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Default Extension="xlsx" ContentType="application/vnd.openxmlformats-officedocument.spreadsheetml.sheet"/>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diagrams/drawing3.xml" ContentType="application/vnd.ms-office.drawingml.diagramDrawing+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diagrams/quickStyle3.xml" ContentType="application/vnd.openxmlformats-officedocument.drawingml.diagramStyl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diagrams/colors1.xml" ContentType="application/vnd.openxmlformats-officedocument.drawingml.diagramColors+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diagrams/quickStyle5.xml" ContentType="application/vnd.openxmlformats-officedocument.drawingml.diagramStyl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Default Extension="tiff" ContentType="image/tiff"/>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notesSlides/notesSlide89.xml" ContentType="application/vnd.openxmlformats-officedocument.presentationml.notesSlide+xml"/>
  <Default Extension="mp4" ContentType="video/mp4"/>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Default Extension="docx" ContentType="application/vnd.openxmlformats-officedocument.wordprocessingml.document"/>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diagrams/layout5.xml" ContentType="application/vnd.openxmlformats-officedocument.drawingml.diagramLayout+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Default Extension="wdp" ContentType="image/vnd.ms-photo"/>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diagrams/layout2.xml" ContentType="application/vnd.openxmlformats-officedocument.drawingml.diagramLayout+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diagrams/quickStyle4.xml" ContentType="application/vnd.openxmlformats-officedocument.drawingml.diagramStyl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commentAuthors.xml" ContentType="application/vnd.openxmlformats-officedocument.presentationml.commentAuthors+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diagrams/colors2.xml" ContentType="application/vnd.openxmlformats-officedocument.drawingml.diagramColors+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diagrams/layout4.xml" ContentType="application/vnd.openxmlformats-officedocument.drawingml.diagramLayout+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diagrams/data5.xml" ContentType="application/vnd.openxmlformats-officedocument.drawingml.diagramData+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203"/>
  </p:notesMasterIdLst>
  <p:handoutMasterIdLst>
    <p:handoutMasterId r:id="rId204"/>
  </p:handoutMasterIdLst>
  <p:sldIdLst>
    <p:sldId id="675" r:id="rId2"/>
    <p:sldId id="720" r:id="rId3"/>
    <p:sldId id="721" r:id="rId4"/>
    <p:sldId id="722" r:id="rId5"/>
    <p:sldId id="723" r:id="rId6"/>
    <p:sldId id="724" r:id="rId7"/>
    <p:sldId id="725" r:id="rId8"/>
    <p:sldId id="726" r:id="rId9"/>
    <p:sldId id="727" r:id="rId10"/>
    <p:sldId id="728" r:id="rId11"/>
    <p:sldId id="729" r:id="rId12"/>
    <p:sldId id="730" r:id="rId13"/>
    <p:sldId id="731" r:id="rId14"/>
    <p:sldId id="732" r:id="rId15"/>
    <p:sldId id="733" r:id="rId16"/>
    <p:sldId id="734" r:id="rId17"/>
    <p:sldId id="735" r:id="rId18"/>
    <p:sldId id="736" r:id="rId19"/>
    <p:sldId id="737" r:id="rId20"/>
    <p:sldId id="738" r:id="rId21"/>
    <p:sldId id="739" r:id="rId22"/>
    <p:sldId id="740" r:id="rId23"/>
    <p:sldId id="741" r:id="rId24"/>
    <p:sldId id="742" r:id="rId25"/>
    <p:sldId id="743" r:id="rId26"/>
    <p:sldId id="744" r:id="rId27"/>
    <p:sldId id="745" r:id="rId28"/>
    <p:sldId id="746" r:id="rId29"/>
    <p:sldId id="747" r:id="rId30"/>
    <p:sldId id="748" r:id="rId31"/>
    <p:sldId id="749" r:id="rId32"/>
    <p:sldId id="750" r:id="rId33"/>
    <p:sldId id="751" r:id="rId34"/>
    <p:sldId id="752" r:id="rId35"/>
    <p:sldId id="753" r:id="rId36"/>
    <p:sldId id="754" r:id="rId37"/>
    <p:sldId id="755" r:id="rId38"/>
    <p:sldId id="756" r:id="rId39"/>
    <p:sldId id="757" r:id="rId40"/>
    <p:sldId id="758" r:id="rId41"/>
    <p:sldId id="759" r:id="rId42"/>
    <p:sldId id="760" r:id="rId43"/>
    <p:sldId id="761" r:id="rId44"/>
    <p:sldId id="762" r:id="rId45"/>
    <p:sldId id="763" r:id="rId46"/>
    <p:sldId id="764" r:id="rId47"/>
    <p:sldId id="765" r:id="rId48"/>
    <p:sldId id="766" r:id="rId49"/>
    <p:sldId id="767" r:id="rId50"/>
    <p:sldId id="768" r:id="rId51"/>
    <p:sldId id="769" r:id="rId52"/>
    <p:sldId id="770" r:id="rId53"/>
    <p:sldId id="771" r:id="rId54"/>
    <p:sldId id="772" r:id="rId55"/>
    <p:sldId id="773" r:id="rId56"/>
    <p:sldId id="774" r:id="rId57"/>
    <p:sldId id="775" r:id="rId58"/>
    <p:sldId id="776" r:id="rId59"/>
    <p:sldId id="777" r:id="rId60"/>
    <p:sldId id="778" r:id="rId61"/>
    <p:sldId id="779" r:id="rId62"/>
    <p:sldId id="780" r:id="rId63"/>
    <p:sldId id="781" r:id="rId64"/>
    <p:sldId id="782" r:id="rId65"/>
    <p:sldId id="783" r:id="rId66"/>
    <p:sldId id="784" r:id="rId67"/>
    <p:sldId id="785" r:id="rId68"/>
    <p:sldId id="786" r:id="rId69"/>
    <p:sldId id="787" r:id="rId70"/>
    <p:sldId id="788" r:id="rId71"/>
    <p:sldId id="789" r:id="rId72"/>
    <p:sldId id="790" r:id="rId73"/>
    <p:sldId id="791" r:id="rId74"/>
    <p:sldId id="792" r:id="rId75"/>
    <p:sldId id="793" r:id="rId76"/>
    <p:sldId id="794" r:id="rId77"/>
    <p:sldId id="795" r:id="rId78"/>
    <p:sldId id="796" r:id="rId79"/>
    <p:sldId id="797" r:id="rId80"/>
    <p:sldId id="798" r:id="rId81"/>
    <p:sldId id="799" r:id="rId82"/>
    <p:sldId id="800" r:id="rId83"/>
    <p:sldId id="801" r:id="rId84"/>
    <p:sldId id="802" r:id="rId85"/>
    <p:sldId id="803" r:id="rId86"/>
    <p:sldId id="804" r:id="rId87"/>
    <p:sldId id="805" r:id="rId88"/>
    <p:sldId id="806" r:id="rId89"/>
    <p:sldId id="807" r:id="rId90"/>
    <p:sldId id="808" r:id="rId91"/>
    <p:sldId id="809" r:id="rId92"/>
    <p:sldId id="810" r:id="rId93"/>
    <p:sldId id="811" r:id="rId94"/>
    <p:sldId id="812" r:id="rId95"/>
    <p:sldId id="813" r:id="rId96"/>
    <p:sldId id="814" r:id="rId97"/>
    <p:sldId id="815" r:id="rId98"/>
    <p:sldId id="816" r:id="rId99"/>
    <p:sldId id="817" r:id="rId100"/>
    <p:sldId id="818" r:id="rId101"/>
    <p:sldId id="819" r:id="rId102"/>
    <p:sldId id="820" r:id="rId103"/>
    <p:sldId id="821" r:id="rId104"/>
    <p:sldId id="822" r:id="rId105"/>
    <p:sldId id="823" r:id="rId106"/>
    <p:sldId id="824" r:id="rId107"/>
    <p:sldId id="825" r:id="rId108"/>
    <p:sldId id="826" r:id="rId109"/>
    <p:sldId id="827" r:id="rId110"/>
    <p:sldId id="828" r:id="rId111"/>
    <p:sldId id="829" r:id="rId112"/>
    <p:sldId id="830" r:id="rId113"/>
    <p:sldId id="831" r:id="rId114"/>
    <p:sldId id="832" r:id="rId115"/>
    <p:sldId id="833" r:id="rId116"/>
    <p:sldId id="834" r:id="rId117"/>
    <p:sldId id="835" r:id="rId118"/>
    <p:sldId id="836" r:id="rId119"/>
    <p:sldId id="837" r:id="rId120"/>
    <p:sldId id="838" r:id="rId121"/>
    <p:sldId id="839" r:id="rId122"/>
    <p:sldId id="840" r:id="rId123"/>
    <p:sldId id="841" r:id="rId124"/>
    <p:sldId id="842" r:id="rId125"/>
    <p:sldId id="843" r:id="rId126"/>
    <p:sldId id="844" r:id="rId127"/>
    <p:sldId id="845" r:id="rId128"/>
    <p:sldId id="846" r:id="rId129"/>
    <p:sldId id="847" r:id="rId130"/>
    <p:sldId id="848" r:id="rId131"/>
    <p:sldId id="849" r:id="rId132"/>
    <p:sldId id="850" r:id="rId133"/>
    <p:sldId id="851" r:id="rId134"/>
    <p:sldId id="852" r:id="rId135"/>
    <p:sldId id="853" r:id="rId136"/>
    <p:sldId id="854" r:id="rId137"/>
    <p:sldId id="855" r:id="rId138"/>
    <p:sldId id="856" r:id="rId139"/>
    <p:sldId id="857" r:id="rId140"/>
    <p:sldId id="858" r:id="rId141"/>
    <p:sldId id="859" r:id="rId142"/>
    <p:sldId id="860" r:id="rId143"/>
    <p:sldId id="861" r:id="rId144"/>
    <p:sldId id="862" r:id="rId145"/>
    <p:sldId id="863" r:id="rId146"/>
    <p:sldId id="864" r:id="rId147"/>
    <p:sldId id="865" r:id="rId148"/>
    <p:sldId id="866" r:id="rId149"/>
    <p:sldId id="867" r:id="rId150"/>
    <p:sldId id="868" r:id="rId151"/>
    <p:sldId id="869" r:id="rId152"/>
    <p:sldId id="870" r:id="rId153"/>
    <p:sldId id="871" r:id="rId154"/>
    <p:sldId id="872" r:id="rId155"/>
    <p:sldId id="873" r:id="rId156"/>
    <p:sldId id="874" r:id="rId157"/>
    <p:sldId id="875" r:id="rId158"/>
    <p:sldId id="876" r:id="rId159"/>
    <p:sldId id="877" r:id="rId160"/>
    <p:sldId id="878" r:id="rId161"/>
    <p:sldId id="879" r:id="rId162"/>
    <p:sldId id="880" r:id="rId163"/>
    <p:sldId id="881" r:id="rId164"/>
    <p:sldId id="882" r:id="rId165"/>
    <p:sldId id="883" r:id="rId166"/>
    <p:sldId id="884" r:id="rId167"/>
    <p:sldId id="899" r:id="rId168"/>
    <p:sldId id="885" r:id="rId169"/>
    <p:sldId id="886" r:id="rId170"/>
    <p:sldId id="887" r:id="rId171"/>
    <p:sldId id="888" r:id="rId172"/>
    <p:sldId id="889" r:id="rId173"/>
    <p:sldId id="890" r:id="rId174"/>
    <p:sldId id="891" r:id="rId175"/>
    <p:sldId id="892" r:id="rId176"/>
    <p:sldId id="893" r:id="rId177"/>
    <p:sldId id="894" r:id="rId178"/>
    <p:sldId id="895" r:id="rId179"/>
    <p:sldId id="896" r:id="rId180"/>
    <p:sldId id="897" r:id="rId181"/>
    <p:sldId id="898" r:id="rId182"/>
    <p:sldId id="900" r:id="rId183"/>
    <p:sldId id="901" r:id="rId184"/>
    <p:sldId id="902" r:id="rId185"/>
    <p:sldId id="903" r:id="rId186"/>
    <p:sldId id="904" r:id="rId187"/>
    <p:sldId id="905" r:id="rId188"/>
    <p:sldId id="906" r:id="rId189"/>
    <p:sldId id="907" r:id="rId190"/>
    <p:sldId id="908" r:id="rId191"/>
    <p:sldId id="909" r:id="rId192"/>
    <p:sldId id="910" r:id="rId193"/>
    <p:sldId id="911" r:id="rId194"/>
    <p:sldId id="912" r:id="rId195"/>
    <p:sldId id="913" r:id="rId196"/>
    <p:sldId id="914" r:id="rId197"/>
    <p:sldId id="915" r:id="rId198"/>
    <p:sldId id="916" r:id="rId199"/>
    <p:sldId id="917" r:id="rId200"/>
    <p:sldId id="918" r:id="rId201"/>
    <p:sldId id="919" r:id="rId20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Day1" id="{96FFEE8D-3682-4153-AB8D-18830B82171D}">
          <p14:sldIdLst>
            <p14:sldId id="675"/>
            <p14:sldId id="676"/>
            <p14:sldId id="677"/>
            <p14:sldId id="678"/>
            <p14:sldId id="679"/>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698"/>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720"/>
            <p14:sldId id="721"/>
            <p14:sldId id="722"/>
            <p14:sldId id="723"/>
            <p14:sldId id="724"/>
            <p14:sldId id="725"/>
            <p14:sldId id="726"/>
            <p14:sldId id="727"/>
            <p14:sldId id="728"/>
            <p14:sldId id="729"/>
            <p14:sldId id="730"/>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u" initials="M"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9046C"/>
    <a:srgbClr val="00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6" autoAdjust="0"/>
    <p:restoredTop sz="84091" autoAdjust="0"/>
  </p:normalViewPr>
  <p:slideViewPr>
    <p:cSldViewPr>
      <p:cViewPr varScale="1">
        <p:scale>
          <a:sx n="71" d="100"/>
          <a:sy n="71" d="100"/>
        </p:scale>
        <p:origin x="-1320" y="-108"/>
      </p:cViewPr>
      <p:guideLst>
        <p:guide orient="horz" pos="2160"/>
        <p:guide pos="2880"/>
      </p:guideLst>
    </p:cSldViewPr>
  </p:slideViewPr>
  <p:outlineViewPr>
    <p:cViewPr>
      <p:scale>
        <a:sx n="33" d="100"/>
        <a:sy n="33" d="100"/>
      </p:scale>
      <p:origin x="0" y="-4072"/>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Lst>
  </p:outlin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presProps" Target="presProps.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notesMaster" Target="notesMasters/notesMaster1.xml"/><Relationship Id="rId208"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tableStyles" Target="tableStyles.xml"/><Relationship Id="rId190" Type="http://schemas.openxmlformats.org/officeDocument/2006/relationships/slide" Target="slides/slide189.xml"/><Relationship Id="rId204"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_rels/viewProps.xml.rels><?xml version="1.0" encoding="UTF-8" standalone="yes"?>
<Relationships xmlns="http://schemas.openxmlformats.org/package/2006/relationships"><Relationship Id="rId13" Type="http://schemas.openxmlformats.org/officeDocument/2006/relationships/slide" Target="slides/slide48.xml"/><Relationship Id="rId18" Type="http://schemas.openxmlformats.org/officeDocument/2006/relationships/slide" Target="slides/slide53.xml"/><Relationship Id="rId26" Type="http://schemas.openxmlformats.org/officeDocument/2006/relationships/slide" Target="slides/slide75.xml"/><Relationship Id="rId39" Type="http://schemas.openxmlformats.org/officeDocument/2006/relationships/slide" Target="slides/slide88.xml"/><Relationship Id="rId21" Type="http://schemas.openxmlformats.org/officeDocument/2006/relationships/slide" Target="slides/slide66.xml"/><Relationship Id="rId34" Type="http://schemas.openxmlformats.org/officeDocument/2006/relationships/slide" Target="slides/slide83.xml"/><Relationship Id="rId42" Type="http://schemas.openxmlformats.org/officeDocument/2006/relationships/slide" Target="slides/slide91.xml"/><Relationship Id="rId47" Type="http://schemas.openxmlformats.org/officeDocument/2006/relationships/slide" Target="slides/slide111.xml"/><Relationship Id="rId50" Type="http://schemas.openxmlformats.org/officeDocument/2006/relationships/slide" Target="slides/slide114.xml"/><Relationship Id="rId55" Type="http://schemas.openxmlformats.org/officeDocument/2006/relationships/slide" Target="slides/slide124.xml"/><Relationship Id="rId63" Type="http://schemas.openxmlformats.org/officeDocument/2006/relationships/slide" Target="slides/slide133.xml"/><Relationship Id="rId68" Type="http://schemas.openxmlformats.org/officeDocument/2006/relationships/slide" Target="slides/slide140.xml"/><Relationship Id="rId76" Type="http://schemas.openxmlformats.org/officeDocument/2006/relationships/slide" Target="slides/slide196.xml"/><Relationship Id="rId7" Type="http://schemas.openxmlformats.org/officeDocument/2006/relationships/slide" Target="slides/slide39.xml"/><Relationship Id="rId71" Type="http://schemas.openxmlformats.org/officeDocument/2006/relationships/slide" Target="slides/slide158.xml"/><Relationship Id="rId2" Type="http://schemas.openxmlformats.org/officeDocument/2006/relationships/slide" Target="slides/slide6.xml"/><Relationship Id="rId16" Type="http://schemas.openxmlformats.org/officeDocument/2006/relationships/slide" Target="slides/slide51.xml"/><Relationship Id="rId29" Type="http://schemas.openxmlformats.org/officeDocument/2006/relationships/slide" Target="slides/slide78.xml"/><Relationship Id="rId11" Type="http://schemas.openxmlformats.org/officeDocument/2006/relationships/slide" Target="slides/slide46.xml"/><Relationship Id="rId24" Type="http://schemas.openxmlformats.org/officeDocument/2006/relationships/slide" Target="slides/slide73.xml"/><Relationship Id="rId32" Type="http://schemas.openxmlformats.org/officeDocument/2006/relationships/slide" Target="slides/slide81.xml"/><Relationship Id="rId37" Type="http://schemas.openxmlformats.org/officeDocument/2006/relationships/slide" Target="slides/slide86.xml"/><Relationship Id="rId40" Type="http://schemas.openxmlformats.org/officeDocument/2006/relationships/slide" Target="slides/slide89.xml"/><Relationship Id="rId45" Type="http://schemas.openxmlformats.org/officeDocument/2006/relationships/slide" Target="slides/slide109.xml"/><Relationship Id="rId53" Type="http://schemas.openxmlformats.org/officeDocument/2006/relationships/slide" Target="slides/slide121.xml"/><Relationship Id="rId58" Type="http://schemas.openxmlformats.org/officeDocument/2006/relationships/slide" Target="slides/slide127.xml"/><Relationship Id="rId66" Type="http://schemas.openxmlformats.org/officeDocument/2006/relationships/slide" Target="slides/slide138.xml"/><Relationship Id="rId74" Type="http://schemas.openxmlformats.org/officeDocument/2006/relationships/slide" Target="slides/slide182.xml"/><Relationship Id="rId79" Type="http://schemas.openxmlformats.org/officeDocument/2006/relationships/slide" Target="slides/slide199.xml"/><Relationship Id="rId5" Type="http://schemas.openxmlformats.org/officeDocument/2006/relationships/slide" Target="slides/slide16.xml"/><Relationship Id="rId61" Type="http://schemas.openxmlformats.org/officeDocument/2006/relationships/slide" Target="slides/slide131.xml"/><Relationship Id="rId10" Type="http://schemas.openxmlformats.org/officeDocument/2006/relationships/slide" Target="slides/slide45.xml"/><Relationship Id="rId19" Type="http://schemas.openxmlformats.org/officeDocument/2006/relationships/slide" Target="slides/slide64.xml"/><Relationship Id="rId31" Type="http://schemas.openxmlformats.org/officeDocument/2006/relationships/slide" Target="slides/slide80.xml"/><Relationship Id="rId44" Type="http://schemas.openxmlformats.org/officeDocument/2006/relationships/slide" Target="slides/slide108.xml"/><Relationship Id="rId52" Type="http://schemas.openxmlformats.org/officeDocument/2006/relationships/slide" Target="slides/slide116.xml"/><Relationship Id="rId60" Type="http://schemas.openxmlformats.org/officeDocument/2006/relationships/slide" Target="slides/slide129.xml"/><Relationship Id="rId65" Type="http://schemas.openxmlformats.org/officeDocument/2006/relationships/slide" Target="slides/slide137.xml"/><Relationship Id="rId73" Type="http://schemas.openxmlformats.org/officeDocument/2006/relationships/slide" Target="slides/slide167.xml"/><Relationship Id="rId78" Type="http://schemas.openxmlformats.org/officeDocument/2006/relationships/slide" Target="slides/slide198.xml"/><Relationship Id="rId4" Type="http://schemas.openxmlformats.org/officeDocument/2006/relationships/slide" Target="slides/slide13.xml"/><Relationship Id="rId9" Type="http://schemas.openxmlformats.org/officeDocument/2006/relationships/slide" Target="slides/slide44.xml"/><Relationship Id="rId14" Type="http://schemas.openxmlformats.org/officeDocument/2006/relationships/slide" Target="slides/slide49.xml"/><Relationship Id="rId22" Type="http://schemas.openxmlformats.org/officeDocument/2006/relationships/slide" Target="slides/slide71.xml"/><Relationship Id="rId27" Type="http://schemas.openxmlformats.org/officeDocument/2006/relationships/slide" Target="slides/slide76.xml"/><Relationship Id="rId30" Type="http://schemas.openxmlformats.org/officeDocument/2006/relationships/slide" Target="slides/slide79.xml"/><Relationship Id="rId35" Type="http://schemas.openxmlformats.org/officeDocument/2006/relationships/slide" Target="slides/slide84.xml"/><Relationship Id="rId43" Type="http://schemas.openxmlformats.org/officeDocument/2006/relationships/slide" Target="slides/slide105.xml"/><Relationship Id="rId48" Type="http://schemas.openxmlformats.org/officeDocument/2006/relationships/slide" Target="slides/slide112.xml"/><Relationship Id="rId56" Type="http://schemas.openxmlformats.org/officeDocument/2006/relationships/slide" Target="slides/slide125.xml"/><Relationship Id="rId64" Type="http://schemas.openxmlformats.org/officeDocument/2006/relationships/slide" Target="slides/slide134.xml"/><Relationship Id="rId69" Type="http://schemas.openxmlformats.org/officeDocument/2006/relationships/slide" Target="slides/slide142.xml"/><Relationship Id="rId77" Type="http://schemas.openxmlformats.org/officeDocument/2006/relationships/slide" Target="slides/slide197.xml"/><Relationship Id="rId8" Type="http://schemas.openxmlformats.org/officeDocument/2006/relationships/slide" Target="slides/slide43.xml"/><Relationship Id="rId51" Type="http://schemas.openxmlformats.org/officeDocument/2006/relationships/slide" Target="slides/slide115.xml"/><Relationship Id="rId72" Type="http://schemas.openxmlformats.org/officeDocument/2006/relationships/slide" Target="slides/slide161.xml"/><Relationship Id="rId80" Type="http://schemas.openxmlformats.org/officeDocument/2006/relationships/slide" Target="slides/slide200.xml"/><Relationship Id="rId3" Type="http://schemas.openxmlformats.org/officeDocument/2006/relationships/slide" Target="slides/slide7.xml"/><Relationship Id="rId12" Type="http://schemas.openxmlformats.org/officeDocument/2006/relationships/slide" Target="slides/slide47.xml"/><Relationship Id="rId17" Type="http://schemas.openxmlformats.org/officeDocument/2006/relationships/slide" Target="slides/slide52.xml"/><Relationship Id="rId25" Type="http://schemas.openxmlformats.org/officeDocument/2006/relationships/slide" Target="slides/slide74.xml"/><Relationship Id="rId33" Type="http://schemas.openxmlformats.org/officeDocument/2006/relationships/slide" Target="slides/slide82.xml"/><Relationship Id="rId38" Type="http://schemas.openxmlformats.org/officeDocument/2006/relationships/slide" Target="slides/slide87.xml"/><Relationship Id="rId46" Type="http://schemas.openxmlformats.org/officeDocument/2006/relationships/slide" Target="slides/slide110.xml"/><Relationship Id="rId59" Type="http://schemas.openxmlformats.org/officeDocument/2006/relationships/slide" Target="slides/slide128.xml"/><Relationship Id="rId67" Type="http://schemas.openxmlformats.org/officeDocument/2006/relationships/slide" Target="slides/slide139.xml"/><Relationship Id="rId20" Type="http://schemas.openxmlformats.org/officeDocument/2006/relationships/slide" Target="slides/slide65.xml"/><Relationship Id="rId41" Type="http://schemas.openxmlformats.org/officeDocument/2006/relationships/slide" Target="slides/slide90.xml"/><Relationship Id="rId54" Type="http://schemas.openxmlformats.org/officeDocument/2006/relationships/slide" Target="slides/slide122.xml"/><Relationship Id="rId62" Type="http://schemas.openxmlformats.org/officeDocument/2006/relationships/slide" Target="slides/slide132.xml"/><Relationship Id="rId70" Type="http://schemas.openxmlformats.org/officeDocument/2006/relationships/slide" Target="slides/slide151.xml"/><Relationship Id="rId75" Type="http://schemas.openxmlformats.org/officeDocument/2006/relationships/slide" Target="slides/slide195.xml"/><Relationship Id="rId1" Type="http://schemas.openxmlformats.org/officeDocument/2006/relationships/slide" Target="slides/slide1.xml"/><Relationship Id="rId6" Type="http://schemas.openxmlformats.org/officeDocument/2006/relationships/slide" Target="slides/slide33.xml"/><Relationship Id="rId15" Type="http://schemas.openxmlformats.org/officeDocument/2006/relationships/slide" Target="slides/slide50.xml"/><Relationship Id="rId23" Type="http://schemas.openxmlformats.org/officeDocument/2006/relationships/slide" Target="slides/slide72.xml"/><Relationship Id="rId28" Type="http://schemas.openxmlformats.org/officeDocument/2006/relationships/slide" Target="slides/slide77.xml"/><Relationship Id="rId36" Type="http://schemas.openxmlformats.org/officeDocument/2006/relationships/slide" Target="slides/slide85.xml"/><Relationship Id="rId49" Type="http://schemas.openxmlformats.org/officeDocument/2006/relationships/slide" Target="slides/slide113.xml"/><Relationship Id="rId57" Type="http://schemas.openxmlformats.org/officeDocument/2006/relationships/slide" Target="slides/slide126.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Office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S"/>
  <c:chart>
    <c:title>
      <c:tx>
        <c:rich>
          <a:bodyPr/>
          <a:lstStyle/>
          <a:p>
            <a:pPr>
              <a:defRPr/>
            </a:pPr>
            <a:r>
              <a:rPr lang="en-GB" dirty="0" smtClean="0"/>
              <a:t>Weight Distribution</a:t>
            </a:r>
            <a:endParaRPr lang="en-GB" dirty="0"/>
          </a:p>
        </c:rich>
      </c:tx>
      <c:layout/>
    </c:title>
    <c:plotArea>
      <c:layout/>
      <c:pieChart>
        <c:varyColors val="1"/>
        <c:ser>
          <c:idx val="0"/>
          <c:order val="0"/>
          <c:tx>
            <c:strRef>
              <c:f>Sheet1!$B$1</c:f>
              <c:strCache>
                <c:ptCount val="1"/>
                <c:pt idx="0">
                  <c:v>Weight</c:v>
                </c:pt>
              </c:strCache>
            </c:strRef>
          </c:tx>
          <c:explosion val="25"/>
          <c:cat>
            <c:strRef>
              <c:f>Sheet1!$A$2:$A$8</c:f>
              <c:strCache>
                <c:ptCount val="7"/>
                <c:pt idx="0">
                  <c:v>Financial Risk v Return</c:v>
                </c:pt>
                <c:pt idx="1">
                  <c:v>Strategic Fit</c:v>
                </c:pt>
                <c:pt idx="2">
                  <c:v>Product</c:v>
                </c:pt>
                <c:pt idx="3">
                  <c:v>Market  Attractiveness</c:v>
                </c:pt>
                <c:pt idx="4">
                  <c:v>Technology Adoption Life Cycle</c:v>
                </c:pt>
                <c:pt idx="5">
                  <c:v>Synergies</c:v>
                </c:pt>
                <c:pt idx="6">
                  <c:v>Technical Feasibility</c:v>
                </c:pt>
              </c:strCache>
            </c:strRef>
          </c:cat>
          <c:val>
            <c:numRef>
              <c:f>Sheet1!$B$2:$B$8</c:f>
              <c:numCache>
                <c:formatCode>General</c:formatCode>
                <c:ptCount val="7"/>
                <c:pt idx="0">
                  <c:v>0.2</c:v>
                </c:pt>
                <c:pt idx="1">
                  <c:v>0.2</c:v>
                </c:pt>
                <c:pt idx="2">
                  <c:v>0.1</c:v>
                </c:pt>
                <c:pt idx="3">
                  <c:v>0.2</c:v>
                </c:pt>
                <c:pt idx="4">
                  <c:v>0.1</c:v>
                </c:pt>
                <c:pt idx="5">
                  <c:v>0.1</c:v>
                </c:pt>
                <c:pt idx="6">
                  <c:v>0.1</c:v>
                </c:pt>
              </c:numCache>
            </c:numRef>
          </c:val>
        </c:ser>
        <c:firstSliceAng val="0"/>
      </c:pieChart>
    </c:plotArea>
    <c:legend>
      <c:legendPos val="r"/>
      <c:layout/>
      <c:txPr>
        <a:bodyPr/>
        <a:lstStyle/>
        <a:p>
          <a:pPr>
            <a:defRPr sz="1400"/>
          </a:pPr>
          <a:endParaRPr lang="es-ES"/>
        </a:p>
      </c:txPr>
    </c:legend>
    <c:plotVisOnly val="1"/>
    <c:dispBlanksAs val="zero"/>
  </c:chart>
  <c:txPr>
    <a:bodyPr/>
    <a:lstStyle/>
    <a:p>
      <a:pPr>
        <a:defRPr sz="1800"/>
      </a:pPr>
      <a:endParaRPr lang="es-ES"/>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B7C062-A5F1-5B40-B2B8-F75821CA4658}" type="doc">
      <dgm:prSet loTypeId="urn:microsoft.com/office/officeart/2005/8/layout/arrow2" loCatId="" qsTypeId="urn:microsoft.com/office/officeart/2005/8/quickstyle/simple4" qsCatId="simple" csTypeId="urn:microsoft.com/office/officeart/2005/8/colors/accent1_2" csCatId="accent1" phldr="1"/>
      <dgm:spPr/>
    </dgm:pt>
    <dgm:pt modelId="{38F0BC89-B350-8744-B976-98DDF2FDAD9D}">
      <dgm:prSet phldrT="[Text]"/>
      <dgm:spPr/>
      <dgm:t>
        <a:bodyPr/>
        <a:lstStyle/>
        <a:p>
          <a:r>
            <a:rPr lang="en-US" dirty="0" smtClean="0"/>
            <a:t>Foundation</a:t>
          </a:r>
          <a:endParaRPr lang="en-US" dirty="0"/>
        </a:p>
      </dgm:t>
    </dgm:pt>
    <dgm:pt modelId="{648B2D29-7628-B741-8F0A-BE04660E87B7}" type="parTrans" cxnId="{A39DDAB2-C26B-DB49-9C12-F7A6A1490A02}">
      <dgm:prSet/>
      <dgm:spPr/>
      <dgm:t>
        <a:bodyPr/>
        <a:lstStyle/>
        <a:p>
          <a:endParaRPr lang="en-US"/>
        </a:p>
      </dgm:t>
    </dgm:pt>
    <dgm:pt modelId="{5C773151-ADF3-5D49-AEE8-D23D48959290}" type="sibTrans" cxnId="{A39DDAB2-C26B-DB49-9C12-F7A6A1490A02}">
      <dgm:prSet/>
      <dgm:spPr/>
      <dgm:t>
        <a:bodyPr/>
        <a:lstStyle/>
        <a:p>
          <a:endParaRPr lang="en-US"/>
        </a:p>
      </dgm:t>
    </dgm:pt>
    <dgm:pt modelId="{523B3FAC-12F0-5A48-BB8B-7D11BAC45384}">
      <dgm:prSet phldrT="[Text]"/>
      <dgm:spPr/>
      <dgm:t>
        <a:bodyPr/>
        <a:lstStyle/>
        <a:p>
          <a:r>
            <a:rPr lang="en-US" dirty="0" smtClean="0"/>
            <a:t>Embed</a:t>
          </a:r>
          <a:endParaRPr lang="en-US" dirty="0"/>
        </a:p>
      </dgm:t>
    </dgm:pt>
    <dgm:pt modelId="{E4EEAC4A-BB0D-2247-A7AF-FEE2CA692165}" type="parTrans" cxnId="{A88D6B0F-177C-0241-A56C-C7B56DE32FEB}">
      <dgm:prSet/>
      <dgm:spPr/>
      <dgm:t>
        <a:bodyPr/>
        <a:lstStyle/>
        <a:p>
          <a:endParaRPr lang="en-US"/>
        </a:p>
      </dgm:t>
    </dgm:pt>
    <dgm:pt modelId="{D629A501-2AFB-FF48-9A6D-2E5405D347C1}" type="sibTrans" cxnId="{A88D6B0F-177C-0241-A56C-C7B56DE32FEB}">
      <dgm:prSet/>
      <dgm:spPr/>
      <dgm:t>
        <a:bodyPr/>
        <a:lstStyle/>
        <a:p>
          <a:endParaRPr lang="en-US"/>
        </a:p>
      </dgm:t>
    </dgm:pt>
    <dgm:pt modelId="{264DA4D4-70E8-D44A-9CCA-C3BFEA9D46EA}">
      <dgm:prSet phldrT="[Text]"/>
      <dgm:spPr/>
      <dgm:t>
        <a:bodyPr/>
        <a:lstStyle/>
        <a:p>
          <a:r>
            <a:rPr lang="en-US" dirty="0" smtClean="0"/>
            <a:t>Practice</a:t>
          </a:r>
          <a:endParaRPr lang="en-US" dirty="0"/>
        </a:p>
      </dgm:t>
    </dgm:pt>
    <dgm:pt modelId="{B60205C2-5127-7741-A7CA-13725C527419}" type="parTrans" cxnId="{E411CD99-6AC3-B045-A13F-B3239C43FCEB}">
      <dgm:prSet/>
      <dgm:spPr/>
      <dgm:t>
        <a:bodyPr/>
        <a:lstStyle/>
        <a:p>
          <a:endParaRPr lang="en-US"/>
        </a:p>
      </dgm:t>
    </dgm:pt>
    <dgm:pt modelId="{09B83395-0EA7-EC42-9F24-E49AA5C0DF55}" type="sibTrans" cxnId="{E411CD99-6AC3-B045-A13F-B3239C43FCEB}">
      <dgm:prSet/>
      <dgm:spPr/>
      <dgm:t>
        <a:bodyPr/>
        <a:lstStyle/>
        <a:p>
          <a:endParaRPr lang="en-US"/>
        </a:p>
      </dgm:t>
    </dgm:pt>
    <dgm:pt modelId="{62239961-5A40-9441-AE24-AC60D27AAA24}">
      <dgm:prSet phldrT="[Text]"/>
      <dgm:spPr/>
      <dgm:t>
        <a:bodyPr/>
        <a:lstStyle/>
        <a:p>
          <a:r>
            <a:rPr lang="en-US" dirty="0" smtClean="0"/>
            <a:t>Enhance</a:t>
          </a:r>
          <a:endParaRPr lang="en-US" dirty="0"/>
        </a:p>
      </dgm:t>
    </dgm:pt>
    <dgm:pt modelId="{23D9D589-78B9-734D-A296-5DE2FC23EF76}" type="parTrans" cxnId="{1A2EE16C-688E-0D4F-9E4A-6880F11B3EBC}">
      <dgm:prSet/>
      <dgm:spPr/>
      <dgm:t>
        <a:bodyPr/>
        <a:lstStyle/>
        <a:p>
          <a:endParaRPr lang="en-US"/>
        </a:p>
      </dgm:t>
    </dgm:pt>
    <dgm:pt modelId="{7FC760F5-2699-FD4A-9D7F-CB6193192BDB}" type="sibTrans" cxnId="{1A2EE16C-688E-0D4F-9E4A-6880F11B3EBC}">
      <dgm:prSet/>
      <dgm:spPr/>
      <dgm:t>
        <a:bodyPr/>
        <a:lstStyle/>
        <a:p>
          <a:endParaRPr lang="en-US"/>
        </a:p>
      </dgm:t>
    </dgm:pt>
    <dgm:pt modelId="{CEAFA468-25C7-6B43-99EF-2E1B41B43742}">
      <dgm:prSet phldrT="[Text]"/>
      <dgm:spPr/>
      <dgm:t>
        <a:bodyPr/>
        <a:lstStyle/>
        <a:p>
          <a:r>
            <a:rPr lang="en-US" dirty="0" smtClean="0"/>
            <a:t>Lead</a:t>
          </a:r>
          <a:endParaRPr lang="en-US" dirty="0"/>
        </a:p>
      </dgm:t>
    </dgm:pt>
    <dgm:pt modelId="{7FAF4657-9A27-A242-B2A2-EADDCAD27128}" type="parTrans" cxnId="{DE8CF866-1B87-4E4F-810F-B57FFFAF6406}">
      <dgm:prSet/>
      <dgm:spPr/>
      <dgm:t>
        <a:bodyPr/>
        <a:lstStyle/>
        <a:p>
          <a:endParaRPr lang="en-US"/>
        </a:p>
      </dgm:t>
    </dgm:pt>
    <dgm:pt modelId="{F8A390D7-C995-1F4E-9E6B-ACB68AAC518D}" type="sibTrans" cxnId="{DE8CF866-1B87-4E4F-810F-B57FFFAF6406}">
      <dgm:prSet/>
      <dgm:spPr/>
      <dgm:t>
        <a:bodyPr/>
        <a:lstStyle/>
        <a:p>
          <a:endParaRPr lang="en-US"/>
        </a:p>
      </dgm:t>
    </dgm:pt>
    <dgm:pt modelId="{C8A6E1BB-D52F-4847-A56E-966C83DC01E6}" type="pres">
      <dgm:prSet presAssocID="{52B7C062-A5F1-5B40-B2B8-F75821CA4658}" presName="arrowDiagram" presStyleCnt="0">
        <dgm:presLayoutVars>
          <dgm:chMax val="5"/>
          <dgm:dir/>
          <dgm:resizeHandles val="exact"/>
        </dgm:presLayoutVars>
      </dgm:prSet>
      <dgm:spPr/>
    </dgm:pt>
    <dgm:pt modelId="{827A5382-99A5-E24D-9D69-4483B9F7727C}" type="pres">
      <dgm:prSet presAssocID="{52B7C062-A5F1-5B40-B2B8-F75821CA4658}" presName="arrow" presStyleLbl="bgShp" presStyleIdx="0" presStyleCnt="1"/>
      <dgm:spPr/>
    </dgm:pt>
    <dgm:pt modelId="{C6D9E664-118C-824D-A9C2-7D98553E3807}" type="pres">
      <dgm:prSet presAssocID="{52B7C062-A5F1-5B40-B2B8-F75821CA4658}" presName="arrowDiagram5" presStyleCnt="0"/>
      <dgm:spPr/>
    </dgm:pt>
    <dgm:pt modelId="{C82366C7-C7A6-B54A-80CF-A598E7BBAEE3}" type="pres">
      <dgm:prSet presAssocID="{38F0BC89-B350-8744-B976-98DDF2FDAD9D}" presName="bullet5a" presStyleLbl="node1" presStyleIdx="0" presStyleCnt="5"/>
      <dgm:spPr/>
    </dgm:pt>
    <dgm:pt modelId="{A36E1125-8C88-4C4A-A422-30EC197B392A}" type="pres">
      <dgm:prSet presAssocID="{38F0BC89-B350-8744-B976-98DDF2FDAD9D}" presName="textBox5a" presStyleLbl="revTx" presStyleIdx="0" presStyleCnt="5">
        <dgm:presLayoutVars>
          <dgm:bulletEnabled val="1"/>
        </dgm:presLayoutVars>
      </dgm:prSet>
      <dgm:spPr/>
      <dgm:t>
        <a:bodyPr/>
        <a:lstStyle/>
        <a:p>
          <a:endParaRPr lang="en-US"/>
        </a:p>
      </dgm:t>
    </dgm:pt>
    <dgm:pt modelId="{AABCE73C-66E2-CB49-88D1-B3465AA1E62C}" type="pres">
      <dgm:prSet presAssocID="{523B3FAC-12F0-5A48-BB8B-7D11BAC45384}" presName="bullet5b" presStyleLbl="node1" presStyleIdx="1" presStyleCnt="5"/>
      <dgm:spPr/>
    </dgm:pt>
    <dgm:pt modelId="{5821EFA8-6C26-D043-AADF-EB1B4CCA2E59}" type="pres">
      <dgm:prSet presAssocID="{523B3FAC-12F0-5A48-BB8B-7D11BAC45384}" presName="textBox5b" presStyleLbl="revTx" presStyleIdx="1" presStyleCnt="5">
        <dgm:presLayoutVars>
          <dgm:bulletEnabled val="1"/>
        </dgm:presLayoutVars>
      </dgm:prSet>
      <dgm:spPr/>
      <dgm:t>
        <a:bodyPr/>
        <a:lstStyle/>
        <a:p>
          <a:endParaRPr lang="en-US"/>
        </a:p>
      </dgm:t>
    </dgm:pt>
    <dgm:pt modelId="{2FB51D23-E7E5-8147-99BB-4E0162CD2B4F}" type="pres">
      <dgm:prSet presAssocID="{264DA4D4-70E8-D44A-9CCA-C3BFEA9D46EA}" presName="bullet5c" presStyleLbl="node1" presStyleIdx="2" presStyleCnt="5"/>
      <dgm:spPr/>
    </dgm:pt>
    <dgm:pt modelId="{96B4CD6D-E9BF-2B40-9C3A-C3B7E288895A}" type="pres">
      <dgm:prSet presAssocID="{264DA4D4-70E8-D44A-9CCA-C3BFEA9D46EA}" presName="textBox5c" presStyleLbl="revTx" presStyleIdx="2" presStyleCnt="5">
        <dgm:presLayoutVars>
          <dgm:bulletEnabled val="1"/>
        </dgm:presLayoutVars>
      </dgm:prSet>
      <dgm:spPr/>
      <dgm:t>
        <a:bodyPr/>
        <a:lstStyle/>
        <a:p>
          <a:endParaRPr lang="en-US"/>
        </a:p>
      </dgm:t>
    </dgm:pt>
    <dgm:pt modelId="{E84F2797-50D4-B246-82C7-0F1437FD5BB9}" type="pres">
      <dgm:prSet presAssocID="{62239961-5A40-9441-AE24-AC60D27AAA24}" presName="bullet5d" presStyleLbl="node1" presStyleIdx="3" presStyleCnt="5"/>
      <dgm:spPr/>
    </dgm:pt>
    <dgm:pt modelId="{32D4FC2E-17B4-864E-A865-3D928A8A805F}" type="pres">
      <dgm:prSet presAssocID="{62239961-5A40-9441-AE24-AC60D27AAA24}" presName="textBox5d" presStyleLbl="revTx" presStyleIdx="3" presStyleCnt="5">
        <dgm:presLayoutVars>
          <dgm:bulletEnabled val="1"/>
        </dgm:presLayoutVars>
      </dgm:prSet>
      <dgm:spPr/>
      <dgm:t>
        <a:bodyPr/>
        <a:lstStyle/>
        <a:p>
          <a:endParaRPr lang="en-US"/>
        </a:p>
      </dgm:t>
    </dgm:pt>
    <dgm:pt modelId="{A1DD1932-3B2F-2645-AE6A-4FF679B89B88}" type="pres">
      <dgm:prSet presAssocID="{CEAFA468-25C7-6B43-99EF-2E1B41B43742}" presName="bullet5e" presStyleLbl="node1" presStyleIdx="4" presStyleCnt="5"/>
      <dgm:spPr/>
    </dgm:pt>
    <dgm:pt modelId="{DBAA4B82-323A-754A-BF5F-42F931D0CB3F}" type="pres">
      <dgm:prSet presAssocID="{CEAFA468-25C7-6B43-99EF-2E1B41B43742}" presName="textBox5e" presStyleLbl="revTx" presStyleIdx="4" presStyleCnt="5">
        <dgm:presLayoutVars>
          <dgm:bulletEnabled val="1"/>
        </dgm:presLayoutVars>
      </dgm:prSet>
      <dgm:spPr/>
      <dgm:t>
        <a:bodyPr/>
        <a:lstStyle/>
        <a:p>
          <a:endParaRPr lang="en-US"/>
        </a:p>
      </dgm:t>
    </dgm:pt>
  </dgm:ptLst>
  <dgm:cxnLst>
    <dgm:cxn modelId="{A88D6B0F-177C-0241-A56C-C7B56DE32FEB}" srcId="{52B7C062-A5F1-5B40-B2B8-F75821CA4658}" destId="{523B3FAC-12F0-5A48-BB8B-7D11BAC45384}" srcOrd="1" destOrd="0" parTransId="{E4EEAC4A-BB0D-2247-A7AF-FEE2CA692165}" sibTransId="{D629A501-2AFB-FF48-9A6D-2E5405D347C1}"/>
    <dgm:cxn modelId="{C73BE8E7-F73D-465F-A82F-C34CFEA10400}" type="presOf" srcId="{523B3FAC-12F0-5A48-BB8B-7D11BAC45384}" destId="{5821EFA8-6C26-D043-AADF-EB1B4CCA2E59}" srcOrd="0" destOrd="0" presId="urn:microsoft.com/office/officeart/2005/8/layout/arrow2"/>
    <dgm:cxn modelId="{88377E68-FDE4-4EAF-84F3-94FFAE79B16D}" type="presOf" srcId="{52B7C062-A5F1-5B40-B2B8-F75821CA4658}" destId="{C8A6E1BB-D52F-4847-A56E-966C83DC01E6}" srcOrd="0" destOrd="0" presId="urn:microsoft.com/office/officeart/2005/8/layout/arrow2"/>
    <dgm:cxn modelId="{DE8CF866-1B87-4E4F-810F-B57FFFAF6406}" srcId="{52B7C062-A5F1-5B40-B2B8-F75821CA4658}" destId="{CEAFA468-25C7-6B43-99EF-2E1B41B43742}" srcOrd="4" destOrd="0" parTransId="{7FAF4657-9A27-A242-B2A2-EADDCAD27128}" sibTransId="{F8A390D7-C995-1F4E-9E6B-ACB68AAC518D}"/>
    <dgm:cxn modelId="{AF5BAF4D-3074-495A-8B7B-6FC65B3A5209}" type="presOf" srcId="{62239961-5A40-9441-AE24-AC60D27AAA24}" destId="{32D4FC2E-17B4-864E-A865-3D928A8A805F}" srcOrd="0" destOrd="0" presId="urn:microsoft.com/office/officeart/2005/8/layout/arrow2"/>
    <dgm:cxn modelId="{8D9B2CD7-CC55-4655-BC4A-800C46FD13B9}" type="presOf" srcId="{CEAFA468-25C7-6B43-99EF-2E1B41B43742}" destId="{DBAA4B82-323A-754A-BF5F-42F931D0CB3F}" srcOrd="0" destOrd="0" presId="urn:microsoft.com/office/officeart/2005/8/layout/arrow2"/>
    <dgm:cxn modelId="{1A2EE16C-688E-0D4F-9E4A-6880F11B3EBC}" srcId="{52B7C062-A5F1-5B40-B2B8-F75821CA4658}" destId="{62239961-5A40-9441-AE24-AC60D27AAA24}" srcOrd="3" destOrd="0" parTransId="{23D9D589-78B9-734D-A296-5DE2FC23EF76}" sibTransId="{7FC760F5-2699-FD4A-9D7F-CB6193192BDB}"/>
    <dgm:cxn modelId="{C865B721-83F2-42C5-85A2-5C1CE53FC0E7}" type="presOf" srcId="{38F0BC89-B350-8744-B976-98DDF2FDAD9D}" destId="{A36E1125-8C88-4C4A-A422-30EC197B392A}" srcOrd="0" destOrd="0" presId="urn:microsoft.com/office/officeart/2005/8/layout/arrow2"/>
    <dgm:cxn modelId="{E411CD99-6AC3-B045-A13F-B3239C43FCEB}" srcId="{52B7C062-A5F1-5B40-B2B8-F75821CA4658}" destId="{264DA4D4-70E8-D44A-9CCA-C3BFEA9D46EA}" srcOrd="2" destOrd="0" parTransId="{B60205C2-5127-7741-A7CA-13725C527419}" sibTransId="{09B83395-0EA7-EC42-9F24-E49AA5C0DF55}"/>
    <dgm:cxn modelId="{3077C37E-6436-4909-92A5-0D9CCB29D22F}" type="presOf" srcId="{264DA4D4-70E8-D44A-9CCA-C3BFEA9D46EA}" destId="{96B4CD6D-E9BF-2B40-9C3A-C3B7E288895A}" srcOrd="0" destOrd="0" presId="urn:microsoft.com/office/officeart/2005/8/layout/arrow2"/>
    <dgm:cxn modelId="{A39DDAB2-C26B-DB49-9C12-F7A6A1490A02}" srcId="{52B7C062-A5F1-5B40-B2B8-F75821CA4658}" destId="{38F0BC89-B350-8744-B976-98DDF2FDAD9D}" srcOrd="0" destOrd="0" parTransId="{648B2D29-7628-B741-8F0A-BE04660E87B7}" sibTransId="{5C773151-ADF3-5D49-AEE8-D23D48959290}"/>
    <dgm:cxn modelId="{02D22AD0-BEFA-4621-98C7-23415E7BF619}" type="presParOf" srcId="{C8A6E1BB-D52F-4847-A56E-966C83DC01E6}" destId="{827A5382-99A5-E24D-9D69-4483B9F7727C}" srcOrd="0" destOrd="0" presId="urn:microsoft.com/office/officeart/2005/8/layout/arrow2"/>
    <dgm:cxn modelId="{79F0075B-0B2A-4892-9AC7-F69F2E388955}" type="presParOf" srcId="{C8A6E1BB-D52F-4847-A56E-966C83DC01E6}" destId="{C6D9E664-118C-824D-A9C2-7D98553E3807}" srcOrd="1" destOrd="0" presId="urn:microsoft.com/office/officeart/2005/8/layout/arrow2"/>
    <dgm:cxn modelId="{790DB61D-3E4A-4110-8F08-1217B0799E33}" type="presParOf" srcId="{C6D9E664-118C-824D-A9C2-7D98553E3807}" destId="{C82366C7-C7A6-B54A-80CF-A598E7BBAEE3}" srcOrd="0" destOrd="0" presId="urn:microsoft.com/office/officeart/2005/8/layout/arrow2"/>
    <dgm:cxn modelId="{1859C3D3-6CB1-462E-A288-CB120EA74051}" type="presParOf" srcId="{C6D9E664-118C-824D-A9C2-7D98553E3807}" destId="{A36E1125-8C88-4C4A-A422-30EC197B392A}" srcOrd="1" destOrd="0" presId="urn:microsoft.com/office/officeart/2005/8/layout/arrow2"/>
    <dgm:cxn modelId="{832AEE40-03E5-4560-8530-91A830520C47}" type="presParOf" srcId="{C6D9E664-118C-824D-A9C2-7D98553E3807}" destId="{AABCE73C-66E2-CB49-88D1-B3465AA1E62C}" srcOrd="2" destOrd="0" presId="urn:microsoft.com/office/officeart/2005/8/layout/arrow2"/>
    <dgm:cxn modelId="{593B176E-331F-499D-B32F-D5A6B69AD16F}" type="presParOf" srcId="{C6D9E664-118C-824D-A9C2-7D98553E3807}" destId="{5821EFA8-6C26-D043-AADF-EB1B4CCA2E59}" srcOrd="3" destOrd="0" presId="urn:microsoft.com/office/officeart/2005/8/layout/arrow2"/>
    <dgm:cxn modelId="{75302C61-C3E5-4C62-A286-F3A450A35852}" type="presParOf" srcId="{C6D9E664-118C-824D-A9C2-7D98553E3807}" destId="{2FB51D23-E7E5-8147-99BB-4E0162CD2B4F}" srcOrd="4" destOrd="0" presId="urn:microsoft.com/office/officeart/2005/8/layout/arrow2"/>
    <dgm:cxn modelId="{E06F1A93-F90F-4887-8617-629369B5E58B}" type="presParOf" srcId="{C6D9E664-118C-824D-A9C2-7D98553E3807}" destId="{96B4CD6D-E9BF-2B40-9C3A-C3B7E288895A}" srcOrd="5" destOrd="0" presId="urn:microsoft.com/office/officeart/2005/8/layout/arrow2"/>
    <dgm:cxn modelId="{6A6DDC42-E5DA-482A-87BA-305348D6957C}" type="presParOf" srcId="{C6D9E664-118C-824D-A9C2-7D98553E3807}" destId="{E84F2797-50D4-B246-82C7-0F1437FD5BB9}" srcOrd="6" destOrd="0" presId="urn:microsoft.com/office/officeart/2005/8/layout/arrow2"/>
    <dgm:cxn modelId="{224CB83C-1B8A-401D-9170-78C50D3610EC}" type="presParOf" srcId="{C6D9E664-118C-824D-A9C2-7D98553E3807}" destId="{32D4FC2E-17B4-864E-A865-3D928A8A805F}" srcOrd="7" destOrd="0" presId="urn:microsoft.com/office/officeart/2005/8/layout/arrow2"/>
    <dgm:cxn modelId="{E657CA74-2752-49C9-B377-25969DAC35A5}" type="presParOf" srcId="{C6D9E664-118C-824D-A9C2-7D98553E3807}" destId="{A1DD1932-3B2F-2645-AE6A-4FF679B89B88}" srcOrd="8" destOrd="0" presId="urn:microsoft.com/office/officeart/2005/8/layout/arrow2"/>
    <dgm:cxn modelId="{AC31874D-EE14-430D-A31D-A9D6CA1BBEB1}" type="presParOf" srcId="{C6D9E664-118C-824D-A9C2-7D98553E3807}" destId="{DBAA4B82-323A-754A-BF5F-42F931D0CB3F}" srcOrd="9" destOrd="0" presId="urn:microsoft.com/office/officeart/2005/8/layout/arrow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9D1DE6-559B-4438-997C-60E324945B18}" type="doc">
      <dgm:prSet loTypeId="urn:microsoft.com/office/officeart/2005/8/layout/orgChart1" loCatId="hierarchy" qsTypeId="urn:microsoft.com/office/officeart/2005/8/quickstyle/simple4" qsCatId="simple" csTypeId="urn:microsoft.com/office/officeart/2005/8/colors/colorful3" csCatId="colorful" phldr="1"/>
      <dgm:spPr/>
      <dgm:t>
        <a:bodyPr/>
        <a:lstStyle/>
        <a:p>
          <a:endParaRPr lang="en-GB"/>
        </a:p>
      </dgm:t>
    </dgm:pt>
    <dgm:pt modelId="{727A8708-0AFF-4F82-A00E-85CB58D45AD9}">
      <dgm:prSet phldrT="[Text]"/>
      <dgm:spPr/>
      <dgm:t>
        <a:bodyPr/>
        <a:lstStyle/>
        <a:p>
          <a:r>
            <a:rPr lang="en-US" dirty="0" smtClean="0"/>
            <a:t>Total Project Score</a:t>
          </a:r>
          <a:endParaRPr lang="en-GB" dirty="0"/>
        </a:p>
      </dgm:t>
    </dgm:pt>
    <dgm:pt modelId="{BB285FB0-A97D-439F-B81F-A67CCA2501F1}" type="parTrans" cxnId="{C6B5EA43-7E07-4B3C-90E3-9C202D9D2784}">
      <dgm:prSet/>
      <dgm:spPr/>
      <dgm:t>
        <a:bodyPr/>
        <a:lstStyle/>
        <a:p>
          <a:endParaRPr lang="en-GB"/>
        </a:p>
      </dgm:t>
    </dgm:pt>
    <dgm:pt modelId="{B82EBF4D-8C88-43EA-851A-C0583C57A3EA}" type="sibTrans" cxnId="{C6B5EA43-7E07-4B3C-90E3-9C202D9D2784}">
      <dgm:prSet/>
      <dgm:spPr/>
      <dgm:t>
        <a:bodyPr/>
        <a:lstStyle/>
        <a:p>
          <a:endParaRPr lang="en-GB"/>
        </a:p>
      </dgm:t>
    </dgm:pt>
    <dgm:pt modelId="{6808AE37-E19D-4EE6-9C17-8F723D8E9356}">
      <dgm:prSet phldrT="[Text]"/>
      <dgm:spPr/>
      <dgm:t>
        <a:bodyPr/>
        <a:lstStyle/>
        <a:p>
          <a:r>
            <a:rPr lang="en-US" dirty="0" smtClean="0"/>
            <a:t>Value To The Organization</a:t>
          </a:r>
          <a:endParaRPr lang="en-GB" dirty="0"/>
        </a:p>
      </dgm:t>
    </dgm:pt>
    <dgm:pt modelId="{F838DD0D-BAE7-4FD3-93B9-A51D9434E9FA}" type="parTrans" cxnId="{25D9DFE0-E9E3-4EDC-A3D5-CF4471733724}">
      <dgm:prSet/>
      <dgm:spPr/>
      <dgm:t>
        <a:bodyPr/>
        <a:lstStyle/>
        <a:p>
          <a:endParaRPr lang="en-GB"/>
        </a:p>
      </dgm:t>
    </dgm:pt>
    <dgm:pt modelId="{DEEEDC98-BB51-4BF2-9770-FEC78DCDF68B}" type="sibTrans" cxnId="{25D9DFE0-E9E3-4EDC-A3D5-CF4471733724}">
      <dgm:prSet/>
      <dgm:spPr/>
      <dgm:t>
        <a:bodyPr/>
        <a:lstStyle/>
        <a:p>
          <a:endParaRPr lang="en-GB"/>
        </a:p>
      </dgm:t>
    </dgm:pt>
    <dgm:pt modelId="{1528AF30-815C-4A15-896A-581B368A12BA}">
      <dgm:prSet phldrT="[Text]"/>
      <dgm:spPr/>
      <dgm:t>
        <a:bodyPr/>
        <a:lstStyle/>
        <a:p>
          <a:r>
            <a:rPr lang="en-US" dirty="0" smtClean="0"/>
            <a:t>Value To Others</a:t>
          </a:r>
          <a:endParaRPr lang="en-GB" dirty="0"/>
        </a:p>
      </dgm:t>
    </dgm:pt>
    <dgm:pt modelId="{F95506E4-C6D8-4003-A3F9-DB0740E2897F}" type="parTrans" cxnId="{C56FFA74-5B9A-4FE8-97E8-3F75BA16B6D2}">
      <dgm:prSet/>
      <dgm:spPr/>
      <dgm:t>
        <a:bodyPr/>
        <a:lstStyle/>
        <a:p>
          <a:endParaRPr lang="en-GB"/>
        </a:p>
      </dgm:t>
    </dgm:pt>
    <dgm:pt modelId="{BDE65BD3-D340-4B7A-A64B-22A688878A5C}" type="sibTrans" cxnId="{C56FFA74-5B9A-4FE8-97E8-3F75BA16B6D2}">
      <dgm:prSet/>
      <dgm:spPr/>
      <dgm:t>
        <a:bodyPr/>
        <a:lstStyle/>
        <a:p>
          <a:endParaRPr lang="en-GB"/>
        </a:p>
      </dgm:t>
    </dgm:pt>
    <dgm:pt modelId="{26B93AD6-EBD2-4F09-8222-3171F0BF0AA7}">
      <dgm:prSet phldrT="[Text]"/>
      <dgm:spPr/>
      <dgm:t>
        <a:bodyPr/>
        <a:lstStyle/>
        <a:p>
          <a:r>
            <a:rPr lang="en-US" dirty="0" smtClean="0"/>
            <a:t>Financial</a:t>
          </a:r>
          <a:endParaRPr lang="en-GB" dirty="0"/>
        </a:p>
      </dgm:t>
    </dgm:pt>
    <dgm:pt modelId="{2EBA09C9-6418-4AD1-B87D-69F49902F9E6}" type="parTrans" cxnId="{15769F20-65ED-4F3C-BDA9-D28476F9DC39}">
      <dgm:prSet/>
      <dgm:spPr/>
      <dgm:t>
        <a:bodyPr/>
        <a:lstStyle/>
        <a:p>
          <a:endParaRPr lang="en-GB"/>
        </a:p>
      </dgm:t>
    </dgm:pt>
    <dgm:pt modelId="{FC0A18BD-2670-456C-8A6D-96CAD4B7E070}" type="sibTrans" cxnId="{15769F20-65ED-4F3C-BDA9-D28476F9DC39}">
      <dgm:prSet/>
      <dgm:spPr/>
      <dgm:t>
        <a:bodyPr/>
        <a:lstStyle/>
        <a:p>
          <a:endParaRPr lang="en-GB"/>
        </a:p>
      </dgm:t>
    </dgm:pt>
    <dgm:pt modelId="{30AF1D2C-B59F-438B-8673-E3A91803AE7F}">
      <dgm:prSet phldrT="[Text]"/>
      <dgm:spPr/>
      <dgm:t>
        <a:bodyPr/>
        <a:lstStyle/>
        <a:p>
          <a:r>
            <a:rPr lang="en-US" dirty="0" smtClean="0"/>
            <a:t>Strategic</a:t>
          </a:r>
          <a:endParaRPr lang="en-GB" dirty="0"/>
        </a:p>
      </dgm:t>
    </dgm:pt>
    <dgm:pt modelId="{F1F64F9A-50D3-4A56-A21D-6CB90D9B0119}" type="parTrans" cxnId="{1B3C76CF-4C69-4071-A45F-ADF92A80D974}">
      <dgm:prSet/>
      <dgm:spPr/>
      <dgm:t>
        <a:bodyPr/>
        <a:lstStyle/>
        <a:p>
          <a:endParaRPr lang="en-GB"/>
        </a:p>
      </dgm:t>
    </dgm:pt>
    <dgm:pt modelId="{283B6EFE-94E4-482B-811A-2EF6D7039EC6}" type="sibTrans" cxnId="{1B3C76CF-4C69-4071-A45F-ADF92A80D974}">
      <dgm:prSet/>
      <dgm:spPr/>
      <dgm:t>
        <a:bodyPr/>
        <a:lstStyle/>
        <a:p>
          <a:endParaRPr lang="en-GB"/>
        </a:p>
      </dgm:t>
    </dgm:pt>
    <dgm:pt modelId="{B73365A5-44CD-4111-8E85-70A9B7DC2DF0}">
      <dgm:prSet phldrT="[Text]"/>
      <dgm:spPr/>
      <dgm:t>
        <a:bodyPr/>
        <a:lstStyle/>
        <a:p>
          <a:r>
            <a:rPr lang="en-US" dirty="0" smtClean="0"/>
            <a:t>Socio-Economic</a:t>
          </a:r>
          <a:endParaRPr lang="en-GB" dirty="0"/>
        </a:p>
      </dgm:t>
    </dgm:pt>
    <dgm:pt modelId="{DD1DD757-0BCB-4068-8C97-F12A5AC15CFC}" type="parTrans" cxnId="{DE4FE0BC-74C3-421E-8FF8-3DF2A4E3D66F}">
      <dgm:prSet/>
      <dgm:spPr/>
      <dgm:t>
        <a:bodyPr/>
        <a:lstStyle/>
        <a:p>
          <a:endParaRPr lang="en-GB"/>
        </a:p>
      </dgm:t>
    </dgm:pt>
    <dgm:pt modelId="{5FEC9DB4-2263-4CE1-AA78-561001108BCB}" type="sibTrans" cxnId="{DE4FE0BC-74C3-421E-8FF8-3DF2A4E3D66F}">
      <dgm:prSet/>
      <dgm:spPr/>
      <dgm:t>
        <a:bodyPr/>
        <a:lstStyle/>
        <a:p>
          <a:endParaRPr lang="en-GB"/>
        </a:p>
      </dgm:t>
    </dgm:pt>
    <dgm:pt modelId="{F0146B13-E584-4E78-A9B0-57963B45CA3B}">
      <dgm:prSet phldrT="[Text]"/>
      <dgm:spPr/>
      <dgm:t>
        <a:bodyPr/>
        <a:lstStyle/>
        <a:p>
          <a:r>
            <a:rPr lang="en-US" dirty="0" smtClean="0"/>
            <a:t>Environment</a:t>
          </a:r>
          <a:endParaRPr lang="en-GB" dirty="0"/>
        </a:p>
      </dgm:t>
    </dgm:pt>
    <dgm:pt modelId="{7803E2FA-27D8-4983-83F7-11E13CC97FDB}" type="parTrans" cxnId="{BB30CE08-34DC-486A-96A7-A8DD38842E7F}">
      <dgm:prSet/>
      <dgm:spPr/>
      <dgm:t>
        <a:bodyPr/>
        <a:lstStyle/>
        <a:p>
          <a:endParaRPr lang="en-GB"/>
        </a:p>
      </dgm:t>
    </dgm:pt>
    <dgm:pt modelId="{69F1985D-7784-44A1-BA30-8DAAAAC2D19D}" type="sibTrans" cxnId="{BB30CE08-34DC-486A-96A7-A8DD38842E7F}">
      <dgm:prSet/>
      <dgm:spPr/>
      <dgm:t>
        <a:bodyPr/>
        <a:lstStyle/>
        <a:p>
          <a:endParaRPr lang="en-GB"/>
        </a:p>
      </dgm:t>
    </dgm:pt>
    <dgm:pt modelId="{161BB95C-6294-4B55-988E-F71B73C8CB86}">
      <dgm:prSet phldrT="[Text]"/>
      <dgm:spPr/>
      <dgm:t>
        <a:bodyPr/>
        <a:lstStyle/>
        <a:p>
          <a:r>
            <a:rPr lang="en-US" dirty="0" smtClean="0"/>
            <a:t>Pollution</a:t>
          </a:r>
          <a:endParaRPr lang="en-GB" dirty="0"/>
        </a:p>
      </dgm:t>
    </dgm:pt>
    <dgm:pt modelId="{CC07396C-428B-4EE2-9E28-EDC34C490D11}" type="parTrans" cxnId="{B53A25B8-3C11-41FE-BCC5-39608D4AC589}">
      <dgm:prSet/>
      <dgm:spPr/>
      <dgm:t>
        <a:bodyPr/>
        <a:lstStyle/>
        <a:p>
          <a:endParaRPr lang="en-GB"/>
        </a:p>
      </dgm:t>
    </dgm:pt>
    <dgm:pt modelId="{082EDC8B-4190-4DEB-BED3-9BD4A257EDBF}" type="sibTrans" cxnId="{B53A25B8-3C11-41FE-BCC5-39608D4AC589}">
      <dgm:prSet/>
      <dgm:spPr/>
      <dgm:t>
        <a:bodyPr/>
        <a:lstStyle/>
        <a:p>
          <a:endParaRPr lang="en-GB"/>
        </a:p>
      </dgm:t>
    </dgm:pt>
    <dgm:pt modelId="{E36014E0-4091-4A76-9600-0B738DB1FE0B}">
      <dgm:prSet phldrT="[Text]"/>
      <dgm:spPr/>
      <dgm:t>
        <a:bodyPr/>
        <a:lstStyle/>
        <a:p>
          <a:r>
            <a:rPr lang="en-US" dirty="0" smtClean="0"/>
            <a:t>CO2 Emission</a:t>
          </a:r>
          <a:endParaRPr lang="en-GB" dirty="0"/>
        </a:p>
      </dgm:t>
    </dgm:pt>
    <dgm:pt modelId="{E4625531-4033-4FC0-B348-7D946B5CAFBD}" type="parTrans" cxnId="{D8F29DF9-E776-4C67-8A11-65844BAB611B}">
      <dgm:prSet/>
      <dgm:spPr/>
      <dgm:t>
        <a:bodyPr/>
        <a:lstStyle/>
        <a:p>
          <a:endParaRPr lang="en-GB"/>
        </a:p>
      </dgm:t>
    </dgm:pt>
    <dgm:pt modelId="{3BD7FD4A-9CD5-4DED-9B6F-8FCF05FA9125}" type="sibTrans" cxnId="{D8F29DF9-E776-4C67-8A11-65844BAB611B}">
      <dgm:prSet/>
      <dgm:spPr/>
      <dgm:t>
        <a:bodyPr/>
        <a:lstStyle/>
        <a:p>
          <a:endParaRPr lang="en-GB"/>
        </a:p>
      </dgm:t>
    </dgm:pt>
    <dgm:pt modelId="{E97768CB-B0FC-4C95-982D-9C7C40142E3E}">
      <dgm:prSet phldrT="[Text]"/>
      <dgm:spPr/>
      <dgm:t>
        <a:bodyPr/>
        <a:lstStyle/>
        <a:p>
          <a:r>
            <a:rPr lang="en-US" dirty="0" smtClean="0"/>
            <a:t>ROI</a:t>
          </a:r>
          <a:endParaRPr lang="en-GB" dirty="0"/>
        </a:p>
      </dgm:t>
    </dgm:pt>
    <dgm:pt modelId="{58C4DCB1-E17F-491C-BAA2-5D99BFA2309D}" type="parTrans" cxnId="{1042CE9C-3E44-46D6-BECD-77057F87FB5B}">
      <dgm:prSet/>
      <dgm:spPr/>
      <dgm:t>
        <a:bodyPr/>
        <a:lstStyle/>
        <a:p>
          <a:endParaRPr lang="en-GB"/>
        </a:p>
      </dgm:t>
    </dgm:pt>
    <dgm:pt modelId="{0CC62101-5337-40E9-ADB1-7F7EBB32B2E5}" type="sibTrans" cxnId="{1042CE9C-3E44-46D6-BECD-77057F87FB5B}">
      <dgm:prSet/>
      <dgm:spPr/>
      <dgm:t>
        <a:bodyPr/>
        <a:lstStyle/>
        <a:p>
          <a:endParaRPr lang="en-GB"/>
        </a:p>
      </dgm:t>
    </dgm:pt>
    <dgm:pt modelId="{C76A53C7-5F01-4B64-99D3-0862A2431ABB}">
      <dgm:prSet phldrT="[Text]"/>
      <dgm:spPr/>
      <dgm:t>
        <a:bodyPr/>
        <a:lstStyle/>
        <a:p>
          <a:r>
            <a:rPr lang="en-US" dirty="0" smtClean="0"/>
            <a:t>Payback Period</a:t>
          </a:r>
          <a:endParaRPr lang="en-GB" dirty="0"/>
        </a:p>
      </dgm:t>
    </dgm:pt>
    <dgm:pt modelId="{A2E53F6C-3972-4B6E-910A-C213A4E4BFC0}" type="parTrans" cxnId="{6DFF24FC-D33B-4EC6-B4EA-4AC366171963}">
      <dgm:prSet/>
      <dgm:spPr/>
      <dgm:t>
        <a:bodyPr/>
        <a:lstStyle/>
        <a:p>
          <a:endParaRPr lang="en-GB"/>
        </a:p>
      </dgm:t>
    </dgm:pt>
    <dgm:pt modelId="{080AF7E4-2B60-4D5B-A539-2E597C49F317}" type="sibTrans" cxnId="{6DFF24FC-D33B-4EC6-B4EA-4AC366171963}">
      <dgm:prSet/>
      <dgm:spPr/>
      <dgm:t>
        <a:bodyPr/>
        <a:lstStyle/>
        <a:p>
          <a:endParaRPr lang="en-GB"/>
        </a:p>
      </dgm:t>
    </dgm:pt>
    <dgm:pt modelId="{95FA9E38-F5D2-4547-97EB-4902F9B590B2}">
      <dgm:prSet phldrT="[Text]"/>
      <dgm:spPr/>
      <dgm:t>
        <a:bodyPr/>
        <a:lstStyle/>
        <a:p>
          <a:r>
            <a:rPr lang="en-US" dirty="0" smtClean="0"/>
            <a:t>NPV</a:t>
          </a:r>
          <a:endParaRPr lang="en-GB" dirty="0"/>
        </a:p>
      </dgm:t>
    </dgm:pt>
    <dgm:pt modelId="{75CF1188-785D-4F6D-BC45-34F6E9228D9F}" type="parTrans" cxnId="{F12E85D2-82CC-43FF-9773-8F86C0B0A66F}">
      <dgm:prSet/>
      <dgm:spPr/>
      <dgm:t>
        <a:bodyPr/>
        <a:lstStyle/>
        <a:p>
          <a:endParaRPr lang="en-GB"/>
        </a:p>
      </dgm:t>
    </dgm:pt>
    <dgm:pt modelId="{204E8428-31FC-4AD4-8A9F-73D8F5A6F42D}" type="sibTrans" cxnId="{F12E85D2-82CC-43FF-9773-8F86C0B0A66F}">
      <dgm:prSet/>
      <dgm:spPr/>
      <dgm:t>
        <a:bodyPr/>
        <a:lstStyle/>
        <a:p>
          <a:endParaRPr lang="en-GB"/>
        </a:p>
      </dgm:t>
    </dgm:pt>
    <dgm:pt modelId="{331C9CAA-1F12-4A52-BDA2-BF2306AA3B59}">
      <dgm:prSet phldrT="[Text]"/>
      <dgm:spPr/>
      <dgm:t>
        <a:bodyPr/>
        <a:lstStyle/>
        <a:p>
          <a:r>
            <a:rPr lang="en-US" dirty="0" smtClean="0"/>
            <a:t>Competitive Issues</a:t>
          </a:r>
          <a:endParaRPr lang="en-GB" dirty="0"/>
        </a:p>
      </dgm:t>
    </dgm:pt>
    <dgm:pt modelId="{3C07AC58-77B4-46CB-9DF9-F8D305D65314}" type="parTrans" cxnId="{5EFB3777-AB7A-4591-88D9-BAB346B6481C}">
      <dgm:prSet/>
      <dgm:spPr/>
      <dgm:t>
        <a:bodyPr/>
        <a:lstStyle/>
        <a:p>
          <a:endParaRPr lang="en-GB"/>
        </a:p>
      </dgm:t>
    </dgm:pt>
    <dgm:pt modelId="{2B23720F-AD80-4754-B448-C7142E7E3C4A}" type="sibTrans" cxnId="{5EFB3777-AB7A-4591-88D9-BAB346B6481C}">
      <dgm:prSet/>
      <dgm:spPr/>
      <dgm:t>
        <a:bodyPr/>
        <a:lstStyle/>
        <a:p>
          <a:endParaRPr lang="en-GB"/>
        </a:p>
      </dgm:t>
    </dgm:pt>
    <dgm:pt modelId="{FD06A58D-11CE-4DCB-BCA2-5A485BB560DB}">
      <dgm:prSet phldrT="[Text]"/>
      <dgm:spPr/>
      <dgm:t>
        <a:bodyPr/>
        <a:lstStyle/>
        <a:p>
          <a:r>
            <a:rPr lang="en-US" dirty="0" smtClean="0"/>
            <a:t>New Business Issues</a:t>
          </a:r>
          <a:endParaRPr lang="en-GB" dirty="0"/>
        </a:p>
      </dgm:t>
    </dgm:pt>
    <dgm:pt modelId="{E00FB794-4EAC-4642-8CDC-670E86783D23}" type="parTrans" cxnId="{1ED1D7CA-F044-4FB6-AD70-B4625F0DDE07}">
      <dgm:prSet/>
      <dgm:spPr/>
      <dgm:t>
        <a:bodyPr/>
        <a:lstStyle/>
        <a:p>
          <a:endParaRPr lang="en-GB"/>
        </a:p>
      </dgm:t>
    </dgm:pt>
    <dgm:pt modelId="{7C9A480D-2890-4B4E-9B2E-6B8391029197}" type="sibTrans" cxnId="{1ED1D7CA-F044-4FB6-AD70-B4625F0DDE07}">
      <dgm:prSet/>
      <dgm:spPr/>
      <dgm:t>
        <a:bodyPr/>
        <a:lstStyle/>
        <a:p>
          <a:endParaRPr lang="en-GB"/>
        </a:p>
      </dgm:t>
    </dgm:pt>
    <dgm:pt modelId="{3E62D098-AB92-4BCD-B25F-BAF508B71534}">
      <dgm:prSet phldrT="[Text]"/>
      <dgm:spPr/>
      <dgm:t>
        <a:bodyPr/>
        <a:lstStyle/>
        <a:p>
          <a:r>
            <a:rPr lang="en-US" dirty="0" smtClean="0"/>
            <a:t>Capability Improvement</a:t>
          </a:r>
          <a:endParaRPr lang="en-GB" dirty="0"/>
        </a:p>
      </dgm:t>
    </dgm:pt>
    <dgm:pt modelId="{E73E4D20-3B5D-44B2-BF7F-75F9FBA65F90}" type="parTrans" cxnId="{48D64005-F05C-4274-A507-7BDCA3ECF541}">
      <dgm:prSet/>
      <dgm:spPr/>
      <dgm:t>
        <a:bodyPr/>
        <a:lstStyle/>
        <a:p>
          <a:endParaRPr lang="en-GB"/>
        </a:p>
      </dgm:t>
    </dgm:pt>
    <dgm:pt modelId="{CA66A8B2-3155-4F1E-A323-7A8B3B1D7F8F}" type="sibTrans" cxnId="{48D64005-F05C-4274-A507-7BDCA3ECF541}">
      <dgm:prSet/>
      <dgm:spPr/>
      <dgm:t>
        <a:bodyPr/>
        <a:lstStyle/>
        <a:p>
          <a:endParaRPr lang="en-GB"/>
        </a:p>
      </dgm:t>
    </dgm:pt>
    <dgm:pt modelId="{7EDCA13F-1164-4B55-AB24-899525CEB967}">
      <dgm:prSet phldrT="[Text]"/>
      <dgm:spPr/>
      <dgm:t>
        <a:bodyPr/>
        <a:lstStyle/>
        <a:p>
          <a:r>
            <a:rPr lang="en-US" dirty="0" smtClean="0"/>
            <a:t>Jobs Creation</a:t>
          </a:r>
          <a:endParaRPr lang="en-GB" dirty="0"/>
        </a:p>
      </dgm:t>
    </dgm:pt>
    <dgm:pt modelId="{39F6BAF6-F1FB-4EBB-B450-E9530E1308BB}" type="parTrans" cxnId="{CEC14895-6F07-438B-9EEC-31B69843CF3B}">
      <dgm:prSet/>
      <dgm:spPr/>
      <dgm:t>
        <a:bodyPr/>
        <a:lstStyle/>
        <a:p>
          <a:endParaRPr lang="en-GB"/>
        </a:p>
      </dgm:t>
    </dgm:pt>
    <dgm:pt modelId="{E741CBAE-5928-4F03-B9C0-333E0D1D35C6}" type="sibTrans" cxnId="{CEC14895-6F07-438B-9EEC-31B69843CF3B}">
      <dgm:prSet/>
      <dgm:spPr/>
      <dgm:t>
        <a:bodyPr/>
        <a:lstStyle/>
        <a:p>
          <a:endParaRPr lang="en-GB"/>
        </a:p>
      </dgm:t>
    </dgm:pt>
    <dgm:pt modelId="{08F20A67-62BC-4B78-A98B-984ACB2E6BE0}">
      <dgm:prSet phldrT="[Text]"/>
      <dgm:spPr/>
      <dgm:t>
        <a:bodyPr/>
        <a:lstStyle/>
        <a:p>
          <a:r>
            <a:rPr lang="en-US" dirty="0" smtClean="0"/>
            <a:t>Reduce Poverty</a:t>
          </a:r>
          <a:endParaRPr lang="en-GB" dirty="0"/>
        </a:p>
      </dgm:t>
    </dgm:pt>
    <dgm:pt modelId="{A6B5E6B5-881F-4BAD-8697-4DC2F89D421C}" type="parTrans" cxnId="{BC25B1B5-4120-4A09-8E0D-57FF7D22BE09}">
      <dgm:prSet/>
      <dgm:spPr/>
      <dgm:t>
        <a:bodyPr/>
        <a:lstStyle/>
        <a:p>
          <a:endParaRPr lang="en-GB"/>
        </a:p>
      </dgm:t>
    </dgm:pt>
    <dgm:pt modelId="{DA8676E4-DECC-435B-8C98-351154B34242}" type="sibTrans" cxnId="{BC25B1B5-4120-4A09-8E0D-57FF7D22BE09}">
      <dgm:prSet/>
      <dgm:spPr/>
      <dgm:t>
        <a:bodyPr/>
        <a:lstStyle/>
        <a:p>
          <a:endParaRPr lang="en-GB"/>
        </a:p>
      </dgm:t>
    </dgm:pt>
    <dgm:pt modelId="{C35DE037-56BC-4214-8BB1-B30E4A058F56}">
      <dgm:prSet phldrT="[Text]"/>
      <dgm:spPr/>
      <dgm:t>
        <a:bodyPr/>
        <a:lstStyle/>
        <a:p>
          <a:r>
            <a:rPr lang="en-US" dirty="0" smtClean="0"/>
            <a:t>Risk Exposure</a:t>
          </a:r>
          <a:endParaRPr lang="en-GB" dirty="0"/>
        </a:p>
      </dgm:t>
    </dgm:pt>
    <dgm:pt modelId="{E62B6344-2B2B-4268-A324-CFDD7350B585}" type="parTrans" cxnId="{678AE39D-8C19-4669-83FD-440EAB952F73}">
      <dgm:prSet/>
      <dgm:spPr/>
      <dgm:t>
        <a:bodyPr/>
        <a:lstStyle/>
        <a:p>
          <a:endParaRPr lang="en-US"/>
        </a:p>
      </dgm:t>
    </dgm:pt>
    <dgm:pt modelId="{27EF67E4-08F3-4A13-BB93-49E601B27925}" type="sibTrans" cxnId="{678AE39D-8C19-4669-83FD-440EAB952F73}">
      <dgm:prSet/>
      <dgm:spPr/>
      <dgm:t>
        <a:bodyPr/>
        <a:lstStyle/>
        <a:p>
          <a:endParaRPr lang="en-US"/>
        </a:p>
      </dgm:t>
    </dgm:pt>
    <dgm:pt modelId="{5889C33E-F0E3-4424-90EA-91BB50F0F137}">
      <dgm:prSet phldrT="[Text]"/>
      <dgm:spPr/>
      <dgm:t>
        <a:bodyPr/>
        <a:lstStyle/>
        <a:p>
          <a:r>
            <a:rPr lang="en-US" dirty="0" smtClean="0"/>
            <a:t>Schedule</a:t>
          </a:r>
          <a:endParaRPr lang="en-GB" dirty="0"/>
        </a:p>
      </dgm:t>
    </dgm:pt>
    <dgm:pt modelId="{FE97754B-FD0F-41FA-BCF0-762357A68829}" type="parTrans" cxnId="{D79B2868-A8AA-4B70-9030-9A6D871F2237}">
      <dgm:prSet/>
      <dgm:spPr/>
      <dgm:t>
        <a:bodyPr/>
        <a:lstStyle/>
        <a:p>
          <a:endParaRPr lang="en-US"/>
        </a:p>
      </dgm:t>
    </dgm:pt>
    <dgm:pt modelId="{BB789D9A-D300-4FAD-9BA5-BC283E35C949}" type="sibTrans" cxnId="{D79B2868-A8AA-4B70-9030-9A6D871F2237}">
      <dgm:prSet/>
      <dgm:spPr/>
      <dgm:t>
        <a:bodyPr/>
        <a:lstStyle/>
        <a:p>
          <a:endParaRPr lang="en-US"/>
        </a:p>
      </dgm:t>
    </dgm:pt>
    <dgm:pt modelId="{F973F57B-7AE6-4E0D-BBB1-E1BD262135FD}">
      <dgm:prSet phldrT="[Text]"/>
      <dgm:spPr/>
      <dgm:t>
        <a:bodyPr/>
        <a:lstStyle/>
        <a:p>
          <a:r>
            <a:rPr lang="en-US" dirty="0" smtClean="0"/>
            <a:t>Budget</a:t>
          </a:r>
          <a:endParaRPr lang="en-GB" dirty="0"/>
        </a:p>
      </dgm:t>
    </dgm:pt>
    <dgm:pt modelId="{5C66723F-061D-40E1-8781-10D52D878A1D}" type="parTrans" cxnId="{3FFED264-FC90-47A8-9D4D-9113C347DFCD}">
      <dgm:prSet/>
      <dgm:spPr/>
      <dgm:t>
        <a:bodyPr/>
        <a:lstStyle/>
        <a:p>
          <a:endParaRPr lang="en-US"/>
        </a:p>
      </dgm:t>
    </dgm:pt>
    <dgm:pt modelId="{C0997801-402B-43D1-A3F7-353EBA31C58C}" type="sibTrans" cxnId="{3FFED264-FC90-47A8-9D4D-9113C347DFCD}">
      <dgm:prSet/>
      <dgm:spPr/>
      <dgm:t>
        <a:bodyPr/>
        <a:lstStyle/>
        <a:p>
          <a:endParaRPr lang="en-US"/>
        </a:p>
      </dgm:t>
    </dgm:pt>
    <dgm:pt modelId="{834A4143-0FB2-45E1-8F90-168E5CF5DCB0}">
      <dgm:prSet phldrT="[Text]"/>
      <dgm:spPr/>
      <dgm:t>
        <a:bodyPr/>
        <a:lstStyle/>
        <a:p>
          <a:r>
            <a:rPr lang="en-US" dirty="0" smtClean="0"/>
            <a:t>Technical</a:t>
          </a:r>
          <a:endParaRPr lang="en-GB" dirty="0"/>
        </a:p>
      </dgm:t>
    </dgm:pt>
    <dgm:pt modelId="{837EB5ED-2D7F-43E9-8B4B-51AA51B71009}" type="parTrans" cxnId="{497B892A-2E4D-424C-A1CF-07D55847C876}">
      <dgm:prSet/>
      <dgm:spPr/>
      <dgm:t>
        <a:bodyPr/>
        <a:lstStyle/>
        <a:p>
          <a:endParaRPr lang="en-US"/>
        </a:p>
      </dgm:t>
    </dgm:pt>
    <dgm:pt modelId="{6209272B-5E97-4A61-8824-BF173D307F8F}" type="sibTrans" cxnId="{497B892A-2E4D-424C-A1CF-07D55847C876}">
      <dgm:prSet/>
      <dgm:spPr/>
      <dgm:t>
        <a:bodyPr/>
        <a:lstStyle/>
        <a:p>
          <a:endParaRPr lang="en-US"/>
        </a:p>
      </dgm:t>
    </dgm:pt>
    <dgm:pt modelId="{03AFD70F-683F-49FE-AB3A-8A7B131D1B68}" type="pres">
      <dgm:prSet presAssocID="{859D1DE6-559B-4438-997C-60E324945B18}" presName="hierChild1" presStyleCnt="0">
        <dgm:presLayoutVars>
          <dgm:orgChart val="1"/>
          <dgm:chPref val="1"/>
          <dgm:dir/>
          <dgm:animOne val="branch"/>
          <dgm:animLvl val="lvl"/>
          <dgm:resizeHandles/>
        </dgm:presLayoutVars>
      </dgm:prSet>
      <dgm:spPr/>
      <dgm:t>
        <a:bodyPr/>
        <a:lstStyle/>
        <a:p>
          <a:endParaRPr lang="en-GB"/>
        </a:p>
      </dgm:t>
    </dgm:pt>
    <dgm:pt modelId="{8FA97E29-BB74-4F27-BC23-204F279BF2C3}" type="pres">
      <dgm:prSet presAssocID="{727A8708-0AFF-4F82-A00E-85CB58D45AD9}" presName="hierRoot1" presStyleCnt="0">
        <dgm:presLayoutVars>
          <dgm:hierBranch val="init"/>
        </dgm:presLayoutVars>
      </dgm:prSet>
      <dgm:spPr/>
      <dgm:t>
        <a:bodyPr/>
        <a:lstStyle/>
        <a:p>
          <a:endParaRPr lang="en-US"/>
        </a:p>
      </dgm:t>
    </dgm:pt>
    <dgm:pt modelId="{1F00144D-5FD1-42DF-A13F-F69180D2FEB6}" type="pres">
      <dgm:prSet presAssocID="{727A8708-0AFF-4F82-A00E-85CB58D45AD9}" presName="rootComposite1" presStyleCnt="0"/>
      <dgm:spPr/>
      <dgm:t>
        <a:bodyPr/>
        <a:lstStyle/>
        <a:p>
          <a:endParaRPr lang="en-US"/>
        </a:p>
      </dgm:t>
    </dgm:pt>
    <dgm:pt modelId="{667379A8-41C4-4FD7-9859-8C254391543C}" type="pres">
      <dgm:prSet presAssocID="{727A8708-0AFF-4F82-A00E-85CB58D45AD9}" presName="rootText1" presStyleLbl="node0" presStyleIdx="0" presStyleCnt="1">
        <dgm:presLayoutVars>
          <dgm:chPref val="3"/>
        </dgm:presLayoutVars>
      </dgm:prSet>
      <dgm:spPr/>
      <dgm:t>
        <a:bodyPr/>
        <a:lstStyle/>
        <a:p>
          <a:endParaRPr lang="en-GB"/>
        </a:p>
      </dgm:t>
    </dgm:pt>
    <dgm:pt modelId="{06DBC3DD-AEB5-4E78-9BE3-F9C7EE18BBE2}" type="pres">
      <dgm:prSet presAssocID="{727A8708-0AFF-4F82-A00E-85CB58D45AD9}" presName="rootConnector1" presStyleLbl="node1" presStyleIdx="0" presStyleCnt="0"/>
      <dgm:spPr/>
      <dgm:t>
        <a:bodyPr/>
        <a:lstStyle/>
        <a:p>
          <a:endParaRPr lang="en-GB"/>
        </a:p>
      </dgm:t>
    </dgm:pt>
    <dgm:pt modelId="{AAF0D0BB-A6B5-464E-8AD2-B30AB9B9A5D8}" type="pres">
      <dgm:prSet presAssocID="{727A8708-0AFF-4F82-A00E-85CB58D45AD9}" presName="hierChild2" presStyleCnt="0"/>
      <dgm:spPr/>
      <dgm:t>
        <a:bodyPr/>
        <a:lstStyle/>
        <a:p>
          <a:endParaRPr lang="en-US"/>
        </a:p>
      </dgm:t>
    </dgm:pt>
    <dgm:pt modelId="{45A60BBF-B1D1-49B5-A25D-0B7FB5145BED}" type="pres">
      <dgm:prSet presAssocID="{F838DD0D-BAE7-4FD3-93B9-A51D9434E9FA}" presName="Name37" presStyleLbl="parChTrans1D2" presStyleIdx="0" presStyleCnt="3"/>
      <dgm:spPr/>
      <dgm:t>
        <a:bodyPr/>
        <a:lstStyle/>
        <a:p>
          <a:endParaRPr lang="en-GB"/>
        </a:p>
      </dgm:t>
    </dgm:pt>
    <dgm:pt modelId="{D6A5A224-0DBF-4328-9B1A-8B57A24FCA1B}" type="pres">
      <dgm:prSet presAssocID="{6808AE37-E19D-4EE6-9C17-8F723D8E9356}" presName="hierRoot2" presStyleCnt="0">
        <dgm:presLayoutVars>
          <dgm:hierBranch val="init"/>
        </dgm:presLayoutVars>
      </dgm:prSet>
      <dgm:spPr/>
      <dgm:t>
        <a:bodyPr/>
        <a:lstStyle/>
        <a:p>
          <a:endParaRPr lang="en-US"/>
        </a:p>
      </dgm:t>
    </dgm:pt>
    <dgm:pt modelId="{679F535F-F66D-402A-9130-5E0EEF71333B}" type="pres">
      <dgm:prSet presAssocID="{6808AE37-E19D-4EE6-9C17-8F723D8E9356}" presName="rootComposite" presStyleCnt="0"/>
      <dgm:spPr/>
      <dgm:t>
        <a:bodyPr/>
        <a:lstStyle/>
        <a:p>
          <a:endParaRPr lang="en-US"/>
        </a:p>
      </dgm:t>
    </dgm:pt>
    <dgm:pt modelId="{839EC777-CCAF-4E11-A176-FE36436DA159}" type="pres">
      <dgm:prSet presAssocID="{6808AE37-E19D-4EE6-9C17-8F723D8E9356}" presName="rootText" presStyleLbl="node2" presStyleIdx="0" presStyleCnt="3">
        <dgm:presLayoutVars>
          <dgm:chPref val="3"/>
        </dgm:presLayoutVars>
      </dgm:prSet>
      <dgm:spPr/>
      <dgm:t>
        <a:bodyPr/>
        <a:lstStyle/>
        <a:p>
          <a:endParaRPr lang="en-GB"/>
        </a:p>
      </dgm:t>
    </dgm:pt>
    <dgm:pt modelId="{55EDE4D1-0C13-420F-BFA3-CC9035726C01}" type="pres">
      <dgm:prSet presAssocID="{6808AE37-E19D-4EE6-9C17-8F723D8E9356}" presName="rootConnector" presStyleLbl="node2" presStyleIdx="0" presStyleCnt="3"/>
      <dgm:spPr/>
      <dgm:t>
        <a:bodyPr/>
        <a:lstStyle/>
        <a:p>
          <a:endParaRPr lang="en-GB"/>
        </a:p>
      </dgm:t>
    </dgm:pt>
    <dgm:pt modelId="{458FDCFA-CCAF-44AD-B1DC-965BF23850B8}" type="pres">
      <dgm:prSet presAssocID="{6808AE37-E19D-4EE6-9C17-8F723D8E9356}" presName="hierChild4" presStyleCnt="0"/>
      <dgm:spPr/>
      <dgm:t>
        <a:bodyPr/>
        <a:lstStyle/>
        <a:p>
          <a:endParaRPr lang="en-US"/>
        </a:p>
      </dgm:t>
    </dgm:pt>
    <dgm:pt modelId="{D5C73F05-BC1B-475F-8ED0-C50ACED677BE}" type="pres">
      <dgm:prSet presAssocID="{2EBA09C9-6418-4AD1-B87D-69F49902F9E6}" presName="Name37" presStyleLbl="parChTrans1D3" presStyleIdx="0" presStyleCnt="7"/>
      <dgm:spPr/>
      <dgm:t>
        <a:bodyPr/>
        <a:lstStyle/>
        <a:p>
          <a:endParaRPr lang="en-GB"/>
        </a:p>
      </dgm:t>
    </dgm:pt>
    <dgm:pt modelId="{CA50E309-ECDC-4EDA-99D5-26CEBA0CA5AF}" type="pres">
      <dgm:prSet presAssocID="{26B93AD6-EBD2-4F09-8222-3171F0BF0AA7}" presName="hierRoot2" presStyleCnt="0">
        <dgm:presLayoutVars>
          <dgm:hierBranch val="init"/>
        </dgm:presLayoutVars>
      </dgm:prSet>
      <dgm:spPr/>
      <dgm:t>
        <a:bodyPr/>
        <a:lstStyle/>
        <a:p>
          <a:endParaRPr lang="en-US"/>
        </a:p>
      </dgm:t>
    </dgm:pt>
    <dgm:pt modelId="{2954894B-D53C-460E-B733-2AA93BF00873}" type="pres">
      <dgm:prSet presAssocID="{26B93AD6-EBD2-4F09-8222-3171F0BF0AA7}" presName="rootComposite" presStyleCnt="0"/>
      <dgm:spPr/>
      <dgm:t>
        <a:bodyPr/>
        <a:lstStyle/>
        <a:p>
          <a:endParaRPr lang="en-US"/>
        </a:p>
      </dgm:t>
    </dgm:pt>
    <dgm:pt modelId="{46F58884-8B1D-4525-AAAC-9130549B0257}" type="pres">
      <dgm:prSet presAssocID="{26B93AD6-EBD2-4F09-8222-3171F0BF0AA7}" presName="rootText" presStyleLbl="node3" presStyleIdx="0" presStyleCnt="7">
        <dgm:presLayoutVars>
          <dgm:chPref val="3"/>
        </dgm:presLayoutVars>
      </dgm:prSet>
      <dgm:spPr/>
      <dgm:t>
        <a:bodyPr/>
        <a:lstStyle/>
        <a:p>
          <a:endParaRPr lang="en-GB"/>
        </a:p>
      </dgm:t>
    </dgm:pt>
    <dgm:pt modelId="{8E4A511F-230A-4FF5-8E2E-DC966CA249D5}" type="pres">
      <dgm:prSet presAssocID="{26B93AD6-EBD2-4F09-8222-3171F0BF0AA7}" presName="rootConnector" presStyleLbl="node3" presStyleIdx="0" presStyleCnt="7"/>
      <dgm:spPr/>
      <dgm:t>
        <a:bodyPr/>
        <a:lstStyle/>
        <a:p>
          <a:endParaRPr lang="en-GB"/>
        </a:p>
      </dgm:t>
    </dgm:pt>
    <dgm:pt modelId="{42B24C80-DEA5-495E-B969-0336F27A8D1C}" type="pres">
      <dgm:prSet presAssocID="{26B93AD6-EBD2-4F09-8222-3171F0BF0AA7}" presName="hierChild4" presStyleCnt="0"/>
      <dgm:spPr/>
      <dgm:t>
        <a:bodyPr/>
        <a:lstStyle/>
        <a:p>
          <a:endParaRPr lang="en-US"/>
        </a:p>
      </dgm:t>
    </dgm:pt>
    <dgm:pt modelId="{DA228114-8A3A-4403-A095-238E8024DBA0}" type="pres">
      <dgm:prSet presAssocID="{58C4DCB1-E17F-491C-BAA2-5D99BFA2309D}" presName="Name37" presStyleLbl="parChTrans1D4" presStyleIdx="0" presStyleCnt="10"/>
      <dgm:spPr/>
      <dgm:t>
        <a:bodyPr/>
        <a:lstStyle/>
        <a:p>
          <a:endParaRPr lang="en-GB"/>
        </a:p>
      </dgm:t>
    </dgm:pt>
    <dgm:pt modelId="{570E8F8D-99E3-4CA2-BF39-962A4CBBEE09}" type="pres">
      <dgm:prSet presAssocID="{E97768CB-B0FC-4C95-982D-9C7C40142E3E}" presName="hierRoot2" presStyleCnt="0">
        <dgm:presLayoutVars>
          <dgm:hierBranch val="init"/>
        </dgm:presLayoutVars>
      </dgm:prSet>
      <dgm:spPr/>
      <dgm:t>
        <a:bodyPr/>
        <a:lstStyle/>
        <a:p>
          <a:endParaRPr lang="en-US"/>
        </a:p>
      </dgm:t>
    </dgm:pt>
    <dgm:pt modelId="{120F2517-A80F-47D1-9EAF-90FD87AA801B}" type="pres">
      <dgm:prSet presAssocID="{E97768CB-B0FC-4C95-982D-9C7C40142E3E}" presName="rootComposite" presStyleCnt="0"/>
      <dgm:spPr/>
      <dgm:t>
        <a:bodyPr/>
        <a:lstStyle/>
        <a:p>
          <a:endParaRPr lang="en-US"/>
        </a:p>
      </dgm:t>
    </dgm:pt>
    <dgm:pt modelId="{E9077B75-9766-43CF-BB15-9B0DC8BCADED}" type="pres">
      <dgm:prSet presAssocID="{E97768CB-B0FC-4C95-982D-9C7C40142E3E}" presName="rootText" presStyleLbl="node4" presStyleIdx="0" presStyleCnt="10">
        <dgm:presLayoutVars>
          <dgm:chPref val="3"/>
        </dgm:presLayoutVars>
      </dgm:prSet>
      <dgm:spPr/>
      <dgm:t>
        <a:bodyPr/>
        <a:lstStyle/>
        <a:p>
          <a:endParaRPr lang="en-GB"/>
        </a:p>
      </dgm:t>
    </dgm:pt>
    <dgm:pt modelId="{4CDEF811-7BFE-4B94-82B4-828A5E270A69}" type="pres">
      <dgm:prSet presAssocID="{E97768CB-B0FC-4C95-982D-9C7C40142E3E}" presName="rootConnector" presStyleLbl="node4" presStyleIdx="0" presStyleCnt="10"/>
      <dgm:spPr/>
      <dgm:t>
        <a:bodyPr/>
        <a:lstStyle/>
        <a:p>
          <a:endParaRPr lang="en-GB"/>
        </a:p>
      </dgm:t>
    </dgm:pt>
    <dgm:pt modelId="{3E538565-CE8A-4800-AF90-4B83E042F3EA}" type="pres">
      <dgm:prSet presAssocID="{E97768CB-B0FC-4C95-982D-9C7C40142E3E}" presName="hierChild4" presStyleCnt="0"/>
      <dgm:spPr/>
      <dgm:t>
        <a:bodyPr/>
        <a:lstStyle/>
        <a:p>
          <a:endParaRPr lang="en-US"/>
        </a:p>
      </dgm:t>
    </dgm:pt>
    <dgm:pt modelId="{032298E2-74C0-4992-AC6F-10EC91244A70}" type="pres">
      <dgm:prSet presAssocID="{E97768CB-B0FC-4C95-982D-9C7C40142E3E}" presName="hierChild5" presStyleCnt="0"/>
      <dgm:spPr/>
      <dgm:t>
        <a:bodyPr/>
        <a:lstStyle/>
        <a:p>
          <a:endParaRPr lang="en-US"/>
        </a:p>
      </dgm:t>
    </dgm:pt>
    <dgm:pt modelId="{5FB808EC-DCDC-41AC-8302-B6EE74BB9F1C}" type="pres">
      <dgm:prSet presAssocID="{A2E53F6C-3972-4B6E-910A-C213A4E4BFC0}" presName="Name37" presStyleLbl="parChTrans1D4" presStyleIdx="1" presStyleCnt="10"/>
      <dgm:spPr/>
      <dgm:t>
        <a:bodyPr/>
        <a:lstStyle/>
        <a:p>
          <a:endParaRPr lang="en-GB"/>
        </a:p>
      </dgm:t>
    </dgm:pt>
    <dgm:pt modelId="{FF384387-B42D-45DB-8D74-9C627AA4E570}" type="pres">
      <dgm:prSet presAssocID="{C76A53C7-5F01-4B64-99D3-0862A2431ABB}" presName="hierRoot2" presStyleCnt="0">
        <dgm:presLayoutVars>
          <dgm:hierBranch val="init"/>
        </dgm:presLayoutVars>
      </dgm:prSet>
      <dgm:spPr/>
      <dgm:t>
        <a:bodyPr/>
        <a:lstStyle/>
        <a:p>
          <a:endParaRPr lang="en-US"/>
        </a:p>
      </dgm:t>
    </dgm:pt>
    <dgm:pt modelId="{9DADB8F6-BC3B-4220-B7AF-90432F282888}" type="pres">
      <dgm:prSet presAssocID="{C76A53C7-5F01-4B64-99D3-0862A2431ABB}" presName="rootComposite" presStyleCnt="0"/>
      <dgm:spPr/>
      <dgm:t>
        <a:bodyPr/>
        <a:lstStyle/>
        <a:p>
          <a:endParaRPr lang="en-US"/>
        </a:p>
      </dgm:t>
    </dgm:pt>
    <dgm:pt modelId="{484653B0-EA38-4060-BF54-440C7A661A69}" type="pres">
      <dgm:prSet presAssocID="{C76A53C7-5F01-4B64-99D3-0862A2431ABB}" presName="rootText" presStyleLbl="node4" presStyleIdx="1" presStyleCnt="10">
        <dgm:presLayoutVars>
          <dgm:chPref val="3"/>
        </dgm:presLayoutVars>
      </dgm:prSet>
      <dgm:spPr/>
      <dgm:t>
        <a:bodyPr/>
        <a:lstStyle/>
        <a:p>
          <a:endParaRPr lang="en-GB"/>
        </a:p>
      </dgm:t>
    </dgm:pt>
    <dgm:pt modelId="{4D2BA588-2AC8-41E5-A47E-8171F686E7E3}" type="pres">
      <dgm:prSet presAssocID="{C76A53C7-5F01-4B64-99D3-0862A2431ABB}" presName="rootConnector" presStyleLbl="node4" presStyleIdx="1" presStyleCnt="10"/>
      <dgm:spPr/>
      <dgm:t>
        <a:bodyPr/>
        <a:lstStyle/>
        <a:p>
          <a:endParaRPr lang="en-GB"/>
        </a:p>
      </dgm:t>
    </dgm:pt>
    <dgm:pt modelId="{942BC14B-D5BE-49C6-A915-2ED4991B6E98}" type="pres">
      <dgm:prSet presAssocID="{C76A53C7-5F01-4B64-99D3-0862A2431ABB}" presName="hierChild4" presStyleCnt="0"/>
      <dgm:spPr/>
      <dgm:t>
        <a:bodyPr/>
        <a:lstStyle/>
        <a:p>
          <a:endParaRPr lang="en-US"/>
        </a:p>
      </dgm:t>
    </dgm:pt>
    <dgm:pt modelId="{9E1D1F40-0B32-44B4-8663-4749F3E336BC}" type="pres">
      <dgm:prSet presAssocID="{C76A53C7-5F01-4B64-99D3-0862A2431ABB}" presName="hierChild5" presStyleCnt="0"/>
      <dgm:spPr/>
      <dgm:t>
        <a:bodyPr/>
        <a:lstStyle/>
        <a:p>
          <a:endParaRPr lang="en-US"/>
        </a:p>
      </dgm:t>
    </dgm:pt>
    <dgm:pt modelId="{043AB99D-E117-4E80-B6F4-E6BF204C719B}" type="pres">
      <dgm:prSet presAssocID="{75CF1188-785D-4F6D-BC45-34F6E9228D9F}" presName="Name37" presStyleLbl="parChTrans1D4" presStyleIdx="2" presStyleCnt="10"/>
      <dgm:spPr/>
      <dgm:t>
        <a:bodyPr/>
        <a:lstStyle/>
        <a:p>
          <a:endParaRPr lang="en-GB"/>
        </a:p>
      </dgm:t>
    </dgm:pt>
    <dgm:pt modelId="{AC8658E8-1463-4FFC-8F1C-F5C768998460}" type="pres">
      <dgm:prSet presAssocID="{95FA9E38-F5D2-4547-97EB-4902F9B590B2}" presName="hierRoot2" presStyleCnt="0">
        <dgm:presLayoutVars>
          <dgm:hierBranch val="init"/>
        </dgm:presLayoutVars>
      </dgm:prSet>
      <dgm:spPr/>
      <dgm:t>
        <a:bodyPr/>
        <a:lstStyle/>
        <a:p>
          <a:endParaRPr lang="en-US"/>
        </a:p>
      </dgm:t>
    </dgm:pt>
    <dgm:pt modelId="{BB987A2B-254E-4E6B-BA8A-2DC6F6DC387F}" type="pres">
      <dgm:prSet presAssocID="{95FA9E38-F5D2-4547-97EB-4902F9B590B2}" presName="rootComposite" presStyleCnt="0"/>
      <dgm:spPr/>
      <dgm:t>
        <a:bodyPr/>
        <a:lstStyle/>
        <a:p>
          <a:endParaRPr lang="en-US"/>
        </a:p>
      </dgm:t>
    </dgm:pt>
    <dgm:pt modelId="{BE064B50-930B-4F6B-BE31-0DAF06F1084F}" type="pres">
      <dgm:prSet presAssocID="{95FA9E38-F5D2-4547-97EB-4902F9B590B2}" presName="rootText" presStyleLbl="node4" presStyleIdx="2" presStyleCnt="10">
        <dgm:presLayoutVars>
          <dgm:chPref val="3"/>
        </dgm:presLayoutVars>
      </dgm:prSet>
      <dgm:spPr/>
      <dgm:t>
        <a:bodyPr/>
        <a:lstStyle/>
        <a:p>
          <a:endParaRPr lang="en-GB"/>
        </a:p>
      </dgm:t>
    </dgm:pt>
    <dgm:pt modelId="{2AFC687E-B172-4F8D-BB61-E048A176D365}" type="pres">
      <dgm:prSet presAssocID="{95FA9E38-F5D2-4547-97EB-4902F9B590B2}" presName="rootConnector" presStyleLbl="node4" presStyleIdx="2" presStyleCnt="10"/>
      <dgm:spPr/>
      <dgm:t>
        <a:bodyPr/>
        <a:lstStyle/>
        <a:p>
          <a:endParaRPr lang="en-GB"/>
        </a:p>
      </dgm:t>
    </dgm:pt>
    <dgm:pt modelId="{EA60AD3A-0C5D-4AD2-A6CC-14A6318BFCE3}" type="pres">
      <dgm:prSet presAssocID="{95FA9E38-F5D2-4547-97EB-4902F9B590B2}" presName="hierChild4" presStyleCnt="0"/>
      <dgm:spPr/>
      <dgm:t>
        <a:bodyPr/>
        <a:lstStyle/>
        <a:p>
          <a:endParaRPr lang="en-US"/>
        </a:p>
      </dgm:t>
    </dgm:pt>
    <dgm:pt modelId="{1EF4BE6C-EE85-4B21-8F88-C4D3F32906AA}" type="pres">
      <dgm:prSet presAssocID="{95FA9E38-F5D2-4547-97EB-4902F9B590B2}" presName="hierChild5" presStyleCnt="0"/>
      <dgm:spPr/>
      <dgm:t>
        <a:bodyPr/>
        <a:lstStyle/>
        <a:p>
          <a:endParaRPr lang="en-US"/>
        </a:p>
      </dgm:t>
    </dgm:pt>
    <dgm:pt modelId="{E5A98A11-D1D7-4AEA-89F9-2BB55E07441C}" type="pres">
      <dgm:prSet presAssocID="{26B93AD6-EBD2-4F09-8222-3171F0BF0AA7}" presName="hierChild5" presStyleCnt="0"/>
      <dgm:spPr/>
      <dgm:t>
        <a:bodyPr/>
        <a:lstStyle/>
        <a:p>
          <a:endParaRPr lang="en-US"/>
        </a:p>
      </dgm:t>
    </dgm:pt>
    <dgm:pt modelId="{7857B783-F7E2-4734-B556-971DFB252C0A}" type="pres">
      <dgm:prSet presAssocID="{F1F64F9A-50D3-4A56-A21D-6CB90D9B0119}" presName="Name37" presStyleLbl="parChTrans1D3" presStyleIdx="1" presStyleCnt="7"/>
      <dgm:spPr/>
      <dgm:t>
        <a:bodyPr/>
        <a:lstStyle/>
        <a:p>
          <a:endParaRPr lang="en-GB"/>
        </a:p>
      </dgm:t>
    </dgm:pt>
    <dgm:pt modelId="{22089414-2F6B-47A2-8117-DEFCB691F836}" type="pres">
      <dgm:prSet presAssocID="{30AF1D2C-B59F-438B-8673-E3A91803AE7F}" presName="hierRoot2" presStyleCnt="0">
        <dgm:presLayoutVars>
          <dgm:hierBranch val="init"/>
        </dgm:presLayoutVars>
      </dgm:prSet>
      <dgm:spPr/>
      <dgm:t>
        <a:bodyPr/>
        <a:lstStyle/>
        <a:p>
          <a:endParaRPr lang="en-US"/>
        </a:p>
      </dgm:t>
    </dgm:pt>
    <dgm:pt modelId="{24ADBFEE-963D-4C8D-AEF4-B827B99B1C6C}" type="pres">
      <dgm:prSet presAssocID="{30AF1D2C-B59F-438B-8673-E3A91803AE7F}" presName="rootComposite" presStyleCnt="0"/>
      <dgm:spPr/>
      <dgm:t>
        <a:bodyPr/>
        <a:lstStyle/>
        <a:p>
          <a:endParaRPr lang="en-US"/>
        </a:p>
      </dgm:t>
    </dgm:pt>
    <dgm:pt modelId="{C03EC9D4-F809-4201-A722-0DF783E9CF39}" type="pres">
      <dgm:prSet presAssocID="{30AF1D2C-B59F-438B-8673-E3A91803AE7F}" presName="rootText" presStyleLbl="node3" presStyleIdx="1" presStyleCnt="7">
        <dgm:presLayoutVars>
          <dgm:chPref val="3"/>
        </dgm:presLayoutVars>
      </dgm:prSet>
      <dgm:spPr/>
      <dgm:t>
        <a:bodyPr/>
        <a:lstStyle/>
        <a:p>
          <a:endParaRPr lang="en-GB"/>
        </a:p>
      </dgm:t>
    </dgm:pt>
    <dgm:pt modelId="{CBB7925B-7E93-4510-8B9F-A4879563373F}" type="pres">
      <dgm:prSet presAssocID="{30AF1D2C-B59F-438B-8673-E3A91803AE7F}" presName="rootConnector" presStyleLbl="node3" presStyleIdx="1" presStyleCnt="7"/>
      <dgm:spPr/>
      <dgm:t>
        <a:bodyPr/>
        <a:lstStyle/>
        <a:p>
          <a:endParaRPr lang="en-GB"/>
        </a:p>
      </dgm:t>
    </dgm:pt>
    <dgm:pt modelId="{85D1577E-2C8F-4480-8289-014815F98D72}" type="pres">
      <dgm:prSet presAssocID="{30AF1D2C-B59F-438B-8673-E3A91803AE7F}" presName="hierChild4" presStyleCnt="0"/>
      <dgm:spPr/>
      <dgm:t>
        <a:bodyPr/>
        <a:lstStyle/>
        <a:p>
          <a:endParaRPr lang="en-US"/>
        </a:p>
      </dgm:t>
    </dgm:pt>
    <dgm:pt modelId="{62948A76-CCD6-4B2E-B57C-C1F228B14F89}" type="pres">
      <dgm:prSet presAssocID="{3C07AC58-77B4-46CB-9DF9-F8D305D65314}" presName="Name37" presStyleLbl="parChTrans1D4" presStyleIdx="3" presStyleCnt="10"/>
      <dgm:spPr/>
      <dgm:t>
        <a:bodyPr/>
        <a:lstStyle/>
        <a:p>
          <a:endParaRPr lang="en-GB"/>
        </a:p>
      </dgm:t>
    </dgm:pt>
    <dgm:pt modelId="{B7060B5B-FDC9-4ABA-BD79-47EDB059F4BA}" type="pres">
      <dgm:prSet presAssocID="{331C9CAA-1F12-4A52-BDA2-BF2306AA3B59}" presName="hierRoot2" presStyleCnt="0">
        <dgm:presLayoutVars>
          <dgm:hierBranch val="init"/>
        </dgm:presLayoutVars>
      </dgm:prSet>
      <dgm:spPr/>
      <dgm:t>
        <a:bodyPr/>
        <a:lstStyle/>
        <a:p>
          <a:endParaRPr lang="en-US"/>
        </a:p>
      </dgm:t>
    </dgm:pt>
    <dgm:pt modelId="{57D2F321-DF84-458D-BC0B-5D52A2BF8876}" type="pres">
      <dgm:prSet presAssocID="{331C9CAA-1F12-4A52-BDA2-BF2306AA3B59}" presName="rootComposite" presStyleCnt="0"/>
      <dgm:spPr/>
      <dgm:t>
        <a:bodyPr/>
        <a:lstStyle/>
        <a:p>
          <a:endParaRPr lang="en-US"/>
        </a:p>
      </dgm:t>
    </dgm:pt>
    <dgm:pt modelId="{02591BCA-E394-4D2F-B305-E41A272FDCDF}" type="pres">
      <dgm:prSet presAssocID="{331C9CAA-1F12-4A52-BDA2-BF2306AA3B59}" presName="rootText" presStyleLbl="node4" presStyleIdx="3" presStyleCnt="10">
        <dgm:presLayoutVars>
          <dgm:chPref val="3"/>
        </dgm:presLayoutVars>
      </dgm:prSet>
      <dgm:spPr/>
      <dgm:t>
        <a:bodyPr/>
        <a:lstStyle/>
        <a:p>
          <a:endParaRPr lang="en-GB"/>
        </a:p>
      </dgm:t>
    </dgm:pt>
    <dgm:pt modelId="{FB6755AC-D6AC-47B7-92C8-C2C0DF01C944}" type="pres">
      <dgm:prSet presAssocID="{331C9CAA-1F12-4A52-BDA2-BF2306AA3B59}" presName="rootConnector" presStyleLbl="node4" presStyleIdx="3" presStyleCnt="10"/>
      <dgm:spPr/>
      <dgm:t>
        <a:bodyPr/>
        <a:lstStyle/>
        <a:p>
          <a:endParaRPr lang="en-GB"/>
        </a:p>
      </dgm:t>
    </dgm:pt>
    <dgm:pt modelId="{7D33D854-C118-4015-AF0E-CF7011700EA8}" type="pres">
      <dgm:prSet presAssocID="{331C9CAA-1F12-4A52-BDA2-BF2306AA3B59}" presName="hierChild4" presStyleCnt="0"/>
      <dgm:spPr/>
      <dgm:t>
        <a:bodyPr/>
        <a:lstStyle/>
        <a:p>
          <a:endParaRPr lang="en-US"/>
        </a:p>
      </dgm:t>
    </dgm:pt>
    <dgm:pt modelId="{11EB23DB-C2DD-4BE8-8D5E-5F6B7EC74E4B}" type="pres">
      <dgm:prSet presAssocID="{331C9CAA-1F12-4A52-BDA2-BF2306AA3B59}" presName="hierChild5" presStyleCnt="0"/>
      <dgm:spPr/>
      <dgm:t>
        <a:bodyPr/>
        <a:lstStyle/>
        <a:p>
          <a:endParaRPr lang="en-US"/>
        </a:p>
      </dgm:t>
    </dgm:pt>
    <dgm:pt modelId="{477BFADC-27C8-41AE-9EEE-648942AFFD48}" type="pres">
      <dgm:prSet presAssocID="{E00FB794-4EAC-4642-8CDC-670E86783D23}" presName="Name37" presStyleLbl="parChTrans1D4" presStyleIdx="4" presStyleCnt="10"/>
      <dgm:spPr/>
      <dgm:t>
        <a:bodyPr/>
        <a:lstStyle/>
        <a:p>
          <a:endParaRPr lang="en-GB"/>
        </a:p>
      </dgm:t>
    </dgm:pt>
    <dgm:pt modelId="{C9673C2A-5870-4E22-9E35-41309A0E5071}" type="pres">
      <dgm:prSet presAssocID="{FD06A58D-11CE-4DCB-BCA2-5A485BB560DB}" presName="hierRoot2" presStyleCnt="0">
        <dgm:presLayoutVars>
          <dgm:hierBranch val="init"/>
        </dgm:presLayoutVars>
      </dgm:prSet>
      <dgm:spPr/>
      <dgm:t>
        <a:bodyPr/>
        <a:lstStyle/>
        <a:p>
          <a:endParaRPr lang="en-US"/>
        </a:p>
      </dgm:t>
    </dgm:pt>
    <dgm:pt modelId="{AE05B1B7-9FAE-4D07-959D-B5783F03B1CA}" type="pres">
      <dgm:prSet presAssocID="{FD06A58D-11CE-4DCB-BCA2-5A485BB560DB}" presName="rootComposite" presStyleCnt="0"/>
      <dgm:spPr/>
      <dgm:t>
        <a:bodyPr/>
        <a:lstStyle/>
        <a:p>
          <a:endParaRPr lang="en-US"/>
        </a:p>
      </dgm:t>
    </dgm:pt>
    <dgm:pt modelId="{C0811978-5866-4E43-A19D-CBCF0F1B0D1E}" type="pres">
      <dgm:prSet presAssocID="{FD06A58D-11CE-4DCB-BCA2-5A485BB560DB}" presName="rootText" presStyleLbl="node4" presStyleIdx="4" presStyleCnt="10">
        <dgm:presLayoutVars>
          <dgm:chPref val="3"/>
        </dgm:presLayoutVars>
      </dgm:prSet>
      <dgm:spPr/>
      <dgm:t>
        <a:bodyPr/>
        <a:lstStyle/>
        <a:p>
          <a:endParaRPr lang="en-GB"/>
        </a:p>
      </dgm:t>
    </dgm:pt>
    <dgm:pt modelId="{CD7EEFAC-892D-47DE-9C12-50E312367463}" type="pres">
      <dgm:prSet presAssocID="{FD06A58D-11CE-4DCB-BCA2-5A485BB560DB}" presName="rootConnector" presStyleLbl="node4" presStyleIdx="4" presStyleCnt="10"/>
      <dgm:spPr/>
      <dgm:t>
        <a:bodyPr/>
        <a:lstStyle/>
        <a:p>
          <a:endParaRPr lang="en-GB"/>
        </a:p>
      </dgm:t>
    </dgm:pt>
    <dgm:pt modelId="{FC112599-2478-4186-922A-489BA6CB29F8}" type="pres">
      <dgm:prSet presAssocID="{FD06A58D-11CE-4DCB-BCA2-5A485BB560DB}" presName="hierChild4" presStyleCnt="0"/>
      <dgm:spPr/>
      <dgm:t>
        <a:bodyPr/>
        <a:lstStyle/>
        <a:p>
          <a:endParaRPr lang="en-US"/>
        </a:p>
      </dgm:t>
    </dgm:pt>
    <dgm:pt modelId="{65EDF11B-5F3A-4A19-9C45-5DD041A9CA57}" type="pres">
      <dgm:prSet presAssocID="{FD06A58D-11CE-4DCB-BCA2-5A485BB560DB}" presName="hierChild5" presStyleCnt="0"/>
      <dgm:spPr/>
      <dgm:t>
        <a:bodyPr/>
        <a:lstStyle/>
        <a:p>
          <a:endParaRPr lang="en-US"/>
        </a:p>
      </dgm:t>
    </dgm:pt>
    <dgm:pt modelId="{92C4133D-D0A3-47C0-8A19-99748F896FED}" type="pres">
      <dgm:prSet presAssocID="{E73E4D20-3B5D-44B2-BF7F-75F9FBA65F90}" presName="Name37" presStyleLbl="parChTrans1D4" presStyleIdx="5" presStyleCnt="10"/>
      <dgm:spPr/>
      <dgm:t>
        <a:bodyPr/>
        <a:lstStyle/>
        <a:p>
          <a:endParaRPr lang="en-GB"/>
        </a:p>
      </dgm:t>
    </dgm:pt>
    <dgm:pt modelId="{741AF41A-4D14-4CBF-891A-7E3ECB9E6AD8}" type="pres">
      <dgm:prSet presAssocID="{3E62D098-AB92-4BCD-B25F-BAF508B71534}" presName="hierRoot2" presStyleCnt="0">
        <dgm:presLayoutVars>
          <dgm:hierBranch val="init"/>
        </dgm:presLayoutVars>
      </dgm:prSet>
      <dgm:spPr/>
      <dgm:t>
        <a:bodyPr/>
        <a:lstStyle/>
        <a:p>
          <a:endParaRPr lang="en-US"/>
        </a:p>
      </dgm:t>
    </dgm:pt>
    <dgm:pt modelId="{FA6E3BDB-46F7-422A-94D9-F7F539F94912}" type="pres">
      <dgm:prSet presAssocID="{3E62D098-AB92-4BCD-B25F-BAF508B71534}" presName="rootComposite" presStyleCnt="0"/>
      <dgm:spPr/>
      <dgm:t>
        <a:bodyPr/>
        <a:lstStyle/>
        <a:p>
          <a:endParaRPr lang="en-US"/>
        </a:p>
      </dgm:t>
    </dgm:pt>
    <dgm:pt modelId="{AD1AA9FA-E35A-4366-9316-1297D8D3CDF3}" type="pres">
      <dgm:prSet presAssocID="{3E62D098-AB92-4BCD-B25F-BAF508B71534}" presName="rootText" presStyleLbl="node4" presStyleIdx="5" presStyleCnt="10">
        <dgm:presLayoutVars>
          <dgm:chPref val="3"/>
        </dgm:presLayoutVars>
      </dgm:prSet>
      <dgm:spPr/>
      <dgm:t>
        <a:bodyPr/>
        <a:lstStyle/>
        <a:p>
          <a:endParaRPr lang="en-GB"/>
        </a:p>
      </dgm:t>
    </dgm:pt>
    <dgm:pt modelId="{BBF74C11-54DE-4525-BC38-4D9FA4AC1C88}" type="pres">
      <dgm:prSet presAssocID="{3E62D098-AB92-4BCD-B25F-BAF508B71534}" presName="rootConnector" presStyleLbl="node4" presStyleIdx="5" presStyleCnt="10"/>
      <dgm:spPr/>
      <dgm:t>
        <a:bodyPr/>
        <a:lstStyle/>
        <a:p>
          <a:endParaRPr lang="en-GB"/>
        </a:p>
      </dgm:t>
    </dgm:pt>
    <dgm:pt modelId="{28E02D4D-5363-4BA6-BFAB-79E6B3E2A90A}" type="pres">
      <dgm:prSet presAssocID="{3E62D098-AB92-4BCD-B25F-BAF508B71534}" presName="hierChild4" presStyleCnt="0"/>
      <dgm:spPr/>
      <dgm:t>
        <a:bodyPr/>
        <a:lstStyle/>
        <a:p>
          <a:endParaRPr lang="en-US"/>
        </a:p>
      </dgm:t>
    </dgm:pt>
    <dgm:pt modelId="{BE99F8AF-9C6E-4BF2-883C-716AF68C2E1F}" type="pres">
      <dgm:prSet presAssocID="{3E62D098-AB92-4BCD-B25F-BAF508B71534}" presName="hierChild5" presStyleCnt="0"/>
      <dgm:spPr/>
      <dgm:t>
        <a:bodyPr/>
        <a:lstStyle/>
        <a:p>
          <a:endParaRPr lang="en-US"/>
        </a:p>
      </dgm:t>
    </dgm:pt>
    <dgm:pt modelId="{1A69F708-6406-4248-918A-0FDCB0B69559}" type="pres">
      <dgm:prSet presAssocID="{30AF1D2C-B59F-438B-8673-E3A91803AE7F}" presName="hierChild5" presStyleCnt="0"/>
      <dgm:spPr/>
      <dgm:t>
        <a:bodyPr/>
        <a:lstStyle/>
        <a:p>
          <a:endParaRPr lang="en-US"/>
        </a:p>
      </dgm:t>
    </dgm:pt>
    <dgm:pt modelId="{96D1BE35-7C2E-42C1-B5CF-CD1817FD7EF7}" type="pres">
      <dgm:prSet presAssocID="{6808AE37-E19D-4EE6-9C17-8F723D8E9356}" presName="hierChild5" presStyleCnt="0"/>
      <dgm:spPr/>
      <dgm:t>
        <a:bodyPr/>
        <a:lstStyle/>
        <a:p>
          <a:endParaRPr lang="en-US"/>
        </a:p>
      </dgm:t>
    </dgm:pt>
    <dgm:pt modelId="{8C9CBC05-66D2-4FCF-958F-AC91E9B5FB6B}" type="pres">
      <dgm:prSet presAssocID="{E62B6344-2B2B-4268-A324-CFDD7350B585}" presName="Name37" presStyleLbl="parChTrans1D2" presStyleIdx="1" presStyleCnt="3"/>
      <dgm:spPr/>
      <dgm:t>
        <a:bodyPr/>
        <a:lstStyle/>
        <a:p>
          <a:endParaRPr lang="en-US"/>
        </a:p>
      </dgm:t>
    </dgm:pt>
    <dgm:pt modelId="{711211D8-F533-4B4A-83C7-DF2FDFDA68FA}" type="pres">
      <dgm:prSet presAssocID="{C35DE037-56BC-4214-8BB1-B30E4A058F56}" presName="hierRoot2" presStyleCnt="0">
        <dgm:presLayoutVars>
          <dgm:hierBranch val="init"/>
        </dgm:presLayoutVars>
      </dgm:prSet>
      <dgm:spPr/>
      <dgm:t>
        <a:bodyPr/>
        <a:lstStyle/>
        <a:p>
          <a:endParaRPr lang="en-US"/>
        </a:p>
      </dgm:t>
    </dgm:pt>
    <dgm:pt modelId="{4DD8E926-BC27-4C1C-BD1D-0136FFD43026}" type="pres">
      <dgm:prSet presAssocID="{C35DE037-56BC-4214-8BB1-B30E4A058F56}" presName="rootComposite" presStyleCnt="0"/>
      <dgm:spPr/>
      <dgm:t>
        <a:bodyPr/>
        <a:lstStyle/>
        <a:p>
          <a:endParaRPr lang="en-US"/>
        </a:p>
      </dgm:t>
    </dgm:pt>
    <dgm:pt modelId="{5CF74FE0-73F9-4A3D-AB6D-D399D7064A29}" type="pres">
      <dgm:prSet presAssocID="{C35DE037-56BC-4214-8BB1-B30E4A058F56}" presName="rootText" presStyleLbl="node2" presStyleIdx="1" presStyleCnt="3">
        <dgm:presLayoutVars>
          <dgm:chPref val="3"/>
        </dgm:presLayoutVars>
      </dgm:prSet>
      <dgm:spPr/>
      <dgm:t>
        <a:bodyPr/>
        <a:lstStyle/>
        <a:p>
          <a:endParaRPr lang="en-GB"/>
        </a:p>
      </dgm:t>
    </dgm:pt>
    <dgm:pt modelId="{E84976E9-65A7-46D8-A791-759026CC9EDD}" type="pres">
      <dgm:prSet presAssocID="{C35DE037-56BC-4214-8BB1-B30E4A058F56}" presName="rootConnector" presStyleLbl="node2" presStyleIdx="1" presStyleCnt="3"/>
      <dgm:spPr/>
      <dgm:t>
        <a:bodyPr/>
        <a:lstStyle/>
        <a:p>
          <a:endParaRPr lang="en-GB"/>
        </a:p>
      </dgm:t>
    </dgm:pt>
    <dgm:pt modelId="{94EB11F0-DCE0-4D10-8846-34D81500FB6C}" type="pres">
      <dgm:prSet presAssocID="{C35DE037-56BC-4214-8BB1-B30E4A058F56}" presName="hierChild4" presStyleCnt="0"/>
      <dgm:spPr/>
      <dgm:t>
        <a:bodyPr/>
        <a:lstStyle/>
        <a:p>
          <a:endParaRPr lang="en-US"/>
        </a:p>
      </dgm:t>
    </dgm:pt>
    <dgm:pt modelId="{95FEABD4-99D2-4121-81E7-04282BCF1E81}" type="pres">
      <dgm:prSet presAssocID="{FE97754B-FD0F-41FA-BCF0-762357A68829}" presName="Name37" presStyleLbl="parChTrans1D3" presStyleIdx="2" presStyleCnt="7"/>
      <dgm:spPr/>
      <dgm:t>
        <a:bodyPr/>
        <a:lstStyle/>
        <a:p>
          <a:endParaRPr lang="en-US"/>
        </a:p>
      </dgm:t>
    </dgm:pt>
    <dgm:pt modelId="{67B376E6-52B0-45F1-82D7-2948CA84A0C5}" type="pres">
      <dgm:prSet presAssocID="{5889C33E-F0E3-4424-90EA-91BB50F0F137}" presName="hierRoot2" presStyleCnt="0">
        <dgm:presLayoutVars>
          <dgm:hierBranch val="init"/>
        </dgm:presLayoutVars>
      </dgm:prSet>
      <dgm:spPr/>
      <dgm:t>
        <a:bodyPr/>
        <a:lstStyle/>
        <a:p>
          <a:endParaRPr lang="en-US"/>
        </a:p>
      </dgm:t>
    </dgm:pt>
    <dgm:pt modelId="{181CE5D1-420B-429F-A6F6-D071F701B6F2}" type="pres">
      <dgm:prSet presAssocID="{5889C33E-F0E3-4424-90EA-91BB50F0F137}" presName="rootComposite" presStyleCnt="0"/>
      <dgm:spPr/>
      <dgm:t>
        <a:bodyPr/>
        <a:lstStyle/>
        <a:p>
          <a:endParaRPr lang="en-US"/>
        </a:p>
      </dgm:t>
    </dgm:pt>
    <dgm:pt modelId="{DE8872BB-F30E-4322-9CA8-A9F18C0352FA}" type="pres">
      <dgm:prSet presAssocID="{5889C33E-F0E3-4424-90EA-91BB50F0F137}" presName="rootText" presStyleLbl="node3" presStyleIdx="2" presStyleCnt="7">
        <dgm:presLayoutVars>
          <dgm:chPref val="3"/>
        </dgm:presLayoutVars>
      </dgm:prSet>
      <dgm:spPr/>
      <dgm:t>
        <a:bodyPr/>
        <a:lstStyle/>
        <a:p>
          <a:endParaRPr lang="en-GB"/>
        </a:p>
      </dgm:t>
    </dgm:pt>
    <dgm:pt modelId="{C45FDC70-8115-474A-AB92-2777B15CEE0C}" type="pres">
      <dgm:prSet presAssocID="{5889C33E-F0E3-4424-90EA-91BB50F0F137}" presName="rootConnector" presStyleLbl="node3" presStyleIdx="2" presStyleCnt="7"/>
      <dgm:spPr/>
      <dgm:t>
        <a:bodyPr/>
        <a:lstStyle/>
        <a:p>
          <a:endParaRPr lang="en-GB"/>
        </a:p>
      </dgm:t>
    </dgm:pt>
    <dgm:pt modelId="{6507B237-5511-4DC3-A8BF-16E51309B237}" type="pres">
      <dgm:prSet presAssocID="{5889C33E-F0E3-4424-90EA-91BB50F0F137}" presName="hierChild4" presStyleCnt="0"/>
      <dgm:spPr/>
      <dgm:t>
        <a:bodyPr/>
        <a:lstStyle/>
        <a:p>
          <a:endParaRPr lang="en-US"/>
        </a:p>
      </dgm:t>
    </dgm:pt>
    <dgm:pt modelId="{0E2B4CAC-FAA2-4ADE-A1DA-F3287763AD8B}" type="pres">
      <dgm:prSet presAssocID="{5889C33E-F0E3-4424-90EA-91BB50F0F137}" presName="hierChild5" presStyleCnt="0"/>
      <dgm:spPr/>
      <dgm:t>
        <a:bodyPr/>
        <a:lstStyle/>
        <a:p>
          <a:endParaRPr lang="en-US"/>
        </a:p>
      </dgm:t>
    </dgm:pt>
    <dgm:pt modelId="{C2D69486-C7C3-4D9D-8FC5-B15F2ECD0560}" type="pres">
      <dgm:prSet presAssocID="{5C66723F-061D-40E1-8781-10D52D878A1D}" presName="Name37" presStyleLbl="parChTrans1D3" presStyleIdx="3" presStyleCnt="7"/>
      <dgm:spPr/>
      <dgm:t>
        <a:bodyPr/>
        <a:lstStyle/>
        <a:p>
          <a:endParaRPr lang="en-US"/>
        </a:p>
      </dgm:t>
    </dgm:pt>
    <dgm:pt modelId="{AC457E2A-D3D3-4947-973F-F6A3385C453B}" type="pres">
      <dgm:prSet presAssocID="{F973F57B-7AE6-4E0D-BBB1-E1BD262135FD}" presName="hierRoot2" presStyleCnt="0">
        <dgm:presLayoutVars>
          <dgm:hierBranch val="init"/>
        </dgm:presLayoutVars>
      </dgm:prSet>
      <dgm:spPr/>
      <dgm:t>
        <a:bodyPr/>
        <a:lstStyle/>
        <a:p>
          <a:endParaRPr lang="en-US"/>
        </a:p>
      </dgm:t>
    </dgm:pt>
    <dgm:pt modelId="{04C11D80-4A28-4007-B50D-0BE012804C3B}" type="pres">
      <dgm:prSet presAssocID="{F973F57B-7AE6-4E0D-BBB1-E1BD262135FD}" presName="rootComposite" presStyleCnt="0"/>
      <dgm:spPr/>
      <dgm:t>
        <a:bodyPr/>
        <a:lstStyle/>
        <a:p>
          <a:endParaRPr lang="en-US"/>
        </a:p>
      </dgm:t>
    </dgm:pt>
    <dgm:pt modelId="{D52FC375-4D5C-4808-AE3F-375CBB285ED0}" type="pres">
      <dgm:prSet presAssocID="{F973F57B-7AE6-4E0D-BBB1-E1BD262135FD}" presName="rootText" presStyleLbl="node3" presStyleIdx="3" presStyleCnt="7">
        <dgm:presLayoutVars>
          <dgm:chPref val="3"/>
        </dgm:presLayoutVars>
      </dgm:prSet>
      <dgm:spPr/>
      <dgm:t>
        <a:bodyPr/>
        <a:lstStyle/>
        <a:p>
          <a:endParaRPr lang="en-GB"/>
        </a:p>
      </dgm:t>
    </dgm:pt>
    <dgm:pt modelId="{8E17391A-5BDD-4302-A1E5-24156B8B192F}" type="pres">
      <dgm:prSet presAssocID="{F973F57B-7AE6-4E0D-BBB1-E1BD262135FD}" presName="rootConnector" presStyleLbl="node3" presStyleIdx="3" presStyleCnt="7"/>
      <dgm:spPr/>
      <dgm:t>
        <a:bodyPr/>
        <a:lstStyle/>
        <a:p>
          <a:endParaRPr lang="en-GB"/>
        </a:p>
      </dgm:t>
    </dgm:pt>
    <dgm:pt modelId="{6B2226AF-9765-4767-8C28-41D48CC7AAF5}" type="pres">
      <dgm:prSet presAssocID="{F973F57B-7AE6-4E0D-BBB1-E1BD262135FD}" presName="hierChild4" presStyleCnt="0"/>
      <dgm:spPr/>
      <dgm:t>
        <a:bodyPr/>
        <a:lstStyle/>
        <a:p>
          <a:endParaRPr lang="en-US"/>
        </a:p>
      </dgm:t>
    </dgm:pt>
    <dgm:pt modelId="{E905B2E7-5326-4A96-B4CB-F916D594E0B1}" type="pres">
      <dgm:prSet presAssocID="{F973F57B-7AE6-4E0D-BBB1-E1BD262135FD}" presName="hierChild5" presStyleCnt="0"/>
      <dgm:spPr/>
      <dgm:t>
        <a:bodyPr/>
        <a:lstStyle/>
        <a:p>
          <a:endParaRPr lang="en-US"/>
        </a:p>
      </dgm:t>
    </dgm:pt>
    <dgm:pt modelId="{81A6AC38-0788-4230-9EE8-C78E7773D989}" type="pres">
      <dgm:prSet presAssocID="{837EB5ED-2D7F-43E9-8B4B-51AA51B71009}" presName="Name37" presStyleLbl="parChTrans1D3" presStyleIdx="4" presStyleCnt="7"/>
      <dgm:spPr/>
      <dgm:t>
        <a:bodyPr/>
        <a:lstStyle/>
        <a:p>
          <a:endParaRPr lang="en-US"/>
        </a:p>
      </dgm:t>
    </dgm:pt>
    <dgm:pt modelId="{1A724F51-5734-4B12-8755-CECE9F7B1D1D}" type="pres">
      <dgm:prSet presAssocID="{834A4143-0FB2-45E1-8F90-168E5CF5DCB0}" presName="hierRoot2" presStyleCnt="0">
        <dgm:presLayoutVars>
          <dgm:hierBranch val="init"/>
        </dgm:presLayoutVars>
      </dgm:prSet>
      <dgm:spPr/>
      <dgm:t>
        <a:bodyPr/>
        <a:lstStyle/>
        <a:p>
          <a:endParaRPr lang="en-US"/>
        </a:p>
      </dgm:t>
    </dgm:pt>
    <dgm:pt modelId="{0B1F2C4A-B601-4401-BF16-70C2A5B15E87}" type="pres">
      <dgm:prSet presAssocID="{834A4143-0FB2-45E1-8F90-168E5CF5DCB0}" presName="rootComposite" presStyleCnt="0"/>
      <dgm:spPr/>
      <dgm:t>
        <a:bodyPr/>
        <a:lstStyle/>
        <a:p>
          <a:endParaRPr lang="en-US"/>
        </a:p>
      </dgm:t>
    </dgm:pt>
    <dgm:pt modelId="{5DBDBB36-BC01-45D6-9DE9-FA9476ECDB3F}" type="pres">
      <dgm:prSet presAssocID="{834A4143-0FB2-45E1-8F90-168E5CF5DCB0}" presName="rootText" presStyleLbl="node3" presStyleIdx="4" presStyleCnt="7">
        <dgm:presLayoutVars>
          <dgm:chPref val="3"/>
        </dgm:presLayoutVars>
      </dgm:prSet>
      <dgm:spPr/>
      <dgm:t>
        <a:bodyPr/>
        <a:lstStyle/>
        <a:p>
          <a:endParaRPr lang="en-GB"/>
        </a:p>
      </dgm:t>
    </dgm:pt>
    <dgm:pt modelId="{B399ABFC-17AE-435C-9791-D58D3BAD6328}" type="pres">
      <dgm:prSet presAssocID="{834A4143-0FB2-45E1-8F90-168E5CF5DCB0}" presName="rootConnector" presStyleLbl="node3" presStyleIdx="4" presStyleCnt="7"/>
      <dgm:spPr/>
      <dgm:t>
        <a:bodyPr/>
        <a:lstStyle/>
        <a:p>
          <a:endParaRPr lang="en-GB"/>
        </a:p>
      </dgm:t>
    </dgm:pt>
    <dgm:pt modelId="{AC5742A8-9A61-4798-92BD-D6A9CC28FD1A}" type="pres">
      <dgm:prSet presAssocID="{834A4143-0FB2-45E1-8F90-168E5CF5DCB0}" presName="hierChild4" presStyleCnt="0"/>
      <dgm:spPr/>
      <dgm:t>
        <a:bodyPr/>
        <a:lstStyle/>
        <a:p>
          <a:endParaRPr lang="en-US"/>
        </a:p>
      </dgm:t>
    </dgm:pt>
    <dgm:pt modelId="{E4C25A6F-D2E6-425F-B314-D3C28E2F261B}" type="pres">
      <dgm:prSet presAssocID="{834A4143-0FB2-45E1-8F90-168E5CF5DCB0}" presName="hierChild5" presStyleCnt="0"/>
      <dgm:spPr/>
      <dgm:t>
        <a:bodyPr/>
        <a:lstStyle/>
        <a:p>
          <a:endParaRPr lang="en-US"/>
        </a:p>
      </dgm:t>
    </dgm:pt>
    <dgm:pt modelId="{C58E9A55-83C2-4433-8712-0C3A22940AED}" type="pres">
      <dgm:prSet presAssocID="{C35DE037-56BC-4214-8BB1-B30E4A058F56}" presName="hierChild5" presStyleCnt="0"/>
      <dgm:spPr/>
      <dgm:t>
        <a:bodyPr/>
        <a:lstStyle/>
        <a:p>
          <a:endParaRPr lang="en-US"/>
        </a:p>
      </dgm:t>
    </dgm:pt>
    <dgm:pt modelId="{5479D77F-434F-47C1-A77D-20C1C9CF0D68}" type="pres">
      <dgm:prSet presAssocID="{F95506E4-C6D8-4003-A3F9-DB0740E2897F}" presName="Name37" presStyleLbl="parChTrans1D2" presStyleIdx="2" presStyleCnt="3"/>
      <dgm:spPr/>
      <dgm:t>
        <a:bodyPr/>
        <a:lstStyle/>
        <a:p>
          <a:endParaRPr lang="en-GB"/>
        </a:p>
      </dgm:t>
    </dgm:pt>
    <dgm:pt modelId="{6FB9B8CE-FC8C-41E1-B2DE-443F0966F689}" type="pres">
      <dgm:prSet presAssocID="{1528AF30-815C-4A15-896A-581B368A12BA}" presName="hierRoot2" presStyleCnt="0">
        <dgm:presLayoutVars>
          <dgm:hierBranch val="init"/>
        </dgm:presLayoutVars>
      </dgm:prSet>
      <dgm:spPr/>
      <dgm:t>
        <a:bodyPr/>
        <a:lstStyle/>
        <a:p>
          <a:endParaRPr lang="en-US"/>
        </a:p>
      </dgm:t>
    </dgm:pt>
    <dgm:pt modelId="{D9D67A2A-EB6D-40A0-9529-445D2BC8012E}" type="pres">
      <dgm:prSet presAssocID="{1528AF30-815C-4A15-896A-581B368A12BA}" presName="rootComposite" presStyleCnt="0"/>
      <dgm:spPr/>
      <dgm:t>
        <a:bodyPr/>
        <a:lstStyle/>
        <a:p>
          <a:endParaRPr lang="en-US"/>
        </a:p>
      </dgm:t>
    </dgm:pt>
    <dgm:pt modelId="{54B088D5-DFAA-42EE-AD3E-7FDC69CCF428}" type="pres">
      <dgm:prSet presAssocID="{1528AF30-815C-4A15-896A-581B368A12BA}" presName="rootText" presStyleLbl="node2" presStyleIdx="2" presStyleCnt="3">
        <dgm:presLayoutVars>
          <dgm:chPref val="3"/>
        </dgm:presLayoutVars>
      </dgm:prSet>
      <dgm:spPr/>
      <dgm:t>
        <a:bodyPr/>
        <a:lstStyle/>
        <a:p>
          <a:endParaRPr lang="en-GB"/>
        </a:p>
      </dgm:t>
    </dgm:pt>
    <dgm:pt modelId="{71DDD152-526F-48C8-A1B7-BF96FAF4B5F5}" type="pres">
      <dgm:prSet presAssocID="{1528AF30-815C-4A15-896A-581B368A12BA}" presName="rootConnector" presStyleLbl="node2" presStyleIdx="2" presStyleCnt="3"/>
      <dgm:spPr/>
      <dgm:t>
        <a:bodyPr/>
        <a:lstStyle/>
        <a:p>
          <a:endParaRPr lang="en-GB"/>
        </a:p>
      </dgm:t>
    </dgm:pt>
    <dgm:pt modelId="{4B400DC0-1915-4168-A2C1-369E151A27E7}" type="pres">
      <dgm:prSet presAssocID="{1528AF30-815C-4A15-896A-581B368A12BA}" presName="hierChild4" presStyleCnt="0"/>
      <dgm:spPr/>
      <dgm:t>
        <a:bodyPr/>
        <a:lstStyle/>
        <a:p>
          <a:endParaRPr lang="en-US"/>
        </a:p>
      </dgm:t>
    </dgm:pt>
    <dgm:pt modelId="{1D59D021-B414-4DB4-B587-46FF579AF18F}" type="pres">
      <dgm:prSet presAssocID="{DD1DD757-0BCB-4068-8C97-F12A5AC15CFC}" presName="Name37" presStyleLbl="parChTrans1D3" presStyleIdx="5" presStyleCnt="7"/>
      <dgm:spPr/>
      <dgm:t>
        <a:bodyPr/>
        <a:lstStyle/>
        <a:p>
          <a:endParaRPr lang="en-GB"/>
        </a:p>
      </dgm:t>
    </dgm:pt>
    <dgm:pt modelId="{A65E95FE-037D-49D3-9A44-A571D8CD7BDB}" type="pres">
      <dgm:prSet presAssocID="{B73365A5-44CD-4111-8E85-70A9B7DC2DF0}" presName="hierRoot2" presStyleCnt="0">
        <dgm:presLayoutVars>
          <dgm:hierBranch val="init"/>
        </dgm:presLayoutVars>
      </dgm:prSet>
      <dgm:spPr/>
      <dgm:t>
        <a:bodyPr/>
        <a:lstStyle/>
        <a:p>
          <a:endParaRPr lang="en-US"/>
        </a:p>
      </dgm:t>
    </dgm:pt>
    <dgm:pt modelId="{E871CCF2-68F0-45F7-B01D-B059AF25ED7D}" type="pres">
      <dgm:prSet presAssocID="{B73365A5-44CD-4111-8E85-70A9B7DC2DF0}" presName="rootComposite" presStyleCnt="0"/>
      <dgm:spPr/>
      <dgm:t>
        <a:bodyPr/>
        <a:lstStyle/>
        <a:p>
          <a:endParaRPr lang="en-US"/>
        </a:p>
      </dgm:t>
    </dgm:pt>
    <dgm:pt modelId="{F72CA017-5AAA-4B7D-B849-40D0ADEF2660}" type="pres">
      <dgm:prSet presAssocID="{B73365A5-44CD-4111-8E85-70A9B7DC2DF0}" presName="rootText" presStyleLbl="node3" presStyleIdx="5" presStyleCnt="7">
        <dgm:presLayoutVars>
          <dgm:chPref val="3"/>
        </dgm:presLayoutVars>
      </dgm:prSet>
      <dgm:spPr/>
      <dgm:t>
        <a:bodyPr/>
        <a:lstStyle/>
        <a:p>
          <a:endParaRPr lang="en-GB"/>
        </a:p>
      </dgm:t>
    </dgm:pt>
    <dgm:pt modelId="{9AFAFEB7-1AB1-4CFC-A9CC-DE6625B13011}" type="pres">
      <dgm:prSet presAssocID="{B73365A5-44CD-4111-8E85-70A9B7DC2DF0}" presName="rootConnector" presStyleLbl="node3" presStyleIdx="5" presStyleCnt="7"/>
      <dgm:spPr/>
      <dgm:t>
        <a:bodyPr/>
        <a:lstStyle/>
        <a:p>
          <a:endParaRPr lang="en-GB"/>
        </a:p>
      </dgm:t>
    </dgm:pt>
    <dgm:pt modelId="{33528B4B-E776-4F15-8325-1F31B7E9D2F6}" type="pres">
      <dgm:prSet presAssocID="{B73365A5-44CD-4111-8E85-70A9B7DC2DF0}" presName="hierChild4" presStyleCnt="0"/>
      <dgm:spPr/>
      <dgm:t>
        <a:bodyPr/>
        <a:lstStyle/>
        <a:p>
          <a:endParaRPr lang="en-US"/>
        </a:p>
      </dgm:t>
    </dgm:pt>
    <dgm:pt modelId="{48C6088D-72C1-47AD-BEA3-6A417D9DC693}" type="pres">
      <dgm:prSet presAssocID="{39F6BAF6-F1FB-4EBB-B450-E9530E1308BB}" presName="Name37" presStyleLbl="parChTrans1D4" presStyleIdx="6" presStyleCnt="10"/>
      <dgm:spPr/>
      <dgm:t>
        <a:bodyPr/>
        <a:lstStyle/>
        <a:p>
          <a:endParaRPr lang="en-GB"/>
        </a:p>
      </dgm:t>
    </dgm:pt>
    <dgm:pt modelId="{BFE5D94F-AC41-42EE-8526-DD17F4987BA9}" type="pres">
      <dgm:prSet presAssocID="{7EDCA13F-1164-4B55-AB24-899525CEB967}" presName="hierRoot2" presStyleCnt="0">
        <dgm:presLayoutVars>
          <dgm:hierBranch val="init"/>
        </dgm:presLayoutVars>
      </dgm:prSet>
      <dgm:spPr/>
      <dgm:t>
        <a:bodyPr/>
        <a:lstStyle/>
        <a:p>
          <a:endParaRPr lang="en-US"/>
        </a:p>
      </dgm:t>
    </dgm:pt>
    <dgm:pt modelId="{BDFE8D6D-DACF-43B0-A847-DE91A804F734}" type="pres">
      <dgm:prSet presAssocID="{7EDCA13F-1164-4B55-AB24-899525CEB967}" presName="rootComposite" presStyleCnt="0"/>
      <dgm:spPr/>
      <dgm:t>
        <a:bodyPr/>
        <a:lstStyle/>
        <a:p>
          <a:endParaRPr lang="en-US"/>
        </a:p>
      </dgm:t>
    </dgm:pt>
    <dgm:pt modelId="{175948D5-8653-445B-A733-8A6FC0B2F403}" type="pres">
      <dgm:prSet presAssocID="{7EDCA13F-1164-4B55-AB24-899525CEB967}" presName="rootText" presStyleLbl="node4" presStyleIdx="6" presStyleCnt="10">
        <dgm:presLayoutVars>
          <dgm:chPref val="3"/>
        </dgm:presLayoutVars>
      </dgm:prSet>
      <dgm:spPr/>
      <dgm:t>
        <a:bodyPr/>
        <a:lstStyle/>
        <a:p>
          <a:endParaRPr lang="en-GB"/>
        </a:p>
      </dgm:t>
    </dgm:pt>
    <dgm:pt modelId="{49ABE297-8810-4054-9044-549C1F52EA16}" type="pres">
      <dgm:prSet presAssocID="{7EDCA13F-1164-4B55-AB24-899525CEB967}" presName="rootConnector" presStyleLbl="node4" presStyleIdx="6" presStyleCnt="10"/>
      <dgm:spPr/>
      <dgm:t>
        <a:bodyPr/>
        <a:lstStyle/>
        <a:p>
          <a:endParaRPr lang="en-GB"/>
        </a:p>
      </dgm:t>
    </dgm:pt>
    <dgm:pt modelId="{BD0C0B5C-52B3-4BD7-9A55-A37DF492E69F}" type="pres">
      <dgm:prSet presAssocID="{7EDCA13F-1164-4B55-AB24-899525CEB967}" presName="hierChild4" presStyleCnt="0"/>
      <dgm:spPr/>
      <dgm:t>
        <a:bodyPr/>
        <a:lstStyle/>
        <a:p>
          <a:endParaRPr lang="en-US"/>
        </a:p>
      </dgm:t>
    </dgm:pt>
    <dgm:pt modelId="{567C6AB6-B8EC-4E8D-AE6E-51F2DE232E1F}" type="pres">
      <dgm:prSet presAssocID="{7EDCA13F-1164-4B55-AB24-899525CEB967}" presName="hierChild5" presStyleCnt="0"/>
      <dgm:spPr/>
      <dgm:t>
        <a:bodyPr/>
        <a:lstStyle/>
        <a:p>
          <a:endParaRPr lang="en-US"/>
        </a:p>
      </dgm:t>
    </dgm:pt>
    <dgm:pt modelId="{2BE6A5FE-D20D-404E-BA30-524528432997}" type="pres">
      <dgm:prSet presAssocID="{A6B5E6B5-881F-4BAD-8697-4DC2F89D421C}" presName="Name37" presStyleLbl="parChTrans1D4" presStyleIdx="7" presStyleCnt="10"/>
      <dgm:spPr/>
      <dgm:t>
        <a:bodyPr/>
        <a:lstStyle/>
        <a:p>
          <a:endParaRPr lang="en-GB"/>
        </a:p>
      </dgm:t>
    </dgm:pt>
    <dgm:pt modelId="{2E4D72FB-16FA-4157-8D66-E6F2FDD48542}" type="pres">
      <dgm:prSet presAssocID="{08F20A67-62BC-4B78-A98B-984ACB2E6BE0}" presName="hierRoot2" presStyleCnt="0">
        <dgm:presLayoutVars>
          <dgm:hierBranch val="init"/>
        </dgm:presLayoutVars>
      </dgm:prSet>
      <dgm:spPr/>
      <dgm:t>
        <a:bodyPr/>
        <a:lstStyle/>
        <a:p>
          <a:endParaRPr lang="en-US"/>
        </a:p>
      </dgm:t>
    </dgm:pt>
    <dgm:pt modelId="{1A9BB4AE-43AE-4532-91B4-1F8788C08FEB}" type="pres">
      <dgm:prSet presAssocID="{08F20A67-62BC-4B78-A98B-984ACB2E6BE0}" presName="rootComposite" presStyleCnt="0"/>
      <dgm:spPr/>
      <dgm:t>
        <a:bodyPr/>
        <a:lstStyle/>
        <a:p>
          <a:endParaRPr lang="en-US"/>
        </a:p>
      </dgm:t>
    </dgm:pt>
    <dgm:pt modelId="{E1E0D5A2-CF6A-4366-8023-230C379160A1}" type="pres">
      <dgm:prSet presAssocID="{08F20A67-62BC-4B78-A98B-984ACB2E6BE0}" presName="rootText" presStyleLbl="node4" presStyleIdx="7" presStyleCnt="10">
        <dgm:presLayoutVars>
          <dgm:chPref val="3"/>
        </dgm:presLayoutVars>
      </dgm:prSet>
      <dgm:spPr/>
      <dgm:t>
        <a:bodyPr/>
        <a:lstStyle/>
        <a:p>
          <a:endParaRPr lang="en-GB"/>
        </a:p>
      </dgm:t>
    </dgm:pt>
    <dgm:pt modelId="{20906B70-5A68-4BC8-BD37-2E725BBB7111}" type="pres">
      <dgm:prSet presAssocID="{08F20A67-62BC-4B78-A98B-984ACB2E6BE0}" presName="rootConnector" presStyleLbl="node4" presStyleIdx="7" presStyleCnt="10"/>
      <dgm:spPr/>
      <dgm:t>
        <a:bodyPr/>
        <a:lstStyle/>
        <a:p>
          <a:endParaRPr lang="en-GB"/>
        </a:p>
      </dgm:t>
    </dgm:pt>
    <dgm:pt modelId="{222CDABB-267B-48F8-9F29-51D86951C530}" type="pres">
      <dgm:prSet presAssocID="{08F20A67-62BC-4B78-A98B-984ACB2E6BE0}" presName="hierChild4" presStyleCnt="0"/>
      <dgm:spPr/>
      <dgm:t>
        <a:bodyPr/>
        <a:lstStyle/>
        <a:p>
          <a:endParaRPr lang="en-US"/>
        </a:p>
      </dgm:t>
    </dgm:pt>
    <dgm:pt modelId="{19645D47-CC9B-4607-9050-10A7FCB82858}" type="pres">
      <dgm:prSet presAssocID="{08F20A67-62BC-4B78-A98B-984ACB2E6BE0}" presName="hierChild5" presStyleCnt="0"/>
      <dgm:spPr/>
      <dgm:t>
        <a:bodyPr/>
        <a:lstStyle/>
        <a:p>
          <a:endParaRPr lang="en-US"/>
        </a:p>
      </dgm:t>
    </dgm:pt>
    <dgm:pt modelId="{3444700A-962D-49AA-A643-0E8AF4BA3A45}" type="pres">
      <dgm:prSet presAssocID="{B73365A5-44CD-4111-8E85-70A9B7DC2DF0}" presName="hierChild5" presStyleCnt="0"/>
      <dgm:spPr/>
      <dgm:t>
        <a:bodyPr/>
        <a:lstStyle/>
        <a:p>
          <a:endParaRPr lang="en-US"/>
        </a:p>
      </dgm:t>
    </dgm:pt>
    <dgm:pt modelId="{C0752C51-D4DC-456A-80CA-0C4F64016814}" type="pres">
      <dgm:prSet presAssocID="{7803E2FA-27D8-4983-83F7-11E13CC97FDB}" presName="Name37" presStyleLbl="parChTrans1D3" presStyleIdx="6" presStyleCnt="7"/>
      <dgm:spPr/>
      <dgm:t>
        <a:bodyPr/>
        <a:lstStyle/>
        <a:p>
          <a:endParaRPr lang="en-GB"/>
        </a:p>
      </dgm:t>
    </dgm:pt>
    <dgm:pt modelId="{275A17D6-7809-41FA-A6CB-59070105B2B5}" type="pres">
      <dgm:prSet presAssocID="{F0146B13-E584-4E78-A9B0-57963B45CA3B}" presName="hierRoot2" presStyleCnt="0">
        <dgm:presLayoutVars>
          <dgm:hierBranch val="init"/>
        </dgm:presLayoutVars>
      </dgm:prSet>
      <dgm:spPr/>
      <dgm:t>
        <a:bodyPr/>
        <a:lstStyle/>
        <a:p>
          <a:endParaRPr lang="en-US"/>
        </a:p>
      </dgm:t>
    </dgm:pt>
    <dgm:pt modelId="{25A00A10-796D-4308-B152-8F1672F3988C}" type="pres">
      <dgm:prSet presAssocID="{F0146B13-E584-4E78-A9B0-57963B45CA3B}" presName="rootComposite" presStyleCnt="0"/>
      <dgm:spPr/>
      <dgm:t>
        <a:bodyPr/>
        <a:lstStyle/>
        <a:p>
          <a:endParaRPr lang="en-US"/>
        </a:p>
      </dgm:t>
    </dgm:pt>
    <dgm:pt modelId="{78617443-A3C2-402A-94D3-19BCF9914E4C}" type="pres">
      <dgm:prSet presAssocID="{F0146B13-E584-4E78-A9B0-57963B45CA3B}" presName="rootText" presStyleLbl="node3" presStyleIdx="6" presStyleCnt="7">
        <dgm:presLayoutVars>
          <dgm:chPref val="3"/>
        </dgm:presLayoutVars>
      </dgm:prSet>
      <dgm:spPr/>
      <dgm:t>
        <a:bodyPr/>
        <a:lstStyle/>
        <a:p>
          <a:endParaRPr lang="en-GB"/>
        </a:p>
      </dgm:t>
    </dgm:pt>
    <dgm:pt modelId="{0353B2EC-3846-4520-9D05-5160D45362A2}" type="pres">
      <dgm:prSet presAssocID="{F0146B13-E584-4E78-A9B0-57963B45CA3B}" presName="rootConnector" presStyleLbl="node3" presStyleIdx="6" presStyleCnt="7"/>
      <dgm:spPr/>
      <dgm:t>
        <a:bodyPr/>
        <a:lstStyle/>
        <a:p>
          <a:endParaRPr lang="en-GB"/>
        </a:p>
      </dgm:t>
    </dgm:pt>
    <dgm:pt modelId="{3FA1E16F-9242-4DCB-B0DD-67008FCCEB0A}" type="pres">
      <dgm:prSet presAssocID="{F0146B13-E584-4E78-A9B0-57963B45CA3B}" presName="hierChild4" presStyleCnt="0"/>
      <dgm:spPr/>
      <dgm:t>
        <a:bodyPr/>
        <a:lstStyle/>
        <a:p>
          <a:endParaRPr lang="en-US"/>
        </a:p>
      </dgm:t>
    </dgm:pt>
    <dgm:pt modelId="{5291B409-5012-4457-B13C-C7A62FB87F0C}" type="pres">
      <dgm:prSet presAssocID="{CC07396C-428B-4EE2-9E28-EDC34C490D11}" presName="Name37" presStyleLbl="parChTrans1D4" presStyleIdx="8" presStyleCnt="10"/>
      <dgm:spPr/>
      <dgm:t>
        <a:bodyPr/>
        <a:lstStyle/>
        <a:p>
          <a:endParaRPr lang="en-GB"/>
        </a:p>
      </dgm:t>
    </dgm:pt>
    <dgm:pt modelId="{563CBFD6-AB41-499B-9C01-23CBF2C0E270}" type="pres">
      <dgm:prSet presAssocID="{161BB95C-6294-4B55-988E-F71B73C8CB86}" presName="hierRoot2" presStyleCnt="0">
        <dgm:presLayoutVars>
          <dgm:hierBranch val="init"/>
        </dgm:presLayoutVars>
      </dgm:prSet>
      <dgm:spPr/>
      <dgm:t>
        <a:bodyPr/>
        <a:lstStyle/>
        <a:p>
          <a:endParaRPr lang="en-US"/>
        </a:p>
      </dgm:t>
    </dgm:pt>
    <dgm:pt modelId="{C93FDA60-3EF2-4371-BDC8-28E1A6C5211C}" type="pres">
      <dgm:prSet presAssocID="{161BB95C-6294-4B55-988E-F71B73C8CB86}" presName="rootComposite" presStyleCnt="0"/>
      <dgm:spPr/>
      <dgm:t>
        <a:bodyPr/>
        <a:lstStyle/>
        <a:p>
          <a:endParaRPr lang="en-US"/>
        </a:p>
      </dgm:t>
    </dgm:pt>
    <dgm:pt modelId="{23CD9098-0422-44AA-9D85-FF8304D26C46}" type="pres">
      <dgm:prSet presAssocID="{161BB95C-6294-4B55-988E-F71B73C8CB86}" presName="rootText" presStyleLbl="node4" presStyleIdx="8" presStyleCnt="10">
        <dgm:presLayoutVars>
          <dgm:chPref val="3"/>
        </dgm:presLayoutVars>
      </dgm:prSet>
      <dgm:spPr/>
      <dgm:t>
        <a:bodyPr/>
        <a:lstStyle/>
        <a:p>
          <a:endParaRPr lang="en-GB"/>
        </a:p>
      </dgm:t>
    </dgm:pt>
    <dgm:pt modelId="{12E0F192-0A2A-4721-8F02-BAC78B875816}" type="pres">
      <dgm:prSet presAssocID="{161BB95C-6294-4B55-988E-F71B73C8CB86}" presName="rootConnector" presStyleLbl="node4" presStyleIdx="8" presStyleCnt="10"/>
      <dgm:spPr/>
      <dgm:t>
        <a:bodyPr/>
        <a:lstStyle/>
        <a:p>
          <a:endParaRPr lang="en-GB"/>
        </a:p>
      </dgm:t>
    </dgm:pt>
    <dgm:pt modelId="{25B7402B-DD2A-41CB-8617-B74BAC31A1DE}" type="pres">
      <dgm:prSet presAssocID="{161BB95C-6294-4B55-988E-F71B73C8CB86}" presName="hierChild4" presStyleCnt="0"/>
      <dgm:spPr/>
      <dgm:t>
        <a:bodyPr/>
        <a:lstStyle/>
        <a:p>
          <a:endParaRPr lang="en-US"/>
        </a:p>
      </dgm:t>
    </dgm:pt>
    <dgm:pt modelId="{9647E0B2-2875-4D8F-B557-59132DF01A89}" type="pres">
      <dgm:prSet presAssocID="{161BB95C-6294-4B55-988E-F71B73C8CB86}" presName="hierChild5" presStyleCnt="0"/>
      <dgm:spPr/>
      <dgm:t>
        <a:bodyPr/>
        <a:lstStyle/>
        <a:p>
          <a:endParaRPr lang="en-US"/>
        </a:p>
      </dgm:t>
    </dgm:pt>
    <dgm:pt modelId="{7E461DAC-17C7-4CB5-91E1-ED1BBB2E7A5D}" type="pres">
      <dgm:prSet presAssocID="{E4625531-4033-4FC0-B348-7D946B5CAFBD}" presName="Name37" presStyleLbl="parChTrans1D4" presStyleIdx="9" presStyleCnt="10"/>
      <dgm:spPr/>
      <dgm:t>
        <a:bodyPr/>
        <a:lstStyle/>
        <a:p>
          <a:endParaRPr lang="en-GB"/>
        </a:p>
      </dgm:t>
    </dgm:pt>
    <dgm:pt modelId="{CD1E9447-6DEA-48B3-BBFC-69508FD32931}" type="pres">
      <dgm:prSet presAssocID="{E36014E0-4091-4A76-9600-0B738DB1FE0B}" presName="hierRoot2" presStyleCnt="0">
        <dgm:presLayoutVars>
          <dgm:hierBranch val="init"/>
        </dgm:presLayoutVars>
      </dgm:prSet>
      <dgm:spPr/>
      <dgm:t>
        <a:bodyPr/>
        <a:lstStyle/>
        <a:p>
          <a:endParaRPr lang="en-US"/>
        </a:p>
      </dgm:t>
    </dgm:pt>
    <dgm:pt modelId="{6FA83835-200F-4385-A3BF-3F957001B2FD}" type="pres">
      <dgm:prSet presAssocID="{E36014E0-4091-4A76-9600-0B738DB1FE0B}" presName="rootComposite" presStyleCnt="0"/>
      <dgm:spPr/>
      <dgm:t>
        <a:bodyPr/>
        <a:lstStyle/>
        <a:p>
          <a:endParaRPr lang="en-US"/>
        </a:p>
      </dgm:t>
    </dgm:pt>
    <dgm:pt modelId="{0D61C818-49FE-4DBB-A5E7-D861D3E1B561}" type="pres">
      <dgm:prSet presAssocID="{E36014E0-4091-4A76-9600-0B738DB1FE0B}" presName="rootText" presStyleLbl="node4" presStyleIdx="9" presStyleCnt="10">
        <dgm:presLayoutVars>
          <dgm:chPref val="3"/>
        </dgm:presLayoutVars>
      </dgm:prSet>
      <dgm:spPr/>
      <dgm:t>
        <a:bodyPr/>
        <a:lstStyle/>
        <a:p>
          <a:endParaRPr lang="en-GB"/>
        </a:p>
      </dgm:t>
    </dgm:pt>
    <dgm:pt modelId="{3C56A8C7-3711-4CF1-A5D5-40043022F473}" type="pres">
      <dgm:prSet presAssocID="{E36014E0-4091-4A76-9600-0B738DB1FE0B}" presName="rootConnector" presStyleLbl="node4" presStyleIdx="9" presStyleCnt="10"/>
      <dgm:spPr/>
      <dgm:t>
        <a:bodyPr/>
        <a:lstStyle/>
        <a:p>
          <a:endParaRPr lang="en-GB"/>
        </a:p>
      </dgm:t>
    </dgm:pt>
    <dgm:pt modelId="{C8477559-B103-4A6C-9917-25AA0625517A}" type="pres">
      <dgm:prSet presAssocID="{E36014E0-4091-4A76-9600-0B738DB1FE0B}" presName="hierChild4" presStyleCnt="0"/>
      <dgm:spPr/>
      <dgm:t>
        <a:bodyPr/>
        <a:lstStyle/>
        <a:p>
          <a:endParaRPr lang="en-US"/>
        </a:p>
      </dgm:t>
    </dgm:pt>
    <dgm:pt modelId="{D092434A-8EBA-49B2-B50A-517A53BCB8C8}" type="pres">
      <dgm:prSet presAssocID="{E36014E0-4091-4A76-9600-0B738DB1FE0B}" presName="hierChild5" presStyleCnt="0"/>
      <dgm:spPr/>
      <dgm:t>
        <a:bodyPr/>
        <a:lstStyle/>
        <a:p>
          <a:endParaRPr lang="en-US"/>
        </a:p>
      </dgm:t>
    </dgm:pt>
    <dgm:pt modelId="{8E277540-D889-46CB-89EE-67022C9B3119}" type="pres">
      <dgm:prSet presAssocID="{F0146B13-E584-4E78-A9B0-57963B45CA3B}" presName="hierChild5" presStyleCnt="0"/>
      <dgm:spPr/>
      <dgm:t>
        <a:bodyPr/>
        <a:lstStyle/>
        <a:p>
          <a:endParaRPr lang="en-US"/>
        </a:p>
      </dgm:t>
    </dgm:pt>
    <dgm:pt modelId="{9690CC32-986E-4611-91D1-D528D7F776CF}" type="pres">
      <dgm:prSet presAssocID="{1528AF30-815C-4A15-896A-581B368A12BA}" presName="hierChild5" presStyleCnt="0"/>
      <dgm:spPr/>
      <dgm:t>
        <a:bodyPr/>
        <a:lstStyle/>
        <a:p>
          <a:endParaRPr lang="en-US"/>
        </a:p>
      </dgm:t>
    </dgm:pt>
    <dgm:pt modelId="{AC65490A-A34E-40C4-B5FF-A8B6AF56ABAC}" type="pres">
      <dgm:prSet presAssocID="{727A8708-0AFF-4F82-A00E-85CB58D45AD9}" presName="hierChild3" presStyleCnt="0"/>
      <dgm:spPr/>
      <dgm:t>
        <a:bodyPr/>
        <a:lstStyle/>
        <a:p>
          <a:endParaRPr lang="en-US"/>
        </a:p>
      </dgm:t>
    </dgm:pt>
  </dgm:ptLst>
  <dgm:cxnLst>
    <dgm:cxn modelId="{7A734205-DB3A-4AF9-8F2E-FB18F54E6C98}" type="presOf" srcId="{30AF1D2C-B59F-438B-8673-E3A91803AE7F}" destId="{C03EC9D4-F809-4201-A722-0DF783E9CF39}" srcOrd="0" destOrd="0" presId="urn:microsoft.com/office/officeart/2005/8/layout/orgChart1"/>
    <dgm:cxn modelId="{14592D11-F735-4835-B9E0-178C9E188F60}" type="presOf" srcId="{E97768CB-B0FC-4C95-982D-9C7C40142E3E}" destId="{E9077B75-9766-43CF-BB15-9B0DC8BCADED}" srcOrd="0" destOrd="0" presId="urn:microsoft.com/office/officeart/2005/8/layout/orgChart1"/>
    <dgm:cxn modelId="{678AE39D-8C19-4669-83FD-440EAB952F73}" srcId="{727A8708-0AFF-4F82-A00E-85CB58D45AD9}" destId="{C35DE037-56BC-4214-8BB1-B30E4A058F56}" srcOrd="1" destOrd="0" parTransId="{E62B6344-2B2B-4268-A324-CFDD7350B585}" sibTransId="{27EF67E4-08F3-4A13-BB93-49E601B27925}"/>
    <dgm:cxn modelId="{CB61682D-745B-4E31-A6AA-C468258F6B02}" type="presOf" srcId="{39F6BAF6-F1FB-4EBB-B450-E9530E1308BB}" destId="{48C6088D-72C1-47AD-BEA3-6A417D9DC693}" srcOrd="0" destOrd="0" presId="urn:microsoft.com/office/officeart/2005/8/layout/orgChart1"/>
    <dgm:cxn modelId="{BC25B1B5-4120-4A09-8E0D-57FF7D22BE09}" srcId="{B73365A5-44CD-4111-8E85-70A9B7DC2DF0}" destId="{08F20A67-62BC-4B78-A98B-984ACB2E6BE0}" srcOrd="1" destOrd="0" parTransId="{A6B5E6B5-881F-4BAD-8697-4DC2F89D421C}" sibTransId="{DA8676E4-DECC-435B-8C98-351154B34242}"/>
    <dgm:cxn modelId="{48D64005-F05C-4274-A507-7BDCA3ECF541}" srcId="{30AF1D2C-B59F-438B-8673-E3A91803AE7F}" destId="{3E62D098-AB92-4BCD-B25F-BAF508B71534}" srcOrd="2" destOrd="0" parTransId="{E73E4D20-3B5D-44B2-BF7F-75F9FBA65F90}" sibTransId="{CA66A8B2-3155-4F1E-A323-7A8B3B1D7F8F}"/>
    <dgm:cxn modelId="{F12E85D2-82CC-43FF-9773-8F86C0B0A66F}" srcId="{26B93AD6-EBD2-4F09-8222-3171F0BF0AA7}" destId="{95FA9E38-F5D2-4547-97EB-4902F9B590B2}" srcOrd="2" destOrd="0" parTransId="{75CF1188-785D-4F6D-BC45-34F6E9228D9F}" sibTransId="{204E8428-31FC-4AD4-8A9F-73D8F5A6F42D}"/>
    <dgm:cxn modelId="{47B60953-8346-41E5-9D4F-57C5AA6B6362}" type="presOf" srcId="{E00FB794-4EAC-4642-8CDC-670E86783D23}" destId="{477BFADC-27C8-41AE-9EEE-648942AFFD48}" srcOrd="0" destOrd="0" presId="urn:microsoft.com/office/officeart/2005/8/layout/orgChart1"/>
    <dgm:cxn modelId="{CEC14895-6F07-438B-9EEC-31B69843CF3B}" srcId="{B73365A5-44CD-4111-8E85-70A9B7DC2DF0}" destId="{7EDCA13F-1164-4B55-AB24-899525CEB967}" srcOrd="0" destOrd="0" parTransId="{39F6BAF6-F1FB-4EBB-B450-E9530E1308BB}" sibTransId="{E741CBAE-5928-4F03-B9C0-333E0D1D35C6}"/>
    <dgm:cxn modelId="{8E4BF454-6356-4CB3-898E-851365677F3B}" type="presOf" srcId="{C76A53C7-5F01-4B64-99D3-0862A2431ABB}" destId="{484653B0-EA38-4060-BF54-440C7A661A69}" srcOrd="0" destOrd="0" presId="urn:microsoft.com/office/officeart/2005/8/layout/orgChart1"/>
    <dgm:cxn modelId="{1042CE9C-3E44-46D6-BECD-77057F87FB5B}" srcId="{26B93AD6-EBD2-4F09-8222-3171F0BF0AA7}" destId="{E97768CB-B0FC-4C95-982D-9C7C40142E3E}" srcOrd="0" destOrd="0" parTransId="{58C4DCB1-E17F-491C-BAA2-5D99BFA2309D}" sibTransId="{0CC62101-5337-40E9-ADB1-7F7EBB32B2E5}"/>
    <dgm:cxn modelId="{7AFF9912-8E9A-4DE8-9BF1-E20D9DF091A5}" type="presOf" srcId="{E73E4D20-3B5D-44B2-BF7F-75F9FBA65F90}" destId="{92C4133D-D0A3-47C0-8A19-99748F896FED}" srcOrd="0" destOrd="0" presId="urn:microsoft.com/office/officeart/2005/8/layout/orgChart1"/>
    <dgm:cxn modelId="{335F98D1-A381-4BE2-8319-110AC877362C}" type="presOf" srcId="{834A4143-0FB2-45E1-8F90-168E5CF5DCB0}" destId="{5DBDBB36-BC01-45D6-9DE9-FA9476ECDB3F}" srcOrd="0" destOrd="0" presId="urn:microsoft.com/office/officeart/2005/8/layout/orgChart1"/>
    <dgm:cxn modelId="{632E0D11-B0DF-4D18-8DA2-CCFB38F72725}" type="presOf" srcId="{F838DD0D-BAE7-4FD3-93B9-A51D9434E9FA}" destId="{45A60BBF-B1D1-49B5-A25D-0B7FB5145BED}" srcOrd="0" destOrd="0" presId="urn:microsoft.com/office/officeart/2005/8/layout/orgChart1"/>
    <dgm:cxn modelId="{329C37EC-FD19-43D6-9DD9-DD7DA5A727B7}" type="presOf" srcId="{859D1DE6-559B-4438-997C-60E324945B18}" destId="{03AFD70F-683F-49FE-AB3A-8A7B131D1B68}" srcOrd="0" destOrd="0" presId="urn:microsoft.com/office/officeart/2005/8/layout/orgChart1"/>
    <dgm:cxn modelId="{3BCC0AE1-852C-45D2-B676-C3339980C107}" type="presOf" srcId="{F0146B13-E584-4E78-A9B0-57963B45CA3B}" destId="{78617443-A3C2-402A-94D3-19BCF9914E4C}" srcOrd="0" destOrd="0" presId="urn:microsoft.com/office/officeart/2005/8/layout/orgChart1"/>
    <dgm:cxn modelId="{AC86ECB6-E02A-4CB3-8EE9-CDDBF1AF787E}" type="presOf" srcId="{F95506E4-C6D8-4003-A3F9-DB0740E2897F}" destId="{5479D77F-434F-47C1-A77D-20C1C9CF0D68}" srcOrd="0" destOrd="0" presId="urn:microsoft.com/office/officeart/2005/8/layout/orgChart1"/>
    <dgm:cxn modelId="{D3EA83BE-E487-48FA-A751-52E77D929B4B}" type="presOf" srcId="{C35DE037-56BC-4214-8BB1-B30E4A058F56}" destId="{5CF74FE0-73F9-4A3D-AB6D-D399D7064A29}" srcOrd="0" destOrd="0" presId="urn:microsoft.com/office/officeart/2005/8/layout/orgChart1"/>
    <dgm:cxn modelId="{15769F20-65ED-4F3C-BDA9-D28476F9DC39}" srcId="{6808AE37-E19D-4EE6-9C17-8F723D8E9356}" destId="{26B93AD6-EBD2-4F09-8222-3171F0BF0AA7}" srcOrd="0" destOrd="0" parTransId="{2EBA09C9-6418-4AD1-B87D-69F49902F9E6}" sibTransId="{FC0A18BD-2670-456C-8A6D-96CAD4B7E070}"/>
    <dgm:cxn modelId="{E5BE159B-313A-48D3-8F9E-54CAA17CD0A8}" type="presOf" srcId="{B73365A5-44CD-4111-8E85-70A9B7DC2DF0}" destId="{F72CA017-5AAA-4B7D-B849-40D0ADEF2660}" srcOrd="0" destOrd="0" presId="urn:microsoft.com/office/officeart/2005/8/layout/orgChart1"/>
    <dgm:cxn modelId="{A91D225F-7626-46BA-BC89-853517E7C26B}" type="presOf" srcId="{161BB95C-6294-4B55-988E-F71B73C8CB86}" destId="{12E0F192-0A2A-4721-8F02-BAC78B875816}" srcOrd="1" destOrd="0" presId="urn:microsoft.com/office/officeart/2005/8/layout/orgChart1"/>
    <dgm:cxn modelId="{48E1DC3D-73BE-49CA-8A2C-CD00987C522A}" type="presOf" srcId="{3E62D098-AB92-4BCD-B25F-BAF508B71534}" destId="{AD1AA9FA-E35A-4366-9316-1297D8D3CDF3}" srcOrd="0" destOrd="0" presId="urn:microsoft.com/office/officeart/2005/8/layout/orgChart1"/>
    <dgm:cxn modelId="{C21E216E-D7C4-4786-BD70-1C5E6AC20878}" type="presOf" srcId="{DD1DD757-0BCB-4068-8C97-F12A5AC15CFC}" destId="{1D59D021-B414-4DB4-B587-46FF579AF18F}" srcOrd="0" destOrd="0" presId="urn:microsoft.com/office/officeart/2005/8/layout/orgChart1"/>
    <dgm:cxn modelId="{1B3C76CF-4C69-4071-A45F-ADF92A80D974}" srcId="{6808AE37-E19D-4EE6-9C17-8F723D8E9356}" destId="{30AF1D2C-B59F-438B-8673-E3A91803AE7F}" srcOrd="1" destOrd="0" parTransId="{F1F64F9A-50D3-4A56-A21D-6CB90D9B0119}" sibTransId="{283B6EFE-94E4-482B-811A-2EF6D7039EC6}"/>
    <dgm:cxn modelId="{7C9C18A5-7BA9-48F6-A85B-4A31D9F73047}" type="presOf" srcId="{E4625531-4033-4FC0-B348-7D946B5CAFBD}" destId="{7E461DAC-17C7-4CB5-91E1-ED1BBB2E7A5D}" srcOrd="0" destOrd="0" presId="urn:microsoft.com/office/officeart/2005/8/layout/orgChart1"/>
    <dgm:cxn modelId="{19845C44-F10C-498A-BC23-049F0F131478}" type="presOf" srcId="{727A8708-0AFF-4F82-A00E-85CB58D45AD9}" destId="{06DBC3DD-AEB5-4E78-9BE3-F9C7EE18BBE2}" srcOrd="1" destOrd="0" presId="urn:microsoft.com/office/officeart/2005/8/layout/orgChart1"/>
    <dgm:cxn modelId="{BC88909A-4E55-4593-AEF8-B1B765AFE87E}" type="presOf" srcId="{B73365A5-44CD-4111-8E85-70A9B7DC2DF0}" destId="{9AFAFEB7-1AB1-4CFC-A9CC-DE6625B13011}" srcOrd="1" destOrd="0" presId="urn:microsoft.com/office/officeart/2005/8/layout/orgChart1"/>
    <dgm:cxn modelId="{6A41F8BF-76DF-4E33-BFA3-9E26EAB2CEE2}" type="presOf" srcId="{E36014E0-4091-4A76-9600-0B738DB1FE0B}" destId="{3C56A8C7-3711-4CF1-A5D5-40043022F473}" srcOrd="1" destOrd="0" presId="urn:microsoft.com/office/officeart/2005/8/layout/orgChart1"/>
    <dgm:cxn modelId="{839F1601-25FF-4D0C-B528-87BDEB70E84D}" type="presOf" srcId="{E36014E0-4091-4A76-9600-0B738DB1FE0B}" destId="{0D61C818-49FE-4DBB-A5E7-D861D3E1B561}" srcOrd="0" destOrd="0" presId="urn:microsoft.com/office/officeart/2005/8/layout/orgChart1"/>
    <dgm:cxn modelId="{80972678-30D4-41F3-A583-15EA2BC89F0B}" type="presOf" srcId="{7803E2FA-27D8-4983-83F7-11E13CC97FDB}" destId="{C0752C51-D4DC-456A-80CA-0C4F64016814}" srcOrd="0" destOrd="0" presId="urn:microsoft.com/office/officeart/2005/8/layout/orgChart1"/>
    <dgm:cxn modelId="{BAB0B055-3E9D-4AC4-A4F0-95F0065ADF62}" type="presOf" srcId="{5889C33E-F0E3-4424-90EA-91BB50F0F137}" destId="{DE8872BB-F30E-4322-9CA8-A9F18C0352FA}" srcOrd="0" destOrd="0" presId="urn:microsoft.com/office/officeart/2005/8/layout/orgChart1"/>
    <dgm:cxn modelId="{DE4FE0BC-74C3-421E-8FF8-3DF2A4E3D66F}" srcId="{1528AF30-815C-4A15-896A-581B368A12BA}" destId="{B73365A5-44CD-4111-8E85-70A9B7DC2DF0}" srcOrd="0" destOrd="0" parTransId="{DD1DD757-0BCB-4068-8C97-F12A5AC15CFC}" sibTransId="{5FEC9DB4-2263-4CE1-AA78-561001108BCB}"/>
    <dgm:cxn modelId="{9B10A76C-33BD-44C1-B772-85C07B7ED904}" type="presOf" srcId="{3C07AC58-77B4-46CB-9DF9-F8D305D65314}" destId="{62948A76-CCD6-4B2E-B57C-C1F228B14F89}" srcOrd="0" destOrd="0" presId="urn:microsoft.com/office/officeart/2005/8/layout/orgChart1"/>
    <dgm:cxn modelId="{6B926DD6-9D68-49B2-8717-732127388D81}" type="presOf" srcId="{CC07396C-428B-4EE2-9E28-EDC34C490D11}" destId="{5291B409-5012-4457-B13C-C7A62FB87F0C}" srcOrd="0" destOrd="0" presId="urn:microsoft.com/office/officeart/2005/8/layout/orgChart1"/>
    <dgm:cxn modelId="{9EFE2734-BD88-472B-ADEA-29A1EDC0D0FB}" type="presOf" srcId="{26B93AD6-EBD2-4F09-8222-3171F0BF0AA7}" destId="{8E4A511F-230A-4FF5-8E2E-DC966CA249D5}" srcOrd="1" destOrd="0" presId="urn:microsoft.com/office/officeart/2005/8/layout/orgChart1"/>
    <dgm:cxn modelId="{BB30CE08-34DC-486A-96A7-A8DD38842E7F}" srcId="{1528AF30-815C-4A15-896A-581B368A12BA}" destId="{F0146B13-E584-4E78-A9B0-57963B45CA3B}" srcOrd="1" destOrd="0" parTransId="{7803E2FA-27D8-4983-83F7-11E13CC97FDB}" sibTransId="{69F1985D-7784-44A1-BA30-8DAAAAC2D19D}"/>
    <dgm:cxn modelId="{03A619DB-2009-4276-A977-98B27EE6212E}" type="presOf" srcId="{1528AF30-815C-4A15-896A-581B368A12BA}" destId="{54B088D5-DFAA-42EE-AD3E-7FDC69CCF428}" srcOrd="0" destOrd="0" presId="urn:microsoft.com/office/officeart/2005/8/layout/orgChart1"/>
    <dgm:cxn modelId="{1ED1D7CA-F044-4FB6-AD70-B4625F0DDE07}" srcId="{30AF1D2C-B59F-438B-8673-E3A91803AE7F}" destId="{FD06A58D-11CE-4DCB-BCA2-5A485BB560DB}" srcOrd="1" destOrd="0" parTransId="{E00FB794-4EAC-4642-8CDC-670E86783D23}" sibTransId="{7C9A480D-2890-4B4E-9B2E-6B8391029197}"/>
    <dgm:cxn modelId="{1B00150C-3B96-4CDE-B042-2E551FF32912}" type="presOf" srcId="{FD06A58D-11CE-4DCB-BCA2-5A485BB560DB}" destId="{CD7EEFAC-892D-47DE-9C12-50E312367463}" srcOrd="1" destOrd="0" presId="urn:microsoft.com/office/officeart/2005/8/layout/orgChart1"/>
    <dgm:cxn modelId="{069D258A-00A8-42D9-A1DA-B6C15E0A0007}" type="presOf" srcId="{6808AE37-E19D-4EE6-9C17-8F723D8E9356}" destId="{839EC777-CCAF-4E11-A176-FE36436DA159}" srcOrd="0" destOrd="0" presId="urn:microsoft.com/office/officeart/2005/8/layout/orgChart1"/>
    <dgm:cxn modelId="{C387BBF1-0CF8-4AAB-82E7-D004823355F6}" type="presOf" srcId="{26B93AD6-EBD2-4F09-8222-3171F0BF0AA7}" destId="{46F58884-8B1D-4525-AAAC-9130549B0257}" srcOrd="0" destOrd="0" presId="urn:microsoft.com/office/officeart/2005/8/layout/orgChart1"/>
    <dgm:cxn modelId="{C56FFA74-5B9A-4FE8-97E8-3F75BA16B6D2}" srcId="{727A8708-0AFF-4F82-A00E-85CB58D45AD9}" destId="{1528AF30-815C-4A15-896A-581B368A12BA}" srcOrd="2" destOrd="0" parTransId="{F95506E4-C6D8-4003-A3F9-DB0740E2897F}" sibTransId="{BDE65BD3-D340-4B7A-A64B-22A688878A5C}"/>
    <dgm:cxn modelId="{AC1AD543-B3E8-4739-8CF9-A729B1ABEE47}" type="presOf" srcId="{08F20A67-62BC-4B78-A98B-984ACB2E6BE0}" destId="{E1E0D5A2-CF6A-4366-8023-230C379160A1}" srcOrd="0" destOrd="0" presId="urn:microsoft.com/office/officeart/2005/8/layout/orgChart1"/>
    <dgm:cxn modelId="{D79B2868-A8AA-4B70-9030-9A6D871F2237}" srcId="{C35DE037-56BC-4214-8BB1-B30E4A058F56}" destId="{5889C33E-F0E3-4424-90EA-91BB50F0F137}" srcOrd="0" destOrd="0" parTransId="{FE97754B-FD0F-41FA-BCF0-762357A68829}" sibTransId="{BB789D9A-D300-4FAD-9BA5-BC283E35C949}"/>
    <dgm:cxn modelId="{8E7FD068-596A-43DB-91D5-F8C11A74E455}" type="presOf" srcId="{95FA9E38-F5D2-4547-97EB-4902F9B590B2}" destId="{2AFC687E-B172-4F8D-BB61-E048A176D365}" srcOrd="1" destOrd="0" presId="urn:microsoft.com/office/officeart/2005/8/layout/orgChart1"/>
    <dgm:cxn modelId="{593DEE63-A5A0-47BD-BEB8-963521E983BF}" type="presOf" srcId="{5C66723F-061D-40E1-8781-10D52D878A1D}" destId="{C2D69486-C7C3-4D9D-8FC5-B15F2ECD0560}" srcOrd="0" destOrd="0" presId="urn:microsoft.com/office/officeart/2005/8/layout/orgChart1"/>
    <dgm:cxn modelId="{25D9DFE0-E9E3-4EDC-A3D5-CF4471733724}" srcId="{727A8708-0AFF-4F82-A00E-85CB58D45AD9}" destId="{6808AE37-E19D-4EE6-9C17-8F723D8E9356}" srcOrd="0" destOrd="0" parTransId="{F838DD0D-BAE7-4FD3-93B9-A51D9434E9FA}" sibTransId="{DEEEDC98-BB51-4BF2-9770-FEC78DCDF68B}"/>
    <dgm:cxn modelId="{7F148331-C0CD-4F58-8365-C94B0A43B219}" type="presOf" srcId="{75CF1188-785D-4F6D-BC45-34F6E9228D9F}" destId="{043AB99D-E117-4E80-B6F4-E6BF204C719B}" srcOrd="0" destOrd="0" presId="urn:microsoft.com/office/officeart/2005/8/layout/orgChart1"/>
    <dgm:cxn modelId="{635F1252-1FD4-4F0C-A560-51CF341BD08C}" type="presOf" srcId="{3E62D098-AB92-4BCD-B25F-BAF508B71534}" destId="{BBF74C11-54DE-4525-BC38-4D9FA4AC1C88}" srcOrd="1" destOrd="0" presId="urn:microsoft.com/office/officeart/2005/8/layout/orgChart1"/>
    <dgm:cxn modelId="{6B83A0D0-F06E-46EB-924F-AB637F245F7C}" type="presOf" srcId="{C76A53C7-5F01-4B64-99D3-0862A2431ABB}" destId="{4D2BA588-2AC8-41E5-A47E-8171F686E7E3}" srcOrd="1" destOrd="0" presId="urn:microsoft.com/office/officeart/2005/8/layout/orgChart1"/>
    <dgm:cxn modelId="{AF1D3666-6305-4B19-B607-90FCE5E64B8D}" type="presOf" srcId="{C35DE037-56BC-4214-8BB1-B30E4A058F56}" destId="{E84976E9-65A7-46D8-A791-759026CC9EDD}" srcOrd="1" destOrd="0" presId="urn:microsoft.com/office/officeart/2005/8/layout/orgChart1"/>
    <dgm:cxn modelId="{CCC2D73D-1E0E-4502-B7BE-00C8B536A812}" type="presOf" srcId="{08F20A67-62BC-4B78-A98B-984ACB2E6BE0}" destId="{20906B70-5A68-4BC8-BD37-2E725BBB7111}" srcOrd="1" destOrd="0" presId="urn:microsoft.com/office/officeart/2005/8/layout/orgChart1"/>
    <dgm:cxn modelId="{43B0CB5E-1898-4521-AAFC-4D3704F53CAF}" type="presOf" srcId="{FD06A58D-11CE-4DCB-BCA2-5A485BB560DB}" destId="{C0811978-5866-4E43-A19D-CBCF0F1B0D1E}" srcOrd="0" destOrd="0" presId="urn:microsoft.com/office/officeart/2005/8/layout/orgChart1"/>
    <dgm:cxn modelId="{D8F29DF9-E776-4C67-8A11-65844BAB611B}" srcId="{F0146B13-E584-4E78-A9B0-57963B45CA3B}" destId="{E36014E0-4091-4A76-9600-0B738DB1FE0B}" srcOrd="1" destOrd="0" parTransId="{E4625531-4033-4FC0-B348-7D946B5CAFBD}" sibTransId="{3BD7FD4A-9CD5-4DED-9B6F-8FCF05FA9125}"/>
    <dgm:cxn modelId="{B587DE08-99A6-4F01-AAE3-1FB55FC96BA3}" type="presOf" srcId="{331C9CAA-1F12-4A52-BDA2-BF2306AA3B59}" destId="{02591BCA-E394-4D2F-B305-E41A272FDCDF}" srcOrd="0" destOrd="0" presId="urn:microsoft.com/office/officeart/2005/8/layout/orgChart1"/>
    <dgm:cxn modelId="{5EFB3777-AB7A-4591-88D9-BAB346B6481C}" srcId="{30AF1D2C-B59F-438B-8673-E3A91803AE7F}" destId="{331C9CAA-1F12-4A52-BDA2-BF2306AA3B59}" srcOrd="0" destOrd="0" parTransId="{3C07AC58-77B4-46CB-9DF9-F8D305D65314}" sibTransId="{2B23720F-AD80-4754-B448-C7142E7E3C4A}"/>
    <dgm:cxn modelId="{C6B5EA43-7E07-4B3C-90E3-9C202D9D2784}" srcId="{859D1DE6-559B-4438-997C-60E324945B18}" destId="{727A8708-0AFF-4F82-A00E-85CB58D45AD9}" srcOrd="0" destOrd="0" parTransId="{BB285FB0-A97D-439F-B81F-A67CCA2501F1}" sibTransId="{B82EBF4D-8C88-43EA-851A-C0583C57A3EA}"/>
    <dgm:cxn modelId="{32180794-3D99-41CF-B684-BC6A84881D48}" type="presOf" srcId="{A6B5E6B5-881F-4BAD-8697-4DC2F89D421C}" destId="{2BE6A5FE-D20D-404E-BA30-524528432997}" srcOrd="0" destOrd="0" presId="urn:microsoft.com/office/officeart/2005/8/layout/orgChart1"/>
    <dgm:cxn modelId="{40EC1C4E-ACD9-421C-95F3-54174C9228E2}" type="presOf" srcId="{6808AE37-E19D-4EE6-9C17-8F723D8E9356}" destId="{55EDE4D1-0C13-420F-BFA3-CC9035726C01}" srcOrd="1" destOrd="0" presId="urn:microsoft.com/office/officeart/2005/8/layout/orgChart1"/>
    <dgm:cxn modelId="{193011AA-F213-4D6D-8CAF-23CA7FEAC48C}" type="presOf" srcId="{F1F64F9A-50D3-4A56-A21D-6CB90D9B0119}" destId="{7857B783-F7E2-4734-B556-971DFB252C0A}" srcOrd="0" destOrd="0" presId="urn:microsoft.com/office/officeart/2005/8/layout/orgChart1"/>
    <dgm:cxn modelId="{76893F5C-54E9-45BD-AFD8-7278CA2ECADC}" type="presOf" srcId="{7EDCA13F-1164-4B55-AB24-899525CEB967}" destId="{175948D5-8653-445B-A733-8A6FC0B2F403}" srcOrd="0" destOrd="0" presId="urn:microsoft.com/office/officeart/2005/8/layout/orgChart1"/>
    <dgm:cxn modelId="{9FB83F50-48B5-4C49-9FB5-DD5159518A72}" type="presOf" srcId="{F0146B13-E584-4E78-A9B0-57963B45CA3B}" destId="{0353B2EC-3846-4520-9D05-5160D45362A2}" srcOrd="1" destOrd="0" presId="urn:microsoft.com/office/officeart/2005/8/layout/orgChart1"/>
    <dgm:cxn modelId="{D61DD93D-F15D-4E90-9167-8683E38E8F9F}" type="presOf" srcId="{58C4DCB1-E17F-491C-BAA2-5D99BFA2309D}" destId="{DA228114-8A3A-4403-A095-238E8024DBA0}" srcOrd="0" destOrd="0" presId="urn:microsoft.com/office/officeart/2005/8/layout/orgChart1"/>
    <dgm:cxn modelId="{5E198F1A-E06F-4A76-9E8B-8380070C320A}" type="presOf" srcId="{FE97754B-FD0F-41FA-BCF0-762357A68829}" destId="{95FEABD4-99D2-4121-81E7-04282BCF1E81}" srcOrd="0" destOrd="0" presId="urn:microsoft.com/office/officeart/2005/8/layout/orgChart1"/>
    <dgm:cxn modelId="{B6E3BF2A-1ED1-4D69-90AE-AAD882B43D81}" type="presOf" srcId="{1528AF30-815C-4A15-896A-581B368A12BA}" destId="{71DDD152-526F-48C8-A1B7-BF96FAF4B5F5}" srcOrd="1" destOrd="0" presId="urn:microsoft.com/office/officeart/2005/8/layout/orgChart1"/>
    <dgm:cxn modelId="{8BF30C87-E0E7-49D5-93E6-81F3F8F8282B}" type="presOf" srcId="{7EDCA13F-1164-4B55-AB24-899525CEB967}" destId="{49ABE297-8810-4054-9044-549C1F52EA16}" srcOrd="1" destOrd="0" presId="urn:microsoft.com/office/officeart/2005/8/layout/orgChart1"/>
    <dgm:cxn modelId="{9E8573BC-300A-446E-BCB8-5E3C05401768}" type="presOf" srcId="{2EBA09C9-6418-4AD1-B87D-69F49902F9E6}" destId="{D5C73F05-BC1B-475F-8ED0-C50ACED677BE}" srcOrd="0" destOrd="0" presId="urn:microsoft.com/office/officeart/2005/8/layout/orgChart1"/>
    <dgm:cxn modelId="{6DFF24FC-D33B-4EC6-B4EA-4AC366171963}" srcId="{26B93AD6-EBD2-4F09-8222-3171F0BF0AA7}" destId="{C76A53C7-5F01-4B64-99D3-0862A2431ABB}" srcOrd="1" destOrd="0" parTransId="{A2E53F6C-3972-4B6E-910A-C213A4E4BFC0}" sibTransId="{080AF7E4-2B60-4D5B-A539-2E597C49F317}"/>
    <dgm:cxn modelId="{FEDC2059-F3C6-4A4B-97F1-5A1EDC650CD7}" type="presOf" srcId="{A2E53F6C-3972-4B6E-910A-C213A4E4BFC0}" destId="{5FB808EC-DCDC-41AC-8302-B6EE74BB9F1C}" srcOrd="0" destOrd="0" presId="urn:microsoft.com/office/officeart/2005/8/layout/orgChart1"/>
    <dgm:cxn modelId="{497B892A-2E4D-424C-A1CF-07D55847C876}" srcId="{C35DE037-56BC-4214-8BB1-B30E4A058F56}" destId="{834A4143-0FB2-45E1-8F90-168E5CF5DCB0}" srcOrd="2" destOrd="0" parTransId="{837EB5ED-2D7F-43E9-8B4B-51AA51B71009}" sibTransId="{6209272B-5E97-4A61-8824-BF173D307F8F}"/>
    <dgm:cxn modelId="{D51105BB-8937-402A-BD1A-15C4C82BC6AB}" type="presOf" srcId="{E97768CB-B0FC-4C95-982D-9C7C40142E3E}" destId="{4CDEF811-7BFE-4B94-82B4-828A5E270A69}" srcOrd="1" destOrd="0" presId="urn:microsoft.com/office/officeart/2005/8/layout/orgChart1"/>
    <dgm:cxn modelId="{39449029-D21F-43B8-B3A8-F01CE226CCC0}" type="presOf" srcId="{5889C33E-F0E3-4424-90EA-91BB50F0F137}" destId="{C45FDC70-8115-474A-AB92-2777B15CEE0C}" srcOrd="1" destOrd="0" presId="urn:microsoft.com/office/officeart/2005/8/layout/orgChart1"/>
    <dgm:cxn modelId="{4BD89B3B-01F7-4C38-B532-A8F976758261}" type="presOf" srcId="{834A4143-0FB2-45E1-8F90-168E5CF5DCB0}" destId="{B399ABFC-17AE-435C-9791-D58D3BAD6328}" srcOrd="1" destOrd="0" presId="urn:microsoft.com/office/officeart/2005/8/layout/orgChart1"/>
    <dgm:cxn modelId="{BBCE993A-9B4D-46E6-8A44-FA058D334EE7}" type="presOf" srcId="{727A8708-0AFF-4F82-A00E-85CB58D45AD9}" destId="{667379A8-41C4-4FD7-9859-8C254391543C}" srcOrd="0" destOrd="0" presId="urn:microsoft.com/office/officeart/2005/8/layout/orgChart1"/>
    <dgm:cxn modelId="{CB8C004F-5B31-4F71-8ED0-68DE7905C301}" type="presOf" srcId="{837EB5ED-2D7F-43E9-8B4B-51AA51B71009}" destId="{81A6AC38-0788-4230-9EE8-C78E7773D989}" srcOrd="0" destOrd="0" presId="urn:microsoft.com/office/officeart/2005/8/layout/orgChart1"/>
    <dgm:cxn modelId="{3FFED264-FC90-47A8-9D4D-9113C347DFCD}" srcId="{C35DE037-56BC-4214-8BB1-B30E4A058F56}" destId="{F973F57B-7AE6-4E0D-BBB1-E1BD262135FD}" srcOrd="1" destOrd="0" parTransId="{5C66723F-061D-40E1-8781-10D52D878A1D}" sibTransId="{C0997801-402B-43D1-A3F7-353EBA31C58C}"/>
    <dgm:cxn modelId="{8E9AE904-70E3-4977-A64E-D85B4F3D9549}" type="presOf" srcId="{95FA9E38-F5D2-4547-97EB-4902F9B590B2}" destId="{BE064B50-930B-4F6B-BE31-0DAF06F1084F}" srcOrd="0" destOrd="0" presId="urn:microsoft.com/office/officeart/2005/8/layout/orgChart1"/>
    <dgm:cxn modelId="{0B920BCF-92D6-4ADC-9AD4-8B2815C7D9FA}" type="presOf" srcId="{F973F57B-7AE6-4E0D-BBB1-E1BD262135FD}" destId="{8E17391A-5BDD-4302-A1E5-24156B8B192F}" srcOrd="1" destOrd="0" presId="urn:microsoft.com/office/officeart/2005/8/layout/orgChart1"/>
    <dgm:cxn modelId="{9EF6690F-107C-4AB7-840B-224848FAA17B}" type="presOf" srcId="{E62B6344-2B2B-4268-A324-CFDD7350B585}" destId="{8C9CBC05-66D2-4FCF-958F-AC91E9B5FB6B}" srcOrd="0" destOrd="0" presId="urn:microsoft.com/office/officeart/2005/8/layout/orgChart1"/>
    <dgm:cxn modelId="{DE528AD5-073B-475E-983E-C248F23D3C78}" type="presOf" srcId="{161BB95C-6294-4B55-988E-F71B73C8CB86}" destId="{23CD9098-0422-44AA-9D85-FF8304D26C46}" srcOrd="0" destOrd="0" presId="urn:microsoft.com/office/officeart/2005/8/layout/orgChart1"/>
    <dgm:cxn modelId="{1FA6776B-E079-4439-842F-FEB74BBB1CAB}" type="presOf" srcId="{F973F57B-7AE6-4E0D-BBB1-E1BD262135FD}" destId="{D52FC375-4D5C-4808-AE3F-375CBB285ED0}" srcOrd="0" destOrd="0" presId="urn:microsoft.com/office/officeart/2005/8/layout/orgChart1"/>
    <dgm:cxn modelId="{B53A25B8-3C11-41FE-BCC5-39608D4AC589}" srcId="{F0146B13-E584-4E78-A9B0-57963B45CA3B}" destId="{161BB95C-6294-4B55-988E-F71B73C8CB86}" srcOrd="0" destOrd="0" parTransId="{CC07396C-428B-4EE2-9E28-EDC34C490D11}" sibTransId="{082EDC8B-4190-4DEB-BED3-9BD4A257EDBF}"/>
    <dgm:cxn modelId="{D2CF32B0-0E73-4B79-BBD6-7D5D9270270E}" type="presOf" srcId="{331C9CAA-1F12-4A52-BDA2-BF2306AA3B59}" destId="{FB6755AC-D6AC-47B7-92C8-C2C0DF01C944}" srcOrd="1" destOrd="0" presId="urn:microsoft.com/office/officeart/2005/8/layout/orgChart1"/>
    <dgm:cxn modelId="{C3052BCB-244F-441A-8662-9DECA96E2EC3}" type="presOf" srcId="{30AF1D2C-B59F-438B-8673-E3A91803AE7F}" destId="{CBB7925B-7E93-4510-8B9F-A4879563373F}" srcOrd="1" destOrd="0" presId="urn:microsoft.com/office/officeart/2005/8/layout/orgChart1"/>
    <dgm:cxn modelId="{3A18802C-979D-4A28-9E49-2139FEAB8DCA}" type="presParOf" srcId="{03AFD70F-683F-49FE-AB3A-8A7B131D1B68}" destId="{8FA97E29-BB74-4F27-BC23-204F279BF2C3}" srcOrd="0" destOrd="0" presId="urn:microsoft.com/office/officeart/2005/8/layout/orgChart1"/>
    <dgm:cxn modelId="{35FECE58-3A57-42A7-8ABA-A8CA7BA4CCB1}" type="presParOf" srcId="{8FA97E29-BB74-4F27-BC23-204F279BF2C3}" destId="{1F00144D-5FD1-42DF-A13F-F69180D2FEB6}" srcOrd="0" destOrd="0" presId="urn:microsoft.com/office/officeart/2005/8/layout/orgChart1"/>
    <dgm:cxn modelId="{16677FE9-A9FA-40DF-A719-EF5AB0D779C5}" type="presParOf" srcId="{1F00144D-5FD1-42DF-A13F-F69180D2FEB6}" destId="{667379A8-41C4-4FD7-9859-8C254391543C}" srcOrd="0" destOrd="0" presId="urn:microsoft.com/office/officeart/2005/8/layout/orgChart1"/>
    <dgm:cxn modelId="{647BA672-A57B-47B4-93C2-5F3D42BBE872}" type="presParOf" srcId="{1F00144D-5FD1-42DF-A13F-F69180D2FEB6}" destId="{06DBC3DD-AEB5-4E78-9BE3-F9C7EE18BBE2}" srcOrd="1" destOrd="0" presId="urn:microsoft.com/office/officeart/2005/8/layout/orgChart1"/>
    <dgm:cxn modelId="{71ED8D6B-955E-4B05-8F81-954059A49A68}" type="presParOf" srcId="{8FA97E29-BB74-4F27-BC23-204F279BF2C3}" destId="{AAF0D0BB-A6B5-464E-8AD2-B30AB9B9A5D8}" srcOrd="1" destOrd="0" presId="urn:microsoft.com/office/officeart/2005/8/layout/orgChart1"/>
    <dgm:cxn modelId="{654E41BF-212C-40FB-B6D1-A23624351D91}" type="presParOf" srcId="{AAF0D0BB-A6B5-464E-8AD2-B30AB9B9A5D8}" destId="{45A60BBF-B1D1-49B5-A25D-0B7FB5145BED}" srcOrd="0" destOrd="0" presId="urn:microsoft.com/office/officeart/2005/8/layout/orgChart1"/>
    <dgm:cxn modelId="{81CF7909-9891-4D23-AF4C-579DD2BDC4F7}" type="presParOf" srcId="{AAF0D0BB-A6B5-464E-8AD2-B30AB9B9A5D8}" destId="{D6A5A224-0DBF-4328-9B1A-8B57A24FCA1B}" srcOrd="1" destOrd="0" presId="urn:microsoft.com/office/officeart/2005/8/layout/orgChart1"/>
    <dgm:cxn modelId="{0E957066-900C-485B-ABE0-78A7F80353C9}" type="presParOf" srcId="{D6A5A224-0DBF-4328-9B1A-8B57A24FCA1B}" destId="{679F535F-F66D-402A-9130-5E0EEF71333B}" srcOrd="0" destOrd="0" presId="urn:microsoft.com/office/officeart/2005/8/layout/orgChart1"/>
    <dgm:cxn modelId="{B3042F1E-270E-4FF5-8ACD-42B6F3AEC2D9}" type="presParOf" srcId="{679F535F-F66D-402A-9130-5E0EEF71333B}" destId="{839EC777-CCAF-4E11-A176-FE36436DA159}" srcOrd="0" destOrd="0" presId="urn:microsoft.com/office/officeart/2005/8/layout/orgChart1"/>
    <dgm:cxn modelId="{87C7C59B-05C0-4202-B140-B5446C6E289A}" type="presParOf" srcId="{679F535F-F66D-402A-9130-5E0EEF71333B}" destId="{55EDE4D1-0C13-420F-BFA3-CC9035726C01}" srcOrd="1" destOrd="0" presId="urn:microsoft.com/office/officeart/2005/8/layout/orgChart1"/>
    <dgm:cxn modelId="{39C1B6C5-DB24-4E42-B580-B44B7B2E91CB}" type="presParOf" srcId="{D6A5A224-0DBF-4328-9B1A-8B57A24FCA1B}" destId="{458FDCFA-CCAF-44AD-B1DC-965BF23850B8}" srcOrd="1" destOrd="0" presId="urn:microsoft.com/office/officeart/2005/8/layout/orgChart1"/>
    <dgm:cxn modelId="{85A34D07-4921-42D8-A939-616C6D01C7FA}" type="presParOf" srcId="{458FDCFA-CCAF-44AD-B1DC-965BF23850B8}" destId="{D5C73F05-BC1B-475F-8ED0-C50ACED677BE}" srcOrd="0" destOrd="0" presId="urn:microsoft.com/office/officeart/2005/8/layout/orgChart1"/>
    <dgm:cxn modelId="{326F26E0-766F-402F-B522-8E5B578B43C9}" type="presParOf" srcId="{458FDCFA-CCAF-44AD-B1DC-965BF23850B8}" destId="{CA50E309-ECDC-4EDA-99D5-26CEBA0CA5AF}" srcOrd="1" destOrd="0" presId="urn:microsoft.com/office/officeart/2005/8/layout/orgChart1"/>
    <dgm:cxn modelId="{5520E70E-7815-45CC-8568-FBE6E11212D7}" type="presParOf" srcId="{CA50E309-ECDC-4EDA-99D5-26CEBA0CA5AF}" destId="{2954894B-D53C-460E-B733-2AA93BF00873}" srcOrd="0" destOrd="0" presId="urn:microsoft.com/office/officeart/2005/8/layout/orgChart1"/>
    <dgm:cxn modelId="{DACDDE66-CF06-49F7-AA96-129C59B08694}" type="presParOf" srcId="{2954894B-D53C-460E-B733-2AA93BF00873}" destId="{46F58884-8B1D-4525-AAAC-9130549B0257}" srcOrd="0" destOrd="0" presId="urn:microsoft.com/office/officeart/2005/8/layout/orgChart1"/>
    <dgm:cxn modelId="{AF25DBF3-0380-495C-98AD-E936A1A9F65A}" type="presParOf" srcId="{2954894B-D53C-460E-B733-2AA93BF00873}" destId="{8E4A511F-230A-4FF5-8E2E-DC966CA249D5}" srcOrd="1" destOrd="0" presId="urn:microsoft.com/office/officeart/2005/8/layout/orgChart1"/>
    <dgm:cxn modelId="{FE7F67C7-B777-4EB5-A6BC-7B2143E35D4D}" type="presParOf" srcId="{CA50E309-ECDC-4EDA-99D5-26CEBA0CA5AF}" destId="{42B24C80-DEA5-495E-B969-0336F27A8D1C}" srcOrd="1" destOrd="0" presId="urn:microsoft.com/office/officeart/2005/8/layout/orgChart1"/>
    <dgm:cxn modelId="{45B008C0-E64E-4242-AA64-E934776C338E}" type="presParOf" srcId="{42B24C80-DEA5-495E-B969-0336F27A8D1C}" destId="{DA228114-8A3A-4403-A095-238E8024DBA0}" srcOrd="0" destOrd="0" presId="urn:microsoft.com/office/officeart/2005/8/layout/orgChart1"/>
    <dgm:cxn modelId="{CF0AFCBD-E841-4704-A522-AD8DEFAD433D}" type="presParOf" srcId="{42B24C80-DEA5-495E-B969-0336F27A8D1C}" destId="{570E8F8D-99E3-4CA2-BF39-962A4CBBEE09}" srcOrd="1" destOrd="0" presId="urn:microsoft.com/office/officeart/2005/8/layout/orgChart1"/>
    <dgm:cxn modelId="{8174AF34-A729-4402-82DB-2C2B21DBB3BE}" type="presParOf" srcId="{570E8F8D-99E3-4CA2-BF39-962A4CBBEE09}" destId="{120F2517-A80F-47D1-9EAF-90FD87AA801B}" srcOrd="0" destOrd="0" presId="urn:microsoft.com/office/officeart/2005/8/layout/orgChart1"/>
    <dgm:cxn modelId="{DBF4C18F-87FA-44C1-987F-0D6D2A7AE40E}" type="presParOf" srcId="{120F2517-A80F-47D1-9EAF-90FD87AA801B}" destId="{E9077B75-9766-43CF-BB15-9B0DC8BCADED}" srcOrd="0" destOrd="0" presId="urn:microsoft.com/office/officeart/2005/8/layout/orgChart1"/>
    <dgm:cxn modelId="{36F8E582-7CD7-4D60-8D60-57EB4BD7E49F}" type="presParOf" srcId="{120F2517-A80F-47D1-9EAF-90FD87AA801B}" destId="{4CDEF811-7BFE-4B94-82B4-828A5E270A69}" srcOrd="1" destOrd="0" presId="urn:microsoft.com/office/officeart/2005/8/layout/orgChart1"/>
    <dgm:cxn modelId="{5F978FC7-C8DF-4B92-A2AE-89A7DADA0E07}" type="presParOf" srcId="{570E8F8D-99E3-4CA2-BF39-962A4CBBEE09}" destId="{3E538565-CE8A-4800-AF90-4B83E042F3EA}" srcOrd="1" destOrd="0" presId="urn:microsoft.com/office/officeart/2005/8/layout/orgChart1"/>
    <dgm:cxn modelId="{3871DFEB-D0BC-436A-9A53-69D4387F6B41}" type="presParOf" srcId="{570E8F8D-99E3-4CA2-BF39-962A4CBBEE09}" destId="{032298E2-74C0-4992-AC6F-10EC91244A70}" srcOrd="2" destOrd="0" presId="urn:microsoft.com/office/officeart/2005/8/layout/orgChart1"/>
    <dgm:cxn modelId="{71F7FC4A-1AAE-4002-BECD-2B99670A5C43}" type="presParOf" srcId="{42B24C80-DEA5-495E-B969-0336F27A8D1C}" destId="{5FB808EC-DCDC-41AC-8302-B6EE74BB9F1C}" srcOrd="2" destOrd="0" presId="urn:microsoft.com/office/officeart/2005/8/layout/orgChart1"/>
    <dgm:cxn modelId="{A9622240-4E2B-4572-B26D-8AAF446B4363}" type="presParOf" srcId="{42B24C80-DEA5-495E-B969-0336F27A8D1C}" destId="{FF384387-B42D-45DB-8D74-9C627AA4E570}" srcOrd="3" destOrd="0" presId="urn:microsoft.com/office/officeart/2005/8/layout/orgChart1"/>
    <dgm:cxn modelId="{BC505CA3-9FDF-4133-8C58-91CD7DD6B117}" type="presParOf" srcId="{FF384387-B42D-45DB-8D74-9C627AA4E570}" destId="{9DADB8F6-BC3B-4220-B7AF-90432F282888}" srcOrd="0" destOrd="0" presId="urn:microsoft.com/office/officeart/2005/8/layout/orgChart1"/>
    <dgm:cxn modelId="{A788E260-5D29-4918-BDBA-40A5F3C4ABDB}" type="presParOf" srcId="{9DADB8F6-BC3B-4220-B7AF-90432F282888}" destId="{484653B0-EA38-4060-BF54-440C7A661A69}" srcOrd="0" destOrd="0" presId="urn:microsoft.com/office/officeart/2005/8/layout/orgChart1"/>
    <dgm:cxn modelId="{5FCA035A-53E6-4452-B741-C3E24B6386FC}" type="presParOf" srcId="{9DADB8F6-BC3B-4220-B7AF-90432F282888}" destId="{4D2BA588-2AC8-41E5-A47E-8171F686E7E3}" srcOrd="1" destOrd="0" presId="urn:microsoft.com/office/officeart/2005/8/layout/orgChart1"/>
    <dgm:cxn modelId="{24F56359-1BE5-4C5B-AC98-A349902204CE}" type="presParOf" srcId="{FF384387-B42D-45DB-8D74-9C627AA4E570}" destId="{942BC14B-D5BE-49C6-A915-2ED4991B6E98}" srcOrd="1" destOrd="0" presId="urn:microsoft.com/office/officeart/2005/8/layout/orgChart1"/>
    <dgm:cxn modelId="{19F4593B-7E00-4C33-8B93-6875F55C7A81}" type="presParOf" srcId="{FF384387-B42D-45DB-8D74-9C627AA4E570}" destId="{9E1D1F40-0B32-44B4-8663-4749F3E336BC}" srcOrd="2" destOrd="0" presId="urn:microsoft.com/office/officeart/2005/8/layout/orgChart1"/>
    <dgm:cxn modelId="{BDC494A7-9615-478E-AC77-64853A8593C2}" type="presParOf" srcId="{42B24C80-DEA5-495E-B969-0336F27A8D1C}" destId="{043AB99D-E117-4E80-B6F4-E6BF204C719B}" srcOrd="4" destOrd="0" presId="urn:microsoft.com/office/officeart/2005/8/layout/orgChart1"/>
    <dgm:cxn modelId="{D843780B-DDAC-4646-B544-C513043B9446}" type="presParOf" srcId="{42B24C80-DEA5-495E-B969-0336F27A8D1C}" destId="{AC8658E8-1463-4FFC-8F1C-F5C768998460}" srcOrd="5" destOrd="0" presId="urn:microsoft.com/office/officeart/2005/8/layout/orgChart1"/>
    <dgm:cxn modelId="{5D67740E-DA26-47F5-86C5-77370E2C889F}" type="presParOf" srcId="{AC8658E8-1463-4FFC-8F1C-F5C768998460}" destId="{BB987A2B-254E-4E6B-BA8A-2DC6F6DC387F}" srcOrd="0" destOrd="0" presId="urn:microsoft.com/office/officeart/2005/8/layout/orgChart1"/>
    <dgm:cxn modelId="{4F0AE060-3105-4820-8D6A-1411E76D1487}" type="presParOf" srcId="{BB987A2B-254E-4E6B-BA8A-2DC6F6DC387F}" destId="{BE064B50-930B-4F6B-BE31-0DAF06F1084F}" srcOrd="0" destOrd="0" presId="urn:microsoft.com/office/officeart/2005/8/layout/orgChart1"/>
    <dgm:cxn modelId="{D5828A92-6BF3-4371-A8D2-058BA6CFA8AB}" type="presParOf" srcId="{BB987A2B-254E-4E6B-BA8A-2DC6F6DC387F}" destId="{2AFC687E-B172-4F8D-BB61-E048A176D365}" srcOrd="1" destOrd="0" presId="urn:microsoft.com/office/officeart/2005/8/layout/orgChart1"/>
    <dgm:cxn modelId="{6B828987-4D62-4277-9DE9-77F1AA1F3120}" type="presParOf" srcId="{AC8658E8-1463-4FFC-8F1C-F5C768998460}" destId="{EA60AD3A-0C5D-4AD2-A6CC-14A6318BFCE3}" srcOrd="1" destOrd="0" presId="urn:microsoft.com/office/officeart/2005/8/layout/orgChart1"/>
    <dgm:cxn modelId="{1FF1F8D5-A873-4AE7-A794-9F015621E004}" type="presParOf" srcId="{AC8658E8-1463-4FFC-8F1C-F5C768998460}" destId="{1EF4BE6C-EE85-4B21-8F88-C4D3F32906AA}" srcOrd="2" destOrd="0" presId="urn:microsoft.com/office/officeart/2005/8/layout/orgChart1"/>
    <dgm:cxn modelId="{6E9C77BF-ED32-4426-A35B-93404ED168DD}" type="presParOf" srcId="{CA50E309-ECDC-4EDA-99D5-26CEBA0CA5AF}" destId="{E5A98A11-D1D7-4AEA-89F9-2BB55E07441C}" srcOrd="2" destOrd="0" presId="urn:microsoft.com/office/officeart/2005/8/layout/orgChart1"/>
    <dgm:cxn modelId="{3090C32B-0333-4C88-88CC-234ED4747918}" type="presParOf" srcId="{458FDCFA-CCAF-44AD-B1DC-965BF23850B8}" destId="{7857B783-F7E2-4734-B556-971DFB252C0A}" srcOrd="2" destOrd="0" presId="urn:microsoft.com/office/officeart/2005/8/layout/orgChart1"/>
    <dgm:cxn modelId="{B2950718-B796-4125-82A3-564D267FD880}" type="presParOf" srcId="{458FDCFA-CCAF-44AD-B1DC-965BF23850B8}" destId="{22089414-2F6B-47A2-8117-DEFCB691F836}" srcOrd="3" destOrd="0" presId="urn:microsoft.com/office/officeart/2005/8/layout/orgChart1"/>
    <dgm:cxn modelId="{B1A7D306-A2A3-4564-977D-477B83CEFE04}" type="presParOf" srcId="{22089414-2F6B-47A2-8117-DEFCB691F836}" destId="{24ADBFEE-963D-4C8D-AEF4-B827B99B1C6C}" srcOrd="0" destOrd="0" presId="urn:microsoft.com/office/officeart/2005/8/layout/orgChart1"/>
    <dgm:cxn modelId="{DF28D894-F8A3-4807-A893-C0D304234673}" type="presParOf" srcId="{24ADBFEE-963D-4C8D-AEF4-B827B99B1C6C}" destId="{C03EC9D4-F809-4201-A722-0DF783E9CF39}" srcOrd="0" destOrd="0" presId="urn:microsoft.com/office/officeart/2005/8/layout/orgChart1"/>
    <dgm:cxn modelId="{CD8942CB-0501-43E0-8008-3637BCCFD556}" type="presParOf" srcId="{24ADBFEE-963D-4C8D-AEF4-B827B99B1C6C}" destId="{CBB7925B-7E93-4510-8B9F-A4879563373F}" srcOrd="1" destOrd="0" presId="urn:microsoft.com/office/officeart/2005/8/layout/orgChart1"/>
    <dgm:cxn modelId="{E99392E8-4CFA-49B6-98B9-3A6F45D47563}" type="presParOf" srcId="{22089414-2F6B-47A2-8117-DEFCB691F836}" destId="{85D1577E-2C8F-4480-8289-014815F98D72}" srcOrd="1" destOrd="0" presId="urn:microsoft.com/office/officeart/2005/8/layout/orgChart1"/>
    <dgm:cxn modelId="{78A19D21-74BD-4D06-AEE4-18281B1066D6}" type="presParOf" srcId="{85D1577E-2C8F-4480-8289-014815F98D72}" destId="{62948A76-CCD6-4B2E-B57C-C1F228B14F89}" srcOrd="0" destOrd="0" presId="urn:microsoft.com/office/officeart/2005/8/layout/orgChart1"/>
    <dgm:cxn modelId="{BEA8790B-A594-4C41-ACDE-BD9DA391CD7A}" type="presParOf" srcId="{85D1577E-2C8F-4480-8289-014815F98D72}" destId="{B7060B5B-FDC9-4ABA-BD79-47EDB059F4BA}" srcOrd="1" destOrd="0" presId="urn:microsoft.com/office/officeart/2005/8/layout/orgChart1"/>
    <dgm:cxn modelId="{ED86D24C-EBFC-4C71-A3CE-04DCA8C9AEB5}" type="presParOf" srcId="{B7060B5B-FDC9-4ABA-BD79-47EDB059F4BA}" destId="{57D2F321-DF84-458D-BC0B-5D52A2BF8876}" srcOrd="0" destOrd="0" presId="urn:microsoft.com/office/officeart/2005/8/layout/orgChart1"/>
    <dgm:cxn modelId="{A97F7483-A1C0-4DF2-A408-0E3E4448554E}" type="presParOf" srcId="{57D2F321-DF84-458D-BC0B-5D52A2BF8876}" destId="{02591BCA-E394-4D2F-B305-E41A272FDCDF}" srcOrd="0" destOrd="0" presId="urn:microsoft.com/office/officeart/2005/8/layout/orgChart1"/>
    <dgm:cxn modelId="{28C977CB-3DB6-4072-BC2B-CB8827DCA13F}" type="presParOf" srcId="{57D2F321-DF84-458D-BC0B-5D52A2BF8876}" destId="{FB6755AC-D6AC-47B7-92C8-C2C0DF01C944}" srcOrd="1" destOrd="0" presId="urn:microsoft.com/office/officeart/2005/8/layout/orgChart1"/>
    <dgm:cxn modelId="{7EED3DDC-F361-4277-A541-16591987EDCD}" type="presParOf" srcId="{B7060B5B-FDC9-4ABA-BD79-47EDB059F4BA}" destId="{7D33D854-C118-4015-AF0E-CF7011700EA8}" srcOrd="1" destOrd="0" presId="urn:microsoft.com/office/officeart/2005/8/layout/orgChart1"/>
    <dgm:cxn modelId="{E45470B6-018F-4DD3-BCAC-F64FC9FC679F}" type="presParOf" srcId="{B7060B5B-FDC9-4ABA-BD79-47EDB059F4BA}" destId="{11EB23DB-C2DD-4BE8-8D5E-5F6B7EC74E4B}" srcOrd="2" destOrd="0" presId="urn:microsoft.com/office/officeart/2005/8/layout/orgChart1"/>
    <dgm:cxn modelId="{A507E099-1467-4297-8E2D-7DCB8D1D2E5C}" type="presParOf" srcId="{85D1577E-2C8F-4480-8289-014815F98D72}" destId="{477BFADC-27C8-41AE-9EEE-648942AFFD48}" srcOrd="2" destOrd="0" presId="urn:microsoft.com/office/officeart/2005/8/layout/orgChart1"/>
    <dgm:cxn modelId="{D5313B13-D144-4C08-9AF8-4FEF42022AEF}" type="presParOf" srcId="{85D1577E-2C8F-4480-8289-014815F98D72}" destId="{C9673C2A-5870-4E22-9E35-41309A0E5071}" srcOrd="3" destOrd="0" presId="urn:microsoft.com/office/officeart/2005/8/layout/orgChart1"/>
    <dgm:cxn modelId="{10644B69-5115-48AF-998A-8CE3489321E9}" type="presParOf" srcId="{C9673C2A-5870-4E22-9E35-41309A0E5071}" destId="{AE05B1B7-9FAE-4D07-959D-B5783F03B1CA}" srcOrd="0" destOrd="0" presId="urn:microsoft.com/office/officeart/2005/8/layout/orgChart1"/>
    <dgm:cxn modelId="{8813C16F-B6E1-44B4-A178-FA0B5C491772}" type="presParOf" srcId="{AE05B1B7-9FAE-4D07-959D-B5783F03B1CA}" destId="{C0811978-5866-4E43-A19D-CBCF0F1B0D1E}" srcOrd="0" destOrd="0" presId="urn:microsoft.com/office/officeart/2005/8/layout/orgChart1"/>
    <dgm:cxn modelId="{D0E44306-0046-4BB4-9557-846D88DA3051}" type="presParOf" srcId="{AE05B1B7-9FAE-4D07-959D-B5783F03B1CA}" destId="{CD7EEFAC-892D-47DE-9C12-50E312367463}" srcOrd="1" destOrd="0" presId="urn:microsoft.com/office/officeart/2005/8/layout/orgChart1"/>
    <dgm:cxn modelId="{2DA15B44-E916-4D48-830A-F01820808F3D}" type="presParOf" srcId="{C9673C2A-5870-4E22-9E35-41309A0E5071}" destId="{FC112599-2478-4186-922A-489BA6CB29F8}" srcOrd="1" destOrd="0" presId="urn:microsoft.com/office/officeart/2005/8/layout/orgChart1"/>
    <dgm:cxn modelId="{566AEEDE-A614-4B16-9517-71CBBE090003}" type="presParOf" srcId="{C9673C2A-5870-4E22-9E35-41309A0E5071}" destId="{65EDF11B-5F3A-4A19-9C45-5DD041A9CA57}" srcOrd="2" destOrd="0" presId="urn:microsoft.com/office/officeart/2005/8/layout/orgChart1"/>
    <dgm:cxn modelId="{8A2E777E-F010-41CE-961B-4453A6FB0377}" type="presParOf" srcId="{85D1577E-2C8F-4480-8289-014815F98D72}" destId="{92C4133D-D0A3-47C0-8A19-99748F896FED}" srcOrd="4" destOrd="0" presId="urn:microsoft.com/office/officeart/2005/8/layout/orgChart1"/>
    <dgm:cxn modelId="{5D1427FA-3E7B-4C96-B373-5ADEEF4223A9}" type="presParOf" srcId="{85D1577E-2C8F-4480-8289-014815F98D72}" destId="{741AF41A-4D14-4CBF-891A-7E3ECB9E6AD8}" srcOrd="5" destOrd="0" presId="urn:microsoft.com/office/officeart/2005/8/layout/orgChart1"/>
    <dgm:cxn modelId="{ED51B14D-9014-4F9C-AF36-6479FA7E2871}" type="presParOf" srcId="{741AF41A-4D14-4CBF-891A-7E3ECB9E6AD8}" destId="{FA6E3BDB-46F7-422A-94D9-F7F539F94912}" srcOrd="0" destOrd="0" presId="urn:microsoft.com/office/officeart/2005/8/layout/orgChart1"/>
    <dgm:cxn modelId="{298544EC-6839-4B12-B875-A63665B19DB4}" type="presParOf" srcId="{FA6E3BDB-46F7-422A-94D9-F7F539F94912}" destId="{AD1AA9FA-E35A-4366-9316-1297D8D3CDF3}" srcOrd="0" destOrd="0" presId="urn:microsoft.com/office/officeart/2005/8/layout/orgChart1"/>
    <dgm:cxn modelId="{82299524-C50E-4638-9B5F-3DF3ECB2B6D0}" type="presParOf" srcId="{FA6E3BDB-46F7-422A-94D9-F7F539F94912}" destId="{BBF74C11-54DE-4525-BC38-4D9FA4AC1C88}" srcOrd="1" destOrd="0" presId="urn:microsoft.com/office/officeart/2005/8/layout/orgChart1"/>
    <dgm:cxn modelId="{6AEAA42A-7680-48C1-A3F9-E146DB3B1EFA}" type="presParOf" srcId="{741AF41A-4D14-4CBF-891A-7E3ECB9E6AD8}" destId="{28E02D4D-5363-4BA6-BFAB-79E6B3E2A90A}" srcOrd="1" destOrd="0" presId="urn:microsoft.com/office/officeart/2005/8/layout/orgChart1"/>
    <dgm:cxn modelId="{4BEC84AD-9FE2-47A1-AC87-96C9DD56959F}" type="presParOf" srcId="{741AF41A-4D14-4CBF-891A-7E3ECB9E6AD8}" destId="{BE99F8AF-9C6E-4BF2-883C-716AF68C2E1F}" srcOrd="2" destOrd="0" presId="urn:microsoft.com/office/officeart/2005/8/layout/orgChart1"/>
    <dgm:cxn modelId="{7ADC337E-B794-4F27-B44E-EC4B6F64C4DA}" type="presParOf" srcId="{22089414-2F6B-47A2-8117-DEFCB691F836}" destId="{1A69F708-6406-4248-918A-0FDCB0B69559}" srcOrd="2" destOrd="0" presId="urn:microsoft.com/office/officeart/2005/8/layout/orgChart1"/>
    <dgm:cxn modelId="{DDC49774-EDF7-4BF0-AC14-F597DB758176}" type="presParOf" srcId="{D6A5A224-0DBF-4328-9B1A-8B57A24FCA1B}" destId="{96D1BE35-7C2E-42C1-B5CF-CD1817FD7EF7}" srcOrd="2" destOrd="0" presId="urn:microsoft.com/office/officeart/2005/8/layout/orgChart1"/>
    <dgm:cxn modelId="{358FE1F7-F13B-4251-A8FC-3293ECE4D35D}" type="presParOf" srcId="{AAF0D0BB-A6B5-464E-8AD2-B30AB9B9A5D8}" destId="{8C9CBC05-66D2-4FCF-958F-AC91E9B5FB6B}" srcOrd="2" destOrd="0" presId="urn:microsoft.com/office/officeart/2005/8/layout/orgChart1"/>
    <dgm:cxn modelId="{81F28A43-3990-401A-91DD-0FF3F7DB2678}" type="presParOf" srcId="{AAF0D0BB-A6B5-464E-8AD2-B30AB9B9A5D8}" destId="{711211D8-F533-4B4A-83C7-DF2FDFDA68FA}" srcOrd="3" destOrd="0" presId="urn:microsoft.com/office/officeart/2005/8/layout/orgChart1"/>
    <dgm:cxn modelId="{896B39E9-885B-47E6-936B-68B918E1ABBA}" type="presParOf" srcId="{711211D8-F533-4B4A-83C7-DF2FDFDA68FA}" destId="{4DD8E926-BC27-4C1C-BD1D-0136FFD43026}" srcOrd="0" destOrd="0" presId="urn:microsoft.com/office/officeart/2005/8/layout/orgChart1"/>
    <dgm:cxn modelId="{23F46026-B41E-4BC7-88D0-0D23AB92990C}" type="presParOf" srcId="{4DD8E926-BC27-4C1C-BD1D-0136FFD43026}" destId="{5CF74FE0-73F9-4A3D-AB6D-D399D7064A29}" srcOrd="0" destOrd="0" presId="urn:microsoft.com/office/officeart/2005/8/layout/orgChart1"/>
    <dgm:cxn modelId="{3D5B7F57-7A7C-4BEF-BDCA-D3991B15DC93}" type="presParOf" srcId="{4DD8E926-BC27-4C1C-BD1D-0136FFD43026}" destId="{E84976E9-65A7-46D8-A791-759026CC9EDD}" srcOrd="1" destOrd="0" presId="urn:microsoft.com/office/officeart/2005/8/layout/orgChart1"/>
    <dgm:cxn modelId="{9661A05B-F6BA-4338-B610-7CC5264455F4}" type="presParOf" srcId="{711211D8-F533-4B4A-83C7-DF2FDFDA68FA}" destId="{94EB11F0-DCE0-4D10-8846-34D81500FB6C}" srcOrd="1" destOrd="0" presId="urn:microsoft.com/office/officeart/2005/8/layout/orgChart1"/>
    <dgm:cxn modelId="{43E6F885-E4DD-485C-BD47-AFF95450C49B}" type="presParOf" srcId="{94EB11F0-DCE0-4D10-8846-34D81500FB6C}" destId="{95FEABD4-99D2-4121-81E7-04282BCF1E81}" srcOrd="0" destOrd="0" presId="urn:microsoft.com/office/officeart/2005/8/layout/orgChart1"/>
    <dgm:cxn modelId="{02BF345D-043E-46B8-932D-932B6AF442B7}" type="presParOf" srcId="{94EB11F0-DCE0-4D10-8846-34D81500FB6C}" destId="{67B376E6-52B0-45F1-82D7-2948CA84A0C5}" srcOrd="1" destOrd="0" presId="urn:microsoft.com/office/officeart/2005/8/layout/orgChart1"/>
    <dgm:cxn modelId="{F2F2BDA5-46D1-452E-A2EB-C53EB2C08E37}" type="presParOf" srcId="{67B376E6-52B0-45F1-82D7-2948CA84A0C5}" destId="{181CE5D1-420B-429F-A6F6-D071F701B6F2}" srcOrd="0" destOrd="0" presId="urn:microsoft.com/office/officeart/2005/8/layout/orgChart1"/>
    <dgm:cxn modelId="{60E02E28-38C5-4C99-B66C-76AA90BF9132}" type="presParOf" srcId="{181CE5D1-420B-429F-A6F6-D071F701B6F2}" destId="{DE8872BB-F30E-4322-9CA8-A9F18C0352FA}" srcOrd="0" destOrd="0" presId="urn:microsoft.com/office/officeart/2005/8/layout/orgChart1"/>
    <dgm:cxn modelId="{195AAF9C-8260-4D0A-BE4A-335532400DA7}" type="presParOf" srcId="{181CE5D1-420B-429F-A6F6-D071F701B6F2}" destId="{C45FDC70-8115-474A-AB92-2777B15CEE0C}" srcOrd="1" destOrd="0" presId="urn:microsoft.com/office/officeart/2005/8/layout/orgChart1"/>
    <dgm:cxn modelId="{A155CC1A-D241-4989-86DE-3D1675A6609A}" type="presParOf" srcId="{67B376E6-52B0-45F1-82D7-2948CA84A0C5}" destId="{6507B237-5511-4DC3-A8BF-16E51309B237}" srcOrd="1" destOrd="0" presId="urn:microsoft.com/office/officeart/2005/8/layout/orgChart1"/>
    <dgm:cxn modelId="{F87B0A89-3433-4E01-BDC5-4161FED72371}" type="presParOf" srcId="{67B376E6-52B0-45F1-82D7-2948CA84A0C5}" destId="{0E2B4CAC-FAA2-4ADE-A1DA-F3287763AD8B}" srcOrd="2" destOrd="0" presId="urn:microsoft.com/office/officeart/2005/8/layout/orgChart1"/>
    <dgm:cxn modelId="{5F38A7B6-A48A-4A27-91B0-9056D1101862}" type="presParOf" srcId="{94EB11F0-DCE0-4D10-8846-34D81500FB6C}" destId="{C2D69486-C7C3-4D9D-8FC5-B15F2ECD0560}" srcOrd="2" destOrd="0" presId="urn:microsoft.com/office/officeart/2005/8/layout/orgChart1"/>
    <dgm:cxn modelId="{8A98B894-7DF1-4BD4-9DF6-479CCBAD9966}" type="presParOf" srcId="{94EB11F0-DCE0-4D10-8846-34D81500FB6C}" destId="{AC457E2A-D3D3-4947-973F-F6A3385C453B}" srcOrd="3" destOrd="0" presId="urn:microsoft.com/office/officeart/2005/8/layout/orgChart1"/>
    <dgm:cxn modelId="{FD6711A8-D441-48A1-AF09-AB25514B700A}" type="presParOf" srcId="{AC457E2A-D3D3-4947-973F-F6A3385C453B}" destId="{04C11D80-4A28-4007-B50D-0BE012804C3B}" srcOrd="0" destOrd="0" presId="urn:microsoft.com/office/officeart/2005/8/layout/orgChart1"/>
    <dgm:cxn modelId="{7D676542-1CB7-4502-90D6-100168868755}" type="presParOf" srcId="{04C11D80-4A28-4007-B50D-0BE012804C3B}" destId="{D52FC375-4D5C-4808-AE3F-375CBB285ED0}" srcOrd="0" destOrd="0" presId="urn:microsoft.com/office/officeart/2005/8/layout/orgChart1"/>
    <dgm:cxn modelId="{EF2A1893-A915-4288-974A-8FC818ADB7B4}" type="presParOf" srcId="{04C11D80-4A28-4007-B50D-0BE012804C3B}" destId="{8E17391A-5BDD-4302-A1E5-24156B8B192F}" srcOrd="1" destOrd="0" presId="urn:microsoft.com/office/officeart/2005/8/layout/orgChart1"/>
    <dgm:cxn modelId="{756425E5-7FC9-4006-8CAD-3923AD3D39E3}" type="presParOf" srcId="{AC457E2A-D3D3-4947-973F-F6A3385C453B}" destId="{6B2226AF-9765-4767-8C28-41D48CC7AAF5}" srcOrd="1" destOrd="0" presId="urn:microsoft.com/office/officeart/2005/8/layout/orgChart1"/>
    <dgm:cxn modelId="{BD7020FD-D81E-4322-955A-33AA73212710}" type="presParOf" srcId="{AC457E2A-D3D3-4947-973F-F6A3385C453B}" destId="{E905B2E7-5326-4A96-B4CB-F916D594E0B1}" srcOrd="2" destOrd="0" presId="urn:microsoft.com/office/officeart/2005/8/layout/orgChart1"/>
    <dgm:cxn modelId="{3E6A7ADD-0210-445B-82E1-8CBF8CDEF11D}" type="presParOf" srcId="{94EB11F0-DCE0-4D10-8846-34D81500FB6C}" destId="{81A6AC38-0788-4230-9EE8-C78E7773D989}" srcOrd="4" destOrd="0" presId="urn:microsoft.com/office/officeart/2005/8/layout/orgChart1"/>
    <dgm:cxn modelId="{29E6F85F-7922-452C-8FA1-4C76E7A3B2A9}" type="presParOf" srcId="{94EB11F0-DCE0-4D10-8846-34D81500FB6C}" destId="{1A724F51-5734-4B12-8755-CECE9F7B1D1D}" srcOrd="5" destOrd="0" presId="urn:microsoft.com/office/officeart/2005/8/layout/orgChart1"/>
    <dgm:cxn modelId="{BBC56BA2-43B3-4E3E-96CF-7BFBF46CC656}" type="presParOf" srcId="{1A724F51-5734-4B12-8755-CECE9F7B1D1D}" destId="{0B1F2C4A-B601-4401-BF16-70C2A5B15E87}" srcOrd="0" destOrd="0" presId="urn:microsoft.com/office/officeart/2005/8/layout/orgChart1"/>
    <dgm:cxn modelId="{B9C2AF67-56DD-4F8F-BC72-908A4A93C4F6}" type="presParOf" srcId="{0B1F2C4A-B601-4401-BF16-70C2A5B15E87}" destId="{5DBDBB36-BC01-45D6-9DE9-FA9476ECDB3F}" srcOrd="0" destOrd="0" presId="urn:microsoft.com/office/officeart/2005/8/layout/orgChart1"/>
    <dgm:cxn modelId="{5ADEA6B4-AF99-4D3E-AD71-33191C339376}" type="presParOf" srcId="{0B1F2C4A-B601-4401-BF16-70C2A5B15E87}" destId="{B399ABFC-17AE-435C-9791-D58D3BAD6328}" srcOrd="1" destOrd="0" presId="urn:microsoft.com/office/officeart/2005/8/layout/orgChart1"/>
    <dgm:cxn modelId="{FAEA3869-32EB-4931-885E-E0FC862201D7}" type="presParOf" srcId="{1A724F51-5734-4B12-8755-CECE9F7B1D1D}" destId="{AC5742A8-9A61-4798-92BD-D6A9CC28FD1A}" srcOrd="1" destOrd="0" presId="urn:microsoft.com/office/officeart/2005/8/layout/orgChart1"/>
    <dgm:cxn modelId="{2A22BE79-BC4A-4222-8F0F-1891A960F1BE}" type="presParOf" srcId="{1A724F51-5734-4B12-8755-CECE9F7B1D1D}" destId="{E4C25A6F-D2E6-425F-B314-D3C28E2F261B}" srcOrd="2" destOrd="0" presId="urn:microsoft.com/office/officeart/2005/8/layout/orgChart1"/>
    <dgm:cxn modelId="{E3D2047A-3504-450C-A526-5AD3E1D40A07}" type="presParOf" srcId="{711211D8-F533-4B4A-83C7-DF2FDFDA68FA}" destId="{C58E9A55-83C2-4433-8712-0C3A22940AED}" srcOrd="2" destOrd="0" presId="urn:microsoft.com/office/officeart/2005/8/layout/orgChart1"/>
    <dgm:cxn modelId="{8DCE078A-27B7-4DB0-8D90-540416B5FC8F}" type="presParOf" srcId="{AAF0D0BB-A6B5-464E-8AD2-B30AB9B9A5D8}" destId="{5479D77F-434F-47C1-A77D-20C1C9CF0D68}" srcOrd="4" destOrd="0" presId="urn:microsoft.com/office/officeart/2005/8/layout/orgChart1"/>
    <dgm:cxn modelId="{0D24D203-DA34-48A0-94CF-A6788A9E7DDB}" type="presParOf" srcId="{AAF0D0BB-A6B5-464E-8AD2-B30AB9B9A5D8}" destId="{6FB9B8CE-FC8C-41E1-B2DE-443F0966F689}" srcOrd="5" destOrd="0" presId="urn:microsoft.com/office/officeart/2005/8/layout/orgChart1"/>
    <dgm:cxn modelId="{7BD049FB-909C-496A-876C-00267B9F29BA}" type="presParOf" srcId="{6FB9B8CE-FC8C-41E1-B2DE-443F0966F689}" destId="{D9D67A2A-EB6D-40A0-9529-445D2BC8012E}" srcOrd="0" destOrd="0" presId="urn:microsoft.com/office/officeart/2005/8/layout/orgChart1"/>
    <dgm:cxn modelId="{9608E040-EC99-4D3A-B2C6-41FF8450EF4D}" type="presParOf" srcId="{D9D67A2A-EB6D-40A0-9529-445D2BC8012E}" destId="{54B088D5-DFAA-42EE-AD3E-7FDC69CCF428}" srcOrd="0" destOrd="0" presId="urn:microsoft.com/office/officeart/2005/8/layout/orgChart1"/>
    <dgm:cxn modelId="{4FFF8FEC-38CE-4C29-AEDC-754008AB5176}" type="presParOf" srcId="{D9D67A2A-EB6D-40A0-9529-445D2BC8012E}" destId="{71DDD152-526F-48C8-A1B7-BF96FAF4B5F5}" srcOrd="1" destOrd="0" presId="urn:microsoft.com/office/officeart/2005/8/layout/orgChart1"/>
    <dgm:cxn modelId="{09EDD07D-33C3-4AF4-BD59-1803D9812EAF}" type="presParOf" srcId="{6FB9B8CE-FC8C-41E1-B2DE-443F0966F689}" destId="{4B400DC0-1915-4168-A2C1-369E151A27E7}" srcOrd="1" destOrd="0" presId="urn:microsoft.com/office/officeart/2005/8/layout/orgChart1"/>
    <dgm:cxn modelId="{65C166F5-4C9F-4D9B-871B-1C04D83A3AB8}" type="presParOf" srcId="{4B400DC0-1915-4168-A2C1-369E151A27E7}" destId="{1D59D021-B414-4DB4-B587-46FF579AF18F}" srcOrd="0" destOrd="0" presId="urn:microsoft.com/office/officeart/2005/8/layout/orgChart1"/>
    <dgm:cxn modelId="{7D2564F3-CEE1-471D-900C-0868D1B8A85A}" type="presParOf" srcId="{4B400DC0-1915-4168-A2C1-369E151A27E7}" destId="{A65E95FE-037D-49D3-9A44-A571D8CD7BDB}" srcOrd="1" destOrd="0" presId="urn:microsoft.com/office/officeart/2005/8/layout/orgChart1"/>
    <dgm:cxn modelId="{3D9FA167-E719-4999-9012-D199EBE37363}" type="presParOf" srcId="{A65E95FE-037D-49D3-9A44-A571D8CD7BDB}" destId="{E871CCF2-68F0-45F7-B01D-B059AF25ED7D}" srcOrd="0" destOrd="0" presId="urn:microsoft.com/office/officeart/2005/8/layout/orgChart1"/>
    <dgm:cxn modelId="{29C368A8-2FEA-4127-8729-BCFBAF2322C3}" type="presParOf" srcId="{E871CCF2-68F0-45F7-B01D-B059AF25ED7D}" destId="{F72CA017-5AAA-4B7D-B849-40D0ADEF2660}" srcOrd="0" destOrd="0" presId="urn:microsoft.com/office/officeart/2005/8/layout/orgChart1"/>
    <dgm:cxn modelId="{CBD73E3C-D28A-4D38-AC43-EDBB80246AB5}" type="presParOf" srcId="{E871CCF2-68F0-45F7-B01D-B059AF25ED7D}" destId="{9AFAFEB7-1AB1-4CFC-A9CC-DE6625B13011}" srcOrd="1" destOrd="0" presId="urn:microsoft.com/office/officeart/2005/8/layout/orgChart1"/>
    <dgm:cxn modelId="{9685AA3A-CAC9-423D-BF41-B4D83FDEE0BF}" type="presParOf" srcId="{A65E95FE-037D-49D3-9A44-A571D8CD7BDB}" destId="{33528B4B-E776-4F15-8325-1F31B7E9D2F6}" srcOrd="1" destOrd="0" presId="urn:microsoft.com/office/officeart/2005/8/layout/orgChart1"/>
    <dgm:cxn modelId="{7335AF08-C33F-41CE-98BF-AA0992EC5009}" type="presParOf" srcId="{33528B4B-E776-4F15-8325-1F31B7E9D2F6}" destId="{48C6088D-72C1-47AD-BEA3-6A417D9DC693}" srcOrd="0" destOrd="0" presId="urn:microsoft.com/office/officeart/2005/8/layout/orgChart1"/>
    <dgm:cxn modelId="{638904B0-27B0-4570-B217-518EBE2DC54F}" type="presParOf" srcId="{33528B4B-E776-4F15-8325-1F31B7E9D2F6}" destId="{BFE5D94F-AC41-42EE-8526-DD17F4987BA9}" srcOrd="1" destOrd="0" presId="urn:microsoft.com/office/officeart/2005/8/layout/orgChart1"/>
    <dgm:cxn modelId="{31F067A0-7ED5-40F3-992A-49615D5AB89D}" type="presParOf" srcId="{BFE5D94F-AC41-42EE-8526-DD17F4987BA9}" destId="{BDFE8D6D-DACF-43B0-A847-DE91A804F734}" srcOrd="0" destOrd="0" presId="urn:microsoft.com/office/officeart/2005/8/layout/orgChart1"/>
    <dgm:cxn modelId="{CCBC96CD-A0AA-4ECF-9413-09C6B15CCBEB}" type="presParOf" srcId="{BDFE8D6D-DACF-43B0-A847-DE91A804F734}" destId="{175948D5-8653-445B-A733-8A6FC0B2F403}" srcOrd="0" destOrd="0" presId="urn:microsoft.com/office/officeart/2005/8/layout/orgChart1"/>
    <dgm:cxn modelId="{B1971779-D230-4182-980D-93A501BD2538}" type="presParOf" srcId="{BDFE8D6D-DACF-43B0-A847-DE91A804F734}" destId="{49ABE297-8810-4054-9044-549C1F52EA16}" srcOrd="1" destOrd="0" presId="urn:microsoft.com/office/officeart/2005/8/layout/orgChart1"/>
    <dgm:cxn modelId="{1C5E03FD-FD4F-4298-B3B7-476CB1796785}" type="presParOf" srcId="{BFE5D94F-AC41-42EE-8526-DD17F4987BA9}" destId="{BD0C0B5C-52B3-4BD7-9A55-A37DF492E69F}" srcOrd="1" destOrd="0" presId="urn:microsoft.com/office/officeart/2005/8/layout/orgChart1"/>
    <dgm:cxn modelId="{946F4C4D-3CD4-4524-8838-0C1DDA4FDF04}" type="presParOf" srcId="{BFE5D94F-AC41-42EE-8526-DD17F4987BA9}" destId="{567C6AB6-B8EC-4E8D-AE6E-51F2DE232E1F}" srcOrd="2" destOrd="0" presId="urn:microsoft.com/office/officeart/2005/8/layout/orgChart1"/>
    <dgm:cxn modelId="{7419C7AD-2430-41B0-AEEF-2835543F6445}" type="presParOf" srcId="{33528B4B-E776-4F15-8325-1F31B7E9D2F6}" destId="{2BE6A5FE-D20D-404E-BA30-524528432997}" srcOrd="2" destOrd="0" presId="urn:microsoft.com/office/officeart/2005/8/layout/orgChart1"/>
    <dgm:cxn modelId="{2AF05C0D-7CD4-474D-94E5-485C6A7683E0}" type="presParOf" srcId="{33528B4B-E776-4F15-8325-1F31B7E9D2F6}" destId="{2E4D72FB-16FA-4157-8D66-E6F2FDD48542}" srcOrd="3" destOrd="0" presId="urn:microsoft.com/office/officeart/2005/8/layout/orgChart1"/>
    <dgm:cxn modelId="{07D78604-3F04-4604-B7EC-7BFA292200C0}" type="presParOf" srcId="{2E4D72FB-16FA-4157-8D66-E6F2FDD48542}" destId="{1A9BB4AE-43AE-4532-91B4-1F8788C08FEB}" srcOrd="0" destOrd="0" presId="urn:microsoft.com/office/officeart/2005/8/layout/orgChart1"/>
    <dgm:cxn modelId="{D81475DA-4736-44D6-BEA0-7964FDDCD1D9}" type="presParOf" srcId="{1A9BB4AE-43AE-4532-91B4-1F8788C08FEB}" destId="{E1E0D5A2-CF6A-4366-8023-230C379160A1}" srcOrd="0" destOrd="0" presId="urn:microsoft.com/office/officeart/2005/8/layout/orgChart1"/>
    <dgm:cxn modelId="{57947B1D-D997-4476-9326-BF16ED70EDF2}" type="presParOf" srcId="{1A9BB4AE-43AE-4532-91B4-1F8788C08FEB}" destId="{20906B70-5A68-4BC8-BD37-2E725BBB7111}" srcOrd="1" destOrd="0" presId="urn:microsoft.com/office/officeart/2005/8/layout/orgChart1"/>
    <dgm:cxn modelId="{8380BD9E-86E3-4B7E-9FE4-6A3FDEDD9838}" type="presParOf" srcId="{2E4D72FB-16FA-4157-8D66-E6F2FDD48542}" destId="{222CDABB-267B-48F8-9F29-51D86951C530}" srcOrd="1" destOrd="0" presId="urn:microsoft.com/office/officeart/2005/8/layout/orgChart1"/>
    <dgm:cxn modelId="{3593EBC5-7CD5-42BA-9F44-16E5C999095B}" type="presParOf" srcId="{2E4D72FB-16FA-4157-8D66-E6F2FDD48542}" destId="{19645D47-CC9B-4607-9050-10A7FCB82858}" srcOrd="2" destOrd="0" presId="urn:microsoft.com/office/officeart/2005/8/layout/orgChart1"/>
    <dgm:cxn modelId="{A70BE6D1-9FBB-4177-A61B-25593EC5178C}" type="presParOf" srcId="{A65E95FE-037D-49D3-9A44-A571D8CD7BDB}" destId="{3444700A-962D-49AA-A643-0E8AF4BA3A45}" srcOrd="2" destOrd="0" presId="urn:microsoft.com/office/officeart/2005/8/layout/orgChart1"/>
    <dgm:cxn modelId="{A27A7DAB-79D0-4359-BF89-49D7B0B17110}" type="presParOf" srcId="{4B400DC0-1915-4168-A2C1-369E151A27E7}" destId="{C0752C51-D4DC-456A-80CA-0C4F64016814}" srcOrd="2" destOrd="0" presId="urn:microsoft.com/office/officeart/2005/8/layout/orgChart1"/>
    <dgm:cxn modelId="{684ED73F-4019-4240-B18E-EA0B46644968}" type="presParOf" srcId="{4B400DC0-1915-4168-A2C1-369E151A27E7}" destId="{275A17D6-7809-41FA-A6CB-59070105B2B5}" srcOrd="3" destOrd="0" presId="urn:microsoft.com/office/officeart/2005/8/layout/orgChart1"/>
    <dgm:cxn modelId="{6CF53664-9467-4768-B2A5-B8FD2BC7C424}" type="presParOf" srcId="{275A17D6-7809-41FA-A6CB-59070105B2B5}" destId="{25A00A10-796D-4308-B152-8F1672F3988C}" srcOrd="0" destOrd="0" presId="urn:microsoft.com/office/officeart/2005/8/layout/orgChart1"/>
    <dgm:cxn modelId="{B61DF8CC-1ECE-44D5-88E3-56224D1CEB20}" type="presParOf" srcId="{25A00A10-796D-4308-B152-8F1672F3988C}" destId="{78617443-A3C2-402A-94D3-19BCF9914E4C}" srcOrd="0" destOrd="0" presId="urn:microsoft.com/office/officeart/2005/8/layout/orgChart1"/>
    <dgm:cxn modelId="{2E736BB2-3C55-4B72-B4E7-DAB70C3BB0F7}" type="presParOf" srcId="{25A00A10-796D-4308-B152-8F1672F3988C}" destId="{0353B2EC-3846-4520-9D05-5160D45362A2}" srcOrd="1" destOrd="0" presId="urn:microsoft.com/office/officeart/2005/8/layout/orgChart1"/>
    <dgm:cxn modelId="{CCB10538-1A4C-4FAC-88EE-E5B5954AF06B}" type="presParOf" srcId="{275A17D6-7809-41FA-A6CB-59070105B2B5}" destId="{3FA1E16F-9242-4DCB-B0DD-67008FCCEB0A}" srcOrd="1" destOrd="0" presId="urn:microsoft.com/office/officeart/2005/8/layout/orgChart1"/>
    <dgm:cxn modelId="{3E729C31-BC7F-4997-8CE8-6746D37B3B67}" type="presParOf" srcId="{3FA1E16F-9242-4DCB-B0DD-67008FCCEB0A}" destId="{5291B409-5012-4457-B13C-C7A62FB87F0C}" srcOrd="0" destOrd="0" presId="urn:microsoft.com/office/officeart/2005/8/layout/orgChart1"/>
    <dgm:cxn modelId="{0DAD8935-28E8-4D3F-BE09-1453F5AB8028}" type="presParOf" srcId="{3FA1E16F-9242-4DCB-B0DD-67008FCCEB0A}" destId="{563CBFD6-AB41-499B-9C01-23CBF2C0E270}" srcOrd="1" destOrd="0" presId="urn:microsoft.com/office/officeart/2005/8/layout/orgChart1"/>
    <dgm:cxn modelId="{7B31BB64-AB15-4C17-B837-985D41CEC685}" type="presParOf" srcId="{563CBFD6-AB41-499B-9C01-23CBF2C0E270}" destId="{C93FDA60-3EF2-4371-BDC8-28E1A6C5211C}" srcOrd="0" destOrd="0" presId="urn:microsoft.com/office/officeart/2005/8/layout/orgChart1"/>
    <dgm:cxn modelId="{F0BB87AA-C39C-4D82-A917-91F1E7D74AB1}" type="presParOf" srcId="{C93FDA60-3EF2-4371-BDC8-28E1A6C5211C}" destId="{23CD9098-0422-44AA-9D85-FF8304D26C46}" srcOrd="0" destOrd="0" presId="urn:microsoft.com/office/officeart/2005/8/layout/orgChart1"/>
    <dgm:cxn modelId="{62A73B62-B953-4690-93BF-D3EB2BD90B20}" type="presParOf" srcId="{C93FDA60-3EF2-4371-BDC8-28E1A6C5211C}" destId="{12E0F192-0A2A-4721-8F02-BAC78B875816}" srcOrd="1" destOrd="0" presId="urn:microsoft.com/office/officeart/2005/8/layout/orgChart1"/>
    <dgm:cxn modelId="{7BD4989E-9305-414A-89E5-AE391657ABE2}" type="presParOf" srcId="{563CBFD6-AB41-499B-9C01-23CBF2C0E270}" destId="{25B7402B-DD2A-41CB-8617-B74BAC31A1DE}" srcOrd="1" destOrd="0" presId="urn:microsoft.com/office/officeart/2005/8/layout/orgChart1"/>
    <dgm:cxn modelId="{C1992737-37BB-4DD2-ACF2-2643FEEF743A}" type="presParOf" srcId="{563CBFD6-AB41-499B-9C01-23CBF2C0E270}" destId="{9647E0B2-2875-4D8F-B557-59132DF01A89}" srcOrd="2" destOrd="0" presId="urn:microsoft.com/office/officeart/2005/8/layout/orgChart1"/>
    <dgm:cxn modelId="{8E196AD8-68FB-46EF-973F-B2D37744048C}" type="presParOf" srcId="{3FA1E16F-9242-4DCB-B0DD-67008FCCEB0A}" destId="{7E461DAC-17C7-4CB5-91E1-ED1BBB2E7A5D}" srcOrd="2" destOrd="0" presId="urn:microsoft.com/office/officeart/2005/8/layout/orgChart1"/>
    <dgm:cxn modelId="{5E4B22E7-285A-4C1A-A9DF-51509A0E3200}" type="presParOf" srcId="{3FA1E16F-9242-4DCB-B0DD-67008FCCEB0A}" destId="{CD1E9447-6DEA-48B3-BBFC-69508FD32931}" srcOrd="3" destOrd="0" presId="urn:microsoft.com/office/officeart/2005/8/layout/orgChart1"/>
    <dgm:cxn modelId="{0286B21A-1CC6-4A52-9898-255FDA6EA2D6}" type="presParOf" srcId="{CD1E9447-6DEA-48B3-BBFC-69508FD32931}" destId="{6FA83835-200F-4385-A3BF-3F957001B2FD}" srcOrd="0" destOrd="0" presId="urn:microsoft.com/office/officeart/2005/8/layout/orgChart1"/>
    <dgm:cxn modelId="{B2C130E3-7D51-454F-A1AD-3A616FFD95AF}" type="presParOf" srcId="{6FA83835-200F-4385-A3BF-3F957001B2FD}" destId="{0D61C818-49FE-4DBB-A5E7-D861D3E1B561}" srcOrd="0" destOrd="0" presId="urn:microsoft.com/office/officeart/2005/8/layout/orgChart1"/>
    <dgm:cxn modelId="{FA7CB000-2959-4879-ACB1-6A419A6ADFC0}" type="presParOf" srcId="{6FA83835-200F-4385-A3BF-3F957001B2FD}" destId="{3C56A8C7-3711-4CF1-A5D5-40043022F473}" srcOrd="1" destOrd="0" presId="urn:microsoft.com/office/officeart/2005/8/layout/orgChart1"/>
    <dgm:cxn modelId="{A51EB456-0FE3-4E29-A83C-1026B4094769}" type="presParOf" srcId="{CD1E9447-6DEA-48B3-BBFC-69508FD32931}" destId="{C8477559-B103-4A6C-9917-25AA0625517A}" srcOrd="1" destOrd="0" presId="urn:microsoft.com/office/officeart/2005/8/layout/orgChart1"/>
    <dgm:cxn modelId="{F5A265AA-21F0-41F1-BCE6-85A9EED2C2E9}" type="presParOf" srcId="{CD1E9447-6DEA-48B3-BBFC-69508FD32931}" destId="{D092434A-8EBA-49B2-B50A-517A53BCB8C8}" srcOrd="2" destOrd="0" presId="urn:microsoft.com/office/officeart/2005/8/layout/orgChart1"/>
    <dgm:cxn modelId="{B11F760D-A89F-4505-BBBB-16F010095B9C}" type="presParOf" srcId="{275A17D6-7809-41FA-A6CB-59070105B2B5}" destId="{8E277540-D889-46CB-89EE-67022C9B3119}" srcOrd="2" destOrd="0" presId="urn:microsoft.com/office/officeart/2005/8/layout/orgChart1"/>
    <dgm:cxn modelId="{7A76C4BB-8AFA-40F5-89C0-259C6C76E1A7}" type="presParOf" srcId="{6FB9B8CE-FC8C-41E1-B2DE-443F0966F689}" destId="{9690CC32-986E-4611-91D1-D528D7F776CF}" srcOrd="2" destOrd="0" presId="urn:microsoft.com/office/officeart/2005/8/layout/orgChart1"/>
    <dgm:cxn modelId="{6EDFAA40-B183-4EA7-A781-C5D40979D829}" type="presParOf" srcId="{8FA97E29-BB74-4F27-BC23-204F279BF2C3}" destId="{AC65490A-A34E-40C4-B5FF-A8B6AF56ABAC}"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6ED575-FECD-694B-AC7D-1ED874939C4D}" type="doc">
      <dgm:prSet loTypeId="urn:microsoft.com/office/officeart/2005/8/layout/pyramid2" loCatId="" qsTypeId="urn:microsoft.com/office/officeart/2005/8/quickstyle/simple4" qsCatId="simple" csTypeId="urn:microsoft.com/office/officeart/2005/8/colors/colorful4" csCatId="colorful" phldr="1"/>
      <dgm:spPr/>
    </dgm:pt>
    <dgm:pt modelId="{3C37C771-0E1D-0045-A4B5-7145EDE91544}">
      <dgm:prSet phldrT="[Text]"/>
      <dgm:spPr/>
      <dgm:t>
        <a:bodyPr/>
        <a:lstStyle/>
        <a:p>
          <a:r>
            <a:rPr lang="en-US" dirty="0" smtClean="0"/>
            <a:t>Strategic</a:t>
          </a:r>
          <a:endParaRPr lang="en-US" dirty="0"/>
        </a:p>
      </dgm:t>
    </dgm:pt>
    <dgm:pt modelId="{F056F9A8-B916-544B-B941-0E1A1D6AAEC5}" type="parTrans" cxnId="{AD41AC5F-B82C-EE4A-A4B2-749E7216869F}">
      <dgm:prSet/>
      <dgm:spPr/>
      <dgm:t>
        <a:bodyPr/>
        <a:lstStyle/>
        <a:p>
          <a:endParaRPr lang="en-US"/>
        </a:p>
      </dgm:t>
    </dgm:pt>
    <dgm:pt modelId="{EC26E555-ED01-E446-AC93-D1E10D635FE6}" type="sibTrans" cxnId="{AD41AC5F-B82C-EE4A-A4B2-749E7216869F}">
      <dgm:prSet/>
      <dgm:spPr/>
      <dgm:t>
        <a:bodyPr/>
        <a:lstStyle/>
        <a:p>
          <a:endParaRPr lang="en-US"/>
        </a:p>
      </dgm:t>
    </dgm:pt>
    <dgm:pt modelId="{DE4BE2AC-A425-2943-9B0E-D8FB9CC3F07B}">
      <dgm:prSet phldrT="[Text]"/>
      <dgm:spPr/>
      <dgm:t>
        <a:bodyPr/>
        <a:lstStyle/>
        <a:p>
          <a:r>
            <a:rPr lang="en-US" dirty="0" smtClean="0"/>
            <a:t>Portfolio</a:t>
          </a:r>
          <a:endParaRPr lang="en-US" dirty="0"/>
        </a:p>
      </dgm:t>
    </dgm:pt>
    <dgm:pt modelId="{77641A18-6E39-DD45-BC12-657F36917D55}" type="parTrans" cxnId="{4DBDE1C9-E9C4-F543-B8BA-E0238DA5B271}">
      <dgm:prSet/>
      <dgm:spPr/>
      <dgm:t>
        <a:bodyPr/>
        <a:lstStyle/>
        <a:p>
          <a:endParaRPr lang="en-US"/>
        </a:p>
      </dgm:t>
    </dgm:pt>
    <dgm:pt modelId="{94F969BD-9BAE-EC40-BF74-DAFEF409AA83}" type="sibTrans" cxnId="{4DBDE1C9-E9C4-F543-B8BA-E0238DA5B271}">
      <dgm:prSet/>
      <dgm:spPr/>
      <dgm:t>
        <a:bodyPr/>
        <a:lstStyle/>
        <a:p>
          <a:endParaRPr lang="en-US"/>
        </a:p>
      </dgm:t>
    </dgm:pt>
    <dgm:pt modelId="{3EE67BDD-1DCC-634B-B1E5-3B36A2CA2691}">
      <dgm:prSet phldrT="[Text]"/>
      <dgm:spPr/>
      <dgm:t>
        <a:bodyPr/>
        <a:lstStyle/>
        <a:p>
          <a:r>
            <a:rPr lang="en-US" dirty="0" smtClean="0"/>
            <a:t>Project</a:t>
          </a:r>
          <a:endParaRPr lang="en-US" dirty="0"/>
        </a:p>
      </dgm:t>
    </dgm:pt>
    <dgm:pt modelId="{46773FB4-279E-0440-8A5F-1AA5A1D6B8C5}" type="parTrans" cxnId="{830888A3-F5C1-834B-AFE3-9C4C9DA80351}">
      <dgm:prSet/>
      <dgm:spPr/>
      <dgm:t>
        <a:bodyPr/>
        <a:lstStyle/>
        <a:p>
          <a:endParaRPr lang="en-US"/>
        </a:p>
      </dgm:t>
    </dgm:pt>
    <dgm:pt modelId="{D75DF33F-66DE-5344-8434-2E5B74BF9AC6}" type="sibTrans" cxnId="{830888A3-F5C1-834B-AFE3-9C4C9DA80351}">
      <dgm:prSet/>
      <dgm:spPr/>
      <dgm:t>
        <a:bodyPr/>
        <a:lstStyle/>
        <a:p>
          <a:endParaRPr lang="en-US"/>
        </a:p>
      </dgm:t>
    </dgm:pt>
    <dgm:pt modelId="{E6D0B9B2-477B-FA42-8321-1E6EE2B67647}">
      <dgm:prSet phldrT="[Text]"/>
      <dgm:spPr/>
      <dgm:t>
        <a:bodyPr/>
        <a:lstStyle/>
        <a:p>
          <a:r>
            <a:rPr lang="en-US" dirty="0" smtClean="0"/>
            <a:t>Operational</a:t>
          </a:r>
          <a:endParaRPr lang="en-US" dirty="0"/>
        </a:p>
      </dgm:t>
    </dgm:pt>
    <dgm:pt modelId="{11F82D7F-BA6E-0F48-B08F-CDE70A04232B}" type="parTrans" cxnId="{84DDE190-6FF8-8E48-8A94-E07CFC75804A}">
      <dgm:prSet/>
      <dgm:spPr/>
      <dgm:t>
        <a:bodyPr/>
        <a:lstStyle/>
        <a:p>
          <a:endParaRPr lang="en-US"/>
        </a:p>
      </dgm:t>
    </dgm:pt>
    <dgm:pt modelId="{A4CAFEC8-C10B-644C-AFAD-E484095ED064}" type="sibTrans" cxnId="{84DDE190-6FF8-8E48-8A94-E07CFC75804A}">
      <dgm:prSet/>
      <dgm:spPr/>
      <dgm:t>
        <a:bodyPr/>
        <a:lstStyle/>
        <a:p>
          <a:endParaRPr lang="en-US"/>
        </a:p>
      </dgm:t>
    </dgm:pt>
    <dgm:pt modelId="{C6CCD1D3-A2BE-6B4E-A6A7-168ACDB02567}" type="pres">
      <dgm:prSet presAssocID="{696ED575-FECD-694B-AC7D-1ED874939C4D}" presName="compositeShape" presStyleCnt="0">
        <dgm:presLayoutVars>
          <dgm:dir/>
          <dgm:resizeHandles/>
        </dgm:presLayoutVars>
      </dgm:prSet>
      <dgm:spPr/>
    </dgm:pt>
    <dgm:pt modelId="{25B24C79-DF77-884C-A85C-2195F40076E5}" type="pres">
      <dgm:prSet presAssocID="{696ED575-FECD-694B-AC7D-1ED874939C4D}" presName="pyramid" presStyleLbl="node1" presStyleIdx="0" presStyleCnt="1"/>
      <dgm:spPr/>
    </dgm:pt>
    <dgm:pt modelId="{A6AAA837-7947-B744-8CDC-40718A7F235B}" type="pres">
      <dgm:prSet presAssocID="{696ED575-FECD-694B-AC7D-1ED874939C4D}" presName="theList" presStyleCnt="0"/>
      <dgm:spPr/>
    </dgm:pt>
    <dgm:pt modelId="{2A39A80D-2FC9-6F4E-87C9-26E3397715D5}" type="pres">
      <dgm:prSet presAssocID="{3C37C771-0E1D-0045-A4B5-7145EDE91544}" presName="aNode" presStyleLbl="fgAcc1" presStyleIdx="0" presStyleCnt="4">
        <dgm:presLayoutVars>
          <dgm:bulletEnabled val="1"/>
        </dgm:presLayoutVars>
      </dgm:prSet>
      <dgm:spPr/>
      <dgm:t>
        <a:bodyPr/>
        <a:lstStyle/>
        <a:p>
          <a:endParaRPr lang="en-US"/>
        </a:p>
      </dgm:t>
    </dgm:pt>
    <dgm:pt modelId="{FB28635E-B732-0C46-9C7E-3711079DB6F8}" type="pres">
      <dgm:prSet presAssocID="{3C37C771-0E1D-0045-A4B5-7145EDE91544}" presName="aSpace" presStyleCnt="0"/>
      <dgm:spPr/>
    </dgm:pt>
    <dgm:pt modelId="{9F9DBE93-AB30-994C-BF02-DABDE3EE36F4}" type="pres">
      <dgm:prSet presAssocID="{DE4BE2AC-A425-2943-9B0E-D8FB9CC3F07B}" presName="aNode" presStyleLbl="fgAcc1" presStyleIdx="1" presStyleCnt="4">
        <dgm:presLayoutVars>
          <dgm:bulletEnabled val="1"/>
        </dgm:presLayoutVars>
      </dgm:prSet>
      <dgm:spPr/>
      <dgm:t>
        <a:bodyPr/>
        <a:lstStyle/>
        <a:p>
          <a:endParaRPr lang="en-US"/>
        </a:p>
      </dgm:t>
    </dgm:pt>
    <dgm:pt modelId="{38D2C2A6-9826-2E48-8712-8C6503B36CA8}" type="pres">
      <dgm:prSet presAssocID="{DE4BE2AC-A425-2943-9B0E-D8FB9CC3F07B}" presName="aSpace" presStyleCnt="0"/>
      <dgm:spPr/>
    </dgm:pt>
    <dgm:pt modelId="{DF7FDF9D-5068-B142-9C5C-AE1078D911F5}" type="pres">
      <dgm:prSet presAssocID="{3EE67BDD-1DCC-634B-B1E5-3B36A2CA2691}" presName="aNode" presStyleLbl="fgAcc1" presStyleIdx="2" presStyleCnt="4">
        <dgm:presLayoutVars>
          <dgm:bulletEnabled val="1"/>
        </dgm:presLayoutVars>
      </dgm:prSet>
      <dgm:spPr/>
      <dgm:t>
        <a:bodyPr/>
        <a:lstStyle/>
        <a:p>
          <a:endParaRPr lang="en-US"/>
        </a:p>
      </dgm:t>
    </dgm:pt>
    <dgm:pt modelId="{D1EDB576-58F3-FA49-961B-A28F8FA1C660}" type="pres">
      <dgm:prSet presAssocID="{3EE67BDD-1DCC-634B-B1E5-3B36A2CA2691}" presName="aSpace" presStyleCnt="0"/>
      <dgm:spPr/>
    </dgm:pt>
    <dgm:pt modelId="{E62D91A3-1C3E-CE48-9857-CC7323E0934D}" type="pres">
      <dgm:prSet presAssocID="{E6D0B9B2-477B-FA42-8321-1E6EE2B67647}" presName="aNode" presStyleLbl="fgAcc1" presStyleIdx="3" presStyleCnt="4">
        <dgm:presLayoutVars>
          <dgm:bulletEnabled val="1"/>
        </dgm:presLayoutVars>
      </dgm:prSet>
      <dgm:spPr/>
      <dgm:t>
        <a:bodyPr/>
        <a:lstStyle/>
        <a:p>
          <a:endParaRPr lang="en-US"/>
        </a:p>
      </dgm:t>
    </dgm:pt>
    <dgm:pt modelId="{C266D03F-FB13-1847-B05C-0A716B58FF08}" type="pres">
      <dgm:prSet presAssocID="{E6D0B9B2-477B-FA42-8321-1E6EE2B67647}" presName="aSpace" presStyleCnt="0"/>
      <dgm:spPr/>
    </dgm:pt>
  </dgm:ptLst>
  <dgm:cxnLst>
    <dgm:cxn modelId="{84DDE190-6FF8-8E48-8A94-E07CFC75804A}" srcId="{696ED575-FECD-694B-AC7D-1ED874939C4D}" destId="{E6D0B9B2-477B-FA42-8321-1E6EE2B67647}" srcOrd="3" destOrd="0" parTransId="{11F82D7F-BA6E-0F48-B08F-CDE70A04232B}" sibTransId="{A4CAFEC8-C10B-644C-AFAD-E484095ED064}"/>
    <dgm:cxn modelId="{AD41AC5F-B82C-EE4A-A4B2-749E7216869F}" srcId="{696ED575-FECD-694B-AC7D-1ED874939C4D}" destId="{3C37C771-0E1D-0045-A4B5-7145EDE91544}" srcOrd="0" destOrd="0" parTransId="{F056F9A8-B916-544B-B941-0E1A1D6AAEC5}" sibTransId="{EC26E555-ED01-E446-AC93-D1E10D635FE6}"/>
    <dgm:cxn modelId="{C698AC3F-1F2D-4D22-9740-481EE082EE81}" type="presOf" srcId="{696ED575-FECD-694B-AC7D-1ED874939C4D}" destId="{C6CCD1D3-A2BE-6B4E-A6A7-168ACDB02567}" srcOrd="0" destOrd="0" presId="urn:microsoft.com/office/officeart/2005/8/layout/pyramid2"/>
    <dgm:cxn modelId="{E0E30485-322B-4717-995A-E890A260B35F}" type="presOf" srcId="{3C37C771-0E1D-0045-A4B5-7145EDE91544}" destId="{2A39A80D-2FC9-6F4E-87C9-26E3397715D5}" srcOrd="0" destOrd="0" presId="urn:microsoft.com/office/officeart/2005/8/layout/pyramid2"/>
    <dgm:cxn modelId="{1081FA0B-D784-4EA1-B4B0-65B39037F1C3}" type="presOf" srcId="{E6D0B9B2-477B-FA42-8321-1E6EE2B67647}" destId="{E62D91A3-1C3E-CE48-9857-CC7323E0934D}" srcOrd="0" destOrd="0" presId="urn:microsoft.com/office/officeart/2005/8/layout/pyramid2"/>
    <dgm:cxn modelId="{4DBDE1C9-E9C4-F543-B8BA-E0238DA5B271}" srcId="{696ED575-FECD-694B-AC7D-1ED874939C4D}" destId="{DE4BE2AC-A425-2943-9B0E-D8FB9CC3F07B}" srcOrd="1" destOrd="0" parTransId="{77641A18-6E39-DD45-BC12-657F36917D55}" sibTransId="{94F969BD-9BAE-EC40-BF74-DAFEF409AA83}"/>
    <dgm:cxn modelId="{9BEADFCF-5EEF-4B99-8096-59C22239ED26}" type="presOf" srcId="{3EE67BDD-1DCC-634B-B1E5-3B36A2CA2691}" destId="{DF7FDF9D-5068-B142-9C5C-AE1078D911F5}" srcOrd="0" destOrd="0" presId="urn:microsoft.com/office/officeart/2005/8/layout/pyramid2"/>
    <dgm:cxn modelId="{830888A3-F5C1-834B-AFE3-9C4C9DA80351}" srcId="{696ED575-FECD-694B-AC7D-1ED874939C4D}" destId="{3EE67BDD-1DCC-634B-B1E5-3B36A2CA2691}" srcOrd="2" destOrd="0" parTransId="{46773FB4-279E-0440-8A5F-1AA5A1D6B8C5}" sibTransId="{D75DF33F-66DE-5344-8434-2E5B74BF9AC6}"/>
    <dgm:cxn modelId="{321A579A-E311-455B-8BF6-5779EF7128E4}" type="presOf" srcId="{DE4BE2AC-A425-2943-9B0E-D8FB9CC3F07B}" destId="{9F9DBE93-AB30-994C-BF02-DABDE3EE36F4}" srcOrd="0" destOrd="0" presId="urn:microsoft.com/office/officeart/2005/8/layout/pyramid2"/>
    <dgm:cxn modelId="{E0879390-83D2-449C-8F05-F7D9F983A0B2}" type="presParOf" srcId="{C6CCD1D3-A2BE-6B4E-A6A7-168ACDB02567}" destId="{25B24C79-DF77-884C-A85C-2195F40076E5}" srcOrd="0" destOrd="0" presId="urn:microsoft.com/office/officeart/2005/8/layout/pyramid2"/>
    <dgm:cxn modelId="{AF686511-3431-4B01-9DE7-E5311F55BED2}" type="presParOf" srcId="{C6CCD1D3-A2BE-6B4E-A6A7-168ACDB02567}" destId="{A6AAA837-7947-B744-8CDC-40718A7F235B}" srcOrd="1" destOrd="0" presId="urn:microsoft.com/office/officeart/2005/8/layout/pyramid2"/>
    <dgm:cxn modelId="{42BCD34A-DEC9-42C5-B203-DA99A418317F}" type="presParOf" srcId="{A6AAA837-7947-B744-8CDC-40718A7F235B}" destId="{2A39A80D-2FC9-6F4E-87C9-26E3397715D5}" srcOrd="0" destOrd="0" presId="urn:microsoft.com/office/officeart/2005/8/layout/pyramid2"/>
    <dgm:cxn modelId="{13C94108-10C3-41B2-919D-B00F766A2531}" type="presParOf" srcId="{A6AAA837-7947-B744-8CDC-40718A7F235B}" destId="{FB28635E-B732-0C46-9C7E-3711079DB6F8}" srcOrd="1" destOrd="0" presId="urn:microsoft.com/office/officeart/2005/8/layout/pyramid2"/>
    <dgm:cxn modelId="{66AF0B8D-7E00-41B0-8DEB-310847D2759C}" type="presParOf" srcId="{A6AAA837-7947-B744-8CDC-40718A7F235B}" destId="{9F9DBE93-AB30-994C-BF02-DABDE3EE36F4}" srcOrd="2" destOrd="0" presId="urn:microsoft.com/office/officeart/2005/8/layout/pyramid2"/>
    <dgm:cxn modelId="{0290C965-C28D-4DBC-989C-BE327C19EB05}" type="presParOf" srcId="{A6AAA837-7947-B744-8CDC-40718A7F235B}" destId="{38D2C2A6-9826-2E48-8712-8C6503B36CA8}" srcOrd="3" destOrd="0" presId="urn:microsoft.com/office/officeart/2005/8/layout/pyramid2"/>
    <dgm:cxn modelId="{941A2BDA-4A4F-487D-AE4C-58A8D4EBAA69}" type="presParOf" srcId="{A6AAA837-7947-B744-8CDC-40718A7F235B}" destId="{DF7FDF9D-5068-B142-9C5C-AE1078D911F5}" srcOrd="4" destOrd="0" presId="urn:microsoft.com/office/officeart/2005/8/layout/pyramid2"/>
    <dgm:cxn modelId="{384ED8C0-7EDF-4A24-B5BC-E3C39855A7FB}" type="presParOf" srcId="{A6AAA837-7947-B744-8CDC-40718A7F235B}" destId="{D1EDB576-58F3-FA49-961B-A28F8FA1C660}" srcOrd="5" destOrd="0" presId="urn:microsoft.com/office/officeart/2005/8/layout/pyramid2"/>
    <dgm:cxn modelId="{9D8CA24A-FEB5-4B1B-9204-CCDF4A2E567B}" type="presParOf" srcId="{A6AAA837-7947-B744-8CDC-40718A7F235B}" destId="{E62D91A3-1C3E-CE48-9857-CC7323E0934D}" srcOrd="6" destOrd="0" presId="urn:microsoft.com/office/officeart/2005/8/layout/pyramid2"/>
    <dgm:cxn modelId="{EE301442-DFB5-4AE1-99E6-F2E5F5492C47}" type="presParOf" srcId="{A6AAA837-7947-B744-8CDC-40718A7F235B}" destId="{C266D03F-FB13-1847-B05C-0A716B58FF08}" srcOrd="7" destOrd="0" presId="urn:microsoft.com/office/officeart/2005/8/layout/pyramid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70F948-4132-0C4E-AD44-45513FD32DA2}" type="doc">
      <dgm:prSet loTypeId="urn:microsoft.com/office/officeart/2005/8/layout/matrix1" loCatId="" qsTypeId="urn:microsoft.com/office/officeart/2005/8/quickstyle/simple4" qsCatId="simple" csTypeId="urn:microsoft.com/office/officeart/2005/8/colors/colorful1#10" csCatId="colorful" phldr="1"/>
      <dgm:spPr/>
      <dgm:t>
        <a:bodyPr/>
        <a:lstStyle/>
        <a:p>
          <a:endParaRPr lang="en-US"/>
        </a:p>
      </dgm:t>
    </dgm:pt>
    <dgm:pt modelId="{519D0E72-3B0F-2D41-BB11-A163EDE95FF5}">
      <dgm:prSet phldrT="[Text]"/>
      <dgm:spPr/>
      <dgm:t>
        <a:bodyPr/>
        <a:lstStyle/>
        <a:p>
          <a:r>
            <a:rPr lang="en-US" dirty="0" smtClean="0"/>
            <a:t>SWOT</a:t>
          </a:r>
          <a:endParaRPr lang="en-US" dirty="0"/>
        </a:p>
      </dgm:t>
    </dgm:pt>
    <dgm:pt modelId="{CFE2833D-E986-4340-A23A-35A328E1F9EA}" type="parTrans" cxnId="{C7A37844-E787-5045-8298-9A14C79348E7}">
      <dgm:prSet/>
      <dgm:spPr/>
      <dgm:t>
        <a:bodyPr/>
        <a:lstStyle/>
        <a:p>
          <a:endParaRPr lang="en-US"/>
        </a:p>
      </dgm:t>
    </dgm:pt>
    <dgm:pt modelId="{42386E7E-0915-CC41-A670-27F02FB97CAF}" type="sibTrans" cxnId="{C7A37844-E787-5045-8298-9A14C79348E7}">
      <dgm:prSet/>
      <dgm:spPr/>
      <dgm:t>
        <a:bodyPr/>
        <a:lstStyle/>
        <a:p>
          <a:endParaRPr lang="en-US"/>
        </a:p>
      </dgm:t>
    </dgm:pt>
    <dgm:pt modelId="{4609C86A-4C50-6942-B9D0-ADB9FADF2DA3}">
      <dgm:prSet phldrT="[Text]"/>
      <dgm:spPr/>
      <dgm:t>
        <a:bodyPr/>
        <a:lstStyle/>
        <a:p>
          <a:r>
            <a:rPr lang="en-US" dirty="0" smtClean="0"/>
            <a:t>Strengths</a:t>
          </a:r>
          <a:endParaRPr lang="en-US" dirty="0"/>
        </a:p>
      </dgm:t>
    </dgm:pt>
    <dgm:pt modelId="{43479AD2-EFD8-874D-A190-C388CC2D715C}" type="parTrans" cxnId="{BAC19CFA-BCA9-1D44-9C72-599A922E5722}">
      <dgm:prSet/>
      <dgm:spPr/>
      <dgm:t>
        <a:bodyPr/>
        <a:lstStyle/>
        <a:p>
          <a:endParaRPr lang="en-US"/>
        </a:p>
      </dgm:t>
    </dgm:pt>
    <dgm:pt modelId="{BD32A4A9-5F8C-4A4A-AB19-BED17230471B}" type="sibTrans" cxnId="{BAC19CFA-BCA9-1D44-9C72-599A922E5722}">
      <dgm:prSet/>
      <dgm:spPr/>
      <dgm:t>
        <a:bodyPr/>
        <a:lstStyle/>
        <a:p>
          <a:endParaRPr lang="en-US"/>
        </a:p>
      </dgm:t>
    </dgm:pt>
    <dgm:pt modelId="{185B087E-2C54-364B-AF38-3CD0C01F28CE}">
      <dgm:prSet phldrT="[Text]"/>
      <dgm:spPr/>
      <dgm:t>
        <a:bodyPr/>
        <a:lstStyle/>
        <a:p>
          <a:r>
            <a:rPr lang="en-US" dirty="0" smtClean="0"/>
            <a:t>Weaknesses</a:t>
          </a:r>
          <a:endParaRPr lang="en-US" dirty="0"/>
        </a:p>
      </dgm:t>
    </dgm:pt>
    <dgm:pt modelId="{9775386B-7BB7-F640-9645-42F069330F30}" type="parTrans" cxnId="{AF91D5CF-7B34-7D46-8321-E16A3100C506}">
      <dgm:prSet/>
      <dgm:spPr/>
      <dgm:t>
        <a:bodyPr/>
        <a:lstStyle/>
        <a:p>
          <a:endParaRPr lang="en-US"/>
        </a:p>
      </dgm:t>
    </dgm:pt>
    <dgm:pt modelId="{1B225E43-0B51-354A-B591-570D8C8C12B7}" type="sibTrans" cxnId="{AF91D5CF-7B34-7D46-8321-E16A3100C506}">
      <dgm:prSet/>
      <dgm:spPr/>
      <dgm:t>
        <a:bodyPr/>
        <a:lstStyle/>
        <a:p>
          <a:endParaRPr lang="en-US"/>
        </a:p>
      </dgm:t>
    </dgm:pt>
    <dgm:pt modelId="{FE31204B-118E-D440-BB02-0DB1AEF43857}">
      <dgm:prSet phldrT="[Text]"/>
      <dgm:spPr/>
      <dgm:t>
        <a:bodyPr/>
        <a:lstStyle/>
        <a:p>
          <a:r>
            <a:rPr lang="en-US" dirty="0" smtClean="0"/>
            <a:t>Threats</a:t>
          </a:r>
          <a:endParaRPr lang="en-US" dirty="0"/>
        </a:p>
      </dgm:t>
    </dgm:pt>
    <dgm:pt modelId="{37E5FBFB-0555-9B42-ACD9-4D9AE2D5FECB}" type="parTrans" cxnId="{588C7F90-2500-614E-A55E-52870EF43800}">
      <dgm:prSet/>
      <dgm:spPr/>
      <dgm:t>
        <a:bodyPr/>
        <a:lstStyle/>
        <a:p>
          <a:endParaRPr lang="en-US"/>
        </a:p>
      </dgm:t>
    </dgm:pt>
    <dgm:pt modelId="{655C0B44-39CD-EC4A-9084-97C48963CC95}" type="sibTrans" cxnId="{588C7F90-2500-614E-A55E-52870EF43800}">
      <dgm:prSet/>
      <dgm:spPr/>
      <dgm:t>
        <a:bodyPr/>
        <a:lstStyle/>
        <a:p>
          <a:endParaRPr lang="en-US"/>
        </a:p>
      </dgm:t>
    </dgm:pt>
    <dgm:pt modelId="{B5E09DF8-4FCF-C442-B639-07EF6CC67EF1}">
      <dgm:prSet phldrT="[Text]"/>
      <dgm:spPr/>
      <dgm:t>
        <a:bodyPr/>
        <a:lstStyle/>
        <a:p>
          <a:r>
            <a:rPr lang="en-US" dirty="0" smtClean="0"/>
            <a:t>Opportunities</a:t>
          </a:r>
          <a:endParaRPr lang="en-US" dirty="0"/>
        </a:p>
      </dgm:t>
    </dgm:pt>
    <dgm:pt modelId="{3DC5E9B6-35E1-B047-AAFF-48DEA953648E}" type="parTrans" cxnId="{92B3A208-3783-BA46-8030-67A4F7CFE556}">
      <dgm:prSet/>
      <dgm:spPr/>
      <dgm:t>
        <a:bodyPr/>
        <a:lstStyle/>
        <a:p>
          <a:endParaRPr lang="en-US"/>
        </a:p>
      </dgm:t>
    </dgm:pt>
    <dgm:pt modelId="{64401632-5038-F645-B6F1-A60279A4C39B}" type="sibTrans" cxnId="{92B3A208-3783-BA46-8030-67A4F7CFE556}">
      <dgm:prSet/>
      <dgm:spPr/>
      <dgm:t>
        <a:bodyPr/>
        <a:lstStyle/>
        <a:p>
          <a:endParaRPr lang="en-US"/>
        </a:p>
      </dgm:t>
    </dgm:pt>
    <dgm:pt modelId="{6D09EC9D-7334-3541-A953-5D50A103E9FB}" type="pres">
      <dgm:prSet presAssocID="{8770F948-4132-0C4E-AD44-45513FD32DA2}" presName="diagram" presStyleCnt="0">
        <dgm:presLayoutVars>
          <dgm:chMax val="1"/>
          <dgm:dir/>
          <dgm:animLvl val="ctr"/>
          <dgm:resizeHandles val="exact"/>
        </dgm:presLayoutVars>
      </dgm:prSet>
      <dgm:spPr/>
      <dgm:t>
        <a:bodyPr/>
        <a:lstStyle/>
        <a:p>
          <a:endParaRPr lang="en-US"/>
        </a:p>
      </dgm:t>
    </dgm:pt>
    <dgm:pt modelId="{D34D3E44-FC86-1B4A-B5C6-CCF00A5EE344}" type="pres">
      <dgm:prSet presAssocID="{8770F948-4132-0C4E-AD44-45513FD32DA2}" presName="matrix" presStyleCnt="0"/>
      <dgm:spPr/>
    </dgm:pt>
    <dgm:pt modelId="{3C1F428D-8F3D-644A-BB75-ECCC00D207E6}" type="pres">
      <dgm:prSet presAssocID="{8770F948-4132-0C4E-AD44-45513FD32DA2}" presName="tile1" presStyleLbl="node1" presStyleIdx="0" presStyleCnt="4"/>
      <dgm:spPr/>
      <dgm:t>
        <a:bodyPr/>
        <a:lstStyle/>
        <a:p>
          <a:endParaRPr lang="en-US"/>
        </a:p>
      </dgm:t>
    </dgm:pt>
    <dgm:pt modelId="{B732B04B-81DF-5048-AE47-C7DA3F51920B}" type="pres">
      <dgm:prSet presAssocID="{8770F948-4132-0C4E-AD44-45513FD32DA2}" presName="tile1text" presStyleLbl="node1" presStyleIdx="0" presStyleCnt="4">
        <dgm:presLayoutVars>
          <dgm:chMax val="0"/>
          <dgm:chPref val="0"/>
          <dgm:bulletEnabled val="1"/>
        </dgm:presLayoutVars>
      </dgm:prSet>
      <dgm:spPr/>
      <dgm:t>
        <a:bodyPr/>
        <a:lstStyle/>
        <a:p>
          <a:endParaRPr lang="en-US"/>
        </a:p>
      </dgm:t>
    </dgm:pt>
    <dgm:pt modelId="{A5996384-32B0-AA43-ADA0-2E7AAF1247E6}" type="pres">
      <dgm:prSet presAssocID="{8770F948-4132-0C4E-AD44-45513FD32DA2}" presName="tile2" presStyleLbl="node1" presStyleIdx="1" presStyleCnt="4"/>
      <dgm:spPr/>
      <dgm:t>
        <a:bodyPr/>
        <a:lstStyle/>
        <a:p>
          <a:endParaRPr lang="en-US"/>
        </a:p>
      </dgm:t>
    </dgm:pt>
    <dgm:pt modelId="{FE55E985-BDAF-934E-8438-141C4A9C4CE2}" type="pres">
      <dgm:prSet presAssocID="{8770F948-4132-0C4E-AD44-45513FD32DA2}" presName="tile2text" presStyleLbl="node1" presStyleIdx="1" presStyleCnt="4">
        <dgm:presLayoutVars>
          <dgm:chMax val="0"/>
          <dgm:chPref val="0"/>
          <dgm:bulletEnabled val="1"/>
        </dgm:presLayoutVars>
      </dgm:prSet>
      <dgm:spPr/>
      <dgm:t>
        <a:bodyPr/>
        <a:lstStyle/>
        <a:p>
          <a:endParaRPr lang="en-US"/>
        </a:p>
      </dgm:t>
    </dgm:pt>
    <dgm:pt modelId="{35C617ED-66B6-AF48-9C0F-6B321CB6CCE1}" type="pres">
      <dgm:prSet presAssocID="{8770F948-4132-0C4E-AD44-45513FD32DA2}" presName="tile3" presStyleLbl="node1" presStyleIdx="2" presStyleCnt="4"/>
      <dgm:spPr/>
      <dgm:t>
        <a:bodyPr/>
        <a:lstStyle/>
        <a:p>
          <a:endParaRPr lang="en-US"/>
        </a:p>
      </dgm:t>
    </dgm:pt>
    <dgm:pt modelId="{ABB6EEE3-0F9A-B244-A44D-D9FB6541CD71}" type="pres">
      <dgm:prSet presAssocID="{8770F948-4132-0C4E-AD44-45513FD32DA2}" presName="tile3text" presStyleLbl="node1" presStyleIdx="2" presStyleCnt="4">
        <dgm:presLayoutVars>
          <dgm:chMax val="0"/>
          <dgm:chPref val="0"/>
          <dgm:bulletEnabled val="1"/>
        </dgm:presLayoutVars>
      </dgm:prSet>
      <dgm:spPr/>
      <dgm:t>
        <a:bodyPr/>
        <a:lstStyle/>
        <a:p>
          <a:endParaRPr lang="en-US"/>
        </a:p>
      </dgm:t>
    </dgm:pt>
    <dgm:pt modelId="{BA87003D-62FB-7143-AFED-227BADB4767B}" type="pres">
      <dgm:prSet presAssocID="{8770F948-4132-0C4E-AD44-45513FD32DA2}" presName="tile4" presStyleLbl="node1" presStyleIdx="3" presStyleCnt="4"/>
      <dgm:spPr/>
      <dgm:t>
        <a:bodyPr/>
        <a:lstStyle/>
        <a:p>
          <a:endParaRPr lang="en-US"/>
        </a:p>
      </dgm:t>
    </dgm:pt>
    <dgm:pt modelId="{93B5CFFA-4057-AA4C-A647-E9F5ECB89CEB}" type="pres">
      <dgm:prSet presAssocID="{8770F948-4132-0C4E-AD44-45513FD32DA2}" presName="tile4text" presStyleLbl="node1" presStyleIdx="3" presStyleCnt="4">
        <dgm:presLayoutVars>
          <dgm:chMax val="0"/>
          <dgm:chPref val="0"/>
          <dgm:bulletEnabled val="1"/>
        </dgm:presLayoutVars>
      </dgm:prSet>
      <dgm:spPr/>
      <dgm:t>
        <a:bodyPr/>
        <a:lstStyle/>
        <a:p>
          <a:endParaRPr lang="en-US"/>
        </a:p>
      </dgm:t>
    </dgm:pt>
    <dgm:pt modelId="{AB060404-D67F-D745-8756-069F04E18BBB}" type="pres">
      <dgm:prSet presAssocID="{8770F948-4132-0C4E-AD44-45513FD32DA2}" presName="centerTile" presStyleLbl="fgShp" presStyleIdx="0" presStyleCnt="1">
        <dgm:presLayoutVars>
          <dgm:chMax val="0"/>
          <dgm:chPref val="0"/>
        </dgm:presLayoutVars>
      </dgm:prSet>
      <dgm:spPr/>
      <dgm:t>
        <a:bodyPr/>
        <a:lstStyle/>
        <a:p>
          <a:endParaRPr lang="en-US"/>
        </a:p>
      </dgm:t>
    </dgm:pt>
  </dgm:ptLst>
  <dgm:cxnLst>
    <dgm:cxn modelId="{C7A37844-E787-5045-8298-9A14C79348E7}" srcId="{8770F948-4132-0C4E-AD44-45513FD32DA2}" destId="{519D0E72-3B0F-2D41-BB11-A163EDE95FF5}" srcOrd="0" destOrd="0" parTransId="{CFE2833D-E986-4340-A23A-35A328E1F9EA}" sibTransId="{42386E7E-0915-CC41-A670-27F02FB97CAF}"/>
    <dgm:cxn modelId="{BAC19CFA-BCA9-1D44-9C72-599A922E5722}" srcId="{519D0E72-3B0F-2D41-BB11-A163EDE95FF5}" destId="{4609C86A-4C50-6942-B9D0-ADB9FADF2DA3}" srcOrd="0" destOrd="0" parTransId="{43479AD2-EFD8-874D-A190-C388CC2D715C}" sibTransId="{BD32A4A9-5F8C-4A4A-AB19-BED17230471B}"/>
    <dgm:cxn modelId="{62C2A1BB-40B3-47B8-8477-0832D74AFFCC}" type="presOf" srcId="{4609C86A-4C50-6942-B9D0-ADB9FADF2DA3}" destId="{B732B04B-81DF-5048-AE47-C7DA3F51920B}" srcOrd="1" destOrd="0" presId="urn:microsoft.com/office/officeart/2005/8/layout/matrix1"/>
    <dgm:cxn modelId="{EB7D5F71-4E41-45DB-8641-BB7F4151B64D}" type="presOf" srcId="{4609C86A-4C50-6942-B9D0-ADB9FADF2DA3}" destId="{3C1F428D-8F3D-644A-BB75-ECCC00D207E6}" srcOrd="0" destOrd="0" presId="urn:microsoft.com/office/officeart/2005/8/layout/matrix1"/>
    <dgm:cxn modelId="{365A7870-FA14-47B6-A7DE-12ACF42114DA}" type="presOf" srcId="{B5E09DF8-4FCF-C442-B639-07EF6CC67EF1}" destId="{FE55E985-BDAF-934E-8438-141C4A9C4CE2}" srcOrd="1" destOrd="0" presId="urn:microsoft.com/office/officeart/2005/8/layout/matrix1"/>
    <dgm:cxn modelId="{97A2F50C-D1E2-4CCD-9881-EF3CB849A2F7}" type="presOf" srcId="{FE31204B-118E-D440-BB02-0DB1AEF43857}" destId="{93B5CFFA-4057-AA4C-A647-E9F5ECB89CEB}" srcOrd="1" destOrd="0" presId="urn:microsoft.com/office/officeart/2005/8/layout/matrix1"/>
    <dgm:cxn modelId="{5E9F4694-475F-425C-8CA3-EB45ED3F3054}" type="presOf" srcId="{FE31204B-118E-D440-BB02-0DB1AEF43857}" destId="{BA87003D-62FB-7143-AFED-227BADB4767B}" srcOrd="0" destOrd="0" presId="urn:microsoft.com/office/officeart/2005/8/layout/matrix1"/>
    <dgm:cxn modelId="{8319CDE4-B57B-425E-BD10-A5DC88D9CAC6}" type="presOf" srcId="{185B087E-2C54-364B-AF38-3CD0C01F28CE}" destId="{35C617ED-66B6-AF48-9C0F-6B321CB6CCE1}" srcOrd="0" destOrd="0" presId="urn:microsoft.com/office/officeart/2005/8/layout/matrix1"/>
    <dgm:cxn modelId="{0531F49A-2C30-4921-BA31-1D928F0C44CE}" type="presOf" srcId="{185B087E-2C54-364B-AF38-3CD0C01F28CE}" destId="{ABB6EEE3-0F9A-B244-A44D-D9FB6541CD71}" srcOrd="1" destOrd="0" presId="urn:microsoft.com/office/officeart/2005/8/layout/matrix1"/>
    <dgm:cxn modelId="{78D5B979-60B7-4DDE-989C-54608CC67750}" type="presOf" srcId="{519D0E72-3B0F-2D41-BB11-A163EDE95FF5}" destId="{AB060404-D67F-D745-8756-069F04E18BBB}" srcOrd="0" destOrd="0" presId="urn:microsoft.com/office/officeart/2005/8/layout/matrix1"/>
    <dgm:cxn modelId="{7BB5D1A7-9B56-44DA-AE52-721B7648A819}" type="presOf" srcId="{8770F948-4132-0C4E-AD44-45513FD32DA2}" destId="{6D09EC9D-7334-3541-A953-5D50A103E9FB}" srcOrd="0" destOrd="0" presId="urn:microsoft.com/office/officeart/2005/8/layout/matrix1"/>
    <dgm:cxn modelId="{F47A44E2-0ECE-47F7-94A5-7C4709E986EB}" type="presOf" srcId="{B5E09DF8-4FCF-C442-B639-07EF6CC67EF1}" destId="{A5996384-32B0-AA43-ADA0-2E7AAF1247E6}" srcOrd="0" destOrd="0" presId="urn:microsoft.com/office/officeart/2005/8/layout/matrix1"/>
    <dgm:cxn modelId="{92B3A208-3783-BA46-8030-67A4F7CFE556}" srcId="{519D0E72-3B0F-2D41-BB11-A163EDE95FF5}" destId="{B5E09DF8-4FCF-C442-B639-07EF6CC67EF1}" srcOrd="1" destOrd="0" parTransId="{3DC5E9B6-35E1-B047-AAFF-48DEA953648E}" sibTransId="{64401632-5038-F645-B6F1-A60279A4C39B}"/>
    <dgm:cxn modelId="{588C7F90-2500-614E-A55E-52870EF43800}" srcId="{519D0E72-3B0F-2D41-BB11-A163EDE95FF5}" destId="{FE31204B-118E-D440-BB02-0DB1AEF43857}" srcOrd="3" destOrd="0" parTransId="{37E5FBFB-0555-9B42-ACD9-4D9AE2D5FECB}" sibTransId="{655C0B44-39CD-EC4A-9084-97C48963CC95}"/>
    <dgm:cxn modelId="{AF91D5CF-7B34-7D46-8321-E16A3100C506}" srcId="{519D0E72-3B0F-2D41-BB11-A163EDE95FF5}" destId="{185B087E-2C54-364B-AF38-3CD0C01F28CE}" srcOrd="2" destOrd="0" parTransId="{9775386B-7BB7-F640-9645-42F069330F30}" sibTransId="{1B225E43-0B51-354A-B591-570D8C8C12B7}"/>
    <dgm:cxn modelId="{ABCA3226-5DE7-43CC-A489-ACDD9B01CEB6}" type="presParOf" srcId="{6D09EC9D-7334-3541-A953-5D50A103E9FB}" destId="{D34D3E44-FC86-1B4A-B5C6-CCF00A5EE344}" srcOrd="0" destOrd="0" presId="urn:microsoft.com/office/officeart/2005/8/layout/matrix1"/>
    <dgm:cxn modelId="{B52B72F9-8E60-4EAB-B9D7-93E8705FB41A}" type="presParOf" srcId="{D34D3E44-FC86-1B4A-B5C6-CCF00A5EE344}" destId="{3C1F428D-8F3D-644A-BB75-ECCC00D207E6}" srcOrd="0" destOrd="0" presId="urn:microsoft.com/office/officeart/2005/8/layout/matrix1"/>
    <dgm:cxn modelId="{F157283A-BDF4-433E-805E-8B416669F52C}" type="presParOf" srcId="{D34D3E44-FC86-1B4A-B5C6-CCF00A5EE344}" destId="{B732B04B-81DF-5048-AE47-C7DA3F51920B}" srcOrd="1" destOrd="0" presId="urn:microsoft.com/office/officeart/2005/8/layout/matrix1"/>
    <dgm:cxn modelId="{27EBF835-6EF1-4B47-9BA1-A64D5479ACB2}" type="presParOf" srcId="{D34D3E44-FC86-1B4A-B5C6-CCF00A5EE344}" destId="{A5996384-32B0-AA43-ADA0-2E7AAF1247E6}" srcOrd="2" destOrd="0" presId="urn:microsoft.com/office/officeart/2005/8/layout/matrix1"/>
    <dgm:cxn modelId="{E9C6E707-A986-48C7-9254-E965B7770485}" type="presParOf" srcId="{D34D3E44-FC86-1B4A-B5C6-CCF00A5EE344}" destId="{FE55E985-BDAF-934E-8438-141C4A9C4CE2}" srcOrd="3" destOrd="0" presId="urn:microsoft.com/office/officeart/2005/8/layout/matrix1"/>
    <dgm:cxn modelId="{98602E34-6AFE-4F24-9E7F-EAAF532DAD0E}" type="presParOf" srcId="{D34D3E44-FC86-1B4A-B5C6-CCF00A5EE344}" destId="{35C617ED-66B6-AF48-9C0F-6B321CB6CCE1}" srcOrd="4" destOrd="0" presId="urn:microsoft.com/office/officeart/2005/8/layout/matrix1"/>
    <dgm:cxn modelId="{0BA03C17-1C85-4957-8B85-89622160AAAE}" type="presParOf" srcId="{D34D3E44-FC86-1B4A-B5C6-CCF00A5EE344}" destId="{ABB6EEE3-0F9A-B244-A44D-D9FB6541CD71}" srcOrd="5" destOrd="0" presId="urn:microsoft.com/office/officeart/2005/8/layout/matrix1"/>
    <dgm:cxn modelId="{3B7D1F36-BFEC-4CB2-BFEB-E64574FC2DFB}" type="presParOf" srcId="{D34D3E44-FC86-1B4A-B5C6-CCF00A5EE344}" destId="{BA87003D-62FB-7143-AFED-227BADB4767B}" srcOrd="6" destOrd="0" presId="urn:microsoft.com/office/officeart/2005/8/layout/matrix1"/>
    <dgm:cxn modelId="{8E6063AE-5975-4670-8C16-FA038F752318}" type="presParOf" srcId="{D34D3E44-FC86-1B4A-B5C6-CCF00A5EE344}" destId="{93B5CFFA-4057-AA4C-A647-E9F5ECB89CEB}" srcOrd="7" destOrd="0" presId="urn:microsoft.com/office/officeart/2005/8/layout/matrix1"/>
    <dgm:cxn modelId="{F593632B-3DA3-4165-A7BC-3DDA2B192E9D}" type="presParOf" srcId="{6D09EC9D-7334-3541-A953-5D50A103E9FB}" destId="{AB060404-D67F-D745-8756-069F04E18BBB}" srcOrd="1" destOrd="0" presId="urn:microsoft.com/office/officeart/2005/8/layout/matrix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6E7949-A606-4A4D-883B-3C0AE60B0A3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00D7F224-B9E6-4904-9A45-EFCBF06EDCF1}">
      <dgm:prSet phldrT="[Text]">
        <dgm:style>
          <a:lnRef idx="0">
            <a:schemeClr val="accent2"/>
          </a:lnRef>
          <a:fillRef idx="3">
            <a:schemeClr val="accent2"/>
          </a:fillRef>
          <a:effectRef idx="3">
            <a:schemeClr val="accent2"/>
          </a:effectRef>
          <a:fontRef idx="minor">
            <a:schemeClr val="lt1"/>
          </a:fontRef>
        </dgm:style>
      </dgm:prSet>
      <dgm:spPr>
        <a:ln/>
      </dgm:spPr>
      <dgm:t>
        <a:bodyPr/>
        <a:lstStyle/>
        <a:p>
          <a:r>
            <a:rPr lang="en-GB" dirty="0" smtClean="0">
              <a:solidFill>
                <a:srgbClr val="004594"/>
              </a:solidFill>
            </a:rPr>
            <a:t>Identify stakeholders</a:t>
          </a:r>
          <a:endParaRPr lang="en-GB" dirty="0">
            <a:solidFill>
              <a:srgbClr val="004594"/>
            </a:solidFill>
          </a:endParaRPr>
        </a:p>
      </dgm:t>
    </dgm:pt>
    <dgm:pt modelId="{649F10C0-756D-44F2-B60A-2157B8B0FB8F}" type="parTrans" cxnId="{7D2783B5-06E4-4278-8AB4-6DDC7A018DBE}">
      <dgm:prSet/>
      <dgm:spPr/>
      <dgm:t>
        <a:bodyPr/>
        <a:lstStyle/>
        <a:p>
          <a:endParaRPr lang="en-GB"/>
        </a:p>
      </dgm:t>
    </dgm:pt>
    <dgm:pt modelId="{047FDE45-FD08-4EBD-A573-38DA41FD18BD}" type="sibTrans" cxnId="{7D2783B5-06E4-4278-8AB4-6DDC7A018DBE}">
      <dgm:prSet/>
      <dgm:spPr/>
      <dgm:t>
        <a:bodyPr/>
        <a:lstStyle/>
        <a:p>
          <a:endParaRPr lang="en-GB" dirty="0"/>
        </a:p>
      </dgm:t>
    </dgm:pt>
    <dgm:pt modelId="{C78F37C4-3541-41F8-8449-377084F4F090}">
      <dgm:prSet phldrT="[Text]">
        <dgm:style>
          <a:lnRef idx="0">
            <a:schemeClr val="accent5"/>
          </a:lnRef>
          <a:fillRef idx="3">
            <a:schemeClr val="accent5"/>
          </a:fillRef>
          <a:effectRef idx="3">
            <a:schemeClr val="accent5"/>
          </a:effectRef>
          <a:fontRef idx="minor">
            <a:schemeClr val="lt1"/>
          </a:fontRef>
        </dgm:style>
      </dgm:prSet>
      <dgm:spPr/>
      <dgm:t>
        <a:bodyPr/>
        <a:lstStyle/>
        <a:p>
          <a:r>
            <a:rPr lang="en-US" noProof="0" dirty="0" smtClean="0">
              <a:solidFill>
                <a:srgbClr val="004594"/>
              </a:solidFill>
            </a:rPr>
            <a:t>Analyze</a:t>
          </a:r>
          <a:endParaRPr lang="en-US" noProof="0" dirty="0">
            <a:solidFill>
              <a:srgbClr val="004594"/>
            </a:solidFill>
          </a:endParaRPr>
        </a:p>
      </dgm:t>
    </dgm:pt>
    <dgm:pt modelId="{C1077CC8-CAD0-49AF-ACE1-7965564AC9C1}" type="parTrans" cxnId="{30986CE7-AA63-44B8-9DFF-F35D71FA38CD}">
      <dgm:prSet/>
      <dgm:spPr/>
      <dgm:t>
        <a:bodyPr/>
        <a:lstStyle/>
        <a:p>
          <a:endParaRPr lang="en-GB"/>
        </a:p>
      </dgm:t>
    </dgm:pt>
    <dgm:pt modelId="{931CE5B4-8D2C-4753-A6A4-CE200469A985}" type="sibTrans" cxnId="{30986CE7-AA63-44B8-9DFF-F35D71FA38CD}">
      <dgm:prSet/>
      <dgm:spPr/>
      <dgm:t>
        <a:bodyPr/>
        <a:lstStyle/>
        <a:p>
          <a:endParaRPr lang="en-GB" dirty="0"/>
        </a:p>
      </dgm:t>
    </dgm:pt>
    <dgm:pt modelId="{617152F0-9C67-4571-ABC0-4C06D73CCB27}">
      <dgm:prSet phldrT="[Text]">
        <dgm:style>
          <a:lnRef idx="0">
            <a:schemeClr val="accent6"/>
          </a:lnRef>
          <a:fillRef idx="3">
            <a:schemeClr val="accent6"/>
          </a:fillRef>
          <a:effectRef idx="3">
            <a:schemeClr val="accent6"/>
          </a:effectRef>
          <a:fontRef idx="minor">
            <a:schemeClr val="lt1"/>
          </a:fontRef>
        </dgm:style>
      </dgm:prSet>
      <dgm:spPr/>
      <dgm:t>
        <a:bodyPr/>
        <a:lstStyle/>
        <a:p>
          <a:r>
            <a:rPr lang="en-GB" dirty="0" smtClean="0">
              <a:solidFill>
                <a:srgbClr val="004594"/>
              </a:solidFill>
            </a:rPr>
            <a:t>Stakeholder mapping</a:t>
          </a:r>
          <a:endParaRPr lang="en-GB" dirty="0">
            <a:solidFill>
              <a:srgbClr val="004594"/>
            </a:solidFill>
          </a:endParaRPr>
        </a:p>
      </dgm:t>
    </dgm:pt>
    <dgm:pt modelId="{E953EC18-363F-4FF7-8EB8-E0DE9D2BED41}" type="parTrans" cxnId="{16E922FA-F537-4A96-BC25-A727DD8A211D}">
      <dgm:prSet/>
      <dgm:spPr/>
      <dgm:t>
        <a:bodyPr/>
        <a:lstStyle/>
        <a:p>
          <a:endParaRPr lang="en-GB"/>
        </a:p>
      </dgm:t>
    </dgm:pt>
    <dgm:pt modelId="{C133F075-736E-446A-AE7A-E7A6A5C7E373}" type="sibTrans" cxnId="{16E922FA-F537-4A96-BC25-A727DD8A211D}">
      <dgm:prSet/>
      <dgm:spPr/>
      <dgm:t>
        <a:bodyPr/>
        <a:lstStyle/>
        <a:p>
          <a:endParaRPr lang="en-GB" dirty="0"/>
        </a:p>
      </dgm:t>
    </dgm:pt>
    <dgm:pt modelId="{913BD659-6555-4433-BE9D-A0430EABC97A}">
      <dgm:prSet phldrT="[Text]">
        <dgm:style>
          <a:lnRef idx="0">
            <a:schemeClr val="accent1"/>
          </a:lnRef>
          <a:fillRef idx="3">
            <a:schemeClr val="accent1"/>
          </a:fillRef>
          <a:effectRef idx="3">
            <a:schemeClr val="accent1"/>
          </a:effectRef>
          <a:fontRef idx="minor">
            <a:schemeClr val="lt1"/>
          </a:fontRef>
        </dgm:style>
      </dgm:prSet>
      <dgm:spPr/>
      <dgm:t>
        <a:bodyPr/>
        <a:lstStyle/>
        <a:p>
          <a:r>
            <a:rPr lang="en-GB" dirty="0" smtClean="0">
              <a:solidFill>
                <a:srgbClr val="004594"/>
              </a:solidFill>
            </a:rPr>
            <a:t>Develop strategy</a:t>
          </a:r>
          <a:endParaRPr lang="en-GB" dirty="0">
            <a:solidFill>
              <a:srgbClr val="004594"/>
            </a:solidFill>
          </a:endParaRPr>
        </a:p>
      </dgm:t>
    </dgm:pt>
    <dgm:pt modelId="{93E1BFD4-40AF-43FA-97E9-8289A00EE8CC}" type="parTrans" cxnId="{86D3D401-70E0-46D3-BCD5-D2000CB05C3A}">
      <dgm:prSet/>
      <dgm:spPr/>
      <dgm:t>
        <a:bodyPr/>
        <a:lstStyle/>
        <a:p>
          <a:endParaRPr lang="en-GB"/>
        </a:p>
      </dgm:t>
    </dgm:pt>
    <dgm:pt modelId="{9A321998-8F3C-4DA6-8C8C-138F36A5E176}" type="sibTrans" cxnId="{86D3D401-70E0-46D3-BCD5-D2000CB05C3A}">
      <dgm:prSet/>
      <dgm:spPr/>
      <dgm:t>
        <a:bodyPr/>
        <a:lstStyle/>
        <a:p>
          <a:endParaRPr lang="en-GB" dirty="0"/>
        </a:p>
      </dgm:t>
    </dgm:pt>
    <dgm:pt modelId="{F1FBBA1A-0DCC-4E67-B87D-EE296D89A7C3}">
      <dgm:prSet phldrT="[Text]">
        <dgm:style>
          <a:lnRef idx="0">
            <a:schemeClr val="accent2"/>
          </a:lnRef>
          <a:fillRef idx="3">
            <a:schemeClr val="accent2"/>
          </a:fillRef>
          <a:effectRef idx="3">
            <a:schemeClr val="accent2"/>
          </a:effectRef>
          <a:fontRef idx="minor">
            <a:schemeClr val="lt1"/>
          </a:fontRef>
        </dgm:style>
      </dgm:prSet>
      <dgm:spPr>
        <a:solidFill>
          <a:schemeClr val="bg2">
            <a:lumMod val="50000"/>
          </a:schemeClr>
        </a:solidFill>
      </dgm:spPr>
      <dgm:t>
        <a:bodyPr/>
        <a:lstStyle/>
        <a:p>
          <a:r>
            <a:rPr lang="en-GB" dirty="0" smtClean="0">
              <a:solidFill>
                <a:srgbClr val="004594"/>
              </a:solidFill>
            </a:rPr>
            <a:t>Communications plan</a:t>
          </a:r>
          <a:endParaRPr lang="en-GB" dirty="0">
            <a:solidFill>
              <a:srgbClr val="004594"/>
            </a:solidFill>
          </a:endParaRPr>
        </a:p>
      </dgm:t>
    </dgm:pt>
    <dgm:pt modelId="{C79956B8-7A11-4AC3-8623-79C7ADC395A9}" type="parTrans" cxnId="{03D0C95A-0DD7-48B6-BA7A-5F41856A32E4}">
      <dgm:prSet/>
      <dgm:spPr/>
      <dgm:t>
        <a:bodyPr/>
        <a:lstStyle/>
        <a:p>
          <a:endParaRPr lang="en-GB"/>
        </a:p>
      </dgm:t>
    </dgm:pt>
    <dgm:pt modelId="{55D4DCBD-BA89-47A4-9CE5-5904C9779334}" type="sibTrans" cxnId="{03D0C95A-0DD7-48B6-BA7A-5F41856A32E4}">
      <dgm:prSet/>
      <dgm:spPr/>
      <dgm:t>
        <a:bodyPr/>
        <a:lstStyle/>
        <a:p>
          <a:endParaRPr lang="en-GB" dirty="0"/>
        </a:p>
      </dgm:t>
    </dgm:pt>
    <dgm:pt modelId="{79311D0F-317C-4474-AA51-7FD61514C3CA}">
      <dgm:prSet>
        <dgm:style>
          <a:lnRef idx="0">
            <a:schemeClr val="accent3"/>
          </a:lnRef>
          <a:fillRef idx="3">
            <a:schemeClr val="accent3"/>
          </a:fillRef>
          <a:effectRef idx="3">
            <a:schemeClr val="accent3"/>
          </a:effectRef>
          <a:fontRef idx="minor">
            <a:schemeClr val="lt1"/>
          </a:fontRef>
        </dgm:style>
      </dgm:prSet>
      <dgm:spPr>
        <a:ln/>
      </dgm:spPr>
      <dgm:t>
        <a:bodyPr/>
        <a:lstStyle/>
        <a:p>
          <a:r>
            <a:rPr lang="en-GB" dirty="0" smtClean="0">
              <a:solidFill>
                <a:srgbClr val="004594"/>
              </a:solidFill>
            </a:rPr>
            <a:t>Gather information</a:t>
          </a:r>
          <a:endParaRPr lang="en-GB" dirty="0">
            <a:solidFill>
              <a:srgbClr val="004594"/>
            </a:solidFill>
          </a:endParaRPr>
        </a:p>
      </dgm:t>
    </dgm:pt>
    <dgm:pt modelId="{CF6B6CE2-7D50-4629-A50C-27C6BCF1ABB9}" type="parTrans" cxnId="{3FCC8A80-C7B0-419F-8E4D-0153136CBD57}">
      <dgm:prSet/>
      <dgm:spPr/>
      <dgm:t>
        <a:bodyPr/>
        <a:lstStyle/>
        <a:p>
          <a:endParaRPr lang="en-GB"/>
        </a:p>
      </dgm:t>
    </dgm:pt>
    <dgm:pt modelId="{0E7F1D8A-4987-469F-AD35-6305254309F3}" type="sibTrans" cxnId="{3FCC8A80-C7B0-419F-8E4D-0153136CBD57}">
      <dgm:prSet/>
      <dgm:spPr/>
      <dgm:t>
        <a:bodyPr/>
        <a:lstStyle/>
        <a:p>
          <a:endParaRPr lang="en-GB" dirty="0"/>
        </a:p>
      </dgm:t>
    </dgm:pt>
    <dgm:pt modelId="{AA3B4974-7CE5-4A3B-B633-9993CE19424D}">
      <dgm:prSet>
        <dgm:style>
          <a:lnRef idx="0">
            <a:schemeClr val="accent4"/>
          </a:lnRef>
          <a:fillRef idx="3">
            <a:schemeClr val="accent4"/>
          </a:fillRef>
          <a:effectRef idx="3">
            <a:schemeClr val="accent4"/>
          </a:effectRef>
          <a:fontRef idx="minor">
            <a:schemeClr val="lt1"/>
          </a:fontRef>
        </dgm:style>
      </dgm:prSet>
      <dgm:spPr/>
      <dgm:t>
        <a:bodyPr/>
        <a:lstStyle/>
        <a:p>
          <a:r>
            <a:rPr lang="en-GB" dirty="0" smtClean="0">
              <a:solidFill>
                <a:srgbClr val="004594"/>
              </a:solidFill>
            </a:rPr>
            <a:t>Review influence</a:t>
          </a:r>
          <a:endParaRPr lang="en-GB" dirty="0">
            <a:solidFill>
              <a:srgbClr val="004594"/>
            </a:solidFill>
          </a:endParaRPr>
        </a:p>
      </dgm:t>
    </dgm:pt>
    <dgm:pt modelId="{7D780FD1-071A-49A6-A598-321226BAA6ED}" type="parTrans" cxnId="{67CB6A44-06D2-47AC-B1C6-09B43182DFD0}">
      <dgm:prSet/>
      <dgm:spPr/>
      <dgm:t>
        <a:bodyPr/>
        <a:lstStyle/>
        <a:p>
          <a:endParaRPr lang="en-GB"/>
        </a:p>
      </dgm:t>
    </dgm:pt>
    <dgm:pt modelId="{DCA7E51B-4C79-4248-895D-15430023055C}" type="sibTrans" cxnId="{67CB6A44-06D2-47AC-B1C6-09B43182DFD0}">
      <dgm:prSet/>
      <dgm:spPr/>
      <dgm:t>
        <a:bodyPr/>
        <a:lstStyle/>
        <a:p>
          <a:endParaRPr lang="en-GB" dirty="0"/>
        </a:p>
      </dgm:t>
    </dgm:pt>
    <dgm:pt modelId="{7852ECE4-DDA0-4A4A-9EDA-3AA9B659C5AC}" type="pres">
      <dgm:prSet presAssocID="{B46E7949-A606-4A4D-883B-3C0AE60B0A3C}" presName="cycle" presStyleCnt="0">
        <dgm:presLayoutVars>
          <dgm:dir/>
          <dgm:resizeHandles val="exact"/>
        </dgm:presLayoutVars>
      </dgm:prSet>
      <dgm:spPr/>
      <dgm:t>
        <a:bodyPr/>
        <a:lstStyle/>
        <a:p>
          <a:endParaRPr lang="en-GB"/>
        </a:p>
      </dgm:t>
    </dgm:pt>
    <dgm:pt modelId="{2E0DFC66-93CD-4827-917D-AE8DCDA493EF}" type="pres">
      <dgm:prSet presAssocID="{00D7F224-B9E6-4904-9A45-EFCBF06EDCF1}" presName="node" presStyleLbl="node1" presStyleIdx="0" presStyleCnt="7" custScaleX="133100" custScaleY="133100" custRadScaleRad="102484">
        <dgm:presLayoutVars>
          <dgm:bulletEnabled val="1"/>
        </dgm:presLayoutVars>
      </dgm:prSet>
      <dgm:spPr/>
      <dgm:t>
        <a:bodyPr/>
        <a:lstStyle/>
        <a:p>
          <a:endParaRPr lang="en-GB"/>
        </a:p>
      </dgm:t>
    </dgm:pt>
    <dgm:pt modelId="{79827F4F-56BC-41BA-A9E4-1D2D1F831E23}" type="pres">
      <dgm:prSet presAssocID="{00D7F224-B9E6-4904-9A45-EFCBF06EDCF1}" presName="spNode" presStyleCnt="0"/>
      <dgm:spPr/>
    </dgm:pt>
    <dgm:pt modelId="{CA695AE5-2452-49FF-8E78-AD8143A5982A}" type="pres">
      <dgm:prSet presAssocID="{047FDE45-FD08-4EBD-A573-38DA41FD18BD}" presName="sibTrans" presStyleLbl="sibTrans1D1" presStyleIdx="0" presStyleCnt="7"/>
      <dgm:spPr/>
      <dgm:t>
        <a:bodyPr/>
        <a:lstStyle/>
        <a:p>
          <a:endParaRPr lang="en-GB"/>
        </a:p>
      </dgm:t>
    </dgm:pt>
    <dgm:pt modelId="{2AFAA667-4990-4D38-AB9A-BCFC40035E59}" type="pres">
      <dgm:prSet presAssocID="{79311D0F-317C-4474-AA51-7FD61514C3CA}" presName="node" presStyleLbl="node1" presStyleIdx="1" presStyleCnt="7" custScaleX="133100" custScaleY="133100" custRadScaleRad="97481" custRadScaleInc="45645">
        <dgm:presLayoutVars>
          <dgm:bulletEnabled val="1"/>
        </dgm:presLayoutVars>
      </dgm:prSet>
      <dgm:spPr/>
      <dgm:t>
        <a:bodyPr/>
        <a:lstStyle/>
        <a:p>
          <a:endParaRPr lang="en-GB"/>
        </a:p>
      </dgm:t>
    </dgm:pt>
    <dgm:pt modelId="{D0E60D73-EDCE-4385-85CE-377F9E87D7E0}" type="pres">
      <dgm:prSet presAssocID="{79311D0F-317C-4474-AA51-7FD61514C3CA}" presName="spNode" presStyleCnt="0"/>
      <dgm:spPr/>
    </dgm:pt>
    <dgm:pt modelId="{F527899C-E965-4E3A-946F-303DCF52C45E}" type="pres">
      <dgm:prSet presAssocID="{0E7F1D8A-4987-469F-AD35-6305254309F3}" presName="sibTrans" presStyleLbl="sibTrans1D1" presStyleIdx="1" presStyleCnt="7"/>
      <dgm:spPr/>
      <dgm:t>
        <a:bodyPr/>
        <a:lstStyle/>
        <a:p>
          <a:endParaRPr lang="en-GB"/>
        </a:p>
      </dgm:t>
    </dgm:pt>
    <dgm:pt modelId="{67834EEB-C271-4345-91B2-0489EE0A2E1B}" type="pres">
      <dgm:prSet presAssocID="{AA3B4974-7CE5-4A3B-B633-9993CE19424D}" presName="node" presStyleLbl="node1" presStyleIdx="2" presStyleCnt="7" custScaleX="133100" custScaleY="133100" custRadScaleRad="101885" custRadScaleInc="-6472">
        <dgm:presLayoutVars>
          <dgm:bulletEnabled val="1"/>
        </dgm:presLayoutVars>
      </dgm:prSet>
      <dgm:spPr/>
      <dgm:t>
        <a:bodyPr/>
        <a:lstStyle/>
        <a:p>
          <a:endParaRPr lang="en-GB"/>
        </a:p>
      </dgm:t>
    </dgm:pt>
    <dgm:pt modelId="{8C01F56A-7D8E-4D98-B0A5-B975718C29EB}" type="pres">
      <dgm:prSet presAssocID="{AA3B4974-7CE5-4A3B-B633-9993CE19424D}" presName="spNode" presStyleCnt="0"/>
      <dgm:spPr/>
    </dgm:pt>
    <dgm:pt modelId="{9A86E8FF-353F-4E02-9EE8-5DD69ABCE34D}" type="pres">
      <dgm:prSet presAssocID="{DCA7E51B-4C79-4248-895D-15430023055C}" presName="sibTrans" presStyleLbl="sibTrans1D1" presStyleIdx="2" presStyleCnt="7"/>
      <dgm:spPr/>
      <dgm:t>
        <a:bodyPr/>
        <a:lstStyle/>
        <a:p>
          <a:endParaRPr lang="en-GB"/>
        </a:p>
      </dgm:t>
    </dgm:pt>
    <dgm:pt modelId="{C442E897-2606-427A-A5CB-5427466D2677}" type="pres">
      <dgm:prSet presAssocID="{C78F37C4-3541-41F8-8449-377084F4F090}" presName="node" presStyleLbl="node1" presStyleIdx="3" presStyleCnt="7" custScaleX="133100" custScaleY="133100" custRadScaleRad="97768" custRadScaleInc="-3684">
        <dgm:presLayoutVars>
          <dgm:bulletEnabled val="1"/>
        </dgm:presLayoutVars>
      </dgm:prSet>
      <dgm:spPr/>
      <dgm:t>
        <a:bodyPr/>
        <a:lstStyle/>
        <a:p>
          <a:endParaRPr lang="en-GB"/>
        </a:p>
      </dgm:t>
    </dgm:pt>
    <dgm:pt modelId="{C8204D34-A3D0-4A3E-A026-152B477469D3}" type="pres">
      <dgm:prSet presAssocID="{C78F37C4-3541-41F8-8449-377084F4F090}" presName="spNode" presStyleCnt="0"/>
      <dgm:spPr/>
    </dgm:pt>
    <dgm:pt modelId="{C29E5381-9B3D-4B42-AA18-88288D7C6904}" type="pres">
      <dgm:prSet presAssocID="{931CE5B4-8D2C-4753-A6A4-CE200469A985}" presName="sibTrans" presStyleLbl="sibTrans1D1" presStyleIdx="3" presStyleCnt="7"/>
      <dgm:spPr/>
      <dgm:t>
        <a:bodyPr/>
        <a:lstStyle/>
        <a:p>
          <a:endParaRPr lang="en-GB"/>
        </a:p>
      </dgm:t>
    </dgm:pt>
    <dgm:pt modelId="{BE675F2D-35AA-41D6-A390-876196FE4472}" type="pres">
      <dgm:prSet presAssocID="{617152F0-9C67-4571-ABC0-4C06D73CCB27}" presName="node" presStyleLbl="node1" presStyleIdx="4" presStyleCnt="7" custScaleX="133100" custScaleY="133100" custRadScaleRad="97768" custRadScaleInc="3684">
        <dgm:presLayoutVars>
          <dgm:bulletEnabled val="1"/>
        </dgm:presLayoutVars>
      </dgm:prSet>
      <dgm:spPr/>
      <dgm:t>
        <a:bodyPr/>
        <a:lstStyle/>
        <a:p>
          <a:endParaRPr lang="en-GB"/>
        </a:p>
      </dgm:t>
    </dgm:pt>
    <dgm:pt modelId="{C80C98FA-2F10-467E-885E-DB828744C774}" type="pres">
      <dgm:prSet presAssocID="{617152F0-9C67-4571-ABC0-4C06D73CCB27}" presName="spNode" presStyleCnt="0"/>
      <dgm:spPr/>
    </dgm:pt>
    <dgm:pt modelId="{0E0D64D3-A0D9-4DE8-8690-7B5A3809A050}" type="pres">
      <dgm:prSet presAssocID="{C133F075-736E-446A-AE7A-E7A6A5C7E373}" presName="sibTrans" presStyleLbl="sibTrans1D1" presStyleIdx="4" presStyleCnt="7"/>
      <dgm:spPr/>
      <dgm:t>
        <a:bodyPr/>
        <a:lstStyle/>
        <a:p>
          <a:endParaRPr lang="en-GB"/>
        </a:p>
      </dgm:t>
    </dgm:pt>
    <dgm:pt modelId="{14BC2EEF-517F-4569-9D09-0D3AC49BE0BB}" type="pres">
      <dgm:prSet presAssocID="{913BD659-6555-4433-BE9D-A0430EABC97A}" presName="node" presStyleLbl="node1" presStyleIdx="5" presStyleCnt="7" custScaleX="133100" custScaleY="133100" custRadScaleRad="99477" custRadScaleInc="8136">
        <dgm:presLayoutVars>
          <dgm:bulletEnabled val="1"/>
        </dgm:presLayoutVars>
      </dgm:prSet>
      <dgm:spPr/>
      <dgm:t>
        <a:bodyPr/>
        <a:lstStyle/>
        <a:p>
          <a:endParaRPr lang="en-GB"/>
        </a:p>
      </dgm:t>
    </dgm:pt>
    <dgm:pt modelId="{59315CC8-C9E2-4603-A9BB-8F6BBBBF5A06}" type="pres">
      <dgm:prSet presAssocID="{913BD659-6555-4433-BE9D-A0430EABC97A}" presName="spNode" presStyleCnt="0"/>
      <dgm:spPr/>
    </dgm:pt>
    <dgm:pt modelId="{CDDE4C24-12BF-4F6F-9D37-1DD7AE091FAE}" type="pres">
      <dgm:prSet presAssocID="{9A321998-8F3C-4DA6-8C8C-138F36A5E176}" presName="sibTrans" presStyleLbl="sibTrans1D1" presStyleIdx="5" presStyleCnt="7"/>
      <dgm:spPr/>
      <dgm:t>
        <a:bodyPr/>
        <a:lstStyle/>
        <a:p>
          <a:endParaRPr lang="en-GB"/>
        </a:p>
      </dgm:t>
    </dgm:pt>
    <dgm:pt modelId="{14062304-19E9-468F-AA3D-80068EB4E670}" type="pres">
      <dgm:prSet presAssocID="{F1FBBA1A-0DCC-4E67-B87D-EE296D89A7C3}" presName="node" presStyleLbl="node1" presStyleIdx="6" presStyleCnt="7" custScaleX="133100" custScaleY="133100" custRadScaleRad="100478" custRadScaleInc="-56091">
        <dgm:presLayoutVars>
          <dgm:bulletEnabled val="1"/>
        </dgm:presLayoutVars>
      </dgm:prSet>
      <dgm:spPr/>
      <dgm:t>
        <a:bodyPr/>
        <a:lstStyle/>
        <a:p>
          <a:endParaRPr lang="en-GB"/>
        </a:p>
      </dgm:t>
    </dgm:pt>
    <dgm:pt modelId="{12E3B859-E75C-4A87-B608-7383444B954E}" type="pres">
      <dgm:prSet presAssocID="{F1FBBA1A-0DCC-4E67-B87D-EE296D89A7C3}" presName="spNode" presStyleCnt="0"/>
      <dgm:spPr/>
    </dgm:pt>
    <dgm:pt modelId="{276B8047-D188-48D0-A17E-41F108FD4185}" type="pres">
      <dgm:prSet presAssocID="{55D4DCBD-BA89-47A4-9CE5-5904C9779334}" presName="sibTrans" presStyleLbl="sibTrans1D1" presStyleIdx="6" presStyleCnt="7"/>
      <dgm:spPr/>
      <dgm:t>
        <a:bodyPr/>
        <a:lstStyle/>
        <a:p>
          <a:endParaRPr lang="en-GB"/>
        </a:p>
      </dgm:t>
    </dgm:pt>
  </dgm:ptLst>
  <dgm:cxnLst>
    <dgm:cxn modelId="{A32067FF-A269-4BAA-902B-1C0D565AA5C8}" type="presOf" srcId="{617152F0-9C67-4571-ABC0-4C06D73CCB27}" destId="{BE675F2D-35AA-41D6-A390-876196FE4472}" srcOrd="0" destOrd="0" presId="urn:microsoft.com/office/officeart/2005/8/layout/cycle5"/>
    <dgm:cxn modelId="{51C4921F-11CB-4652-BA46-E68CD68F7FFB}" type="presOf" srcId="{913BD659-6555-4433-BE9D-A0430EABC97A}" destId="{14BC2EEF-517F-4569-9D09-0D3AC49BE0BB}" srcOrd="0" destOrd="0" presId="urn:microsoft.com/office/officeart/2005/8/layout/cycle5"/>
    <dgm:cxn modelId="{1F1E6583-96A8-4CC3-8F59-741322CBC92D}" type="presOf" srcId="{C133F075-736E-446A-AE7A-E7A6A5C7E373}" destId="{0E0D64D3-A0D9-4DE8-8690-7B5A3809A050}" srcOrd="0" destOrd="0" presId="urn:microsoft.com/office/officeart/2005/8/layout/cycle5"/>
    <dgm:cxn modelId="{1F972EBA-178F-44B8-ABBC-5896079F8E78}" type="presOf" srcId="{B46E7949-A606-4A4D-883B-3C0AE60B0A3C}" destId="{7852ECE4-DDA0-4A4A-9EDA-3AA9B659C5AC}" srcOrd="0" destOrd="0" presId="urn:microsoft.com/office/officeart/2005/8/layout/cycle5"/>
    <dgm:cxn modelId="{4F706823-E9C2-4A5D-A627-111B8C66116C}" type="presOf" srcId="{55D4DCBD-BA89-47A4-9CE5-5904C9779334}" destId="{276B8047-D188-48D0-A17E-41F108FD4185}" srcOrd="0" destOrd="0" presId="urn:microsoft.com/office/officeart/2005/8/layout/cycle5"/>
    <dgm:cxn modelId="{16E922FA-F537-4A96-BC25-A727DD8A211D}" srcId="{B46E7949-A606-4A4D-883B-3C0AE60B0A3C}" destId="{617152F0-9C67-4571-ABC0-4C06D73CCB27}" srcOrd="4" destOrd="0" parTransId="{E953EC18-363F-4FF7-8EB8-E0DE9D2BED41}" sibTransId="{C133F075-736E-446A-AE7A-E7A6A5C7E373}"/>
    <dgm:cxn modelId="{7D2783B5-06E4-4278-8AB4-6DDC7A018DBE}" srcId="{B46E7949-A606-4A4D-883B-3C0AE60B0A3C}" destId="{00D7F224-B9E6-4904-9A45-EFCBF06EDCF1}" srcOrd="0" destOrd="0" parTransId="{649F10C0-756D-44F2-B60A-2157B8B0FB8F}" sibTransId="{047FDE45-FD08-4EBD-A573-38DA41FD18BD}"/>
    <dgm:cxn modelId="{30986CE7-AA63-44B8-9DFF-F35D71FA38CD}" srcId="{B46E7949-A606-4A4D-883B-3C0AE60B0A3C}" destId="{C78F37C4-3541-41F8-8449-377084F4F090}" srcOrd="3" destOrd="0" parTransId="{C1077CC8-CAD0-49AF-ACE1-7965564AC9C1}" sibTransId="{931CE5B4-8D2C-4753-A6A4-CE200469A985}"/>
    <dgm:cxn modelId="{96616A15-4B33-4909-A865-C17E2BE5D93A}" type="presOf" srcId="{0E7F1D8A-4987-469F-AD35-6305254309F3}" destId="{F527899C-E965-4E3A-946F-303DCF52C45E}" srcOrd="0" destOrd="0" presId="urn:microsoft.com/office/officeart/2005/8/layout/cycle5"/>
    <dgm:cxn modelId="{B818E937-38B4-4E26-8684-2CF4899B26C7}" type="presOf" srcId="{9A321998-8F3C-4DA6-8C8C-138F36A5E176}" destId="{CDDE4C24-12BF-4F6F-9D37-1DD7AE091FAE}" srcOrd="0" destOrd="0" presId="urn:microsoft.com/office/officeart/2005/8/layout/cycle5"/>
    <dgm:cxn modelId="{8B1B5CA8-B99E-4BF7-A496-10B6AF8FCB19}" type="presOf" srcId="{931CE5B4-8D2C-4753-A6A4-CE200469A985}" destId="{C29E5381-9B3D-4B42-AA18-88288D7C6904}" srcOrd="0" destOrd="0" presId="urn:microsoft.com/office/officeart/2005/8/layout/cycle5"/>
    <dgm:cxn modelId="{86D3D401-70E0-46D3-BCD5-D2000CB05C3A}" srcId="{B46E7949-A606-4A4D-883B-3C0AE60B0A3C}" destId="{913BD659-6555-4433-BE9D-A0430EABC97A}" srcOrd="5" destOrd="0" parTransId="{93E1BFD4-40AF-43FA-97E9-8289A00EE8CC}" sibTransId="{9A321998-8F3C-4DA6-8C8C-138F36A5E176}"/>
    <dgm:cxn modelId="{8697C086-F8DA-4F04-8CFE-164688283299}" type="presOf" srcId="{AA3B4974-7CE5-4A3B-B633-9993CE19424D}" destId="{67834EEB-C271-4345-91B2-0489EE0A2E1B}" srcOrd="0" destOrd="0" presId="urn:microsoft.com/office/officeart/2005/8/layout/cycle5"/>
    <dgm:cxn modelId="{03D0C95A-0DD7-48B6-BA7A-5F41856A32E4}" srcId="{B46E7949-A606-4A4D-883B-3C0AE60B0A3C}" destId="{F1FBBA1A-0DCC-4E67-B87D-EE296D89A7C3}" srcOrd="6" destOrd="0" parTransId="{C79956B8-7A11-4AC3-8623-79C7ADC395A9}" sibTransId="{55D4DCBD-BA89-47A4-9CE5-5904C9779334}"/>
    <dgm:cxn modelId="{F5D76EF4-26DA-4AD6-A1DD-6D2718407B0B}" type="presOf" srcId="{047FDE45-FD08-4EBD-A573-38DA41FD18BD}" destId="{CA695AE5-2452-49FF-8E78-AD8143A5982A}" srcOrd="0" destOrd="0" presId="urn:microsoft.com/office/officeart/2005/8/layout/cycle5"/>
    <dgm:cxn modelId="{C074CF8D-2564-4621-8A21-B617FB5C179F}" type="presOf" srcId="{00D7F224-B9E6-4904-9A45-EFCBF06EDCF1}" destId="{2E0DFC66-93CD-4827-917D-AE8DCDA493EF}" srcOrd="0" destOrd="0" presId="urn:microsoft.com/office/officeart/2005/8/layout/cycle5"/>
    <dgm:cxn modelId="{67CB6A44-06D2-47AC-B1C6-09B43182DFD0}" srcId="{B46E7949-A606-4A4D-883B-3C0AE60B0A3C}" destId="{AA3B4974-7CE5-4A3B-B633-9993CE19424D}" srcOrd="2" destOrd="0" parTransId="{7D780FD1-071A-49A6-A598-321226BAA6ED}" sibTransId="{DCA7E51B-4C79-4248-895D-15430023055C}"/>
    <dgm:cxn modelId="{CC5F5EE6-CEA7-4CE6-85FB-263F48CEB6AC}" type="presOf" srcId="{79311D0F-317C-4474-AA51-7FD61514C3CA}" destId="{2AFAA667-4990-4D38-AB9A-BCFC40035E59}" srcOrd="0" destOrd="0" presId="urn:microsoft.com/office/officeart/2005/8/layout/cycle5"/>
    <dgm:cxn modelId="{9DDF6B93-7080-45E8-87F5-CA3096FE8C72}" type="presOf" srcId="{F1FBBA1A-0DCC-4E67-B87D-EE296D89A7C3}" destId="{14062304-19E9-468F-AA3D-80068EB4E670}" srcOrd="0" destOrd="0" presId="urn:microsoft.com/office/officeart/2005/8/layout/cycle5"/>
    <dgm:cxn modelId="{B21CEA56-1848-4510-AF05-DAA045E95C10}" type="presOf" srcId="{DCA7E51B-4C79-4248-895D-15430023055C}" destId="{9A86E8FF-353F-4E02-9EE8-5DD69ABCE34D}" srcOrd="0" destOrd="0" presId="urn:microsoft.com/office/officeart/2005/8/layout/cycle5"/>
    <dgm:cxn modelId="{3FCC8A80-C7B0-419F-8E4D-0153136CBD57}" srcId="{B46E7949-A606-4A4D-883B-3C0AE60B0A3C}" destId="{79311D0F-317C-4474-AA51-7FD61514C3CA}" srcOrd="1" destOrd="0" parTransId="{CF6B6CE2-7D50-4629-A50C-27C6BCF1ABB9}" sibTransId="{0E7F1D8A-4987-469F-AD35-6305254309F3}"/>
    <dgm:cxn modelId="{E727597A-B2DF-4904-B60C-23F670629F4A}" type="presOf" srcId="{C78F37C4-3541-41F8-8449-377084F4F090}" destId="{C442E897-2606-427A-A5CB-5427466D2677}" srcOrd="0" destOrd="0" presId="urn:microsoft.com/office/officeart/2005/8/layout/cycle5"/>
    <dgm:cxn modelId="{46503694-621B-428B-92FA-AF575AAF3F5E}" type="presParOf" srcId="{7852ECE4-DDA0-4A4A-9EDA-3AA9B659C5AC}" destId="{2E0DFC66-93CD-4827-917D-AE8DCDA493EF}" srcOrd="0" destOrd="0" presId="urn:microsoft.com/office/officeart/2005/8/layout/cycle5"/>
    <dgm:cxn modelId="{F134567C-AA94-4DD1-9379-A94CEAA6BF96}" type="presParOf" srcId="{7852ECE4-DDA0-4A4A-9EDA-3AA9B659C5AC}" destId="{79827F4F-56BC-41BA-A9E4-1D2D1F831E23}" srcOrd="1" destOrd="0" presId="urn:microsoft.com/office/officeart/2005/8/layout/cycle5"/>
    <dgm:cxn modelId="{6372268B-FA3D-42AE-9155-DB2CBB80A10C}" type="presParOf" srcId="{7852ECE4-DDA0-4A4A-9EDA-3AA9B659C5AC}" destId="{CA695AE5-2452-49FF-8E78-AD8143A5982A}" srcOrd="2" destOrd="0" presId="urn:microsoft.com/office/officeart/2005/8/layout/cycle5"/>
    <dgm:cxn modelId="{EC5CEA3A-6C3C-439F-AF3D-FE0063334D8E}" type="presParOf" srcId="{7852ECE4-DDA0-4A4A-9EDA-3AA9B659C5AC}" destId="{2AFAA667-4990-4D38-AB9A-BCFC40035E59}" srcOrd="3" destOrd="0" presId="urn:microsoft.com/office/officeart/2005/8/layout/cycle5"/>
    <dgm:cxn modelId="{0C8D3BF5-6C28-4BC2-A810-E6421A60A1F5}" type="presParOf" srcId="{7852ECE4-DDA0-4A4A-9EDA-3AA9B659C5AC}" destId="{D0E60D73-EDCE-4385-85CE-377F9E87D7E0}" srcOrd="4" destOrd="0" presId="urn:microsoft.com/office/officeart/2005/8/layout/cycle5"/>
    <dgm:cxn modelId="{6F57D685-6039-4162-AF1C-5FE3ADC4E99E}" type="presParOf" srcId="{7852ECE4-DDA0-4A4A-9EDA-3AA9B659C5AC}" destId="{F527899C-E965-4E3A-946F-303DCF52C45E}" srcOrd="5" destOrd="0" presId="urn:microsoft.com/office/officeart/2005/8/layout/cycle5"/>
    <dgm:cxn modelId="{A82E9410-043E-474C-816D-CD2F1A175A02}" type="presParOf" srcId="{7852ECE4-DDA0-4A4A-9EDA-3AA9B659C5AC}" destId="{67834EEB-C271-4345-91B2-0489EE0A2E1B}" srcOrd="6" destOrd="0" presId="urn:microsoft.com/office/officeart/2005/8/layout/cycle5"/>
    <dgm:cxn modelId="{50D4A38A-DBA4-4B5B-88CC-124A1EDEF752}" type="presParOf" srcId="{7852ECE4-DDA0-4A4A-9EDA-3AA9B659C5AC}" destId="{8C01F56A-7D8E-4D98-B0A5-B975718C29EB}" srcOrd="7" destOrd="0" presId="urn:microsoft.com/office/officeart/2005/8/layout/cycle5"/>
    <dgm:cxn modelId="{15CF6D49-2695-4E6D-9A69-B7BFF0D934EA}" type="presParOf" srcId="{7852ECE4-DDA0-4A4A-9EDA-3AA9B659C5AC}" destId="{9A86E8FF-353F-4E02-9EE8-5DD69ABCE34D}" srcOrd="8" destOrd="0" presId="urn:microsoft.com/office/officeart/2005/8/layout/cycle5"/>
    <dgm:cxn modelId="{2CFDC84F-E813-4649-95DC-B87C40B09F05}" type="presParOf" srcId="{7852ECE4-DDA0-4A4A-9EDA-3AA9B659C5AC}" destId="{C442E897-2606-427A-A5CB-5427466D2677}" srcOrd="9" destOrd="0" presId="urn:microsoft.com/office/officeart/2005/8/layout/cycle5"/>
    <dgm:cxn modelId="{445A727F-1563-4127-928D-7A8777311C61}" type="presParOf" srcId="{7852ECE4-DDA0-4A4A-9EDA-3AA9B659C5AC}" destId="{C8204D34-A3D0-4A3E-A026-152B477469D3}" srcOrd="10" destOrd="0" presId="urn:microsoft.com/office/officeart/2005/8/layout/cycle5"/>
    <dgm:cxn modelId="{A430637D-CBED-4E3A-920F-D329CB9BD3E0}" type="presParOf" srcId="{7852ECE4-DDA0-4A4A-9EDA-3AA9B659C5AC}" destId="{C29E5381-9B3D-4B42-AA18-88288D7C6904}" srcOrd="11" destOrd="0" presId="urn:microsoft.com/office/officeart/2005/8/layout/cycle5"/>
    <dgm:cxn modelId="{B8EA33BC-B1A5-41FC-A64D-95AAD7804AE3}" type="presParOf" srcId="{7852ECE4-DDA0-4A4A-9EDA-3AA9B659C5AC}" destId="{BE675F2D-35AA-41D6-A390-876196FE4472}" srcOrd="12" destOrd="0" presId="urn:microsoft.com/office/officeart/2005/8/layout/cycle5"/>
    <dgm:cxn modelId="{CCD99298-2A15-41DF-B28B-2619D387A6B7}" type="presParOf" srcId="{7852ECE4-DDA0-4A4A-9EDA-3AA9B659C5AC}" destId="{C80C98FA-2F10-467E-885E-DB828744C774}" srcOrd="13" destOrd="0" presId="urn:microsoft.com/office/officeart/2005/8/layout/cycle5"/>
    <dgm:cxn modelId="{55418176-88F4-4637-899A-2C29C4F728CA}" type="presParOf" srcId="{7852ECE4-DDA0-4A4A-9EDA-3AA9B659C5AC}" destId="{0E0D64D3-A0D9-4DE8-8690-7B5A3809A050}" srcOrd="14" destOrd="0" presId="urn:microsoft.com/office/officeart/2005/8/layout/cycle5"/>
    <dgm:cxn modelId="{89D90E7F-9DB6-436A-AC0B-89C8ABC4ED93}" type="presParOf" srcId="{7852ECE4-DDA0-4A4A-9EDA-3AA9B659C5AC}" destId="{14BC2EEF-517F-4569-9D09-0D3AC49BE0BB}" srcOrd="15" destOrd="0" presId="urn:microsoft.com/office/officeart/2005/8/layout/cycle5"/>
    <dgm:cxn modelId="{B37C9A87-EE5E-4789-8612-200E6FE2BB8C}" type="presParOf" srcId="{7852ECE4-DDA0-4A4A-9EDA-3AA9B659C5AC}" destId="{59315CC8-C9E2-4603-A9BB-8F6BBBBF5A06}" srcOrd="16" destOrd="0" presId="urn:microsoft.com/office/officeart/2005/8/layout/cycle5"/>
    <dgm:cxn modelId="{9E95AE15-39AC-41C8-9E9A-3A80691F97FD}" type="presParOf" srcId="{7852ECE4-DDA0-4A4A-9EDA-3AA9B659C5AC}" destId="{CDDE4C24-12BF-4F6F-9D37-1DD7AE091FAE}" srcOrd="17" destOrd="0" presId="urn:microsoft.com/office/officeart/2005/8/layout/cycle5"/>
    <dgm:cxn modelId="{A8072932-6A39-4A19-9A66-B75524F478FD}" type="presParOf" srcId="{7852ECE4-DDA0-4A4A-9EDA-3AA9B659C5AC}" destId="{14062304-19E9-468F-AA3D-80068EB4E670}" srcOrd="18" destOrd="0" presId="urn:microsoft.com/office/officeart/2005/8/layout/cycle5"/>
    <dgm:cxn modelId="{A064DA91-39ED-4911-A91D-F542F2DB1898}" type="presParOf" srcId="{7852ECE4-DDA0-4A4A-9EDA-3AA9B659C5AC}" destId="{12E3B859-E75C-4A87-B608-7383444B954E}" srcOrd="19" destOrd="0" presId="urn:microsoft.com/office/officeart/2005/8/layout/cycle5"/>
    <dgm:cxn modelId="{88D69CBE-5335-438B-A12F-7E215A3081B4}" type="presParOf" srcId="{7852ECE4-DDA0-4A4A-9EDA-3AA9B659C5AC}" destId="{276B8047-D188-48D0-A17E-41F108FD4185}" srcOrd="20" destOrd="0" presId="urn:microsoft.com/office/officeart/2005/8/layout/cycle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27A5382-99A5-E24D-9D69-4483B9F7727C}">
      <dsp:nvSpPr>
        <dsp:cNvPr id="0" name=""/>
        <dsp:cNvSpPr/>
      </dsp:nvSpPr>
      <dsp:spPr>
        <a:xfrm>
          <a:off x="0" y="126999"/>
          <a:ext cx="6096000" cy="381000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82366C7-C7A6-B54A-80CF-A598E7BBAEE3}">
      <dsp:nvSpPr>
        <dsp:cNvPr id="0" name=""/>
        <dsp:cNvSpPr/>
      </dsp:nvSpPr>
      <dsp:spPr>
        <a:xfrm>
          <a:off x="600456" y="2960116"/>
          <a:ext cx="140208" cy="14020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36E1125-8C88-4C4A-A422-30EC197B392A}">
      <dsp:nvSpPr>
        <dsp:cNvPr id="0" name=""/>
        <dsp:cNvSpPr/>
      </dsp:nvSpPr>
      <dsp:spPr>
        <a:xfrm>
          <a:off x="670560" y="3030220"/>
          <a:ext cx="798576" cy="906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293" tIns="0" rIns="0" bIns="0" numCol="1" spcCol="1270" anchor="t" anchorCtr="0">
          <a:noAutofit/>
        </a:bodyPr>
        <a:lstStyle/>
        <a:p>
          <a:pPr lvl="0" algn="l" defTabSz="533400">
            <a:lnSpc>
              <a:spcPct val="90000"/>
            </a:lnSpc>
            <a:spcBef>
              <a:spcPct val="0"/>
            </a:spcBef>
            <a:spcAft>
              <a:spcPct val="35000"/>
            </a:spcAft>
          </a:pPr>
          <a:r>
            <a:rPr lang="en-US" sz="1200" kern="1200" dirty="0" smtClean="0"/>
            <a:t>Foundation</a:t>
          </a:r>
          <a:endParaRPr lang="en-US" sz="1200" kern="1200" dirty="0"/>
        </a:p>
      </dsp:txBody>
      <dsp:txXfrm>
        <a:off x="670560" y="3030220"/>
        <a:ext cx="798576" cy="906780"/>
      </dsp:txXfrm>
    </dsp:sp>
    <dsp:sp modelId="{AABCE73C-66E2-CB49-88D1-B3465AA1E62C}">
      <dsp:nvSpPr>
        <dsp:cNvPr id="0" name=""/>
        <dsp:cNvSpPr/>
      </dsp:nvSpPr>
      <dsp:spPr>
        <a:xfrm>
          <a:off x="1359408" y="2230881"/>
          <a:ext cx="219456" cy="21945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821EFA8-6C26-D043-AADF-EB1B4CCA2E59}">
      <dsp:nvSpPr>
        <dsp:cNvPr id="0" name=""/>
        <dsp:cNvSpPr/>
      </dsp:nvSpPr>
      <dsp:spPr>
        <a:xfrm>
          <a:off x="1469136" y="2340610"/>
          <a:ext cx="1011936" cy="1596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285" tIns="0" rIns="0" bIns="0" numCol="1" spcCol="1270" anchor="t" anchorCtr="0">
          <a:noAutofit/>
        </a:bodyPr>
        <a:lstStyle/>
        <a:p>
          <a:pPr lvl="0" algn="l" defTabSz="533400">
            <a:lnSpc>
              <a:spcPct val="90000"/>
            </a:lnSpc>
            <a:spcBef>
              <a:spcPct val="0"/>
            </a:spcBef>
            <a:spcAft>
              <a:spcPct val="35000"/>
            </a:spcAft>
          </a:pPr>
          <a:r>
            <a:rPr lang="en-US" sz="1200" kern="1200" dirty="0" smtClean="0"/>
            <a:t>Embed</a:t>
          </a:r>
          <a:endParaRPr lang="en-US" sz="1200" kern="1200" dirty="0"/>
        </a:p>
      </dsp:txBody>
      <dsp:txXfrm>
        <a:off x="1469136" y="2340610"/>
        <a:ext cx="1011936" cy="1596390"/>
      </dsp:txXfrm>
    </dsp:sp>
    <dsp:sp modelId="{2FB51D23-E7E5-8147-99BB-4E0162CD2B4F}">
      <dsp:nvSpPr>
        <dsp:cNvPr id="0" name=""/>
        <dsp:cNvSpPr/>
      </dsp:nvSpPr>
      <dsp:spPr>
        <a:xfrm>
          <a:off x="2334768" y="1649476"/>
          <a:ext cx="292608" cy="29260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6B4CD6D-E9BF-2B40-9C3A-C3B7E288895A}">
      <dsp:nvSpPr>
        <dsp:cNvPr id="0" name=""/>
        <dsp:cNvSpPr/>
      </dsp:nvSpPr>
      <dsp:spPr>
        <a:xfrm>
          <a:off x="2481072" y="1795780"/>
          <a:ext cx="1176528" cy="2141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047" tIns="0" rIns="0" bIns="0" numCol="1" spcCol="1270" anchor="t" anchorCtr="0">
          <a:noAutofit/>
        </a:bodyPr>
        <a:lstStyle/>
        <a:p>
          <a:pPr lvl="0" algn="l" defTabSz="533400">
            <a:lnSpc>
              <a:spcPct val="90000"/>
            </a:lnSpc>
            <a:spcBef>
              <a:spcPct val="0"/>
            </a:spcBef>
            <a:spcAft>
              <a:spcPct val="35000"/>
            </a:spcAft>
          </a:pPr>
          <a:r>
            <a:rPr lang="en-US" sz="1200" kern="1200" dirty="0" smtClean="0"/>
            <a:t>Practice</a:t>
          </a:r>
          <a:endParaRPr lang="en-US" sz="1200" kern="1200" dirty="0"/>
        </a:p>
      </dsp:txBody>
      <dsp:txXfrm>
        <a:off x="2481072" y="1795780"/>
        <a:ext cx="1176528" cy="2141220"/>
      </dsp:txXfrm>
    </dsp:sp>
    <dsp:sp modelId="{E84F2797-50D4-B246-82C7-0F1437FD5BB9}">
      <dsp:nvSpPr>
        <dsp:cNvPr id="0" name=""/>
        <dsp:cNvSpPr/>
      </dsp:nvSpPr>
      <dsp:spPr>
        <a:xfrm>
          <a:off x="3468624" y="1195324"/>
          <a:ext cx="377952" cy="37795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2D4FC2E-17B4-864E-A865-3D928A8A805F}">
      <dsp:nvSpPr>
        <dsp:cNvPr id="0" name=""/>
        <dsp:cNvSpPr/>
      </dsp:nvSpPr>
      <dsp:spPr>
        <a:xfrm>
          <a:off x="3657600" y="1384300"/>
          <a:ext cx="1219200"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0269" tIns="0" rIns="0" bIns="0" numCol="1" spcCol="1270" anchor="t" anchorCtr="0">
          <a:noAutofit/>
        </a:bodyPr>
        <a:lstStyle/>
        <a:p>
          <a:pPr lvl="0" algn="l" defTabSz="533400">
            <a:lnSpc>
              <a:spcPct val="90000"/>
            </a:lnSpc>
            <a:spcBef>
              <a:spcPct val="0"/>
            </a:spcBef>
            <a:spcAft>
              <a:spcPct val="35000"/>
            </a:spcAft>
          </a:pPr>
          <a:r>
            <a:rPr lang="en-US" sz="1200" kern="1200" dirty="0" smtClean="0"/>
            <a:t>Enhance</a:t>
          </a:r>
          <a:endParaRPr lang="en-US" sz="1200" kern="1200" dirty="0"/>
        </a:p>
      </dsp:txBody>
      <dsp:txXfrm>
        <a:off x="3657600" y="1384300"/>
        <a:ext cx="1219200" cy="2552700"/>
      </dsp:txXfrm>
    </dsp:sp>
    <dsp:sp modelId="{A1DD1932-3B2F-2645-AE6A-4FF679B89B88}">
      <dsp:nvSpPr>
        <dsp:cNvPr id="0" name=""/>
        <dsp:cNvSpPr/>
      </dsp:nvSpPr>
      <dsp:spPr>
        <a:xfrm>
          <a:off x="4636008" y="892047"/>
          <a:ext cx="481584" cy="48158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BAA4B82-323A-754A-BF5F-42F931D0CB3F}">
      <dsp:nvSpPr>
        <dsp:cNvPr id="0" name=""/>
        <dsp:cNvSpPr/>
      </dsp:nvSpPr>
      <dsp:spPr>
        <a:xfrm>
          <a:off x="4876800" y="1132839"/>
          <a:ext cx="1219200" cy="2804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5181" tIns="0" rIns="0" bIns="0" numCol="1" spcCol="1270" anchor="t" anchorCtr="0">
          <a:noAutofit/>
        </a:bodyPr>
        <a:lstStyle/>
        <a:p>
          <a:pPr lvl="0" algn="l" defTabSz="533400">
            <a:lnSpc>
              <a:spcPct val="90000"/>
            </a:lnSpc>
            <a:spcBef>
              <a:spcPct val="0"/>
            </a:spcBef>
            <a:spcAft>
              <a:spcPct val="35000"/>
            </a:spcAft>
          </a:pPr>
          <a:r>
            <a:rPr lang="en-US" sz="1200" kern="1200" dirty="0" smtClean="0"/>
            <a:t>Lead</a:t>
          </a:r>
          <a:endParaRPr lang="en-US" sz="1200" kern="1200" dirty="0"/>
        </a:p>
      </dsp:txBody>
      <dsp:txXfrm>
        <a:off x="4876800" y="1132839"/>
        <a:ext cx="1219200" cy="280416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E461DAC-17C7-4CB5-91E1-ED1BBB2E7A5D}">
      <dsp:nvSpPr>
        <dsp:cNvPr id="0" name=""/>
        <dsp:cNvSpPr/>
      </dsp:nvSpPr>
      <dsp:spPr>
        <a:xfrm>
          <a:off x="6644250" y="2190061"/>
          <a:ext cx="171072" cy="1334368"/>
        </a:xfrm>
        <a:custGeom>
          <a:avLst/>
          <a:gdLst/>
          <a:ahLst/>
          <a:cxnLst/>
          <a:rect l="0" t="0" r="0" b="0"/>
          <a:pathLst>
            <a:path>
              <a:moveTo>
                <a:pt x="0" y="0"/>
              </a:moveTo>
              <a:lnTo>
                <a:pt x="0" y="1334368"/>
              </a:lnTo>
              <a:lnTo>
                <a:pt x="171072" y="133436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291B409-5012-4457-B13C-C7A62FB87F0C}">
      <dsp:nvSpPr>
        <dsp:cNvPr id="0" name=""/>
        <dsp:cNvSpPr/>
      </dsp:nvSpPr>
      <dsp:spPr>
        <a:xfrm>
          <a:off x="6644250" y="2190061"/>
          <a:ext cx="171072" cy="524623"/>
        </a:xfrm>
        <a:custGeom>
          <a:avLst/>
          <a:gdLst/>
          <a:ahLst/>
          <a:cxnLst/>
          <a:rect l="0" t="0" r="0" b="0"/>
          <a:pathLst>
            <a:path>
              <a:moveTo>
                <a:pt x="0" y="0"/>
              </a:moveTo>
              <a:lnTo>
                <a:pt x="0" y="524623"/>
              </a:lnTo>
              <a:lnTo>
                <a:pt x="171072" y="524623"/>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0752C51-D4DC-456A-80CA-0C4F64016814}">
      <dsp:nvSpPr>
        <dsp:cNvPr id="0" name=""/>
        <dsp:cNvSpPr/>
      </dsp:nvSpPr>
      <dsp:spPr>
        <a:xfrm>
          <a:off x="6410450" y="1380316"/>
          <a:ext cx="689993" cy="239502"/>
        </a:xfrm>
        <a:custGeom>
          <a:avLst/>
          <a:gdLst/>
          <a:ahLst/>
          <a:cxnLst/>
          <a:rect l="0" t="0" r="0" b="0"/>
          <a:pathLst>
            <a:path>
              <a:moveTo>
                <a:pt x="0" y="0"/>
              </a:moveTo>
              <a:lnTo>
                <a:pt x="0" y="119751"/>
              </a:lnTo>
              <a:lnTo>
                <a:pt x="689993" y="119751"/>
              </a:lnTo>
              <a:lnTo>
                <a:pt x="689993" y="239502"/>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BE6A5FE-D20D-404E-BA30-524528432997}">
      <dsp:nvSpPr>
        <dsp:cNvPr id="0" name=""/>
        <dsp:cNvSpPr/>
      </dsp:nvSpPr>
      <dsp:spPr>
        <a:xfrm>
          <a:off x="5264262" y="2190061"/>
          <a:ext cx="171072" cy="1334368"/>
        </a:xfrm>
        <a:custGeom>
          <a:avLst/>
          <a:gdLst/>
          <a:ahLst/>
          <a:cxnLst/>
          <a:rect l="0" t="0" r="0" b="0"/>
          <a:pathLst>
            <a:path>
              <a:moveTo>
                <a:pt x="0" y="0"/>
              </a:moveTo>
              <a:lnTo>
                <a:pt x="0" y="1334368"/>
              </a:lnTo>
              <a:lnTo>
                <a:pt x="171072" y="133436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8C6088D-72C1-47AD-BEA3-6A417D9DC693}">
      <dsp:nvSpPr>
        <dsp:cNvPr id="0" name=""/>
        <dsp:cNvSpPr/>
      </dsp:nvSpPr>
      <dsp:spPr>
        <a:xfrm>
          <a:off x="5264262" y="2190061"/>
          <a:ext cx="171072" cy="524623"/>
        </a:xfrm>
        <a:custGeom>
          <a:avLst/>
          <a:gdLst/>
          <a:ahLst/>
          <a:cxnLst/>
          <a:rect l="0" t="0" r="0" b="0"/>
          <a:pathLst>
            <a:path>
              <a:moveTo>
                <a:pt x="0" y="0"/>
              </a:moveTo>
              <a:lnTo>
                <a:pt x="0" y="524623"/>
              </a:lnTo>
              <a:lnTo>
                <a:pt x="171072" y="524623"/>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D59D021-B414-4DB4-B587-46FF579AF18F}">
      <dsp:nvSpPr>
        <dsp:cNvPr id="0" name=""/>
        <dsp:cNvSpPr/>
      </dsp:nvSpPr>
      <dsp:spPr>
        <a:xfrm>
          <a:off x="5720456" y="1380316"/>
          <a:ext cx="689993" cy="239502"/>
        </a:xfrm>
        <a:custGeom>
          <a:avLst/>
          <a:gdLst/>
          <a:ahLst/>
          <a:cxnLst/>
          <a:rect l="0" t="0" r="0" b="0"/>
          <a:pathLst>
            <a:path>
              <a:moveTo>
                <a:pt x="689993" y="0"/>
              </a:moveTo>
              <a:lnTo>
                <a:pt x="689993" y="119751"/>
              </a:lnTo>
              <a:lnTo>
                <a:pt x="0" y="119751"/>
              </a:lnTo>
              <a:lnTo>
                <a:pt x="0" y="239502"/>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79D77F-434F-47C1-A77D-20C1C9CF0D68}">
      <dsp:nvSpPr>
        <dsp:cNvPr id="0" name=""/>
        <dsp:cNvSpPr/>
      </dsp:nvSpPr>
      <dsp:spPr>
        <a:xfrm>
          <a:off x="4197908" y="570571"/>
          <a:ext cx="2212542" cy="239502"/>
        </a:xfrm>
        <a:custGeom>
          <a:avLst/>
          <a:gdLst/>
          <a:ahLst/>
          <a:cxnLst/>
          <a:rect l="0" t="0" r="0" b="0"/>
          <a:pathLst>
            <a:path>
              <a:moveTo>
                <a:pt x="0" y="0"/>
              </a:moveTo>
              <a:lnTo>
                <a:pt x="0" y="119751"/>
              </a:lnTo>
              <a:lnTo>
                <a:pt x="2212542" y="119751"/>
              </a:lnTo>
              <a:lnTo>
                <a:pt x="2212542" y="239502"/>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1A6AC38-0788-4230-9EE8-C78E7773D989}">
      <dsp:nvSpPr>
        <dsp:cNvPr id="0" name=""/>
        <dsp:cNvSpPr/>
      </dsp:nvSpPr>
      <dsp:spPr>
        <a:xfrm>
          <a:off x="3599153" y="1380316"/>
          <a:ext cx="171072" cy="2144113"/>
        </a:xfrm>
        <a:custGeom>
          <a:avLst/>
          <a:gdLst/>
          <a:ahLst/>
          <a:cxnLst/>
          <a:rect l="0" t="0" r="0" b="0"/>
          <a:pathLst>
            <a:path>
              <a:moveTo>
                <a:pt x="0" y="0"/>
              </a:moveTo>
              <a:lnTo>
                <a:pt x="0" y="2144113"/>
              </a:lnTo>
              <a:lnTo>
                <a:pt x="171072" y="2144113"/>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2D69486-C7C3-4D9D-8FC5-B15F2ECD0560}">
      <dsp:nvSpPr>
        <dsp:cNvPr id="0" name=""/>
        <dsp:cNvSpPr/>
      </dsp:nvSpPr>
      <dsp:spPr>
        <a:xfrm>
          <a:off x="3599153" y="1380316"/>
          <a:ext cx="171072" cy="1334368"/>
        </a:xfrm>
        <a:custGeom>
          <a:avLst/>
          <a:gdLst/>
          <a:ahLst/>
          <a:cxnLst/>
          <a:rect l="0" t="0" r="0" b="0"/>
          <a:pathLst>
            <a:path>
              <a:moveTo>
                <a:pt x="0" y="0"/>
              </a:moveTo>
              <a:lnTo>
                <a:pt x="0" y="1334368"/>
              </a:lnTo>
              <a:lnTo>
                <a:pt x="171072" y="1334368"/>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5FEABD4-99D2-4121-81E7-04282BCF1E81}">
      <dsp:nvSpPr>
        <dsp:cNvPr id="0" name=""/>
        <dsp:cNvSpPr/>
      </dsp:nvSpPr>
      <dsp:spPr>
        <a:xfrm>
          <a:off x="3599153" y="1380316"/>
          <a:ext cx="171072" cy="524623"/>
        </a:xfrm>
        <a:custGeom>
          <a:avLst/>
          <a:gdLst/>
          <a:ahLst/>
          <a:cxnLst/>
          <a:rect l="0" t="0" r="0" b="0"/>
          <a:pathLst>
            <a:path>
              <a:moveTo>
                <a:pt x="0" y="0"/>
              </a:moveTo>
              <a:lnTo>
                <a:pt x="0" y="524623"/>
              </a:lnTo>
              <a:lnTo>
                <a:pt x="171072" y="524623"/>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C9CBC05-66D2-4FCF-958F-AC91E9B5FB6B}">
      <dsp:nvSpPr>
        <dsp:cNvPr id="0" name=""/>
        <dsp:cNvSpPr/>
      </dsp:nvSpPr>
      <dsp:spPr>
        <a:xfrm>
          <a:off x="4055347" y="570571"/>
          <a:ext cx="142560" cy="239502"/>
        </a:xfrm>
        <a:custGeom>
          <a:avLst/>
          <a:gdLst/>
          <a:ahLst/>
          <a:cxnLst/>
          <a:rect l="0" t="0" r="0" b="0"/>
          <a:pathLst>
            <a:path>
              <a:moveTo>
                <a:pt x="142560" y="0"/>
              </a:moveTo>
              <a:lnTo>
                <a:pt x="142560" y="119751"/>
              </a:lnTo>
              <a:lnTo>
                <a:pt x="0" y="119751"/>
              </a:lnTo>
              <a:lnTo>
                <a:pt x="0" y="239502"/>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2C4133D-D0A3-47C0-8A19-99748F896FED}">
      <dsp:nvSpPr>
        <dsp:cNvPr id="0" name=""/>
        <dsp:cNvSpPr/>
      </dsp:nvSpPr>
      <dsp:spPr>
        <a:xfrm>
          <a:off x="2219165" y="2190061"/>
          <a:ext cx="171072" cy="2144113"/>
        </a:xfrm>
        <a:custGeom>
          <a:avLst/>
          <a:gdLst/>
          <a:ahLst/>
          <a:cxnLst/>
          <a:rect l="0" t="0" r="0" b="0"/>
          <a:pathLst>
            <a:path>
              <a:moveTo>
                <a:pt x="0" y="0"/>
              </a:moveTo>
              <a:lnTo>
                <a:pt x="0" y="2144113"/>
              </a:lnTo>
              <a:lnTo>
                <a:pt x="171072" y="2144113"/>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77BFADC-27C8-41AE-9EEE-648942AFFD48}">
      <dsp:nvSpPr>
        <dsp:cNvPr id="0" name=""/>
        <dsp:cNvSpPr/>
      </dsp:nvSpPr>
      <dsp:spPr>
        <a:xfrm>
          <a:off x="2219165" y="2190061"/>
          <a:ext cx="171072" cy="1334368"/>
        </a:xfrm>
        <a:custGeom>
          <a:avLst/>
          <a:gdLst/>
          <a:ahLst/>
          <a:cxnLst/>
          <a:rect l="0" t="0" r="0" b="0"/>
          <a:pathLst>
            <a:path>
              <a:moveTo>
                <a:pt x="0" y="0"/>
              </a:moveTo>
              <a:lnTo>
                <a:pt x="0" y="1334368"/>
              </a:lnTo>
              <a:lnTo>
                <a:pt x="171072" y="133436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2948A76-CCD6-4B2E-B57C-C1F228B14F89}">
      <dsp:nvSpPr>
        <dsp:cNvPr id="0" name=""/>
        <dsp:cNvSpPr/>
      </dsp:nvSpPr>
      <dsp:spPr>
        <a:xfrm>
          <a:off x="2219165" y="2190061"/>
          <a:ext cx="171072" cy="524623"/>
        </a:xfrm>
        <a:custGeom>
          <a:avLst/>
          <a:gdLst/>
          <a:ahLst/>
          <a:cxnLst/>
          <a:rect l="0" t="0" r="0" b="0"/>
          <a:pathLst>
            <a:path>
              <a:moveTo>
                <a:pt x="0" y="0"/>
              </a:moveTo>
              <a:lnTo>
                <a:pt x="0" y="524623"/>
              </a:lnTo>
              <a:lnTo>
                <a:pt x="171072" y="524623"/>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857B783-F7E2-4734-B556-971DFB252C0A}">
      <dsp:nvSpPr>
        <dsp:cNvPr id="0" name=""/>
        <dsp:cNvSpPr/>
      </dsp:nvSpPr>
      <dsp:spPr>
        <a:xfrm>
          <a:off x="1985365" y="1380316"/>
          <a:ext cx="689993" cy="239502"/>
        </a:xfrm>
        <a:custGeom>
          <a:avLst/>
          <a:gdLst/>
          <a:ahLst/>
          <a:cxnLst/>
          <a:rect l="0" t="0" r="0" b="0"/>
          <a:pathLst>
            <a:path>
              <a:moveTo>
                <a:pt x="0" y="0"/>
              </a:moveTo>
              <a:lnTo>
                <a:pt x="0" y="119751"/>
              </a:lnTo>
              <a:lnTo>
                <a:pt x="689993" y="119751"/>
              </a:lnTo>
              <a:lnTo>
                <a:pt x="689993" y="239502"/>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43AB99D-E117-4E80-B6F4-E6BF204C719B}">
      <dsp:nvSpPr>
        <dsp:cNvPr id="0" name=""/>
        <dsp:cNvSpPr/>
      </dsp:nvSpPr>
      <dsp:spPr>
        <a:xfrm>
          <a:off x="839177" y="2190061"/>
          <a:ext cx="171072" cy="2144113"/>
        </a:xfrm>
        <a:custGeom>
          <a:avLst/>
          <a:gdLst/>
          <a:ahLst/>
          <a:cxnLst/>
          <a:rect l="0" t="0" r="0" b="0"/>
          <a:pathLst>
            <a:path>
              <a:moveTo>
                <a:pt x="0" y="0"/>
              </a:moveTo>
              <a:lnTo>
                <a:pt x="0" y="2144113"/>
              </a:lnTo>
              <a:lnTo>
                <a:pt x="171072" y="2144113"/>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FB808EC-DCDC-41AC-8302-B6EE74BB9F1C}">
      <dsp:nvSpPr>
        <dsp:cNvPr id="0" name=""/>
        <dsp:cNvSpPr/>
      </dsp:nvSpPr>
      <dsp:spPr>
        <a:xfrm>
          <a:off x="839177" y="2190061"/>
          <a:ext cx="171072" cy="1334368"/>
        </a:xfrm>
        <a:custGeom>
          <a:avLst/>
          <a:gdLst/>
          <a:ahLst/>
          <a:cxnLst/>
          <a:rect l="0" t="0" r="0" b="0"/>
          <a:pathLst>
            <a:path>
              <a:moveTo>
                <a:pt x="0" y="0"/>
              </a:moveTo>
              <a:lnTo>
                <a:pt x="0" y="1334368"/>
              </a:lnTo>
              <a:lnTo>
                <a:pt x="171072" y="133436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A228114-8A3A-4403-A095-238E8024DBA0}">
      <dsp:nvSpPr>
        <dsp:cNvPr id="0" name=""/>
        <dsp:cNvSpPr/>
      </dsp:nvSpPr>
      <dsp:spPr>
        <a:xfrm>
          <a:off x="839177" y="2190061"/>
          <a:ext cx="171072" cy="524623"/>
        </a:xfrm>
        <a:custGeom>
          <a:avLst/>
          <a:gdLst/>
          <a:ahLst/>
          <a:cxnLst/>
          <a:rect l="0" t="0" r="0" b="0"/>
          <a:pathLst>
            <a:path>
              <a:moveTo>
                <a:pt x="0" y="0"/>
              </a:moveTo>
              <a:lnTo>
                <a:pt x="0" y="524623"/>
              </a:lnTo>
              <a:lnTo>
                <a:pt x="171072" y="524623"/>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5C73F05-BC1B-475F-8ED0-C50ACED677BE}">
      <dsp:nvSpPr>
        <dsp:cNvPr id="0" name=""/>
        <dsp:cNvSpPr/>
      </dsp:nvSpPr>
      <dsp:spPr>
        <a:xfrm>
          <a:off x="1295371" y="1380316"/>
          <a:ext cx="689993" cy="239502"/>
        </a:xfrm>
        <a:custGeom>
          <a:avLst/>
          <a:gdLst/>
          <a:ahLst/>
          <a:cxnLst/>
          <a:rect l="0" t="0" r="0" b="0"/>
          <a:pathLst>
            <a:path>
              <a:moveTo>
                <a:pt x="689993" y="0"/>
              </a:moveTo>
              <a:lnTo>
                <a:pt x="689993" y="119751"/>
              </a:lnTo>
              <a:lnTo>
                <a:pt x="0" y="119751"/>
              </a:lnTo>
              <a:lnTo>
                <a:pt x="0" y="239502"/>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5A60BBF-B1D1-49B5-A25D-0B7FB5145BED}">
      <dsp:nvSpPr>
        <dsp:cNvPr id="0" name=""/>
        <dsp:cNvSpPr/>
      </dsp:nvSpPr>
      <dsp:spPr>
        <a:xfrm>
          <a:off x="1985365" y="570571"/>
          <a:ext cx="2212542" cy="239502"/>
        </a:xfrm>
        <a:custGeom>
          <a:avLst/>
          <a:gdLst/>
          <a:ahLst/>
          <a:cxnLst/>
          <a:rect l="0" t="0" r="0" b="0"/>
          <a:pathLst>
            <a:path>
              <a:moveTo>
                <a:pt x="2212542" y="0"/>
              </a:moveTo>
              <a:lnTo>
                <a:pt x="2212542" y="119751"/>
              </a:lnTo>
              <a:lnTo>
                <a:pt x="0" y="119751"/>
              </a:lnTo>
              <a:lnTo>
                <a:pt x="0" y="239502"/>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67379A8-41C4-4FD7-9859-8C254391543C}">
      <dsp:nvSpPr>
        <dsp:cNvPr id="0" name=""/>
        <dsp:cNvSpPr/>
      </dsp:nvSpPr>
      <dsp:spPr>
        <a:xfrm>
          <a:off x="3627665" y="328"/>
          <a:ext cx="1140485" cy="57024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Total Project Score</a:t>
          </a:r>
          <a:endParaRPr lang="en-GB" sz="1500" kern="1200" dirty="0"/>
        </a:p>
      </dsp:txBody>
      <dsp:txXfrm>
        <a:off x="3627665" y="328"/>
        <a:ext cx="1140485" cy="570242"/>
      </dsp:txXfrm>
    </dsp:sp>
    <dsp:sp modelId="{839EC777-CCAF-4E11-A176-FE36436DA159}">
      <dsp:nvSpPr>
        <dsp:cNvPr id="0" name=""/>
        <dsp:cNvSpPr/>
      </dsp:nvSpPr>
      <dsp:spPr>
        <a:xfrm>
          <a:off x="1415122" y="810073"/>
          <a:ext cx="1140485" cy="570242"/>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Value To The Organization</a:t>
          </a:r>
          <a:endParaRPr lang="en-GB" sz="1500" kern="1200" dirty="0"/>
        </a:p>
      </dsp:txBody>
      <dsp:txXfrm>
        <a:off x="1415122" y="810073"/>
        <a:ext cx="1140485" cy="570242"/>
      </dsp:txXfrm>
    </dsp:sp>
    <dsp:sp modelId="{46F58884-8B1D-4525-AAAC-9130549B0257}">
      <dsp:nvSpPr>
        <dsp:cNvPr id="0" name=""/>
        <dsp:cNvSpPr/>
      </dsp:nvSpPr>
      <dsp:spPr>
        <a:xfrm>
          <a:off x="725129" y="1619818"/>
          <a:ext cx="1140485" cy="57024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Financial</a:t>
          </a:r>
          <a:endParaRPr lang="en-GB" sz="1500" kern="1200" dirty="0"/>
        </a:p>
      </dsp:txBody>
      <dsp:txXfrm>
        <a:off x="725129" y="1619818"/>
        <a:ext cx="1140485" cy="570242"/>
      </dsp:txXfrm>
    </dsp:sp>
    <dsp:sp modelId="{E9077B75-9766-43CF-BB15-9B0DC8BCADED}">
      <dsp:nvSpPr>
        <dsp:cNvPr id="0" name=""/>
        <dsp:cNvSpPr/>
      </dsp:nvSpPr>
      <dsp:spPr>
        <a:xfrm>
          <a:off x="1010250" y="2429563"/>
          <a:ext cx="1140485" cy="570242"/>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ROI</a:t>
          </a:r>
          <a:endParaRPr lang="en-GB" sz="1500" kern="1200" dirty="0"/>
        </a:p>
      </dsp:txBody>
      <dsp:txXfrm>
        <a:off x="1010250" y="2429563"/>
        <a:ext cx="1140485" cy="570242"/>
      </dsp:txXfrm>
    </dsp:sp>
    <dsp:sp modelId="{484653B0-EA38-4060-BF54-440C7A661A69}">
      <dsp:nvSpPr>
        <dsp:cNvPr id="0" name=""/>
        <dsp:cNvSpPr/>
      </dsp:nvSpPr>
      <dsp:spPr>
        <a:xfrm>
          <a:off x="1010250" y="3239308"/>
          <a:ext cx="1140485" cy="570242"/>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Payback Period</a:t>
          </a:r>
          <a:endParaRPr lang="en-GB" sz="1500" kern="1200" dirty="0"/>
        </a:p>
      </dsp:txBody>
      <dsp:txXfrm>
        <a:off x="1010250" y="3239308"/>
        <a:ext cx="1140485" cy="570242"/>
      </dsp:txXfrm>
    </dsp:sp>
    <dsp:sp modelId="{BE064B50-930B-4F6B-BE31-0DAF06F1084F}">
      <dsp:nvSpPr>
        <dsp:cNvPr id="0" name=""/>
        <dsp:cNvSpPr/>
      </dsp:nvSpPr>
      <dsp:spPr>
        <a:xfrm>
          <a:off x="1010250" y="4049053"/>
          <a:ext cx="1140485" cy="570242"/>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NPV</a:t>
          </a:r>
          <a:endParaRPr lang="en-GB" sz="1500" kern="1200" dirty="0"/>
        </a:p>
      </dsp:txBody>
      <dsp:txXfrm>
        <a:off x="1010250" y="4049053"/>
        <a:ext cx="1140485" cy="570242"/>
      </dsp:txXfrm>
    </dsp:sp>
    <dsp:sp modelId="{C03EC9D4-F809-4201-A722-0DF783E9CF39}">
      <dsp:nvSpPr>
        <dsp:cNvPr id="0" name=""/>
        <dsp:cNvSpPr/>
      </dsp:nvSpPr>
      <dsp:spPr>
        <a:xfrm>
          <a:off x="2105116" y="1619818"/>
          <a:ext cx="1140485" cy="57024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Strategic</a:t>
          </a:r>
          <a:endParaRPr lang="en-GB" sz="1500" kern="1200" dirty="0"/>
        </a:p>
      </dsp:txBody>
      <dsp:txXfrm>
        <a:off x="2105116" y="1619818"/>
        <a:ext cx="1140485" cy="570242"/>
      </dsp:txXfrm>
    </dsp:sp>
    <dsp:sp modelId="{02591BCA-E394-4D2F-B305-E41A272FDCDF}">
      <dsp:nvSpPr>
        <dsp:cNvPr id="0" name=""/>
        <dsp:cNvSpPr/>
      </dsp:nvSpPr>
      <dsp:spPr>
        <a:xfrm>
          <a:off x="2390238" y="2429563"/>
          <a:ext cx="1140485" cy="570242"/>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Competitive Issues</a:t>
          </a:r>
          <a:endParaRPr lang="en-GB" sz="1500" kern="1200" dirty="0"/>
        </a:p>
      </dsp:txBody>
      <dsp:txXfrm>
        <a:off x="2390238" y="2429563"/>
        <a:ext cx="1140485" cy="570242"/>
      </dsp:txXfrm>
    </dsp:sp>
    <dsp:sp modelId="{C0811978-5866-4E43-A19D-CBCF0F1B0D1E}">
      <dsp:nvSpPr>
        <dsp:cNvPr id="0" name=""/>
        <dsp:cNvSpPr/>
      </dsp:nvSpPr>
      <dsp:spPr>
        <a:xfrm>
          <a:off x="2390238" y="3239308"/>
          <a:ext cx="1140485" cy="570242"/>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New Business Issues</a:t>
          </a:r>
          <a:endParaRPr lang="en-GB" sz="1500" kern="1200" dirty="0"/>
        </a:p>
      </dsp:txBody>
      <dsp:txXfrm>
        <a:off x="2390238" y="3239308"/>
        <a:ext cx="1140485" cy="570242"/>
      </dsp:txXfrm>
    </dsp:sp>
    <dsp:sp modelId="{AD1AA9FA-E35A-4366-9316-1297D8D3CDF3}">
      <dsp:nvSpPr>
        <dsp:cNvPr id="0" name=""/>
        <dsp:cNvSpPr/>
      </dsp:nvSpPr>
      <dsp:spPr>
        <a:xfrm>
          <a:off x="2390238" y="4049053"/>
          <a:ext cx="1140485" cy="570242"/>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Capability Improvement</a:t>
          </a:r>
          <a:endParaRPr lang="en-GB" sz="1500" kern="1200" dirty="0"/>
        </a:p>
      </dsp:txBody>
      <dsp:txXfrm>
        <a:off x="2390238" y="4049053"/>
        <a:ext cx="1140485" cy="570242"/>
      </dsp:txXfrm>
    </dsp:sp>
    <dsp:sp modelId="{5CF74FE0-73F9-4A3D-AB6D-D399D7064A29}">
      <dsp:nvSpPr>
        <dsp:cNvPr id="0" name=""/>
        <dsp:cNvSpPr/>
      </dsp:nvSpPr>
      <dsp:spPr>
        <a:xfrm>
          <a:off x="3485104" y="810073"/>
          <a:ext cx="1140485" cy="570242"/>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Risk Exposure</a:t>
          </a:r>
          <a:endParaRPr lang="en-GB" sz="1500" kern="1200" dirty="0"/>
        </a:p>
      </dsp:txBody>
      <dsp:txXfrm>
        <a:off x="3485104" y="810073"/>
        <a:ext cx="1140485" cy="570242"/>
      </dsp:txXfrm>
    </dsp:sp>
    <dsp:sp modelId="{DE8872BB-F30E-4322-9CA8-A9F18C0352FA}">
      <dsp:nvSpPr>
        <dsp:cNvPr id="0" name=""/>
        <dsp:cNvSpPr/>
      </dsp:nvSpPr>
      <dsp:spPr>
        <a:xfrm>
          <a:off x="3770226" y="1619818"/>
          <a:ext cx="1140485" cy="57024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Schedule</a:t>
          </a:r>
          <a:endParaRPr lang="en-GB" sz="1500" kern="1200" dirty="0"/>
        </a:p>
      </dsp:txBody>
      <dsp:txXfrm>
        <a:off x="3770226" y="1619818"/>
        <a:ext cx="1140485" cy="570242"/>
      </dsp:txXfrm>
    </dsp:sp>
    <dsp:sp modelId="{D52FC375-4D5C-4808-AE3F-375CBB285ED0}">
      <dsp:nvSpPr>
        <dsp:cNvPr id="0" name=""/>
        <dsp:cNvSpPr/>
      </dsp:nvSpPr>
      <dsp:spPr>
        <a:xfrm>
          <a:off x="3770226" y="2429563"/>
          <a:ext cx="1140485" cy="57024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Budget</a:t>
          </a:r>
          <a:endParaRPr lang="en-GB" sz="1500" kern="1200" dirty="0"/>
        </a:p>
      </dsp:txBody>
      <dsp:txXfrm>
        <a:off x="3770226" y="2429563"/>
        <a:ext cx="1140485" cy="570242"/>
      </dsp:txXfrm>
    </dsp:sp>
    <dsp:sp modelId="{5DBDBB36-BC01-45D6-9DE9-FA9476ECDB3F}">
      <dsp:nvSpPr>
        <dsp:cNvPr id="0" name=""/>
        <dsp:cNvSpPr/>
      </dsp:nvSpPr>
      <dsp:spPr>
        <a:xfrm>
          <a:off x="3770226" y="3239308"/>
          <a:ext cx="1140485" cy="57024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Technical</a:t>
          </a:r>
          <a:endParaRPr lang="en-GB" sz="1500" kern="1200" dirty="0"/>
        </a:p>
      </dsp:txBody>
      <dsp:txXfrm>
        <a:off x="3770226" y="3239308"/>
        <a:ext cx="1140485" cy="570242"/>
      </dsp:txXfrm>
    </dsp:sp>
    <dsp:sp modelId="{54B088D5-DFAA-42EE-AD3E-7FDC69CCF428}">
      <dsp:nvSpPr>
        <dsp:cNvPr id="0" name=""/>
        <dsp:cNvSpPr/>
      </dsp:nvSpPr>
      <dsp:spPr>
        <a:xfrm>
          <a:off x="5840207" y="810073"/>
          <a:ext cx="1140485" cy="570242"/>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Value To Others</a:t>
          </a:r>
          <a:endParaRPr lang="en-GB" sz="1500" kern="1200" dirty="0"/>
        </a:p>
      </dsp:txBody>
      <dsp:txXfrm>
        <a:off x="5840207" y="810073"/>
        <a:ext cx="1140485" cy="570242"/>
      </dsp:txXfrm>
    </dsp:sp>
    <dsp:sp modelId="{F72CA017-5AAA-4B7D-B849-40D0ADEF2660}">
      <dsp:nvSpPr>
        <dsp:cNvPr id="0" name=""/>
        <dsp:cNvSpPr/>
      </dsp:nvSpPr>
      <dsp:spPr>
        <a:xfrm>
          <a:off x="5150213" y="1619818"/>
          <a:ext cx="1140485" cy="57024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Socio-Economic</a:t>
          </a:r>
          <a:endParaRPr lang="en-GB" sz="1500" kern="1200" dirty="0"/>
        </a:p>
      </dsp:txBody>
      <dsp:txXfrm>
        <a:off x="5150213" y="1619818"/>
        <a:ext cx="1140485" cy="570242"/>
      </dsp:txXfrm>
    </dsp:sp>
    <dsp:sp modelId="{175948D5-8653-445B-A733-8A6FC0B2F403}">
      <dsp:nvSpPr>
        <dsp:cNvPr id="0" name=""/>
        <dsp:cNvSpPr/>
      </dsp:nvSpPr>
      <dsp:spPr>
        <a:xfrm>
          <a:off x="5435335" y="2429563"/>
          <a:ext cx="1140485" cy="570242"/>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Jobs Creation</a:t>
          </a:r>
          <a:endParaRPr lang="en-GB" sz="1500" kern="1200" dirty="0"/>
        </a:p>
      </dsp:txBody>
      <dsp:txXfrm>
        <a:off x="5435335" y="2429563"/>
        <a:ext cx="1140485" cy="570242"/>
      </dsp:txXfrm>
    </dsp:sp>
    <dsp:sp modelId="{E1E0D5A2-CF6A-4366-8023-230C379160A1}">
      <dsp:nvSpPr>
        <dsp:cNvPr id="0" name=""/>
        <dsp:cNvSpPr/>
      </dsp:nvSpPr>
      <dsp:spPr>
        <a:xfrm>
          <a:off x="5435335" y="3239308"/>
          <a:ext cx="1140485" cy="570242"/>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Reduce Poverty</a:t>
          </a:r>
          <a:endParaRPr lang="en-GB" sz="1500" kern="1200" dirty="0"/>
        </a:p>
      </dsp:txBody>
      <dsp:txXfrm>
        <a:off x="5435335" y="3239308"/>
        <a:ext cx="1140485" cy="570242"/>
      </dsp:txXfrm>
    </dsp:sp>
    <dsp:sp modelId="{78617443-A3C2-402A-94D3-19BCF9914E4C}">
      <dsp:nvSpPr>
        <dsp:cNvPr id="0" name=""/>
        <dsp:cNvSpPr/>
      </dsp:nvSpPr>
      <dsp:spPr>
        <a:xfrm>
          <a:off x="6530201" y="1619818"/>
          <a:ext cx="1140485" cy="57024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Environment</a:t>
          </a:r>
          <a:endParaRPr lang="en-GB" sz="1500" kern="1200" dirty="0"/>
        </a:p>
      </dsp:txBody>
      <dsp:txXfrm>
        <a:off x="6530201" y="1619818"/>
        <a:ext cx="1140485" cy="570242"/>
      </dsp:txXfrm>
    </dsp:sp>
    <dsp:sp modelId="{23CD9098-0422-44AA-9D85-FF8304D26C46}">
      <dsp:nvSpPr>
        <dsp:cNvPr id="0" name=""/>
        <dsp:cNvSpPr/>
      </dsp:nvSpPr>
      <dsp:spPr>
        <a:xfrm>
          <a:off x="6815323" y="2429563"/>
          <a:ext cx="1140485" cy="570242"/>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Pollution</a:t>
          </a:r>
          <a:endParaRPr lang="en-GB" sz="1500" kern="1200" dirty="0"/>
        </a:p>
      </dsp:txBody>
      <dsp:txXfrm>
        <a:off x="6815323" y="2429563"/>
        <a:ext cx="1140485" cy="570242"/>
      </dsp:txXfrm>
    </dsp:sp>
    <dsp:sp modelId="{0D61C818-49FE-4DBB-A5E7-D861D3E1B561}">
      <dsp:nvSpPr>
        <dsp:cNvPr id="0" name=""/>
        <dsp:cNvSpPr/>
      </dsp:nvSpPr>
      <dsp:spPr>
        <a:xfrm>
          <a:off x="6815323" y="3239308"/>
          <a:ext cx="1140485" cy="570242"/>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CO2 Emission</a:t>
          </a:r>
          <a:endParaRPr lang="en-GB" sz="1500" kern="1200" dirty="0"/>
        </a:p>
      </dsp:txBody>
      <dsp:txXfrm>
        <a:off x="6815323" y="3239308"/>
        <a:ext cx="1140485" cy="570242"/>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5B24C79-DF77-884C-A85C-2195F40076E5}">
      <dsp:nvSpPr>
        <dsp:cNvPr id="0" name=""/>
        <dsp:cNvSpPr/>
      </dsp:nvSpPr>
      <dsp:spPr>
        <a:xfrm>
          <a:off x="711199" y="0"/>
          <a:ext cx="4064000" cy="4064000"/>
        </a:xfrm>
        <a:prstGeom prst="triangl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A39A80D-2FC9-6F4E-87C9-26E3397715D5}">
      <dsp:nvSpPr>
        <dsp:cNvPr id="0" name=""/>
        <dsp:cNvSpPr/>
      </dsp:nvSpPr>
      <dsp:spPr>
        <a:xfrm>
          <a:off x="2743199" y="406796"/>
          <a:ext cx="2641600" cy="722312"/>
        </a:xfrm>
        <a:prstGeom prst="round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Strategic</a:t>
          </a:r>
          <a:endParaRPr lang="en-US" sz="3000" kern="1200" dirty="0"/>
        </a:p>
      </dsp:txBody>
      <dsp:txXfrm>
        <a:off x="2743199" y="406796"/>
        <a:ext cx="2641600" cy="722312"/>
      </dsp:txXfrm>
    </dsp:sp>
    <dsp:sp modelId="{9F9DBE93-AB30-994C-BF02-DABDE3EE36F4}">
      <dsp:nvSpPr>
        <dsp:cNvPr id="0" name=""/>
        <dsp:cNvSpPr/>
      </dsp:nvSpPr>
      <dsp:spPr>
        <a:xfrm>
          <a:off x="2743199" y="1219398"/>
          <a:ext cx="2641600" cy="722312"/>
        </a:xfrm>
        <a:prstGeom prst="roundRect">
          <a:avLst/>
        </a:prstGeom>
        <a:solidFill>
          <a:schemeClr val="lt1">
            <a:alpha val="90000"/>
            <a:hueOff val="0"/>
            <a:satOff val="0"/>
            <a:lumOff val="0"/>
            <a:alphaOff val="0"/>
          </a:schemeClr>
        </a:solidFill>
        <a:ln w="6350" cap="flat" cmpd="sng" algn="ctr">
          <a:solidFill>
            <a:schemeClr val="accent4">
              <a:hueOff val="854868"/>
              <a:satOff val="-18759"/>
              <a:lumOff val="-15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Portfolio</a:t>
          </a:r>
          <a:endParaRPr lang="en-US" sz="3000" kern="1200" dirty="0"/>
        </a:p>
      </dsp:txBody>
      <dsp:txXfrm>
        <a:off x="2743199" y="1219398"/>
        <a:ext cx="2641600" cy="722312"/>
      </dsp:txXfrm>
    </dsp:sp>
    <dsp:sp modelId="{DF7FDF9D-5068-B142-9C5C-AE1078D911F5}">
      <dsp:nvSpPr>
        <dsp:cNvPr id="0" name=""/>
        <dsp:cNvSpPr/>
      </dsp:nvSpPr>
      <dsp:spPr>
        <a:xfrm>
          <a:off x="2743199" y="2032000"/>
          <a:ext cx="2641600" cy="722312"/>
        </a:xfrm>
        <a:prstGeom prst="roundRect">
          <a:avLst/>
        </a:prstGeom>
        <a:solidFill>
          <a:schemeClr val="lt1">
            <a:alpha val="90000"/>
            <a:hueOff val="0"/>
            <a:satOff val="0"/>
            <a:lumOff val="0"/>
            <a:alphaOff val="0"/>
          </a:schemeClr>
        </a:solidFill>
        <a:ln w="6350" cap="flat" cmpd="sng" algn="ctr">
          <a:solidFill>
            <a:schemeClr val="accent4">
              <a:hueOff val="1709736"/>
              <a:satOff val="-37518"/>
              <a:lumOff val="-313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Project</a:t>
          </a:r>
          <a:endParaRPr lang="en-US" sz="3000" kern="1200" dirty="0"/>
        </a:p>
      </dsp:txBody>
      <dsp:txXfrm>
        <a:off x="2743199" y="2032000"/>
        <a:ext cx="2641600" cy="722312"/>
      </dsp:txXfrm>
    </dsp:sp>
    <dsp:sp modelId="{E62D91A3-1C3E-CE48-9857-CC7323E0934D}">
      <dsp:nvSpPr>
        <dsp:cNvPr id="0" name=""/>
        <dsp:cNvSpPr/>
      </dsp:nvSpPr>
      <dsp:spPr>
        <a:xfrm>
          <a:off x="2743199" y="2844601"/>
          <a:ext cx="2641600" cy="722312"/>
        </a:xfrm>
        <a:prstGeom prst="roundRect">
          <a:avLst/>
        </a:prstGeom>
        <a:solidFill>
          <a:schemeClr val="lt1">
            <a:alpha val="90000"/>
            <a:hueOff val="0"/>
            <a:satOff val="0"/>
            <a:lumOff val="0"/>
            <a:alphaOff val="0"/>
          </a:schemeClr>
        </a:solidFill>
        <a:ln w="6350" cap="flat" cmpd="sng" algn="ctr">
          <a:solidFill>
            <a:schemeClr val="accent4">
              <a:hueOff val="2564604"/>
              <a:satOff val="-56277"/>
              <a:lumOff val="-470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Operational</a:t>
          </a:r>
          <a:endParaRPr lang="en-US" sz="3000" kern="1200" dirty="0"/>
        </a:p>
      </dsp:txBody>
      <dsp:txXfrm>
        <a:off x="2743199" y="2844601"/>
        <a:ext cx="2641600" cy="722312"/>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C1F428D-8F3D-644A-BB75-ECCC00D207E6}">
      <dsp:nvSpPr>
        <dsp:cNvPr id="0" name=""/>
        <dsp:cNvSpPr/>
      </dsp:nvSpPr>
      <dsp:spPr>
        <a:xfrm rot="16200000">
          <a:off x="330199" y="-330199"/>
          <a:ext cx="1739900" cy="2400300"/>
        </a:xfrm>
        <a:prstGeom prst="round1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smtClean="0"/>
            <a:t>Strengths</a:t>
          </a:r>
          <a:endParaRPr lang="en-US" sz="2700" kern="1200" dirty="0"/>
        </a:p>
      </dsp:txBody>
      <dsp:txXfrm rot="16200000">
        <a:off x="547687" y="-547687"/>
        <a:ext cx="1304925" cy="2400300"/>
      </dsp:txXfrm>
    </dsp:sp>
    <dsp:sp modelId="{A5996384-32B0-AA43-ADA0-2E7AAF1247E6}">
      <dsp:nvSpPr>
        <dsp:cNvPr id="0" name=""/>
        <dsp:cNvSpPr/>
      </dsp:nvSpPr>
      <dsp:spPr>
        <a:xfrm>
          <a:off x="2400300" y="0"/>
          <a:ext cx="2400300" cy="1739900"/>
        </a:xfrm>
        <a:prstGeom prst="round1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smtClean="0"/>
            <a:t>Opportunities</a:t>
          </a:r>
          <a:endParaRPr lang="en-US" sz="2700" kern="1200" dirty="0"/>
        </a:p>
      </dsp:txBody>
      <dsp:txXfrm>
        <a:off x="2400300" y="0"/>
        <a:ext cx="2400300" cy="1304925"/>
      </dsp:txXfrm>
    </dsp:sp>
    <dsp:sp modelId="{35C617ED-66B6-AF48-9C0F-6B321CB6CCE1}">
      <dsp:nvSpPr>
        <dsp:cNvPr id="0" name=""/>
        <dsp:cNvSpPr/>
      </dsp:nvSpPr>
      <dsp:spPr>
        <a:xfrm rot="10800000">
          <a:off x="0" y="1739900"/>
          <a:ext cx="2400300" cy="1739900"/>
        </a:xfrm>
        <a:prstGeom prst="round1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smtClean="0"/>
            <a:t>Weaknesses</a:t>
          </a:r>
          <a:endParaRPr lang="en-US" sz="2700" kern="1200" dirty="0"/>
        </a:p>
      </dsp:txBody>
      <dsp:txXfrm rot="10800000">
        <a:off x="0" y="2174874"/>
        <a:ext cx="2400300" cy="1304925"/>
      </dsp:txXfrm>
    </dsp:sp>
    <dsp:sp modelId="{BA87003D-62FB-7143-AFED-227BADB4767B}">
      <dsp:nvSpPr>
        <dsp:cNvPr id="0" name=""/>
        <dsp:cNvSpPr/>
      </dsp:nvSpPr>
      <dsp:spPr>
        <a:xfrm rot="5400000">
          <a:off x="2730499" y="1409700"/>
          <a:ext cx="1739900" cy="2400300"/>
        </a:xfrm>
        <a:prstGeom prst="round1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smtClean="0"/>
            <a:t>Threats</a:t>
          </a:r>
          <a:endParaRPr lang="en-US" sz="2700" kern="1200" dirty="0"/>
        </a:p>
      </dsp:txBody>
      <dsp:txXfrm rot="5400000">
        <a:off x="2947987" y="1627187"/>
        <a:ext cx="1304925" cy="2400300"/>
      </dsp:txXfrm>
    </dsp:sp>
    <dsp:sp modelId="{AB060404-D67F-D745-8756-069F04E18BBB}">
      <dsp:nvSpPr>
        <dsp:cNvPr id="0" name=""/>
        <dsp:cNvSpPr/>
      </dsp:nvSpPr>
      <dsp:spPr>
        <a:xfrm>
          <a:off x="1680210" y="1304925"/>
          <a:ext cx="1440180" cy="869950"/>
        </a:xfrm>
        <a:prstGeom prst="roundRect">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SWOT</a:t>
          </a:r>
          <a:endParaRPr lang="en-US" sz="2700" kern="1200" dirty="0"/>
        </a:p>
      </dsp:txBody>
      <dsp:txXfrm>
        <a:off x="1680210" y="1304925"/>
        <a:ext cx="1440180" cy="86995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E0DFC66-93CD-4827-917D-AE8DCDA493EF}">
      <dsp:nvSpPr>
        <dsp:cNvPr id="0" name=""/>
        <dsp:cNvSpPr/>
      </dsp:nvSpPr>
      <dsp:spPr>
        <a:xfrm>
          <a:off x="2401235" y="-102485"/>
          <a:ext cx="1293529" cy="840793"/>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solidFill>
                <a:srgbClr val="004594"/>
              </a:solidFill>
            </a:rPr>
            <a:t>Identify stakeholders</a:t>
          </a:r>
          <a:endParaRPr lang="en-GB" sz="1200" kern="1200" dirty="0">
            <a:solidFill>
              <a:srgbClr val="004594"/>
            </a:solidFill>
          </a:endParaRPr>
        </a:p>
      </dsp:txBody>
      <dsp:txXfrm>
        <a:off x="2401235" y="-102485"/>
        <a:ext cx="1293529" cy="840793"/>
      </dsp:txXfrm>
    </dsp:sp>
    <dsp:sp modelId="{CA695AE5-2452-49FF-8E78-AD8143A5982A}">
      <dsp:nvSpPr>
        <dsp:cNvPr id="0" name=""/>
        <dsp:cNvSpPr/>
      </dsp:nvSpPr>
      <dsp:spPr>
        <a:xfrm>
          <a:off x="1123997" y="266462"/>
          <a:ext cx="3606768" cy="3606768"/>
        </a:xfrm>
        <a:custGeom>
          <a:avLst/>
          <a:gdLst/>
          <a:ahLst/>
          <a:cxnLst/>
          <a:rect l="0" t="0" r="0" b="0"/>
          <a:pathLst>
            <a:path>
              <a:moveTo>
                <a:pt x="2683003" y="229070"/>
              </a:moveTo>
              <a:arcTo wR="1803384" hR="1803384" stAng="17951610" swAng="72796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AFAA667-4990-4D38-AB9A-BCFC40035E59}">
      <dsp:nvSpPr>
        <dsp:cNvPr id="0" name=""/>
        <dsp:cNvSpPr/>
      </dsp:nvSpPr>
      <dsp:spPr>
        <a:xfrm>
          <a:off x="3912088" y="802157"/>
          <a:ext cx="1293529" cy="840793"/>
        </a:xfrm>
        <a:prstGeom prst="round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solidFill>
                <a:srgbClr val="004594"/>
              </a:solidFill>
            </a:rPr>
            <a:t>Gather information</a:t>
          </a:r>
          <a:endParaRPr lang="en-GB" sz="1200" kern="1200" dirty="0">
            <a:solidFill>
              <a:srgbClr val="004594"/>
            </a:solidFill>
          </a:endParaRPr>
        </a:p>
      </dsp:txBody>
      <dsp:txXfrm>
        <a:off x="3912088" y="802157"/>
        <a:ext cx="1293529" cy="840793"/>
      </dsp:txXfrm>
    </dsp:sp>
    <dsp:sp modelId="{F527899C-E965-4E3A-946F-303DCF52C45E}">
      <dsp:nvSpPr>
        <dsp:cNvPr id="0" name=""/>
        <dsp:cNvSpPr/>
      </dsp:nvSpPr>
      <dsp:spPr>
        <a:xfrm>
          <a:off x="1313065" y="625373"/>
          <a:ext cx="3606768" cy="3606768"/>
        </a:xfrm>
        <a:custGeom>
          <a:avLst/>
          <a:gdLst/>
          <a:ahLst/>
          <a:cxnLst/>
          <a:rect l="0" t="0" r="0" b="0"/>
          <a:pathLst>
            <a:path>
              <a:moveTo>
                <a:pt x="3464191" y="1100593"/>
              </a:moveTo>
              <a:arcTo wR="1803384" hR="1803384" stAng="20223825" swAng="52363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7834EEB-C271-4345-91B2-0489EE0A2E1B}">
      <dsp:nvSpPr>
        <dsp:cNvPr id="0" name=""/>
        <dsp:cNvSpPr/>
      </dsp:nvSpPr>
      <dsp:spPr>
        <a:xfrm>
          <a:off x="4200127" y="2074991"/>
          <a:ext cx="1293529" cy="840793"/>
        </a:xfrm>
        <a:prstGeom prst="roundRect">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solidFill>
                <a:srgbClr val="004594"/>
              </a:solidFill>
            </a:rPr>
            <a:t>Review influence</a:t>
          </a:r>
          <a:endParaRPr lang="en-GB" sz="1200" kern="1200" dirty="0">
            <a:solidFill>
              <a:srgbClr val="004594"/>
            </a:solidFill>
          </a:endParaRPr>
        </a:p>
      </dsp:txBody>
      <dsp:txXfrm>
        <a:off x="4200127" y="2074991"/>
        <a:ext cx="1293529" cy="840793"/>
      </dsp:txXfrm>
    </dsp:sp>
    <dsp:sp modelId="{9A86E8FF-353F-4E02-9EE8-5DD69ABCE34D}">
      <dsp:nvSpPr>
        <dsp:cNvPr id="0" name=""/>
        <dsp:cNvSpPr/>
      </dsp:nvSpPr>
      <dsp:spPr>
        <a:xfrm>
          <a:off x="1409065" y="99828"/>
          <a:ext cx="3606768" cy="3606768"/>
        </a:xfrm>
        <a:custGeom>
          <a:avLst/>
          <a:gdLst/>
          <a:ahLst/>
          <a:cxnLst/>
          <a:rect l="0" t="0" r="0" b="0"/>
          <a:pathLst>
            <a:path>
              <a:moveTo>
                <a:pt x="3238314" y="2895707"/>
              </a:moveTo>
              <a:arcTo wR="1803384" hR="1803384" stAng="2236786" swAng="56473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442E897-2606-427A-A5CB-5427466D2677}">
      <dsp:nvSpPr>
        <dsp:cNvPr id="0" name=""/>
        <dsp:cNvSpPr/>
      </dsp:nvSpPr>
      <dsp:spPr>
        <a:xfrm>
          <a:off x="3183692" y="3280897"/>
          <a:ext cx="1293529" cy="840793"/>
        </a:xfrm>
        <a:prstGeom prst="round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noProof="0" dirty="0" smtClean="0">
              <a:solidFill>
                <a:srgbClr val="004594"/>
              </a:solidFill>
            </a:rPr>
            <a:t>Analyze</a:t>
          </a:r>
          <a:endParaRPr lang="en-US" sz="1200" kern="1200" noProof="0" dirty="0">
            <a:solidFill>
              <a:srgbClr val="004594"/>
            </a:solidFill>
          </a:endParaRPr>
        </a:p>
      </dsp:txBody>
      <dsp:txXfrm>
        <a:off x="3183692" y="3280897"/>
        <a:ext cx="1293529" cy="840793"/>
      </dsp:txXfrm>
    </dsp:sp>
    <dsp:sp modelId="{C29E5381-9B3D-4B42-AA18-88288D7C6904}">
      <dsp:nvSpPr>
        <dsp:cNvPr id="0" name=""/>
        <dsp:cNvSpPr/>
      </dsp:nvSpPr>
      <dsp:spPr>
        <a:xfrm>
          <a:off x="1244615" y="277542"/>
          <a:ext cx="3606768" cy="3606768"/>
        </a:xfrm>
        <a:custGeom>
          <a:avLst/>
          <a:gdLst/>
          <a:ahLst/>
          <a:cxnLst/>
          <a:rect l="0" t="0" r="0" b="0"/>
          <a:pathLst>
            <a:path>
              <a:moveTo>
                <a:pt x="1884900" y="3604925"/>
              </a:moveTo>
              <a:arcTo wR="1803384" hR="1803384" stAng="5244555" swAng="31089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E675F2D-35AA-41D6-A390-876196FE4472}">
      <dsp:nvSpPr>
        <dsp:cNvPr id="0" name=""/>
        <dsp:cNvSpPr/>
      </dsp:nvSpPr>
      <dsp:spPr>
        <a:xfrm>
          <a:off x="1618778" y="3280897"/>
          <a:ext cx="1293529" cy="840793"/>
        </a:xfrm>
        <a:prstGeom prst="round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solidFill>
                <a:srgbClr val="004594"/>
              </a:solidFill>
            </a:rPr>
            <a:t>Stakeholder mapping</a:t>
          </a:r>
          <a:endParaRPr lang="en-GB" sz="1200" kern="1200" dirty="0">
            <a:solidFill>
              <a:srgbClr val="004594"/>
            </a:solidFill>
          </a:endParaRPr>
        </a:p>
      </dsp:txBody>
      <dsp:txXfrm>
        <a:off x="1618778" y="3280897"/>
        <a:ext cx="1293529" cy="840793"/>
      </dsp:txXfrm>
    </dsp:sp>
    <dsp:sp modelId="{0E0D64D3-A0D9-4DE8-8690-7B5A3809A050}">
      <dsp:nvSpPr>
        <dsp:cNvPr id="0" name=""/>
        <dsp:cNvSpPr/>
      </dsp:nvSpPr>
      <dsp:spPr>
        <a:xfrm>
          <a:off x="1198660" y="209368"/>
          <a:ext cx="3606768" cy="3606768"/>
        </a:xfrm>
        <a:custGeom>
          <a:avLst/>
          <a:gdLst/>
          <a:ahLst/>
          <a:cxnLst/>
          <a:rect l="0" t="0" r="0" b="0"/>
          <a:pathLst>
            <a:path>
              <a:moveTo>
                <a:pt x="455607" y="3001588"/>
              </a:moveTo>
              <a:arcTo wR="1803384" hR="1803384" stAng="8301730" swAng="55112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4BC2EEF-517F-4569-9D09-0D3AC49BE0BB}">
      <dsp:nvSpPr>
        <dsp:cNvPr id="0" name=""/>
        <dsp:cNvSpPr/>
      </dsp:nvSpPr>
      <dsp:spPr>
        <a:xfrm>
          <a:off x="643062" y="2057401"/>
          <a:ext cx="1293529" cy="840793"/>
        </a:xfrm>
        <a:prstGeom prst="roundRect">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solidFill>
                <a:srgbClr val="004594"/>
              </a:solidFill>
            </a:rPr>
            <a:t>Develop strategy</a:t>
          </a:r>
          <a:endParaRPr lang="en-GB" sz="1200" kern="1200" dirty="0">
            <a:solidFill>
              <a:srgbClr val="004594"/>
            </a:solidFill>
          </a:endParaRPr>
        </a:p>
      </dsp:txBody>
      <dsp:txXfrm>
        <a:off x="643062" y="2057401"/>
        <a:ext cx="1293529" cy="840793"/>
      </dsp:txXfrm>
    </dsp:sp>
    <dsp:sp modelId="{CDDE4C24-12BF-4F6F-9D37-1DD7AE091FAE}">
      <dsp:nvSpPr>
        <dsp:cNvPr id="0" name=""/>
        <dsp:cNvSpPr/>
      </dsp:nvSpPr>
      <dsp:spPr>
        <a:xfrm>
          <a:off x="1255097" y="236136"/>
          <a:ext cx="3606768" cy="3606768"/>
        </a:xfrm>
        <a:custGeom>
          <a:avLst/>
          <a:gdLst/>
          <a:ahLst/>
          <a:cxnLst/>
          <a:rect l="0" t="0" r="0" b="0"/>
          <a:pathLst>
            <a:path>
              <a:moveTo>
                <a:pt x="1035" y="1742291"/>
              </a:moveTo>
              <a:arcTo wR="1803384" hR="1803384" stAng="10916482" swAng="45321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4062304-19E9-468F-AA3D-80068EB4E670}">
      <dsp:nvSpPr>
        <dsp:cNvPr id="0" name=""/>
        <dsp:cNvSpPr/>
      </dsp:nvSpPr>
      <dsp:spPr>
        <a:xfrm>
          <a:off x="815743" y="823643"/>
          <a:ext cx="1293529" cy="840793"/>
        </a:xfrm>
        <a:prstGeom prst="roundRect">
          <a:avLst/>
        </a:prstGeom>
        <a:solidFill>
          <a:schemeClr val="bg2">
            <a:lumMod val="50000"/>
          </a:schemeClr>
        </a:soli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solidFill>
                <a:srgbClr val="004594"/>
              </a:solidFill>
            </a:rPr>
            <a:t>Communications plan</a:t>
          </a:r>
          <a:endParaRPr lang="en-GB" sz="1200" kern="1200" dirty="0">
            <a:solidFill>
              <a:srgbClr val="004594"/>
            </a:solidFill>
          </a:endParaRPr>
        </a:p>
      </dsp:txBody>
      <dsp:txXfrm>
        <a:off x="815743" y="823643"/>
        <a:ext cx="1293529" cy="840793"/>
      </dsp:txXfrm>
    </dsp:sp>
    <dsp:sp modelId="{276B8047-D188-48D0-A17E-41F108FD4185}">
      <dsp:nvSpPr>
        <dsp:cNvPr id="0" name=""/>
        <dsp:cNvSpPr/>
      </dsp:nvSpPr>
      <dsp:spPr>
        <a:xfrm>
          <a:off x="1224205" y="325611"/>
          <a:ext cx="3606768" cy="3606768"/>
        </a:xfrm>
        <a:custGeom>
          <a:avLst/>
          <a:gdLst/>
          <a:ahLst/>
          <a:cxnLst/>
          <a:rect l="0" t="0" r="0" b="0"/>
          <a:pathLst>
            <a:path>
              <a:moveTo>
                <a:pt x="668497" y="401875"/>
              </a:moveTo>
              <a:arcTo wR="1803384" hR="1803384" stAng="13860050" swAng="84280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11D9453-9CB0-4F6C-83CA-BC3792CE1911}" type="datetimeFigureOut">
              <a:rPr lang="en-US" smtClean="0"/>
              <a:pPr/>
              <a:t>4/1/2016</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A9E6A88-621D-4C1C-A96F-8A79975381B6}" type="slidenum">
              <a:rPr lang="en-US" smtClean="0"/>
              <a:pPr/>
              <a:t>‹Nº›</a:t>
            </a:fld>
            <a:endParaRPr lang="en-US" dirty="0"/>
          </a:p>
        </p:txBody>
      </p:sp>
    </p:spTree>
    <p:extLst>
      <p:ext uri="{BB962C8B-B14F-4D97-AF65-F5344CB8AC3E}">
        <p14:creationId xmlns:p14="http://schemas.microsoft.com/office/powerpoint/2010/main" xmlns="" val="7459873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A59E84AB-9821-4CFF-B035-BCF87D6028B3}" type="datetimeFigureOut">
              <a:rPr lang="en-US" smtClean="0"/>
              <a:pPr/>
              <a:t>4/1/2016</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AC3EBD7-D354-4C97-8BB4-9A9E39C1C5CE}" type="slidenum">
              <a:rPr lang="en-US" smtClean="0"/>
              <a:pPr/>
              <a:t>‹Nº›</a:t>
            </a:fld>
            <a:endParaRPr lang="en-US" dirty="0"/>
          </a:p>
        </p:txBody>
      </p:sp>
    </p:spTree>
    <p:extLst>
      <p:ext uri="{BB962C8B-B14F-4D97-AF65-F5344CB8AC3E}">
        <p14:creationId xmlns:p14="http://schemas.microsoft.com/office/powerpoint/2010/main" xmlns="" val="16712291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implementation phase is where all</a:t>
            </a:r>
            <a:r>
              <a:rPr lang="en-US" baseline="0" dirty="0" smtClean="0"/>
              <a:t> the work that went into planning is p</a:t>
            </a:r>
            <a:r>
              <a:rPr lang="en-US" dirty="0" smtClean="0"/>
              <a:t>ut into action. The purpose of project implementation is to produce the</a:t>
            </a:r>
            <a:r>
              <a:rPr lang="en-US" baseline="0" dirty="0" smtClean="0"/>
              <a:t> deliverables with a benefits focus</a:t>
            </a:r>
            <a:r>
              <a:rPr lang="en-US" dirty="0" smtClean="0"/>
              <a:t>. </a:t>
            </a:r>
          </a:p>
          <a:p>
            <a:r>
              <a:rPr lang="en-US" dirty="0" smtClean="0"/>
              <a:t>During implementation the project team utilizes all the schedules ,controls</a:t>
            </a:r>
            <a:r>
              <a:rPr lang="en-US" baseline="0" dirty="0" smtClean="0"/>
              <a:t> and measures</a:t>
            </a:r>
            <a:r>
              <a:rPr lang="en-US" dirty="0" smtClean="0"/>
              <a:t> that were prepared during</a:t>
            </a:r>
            <a:r>
              <a:rPr lang="en-US" baseline="0" dirty="0" smtClean="0"/>
              <a:t> the planning </a:t>
            </a:r>
            <a:r>
              <a:rPr lang="en-US" dirty="0" smtClean="0"/>
              <a:t>phase. </a:t>
            </a:r>
          </a:p>
          <a:p>
            <a:endParaRPr lang="en-US" dirty="0" smtClean="0"/>
          </a:p>
          <a:p>
            <a:r>
              <a:rPr lang="en-US" dirty="0" smtClean="0"/>
              <a:t>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a:t>
            </a:fld>
            <a:endParaRPr lang="en-US" dirty="0"/>
          </a:p>
        </p:txBody>
      </p:sp>
    </p:spTree>
    <p:extLst>
      <p:ext uri="{BB962C8B-B14F-4D97-AF65-F5344CB8AC3E}">
        <p14:creationId xmlns:p14="http://schemas.microsoft.com/office/powerpoint/2010/main" xmlns="" val="1072278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P5</a:t>
            </a:r>
            <a:r>
              <a:rPr lang="en-US" baseline="0" dirty="0" smtClean="0"/>
              <a:t>, which is free and being redeveloped in 2016 but in it’s present form maps to the SDGs and has had over 20,000 downloads.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15</a:t>
            </a:fld>
            <a:endParaRPr lang="en-US" dirty="0"/>
          </a:p>
        </p:txBody>
      </p:sp>
    </p:spTree>
    <p:extLst>
      <p:ext uri="{BB962C8B-B14F-4D97-AF65-F5344CB8AC3E}">
        <p14:creationId xmlns:p14="http://schemas.microsoft.com/office/powerpoint/2010/main" xmlns="" val="101617562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31586" name="Rectangle 2"/>
          <p:cNvSpPr>
            <a:spLocks noGrp="1" noRot="1" noChangeAspect="1" noChangeArrowheads="1" noTextEdit="1"/>
          </p:cNvSpPr>
          <p:nvPr>
            <p:ph type="sldImg"/>
          </p:nvPr>
        </p:nvSpPr>
        <p:spPr>
          <a:xfrm>
            <a:off x="1216025" y="719138"/>
            <a:ext cx="4802188" cy="3602037"/>
          </a:xfrm>
          <a:ln/>
        </p:spPr>
      </p:sp>
      <p:sp>
        <p:nvSpPr>
          <p:cNvPr id="1731587" name="Rectangle 3"/>
          <p:cNvSpPr>
            <a:spLocks noGrp="1" noChangeArrowheads="1"/>
          </p:cNvSpPr>
          <p:nvPr>
            <p:ph type="body" idx="1"/>
          </p:nvPr>
        </p:nvSpPr>
        <p:spPr>
          <a:xfrm>
            <a:off x="974582" y="4563007"/>
            <a:ext cx="5366039" cy="4319322"/>
          </a:xfrm>
        </p:spPr>
        <p:txBody>
          <a:bodyPr/>
          <a:lstStyle/>
          <a:p>
            <a:r>
              <a:rPr lang="en-GB" dirty="0"/>
              <a:t>Between these extremes the relative level of influence changes from strong functional on the left to strong project on the right.  Traditionally, </a:t>
            </a:r>
            <a:r>
              <a:rPr lang="en-GB" dirty="0" smtClean="0"/>
              <a:t>organizations </a:t>
            </a:r>
            <a:r>
              <a:rPr lang="en-GB" dirty="0"/>
              <a:t>were either functional or project orientated.</a:t>
            </a:r>
            <a:endParaRPr lang="en-US" dirty="0"/>
          </a:p>
          <a:p>
            <a:endParaRPr lang="en-US" dirty="0"/>
          </a:p>
          <a:p>
            <a:r>
              <a:rPr lang="en-US" dirty="0"/>
              <a:t>Each of them have their own strengths and weaknesses.  Certain types of structure suit certain types of industry.  The Project Manager must gain a clear understanding of what environment they are in before any real control of the project can be attained.</a:t>
            </a:r>
            <a:endParaRPr lang="en-GB" dirty="0"/>
          </a:p>
        </p:txBody>
      </p:sp>
    </p:spTree>
    <p:extLst>
      <p:ext uri="{BB962C8B-B14F-4D97-AF65-F5344CB8AC3E}">
        <p14:creationId xmlns:p14="http://schemas.microsoft.com/office/powerpoint/2010/main" xmlns="" val="157377644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157</a:t>
            </a:fld>
            <a:endParaRPr lang="en-US" dirty="0"/>
          </a:p>
        </p:txBody>
      </p:sp>
    </p:spTree>
    <p:extLst>
      <p:ext uri="{BB962C8B-B14F-4D97-AF65-F5344CB8AC3E}">
        <p14:creationId xmlns:p14="http://schemas.microsoft.com/office/powerpoint/2010/main" xmlns="" val="144792982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159</a:t>
            </a:fld>
            <a:endParaRPr lang="en-US" dirty="0"/>
          </a:p>
        </p:txBody>
      </p:sp>
    </p:spTree>
    <p:extLst>
      <p:ext uri="{BB962C8B-B14F-4D97-AF65-F5344CB8AC3E}">
        <p14:creationId xmlns:p14="http://schemas.microsoft.com/office/powerpoint/2010/main" xmlns="" val="86820325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160</a:t>
            </a:fld>
            <a:endParaRPr lang="en-GB" dirty="0"/>
          </a:p>
        </p:txBody>
      </p:sp>
    </p:spTree>
    <p:extLst>
      <p:ext uri="{BB962C8B-B14F-4D97-AF65-F5344CB8AC3E}">
        <p14:creationId xmlns:p14="http://schemas.microsoft.com/office/powerpoint/2010/main" xmlns="" val="162169503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4546" name="Rectangle 2"/>
          <p:cNvSpPr>
            <a:spLocks noGrp="1" noRot="1" noChangeAspect="1" noChangeArrowheads="1" noTextEdit="1"/>
          </p:cNvSpPr>
          <p:nvPr>
            <p:ph type="sldImg"/>
          </p:nvPr>
        </p:nvSpPr>
        <p:spPr>
          <a:xfrm>
            <a:off x="1257300" y="720725"/>
            <a:ext cx="4800600" cy="3600450"/>
          </a:xfrm>
          <a:ln/>
        </p:spPr>
      </p:sp>
      <p:sp>
        <p:nvSpPr>
          <p:cNvPr id="1004547" name="Rectangle 3"/>
          <p:cNvSpPr>
            <a:spLocks noGrp="1" noChangeArrowheads="1"/>
          </p:cNvSpPr>
          <p:nvPr>
            <p:ph type="body" idx="1"/>
          </p:nvPr>
        </p:nvSpPr>
        <p:spPr>
          <a:xfrm>
            <a:off x="842520" y="4559962"/>
            <a:ext cx="5685328" cy="3061297"/>
          </a:xfrm>
        </p:spPr>
        <p:txBody>
          <a:bodyPr/>
          <a:lstStyle/>
          <a:p>
            <a:r>
              <a:rPr lang="en-GB" b="1" dirty="0"/>
              <a:t>Sponsor </a:t>
            </a:r>
            <a:r>
              <a:rPr lang="en-GB" dirty="0"/>
              <a:t>– has overall responsibility for authorising changes internal changes and for co-ordinating external changes.  External changes may be raised by clients, or arise through a change in the </a:t>
            </a:r>
            <a:r>
              <a:rPr lang="en-GB" dirty="0" smtClean="0"/>
              <a:t>organizations </a:t>
            </a:r>
            <a:r>
              <a:rPr lang="en-GB" dirty="0"/>
              <a:t>overall business strategy through other external stakeholders such as regulators.</a:t>
            </a:r>
          </a:p>
          <a:p>
            <a:r>
              <a:rPr lang="en-GB" dirty="0"/>
              <a:t>The sponsor may delegate some authority to a Change Control Board or the project manager.</a:t>
            </a:r>
          </a:p>
          <a:p>
            <a:r>
              <a:rPr lang="en-GB" b="1" dirty="0"/>
              <a:t>Change Control Board</a:t>
            </a:r>
            <a:r>
              <a:rPr lang="en-GB" dirty="0"/>
              <a:t> – in complex projects involving many key stakeholders it may be appropriate to establish a team with responsibility for approving or evaluating changes and making recommendations for approval.</a:t>
            </a:r>
          </a:p>
          <a:p>
            <a:r>
              <a:rPr lang="en-GB" b="1" dirty="0"/>
              <a:t>Project Manager</a:t>
            </a:r>
            <a:r>
              <a:rPr lang="en-GB" dirty="0"/>
              <a:t> – is responsible for defining the change and configuration management process for the project and for agreeing </a:t>
            </a:r>
            <a:r>
              <a:rPr lang="en-GB" dirty="0" smtClean="0"/>
              <a:t>authorization </a:t>
            </a:r>
            <a:r>
              <a:rPr lang="en-GB" dirty="0"/>
              <a:t>limits, tolerances and priority categories with the sponsor.  The project manager will co-ordinate and control changes throughout the implementation phase. </a:t>
            </a:r>
          </a:p>
          <a:p>
            <a:r>
              <a:rPr lang="en-GB" b="1" dirty="0"/>
              <a:t>Project Team</a:t>
            </a:r>
            <a:r>
              <a:rPr lang="en-GB" dirty="0"/>
              <a:t> – may raise changes where appropriate to address problems, be involved in change management activities such as assessment and will implement the changes as approved.</a:t>
            </a:r>
          </a:p>
          <a:p>
            <a:r>
              <a:rPr lang="en-GB" b="1" dirty="0"/>
              <a:t>Project Support Office</a:t>
            </a:r>
            <a:r>
              <a:rPr lang="en-GB" dirty="0"/>
              <a:t> – are likely to carry out the day to day change management processes, provide support during impact assessment, planning and implementation.</a:t>
            </a:r>
          </a:p>
        </p:txBody>
      </p:sp>
    </p:spTree>
    <p:extLst>
      <p:ext uri="{BB962C8B-B14F-4D97-AF65-F5344CB8AC3E}">
        <p14:creationId xmlns:p14="http://schemas.microsoft.com/office/powerpoint/2010/main" xmlns="" val="16791679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166</a:t>
            </a:fld>
            <a:endParaRPr lang="en-US" dirty="0"/>
          </a:p>
        </p:txBody>
      </p:sp>
    </p:spTree>
    <p:extLst>
      <p:ext uri="{BB962C8B-B14F-4D97-AF65-F5344CB8AC3E}">
        <p14:creationId xmlns:p14="http://schemas.microsoft.com/office/powerpoint/2010/main" xmlns="" val="98977158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168</a:t>
            </a:fld>
            <a:endParaRPr lang="en-US" dirty="0"/>
          </a:p>
        </p:txBody>
      </p:sp>
    </p:spTree>
    <p:extLst>
      <p:ext uri="{BB962C8B-B14F-4D97-AF65-F5344CB8AC3E}">
        <p14:creationId xmlns:p14="http://schemas.microsoft.com/office/powerpoint/2010/main" xmlns="" val="86820325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Stakeholder person, group or organization that has interests in, or can affect, be affected by, or perceive itself to be affected</a:t>
            </a:r>
          </a:p>
          <a:p>
            <a:r>
              <a:rPr lang="en-US" sz="1200" b="0" i="0" u="none" strike="noStrike" kern="1200" baseline="0" dirty="0" smtClean="0">
                <a:solidFill>
                  <a:schemeClr val="tx1"/>
                </a:solidFill>
                <a:latin typeface="+mn-lt"/>
                <a:ea typeface="+mn-ea"/>
                <a:cs typeface="+mn-cs"/>
              </a:rPr>
              <a:t>by, any aspect of the project</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169</a:t>
            </a:fld>
            <a:endParaRPr lang="en-US"/>
          </a:p>
        </p:txBody>
      </p:sp>
    </p:spTree>
    <p:extLst>
      <p:ext uri="{BB962C8B-B14F-4D97-AF65-F5344CB8AC3E}">
        <p14:creationId xmlns:p14="http://schemas.microsoft.com/office/powerpoint/2010/main" xmlns="" val="107160710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173</a:t>
            </a:fld>
            <a:endParaRPr lang="en-US" dirty="0"/>
          </a:p>
        </p:txBody>
      </p:sp>
    </p:spTree>
    <p:extLst>
      <p:ext uri="{BB962C8B-B14F-4D97-AF65-F5344CB8AC3E}">
        <p14:creationId xmlns:p14="http://schemas.microsoft.com/office/powerpoint/2010/main" xmlns="" val="183946550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Start the process with </a:t>
            </a:r>
            <a:r>
              <a:rPr lang="en-GB" b="1" dirty="0" smtClean="0"/>
              <a:t>Identify stakeholders</a:t>
            </a:r>
            <a:r>
              <a:rPr lang="en-GB" dirty="0" smtClean="0"/>
              <a:t>. Mention brainstorming. Mention asking the initial set of stakeholders</a:t>
            </a:r>
            <a:r>
              <a:rPr lang="en-GB" baseline="0" dirty="0" smtClean="0"/>
              <a:t> who else they think should be involved.</a:t>
            </a:r>
          </a:p>
          <a:p>
            <a:pPr marL="0" marR="0" indent="0" algn="l" defTabSz="914400" rtl="0" eaLnBrk="0" fontAlgn="base" latinLnBrk="0" hangingPunct="0">
              <a:lnSpc>
                <a:spcPct val="100000"/>
              </a:lnSpc>
              <a:spcBef>
                <a:spcPct val="30000"/>
              </a:spcBef>
              <a:spcAft>
                <a:spcPct val="0"/>
              </a:spcAft>
              <a:buClrTx/>
              <a:buSzTx/>
              <a:buFontTx/>
              <a:buNone/>
              <a:tabLst/>
              <a:defRPr/>
            </a:pPr>
            <a:r>
              <a:rPr lang="en-GB" b="1" baseline="0" dirty="0" smtClean="0"/>
              <a:t>Gather information </a:t>
            </a:r>
            <a:r>
              <a:rPr lang="en-GB" baseline="0" dirty="0" smtClean="0"/>
              <a:t>is about finding out how interested they are in the project as it is currently defined. What financial or political interest do they have in the outcome of your work? Is it positive or negative? It is worth also finding out what motivates each stakeholder, so you know what to include to bring them on board. What is their current opinion of your work? Is it based on good information? </a:t>
            </a:r>
          </a:p>
          <a:p>
            <a:r>
              <a:rPr lang="en-GB" b="1" baseline="0" dirty="0" smtClean="0"/>
              <a:t>Review influence </a:t>
            </a:r>
            <a:r>
              <a:rPr lang="en-GB" baseline="0" dirty="0" smtClean="0"/>
              <a:t>is primarily about how much power and influence each stakeholder wields. However, it is also worth considering who influences their opinions generally, and who influences their opinion of you? Should some of these influencers therefore become important stakeholders in their own right? Who else might be influenced by their opinions? Should these people become stakeholders in their own right? </a:t>
            </a:r>
          </a:p>
          <a:p>
            <a:r>
              <a:rPr lang="en-GB" b="1" baseline="0" dirty="0" err="1" smtClean="0"/>
              <a:t>Analyze</a:t>
            </a:r>
            <a:r>
              <a:rPr lang="en-GB" baseline="0" dirty="0" smtClean="0"/>
              <a:t> is covered on subsequent slides.</a:t>
            </a:r>
          </a:p>
          <a:p>
            <a:r>
              <a:rPr lang="en-GB" b="1" baseline="0" dirty="0" smtClean="0"/>
              <a:t>Stakeholder mapping </a:t>
            </a:r>
            <a:r>
              <a:rPr lang="en-GB" baseline="0" dirty="0" smtClean="0"/>
              <a:t>allows stakeholders to be grouped together so they can be managed as just a few groups rather than having to manage each individually.</a:t>
            </a:r>
          </a:p>
          <a:p>
            <a:r>
              <a:rPr lang="en-GB" b="1" baseline="0" dirty="0" smtClean="0"/>
              <a:t>Develop strategy </a:t>
            </a:r>
            <a:r>
              <a:rPr lang="en-GB" baseline="0" dirty="0" smtClean="0"/>
              <a:t>has to answer questions such as: If they are not likely to be positive, what will win them around to support your project? If you don't think you will be able to win them around, how will you manage their opposition? </a:t>
            </a:r>
          </a:p>
          <a:p>
            <a:r>
              <a:rPr lang="en-GB" b="1" baseline="0" dirty="0" smtClean="0"/>
              <a:t>Communication plan </a:t>
            </a:r>
            <a:r>
              <a:rPr lang="en-GB" baseline="0" dirty="0" smtClean="0"/>
              <a:t>is about developing a communication plan to help you manage the stakeholders. What information do they want from you? How do they want to receive information from you? What is the best way of communicating your message to them? </a:t>
            </a:r>
            <a:r>
              <a:rPr lang="en-GB" dirty="0" smtClean="0"/>
              <a:t>The plan then needs to be continuously monitored and reviewed in light of changing situations.</a:t>
            </a:r>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174</a:t>
            </a:fld>
            <a:endParaRPr lang="en-GB" dirty="0"/>
          </a:p>
        </p:txBody>
      </p:sp>
    </p:spTree>
    <p:extLst>
      <p:ext uri="{BB962C8B-B14F-4D97-AF65-F5344CB8AC3E}">
        <p14:creationId xmlns:p14="http://schemas.microsoft.com/office/powerpoint/2010/main" xmlns="" val="1918459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(Cue and read from slide…  DETAILS to follow in upcoming</a:t>
            </a:r>
            <a:r>
              <a:rPr lang="en-US" baseline="0" dirty="0" smtClean="0"/>
              <a:t> slides)</a:t>
            </a:r>
            <a:endParaRPr lang="en-US" dirty="0"/>
          </a:p>
        </p:txBody>
      </p:sp>
    </p:spTree>
    <p:extLst>
      <p:ext uri="{BB962C8B-B14F-4D97-AF65-F5344CB8AC3E}">
        <p14:creationId xmlns:p14="http://schemas.microsoft.com/office/powerpoint/2010/main" xmlns="" val="86311294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Champions (high power, highly interested people): these are the people you must fully engage and make the greatest efforts to satisfy. </a:t>
            </a:r>
          </a:p>
          <a:p>
            <a:r>
              <a:rPr lang="en-GB" dirty="0" smtClean="0"/>
              <a:t>Blockers</a:t>
            </a:r>
            <a:r>
              <a:rPr lang="en-GB" baseline="0" dirty="0" smtClean="0"/>
              <a:t> (h</a:t>
            </a:r>
            <a:r>
              <a:rPr lang="en-GB" dirty="0" smtClean="0"/>
              <a:t>igh power, less interested or negative people): put enough work in with these people to keep them satisfied, but not so much that they become bored with your message. </a:t>
            </a:r>
          </a:p>
          <a:p>
            <a:r>
              <a:rPr lang="en-GB" dirty="0" smtClean="0"/>
              <a:t>Supporters (low power, highly interested people): keep these people adequately informed, and talk to them to ensure that no major issues are arising. These people can often be very helpful with the detail of your project. </a:t>
            </a:r>
          </a:p>
          <a:p>
            <a:r>
              <a:rPr lang="en-GB" dirty="0" smtClean="0"/>
              <a:t>Detractors (low power, less interested or negative</a:t>
            </a:r>
            <a:r>
              <a:rPr lang="en-GB" baseline="0" dirty="0" smtClean="0"/>
              <a:t> </a:t>
            </a:r>
            <a:r>
              <a:rPr lang="en-GB" dirty="0" smtClean="0"/>
              <a:t>people): again, monitor these people, but do not bore them with excessive communication. </a:t>
            </a:r>
          </a:p>
          <a:p>
            <a:r>
              <a:rPr lang="en-GB" dirty="0" smtClean="0"/>
              <a:t>. </a:t>
            </a:r>
          </a:p>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177</a:t>
            </a:fld>
            <a:endParaRPr lang="en-GB" dirty="0"/>
          </a:p>
        </p:txBody>
      </p:sp>
    </p:spTree>
    <p:extLst>
      <p:ext uri="{BB962C8B-B14F-4D97-AF65-F5344CB8AC3E}">
        <p14:creationId xmlns:p14="http://schemas.microsoft.com/office/powerpoint/2010/main" xmlns="" val="54415047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aim of this document is to list the stakeholders, identify what role they play in the organization and assess how they are involved in the project.  This document may need to be revised as new stakeholders may be identified or existing stakeholders may change in terms of their involvement, influence, etc. </a:t>
            </a:r>
          </a:p>
          <a:p>
            <a:endParaRPr lang="en-US"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179</a:t>
            </a:fld>
            <a:endParaRPr lang="en-US" dirty="0"/>
          </a:p>
        </p:txBody>
      </p:sp>
    </p:spTree>
    <p:extLst>
      <p:ext uri="{BB962C8B-B14F-4D97-AF65-F5344CB8AC3E}">
        <p14:creationId xmlns:p14="http://schemas.microsoft.com/office/powerpoint/2010/main" xmlns="" val="51725222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181</a:t>
            </a:fld>
            <a:endParaRPr lang="en-US" dirty="0"/>
          </a:p>
        </p:txBody>
      </p:sp>
    </p:spTree>
    <p:extLst>
      <p:ext uri="{BB962C8B-B14F-4D97-AF65-F5344CB8AC3E}">
        <p14:creationId xmlns:p14="http://schemas.microsoft.com/office/powerpoint/2010/main" xmlns="" val="137102542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183</a:t>
            </a:fld>
            <a:endParaRPr lang="en-US" dirty="0"/>
          </a:p>
        </p:txBody>
      </p:sp>
    </p:spTree>
    <p:extLst>
      <p:ext uri="{BB962C8B-B14F-4D97-AF65-F5344CB8AC3E}">
        <p14:creationId xmlns:p14="http://schemas.microsoft.com/office/powerpoint/2010/main" xmlns="" val="86820325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sz="1000" b="1" dirty="0"/>
              <a:t>Quality Management</a:t>
            </a:r>
          </a:p>
          <a:p>
            <a:r>
              <a:rPr lang="en-US" sz="1000" dirty="0"/>
              <a:t>In Quality Management, Project Managers utilize constraints that will deliver the intended result. Quality Management “involves determining quality policies, objectives, and responsibilities so that the project will satisfy the need for which it was undertaken”.  In a simpler description, Quality Management is accountable for making sure that any work performed is done so correctly to first time to avoid rework and wasted energy or resource. </a:t>
            </a:r>
            <a:endParaRPr lang="en-US" sz="1000" dirty="0" smtClean="0"/>
          </a:p>
          <a:p>
            <a:endParaRPr lang="en-US" sz="1000" dirty="0"/>
          </a:p>
          <a:p>
            <a:r>
              <a:rPr lang="en-US" sz="1000" dirty="0"/>
              <a:t>Quality Management has a direct relationship with </a:t>
            </a:r>
            <a:r>
              <a:rPr lang="en-US" sz="1000" dirty="0" smtClean="0"/>
              <a:t>sustainable project</a:t>
            </a:r>
            <a:r>
              <a:rPr lang="en-US" sz="1000" baseline="0" dirty="0" smtClean="0"/>
              <a:t> practices</a:t>
            </a:r>
            <a:r>
              <a:rPr lang="en-US" sz="1000" dirty="0" smtClean="0"/>
              <a:t>.  </a:t>
            </a:r>
            <a:r>
              <a:rPr lang="en-US" sz="1000" dirty="0"/>
              <a:t>Ensuring that the right standard or specification to a product or a piece of work is carried, first time all of the time, means that your </a:t>
            </a:r>
            <a:r>
              <a:rPr lang="en-US" sz="1000" dirty="0" smtClean="0"/>
              <a:t>waste </a:t>
            </a:r>
            <a:r>
              <a:rPr lang="en-US" sz="1000" dirty="0"/>
              <a:t>costs are minimized.  Quality typical falls into three costs brackets; the first of these is the cost of prevention.  Preventing failure or reducing the number of quality review failures means that by prior planning and a strong control regime, all project work is given greater confidence in its ability to be delivered to the needs of the client in the most cost efficient manner.  The second of the cost elements is that of quality appraisal, or the checking of the products or procedures as the project progresses through its full lifecycle.  By ensuring the right checks are done by the right people when it is most beneficial to carry out the checks, means that the organization will keep strong supervision and accountancy for the delivery without having excess resource wasted.  The third and final cost for quality is that of the cost of failure, both internally and externally.  What is the cost to a company if it has products being returned or being subjected to enquiries?  Cost of failure goes beyond the wasted material and the time needed for re-work, all the way to the cost of reputation and therefore future contracts and repeat work.</a:t>
            </a:r>
          </a:p>
        </p:txBody>
      </p:sp>
    </p:spTree>
    <p:extLst>
      <p:ext uri="{BB962C8B-B14F-4D97-AF65-F5344CB8AC3E}">
        <p14:creationId xmlns:p14="http://schemas.microsoft.com/office/powerpoint/2010/main" xmlns="" val="141544397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06306" name="Rectangle 2"/>
          <p:cNvSpPr>
            <a:spLocks noGrp="1" noRot="1" noChangeAspect="1" noChangeArrowheads="1" noTextEdit="1"/>
          </p:cNvSpPr>
          <p:nvPr>
            <p:ph type="sldImg"/>
          </p:nvPr>
        </p:nvSpPr>
        <p:spPr>
          <a:xfrm>
            <a:off x="1260475" y="722313"/>
            <a:ext cx="4795838" cy="3597275"/>
          </a:xfrm>
          <a:ln/>
        </p:spPr>
      </p:sp>
      <p:sp>
        <p:nvSpPr>
          <p:cNvPr id="1506307" name="Rectangle 3"/>
          <p:cNvSpPr>
            <a:spLocks noGrp="1" noChangeArrowheads="1"/>
          </p:cNvSpPr>
          <p:nvPr>
            <p:ph type="body" idx="1"/>
          </p:nvPr>
        </p:nvSpPr>
        <p:spPr>
          <a:xfrm>
            <a:off x="976252" y="4559961"/>
            <a:ext cx="5362697" cy="4319322"/>
          </a:xfrm>
          <a:noFill/>
          <a:ln/>
        </p:spPr>
        <p:txBody>
          <a:bodyPr lIns="96655" tIns="48327" rIns="96655" bIns="48327"/>
          <a:lstStyle/>
          <a:p>
            <a:r>
              <a:rPr lang="en-GB" b="1" dirty="0"/>
              <a:t>Key points:</a:t>
            </a:r>
          </a:p>
          <a:p>
            <a:pPr lvl="1" algn="just"/>
            <a:r>
              <a:rPr lang="en-GB" dirty="0">
                <a:latin typeface="ZapfCalligr BT" pitchFamily="18" charset="0"/>
              </a:rPr>
              <a:t>the requirements for quality are defined in measureable terms as acceptance criteria.  </a:t>
            </a:r>
          </a:p>
          <a:p>
            <a:pPr lvl="1" algn="just"/>
            <a:r>
              <a:rPr lang="en-GB" dirty="0">
                <a:latin typeface="ZapfCalligr BT" pitchFamily="18" charset="0"/>
              </a:rPr>
              <a:t>outputs and processes can only be fit for purpose if the purpose is understood.</a:t>
            </a:r>
          </a:p>
          <a:p>
            <a:pPr lvl="1" algn="just"/>
            <a:r>
              <a:rPr lang="en-GB" dirty="0">
                <a:latin typeface="ZapfCalligr BT" pitchFamily="18" charset="0"/>
              </a:rPr>
              <a:t>definition of requirements enables the project manager to trade off between scope, time, cost and quality.</a:t>
            </a:r>
          </a:p>
          <a:p>
            <a:r>
              <a:rPr lang="en-US" sz="1300" dirty="0"/>
              <a:t/>
            </a:r>
            <a:br>
              <a:rPr lang="en-US" sz="1300" dirty="0"/>
            </a:br>
            <a:r>
              <a:rPr lang="en-US" sz="1300" b="1" dirty="0"/>
              <a:t>Also from ISO 5001 on Quality Management (page 37)</a:t>
            </a:r>
          </a:p>
          <a:p>
            <a:pPr marL="181240" indent="-181240">
              <a:buFont typeface="Arial" pitchFamily="34" charset="0"/>
              <a:buChar char="•"/>
            </a:pPr>
            <a:r>
              <a:rPr lang="en-US" sz="1300" dirty="0"/>
              <a:t>Customer Focus</a:t>
            </a:r>
          </a:p>
          <a:p>
            <a:pPr marL="181240" indent="-181240">
              <a:buFont typeface="Arial" pitchFamily="34" charset="0"/>
              <a:buChar char="•"/>
            </a:pPr>
            <a:r>
              <a:rPr lang="en-US" sz="1300" dirty="0"/>
              <a:t>Leadership</a:t>
            </a:r>
          </a:p>
          <a:p>
            <a:pPr marL="181240" indent="-181240">
              <a:buFont typeface="Arial" pitchFamily="34" charset="0"/>
              <a:buChar char="•"/>
            </a:pPr>
            <a:r>
              <a:rPr lang="en-US" sz="1300" dirty="0"/>
              <a:t>Involvement of people</a:t>
            </a:r>
          </a:p>
          <a:p>
            <a:pPr marL="181240" indent="-181240">
              <a:buFont typeface="Arial" pitchFamily="34" charset="0"/>
              <a:buChar char="•"/>
            </a:pPr>
            <a:r>
              <a:rPr lang="en-US" sz="1300" dirty="0"/>
              <a:t>Process Approach</a:t>
            </a:r>
          </a:p>
          <a:p>
            <a:pPr marL="181240" indent="-181240">
              <a:buFont typeface="Arial" pitchFamily="34" charset="0"/>
              <a:buChar char="•"/>
            </a:pPr>
            <a:r>
              <a:rPr lang="en-US" sz="1300" dirty="0"/>
              <a:t>System approach to management</a:t>
            </a:r>
          </a:p>
          <a:p>
            <a:pPr marL="181240" indent="-181240">
              <a:buFont typeface="Arial" pitchFamily="34" charset="0"/>
              <a:buChar char="•"/>
            </a:pPr>
            <a:r>
              <a:rPr lang="en-US" sz="1300" dirty="0"/>
              <a:t>Continuous Improvement</a:t>
            </a:r>
          </a:p>
          <a:p>
            <a:pPr marL="181240" indent="-181240">
              <a:buFont typeface="Arial" pitchFamily="34" charset="0"/>
              <a:buChar char="•"/>
            </a:pPr>
            <a:r>
              <a:rPr lang="en-US" sz="1300" dirty="0"/>
              <a:t>Factual approach to decision making</a:t>
            </a:r>
          </a:p>
          <a:p>
            <a:pPr marL="181240" indent="-181240">
              <a:buFont typeface="Arial" pitchFamily="34" charset="0"/>
              <a:buChar char="•"/>
            </a:pPr>
            <a:r>
              <a:rPr lang="en-US" sz="1300" dirty="0"/>
              <a:t>Mutually beneficial supplier</a:t>
            </a:r>
          </a:p>
          <a:p>
            <a:endParaRPr lang="en-GB" dirty="0"/>
          </a:p>
        </p:txBody>
      </p:sp>
    </p:spTree>
    <p:extLst>
      <p:ext uri="{BB962C8B-B14F-4D97-AF65-F5344CB8AC3E}">
        <p14:creationId xmlns:p14="http://schemas.microsoft.com/office/powerpoint/2010/main" xmlns="" val="20538839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08354" name="Rectangle 2"/>
          <p:cNvSpPr>
            <a:spLocks noGrp="1" noRot="1" noChangeAspect="1" noChangeArrowheads="1" noTextEdit="1"/>
          </p:cNvSpPr>
          <p:nvPr>
            <p:ph type="sldImg"/>
          </p:nvPr>
        </p:nvSpPr>
        <p:spPr>
          <a:xfrm>
            <a:off x="1262063" y="722313"/>
            <a:ext cx="4795837" cy="3597275"/>
          </a:xfrm>
          <a:ln/>
        </p:spPr>
      </p:sp>
      <p:sp>
        <p:nvSpPr>
          <p:cNvPr id="1508355" name="Rectangle 3"/>
          <p:cNvSpPr>
            <a:spLocks noGrp="1" noChangeArrowheads="1"/>
          </p:cNvSpPr>
          <p:nvPr>
            <p:ph type="body" idx="1"/>
          </p:nvPr>
        </p:nvSpPr>
        <p:spPr>
          <a:xfrm>
            <a:off x="976252" y="4559961"/>
            <a:ext cx="5362697" cy="4319322"/>
          </a:xfrm>
        </p:spPr>
        <p:txBody>
          <a:bodyPr/>
          <a:lstStyle/>
          <a:p>
            <a:r>
              <a:rPr lang="en-GB" dirty="0"/>
              <a:t>Management is responsible for creating an environment for quality for the project.  This is shared by the </a:t>
            </a:r>
            <a:r>
              <a:rPr lang="en-GB" dirty="0" smtClean="0"/>
              <a:t>organization </a:t>
            </a:r>
            <a:r>
              <a:rPr lang="en-GB" dirty="0"/>
              <a:t>and project (ISO 10006, Section 5, Quality in project management processes).</a:t>
            </a:r>
          </a:p>
          <a:p>
            <a:r>
              <a:rPr lang="en-GB" dirty="0"/>
              <a:t>The objectives, responsibilities, processes and methods for achieving quality at an </a:t>
            </a:r>
            <a:r>
              <a:rPr lang="en-GB" dirty="0" smtClean="0"/>
              <a:t>organizational </a:t>
            </a:r>
            <a:r>
              <a:rPr lang="en-GB" dirty="0"/>
              <a:t>level are typically defined in the </a:t>
            </a:r>
            <a:r>
              <a:rPr lang="en-GB" dirty="0" smtClean="0"/>
              <a:t>organization’s </a:t>
            </a:r>
            <a:r>
              <a:rPr lang="en-GB" dirty="0"/>
              <a:t>Quality Management System.  The Project Manager is responsible for creating and implementing a quality management system for the project.  This is defined in a Project Quality Management Plan.</a:t>
            </a:r>
          </a:p>
          <a:p>
            <a:r>
              <a:rPr lang="en-GB" dirty="0"/>
              <a:t>The Plan sets out specific quality practices, resources and the sequence of quality management activities required to achieve the project objectives.  It will also refer to processes and requirements defined in the </a:t>
            </a:r>
            <a:r>
              <a:rPr lang="en-GB" dirty="0" smtClean="0"/>
              <a:t>organization’s </a:t>
            </a:r>
            <a:r>
              <a:rPr lang="en-GB" dirty="0"/>
              <a:t>quality management system. </a:t>
            </a:r>
          </a:p>
          <a:p>
            <a:endParaRPr lang="en-GB" dirty="0"/>
          </a:p>
        </p:txBody>
      </p:sp>
    </p:spTree>
    <p:extLst>
      <p:ext uri="{BB962C8B-B14F-4D97-AF65-F5344CB8AC3E}">
        <p14:creationId xmlns:p14="http://schemas.microsoft.com/office/powerpoint/2010/main" xmlns="" val="12248636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10402" name="Rectangle 2"/>
          <p:cNvSpPr>
            <a:spLocks noGrp="1" noRot="1" noChangeAspect="1" noChangeArrowheads="1" noTextEdit="1"/>
          </p:cNvSpPr>
          <p:nvPr>
            <p:ph type="sldImg"/>
          </p:nvPr>
        </p:nvSpPr>
        <p:spPr>
          <a:xfrm>
            <a:off x="1262063" y="722313"/>
            <a:ext cx="4795837" cy="3597275"/>
          </a:xfrm>
          <a:ln/>
        </p:spPr>
      </p:sp>
      <p:sp>
        <p:nvSpPr>
          <p:cNvPr id="1510403" name="Rectangle 3"/>
          <p:cNvSpPr>
            <a:spLocks noGrp="1" noChangeArrowheads="1"/>
          </p:cNvSpPr>
          <p:nvPr>
            <p:ph type="body" idx="1"/>
          </p:nvPr>
        </p:nvSpPr>
        <p:spPr>
          <a:xfrm>
            <a:off x="976252" y="4559961"/>
            <a:ext cx="5362697" cy="4319322"/>
          </a:xfrm>
        </p:spPr>
        <p:txBody>
          <a:bodyPr/>
          <a:lstStyle/>
          <a:p>
            <a:pPr>
              <a:spcAft>
                <a:spcPct val="30000"/>
              </a:spcAft>
            </a:pPr>
            <a:r>
              <a:rPr lang="en-GB" dirty="0"/>
              <a:t>The Quality Environment essentially covers four processes:</a:t>
            </a:r>
          </a:p>
          <a:p>
            <a:pPr>
              <a:spcAft>
                <a:spcPct val="30000"/>
              </a:spcAft>
            </a:pPr>
            <a:r>
              <a:rPr lang="en-US" b="1" dirty="0"/>
              <a:t>Quality Planning</a:t>
            </a:r>
            <a:r>
              <a:rPr lang="en-US" dirty="0"/>
              <a:t> – </a:t>
            </a:r>
            <a:r>
              <a:rPr lang="en-GB" dirty="0"/>
              <a:t>defining standards, criteria to be achieved, appropriate actions to ensure the required quality is achieved.   The Quality </a:t>
            </a:r>
            <a:r>
              <a:rPr lang="en-US" dirty="0"/>
              <a:t>Plan provides guidance to project stakeholders on how quality management will be performed on the project.  It includes a statement on stakeholder expectations, success criteria, standards applicable, how they will be applied and how quality will be assured through specific actions, e.g. auditing.</a:t>
            </a:r>
          </a:p>
          <a:p>
            <a:pPr>
              <a:spcAft>
                <a:spcPct val="30000"/>
              </a:spcAft>
            </a:pPr>
            <a:r>
              <a:rPr lang="en-US" b="1" dirty="0"/>
              <a:t>Quality Assurance</a:t>
            </a:r>
            <a:r>
              <a:rPr lang="en-US" dirty="0"/>
              <a:t> – this </a:t>
            </a:r>
            <a:r>
              <a:rPr lang="en-GB" dirty="0"/>
              <a:t>involves pre-planned, regular reviews &amp; independent audits to verify that work is being carried out consistently in accordance with defined procedures, and to provide confidence to stakeholders that the project will satisfy relevant quality requirements and standards.  </a:t>
            </a:r>
          </a:p>
          <a:p>
            <a:pPr>
              <a:spcAft>
                <a:spcPct val="30000"/>
              </a:spcAft>
            </a:pPr>
            <a:r>
              <a:rPr lang="en-US" b="1" dirty="0"/>
              <a:t>Quality Control</a:t>
            </a:r>
            <a:r>
              <a:rPr lang="en-US" dirty="0"/>
              <a:t> – the process of monitoring project results, evaluation to verify results are compliant with relevant standards and taking corrective action to eliminate causes or address unsatisfactory performance.  Typically includes visual inspection, testing or trials to verify that the project deliverables conform to specification, that they are fit for purpose and meet stakeholder’s expectations.</a:t>
            </a:r>
          </a:p>
          <a:p>
            <a:pPr>
              <a:spcAft>
                <a:spcPct val="30000"/>
              </a:spcAft>
            </a:pPr>
            <a:r>
              <a:rPr lang="en-US" b="1" dirty="0">
                <a:cs typeface="Times New Roman" pitchFamily="18" charset="0"/>
              </a:rPr>
              <a:t>Continuous improvement</a:t>
            </a:r>
            <a:r>
              <a:rPr lang="en-US" dirty="0">
                <a:cs typeface="Times New Roman" pitchFamily="18" charset="0"/>
              </a:rPr>
              <a:t> – continual systematic approaches to quality improvement such as TQM, ‘six sigma’, Kaizen.  The focus is on specifying requirements tightly and meeting them as effectively and efficiently as possible.  In order to measure success </a:t>
            </a:r>
            <a:r>
              <a:rPr lang="en-US" dirty="0" smtClean="0">
                <a:cs typeface="Times New Roman" pitchFamily="18" charset="0"/>
              </a:rPr>
              <a:t>organizations </a:t>
            </a:r>
            <a:r>
              <a:rPr lang="en-US" dirty="0">
                <a:cs typeface="Times New Roman" pitchFamily="18" charset="0"/>
              </a:rPr>
              <a:t>use maturity models (e.g. the EFQM excellence model) which provide focus, motivation and mechanisms for objectively improving performance in every aspect of the business.      </a:t>
            </a:r>
          </a:p>
        </p:txBody>
      </p:sp>
    </p:spTree>
    <p:extLst>
      <p:ext uri="{BB962C8B-B14F-4D97-AF65-F5344CB8AC3E}">
        <p14:creationId xmlns:p14="http://schemas.microsoft.com/office/powerpoint/2010/main" xmlns="" val="782839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16546" name="Rectangle 2"/>
          <p:cNvSpPr>
            <a:spLocks noGrp="1" noRot="1" noChangeAspect="1" noChangeArrowheads="1" noTextEdit="1"/>
          </p:cNvSpPr>
          <p:nvPr>
            <p:ph type="sldImg"/>
          </p:nvPr>
        </p:nvSpPr>
        <p:spPr>
          <a:xfrm>
            <a:off x="1262063" y="722313"/>
            <a:ext cx="4795837" cy="3597275"/>
          </a:xfrm>
          <a:ln/>
        </p:spPr>
      </p:sp>
      <p:sp>
        <p:nvSpPr>
          <p:cNvPr id="1516547" name="Rectangle 3"/>
          <p:cNvSpPr>
            <a:spLocks noGrp="1" noChangeArrowheads="1"/>
          </p:cNvSpPr>
          <p:nvPr>
            <p:ph type="body" idx="1"/>
          </p:nvPr>
        </p:nvSpPr>
        <p:spPr>
          <a:xfrm>
            <a:off x="976252" y="4559961"/>
            <a:ext cx="5362697" cy="4319322"/>
          </a:xfrm>
        </p:spPr>
        <p:txBody>
          <a:bodyPr/>
          <a:lstStyle/>
          <a:p>
            <a:pPr>
              <a:lnSpc>
                <a:spcPct val="90000"/>
              </a:lnSpc>
              <a:spcAft>
                <a:spcPct val="40000"/>
              </a:spcAft>
            </a:pPr>
            <a:r>
              <a:rPr lang="en-GB" b="1" dirty="0"/>
              <a:t>Cause &amp; Effect</a:t>
            </a:r>
            <a:r>
              <a:rPr lang="en-GB" dirty="0"/>
              <a:t> (Ishikawa) – is simply a graphical technique to help develop an understanding of how certain causes may lead to a particular effect. </a:t>
            </a:r>
          </a:p>
          <a:p>
            <a:pPr>
              <a:lnSpc>
                <a:spcPct val="90000"/>
              </a:lnSpc>
              <a:spcAft>
                <a:spcPct val="40000"/>
              </a:spcAft>
            </a:pPr>
            <a:r>
              <a:rPr lang="en-GB" b="1" dirty="0"/>
              <a:t>Pareto</a:t>
            </a:r>
            <a:r>
              <a:rPr lang="en-GB" dirty="0"/>
              <a:t> – a type of histogram that orders the information in a particular way.  This gives rise to the Pareto principle that 80% of the problems are the result of 20% of the causes.  This enables us to direct problem solving where it will be most effective. </a:t>
            </a:r>
          </a:p>
          <a:p>
            <a:pPr>
              <a:lnSpc>
                <a:spcPct val="90000"/>
              </a:lnSpc>
              <a:spcAft>
                <a:spcPct val="40000"/>
              </a:spcAft>
            </a:pPr>
            <a:r>
              <a:rPr lang="en-GB" b="1" dirty="0"/>
              <a:t>Run Chart</a:t>
            </a:r>
            <a:r>
              <a:rPr lang="en-GB" dirty="0"/>
              <a:t> – plots the history of a single variable.  For example if a key performance criteria for a project was the variance between actual cost and budget cost, this variable could be plotted over time to track its variation and identify trends.</a:t>
            </a:r>
          </a:p>
          <a:p>
            <a:pPr>
              <a:lnSpc>
                <a:spcPct val="90000"/>
              </a:lnSpc>
              <a:spcAft>
                <a:spcPct val="40000"/>
              </a:spcAft>
            </a:pPr>
            <a:r>
              <a:rPr lang="en-GB" b="1" dirty="0"/>
              <a:t>Control Chart</a:t>
            </a:r>
            <a:r>
              <a:rPr lang="en-GB" dirty="0"/>
              <a:t> – plots value for each of a number of outputs of the same process.  It also sets tolerances for the values measured.  This allows us to identify if the process is in or out of control.  For example plotting the results of a test on each weld on the ship to ensure our welding process was within acceptable control limits.  </a:t>
            </a:r>
          </a:p>
          <a:p>
            <a:pPr>
              <a:lnSpc>
                <a:spcPct val="90000"/>
              </a:lnSpc>
              <a:spcAft>
                <a:spcPct val="40000"/>
              </a:spcAft>
            </a:pPr>
            <a:r>
              <a:rPr lang="en-GB" b="1" dirty="0"/>
              <a:t>Scatter</a:t>
            </a:r>
            <a:r>
              <a:rPr lang="en-GB" dirty="0"/>
              <a:t> – used where there are two variable and we want to see if there is a relationship between them.  e.g. the strength of a number of cubes against recorded outside temperatures may show relationship between strength and temperature.</a:t>
            </a:r>
          </a:p>
          <a:p>
            <a:pPr>
              <a:lnSpc>
                <a:spcPct val="90000"/>
              </a:lnSpc>
              <a:spcAft>
                <a:spcPct val="40000"/>
              </a:spcAft>
            </a:pPr>
            <a:r>
              <a:rPr lang="en-GB" b="1" dirty="0"/>
              <a:t>Histogram</a:t>
            </a:r>
            <a:r>
              <a:rPr lang="en-GB" dirty="0"/>
              <a:t> – plots frequency of variables.  The height of the bar shows how often a particular result occurs and the number of bars indicates the range of results.</a:t>
            </a:r>
          </a:p>
          <a:p>
            <a:pPr>
              <a:lnSpc>
                <a:spcPct val="90000"/>
              </a:lnSpc>
              <a:spcAft>
                <a:spcPct val="40000"/>
              </a:spcAft>
            </a:pPr>
            <a:r>
              <a:rPr lang="en-GB" b="1" dirty="0"/>
              <a:t>Flowchart </a:t>
            </a:r>
            <a:r>
              <a:rPr lang="en-GB" dirty="0"/>
              <a:t>– a graphical representation of a process showing activities and decision points.  A flow chart is used to show how different parts of a system interrelate.  It can help the project team identify where quality problems may occur or redesign a process to correct problems.</a:t>
            </a:r>
            <a:endParaRPr lang="en-US" b="1" dirty="0"/>
          </a:p>
        </p:txBody>
      </p:sp>
    </p:spTree>
    <p:extLst>
      <p:ext uri="{BB962C8B-B14F-4D97-AF65-F5344CB8AC3E}">
        <p14:creationId xmlns:p14="http://schemas.microsoft.com/office/powerpoint/2010/main" xmlns="" val="135607844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588" y="9119474"/>
            <a:ext cx="3169920" cy="480060"/>
          </a:xfrm>
          <a:prstGeom prst="rect">
            <a:avLst/>
          </a:prstGeom>
          <a:ln/>
        </p:spPr>
        <p:txBody>
          <a:bodyPr/>
          <a:lstStyle/>
          <a:p>
            <a:fld id="{29020E0D-3D45-4197-BA22-2947DA20355F}" type="slidenum">
              <a:rPr lang="en-GB"/>
              <a:pPr/>
              <a:t>200</a:t>
            </a:fld>
            <a:endParaRPr lang="en-GB" dirty="0"/>
          </a:p>
        </p:txBody>
      </p:sp>
      <p:sp>
        <p:nvSpPr>
          <p:cNvPr id="561154" name="Rectangle 2"/>
          <p:cNvSpPr>
            <a:spLocks noGrp="1" noRot="1" noChangeAspect="1" noChangeArrowheads="1" noTextEdit="1"/>
          </p:cNvSpPr>
          <p:nvPr>
            <p:ph type="sldImg"/>
          </p:nvPr>
        </p:nvSpPr>
        <p:spPr>
          <a:xfrm>
            <a:off x="938213" y="698500"/>
            <a:ext cx="5710237" cy="4283075"/>
          </a:xfrm>
          <a:ln/>
        </p:spPr>
      </p:sp>
      <p:sp>
        <p:nvSpPr>
          <p:cNvPr id="561155" name="Rectangle 3"/>
          <p:cNvSpPr>
            <a:spLocks noGrp="1" noChangeArrowheads="1"/>
          </p:cNvSpPr>
          <p:nvPr>
            <p:ph type="body" idx="1"/>
          </p:nvPr>
        </p:nvSpPr>
        <p:spPr/>
        <p:txBody>
          <a:bodyPr/>
          <a:lstStyle/>
          <a:p>
            <a:r>
              <a:rPr lang="en-GB" dirty="0"/>
              <a:t>Whether it be technical excellence or customer satisfaction there must be some cost </a:t>
            </a:r>
            <a:r>
              <a:rPr lang="en-GB" dirty="0" smtClean="0"/>
              <a:t>in </a:t>
            </a:r>
            <a:r>
              <a:rPr lang="en-GB" dirty="0"/>
              <a:t>achieving high standards.</a:t>
            </a:r>
          </a:p>
          <a:p>
            <a:r>
              <a:rPr lang="en-GB" dirty="0"/>
              <a:t>The often heard slogan “quality is free” goes back to the book written by </a:t>
            </a:r>
            <a:r>
              <a:rPr lang="en-GB" dirty="0" smtClean="0"/>
              <a:t>Crosby </a:t>
            </a:r>
            <a:r>
              <a:rPr lang="en-GB" dirty="0"/>
              <a:t>in the late seventies. The principle is that money invested in quality up front will produce a reduction in costs longer term.</a:t>
            </a:r>
          </a:p>
          <a:p>
            <a:r>
              <a:rPr lang="en-GB" dirty="0"/>
              <a:t>Quality costs are broken down into </a:t>
            </a:r>
            <a:r>
              <a:rPr lang="en-GB" dirty="0" smtClean="0"/>
              <a:t>the three following categories, prevention</a:t>
            </a:r>
            <a:r>
              <a:rPr lang="en-GB" dirty="0"/>
              <a:t>, failure and appraisal.</a:t>
            </a:r>
          </a:p>
          <a:p>
            <a:r>
              <a:rPr lang="en-GB" b="1" dirty="0"/>
              <a:t>Prevention</a:t>
            </a:r>
            <a:endParaRPr lang="en-GB" dirty="0"/>
          </a:p>
          <a:p>
            <a:r>
              <a:rPr lang="en-GB" dirty="0"/>
              <a:t>These are the costs associated with any action designed to reduce the incidence of defects and failures</a:t>
            </a:r>
            <a:r>
              <a:rPr lang="en-GB" dirty="0" smtClean="0"/>
              <a:t>.  The correct training of an individual and the use of suitable</a:t>
            </a:r>
            <a:r>
              <a:rPr lang="en-GB" baseline="0" dirty="0" smtClean="0"/>
              <a:t> and well maintained equipment helps with this.</a:t>
            </a:r>
            <a:endParaRPr lang="en-GB" b="1" dirty="0"/>
          </a:p>
          <a:p>
            <a:r>
              <a:rPr lang="en-GB" b="1" dirty="0"/>
              <a:t>Failure</a:t>
            </a:r>
            <a:endParaRPr lang="en-GB" dirty="0"/>
          </a:p>
          <a:p>
            <a:r>
              <a:rPr lang="en-GB" dirty="0"/>
              <a:t>This can be further broken down into internal failure and external failure. Internal failure costs are those of investigating the cause, wasted materials, repairs and </a:t>
            </a:r>
            <a:r>
              <a:rPr lang="en-GB" dirty="0" smtClean="0"/>
              <a:t>rework. </a:t>
            </a:r>
            <a:r>
              <a:rPr lang="en-GB" dirty="0"/>
              <a:t>External failure costs relate </a:t>
            </a:r>
            <a:r>
              <a:rPr lang="en-GB" dirty="0" smtClean="0"/>
              <a:t>for example to the damage </a:t>
            </a:r>
            <a:r>
              <a:rPr lang="en-GB" dirty="0"/>
              <a:t>to reputation, </a:t>
            </a:r>
            <a:r>
              <a:rPr lang="en-GB" dirty="0" smtClean="0"/>
              <a:t>your customer relationships</a:t>
            </a:r>
            <a:r>
              <a:rPr lang="en-GB" baseline="0" dirty="0" smtClean="0"/>
              <a:t> and</a:t>
            </a:r>
            <a:r>
              <a:rPr lang="en-GB" dirty="0" smtClean="0"/>
              <a:t> </a:t>
            </a:r>
            <a:r>
              <a:rPr lang="en-GB" dirty="0"/>
              <a:t>liability </a:t>
            </a:r>
            <a:r>
              <a:rPr lang="en-GB" dirty="0" smtClean="0"/>
              <a:t>costs.</a:t>
            </a:r>
            <a:endParaRPr lang="en-GB" b="1" dirty="0"/>
          </a:p>
          <a:p>
            <a:r>
              <a:rPr lang="en-GB" b="1" dirty="0"/>
              <a:t>Appraisal</a:t>
            </a:r>
            <a:endParaRPr lang="en-GB" dirty="0"/>
          </a:p>
          <a:p>
            <a:r>
              <a:rPr lang="en-GB" dirty="0" smtClean="0"/>
              <a:t>This is also called </a:t>
            </a:r>
            <a:r>
              <a:rPr lang="en-GB" dirty="0"/>
              <a:t>inspection costs, these relate to the costs of sampling and testing products, checking </a:t>
            </a:r>
            <a:r>
              <a:rPr lang="en-GB" dirty="0" smtClean="0"/>
              <a:t>specifications</a:t>
            </a:r>
            <a:r>
              <a:rPr lang="en-GB" baseline="0" dirty="0" smtClean="0"/>
              <a:t> and supervising staff</a:t>
            </a:r>
            <a:r>
              <a:rPr lang="en-GB" dirty="0" smtClean="0"/>
              <a:t>.</a:t>
            </a:r>
            <a:endParaRPr lang="en-GB" dirty="0"/>
          </a:p>
        </p:txBody>
      </p:sp>
    </p:spTree>
    <p:extLst>
      <p:ext uri="{BB962C8B-B14F-4D97-AF65-F5344CB8AC3E}">
        <p14:creationId xmlns:p14="http://schemas.microsoft.com/office/powerpoint/2010/main" xmlns="" val="2020457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P5 looks at the product life cycle from a different perspective.  The product’s impact from a social, environmental, and economic perspective during each of these phases should be accounted for in the product’s project from the time that the idea for the product is conceived until it is handed off in its final form.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18</a:t>
            </a:fld>
            <a:endParaRPr lang="en-US" dirty="0"/>
          </a:p>
        </p:txBody>
      </p:sp>
    </p:spTree>
    <p:extLst>
      <p:ext uri="{BB962C8B-B14F-4D97-AF65-F5344CB8AC3E}">
        <p14:creationId xmlns:p14="http://schemas.microsoft.com/office/powerpoint/2010/main" xmlns="" val="99865983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201</a:t>
            </a:fld>
            <a:endParaRPr lang="en-US" dirty="0"/>
          </a:p>
        </p:txBody>
      </p:sp>
    </p:spTree>
    <p:extLst>
      <p:ext uri="{BB962C8B-B14F-4D97-AF65-F5344CB8AC3E}">
        <p14:creationId xmlns:p14="http://schemas.microsoft.com/office/powerpoint/2010/main" xmlns="" val="1676101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sub-category covers project governance policies as they pertain to labor practices, the relationship to policy set forth in organizational strategy, and operations, its hiring and staffing policies and procedures, treatment of employees, and their well-being.</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20</a:t>
            </a:fld>
            <a:endParaRPr lang="en-US" dirty="0"/>
          </a:p>
        </p:txBody>
      </p:sp>
    </p:spTree>
    <p:extLst>
      <p:ext uri="{BB962C8B-B14F-4D97-AF65-F5344CB8AC3E}">
        <p14:creationId xmlns:p14="http://schemas.microsoft.com/office/powerpoint/2010/main" xmlns="" val="834112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sub-category covers the impacts of a portfolio, program, or project on the society in which the project’s product will impact the end users or customers that will make use of it.</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21</a:t>
            </a:fld>
            <a:endParaRPr lang="en-US" dirty="0"/>
          </a:p>
        </p:txBody>
      </p:sp>
    </p:spTree>
    <p:extLst>
      <p:ext uri="{BB962C8B-B14F-4D97-AF65-F5344CB8AC3E}">
        <p14:creationId xmlns:p14="http://schemas.microsoft.com/office/powerpoint/2010/main" xmlns="" val="874976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sub-category covers project process and product impacts as they pertain to human rights. </a:t>
            </a:r>
          </a:p>
          <a:p>
            <a:r>
              <a:rPr lang="en-US" dirty="0" smtClean="0"/>
              <a:t>Among the human rights issues included are non-discrimination, gender equality, freedom of association, collective bargaining, child labor, forced or compulsory labor. </a:t>
            </a:r>
          </a:p>
          <a:p>
            <a:r>
              <a:rPr lang="en-US" dirty="0" smtClean="0"/>
              <a:t> The international legal framework for human rights is comprised of a body of law made up of treaties, conventions, declarations and other instruments. The corner stone of human rights is the United Nations (UN) International Bill of Rights, which is formed by three instruments: </a:t>
            </a:r>
          </a:p>
          <a:p>
            <a:r>
              <a:rPr lang="en-US" dirty="0" smtClean="0"/>
              <a:t>•	United Nations (UN) Declaration, ‘Universal Declaration of Human Rights’, 1948 </a:t>
            </a:r>
          </a:p>
          <a:p>
            <a:r>
              <a:rPr lang="en-US" dirty="0" smtClean="0"/>
              <a:t>•	United Nations (UN) Convention, ‘International Covenant on Civil and Political Rights’, 1966 </a:t>
            </a:r>
          </a:p>
          <a:p>
            <a:r>
              <a:rPr lang="en-US" dirty="0" smtClean="0"/>
              <a:t>•	United Nations (UN) Convention, ‘International Covenant on Economic, Social, and Cultural Rights’, 1966 </a:t>
            </a:r>
          </a:p>
          <a:p>
            <a:endParaRPr lang="en-US" dirty="0" smtClean="0"/>
          </a:p>
          <a:p>
            <a:r>
              <a:rPr lang="en-US" dirty="0" smtClean="0"/>
              <a:t>These are the first reference points for any organization reporting on human rights.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22</a:t>
            </a:fld>
            <a:endParaRPr lang="en-US" dirty="0"/>
          </a:p>
        </p:txBody>
      </p:sp>
    </p:spTree>
    <p:extLst>
      <p:ext uri="{BB962C8B-B14F-4D97-AF65-F5344CB8AC3E}">
        <p14:creationId xmlns:p14="http://schemas.microsoft.com/office/powerpoint/2010/main" xmlns="" val="1431076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This sub-category covers project process and product impacts as they pertain to ethical behavior and focuses on three areas: Investment and Procurement, Bribery and Corruption, and Anti-Competition.  </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Each element in this sub-category extends beyond a behavioral competence to organizational culture in how conscious leadership and higher purpose are cornerstones to successful projects and ultimately stronger business.</a:t>
            </a:r>
            <a:endParaRPr lang="en-US" sz="13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a:t>
            </a:fld>
            <a:endParaRPr lang="en-US" dirty="0"/>
          </a:p>
        </p:txBody>
      </p:sp>
    </p:spTree>
    <p:extLst>
      <p:ext uri="{BB962C8B-B14F-4D97-AF65-F5344CB8AC3E}">
        <p14:creationId xmlns:p14="http://schemas.microsoft.com/office/powerpoint/2010/main" xmlns="" val="1221669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The environmental aspect of sustainability concerns portfolio, program, or project’s impact on living and non-living natural systems, including land, air, water and ecosystems.</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24</a:t>
            </a:fld>
            <a:endParaRPr lang="en-US" dirty="0"/>
          </a:p>
        </p:txBody>
      </p:sp>
    </p:spTree>
    <p:extLst>
      <p:ext uri="{BB962C8B-B14F-4D97-AF65-F5344CB8AC3E}">
        <p14:creationId xmlns:p14="http://schemas.microsoft.com/office/powerpoint/2010/main" xmlns="" val="919510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sub-category covers project process and product impacts as they pertain to energy resources and focuses on three primary areas: Energy used, Emissions/Co2, and Clean Energy Return.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25</a:t>
            </a:fld>
            <a:endParaRPr lang="en-US" dirty="0"/>
          </a:p>
        </p:txBody>
      </p:sp>
    </p:spTree>
    <p:extLst>
      <p:ext uri="{BB962C8B-B14F-4D97-AF65-F5344CB8AC3E}">
        <p14:creationId xmlns:p14="http://schemas.microsoft.com/office/powerpoint/2010/main" xmlns="" val="943374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sub-category covers project process and product impacts as they pertain to water resources and focuses on three primary areas: Water Quality, Water Consumption, and Water Displacement. 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26</a:t>
            </a:fld>
            <a:endParaRPr lang="en-US" dirty="0"/>
          </a:p>
        </p:txBody>
      </p:sp>
    </p:spTree>
    <p:extLst>
      <p:ext uri="{BB962C8B-B14F-4D97-AF65-F5344CB8AC3E}">
        <p14:creationId xmlns:p14="http://schemas.microsoft.com/office/powerpoint/2010/main" xmlns="" val="1358059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Walk</a:t>
            </a:r>
            <a:r>
              <a:rPr lang="en-US" baseline="0" dirty="0" smtClean="0"/>
              <a:t> them through the steps.</a:t>
            </a:r>
          </a:p>
          <a:p>
            <a:endParaRPr lang="en-US" dirty="0" smtClean="0"/>
          </a:p>
          <a:p>
            <a:r>
              <a:rPr lang="en-US" dirty="0" smtClean="0"/>
              <a:t>The final phase of the project is the closure phase.  The project manager has many activities to deliver in this phase and must ensure that they have planned the closure in a structured and organized manner to make sure that everything is truly accounted for within the project.</a:t>
            </a:r>
          </a:p>
          <a:p>
            <a:endParaRPr lang="en-US" dirty="0" smtClean="0"/>
          </a:p>
          <a:p>
            <a:r>
              <a:rPr lang="en-US" dirty="0" smtClean="0"/>
              <a:t>Carrying out a review of the project once it has been delivered is essential for learning for future development.  The green matters of the project should be included as part of the project review, however early maturity or highly mature organizations may choose to hold the sustainability element of the review separately from the remainder of the post project review.  This is a personal choice, however the most important thing is that a review is carried out, the lessons are captured and that the organization then use these lessons to develop in the future.</a:t>
            </a:r>
          </a:p>
          <a:p>
            <a:endParaRPr lang="en-US" dirty="0" smtClean="0"/>
          </a:p>
          <a:p>
            <a:r>
              <a:rPr lang="en-US" dirty="0" smtClean="0"/>
              <a:t>Ensuring that the product or service is used in a sustainable</a:t>
            </a:r>
            <a:r>
              <a:rPr lang="en-US" baseline="0" dirty="0" smtClean="0"/>
              <a:t> manner throughout its full life allows the continuance of sustainability into operations and then through to its demise and disposal in a sustainable way.</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a:t>
            </a:fld>
            <a:endParaRPr lang="en-US" dirty="0"/>
          </a:p>
        </p:txBody>
      </p:sp>
    </p:spTree>
    <p:extLst>
      <p:ext uri="{BB962C8B-B14F-4D97-AF65-F5344CB8AC3E}">
        <p14:creationId xmlns:p14="http://schemas.microsoft.com/office/powerpoint/2010/main" xmlns="" val="1320874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sub-category covers project process and product impacts as they pertain to waste that  during the extraction of raw materials, the processing of raw materials into intermediate and final products, the consumption of final products and  focuses on five primary areas: Recycling, Water Disposal, Reusability, Incorporated Energy, and Waste.</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27</a:t>
            </a:fld>
            <a:endParaRPr lang="en-US" dirty="0"/>
          </a:p>
        </p:txBody>
      </p:sp>
    </p:spTree>
    <p:extLst>
      <p:ext uri="{BB962C8B-B14F-4D97-AF65-F5344CB8AC3E}">
        <p14:creationId xmlns:p14="http://schemas.microsoft.com/office/powerpoint/2010/main" xmlns="" val="349890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This sub-category covers project process and product impacts as they pertain to waste that  during the extraction of raw materials, the processing of raw materials into intermediate and final products, the consumption of final products and  focuses on five primary areas: Recycling, Water Disposal, Reusability, Incorporated Energy, and Waste.</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28</a:t>
            </a:fld>
            <a:endParaRPr lang="en-US" dirty="0"/>
          </a:p>
        </p:txBody>
      </p:sp>
    </p:spTree>
    <p:extLst>
      <p:ext uri="{BB962C8B-B14F-4D97-AF65-F5344CB8AC3E}">
        <p14:creationId xmlns:p14="http://schemas.microsoft.com/office/powerpoint/2010/main" xmlns="" val="1115190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This sub-category covers project process and product impacts as they pertain to waste that  during the extraction of raw materials, the processing of raw materials into intermediate and final products, the consumption of final products and  focuses on five primary areas: Recycling, Water Disposal, Reusability, Incorporated Energy, and Waste.</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29</a:t>
            </a:fld>
            <a:endParaRPr lang="en-US" dirty="0"/>
          </a:p>
        </p:txBody>
      </p:sp>
    </p:spTree>
    <p:extLst>
      <p:ext uri="{BB962C8B-B14F-4D97-AF65-F5344CB8AC3E}">
        <p14:creationId xmlns:p14="http://schemas.microsoft.com/office/powerpoint/2010/main" xmlns="" val="787799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Calculating sustainability on a project is critical.  </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817" indent="-285699" eaLnBrk="0" hangingPunct="0">
              <a:defRPr>
                <a:solidFill>
                  <a:schemeClr val="tx1"/>
                </a:solidFill>
                <a:latin typeface="Arial" pitchFamily="34" charset="0"/>
                <a:cs typeface="Arial" pitchFamily="34" charset="0"/>
              </a:defRPr>
            </a:lvl2pPr>
            <a:lvl3pPr marL="1142796" indent="-228560" eaLnBrk="0" hangingPunct="0">
              <a:defRPr>
                <a:solidFill>
                  <a:schemeClr val="tx1"/>
                </a:solidFill>
                <a:latin typeface="Arial" pitchFamily="34" charset="0"/>
                <a:cs typeface="Arial" pitchFamily="34" charset="0"/>
              </a:defRPr>
            </a:lvl3pPr>
            <a:lvl4pPr marL="1599915" indent="-228560" eaLnBrk="0" hangingPunct="0">
              <a:defRPr>
                <a:solidFill>
                  <a:schemeClr val="tx1"/>
                </a:solidFill>
                <a:latin typeface="Arial" pitchFamily="34" charset="0"/>
                <a:cs typeface="Arial" pitchFamily="34" charset="0"/>
              </a:defRPr>
            </a:lvl4pPr>
            <a:lvl5pPr marL="2057034" indent="-228560" eaLnBrk="0" hangingPunct="0">
              <a:defRPr>
                <a:solidFill>
                  <a:schemeClr val="tx1"/>
                </a:solidFill>
                <a:latin typeface="Arial" pitchFamily="34" charset="0"/>
                <a:cs typeface="Arial" pitchFamily="34" charset="0"/>
              </a:defRPr>
            </a:lvl5pPr>
            <a:lvl6pPr marL="2514152" indent="-228560" eaLnBrk="0" fontAlgn="base" hangingPunct="0">
              <a:spcBef>
                <a:spcPct val="0"/>
              </a:spcBef>
              <a:spcAft>
                <a:spcPct val="0"/>
              </a:spcAft>
              <a:defRPr>
                <a:solidFill>
                  <a:schemeClr val="tx1"/>
                </a:solidFill>
                <a:latin typeface="Arial" pitchFamily="34" charset="0"/>
                <a:cs typeface="Arial" pitchFamily="34" charset="0"/>
              </a:defRPr>
            </a:lvl6pPr>
            <a:lvl7pPr marL="2971271" indent="-228560" eaLnBrk="0" fontAlgn="base" hangingPunct="0">
              <a:spcBef>
                <a:spcPct val="0"/>
              </a:spcBef>
              <a:spcAft>
                <a:spcPct val="0"/>
              </a:spcAft>
              <a:defRPr>
                <a:solidFill>
                  <a:schemeClr val="tx1"/>
                </a:solidFill>
                <a:latin typeface="Arial" pitchFamily="34" charset="0"/>
                <a:cs typeface="Arial" pitchFamily="34" charset="0"/>
              </a:defRPr>
            </a:lvl7pPr>
            <a:lvl8pPr marL="3428389" indent="-228560" eaLnBrk="0" fontAlgn="base" hangingPunct="0">
              <a:spcBef>
                <a:spcPct val="0"/>
              </a:spcBef>
              <a:spcAft>
                <a:spcPct val="0"/>
              </a:spcAft>
              <a:defRPr>
                <a:solidFill>
                  <a:schemeClr val="tx1"/>
                </a:solidFill>
                <a:latin typeface="Arial" pitchFamily="34" charset="0"/>
                <a:cs typeface="Arial" pitchFamily="34" charset="0"/>
              </a:defRPr>
            </a:lvl8pPr>
            <a:lvl9pPr marL="3885507" indent="-22856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089602B-594A-4F6B-9F2A-FEF9C504ADA4}" type="slidenum">
              <a:rPr lang="en-US" smtClean="0">
                <a:latin typeface="Calibri" pitchFamily="34" charset="0"/>
              </a:rPr>
              <a:pPr eaLnBrk="1" hangingPunct="1"/>
              <a:t>33</a:t>
            </a:fld>
            <a:endParaRPr lang="en-US" dirty="0" smtClean="0">
              <a:latin typeface="Calibri" pitchFamily="34" charset="0"/>
            </a:endParaRPr>
          </a:p>
        </p:txBody>
      </p:sp>
    </p:spTree>
    <p:extLst>
      <p:ext uri="{BB962C8B-B14F-4D97-AF65-F5344CB8AC3E}">
        <p14:creationId xmlns:p14="http://schemas.microsoft.com/office/powerpoint/2010/main" xmlns="" val="173851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Shows the mapping between</a:t>
            </a:r>
            <a:r>
              <a:rPr lang="en-US" baseline="0" dirty="0" smtClean="0"/>
              <a:t> P5 the GRI and UNGC</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34</a:t>
            </a:fld>
            <a:endParaRPr lang="en-US" dirty="0"/>
          </a:p>
        </p:txBody>
      </p:sp>
    </p:spTree>
    <p:extLst>
      <p:ext uri="{BB962C8B-B14F-4D97-AF65-F5344CB8AC3E}">
        <p14:creationId xmlns:p14="http://schemas.microsoft.com/office/powerpoint/2010/main" xmlns="" val="2067896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35</a:t>
            </a:fld>
            <a:endParaRPr lang="en-US" dirty="0"/>
          </a:p>
        </p:txBody>
      </p:sp>
    </p:spTree>
    <p:extLst>
      <p:ext uri="{BB962C8B-B14F-4D97-AF65-F5344CB8AC3E}">
        <p14:creationId xmlns:p14="http://schemas.microsoft.com/office/powerpoint/2010/main" xmlns="" val="156567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number of projects that surround a simple consumer beverage range in the hundreds. We are going to take a </a:t>
            </a:r>
            <a:endParaRPr lang="en-US" dirty="0" smtClean="0"/>
          </a:p>
          <a:p>
            <a:endParaRPr lang="en-US" dirty="0" smtClean="0"/>
          </a:p>
          <a:p>
            <a:r>
              <a:rPr lang="en-US" dirty="0" smtClean="0"/>
              <a:t>Step 1. </a:t>
            </a:r>
          </a:p>
          <a:p>
            <a:endParaRPr lang="en-US" dirty="0" smtClean="0"/>
          </a:p>
          <a:p>
            <a:r>
              <a:rPr lang="en-US" dirty="0" smtClean="0"/>
              <a:t>Determine how many P5 Elements</a:t>
            </a:r>
            <a:r>
              <a:rPr lang="en-US" baseline="0" dirty="0" smtClean="0"/>
              <a:t> could be measured from what is shared in this video.  (Circle on your worksheet).</a:t>
            </a:r>
            <a:endParaRPr lang="en-US" dirty="0" smtClean="0"/>
          </a:p>
          <a:p>
            <a:endParaRPr lang="en-US" dirty="0" smtClean="0"/>
          </a:p>
          <a:p>
            <a:r>
              <a:rPr lang="en-US" baseline="0" dirty="0" smtClean="0"/>
              <a:t>Exercise 2. </a:t>
            </a:r>
          </a:p>
          <a:p>
            <a:endParaRPr lang="en-US" baseline="0" dirty="0" smtClean="0"/>
          </a:p>
          <a:p>
            <a:r>
              <a:rPr lang="en-US" baseline="0" dirty="0" smtClean="0"/>
              <a:t>In groups of four, assign a score to each element.  For positive impacts score High Medium Low (3,2,1)  For Negative Impacts Score High Medium Low (-3.-2.-1)  Add up the total score.</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36</a:t>
            </a:fld>
            <a:endParaRPr lang="en-US" dirty="0"/>
          </a:p>
        </p:txBody>
      </p:sp>
    </p:spTree>
    <p:extLst>
      <p:ext uri="{BB962C8B-B14F-4D97-AF65-F5344CB8AC3E}">
        <p14:creationId xmlns:p14="http://schemas.microsoft.com/office/powerpoint/2010/main" xmlns="" val="802869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this slide to facilitate a dialogue</a:t>
            </a:r>
            <a:r>
              <a:rPr lang="en-US" baseline="0" dirty="0" smtClean="0"/>
              <a:t> in class.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37</a:t>
            </a:fld>
            <a:endParaRPr lang="en-US" dirty="0"/>
          </a:p>
        </p:txBody>
      </p:sp>
    </p:spTree>
    <p:extLst>
      <p:ext uri="{BB962C8B-B14F-4D97-AF65-F5344CB8AC3E}">
        <p14:creationId xmlns:p14="http://schemas.microsoft.com/office/powerpoint/2010/main" xmlns="" val="7471443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38</a:t>
            </a:fld>
            <a:endParaRPr lang="en-US" dirty="0"/>
          </a:p>
        </p:txBody>
      </p:sp>
    </p:spTree>
    <p:extLst>
      <p:ext uri="{BB962C8B-B14F-4D97-AF65-F5344CB8AC3E}">
        <p14:creationId xmlns:p14="http://schemas.microsoft.com/office/powerpoint/2010/main" xmlns="" val="872960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42</a:t>
            </a:fld>
            <a:endParaRPr lang="en-US"/>
          </a:p>
        </p:txBody>
      </p:sp>
    </p:spTree>
    <p:extLst>
      <p:ext uri="{BB962C8B-B14F-4D97-AF65-F5344CB8AC3E}">
        <p14:creationId xmlns:p14="http://schemas.microsoft.com/office/powerpoint/2010/main" xmlns="" val="842875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a:t>
            </a:r>
            <a:r>
              <a:rPr lang="en-US" baseline="0" dirty="0" smtClean="0"/>
              <a:t> that by using the sustainability management plan you can contribute to your organization’s GRI Report which key stakeholders are using to make business decisions.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a:t>
            </a:fld>
            <a:endParaRPr lang="en-US" dirty="0"/>
          </a:p>
        </p:txBody>
      </p:sp>
    </p:spTree>
    <p:extLst>
      <p:ext uri="{BB962C8B-B14F-4D97-AF65-F5344CB8AC3E}">
        <p14:creationId xmlns:p14="http://schemas.microsoft.com/office/powerpoint/2010/main" xmlns="" val="521225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9058" name="Rectangle 2"/>
          <p:cNvSpPr>
            <a:spLocks noGrp="1" noRot="1" noChangeAspect="1" noChangeArrowheads="1" noTextEdit="1"/>
          </p:cNvSpPr>
          <p:nvPr>
            <p:ph type="sldImg"/>
          </p:nvPr>
        </p:nvSpPr>
        <p:spPr>
          <a:xfrm>
            <a:off x="1504950" y="641350"/>
            <a:ext cx="4275138" cy="3205163"/>
          </a:xfrm>
          <a:ln/>
        </p:spPr>
      </p:sp>
      <p:sp>
        <p:nvSpPr>
          <p:cNvPr id="1709059" name="Rectangle 3"/>
          <p:cNvSpPr>
            <a:spLocks noGrp="1" noChangeArrowheads="1"/>
          </p:cNvSpPr>
          <p:nvPr>
            <p:ph type="body" idx="1"/>
          </p:nvPr>
        </p:nvSpPr>
        <p:spPr>
          <a:xfrm>
            <a:off x="707116" y="4287339"/>
            <a:ext cx="6048079" cy="4430502"/>
          </a:xfrm>
        </p:spPr>
        <p:txBody>
          <a:bodyPr/>
          <a:lstStyle/>
          <a:p>
            <a:pPr lvl="1"/>
            <a:endParaRPr lang="en-GB" dirty="0"/>
          </a:p>
        </p:txBody>
      </p:sp>
    </p:spTree>
    <p:extLst>
      <p:ext uri="{BB962C8B-B14F-4D97-AF65-F5344CB8AC3E}">
        <p14:creationId xmlns:p14="http://schemas.microsoft.com/office/powerpoint/2010/main" xmlns="" val="5561640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9058" name="Rectangle 2"/>
          <p:cNvSpPr>
            <a:spLocks noGrp="1" noRot="1" noChangeAspect="1" noChangeArrowheads="1" noTextEdit="1"/>
          </p:cNvSpPr>
          <p:nvPr>
            <p:ph type="sldImg"/>
          </p:nvPr>
        </p:nvSpPr>
        <p:spPr>
          <a:xfrm>
            <a:off x="1504950" y="641350"/>
            <a:ext cx="4275138" cy="3205163"/>
          </a:xfrm>
          <a:ln/>
        </p:spPr>
      </p:sp>
      <p:sp>
        <p:nvSpPr>
          <p:cNvPr id="1709059" name="Rectangle 3"/>
          <p:cNvSpPr>
            <a:spLocks noGrp="1" noChangeArrowheads="1"/>
          </p:cNvSpPr>
          <p:nvPr>
            <p:ph type="body" idx="1"/>
          </p:nvPr>
        </p:nvSpPr>
        <p:spPr>
          <a:xfrm>
            <a:off x="707116" y="4287339"/>
            <a:ext cx="6048079" cy="4430502"/>
          </a:xfrm>
        </p:spPr>
        <p:txBody>
          <a:bodyPr/>
          <a:lstStyle/>
          <a:p>
            <a:pPr lvl="1"/>
            <a:endParaRPr lang="en-GB" dirty="0"/>
          </a:p>
        </p:txBody>
      </p:sp>
    </p:spTree>
    <p:extLst>
      <p:ext uri="{BB962C8B-B14F-4D97-AF65-F5344CB8AC3E}">
        <p14:creationId xmlns:p14="http://schemas.microsoft.com/office/powerpoint/2010/main" xmlns="" val="638067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41058" name="Rectangle 2"/>
          <p:cNvSpPr>
            <a:spLocks noGrp="1" noRot="1" noChangeAspect="1" noChangeArrowheads="1" noTextEdit="1"/>
          </p:cNvSpPr>
          <p:nvPr>
            <p:ph type="sldImg"/>
          </p:nvPr>
        </p:nvSpPr>
        <p:spPr>
          <a:xfrm>
            <a:off x="1258888" y="720725"/>
            <a:ext cx="4799012" cy="3598863"/>
          </a:xfrm>
          <a:ln/>
        </p:spPr>
      </p:sp>
      <p:sp>
        <p:nvSpPr>
          <p:cNvPr id="941059" name="Rectangle 3"/>
          <p:cNvSpPr>
            <a:spLocks noGrp="1" noChangeArrowheads="1"/>
          </p:cNvSpPr>
          <p:nvPr>
            <p:ph type="body" idx="1"/>
          </p:nvPr>
        </p:nvSpPr>
        <p:spPr>
          <a:xfrm>
            <a:off x="974581" y="4561485"/>
            <a:ext cx="5361024" cy="4317798"/>
          </a:xfrm>
          <a:noFill/>
          <a:ln/>
        </p:spPr>
        <p:txBody>
          <a:bodyPr lIns="96503" tIns="48251" rIns="96503" bIns="48251"/>
          <a:lstStyle/>
          <a:p>
            <a:r>
              <a:rPr lang="en-GB" dirty="0"/>
              <a:t>Variances are useful in showing where the project is at any point in time and how far away the project is from the baseline plan.  Variances alone will not show how well the project will meet its objectives.  </a:t>
            </a:r>
          </a:p>
          <a:p>
            <a:r>
              <a:rPr lang="en-GB" dirty="0"/>
              <a:t>By comparing the current variance with the plan the pro rata effect on the overall parameters can be assessed allowing the completion dates, costs and quality to be forecasted.  However, this assumes that the past performance will continue.  Also the simple analysis may be misleading if the intervals between measurements are too large.</a:t>
            </a:r>
          </a:p>
          <a:p>
            <a:r>
              <a:rPr lang="en-GB" dirty="0"/>
              <a:t>By tracking performance more frequently, trends can be developed and these may give a more realistic view of performance, allowing the development of corrective action plans.</a:t>
            </a:r>
          </a:p>
          <a:p>
            <a:r>
              <a:rPr lang="en-GB" dirty="0"/>
              <a:t>Earned Value Analysis to be discussed later,  is a particularly useful method since it provides variances, trends and allows the development of what if scenarios.</a:t>
            </a:r>
          </a:p>
        </p:txBody>
      </p:sp>
    </p:spTree>
    <p:extLst>
      <p:ext uri="{BB962C8B-B14F-4D97-AF65-F5344CB8AC3E}">
        <p14:creationId xmlns:p14="http://schemas.microsoft.com/office/powerpoint/2010/main" xmlns="" val="10524412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43106" name="Rectangle 2"/>
          <p:cNvSpPr>
            <a:spLocks noGrp="1" noRot="1" noChangeAspect="1" noChangeArrowheads="1" noTextEdit="1"/>
          </p:cNvSpPr>
          <p:nvPr>
            <p:ph type="sldImg"/>
          </p:nvPr>
        </p:nvSpPr>
        <p:spPr>
          <a:xfrm>
            <a:off x="1258888" y="720725"/>
            <a:ext cx="4799012" cy="3598863"/>
          </a:xfrm>
          <a:ln/>
        </p:spPr>
      </p:sp>
      <p:sp>
        <p:nvSpPr>
          <p:cNvPr id="943107" name="Rectangle 3"/>
          <p:cNvSpPr>
            <a:spLocks noGrp="1" noChangeArrowheads="1"/>
          </p:cNvSpPr>
          <p:nvPr>
            <p:ph type="body" idx="1"/>
          </p:nvPr>
        </p:nvSpPr>
        <p:spPr>
          <a:xfrm>
            <a:off x="976252" y="4561485"/>
            <a:ext cx="5362697" cy="4319322"/>
          </a:xfrm>
        </p:spPr>
        <p:txBody>
          <a:bodyPr/>
          <a:lstStyle/>
          <a:p>
            <a:r>
              <a:rPr lang="en-GB" dirty="0"/>
              <a:t>A simple control process is shown above.</a:t>
            </a:r>
          </a:p>
          <a:p>
            <a:r>
              <a:rPr lang="en-GB" dirty="0"/>
              <a:t>Effective control involves the comparison between actual performance and the baseline plan.  Changes to baseline plans must therefore be controlled. </a:t>
            </a:r>
          </a:p>
          <a:p>
            <a:r>
              <a:rPr lang="en-GB" dirty="0"/>
              <a:t>The purpose of monitoring is to establish deviations and evaluate their impact.  Tolerances may be set to enable work to continue with minor deviations.</a:t>
            </a:r>
          </a:p>
          <a:p>
            <a:r>
              <a:rPr lang="en-GB" dirty="0"/>
              <a:t>Control and co-ordination involves the planning and implementation of corrective actions to address adverse situations.  Alternatively, it may involve re-planning if the original plans appear to be unworkable or unrealistic.</a:t>
            </a:r>
          </a:p>
          <a:p>
            <a:r>
              <a:rPr lang="en-GB" dirty="0"/>
              <a:t>On completion of all project work, the project is formally accepted</a:t>
            </a:r>
            <a:r>
              <a:rPr lang="en-GB" dirty="0" smtClean="0"/>
              <a:t>.</a:t>
            </a:r>
          </a:p>
          <a:p>
            <a:endParaRPr lang="en-GB" dirty="0" smtClean="0"/>
          </a:p>
          <a:p>
            <a:pPr>
              <a:spcAft>
                <a:spcPct val="30000"/>
              </a:spcAft>
            </a:pPr>
            <a:r>
              <a:rPr lang="en-GB" dirty="0" smtClean="0"/>
              <a:t>The key control and co-ordination cycle and associated processes are shown in more detail above.</a:t>
            </a:r>
          </a:p>
          <a:p>
            <a:pPr>
              <a:spcAft>
                <a:spcPct val="30000"/>
              </a:spcAft>
            </a:pPr>
            <a:r>
              <a:rPr lang="en-GB" b="1" dirty="0" smtClean="0"/>
              <a:t>Reporting</a:t>
            </a:r>
            <a:r>
              <a:rPr lang="en-GB" dirty="0" smtClean="0"/>
              <a:t>  – the status of the project is reported in accordance with requirements defined in the project management plan and agreed between the project sponsor and project manager. </a:t>
            </a:r>
          </a:p>
          <a:p>
            <a:pPr>
              <a:spcAft>
                <a:spcPct val="30000"/>
              </a:spcAft>
            </a:pPr>
            <a:r>
              <a:rPr lang="en-GB" b="1" dirty="0" smtClean="0"/>
              <a:t>Monitoring and Evaluation </a:t>
            </a:r>
            <a:r>
              <a:rPr lang="en-GB" dirty="0" smtClean="0"/>
              <a:t>– measuring achievement, identifying variances between the CSCs, problems and establishing the current position.  This will enable further analysis to determine trends and predict the final result based on current performance.  It is therefore important to establish the root causes of problems and variances to enable appropriate corrective action to be taken.  Such analysis can be done by specific techniques such as Critical Path Analysis (time) and Earned Value Analysis.</a:t>
            </a:r>
          </a:p>
          <a:p>
            <a:pPr>
              <a:spcAft>
                <a:spcPct val="30000"/>
              </a:spcAft>
            </a:pPr>
            <a:r>
              <a:rPr lang="en-GB" b="1" dirty="0" smtClean="0"/>
              <a:t>Corrective action</a:t>
            </a:r>
            <a:r>
              <a:rPr lang="en-GB" dirty="0" smtClean="0"/>
              <a:t>  - there are typically four options depending on the situation:</a:t>
            </a:r>
          </a:p>
          <a:p>
            <a:pPr lvl="1">
              <a:spcAft>
                <a:spcPct val="30000"/>
              </a:spcAft>
            </a:pPr>
            <a:r>
              <a:rPr lang="en-GB" dirty="0" smtClean="0"/>
              <a:t>if performance is outside the specification but within agreed tolerances, corrective action is taken to improve performance</a:t>
            </a:r>
          </a:p>
          <a:p>
            <a:pPr lvl="1">
              <a:spcAft>
                <a:spcPct val="30000"/>
              </a:spcAft>
            </a:pPr>
            <a:r>
              <a:rPr lang="en-GB" dirty="0" smtClean="0"/>
              <a:t>if the original plan is no longer representative, the baseline plan may be changed</a:t>
            </a:r>
          </a:p>
          <a:p>
            <a:pPr lvl="1">
              <a:spcAft>
                <a:spcPct val="30000"/>
              </a:spcAft>
            </a:pPr>
            <a:r>
              <a:rPr lang="en-GB" dirty="0" smtClean="0"/>
              <a:t>if performance is outside the specification (off spec), the variance is </a:t>
            </a:r>
            <a:r>
              <a:rPr lang="en-GB" b="1" dirty="0" smtClean="0"/>
              <a:t>escalated</a:t>
            </a:r>
            <a:r>
              <a:rPr lang="en-GB" dirty="0" smtClean="0"/>
              <a:t> to a higher authority   </a:t>
            </a:r>
          </a:p>
          <a:p>
            <a:pPr lvl="1">
              <a:spcAft>
                <a:spcPct val="30000"/>
              </a:spcAft>
            </a:pPr>
            <a:r>
              <a:rPr lang="en-GB" dirty="0" smtClean="0"/>
              <a:t>if the variance is due to unauthorised scope changes, the change process is invoked retrospectively. </a:t>
            </a:r>
            <a:endParaRPr lang="en-US" dirty="0" smtClean="0"/>
          </a:p>
        </p:txBody>
      </p:sp>
    </p:spTree>
    <p:extLst>
      <p:ext uri="{BB962C8B-B14F-4D97-AF65-F5344CB8AC3E}">
        <p14:creationId xmlns:p14="http://schemas.microsoft.com/office/powerpoint/2010/main" xmlns="" val="91326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3842" name="Rectangle 2"/>
          <p:cNvSpPr>
            <a:spLocks noGrp="1" noRot="1" noChangeAspect="1" noChangeArrowheads="1" noTextEdit="1"/>
          </p:cNvSpPr>
          <p:nvPr>
            <p:ph type="sldImg"/>
          </p:nvPr>
        </p:nvSpPr>
        <p:spPr>
          <a:xfrm>
            <a:off x="1262063" y="722313"/>
            <a:ext cx="4795837" cy="3597275"/>
          </a:xfrm>
          <a:ln/>
        </p:spPr>
      </p:sp>
      <p:sp>
        <p:nvSpPr>
          <p:cNvPr id="803843" name="Rectangle 3"/>
          <p:cNvSpPr>
            <a:spLocks noGrp="1" noChangeArrowheads="1"/>
          </p:cNvSpPr>
          <p:nvPr>
            <p:ph type="body" idx="1"/>
          </p:nvPr>
        </p:nvSpPr>
        <p:spPr>
          <a:xfrm>
            <a:off x="976252" y="4559961"/>
            <a:ext cx="5362697" cy="4319322"/>
          </a:xfrm>
        </p:spPr>
        <p:txBody>
          <a:bodyPr/>
          <a:lstStyle/>
          <a:p>
            <a:r>
              <a:rPr lang="en-GB" dirty="0"/>
              <a:t>The Product Breakdown Structure (PBS) is a hierarchical breakdown of the products that are to be produced by the project.  Typically the final solution for the project is shown at the highest level, with major products that make up that solution shown at the next highest level.  The components of each product (or sub products) will typically be shown at lower levels.  The higher levels are used to support development of the Work Breakdown Structure, asking what needs to be done to complete each product.  Products are easily identified on a breakdown structure, as they are nouns or naming words.  The PBS also used in the identification of the items to be used in configuration management and on change impact assessments. </a:t>
            </a:r>
          </a:p>
          <a:p>
            <a:r>
              <a:rPr lang="en-GB" dirty="0"/>
              <a:t>The PBS provides a high level view of the key products and is useful for the project stakeholders who are more likely to be focused on products than the work to be accomplished.  </a:t>
            </a:r>
            <a:endParaRPr lang="en-US" dirty="0"/>
          </a:p>
        </p:txBody>
      </p:sp>
    </p:spTree>
    <p:extLst>
      <p:ext uri="{BB962C8B-B14F-4D97-AF65-F5344CB8AC3E}">
        <p14:creationId xmlns:p14="http://schemas.microsoft.com/office/powerpoint/2010/main" xmlns="" val="266792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3842" name="Rectangle 2"/>
          <p:cNvSpPr>
            <a:spLocks noGrp="1" noRot="1" noChangeAspect="1" noChangeArrowheads="1" noTextEdit="1"/>
          </p:cNvSpPr>
          <p:nvPr>
            <p:ph type="sldImg"/>
          </p:nvPr>
        </p:nvSpPr>
        <p:spPr>
          <a:xfrm>
            <a:off x="1262063" y="722313"/>
            <a:ext cx="4795837" cy="3597275"/>
          </a:xfrm>
          <a:ln/>
        </p:spPr>
      </p:sp>
      <p:sp>
        <p:nvSpPr>
          <p:cNvPr id="803843" name="Rectangle 3"/>
          <p:cNvSpPr>
            <a:spLocks noGrp="1" noChangeArrowheads="1"/>
          </p:cNvSpPr>
          <p:nvPr>
            <p:ph type="body" idx="1"/>
          </p:nvPr>
        </p:nvSpPr>
        <p:spPr>
          <a:xfrm>
            <a:off x="976252" y="4559961"/>
            <a:ext cx="5362697" cy="4319322"/>
          </a:xfrm>
        </p:spPr>
        <p:txBody>
          <a:bodyPr/>
          <a:lstStyle/>
          <a:p>
            <a:r>
              <a:rPr lang="en-GB" dirty="0"/>
              <a:t>The Product Breakdown Structure (PBS) is a hierarchical breakdown of the products that are to be produced by the project.  Typically the final solution for the project is shown at the highest level, with major products that make up that solution shown at the next highest level.  The components of each product (or sub products) will typically be shown at lower levels.  The higher levels are used to support development of the Work Breakdown Structure, asking what needs to be done to complete each product.  Products are easily identified on a breakdown structure, as they are nouns or naming words.  The PBS also used in the identification of the items to be used in configuration management and on change impact assessments. </a:t>
            </a:r>
          </a:p>
          <a:p>
            <a:r>
              <a:rPr lang="en-GB" dirty="0"/>
              <a:t>The PBS provides a high level view of the key products and is useful for the project stakeholders who are more likely to be focused on products than the work to be accomplished.  </a:t>
            </a:r>
            <a:endParaRPr lang="en-US" dirty="0"/>
          </a:p>
        </p:txBody>
      </p:sp>
    </p:spTree>
    <p:extLst>
      <p:ext uri="{BB962C8B-B14F-4D97-AF65-F5344CB8AC3E}">
        <p14:creationId xmlns:p14="http://schemas.microsoft.com/office/powerpoint/2010/main" xmlns="" val="18459945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7938" name="Rectangle 2"/>
          <p:cNvSpPr>
            <a:spLocks noGrp="1" noRot="1" noChangeAspect="1" noChangeArrowheads="1" noTextEdit="1"/>
          </p:cNvSpPr>
          <p:nvPr>
            <p:ph type="sldImg"/>
          </p:nvPr>
        </p:nvSpPr>
        <p:spPr>
          <a:xfrm>
            <a:off x="1262063" y="722313"/>
            <a:ext cx="4795837" cy="3597275"/>
          </a:xfrm>
          <a:ln/>
        </p:spPr>
      </p:sp>
      <p:sp>
        <p:nvSpPr>
          <p:cNvPr id="807939" name="Rectangle 3"/>
          <p:cNvSpPr>
            <a:spLocks noGrp="1" noChangeArrowheads="1"/>
          </p:cNvSpPr>
          <p:nvPr>
            <p:ph type="body" idx="1"/>
          </p:nvPr>
        </p:nvSpPr>
        <p:spPr bwMode="gray">
          <a:xfrm>
            <a:off x="976254" y="4559961"/>
            <a:ext cx="5372726" cy="4319322"/>
          </a:xfrm>
          <a:noFill/>
          <a:ln/>
        </p:spPr>
        <p:txBody>
          <a:bodyPr lIns="96655" tIns="48327" rIns="96655" bIns="48327"/>
          <a:lstStyle/>
          <a:p>
            <a:r>
              <a:rPr lang="en-GB" sz="1100" dirty="0"/>
              <a:t>It is important to provide a unique numbering system to ensure that each element of the product or work breakdown structure can be referenced.  The system should maintain the hierarchical relationship, as shown above.</a:t>
            </a:r>
          </a:p>
          <a:p>
            <a:r>
              <a:rPr lang="en-GB" sz="1100" dirty="0"/>
              <a:t>Considerations that may need to be taken into account when deciding the level of breakdown are:</a:t>
            </a:r>
          </a:p>
          <a:p>
            <a:r>
              <a:rPr lang="en-GB" sz="1100" b="1" dirty="0"/>
              <a:t>Single point accountability</a:t>
            </a:r>
            <a:r>
              <a:rPr lang="en-GB" sz="1100" dirty="0"/>
              <a:t> – when one person can be assigned to manage an appropriate manageable level of work, and that no one person controls too many work packages.</a:t>
            </a:r>
          </a:p>
          <a:p>
            <a:r>
              <a:rPr lang="en-GB" sz="1100" b="1" dirty="0"/>
              <a:t>Clear definition of work</a:t>
            </a:r>
            <a:r>
              <a:rPr lang="en-GB" sz="1100" dirty="0"/>
              <a:t> – when work has been defined in clear terms of deliverables, objectives and critical success criteria.</a:t>
            </a:r>
          </a:p>
          <a:p>
            <a:r>
              <a:rPr lang="en-GB" sz="1100" b="1" dirty="0"/>
              <a:t>Performance Measurement</a:t>
            </a:r>
            <a:r>
              <a:rPr lang="en-GB" sz="1100" dirty="0"/>
              <a:t> – when the same methods of performance measurement can be used for activities within a work package (particularly important for earned value management).</a:t>
            </a:r>
          </a:p>
          <a:p>
            <a:r>
              <a:rPr lang="en-GB" sz="1100" b="1" dirty="0"/>
              <a:t>Cost</a:t>
            </a:r>
            <a:r>
              <a:rPr lang="en-GB" sz="1100" dirty="0"/>
              <a:t> – that cost can be allocated to the work package.  This may depend on the level and type of cost involved, for example sub contract work, high cost materials.</a:t>
            </a:r>
          </a:p>
          <a:p>
            <a:r>
              <a:rPr lang="en-GB" sz="1100" b="1" dirty="0"/>
              <a:t>Criticality or risk</a:t>
            </a:r>
            <a:r>
              <a:rPr lang="en-GB" sz="1100" dirty="0"/>
              <a:t> – where critical and risky activities may need greater visibility, further decomposition may be appropriate and advantageous.</a:t>
            </a:r>
          </a:p>
          <a:p>
            <a:r>
              <a:rPr lang="en-GB" sz="1100" b="1" dirty="0"/>
              <a:t>External contracting</a:t>
            </a:r>
            <a:r>
              <a:rPr lang="en-GB" sz="1100" dirty="0"/>
              <a:t> - the possibility of controlling external work through contracts can reduce the need for detailed breakdown.  In this way areas of the PBS/WBS can be ‘blocked off’ and allocated to the contractor for their own structure to be developed.</a:t>
            </a:r>
          </a:p>
        </p:txBody>
      </p:sp>
    </p:spTree>
    <p:extLst>
      <p:ext uri="{BB962C8B-B14F-4D97-AF65-F5344CB8AC3E}">
        <p14:creationId xmlns:p14="http://schemas.microsoft.com/office/powerpoint/2010/main" xmlns="" val="6867313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9986" name="Rectangle 2"/>
          <p:cNvSpPr>
            <a:spLocks noGrp="1" noRot="1" noChangeAspect="1" noChangeArrowheads="1" noTextEdit="1"/>
          </p:cNvSpPr>
          <p:nvPr>
            <p:ph type="sldImg"/>
          </p:nvPr>
        </p:nvSpPr>
        <p:spPr>
          <a:xfrm>
            <a:off x="1262063" y="722313"/>
            <a:ext cx="4795837" cy="3597275"/>
          </a:xfrm>
          <a:ln/>
        </p:spPr>
      </p:sp>
      <p:sp>
        <p:nvSpPr>
          <p:cNvPr id="809987" name="Rectangle 3"/>
          <p:cNvSpPr>
            <a:spLocks noGrp="1" noChangeArrowheads="1"/>
          </p:cNvSpPr>
          <p:nvPr>
            <p:ph type="body" idx="1"/>
          </p:nvPr>
        </p:nvSpPr>
        <p:spPr>
          <a:xfrm>
            <a:off x="976252" y="4559961"/>
            <a:ext cx="5362697" cy="4319322"/>
          </a:xfrm>
        </p:spPr>
        <p:txBody>
          <a:bodyPr/>
          <a:lstStyle/>
          <a:p>
            <a:r>
              <a:rPr lang="en-GB" dirty="0"/>
              <a:t>One structure derived from the WBS is the </a:t>
            </a:r>
            <a:r>
              <a:rPr lang="en-GB" dirty="0" smtClean="0"/>
              <a:t>Organization </a:t>
            </a:r>
            <a:r>
              <a:rPr lang="en-GB" dirty="0"/>
              <a:t>Breakdown Structure.  This is regularly seen as an </a:t>
            </a:r>
            <a:r>
              <a:rPr lang="en-GB" dirty="0" smtClean="0"/>
              <a:t>Organization </a:t>
            </a:r>
            <a:r>
              <a:rPr lang="en-GB" dirty="0"/>
              <a:t>Chart in most industries, as shown above.  It shows the roles and titles of the team members (related to the work they are managing), their span of control and the approved reporting structure.</a:t>
            </a:r>
          </a:p>
          <a:p>
            <a:r>
              <a:rPr lang="en-GB" dirty="0"/>
              <a:t>The project OBS is used with the WBS to form the Responsibility Assignment Matrix.</a:t>
            </a:r>
          </a:p>
          <a:p>
            <a:r>
              <a:rPr lang="en-GB" dirty="0"/>
              <a:t>To produce the </a:t>
            </a:r>
            <a:r>
              <a:rPr lang="en-GB" dirty="0" smtClean="0"/>
              <a:t>Organization </a:t>
            </a:r>
            <a:r>
              <a:rPr lang="en-GB" dirty="0"/>
              <a:t>Breakdown Structure, the work breakdown and tasks are analysed.  Typically, team leaders or co-ordination roles are assigned to individuals in order to manage groups of tasks.  The criteria used to decide on management levels for groups may be:</a:t>
            </a:r>
          </a:p>
          <a:p>
            <a:pPr marL="645606" lvl="1" indent="-176075" algn="just">
              <a:buFontTx/>
              <a:buChar char="•"/>
            </a:pPr>
            <a:r>
              <a:rPr lang="en-GB" dirty="0">
                <a:latin typeface="ZapfCalligr BT" pitchFamily="18" charset="0"/>
              </a:rPr>
              <a:t>size and nature of the tasks</a:t>
            </a:r>
          </a:p>
          <a:p>
            <a:pPr marL="645606" lvl="1" indent="-176075" algn="just">
              <a:buFontTx/>
              <a:buChar char="•"/>
            </a:pPr>
            <a:r>
              <a:rPr lang="en-GB" dirty="0">
                <a:latin typeface="ZapfCalligr BT" pitchFamily="18" charset="0"/>
              </a:rPr>
              <a:t>complexity in terms of interdependencies </a:t>
            </a:r>
          </a:p>
          <a:p>
            <a:pPr marL="645606" lvl="1" indent="-176075" algn="just">
              <a:buFontTx/>
              <a:buChar char="•"/>
            </a:pPr>
            <a:r>
              <a:rPr lang="en-GB" dirty="0">
                <a:latin typeface="ZapfCalligr BT" pitchFamily="18" charset="0"/>
              </a:rPr>
              <a:t>criticality and risks</a:t>
            </a:r>
          </a:p>
          <a:p>
            <a:pPr marL="645606" lvl="1" indent="-176075" algn="just">
              <a:buFontTx/>
              <a:buChar char="•"/>
            </a:pPr>
            <a:endParaRPr lang="en-GB" dirty="0">
              <a:latin typeface="ZapfCalligr BT" pitchFamily="18" charset="0"/>
            </a:endParaRPr>
          </a:p>
          <a:p>
            <a:r>
              <a:rPr lang="en-GB" dirty="0"/>
              <a:t>The Project OBS identifies key decision making authorities and ownership of work areas.  It therefore supports communications, performance monitoring, control, and reporting.  </a:t>
            </a:r>
          </a:p>
          <a:p>
            <a:endParaRPr lang="en-US" dirty="0"/>
          </a:p>
        </p:txBody>
      </p:sp>
    </p:spTree>
    <p:extLst>
      <p:ext uri="{BB962C8B-B14F-4D97-AF65-F5344CB8AC3E}">
        <p14:creationId xmlns:p14="http://schemas.microsoft.com/office/powerpoint/2010/main" xmlns="" val="7596115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12034" name="Rectangle 2"/>
          <p:cNvSpPr>
            <a:spLocks noGrp="1" noRot="1" noChangeAspect="1" noChangeArrowheads="1" noTextEdit="1"/>
          </p:cNvSpPr>
          <p:nvPr>
            <p:ph type="sldImg"/>
          </p:nvPr>
        </p:nvSpPr>
        <p:spPr>
          <a:xfrm>
            <a:off x="1262063" y="722313"/>
            <a:ext cx="4795837" cy="3597275"/>
          </a:xfrm>
          <a:ln/>
        </p:spPr>
      </p:sp>
      <p:sp>
        <p:nvSpPr>
          <p:cNvPr id="812035" name="Rectangle 3"/>
          <p:cNvSpPr>
            <a:spLocks noGrp="1" noChangeArrowheads="1"/>
          </p:cNvSpPr>
          <p:nvPr>
            <p:ph type="body" idx="1"/>
          </p:nvPr>
        </p:nvSpPr>
        <p:spPr>
          <a:xfrm>
            <a:off x="976252" y="4559961"/>
            <a:ext cx="5362697" cy="4319322"/>
          </a:xfrm>
        </p:spPr>
        <p:txBody>
          <a:bodyPr/>
          <a:lstStyle/>
          <a:p>
            <a:r>
              <a:rPr lang="en-GB" dirty="0"/>
              <a:t>The </a:t>
            </a:r>
            <a:r>
              <a:rPr lang="en-GB" b="1" dirty="0"/>
              <a:t>Responsibility Assignment Matrix</a:t>
            </a:r>
            <a:r>
              <a:rPr lang="en-GB" dirty="0"/>
              <a:t> is used to define the accountability, role and responsibility of each team member.  It is developed by combining the WBS (or PBS) and the OBS.</a:t>
            </a:r>
          </a:p>
          <a:p>
            <a:r>
              <a:rPr lang="en-GB" dirty="0"/>
              <a:t>The completed matrix shows who is accountable, who is responsible for performing the work, who is responsible for product delivery, who else may be involved and their particular role and contribution.</a:t>
            </a:r>
          </a:p>
          <a:p>
            <a:r>
              <a:rPr lang="en-GB" dirty="0"/>
              <a:t>When completing a RAM, one very important rule is that if the highest level you have set in the matrix is ‘Responsible’, only one person can be allocated this for each line.  </a:t>
            </a:r>
          </a:p>
          <a:p>
            <a:endParaRPr lang="en-US" dirty="0"/>
          </a:p>
        </p:txBody>
      </p:sp>
    </p:spTree>
    <p:extLst>
      <p:ext uri="{BB962C8B-B14F-4D97-AF65-F5344CB8AC3E}">
        <p14:creationId xmlns:p14="http://schemas.microsoft.com/office/powerpoint/2010/main" xmlns="" val="2320763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14082" name="Rectangle 2"/>
          <p:cNvSpPr>
            <a:spLocks noGrp="1" noRot="1" noChangeAspect="1" noChangeArrowheads="1" noTextEdit="1"/>
          </p:cNvSpPr>
          <p:nvPr>
            <p:ph type="sldImg"/>
          </p:nvPr>
        </p:nvSpPr>
        <p:spPr>
          <a:xfrm>
            <a:off x="1262063" y="722313"/>
            <a:ext cx="4795837" cy="3597275"/>
          </a:xfrm>
          <a:ln/>
        </p:spPr>
      </p:sp>
      <p:sp>
        <p:nvSpPr>
          <p:cNvPr id="814083" name="Rectangle 3"/>
          <p:cNvSpPr>
            <a:spLocks noGrp="1" noChangeArrowheads="1"/>
          </p:cNvSpPr>
          <p:nvPr>
            <p:ph type="body" idx="1"/>
          </p:nvPr>
        </p:nvSpPr>
        <p:spPr bwMode="gray">
          <a:xfrm>
            <a:off x="976252" y="4559961"/>
            <a:ext cx="5362697" cy="4319322"/>
          </a:xfrm>
          <a:noFill/>
          <a:ln/>
        </p:spPr>
        <p:txBody>
          <a:bodyPr lIns="96655" tIns="48327" rIns="96655" bIns="48327"/>
          <a:lstStyle/>
          <a:p>
            <a:r>
              <a:rPr lang="en-GB" dirty="0"/>
              <a:t>Another useful breakdown that can be derived from the WBS is the Cost Breakdown Structure (CBS).  It important that costs for each work package are broken into elements since different types require different monitoring and control processes.  For example, in-house labour may be controlled through time sheets, materials through purchase orders and contracts used to control sub-contracted work.  Some cost categories will need to be isolated if earned value is to be used for cost control.</a:t>
            </a:r>
          </a:p>
          <a:p>
            <a:r>
              <a:rPr lang="en-GB" dirty="0"/>
              <a:t>The Cost Breakdown Structure is derived from the company system of allocating costs and the WBS.  Typically, budgets (estimates) for each work package are broken down into cost elements corresponding to the company system of accounts.  Actual costs charged to each work package are detailed at cost element level.  This enables work package managers to compare actual costs with baseline work package budgets to pinpoint variances and problem areas, allowing them to take any corrective action.</a:t>
            </a:r>
          </a:p>
          <a:p>
            <a:endParaRPr lang="en-GB" dirty="0"/>
          </a:p>
        </p:txBody>
      </p:sp>
    </p:spTree>
    <p:extLst>
      <p:ext uri="{BB962C8B-B14F-4D97-AF65-F5344CB8AC3E}">
        <p14:creationId xmlns:p14="http://schemas.microsoft.com/office/powerpoint/2010/main" xmlns="" val="1069077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856514" name="Rectangle 2"/>
          <p:cNvSpPr>
            <a:spLocks noGrp="1" noRot="1" noChangeAspect="1" noChangeArrowheads="1" noTextEdit="1"/>
          </p:cNvSpPr>
          <p:nvPr>
            <p:ph type="sldImg"/>
          </p:nvPr>
        </p:nvSpPr>
        <p:spPr>
          <a:ln/>
        </p:spPr>
      </p:sp>
      <p:sp>
        <p:nvSpPr>
          <p:cNvPr id="1856515" name="Rectangle 3"/>
          <p:cNvSpPr>
            <a:spLocks noGrp="1" noChangeArrowheads="1"/>
          </p:cNvSpPr>
          <p:nvPr>
            <p:ph type="body" idx="1"/>
          </p:nvPr>
        </p:nvSpPr>
        <p:spPr/>
        <p:txBody>
          <a:bodyPr/>
          <a:lstStyle/>
          <a:p>
            <a:pPr>
              <a:spcAft>
                <a:spcPct val="30000"/>
              </a:spcAft>
            </a:pPr>
            <a:r>
              <a:rPr lang="en-GB" dirty="0"/>
              <a:t>The Handover milestone is a significant point in the project life cycle since it allows the project to enter into an operational environment.  At this point the ownership of all project deliverables is transferred from the project manager to the sponsor and user.   </a:t>
            </a:r>
            <a:endParaRPr lang="en-GB" dirty="0" smtClean="0"/>
          </a:p>
          <a:p>
            <a:pPr>
              <a:spcAft>
                <a:spcPct val="30000"/>
              </a:spcAft>
            </a:pPr>
            <a:endParaRPr lang="en-GB" dirty="0" smtClean="0"/>
          </a:p>
          <a:p>
            <a:pPr>
              <a:spcAft>
                <a:spcPct val="30000"/>
              </a:spcAft>
            </a:pPr>
            <a:r>
              <a:rPr lang="en-GB" dirty="0" smtClean="0"/>
              <a:t>The </a:t>
            </a:r>
            <a:r>
              <a:rPr lang="en-GB" dirty="0"/>
              <a:t>decision will depend on the product achieving the acceptance criteria.</a:t>
            </a:r>
          </a:p>
          <a:p>
            <a:pPr>
              <a:spcAft>
                <a:spcPct val="30000"/>
              </a:spcAft>
            </a:pPr>
            <a:endParaRPr lang="en-GB" dirty="0" smtClean="0"/>
          </a:p>
          <a:p>
            <a:pPr>
              <a:spcAft>
                <a:spcPct val="30000"/>
              </a:spcAft>
            </a:pPr>
            <a:r>
              <a:rPr lang="en-GB" dirty="0" smtClean="0"/>
              <a:t>A </a:t>
            </a:r>
            <a:r>
              <a:rPr lang="en-GB" dirty="0"/>
              <a:t>snagging list is generated during handover to list any minor shortcomings identified during acceptance.  Typically rectification actions will be agreed between the sponsor, project manager and operators as appropriate. </a:t>
            </a:r>
            <a:endParaRPr lang="en-GB" dirty="0" smtClean="0"/>
          </a:p>
          <a:p>
            <a:pPr>
              <a:spcAft>
                <a:spcPct val="30000"/>
              </a:spcAft>
            </a:pPr>
            <a:endParaRPr lang="en-GB" dirty="0" smtClean="0"/>
          </a:p>
          <a:p>
            <a:pPr>
              <a:spcAft>
                <a:spcPct val="30000"/>
              </a:spcAft>
            </a:pPr>
            <a:r>
              <a:rPr lang="en-GB" dirty="0" smtClean="0"/>
              <a:t>It defines handover objectives, identifies the stakeholders involved, and explains how acceptance and handover will be achieved for each deliverable.</a:t>
            </a:r>
          </a:p>
          <a:p>
            <a:pPr>
              <a:spcAft>
                <a:spcPct val="30000"/>
              </a:spcAft>
            </a:pPr>
            <a:r>
              <a:rPr lang="en-GB" dirty="0" smtClean="0"/>
              <a:t>Key stakeholders likely to be involved include:</a:t>
            </a:r>
          </a:p>
          <a:p>
            <a:pPr lvl="1">
              <a:spcBef>
                <a:spcPct val="0"/>
              </a:spcBef>
              <a:spcAft>
                <a:spcPct val="20000"/>
              </a:spcAft>
            </a:pPr>
            <a:endParaRPr lang="en-GB" b="1" dirty="0">
              <a:latin typeface="ZapfCalligr BT" pitchFamily="18" charset="0"/>
            </a:endParaRPr>
          </a:p>
          <a:p>
            <a:pPr lvl="1">
              <a:spcBef>
                <a:spcPct val="0"/>
              </a:spcBef>
              <a:spcAft>
                <a:spcPct val="20000"/>
              </a:spcAft>
            </a:pPr>
            <a:r>
              <a:rPr lang="en-GB" b="1" dirty="0">
                <a:latin typeface="ZapfCalligr BT" pitchFamily="18" charset="0"/>
              </a:rPr>
              <a:t>project manager</a:t>
            </a:r>
            <a:r>
              <a:rPr lang="en-GB" dirty="0">
                <a:latin typeface="ZapfCalligr BT" pitchFamily="18" charset="0"/>
              </a:rPr>
              <a:t> – achievement of acceptance and delivering products</a:t>
            </a:r>
          </a:p>
          <a:p>
            <a:pPr lvl="1">
              <a:spcBef>
                <a:spcPct val="0"/>
              </a:spcBef>
              <a:spcAft>
                <a:spcPct val="20000"/>
              </a:spcAft>
            </a:pPr>
            <a:r>
              <a:rPr lang="en-GB" b="1" dirty="0">
                <a:latin typeface="ZapfCalligr BT" pitchFamily="18" charset="0"/>
              </a:rPr>
              <a:t>project sponsor</a:t>
            </a:r>
            <a:r>
              <a:rPr lang="en-GB" dirty="0">
                <a:latin typeface="ZapfCalligr BT" pitchFamily="18" charset="0"/>
              </a:rPr>
              <a:t> – formal acceptance of product and handover to operators/users</a:t>
            </a:r>
          </a:p>
          <a:p>
            <a:pPr lvl="1">
              <a:spcBef>
                <a:spcPct val="0"/>
              </a:spcBef>
              <a:spcAft>
                <a:spcPct val="20000"/>
              </a:spcAft>
            </a:pPr>
            <a:r>
              <a:rPr lang="en-GB" b="1" dirty="0">
                <a:latin typeface="ZapfCalligr BT" pitchFamily="18" charset="0"/>
              </a:rPr>
              <a:t>project team</a:t>
            </a:r>
            <a:r>
              <a:rPr lang="en-GB" dirty="0">
                <a:latin typeface="ZapfCalligr BT" pitchFamily="18" charset="0"/>
              </a:rPr>
              <a:t> – conducting acceptance testing and handover activities</a:t>
            </a:r>
          </a:p>
          <a:p>
            <a:pPr lvl="1">
              <a:spcBef>
                <a:spcPct val="0"/>
              </a:spcBef>
              <a:spcAft>
                <a:spcPct val="20000"/>
              </a:spcAft>
            </a:pPr>
            <a:r>
              <a:rPr lang="en-GB" b="1" dirty="0">
                <a:latin typeface="ZapfCalligr BT" pitchFamily="18" charset="0"/>
              </a:rPr>
              <a:t>quality assurance</a:t>
            </a:r>
            <a:r>
              <a:rPr lang="en-GB" dirty="0">
                <a:latin typeface="ZapfCalligr BT" pitchFamily="18" charset="0"/>
              </a:rPr>
              <a:t> – monitoring and auditing acceptance and certifying results</a:t>
            </a:r>
          </a:p>
          <a:p>
            <a:pPr lvl="1">
              <a:spcBef>
                <a:spcPct val="0"/>
              </a:spcBef>
              <a:spcAft>
                <a:spcPct val="20000"/>
              </a:spcAft>
            </a:pPr>
            <a:r>
              <a:rPr lang="en-GB" b="1" dirty="0">
                <a:latin typeface="ZapfCalligr BT" pitchFamily="18" charset="0"/>
              </a:rPr>
              <a:t>users</a:t>
            </a:r>
            <a:r>
              <a:rPr lang="en-GB" dirty="0">
                <a:latin typeface="ZapfCalligr BT" pitchFamily="18" charset="0"/>
              </a:rPr>
              <a:t> – (including those people involved in the business as usual activities) witness acceptance testing, taking delivery and starting up product operation</a:t>
            </a:r>
          </a:p>
          <a:p>
            <a:pPr>
              <a:spcAft>
                <a:spcPct val="30000"/>
              </a:spcAft>
            </a:pPr>
            <a:r>
              <a:rPr lang="en-GB" dirty="0" smtClean="0"/>
              <a:t>The handover plan will include tasks to be undertaken by the project implementation team to complete acceptance and delivery of the products, and tasks that need to be carried out by the sponsor and stakeholders (most likely operators and users), to receive, start up and operate the deliverables safely in their final operation mode.  Handover may be an instantaneous, gradual or phased process.</a:t>
            </a:r>
          </a:p>
          <a:p>
            <a:pPr>
              <a:spcAft>
                <a:spcPct val="30000"/>
              </a:spcAft>
            </a:pPr>
            <a:endParaRPr lang="en-GB" dirty="0" smtClean="0"/>
          </a:p>
          <a:p>
            <a:pPr>
              <a:spcAft>
                <a:spcPct val="30000"/>
              </a:spcAft>
            </a:pPr>
            <a:r>
              <a:rPr lang="en-GB" dirty="0" smtClean="0"/>
              <a:t>The handover stage also includes the transfer of any live risks, actions or issues associated with the product.  This allows the customer or the Project Sponsor to have a defined and precise view of potential problems that may exist</a:t>
            </a:r>
            <a:r>
              <a:rPr lang="en-GB" baseline="0" dirty="0" smtClean="0"/>
              <a:t> with the product throughout its whole life cycle.</a:t>
            </a:r>
            <a:endParaRPr lang="en-GB" dirty="0" smtClean="0"/>
          </a:p>
          <a:p>
            <a:pPr>
              <a:spcAft>
                <a:spcPct val="30000"/>
              </a:spcAft>
            </a:pPr>
            <a:endParaRPr lang="en-GB" dirty="0" smtClean="0"/>
          </a:p>
          <a:p>
            <a:pPr>
              <a:spcAft>
                <a:spcPct val="30000"/>
              </a:spcAft>
            </a:pPr>
            <a:endParaRPr lang="en-GB" dirty="0"/>
          </a:p>
        </p:txBody>
      </p:sp>
    </p:spTree>
    <p:extLst>
      <p:ext uri="{BB962C8B-B14F-4D97-AF65-F5344CB8AC3E}">
        <p14:creationId xmlns:p14="http://schemas.microsoft.com/office/powerpoint/2010/main" xmlns="" val="14215254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dirty="0" smtClean="0">
                <a:solidFill>
                  <a:schemeClr val="bg1"/>
                </a:solidFill>
              </a:rPr>
              <a:t>For fairly simple projects, the critical path is usually the </a:t>
            </a:r>
            <a:r>
              <a:rPr lang="en-CA" sz="1200" b="0" u="sng" dirty="0" smtClean="0">
                <a:solidFill>
                  <a:schemeClr val="bg1"/>
                </a:solidFill>
              </a:rPr>
              <a:t>longest</a:t>
            </a:r>
            <a:r>
              <a:rPr lang="en-CA" sz="1200" b="0" dirty="0" smtClean="0">
                <a:solidFill>
                  <a:schemeClr val="bg1"/>
                </a:solidFill>
              </a:rPr>
              <a:t> path through the project.</a:t>
            </a:r>
          </a:p>
          <a:p>
            <a:pPr>
              <a:buFont typeface="Wingdings" charset="0"/>
              <a:buNone/>
            </a:pPr>
            <a:endParaRPr lang="en-CA" sz="800" b="0" dirty="0" smtClean="0">
              <a:solidFill>
                <a:schemeClr val="bg1"/>
              </a:solidFill>
            </a:endParaRPr>
          </a:p>
          <a:p>
            <a:r>
              <a:rPr lang="en-CA" sz="1200" b="0" dirty="0" smtClean="0">
                <a:solidFill>
                  <a:schemeClr val="bg1"/>
                </a:solidFill>
              </a:rPr>
              <a:t>For projects with several parallel and interlinked activities, this may not always be the case.</a:t>
            </a:r>
          </a:p>
          <a:p>
            <a:pPr>
              <a:buFont typeface="Wingdings" charset="0"/>
              <a:buNone/>
            </a:pPr>
            <a:endParaRPr lang="en-CA" sz="800" b="0" dirty="0" smtClean="0">
              <a:solidFill>
                <a:schemeClr val="bg1"/>
              </a:solidFill>
            </a:endParaRPr>
          </a:p>
          <a:p>
            <a:r>
              <a:rPr lang="en-CA" sz="1200" b="0" dirty="0" smtClean="0">
                <a:solidFill>
                  <a:schemeClr val="bg1"/>
                </a:solidFill>
              </a:rPr>
              <a:t>For more complicated projects, the critical path can be determined with an ‘earliest time’ forward pass through the diagram followed by a ‘latest time’ reverse pass.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55</a:t>
            </a:fld>
            <a:endParaRPr lang="en-US" dirty="0"/>
          </a:p>
        </p:txBody>
      </p:sp>
    </p:spTree>
    <p:extLst>
      <p:ext uri="{BB962C8B-B14F-4D97-AF65-F5344CB8AC3E}">
        <p14:creationId xmlns:p14="http://schemas.microsoft.com/office/powerpoint/2010/main" xmlns="" val="11757691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dirty="0" smtClean="0">
                <a:solidFill>
                  <a:schemeClr val="bg1"/>
                </a:solidFill>
              </a:rPr>
              <a:t>For fairly simple projects, the critical path is usually the </a:t>
            </a:r>
            <a:r>
              <a:rPr lang="en-CA" sz="1200" b="0" u="sng" dirty="0" smtClean="0">
                <a:solidFill>
                  <a:schemeClr val="bg1"/>
                </a:solidFill>
              </a:rPr>
              <a:t>longest</a:t>
            </a:r>
            <a:r>
              <a:rPr lang="en-CA" sz="1200" b="0" dirty="0" smtClean="0">
                <a:solidFill>
                  <a:schemeClr val="bg1"/>
                </a:solidFill>
              </a:rPr>
              <a:t> path through the project.</a:t>
            </a:r>
          </a:p>
          <a:p>
            <a:pPr>
              <a:buFont typeface="Wingdings" charset="0"/>
              <a:buNone/>
            </a:pPr>
            <a:endParaRPr lang="en-CA" sz="800" b="0" dirty="0" smtClean="0">
              <a:solidFill>
                <a:schemeClr val="bg1"/>
              </a:solidFill>
            </a:endParaRPr>
          </a:p>
          <a:p>
            <a:r>
              <a:rPr lang="en-CA" sz="1200" b="0" dirty="0" smtClean="0">
                <a:solidFill>
                  <a:schemeClr val="bg1"/>
                </a:solidFill>
              </a:rPr>
              <a:t>For projects with several parallel and interlinked activities, this may not always be the case.</a:t>
            </a:r>
          </a:p>
          <a:p>
            <a:pPr>
              <a:buFont typeface="Wingdings" charset="0"/>
              <a:buNone/>
            </a:pPr>
            <a:endParaRPr lang="en-CA" sz="800" b="0" dirty="0" smtClean="0">
              <a:solidFill>
                <a:schemeClr val="bg1"/>
              </a:solidFill>
            </a:endParaRPr>
          </a:p>
          <a:p>
            <a:r>
              <a:rPr lang="en-CA" sz="1200" b="0" dirty="0" smtClean="0">
                <a:solidFill>
                  <a:schemeClr val="bg1"/>
                </a:solidFill>
              </a:rPr>
              <a:t>For more complicated projects, the critical path can be determined with an ‘earliest time’ forward pass through the diagram followed by a ‘latest time’ reverse pass.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56</a:t>
            </a:fld>
            <a:endParaRPr lang="en-US" dirty="0"/>
          </a:p>
        </p:txBody>
      </p:sp>
    </p:spTree>
    <p:extLst>
      <p:ext uri="{BB962C8B-B14F-4D97-AF65-F5344CB8AC3E}">
        <p14:creationId xmlns:p14="http://schemas.microsoft.com/office/powerpoint/2010/main" xmlns="" val="20109554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None/>
            </a:pPr>
            <a:r>
              <a:rPr lang="en-CA" dirty="0" smtClean="0"/>
              <a:t>The CRITICAL PATH is the path through the project on which any delay will cause the completion of the entire project to be delayed:</a:t>
            </a:r>
          </a:p>
          <a:p>
            <a:pPr>
              <a:lnSpc>
                <a:spcPct val="90000"/>
              </a:lnSpc>
              <a:buFont typeface="Wingdings" charset="0"/>
              <a:buNone/>
            </a:pPr>
            <a:endParaRPr lang="en-CA"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63</a:t>
            </a:fld>
            <a:endParaRPr lang="en-US" dirty="0"/>
          </a:p>
        </p:txBody>
      </p:sp>
    </p:spTree>
    <p:extLst>
      <p:ext uri="{BB962C8B-B14F-4D97-AF65-F5344CB8AC3E}">
        <p14:creationId xmlns:p14="http://schemas.microsoft.com/office/powerpoint/2010/main" xmlns="" val="21210698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27810" name="Rectangle 2"/>
          <p:cNvSpPr>
            <a:spLocks noGrp="1" noRot="1" noChangeAspect="1" noChangeArrowheads="1" noTextEdit="1"/>
          </p:cNvSpPr>
          <p:nvPr>
            <p:ph type="sldImg"/>
          </p:nvPr>
        </p:nvSpPr>
        <p:spPr>
          <a:xfrm>
            <a:off x="1262063" y="722313"/>
            <a:ext cx="4795837" cy="3597275"/>
          </a:xfrm>
          <a:ln/>
        </p:spPr>
      </p:sp>
      <p:sp>
        <p:nvSpPr>
          <p:cNvPr id="1527811" name="Rectangle 3"/>
          <p:cNvSpPr>
            <a:spLocks noGrp="1" noChangeArrowheads="1"/>
          </p:cNvSpPr>
          <p:nvPr>
            <p:ph type="body" idx="1"/>
          </p:nvPr>
        </p:nvSpPr>
        <p:spPr>
          <a:xfrm>
            <a:off x="976252" y="4559961"/>
            <a:ext cx="5382757" cy="4319322"/>
          </a:xfrm>
        </p:spPr>
        <p:txBody>
          <a:bodyPr/>
          <a:lstStyle/>
          <a:p>
            <a:pPr>
              <a:spcAft>
                <a:spcPct val="30000"/>
              </a:spcAft>
            </a:pPr>
            <a:r>
              <a:rPr lang="en-GB" dirty="0"/>
              <a:t>Estimates in projects are quantified assessments of resources and time required to complete part or all of a project.  They are used to support Investment Appraisal and support project Go/No Go decisions.  They are also used throughout the project to support performance assessments and predictions.</a:t>
            </a:r>
          </a:p>
          <a:p>
            <a:pPr>
              <a:spcAft>
                <a:spcPct val="30000"/>
              </a:spcAft>
            </a:pPr>
            <a:r>
              <a:rPr lang="en-GB" dirty="0"/>
              <a:t>Estimating accuracy will vary through the project lifecycle depending on the level of uncertainty and the quality and availability of information.  Generally, information during the concept stage is likely to include only high level designs and strategies, consequently its accuracy is likely to be in a ‘rough order of magnitude’ due to the uncertainties and lack of defined information.  As more data becomes available during definition, estimating accuracy should be sufficient for the approval of the business case.  Accuracy will continue to improve at the beginning of implementation as detailed designs, scope of work and detailed plans are produced.  This is necessary to control cost, time and performance during implementation since unreliable estimates could cause management problems and reduce team morale.  Estimating accuracy should improve throughout implementation sub stages as more details and results of work are defined and recorded.  At the end of each sub stage, information and lessons learned will help to improve estimating accuracy by the use of these actual costs and tasks being completed.  </a:t>
            </a:r>
          </a:p>
          <a:p>
            <a:pPr>
              <a:spcAft>
                <a:spcPct val="30000"/>
              </a:spcAft>
            </a:pPr>
            <a:r>
              <a:rPr lang="en-GB" dirty="0"/>
              <a:t>The reliability of estimates is likely to influence decisions to continue or terminate the project at the end of each project stage and sub stage.</a:t>
            </a:r>
          </a:p>
          <a:p>
            <a:pPr>
              <a:spcAft>
                <a:spcPct val="30000"/>
              </a:spcAft>
            </a:pPr>
            <a:r>
              <a:rPr lang="en-GB" dirty="0"/>
              <a:t>Remember, cost and time always remains an estimate up until the final day of the project when it is closed.  At no time should a Project Manager guarantee what their costs or timescales are going to be. </a:t>
            </a:r>
          </a:p>
        </p:txBody>
      </p:sp>
      <p:sp>
        <p:nvSpPr>
          <p:cNvPr id="1527812" name="Text Box 4"/>
          <p:cNvSpPr txBox="1">
            <a:spLocks noChangeArrowheads="1"/>
          </p:cNvSpPr>
          <p:nvPr/>
        </p:nvSpPr>
        <p:spPr bwMode="auto">
          <a:xfrm>
            <a:off x="1688381" y="4514271"/>
            <a:ext cx="193439" cy="382564"/>
          </a:xfrm>
          <a:prstGeom prst="rect">
            <a:avLst/>
          </a:prstGeom>
          <a:noFill/>
          <a:ln w="12700" cap="sq">
            <a:noFill/>
            <a:miter lim="800000"/>
            <a:headEnd type="none" w="sm" len="sm"/>
            <a:tailEnd type="none" w="lg" len="med"/>
          </a:ln>
          <a:effectLst/>
        </p:spPr>
        <p:txBody>
          <a:bodyPr wrap="none" lIns="95133" tIns="49468" rIns="95133" bIns="49468">
            <a:spAutoFit/>
          </a:bodyPr>
          <a:lstStyle/>
          <a:p>
            <a:pPr defTabSz="965149"/>
            <a:endParaRPr lang="en-US" dirty="0"/>
          </a:p>
        </p:txBody>
      </p:sp>
    </p:spTree>
    <p:extLst>
      <p:ext uri="{BB962C8B-B14F-4D97-AF65-F5344CB8AC3E}">
        <p14:creationId xmlns:p14="http://schemas.microsoft.com/office/powerpoint/2010/main" xmlns="" val="11068541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Procurement Management</a:t>
            </a:r>
          </a:p>
          <a:p>
            <a:r>
              <a:rPr lang="en-US" sz="1300" dirty="0"/>
              <a:t>According to the PMBOK</a:t>
            </a:r>
            <a:r>
              <a:rPr lang="en-US" sz="1300" i="1" dirty="0"/>
              <a:t>® </a:t>
            </a:r>
            <a:r>
              <a:rPr lang="en-US" sz="1300" dirty="0"/>
              <a:t>Guide, Procurement Management includes “the processes to purchase or acquire the products, services, or results to complete the work associated with the project” (PMI, 2004, p. 269).  In essence, Procurement Management serves as the mechanism to manage external relationships and access specialized support for skill areas.  The convergence of ISO 14000, which shapes your Environmental Management System (EMS) and Procurement Management are contained within the Purchase and Acquisition Plan and Contract Administration process areas. </a:t>
            </a:r>
            <a:br>
              <a:rPr lang="en-US" sz="1300" dirty="0"/>
            </a:br>
            <a:r>
              <a:rPr lang="en-US" sz="1300" dirty="0"/>
              <a:t/>
            </a:r>
            <a:br>
              <a:rPr lang="en-US" sz="1300" dirty="0"/>
            </a:br>
            <a:r>
              <a:rPr lang="en-US" sz="1300" dirty="0"/>
              <a:t>The Purchases and Acquisitions Plan process looks at developing or acquiring products or services to accomplish the project objectives.  The rules of procurement are established and documented in the procurement management plan.  ISO 14000 inputs as well as your Environmental Management System can be used to influence the development and interpretation of requirements as well as influence the selection of vendors and products.  The inputs that are molded by ISO 14000 policies should be utilized to create assumptions, constraints, measurement metrics and other criteria for making decisions and that will be incorporated into the plan.</a:t>
            </a:r>
          </a:p>
          <a:p>
            <a:r>
              <a:rPr lang="en-US" sz="1300" dirty="0"/>
              <a:t>The Contract Administration process monitors performance of any contracts that correlate to the project and its overall completion.  The ISO 14000 EMS can be used to monitor vendor performance against the environmental standards that you decreed in the original procurement or contractual document. </a:t>
            </a:r>
          </a:p>
          <a:p>
            <a:r>
              <a:rPr lang="en-US" sz="1300" dirty="0"/>
              <a:t>The results of the measurements can also be used to in change management to keep the project within the guidelines set forth in the project charter.  In addition, the project team would use these outputs to conduct audits and inspection to verify that project work is not only meeting requirements, but also meeting ISO 14000 requirements and are in line with your organization’s EMS.</a:t>
            </a:r>
          </a:p>
          <a:p>
            <a:r>
              <a:rPr lang="en-US" sz="1300" dirty="0"/>
              <a:t> </a:t>
            </a:r>
          </a:p>
          <a:p>
            <a:r>
              <a:rPr lang="en-US" sz="1300" dirty="0"/>
              <a:t>So when it comes to Green Project Management, you can see, it is not to replace standard project management nor is it a new process that will solve all your problems and green issues alone.  Green Project Management is not simply just a badge to be held or achieved, so what is it?  What Green Project Management gives you, a new way of looking at delivering projects, in alignment with those tools and techniques that best practice project management gives you; by thinking through the project, by planning it, by delivering and controlling it, whilst thinking about how you can improve the environment, but without stopping a project or spending a fortune to alter your deliverables, you can be a part of the changing evolution in the project management industry, the change that is a Green Project Manager.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65</a:t>
            </a:fld>
            <a:endParaRPr lang="en-US" dirty="0"/>
          </a:p>
        </p:txBody>
      </p:sp>
    </p:spTree>
    <p:extLst>
      <p:ext uri="{BB962C8B-B14F-4D97-AF65-F5344CB8AC3E}">
        <p14:creationId xmlns:p14="http://schemas.microsoft.com/office/powerpoint/2010/main" xmlns="" val="9093406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96770" name="Rectangle 2"/>
          <p:cNvSpPr>
            <a:spLocks noGrp="1" noRot="1" noChangeAspect="1" noChangeArrowheads="1" noTextEdit="1"/>
          </p:cNvSpPr>
          <p:nvPr>
            <p:ph type="sldImg"/>
          </p:nvPr>
        </p:nvSpPr>
        <p:spPr>
          <a:xfrm>
            <a:off x="1258888" y="720725"/>
            <a:ext cx="4799012" cy="3598863"/>
          </a:xfrm>
          <a:ln/>
        </p:spPr>
      </p:sp>
      <p:sp>
        <p:nvSpPr>
          <p:cNvPr id="1696771" name="Rectangle 3"/>
          <p:cNvSpPr>
            <a:spLocks noGrp="1" noChangeArrowheads="1"/>
          </p:cNvSpPr>
          <p:nvPr>
            <p:ph type="body" idx="1"/>
          </p:nvPr>
        </p:nvSpPr>
        <p:spPr>
          <a:xfrm>
            <a:off x="974581" y="4561485"/>
            <a:ext cx="5361024" cy="4317798"/>
          </a:xfrm>
          <a:noFill/>
          <a:ln/>
        </p:spPr>
        <p:txBody>
          <a:bodyPr lIns="96503" tIns="48251" rIns="96503" bIns="48251"/>
          <a:lstStyle/>
          <a:p>
            <a:pPr>
              <a:spcAft>
                <a:spcPct val="30000"/>
              </a:spcAft>
            </a:pPr>
            <a:endParaRPr lang="en-GB" dirty="0"/>
          </a:p>
          <a:p>
            <a:pPr>
              <a:spcAft>
                <a:spcPct val="30000"/>
              </a:spcAft>
            </a:pPr>
            <a:endParaRPr lang="en-GB" dirty="0"/>
          </a:p>
        </p:txBody>
      </p:sp>
    </p:spTree>
    <p:extLst>
      <p:ext uri="{BB962C8B-B14F-4D97-AF65-F5344CB8AC3E}">
        <p14:creationId xmlns:p14="http://schemas.microsoft.com/office/powerpoint/2010/main" xmlns="" val="9211031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E3F672-A660-AA4C-BD16-F08DB47105DD}" type="slidenum">
              <a:rPr lang="en-GB"/>
              <a:pPr/>
              <a:t>67</a:t>
            </a:fld>
            <a:endParaRPr lang="en-GB"/>
          </a:p>
        </p:txBody>
      </p:sp>
      <p:sp>
        <p:nvSpPr>
          <p:cNvPr id="288770"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ma14="http://schemas.microsoft.com/office/mac/drawingml/2011/main" xmlns="" val="1"/>
            </a:ext>
          </a:extLst>
        </p:spPr>
      </p:sp>
      <p:sp>
        <p:nvSpPr>
          <p:cNvPr id="2887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xmlns="" val="20409701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96770" name="Rectangle 2"/>
          <p:cNvSpPr>
            <a:spLocks noGrp="1" noRot="1" noChangeAspect="1" noChangeArrowheads="1" noTextEdit="1"/>
          </p:cNvSpPr>
          <p:nvPr>
            <p:ph type="sldImg"/>
          </p:nvPr>
        </p:nvSpPr>
        <p:spPr>
          <a:xfrm>
            <a:off x="1258888" y="720725"/>
            <a:ext cx="4799012" cy="3598863"/>
          </a:xfrm>
          <a:ln/>
        </p:spPr>
      </p:sp>
      <p:sp>
        <p:nvSpPr>
          <p:cNvPr id="1696771" name="Rectangle 3"/>
          <p:cNvSpPr>
            <a:spLocks noGrp="1" noChangeArrowheads="1"/>
          </p:cNvSpPr>
          <p:nvPr>
            <p:ph type="body" idx="1"/>
          </p:nvPr>
        </p:nvSpPr>
        <p:spPr>
          <a:xfrm>
            <a:off x="974581" y="4561485"/>
            <a:ext cx="5361024" cy="4317798"/>
          </a:xfrm>
          <a:noFill/>
          <a:ln/>
        </p:spPr>
        <p:txBody>
          <a:bodyPr lIns="96503" tIns="48251" rIns="96503" bIns="48251"/>
          <a:lstStyle/>
          <a:p>
            <a:pPr>
              <a:spcAft>
                <a:spcPct val="30000"/>
              </a:spcAft>
            </a:pPr>
            <a:r>
              <a:rPr lang="en-GB" dirty="0"/>
              <a:t>Procurement is the process of acquiring new services or products.  It covers the financial appraisal of the options available, development of the procurement or acquisition strategy, preparation of contract documentation, selection and acquisition of suppliers, pricing, purchasing, and administration of contracts.  It may also extend to storage, logistics, inspection, expediting, transportation, and handling of materials and supplies.  It may cover all members of the supply chain.  Operations and maintenance, for example, often need to be supported by a ‘supply chain’ management process.</a:t>
            </a:r>
          </a:p>
          <a:p>
            <a:pPr>
              <a:spcAft>
                <a:spcPct val="30000"/>
              </a:spcAft>
            </a:pPr>
            <a:r>
              <a:rPr lang="en-GB" dirty="0"/>
              <a:t>The are a number of general types of contract and payment structures:</a:t>
            </a:r>
          </a:p>
          <a:p>
            <a:pPr>
              <a:spcAft>
                <a:spcPct val="30000"/>
              </a:spcAft>
            </a:pPr>
            <a:endParaRPr lang="en-GB" dirty="0"/>
          </a:p>
          <a:p>
            <a:pPr lvl="1" indent="-273894" algn="just">
              <a:spcAft>
                <a:spcPct val="30000"/>
              </a:spcAft>
            </a:pPr>
            <a:r>
              <a:rPr lang="en-GB" b="1" dirty="0">
                <a:latin typeface="ZapfCalligr BT" pitchFamily="18" charset="0"/>
              </a:rPr>
              <a:t>Firm fixed price</a:t>
            </a:r>
            <a:r>
              <a:rPr lang="en-GB" dirty="0">
                <a:latin typeface="ZapfCalligr BT" pitchFamily="18" charset="0"/>
              </a:rPr>
              <a:t> </a:t>
            </a:r>
          </a:p>
          <a:p>
            <a:pPr lvl="1" indent="-273894" algn="just">
              <a:spcAft>
                <a:spcPct val="30000"/>
              </a:spcAft>
            </a:pPr>
            <a:r>
              <a:rPr lang="en-GB" b="1" dirty="0">
                <a:latin typeface="ZapfCalligr BT" pitchFamily="18" charset="0"/>
              </a:rPr>
              <a:t>Fixed price</a:t>
            </a:r>
            <a:r>
              <a:rPr lang="en-GB" dirty="0">
                <a:latin typeface="ZapfCalligr BT" pitchFamily="18" charset="0"/>
              </a:rPr>
              <a:t>     </a:t>
            </a:r>
          </a:p>
          <a:p>
            <a:pPr lvl="1" indent="-273894" algn="just">
              <a:spcAft>
                <a:spcPct val="30000"/>
              </a:spcAft>
            </a:pPr>
            <a:r>
              <a:rPr lang="en-GB" b="1" dirty="0">
                <a:latin typeface="ZapfCalligr BT" pitchFamily="18" charset="0"/>
              </a:rPr>
              <a:t>Cost plus incentive fee</a:t>
            </a:r>
          </a:p>
          <a:p>
            <a:pPr lvl="1" indent="-273894" algn="just">
              <a:spcAft>
                <a:spcPct val="30000"/>
              </a:spcAft>
            </a:pPr>
            <a:r>
              <a:rPr lang="en-GB" b="1" dirty="0">
                <a:latin typeface="ZapfCalligr BT" pitchFamily="18" charset="0"/>
              </a:rPr>
              <a:t>Cost plus fixed fee</a:t>
            </a:r>
            <a:r>
              <a:rPr lang="en-GB" dirty="0">
                <a:latin typeface="ZapfCalligr BT" pitchFamily="18" charset="0"/>
              </a:rPr>
              <a:t> </a:t>
            </a:r>
          </a:p>
          <a:p>
            <a:pPr lvl="1" indent="-273894" algn="just">
              <a:spcAft>
                <a:spcPct val="30000"/>
              </a:spcAft>
            </a:pPr>
            <a:r>
              <a:rPr lang="en-GB" b="1" dirty="0">
                <a:latin typeface="ZapfCalligr BT" pitchFamily="18" charset="0"/>
              </a:rPr>
              <a:t>Cost-reimbursement</a:t>
            </a:r>
          </a:p>
          <a:p>
            <a:pPr lvl="1" indent="-273894" algn="just">
              <a:spcAft>
                <a:spcPct val="30000"/>
              </a:spcAft>
            </a:pPr>
            <a:endParaRPr lang="en-GB" b="1" dirty="0">
              <a:latin typeface="ZapfCalligr BT" pitchFamily="18" charset="0"/>
            </a:endParaRPr>
          </a:p>
          <a:p>
            <a:pPr>
              <a:spcAft>
                <a:spcPct val="30000"/>
              </a:spcAft>
            </a:pPr>
            <a:r>
              <a:rPr lang="en-GB" dirty="0"/>
              <a:t>Although these are general definitions, most contracts include specific clauses defining cost and profit/fee payment terms.</a:t>
            </a:r>
          </a:p>
          <a:p>
            <a:pPr>
              <a:spcAft>
                <a:spcPct val="30000"/>
              </a:spcAft>
            </a:pPr>
            <a:endParaRPr lang="en-GB" dirty="0"/>
          </a:p>
          <a:p>
            <a:pPr>
              <a:spcAft>
                <a:spcPct val="30000"/>
              </a:spcAft>
            </a:pPr>
            <a:endParaRPr lang="en-GB" dirty="0"/>
          </a:p>
        </p:txBody>
      </p:sp>
    </p:spTree>
    <p:extLst>
      <p:ext uri="{BB962C8B-B14F-4D97-AF65-F5344CB8AC3E}">
        <p14:creationId xmlns:p14="http://schemas.microsoft.com/office/powerpoint/2010/main" xmlns="" val="17380601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98818" name="Rectangle 2"/>
          <p:cNvSpPr>
            <a:spLocks noGrp="1" noRot="1" noChangeAspect="1" noChangeArrowheads="1" noTextEdit="1"/>
          </p:cNvSpPr>
          <p:nvPr>
            <p:ph type="sldImg"/>
          </p:nvPr>
        </p:nvSpPr>
        <p:spPr>
          <a:xfrm>
            <a:off x="1258888" y="720725"/>
            <a:ext cx="4799012" cy="3598863"/>
          </a:xfrm>
          <a:ln/>
        </p:spPr>
      </p:sp>
      <p:sp>
        <p:nvSpPr>
          <p:cNvPr id="1698819" name="Rectangle 3"/>
          <p:cNvSpPr>
            <a:spLocks noGrp="1" noChangeArrowheads="1"/>
          </p:cNvSpPr>
          <p:nvPr>
            <p:ph type="body" idx="1"/>
          </p:nvPr>
        </p:nvSpPr>
        <p:spPr>
          <a:xfrm>
            <a:off x="976252" y="4561485"/>
            <a:ext cx="5362697" cy="4319322"/>
          </a:xfrm>
        </p:spPr>
        <p:txBody>
          <a:bodyPr/>
          <a:lstStyle/>
          <a:p>
            <a:r>
              <a:rPr lang="en-GB" dirty="0"/>
              <a:t>The trade-off between contract pricing terms and their associated risks are shown in the diagram.</a:t>
            </a:r>
          </a:p>
          <a:p>
            <a:r>
              <a:rPr lang="en-GB" dirty="0"/>
              <a:t>Firm and fixed price terms will minimise the risk of price changes.  However, technical and schedule performance are at greater risk since a contractor is likely to de-scope work or change delivery schedules to minimise the impact of overspends.  Additional contract terms may be needed to prevent changes to scope and timescales.</a:t>
            </a:r>
          </a:p>
          <a:p>
            <a:r>
              <a:rPr lang="en-GB" dirty="0"/>
              <a:t>Cost plus and Cost reimbursable contract terms allow price changes to accommodate variations due to technical and schedule factors.  For example, additional work to ensure that a product achieves a certain specification, additional costs such as premiums to ensure materials are delivered by a certain date.  Contracting </a:t>
            </a:r>
            <a:r>
              <a:rPr lang="en-GB" dirty="0" smtClean="0"/>
              <a:t>organizations </a:t>
            </a:r>
            <a:r>
              <a:rPr lang="en-GB" dirty="0"/>
              <a:t>using these contract terms generally need visibility of the contractor’s detailed costs, changes and methods used to ensure an appropriate level of control. </a:t>
            </a:r>
          </a:p>
          <a:p>
            <a:r>
              <a:rPr lang="en-GB" dirty="0"/>
              <a:t>The type of contract used should be selected on the basis of the risk to project critical success criteria and their relative importance.  For example, Firm and Fixed Price contracts work best for off-the-shelf products where the technical risk is low.  Cost Plus contracts are useful where the technical scope is uncertain and risks unknown.  Cost are typically controlled within spend limits and by using stage gates to authorise release of funds progressively to the project.  </a:t>
            </a:r>
          </a:p>
        </p:txBody>
      </p:sp>
    </p:spTree>
    <p:extLst>
      <p:ext uri="{BB962C8B-B14F-4D97-AF65-F5344CB8AC3E}">
        <p14:creationId xmlns:p14="http://schemas.microsoft.com/office/powerpoint/2010/main" xmlns="" val="16437067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0866" name="Rectangle 2"/>
          <p:cNvSpPr>
            <a:spLocks noGrp="1" noRot="1" noChangeAspect="1" noChangeArrowheads="1" noTextEdit="1"/>
          </p:cNvSpPr>
          <p:nvPr>
            <p:ph type="sldImg"/>
          </p:nvPr>
        </p:nvSpPr>
        <p:spPr>
          <a:xfrm>
            <a:off x="1258888" y="720725"/>
            <a:ext cx="4799012" cy="3598863"/>
          </a:xfrm>
          <a:ln/>
        </p:spPr>
      </p:sp>
      <p:sp>
        <p:nvSpPr>
          <p:cNvPr id="1700867" name="Rectangle 3"/>
          <p:cNvSpPr>
            <a:spLocks noGrp="1" noChangeArrowheads="1"/>
          </p:cNvSpPr>
          <p:nvPr>
            <p:ph type="body" idx="1"/>
          </p:nvPr>
        </p:nvSpPr>
        <p:spPr>
          <a:xfrm>
            <a:off x="976252" y="4561485"/>
            <a:ext cx="5394459" cy="4319322"/>
          </a:xfrm>
        </p:spPr>
        <p:txBody>
          <a:bodyPr/>
          <a:lstStyle/>
          <a:p>
            <a:pPr>
              <a:spcAft>
                <a:spcPct val="40000"/>
              </a:spcAft>
            </a:pPr>
            <a:r>
              <a:rPr lang="en-GB" dirty="0"/>
              <a:t>Procurement Management Plan (or Acquisition Plan) shows how acquisitions, materials and services will be managed during the project life cycle.</a:t>
            </a:r>
          </a:p>
          <a:p>
            <a:pPr>
              <a:spcAft>
                <a:spcPct val="40000"/>
              </a:spcAft>
            </a:pPr>
            <a:r>
              <a:rPr lang="en-GB" dirty="0"/>
              <a:t>The project manager owns the procurement management plan, which typically forms part of the project management plan.</a:t>
            </a:r>
          </a:p>
          <a:p>
            <a:pPr>
              <a:spcAft>
                <a:spcPct val="40000"/>
              </a:spcAft>
            </a:pPr>
            <a:r>
              <a:rPr lang="en-GB" dirty="0"/>
              <a:t>It should indicate:</a:t>
            </a:r>
          </a:p>
          <a:p>
            <a:pPr>
              <a:spcAft>
                <a:spcPct val="40000"/>
              </a:spcAft>
            </a:pPr>
            <a:r>
              <a:rPr lang="en-GB" dirty="0"/>
              <a:t> a) the overall procurement strategy: make/buy; competitive tendering; supply chains and relationships; etc. </a:t>
            </a:r>
          </a:p>
          <a:p>
            <a:pPr>
              <a:spcAft>
                <a:spcPct val="40000"/>
              </a:spcAft>
            </a:pPr>
            <a:r>
              <a:rPr lang="en-GB" dirty="0"/>
              <a:t>b) key products to be purchased, their source; acceptance criteria and relevant quality assurance requirements</a:t>
            </a:r>
          </a:p>
          <a:p>
            <a:pPr>
              <a:spcAft>
                <a:spcPct val="40000"/>
              </a:spcAft>
            </a:pPr>
            <a:r>
              <a:rPr lang="en-GB" dirty="0"/>
              <a:t>c) methods used to evaluate, select and control suppliers and sub contractors</a:t>
            </a:r>
          </a:p>
          <a:p>
            <a:pPr>
              <a:spcAft>
                <a:spcPct val="40000"/>
              </a:spcAft>
            </a:pPr>
            <a:r>
              <a:rPr lang="en-GB" dirty="0"/>
              <a:t>d) contractual terms and conditions including typical clauses such as: product acceptance and delivery terms; payment terms; compensation terms e.g. liquidated damages; intellectual property rights (IPR); change control; indemnity; dispute and termination  </a:t>
            </a:r>
          </a:p>
          <a:p>
            <a:pPr>
              <a:spcAft>
                <a:spcPct val="40000"/>
              </a:spcAft>
            </a:pPr>
            <a:r>
              <a:rPr lang="en-GB" dirty="0"/>
              <a:t>e) requirements for and reference to supplier and sub contractor quality plans where appropriate</a:t>
            </a:r>
          </a:p>
          <a:p>
            <a:pPr>
              <a:spcAft>
                <a:spcPct val="40000"/>
              </a:spcAft>
            </a:pPr>
            <a:r>
              <a:rPr lang="en-GB" dirty="0"/>
              <a:t>f) types of pricing and methods of reimbursement </a:t>
            </a:r>
          </a:p>
          <a:p>
            <a:pPr>
              <a:spcAft>
                <a:spcPct val="40000"/>
              </a:spcAft>
            </a:pPr>
            <a:r>
              <a:rPr lang="en-GB" dirty="0"/>
              <a:t>g) methods to be used to satisfy legal and regulatory requirements which apply to purchased goods</a:t>
            </a:r>
            <a:endParaRPr lang="en-US" dirty="0"/>
          </a:p>
        </p:txBody>
      </p:sp>
    </p:spTree>
    <p:extLst>
      <p:ext uri="{BB962C8B-B14F-4D97-AF65-F5344CB8AC3E}">
        <p14:creationId xmlns:p14="http://schemas.microsoft.com/office/powerpoint/2010/main" xmlns="" val="1158432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858562" name="Rectangle 2"/>
          <p:cNvSpPr>
            <a:spLocks noGrp="1" noRot="1" noChangeAspect="1" noChangeArrowheads="1" noTextEdit="1"/>
          </p:cNvSpPr>
          <p:nvPr>
            <p:ph type="sldImg"/>
          </p:nvPr>
        </p:nvSpPr>
        <p:spPr>
          <a:ln/>
        </p:spPr>
      </p:sp>
      <p:sp>
        <p:nvSpPr>
          <p:cNvPr id="1858563" name="Rectangle 3"/>
          <p:cNvSpPr>
            <a:spLocks noGrp="1" noChangeArrowheads="1"/>
          </p:cNvSpPr>
          <p:nvPr>
            <p:ph type="body" idx="1"/>
          </p:nvPr>
        </p:nvSpPr>
        <p:spPr/>
        <p:txBody>
          <a:bodyPr/>
          <a:lstStyle/>
          <a:p>
            <a:pPr>
              <a:spcAft>
                <a:spcPct val="30000"/>
              </a:spcAft>
            </a:pPr>
            <a:r>
              <a:rPr lang="en-US" dirty="0"/>
              <a:t>Project </a:t>
            </a:r>
            <a:r>
              <a:rPr lang="en-GB" dirty="0">
                <a:cs typeface="Times New Roman" pitchFamily="18" charset="0"/>
              </a:rPr>
              <a:t>closeout will normally occur when all of the products have been delivered and the implementation stage is complete.  In certain circumstances such as changes in viability or requirements, projects may be closed before planned completion. </a:t>
            </a:r>
          </a:p>
          <a:p>
            <a:pPr>
              <a:spcAft>
                <a:spcPct val="30000"/>
              </a:spcAft>
            </a:pPr>
            <a:r>
              <a:rPr lang="en-GB" dirty="0"/>
              <a:t>Project closeout involves completion of all product and project handover activities in a controlled manner.  Product handover activities are included in the previous discussion covering product handover. </a:t>
            </a:r>
            <a:endParaRPr lang="en-GB" dirty="0">
              <a:latin typeface="ZapfCalligr BT" pitchFamily="18" charset="0"/>
            </a:endParaRPr>
          </a:p>
          <a:p>
            <a:pPr>
              <a:spcAft>
                <a:spcPct val="30000"/>
              </a:spcAft>
            </a:pPr>
            <a:r>
              <a:rPr lang="en-GB" dirty="0"/>
              <a:t>A closure report is produced by the project manager to record the final outcome of the project against the </a:t>
            </a:r>
            <a:r>
              <a:rPr lang="en-GB" dirty="0" smtClean="0"/>
              <a:t>Success </a:t>
            </a:r>
            <a:r>
              <a:rPr lang="en-GB" dirty="0"/>
              <a:t>Criteria, any issues outstanding and actions arising from closure. </a:t>
            </a:r>
            <a:endParaRPr lang="en-GB" dirty="0" smtClean="0"/>
          </a:p>
          <a:p>
            <a:pPr>
              <a:spcAft>
                <a:spcPct val="30000"/>
              </a:spcAft>
            </a:pPr>
            <a:endParaRPr lang="en-GB" dirty="0" smtClean="0"/>
          </a:p>
          <a:p>
            <a:pPr>
              <a:spcAft>
                <a:spcPct val="30000"/>
              </a:spcAft>
            </a:pPr>
            <a:r>
              <a:rPr lang="en-GB" dirty="0" smtClean="0"/>
              <a:t>Actions specific to project closure include:</a:t>
            </a:r>
          </a:p>
          <a:p>
            <a:pPr>
              <a:spcAft>
                <a:spcPct val="30000"/>
              </a:spcAft>
            </a:pPr>
            <a:endParaRPr lang="en-GB" dirty="0" smtClean="0"/>
          </a:p>
          <a:p>
            <a:pPr lvl="1" algn="just">
              <a:spcBef>
                <a:spcPct val="0"/>
              </a:spcBef>
              <a:spcAft>
                <a:spcPct val="30000"/>
              </a:spcAft>
              <a:buFontTx/>
              <a:buChar char="•"/>
            </a:pPr>
            <a:r>
              <a:rPr lang="en-GB" dirty="0">
                <a:latin typeface="ZapfCalligr BT" pitchFamily="18" charset="0"/>
              </a:rPr>
              <a:t>identification and disposal of non deliverable materials and documents.  For example, product design data may need to be archived to enable retrieval at a later date.</a:t>
            </a:r>
          </a:p>
          <a:p>
            <a:pPr lvl="1" algn="just">
              <a:spcBef>
                <a:spcPct val="0"/>
              </a:spcBef>
              <a:spcAft>
                <a:spcPct val="30000"/>
              </a:spcAft>
              <a:buFontTx/>
              <a:buChar char="•"/>
            </a:pPr>
            <a:r>
              <a:rPr lang="en-GB" dirty="0">
                <a:latin typeface="ZapfCalligr BT" pitchFamily="18" charset="0"/>
              </a:rPr>
              <a:t>demobilisation, including arrangements for disbanding the project team and supporting infrastructure; conducting performance appraisals; completion of technical and quality audits.</a:t>
            </a:r>
          </a:p>
          <a:p>
            <a:pPr lvl="1" algn="just">
              <a:spcBef>
                <a:spcPct val="0"/>
              </a:spcBef>
              <a:spcAft>
                <a:spcPct val="30000"/>
              </a:spcAft>
              <a:buFontTx/>
              <a:buChar char="•"/>
            </a:pPr>
            <a:r>
              <a:rPr lang="en-GB" dirty="0">
                <a:latin typeface="ZapfCalligr BT" pitchFamily="18" charset="0"/>
              </a:rPr>
              <a:t>contract and purchase order closure and arrangements for any continuing contractual obligations such as technical support during operation. </a:t>
            </a:r>
          </a:p>
          <a:p>
            <a:pPr lvl="1" algn="just">
              <a:spcBef>
                <a:spcPct val="0"/>
              </a:spcBef>
              <a:spcAft>
                <a:spcPct val="30000"/>
              </a:spcAft>
              <a:buFontTx/>
              <a:buChar char="•"/>
            </a:pPr>
            <a:r>
              <a:rPr lang="en-GB" dirty="0">
                <a:latin typeface="ZapfCalligr BT" pitchFamily="18" charset="0"/>
              </a:rPr>
              <a:t>all project accounts are finalised  </a:t>
            </a:r>
          </a:p>
          <a:p>
            <a:pPr>
              <a:spcAft>
                <a:spcPct val="30000"/>
              </a:spcAft>
            </a:pPr>
            <a:endParaRPr lang="en-GB" dirty="0" smtClean="0"/>
          </a:p>
          <a:p>
            <a:pPr>
              <a:spcAft>
                <a:spcPct val="30000"/>
              </a:spcAft>
            </a:pPr>
            <a:r>
              <a:rPr lang="en-GB" dirty="0" smtClean="0"/>
              <a:t>Before project closure, the project manager should conduct the Post-Project  Review, record lessons and recommend improvements. </a:t>
            </a:r>
          </a:p>
          <a:p>
            <a:pPr>
              <a:spcAft>
                <a:spcPct val="30000"/>
              </a:spcAft>
            </a:pPr>
            <a:endParaRPr lang="en-GB" dirty="0" smtClean="0"/>
          </a:p>
          <a:p>
            <a:pPr>
              <a:spcAft>
                <a:spcPct val="30000"/>
              </a:spcAft>
            </a:pPr>
            <a:r>
              <a:rPr lang="en-GB" dirty="0" smtClean="0"/>
              <a:t>Finally, when all closure tasks have been completed, the sponsor will formally sign off the project to release the project manager.</a:t>
            </a:r>
          </a:p>
        </p:txBody>
      </p:sp>
    </p:spTree>
    <p:extLst>
      <p:ext uri="{BB962C8B-B14F-4D97-AF65-F5344CB8AC3E}">
        <p14:creationId xmlns:p14="http://schemas.microsoft.com/office/powerpoint/2010/main" xmlns="" val="2970913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2914" name="Rectangle 2"/>
          <p:cNvSpPr>
            <a:spLocks noGrp="1" noRot="1" noChangeAspect="1" noChangeArrowheads="1" noTextEdit="1"/>
          </p:cNvSpPr>
          <p:nvPr>
            <p:ph type="sldImg"/>
          </p:nvPr>
        </p:nvSpPr>
        <p:spPr>
          <a:xfrm>
            <a:off x="1258888" y="720725"/>
            <a:ext cx="4799012" cy="3598863"/>
          </a:xfrm>
          <a:ln/>
        </p:spPr>
      </p:sp>
      <p:sp>
        <p:nvSpPr>
          <p:cNvPr id="1702915" name="Rectangle 3"/>
          <p:cNvSpPr>
            <a:spLocks noGrp="1" noChangeArrowheads="1"/>
          </p:cNvSpPr>
          <p:nvPr>
            <p:ph type="body" idx="1"/>
          </p:nvPr>
        </p:nvSpPr>
        <p:spPr>
          <a:xfrm>
            <a:off x="976252" y="4561485"/>
            <a:ext cx="5362697" cy="4319322"/>
          </a:xfrm>
        </p:spPr>
        <p:txBody>
          <a:bodyPr/>
          <a:lstStyle/>
          <a:p>
            <a:pPr>
              <a:spcAft>
                <a:spcPct val="30000"/>
              </a:spcAft>
            </a:pPr>
            <a:r>
              <a:rPr lang="en-GB" b="1" dirty="0"/>
              <a:t>Procurement Strategy</a:t>
            </a:r>
            <a:r>
              <a:rPr lang="en-GB" dirty="0"/>
              <a:t> and Requirements – decide an appropriate strategy, such as competitive tendering, partnering, collaboration, etc.  Define requirements including quality, time and price parameters. </a:t>
            </a:r>
          </a:p>
          <a:p>
            <a:pPr>
              <a:spcAft>
                <a:spcPct val="30000"/>
              </a:spcAft>
            </a:pPr>
            <a:r>
              <a:rPr lang="en-GB" b="1" dirty="0"/>
              <a:t>Research market</a:t>
            </a:r>
            <a:r>
              <a:rPr lang="en-GB" dirty="0"/>
              <a:t> </a:t>
            </a:r>
            <a:r>
              <a:rPr lang="en-GB" b="1" dirty="0"/>
              <a:t>&amp;</a:t>
            </a:r>
            <a:r>
              <a:rPr lang="en-GB" dirty="0"/>
              <a:t> </a:t>
            </a:r>
            <a:r>
              <a:rPr lang="en-GB" b="1" dirty="0"/>
              <a:t>Identify Potential Suppliers</a:t>
            </a:r>
            <a:r>
              <a:rPr lang="en-GB" dirty="0"/>
              <a:t> – identify potential suppliers.  Research methods: mail-shots, business directories, industrial libraries, trade journals, networking. </a:t>
            </a:r>
          </a:p>
          <a:p>
            <a:pPr>
              <a:spcAft>
                <a:spcPct val="30000"/>
              </a:spcAft>
            </a:pPr>
            <a:r>
              <a:rPr lang="en-GB" b="1" dirty="0"/>
              <a:t>Check track record/capability</a:t>
            </a:r>
            <a:r>
              <a:rPr lang="en-GB" dirty="0"/>
              <a:t> </a:t>
            </a:r>
            <a:r>
              <a:rPr lang="en-GB" b="1" dirty="0"/>
              <a:t>&amp; shortlist </a:t>
            </a:r>
            <a:r>
              <a:rPr lang="en-GB" dirty="0"/>
              <a:t>– investigate suppliers ability to achieve the procurement requirements.  Shortlist to reduce tender evaluation effort and costs, using criteria such as price, quality, delivery time scales, support capability, contractual terms and arrangements, and risks</a:t>
            </a:r>
            <a:r>
              <a:rPr lang="en-GB" dirty="0" smtClean="0"/>
              <a:t>.</a:t>
            </a:r>
          </a:p>
          <a:p>
            <a:pPr>
              <a:spcAft>
                <a:spcPct val="30000"/>
              </a:spcAft>
            </a:pPr>
            <a:r>
              <a:rPr lang="en-GB" b="1" dirty="0" smtClean="0"/>
              <a:t>Invite Tenders</a:t>
            </a:r>
            <a:r>
              <a:rPr lang="en-GB" dirty="0" smtClean="0"/>
              <a:t> – request suppliers submit proposals and tenders.  Any subsequent technical or contractual questions from suppliers will be answered.  The tender evaluation team is likely to decide the final criteria for selection.</a:t>
            </a:r>
          </a:p>
          <a:p>
            <a:pPr>
              <a:spcAft>
                <a:spcPct val="30000"/>
              </a:spcAft>
            </a:pPr>
            <a:r>
              <a:rPr lang="en-GB" b="1" dirty="0" smtClean="0"/>
              <a:t>Evaluate Tenders</a:t>
            </a:r>
            <a:r>
              <a:rPr lang="en-GB" dirty="0" smtClean="0"/>
              <a:t> – against the pre-defined criteria.  It may be necessary to ask suppliers follow up questions to validate or cover missing information, understand risks, etc. </a:t>
            </a:r>
          </a:p>
          <a:p>
            <a:pPr>
              <a:spcAft>
                <a:spcPct val="30000"/>
              </a:spcAft>
            </a:pPr>
            <a:r>
              <a:rPr lang="en-GB" b="1" dirty="0" smtClean="0"/>
              <a:t>Select and Negotiate Contract Terms</a:t>
            </a:r>
            <a:r>
              <a:rPr lang="en-GB" dirty="0" smtClean="0"/>
              <a:t> – selected supplier(s) will be invited to negotiate a contract.  A final decision on the supplier will be taken and the contract agreed and signed.</a:t>
            </a:r>
          </a:p>
        </p:txBody>
      </p:sp>
    </p:spTree>
    <p:extLst>
      <p:ext uri="{BB962C8B-B14F-4D97-AF65-F5344CB8AC3E}">
        <p14:creationId xmlns:p14="http://schemas.microsoft.com/office/powerpoint/2010/main" xmlns="" val="4235210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4962" name="Rectangle 2"/>
          <p:cNvSpPr>
            <a:spLocks noGrp="1" noRot="1" noChangeAspect="1" noChangeArrowheads="1" noTextEdit="1"/>
          </p:cNvSpPr>
          <p:nvPr>
            <p:ph type="sldImg"/>
          </p:nvPr>
        </p:nvSpPr>
        <p:spPr>
          <a:xfrm>
            <a:off x="1258888" y="720725"/>
            <a:ext cx="4799012" cy="3598863"/>
          </a:xfrm>
          <a:ln/>
        </p:spPr>
      </p:sp>
      <p:sp>
        <p:nvSpPr>
          <p:cNvPr id="1704963" name="Rectangle 3"/>
          <p:cNvSpPr>
            <a:spLocks noGrp="1" noChangeArrowheads="1"/>
          </p:cNvSpPr>
          <p:nvPr>
            <p:ph type="body" idx="1"/>
          </p:nvPr>
        </p:nvSpPr>
        <p:spPr>
          <a:xfrm>
            <a:off x="976252" y="4561485"/>
            <a:ext cx="5362697" cy="4319322"/>
          </a:xfrm>
        </p:spPr>
        <p:txBody>
          <a:bodyPr/>
          <a:lstStyle/>
          <a:p>
            <a:r>
              <a:rPr lang="en-GB" dirty="0"/>
              <a:t>The main criteria for evaluating bids would be drawn from the project Critical Success Criteria, Specific Procurement Requirements and Performance required from the supplier.  Examples are given below:</a:t>
            </a:r>
          </a:p>
          <a:p>
            <a:pPr lvl="1"/>
            <a:r>
              <a:rPr lang="en-GB" dirty="0">
                <a:latin typeface="ZapfCalligr BT" pitchFamily="18" charset="0"/>
              </a:rPr>
              <a:t>Price – linked to the overall project cost budgets</a:t>
            </a:r>
          </a:p>
          <a:p>
            <a:pPr lvl="1"/>
            <a:r>
              <a:rPr lang="en-GB" dirty="0">
                <a:latin typeface="ZapfCalligr BT" pitchFamily="18" charset="0"/>
              </a:rPr>
              <a:t>Quality – requirements of project deliverables</a:t>
            </a:r>
          </a:p>
          <a:p>
            <a:pPr lvl="1"/>
            <a:r>
              <a:rPr lang="en-GB" dirty="0">
                <a:latin typeface="ZapfCalligr BT" pitchFamily="18" charset="0"/>
              </a:rPr>
              <a:t>Timescales – linked to overall project timescales</a:t>
            </a:r>
          </a:p>
          <a:p>
            <a:pPr lvl="1"/>
            <a:r>
              <a:rPr lang="en-GB" dirty="0">
                <a:latin typeface="ZapfCalligr BT" pitchFamily="18" charset="0"/>
              </a:rPr>
              <a:t>Supplier delivery dates</a:t>
            </a:r>
          </a:p>
          <a:p>
            <a:pPr lvl="1"/>
            <a:r>
              <a:rPr lang="en-GB" dirty="0">
                <a:latin typeface="ZapfCalligr BT" pitchFamily="18" charset="0"/>
              </a:rPr>
              <a:t>Contractual Terms -including payment arrangements</a:t>
            </a:r>
          </a:p>
          <a:p>
            <a:pPr lvl="1"/>
            <a:r>
              <a:rPr lang="en-GB" dirty="0">
                <a:latin typeface="ZapfCalligr BT" pitchFamily="18" charset="0"/>
              </a:rPr>
              <a:t>Incentives and Guarantees</a:t>
            </a:r>
          </a:p>
          <a:p>
            <a:pPr lvl="1"/>
            <a:r>
              <a:rPr lang="en-GB" dirty="0">
                <a:latin typeface="ZapfCalligr BT" pitchFamily="18" charset="0"/>
              </a:rPr>
              <a:t>Cost of in service support - such as spares and maintenance</a:t>
            </a:r>
          </a:p>
          <a:p>
            <a:pPr lvl="1"/>
            <a:r>
              <a:rPr lang="en-GB" dirty="0">
                <a:latin typeface="ZapfCalligr BT" pitchFamily="18" charset="0"/>
              </a:rPr>
              <a:t>Risk Management capability</a:t>
            </a:r>
          </a:p>
          <a:p>
            <a:pPr lvl="1"/>
            <a:r>
              <a:rPr lang="en-GB" dirty="0">
                <a:latin typeface="ZapfCalligr BT" pitchFamily="18" charset="0"/>
              </a:rPr>
              <a:t>Resource and mobilisation capability</a:t>
            </a:r>
          </a:p>
          <a:p>
            <a:pPr lvl="1"/>
            <a:r>
              <a:rPr lang="en-GB" dirty="0">
                <a:latin typeface="ZapfCalligr BT" pitchFamily="18" charset="0"/>
              </a:rPr>
              <a:t>Quality Management capability</a:t>
            </a:r>
          </a:p>
          <a:p>
            <a:pPr lvl="1"/>
            <a:r>
              <a:rPr lang="en-GB" dirty="0">
                <a:latin typeface="ZapfCalligr BT" pitchFamily="18" charset="0"/>
              </a:rPr>
              <a:t>Responsiveness to changes</a:t>
            </a:r>
          </a:p>
          <a:p>
            <a:pPr lvl="1"/>
            <a:r>
              <a:rPr lang="en-GB" dirty="0">
                <a:latin typeface="ZapfCalligr BT" pitchFamily="18" charset="0"/>
              </a:rPr>
              <a:t>Sustainability Factor</a:t>
            </a:r>
            <a:endParaRPr lang="en-US" dirty="0">
              <a:latin typeface="ZapfCalligr BT" pitchFamily="18" charset="0"/>
            </a:endParaRPr>
          </a:p>
          <a:p>
            <a:endParaRPr lang="en-US" dirty="0"/>
          </a:p>
        </p:txBody>
      </p:sp>
    </p:spTree>
    <p:extLst>
      <p:ext uri="{BB962C8B-B14F-4D97-AF65-F5344CB8AC3E}">
        <p14:creationId xmlns:p14="http://schemas.microsoft.com/office/powerpoint/2010/main" xmlns="" val="342941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0237" cy="4283075"/>
          </a:xfrm>
        </p:spPr>
      </p:sp>
      <p:sp>
        <p:nvSpPr>
          <p:cNvPr id="3" name="Notes Placeholder 2"/>
          <p:cNvSpPr>
            <a:spLocks noGrp="1"/>
          </p:cNvSpPr>
          <p:nvPr>
            <p:ph type="body" idx="1"/>
          </p:nvPr>
        </p:nvSpPr>
        <p:spPr/>
        <p:txBody>
          <a:bodyPr/>
          <a:lstStyle/>
          <a:p>
            <a:r>
              <a:rPr lang="en-US" sz="1300" dirty="0"/>
              <a:t>Green supplier selection criteria may be developed with intent of focusing on meeting government regulations, focusing on process improvement, and focusing on buying company’s environmental policy. P.K Humphreys, et al (2003) categorize the green criteria into two groups of Qualitative and Quantitative Criteria. Depending on whether an organization is using a reactive or proactive environmental management strategy, one or both groups of criteria may be used at the same time.</a:t>
            </a:r>
          </a:p>
          <a:p>
            <a:r>
              <a:rPr lang="en-US" sz="1300" dirty="0"/>
              <a:t/>
            </a:r>
            <a:br>
              <a:rPr lang="en-US" sz="1300" dirty="0"/>
            </a:br>
            <a:r>
              <a:rPr lang="en-US" sz="1300" b="1" dirty="0"/>
              <a:t>Quantitative environmental criteria:</a:t>
            </a:r>
            <a:endParaRPr lang="en-US" sz="1300" dirty="0"/>
          </a:p>
          <a:p>
            <a:r>
              <a:rPr lang="en-US" sz="1300" dirty="0"/>
              <a:t>These criteria are based on the cost in monetary terms. A potential supplier may incur costs investing in environmental management of its processes or it may be a source of environmental costs because of its destructive processes.</a:t>
            </a:r>
          </a:p>
          <a:p>
            <a:pPr lvl="0"/>
            <a:r>
              <a:rPr lang="en-US" sz="1300" dirty="0"/>
              <a:t>Pollutant costs/effects: Representing environmental costs caused by a potential supplier.</a:t>
            </a:r>
          </a:p>
          <a:p>
            <a:pPr lvl="0"/>
            <a:r>
              <a:rPr lang="en-US" sz="1300" dirty="0"/>
              <a:t>Improvement cost: Represent the degree of commitment the supplier has in environmental management.</a:t>
            </a:r>
          </a:p>
          <a:p>
            <a:r>
              <a:rPr lang="en-US" sz="1300" dirty="0"/>
              <a:t> </a:t>
            </a:r>
          </a:p>
          <a:p>
            <a:r>
              <a:rPr lang="en-US" sz="1300" dirty="0"/>
              <a:t/>
            </a:r>
            <a:br>
              <a:rPr lang="en-US" sz="1300" dirty="0"/>
            </a:br>
            <a:r>
              <a:rPr lang="en-US" sz="1300" dirty="0"/>
              <a:t> </a:t>
            </a:r>
          </a:p>
          <a:p>
            <a:r>
              <a:rPr lang="en-US" sz="1300" b="1" dirty="0"/>
              <a:t>Qualitative environmental criteria:</a:t>
            </a:r>
            <a:endParaRPr lang="en-US" sz="1300" dirty="0"/>
          </a:p>
          <a:p>
            <a:r>
              <a:rPr lang="en-US" sz="1300" dirty="0"/>
              <a:t>These are more subjective criteria and their application depends on the weight given to each one depending on its importance to the organization or industry and total points score obtained on the bases of the measured parameters.</a:t>
            </a:r>
          </a:p>
          <a:p>
            <a:pPr lvl="0"/>
            <a:r>
              <a:rPr lang="en-US" sz="1300" dirty="0"/>
              <a:t>Management competences</a:t>
            </a:r>
          </a:p>
          <a:p>
            <a:pPr lvl="0"/>
            <a:r>
              <a:rPr lang="en-US" sz="1300" dirty="0"/>
              <a:t>Green image</a:t>
            </a:r>
          </a:p>
          <a:p>
            <a:pPr lvl="0"/>
            <a:r>
              <a:rPr lang="en-US" sz="1300" dirty="0"/>
              <a:t>Design for Environment (DFE)</a:t>
            </a:r>
          </a:p>
          <a:p>
            <a:pPr lvl="0"/>
            <a:r>
              <a:rPr lang="en-US" sz="1300" dirty="0"/>
              <a:t>Environment Management Systems</a:t>
            </a:r>
          </a:p>
          <a:p>
            <a:pPr lvl="0"/>
            <a:r>
              <a:rPr lang="en-US" sz="1300" dirty="0"/>
              <a:t>Environment competencies</a:t>
            </a:r>
          </a:p>
        </p:txBody>
      </p:sp>
    </p:spTree>
    <p:extLst>
      <p:ext uri="{BB962C8B-B14F-4D97-AF65-F5344CB8AC3E}">
        <p14:creationId xmlns:p14="http://schemas.microsoft.com/office/powerpoint/2010/main" xmlns="" val="9124929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7010" name="Rectangle 2"/>
          <p:cNvSpPr>
            <a:spLocks noGrp="1" noRot="1" noChangeAspect="1" noChangeArrowheads="1" noTextEdit="1"/>
          </p:cNvSpPr>
          <p:nvPr>
            <p:ph type="sldImg"/>
          </p:nvPr>
        </p:nvSpPr>
        <p:spPr>
          <a:xfrm>
            <a:off x="1258888" y="720725"/>
            <a:ext cx="4799012" cy="3598863"/>
          </a:xfrm>
          <a:ln/>
        </p:spPr>
      </p:sp>
      <p:sp>
        <p:nvSpPr>
          <p:cNvPr id="1707011" name="Rectangle 3"/>
          <p:cNvSpPr>
            <a:spLocks noGrp="1" noChangeArrowheads="1"/>
          </p:cNvSpPr>
          <p:nvPr>
            <p:ph type="body" idx="1"/>
          </p:nvPr>
        </p:nvSpPr>
        <p:spPr>
          <a:xfrm>
            <a:off x="976252" y="4561485"/>
            <a:ext cx="5362697" cy="4319322"/>
          </a:xfrm>
        </p:spPr>
        <p:txBody>
          <a:bodyPr/>
          <a:lstStyle/>
          <a:p>
            <a:r>
              <a:rPr lang="en-GB" dirty="0" smtClean="0"/>
              <a:t>Organization </a:t>
            </a:r>
            <a:r>
              <a:rPr lang="en-GB" dirty="0"/>
              <a:t>may have long standing supplier relationships both informal and formal that may need to be taken into account by the project.</a:t>
            </a:r>
          </a:p>
          <a:p>
            <a:r>
              <a:rPr lang="en-GB" dirty="0"/>
              <a:t>The project may introduce the </a:t>
            </a:r>
            <a:r>
              <a:rPr lang="en-GB" dirty="0" smtClean="0"/>
              <a:t>organization </a:t>
            </a:r>
            <a:r>
              <a:rPr lang="en-GB" dirty="0"/>
              <a:t>to new procurement relationships and constraints.</a:t>
            </a:r>
          </a:p>
          <a:p>
            <a:r>
              <a:rPr lang="en-GB" dirty="0" smtClean="0"/>
              <a:t>Terms:</a:t>
            </a:r>
            <a:endParaRPr lang="en-GB" dirty="0"/>
          </a:p>
          <a:p>
            <a:pPr lvl="1"/>
            <a:r>
              <a:rPr lang="en-GB" dirty="0">
                <a:latin typeface="ZapfCalligr BT" pitchFamily="18" charset="0"/>
              </a:rPr>
              <a:t>Alliancing</a:t>
            </a:r>
          </a:p>
          <a:p>
            <a:pPr lvl="1"/>
            <a:r>
              <a:rPr lang="en-GB" dirty="0">
                <a:latin typeface="ZapfCalligr BT" pitchFamily="18" charset="0"/>
              </a:rPr>
              <a:t>Partnering</a:t>
            </a:r>
          </a:p>
          <a:p>
            <a:pPr lvl="1"/>
            <a:r>
              <a:rPr lang="en-GB" dirty="0">
                <a:latin typeface="ZapfCalligr BT" pitchFamily="18" charset="0"/>
              </a:rPr>
              <a:t>Prime or lead contractor</a:t>
            </a:r>
          </a:p>
          <a:p>
            <a:pPr lvl="1"/>
            <a:r>
              <a:rPr lang="en-GB" dirty="0">
                <a:latin typeface="ZapfCalligr BT" pitchFamily="18" charset="0"/>
              </a:rPr>
              <a:t>Private Finance Initiative</a:t>
            </a:r>
          </a:p>
          <a:p>
            <a:pPr lvl="1"/>
            <a:r>
              <a:rPr lang="en-GB" dirty="0">
                <a:latin typeface="ZapfCalligr BT" pitchFamily="18" charset="0"/>
              </a:rPr>
              <a:t>Public Private Partnership</a:t>
            </a:r>
          </a:p>
          <a:p>
            <a:pPr lvl="1"/>
            <a:r>
              <a:rPr lang="en-GB" dirty="0">
                <a:latin typeface="ZapfCalligr BT" pitchFamily="18" charset="0"/>
              </a:rPr>
              <a:t>Sub contract</a:t>
            </a:r>
          </a:p>
          <a:p>
            <a:pPr lvl="1"/>
            <a:r>
              <a:rPr lang="en-GB" dirty="0">
                <a:latin typeface="ZapfCalligr BT" pitchFamily="18" charset="0"/>
              </a:rPr>
              <a:t>Supply chain management</a:t>
            </a:r>
          </a:p>
          <a:p>
            <a:pPr lvl="1"/>
            <a:r>
              <a:rPr lang="en-GB" dirty="0">
                <a:latin typeface="ZapfCalligr BT" pitchFamily="18" charset="0"/>
              </a:rPr>
              <a:t>Turnkey contract</a:t>
            </a:r>
            <a:endParaRPr lang="en-US" dirty="0">
              <a:latin typeface="ZapfCalligr BT" pitchFamily="18" charset="0"/>
            </a:endParaRPr>
          </a:p>
        </p:txBody>
      </p:sp>
    </p:spTree>
    <p:extLst>
      <p:ext uri="{BB962C8B-B14F-4D97-AF65-F5344CB8AC3E}">
        <p14:creationId xmlns:p14="http://schemas.microsoft.com/office/powerpoint/2010/main" xmlns="" val="12934473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65634" name="Rectangle 2"/>
          <p:cNvSpPr>
            <a:spLocks noGrp="1" noRot="1" noChangeAspect="1" noChangeArrowheads="1" noTextEdit="1"/>
          </p:cNvSpPr>
          <p:nvPr>
            <p:ph type="sldImg"/>
          </p:nvPr>
        </p:nvSpPr>
        <p:spPr>
          <a:xfrm>
            <a:off x="1258888" y="720725"/>
            <a:ext cx="4799012" cy="3598863"/>
          </a:xfrm>
          <a:ln/>
        </p:spPr>
      </p:sp>
      <p:sp>
        <p:nvSpPr>
          <p:cNvPr id="965635" name="Rectangle 3"/>
          <p:cNvSpPr>
            <a:spLocks noGrp="1" noChangeArrowheads="1"/>
          </p:cNvSpPr>
          <p:nvPr>
            <p:ph type="body" idx="1"/>
          </p:nvPr>
        </p:nvSpPr>
        <p:spPr>
          <a:xfrm>
            <a:off x="976252" y="4561485"/>
            <a:ext cx="5362697" cy="4319322"/>
          </a:xfrm>
        </p:spPr>
        <p:txBody>
          <a:bodyPr/>
          <a:lstStyle/>
          <a:p>
            <a:r>
              <a:rPr lang="en-GB" dirty="0"/>
              <a:t>The diagram shows an overview of the process for developing budget from estimates and monitoring costs.</a:t>
            </a:r>
          </a:p>
          <a:p>
            <a:r>
              <a:rPr lang="en-GB" dirty="0"/>
              <a:t>Initial estimates are used to support investment appraisal during the Concept phase.  These are refined during definition as more detailed information becomes available.  This is typically an iterative process which is done alongside the development of baseline plans.</a:t>
            </a:r>
          </a:p>
          <a:p>
            <a:r>
              <a:rPr lang="en-GB" dirty="0"/>
              <a:t>When the estimates have been accepted by the sponsor, they become the budget.  This budget is allocated to the work packages in a project inline with estimates.  During implementation costs are monitored against the budgets and controlled. </a:t>
            </a:r>
            <a:endParaRPr lang="en-GB" dirty="0" smtClean="0"/>
          </a:p>
          <a:p>
            <a:endParaRPr lang="en-GB" dirty="0" smtClean="0"/>
          </a:p>
          <a:p>
            <a:r>
              <a:rPr lang="en-GB" dirty="0" smtClean="0"/>
              <a:t>The cost breakdown structure is a hierarchy typically derived by mapping the work breakdown structure against the organization’s system of cost accounting.</a:t>
            </a:r>
          </a:p>
          <a:p>
            <a:r>
              <a:rPr lang="en-GB" dirty="0" smtClean="0"/>
              <a:t>The integrated structure allows costs budgets to be allocated to each work package in line with the work to be undertaken and the time and quality objectives to be achieved.</a:t>
            </a:r>
          </a:p>
          <a:p>
            <a:r>
              <a:rPr lang="en-GB" dirty="0" smtClean="0"/>
              <a:t>Summary levels are produced to show the overall project spend profile corresponding to the cost breakdown structure.</a:t>
            </a:r>
          </a:p>
          <a:p>
            <a:r>
              <a:rPr lang="en-GB" dirty="0" smtClean="0"/>
              <a:t>The system enables costs for each work package to be broken down into each cost type to provide greater visibility and control, such as labour types, materials and expenses.</a:t>
            </a:r>
          </a:p>
          <a:p>
            <a:r>
              <a:rPr lang="en-GB" dirty="0" smtClean="0"/>
              <a:t>An effective cost breakdown structure is essential for earned value analysis and will be discussed later. </a:t>
            </a:r>
            <a:endParaRPr lang="en-GB" dirty="0"/>
          </a:p>
          <a:p>
            <a:endParaRPr lang="en-US" dirty="0"/>
          </a:p>
        </p:txBody>
      </p:sp>
    </p:spTree>
    <p:extLst>
      <p:ext uri="{BB962C8B-B14F-4D97-AF65-F5344CB8AC3E}">
        <p14:creationId xmlns:p14="http://schemas.microsoft.com/office/powerpoint/2010/main" xmlns="" val="4190065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69730" name="Rectangle 2"/>
          <p:cNvSpPr>
            <a:spLocks noGrp="1" noRot="1" noChangeAspect="1" noChangeArrowheads="1" noTextEdit="1"/>
          </p:cNvSpPr>
          <p:nvPr>
            <p:ph type="sldImg"/>
          </p:nvPr>
        </p:nvSpPr>
        <p:spPr>
          <a:xfrm>
            <a:off x="1258888" y="720725"/>
            <a:ext cx="4799012" cy="3598863"/>
          </a:xfrm>
          <a:ln/>
        </p:spPr>
      </p:sp>
      <p:sp>
        <p:nvSpPr>
          <p:cNvPr id="969731" name="Rectangle 3"/>
          <p:cNvSpPr>
            <a:spLocks noGrp="1" noChangeArrowheads="1"/>
          </p:cNvSpPr>
          <p:nvPr>
            <p:ph type="body" idx="1"/>
          </p:nvPr>
        </p:nvSpPr>
        <p:spPr>
          <a:xfrm>
            <a:off x="976252" y="4561485"/>
            <a:ext cx="5362697" cy="4319322"/>
          </a:xfrm>
        </p:spPr>
        <p:txBody>
          <a:bodyPr/>
          <a:lstStyle/>
          <a:p>
            <a:r>
              <a:rPr lang="en-GB" dirty="0"/>
              <a:t>A project cost plan (or phased cost plan) shows planned spend against time, usually based on a fully resourced bar chart which includes material purchases, sub contract and labour expenditure.</a:t>
            </a:r>
          </a:p>
          <a:p>
            <a:r>
              <a:rPr lang="en-GB" b="1" dirty="0"/>
              <a:t>Spend Profile</a:t>
            </a:r>
            <a:r>
              <a:rPr lang="en-GB" dirty="0"/>
              <a:t> – the project timescale is divided into financial periods (typically months).  Estimates for different cost categories are spread against each project activity.  The values of each cost category are summed for each financial period (Period Costs).  The period costs are accumulated for each financial period to produce a spend profile (‘S’ curve).  </a:t>
            </a:r>
          </a:p>
          <a:p>
            <a:r>
              <a:rPr lang="en-GB" dirty="0"/>
              <a:t>The plan is typically produced at work package level.  Summary levels are produced to show the overall project spend profile corresponding to the cost breakdown structure.</a:t>
            </a:r>
          </a:p>
          <a:p>
            <a:r>
              <a:rPr lang="en-GB" b="1" dirty="0"/>
              <a:t>Planned Committed Costs</a:t>
            </a:r>
            <a:r>
              <a:rPr lang="en-GB" dirty="0"/>
              <a:t> – are costs that have been formally committed and which will eventually be included in the final project cost.  For example, orders placed for which goods have not yet been received or invoiced.  A cost plan may also show the planned commitments based on the expected dates that orders will be placed.  This can help to determine the level of financial exposure at any time and is useful in risk analysis and decisions.  </a:t>
            </a:r>
          </a:p>
          <a:p>
            <a:r>
              <a:rPr lang="en-GB" dirty="0"/>
              <a:t>The spend profile (S curve) is used to monitor cash flow and expenditure</a:t>
            </a:r>
            <a:r>
              <a:rPr lang="en-GB" dirty="0" smtClean="0"/>
              <a:t>.</a:t>
            </a:r>
          </a:p>
          <a:p>
            <a:endParaRPr lang="en-GB" dirty="0" smtClean="0"/>
          </a:p>
          <a:p>
            <a:pPr>
              <a:spcBef>
                <a:spcPct val="25000"/>
              </a:spcBef>
              <a:spcAft>
                <a:spcPct val="25000"/>
              </a:spcAft>
            </a:pPr>
            <a:r>
              <a:rPr lang="en-GB" b="1" dirty="0" smtClean="0"/>
              <a:t>The S curve </a:t>
            </a:r>
            <a:r>
              <a:rPr lang="en-GB" dirty="0" smtClean="0"/>
              <a:t>- shows</a:t>
            </a:r>
            <a:r>
              <a:rPr lang="en-GB" b="1" dirty="0" smtClean="0"/>
              <a:t> </a:t>
            </a:r>
            <a:r>
              <a:rPr lang="en-GB" dirty="0" smtClean="0"/>
              <a:t>the amount of spend up to the total budget against the project timescales.   Thus the planned spend at any time in the project can be determined by reading the appropriate cost value at the corresponding time.</a:t>
            </a:r>
          </a:p>
          <a:p>
            <a:pPr>
              <a:spcBef>
                <a:spcPct val="25000"/>
              </a:spcBef>
              <a:spcAft>
                <a:spcPct val="25000"/>
              </a:spcAft>
            </a:pPr>
            <a:r>
              <a:rPr lang="en-GB" b="1" dirty="0" smtClean="0"/>
              <a:t>Actual Costs</a:t>
            </a:r>
            <a:r>
              <a:rPr lang="en-GB" dirty="0" smtClean="0"/>
              <a:t> – are costs that have been charged to the project.  For example, invoices paid to contractors, bills paid for materials purchased; charges for labour.  Actual costs are monitored and compared to the S curve.</a:t>
            </a:r>
          </a:p>
          <a:p>
            <a:pPr>
              <a:spcBef>
                <a:spcPct val="25000"/>
              </a:spcBef>
              <a:spcAft>
                <a:spcPct val="25000"/>
              </a:spcAft>
            </a:pPr>
            <a:r>
              <a:rPr lang="en-GB" dirty="0" smtClean="0"/>
              <a:t>On the above example, actual costs exceed the spend profile at time now ( the reference date for the analysis, e.g. end of financial period).  This may indicate that the project is overspending.  However, it could also indicate that work is being done more quickly than planned.  To understand the current status and predict the outcome requires an understanding of the useful work being accomplished for the costs incurred, which can be done effectively through Earned Value Analysis.     </a:t>
            </a:r>
            <a:endParaRPr lang="en-US" dirty="0"/>
          </a:p>
        </p:txBody>
      </p:sp>
    </p:spTree>
    <p:extLst>
      <p:ext uri="{BB962C8B-B14F-4D97-AF65-F5344CB8AC3E}">
        <p14:creationId xmlns:p14="http://schemas.microsoft.com/office/powerpoint/2010/main" xmlns="" val="15574915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73826" name="Rectangle 2"/>
          <p:cNvSpPr>
            <a:spLocks noGrp="1" noRot="1" noChangeAspect="1" noChangeArrowheads="1" noTextEdit="1"/>
          </p:cNvSpPr>
          <p:nvPr>
            <p:ph type="sldImg"/>
          </p:nvPr>
        </p:nvSpPr>
        <p:spPr>
          <a:xfrm>
            <a:off x="1258888" y="720725"/>
            <a:ext cx="4799012" cy="3598863"/>
          </a:xfrm>
          <a:ln/>
        </p:spPr>
      </p:sp>
      <p:sp>
        <p:nvSpPr>
          <p:cNvPr id="973827" name="Rectangle 3"/>
          <p:cNvSpPr>
            <a:spLocks noGrp="1" noChangeArrowheads="1"/>
          </p:cNvSpPr>
          <p:nvPr>
            <p:ph type="body" idx="1"/>
          </p:nvPr>
        </p:nvSpPr>
        <p:spPr>
          <a:xfrm>
            <a:off x="976252" y="4561485"/>
            <a:ext cx="5362697" cy="4319322"/>
          </a:xfrm>
        </p:spPr>
        <p:txBody>
          <a:bodyPr/>
          <a:lstStyle/>
          <a:p>
            <a:r>
              <a:rPr lang="en-GB" dirty="0"/>
              <a:t>Some benefits from cost management are shown above.</a:t>
            </a:r>
          </a:p>
          <a:p>
            <a:endParaRPr lang="en-GB" dirty="0"/>
          </a:p>
          <a:p>
            <a:pPr>
              <a:buFontTx/>
              <a:buChar char="•"/>
            </a:pPr>
            <a:r>
              <a:rPr lang="en-GB" dirty="0"/>
              <a:t>The Project Manager is more likely to achieve their planned budget</a:t>
            </a:r>
          </a:p>
          <a:p>
            <a:pPr>
              <a:buFontTx/>
              <a:buChar char="•"/>
            </a:pPr>
            <a:r>
              <a:rPr lang="en-GB" dirty="0"/>
              <a:t>Having a controlled expenditure within an ability to pay as and when invoices are charged within each phase or stage</a:t>
            </a:r>
          </a:p>
          <a:p>
            <a:pPr>
              <a:buFontTx/>
              <a:buChar char="•"/>
            </a:pPr>
            <a:r>
              <a:rPr lang="en-GB" dirty="0"/>
              <a:t>Knowing what funds are available throughout the life cycle with a control on cash flow</a:t>
            </a:r>
          </a:p>
          <a:p>
            <a:pPr>
              <a:buFontTx/>
              <a:buChar char="•"/>
            </a:pPr>
            <a:r>
              <a:rPr lang="en-GB" dirty="0"/>
              <a:t>learn lessons from previous work to ensure that the costs of materials and tasks is better understood for the future</a:t>
            </a:r>
          </a:p>
          <a:p>
            <a:pPr>
              <a:buFontTx/>
              <a:buChar char="•"/>
            </a:pPr>
            <a:r>
              <a:rPr lang="en-GB" dirty="0"/>
              <a:t>improve estimating accuracy on the work packages by feeding back the information to assist future projects  </a:t>
            </a:r>
            <a:endParaRPr lang="en-US" dirty="0"/>
          </a:p>
          <a:p>
            <a:endParaRPr lang="en-GB" dirty="0"/>
          </a:p>
          <a:p>
            <a:r>
              <a:rPr lang="en-GB" dirty="0"/>
              <a:t> </a:t>
            </a:r>
            <a:endParaRPr lang="en-US" dirty="0"/>
          </a:p>
        </p:txBody>
      </p:sp>
    </p:spTree>
    <p:extLst>
      <p:ext uri="{BB962C8B-B14F-4D97-AF65-F5344CB8AC3E}">
        <p14:creationId xmlns:p14="http://schemas.microsoft.com/office/powerpoint/2010/main" xmlns="" val="13847839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209346" name="Rectangle 2"/>
          <p:cNvSpPr>
            <a:spLocks noGrp="1" noRot="1" noChangeAspect="1" noChangeArrowheads="1" noTextEdit="1"/>
          </p:cNvSpPr>
          <p:nvPr>
            <p:ph type="sldImg"/>
          </p:nvPr>
        </p:nvSpPr>
        <p:spPr>
          <a:xfrm>
            <a:off x="1258888" y="720725"/>
            <a:ext cx="4799012" cy="3598863"/>
          </a:xfrm>
          <a:ln/>
        </p:spPr>
      </p:sp>
      <p:sp>
        <p:nvSpPr>
          <p:cNvPr id="1209347" name="Rectangle 3"/>
          <p:cNvSpPr>
            <a:spLocks noGrp="1" noChangeArrowheads="1"/>
          </p:cNvSpPr>
          <p:nvPr>
            <p:ph type="body" idx="1"/>
          </p:nvPr>
        </p:nvSpPr>
        <p:spPr>
          <a:xfrm>
            <a:off x="976252" y="4561485"/>
            <a:ext cx="5362697" cy="4319322"/>
          </a:xfrm>
        </p:spPr>
        <p:txBody>
          <a:bodyPr/>
          <a:lstStyle/>
          <a:p>
            <a:r>
              <a:rPr lang="en-GB" dirty="0"/>
              <a:t>There are typically four types of costs that will be incurred by a Project Manager as they work through the logical network of work packages.</a:t>
            </a:r>
          </a:p>
          <a:p>
            <a:endParaRPr lang="en-GB" dirty="0"/>
          </a:p>
          <a:p>
            <a:r>
              <a:rPr lang="en-GB" dirty="0"/>
              <a:t>These are:</a:t>
            </a:r>
          </a:p>
          <a:p>
            <a:endParaRPr lang="en-GB" dirty="0"/>
          </a:p>
          <a:p>
            <a:pPr>
              <a:buFontTx/>
              <a:buChar char="•"/>
            </a:pPr>
            <a:r>
              <a:rPr lang="en-GB" dirty="0"/>
              <a:t>Committed Costs – Where a placement for an order for work to be done has been made, but the work is yet to be started.  This money has already therefore been allocated to the resource and cannot be used by the project for anything other than that payment</a:t>
            </a:r>
            <a:r>
              <a:rPr lang="en-GB" dirty="0" smtClean="0"/>
              <a:t>.</a:t>
            </a:r>
          </a:p>
          <a:p>
            <a:pPr>
              <a:buFontTx/>
              <a:buNone/>
            </a:pPr>
            <a:endParaRPr lang="en-GB" dirty="0"/>
          </a:p>
          <a:p>
            <a:pPr>
              <a:buFontTx/>
              <a:buChar char="•"/>
            </a:pPr>
            <a:r>
              <a:rPr lang="en-GB" dirty="0"/>
              <a:t>Accrual – Work that has been done by the contractor, but for which the project has not yet paid but will be doing in the near future</a:t>
            </a:r>
            <a:r>
              <a:rPr lang="en-GB" dirty="0" smtClean="0"/>
              <a:t>.</a:t>
            </a:r>
          </a:p>
          <a:p>
            <a:pPr>
              <a:buFontTx/>
              <a:buChar char="•"/>
            </a:pPr>
            <a:endParaRPr lang="en-GB" dirty="0" smtClean="0"/>
          </a:p>
          <a:p>
            <a:pPr>
              <a:buFontTx/>
              <a:buChar char="•"/>
            </a:pPr>
            <a:r>
              <a:rPr lang="en-GB" dirty="0" smtClean="0"/>
              <a:t>Actual – Real expenditure that has left the budget and has already been spent.</a:t>
            </a:r>
          </a:p>
          <a:p>
            <a:pPr>
              <a:buFontTx/>
              <a:buNone/>
            </a:pPr>
            <a:endParaRPr lang="en-GB" dirty="0" smtClean="0"/>
          </a:p>
          <a:p>
            <a:pPr>
              <a:buFontTx/>
              <a:buChar char="•"/>
            </a:pPr>
            <a:r>
              <a:rPr lang="en-GB" dirty="0" smtClean="0"/>
              <a:t>Forecast Out-turn – The total of Committed Costs, Accruals and Actual costs plus the estimate of the costs remaining in the work packages left to complete the project. </a:t>
            </a:r>
            <a:endParaRPr lang="en-US" dirty="0"/>
          </a:p>
          <a:p>
            <a:r>
              <a:rPr lang="en-GB" dirty="0"/>
              <a:t> </a:t>
            </a:r>
          </a:p>
          <a:p>
            <a:r>
              <a:rPr lang="en-GB" dirty="0"/>
              <a:t> </a:t>
            </a:r>
            <a:endParaRPr lang="en-US" dirty="0"/>
          </a:p>
        </p:txBody>
      </p:sp>
    </p:spTree>
    <p:extLst>
      <p:ext uri="{BB962C8B-B14F-4D97-AF65-F5344CB8AC3E}">
        <p14:creationId xmlns:p14="http://schemas.microsoft.com/office/powerpoint/2010/main" xmlns="" val="16897574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77922" name="Rectangle 2"/>
          <p:cNvSpPr>
            <a:spLocks noGrp="1" noRot="1" noChangeAspect="1" noChangeArrowheads="1" noTextEdit="1"/>
          </p:cNvSpPr>
          <p:nvPr>
            <p:ph type="sldImg"/>
          </p:nvPr>
        </p:nvSpPr>
        <p:spPr>
          <a:xfrm>
            <a:off x="1258888" y="720725"/>
            <a:ext cx="4799012" cy="3598863"/>
          </a:xfrm>
          <a:ln/>
        </p:spPr>
      </p:sp>
      <p:sp>
        <p:nvSpPr>
          <p:cNvPr id="977923" name="Rectangle 3"/>
          <p:cNvSpPr>
            <a:spLocks noGrp="1" noChangeArrowheads="1"/>
          </p:cNvSpPr>
          <p:nvPr>
            <p:ph type="body" idx="1"/>
          </p:nvPr>
        </p:nvSpPr>
        <p:spPr>
          <a:xfrm>
            <a:off x="976252" y="4561485"/>
            <a:ext cx="5362697" cy="4319322"/>
          </a:xfrm>
        </p:spPr>
        <p:txBody>
          <a:bodyPr/>
          <a:lstStyle/>
          <a:p>
            <a:r>
              <a:rPr lang="en-GB" dirty="0"/>
              <a:t>For Earned Value Management to be carried out most effectively, many pre-requisites must be in place before attempting to carry out the calculations, measurements or reports.</a:t>
            </a:r>
          </a:p>
          <a:p>
            <a:r>
              <a:rPr lang="en-GB" dirty="0"/>
              <a:t>These include:  </a:t>
            </a:r>
          </a:p>
          <a:p>
            <a:endParaRPr lang="en-GB" dirty="0"/>
          </a:p>
          <a:p>
            <a:pPr>
              <a:buFontTx/>
              <a:buChar char="•"/>
            </a:pPr>
            <a:r>
              <a:rPr lang="en-GB" dirty="0"/>
              <a:t>A detailed and robust WBS where the budgets have been distributed correctly </a:t>
            </a:r>
          </a:p>
          <a:p>
            <a:pPr>
              <a:buFontTx/>
              <a:buChar char="•"/>
            </a:pPr>
            <a:r>
              <a:rPr lang="en-GB" dirty="0"/>
              <a:t>Defined responsibilities for all the team members involved within the EVM activity</a:t>
            </a:r>
          </a:p>
          <a:p>
            <a:pPr>
              <a:buFontTx/>
              <a:buChar char="•"/>
            </a:pPr>
            <a:r>
              <a:rPr lang="en-GB" dirty="0"/>
              <a:t>A baseline plan with a fully authorised work schedule</a:t>
            </a:r>
          </a:p>
          <a:p>
            <a:pPr>
              <a:buFontTx/>
              <a:buChar char="•"/>
            </a:pPr>
            <a:r>
              <a:rPr lang="en-GB" dirty="0"/>
              <a:t>A recognised method for measuring achievement of the task being carried out for EVM</a:t>
            </a:r>
          </a:p>
          <a:p>
            <a:pPr>
              <a:buFontTx/>
              <a:buChar char="•"/>
            </a:pPr>
            <a:r>
              <a:rPr lang="en-GB" dirty="0"/>
              <a:t>A budget phased over time within the work </a:t>
            </a:r>
            <a:r>
              <a:rPr lang="en-GB" dirty="0" smtClean="0"/>
              <a:t>packages</a:t>
            </a:r>
          </a:p>
          <a:p>
            <a:pPr>
              <a:buFont typeface="Arial" pitchFamily="34" charset="0"/>
              <a:buChar char="•"/>
            </a:pPr>
            <a:r>
              <a:rPr lang="en-GB" dirty="0" smtClean="0"/>
              <a:t>Baseline Plans fully authorised</a:t>
            </a:r>
          </a:p>
          <a:p>
            <a:pPr>
              <a:buFontTx/>
              <a:buChar char="•"/>
            </a:pPr>
            <a:r>
              <a:rPr lang="en-GB" dirty="0" smtClean="0"/>
              <a:t>A cost recording mechanism in place</a:t>
            </a:r>
          </a:p>
          <a:p>
            <a:pPr>
              <a:buFontTx/>
              <a:buChar char="•"/>
            </a:pPr>
            <a:r>
              <a:rPr lang="en-GB" dirty="0" smtClean="0"/>
              <a:t>Performance data collection and analysis methods</a:t>
            </a:r>
          </a:p>
          <a:p>
            <a:pPr>
              <a:buFontTx/>
              <a:buChar char="•"/>
            </a:pPr>
            <a:r>
              <a:rPr lang="en-GB" dirty="0" smtClean="0"/>
              <a:t>Forecasts for remaining work must be in place and methods to do so</a:t>
            </a:r>
            <a:endParaRPr lang="en-US" dirty="0" smtClean="0"/>
          </a:p>
        </p:txBody>
      </p:sp>
    </p:spTree>
    <p:extLst>
      <p:ext uri="{BB962C8B-B14F-4D97-AF65-F5344CB8AC3E}">
        <p14:creationId xmlns:p14="http://schemas.microsoft.com/office/powerpoint/2010/main" xmlns="" val="4124748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92258" name="Rectangle 2"/>
          <p:cNvSpPr>
            <a:spLocks noGrp="1" noRot="1" noChangeAspect="1" noChangeArrowheads="1" noTextEdit="1"/>
          </p:cNvSpPr>
          <p:nvPr>
            <p:ph type="sldImg"/>
          </p:nvPr>
        </p:nvSpPr>
        <p:spPr>
          <a:xfrm>
            <a:off x="1258888" y="720725"/>
            <a:ext cx="4799012" cy="3598863"/>
          </a:xfrm>
          <a:ln/>
        </p:spPr>
      </p:sp>
      <p:sp>
        <p:nvSpPr>
          <p:cNvPr id="992259" name="Rectangle 3"/>
          <p:cNvSpPr>
            <a:spLocks noGrp="1" noChangeArrowheads="1"/>
          </p:cNvSpPr>
          <p:nvPr>
            <p:ph type="body" idx="1"/>
          </p:nvPr>
        </p:nvSpPr>
        <p:spPr>
          <a:xfrm>
            <a:off x="976252" y="4561485"/>
            <a:ext cx="5382757" cy="4319322"/>
          </a:xfrm>
        </p:spPr>
        <p:txBody>
          <a:bodyPr/>
          <a:lstStyle/>
          <a:p>
            <a:r>
              <a:rPr lang="en-US" dirty="0"/>
              <a:t>Earned Value Analysis uses the measurement of useful work (earned value) that has been accomplished to enable comparison with the planned value and actual costs at any time in the project.  This provides an instant health view of the project and enables variances to be established showing areas that are under achieving in terms of cost and schedule.  It also enables schedule and cost efficiency to be calculated in terms of useful work as a ratio of planned work and actual costs incurred.  Performance Indices can be used for trend analysis and prediction of forecast completion dates and costs. </a:t>
            </a:r>
          </a:p>
          <a:p>
            <a:r>
              <a:rPr lang="en-GB" dirty="0"/>
              <a:t>There are three key parameters in Earned Value Analysis:</a:t>
            </a:r>
          </a:p>
          <a:p>
            <a:r>
              <a:rPr lang="en-GB" b="1" dirty="0"/>
              <a:t>Planned Value</a:t>
            </a:r>
            <a:r>
              <a:rPr lang="en-GB" dirty="0"/>
              <a:t> – this is developed by scheduling activities and their budgets against project timescales.  The Planned Spend is typically represented by a spend profile or ‘S’ curve that shows the planned spend against time.</a:t>
            </a:r>
          </a:p>
          <a:p>
            <a:r>
              <a:rPr lang="en-GB" b="1" dirty="0"/>
              <a:t>Actual Cost</a:t>
            </a:r>
            <a:r>
              <a:rPr lang="en-GB" dirty="0"/>
              <a:t> – the actual costs charged for the work accomplished.  Actual costs are taken from bills, labour booking and invoices for materials, sub contract work etc., as recorded in operating accounts.</a:t>
            </a:r>
          </a:p>
          <a:p>
            <a:r>
              <a:rPr lang="en-GB" b="1" dirty="0"/>
              <a:t>Earned Value</a:t>
            </a:r>
            <a:r>
              <a:rPr lang="en-GB" dirty="0"/>
              <a:t> – a measured value of the work completed (or performed) based on the percentage progress and the budget for the completed activity.</a:t>
            </a:r>
          </a:p>
          <a:p>
            <a:r>
              <a:rPr lang="en-GB" dirty="0"/>
              <a:t>All three parameters must be </a:t>
            </a:r>
            <a:r>
              <a:rPr lang="en-GB" b="1" dirty="0"/>
              <a:t>synchronised to the ‘Time Now’ date</a:t>
            </a:r>
            <a:r>
              <a:rPr lang="en-GB" dirty="0"/>
              <a:t> to prevent inaccuracies. </a:t>
            </a:r>
            <a:endParaRPr lang="en-US" dirty="0"/>
          </a:p>
        </p:txBody>
      </p:sp>
    </p:spTree>
    <p:extLst>
      <p:ext uri="{BB962C8B-B14F-4D97-AF65-F5344CB8AC3E}">
        <p14:creationId xmlns:p14="http://schemas.microsoft.com/office/powerpoint/2010/main" xmlns="" val="196222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kern="1200" dirty="0" smtClean="0">
                <a:solidFill>
                  <a:schemeClr val="tx1"/>
                </a:solidFill>
                <a:effectLst/>
                <a:latin typeface="+mn-lt"/>
                <a:ea typeface="+mn-ea"/>
                <a:cs typeface="+mn-cs"/>
              </a:rPr>
              <a:t>The Product Life Cycle (PLC)</a:t>
            </a:r>
            <a:r>
              <a:rPr lang="en-US" sz="1200" kern="1200" dirty="0" smtClean="0">
                <a:solidFill>
                  <a:schemeClr val="tx1"/>
                </a:solidFill>
                <a:effectLst/>
                <a:latin typeface="+mn-lt"/>
                <a:ea typeface="+mn-ea"/>
                <a:cs typeface="+mn-cs"/>
              </a:rPr>
              <a:t> is based upon the biological life cycle. For example, a seed is planted (introduction); it begins to sprout (growth); it shoots out leaves and puts down roots as it becomes an adult (maturity); after a long period as an adult the plant begins to shrink and die out (decline).</a:t>
            </a:r>
          </a:p>
          <a:p>
            <a:pPr fontAlgn="base"/>
            <a:endParaRPr lang="en-US" sz="1200" kern="1200" dirty="0" smtClean="0">
              <a:solidFill>
                <a:schemeClr val="tx1"/>
              </a:solidFill>
              <a:effectLst/>
              <a:latin typeface="+mn-lt"/>
              <a:ea typeface="+mn-ea"/>
              <a:cs typeface="+mn-cs"/>
            </a:endParaRPr>
          </a:p>
          <a:p>
            <a:pPr fontAlgn="base"/>
            <a:r>
              <a:rPr lang="en-US" sz="1200" kern="1200" dirty="0" smtClean="0">
                <a:solidFill>
                  <a:schemeClr val="tx1"/>
                </a:solidFill>
                <a:effectLst/>
                <a:latin typeface="+mn-lt"/>
                <a:ea typeface="+mn-ea"/>
                <a:cs typeface="+mn-cs"/>
              </a:rPr>
              <a:t>In theory it’s the same for a product. After a period of development it is introduced or launched into the market; it gains more and more customers as it grows; eventually the market stabilizes and the product becomes mature; then after a period of time the product is overtaken by development (extensions/new releases/models) and the introduction of superior competitors, it goes into decline and is eventually withdrawn.</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9</a:t>
            </a:fld>
            <a:endParaRPr lang="en-US" dirty="0"/>
          </a:p>
        </p:txBody>
      </p:sp>
    </p:spTree>
    <p:extLst>
      <p:ext uri="{BB962C8B-B14F-4D97-AF65-F5344CB8AC3E}">
        <p14:creationId xmlns:p14="http://schemas.microsoft.com/office/powerpoint/2010/main" xmlns="" val="17535962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79970" name="Rectangle 2"/>
          <p:cNvSpPr>
            <a:spLocks noGrp="1" noRot="1" noChangeAspect="1" noChangeArrowheads="1" noTextEdit="1"/>
          </p:cNvSpPr>
          <p:nvPr>
            <p:ph type="sldImg"/>
          </p:nvPr>
        </p:nvSpPr>
        <p:spPr>
          <a:xfrm>
            <a:off x="1258888" y="720725"/>
            <a:ext cx="4799012" cy="3598863"/>
          </a:xfrm>
          <a:ln/>
        </p:spPr>
      </p:sp>
      <p:sp>
        <p:nvSpPr>
          <p:cNvPr id="979971" name="Rectangle 3"/>
          <p:cNvSpPr>
            <a:spLocks noGrp="1" noChangeArrowheads="1"/>
          </p:cNvSpPr>
          <p:nvPr>
            <p:ph type="body" idx="1"/>
          </p:nvPr>
        </p:nvSpPr>
        <p:spPr>
          <a:xfrm>
            <a:off x="976252" y="4561485"/>
            <a:ext cx="5362697" cy="4319322"/>
          </a:xfrm>
        </p:spPr>
        <p:txBody>
          <a:bodyPr/>
          <a:lstStyle/>
          <a:p>
            <a:r>
              <a:rPr lang="en-GB" dirty="0"/>
              <a:t>The principles of Earned Value Analysis can be illustrated through a simple example as shown.</a:t>
            </a:r>
          </a:p>
          <a:p>
            <a:r>
              <a:rPr lang="en-GB" dirty="0"/>
              <a:t>The project objectives are to lay a new pipeline.  The work has been broken down into two areas: Ground Works and Pipe Works.  Ground works has been completed.  There are two work packages in the Pipe Works.  The first, ‘Buy Pipe’ has been completed and the pipe has been delivered to site.  The other work package ‘Lay Pipe’ has been in progress for two weeks.   </a:t>
            </a:r>
          </a:p>
          <a:p>
            <a:r>
              <a:rPr lang="en-GB" dirty="0"/>
              <a:t>Here are the key objectives and parameters for the ‘lay pipe’ work package:</a:t>
            </a:r>
          </a:p>
          <a:p>
            <a:pPr lvl="1"/>
            <a:r>
              <a:rPr lang="en-GB" b="1" dirty="0"/>
              <a:t>Estimated cost for laying pipe	= </a:t>
            </a:r>
            <a:r>
              <a:rPr lang="en-GB" b="1" dirty="0" smtClean="0"/>
              <a:t>$100 </a:t>
            </a:r>
            <a:r>
              <a:rPr lang="en-GB" b="1" dirty="0"/>
              <a:t>per </a:t>
            </a:r>
            <a:r>
              <a:rPr lang="en-GB" b="1" dirty="0" smtClean="0"/>
              <a:t>meter</a:t>
            </a:r>
            <a:endParaRPr lang="en-GB" b="1" dirty="0"/>
          </a:p>
          <a:p>
            <a:pPr lvl="1"/>
            <a:r>
              <a:rPr lang="en-GB" b="1" dirty="0"/>
              <a:t>Length to be laid 		= 1000 </a:t>
            </a:r>
            <a:r>
              <a:rPr lang="en-GB" b="1" dirty="0" smtClean="0"/>
              <a:t>meter</a:t>
            </a:r>
            <a:endParaRPr lang="en-GB" b="1" dirty="0"/>
          </a:p>
          <a:p>
            <a:pPr lvl="1"/>
            <a:r>
              <a:rPr lang="en-GB" b="1" dirty="0"/>
              <a:t>Thus total budget allocated 	= </a:t>
            </a:r>
            <a:r>
              <a:rPr lang="en-GB" b="1" dirty="0" smtClean="0"/>
              <a:t>$100K</a:t>
            </a:r>
            <a:endParaRPr lang="en-GB" b="1" dirty="0"/>
          </a:p>
          <a:p>
            <a:pPr lvl="1"/>
            <a:endParaRPr lang="en-GB" b="1" dirty="0"/>
          </a:p>
          <a:p>
            <a:pPr lvl="1"/>
            <a:r>
              <a:rPr lang="en-GB" b="1" dirty="0"/>
              <a:t>Duration for WP 		= 8 weeks</a:t>
            </a:r>
          </a:p>
          <a:p>
            <a:pPr lvl="1"/>
            <a:r>
              <a:rPr lang="en-GB" b="1" dirty="0"/>
              <a:t>Quality		= no leaks</a:t>
            </a:r>
            <a:endParaRPr lang="en-US" b="1" dirty="0"/>
          </a:p>
          <a:p>
            <a:endParaRPr lang="en-US" dirty="0"/>
          </a:p>
        </p:txBody>
      </p:sp>
    </p:spTree>
    <p:extLst>
      <p:ext uri="{BB962C8B-B14F-4D97-AF65-F5344CB8AC3E}">
        <p14:creationId xmlns:p14="http://schemas.microsoft.com/office/powerpoint/2010/main" xmlns="" val="14191766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82018" name="Rectangle 2"/>
          <p:cNvSpPr>
            <a:spLocks noGrp="1" noRot="1" noChangeAspect="1" noChangeArrowheads="1" noTextEdit="1"/>
          </p:cNvSpPr>
          <p:nvPr>
            <p:ph type="sldImg"/>
          </p:nvPr>
        </p:nvSpPr>
        <p:spPr>
          <a:xfrm>
            <a:off x="1258888" y="720725"/>
            <a:ext cx="4799012" cy="3598863"/>
          </a:xfrm>
          <a:ln/>
        </p:spPr>
      </p:sp>
      <p:sp>
        <p:nvSpPr>
          <p:cNvPr id="982019" name="Rectangle 3"/>
          <p:cNvSpPr>
            <a:spLocks noGrp="1" noChangeArrowheads="1"/>
          </p:cNvSpPr>
          <p:nvPr>
            <p:ph type="body" idx="1"/>
          </p:nvPr>
        </p:nvSpPr>
        <p:spPr>
          <a:xfrm>
            <a:off x="976252" y="4561485"/>
            <a:ext cx="5362697" cy="4319322"/>
          </a:xfrm>
        </p:spPr>
        <p:txBody>
          <a:bodyPr/>
          <a:lstStyle/>
          <a:p>
            <a:r>
              <a:rPr lang="en-GB" dirty="0"/>
              <a:t>After two weeks (Time Now) the work package manager reviews progress.</a:t>
            </a:r>
          </a:p>
          <a:p>
            <a:r>
              <a:rPr lang="en-GB" dirty="0"/>
              <a:t>The manager is expecting 25% of the work to be completed at Time Now.  This is based on the estimated spend over two weeks.  Since the budget for all of the work is </a:t>
            </a:r>
            <a:r>
              <a:rPr lang="en-GB" dirty="0" smtClean="0"/>
              <a:t>$100K</a:t>
            </a:r>
            <a:r>
              <a:rPr lang="en-GB" dirty="0"/>
              <a:t>, the value for 25% of the work is </a:t>
            </a:r>
            <a:r>
              <a:rPr lang="en-GB" dirty="0" smtClean="0"/>
              <a:t>$25K </a:t>
            </a:r>
            <a:r>
              <a:rPr lang="en-GB" dirty="0"/>
              <a:t>assuming a linear rate of spend.</a:t>
            </a:r>
          </a:p>
          <a:p>
            <a:r>
              <a:rPr lang="en-GB" dirty="0"/>
              <a:t>At Time Now the manager also checks the accounts and finds that </a:t>
            </a:r>
            <a:r>
              <a:rPr lang="en-GB" dirty="0" smtClean="0"/>
              <a:t>$30K </a:t>
            </a:r>
            <a:r>
              <a:rPr lang="en-GB" dirty="0"/>
              <a:t>has been charged to the work package.  However, also at Time Now, the manager checks the surveyor’s report which shows that 20% progress has been achieved.</a:t>
            </a:r>
          </a:p>
          <a:p>
            <a:r>
              <a:rPr lang="en-GB" dirty="0"/>
              <a:t>From this initial inspection and measurement we can now identify several key pieces of information that are needed for our EVM calculations.</a:t>
            </a:r>
          </a:p>
          <a:p>
            <a:endParaRPr lang="en-GB" dirty="0"/>
          </a:p>
          <a:p>
            <a:r>
              <a:rPr lang="en-GB" dirty="0"/>
              <a:t>Total Budget: </a:t>
            </a:r>
            <a:r>
              <a:rPr lang="en-GB" dirty="0" smtClean="0"/>
              <a:t>$100k</a:t>
            </a:r>
            <a:endParaRPr lang="en-GB" dirty="0"/>
          </a:p>
          <a:p>
            <a:r>
              <a:rPr lang="en-GB" dirty="0"/>
              <a:t>Total Duration: 8 weeks</a:t>
            </a:r>
          </a:p>
          <a:p>
            <a:r>
              <a:rPr lang="en-GB" dirty="0"/>
              <a:t>EV: </a:t>
            </a:r>
            <a:r>
              <a:rPr lang="en-GB" dirty="0" smtClean="0"/>
              <a:t>$20k</a:t>
            </a:r>
            <a:endParaRPr lang="en-GB" dirty="0"/>
          </a:p>
          <a:p>
            <a:r>
              <a:rPr lang="en-GB" dirty="0"/>
              <a:t>PV: </a:t>
            </a:r>
            <a:r>
              <a:rPr lang="en-GB" dirty="0" smtClean="0"/>
              <a:t>$25k</a:t>
            </a:r>
            <a:endParaRPr lang="en-GB" dirty="0"/>
          </a:p>
          <a:p>
            <a:r>
              <a:rPr lang="en-GB" dirty="0"/>
              <a:t>AC: </a:t>
            </a:r>
            <a:r>
              <a:rPr lang="en-GB" dirty="0" smtClean="0"/>
              <a:t>$30k</a:t>
            </a:r>
          </a:p>
          <a:p>
            <a:endParaRPr lang="en-GB" dirty="0" smtClean="0"/>
          </a:p>
          <a:p>
            <a:pPr>
              <a:lnSpc>
                <a:spcPct val="90000"/>
              </a:lnSpc>
            </a:pPr>
            <a:r>
              <a:rPr lang="en-GB" dirty="0" smtClean="0"/>
              <a:t>The manager can now complete the analysis.</a:t>
            </a:r>
          </a:p>
          <a:p>
            <a:pPr>
              <a:lnSpc>
                <a:spcPct val="90000"/>
              </a:lnSpc>
            </a:pPr>
            <a:r>
              <a:rPr lang="en-GB" dirty="0" smtClean="0"/>
              <a:t>The first task is to calculate schedule variance.  This will indicate how much the project is off-spec in terms of time.</a:t>
            </a:r>
          </a:p>
          <a:p>
            <a:pPr>
              <a:lnSpc>
                <a:spcPct val="90000"/>
              </a:lnSpc>
            </a:pPr>
            <a:r>
              <a:rPr lang="en-GB" dirty="0" smtClean="0"/>
              <a:t>Schedule Variance 	= Earned Value – Planned Value (SV = EV – PV)</a:t>
            </a:r>
          </a:p>
          <a:p>
            <a:pPr>
              <a:lnSpc>
                <a:spcPct val="90000"/>
              </a:lnSpc>
            </a:pPr>
            <a:r>
              <a:rPr lang="en-GB" dirty="0" smtClean="0"/>
              <a:t>		= $20K - $25K</a:t>
            </a:r>
          </a:p>
          <a:p>
            <a:pPr>
              <a:lnSpc>
                <a:spcPct val="90000"/>
              </a:lnSpc>
            </a:pPr>
            <a:r>
              <a:rPr lang="en-GB" dirty="0" smtClean="0"/>
              <a:t>		= </a:t>
            </a:r>
            <a:r>
              <a:rPr lang="en-GB" u="sng" dirty="0" smtClean="0"/>
              <a:t>- $5K</a:t>
            </a:r>
            <a:r>
              <a:rPr lang="en-GB" dirty="0" smtClean="0"/>
              <a:t>  </a:t>
            </a:r>
          </a:p>
          <a:p>
            <a:pPr>
              <a:lnSpc>
                <a:spcPct val="90000"/>
              </a:lnSpc>
            </a:pPr>
            <a:r>
              <a:rPr lang="en-GB" dirty="0" smtClean="0"/>
              <a:t>The next task is to calculate the cost variance.  This will show how much the project is off-spec in terms of cost.</a:t>
            </a:r>
          </a:p>
          <a:p>
            <a:pPr>
              <a:lnSpc>
                <a:spcPct val="90000"/>
              </a:lnSpc>
            </a:pPr>
            <a:r>
              <a:rPr lang="en-GB" dirty="0" smtClean="0"/>
              <a:t>Cost Variance		= Earned Value – Actual Cost (CV = EV – AC)</a:t>
            </a:r>
          </a:p>
          <a:p>
            <a:pPr>
              <a:lnSpc>
                <a:spcPct val="90000"/>
              </a:lnSpc>
            </a:pPr>
            <a:r>
              <a:rPr lang="en-GB" dirty="0" smtClean="0"/>
              <a:t>		= $20K - $30K</a:t>
            </a:r>
          </a:p>
          <a:p>
            <a:pPr>
              <a:lnSpc>
                <a:spcPct val="90000"/>
              </a:lnSpc>
            </a:pPr>
            <a:r>
              <a:rPr lang="en-GB" dirty="0" smtClean="0"/>
              <a:t>		= </a:t>
            </a:r>
            <a:r>
              <a:rPr lang="en-GB" u="sng" dirty="0" smtClean="0"/>
              <a:t>- $10K</a:t>
            </a:r>
            <a:r>
              <a:rPr lang="en-GB" dirty="0" smtClean="0"/>
              <a:t>	</a:t>
            </a:r>
          </a:p>
          <a:p>
            <a:pPr>
              <a:lnSpc>
                <a:spcPct val="90000"/>
              </a:lnSpc>
            </a:pPr>
            <a:r>
              <a:rPr lang="en-GB" dirty="0" smtClean="0"/>
              <a:t>Note that the formula in both cases begins with Earned Value and that negative values reflect under achievement.</a:t>
            </a:r>
          </a:p>
          <a:p>
            <a:pPr>
              <a:lnSpc>
                <a:spcPct val="90000"/>
              </a:lnSpc>
            </a:pPr>
            <a:r>
              <a:rPr lang="en-GB" dirty="0" smtClean="0"/>
              <a:t>From the above we can see that the project is behind schedule and overspending.  Further analysis will provide predictions of the time and cost at completion. </a:t>
            </a:r>
          </a:p>
          <a:p>
            <a:pPr>
              <a:lnSpc>
                <a:spcPct val="90000"/>
              </a:lnSpc>
            </a:pPr>
            <a:endParaRPr lang="en-GB" dirty="0" smtClean="0"/>
          </a:p>
          <a:p>
            <a:r>
              <a:rPr lang="en-GB" dirty="0" smtClean="0"/>
              <a:t>The variance calculation will have given the Project Manager a good idea of what state his work package is in, but it is restricted to that work package and cannot be used to compare across other work.  An alternative and more acceptable method of measurement is based on performance indices.  In this case the likely outturn in time and cost terms may be calculated by applying the ratios of useful work done to planned values and actual costs, to the original planned duration and overall budget.  These ratios are called the schedule and cost performance indices (or indicators).</a:t>
            </a:r>
          </a:p>
          <a:p>
            <a:r>
              <a:rPr lang="en-GB" dirty="0" smtClean="0"/>
              <a:t>The performance indices are calculated as shown above.  Note that in each case Earned Value is the quotient (on top).</a:t>
            </a:r>
          </a:p>
          <a:p>
            <a:r>
              <a:rPr lang="en-GB" dirty="0" smtClean="0"/>
              <a:t>The following formula will enable the forecast duration to be determined, based on current performance:</a:t>
            </a:r>
          </a:p>
          <a:p>
            <a:pPr marL="273894" lvl="1"/>
            <a:r>
              <a:rPr lang="en-GB" dirty="0" smtClean="0"/>
              <a:t>Forecast duration 	= Total Duration / SPI </a:t>
            </a:r>
          </a:p>
          <a:p>
            <a:pPr marL="273894" lvl="1"/>
            <a:r>
              <a:rPr lang="en-GB" dirty="0" smtClean="0"/>
              <a:t>		= 8 weeks/0.8</a:t>
            </a:r>
          </a:p>
          <a:p>
            <a:pPr marL="273894" lvl="1"/>
            <a:r>
              <a:rPr lang="en-GB" b="1" dirty="0" smtClean="0"/>
              <a:t>		</a:t>
            </a:r>
            <a:r>
              <a:rPr lang="en-GB" dirty="0" smtClean="0"/>
              <a:t>=</a:t>
            </a:r>
            <a:r>
              <a:rPr lang="en-GB" b="1" dirty="0" smtClean="0"/>
              <a:t> </a:t>
            </a:r>
            <a:r>
              <a:rPr lang="en-GB" b="1" u="sng" dirty="0" smtClean="0"/>
              <a:t>10 weeks</a:t>
            </a:r>
            <a:r>
              <a:rPr lang="en-GB" b="1" dirty="0" smtClean="0"/>
              <a:t>	 </a:t>
            </a:r>
          </a:p>
          <a:p>
            <a:pPr marL="273894" lvl="1"/>
            <a:endParaRPr lang="en-GB" dirty="0" smtClean="0"/>
          </a:p>
          <a:p>
            <a:r>
              <a:rPr lang="en-GB" dirty="0" smtClean="0"/>
              <a:t>Similarly, the estimated cost at completion may be derived from:</a:t>
            </a:r>
          </a:p>
          <a:p>
            <a:pPr marL="273894" lvl="1"/>
            <a:r>
              <a:rPr lang="en-GB" dirty="0" smtClean="0"/>
              <a:t>Forecast Cost 	= Total Budget / CPI</a:t>
            </a:r>
          </a:p>
          <a:p>
            <a:pPr marL="273894" lvl="1"/>
            <a:r>
              <a:rPr lang="en-GB" dirty="0" smtClean="0"/>
              <a:t>		= $100K/0.67</a:t>
            </a:r>
          </a:p>
          <a:p>
            <a:pPr marL="273894" lvl="1"/>
            <a:r>
              <a:rPr lang="en-GB" dirty="0" smtClean="0"/>
              <a:t>		= </a:t>
            </a:r>
            <a:r>
              <a:rPr lang="en-GB" b="1" u="sng" dirty="0" smtClean="0"/>
              <a:t>$150K</a:t>
            </a:r>
            <a:r>
              <a:rPr lang="en-GB" dirty="0" smtClean="0"/>
              <a:t>      </a:t>
            </a:r>
            <a:endParaRPr lang="en-US" dirty="0" smtClean="0"/>
          </a:p>
          <a:p>
            <a:endParaRPr lang="en-US" dirty="0" smtClean="0"/>
          </a:p>
          <a:p>
            <a:endParaRPr lang="en-US" dirty="0"/>
          </a:p>
        </p:txBody>
      </p:sp>
    </p:spTree>
    <p:extLst>
      <p:ext uri="{BB962C8B-B14F-4D97-AF65-F5344CB8AC3E}">
        <p14:creationId xmlns:p14="http://schemas.microsoft.com/office/powerpoint/2010/main" xmlns="" val="13563443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90210" name="Rectangle 2"/>
          <p:cNvSpPr>
            <a:spLocks noGrp="1" noRot="1" noChangeAspect="1" noChangeArrowheads="1" noTextEdit="1"/>
          </p:cNvSpPr>
          <p:nvPr>
            <p:ph type="sldImg"/>
          </p:nvPr>
        </p:nvSpPr>
        <p:spPr>
          <a:xfrm>
            <a:off x="1258888" y="720725"/>
            <a:ext cx="4799012" cy="3598863"/>
          </a:xfrm>
          <a:ln/>
        </p:spPr>
      </p:sp>
      <p:sp>
        <p:nvSpPr>
          <p:cNvPr id="990211" name="Rectangle 3"/>
          <p:cNvSpPr>
            <a:spLocks noGrp="1" noChangeArrowheads="1"/>
          </p:cNvSpPr>
          <p:nvPr>
            <p:ph type="body" idx="1"/>
          </p:nvPr>
        </p:nvSpPr>
        <p:spPr>
          <a:xfrm>
            <a:off x="976252" y="4561485"/>
            <a:ext cx="5362697" cy="4319322"/>
          </a:xfrm>
          <a:ln/>
        </p:spPr>
        <p:txBody>
          <a:bodyPr/>
          <a:lstStyle/>
          <a:p>
            <a:pPr>
              <a:spcAft>
                <a:spcPct val="30000"/>
              </a:spcAft>
            </a:pPr>
            <a:r>
              <a:rPr lang="en-GB" dirty="0"/>
              <a:t>Past performance may in some cases be an appropriate indicator of future performance.  However, this is not always the case as the nature of the work may have changed or you may have completed the more difficult tasks in the early stages.  In these cases it will be necessary to use a different Performance Index for future work compared to that derived from completed work.</a:t>
            </a:r>
          </a:p>
          <a:p>
            <a:pPr>
              <a:spcAft>
                <a:spcPct val="30000"/>
              </a:spcAft>
            </a:pPr>
            <a:endParaRPr lang="en-GB" dirty="0"/>
          </a:p>
          <a:p>
            <a:pPr>
              <a:spcAft>
                <a:spcPct val="30000"/>
              </a:spcAft>
            </a:pPr>
            <a:r>
              <a:rPr lang="en-GB" dirty="0"/>
              <a:t>For example, the Estimated Cost at Completion can be calculated as follows:</a:t>
            </a:r>
          </a:p>
          <a:p>
            <a:pPr marL="645606" lvl="1" indent="-176075"/>
            <a:r>
              <a:rPr lang="en-GB" b="1" dirty="0"/>
              <a:t>EAC = Actual Cost + Estimated Cost to Go / CPI</a:t>
            </a:r>
          </a:p>
          <a:p>
            <a:endParaRPr lang="en-GB" b="1" dirty="0"/>
          </a:p>
          <a:p>
            <a:r>
              <a:rPr lang="en-GB" dirty="0"/>
              <a:t>In these examples you can either be given the CPI as a guide to see how this could effect the outcome of the project, or alternatively you could be asked to calculate the cost efficiency needed to come back on budget.</a:t>
            </a:r>
          </a:p>
          <a:p>
            <a:endParaRPr lang="en-GB" b="1" dirty="0"/>
          </a:p>
        </p:txBody>
      </p:sp>
    </p:spTree>
    <p:extLst>
      <p:ext uri="{BB962C8B-B14F-4D97-AF65-F5344CB8AC3E}">
        <p14:creationId xmlns:p14="http://schemas.microsoft.com/office/powerpoint/2010/main" xmlns="" val="14063353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9058" name="Rectangle 2"/>
          <p:cNvSpPr>
            <a:spLocks noGrp="1" noRot="1" noChangeAspect="1" noChangeArrowheads="1" noTextEdit="1"/>
          </p:cNvSpPr>
          <p:nvPr>
            <p:ph type="sldImg"/>
          </p:nvPr>
        </p:nvSpPr>
        <p:spPr>
          <a:xfrm>
            <a:off x="1504950" y="641350"/>
            <a:ext cx="4275138" cy="3205163"/>
          </a:xfrm>
          <a:ln/>
        </p:spPr>
      </p:sp>
      <p:sp>
        <p:nvSpPr>
          <p:cNvPr id="1709059" name="Rectangle 3"/>
          <p:cNvSpPr>
            <a:spLocks noGrp="1" noChangeArrowheads="1"/>
          </p:cNvSpPr>
          <p:nvPr>
            <p:ph type="body" idx="1"/>
          </p:nvPr>
        </p:nvSpPr>
        <p:spPr>
          <a:xfrm>
            <a:off x="707116" y="4287339"/>
            <a:ext cx="6048079" cy="4430502"/>
          </a:xfrm>
        </p:spPr>
        <p:txBody>
          <a:bodyPr/>
          <a:lstStyle/>
          <a:p>
            <a:r>
              <a:rPr lang="en-GB" dirty="0"/>
              <a:t>There are a number of advantages that can be gained by the correct use of EVM.</a:t>
            </a:r>
          </a:p>
          <a:p>
            <a:endParaRPr lang="en-GB" dirty="0"/>
          </a:p>
          <a:p>
            <a:r>
              <a:rPr lang="en-GB" dirty="0"/>
              <a:t>It provides an application to measure the efficiency of work in progress</a:t>
            </a:r>
          </a:p>
          <a:p>
            <a:r>
              <a:rPr lang="en-GB" dirty="0"/>
              <a:t>It provides an auditable and repeatable answers to:</a:t>
            </a:r>
          </a:p>
          <a:p>
            <a:pPr lvl="1"/>
            <a:r>
              <a:rPr lang="en-GB" dirty="0"/>
              <a:t>The project’s current performance </a:t>
            </a:r>
          </a:p>
          <a:p>
            <a:pPr lvl="1"/>
            <a:r>
              <a:rPr lang="en-GB" dirty="0"/>
              <a:t>How the project is predicting to be completed (Future out-turn)</a:t>
            </a:r>
          </a:p>
          <a:p>
            <a:pPr lvl="1"/>
            <a:r>
              <a:rPr lang="en-GB" dirty="0"/>
              <a:t>A guide to the Project Manager as to the future performance improvement </a:t>
            </a:r>
            <a:r>
              <a:rPr lang="en-GB" dirty="0" smtClean="0"/>
              <a:t>needs</a:t>
            </a:r>
            <a:endParaRPr lang="en-GB" dirty="0"/>
          </a:p>
          <a:p>
            <a:pPr lvl="1"/>
            <a:endParaRPr lang="en-GB" dirty="0" smtClean="0"/>
          </a:p>
          <a:p>
            <a:r>
              <a:rPr lang="en-GB" dirty="0" smtClean="0"/>
              <a:t>Quality EVM provides reliable information to aid with decision making</a:t>
            </a:r>
          </a:p>
          <a:p>
            <a:endParaRPr lang="en-GB" dirty="0" smtClean="0"/>
          </a:p>
          <a:p>
            <a:r>
              <a:rPr lang="en-GB" dirty="0" smtClean="0"/>
              <a:t>It facilitates trend analysis to see how things are starting to change and how this may change the end result</a:t>
            </a:r>
          </a:p>
          <a:p>
            <a:endParaRPr lang="en-GB" dirty="0" smtClean="0"/>
          </a:p>
          <a:p>
            <a:r>
              <a:rPr lang="en-GB" dirty="0" smtClean="0"/>
              <a:t>Provides data for future estimates of similar work so therefore helping with lessons learned and continuous improvement</a:t>
            </a:r>
          </a:p>
          <a:p>
            <a:endParaRPr lang="en-GB" dirty="0" smtClean="0"/>
          </a:p>
          <a:p>
            <a:pPr lvl="1"/>
            <a:endParaRPr lang="en-GB" dirty="0"/>
          </a:p>
        </p:txBody>
      </p:sp>
    </p:spTree>
    <p:extLst>
      <p:ext uri="{BB962C8B-B14F-4D97-AF65-F5344CB8AC3E}">
        <p14:creationId xmlns:p14="http://schemas.microsoft.com/office/powerpoint/2010/main" xmlns="" val="15520357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9058" name="Rectangle 2"/>
          <p:cNvSpPr>
            <a:spLocks noGrp="1" noRot="1" noChangeAspect="1" noChangeArrowheads="1" noTextEdit="1"/>
          </p:cNvSpPr>
          <p:nvPr>
            <p:ph type="sldImg"/>
          </p:nvPr>
        </p:nvSpPr>
        <p:spPr>
          <a:xfrm>
            <a:off x="1504950" y="641350"/>
            <a:ext cx="4275138" cy="3205163"/>
          </a:xfrm>
          <a:ln/>
        </p:spPr>
      </p:sp>
      <p:sp>
        <p:nvSpPr>
          <p:cNvPr id="1709059" name="Rectangle 3"/>
          <p:cNvSpPr>
            <a:spLocks noGrp="1" noChangeArrowheads="1"/>
          </p:cNvSpPr>
          <p:nvPr>
            <p:ph type="body" idx="1"/>
          </p:nvPr>
        </p:nvSpPr>
        <p:spPr>
          <a:xfrm>
            <a:off x="707116" y="4287339"/>
            <a:ext cx="6048079" cy="4430502"/>
          </a:xfrm>
        </p:spPr>
        <p:txBody>
          <a:bodyPr/>
          <a:lstStyle/>
          <a:p>
            <a:r>
              <a:rPr lang="en-GB" dirty="0" smtClean="0"/>
              <a:t>Although</a:t>
            </a:r>
            <a:r>
              <a:rPr lang="en-GB" baseline="0" dirty="0" smtClean="0"/>
              <a:t> Earned Value can be used as a very powerful tool in Project Management, it must be reminded that no method is completely full proof and that EVM or EVA should be carried out in a disciplined manner to ensure that the right message is passed over and that one area of over performance is not allowed to mask the inadequacies of another area as this will now allow the true development of the project team or the organization.</a:t>
            </a:r>
          </a:p>
          <a:p>
            <a:endParaRPr lang="en-GB" baseline="0" dirty="0" smtClean="0"/>
          </a:p>
          <a:p>
            <a:r>
              <a:rPr lang="en-GB" baseline="0" dirty="0" smtClean="0"/>
              <a:t>All this work and analysis takes a great deal of time and commitment and so this can also been seen as a distinct drain on your project resources through all the administrative effort that is required to manage this discipline correctly.</a:t>
            </a:r>
            <a:endParaRPr lang="en-GB" dirty="0"/>
          </a:p>
        </p:txBody>
      </p:sp>
    </p:spTree>
    <p:extLst>
      <p:ext uri="{BB962C8B-B14F-4D97-AF65-F5344CB8AC3E}">
        <p14:creationId xmlns:p14="http://schemas.microsoft.com/office/powerpoint/2010/main" xmlns="" val="16178188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47202" name="Rectangle 2"/>
          <p:cNvSpPr>
            <a:spLocks noGrp="1" noRot="1" noChangeAspect="1" noChangeArrowheads="1" noTextEdit="1"/>
          </p:cNvSpPr>
          <p:nvPr>
            <p:ph type="sldImg"/>
          </p:nvPr>
        </p:nvSpPr>
        <p:spPr>
          <a:xfrm>
            <a:off x="1258888" y="720725"/>
            <a:ext cx="4799012" cy="3598863"/>
          </a:xfrm>
          <a:ln/>
        </p:spPr>
      </p:sp>
      <p:sp>
        <p:nvSpPr>
          <p:cNvPr id="947203" name="Rectangle 3"/>
          <p:cNvSpPr>
            <a:spLocks noGrp="1" noChangeArrowheads="1"/>
          </p:cNvSpPr>
          <p:nvPr>
            <p:ph type="body" idx="1"/>
          </p:nvPr>
        </p:nvSpPr>
        <p:spPr>
          <a:xfrm>
            <a:off x="996313" y="4561485"/>
            <a:ext cx="5374399" cy="4319322"/>
          </a:xfrm>
        </p:spPr>
        <p:txBody>
          <a:bodyPr/>
          <a:lstStyle/>
          <a:p>
            <a:r>
              <a:rPr lang="en-GB" dirty="0">
                <a:cs typeface="Times New Roman" pitchFamily="18" charset="0"/>
              </a:rPr>
              <a:t>From the previous page, it can be seen that control will be virtually impossible unless objectives are clearly defined and cover all Critical Success Criteria (CSC) including time, cost and quality.  For each CSC, Key Performance Indicators (KPI) based on measurable parameters, are defined to support monitoring and reporting.  For example, the ratio of the planned completion and forecast completion dates will indicate the health of the project in achieving the time CSC.  Tolerances or control limits are defined for each CSC and KPI to provide triggers for escalating off specification situations to higher authorities.</a:t>
            </a:r>
          </a:p>
          <a:p>
            <a:r>
              <a:rPr lang="en-GB" dirty="0">
                <a:cs typeface="Times New Roman" pitchFamily="18" charset="0"/>
              </a:rPr>
              <a:t>These methods enable work to be delegated to the project team within certain limits.  This allows a work package manager to make decisions locally and raise ‘off-specification’ reports by exception.  For example, the project sponsor is chiefly concerned with the business case, benefits and overall CSCs.  Outside of regular, scheduled meetings the project sponsor would not be involved in day to day control decisions unless the business case is threatened.  By establishing tolerances at the beginning of the project, the project sponsor can leave day to day operations to the project manager, whilst being assured that important issues will be escalated to enable intervention as appropriate.   </a:t>
            </a:r>
          </a:p>
          <a:p>
            <a:r>
              <a:rPr lang="en-GB" dirty="0">
                <a:cs typeface="Times New Roman" pitchFamily="18" charset="0"/>
              </a:rPr>
              <a:t>Likewise, the project manager can define CSCs and tolerances when delegating responsibilities to work package managers.  This will enable a work package manager to take decisions locally and to escalate off-specifications to the project manager as soon as they arise.</a:t>
            </a:r>
            <a:endParaRPr lang="en-US" dirty="0">
              <a:cs typeface="Times New Roman" pitchFamily="18" charset="0"/>
            </a:endParaRPr>
          </a:p>
        </p:txBody>
      </p:sp>
    </p:spTree>
    <p:extLst>
      <p:ext uri="{BB962C8B-B14F-4D97-AF65-F5344CB8AC3E}">
        <p14:creationId xmlns:p14="http://schemas.microsoft.com/office/powerpoint/2010/main" xmlns="" val="8529844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49250" name="Rectangle 2"/>
          <p:cNvSpPr>
            <a:spLocks noGrp="1" noRot="1" noChangeAspect="1" noChangeArrowheads="1" noTextEdit="1"/>
          </p:cNvSpPr>
          <p:nvPr>
            <p:ph type="sldImg"/>
          </p:nvPr>
        </p:nvSpPr>
        <p:spPr>
          <a:xfrm>
            <a:off x="1258888" y="720725"/>
            <a:ext cx="4799012" cy="3598863"/>
          </a:xfrm>
          <a:ln/>
        </p:spPr>
      </p:sp>
      <p:sp>
        <p:nvSpPr>
          <p:cNvPr id="949251" name="Rectangle 3"/>
          <p:cNvSpPr>
            <a:spLocks noGrp="1" noChangeArrowheads="1"/>
          </p:cNvSpPr>
          <p:nvPr>
            <p:ph type="body" idx="1"/>
          </p:nvPr>
        </p:nvSpPr>
        <p:spPr>
          <a:xfrm>
            <a:off x="976252" y="4561485"/>
            <a:ext cx="5362697" cy="4319322"/>
          </a:xfrm>
        </p:spPr>
        <p:txBody>
          <a:bodyPr/>
          <a:lstStyle/>
          <a:p>
            <a:r>
              <a:rPr lang="en-GB" dirty="0"/>
              <a:t>The Key Performance Indicator and tolerances may also be used to indicate appropriate action as shown above.</a:t>
            </a:r>
          </a:p>
          <a:p>
            <a:r>
              <a:rPr lang="en-GB" dirty="0"/>
              <a:t>In this case tolerance zones have been defined and identified through a colour coding system.  This is sometimes referred to as RAG reporting after the colours of traffic lights.   Within certain limits the status is green. Greater movement away from the original plan gives a status of amber and high deviation shows red. </a:t>
            </a:r>
          </a:p>
          <a:p>
            <a:endParaRPr lang="en-US" dirty="0"/>
          </a:p>
        </p:txBody>
      </p:sp>
    </p:spTree>
    <p:extLst>
      <p:ext uri="{BB962C8B-B14F-4D97-AF65-F5344CB8AC3E}">
        <p14:creationId xmlns:p14="http://schemas.microsoft.com/office/powerpoint/2010/main" xmlns="" val="10865075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82434" name="Rectangle 2"/>
          <p:cNvSpPr>
            <a:spLocks noGrp="1" noRot="1" noChangeAspect="1" noChangeArrowheads="1" noTextEdit="1"/>
          </p:cNvSpPr>
          <p:nvPr>
            <p:ph type="sldImg"/>
          </p:nvPr>
        </p:nvSpPr>
        <p:spPr>
          <a:xfrm>
            <a:off x="1216025" y="719138"/>
            <a:ext cx="4802188" cy="3602037"/>
          </a:xfrm>
          <a:ln/>
        </p:spPr>
      </p:sp>
      <p:sp>
        <p:nvSpPr>
          <p:cNvPr id="1682435" name="Rectangle 3"/>
          <p:cNvSpPr>
            <a:spLocks noGrp="1" noChangeArrowheads="1"/>
          </p:cNvSpPr>
          <p:nvPr>
            <p:ph type="body" idx="1"/>
          </p:nvPr>
        </p:nvSpPr>
        <p:spPr>
          <a:xfrm>
            <a:off x="974582" y="4563007"/>
            <a:ext cx="5366039" cy="4319322"/>
          </a:xfrm>
        </p:spPr>
        <p:txBody>
          <a:bodyPr/>
          <a:lstStyle/>
          <a:p>
            <a:r>
              <a:rPr lang="en-GB" dirty="0"/>
              <a:t>A method may be based around a Project Life Cycle and includes:</a:t>
            </a:r>
          </a:p>
          <a:p>
            <a:endParaRPr lang="en-GB" dirty="0"/>
          </a:p>
          <a:p>
            <a:r>
              <a:rPr lang="en-GB" dirty="0"/>
              <a:t>Process descriptions for each phase of a Project Life Cycle</a:t>
            </a:r>
          </a:p>
          <a:p>
            <a:r>
              <a:rPr lang="en-GB" dirty="0"/>
              <a:t>Inputs and Outputs for each process</a:t>
            </a:r>
          </a:p>
          <a:p>
            <a:r>
              <a:rPr lang="en-GB" dirty="0"/>
              <a:t>Documentation guidelines and templates</a:t>
            </a:r>
          </a:p>
          <a:p>
            <a:r>
              <a:rPr lang="en-GB" dirty="0"/>
              <a:t>Guidelines for </a:t>
            </a:r>
            <a:r>
              <a:rPr lang="en-GB" dirty="0" smtClean="0"/>
              <a:t>organization </a:t>
            </a:r>
            <a:r>
              <a:rPr lang="en-GB" dirty="0"/>
              <a:t>design, accountability, responsibility and communication</a:t>
            </a:r>
          </a:p>
          <a:p>
            <a:r>
              <a:rPr lang="en-GB" dirty="0"/>
              <a:t>Role definitions for all those involved in the Project, including the Project Team</a:t>
            </a:r>
          </a:p>
          <a:p>
            <a:r>
              <a:rPr lang="en-GB" dirty="0"/>
              <a:t>Procedures to be used throughout the Life Cycle, for example Value Management, Risk Management, Quality Management, Issue Management, Change Control and Configuration Management </a:t>
            </a:r>
          </a:p>
        </p:txBody>
      </p:sp>
    </p:spTree>
    <p:extLst>
      <p:ext uri="{BB962C8B-B14F-4D97-AF65-F5344CB8AC3E}">
        <p14:creationId xmlns:p14="http://schemas.microsoft.com/office/powerpoint/2010/main" xmlns="" val="13152751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84482" name="Rectangle 2"/>
          <p:cNvSpPr>
            <a:spLocks noGrp="1" noRot="1" noChangeAspect="1" noChangeArrowheads="1" noTextEdit="1"/>
          </p:cNvSpPr>
          <p:nvPr>
            <p:ph type="sldImg"/>
          </p:nvPr>
        </p:nvSpPr>
        <p:spPr>
          <a:xfrm>
            <a:off x="1216025" y="719138"/>
            <a:ext cx="4802188" cy="3602037"/>
          </a:xfrm>
          <a:ln/>
        </p:spPr>
      </p:sp>
      <p:sp>
        <p:nvSpPr>
          <p:cNvPr id="1684483" name="Rectangle 3"/>
          <p:cNvSpPr>
            <a:spLocks noGrp="1" noChangeArrowheads="1"/>
          </p:cNvSpPr>
          <p:nvPr>
            <p:ph type="body" idx="1"/>
          </p:nvPr>
        </p:nvSpPr>
        <p:spPr>
          <a:xfrm>
            <a:off x="974582" y="4563007"/>
            <a:ext cx="5366039" cy="4319322"/>
          </a:xfrm>
        </p:spPr>
        <p:txBody>
          <a:bodyPr/>
          <a:lstStyle/>
          <a:p>
            <a:r>
              <a:rPr lang="en-GB" dirty="0"/>
              <a:t>The use of a Standard Method or Procedure has a variety of Benefits:</a:t>
            </a:r>
          </a:p>
          <a:p>
            <a:endParaRPr lang="en-GB" dirty="0"/>
          </a:p>
          <a:p>
            <a:r>
              <a:rPr lang="en-GB" dirty="0"/>
              <a:t>Providing a consistent approach to all projects within the </a:t>
            </a:r>
            <a:r>
              <a:rPr lang="en-GB" dirty="0" smtClean="0"/>
              <a:t>organization, </a:t>
            </a:r>
            <a:r>
              <a:rPr lang="en-GB" dirty="0"/>
              <a:t>leading to a better development of projects and governance of Project Management</a:t>
            </a:r>
          </a:p>
          <a:p>
            <a:endParaRPr lang="en-GB" dirty="0"/>
          </a:p>
          <a:p>
            <a:r>
              <a:rPr lang="en-GB" dirty="0"/>
              <a:t>Creates an environment for developing Continuous Improvement in Project Management processes</a:t>
            </a:r>
          </a:p>
          <a:p>
            <a:endParaRPr lang="en-GB" dirty="0"/>
          </a:p>
          <a:p>
            <a:r>
              <a:rPr lang="en-GB" dirty="0"/>
              <a:t>Gives common understanding of roles within the Project Team and Stakeholders</a:t>
            </a:r>
          </a:p>
        </p:txBody>
      </p:sp>
    </p:spTree>
    <p:extLst>
      <p:ext uri="{BB962C8B-B14F-4D97-AF65-F5344CB8AC3E}">
        <p14:creationId xmlns:p14="http://schemas.microsoft.com/office/powerpoint/2010/main" xmlns="" val="11957668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2498" name="Rectangle 2"/>
          <p:cNvSpPr>
            <a:spLocks noGrp="1" noRot="1" noChangeAspect="1" noChangeArrowheads="1" noTextEdit="1"/>
          </p:cNvSpPr>
          <p:nvPr>
            <p:ph type="sldImg"/>
          </p:nvPr>
        </p:nvSpPr>
        <p:spPr>
          <a:xfrm>
            <a:off x="1258888" y="720725"/>
            <a:ext cx="4799012" cy="3598863"/>
          </a:xfrm>
          <a:ln/>
        </p:spPr>
      </p:sp>
      <p:sp>
        <p:nvSpPr>
          <p:cNvPr id="1002499" name="Rectangle 3"/>
          <p:cNvSpPr>
            <a:spLocks noGrp="1" noChangeArrowheads="1"/>
          </p:cNvSpPr>
          <p:nvPr>
            <p:ph type="body" idx="1"/>
          </p:nvPr>
        </p:nvSpPr>
        <p:spPr>
          <a:xfrm>
            <a:off x="976252" y="4561485"/>
            <a:ext cx="5362697" cy="4319322"/>
          </a:xfrm>
        </p:spPr>
        <p:txBody>
          <a:bodyPr/>
          <a:lstStyle/>
          <a:p>
            <a:r>
              <a:rPr lang="en-GB" dirty="0"/>
              <a:t>Uncontrolled change is seen as one of the major causes of project failure.  It is inevitable that changes to the project will be required because the environment has changed or that a better solution to the original problem has been identified.  Change should not be stifled but it should be controlled.  Uncontrolled changes will undermine the validity of baseline plans and forecasting. Any proposed and authorised changes should be clearly and swiftly communicated to the stakeholders to ensure that there is no misunderstanding on what versions or what specifications the project is working to.  This is why Change Control is so closely linked with Configuration Management.</a:t>
            </a:r>
          </a:p>
          <a:p>
            <a:endParaRPr lang="en-US" dirty="0"/>
          </a:p>
        </p:txBody>
      </p:sp>
    </p:spTree>
    <p:extLst>
      <p:ext uri="{BB962C8B-B14F-4D97-AF65-F5344CB8AC3E}">
        <p14:creationId xmlns:p14="http://schemas.microsoft.com/office/powerpoint/2010/main" xmlns="" val="501320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Cradle to cradle production all material inputs and outputs are seen either as technical or biological nutrients. Technical nutrients can be recycled or reused with no loss of quality and biological nutrients composted or consumed. By contrast cradle to grave refers to a company taking responsibility for the disposal of goods it has produced, but not necessarily putting products’ </a:t>
            </a:r>
            <a:r>
              <a:rPr lang="en-US" sz="1200" kern="1200" dirty="0" err="1" smtClean="0">
                <a:solidFill>
                  <a:schemeClr val="tx1"/>
                </a:solidFill>
                <a:effectLst/>
                <a:latin typeface="+mn-lt"/>
                <a:ea typeface="+mn-ea"/>
                <a:cs typeface="+mn-cs"/>
              </a:rPr>
              <a:t>constiuent</a:t>
            </a:r>
            <a:r>
              <a:rPr lang="en-US" sz="1200" kern="1200" dirty="0" smtClean="0">
                <a:solidFill>
                  <a:schemeClr val="tx1"/>
                </a:solidFill>
                <a:effectLst/>
                <a:latin typeface="+mn-lt"/>
                <a:ea typeface="+mn-ea"/>
                <a:cs typeface="+mn-cs"/>
              </a:rPr>
              <a:t> components back into service.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a:t>
            </a:fld>
            <a:endParaRPr lang="en-US" dirty="0"/>
          </a:p>
        </p:txBody>
      </p:sp>
    </p:spTree>
    <p:extLst>
      <p:ext uri="{BB962C8B-B14F-4D97-AF65-F5344CB8AC3E}">
        <p14:creationId xmlns:p14="http://schemas.microsoft.com/office/powerpoint/2010/main" xmlns="" val="7012447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4546" name="Rectangle 2"/>
          <p:cNvSpPr>
            <a:spLocks noGrp="1" noRot="1" noChangeAspect="1" noChangeArrowheads="1" noTextEdit="1"/>
          </p:cNvSpPr>
          <p:nvPr>
            <p:ph type="sldImg"/>
          </p:nvPr>
        </p:nvSpPr>
        <p:spPr>
          <a:xfrm>
            <a:off x="1257300" y="720725"/>
            <a:ext cx="4800600" cy="3600450"/>
          </a:xfrm>
          <a:ln/>
        </p:spPr>
      </p:sp>
      <p:sp>
        <p:nvSpPr>
          <p:cNvPr id="1004547" name="Rectangle 3"/>
          <p:cNvSpPr>
            <a:spLocks noGrp="1" noChangeArrowheads="1"/>
          </p:cNvSpPr>
          <p:nvPr>
            <p:ph type="body" idx="1"/>
          </p:nvPr>
        </p:nvSpPr>
        <p:spPr>
          <a:xfrm>
            <a:off x="842520" y="4559962"/>
            <a:ext cx="5685328" cy="3061297"/>
          </a:xfrm>
        </p:spPr>
        <p:txBody>
          <a:bodyPr/>
          <a:lstStyle/>
          <a:p>
            <a:r>
              <a:rPr lang="en-GB" b="1" dirty="0"/>
              <a:t>Sponsor </a:t>
            </a:r>
            <a:r>
              <a:rPr lang="en-GB" dirty="0"/>
              <a:t>– has overall responsibility for authorising changes internal changes and for co-ordinating external changes.  External changes may be raised by clients, or arise through a change in the </a:t>
            </a:r>
            <a:r>
              <a:rPr lang="en-GB" dirty="0" smtClean="0"/>
              <a:t>organizations </a:t>
            </a:r>
            <a:r>
              <a:rPr lang="en-GB" dirty="0"/>
              <a:t>overall business strategy through other external stakeholders such as regulators.</a:t>
            </a:r>
          </a:p>
          <a:p>
            <a:r>
              <a:rPr lang="en-GB" dirty="0"/>
              <a:t>The sponsor may delegate some authority to a Change Control Board or the project manager.</a:t>
            </a:r>
          </a:p>
          <a:p>
            <a:r>
              <a:rPr lang="en-GB" b="1" dirty="0"/>
              <a:t>Change Control Board</a:t>
            </a:r>
            <a:r>
              <a:rPr lang="en-GB" dirty="0"/>
              <a:t> – in complex projects involving many key stakeholders it may be appropriate to establish a team with responsibility for approving or evaluating changes and making recommendations for approval.</a:t>
            </a:r>
          </a:p>
          <a:p>
            <a:r>
              <a:rPr lang="en-GB" b="1" dirty="0"/>
              <a:t>Project Manager</a:t>
            </a:r>
            <a:r>
              <a:rPr lang="en-GB" dirty="0"/>
              <a:t> – is responsible for defining the change and configuration management process for the project and for agreeing </a:t>
            </a:r>
            <a:r>
              <a:rPr lang="en-GB" dirty="0" smtClean="0"/>
              <a:t>authorization </a:t>
            </a:r>
            <a:r>
              <a:rPr lang="en-GB" dirty="0"/>
              <a:t>limits, tolerances and priority categories with the sponsor.  The project manager will co-ordinate and control changes throughout the implementation phase. </a:t>
            </a:r>
          </a:p>
          <a:p>
            <a:r>
              <a:rPr lang="en-GB" b="1" dirty="0"/>
              <a:t>Project Team</a:t>
            </a:r>
            <a:r>
              <a:rPr lang="en-GB" dirty="0"/>
              <a:t> – may raise changes where appropriate to address problems, be involved in change management activities such as assessment and will implement the changes as approved.</a:t>
            </a:r>
          </a:p>
          <a:p>
            <a:r>
              <a:rPr lang="en-GB" b="1" dirty="0"/>
              <a:t>Project Support Office</a:t>
            </a:r>
            <a:r>
              <a:rPr lang="en-GB" dirty="0"/>
              <a:t> – are likely to carry out the day to day change management processes, provide support during impact assessment, planning and implementation.</a:t>
            </a:r>
          </a:p>
        </p:txBody>
      </p:sp>
    </p:spTree>
    <p:extLst>
      <p:ext uri="{BB962C8B-B14F-4D97-AF65-F5344CB8AC3E}">
        <p14:creationId xmlns:p14="http://schemas.microsoft.com/office/powerpoint/2010/main" xmlns="" val="17961105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6594" name="Rectangle 2"/>
          <p:cNvSpPr>
            <a:spLocks noGrp="1" noRot="1" noChangeAspect="1" noChangeArrowheads="1" noTextEdit="1"/>
          </p:cNvSpPr>
          <p:nvPr>
            <p:ph type="sldImg"/>
          </p:nvPr>
        </p:nvSpPr>
        <p:spPr>
          <a:xfrm>
            <a:off x="1258888" y="720725"/>
            <a:ext cx="4799012" cy="3598863"/>
          </a:xfrm>
          <a:ln/>
        </p:spPr>
      </p:sp>
      <p:sp>
        <p:nvSpPr>
          <p:cNvPr id="1006595" name="Rectangle 3"/>
          <p:cNvSpPr>
            <a:spLocks noGrp="1" noChangeArrowheads="1"/>
          </p:cNvSpPr>
          <p:nvPr>
            <p:ph type="body" idx="1"/>
          </p:nvPr>
        </p:nvSpPr>
        <p:spPr>
          <a:xfrm>
            <a:off x="974581" y="4561485"/>
            <a:ext cx="5361024" cy="4317798"/>
          </a:xfrm>
          <a:noFill/>
          <a:ln/>
        </p:spPr>
        <p:txBody>
          <a:bodyPr lIns="96503" tIns="48251" rIns="96503" bIns="48251"/>
          <a:lstStyle/>
          <a:p>
            <a:pPr>
              <a:spcAft>
                <a:spcPct val="50000"/>
              </a:spcAft>
            </a:pPr>
            <a:r>
              <a:rPr lang="en-GB" dirty="0"/>
              <a:t>A simple change control process is shown in the diagram above.</a:t>
            </a:r>
          </a:p>
          <a:p>
            <a:pPr>
              <a:spcAft>
                <a:spcPct val="50000"/>
              </a:spcAft>
            </a:pPr>
            <a:r>
              <a:rPr lang="en-GB" b="1" dirty="0"/>
              <a:t>Request</a:t>
            </a:r>
            <a:r>
              <a:rPr lang="en-GB" dirty="0"/>
              <a:t> may come from any project stakeholder.  Changes requested by external stakeholders may be subject to contract conditions or agreements.</a:t>
            </a:r>
          </a:p>
          <a:p>
            <a:pPr>
              <a:spcAft>
                <a:spcPct val="50000"/>
              </a:spcAft>
            </a:pPr>
            <a:r>
              <a:rPr lang="en-GB" b="1" dirty="0"/>
              <a:t>Registration</a:t>
            </a:r>
            <a:r>
              <a:rPr lang="en-GB" dirty="0"/>
              <a:t> - requests are usually formally made on a change request form and recorded in a change register (log).  This records key information such as requestor, date, description of change and priority. </a:t>
            </a:r>
          </a:p>
          <a:p>
            <a:pPr>
              <a:spcAft>
                <a:spcPct val="50000"/>
              </a:spcAft>
            </a:pPr>
            <a:r>
              <a:rPr lang="en-GB" b="1" dirty="0"/>
              <a:t>Assessment</a:t>
            </a:r>
            <a:r>
              <a:rPr lang="en-GB" dirty="0"/>
              <a:t> – changes are assessed for impact on project objectives using the Project Management Plan and the Business Case as a baseline, and effects on configuration items (through the Configuration Management Process).  The costs of processing the change itself should be taken into account.  This stage will produce an estimate of cost, time and quality impacts.</a:t>
            </a:r>
          </a:p>
          <a:p>
            <a:pPr>
              <a:spcAft>
                <a:spcPct val="50000"/>
              </a:spcAft>
            </a:pPr>
            <a:r>
              <a:rPr lang="en-GB" b="1" dirty="0"/>
              <a:t>Acceptance </a:t>
            </a:r>
            <a:r>
              <a:rPr lang="en-GB" dirty="0"/>
              <a:t>– the change is evaluated, accepted, rejected or deferred.  The authority for this decision may rest with a special group called the Change Control Board – a group of stakeholders that may be given responsible for approving, rejecting or recommending changes.  The terms of reference for this group should be defined in the Change Management Plan.  Changes may be authorised by the Project Sponsor, the Project Manager or others as defined in the terms of reference and depending on the nature, priority and impact of a change.</a:t>
            </a:r>
          </a:p>
          <a:p>
            <a:pPr>
              <a:spcAft>
                <a:spcPct val="50000"/>
              </a:spcAft>
            </a:pPr>
            <a:r>
              <a:rPr lang="en-GB" b="1" dirty="0"/>
              <a:t>Updating Plans &amp; Implementation</a:t>
            </a:r>
            <a:r>
              <a:rPr lang="en-GB" dirty="0"/>
              <a:t> – baseline plans are updated to record changes to management and implementation documents, and the approved change is implemented.</a:t>
            </a:r>
          </a:p>
        </p:txBody>
      </p:sp>
    </p:spTree>
    <p:extLst>
      <p:ext uri="{BB962C8B-B14F-4D97-AF65-F5344CB8AC3E}">
        <p14:creationId xmlns:p14="http://schemas.microsoft.com/office/powerpoint/2010/main" xmlns="" val="17145435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8642" name="Rectangle 2"/>
          <p:cNvSpPr>
            <a:spLocks noGrp="1" noRot="1" noChangeAspect="1" noChangeArrowheads="1" noTextEdit="1"/>
          </p:cNvSpPr>
          <p:nvPr>
            <p:ph type="sldImg"/>
          </p:nvPr>
        </p:nvSpPr>
        <p:spPr>
          <a:xfrm>
            <a:off x="1258888" y="720725"/>
            <a:ext cx="4799012" cy="3598863"/>
          </a:xfrm>
          <a:ln/>
        </p:spPr>
      </p:sp>
      <p:sp>
        <p:nvSpPr>
          <p:cNvPr id="1008643" name="Rectangle 3"/>
          <p:cNvSpPr>
            <a:spLocks noGrp="1" noChangeArrowheads="1"/>
          </p:cNvSpPr>
          <p:nvPr>
            <p:ph type="body" idx="1"/>
          </p:nvPr>
        </p:nvSpPr>
        <p:spPr>
          <a:xfrm>
            <a:off x="976252" y="4561485"/>
            <a:ext cx="5362697" cy="4319322"/>
          </a:xfrm>
        </p:spPr>
        <p:txBody>
          <a:bodyPr/>
          <a:lstStyle/>
          <a:p>
            <a:pPr>
              <a:spcAft>
                <a:spcPct val="30000"/>
              </a:spcAft>
            </a:pPr>
            <a:r>
              <a:rPr lang="en-GB" dirty="0"/>
              <a:t>The two main forms used are the Change Request Form that documents the history of a change from origination to conclusion, and the Change Register or Log that records summary details of all project changes in order to communicate their current status to stakeholders. </a:t>
            </a:r>
          </a:p>
          <a:p>
            <a:pPr>
              <a:spcAft>
                <a:spcPct val="30000"/>
              </a:spcAft>
            </a:pPr>
            <a:r>
              <a:rPr lang="en-GB" dirty="0"/>
              <a:t>The Change Form is typically completed in four stages. </a:t>
            </a:r>
          </a:p>
          <a:p>
            <a:pPr>
              <a:spcAft>
                <a:spcPct val="30000"/>
              </a:spcAft>
            </a:pPr>
            <a:r>
              <a:rPr lang="en-GB" b="1" dirty="0" smtClean="0"/>
              <a:t>Change </a:t>
            </a:r>
            <a:r>
              <a:rPr lang="en-GB" b="1" dirty="0"/>
              <a:t>Description - </a:t>
            </a:r>
            <a:r>
              <a:rPr lang="en-GB" dirty="0"/>
              <a:t>is completed by the originator and contains title information, description of the change, originator details, the date raised, priority.  The benefits and reason for the change are also included in this part.  </a:t>
            </a:r>
          </a:p>
          <a:p>
            <a:pPr>
              <a:spcAft>
                <a:spcPct val="30000"/>
              </a:spcAft>
            </a:pPr>
            <a:r>
              <a:rPr lang="en-GB" b="1" dirty="0" smtClean="0"/>
              <a:t>Impact </a:t>
            </a:r>
            <a:r>
              <a:rPr lang="en-GB" b="1" dirty="0"/>
              <a:t>Assessment</a:t>
            </a:r>
            <a:r>
              <a:rPr lang="en-GB" dirty="0"/>
              <a:t> -is completed by change assessors to detail the impact of the change in terms of cost, time and quality, and propose recommended actions to implement the change.  Further information may include any consequential risks arising, implications for project stakeholders, or any effects on delivered items.  </a:t>
            </a:r>
          </a:p>
          <a:p>
            <a:pPr>
              <a:spcAft>
                <a:spcPct val="30000"/>
              </a:spcAft>
            </a:pPr>
            <a:r>
              <a:rPr lang="en-GB" b="1" dirty="0" smtClean="0"/>
              <a:t>Authorization</a:t>
            </a:r>
            <a:r>
              <a:rPr lang="en-GB" dirty="0" smtClean="0"/>
              <a:t> </a:t>
            </a:r>
            <a:r>
              <a:rPr lang="en-GB" dirty="0"/>
              <a:t>-records the approval including </a:t>
            </a:r>
            <a:r>
              <a:rPr lang="en-GB" dirty="0" smtClean="0"/>
              <a:t>authorization </a:t>
            </a:r>
            <a:r>
              <a:rPr lang="en-GB" dirty="0"/>
              <a:t>signatures and any conditions or additional comments on the change.</a:t>
            </a:r>
          </a:p>
          <a:p>
            <a:pPr>
              <a:spcAft>
                <a:spcPct val="30000"/>
              </a:spcAft>
            </a:pPr>
            <a:r>
              <a:rPr lang="en-GB" dirty="0"/>
              <a:t>Summary information entered in the change form is read across to the risk register to inform project stakeholders of progress.</a:t>
            </a:r>
          </a:p>
        </p:txBody>
      </p:sp>
    </p:spTree>
    <p:extLst>
      <p:ext uri="{BB962C8B-B14F-4D97-AF65-F5344CB8AC3E}">
        <p14:creationId xmlns:p14="http://schemas.microsoft.com/office/powerpoint/2010/main" xmlns="" val="639839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ct val="50000"/>
              </a:spcAft>
            </a:pPr>
            <a:endParaRPr lang="en-US" dirty="0"/>
          </a:p>
        </p:txBody>
      </p:sp>
      <p:sp>
        <p:nvSpPr>
          <p:cNvPr id="4" name="Slide Number Placeholder 3"/>
          <p:cNvSpPr>
            <a:spLocks noGrp="1"/>
          </p:cNvSpPr>
          <p:nvPr>
            <p:ph type="sldNum" sz="quarter" idx="10"/>
          </p:nvPr>
        </p:nvSpPr>
        <p:spPr/>
        <p:txBody>
          <a:bodyPr/>
          <a:lstStyle/>
          <a:p>
            <a:r>
              <a:rPr lang="en-GB" dirty="0" smtClean="0"/>
              <a:t>© GPM LLC 2011-2012</a:t>
            </a:r>
            <a:endParaRPr lang="en-GB" i="1" dirty="0"/>
          </a:p>
        </p:txBody>
      </p:sp>
    </p:spTree>
    <p:extLst>
      <p:ext uri="{BB962C8B-B14F-4D97-AF65-F5344CB8AC3E}">
        <p14:creationId xmlns:p14="http://schemas.microsoft.com/office/powerpoint/2010/main" xmlns="" val="12382495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117</a:t>
            </a:fld>
            <a:endParaRPr lang="en-US" dirty="0"/>
          </a:p>
        </p:txBody>
      </p:sp>
    </p:spTree>
    <p:extLst>
      <p:ext uri="{BB962C8B-B14F-4D97-AF65-F5344CB8AC3E}">
        <p14:creationId xmlns:p14="http://schemas.microsoft.com/office/powerpoint/2010/main" xmlns="" val="5718312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120</a:t>
            </a:fld>
            <a:endParaRPr lang="en-US"/>
          </a:p>
        </p:txBody>
      </p:sp>
    </p:spTree>
    <p:extLst>
      <p:ext uri="{BB962C8B-B14F-4D97-AF65-F5344CB8AC3E}">
        <p14:creationId xmlns:p14="http://schemas.microsoft.com/office/powerpoint/2010/main" xmlns="" val="3011644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0754" name="Rectangle 2"/>
          <p:cNvSpPr>
            <a:spLocks noGrp="1" noRot="1" noChangeAspect="1" noChangeArrowheads="1" noTextEdit="1"/>
          </p:cNvSpPr>
          <p:nvPr>
            <p:ph type="sldImg"/>
          </p:nvPr>
        </p:nvSpPr>
        <p:spPr>
          <a:xfrm>
            <a:off x="1257300" y="720725"/>
            <a:ext cx="4800600" cy="3600450"/>
          </a:xfrm>
          <a:ln/>
        </p:spPr>
      </p:sp>
      <p:sp>
        <p:nvSpPr>
          <p:cNvPr id="1610755" name="Rectangle 3"/>
          <p:cNvSpPr>
            <a:spLocks noGrp="1" noChangeArrowheads="1"/>
          </p:cNvSpPr>
          <p:nvPr>
            <p:ph type="body" idx="1"/>
          </p:nvPr>
        </p:nvSpPr>
        <p:spPr>
          <a:xfrm>
            <a:off x="974582" y="4559961"/>
            <a:ext cx="5366039" cy="4320846"/>
          </a:xfrm>
        </p:spPr>
        <p:txBody>
          <a:bodyPr/>
          <a:lstStyle/>
          <a:p>
            <a:pPr>
              <a:lnSpc>
                <a:spcPct val="90000"/>
              </a:lnSpc>
            </a:pPr>
            <a:r>
              <a:rPr lang="en-US" sz="1000" dirty="0"/>
              <a:t>Risk occurs at every level and in all aspects of any organization.</a:t>
            </a:r>
          </a:p>
          <a:p>
            <a:pPr>
              <a:lnSpc>
                <a:spcPct val="90000"/>
              </a:lnSpc>
            </a:pPr>
            <a:r>
              <a:rPr lang="en-US" sz="1000" dirty="0"/>
              <a:t>Risks from one level can</a:t>
            </a:r>
            <a:r>
              <a:rPr lang="en-GB" sz="1000" dirty="0"/>
              <a:t> affect other levels and it can be difficult to identify precisely at what level a risk should be managed.  The reason for allocating different levels of risk is to clearly assign who is best placed to take responsibility for its management.</a:t>
            </a:r>
          </a:p>
          <a:p>
            <a:pPr>
              <a:lnSpc>
                <a:spcPct val="90000"/>
              </a:lnSpc>
            </a:pPr>
            <a:r>
              <a:rPr lang="en-GB" sz="1000" b="1" dirty="0"/>
              <a:t>Strategic</a:t>
            </a:r>
            <a:endParaRPr lang="en-GB" sz="1000" dirty="0"/>
          </a:p>
          <a:p>
            <a:pPr>
              <a:lnSpc>
                <a:spcPct val="90000"/>
              </a:lnSpc>
            </a:pPr>
            <a:r>
              <a:rPr lang="en-GB" sz="1000" dirty="0"/>
              <a:t>All companies face risks to their business strategy.  This can range from currency fluctuations to threat or opportunity of takeovers.  Risks of this level are typically handled by the Board of Directors</a:t>
            </a:r>
            <a:r>
              <a:rPr lang="en-GB" sz="1000" dirty="0" smtClean="0"/>
              <a:t>.</a:t>
            </a:r>
          </a:p>
          <a:p>
            <a:pPr>
              <a:lnSpc>
                <a:spcPct val="90000"/>
              </a:lnSpc>
            </a:pPr>
            <a:endParaRPr lang="en-GB" sz="1000" dirty="0"/>
          </a:p>
          <a:p>
            <a:pPr>
              <a:lnSpc>
                <a:spcPct val="90000"/>
              </a:lnSpc>
            </a:pPr>
            <a:r>
              <a:rPr lang="en-GB" sz="1000" b="1" dirty="0"/>
              <a:t>Program</a:t>
            </a:r>
            <a:endParaRPr lang="en-GB" sz="1000" dirty="0"/>
          </a:p>
          <a:p>
            <a:pPr>
              <a:lnSpc>
                <a:spcPct val="90000"/>
              </a:lnSpc>
            </a:pPr>
            <a:r>
              <a:rPr lang="en-GB" sz="1000" dirty="0"/>
              <a:t>Major changes that are required to realise the business strategy are often achieved through the management of many diverse </a:t>
            </a:r>
            <a:r>
              <a:rPr lang="en-GB" sz="1000" dirty="0" smtClean="0"/>
              <a:t>projects.  </a:t>
            </a:r>
            <a:r>
              <a:rPr lang="en-GB" sz="1000" dirty="0"/>
              <a:t>Risks that occur at this level can be due to factors such as the interdependencies of component projects, resource conflicts or project priorities.  These risks are managed by the Program Management Team</a:t>
            </a:r>
            <a:r>
              <a:rPr lang="en-GB" sz="1000" dirty="0" smtClean="0"/>
              <a:t>.</a:t>
            </a:r>
          </a:p>
          <a:p>
            <a:pPr>
              <a:lnSpc>
                <a:spcPct val="90000"/>
              </a:lnSpc>
            </a:pPr>
            <a:endParaRPr lang="en-GB" sz="1000" b="1" dirty="0"/>
          </a:p>
          <a:p>
            <a:pPr>
              <a:lnSpc>
                <a:spcPct val="90000"/>
              </a:lnSpc>
            </a:pPr>
            <a:r>
              <a:rPr lang="en-GB" sz="1000" b="1" dirty="0"/>
              <a:t>Project</a:t>
            </a:r>
            <a:endParaRPr lang="en-GB" sz="1000" dirty="0"/>
          </a:p>
          <a:p>
            <a:pPr>
              <a:lnSpc>
                <a:spcPct val="90000"/>
              </a:lnSpc>
            </a:pPr>
            <a:r>
              <a:rPr lang="en-GB" sz="1000" dirty="0"/>
              <a:t>Risks at this level are threats to the achievement of the objectives agreed for time, cost and quality.  These may well arise from threats or opportunities at another level, but must be placed at this level so that they can be managed by the Project Management Team</a:t>
            </a:r>
            <a:r>
              <a:rPr lang="en-GB" sz="1000" dirty="0" smtClean="0"/>
              <a:t>.</a:t>
            </a:r>
          </a:p>
          <a:p>
            <a:pPr>
              <a:lnSpc>
                <a:spcPct val="90000"/>
              </a:lnSpc>
            </a:pPr>
            <a:endParaRPr lang="en-GB" sz="1000" dirty="0"/>
          </a:p>
          <a:p>
            <a:pPr>
              <a:lnSpc>
                <a:spcPct val="90000"/>
              </a:lnSpc>
            </a:pPr>
            <a:r>
              <a:rPr lang="en-US" sz="1000" b="1" dirty="0"/>
              <a:t>Operational</a:t>
            </a:r>
          </a:p>
          <a:p>
            <a:pPr>
              <a:lnSpc>
                <a:spcPct val="90000"/>
              </a:lnSpc>
            </a:pPr>
            <a:r>
              <a:rPr lang="en-US" sz="1000" dirty="0"/>
              <a:t>Day to day activities have their own risks such a Health and Safety or Industrial relations.  The whole emphasis of projects and programs is to bring about change and so this may introduce new or eliminate existing risks from the work place.  The operational readiness to change will affect the project or program risks.  Pure operational risk must be managed by the operational managers but they should always be working closely with the relevant project and program management teams. </a:t>
            </a:r>
          </a:p>
        </p:txBody>
      </p:sp>
    </p:spTree>
    <p:extLst>
      <p:ext uri="{BB962C8B-B14F-4D97-AF65-F5344CB8AC3E}">
        <p14:creationId xmlns:p14="http://schemas.microsoft.com/office/powerpoint/2010/main" xmlns="" val="14445166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b="1" dirty="0"/>
              <a:t>Risk Management</a:t>
            </a:r>
          </a:p>
          <a:p>
            <a:r>
              <a:rPr lang="en-US" dirty="0" smtClean="0"/>
              <a:t>Sustainability should be top-of-mind when considering risk identification as a whole, but particularly when comparing sustainability risks and opportunities against a change initiative such as a project. At this level, sustainability can pose a higher-level impact, which subsequently defines how the organization evaluates the risks and opportunities. </a:t>
            </a:r>
          </a:p>
          <a:p>
            <a:r>
              <a:rPr lang="en-US" dirty="0"/>
              <a:t/>
            </a:r>
            <a:br>
              <a:rPr lang="en-US" dirty="0"/>
            </a:br>
            <a:r>
              <a:rPr lang="en-US" dirty="0"/>
              <a:t>The objective of the Risk Identification process is to identify, classify and rank the risks that could both negatively and positively affect the project. That said, perhaps Green Project Management is way of identifying the positive elements of risk within a project.  These positive elements of risk are also known as Opportunities.  The information that is captured in the Risk Identification process is used to develop an effective risk response plan and to define action items, thresholds and metrics for the Risk Monitoring and Control process.  The risk data captured within the Risk Identification process can also be used to estimate the project’s impact and likelihood of risk occurrence.  ISO 14000 and EMS will guide the Project Manager through identifying environmental issues that can be affected by the risks in the complete life cycle.</a:t>
            </a:r>
          </a:p>
          <a:p>
            <a:r>
              <a:rPr lang="en-US" b="1" dirty="0"/>
              <a:t>Practical Application</a:t>
            </a:r>
            <a:r>
              <a:rPr lang="en-US" dirty="0"/>
              <a:t/>
            </a:r>
            <a:br>
              <a:rPr lang="en-US" dirty="0"/>
            </a:br>
            <a:r>
              <a:rPr lang="en-US" dirty="0"/>
              <a:t/>
            </a:r>
            <a:br>
              <a:rPr lang="en-US" dirty="0"/>
            </a:br>
            <a:r>
              <a:rPr lang="en-US" dirty="0"/>
              <a:t>Include in your requests for quotations or proposals that vendors and suppliers include with their response how they might meet your green criteria.</a:t>
            </a:r>
            <a:br>
              <a:rPr lang="en-US" dirty="0"/>
            </a:br>
            <a:r>
              <a:rPr lang="en-US" dirty="0"/>
              <a:t/>
            </a:r>
            <a:br>
              <a:rPr lang="en-US" dirty="0"/>
            </a:br>
            <a:r>
              <a:rPr lang="en-US" b="1" dirty="0"/>
              <a:t>Examples</a:t>
            </a:r>
            <a:r>
              <a:rPr lang="en-US" dirty="0"/>
              <a:t/>
            </a:r>
            <a:br>
              <a:rPr lang="en-US" dirty="0"/>
            </a:br>
            <a:r>
              <a:rPr lang="en-US" dirty="0"/>
              <a:t/>
            </a:r>
            <a:br>
              <a:rPr lang="en-US" dirty="0"/>
            </a:br>
            <a:r>
              <a:rPr lang="en-US" b="1" dirty="0"/>
              <a:t>Quantitative criteria:</a:t>
            </a:r>
            <a:br>
              <a:rPr lang="en-US" b="1" dirty="0"/>
            </a:br>
            <a:r>
              <a:rPr lang="en-US" dirty="0"/>
              <a:t/>
            </a:r>
            <a:br>
              <a:rPr lang="en-US" dirty="0"/>
            </a:br>
            <a:r>
              <a:rPr lang="en-US" dirty="0"/>
              <a:t>A vendor may incur costs by executing an environmental management plan or be a source of environmental costs because of wasteful processes.  Early identification of these costs can point the Project Manager in the right direction to a suitable vendor or not as applicable.</a:t>
            </a:r>
          </a:p>
          <a:p>
            <a:pPr lvl="0"/>
            <a:r>
              <a:rPr lang="en-US" b="1" dirty="0"/>
              <a:t>Pollution Case/Effect:</a:t>
            </a:r>
            <a:r>
              <a:rPr lang="en-US" dirty="0"/>
              <a:t>  Representing environmental costs caused by a potential supplier</a:t>
            </a:r>
          </a:p>
          <a:p>
            <a:pPr lvl="0"/>
            <a:r>
              <a:rPr lang="en-US" b="1" dirty="0"/>
              <a:t>Environmental Commitment:</a:t>
            </a:r>
            <a:r>
              <a:rPr lang="en-US" dirty="0"/>
              <a:t>  Represents the degree of commitment the supplier has in environmental management.</a:t>
            </a:r>
          </a:p>
          <a:p>
            <a:r>
              <a:rPr lang="en-US" b="1" dirty="0"/>
              <a:t>Qualitative criteria</a:t>
            </a:r>
            <a:r>
              <a:rPr lang="en-US" dirty="0"/>
              <a:t/>
            </a:r>
            <a:br>
              <a:rPr lang="en-US" dirty="0"/>
            </a:br>
            <a:r>
              <a:rPr lang="en-US" dirty="0"/>
              <a:t/>
            </a:r>
            <a:br>
              <a:rPr lang="en-US" dirty="0"/>
            </a:br>
            <a:r>
              <a:rPr lang="en-US" dirty="0"/>
              <a:t>Scoring on qualitative criteria will depend on the weight that is applied to each item on a pre-assigned scorecard based on the importance that your organization or you as the Project Manager place on each category.</a:t>
            </a:r>
          </a:p>
          <a:p>
            <a:pPr lvl="0"/>
            <a:r>
              <a:rPr lang="en-US" b="1" dirty="0"/>
              <a:t>Environmental Commitment:  </a:t>
            </a:r>
            <a:r>
              <a:rPr lang="en-US" dirty="0"/>
              <a:t>Their overall corporate goals to decrease their carbon footprint</a:t>
            </a:r>
            <a:r>
              <a:rPr lang="en-US" b="1" dirty="0"/>
              <a:t> </a:t>
            </a:r>
            <a:endParaRPr lang="en-US" dirty="0"/>
          </a:p>
          <a:p>
            <a:pPr lvl="0"/>
            <a:r>
              <a:rPr lang="en-US" b="1" dirty="0"/>
              <a:t>Logistics:  </a:t>
            </a:r>
            <a:r>
              <a:rPr lang="en-US" dirty="0"/>
              <a:t>How streamlined are their logistics</a:t>
            </a:r>
          </a:p>
          <a:p>
            <a:pPr lvl="0"/>
            <a:r>
              <a:rPr lang="en-US" b="1" dirty="0"/>
              <a:t>Strength of their SMP:  </a:t>
            </a:r>
            <a:r>
              <a:rPr lang="en-US" dirty="0"/>
              <a:t>How their action and results measure up to their goals</a:t>
            </a:r>
          </a:p>
        </p:txBody>
      </p:sp>
    </p:spTree>
    <p:extLst>
      <p:ext uri="{BB962C8B-B14F-4D97-AF65-F5344CB8AC3E}">
        <p14:creationId xmlns:p14="http://schemas.microsoft.com/office/powerpoint/2010/main" xmlns="" val="8425740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Talk</a:t>
            </a:r>
            <a:r>
              <a:rPr lang="en-US" baseline="0" dirty="0" smtClean="0"/>
              <a:t> about the cost of not doing one.</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123</a:t>
            </a:fld>
            <a:endParaRPr lang="en-US"/>
          </a:p>
        </p:txBody>
      </p:sp>
    </p:spTree>
    <p:extLst>
      <p:ext uri="{BB962C8B-B14F-4D97-AF65-F5344CB8AC3E}">
        <p14:creationId xmlns:p14="http://schemas.microsoft.com/office/powerpoint/2010/main" xmlns="" val="14487361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2802" name="Rectangle 2"/>
          <p:cNvSpPr>
            <a:spLocks noGrp="1" noRot="1" noChangeAspect="1" noChangeArrowheads="1" noTextEdit="1"/>
          </p:cNvSpPr>
          <p:nvPr>
            <p:ph type="sldImg"/>
          </p:nvPr>
        </p:nvSpPr>
        <p:spPr>
          <a:xfrm>
            <a:off x="1257300" y="720725"/>
            <a:ext cx="4800600" cy="3600450"/>
          </a:xfrm>
          <a:ln/>
        </p:spPr>
      </p:sp>
      <p:sp>
        <p:nvSpPr>
          <p:cNvPr id="1612803" name="Rectangle 3"/>
          <p:cNvSpPr>
            <a:spLocks noGrp="1" noChangeArrowheads="1"/>
          </p:cNvSpPr>
          <p:nvPr>
            <p:ph type="body" idx="1"/>
          </p:nvPr>
        </p:nvSpPr>
        <p:spPr>
          <a:xfrm>
            <a:off x="974582" y="4559961"/>
            <a:ext cx="5366039" cy="4320846"/>
          </a:xfrm>
        </p:spPr>
        <p:txBody>
          <a:bodyPr/>
          <a:lstStyle/>
          <a:p>
            <a:r>
              <a:rPr lang="en-US" dirty="0"/>
              <a:t>The benefits of Risk Management are significant, but it is often the case that it is the drawbacks that people focus on.</a:t>
            </a:r>
          </a:p>
          <a:p>
            <a:r>
              <a:rPr lang="en-US" dirty="0"/>
              <a:t>Benefits can be broken down into two styles.</a:t>
            </a:r>
          </a:p>
          <a:p>
            <a:r>
              <a:rPr lang="en-US" b="1" dirty="0"/>
              <a:t>Hard</a:t>
            </a:r>
            <a:endParaRPr lang="en-US" dirty="0"/>
          </a:p>
          <a:p>
            <a:r>
              <a:rPr lang="en-US" dirty="0"/>
              <a:t>These comprise direct benefits to the project plan such as having the ability to make better more informed decision making, being less likely of accepting unsound projects, increased likelihood of project adherence to its plan and provision of data that assists with future lessons learned.</a:t>
            </a:r>
          </a:p>
          <a:p>
            <a:r>
              <a:rPr lang="en-US" b="1" dirty="0"/>
              <a:t>Soft</a:t>
            </a:r>
            <a:endParaRPr lang="en-US" dirty="0"/>
          </a:p>
          <a:p>
            <a:r>
              <a:rPr lang="en-US" dirty="0"/>
              <a:t>The softer benefits are less tangible but include a better understanding of the project by the stakeholders, being able to have the management team focus on the most significant risks and to assist in the distinction between being a good manager and a lucky </a:t>
            </a:r>
            <a:r>
              <a:rPr lang="en-US" dirty="0" err="1" smtClean="0"/>
              <a:t>one.The</a:t>
            </a:r>
            <a:r>
              <a:rPr lang="en-US" dirty="0" smtClean="0"/>
              <a:t> </a:t>
            </a:r>
            <a:r>
              <a:rPr lang="en-US" dirty="0"/>
              <a:t>drawbacks of Risk Management are also broken down into two specific aspects.</a:t>
            </a:r>
          </a:p>
        </p:txBody>
      </p:sp>
    </p:spTree>
    <p:extLst>
      <p:ext uri="{BB962C8B-B14F-4D97-AF65-F5344CB8AC3E}">
        <p14:creationId xmlns:p14="http://schemas.microsoft.com/office/powerpoint/2010/main" xmlns="" val="1097301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graphic is from ISO 21500 Guidance on Project Management, Page 3. and shows how project management concepts relate to each other. The organizational strategy identifies opportunities. The opportunities are evaluated and should be documented. Selected opportunities are further developed in a business case or other similar document, and can result in one or more projects that provide deliverables. Those deliverables can be used to realize benefits. The benefits can be an input to realizing and further developing the organizational strategy.</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11</a:t>
            </a:fld>
            <a:endParaRPr lang="en-US" dirty="0"/>
          </a:p>
        </p:txBody>
      </p:sp>
    </p:spTree>
    <p:extLst>
      <p:ext uri="{BB962C8B-B14F-4D97-AF65-F5344CB8AC3E}">
        <p14:creationId xmlns:p14="http://schemas.microsoft.com/office/powerpoint/2010/main" xmlns="" val="15158715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16482" name="Rectangle 2"/>
          <p:cNvSpPr>
            <a:spLocks noGrp="1" noRot="1" noChangeAspect="1" noChangeArrowheads="1" noTextEdit="1"/>
          </p:cNvSpPr>
          <p:nvPr>
            <p:ph type="sldImg"/>
          </p:nvPr>
        </p:nvSpPr>
        <p:spPr>
          <a:xfrm>
            <a:off x="1262063" y="722313"/>
            <a:ext cx="4795837" cy="3597275"/>
          </a:xfrm>
          <a:ln/>
        </p:spPr>
      </p:sp>
      <p:sp>
        <p:nvSpPr>
          <p:cNvPr id="916483" name="Rectangle 3"/>
          <p:cNvSpPr>
            <a:spLocks noGrp="1" noChangeArrowheads="1"/>
          </p:cNvSpPr>
          <p:nvPr>
            <p:ph type="body" idx="1"/>
          </p:nvPr>
        </p:nvSpPr>
        <p:spPr>
          <a:xfrm>
            <a:off x="976252" y="4559961"/>
            <a:ext cx="5362697" cy="4319322"/>
          </a:xfrm>
          <a:noFill/>
          <a:ln/>
        </p:spPr>
        <p:txBody>
          <a:bodyPr lIns="96655" tIns="48327" rIns="96655" bIns="48327"/>
          <a:lstStyle/>
          <a:p>
            <a:pPr>
              <a:lnSpc>
                <a:spcPct val="90000"/>
              </a:lnSpc>
            </a:pPr>
            <a:r>
              <a:rPr lang="en-GB" dirty="0"/>
              <a:t>Project risk management recognises a formal approach to the process as opposed to an intuitive approach.  Risks, once identified and assessed, should be managed in order to minimise or completely mitigate their effect on a project. </a:t>
            </a:r>
          </a:p>
          <a:p>
            <a:pPr>
              <a:lnSpc>
                <a:spcPct val="90000"/>
              </a:lnSpc>
            </a:pPr>
            <a:r>
              <a:rPr lang="en-GB" dirty="0"/>
              <a:t>Key steps in the risk management process shown above are as follows:</a:t>
            </a:r>
          </a:p>
          <a:p>
            <a:pPr>
              <a:lnSpc>
                <a:spcPct val="90000"/>
              </a:lnSpc>
            </a:pPr>
            <a:r>
              <a:rPr lang="en-GB" b="1" dirty="0"/>
              <a:t>Plan</a:t>
            </a:r>
            <a:r>
              <a:rPr lang="en-GB" dirty="0"/>
              <a:t> – a Risk Management Plan is developed to provide guidance on how risk management will be carried on the project. </a:t>
            </a:r>
          </a:p>
          <a:p>
            <a:pPr>
              <a:lnSpc>
                <a:spcPct val="90000"/>
              </a:lnSpc>
            </a:pPr>
            <a:r>
              <a:rPr lang="en-GB" b="1" dirty="0"/>
              <a:t>Identification</a:t>
            </a:r>
            <a:r>
              <a:rPr lang="en-GB" dirty="0"/>
              <a:t> – aims to identify all significant risks that may impact on project objectives, and gather all relevant information for analysis.  The possibility of new risks are investigated throughout the life of the project.</a:t>
            </a:r>
          </a:p>
          <a:p>
            <a:pPr>
              <a:lnSpc>
                <a:spcPct val="90000"/>
              </a:lnSpc>
            </a:pPr>
            <a:r>
              <a:rPr lang="en-GB" b="1" dirty="0"/>
              <a:t>Analysis</a:t>
            </a:r>
            <a:r>
              <a:rPr lang="en-GB" dirty="0"/>
              <a:t> – qualitative methods are typically used to determine the probability and impact of each risk.  The information is used to prioritise risks and decide appropriate responses.  Quantitative methods are used to determine the effects of uncertainties and risks on project objectives. </a:t>
            </a:r>
          </a:p>
          <a:p>
            <a:pPr>
              <a:lnSpc>
                <a:spcPct val="90000"/>
              </a:lnSpc>
            </a:pPr>
            <a:r>
              <a:rPr lang="en-GB" b="1" dirty="0"/>
              <a:t>Responses</a:t>
            </a:r>
            <a:r>
              <a:rPr lang="en-GB" dirty="0"/>
              <a:t> – appropriate responses are considered, selected on the basis of overall benefit, authorised and implemented. </a:t>
            </a:r>
          </a:p>
          <a:p>
            <a:pPr>
              <a:lnSpc>
                <a:spcPct val="90000"/>
              </a:lnSpc>
            </a:pPr>
            <a:r>
              <a:rPr lang="en-GB" b="1" dirty="0"/>
              <a:t>Monitor &amp; Control</a:t>
            </a:r>
            <a:r>
              <a:rPr lang="en-GB" dirty="0"/>
              <a:t> – current risks are monitored and corrective action taken for adverse trends.  Action Plans are monitored to ensure progress and effectiveness.  The overall process is audited and reviewed typically at end of phases to ensure effectiveness.</a:t>
            </a:r>
          </a:p>
          <a:p>
            <a:pPr>
              <a:lnSpc>
                <a:spcPct val="90000"/>
              </a:lnSpc>
            </a:pPr>
            <a:endParaRPr lang="en-GB" dirty="0"/>
          </a:p>
        </p:txBody>
      </p:sp>
    </p:spTree>
    <p:extLst>
      <p:ext uri="{BB962C8B-B14F-4D97-AF65-F5344CB8AC3E}">
        <p14:creationId xmlns:p14="http://schemas.microsoft.com/office/powerpoint/2010/main" xmlns="" val="8642972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20578" name="Rectangle 2"/>
          <p:cNvSpPr>
            <a:spLocks noGrp="1" noRot="1" noChangeAspect="1" noChangeArrowheads="1" noTextEdit="1"/>
          </p:cNvSpPr>
          <p:nvPr>
            <p:ph type="sldImg"/>
          </p:nvPr>
        </p:nvSpPr>
        <p:spPr>
          <a:xfrm>
            <a:off x="1262063" y="722313"/>
            <a:ext cx="4795837" cy="3597275"/>
          </a:xfrm>
          <a:ln/>
        </p:spPr>
      </p:sp>
      <p:sp>
        <p:nvSpPr>
          <p:cNvPr id="920579" name="Rectangle 3"/>
          <p:cNvSpPr>
            <a:spLocks noGrp="1" noChangeArrowheads="1"/>
          </p:cNvSpPr>
          <p:nvPr>
            <p:ph type="body" idx="1"/>
          </p:nvPr>
        </p:nvSpPr>
        <p:spPr>
          <a:xfrm>
            <a:off x="976252" y="4559961"/>
            <a:ext cx="5362697" cy="4319322"/>
          </a:xfrm>
        </p:spPr>
        <p:txBody>
          <a:bodyPr/>
          <a:lstStyle/>
          <a:p>
            <a:pPr>
              <a:spcAft>
                <a:spcPct val="30000"/>
              </a:spcAft>
            </a:pPr>
            <a:r>
              <a:rPr lang="en-GB" sz="1100" b="1" dirty="0"/>
              <a:t>Brainstorming</a:t>
            </a:r>
            <a:r>
              <a:rPr lang="en-GB" sz="1100" dirty="0"/>
              <a:t> - interactive, open format group method to identify and rank risks.  Strengths: quick and inexpensive; easy to use.  Useful as start up activity and for team building.  Weaknesses:  requires expert involvement for reliable inputs; unreliable for identifying high level risks in complex scenarios. </a:t>
            </a:r>
          </a:p>
          <a:p>
            <a:pPr>
              <a:spcAft>
                <a:spcPct val="30000"/>
              </a:spcAft>
            </a:pPr>
            <a:r>
              <a:rPr lang="en-GB" sz="1100" b="1" dirty="0"/>
              <a:t>SWOT Analysis</a:t>
            </a:r>
            <a:r>
              <a:rPr lang="en-GB" sz="1100" dirty="0"/>
              <a:t> - A specific brainstorming technique using Strengths, Weaknesses, Opportunities and Threats as main focal points.  Threats and Weaknesses indicate risks, Opportunities and Strengths support definition of responses.  Strengths: encourages 'big picture' view; can stimulate thinking; others as for brainstorming.  Weaknesses: may miss important areas of uncertainty; others as for brainstorming.  </a:t>
            </a:r>
          </a:p>
          <a:p>
            <a:pPr>
              <a:spcAft>
                <a:spcPct val="30000"/>
              </a:spcAft>
            </a:pPr>
            <a:r>
              <a:rPr lang="en-GB" sz="1100" b="1" dirty="0"/>
              <a:t>Assumption Analysis</a:t>
            </a:r>
            <a:r>
              <a:rPr lang="en-GB" sz="1100" dirty="0"/>
              <a:t> - check assumptions in project documents for validity.  If invalid, check significance in terms of impact on project success criteria.  If significant determine nature of risk and decide appropriate response.  Strengths: helps to reduce uncertainty; can be easily integrated into routine everyday procedures.  Weaknesses: time consuming; requires disciplined and consistent action.</a:t>
            </a:r>
          </a:p>
          <a:p>
            <a:pPr>
              <a:spcAft>
                <a:spcPct val="30000"/>
              </a:spcAft>
            </a:pPr>
            <a:r>
              <a:rPr lang="en-GB" sz="1100" b="1" dirty="0"/>
              <a:t>Delphi Technique</a:t>
            </a:r>
            <a:r>
              <a:rPr lang="en-GB" sz="1100" dirty="0"/>
              <a:t>  </a:t>
            </a:r>
            <a:r>
              <a:rPr lang="en-GB" sz="1100" b="1" dirty="0"/>
              <a:t>- </a:t>
            </a:r>
            <a:r>
              <a:rPr lang="en-GB" sz="1100" dirty="0"/>
              <a:t>For use where you have a number of experts with differing opinions.  This technique uses a facilitator to gather opinions, summarise them and then redistribute for further consideration.  The range of opinions gradually narrows until an agreed consensus is arrived at.</a:t>
            </a:r>
          </a:p>
          <a:p>
            <a:pPr>
              <a:spcAft>
                <a:spcPct val="30000"/>
              </a:spcAft>
            </a:pPr>
            <a:r>
              <a:rPr lang="en-GB" sz="1100" b="1" dirty="0"/>
              <a:t>Interviews</a:t>
            </a:r>
            <a:r>
              <a:rPr lang="en-GB" sz="1100" dirty="0"/>
              <a:t> - Interviews with stakeholders and experts to identify risks and possible responses.  Strengths: relatively quick and inexpensive; often provides information on preventive actions.  Weaknesses: may not be relevant to current situation; requires good interviewing technique.  </a:t>
            </a:r>
          </a:p>
          <a:p>
            <a:pPr>
              <a:spcAft>
                <a:spcPct val="30000"/>
              </a:spcAft>
            </a:pPr>
            <a:r>
              <a:rPr lang="en-GB" sz="1100" b="1" dirty="0"/>
              <a:t>Prompt and Check Lists</a:t>
            </a:r>
            <a:r>
              <a:rPr lang="en-GB" sz="1100" dirty="0"/>
              <a:t> - Open and specific structured questions to identify risks.  Strengths: useful for gathering information; reduces need for expert involvement; easy to use.  Weaknesses: may not include new risks; may not be relevant (therefore unproductive).</a:t>
            </a:r>
          </a:p>
          <a:p>
            <a:pPr>
              <a:spcAft>
                <a:spcPct val="30000"/>
              </a:spcAft>
            </a:pPr>
            <a:r>
              <a:rPr lang="en-GB" sz="1100" b="1" dirty="0"/>
              <a:t>Post Project Reviews – </a:t>
            </a:r>
            <a:r>
              <a:rPr lang="en-GB" sz="1100" dirty="0"/>
              <a:t>Use of historical records that describe how a risk has been handled previously.  This can be beneficial if the risk is similar again although the context of the project must be taken into consideration before the response is selected.</a:t>
            </a:r>
            <a:endParaRPr lang="en-GB" sz="1100" b="1" dirty="0"/>
          </a:p>
        </p:txBody>
      </p:sp>
    </p:spTree>
    <p:extLst>
      <p:ext uri="{BB962C8B-B14F-4D97-AF65-F5344CB8AC3E}">
        <p14:creationId xmlns:p14="http://schemas.microsoft.com/office/powerpoint/2010/main" xmlns="" val="3654413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23042" name="Rectangle 2"/>
          <p:cNvSpPr>
            <a:spLocks noGrp="1" noRot="1" noChangeAspect="1" noChangeArrowheads="1" noTextEdit="1"/>
          </p:cNvSpPr>
          <p:nvPr>
            <p:ph type="sldImg"/>
          </p:nvPr>
        </p:nvSpPr>
        <p:spPr>
          <a:xfrm>
            <a:off x="1257300" y="720725"/>
            <a:ext cx="4800600" cy="3600450"/>
          </a:xfrm>
          <a:ln/>
        </p:spPr>
      </p:sp>
      <p:sp>
        <p:nvSpPr>
          <p:cNvPr id="1623043" name="Rectangle 3"/>
          <p:cNvSpPr>
            <a:spLocks noGrp="1" noChangeArrowheads="1"/>
          </p:cNvSpPr>
          <p:nvPr>
            <p:ph type="body" idx="1"/>
          </p:nvPr>
        </p:nvSpPr>
        <p:spPr>
          <a:xfrm>
            <a:off x="974582" y="4559961"/>
            <a:ext cx="5366039" cy="4320846"/>
          </a:xfrm>
        </p:spPr>
        <p:txBody>
          <a:bodyPr/>
          <a:lstStyle/>
          <a:p>
            <a:r>
              <a:rPr lang="en-GB" b="1" dirty="0"/>
              <a:t>The Risk Register</a:t>
            </a:r>
            <a:r>
              <a:rPr lang="en-GB" dirty="0"/>
              <a:t> - is a key document that is used to record, communicate and track risks.</a:t>
            </a:r>
          </a:p>
          <a:p>
            <a:r>
              <a:rPr lang="en-GB" dirty="0"/>
              <a:t>The simple register above contains the minimum set of information that is required.  Most registers contain more detail on the nature of the risk such as who may be affected, changes in risk status and the status of the risk. </a:t>
            </a:r>
          </a:p>
          <a:p>
            <a:r>
              <a:rPr lang="en-GB" dirty="0"/>
              <a:t>It is important to record ownership of risks, where a risk owner is generally considered to be the person best placed to manage a particular risk through the process.  Other people may also be responsible for undertaking specific actions and responses.</a:t>
            </a:r>
          </a:p>
          <a:p>
            <a:r>
              <a:rPr lang="en-GB" dirty="0"/>
              <a:t>It is a live document used to communicate risks and their status to stakeholders.  A data entry form is typically used to gather detailed information on each risk.</a:t>
            </a:r>
          </a:p>
          <a:p>
            <a:pPr>
              <a:spcBef>
                <a:spcPct val="25000"/>
              </a:spcBef>
              <a:spcAft>
                <a:spcPct val="25000"/>
              </a:spcAft>
            </a:pPr>
            <a:r>
              <a:rPr lang="en-GB" dirty="0"/>
              <a:t>A risk register should be opened as soon the first risks are identified and updated as new information emerges or on a regular basis if the current risks are the only records.  This is essential even though it may be earlier than implementation (e.g. during Feasibility) and before a full risk management plan has been developed.  New risks will arise throughout the life of the project and the risk register is used to capture these, show ownership and ensure they are communicated and tracked through the whole process.  It is therefore applied as soon as possible and for the duration of the project.</a:t>
            </a:r>
            <a:endParaRPr lang="en-US" dirty="0"/>
          </a:p>
        </p:txBody>
      </p:sp>
    </p:spTree>
    <p:extLst>
      <p:ext uri="{BB962C8B-B14F-4D97-AF65-F5344CB8AC3E}">
        <p14:creationId xmlns:p14="http://schemas.microsoft.com/office/powerpoint/2010/main" xmlns="" val="19948384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24674" name="Rectangle 2"/>
          <p:cNvSpPr>
            <a:spLocks noGrp="1" noRot="1" noChangeAspect="1" noChangeArrowheads="1" noTextEdit="1"/>
          </p:cNvSpPr>
          <p:nvPr>
            <p:ph type="sldImg"/>
          </p:nvPr>
        </p:nvSpPr>
        <p:spPr>
          <a:xfrm>
            <a:off x="1262063" y="722313"/>
            <a:ext cx="4795837" cy="3597275"/>
          </a:xfrm>
          <a:ln/>
        </p:spPr>
      </p:sp>
      <p:sp>
        <p:nvSpPr>
          <p:cNvPr id="924675" name="Rectangle 3"/>
          <p:cNvSpPr>
            <a:spLocks noGrp="1" noChangeArrowheads="1"/>
          </p:cNvSpPr>
          <p:nvPr>
            <p:ph type="body" idx="1"/>
          </p:nvPr>
        </p:nvSpPr>
        <p:spPr>
          <a:xfrm>
            <a:off x="976252" y="4559961"/>
            <a:ext cx="5392786" cy="4319322"/>
          </a:xfrm>
          <a:noFill/>
          <a:ln/>
        </p:spPr>
        <p:txBody>
          <a:bodyPr lIns="96655" tIns="48327" rIns="96655" bIns="48327"/>
          <a:lstStyle/>
          <a:p>
            <a:r>
              <a:rPr lang="en-GB" b="1" dirty="0"/>
              <a:t>Qualitative –</a:t>
            </a:r>
            <a:r>
              <a:rPr lang="en-GB" dirty="0"/>
              <a:t> These techniques will be used for the majority of risks identified.  They involve subjective assessments of the probability and impacts of risks.  The key element to this style of risk assessment is that it involves the need for judgement.</a:t>
            </a:r>
          </a:p>
          <a:p>
            <a:r>
              <a:rPr lang="en-GB" b="1" dirty="0"/>
              <a:t>Quantitative – </a:t>
            </a:r>
            <a:r>
              <a:rPr lang="en-GB" dirty="0"/>
              <a:t>These focus on the numerical analysis of risk and range from statistical assessment of variations in activity duration or cost, to decision making tools.   Examples include Monte Carlo techniques.  (NB: these are not included in the APMP syllabus.)</a:t>
            </a:r>
            <a:endParaRPr lang="en-GB" b="1" dirty="0"/>
          </a:p>
        </p:txBody>
      </p:sp>
    </p:spTree>
    <p:extLst>
      <p:ext uri="{BB962C8B-B14F-4D97-AF65-F5344CB8AC3E}">
        <p14:creationId xmlns:p14="http://schemas.microsoft.com/office/powerpoint/2010/main" xmlns="" val="13492198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26722" name="Rectangle 2"/>
          <p:cNvSpPr>
            <a:spLocks noGrp="1" noRot="1" noChangeAspect="1" noChangeArrowheads="1" noTextEdit="1"/>
          </p:cNvSpPr>
          <p:nvPr>
            <p:ph type="sldImg"/>
          </p:nvPr>
        </p:nvSpPr>
        <p:spPr>
          <a:xfrm>
            <a:off x="1262063" y="722313"/>
            <a:ext cx="4795837" cy="3597275"/>
          </a:xfrm>
          <a:ln/>
        </p:spPr>
      </p:sp>
      <p:sp>
        <p:nvSpPr>
          <p:cNvPr id="926723" name="Rectangle 3"/>
          <p:cNvSpPr>
            <a:spLocks noGrp="1" noChangeArrowheads="1"/>
          </p:cNvSpPr>
          <p:nvPr>
            <p:ph type="body" idx="1"/>
          </p:nvPr>
        </p:nvSpPr>
        <p:spPr>
          <a:xfrm>
            <a:off x="976252" y="4559961"/>
            <a:ext cx="5362697" cy="4319322"/>
          </a:xfrm>
        </p:spPr>
        <p:txBody>
          <a:bodyPr/>
          <a:lstStyle/>
          <a:p>
            <a:r>
              <a:rPr lang="en-GB" dirty="0"/>
              <a:t>Risks may be plotted on probability-impact charts for analysis, as shown above.  Categories such as High, Medium and Low Values are typically used for probability and impact scales.</a:t>
            </a:r>
          </a:p>
          <a:p>
            <a:r>
              <a:rPr lang="en-GB" dirty="0"/>
              <a:t>These categories represent ranges.  For example, a high cost impact may be greater than </a:t>
            </a:r>
            <a:r>
              <a:rPr lang="en-GB" dirty="0" smtClean="0"/>
              <a:t>$100K</a:t>
            </a:r>
            <a:r>
              <a:rPr lang="en-GB" dirty="0"/>
              <a:t>, a medium between </a:t>
            </a:r>
            <a:r>
              <a:rPr lang="en-GB" dirty="0" smtClean="0"/>
              <a:t>$50 </a:t>
            </a:r>
            <a:r>
              <a:rPr lang="en-GB" dirty="0"/>
              <a:t>- 100K, and a low impact less than </a:t>
            </a:r>
            <a:r>
              <a:rPr lang="en-GB" dirty="0" smtClean="0"/>
              <a:t>$50K</a:t>
            </a:r>
            <a:r>
              <a:rPr lang="en-GB" dirty="0"/>
              <a:t>.  The purpose of these definitions is to ensure consistency throughout project teams in risk estimates.</a:t>
            </a:r>
          </a:p>
          <a:p>
            <a:pPr>
              <a:spcAft>
                <a:spcPct val="50000"/>
              </a:spcAft>
            </a:pPr>
            <a:r>
              <a:rPr lang="en-GB" dirty="0"/>
              <a:t>The benefits of probability impact charts are:</a:t>
            </a:r>
          </a:p>
          <a:p>
            <a:pPr marL="645606" lvl="1" indent="-176075" algn="just">
              <a:spcBef>
                <a:spcPct val="0"/>
              </a:spcBef>
              <a:spcAft>
                <a:spcPct val="40000"/>
              </a:spcAft>
              <a:buFontTx/>
              <a:buChar char="•"/>
            </a:pPr>
            <a:r>
              <a:rPr lang="en-GB" dirty="0"/>
              <a:t>useful for plotting &amp; comparing risks in order to decide priorities</a:t>
            </a:r>
          </a:p>
          <a:p>
            <a:pPr marL="645606" lvl="1" indent="-176075" algn="just">
              <a:spcBef>
                <a:spcPct val="0"/>
              </a:spcBef>
              <a:spcAft>
                <a:spcPct val="40000"/>
              </a:spcAft>
              <a:buFontTx/>
              <a:buChar char="•"/>
            </a:pPr>
            <a:r>
              <a:rPr lang="en-GB" dirty="0"/>
              <a:t>can show cost, time and quality factors</a:t>
            </a:r>
          </a:p>
          <a:p>
            <a:pPr marL="645606" lvl="1" indent="-176075" algn="just">
              <a:spcBef>
                <a:spcPct val="0"/>
              </a:spcBef>
              <a:spcAft>
                <a:spcPct val="40000"/>
              </a:spcAft>
              <a:buFontTx/>
              <a:buChar char="•"/>
            </a:pPr>
            <a:r>
              <a:rPr lang="en-GB" dirty="0"/>
              <a:t>provides bands for escalation</a:t>
            </a:r>
          </a:p>
          <a:p>
            <a:pPr marL="645606" lvl="1" indent="-176075" algn="just">
              <a:spcBef>
                <a:spcPct val="0"/>
              </a:spcBef>
              <a:spcAft>
                <a:spcPct val="40000"/>
              </a:spcAft>
              <a:buFontTx/>
              <a:buChar char="•"/>
            </a:pPr>
            <a:r>
              <a:rPr lang="en-GB" dirty="0"/>
              <a:t>provides bands for RAG reporting </a:t>
            </a:r>
          </a:p>
          <a:p>
            <a:pPr marL="645606" lvl="1" indent="-176075" algn="just">
              <a:spcBef>
                <a:spcPct val="0"/>
              </a:spcBef>
              <a:spcAft>
                <a:spcPct val="40000"/>
              </a:spcAft>
              <a:buFontTx/>
              <a:buChar char="•"/>
            </a:pPr>
            <a:r>
              <a:rPr lang="en-GB" dirty="0"/>
              <a:t>scales are directly related to project critical success criteria</a:t>
            </a:r>
          </a:p>
          <a:p>
            <a:pPr marL="645606" lvl="1" indent="-176075" algn="just">
              <a:spcBef>
                <a:spcPct val="0"/>
              </a:spcBef>
              <a:spcAft>
                <a:spcPct val="40000"/>
              </a:spcAft>
              <a:buFontTx/>
              <a:buChar char="•"/>
            </a:pPr>
            <a:r>
              <a:rPr lang="en-GB" dirty="0"/>
              <a:t>highlights the difference between Low Impact- High Probability and High Impact - Low Probability risks</a:t>
            </a:r>
          </a:p>
          <a:p>
            <a:pPr marL="645606" lvl="1" indent="-176075" algn="just">
              <a:spcBef>
                <a:spcPct val="0"/>
              </a:spcBef>
              <a:spcAft>
                <a:spcPct val="40000"/>
              </a:spcAft>
              <a:buFontTx/>
              <a:buChar char="•"/>
            </a:pPr>
            <a:r>
              <a:rPr lang="en-GB" dirty="0"/>
              <a:t>visual easy to understand</a:t>
            </a:r>
          </a:p>
          <a:p>
            <a:pPr marL="645606" lvl="1" indent="-176075" algn="just">
              <a:spcBef>
                <a:spcPct val="0"/>
              </a:spcBef>
              <a:spcAft>
                <a:spcPct val="40000"/>
              </a:spcAft>
              <a:buFontTx/>
              <a:buChar char="•"/>
            </a:pPr>
            <a:r>
              <a:rPr lang="en-GB" dirty="0"/>
              <a:t>ensures consistency </a:t>
            </a:r>
          </a:p>
          <a:p>
            <a:r>
              <a:rPr lang="en-GB" dirty="0"/>
              <a:t>Whilst probability-impact charts are an ideal way to show risk priorities, there may be other considerations that affect priority decision such as when the risk is likely to occur, or the cost of risk reduction.</a:t>
            </a:r>
            <a:endParaRPr lang="en-US" dirty="0"/>
          </a:p>
        </p:txBody>
      </p:sp>
    </p:spTree>
    <p:extLst>
      <p:ext uri="{BB962C8B-B14F-4D97-AF65-F5344CB8AC3E}">
        <p14:creationId xmlns:p14="http://schemas.microsoft.com/office/powerpoint/2010/main" xmlns="" val="1672101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130</a:t>
            </a:fld>
            <a:endParaRPr lang="en-US" dirty="0"/>
          </a:p>
        </p:txBody>
      </p:sp>
    </p:spTree>
    <p:extLst>
      <p:ext uri="{BB962C8B-B14F-4D97-AF65-F5344CB8AC3E}">
        <p14:creationId xmlns:p14="http://schemas.microsoft.com/office/powerpoint/2010/main" xmlns="" val="5020489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32866" name="Rectangle 2"/>
          <p:cNvSpPr>
            <a:spLocks noGrp="1" noRot="1" noChangeAspect="1" noChangeArrowheads="1" noTextEdit="1"/>
          </p:cNvSpPr>
          <p:nvPr>
            <p:ph type="sldImg"/>
          </p:nvPr>
        </p:nvSpPr>
        <p:spPr>
          <a:xfrm>
            <a:off x="1262063" y="722313"/>
            <a:ext cx="4795837" cy="3597275"/>
          </a:xfrm>
          <a:ln/>
        </p:spPr>
      </p:sp>
      <p:sp>
        <p:nvSpPr>
          <p:cNvPr id="932867" name="Rectangle 3"/>
          <p:cNvSpPr>
            <a:spLocks noGrp="1" noChangeArrowheads="1"/>
          </p:cNvSpPr>
          <p:nvPr>
            <p:ph type="body" idx="1"/>
          </p:nvPr>
        </p:nvSpPr>
        <p:spPr>
          <a:xfrm>
            <a:off x="976252" y="4559961"/>
            <a:ext cx="5362697" cy="4319322"/>
          </a:xfrm>
        </p:spPr>
        <p:txBody>
          <a:bodyPr/>
          <a:lstStyle/>
          <a:p>
            <a:r>
              <a:rPr lang="en-GB" sz="1100" dirty="0"/>
              <a:t>Response plans can be developed and implemented once the risks have been assessed and </a:t>
            </a:r>
            <a:r>
              <a:rPr lang="en-GB" sz="1100" dirty="0" smtClean="0"/>
              <a:t>prioritized</a:t>
            </a:r>
            <a:r>
              <a:rPr lang="en-GB" sz="1100" dirty="0"/>
              <a:t>.  There are a number of generic response strategies. </a:t>
            </a:r>
          </a:p>
          <a:p>
            <a:r>
              <a:rPr lang="en-GB" sz="1100" b="1" dirty="0"/>
              <a:t>Avoidance</a:t>
            </a:r>
            <a:r>
              <a:rPr lang="en-GB" sz="1100" dirty="0"/>
              <a:t> - an alternative approach is taken to avoid the risk. </a:t>
            </a:r>
          </a:p>
          <a:p>
            <a:r>
              <a:rPr lang="en-GB" sz="1100" b="1" dirty="0"/>
              <a:t>Transfer</a:t>
            </a:r>
            <a:r>
              <a:rPr lang="en-GB" sz="1100" dirty="0"/>
              <a:t> - assign contractual responsibility to for example, a sub contractor better placed to manage the risk. Another example of this is insurance where another party provides compensation in event of risk impact</a:t>
            </a:r>
          </a:p>
          <a:p>
            <a:r>
              <a:rPr lang="en-GB" sz="1100" b="1" dirty="0"/>
              <a:t>Reduction</a:t>
            </a:r>
            <a:r>
              <a:rPr lang="en-GB" sz="1100" dirty="0"/>
              <a:t> - proactive measures to reduce likelihood, impact or both Ideally reduction measures should be taken for high level risks.</a:t>
            </a:r>
          </a:p>
          <a:p>
            <a:r>
              <a:rPr lang="en-GB" sz="1100" b="1" dirty="0"/>
              <a:t>Acceptance</a:t>
            </a:r>
            <a:r>
              <a:rPr lang="en-GB" sz="1100" dirty="0"/>
              <a:t> - where the risk impact is low or cost of mitigation too high. This is sometimes known as absorption.</a:t>
            </a:r>
          </a:p>
        </p:txBody>
      </p:sp>
    </p:spTree>
    <p:extLst>
      <p:ext uri="{BB962C8B-B14F-4D97-AF65-F5344CB8AC3E}">
        <p14:creationId xmlns:p14="http://schemas.microsoft.com/office/powerpoint/2010/main" xmlns="" val="14758338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32866" name="Rectangle 2"/>
          <p:cNvSpPr>
            <a:spLocks noGrp="1" noRot="1" noChangeAspect="1" noChangeArrowheads="1" noTextEdit="1"/>
          </p:cNvSpPr>
          <p:nvPr>
            <p:ph type="sldImg"/>
          </p:nvPr>
        </p:nvSpPr>
        <p:spPr>
          <a:xfrm>
            <a:off x="1262063" y="722313"/>
            <a:ext cx="4795837" cy="3597275"/>
          </a:xfrm>
          <a:ln/>
        </p:spPr>
      </p:sp>
      <p:sp>
        <p:nvSpPr>
          <p:cNvPr id="932867" name="Rectangle 3"/>
          <p:cNvSpPr>
            <a:spLocks noGrp="1" noChangeArrowheads="1"/>
          </p:cNvSpPr>
          <p:nvPr>
            <p:ph type="body" idx="1"/>
          </p:nvPr>
        </p:nvSpPr>
        <p:spPr>
          <a:xfrm>
            <a:off x="976252" y="4559961"/>
            <a:ext cx="5362697" cy="4319322"/>
          </a:xfrm>
        </p:spPr>
        <p:txBody>
          <a:bodyPr/>
          <a:lstStyle/>
          <a:p>
            <a:r>
              <a:rPr lang="en-GB" sz="1100" b="1" dirty="0"/>
              <a:t>Exploit – </a:t>
            </a:r>
            <a:r>
              <a:rPr lang="en-GB" sz="1100" dirty="0"/>
              <a:t>This method is carried out when an opportunity materialises that allows you to truly gain from it in the fullest way.</a:t>
            </a:r>
          </a:p>
          <a:p>
            <a:r>
              <a:rPr lang="en-GB" sz="1100" b="1" dirty="0"/>
              <a:t>Enhance –</a:t>
            </a:r>
            <a:r>
              <a:rPr lang="en-GB" sz="1100" dirty="0"/>
              <a:t> This is where the project team put in place pro-active measures to maximise the likelihood of a situation occurring.  Opposite to the reduce response.</a:t>
            </a:r>
          </a:p>
          <a:p>
            <a:r>
              <a:rPr lang="en-GB" sz="1100" b="1" dirty="0"/>
              <a:t>Share – </a:t>
            </a:r>
            <a:r>
              <a:rPr lang="en-GB" sz="1100" dirty="0"/>
              <a:t>This is a chance where not only your project but any other relevant projects that can use the situation make sure that the opportunity is fully communicated to gain the most company wide.</a:t>
            </a:r>
          </a:p>
          <a:p>
            <a:r>
              <a:rPr lang="en-GB" sz="1100" b="1" dirty="0"/>
              <a:t>Reject –</a:t>
            </a:r>
            <a:r>
              <a:rPr lang="en-GB" sz="1100" dirty="0"/>
              <a:t> This is a response that can be chosen should the situation not be right for the project at the time for financial or perhaps storage reasons and so no matter the fact that a saving could be made it is passed over on this occasion.</a:t>
            </a:r>
          </a:p>
          <a:p>
            <a:endParaRPr lang="en-GB" sz="1100" b="1" dirty="0"/>
          </a:p>
          <a:p>
            <a:pPr algn="just" defTabSz="939064" fontAlgn="base">
              <a:spcBef>
                <a:spcPct val="0"/>
              </a:spcBef>
              <a:spcAft>
                <a:spcPct val="100000"/>
              </a:spcAft>
              <a:defRPr/>
            </a:pPr>
            <a:r>
              <a:rPr lang="en-GB" sz="1100" b="1" dirty="0"/>
              <a:t>Contingency</a:t>
            </a:r>
            <a:r>
              <a:rPr lang="en-GB" sz="1100" dirty="0"/>
              <a:t> - A fallback plan that will be implemented if the risk occurs. Additionally we can add an allowance included in estimates for events that cannot be predicted with any degree of reliability.</a:t>
            </a:r>
          </a:p>
        </p:txBody>
      </p:sp>
    </p:spTree>
    <p:extLst>
      <p:ext uri="{BB962C8B-B14F-4D97-AF65-F5344CB8AC3E}">
        <p14:creationId xmlns:p14="http://schemas.microsoft.com/office/powerpoint/2010/main" xmlns="" val="13703618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25090" name="Rectangle 2"/>
          <p:cNvSpPr>
            <a:spLocks noGrp="1" noRot="1" noChangeAspect="1" noChangeArrowheads="1" noTextEdit="1"/>
          </p:cNvSpPr>
          <p:nvPr>
            <p:ph type="sldImg"/>
          </p:nvPr>
        </p:nvSpPr>
        <p:spPr>
          <a:xfrm>
            <a:off x="1257300" y="720725"/>
            <a:ext cx="4800600" cy="3600450"/>
          </a:xfrm>
          <a:ln/>
        </p:spPr>
      </p:sp>
      <p:sp>
        <p:nvSpPr>
          <p:cNvPr id="1625091" name="Rectangle 3"/>
          <p:cNvSpPr>
            <a:spLocks noGrp="1" noChangeArrowheads="1"/>
          </p:cNvSpPr>
          <p:nvPr>
            <p:ph type="body" idx="1"/>
          </p:nvPr>
        </p:nvSpPr>
        <p:spPr>
          <a:xfrm>
            <a:off x="974582" y="4559961"/>
            <a:ext cx="5366039" cy="4320846"/>
          </a:xfrm>
        </p:spPr>
        <p:txBody>
          <a:bodyPr/>
          <a:lstStyle/>
          <a:p>
            <a:r>
              <a:rPr lang="en-US" b="1" dirty="0"/>
              <a:t>Monitor and Control</a:t>
            </a:r>
            <a:endParaRPr lang="en-US" dirty="0"/>
          </a:p>
          <a:p>
            <a:r>
              <a:rPr lang="en-US" dirty="0"/>
              <a:t>We should periodically review the Risk Response Plan to identify changes in status of any of the existing risks or to review and identify new risks.  This will link closely to other forms of control such as Change Control where the assessment of change requests will naturally include a review of risk from identification through to planning responses.</a:t>
            </a:r>
          </a:p>
          <a:p>
            <a:r>
              <a:rPr lang="en-US" b="1" dirty="0"/>
              <a:t>Risk Happens</a:t>
            </a:r>
            <a:endParaRPr lang="en-US" dirty="0"/>
          </a:p>
          <a:p>
            <a:r>
              <a:rPr lang="en-US" dirty="0"/>
              <a:t>Hopefully, our threat avoidance or reduction measures will prevent the threats from occurring but inevitably some will still happen.  Conversely, we hope that enhancement actions will cause opportunities to occur.</a:t>
            </a:r>
          </a:p>
          <a:p>
            <a:r>
              <a:rPr lang="en-US" b="1" dirty="0"/>
              <a:t>Implement Planned Response</a:t>
            </a:r>
            <a:endParaRPr lang="en-US" dirty="0"/>
          </a:p>
          <a:p>
            <a:r>
              <a:rPr lang="en-US" dirty="0"/>
              <a:t>If the risk had been identified, we should implement our planned response.  This may be as simple as claiming on the insurance we took out to transfer the risk or as complex as implementing an extensive contingency plan.  However, if we had accepted the risk, or a risk arises that we had not identified we need to take immediate action.  Because the risk has now happened there is no element of uncertainty so strictly speaking it is not a risk.  The next two steps are therefore often referred to as Issue Management.  An issue is something that has no uncertainty and must be dealt with by a higher authority than the Project Manager.</a:t>
            </a:r>
          </a:p>
          <a:p>
            <a:endParaRPr lang="en-US" dirty="0"/>
          </a:p>
        </p:txBody>
      </p:sp>
    </p:spTree>
    <p:extLst>
      <p:ext uri="{BB962C8B-B14F-4D97-AF65-F5344CB8AC3E}">
        <p14:creationId xmlns:p14="http://schemas.microsoft.com/office/powerpoint/2010/main" xmlns="" val="15168566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0237" cy="4283075"/>
          </a:xfrm>
        </p:spPr>
      </p:sp>
      <p:sp>
        <p:nvSpPr>
          <p:cNvPr id="3" name="Notes Placeholder 2"/>
          <p:cNvSpPr>
            <a:spLocks noGrp="1"/>
          </p:cNvSpPr>
          <p:nvPr>
            <p:ph type="body" idx="1"/>
          </p:nvPr>
        </p:nvSpPr>
        <p:spPr/>
        <p:txBody>
          <a:bodyPr/>
          <a:lstStyle/>
          <a:p>
            <a:pPr defTabSz="966484">
              <a:defRPr/>
            </a:pPr>
            <a:endParaRPr lang="en-US" dirty="0"/>
          </a:p>
        </p:txBody>
      </p:sp>
    </p:spTree>
    <p:extLst>
      <p:ext uri="{BB962C8B-B14F-4D97-AF65-F5344CB8AC3E}">
        <p14:creationId xmlns:p14="http://schemas.microsoft.com/office/powerpoint/2010/main" xmlns="" val="1839656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12</a:t>
            </a:fld>
            <a:endParaRPr lang="en-US" dirty="0"/>
          </a:p>
        </p:txBody>
      </p:sp>
    </p:spTree>
    <p:extLst>
      <p:ext uri="{BB962C8B-B14F-4D97-AF65-F5344CB8AC3E}">
        <p14:creationId xmlns:p14="http://schemas.microsoft.com/office/powerpoint/2010/main" xmlns="" val="8078200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a useful for understanding the “big picture” of the environment in which you are operating.</a:t>
            </a:r>
            <a:r>
              <a:rPr lang="en-US" baseline="0" dirty="0" smtClean="0"/>
              <a:t> </a:t>
            </a:r>
            <a:r>
              <a:rPr lang="en-US" dirty="0" smtClean="0"/>
              <a:t>By understanding your environment, you can take advantage of the opportunities and minimize the threats. </a:t>
            </a:r>
          </a:p>
          <a:p>
            <a:r>
              <a:rPr lang="en-US" dirty="0" smtClean="0"/>
              <a:t>Provides the context within which more detailed planning can take place to take full advantage of the opportunities that present themselves. </a:t>
            </a:r>
          </a:p>
          <a:p>
            <a:pPr marL="0" indent="0">
              <a:buNone/>
            </a:pPr>
            <a:r>
              <a:rPr lang="en-US" dirty="0" smtClean="0"/>
              <a:t>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135</a:t>
            </a:fld>
            <a:endParaRPr lang="en-US" dirty="0"/>
          </a:p>
        </p:txBody>
      </p:sp>
    </p:spTree>
    <p:extLst>
      <p:ext uri="{BB962C8B-B14F-4D97-AF65-F5344CB8AC3E}">
        <p14:creationId xmlns:p14="http://schemas.microsoft.com/office/powerpoint/2010/main" xmlns="" val="70997423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Possible Questions.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Strengths</a:t>
            </a:r>
          </a:p>
          <a:p>
            <a:r>
              <a:rPr lang="en-US" sz="1200" kern="1200" dirty="0" smtClean="0">
                <a:solidFill>
                  <a:schemeClr val="tx1"/>
                </a:solidFill>
                <a:latin typeface="+mn-lt"/>
                <a:ea typeface="+mn-ea"/>
                <a:cs typeface="+mn-cs"/>
              </a:rPr>
              <a:t>-What advantages does your organization have?</a:t>
            </a:r>
          </a:p>
          <a:p>
            <a:r>
              <a:rPr lang="en-US" sz="1200" kern="1200" dirty="0" smtClean="0">
                <a:solidFill>
                  <a:schemeClr val="tx1"/>
                </a:solidFill>
                <a:latin typeface="+mn-lt"/>
                <a:ea typeface="+mn-ea"/>
                <a:cs typeface="+mn-cs"/>
              </a:rPr>
              <a:t>-What do you do better than anyone else?</a:t>
            </a:r>
          </a:p>
          <a:p>
            <a:r>
              <a:rPr lang="en-US" sz="1200" kern="1200" dirty="0" smtClean="0">
                <a:solidFill>
                  <a:schemeClr val="tx1"/>
                </a:solidFill>
                <a:latin typeface="+mn-lt"/>
                <a:ea typeface="+mn-ea"/>
                <a:cs typeface="+mn-cs"/>
              </a:rPr>
              <a:t>-What unique or lowest-cost resources can you draw upon that others can't?</a:t>
            </a:r>
          </a:p>
          <a:p>
            <a:r>
              <a:rPr lang="en-US" sz="1200" kern="1200" dirty="0" smtClean="0">
                <a:solidFill>
                  <a:schemeClr val="tx1"/>
                </a:solidFill>
                <a:latin typeface="+mn-lt"/>
                <a:ea typeface="+mn-ea"/>
                <a:cs typeface="+mn-cs"/>
              </a:rPr>
              <a:t>-What do people in your market see as your strengths?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Weaknesses</a:t>
            </a:r>
          </a:p>
          <a:p>
            <a:r>
              <a:rPr lang="en-US" sz="1200" kern="1200" dirty="0" smtClean="0">
                <a:solidFill>
                  <a:schemeClr val="tx1"/>
                </a:solidFill>
                <a:latin typeface="+mn-lt"/>
                <a:ea typeface="+mn-ea"/>
                <a:cs typeface="+mn-cs"/>
              </a:rPr>
              <a:t>-What could you improve?</a:t>
            </a:r>
          </a:p>
          <a:p>
            <a:r>
              <a:rPr lang="en-US" sz="1200" kern="1200" dirty="0" smtClean="0">
                <a:solidFill>
                  <a:schemeClr val="tx1"/>
                </a:solidFill>
                <a:latin typeface="+mn-lt"/>
                <a:ea typeface="+mn-ea"/>
                <a:cs typeface="+mn-cs"/>
              </a:rPr>
              <a:t>-What should you avoid?</a:t>
            </a:r>
          </a:p>
          <a:p>
            <a:r>
              <a:rPr lang="en-US" sz="1200" kern="1200" dirty="0" smtClean="0">
                <a:solidFill>
                  <a:schemeClr val="tx1"/>
                </a:solidFill>
                <a:latin typeface="+mn-lt"/>
                <a:ea typeface="+mn-ea"/>
                <a:cs typeface="+mn-cs"/>
              </a:rPr>
              <a:t>-What are people in your market likely to see as weaknesses?</a:t>
            </a:r>
          </a:p>
          <a:p>
            <a:r>
              <a:rPr lang="en-US" sz="1200" kern="1200" dirty="0" smtClean="0">
                <a:solidFill>
                  <a:schemeClr val="tx1"/>
                </a:solidFill>
                <a:latin typeface="+mn-lt"/>
                <a:ea typeface="+mn-ea"/>
                <a:cs typeface="+mn-cs"/>
              </a:rPr>
              <a:t>-What factors lose you sales?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Opportunities</a:t>
            </a:r>
          </a:p>
          <a:p>
            <a:r>
              <a:rPr lang="en-US" sz="1200" kern="1200" dirty="0" smtClean="0">
                <a:solidFill>
                  <a:schemeClr val="tx1"/>
                </a:solidFill>
                <a:latin typeface="+mn-lt"/>
                <a:ea typeface="+mn-ea"/>
                <a:cs typeface="+mn-cs"/>
              </a:rPr>
              <a:t>-What good opportunities can you spot?</a:t>
            </a:r>
          </a:p>
          <a:p>
            <a:r>
              <a:rPr lang="en-US" sz="1200" kern="1200" dirty="0" smtClean="0">
                <a:solidFill>
                  <a:schemeClr val="tx1"/>
                </a:solidFill>
                <a:latin typeface="+mn-lt"/>
                <a:ea typeface="+mn-ea"/>
                <a:cs typeface="+mn-cs"/>
              </a:rPr>
              <a:t>-What interesting trends are you aware of?</a:t>
            </a:r>
          </a:p>
          <a:p>
            <a:r>
              <a:rPr lang="en-US" sz="1200" kern="1200" dirty="0" smtClean="0">
                <a:solidFill>
                  <a:schemeClr val="tx1"/>
                </a:solidFill>
                <a:latin typeface="+mn-lt"/>
                <a:ea typeface="+mn-ea"/>
                <a:cs typeface="+mn-cs"/>
              </a:rPr>
              <a:t>-Useful opportunities can come from such things as:</a:t>
            </a:r>
          </a:p>
          <a:p>
            <a:r>
              <a:rPr lang="en-US" sz="1200" kern="1200" dirty="0" smtClean="0">
                <a:solidFill>
                  <a:schemeClr val="tx1"/>
                </a:solidFill>
                <a:latin typeface="+mn-lt"/>
                <a:ea typeface="+mn-ea"/>
                <a:cs typeface="+mn-cs"/>
              </a:rPr>
              <a:t>-Changes in technology and markets on both a broad and narrow scale.</a:t>
            </a:r>
          </a:p>
          <a:p>
            <a:r>
              <a:rPr lang="en-US" sz="1200" kern="1200" dirty="0" smtClean="0">
                <a:solidFill>
                  <a:schemeClr val="tx1"/>
                </a:solidFill>
                <a:latin typeface="+mn-lt"/>
                <a:ea typeface="+mn-ea"/>
                <a:cs typeface="+mn-cs"/>
              </a:rPr>
              <a:t>-Changes in government policy related to your field.</a:t>
            </a:r>
          </a:p>
          <a:p>
            <a:r>
              <a:rPr lang="en-US" sz="1200" kern="1200" dirty="0" smtClean="0">
                <a:solidFill>
                  <a:schemeClr val="tx1"/>
                </a:solidFill>
                <a:latin typeface="+mn-lt"/>
                <a:ea typeface="+mn-ea"/>
                <a:cs typeface="+mn-cs"/>
              </a:rPr>
              <a:t>-Changes in social patterns, population profiles, lifestyle changes, and so on.</a:t>
            </a:r>
          </a:p>
          <a:p>
            <a:r>
              <a:rPr lang="en-US" sz="1200" kern="1200" dirty="0" smtClean="0">
                <a:solidFill>
                  <a:schemeClr val="tx1"/>
                </a:solidFill>
                <a:latin typeface="+mn-lt"/>
                <a:ea typeface="+mn-ea"/>
                <a:cs typeface="+mn-cs"/>
              </a:rPr>
              <a:t>-Local events.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Threats</a:t>
            </a:r>
          </a:p>
          <a:p>
            <a:r>
              <a:rPr lang="en-US" sz="1200" kern="1200" dirty="0" smtClean="0">
                <a:solidFill>
                  <a:schemeClr val="tx1"/>
                </a:solidFill>
                <a:latin typeface="+mn-lt"/>
                <a:ea typeface="+mn-ea"/>
                <a:cs typeface="+mn-cs"/>
              </a:rPr>
              <a:t>-What obstacles do you face?</a:t>
            </a:r>
          </a:p>
          <a:p>
            <a:r>
              <a:rPr lang="en-US" sz="1200" kern="1200" dirty="0" smtClean="0">
                <a:solidFill>
                  <a:schemeClr val="tx1"/>
                </a:solidFill>
                <a:latin typeface="+mn-lt"/>
                <a:ea typeface="+mn-ea"/>
                <a:cs typeface="+mn-cs"/>
              </a:rPr>
              <a:t>-What are your competitors doing?</a:t>
            </a:r>
          </a:p>
          <a:p>
            <a:r>
              <a:rPr lang="en-US" sz="1200" kern="1200" dirty="0" smtClean="0">
                <a:solidFill>
                  <a:schemeClr val="tx1"/>
                </a:solidFill>
                <a:latin typeface="+mn-lt"/>
                <a:ea typeface="+mn-ea"/>
                <a:cs typeface="+mn-cs"/>
              </a:rPr>
              <a:t>-Are quality standards or specifications for your job, products or services changing?</a:t>
            </a:r>
          </a:p>
          <a:p>
            <a:r>
              <a:rPr lang="en-US" sz="1200" kern="1200" dirty="0" smtClean="0">
                <a:solidFill>
                  <a:schemeClr val="tx1"/>
                </a:solidFill>
                <a:latin typeface="+mn-lt"/>
                <a:ea typeface="+mn-ea"/>
                <a:cs typeface="+mn-cs"/>
              </a:rPr>
              <a:t>-Is changing technology threatening your position?</a:t>
            </a:r>
          </a:p>
          <a:p>
            <a:r>
              <a:rPr lang="en-US" sz="1200" kern="1200" dirty="0" smtClean="0">
                <a:solidFill>
                  <a:schemeClr val="tx1"/>
                </a:solidFill>
                <a:latin typeface="+mn-lt"/>
                <a:ea typeface="+mn-ea"/>
                <a:cs typeface="+mn-cs"/>
              </a:rPr>
              <a:t>-Do you have bad debt or cash-flow problems?</a:t>
            </a:r>
          </a:p>
          <a:p>
            <a:r>
              <a:rPr lang="en-US" sz="1200" kern="1200" dirty="0" smtClean="0">
                <a:solidFill>
                  <a:schemeClr val="tx1"/>
                </a:solidFill>
                <a:latin typeface="+mn-lt"/>
                <a:ea typeface="+mn-ea"/>
                <a:cs typeface="+mn-cs"/>
              </a:rPr>
              <a:t>-Could any of your weaknesses seriously threaten your business?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136</a:t>
            </a:fld>
            <a:endParaRPr lang="en-US" dirty="0"/>
          </a:p>
        </p:txBody>
      </p:sp>
    </p:spTree>
    <p:extLst>
      <p:ext uri="{BB962C8B-B14F-4D97-AF65-F5344CB8AC3E}">
        <p14:creationId xmlns:p14="http://schemas.microsoft.com/office/powerpoint/2010/main" xmlns="" val="109636883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29186" name="Rectangle 2"/>
          <p:cNvSpPr>
            <a:spLocks noGrp="1" noRot="1" noChangeAspect="1" noChangeArrowheads="1" noTextEdit="1"/>
          </p:cNvSpPr>
          <p:nvPr>
            <p:ph type="sldImg"/>
          </p:nvPr>
        </p:nvSpPr>
        <p:spPr>
          <a:xfrm>
            <a:off x="1258888" y="720725"/>
            <a:ext cx="4799012" cy="3598863"/>
          </a:xfrm>
          <a:ln/>
        </p:spPr>
      </p:sp>
      <p:sp>
        <p:nvSpPr>
          <p:cNvPr id="1629187" name="Rectangle 3"/>
          <p:cNvSpPr>
            <a:spLocks noGrp="1" noChangeArrowheads="1"/>
          </p:cNvSpPr>
          <p:nvPr>
            <p:ph type="body" idx="1"/>
          </p:nvPr>
        </p:nvSpPr>
        <p:spPr>
          <a:xfrm>
            <a:off x="976252" y="4561485"/>
            <a:ext cx="5362697" cy="4319322"/>
          </a:xfrm>
        </p:spPr>
        <p:txBody>
          <a:bodyPr/>
          <a:lstStyle/>
          <a:p>
            <a:r>
              <a:rPr lang="en-GB" dirty="0"/>
              <a:t>An issue is defined as a threat to the project objectives that cannot be resolved by the Project Manager.</a:t>
            </a:r>
          </a:p>
          <a:p>
            <a:r>
              <a:rPr lang="en-GB" dirty="0"/>
              <a:t>Issues should be differentiated from problems, which are the day to day concerns that a Project Manager has to deal with case by case.</a:t>
            </a:r>
          </a:p>
          <a:p>
            <a:r>
              <a:rPr lang="en-GB" dirty="0"/>
              <a:t>In addition, risks should not be confused with issues.  Risks are uncertain in that an event may not occur, whereas issues have already occurred and are therefore not uncertain.</a:t>
            </a:r>
          </a:p>
          <a:p>
            <a:r>
              <a:rPr lang="en-GB" dirty="0"/>
              <a:t>The importance of Issue Management in projects is that issues are outside the direct control of the Project Manager.</a:t>
            </a:r>
          </a:p>
          <a:p>
            <a:r>
              <a:rPr lang="en-GB" dirty="0"/>
              <a:t>It is the Project Manager’s responsibility to ensure that all issues are escalated to the Project Sponsor, who can then assess and decide on the next course of action.  If the Project Sponsor deems that it requires further escalation then they can further escalate the issue to the Project Steering Group.</a:t>
            </a:r>
          </a:p>
          <a:p>
            <a:r>
              <a:rPr lang="en-GB" dirty="0"/>
              <a:t>Issues that remain unaddressed or unresolved are the cause of many project failures.  Therefore, it is the Project Manager’s responsibility to ensure all issues are correctly identified, registered, appropriately escalated and then resolved.</a:t>
            </a:r>
            <a:endParaRPr lang="en-US" dirty="0"/>
          </a:p>
        </p:txBody>
      </p:sp>
    </p:spTree>
    <p:extLst>
      <p:ext uri="{BB962C8B-B14F-4D97-AF65-F5344CB8AC3E}">
        <p14:creationId xmlns:p14="http://schemas.microsoft.com/office/powerpoint/2010/main" xmlns="" val="174970143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31234" name="Rectangle 2"/>
          <p:cNvSpPr>
            <a:spLocks noGrp="1" noRot="1" noChangeAspect="1" noChangeArrowheads="1" noTextEdit="1"/>
          </p:cNvSpPr>
          <p:nvPr>
            <p:ph type="sldImg"/>
          </p:nvPr>
        </p:nvSpPr>
        <p:spPr>
          <a:xfrm>
            <a:off x="1257300" y="719138"/>
            <a:ext cx="4802188" cy="3602037"/>
          </a:xfrm>
          <a:ln/>
        </p:spPr>
      </p:sp>
      <p:sp>
        <p:nvSpPr>
          <p:cNvPr id="1631235" name="Rectangle 3"/>
          <p:cNvSpPr>
            <a:spLocks noGrp="1" noChangeArrowheads="1"/>
          </p:cNvSpPr>
          <p:nvPr>
            <p:ph type="body" idx="1"/>
          </p:nvPr>
        </p:nvSpPr>
        <p:spPr>
          <a:xfrm>
            <a:off x="1056492" y="4578238"/>
            <a:ext cx="5210576" cy="4322367"/>
          </a:xfrm>
        </p:spPr>
        <p:txBody>
          <a:bodyPr/>
          <a:lstStyle/>
          <a:p>
            <a:r>
              <a:rPr lang="en-GB" dirty="0"/>
              <a:t>Problems and risks are managed on a day to day basis by the project team.</a:t>
            </a:r>
          </a:p>
          <a:p>
            <a:r>
              <a:rPr lang="en-GB" dirty="0"/>
              <a:t>A concern that threatens the project objectives becomes an issue when it cannot be controlled by the project manager.  In such situations, the project manager must escalate the issue to the project sponsor.  The sponsor will then seek a resolution by engaging the stakeholders as appropriate and/or involvement of the project steering group.</a:t>
            </a:r>
          </a:p>
          <a:p>
            <a:r>
              <a:rPr lang="en-GB" dirty="0"/>
              <a:t>Issue management is a fundamental purpose of the steering group and the appropriate membership of the group will impact on their ability to resolve issues.</a:t>
            </a:r>
          </a:p>
          <a:p>
            <a:r>
              <a:rPr lang="en-GB" dirty="0"/>
              <a:t>Reporting on the development or progress of an issue is performed by the project manager until it has been successful concluded.</a:t>
            </a:r>
          </a:p>
          <a:p>
            <a:r>
              <a:rPr lang="en-GB" dirty="0"/>
              <a:t>Common problems in issue management are:</a:t>
            </a:r>
          </a:p>
          <a:p>
            <a:pPr lvl="1"/>
            <a:r>
              <a:rPr lang="en-GB" dirty="0"/>
              <a:t>The Project Manager incorrectly identifying problems as issues and therefore diverting senior management’s attention away from other important tasks.</a:t>
            </a:r>
          </a:p>
          <a:p>
            <a:pPr lvl="1"/>
            <a:r>
              <a:rPr lang="en-GB" dirty="0"/>
              <a:t>Failing to escalate issues in a timely manner when the resolution owner has been unable to resolve the issue.  </a:t>
            </a:r>
          </a:p>
          <a:p>
            <a:endParaRPr lang="en-GB" dirty="0"/>
          </a:p>
          <a:p>
            <a:endParaRPr lang="en-GB" dirty="0"/>
          </a:p>
        </p:txBody>
      </p:sp>
    </p:spTree>
    <p:extLst>
      <p:ext uri="{BB962C8B-B14F-4D97-AF65-F5344CB8AC3E}">
        <p14:creationId xmlns:p14="http://schemas.microsoft.com/office/powerpoint/2010/main" xmlns="" val="8756329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33282" name="Rectangle 2"/>
          <p:cNvSpPr>
            <a:spLocks noGrp="1" noRot="1" noChangeAspect="1" noChangeArrowheads="1" noTextEdit="1"/>
          </p:cNvSpPr>
          <p:nvPr>
            <p:ph type="sldImg"/>
          </p:nvPr>
        </p:nvSpPr>
        <p:spPr>
          <a:xfrm>
            <a:off x="1258888" y="720725"/>
            <a:ext cx="4799012" cy="3598863"/>
          </a:xfrm>
          <a:ln/>
        </p:spPr>
      </p:sp>
      <p:sp>
        <p:nvSpPr>
          <p:cNvPr id="1633283" name="Text Box 3"/>
          <p:cNvSpPr txBox="1">
            <a:spLocks noGrp="1" noChangeArrowheads="1"/>
          </p:cNvSpPr>
          <p:nvPr>
            <p:ph type="body" idx="1"/>
          </p:nvPr>
        </p:nvSpPr>
        <p:spPr>
          <a:xfrm>
            <a:off x="976252" y="4561485"/>
            <a:ext cx="5362697" cy="4319322"/>
          </a:xfrm>
          <a:noFill/>
          <a:ln/>
        </p:spPr>
        <p:txBody>
          <a:bodyPr lIns="96503" tIns="48251" rIns="96503" bIns="48251"/>
          <a:lstStyle/>
          <a:p>
            <a:pPr>
              <a:spcAft>
                <a:spcPct val="0"/>
              </a:spcAft>
            </a:pPr>
            <a:r>
              <a:rPr lang="en-GB" dirty="0"/>
              <a:t>The issue log is used to communicate and track progress through life, support project reviews and lessons learned exercises. </a:t>
            </a:r>
          </a:p>
          <a:p>
            <a:pPr>
              <a:spcAft>
                <a:spcPct val="0"/>
              </a:spcAft>
            </a:pPr>
            <a:endParaRPr lang="en-GB" dirty="0"/>
          </a:p>
          <a:p>
            <a:pPr>
              <a:spcAft>
                <a:spcPct val="0"/>
              </a:spcAft>
            </a:pPr>
            <a:r>
              <a:rPr lang="en-GB" dirty="0"/>
              <a:t>It should be maintained throughout the whole of the Project Life Cycle and then should be closed off formally by the Project Manager as part of the closure of the project and any outstanding actions or issues transferred to the product owner within the Operations phase.</a:t>
            </a:r>
            <a:endParaRPr lang="en-US" dirty="0"/>
          </a:p>
        </p:txBody>
      </p:sp>
    </p:spTree>
    <p:extLst>
      <p:ext uri="{BB962C8B-B14F-4D97-AF65-F5344CB8AC3E}">
        <p14:creationId xmlns:p14="http://schemas.microsoft.com/office/powerpoint/2010/main" xmlns="" val="15482984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141</a:t>
            </a:fld>
            <a:endParaRPr lang="en-US" dirty="0"/>
          </a:p>
        </p:txBody>
      </p:sp>
    </p:spTree>
    <p:extLst>
      <p:ext uri="{BB962C8B-B14F-4D97-AF65-F5344CB8AC3E}">
        <p14:creationId xmlns:p14="http://schemas.microsoft.com/office/powerpoint/2010/main" xmlns="" val="1863450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143</a:t>
            </a:fld>
            <a:endParaRPr lang="en-US" dirty="0"/>
          </a:p>
        </p:txBody>
      </p:sp>
    </p:spTree>
    <p:extLst>
      <p:ext uri="{BB962C8B-B14F-4D97-AF65-F5344CB8AC3E}">
        <p14:creationId xmlns:p14="http://schemas.microsoft.com/office/powerpoint/2010/main" xmlns="" val="8682032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None/>
            </a:pPr>
            <a:r>
              <a:rPr lang="en-GB" sz="1200" dirty="0" smtClean="0"/>
              <a:t>The organisation structure is the organisational environment within which the project takes place</a:t>
            </a:r>
            <a:r>
              <a:rPr lang="en-GB" sz="1200" baseline="0" dirty="0" smtClean="0"/>
              <a:t> and </a:t>
            </a:r>
            <a:r>
              <a:rPr lang="en-GB" sz="1200" dirty="0" smtClean="0"/>
              <a:t>defines the reporting and decision making hierarchy of an organisation and how project management operates within it. </a:t>
            </a:r>
            <a:r>
              <a:rPr lang="en-GB" sz="1050" dirty="0" smtClean="0"/>
              <a:t>APM BoK, 5</a:t>
            </a:r>
            <a:r>
              <a:rPr lang="en-GB" sz="1050" baseline="30000" dirty="0" smtClean="0"/>
              <a:t>th</a:t>
            </a:r>
            <a:r>
              <a:rPr lang="en-GB" sz="1050" dirty="0" smtClean="0"/>
              <a:t> edition</a:t>
            </a:r>
          </a:p>
          <a:p>
            <a:pPr>
              <a:buNone/>
            </a:pPr>
            <a:endParaRPr lang="en-GB"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144</a:t>
            </a:fld>
            <a:endParaRPr lang="en-US" dirty="0"/>
          </a:p>
        </p:txBody>
      </p:sp>
    </p:spTree>
    <p:extLst>
      <p:ext uri="{BB962C8B-B14F-4D97-AF65-F5344CB8AC3E}">
        <p14:creationId xmlns:p14="http://schemas.microsoft.com/office/powerpoint/2010/main" xmlns="" val="5452148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145</a:t>
            </a:fld>
            <a:endParaRPr lang="en-US" dirty="0"/>
          </a:p>
        </p:txBody>
      </p:sp>
    </p:spTree>
    <p:extLst>
      <p:ext uri="{BB962C8B-B14F-4D97-AF65-F5344CB8AC3E}">
        <p14:creationId xmlns:p14="http://schemas.microsoft.com/office/powerpoint/2010/main" xmlns="" val="176393735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147</a:t>
            </a:fld>
            <a:endParaRPr lang="en-US" dirty="0"/>
          </a:p>
        </p:txBody>
      </p:sp>
    </p:spTree>
    <p:extLst>
      <p:ext uri="{BB962C8B-B14F-4D97-AF65-F5344CB8AC3E}">
        <p14:creationId xmlns:p14="http://schemas.microsoft.com/office/powerpoint/2010/main" xmlns="" val="4832946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10" name="Picture 9"/>
          <p:cNvPicPr>
            <a:picLocks noChangeAspect="1"/>
          </p:cNvPicPr>
          <p:nvPr userDrawn="1"/>
        </p:nvPicPr>
        <p:blipFill>
          <a:blip r:embed="rId2" cstate="screen">
            <a:alphaModFix amt="22000"/>
            <a:extLst>
              <a:ext uri="{28A0092B-C50C-407E-A947-70E740481C1C}">
                <a14:useLocalDpi xmlns:a14="http://schemas.microsoft.com/office/drawing/2010/main" xmlns=""/>
              </a:ext>
            </a:extLst>
          </a:blip>
          <a:stretch>
            <a:fillRect/>
          </a:stretch>
        </p:blipFill>
        <p:spPr>
          <a:xfrm>
            <a:off x="-133160" y="0"/>
            <a:ext cx="5200460" cy="6858000"/>
          </a:xfrm>
          <a:prstGeom prst="rect">
            <a:avLst/>
          </a:prstGeom>
        </p:spPr>
      </p:pic>
    </p:spTree>
    <p:extLst>
      <p:ext uri="{BB962C8B-B14F-4D97-AF65-F5344CB8AC3E}">
        <p14:creationId xmlns:p14="http://schemas.microsoft.com/office/powerpoint/2010/main" xmlns="" val="17203464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Rectangle 8"/>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1AFC8685-D7AD-AA46-B3B5-335FB992E59A}" type="slidenum">
              <a:rPr lang="en-US" smtClean="0"/>
              <a:pPr/>
              <a:t>‹Nº›</a:t>
            </a:fld>
            <a:endParaRPr lang="en-US"/>
          </a:p>
        </p:txBody>
      </p:sp>
      <p:pic>
        <p:nvPicPr>
          <p:cNvPr id="10" name="Picture 9"/>
          <p:cNvPicPr>
            <a:picLocks noChangeAspect="1"/>
          </p:cNvPicPr>
          <p:nvPr userDrawn="1"/>
        </p:nvPicPr>
        <p:blipFill>
          <a:blip r:embed="rId2" cstate="screen">
            <a:alphaModFix amt="22000"/>
            <a:extLst>
              <a:ext uri="{28A0092B-C50C-407E-A947-70E740481C1C}">
                <a14:useLocalDpi xmlns:a14="http://schemas.microsoft.com/office/drawing/2010/main" xmlns=""/>
              </a:ext>
            </a:extLst>
          </a:blip>
          <a:stretch>
            <a:fillRect/>
          </a:stretch>
        </p:blipFill>
        <p:spPr>
          <a:xfrm>
            <a:off x="-133160" y="0"/>
            <a:ext cx="5200460" cy="6858000"/>
          </a:xfrm>
          <a:prstGeom prst="rect">
            <a:avLst/>
          </a:prstGeom>
        </p:spPr>
      </p:pic>
      <p:sp>
        <p:nvSpPr>
          <p:cNvPr id="11"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2" name="Group 11"/>
          <p:cNvGrpSpPr/>
          <p:nvPr userDrawn="1"/>
        </p:nvGrpSpPr>
        <p:grpSpPr>
          <a:xfrm>
            <a:off x="152400" y="6490747"/>
            <a:ext cx="863600" cy="356457"/>
            <a:chOff x="3048000" y="2133600"/>
            <a:chExt cx="4814577" cy="1925549"/>
          </a:xfrm>
        </p:grpSpPr>
        <p:pic>
          <p:nvPicPr>
            <p:cNvPr id="13" name="Picture 12" descr="PRiSM Logo Final.psd"/>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4" name="Picture 13" descr="practitioner.png"/>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xmlns="" val="68003130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9" name="Rectangle 8"/>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1AFC8685-D7AD-AA46-B3B5-335FB992E59A}" type="slidenum">
              <a:rPr lang="en-US" smtClean="0"/>
              <a:pPr/>
              <a:t>‹Nº›</a:t>
            </a:fld>
            <a:endParaRPr lang="en-US"/>
          </a:p>
        </p:txBody>
      </p:sp>
      <p:pic>
        <p:nvPicPr>
          <p:cNvPr id="10" name="Picture 9"/>
          <p:cNvPicPr>
            <a:picLocks noChangeAspect="1"/>
          </p:cNvPicPr>
          <p:nvPr userDrawn="1"/>
        </p:nvPicPr>
        <p:blipFill>
          <a:blip r:embed="rId2" cstate="screen">
            <a:alphaModFix amt="22000"/>
            <a:extLst>
              <a:ext uri="{28A0092B-C50C-407E-A947-70E740481C1C}">
                <a14:useLocalDpi xmlns:a14="http://schemas.microsoft.com/office/drawing/2010/main" xmlns=""/>
              </a:ext>
            </a:extLst>
          </a:blip>
          <a:stretch>
            <a:fillRect/>
          </a:stretch>
        </p:blipFill>
        <p:spPr>
          <a:xfrm>
            <a:off x="-133160" y="0"/>
            <a:ext cx="5200460" cy="6858000"/>
          </a:xfrm>
          <a:prstGeom prst="rect">
            <a:avLst/>
          </a:prstGeom>
        </p:spPr>
      </p:pic>
      <p:sp>
        <p:nvSpPr>
          <p:cNvPr id="11"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2" name="Group 11"/>
          <p:cNvGrpSpPr/>
          <p:nvPr userDrawn="1"/>
        </p:nvGrpSpPr>
        <p:grpSpPr>
          <a:xfrm>
            <a:off x="152400" y="6490747"/>
            <a:ext cx="863600" cy="356457"/>
            <a:chOff x="3048000" y="2133600"/>
            <a:chExt cx="4814577" cy="1925549"/>
          </a:xfrm>
        </p:grpSpPr>
        <p:pic>
          <p:nvPicPr>
            <p:cNvPr id="13" name="Picture 12" descr="PRiSM Logo Final.psd"/>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4" name="Picture 13" descr="practitioner.png"/>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xmlns="" val="37817380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Rectangle 11"/>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3716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Slide Number Placeholder 9"/>
          <p:cNvSpPr>
            <a:spLocks noGrp="1"/>
          </p:cNvSpPr>
          <p:nvPr>
            <p:ph type="sldNum" sz="quarter" idx="12"/>
          </p:nvPr>
        </p:nvSpPr>
        <p:spPr>
          <a:xfrm>
            <a:off x="8305800" y="6490280"/>
            <a:ext cx="838200" cy="365125"/>
          </a:xfrm>
        </p:spPr>
        <p:txBody>
          <a:bodyPr/>
          <a:lstStyle/>
          <a:p>
            <a:fld id="{4BE819A1-3DD8-4179-BFD0-BF7D359F8DBD}" type="slidenum">
              <a:rPr lang="en-US" smtClean="0"/>
              <a:pPr/>
              <a:t>‹Nº›</a:t>
            </a:fld>
            <a:endParaRPr lang="en-US" dirty="0"/>
          </a:p>
        </p:txBody>
      </p:sp>
      <p:sp>
        <p:nvSpPr>
          <p:cNvPr id="11" name="Title 10"/>
          <p:cNvSpPr>
            <a:spLocks noGrp="1"/>
          </p:cNvSpPr>
          <p:nvPr>
            <p:ph type="title"/>
          </p:nvPr>
        </p:nvSpPr>
        <p:spPr>
          <a:xfrm>
            <a:off x="152400" y="363140"/>
            <a:ext cx="6400800" cy="838200"/>
          </a:xfrm>
        </p:spPr>
        <p:txBody>
          <a:bodyPr/>
          <a:lstStyle/>
          <a:p>
            <a:r>
              <a:rPr lang="en-US" smtClean="0"/>
              <a:t>Click to edit Master title style</a:t>
            </a:r>
            <a:endParaRPr lang="en-US"/>
          </a:p>
        </p:txBody>
      </p:sp>
      <p:pic>
        <p:nvPicPr>
          <p:cNvPr id="13" name="Picture 12"/>
          <p:cNvPicPr>
            <a:picLocks noChangeAspect="1"/>
          </p:cNvPicPr>
          <p:nvPr userDrawn="1"/>
        </p:nvPicPr>
        <p:blipFill>
          <a:blip r:embed="rId2" cstate="screen">
            <a:alphaModFix amt="22000"/>
            <a:extLst>
              <a:ext uri="{28A0092B-C50C-407E-A947-70E740481C1C}">
                <a14:useLocalDpi xmlns:a14="http://schemas.microsoft.com/office/drawing/2010/main" xmlns=""/>
              </a:ext>
            </a:extLst>
          </a:blip>
          <a:stretch>
            <a:fillRect/>
          </a:stretch>
        </p:blipFill>
        <p:spPr>
          <a:xfrm>
            <a:off x="-133160" y="0"/>
            <a:ext cx="5200460" cy="6858000"/>
          </a:xfrm>
          <a:prstGeom prst="rect">
            <a:avLst/>
          </a:prstGeom>
        </p:spPr>
      </p:pic>
      <p:sp>
        <p:nvSpPr>
          <p:cNvPr id="14"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5" name="Group 14"/>
          <p:cNvGrpSpPr/>
          <p:nvPr userDrawn="1"/>
        </p:nvGrpSpPr>
        <p:grpSpPr>
          <a:xfrm>
            <a:off x="152400" y="6490747"/>
            <a:ext cx="863600" cy="356457"/>
            <a:chOff x="3048000" y="2133600"/>
            <a:chExt cx="4814577" cy="1925549"/>
          </a:xfrm>
        </p:grpSpPr>
        <p:pic>
          <p:nvPicPr>
            <p:cNvPr id="16" name="Picture 15" descr="PRiSM Logo Final.psd"/>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7" name="Picture 16" descr="practitioner.png"/>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xmlns="" val="208374801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95E7BF0-5245-FE40-893F-5C3A941301ED}" type="slidenum">
              <a:rPr lang="en-US"/>
              <a:pPr/>
              <a:t>‹Nº›</a:t>
            </a:fld>
            <a:endParaRPr lang="en-US"/>
          </a:p>
        </p:txBody>
      </p:sp>
    </p:spTree>
    <p:extLst>
      <p:ext uri="{BB962C8B-B14F-4D97-AF65-F5344CB8AC3E}">
        <p14:creationId xmlns:p14="http://schemas.microsoft.com/office/powerpoint/2010/main" xmlns="" val="626888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solidFill>
            <a:schemeClr val="bg1"/>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FC8685-D7AD-AA46-B3B5-335FB992E59A}" type="slidenum">
              <a:rPr lang="en-US" smtClean="0"/>
              <a:pPr/>
              <a:t>‹Nº›</a:t>
            </a:fld>
            <a:endParaRPr lang="en-US"/>
          </a:p>
        </p:txBody>
      </p:sp>
      <p:sp>
        <p:nvSpPr>
          <p:cNvPr id="8"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pic>
        <p:nvPicPr>
          <p:cNvPr id="10" name="Picture 9"/>
          <p:cNvPicPr>
            <a:picLocks noChangeAspect="1"/>
          </p:cNvPicPr>
          <p:nvPr userDrawn="1"/>
        </p:nvPicPr>
        <p:blipFill>
          <a:blip r:embed="rId2" cstate="screen">
            <a:alphaModFix amt="22000"/>
            <a:extLst>
              <a:ext uri="{28A0092B-C50C-407E-A947-70E740481C1C}">
                <a14:useLocalDpi xmlns:a14="http://schemas.microsoft.com/office/drawing/2010/main" xmlns=""/>
              </a:ext>
            </a:extLst>
          </a:blip>
          <a:stretch>
            <a:fillRect/>
          </a:stretch>
        </p:blipFill>
        <p:spPr>
          <a:xfrm>
            <a:off x="-133160" y="0"/>
            <a:ext cx="5200460" cy="6858000"/>
          </a:xfrm>
          <a:prstGeom prst="rect">
            <a:avLst/>
          </a:prstGeom>
        </p:spPr>
      </p:pic>
      <p:grpSp>
        <p:nvGrpSpPr>
          <p:cNvPr id="13" name="Group 12"/>
          <p:cNvGrpSpPr/>
          <p:nvPr userDrawn="1"/>
        </p:nvGrpSpPr>
        <p:grpSpPr>
          <a:xfrm>
            <a:off x="152400" y="6490747"/>
            <a:ext cx="863600" cy="356457"/>
            <a:chOff x="3048000" y="2133600"/>
            <a:chExt cx="4814577" cy="1925549"/>
          </a:xfrm>
        </p:grpSpPr>
        <p:pic>
          <p:nvPicPr>
            <p:cNvPr id="11" name="Picture 10" descr="PRiSM Logo Final.psd"/>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2" name="Picture 11" descr="practitioner.png"/>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xmlns="" val="1430123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1AFC8685-D7AD-AA46-B3B5-335FB992E59A}" type="slidenum">
              <a:rPr lang="en-US" smtClean="0"/>
              <a:pPr/>
              <a:t>‹Nº›</a:t>
            </a:fld>
            <a:endParaRPr lang="en-US"/>
          </a:p>
        </p:txBody>
      </p:sp>
      <p:pic>
        <p:nvPicPr>
          <p:cNvPr id="10" name="Picture 9"/>
          <p:cNvPicPr>
            <a:picLocks noChangeAspect="1"/>
          </p:cNvPicPr>
          <p:nvPr userDrawn="1"/>
        </p:nvPicPr>
        <p:blipFill>
          <a:blip r:embed="rId2" cstate="screen">
            <a:alphaModFix amt="22000"/>
            <a:extLst>
              <a:ext uri="{28A0092B-C50C-407E-A947-70E740481C1C}">
                <a14:useLocalDpi xmlns:a14="http://schemas.microsoft.com/office/drawing/2010/main" xmlns=""/>
              </a:ext>
            </a:extLst>
          </a:blip>
          <a:stretch>
            <a:fillRect/>
          </a:stretch>
        </p:blipFill>
        <p:spPr>
          <a:xfrm>
            <a:off x="-133160" y="0"/>
            <a:ext cx="5200460" cy="6858000"/>
          </a:xfrm>
          <a:prstGeom prst="rect">
            <a:avLst/>
          </a:prstGeom>
        </p:spPr>
      </p:pic>
      <p:sp>
        <p:nvSpPr>
          <p:cNvPr id="11"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2" name="Group 11"/>
          <p:cNvGrpSpPr/>
          <p:nvPr userDrawn="1"/>
        </p:nvGrpSpPr>
        <p:grpSpPr>
          <a:xfrm>
            <a:off x="152400" y="6490747"/>
            <a:ext cx="863600" cy="356457"/>
            <a:chOff x="3048000" y="2133600"/>
            <a:chExt cx="4814577" cy="1925549"/>
          </a:xfrm>
        </p:grpSpPr>
        <p:pic>
          <p:nvPicPr>
            <p:cNvPr id="13" name="Picture 12" descr="PRiSM Logo Final.psd"/>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4" name="Picture 13" descr="practitioner.png"/>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xmlns="" val="57458394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825625"/>
            <a:ext cx="386715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1AFC8685-D7AD-AA46-B3B5-335FB992E59A}" type="slidenum">
              <a:rPr lang="en-US" smtClean="0"/>
              <a:pPr/>
              <a:t>‹Nº›</a:t>
            </a:fld>
            <a:endParaRPr lang="en-US"/>
          </a:p>
        </p:txBody>
      </p:sp>
      <p:pic>
        <p:nvPicPr>
          <p:cNvPr id="11" name="Picture 10"/>
          <p:cNvPicPr>
            <a:picLocks noChangeAspect="1"/>
          </p:cNvPicPr>
          <p:nvPr userDrawn="1"/>
        </p:nvPicPr>
        <p:blipFill>
          <a:blip r:embed="rId2" cstate="screen">
            <a:alphaModFix amt="22000"/>
            <a:extLst>
              <a:ext uri="{28A0092B-C50C-407E-A947-70E740481C1C}">
                <a14:useLocalDpi xmlns:a14="http://schemas.microsoft.com/office/drawing/2010/main" xmlns=""/>
              </a:ext>
            </a:extLst>
          </a:blip>
          <a:stretch>
            <a:fillRect/>
          </a:stretch>
        </p:blipFill>
        <p:spPr>
          <a:xfrm>
            <a:off x="-133160" y="0"/>
            <a:ext cx="5200460" cy="6858000"/>
          </a:xfrm>
          <a:prstGeom prst="rect">
            <a:avLst/>
          </a:prstGeom>
        </p:spPr>
      </p:pic>
      <p:sp>
        <p:nvSpPr>
          <p:cNvPr id="12"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3" name="Group 12"/>
          <p:cNvGrpSpPr/>
          <p:nvPr userDrawn="1"/>
        </p:nvGrpSpPr>
        <p:grpSpPr>
          <a:xfrm>
            <a:off x="152400" y="6490747"/>
            <a:ext cx="863600" cy="356457"/>
            <a:chOff x="3048000" y="2133600"/>
            <a:chExt cx="4814577" cy="1925549"/>
          </a:xfrm>
        </p:grpSpPr>
        <p:pic>
          <p:nvPicPr>
            <p:cNvPr id="14" name="Picture 13" descr="PRiSM Logo Final.psd"/>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5" name="Picture 14" descr="practitioner.png"/>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xmlns="" val="19459371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Rectangle 11"/>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238" y="365125"/>
            <a:ext cx="7886700" cy="1325563"/>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1AFC8685-D7AD-AA46-B3B5-335FB992E59A}" type="slidenum">
              <a:rPr lang="en-US" smtClean="0"/>
              <a:pPr/>
              <a:t>‹Nº›</a:t>
            </a:fld>
            <a:endParaRPr lang="en-US"/>
          </a:p>
        </p:txBody>
      </p:sp>
      <p:pic>
        <p:nvPicPr>
          <p:cNvPr id="13" name="Picture 12"/>
          <p:cNvPicPr>
            <a:picLocks noChangeAspect="1"/>
          </p:cNvPicPr>
          <p:nvPr userDrawn="1"/>
        </p:nvPicPr>
        <p:blipFill>
          <a:blip r:embed="rId2" cstate="screen">
            <a:alphaModFix amt="22000"/>
            <a:extLst>
              <a:ext uri="{28A0092B-C50C-407E-A947-70E740481C1C}">
                <a14:useLocalDpi xmlns:a14="http://schemas.microsoft.com/office/drawing/2010/main" xmlns=""/>
              </a:ext>
            </a:extLst>
          </a:blip>
          <a:stretch>
            <a:fillRect/>
          </a:stretch>
        </p:blipFill>
        <p:spPr>
          <a:xfrm>
            <a:off x="-133160" y="0"/>
            <a:ext cx="5200460" cy="6858000"/>
          </a:xfrm>
          <a:prstGeom prst="rect">
            <a:avLst/>
          </a:prstGeom>
        </p:spPr>
      </p:pic>
      <p:sp>
        <p:nvSpPr>
          <p:cNvPr id="14" name="Footer Placeholder 4"/>
          <p:cNvSpPr>
            <a:spLocks noGrp="1"/>
          </p:cNvSpPr>
          <p:nvPr>
            <p:ph type="ftr" sz="quarter" idx="1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5" name="Group 14"/>
          <p:cNvGrpSpPr/>
          <p:nvPr userDrawn="1"/>
        </p:nvGrpSpPr>
        <p:grpSpPr>
          <a:xfrm>
            <a:off x="152400" y="6490747"/>
            <a:ext cx="863600" cy="356457"/>
            <a:chOff x="3048000" y="2133600"/>
            <a:chExt cx="4814577" cy="1925549"/>
          </a:xfrm>
        </p:grpSpPr>
        <p:pic>
          <p:nvPicPr>
            <p:cNvPr id="16" name="Picture 15" descr="PRiSM Logo Final.psd"/>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7" name="Picture 16" descr="practitioner.png"/>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xmlns="" val="133678290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Rectangle 7"/>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1AFC8685-D7AD-AA46-B3B5-335FB992E59A}" type="slidenum">
              <a:rPr lang="en-US" smtClean="0"/>
              <a:pPr/>
              <a:t>‹Nº›</a:t>
            </a:fld>
            <a:endParaRPr lang="en-US"/>
          </a:p>
        </p:txBody>
      </p:sp>
      <p:pic>
        <p:nvPicPr>
          <p:cNvPr id="9" name="Picture 8"/>
          <p:cNvPicPr>
            <a:picLocks noChangeAspect="1"/>
          </p:cNvPicPr>
          <p:nvPr userDrawn="1"/>
        </p:nvPicPr>
        <p:blipFill>
          <a:blip r:embed="rId2" cstate="screen">
            <a:alphaModFix amt="22000"/>
            <a:extLst>
              <a:ext uri="{28A0092B-C50C-407E-A947-70E740481C1C}">
                <a14:useLocalDpi xmlns:a14="http://schemas.microsoft.com/office/drawing/2010/main" xmlns=""/>
              </a:ext>
            </a:extLst>
          </a:blip>
          <a:stretch>
            <a:fillRect/>
          </a:stretch>
        </p:blipFill>
        <p:spPr>
          <a:xfrm>
            <a:off x="-133160" y="0"/>
            <a:ext cx="5200460" cy="6858000"/>
          </a:xfrm>
          <a:prstGeom prst="rect">
            <a:avLst/>
          </a:prstGeom>
        </p:spPr>
      </p:pic>
      <p:sp>
        <p:nvSpPr>
          <p:cNvPr id="10"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1" name="Group 10"/>
          <p:cNvGrpSpPr/>
          <p:nvPr userDrawn="1"/>
        </p:nvGrpSpPr>
        <p:grpSpPr>
          <a:xfrm>
            <a:off x="152400" y="6490747"/>
            <a:ext cx="863600" cy="356457"/>
            <a:chOff x="3048000" y="2133600"/>
            <a:chExt cx="4814577" cy="1925549"/>
          </a:xfrm>
        </p:grpSpPr>
        <p:pic>
          <p:nvPicPr>
            <p:cNvPr id="12" name="Picture 11" descr="PRiSM Logo Final.psd"/>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3" name="Picture 12" descr="practitioner.png"/>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xmlns="" val="33636942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1AFC8685-D7AD-AA46-B3B5-335FB992E59A}" type="slidenum">
              <a:rPr lang="en-US" smtClean="0"/>
              <a:pPr/>
              <a:t>‹Nº›</a:t>
            </a:fld>
            <a:endParaRPr lang="en-US"/>
          </a:p>
        </p:txBody>
      </p:sp>
      <p:pic>
        <p:nvPicPr>
          <p:cNvPr id="8" name="Picture 7"/>
          <p:cNvPicPr>
            <a:picLocks noChangeAspect="1"/>
          </p:cNvPicPr>
          <p:nvPr userDrawn="1"/>
        </p:nvPicPr>
        <p:blipFill>
          <a:blip r:embed="rId2" cstate="screen">
            <a:alphaModFix amt="22000"/>
            <a:extLst>
              <a:ext uri="{28A0092B-C50C-407E-A947-70E740481C1C}">
                <a14:useLocalDpi xmlns:a14="http://schemas.microsoft.com/office/drawing/2010/main" xmlns=""/>
              </a:ext>
            </a:extLst>
          </a:blip>
          <a:stretch>
            <a:fillRect/>
          </a:stretch>
        </p:blipFill>
        <p:spPr>
          <a:xfrm>
            <a:off x="-133160" y="0"/>
            <a:ext cx="5200460" cy="6858000"/>
          </a:xfrm>
          <a:prstGeom prst="rect">
            <a:avLst/>
          </a:prstGeom>
        </p:spPr>
      </p:pic>
      <p:sp>
        <p:nvSpPr>
          <p:cNvPr id="9"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0" name="Group 9"/>
          <p:cNvGrpSpPr/>
          <p:nvPr userDrawn="1"/>
        </p:nvGrpSpPr>
        <p:grpSpPr>
          <a:xfrm>
            <a:off x="152400" y="6490747"/>
            <a:ext cx="863600" cy="356457"/>
            <a:chOff x="3048000" y="2133600"/>
            <a:chExt cx="4814577" cy="1925549"/>
          </a:xfrm>
        </p:grpSpPr>
        <p:pic>
          <p:nvPicPr>
            <p:cNvPr id="11" name="Picture 10" descr="PRiSM Logo Final.psd"/>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2" name="Picture 11" descr="practitioner.png"/>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xmlns="" val="11838998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alphaModFix amt="22000"/>
            <a:extLst>
              <a:ext uri="{28A0092B-C50C-407E-A947-70E740481C1C}">
                <a14:useLocalDpi xmlns:a14="http://schemas.microsoft.com/office/drawing/2010/main" xmlns=""/>
              </a:ext>
            </a:extLst>
          </a:blip>
          <a:stretch>
            <a:fillRect/>
          </a:stretch>
        </p:blipFill>
        <p:spPr>
          <a:xfrm>
            <a:off x="-133160" y="0"/>
            <a:ext cx="5200460" cy="6858000"/>
          </a:xfrm>
          <a:prstGeom prst="rect">
            <a:avLst/>
          </a:prstGeom>
        </p:spPr>
      </p:pic>
      <p:sp>
        <p:nvSpPr>
          <p:cNvPr id="10" name="Rectangle 9"/>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1AFC8685-D7AD-AA46-B3B5-335FB992E59A}" type="slidenum">
              <a:rPr lang="en-US" smtClean="0"/>
              <a:pPr/>
              <a:t>‹Nº›</a:t>
            </a:fld>
            <a:endParaRPr lang="en-US"/>
          </a:p>
        </p:txBody>
      </p:sp>
      <p:sp>
        <p:nvSpPr>
          <p:cNvPr id="12"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3" name="Group 12"/>
          <p:cNvGrpSpPr/>
          <p:nvPr userDrawn="1"/>
        </p:nvGrpSpPr>
        <p:grpSpPr>
          <a:xfrm>
            <a:off x="152400" y="6490747"/>
            <a:ext cx="863600" cy="356457"/>
            <a:chOff x="3048000" y="2133600"/>
            <a:chExt cx="4814577" cy="1925549"/>
          </a:xfrm>
        </p:grpSpPr>
        <p:pic>
          <p:nvPicPr>
            <p:cNvPr id="14" name="Picture 13" descr="PRiSM Logo Final.psd"/>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5" name="Picture 14" descr="practitioner.png"/>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xmlns="" val="136867184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1AFC8685-D7AD-AA46-B3B5-335FB992E59A}" type="slidenum">
              <a:rPr lang="en-US" smtClean="0"/>
              <a:pPr/>
              <a:t>‹Nº›</a:t>
            </a:fld>
            <a:endParaRPr lang="en-US"/>
          </a:p>
        </p:txBody>
      </p:sp>
      <p:pic>
        <p:nvPicPr>
          <p:cNvPr id="11" name="Picture 10"/>
          <p:cNvPicPr>
            <a:picLocks noChangeAspect="1"/>
          </p:cNvPicPr>
          <p:nvPr userDrawn="1"/>
        </p:nvPicPr>
        <p:blipFill>
          <a:blip r:embed="rId2" cstate="screen">
            <a:alphaModFix amt="22000"/>
            <a:extLst>
              <a:ext uri="{28A0092B-C50C-407E-A947-70E740481C1C}">
                <a14:useLocalDpi xmlns:a14="http://schemas.microsoft.com/office/drawing/2010/main" xmlns=""/>
              </a:ext>
            </a:extLst>
          </a:blip>
          <a:stretch>
            <a:fillRect/>
          </a:stretch>
        </p:blipFill>
        <p:spPr>
          <a:xfrm>
            <a:off x="-133160" y="0"/>
            <a:ext cx="5200460" cy="6858000"/>
          </a:xfrm>
          <a:prstGeom prst="rect">
            <a:avLst/>
          </a:prstGeom>
        </p:spPr>
      </p:pic>
      <p:sp>
        <p:nvSpPr>
          <p:cNvPr id="12"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3" name="Group 12"/>
          <p:cNvGrpSpPr/>
          <p:nvPr userDrawn="1"/>
        </p:nvGrpSpPr>
        <p:grpSpPr>
          <a:xfrm>
            <a:off x="152400" y="6490747"/>
            <a:ext cx="863600" cy="356457"/>
            <a:chOff x="3048000" y="2133600"/>
            <a:chExt cx="4814577" cy="1925549"/>
          </a:xfrm>
        </p:grpSpPr>
        <p:pic>
          <p:nvPicPr>
            <p:cNvPr id="14" name="Picture 13" descr="PRiSM Logo Final.psd"/>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5" name="Picture 14" descr="practitioner.png"/>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xmlns="" val="157037270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5486400" cy="85407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447800"/>
            <a:ext cx="7886700" cy="47291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sp>
        <p:nvSpPr>
          <p:cNvPr id="6" name="Slide Number Placeholder 5"/>
          <p:cNvSpPr>
            <a:spLocks noGrp="1"/>
          </p:cNvSpPr>
          <p:nvPr>
            <p:ph type="sldNum" sz="quarter" idx="4"/>
          </p:nvPr>
        </p:nvSpPr>
        <p:spPr>
          <a:xfrm>
            <a:off x="8305800" y="6492875"/>
            <a:ext cx="838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C8685-D7AD-AA46-B3B5-335FB992E59A}" type="slidenum">
              <a:rPr lang="en-US" smtClean="0"/>
              <a:pPr/>
              <a:t>‹Nº›</a:t>
            </a:fld>
            <a:endParaRPr lang="en-US"/>
          </a:p>
        </p:txBody>
      </p:sp>
    </p:spTree>
    <p:extLst>
      <p:ext uri="{BB962C8B-B14F-4D97-AF65-F5344CB8AC3E}">
        <p14:creationId xmlns:p14="http://schemas.microsoft.com/office/powerpoint/2010/main" xmlns="" val="1485747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73" r:id="rId12"/>
    <p:sldLayoutId id="2147483696"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3200" kern="1200">
          <a:solidFill>
            <a:schemeClr val="tx1"/>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6.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9.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package" Target="../embeddings/Documento_de_Microsoft_Office_Word3.docx"/></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8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package" Target="../embeddings/Documento_de_Microsoft_Office_Word1.docx"/><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Se12y9hSOM0"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6" Type="http://schemas.openxmlformats.org/officeDocument/2006/relationships/image" Target="../media/image39.png"/><Relationship Id="rId5" Type="http://schemas.openxmlformats.org/officeDocument/2006/relationships/hyperlink" Target="http://www.youtube.com/watch?v=Se12y9hSOM0" TargetMode="Externa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7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57.tiff"/></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smtClean="0">
                <a:solidFill>
                  <a:schemeClr val="bg1">
                    <a:lumMod val="65000"/>
                  </a:schemeClr>
                </a:solidFill>
              </a:rPr>
              <a:t>Part 2</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xmlns="" val="3651416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92162"/>
          </a:xfrm>
        </p:spPr>
        <p:txBody>
          <a:bodyPr/>
          <a:lstStyle/>
          <a:p>
            <a:r>
              <a:rPr lang="en-US" dirty="0" smtClean="0"/>
              <a:t>Sustainable Concepts</a:t>
            </a:r>
            <a:endParaRPr lang="en-US" dirty="0"/>
          </a:p>
        </p:txBody>
      </p:sp>
      <p:sp>
        <p:nvSpPr>
          <p:cNvPr id="4" name="Text Placeholder 3"/>
          <p:cNvSpPr>
            <a:spLocks noGrp="1"/>
          </p:cNvSpPr>
          <p:nvPr>
            <p:ph type="body" sz="half" idx="1"/>
          </p:nvPr>
        </p:nvSpPr>
        <p:spPr>
          <a:xfrm>
            <a:off x="228600" y="1371600"/>
            <a:ext cx="3581400" cy="761999"/>
          </a:xfrm>
        </p:spPr>
        <p:txBody>
          <a:bodyPr>
            <a:normAutofit/>
          </a:bodyPr>
          <a:lstStyle/>
          <a:p>
            <a:pPr marL="0" indent="0" algn="ctr">
              <a:buNone/>
            </a:pPr>
            <a:r>
              <a:rPr lang="en-US" dirty="0" smtClean="0"/>
              <a:t>Cradle to Cradle</a:t>
            </a:r>
          </a:p>
        </p:txBody>
      </p:sp>
      <p:sp>
        <p:nvSpPr>
          <p:cNvPr id="6" name="Rectangle 5"/>
          <p:cNvSpPr/>
          <p:nvPr/>
        </p:nvSpPr>
        <p:spPr>
          <a:xfrm>
            <a:off x="4495800" y="1295400"/>
            <a:ext cx="1137920" cy="822960"/>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a:r>
              <a:rPr lang="en-US" dirty="0" smtClean="0"/>
              <a:t>Mining of resources</a:t>
            </a:r>
            <a:endParaRPr lang="en-US" dirty="0"/>
          </a:p>
        </p:txBody>
      </p:sp>
      <p:sp>
        <p:nvSpPr>
          <p:cNvPr id="7" name="Rectangle 6"/>
          <p:cNvSpPr/>
          <p:nvPr/>
        </p:nvSpPr>
        <p:spPr>
          <a:xfrm>
            <a:off x="5943600" y="1295400"/>
            <a:ext cx="1229360" cy="822960"/>
          </a:xfrm>
          <a:prstGeom prst="rect">
            <a:avLst/>
          </a:prstGeom>
          <a:ln/>
        </p:spPr>
        <p:style>
          <a:lnRef idx="1">
            <a:schemeClr val="accent5"/>
          </a:lnRef>
          <a:fillRef idx="3">
            <a:schemeClr val="accent5"/>
          </a:fillRef>
          <a:effectRef idx="2">
            <a:schemeClr val="accent5"/>
          </a:effectRef>
          <a:fontRef idx="minor">
            <a:schemeClr val="lt1"/>
          </a:fontRef>
        </p:style>
        <p:txBody>
          <a:bodyPr anchor="ctr"/>
          <a:lstStyle/>
          <a:p>
            <a:pPr algn="ctr"/>
            <a:r>
              <a:rPr lang="en-US" dirty="0" smtClean="0"/>
              <a:t>Production</a:t>
            </a:r>
            <a:endParaRPr lang="en-US" dirty="0"/>
          </a:p>
        </p:txBody>
      </p:sp>
      <p:sp>
        <p:nvSpPr>
          <p:cNvPr id="8" name="Rectangle 7"/>
          <p:cNvSpPr/>
          <p:nvPr/>
        </p:nvSpPr>
        <p:spPr>
          <a:xfrm>
            <a:off x="7467600" y="1295400"/>
            <a:ext cx="1229360" cy="822960"/>
          </a:xfrm>
          <a:prstGeom prst="rect">
            <a:avLst/>
          </a:prstGeom>
          <a:ln/>
        </p:spPr>
        <p:style>
          <a:lnRef idx="1">
            <a:schemeClr val="accent3"/>
          </a:lnRef>
          <a:fillRef idx="3">
            <a:schemeClr val="accent3"/>
          </a:fillRef>
          <a:effectRef idx="2">
            <a:schemeClr val="accent3"/>
          </a:effectRef>
          <a:fontRef idx="minor">
            <a:schemeClr val="lt1"/>
          </a:fontRef>
        </p:style>
        <p:txBody>
          <a:bodyPr anchor="ctr"/>
          <a:lstStyle/>
          <a:p>
            <a:pPr algn="ctr"/>
            <a:r>
              <a:rPr lang="en-US" dirty="0" smtClean="0"/>
              <a:t>Use</a:t>
            </a:r>
            <a:endParaRPr lang="en-US" dirty="0"/>
          </a:p>
        </p:txBody>
      </p:sp>
      <p:sp>
        <p:nvSpPr>
          <p:cNvPr id="9" name="Rectangle 8"/>
          <p:cNvSpPr/>
          <p:nvPr/>
        </p:nvSpPr>
        <p:spPr>
          <a:xfrm>
            <a:off x="6781800" y="2667000"/>
            <a:ext cx="108712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r>
              <a:rPr lang="en-US" dirty="0" smtClean="0"/>
              <a:t>  Recycle</a:t>
            </a:r>
            <a:endParaRPr lang="en-US" dirty="0"/>
          </a:p>
        </p:txBody>
      </p:sp>
      <p:cxnSp>
        <p:nvCxnSpPr>
          <p:cNvPr id="10" name="Straight Connector 9"/>
          <p:cNvCxnSpPr>
            <a:stCxn id="6" idx="3"/>
            <a:endCxn id="7" idx="1"/>
          </p:cNvCxnSpPr>
          <p:nvPr/>
        </p:nvCxnSpPr>
        <p:spPr>
          <a:xfrm>
            <a:off x="5633720" y="1706880"/>
            <a:ext cx="30988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7" idx="3"/>
            <a:endCxn id="8" idx="1"/>
          </p:cNvCxnSpPr>
          <p:nvPr/>
        </p:nvCxnSpPr>
        <p:spPr>
          <a:xfrm>
            <a:off x="7172960" y="1706880"/>
            <a:ext cx="29464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8" idx="2"/>
            <a:endCxn id="9" idx="3"/>
          </p:cNvCxnSpPr>
          <p:nvPr/>
        </p:nvCxnSpPr>
        <p:spPr>
          <a:xfrm flipH="1">
            <a:off x="7868920" y="2118360"/>
            <a:ext cx="213360" cy="96012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9" idx="1"/>
            <a:endCxn id="7" idx="2"/>
          </p:cNvCxnSpPr>
          <p:nvPr/>
        </p:nvCxnSpPr>
        <p:spPr>
          <a:xfrm flipH="1" flipV="1">
            <a:off x="6558280" y="2118360"/>
            <a:ext cx="223520" cy="96012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648200" y="2743200"/>
            <a:ext cx="1880969" cy="646331"/>
          </a:xfrm>
          <a:prstGeom prst="rect">
            <a:avLst/>
          </a:prstGeom>
          <a:noFill/>
        </p:spPr>
        <p:txBody>
          <a:bodyPr wrap="none" rtlCol="0">
            <a:spAutoFit/>
          </a:bodyPr>
          <a:lstStyle/>
          <a:p>
            <a:r>
              <a:rPr lang="en-US" dirty="0" smtClean="0"/>
              <a:t>Simple Cradle </a:t>
            </a:r>
          </a:p>
          <a:p>
            <a:r>
              <a:rPr lang="en-US" dirty="0" smtClean="0"/>
              <a:t>to Cradle Diagram</a:t>
            </a:r>
            <a:endParaRPr lang="en-US" dirty="0"/>
          </a:p>
        </p:txBody>
      </p:sp>
      <p:sp>
        <p:nvSpPr>
          <p:cNvPr id="23" name="Rectangle 22"/>
          <p:cNvSpPr/>
          <p:nvPr/>
        </p:nvSpPr>
        <p:spPr>
          <a:xfrm>
            <a:off x="4648200" y="3657600"/>
            <a:ext cx="1137920" cy="822960"/>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a:r>
              <a:rPr lang="en-US" dirty="0" smtClean="0"/>
              <a:t>Mining of resources</a:t>
            </a:r>
            <a:endParaRPr lang="en-US" dirty="0"/>
          </a:p>
        </p:txBody>
      </p:sp>
      <p:sp>
        <p:nvSpPr>
          <p:cNvPr id="24" name="Rectangle 23"/>
          <p:cNvSpPr/>
          <p:nvPr/>
        </p:nvSpPr>
        <p:spPr>
          <a:xfrm>
            <a:off x="6096000" y="3657600"/>
            <a:ext cx="1229360" cy="822960"/>
          </a:xfrm>
          <a:prstGeom prst="rect">
            <a:avLst/>
          </a:prstGeom>
          <a:ln/>
        </p:spPr>
        <p:style>
          <a:lnRef idx="1">
            <a:schemeClr val="accent5"/>
          </a:lnRef>
          <a:fillRef idx="3">
            <a:schemeClr val="accent5"/>
          </a:fillRef>
          <a:effectRef idx="2">
            <a:schemeClr val="accent5"/>
          </a:effectRef>
          <a:fontRef idx="minor">
            <a:schemeClr val="lt1"/>
          </a:fontRef>
        </p:style>
        <p:txBody>
          <a:bodyPr anchor="ctr"/>
          <a:lstStyle/>
          <a:p>
            <a:pPr algn="ctr"/>
            <a:r>
              <a:rPr lang="en-US" dirty="0" smtClean="0"/>
              <a:t>Production</a:t>
            </a:r>
            <a:endParaRPr lang="en-US" dirty="0"/>
          </a:p>
        </p:txBody>
      </p:sp>
      <p:sp>
        <p:nvSpPr>
          <p:cNvPr id="25" name="Rectangle 24"/>
          <p:cNvSpPr/>
          <p:nvPr/>
        </p:nvSpPr>
        <p:spPr>
          <a:xfrm>
            <a:off x="7620000" y="3657600"/>
            <a:ext cx="1229360" cy="822960"/>
          </a:xfrm>
          <a:prstGeom prst="rect">
            <a:avLst/>
          </a:prstGeom>
          <a:ln/>
        </p:spPr>
        <p:style>
          <a:lnRef idx="1">
            <a:schemeClr val="accent3"/>
          </a:lnRef>
          <a:fillRef idx="3">
            <a:schemeClr val="accent3"/>
          </a:fillRef>
          <a:effectRef idx="2">
            <a:schemeClr val="accent3"/>
          </a:effectRef>
          <a:fontRef idx="minor">
            <a:schemeClr val="lt1"/>
          </a:fontRef>
        </p:style>
        <p:txBody>
          <a:bodyPr anchor="ctr"/>
          <a:lstStyle/>
          <a:p>
            <a:pPr algn="ctr"/>
            <a:r>
              <a:rPr lang="en-US" dirty="0" smtClean="0"/>
              <a:t>Use</a:t>
            </a:r>
            <a:endParaRPr lang="en-US" dirty="0"/>
          </a:p>
        </p:txBody>
      </p:sp>
      <p:sp>
        <p:nvSpPr>
          <p:cNvPr id="26" name="Rectangle 25"/>
          <p:cNvSpPr/>
          <p:nvPr/>
        </p:nvSpPr>
        <p:spPr>
          <a:xfrm>
            <a:off x="6934200" y="5029200"/>
            <a:ext cx="108712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r>
              <a:rPr lang="en-US" dirty="0" smtClean="0"/>
              <a:t>  Dispose</a:t>
            </a:r>
            <a:endParaRPr lang="en-US" dirty="0"/>
          </a:p>
        </p:txBody>
      </p:sp>
      <p:cxnSp>
        <p:nvCxnSpPr>
          <p:cNvPr id="27" name="Straight Connector 26"/>
          <p:cNvCxnSpPr>
            <a:stCxn id="23" idx="3"/>
            <a:endCxn id="24" idx="1"/>
          </p:cNvCxnSpPr>
          <p:nvPr/>
        </p:nvCxnSpPr>
        <p:spPr>
          <a:xfrm>
            <a:off x="5786120" y="4069080"/>
            <a:ext cx="30988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4" idx="3"/>
            <a:endCxn id="25" idx="1"/>
          </p:cNvCxnSpPr>
          <p:nvPr/>
        </p:nvCxnSpPr>
        <p:spPr>
          <a:xfrm>
            <a:off x="7325360" y="4069080"/>
            <a:ext cx="29464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5" idx="2"/>
            <a:endCxn id="26" idx="3"/>
          </p:cNvCxnSpPr>
          <p:nvPr/>
        </p:nvCxnSpPr>
        <p:spPr>
          <a:xfrm flipH="1">
            <a:off x="8021320" y="4480560"/>
            <a:ext cx="213360" cy="96012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724400" y="5029200"/>
            <a:ext cx="1833517" cy="646331"/>
          </a:xfrm>
          <a:prstGeom prst="rect">
            <a:avLst/>
          </a:prstGeom>
          <a:noFill/>
        </p:spPr>
        <p:txBody>
          <a:bodyPr wrap="none" rtlCol="0">
            <a:spAutoFit/>
          </a:bodyPr>
          <a:lstStyle/>
          <a:p>
            <a:r>
              <a:rPr lang="en-US" dirty="0" smtClean="0"/>
              <a:t>Simple Cradle </a:t>
            </a:r>
          </a:p>
          <a:p>
            <a:r>
              <a:rPr lang="en-US" dirty="0" smtClean="0"/>
              <a:t>to Grave Diagram</a:t>
            </a:r>
            <a:endParaRPr lang="en-US" dirty="0"/>
          </a:p>
        </p:txBody>
      </p:sp>
      <p:sp>
        <p:nvSpPr>
          <p:cNvPr id="22" name="Rectangle 21"/>
          <p:cNvSpPr/>
          <p:nvPr/>
        </p:nvSpPr>
        <p:spPr>
          <a:xfrm>
            <a:off x="609600" y="3657600"/>
            <a:ext cx="2719214" cy="523220"/>
          </a:xfrm>
          <a:prstGeom prst="rect">
            <a:avLst/>
          </a:prstGeom>
        </p:spPr>
        <p:txBody>
          <a:bodyPr wrap="none">
            <a:spAutoFit/>
          </a:bodyPr>
          <a:lstStyle/>
          <a:p>
            <a:pPr algn="ctr"/>
            <a:r>
              <a:rPr lang="en-US" sz="2800" dirty="0">
                <a:latin typeface="Helvetica"/>
                <a:cs typeface="Helvetica"/>
              </a:rPr>
              <a:t>Cradle to Grave</a:t>
            </a:r>
          </a:p>
        </p:txBody>
      </p:sp>
    </p:spTree>
    <p:extLst>
      <p:ext uri="{BB962C8B-B14F-4D97-AF65-F5344CB8AC3E}">
        <p14:creationId xmlns:p14="http://schemas.microsoft.com/office/powerpoint/2010/main" xmlns="" val="552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31" grpId="0"/>
      <p:bldP spid="2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533400" y="1855631"/>
            <a:ext cx="5486400" cy="854075"/>
          </a:xfrm>
        </p:spPr>
        <p:txBody>
          <a:bodyPr/>
          <a:lstStyle/>
          <a:p>
            <a:r>
              <a:rPr lang="en-US" dirty="0"/>
              <a:t>Report </a:t>
            </a:r>
            <a:r>
              <a:rPr lang="en-US" dirty="0" smtClean="0"/>
              <a:t>Types - 3</a:t>
            </a:r>
            <a:endParaRPr lang="en-US" dirty="0"/>
          </a:p>
        </p:txBody>
      </p:sp>
      <p:sp>
        <p:nvSpPr>
          <p:cNvPr id="29699" name="Rectangle 3"/>
          <p:cNvSpPr>
            <a:spLocks noGrp="1" noChangeArrowheads="1"/>
          </p:cNvSpPr>
          <p:nvPr>
            <p:ph type="body" idx="1"/>
          </p:nvPr>
        </p:nvSpPr>
        <p:spPr>
          <a:xfrm>
            <a:off x="457200" y="2667000"/>
            <a:ext cx="8077200" cy="3657600"/>
          </a:xfrm>
        </p:spPr>
        <p:txBody>
          <a:bodyPr/>
          <a:lstStyle/>
          <a:p>
            <a:r>
              <a:rPr lang="en-US" dirty="0"/>
              <a:t>Exception reports are useful in two cases:</a:t>
            </a:r>
          </a:p>
          <a:p>
            <a:pPr lvl="1">
              <a:lnSpc>
                <a:spcPct val="110000"/>
              </a:lnSpc>
            </a:pPr>
            <a:r>
              <a:rPr lang="en-US" dirty="0"/>
              <a:t>First, they are directly oriented to project management decision making and should be distributed to the team members who will have a prime responsibility for decisions</a:t>
            </a:r>
          </a:p>
          <a:p>
            <a:pPr lvl="1">
              <a:lnSpc>
                <a:spcPct val="110000"/>
              </a:lnSpc>
            </a:pPr>
            <a:r>
              <a:rPr lang="en-US" dirty="0"/>
              <a:t>Second, they may be used when a decision is made on an exception basis and it is desirable to inform other managers as well as to document the decision</a:t>
            </a:r>
          </a:p>
        </p:txBody>
      </p:sp>
      <p:sp>
        <p:nvSpPr>
          <p:cNvPr id="5" name="Rectangle 2"/>
          <p:cNvSpPr txBox="1">
            <a:spLocks noChangeArrowheads="1"/>
          </p:cNvSpPr>
          <p:nvPr/>
        </p:nvSpPr>
        <p:spPr>
          <a:xfrm>
            <a:off x="628650" y="365125"/>
            <a:ext cx="5486400"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Helvetica" charset="0"/>
                <a:ea typeface="Helvetica" charset="0"/>
                <a:cs typeface="Helvetica" charset="0"/>
              </a:defRPr>
            </a:lvl1pPr>
          </a:lstStyle>
          <a:p>
            <a:r>
              <a:rPr lang="en-US" smtClean="0"/>
              <a:t>Report Types - 2</a:t>
            </a:r>
            <a:endParaRPr lang="en-US" dirty="0"/>
          </a:p>
        </p:txBody>
      </p:sp>
      <p:sp>
        <p:nvSpPr>
          <p:cNvPr id="6" name="Rectangle 3"/>
          <p:cNvSpPr txBox="1">
            <a:spLocks noChangeArrowheads="1"/>
          </p:cNvSpPr>
          <p:nvPr/>
        </p:nvSpPr>
        <p:spPr>
          <a:xfrm>
            <a:off x="533400" y="1295400"/>
            <a:ext cx="8077200" cy="762000"/>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mtClean="0"/>
              <a:t>General reports</a:t>
            </a:r>
          </a:p>
          <a:p>
            <a:pPr lvl="1"/>
            <a:endParaRPr lang="en-US" dirty="0"/>
          </a:p>
        </p:txBody>
      </p:sp>
    </p:spTree>
    <p:extLst>
      <p:ext uri="{BB962C8B-B14F-4D97-AF65-F5344CB8AC3E}">
        <p14:creationId xmlns:p14="http://schemas.microsoft.com/office/powerpoint/2010/main" xmlns="" val="7747206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a:t>Report </a:t>
            </a:r>
            <a:r>
              <a:rPr lang="en-US" dirty="0" smtClean="0"/>
              <a:t>Types - 4</a:t>
            </a:r>
            <a:endParaRPr lang="en-US" dirty="0"/>
          </a:p>
        </p:txBody>
      </p:sp>
      <p:sp>
        <p:nvSpPr>
          <p:cNvPr id="30723" name="Rectangle 3"/>
          <p:cNvSpPr>
            <a:spLocks noGrp="1" noChangeArrowheads="1"/>
          </p:cNvSpPr>
          <p:nvPr>
            <p:ph type="body" idx="1"/>
          </p:nvPr>
        </p:nvSpPr>
        <p:spPr>
          <a:xfrm>
            <a:off x="304800" y="1371600"/>
            <a:ext cx="8382000" cy="4876800"/>
          </a:xfrm>
        </p:spPr>
        <p:txBody>
          <a:bodyPr/>
          <a:lstStyle/>
          <a:p>
            <a:r>
              <a:rPr lang="en-US" dirty="0"/>
              <a:t>Special analysis reports are used to disseminate the results of special studies conducted as a part of the project</a:t>
            </a:r>
          </a:p>
          <a:p>
            <a:pPr lvl="1"/>
            <a:r>
              <a:rPr lang="en-US" dirty="0"/>
              <a:t>These reports may also be used in response to </a:t>
            </a:r>
            <a:r>
              <a:rPr lang="en-US" dirty="0" smtClean="0"/>
              <a:t>issues and risks that </a:t>
            </a:r>
            <a:r>
              <a:rPr lang="en-US" dirty="0"/>
              <a:t>arise during the project</a:t>
            </a:r>
          </a:p>
          <a:p>
            <a:pPr lvl="1"/>
            <a:r>
              <a:rPr lang="en-US" dirty="0" smtClean="0"/>
              <a:t>Should cover </a:t>
            </a:r>
            <a:r>
              <a:rPr lang="en-US" dirty="0"/>
              <a:t>matters </a:t>
            </a:r>
            <a:r>
              <a:rPr lang="en-US" dirty="0" smtClean="0"/>
              <a:t>of </a:t>
            </a:r>
            <a:r>
              <a:rPr lang="en-US" dirty="0"/>
              <a:t>interest to other project managers, or make use of </a:t>
            </a:r>
            <a:r>
              <a:rPr lang="en-US" dirty="0" smtClean="0"/>
              <a:t>analytical </a:t>
            </a:r>
            <a:r>
              <a:rPr lang="en-US" dirty="0"/>
              <a:t>methods that might be helpful on other </a:t>
            </a:r>
            <a:r>
              <a:rPr lang="en-US" dirty="0" smtClean="0"/>
              <a:t>projects through lessons learned.</a:t>
            </a:r>
            <a:endParaRPr lang="en-US" dirty="0"/>
          </a:p>
        </p:txBody>
      </p:sp>
    </p:spTree>
    <p:extLst>
      <p:ext uri="{BB962C8B-B14F-4D97-AF65-F5344CB8AC3E}">
        <p14:creationId xmlns:p14="http://schemas.microsoft.com/office/powerpoint/2010/main" xmlns="" val="5359405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smtClean="0"/>
              <a:t>Meetings - 1</a:t>
            </a:r>
            <a:endParaRPr lang="en-US" dirty="0"/>
          </a:p>
        </p:txBody>
      </p:sp>
      <p:sp>
        <p:nvSpPr>
          <p:cNvPr id="31747" name="Rectangle 3"/>
          <p:cNvSpPr>
            <a:spLocks noGrp="1" noChangeArrowheads="1"/>
          </p:cNvSpPr>
          <p:nvPr>
            <p:ph type="body" idx="1"/>
          </p:nvPr>
        </p:nvSpPr>
        <p:spPr>
          <a:xfrm>
            <a:off x="533400" y="1524000"/>
            <a:ext cx="8610600" cy="4648200"/>
          </a:xfrm>
        </p:spPr>
        <p:txBody>
          <a:bodyPr/>
          <a:lstStyle/>
          <a:p>
            <a:r>
              <a:rPr lang="en-US"/>
              <a:t>Most often, reports are delivered in face-to-face meetings, and in telephone conference calls</a:t>
            </a:r>
          </a:p>
          <a:p>
            <a:r>
              <a:rPr lang="en-US"/>
              <a:t>Some simple rules can lead to more productive meetings:</a:t>
            </a:r>
          </a:p>
          <a:p>
            <a:pPr lvl="1"/>
            <a:r>
              <a:rPr lang="en-US"/>
              <a:t>Use meetings for making group decisions</a:t>
            </a:r>
          </a:p>
          <a:p>
            <a:pPr lvl="1"/>
            <a:r>
              <a:rPr lang="en-US"/>
              <a:t>Have preset starting and stopping times</a:t>
            </a:r>
          </a:p>
          <a:p>
            <a:pPr lvl="1"/>
            <a:r>
              <a:rPr lang="en-US"/>
              <a:t>Make sure that homework is done prior to the meeting</a:t>
            </a:r>
          </a:p>
        </p:txBody>
      </p:sp>
    </p:spTree>
    <p:extLst>
      <p:ext uri="{BB962C8B-B14F-4D97-AF65-F5344CB8AC3E}">
        <p14:creationId xmlns:p14="http://schemas.microsoft.com/office/powerpoint/2010/main" xmlns="" val="10057192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smtClean="0"/>
              <a:t>Meetings - 2</a:t>
            </a:r>
            <a:endParaRPr lang="en-US" dirty="0"/>
          </a:p>
        </p:txBody>
      </p:sp>
      <p:sp>
        <p:nvSpPr>
          <p:cNvPr id="32771" name="Rectangle 3"/>
          <p:cNvSpPr>
            <a:spLocks noGrp="1" noChangeArrowheads="1"/>
          </p:cNvSpPr>
          <p:nvPr>
            <p:ph type="body" idx="1"/>
          </p:nvPr>
        </p:nvSpPr>
        <p:spPr>
          <a:xfrm>
            <a:off x="533400" y="1752600"/>
            <a:ext cx="8610600" cy="4648200"/>
          </a:xfrm>
        </p:spPr>
        <p:txBody>
          <a:bodyPr/>
          <a:lstStyle/>
          <a:p>
            <a:r>
              <a:rPr lang="en-US"/>
              <a:t>Some simple rules for more productive meetings (cont.):</a:t>
            </a:r>
          </a:p>
          <a:p>
            <a:pPr lvl="1">
              <a:lnSpc>
                <a:spcPct val="110000"/>
              </a:lnSpc>
            </a:pPr>
            <a:r>
              <a:rPr lang="en-US"/>
              <a:t>Avoid attributing remarks or viewpoints to individuals in the meeting minutes</a:t>
            </a:r>
          </a:p>
          <a:p>
            <a:pPr lvl="1">
              <a:lnSpc>
                <a:spcPct val="110000"/>
              </a:lnSpc>
            </a:pPr>
            <a:r>
              <a:rPr lang="en-US"/>
              <a:t>Avoid overly formal rules of procedure</a:t>
            </a:r>
          </a:p>
          <a:p>
            <a:pPr lvl="1">
              <a:lnSpc>
                <a:spcPct val="110000"/>
              </a:lnSpc>
            </a:pPr>
            <a:r>
              <a:rPr lang="en-US"/>
              <a:t>If a serious problem or crisis arises, call a meeting for the purpose of dealing with that issue only</a:t>
            </a:r>
          </a:p>
        </p:txBody>
      </p:sp>
    </p:spTree>
    <p:extLst>
      <p:ext uri="{BB962C8B-B14F-4D97-AF65-F5344CB8AC3E}">
        <p14:creationId xmlns:p14="http://schemas.microsoft.com/office/powerpoint/2010/main" xmlns="" val="2795651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06400" y="228600"/>
            <a:ext cx="8356600" cy="1143000"/>
          </a:xfrm>
        </p:spPr>
        <p:txBody>
          <a:bodyPr/>
          <a:lstStyle/>
          <a:p>
            <a:r>
              <a:rPr lang="en-US"/>
              <a:t>Common Reporting Problems</a:t>
            </a:r>
          </a:p>
        </p:txBody>
      </p:sp>
      <p:sp>
        <p:nvSpPr>
          <p:cNvPr id="33795" name="Rectangle 3"/>
          <p:cNvSpPr>
            <a:spLocks noGrp="1" noChangeArrowheads="1"/>
          </p:cNvSpPr>
          <p:nvPr>
            <p:ph type="body" idx="1"/>
          </p:nvPr>
        </p:nvSpPr>
        <p:spPr>
          <a:xfrm>
            <a:off x="533400" y="1752600"/>
            <a:ext cx="8229600" cy="4724400"/>
          </a:xfrm>
        </p:spPr>
        <p:txBody>
          <a:bodyPr/>
          <a:lstStyle/>
          <a:p>
            <a:r>
              <a:rPr lang="en-US" sz="2800"/>
              <a:t>There are three common difficulties in the design of project reports:</a:t>
            </a:r>
          </a:p>
          <a:p>
            <a:pPr lvl="1"/>
            <a:endParaRPr lang="en-US"/>
          </a:p>
          <a:p>
            <a:pPr lvl="1"/>
            <a:r>
              <a:rPr lang="en-US" sz="2400"/>
              <a:t>There is usually too much detail, both in the reports themselves and the input being solicited from workers</a:t>
            </a:r>
          </a:p>
          <a:p>
            <a:pPr lvl="1"/>
            <a:r>
              <a:rPr lang="en-US" sz="2400"/>
              <a:t>Poor interface between the project information system and the parent firm</a:t>
            </a:r>
            <a:r>
              <a:rPr lang="ja-JP" altLang="en-US" sz="2400">
                <a:latin typeface="Arial"/>
              </a:rPr>
              <a:t>’</a:t>
            </a:r>
            <a:r>
              <a:rPr lang="en-US" sz="2400"/>
              <a:t>s information system</a:t>
            </a:r>
          </a:p>
          <a:p>
            <a:pPr lvl="1"/>
            <a:r>
              <a:rPr lang="en-US" sz="2400"/>
              <a:t>Poor correspondence between the planning and the monitoring systems</a:t>
            </a:r>
          </a:p>
          <a:p>
            <a:pPr lvl="1"/>
            <a:endParaRPr lang="en-US"/>
          </a:p>
        </p:txBody>
      </p:sp>
    </p:spTree>
    <p:extLst>
      <p:ext uri="{BB962C8B-B14F-4D97-AF65-F5344CB8AC3E}">
        <p14:creationId xmlns:p14="http://schemas.microsoft.com/office/powerpoint/2010/main" xmlns="" val="21052106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80" name="Rectangle 4"/>
          <p:cNvSpPr>
            <a:spLocks noGrp="1" noChangeArrowheads="1"/>
          </p:cNvSpPr>
          <p:nvPr>
            <p:ph type="title"/>
          </p:nvPr>
        </p:nvSpPr>
        <p:spPr/>
        <p:txBody>
          <a:bodyPr/>
          <a:lstStyle/>
          <a:p>
            <a:r>
              <a:rPr lang="en-GB" dirty="0"/>
              <a:t>Tolerances and Triggers</a:t>
            </a:r>
          </a:p>
        </p:txBody>
      </p:sp>
      <p:grpSp>
        <p:nvGrpSpPr>
          <p:cNvPr id="2" name="Group 46"/>
          <p:cNvGrpSpPr/>
          <p:nvPr/>
        </p:nvGrpSpPr>
        <p:grpSpPr>
          <a:xfrm>
            <a:off x="862138" y="1508581"/>
            <a:ext cx="7419725" cy="4556899"/>
            <a:chOff x="1620838" y="1581150"/>
            <a:chExt cx="8038035" cy="4556899"/>
          </a:xfrm>
        </p:grpSpPr>
        <p:sp>
          <p:nvSpPr>
            <p:cNvPr id="946178" name="AutoShape 2"/>
            <p:cNvSpPr>
              <a:spLocks noChangeArrowheads="1"/>
            </p:cNvSpPr>
            <p:nvPr/>
          </p:nvSpPr>
          <p:spPr bwMode="auto">
            <a:xfrm>
              <a:off x="3013075" y="3898900"/>
              <a:ext cx="536575" cy="1117600"/>
            </a:xfrm>
            <a:prstGeom prst="upDownArrow">
              <a:avLst>
                <a:gd name="adj1" fmla="val 50000"/>
                <a:gd name="adj2" fmla="val 41657"/>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p>
              <a:endParaRPr lang="en-US" sz="1200" b="1" dirty="0"/>
            </a:p>
          </p:txBody>
        </p:sp>
        <p:sp>
          <p:nvSpPr>
            <p:cNvPr id="946179" name="AutoShape 3"/>
            <p:cNvSpPr>
              <a:spLocks noChangeArrowheads="1"/>
            </p:cNvSpPr>
            <p:nvPr/>
          </p:nvSpPr>
          <p:spPr bwMode="auto">
            <a:xfrm>
              <a:off x="3013075" y="2197100"/>
              <a:ext cx="536575" cy="1117600"/>
            </a:xfrm>
            <a:prstGeom prst="upDownArrow">
              <a:avLst>
                <a:gd name="adj1" fmla="val 50000"/>
                <a:gd name="adj2" fmla="val 41657"/>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p>
              <a:endParaRPr lang="en-US" sz="1200" b="1" dirty="0"/>
            </a:p>
          </p:txBody>
        </p:sp>
        <p:sp>
          <p:nvSpPr>
            <p:cNvPr id="946181" name="Rectangle 5"/>
            <p:cNvSpPr>
              <a:spLocks noChangeArrowheads="1"/>
            </p:cNvSpPr>
            <p:nvPr/>
          </p:nvSpPr>
          <p:spPr bwMode="auto">
            <a:xfrm>
              <a:off x="2201863" y="1663700"/>
              <a:ext cx="2146300" cy="457200"/>
            </a:xfrm>
            <a:prstGeom prst="rect">
              <a:avLst/>
            </a:prstGeom>
            <a:ln>
              <a:headEnd type="none" w="sm" len="sm"/>
              <a:tailEnd type="none" w="lg" len="me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eaLnBrk="1" hangingPunct="1"/>
              <a:r>
                <a:rPr lang="en-GB" sz="1200" b="1" dirty="0"/>
                <a:t>Project Sponsor</a:t>
              </a:r>
            </a:p>
          </p:txBody>
        </p:sp>
        <p:sp>
          <p:nvSpPr>
            <p:cNvPr id="946182" name="Rectangle 6"/>
            <p:cNvSpPr>
              <a:spLocks noChangeArrowheads="1"/>
            </p:cNvSpPr>
            <p:nvPr/>
          </p:nvSpPr>
          <p:spPr bwMode="auto">
            <a:xfrm>
              <a:off x="2228850" y="3390900"/>
              <a:ext cx="2146300" cy="457200"/>
            </a:xfrm>
            <a:prstGeom prst="rect">
              <a:avLst/>
            </a:prstGeom>
            <a:ln>
              <a:headEnd type="none" w="sm" len="sm"/>
              <a:tailEnd type="none" w="lg" len="me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eaLnBrk="1" hangingPunct="1"/>
              <a:r>
                <a:rPr lang="en-GB" sz="1200" b="1" dirty="0"/>
                <a:t>Project Manager</a:t>
              </a:r>
            </a:p>
          </p:txBody>
        </p:sp>
        <p:sp>
          <p:nvSpPr>
            <p:cNvPr id="946183" name="Rectangle 7"/>
            <p:cNvSpPr>
              <a:spLocks noChangeArrowheads="1"/>
            </p:cNvSpPr>
            <p:nvPr/>
          </p:nvSpPr>
          <p:spPr bwMode="auto">
            <a:xfrm>
              <a:off x="2270125" y="5194410"/>
              <a:ext cx="2146300" cy="279180"/>
            </a:xfrm>
            <a:prstGeom prst="rect">
              <a:avLst/>
            </a:prstGeom>
            <a:ln>
              <a:headEnd type="none" w="sm" len="sm"/>
              <a:tailEnd type="none" w="lg" len="med"/>
            </a:ln>
          </p:spPr>
          <p:style>
            <a:lnRef idx="1">
              <a:schemeClr val="accent1"/>
            </a:lnRef>
            <a:fillRef idx="3">
              <a:schemeClr val="accent1"/>
            </a:fillRef>
            <a:effectRef idx="2">
              <a:schemeClr val="accent1"/>
            </a:effectRef>
            <a:fontRef idx="minor">
              <a:schemeClr val="lt1"/>
            </a:fontRef>
          </p:style>
          <p:txBody>
            <a:bodyPr lIns="90000" tIns="46800" rIns="90000" bIns="46800" anchor="ctr">
              <a:spAutoFit/>
            </a:bodyPr>
            <a:lstStyle/>
            <a:p>
              <a:pPr eaLnBrk="1" hangingPunct="1"/>
              <a:r>
                <a:rPr lang="en-GB" sz="1200" b="1" dirty="0"/>
                <a:t>Work Package Manager</a:t>
              </a:r>
            </a:p>
          </p:txBody>
        </p:sp>
        <p:sp>
          <p:nvSpPr>
            <p:cNvPr id="946184" name="Rectangle 8"/>
            <p:cNvSpPr>
              <a:spLocks noChangeArrowheads="1"/>
            </p:cNvSpPr>
            <p:nvPr/>
          </p:nvSpPr>
          <p:spPr bwMode="auto">
            <a:xfrm>
              <a:off x="2214563" y="2489200"/>
              <a:ext cx="2146300" cy="520700"/>
            </a:xfrm>
            <a:prstGeom prst="rect">
              <a:avLst/>
            </a:prstGeom>
            <a:ln>
              <a:headEnd type="none" w="sm" len="sm"/>
              <a:tailEnd type="none" w="lg" len="med"/>
            </a:ln>
          </p:spPr>
          <p:style>
            <a:lnRef idx="1">
              <a:schemeClr val="accent6"/>
            </a:lnRef>
            <a:fillRef idx="3">
              <a:schemeClr val="accent6"/>
            </a:fillRef>
            <a:effectRef idx="2">
              <a:schemeClr val="accent6"/>
            </a:effectRef>
            <a:fontRef idx="minor">
              <a:schemeClr val="lt1"/>
            </a:fontRef>
          </p:style>
          <p:txBody>
            <a:bodyPr lIns="90000" tIns="46800" rIns="90000" bIns="46800" anchor="ctr"/>
            <a:lstStyle/>
            <a:p>
              <a:pPr eaLnBrk="1" hangingPunct="1"/>
              <a:r>
                <a:rPr lang="en-GB" sz="1200" b="1" dirty="0"/>
                <a:t>Project </a:t>
              </a:r>
              <a:r>
                <a:rPr lang="en-GB" sz="1200" b="1" dirty="0" smtClean="0"/>
                <a:t>Criteria </a:t>
              </a:r>
              <a:r>
                <a:rPr lang="en-GB" sz="1200" b="1" dirty="0"/>
                <a:t>&amp; Tolerances</a:t>
              </a:r>
            </a:p>
          </p:txBody>
        </p:sp>
        <p:sp>
          <p:nvSpPr>
            <p:cNvPr id="946185" name="Rectangle 9"/>
            <p:cNvSpPr>
              <a:spLocks noChangeArrowheads="1"/>
            </p:cNvSpPr>
            <p:nvPr/>
          </p:nvSpPr>
          <p:spPr bwMode="auto">
            <a:xfrm>
              <a:off x="2243138" y="4191000"/>
              <a:ext cx="2146300" cy="533400"/>
            </a:xfrm>
            <a:prstGeom prst="rect">
              <a:avLst/>
            </a:prstGeom>
            <a:ln>
              <a:headEnd type="none" w="sm" len="sm"/>
              <a:tailEnd type="none" w="lg" len="med"/>
            </a:ln>
          </p:spPr>
          <p:style>
            <a:lnRef idx="1">
              <a:schemeClr val="accent6"/>
            </a:lnRef>
            <a:fillRef idx="3">
              <a:schemeClr val="accent6"/>
            </a:fillRef>
            <a:effectRef idx="2">
              <a:schemeClr val="accent6"/>
            </a:effectRef>
            <a:fontRef idx="minor">
              <a:schemeClr val="lt1"/>
            </a:fontRef>
          </p:style>
          <p:txBody>
            <a:bodyPr lIns="90000" tIns="46800" rIns="90000" bIns="46800" anchor="ctr"/>
            <a:lstStyle/>
            <a:p>
              <a:pPr eaLnBrk="1" hangingPunct="1"/>
              <a:r>
                <a:rPr lang="en-GB" sz="1200" b="1" dirty="0"/>
                <a:t>Work Package </a:t>
              </a:r>
              <a:r>
                <a:rPr lang="en-GB" sz="1200" b="1" dirty="0" smtClean="0"/>
                <a:t>Criteria </a:t>
              </a:r>
              <a:r>
                <a:rPr lang="en-GB" sz="1200" b="1" dirty="0"/>
                <a:t>&amp; Tolerances</a:t>
              </a:r>
            </a:p>
          </p:txBody>
        </p:sp>
        <p:grpSp>
          <p:nvGrpSpPr>
            <p:cNvPr id="4" name="Group 10"/>
            <p:cNvGrpSpPr>
              <a:grpSpLocks/>
            </p:cNvGrpSpPr>
            <p:nvPr/>
          </p:nvGrpSpPr>
          <p:grpSpPr bwMode="auto">
            <a:xfrm>
              <a:off x="4481513" y="2933700"/>
              <a:ext cx="527050" cy="2039938"/>
              <a:chOff x="2734" y="1848"/>
              <a:chExt cx="306" cy="1285"/>
            </a:xfrm>
          </p:grpSpPr>
          <p:sp>
            <p:nvSpPr>
              <p:cNvPr id="946187" name="Text Box 11"/>
              <p:cNvSpPr txBox="1">
                <a:spLocks noChangeArrowheads="1"/>
              </p:cNvSpPr>
              <p:nvPr/>
            </p:nvSpPr>
            <p:spPr bwMode="gray">
              <a:xfrm rot="16200000">
                <a:off x="2617" y="2785"/>
                <a:ext cx="521" cy="176"/>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solidFill>
                      <a:schemeClr val="tx2"/>
                    </a:solidFill>
                  </a:rPr>
                  <a:t>Escalation</a:t>
                </a:r>
              </a:p>
            </p:txBody>
          </p:sp>
          <p:sp>
            <p:nvSpPr>
              <p:cNvPr id="946188" name="AutoShape 12"/>
              <p:cNvSpPr>
                <a:spLocks noChangeArrowheads="1"/>
              </p:cNvSpPr>
              <p:nvPr/>
            </p:nvSpPr>
            <p:spPr bwMode="auto">
              <a:xfrm>
                <a:off x="2734" y="1848"/>
                <a:ext cx="306" cy="615"/>
              </a:xfrm>
              <a:prstGeom prst="upArrow">
                <a:avLst>
                  <a:gd name="adj1" fmla="val 50000"/>
                  <a:gd name="adj2" fmla="val 50245"/>
                </a:avLst>
              </a:prstGeom>
              <a:ln>
                <a:headEnd type="none" w="sm" len="sm"/>
                <a:tailEnd type="none" w="lg" len="med"/>
              </a:ln>
            </p:spPr>
            <p:style>
              <a:lnRef idx="3">
                <a:schemeClr val="lt1"/>
              </a:lnRef>
              <a:fillRef idx="1">
                <a:schemeClr val="accent3"/>
              </a:fillRef>
              <a:effectRef idx="1">
                <a:schemeClr val="accent3"/>
              </a:effectRef>
              <a:fontRef idx="minor">
                <a:schemeClr val="lt1"/>
              </a:fontRef>
            </p:style>
            <p:txBody>
              <a:bodyPr wrap="none" lIns="90000" tIns="46800" rIns="90000" bIns="46800" anchor="ctr"/>
              <a:lstStyle/>
              <a:p>
                <a:endParaRPr lang="en-US" sz="1200" b="1" dirty="0"/>
              </a:p>
            </p:txBody>
          </p:sp>
        </p:grpSp>
        <p:grpSp>
          <p:nvGrpSpPr>
            <p:cNvPr id="5" name="Group 13"/>
            <p:cNvGrpSpPr>
              <a:grpSpLocks/>
            </p:cNvGrpSpPr>
            <p:nvPr/>
          </p:nvGrpSpPr>
          <p:grpSpPr bwMode="auto">
            <a:xfrm>
              <a:off x="1620838" y="2513013"/>
              <a:ext cx="525462" cy="2135188"/>
              <a:chOff x="942" y="2159"/>
              <a:chExt cx="306" cy="1345"/>
            </a:xfrm>
          </p:grpSpPr>
          <p:sp>
            <p:nvSpPr>
              <p:cNvPr id="946190" name="Text Box 14"/>
              <p:cNvSpPr txBox="1">
                <a:spLocks noChangeArrowheads="1"/>
              </p:cNvSpPr>
              <p:nvPr/>
            </p:nvSpPr>
            <p:spPr bwMode="auto">
              <a:xfrm rot="16200000">
                <a:off x="800" y="2347"/>
                <a:ext cx="551" cy="176"/>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solidFill>
                      <a:schemeClr val="tx2"/>
                    </a:solidFill>
                  </a:rPr>
                  <a:t>Delegation</a:t>
                </a:r>
              </a:p>
            </p:txBody>
          </p:sp>
          <p:sp>
            <p:nvSpPr>
              <p:cNvPr id="946191" name="AutoShape 15"/>
              <p:cNvSpPr>
                <a:spLocks noChangeArrowheads="1"/>
              </p:cNvSpPr>
              <p:nvPr/>
            </p:nvSpPr>
            <p:spPr bwMode="auto">
              <a:xfrm flipV="1">
                <a:off x="942" y="2889"/>
                <a:ext cx="306" cy="615"/>
              </a:xfrm>
              <a:prstGeom prst="upArrow">
                <a:avLst>
                  <a:gd name="adj1" fmla="val 50000"/>
                  <a:gd name="adj2" fmla="val 50245"/>
                </a:avLst>
              </a:prstGeom>
              <a:ln>
                <a:headEnd type="none" w="sm" len="sm"/>
                <a:tailEnd type="none" w="lg" len="med"/>
              </a:ln>
            </p:spPr>
            <p:style>
              <a:lnRef idx="3">
                <a:schemeClr val="lt1"/>
              </a:lnRef>
              <a:fillRef idx="1">
                <a:schemeClr val="accent3"/>
              </a:fillRef>
              <a:effectRef idx="1">
                <a:schemeClr val="accent3"/>
              </a:effectRef>
              <a:fontRef idx="minor">
                <a:schemeClr val="lt1"/>
              </a:fontRef>
            </p:style>
            <p:txBody>
              <a:bodyPr wrap="none" lIns="90000" tIns="46800" rIns="90000" bIns="46800" anchor="ctr"/>
              <a:lstStyle/>
              <a:p>
                <a:endParaRPr lang="en-US" sz="1200" b="1" dirty="0"/>
              </a:p>
            </p:txBody>
          </p:sp>
        </p:grpSp>
        <p:sp>
          <p:nvSpPr>
            <p:cNvPr id="946192" name="Text Box 16"/>
            <p:cNvSpPr txBox="1">
              <a:spLocks noChangeArrowheads="1"/>
            </p:cNvSpPr>
            <p:nvPr/>
          </p:nvSpPr>
          <p:spPr bwMode="auto">
            <a:xfrm>
              <a:off x="2473325" y="5861050"/>
              <a:ext cx="1424349" cy="276999"/>
            </a:xfrm>
            <a:prstGeom prst="rect">
              <a:avLst/>
            </a:prstGeom>
            <a:noFill/>
            <a:ln w="12700" algn="ctr">
              <a:noFill/>
              <a:miter lim="800000"/>
              <a:headEnd/>
              <a:tailEnd/>
            </a:ln>
            <a:effectLst/>
          </p:spPr>
          <p:txBody>
            <a:bodyPr wrap="none">
              <a:spAutoFit/>
            </a:bodyPr>
            <a:lstStyle/>
            <a:p>
              <a:pPr algn="l" eaLnBrk="1" hangingPunct="1"/>
              <a:r>
                <a:rPr lang="en-GB" sz="1200" b="1" dirty="0"/>
                <a:t>Baseline Planning</a:t>
              </a:r>
              <a:endParaRPr lang="en-US" sz="1200" b="1" dirty="0"/>
            </a:p>
          </p:txBody>
        </p:sp>
        <p:grpSp>
          <p:nvGrpSpPr>
            <p:cNvPr id="6" name="Group 17"/>
            <p:cNvGrpSpPr>
              <a:grpSpLocks/>
            </p:cNvGrpSpPr>
            <p:nvPr/>
          </p:nvGrpSpPr>
          <p:grpSpPr bwMode="auto">
            <a:xfrm>
              <a:off x="6421440" y="3098801"/>
              <a:ext cx="1241818" cy="1527176"/>
              <a:chOff x="3734" y="1952"/>
              <a:chExt cx="722" cy="962"/>
            </a:xfrm>
          </p:grpSpPr>
          <p:sp>
            <p:nvSpPr>
              <p:cNvPr id="946194" name="Oval 18"/>
              <p:cNvSpPr>
                <a:spLocks noChangeArrowheads="1"/>
              </p:cNvSpPr>
              <p:nvPr/>
            </p:nvSpPr>
            <p:spPr bwMode="auto">
              <a:xfrm>
                <a:off x="4056" y="2040"/>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195" name="Oval 19"/>
              <p:cNvSpPr>
                <a:spLocks noChangeArrowheads="1"/>
              </p:cNvSpPr>
              <p:nvPr/>
            </p:nvSpPr>
            <p:spPr bwMode="auto">
              <a:xfrm>
                <a:off x="4208" y="2128"/>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196" name="Oval 20"/>
              <p:cNvSpPr>
                <a:spLocks noChangeArrowheads="1"/>
              </p:cNvSpPr>
              <p:nvPr/>
            </p:nvSpPr>
            <p:spPr bwMode="auto">
              <a:xfrm>
                <a:off x="4368" y="1952"/>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197" name="Line 21"/>
              <p:cNvSpPr>
                <a:spLocks noChangeShapeType="1"/>
              </p:cNvSpPr>
              <p:nvPr/>
            </p:nvSpPr>
            <p:spPr bwMode="auto">
              <a:xfrm flipV="1">
                <a:off x="4104" y="2184"/>
                <a:ext cx="0" cy="496"/>
              </a:xfrm>
              <a:prstGeom prst="line">
                <a:avLst/>
              </a:prstGeom>
              <a:noFill/>
              <a:ln w="12700">
                <a:solidFill>
                  <a:schemeClr val="tx1"/>
                </a:solidFill>
                <a:round/>
                <a:headEnd/>
                <a:tailEnd type="triangle" w="med" len="med"/>
              </a:ln>
              <a:effectLst/>
            </p:spPr>
            <p:txBody>
              <a:bodyPr wrap="none"/>
              <a:lstStyle/>
              <a:p>
                <a:endParaRPr lang="en-US" sz="1200" b="1" dirty="0"/>
              </a:p>
            </p:txBody>
          </p:sp>
          <p:sp>
            <p:nvSpPr>
              <p:cNvPr id="946198" name="Text Box 22"/>
              <p:cNvSpPr txBox="1">
                <a:spLocks noChangeArrowheads="1"/>
              </p:cNvSpPr>
              <p:nvPr/>
            </p:nvSpPr>
            <p:spPr bwMode="auto">
              <a:xfrm>
                <a:off x="3734" y="2740"/>
                <a:ext cx="630" cy="174"/>
              </a:xfrm>
              <a:prstGeom prst="rect">
                <a:avLst/>
              </a:prstGeom>
              <a:noFill/>
              <a:ln w="12700" algn="ctr">
                <a:noFill/>
                <a:miter lim="800000"/>
                <a:headEnd/>
                <a:tailEnd/>
              </a:ln>
              <a:effectLst/>
            </p:spPr>
            <p:txBody>
              <a:bodyPr wrap="none">
                <a:spAutoFit/>
              </a:bodyPr>
              <a:lstStyle/>
              <a:p>
                <a:pPr algn="l" eaLnBrk="1" hangingPunct="1"/>
                <a:r>
                  <a:rPr lang="en-GB" sz="1200" b="1" dirty="0"/>
                  <a:t>Check points</a:t>
                </a:r>
                <a:endParaRPr lang="en-US" sz="1200" b="1" dirty="0"/>
              </a:p>
            </p:txBody>
          </p:sp>
        </p:grpSp>
        <p:grpSp>
          <p:nvGrpSpPr>
            <p:cNvPr id="7" name="Group 23"/>
            <p:cNvGrpSpPr>
              <a:grpSpLocks/>
            </p:cNvGrpSpPr>
            <p:nvPr/>
          </p:nvGrpSpPr>
          <p:grpSpPr bwMode="auto">
            <a:xfrm>
              <a:off x="7783513" y="2292350"/>
              <a:ext cx="1190625" cy="603250"/>
              <a:chOff x="4526" y="1444"/>
              <a:chExt cx="692" cy="380"/>
            </a:xfrm>
          </p:grpSpPr>
          <p:sp>
            <p:nvSpPr>
              <p:cNvPr id="946200" name="Oval 24"/>
              <p:cNvSpPr>
                <a:spLocks noChangeArrowheads="1"/>
              </p:cNvSpPr>
              <p:nvPr/>
            </p:nvSpPr>
            <p:spPr bwMode="auto">
              <a:xfrm>
                <a:off x="4536" y="1736"/>
                <a:ext cx="88" cy="88"/>
              </a:xfrm>
              <a:prstGeom prst="ellipse">
                <a:avLst/>
              </a:prstGeom>
              <a:solidFill>
                <a:srgbClr val="FF0000"/>
              </a:solidFill>
              <a:ln w="12700" algn="ctr">
                <a:solidFill>
                  <a:schemeClr val="tx1"/>
                </a:solidFill>
                <a:round/>
                <a:headEnd/>
                <a:tailEnd/>
              </a:ln>
              <a:effectLst/>
            </p:spPr>
            <p:txBody>
              <a:bodyPr wrap="none" anchor="ctr"/>
              <a:lstStyle/>
              <a:p>
                <a:endParaRPr lang="en-US" sz="1200" b="1" dirty="0"/>
              </a:p>
            </p:txBody>
          </p:sp>
          <p:sp>
            <p:nvSpPr>
              <p:cNvPr id="946201" name="Text Box 25"/>
              <p:cNvSpPr txBox="1">
                <a:spLocks noChangeArrowheads="1"/>
              </p:cNvSpPr>
              <p:nvPr/>
            </p:nvSpPr>
            <p:spPr bwMode="auto">
              <a:xfrm>
                <a:off x="4526" y="1444"/>
                <a:ext cx="692" cy="288"/>
              </a:xfrm>
              <a:prstGeom prst="rect">
                <a:avLst/>
              </a:prstGeom>
              <a:noFill/>
              <a:ln w="12700" algn="ctr">
                <a:noFill/>
                <a:miter lim="800000"/>
                <a:headEnd/>
                <a:tailEnd/>
              </a:ln>
              <a:effectLst/>
            </p:spPr>
            <p:txBody>
              <a:bodyPr>
                <a:spAutoFit/>
              </a:bodyPr>
              <a:lstStyle/>
              <a:p>
                <a:pPr algn="l" eaLnBrk="1" hangingPunct="1"/>
                <a:r>
                  <a:rPr lang="en-GB" sz="1200" b="1" dirty="0"/>
                  <a:t>Escalation Trigger</a:t>
                </a:r>
                <a:endParaRPr lang="en-US" sz="1200" b="1" dirty="0"/>
              </a:p>
            </p:txBody>
          </p:sp>
        </p:grpSp>
        <p:grpSp>
          <p:nvGrpSpPr>
            <p:cNvPr id="8" name="Group 26"/>
            <p:cNvGrpSpPr>
              <a:grpSpLocks/>
            </p:cNvGrpSpPr>
            <p:nvPr/>
          </p:nvGrpSpPr>
          <p:grpSpPr bwMode="auto">
            <a:xfrm>
              <a:off x="8007350" y="3022600"/>
              <a:ext cx="1558925" cy="1504950"/>
              <a:chOff x="4656" y="1904"/>
              <a:chExt cx="906" cy="948"/>
            </a:xfrm>
          </p:grpSpPr>
          <p:sp>
            <p:nvSpPr>
              <p:cNvPr id="946203" name="Oval 27"/>
              <p:cNvSpPr>
                <a:spLocks noChangeArrowheads="1"/>
              </p:cNvSpPr>
              <p:nvPr/>
            </p:nvSpPr>
            <p:spPr bwMode="auto">
              <a:xfrm>
                <a:off x="4656" y="1904"/>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204" name="Oval 28"/>
              <p:cNvSpPr>
                <a:spLocks noChangeArrowheads="1"/>
              </p:cNvSpPr>
              <p:nvPr/>
            </p:nvSpPr>
            <p:spPr bwMode="auto">
              <a:xfrm>
                <a:off x="4792" y="2040"/>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205" name="Oval 29"/>
              <p:cNvSpPr>
                <a:spLocks noChangeArrowheads="1"/>
              </p:cNvSpPr>
              <p:nvPr/>
            </p:nvSpPr>
            <p:spPr bwMode="auto">
              <a:xfrm>
                <a:off x="4928" y="2176"/>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206" name="Oval 30"/>
              <p:cNvSpPr>
                <a:spLocks noChangeArrowheads="1"/>
              </p:cNvSpPr>
              <p:nvPr/>
            </p:nvSpPr>
            <p:spPr bwMode="auto">
              <a:xfrm>
                <a:off x="5040" y="2288"/>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207" name="Oval 31"/>
              <p:cNvSpPr>
                <a:spLocks noChangeArrowheads="1"/>
              </p:cNvSpPr>
              <p:nvPr/>
            </p:nvSpPr>
            <p:spPr bwMode="auto">
              <a:xfrm>
                <a:off x="5176" y="2424"/>
                <a:ext cx="88" cy="88"/>
              </a:xfrm>
              <a:prstGeom prst="ellipse">
                <a:avLst/>
              </a:prstGeom>
              <a:solidFill>
                <a:srgbClr val="FF0000"/>
              </a:solidFill>
              <a:ln w="12700" algn="ctr">
                <a:solidFill>
                  <a:schemeClr val="tx1"/>
                </a:solidFill>
                <a:round/>
                <a:headEnd/>
                <a:tailEnd/>
              </a:ln>
              <a:effectLst/>
            </p:spPr>
            <p:txBody>
              <a:bodyPr wrap="none" anchor="ctr"/>
              <a:lstStyle/>
              <a:p>
                <a:endParaRPr lang="en-US" sz="1200" b="1" dirty="0"/>
              </a:p>
            </p:txBody>
          </p:sp>
          <p:sp>
            <p:nvSpPr>
              <p:cNvPr id="946208" name="Text Box 32"/>
              <p:cNvSpPr txBox="1">
                <a:spLocks noChangeArrowheads="1"/>
              </p:cNvSpPr>
              <p:nvPr/>
            </p:nvSpPr>
            <p:spPr bwMode="auto">
              <a:xfrm>
                <a:off x="4870" y="2564"/>
                <a:ext cx="692" cy="288"/>
              </a:xfrm>
              <a:prstGeom prst="rect">
                <a:avLst/>
              </a:prstGeom>
              <a:noFill/>
              <a:ln w="12700" algn="ctr">
                <a:noFill/>
                <a:miter lim="800000"/>
                <a:headEnd/>
                <a:tailEnd/>
              </a:ln>
              <a:effectLst/>
            </p:spPr>
            <p:txBody>
              <a:bodyPr>
                <a:spAutoFit/>
              </a:bodyPr>
              <a:lstStyle/>
              <a:p>
                <a:pPr algn="l" eaLnBrk="1" hangingPunct="1"/>
                <a:r>
                  <a:rPr lang="en-GB" sz="1200" b="1" dirty="0"/>
                  <a:t>Escalation Trigger</a:t>
                </a:r>
                <a:endParaRPr lang="en-US" sz="1200" b="1" dirty="0"/>
              </a:p>
            </p:txBody>
          </p:sp>
        </p:grpSp>
        <p:grpSp>
          <p:nvGrpSpPr>
            <p:cNvPr id="9" name="Group 47"/>
            <p:cNvGrpSpPr/>
            <p:nvPr/>
          </p:nvGrpSpPr>
          <p:grpSpPr>
            <a:xfrm>
              <a:off x="5241925" y="1581150"/>
              <a:ext cx="4416948" cy="4098926"/>
              <a:chOff x="5241925" y="1581150"/>
              <a:chExt cx="4416948" cy="4098926"/>
            </a:xfrm>
          </p:grpSpPr>
          <p:grpSp>
            <p:nvGrpSpPr>
              <p:cNvPr id="10" name="Group 33"/>
              <p:cNvGrpSpPr>
                <a:grpSpLocks/>
              </p:cNvGrpSpPr>
              <p:nvPr/>
            </p:nvGrpSpPr>
            <p:grpSpPr bwMode="auto">
              <a:xfrm>
                <a:off x="5241925" y="1581150"/>
                <a:ext cx="4416948" cy="4098926"/>
                <a:chOff x="3048" y="996"/>
                <a:chExt cx="2568" cy="2582"/>
              </a:xfrm>
            </p:grpSpPr>
            <p:sp>
              <p:nvSpPr>
                <p:cNvPr id="946210" name="Line 34"/>
                <p:cNvSpPr>
                  <a:spLocks noChangeShapeType="1"/>
                </p:cNvSpPr>
                <p:nvPr/>
              </p:nvSpPr>
              <p:spPr bwMode="auto">
                <a:xfrm>
                  <a:off x="3736" y="1824"/>
                  <a:ext cx="1832" cy="0"/>
                </a:xfrm>
                <a:prstGeom prst="line">
                  <a:avLst/>
                </a:prstGeom>
                <a:noFill/>
                <a:ln w="19050">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6211" name="Line 35"/>
                <p:cNvSpPr>
                  <a:spLocks noChangeShapeType="1"/>
                </p:cNvSpPr>
                <p:nvPr/>
              </p:nvSpPr>
              <p:spPr bwMode="auto">
                <a:xfrm>
                  <a:off x="3768" y="2432"/>
                  <a:ext cx="1848" cy="0"/>
                </a:xfrm>
                <a:prstGeom prst="line">
                  <a:avLst/>
                </a:prstGeom>
                <a:noFill/>
                <a:ln w="19050">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6212" name="Text Box 36"/>
                <p:cNvSpPr txBox="1">
                  <a:spLocks noChangeArrowheads="1"/>
                </p:cNvSpPr>
                <p:nvPr/>
              </p:nvSpPr>
              <p:spPr bwMode="auto">
                <a:xfrm>
                  <a:off x="3048" y="1728"/>
                  <a:ext cx="573" cy="176"/>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Upper limit</a:t>
                  </a:r>
                </a:p>
              </p:txBody>
            </p:sp>
            <p:sp>
              <p:nvSpPr>
                <p:cNvPr id="946213" name="Line 37"/>
                <p:cNvSpPr>
                  <a:spLocks noChangeShapeType="1"/>
                </p:cNvSpPr>
                <p:nvPr/>
              </p:nvSpPr>
              <p:spPr bwMode="auto">
                <a:xfrm flipV="1">
                  <a:off x="3720" y="2136"/>
                  <a:ext cx="1856" cy="0"/>
                </a:xfrm>
                <a:prstGeom prst="line">
                  <a:avLst/>
                </a:prstGeom>
                <a:noFill/>
                <a:ln w="19050">
                  <a:solidFill>
                    <a:schemeClr val="tx1"/>
                  </a:solidFill>
                  <a:round/>
                  <a:headEnd/>
                  <a:tailEnd/>
                </a:ln>
                <a:effectLst/>
              </p:spPr>
              <p:txBody>
                <a:bodyPr wrap="none"/>
                <a:lstStyle/>
                <a:p>
                  <a:endParaRPr lang="en-US" sz="1200" b="1" dirty="0"/>
                </a:p>
              </p:txBody>
            </p:sp>
            <p:sp>
              <p:nvSpPr>
                <p:cNvPr id="946214" name="Text Box 38"/>
                <p:cNvSpPr txBox="1">
                  <a:spLocks noChangeArrowheads="1"/>
                </p:cNvSpPr>
                <p:nvPr/>
              </p:nvSpPr>
              <p:spPr bwMode="auto">
                <a:xfrm>
                  <a:off x="3382" y="2044"/>
                  <a:ext cx="292" cy="174"/>
                </a:xfrm>
                <a:prstGeom prst="rect">
                  <a:avLst/>
                </a:prstGeom>
                <a:noFill/>
                <a:ln w="12700" algn="ctr">
                  <a:noFill/>
                  <a:miter lim="800000"/>
                  <a:headEnd/>
                  <a:tailEnd/>
                </a:ln>
                <a:effectLst/>
              </p:spPr>
              <p:txBody>
                <a:bodyPr wrap="none">
                  <a:spAutoFit/>
                </a:bodyPr>
                <a:lstStyle/>
                <a:p>
                  <a:pPr algn="l" eaLnBrk="1" hangingPunct="1"/>
                  <a:r>
                    <a:rPr lang="en-GB" sz="1200" b="1" dirty="0"/>
                    <a:t>Plan</a:t>
                  </a:r>
                  <a:endParaRPr lang="en-US" sz="1200" b="1" dirty="0"/>
                </a:p>
              </p:txBody>
            </p:sp>
            <p:sp>
              <p:nvSpPr>
                <p:cNvPr id="946215" name="Text Box 39"/>
                <p:cNvSpPr txBox="1">
                  <a:spLocks noChangeArrowheads="1"/>
                </p:cNvSpPr>
                <p:nvPr/>
              </p:nvSpPr>
              <p:spPr bwMode="auto">
                <a:xfrm>
                  <a:off x="3088" y="2352"/>
                  <a:ext cx="570" cy="176"/>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Lower limit</a:t>
                  </a:r>
                </a:p>
              </p:txBody>
            </p:sp>
            <p:sp>
              <p:nvSpPr>
                <p:cNvPr id="946217" name="Text Box 41"/>
                <p:cNvSpPr txBox="1">
                  <a:spLocks noChangeArrowheads="1"/>
                </p:cNvSpPr>
                <p:nvPr/>
              </p:nvSpPr>
              <p:spPr bwMode="auto">
                <a:xfrm>
                  <a:off x="4310" y="3404"/>
                  <a:ext cx="649" cy="174"/>
                </a:xfrm>
                <a:prstGeom prst="rect">
                  <a:avLst/>
                </a:prstGeom>
                <a:noFill/>
                <a:ln w="12700" algn="ctr">
                  <a:noFill/>
                  <a:miter lim="800000"/>
                  <a:headEnd/>
                  <a:tailEnd/>
                </a:ln>
                <a:effectLst/>
              </p:spPr>
              <p:txBody>
                <a:bodyPr wrap="none">
                  <a:spAutoFit/>
                </a:bodyPr>
                <a:lstStyle/>
                <a:p>
                  <a:pPr algn="l" eaLnBrk="1" hangingPunct="1"/>
                  <a:r>
                    <a:rPr lang="en-GB" sz="1200" b="1" dirty="0"/>
                    <a:t>Elapsed Time</a:t>
                  </a:r>
                  <a:endParaRPr lang="en-US" sz="1200" b="1" dirty="0"/>
                </a:p>
              </p:txBody>
            </p:sp>
            <p:sp>
              <p:nvSpPr>
                <p:cNvPr id="946218" name="Line 42"/>
                <p:cNvSpPr>
                  <a:spLocks noChangeShapeType="1"/>
                </p:cNvSpPr>
                <p:nvPr/>
              </p:nvSpPr>
              <p:spPr bwMode="auto">
                <a:xfrm>
                  <a:off x="3808" y="1488"/>
                  <a:ext cx="0" cy="1200"/>
                </a:xfrm>
                <a:prstGeom prst="line">
                  <a:avLst/>
                </a:prstGeom>
                <a:noFill/>
                <a:ln w="28575">
                  <a:solidFill>
                    <a:schemeClr val="tx1"/>
                  </a:solidFill>
                  <a:round/>
                  <a:headEnd/>
                  <a:tailEnd/>
                </a:ln>
                <a:effectLst/>
              </p:spPr>
              <p:txBody>
                <a:bodyPr wrap="none"/>
                <a:lstStyle/>
                <a:p>
                  <a:endParaRPr lang="en-US" sz="1200" b="1" dirty="0"/>
                </a:p>
              </p:txBody>
            </p:sp>
            <p:sp>
              <p:nvSpPr>
                <p:cNvPr id="946219" name="Text Box 43"/>
                <p:cNvSpPr txBox="1">
                  <a:spLocks noChangeArrowheads="1"/>
                </p:cNvSpPr>
                <p:nvPr/>
              </p:nvSpPr>
              <p:spPr bwMode="auto">
                <a:xfrm>
                  <a:off x="3382" y="996"/>
                  <a:ext cx="827" cy="291"/>
                </a:xfrm>
                <a:prstGeom prst="rect">
                  <a:avLst/>
                </a:prstGeom>
                <a:noFill/>
                <a:ln w="12700" algn="ctr">
                  <a:noFill/>
                  <a:miter lim="800000"/>
                  <a:headEnd/>
                  <a:tailEnd/>
                </a:ln>
                <a:effectLst/>
              </p:spPr>
              <p:txBody>
                <a:bodyPr>
                  <a:spAutoFit/>
                </a:bodyPr>
                <a:lstStyle/>
                <a:p>
                  <a:pPr eaLnBrk="1" hangingPunct="1"/>
                  <a:r>
                    <a:rPr lang="en-GB" sz="1200" b="1" dirty="0"/>
                    <a:t>Key Performance Indicator</a:t>
                  </a:r>
                  <a:endParaRPr lang="en-US" sz="1200" b="1" dirty="0"/>
                </a:p>
              </p:txBody>
            </p:sp>
          </p:grpSp>
          <p:cxnSp>
            <p:nvCxnSpPr>
              <p:cNvPr id="46" name="Straight Arrow Connector 45"/>
              <p:cNvCxnSpPr/>
              <p:nvPr/>
            </p:nvCxnSpPr>
            <p:spPr bwMode="auto">
              <a:xfrm>
                <a:off x="6531429" y="5007429"/>
                <a:ext cx="2989942" cy="1"/>
              </a:xfrm>
              <a:prstGeom prst="straightConnector1">
                <a:avLst/>
              </a:prstGeom>
              <a:noFill/>
              <a:ln w="9525" cap="flat" cmpd="sng" algn="ctr">
                <a:solidFill>
                  <a:schemeClr val="accent6">
                    <a:lumMod val="10000"/>
                  </a:schemeClr>
                </a:solidFill>
                <a:prstDash val="solid"/>
                <a:round/>
                <a:headEnd type="none" w="med" len="med"/>
                <a:tailEnd type="arrow"/>
              </a:ln>
              <a:effectLst/>
            </p:spPr>
          </p:cxnSp>
        </p:grpSp>
      </p:grpSp>
      <p:sp>
        <p:nvSpPr>
          <p:cNvPr id="3" name="Slide Number Placeholder 2"/>
          <p:cNvSpPr>
            <a:spLocks noGrp="1"/>
          </p:cNvSpPr>
          <p:nvPr>
            <p:ph type="sldNum" sz="quarter" idx="12"/>
          </p:nvPr>
        </p:nvSpPr>
        <p:spPr/>
        <p:txBody>
          <a:bodyPr/>
          <a:lstStyle/>
          <a:p>
            <a:fld id="{4BE819A1-3DD8-4179-BFD0-BF7D359F8DBD}" type="slidenum">
              <a:rPr lang="en-US" smtClean="0"/>
              <a:pPr/>
              <a:t>105</a:t>
            </a:fld>
            <a:endParaRPr lang="en-US" dirty="0"/>
          </a:p>
        </p:txBody>
      </p:sp>
    </p:spTree>
    <p:extLst>
      <p:ext uri="{BB962C8B-B14F-4D97-AF65-F5344CB8AC3E}">
        <p14:creationId xmlns:p14="http://schemas.microsoft.com/office/powerpoint/2010/main" xmlns="" val="334944227"/>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Scoring Model</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1335607134"/>
              </p:ext>
            </p:extLst>
          </p:nvPr>
        </p:nvGraphicFramePr>
        <p:xfrm>
          <a:off x="189035" y="1476376"/>
          <a:ext cx="8680938" cy="4619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4294967295"/>
          </p:nvPr>
        </p:nvSpPr>
        <p:spPr>
          <a:xfrm>
            <a:off x="1" y="6324600"/>
            <a:ext cx="9143999" cy="457200"/>
          </a:xfrm>
          <a:prstGeom prst="rect">
            <a:avLst/>
          </a:prstGeom>
        </p:spPr>
        <p:txBody>
          <a:bodyPr/>
          <a:lstStyle/>
          <a:p>
            <a:pPr>
              <a:defRPr/>
            </a:pPr>
            <a:r>
              <a:rPr lang="en-US" dirty="0" smtClean="0"/>
              <a:t>© 2009 CMCS FZCO </a:t>
            </a:r>
            <a:endParaRPr lang="en-US" dirty="0"/>
          </a:p>
        </p:txBody>
      </p:sp>
    </p:spTree>
    <p:extLst>
      <p:ext uri="{BB962C8B-B14F-4D97-AF65-F5344CB8AC3E}">
        <p14:creationId xmlns:p14="http://schemas.microsoft.com/office/powerpoint/2010/main" xmlns="" val="1655500689"/>
      </p:ext>
    </p:extLst>
  </p:cSld>
  <p:clrMapOvr>
    <a:masterClrMapping/>
  </p:clrMapOvr>
  <p:transition spd="slow"/>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Developing Weighted Project Score Formula</a:t>
            </a:r>
            <a:endParaRPr lang="en-GB" dirty="0"/>
          </a:p>
        </p:txBody>
      </p:sp>
      <p:sp>
        <p:nvSpPr>
          <p:cNvPr id="3" name="Content Placeholder 2"/>
          <p:cNvSpPr>
            <a:spLocks noGrp="1"/>
          </p:cNvSpPr>
          <p:nvPr>
            <p:ph sz="half" idx="1"/>
          </p:nvPr>
        </p:nvSpPr>
        <p:spPr>
          <a:xfrm>
            <a:off x="152400" y="1825625"/>
            <a:ext cx="4724400" cy="3127375"/>
          </a:xfrm>
        </p:spPr>
        <p:txBody>
          <a:bodyPr>
            <a:normAutofit/>
          </a:bodyPr>
          <a:lstStyle/>
          <a:p>
            <a:r>
              <a:rPr lang="en-GB" sz="1800" dirty="0" smtClean="0"/>
              <a:t>Project Score = 	</a:t>
            </a:r>
          </a:p>
          <a:p>
            <a:r>
              <a:rPr lang="en-GB" sz="1800" dirty="0" smtClean="0"/>
              <a:t>Financial Risk v Return * 20% + </a:t>
            </a:r>
          </a:p>
          <a:p>
            <a:r>
              <a:rPr lang="en-GB" sz="1800" dirty="0" smtClean="0"/>
              <a:t>Strategic Fit * 20% + </a:t>
            </a:r>
          </a:p>
          <a:p>
            <a:r>
              <a:rPr lang="en-GB" sz="1800" dirty="0" smtClean="0"/>
              <a:t>Product * 10% + </a:t>
            </a:r>
          </a:p>
          <a:p>
            <a:r>
              <a:rPr lang="en-GB" sz="1800" dirty="0" smtClean="0"/>
              <a:t>Market  Attractiveness * 20% + </a:t>
            </a:r>
          </a:p>
          <a:p>
            <a:r>
              <a:rPr lang="en-GB" sz="1800" dirty="0" smtClean="0"/>
              <a:t>Technology Adoption Life Cycle * 10% + </a:t>
            </a:r>
          </a:p>
          <a:p>
            <a:r>
              <a:rPr lang="en-GB" sz="1800" dirty="0" smtClean="0"/>
              <a:t>Synergies* 10% +</a:t>
            </a:r>
          </a:p>
          <a:p>
            <a:r>
              <a:rPr lang="en-GB" sz="1800" dirty="0" smtClean="0"/>
              <a:t>Technical Feasibility * 10%</a:t>
            </a:r>
            <a:endParaRPr lang="en-GB" sz="2000" dirty="0" smtClean="0"/>
          </a:p>
          <a:p>
            <a:endParaRPr lang="en-GB"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xmlns="" val="140034148"/>
              </p:ext>
            </p:extLst>
          </p:nvPr>
        </p:nvGraphicFramePr>
        <p:xfrm>
          <a:off x="4724400" y="1371600"/>
          <a:ext cx="3858357" cy="40862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201949491"/>
      </p:ext>
    </p:extLst>
  </p:cSld>
  <p:clrMapOvr>
    <a:masterClrMapping/>
  </p:clrMapOvr>
  <p:transition spd="slow"/>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a:xfrm>
            <a:off x="228600" y="1"/>
            <a:ext cx="8774723" cy="1108075"/>
          </a:xfrm>
        </p:spPr>
        <p:txBody>
          <a:bodyPr/>
          <a:lstStyle/>
          <a:p>
            <a:r>
              <a:rPr lang="en-GB" sz="2800" dirty="0"/>
              <a:t>Triggers &amp; Key Performance Indicators</a:t>
            </a:r>
          </a:p>
        </p:txBody>
      </p:sp>
      <p:grpSp>
        <p:nvGrpSpPr>
          <p:cNvPr id="2" name="Group 33"/>
          <p:cNvGrpSpPr/>
          <p:nvPr/>
        </p:nvGrpSpPr>
        <p:grpSpPr>
          <a:xfrm>
            <a:off x="1510079" y="1303566"/>
            <a:ext cx="6123842" cy="4781550"/>
            <a:chOff x="2198688" y="1390650"/>
            <a:chExt cx="6634162" cy="4781550"/>
          </a:xfrm>
        </p:grpSpPr>
        <p:sp>
          <p:nvSpPr>
            <p:cNvPr id="948227" name="Text Box 3"/>
            <p:cNvSpPr txBox="1">
              <a:spLocks noChangeArrowheads="1"/>
            </p:cNvSpPr>
            <p:nvPr/>
          </p:nvSpPr>
          <p:spPr bwMode="auto">
            <a:xfrm>
              <a:off x="2368105" y="5073650"/>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0.85</a:t>
              </a:r>
            </a:p>
          </p:txBody>
        </p:sp>
        <p:sp>
          <p:nvSpPr>
            <p:cNvPr id="948228" name="Text Box 4"/>
            <p:cNvSpPr txBox="1">
              <a:spLocks noChangeArrowheads="1"/>
            </p:cNvSpPr>
            <p:nvPr/>
          </p:nvSpPr>
          <p:spPr bwMode="auto">
            <a:xfrm>
              <a:off x="2368105" y="4598988"/>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0.90</a:t>
              </a:r>
            </a:p>
          </p:txBody>
        </p:sp>
        <p:sp>
          <p:nvSpPr>
            <p:cNvPr id="948229" name="Text Box 5"/>
            <p:cNvSpPr txBox="1">
              <a:spLocks noChangeArrowheads="1"/>
            </p:cNvSpPr>
            <p:nvPr/>
          </p:nvSpPr>
          <p:spPr bwMode="auto">
            <a:xfrm>
              <a:off x="2368105" y="4124325"/>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1.00</a:t>
              </a:r>
            </a:p>
          </p:txBody>
        </p:sp>
        <p:sp>
          <p:nvSpPr>
            <p:cNvPr id="948230" name="Text Box 6"/>
            <p:cNvSpPr txBox="1">
              <a:spLocks noChangeArrowheads="1"/>
            </p:cNvSpPr>
            <p:nvPr/>
          </p:nvSpPr>
          <p:spPr bwMode="auto">
            <a:xfrm>
              <a:off x="2368105" y="3649663"/>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1.05</a:t>
              </a:r>
            </a:p>
          </p:txBody>
        </p:sp>
        <p:sp>
          <p:nvSpPr>
            <p:cNvPr id="948231" name="Text Box 7"/>
            <p:cNvSpPr txBox="1">
              <a:spLocks noChangeArrowheads="1"/>
            </p:cNvSpPr>
            <p:nvPr/>
          </p:nvSpPr>
          <p:spPr bwMode="auto">
            <a:xfrm>
              <a:off x="2368105" y="3175000"/>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1.10</a:t>
              </a:r>
            </a:p>
          </p:txBody>
        </p:sp>
        <p:sp>
          <p:nvSpPr>
            <p:cNvPr id="948232" name="Text Box 8"/>
            <p:cNvSpPr txBox="1">
              <a:spLocks noChangeArrowheads="1"/>
            </p:cNvSpPr>
            <p:nvPr/>
          </p:nvSpPr>
          <p:spPr bwMode="auto">
            <a:xfrm>
              <a:off x="2368105" y="2700338"/>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1.15</a:t>
              </a:r>
            </a:p>
          </p:txBody>
        </p:sp>
        <p:sp>
          <p:nvSpPr>
            <p:cNvPr id="948233" name="Text Box 9"/>
            <p:cNvSpPr txBox="1">
              <a:spLocks noChangeArrowheads="1"/>
            </p:cNvSpPr>
            <p:nvPr/>
          </p:nvSpPr>
          <p:spPr bwMode="auto">
            <a:xfrm>
              <a:off x="2368105" y="2225675"/>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1.20</a:t>
              </a:r>
            </a:p>
          </p:txBody>
        </p:sp>
        <p:sp>
          <p:nvSpPr>
            <p:cNvPr id="948234" name="Line 10"/>
            <p:cNvSpPr>
              <a:spLocks noChangeShapeType="1"/>
            </p:cNvSpPr>
            <p:nvPr/>
          </p:nvSpPr>
          <p:spPr bwMode="auto">
            <a:xfrm>
              <a:off x="2921000" y="2120900"/>
              <a:ext cx="0" cy="3429000"/>
            </a:xfrm>
            <a:prstGeom prst="line">
              <a:avLst/>
            </a:prstGeom>
            <a:noFill/>
            <a:ln w="9525">
              <a:solidFill>
                <a:schemeClr val="tx1"/>
              </a:solidFill>
              <a:round/>
              <a:headEnd type="none" w="sm" len="sm"/>
              <a:tailEnd type="none" w="sm" len="sm"/>
            </a:ln>
            <a:effectLst/>
          </p:spPr>
          <p:txBody>
            <a:bodyPr lIns="90000" tIns="46800" rIns="90000" bIns="46800"/>
            <a:lstStyle/>
            <a:p>
              <a:endParaRPr lang="en-US" sz="1200" b="1" dirty="0"/>
            </a:p>
          </p:txBody>
        </p:sp>
        <p:sp>
          <p:nvSpPr>
            <p:cNvPr id="948235" name="Line 11"/>
            <p:cNvSpPr>
              <a:spLocks noChangeShapeType="1"/>
            </p:cNvSpPr>
            <p:nvPr/>
          </p:nvSpPr>
          <p:spPr bwMode="auto">
            <a:xfrm>
              <a:off x="2962275" y="4267200"/>
              <a:ext cx="5118100" cy="0"/>
            </a:xfrm>
            <a:prstGeom prst="line">
              <a:avLst/>
            </a:prstGeom>
            <a:noFill/>
            <a:ln w="9525">
              <a:solidFill>
                <a:schemeClr val="tx1"/>
              </a:solidFill>
              <a:round/>
              <a:headEnd type="none" w="sm" len="sm"/>
              <a:tailEnd type="none" w="sm" len="sm"/>
            </a:ln>
            <a:effectLst/>
          </p:spPr>
          <p:txBody>
            <a:bodyPr lIns="90000" tIns="46800" rIns="90000" bIns="46800"/>
            <a:lstStyle/>
            <a:p>
              <a:endParaRPr lang="en-US" sz="1200" b="1" dirty="0"/>
            </a:p>
          </p:txBody>
        </p:sp>
        <p:sp>
          <p:nvSpPr>
            <p:cNvPr id="948236" name="Freeform 12"/>
            <p:cNvSpPr>
              <a:spLocks/>
            </p:cNvSpPr>
            <p:nvPr/>
          </p:nvSpPr>
          <p:spPr bwMode="auto">
            <a:xfrm>
              <a:off x="3044825" y="3632199"/>
              <a:ext cx="4647746" cy="2013857"/>
            </a:xfrm>
            <a:custGeom>
              <a:avLst/>
              <a:gdLst/>
              <a:ahLst/>
              <a:cxnLst>
                <a:cxn ang="0">
                  <a:pos x="0" y="400"/>
                </a:cxn>
                <a:cxn ang="0">
                  <a:pos x="480" y="784"/>
                </a:cxn>
                <a:cxn ang="0">
                  <a:pos x="1488" y="736"/>
                </a:cxn>
                <a:cxn ang="0">
                  <a:pos x="1968" y="256"/>
                </a:cxn>
                <a:cxn ang="0">
                  <a:pos x="2352" y="16"/>
                </a:cxn>
                <a:cxn ang="0">
                  <a:pos x="2784" y="160"/>
                </a:cxn>
                <a:cxn ang="0">
                  <a:pos x="3072" y="208"/>
                </a:cxn>
              </a:cxnLst>
              <a:rect l="0" t="0" r="r" b="b"/>
              <a:pathLst>
                <a:path w="3072" h="840">
                  <a:moveTo>
                    <a:pt x="0" y="400"/>
                  </a:moveTo>
                  <a:cubicBezTo>
                    <a:pt x="116" y="564"/>
                    <a:pt x="232" y="728"/>
                    <a:pt x="480" y="784"/>
                  </a:cubicBezTo>
                  <a:cubicBezTo>
                    <a:pt x="728" y="840"/>
                    <a:pt x="1240" y="824"/>
                    <a:pt x="1488" y="736"/>
                  </a:cubicBezTo>
                  <a:cubicBezTo>
                    <a:pt x="1736" y="648"/>
                    <a:pt x="1824" y="376"/>
                    <a:pt x="1968" y="256"/>
                  </a:cubicBezTo>
                  <a:cubicBezTo>
                    <a:pt x="2112" y="136"/>
                    <a:pt x="2216" y="32"/>
                    <a:pt x="2352" y="16"/>
                  </a:cubicBezTo>
                  <a:cubicBezTo>
                    <a:pt x="2488" y="0"/>
                    <a:pt x="2664" y="128"/>
                    <a:pt x="2784" y="160"/>
                  </a:cubicBezTo>
                  <a:cubicBezTo>
                    <a:pt x="2904" y="192"/>
                    <a:pt x="2988" y="200"/>
                    <a:pt x="3072" y="208"/>
                  </a:cubicBezTo>
                </a:path>
              </a:pathLst>
            </a:custGeom>
            <a:noFill/>
            <a:ln w="9525" cap="flat" cmpd="sng">
              <a:solidFill>
                <a:schemeClr val="tx2"/>
              </a:solidFill>
              <a:prstDash val="solid"/>
              <a:round/>
              <a:headEnd type="none" w="sm" len="sm"/>
              <a:tailEnd type="none" w="sm" len="sm"/>
            </a:ln>
            <a:effectLst/>
          </p:spPr>
          <p:txBody>
            <a:bodyPr lIns="90000" tIns="46800" rIns="90000" bIns="46800"/>
            <a:lstStyle/>
            <a:p>
              <a:endParaRPr lang="en-US" sz="1200" b="1" dirty="0"/>
            </a:p>
          </p:txBody>
        </p:sp>
        <p:sp>
          <p:nvSpPr>
            <p:cNvPr id="948237" name="Line 13"/>
            <p:cNvSpPr>
              <a:spLocks noChangeShapeType="1"/>
            </p:cNvSpPr>
            <p:nvPr/>
          </p:nvSpPr>
          <p:spPr bwMode="auto">
            <a:xfrm>
              <a:off x="3054350" y="3352800"/>
              <a:ext cx="5035550" cy="0"/>
            </a:xfrm>
            <a:prstGeom prst="line">
              <a:avLst/>
            </a:prstGeom>
            <a:noFill/>
            <a:ln w="9525">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8238" name="Line 14"/>
            <p:cNvSpPr>
              <a:spLocks noChangeShapeType="1"/>
            </p:cNvSpPr>
            <p:nvPr/>
          </p:nvSpPr>
          <p:spPr bwMode="auto">
            <a:xfrm>
              <a:off x="3054350" y="2286000"/>
              <a:ext cx="5035550" cy="0"/>
            </a:xfrm>
            <a:prstGeom prst="line">
              <a:avLst/>
            </a:prstGeom>
            <a:noFill/>
            <a:ln w="9525">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8239" name="Line 15"/>
            <p:cNvSpPr>
              <a:spLocks noChangeShapeType="1"/>
            </p:cNvSpPr>
            <p:nvPr/>
          </p:nvSpPr>
          <p:spPr bwMode="auto">
            <a:xfrm>
              <a:off x="3054350" y="4800600"/>
              <a:ext cx="5035550" cy="0"/>
            </a:xfrm>
            <a:prstGeom prst="line">
              <a:avLst/>
            </a:prstGeom>
            <a:noFill/>
            <a:ln w="9525">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8240" name="Line 16"/>
            <p:cNvSpPr>
              <a:spLocks noChangeShapeType="1"/>
            </p:cNvSpPr>
            <p:nvPr/>
          </p:nvSpPr>
          <p:spPr bwMode="auto">
            <a:xfrm>
              <a:off x="3054350" y="5486400"/>
              <a:ext cx="5035550" cy="0"/>
            </a:xfrm>
            <a:prstGeom prst="line">
              <a:avLst/>
            </a:prstGeom>
            <a:noFill/>
            <a:ln w="9525">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8241" name="Oval 17"/>
            <p:cNvSpPr>
              <a:spLocks noChangeArrowheads="1"/>
            </p:cNvSpPr>
            <p:nvPr/>
          </p:nvSpPr>
          <p:spPr bwMode="auto">
            <a:xfrm>
              <a:off x="8337550" y="2590800"/>
              <a:ext cx="495300" cy="457200"/>
            </a:xfrm>
            <a:prstGeom prst="ellipse">
              <a:avLst/>
            </a:prstGeom>
            <a:ln>
              <a:headEnd type="none" w="sm" len="sm"/>
              <a:tailEnd type="none" w="lg" len="med"/>
            </a:ln>
          </p:spPr>
          <p:style>
            <a:lnRef idx="3">
              <a:schemeClr val="lt1"/>
            </a:lnRef>
            <a:fillRef idx="1">
              <a:schemeClr val="accent6"/>
            </a:fillRef>
            <a:effectRef idx="1">
              <a:schemeClr val="accent6"/>
            </a:effectRef>
            <a:fontRef idx="minor">
              <a:schemeClr val="lt1"/>
            </a:fontRef>
          </p:style>
          <p:txBody>
            <a:bodyPr wrap="none" lIns="90000" tIns="46800" rIns="90000" bIns="46800" anchor="ctr"/>
            <a:lstStyle/>
            <a:p>
              <a:pPr eaLnBrk="1" hangingPunct="1"/>
              <a:r>
                <a:rPr lang="en-GB" sz="1200" b="1" dirty="0"/>
                <a:t>A</a:t>
              </a:r>
            </a:p>
          </p:txBody>
        </p:sp>
        <p:sp>
          <p:nvSpPr>
            <p:cNvPr id="948242" name="Oval 18"/>
            <p:cNvSpPr>
              <a:spLocks noChangeArrowheads="1"/>
            </p:cNvSpPr>
            <p:nvPr/>
          </p:nvSpPr>
          <p:spPr bwMode="auto">
            <a:xfrm>
              <a:off x="8337550" y="3886200"/>
              <a:ext cx="495300" cy="457200"/>
            </a:xfrm>
            <a:prstGeom prst="ellipse">
              <a:avLst/>
            </a:prstGeom>
            <a:ln>
              <a:headEnd type="none" w="sm" len="sm"/>
              <a:tailEnd type="none" w="lg" len="med"/>
            </a:ln>
          </p:spPr>
          <p:style>
            <a:lnRef idx="3">
              <a:schemeClr val="lt1"/>
            </a:lnRef>
            <a:fillRef idx="1">
              <a:schemeClr val="accent3"/>
            </a:fillRef>
            <a:effectRef idx="1">
              <a:schemeClr val="accent3"/>
            </a:effectRef>
            <a:fontRef idx="minor">
              <a:schemeClr val="lt1"/>
            </a:fontRef>
          </p:style>
          <p:txBody>
            <a:bodyPr wrap="none" lIns="90000" tIns="46800" rIns="90000" bIns="46800" anchor="ctr"/>
            <a:lstStyle/>
            <a:p>
              <a:pPr eaLnBrk="1" hangingPunct="1"/>
              <a:r>
                <a:rPr lang="en-GB" sz="1200" b="1" dirty="0"/>
                <a:t>G</a:t>
              </a:r>
            </a:p>
          </p:txBody>
        </p:sp>
        <p:sp>
          <p:nvSpPr>
            <p:cNvPr id="948243" name="Oval 19"/>
            <p:cNvSpPr>
              <a:spLocks noChangeArrowheads="1"/>
            </p:cNvSpPr>
            <p:nvPr/>
          </p:nvSpPr>
          <p:spPr bwMode="auto">
            <a:xfrm>
              <a:off x="8337550" y="4876800"/>
              <a:ext cx="495300" cy="457200"/>
            </a:xfrm>
            <a:prstGeom prst="ellipse">
              <a:avLst/>
            </a:prstGeom>
            <a:ln>
              <a:headEnd type="none" w="sm" len="sm"/>
              <a:tailEnd type="none" w="lg" len="med"/>
            </a:ln>
          </p:spPr>
          <p:style>
            <a:lnRef idx="3">
              <a:schemeClr val="lt1"/>
            </a:lnRef>
            <a:fillRef idx="1">
              <a:schemeClr val="accent6"/>
            </a:fillRef>
            <a:effectRef idx="1">
              <a:schemeClr val="accent6"/>
            </a:effectRef>
            <a:fontRef idx="minor">
              <a:schemeClr val="lt1"/>
            </a:fontRef>
          </p:style>
          <p:txBody>
            <a:bodyPr wrap="none" lIns="90000" tIns="46800" rIns="90000" bIns="46800" anchor="ctr"/>
            <a:lstStyle/>
            <a:p>
              <a:pPr eaLnBrk="1" hangingPunct="1"/>
              <a:r>
                <a:rPr lang="en-GB" sz="1200" b="1" dirty="0"/>
                <a:t>A</a:t>
              </a:r>
            </a:p>
          </p:txBody>
        </p:sp>
        <p:sp>
          <p:nvSpPr>
            <p:cNvPr id="948244" name="Oval 20"/>
            <p:cNvSpPr>
              <a:spLocks noChangeArrowheads="1"/>
            </p:cNvSpPr>
            <p:nvPr/>
          </p:nvSpPr>
          <p:spPr bwMode="auto">
            <a:xfrm>
              <a:off x="8337550" y="5715000"/>
              <a:ext cx="495300" cy="457200"/>
            </a:xfrm>
            <a:prstGeom prst="ellipse">
              <a:avLst/>
            </a:prstGeom>
            <a:ln>
              <a:headEnd type="none" w="sm" len="sm"/>
              <a:tailEnd type="none" w="lg" len="me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pPr eaLnBrk="1" hangingPunct="1"/>
              <a:r>
                <a:rPr lang="en-GB" sz="1200" b="1" dirty="0"/>
                <a:t>R</a:t>
              </a:r>
            </a:p>
          </p:txBody>
        </p:sp>
        <p:sp>
          <p:nvSpPr>
            <p:cNvPr id="948245" name="Oval 21"/>
            <p:cNvSpPr>
              <a:spLocks noChangeArrowheads="1"/>
            </p:cNvSpPr>
            <p:nvPr/>
          </p:nvSpPr>
          <p:spPr bwMode="auto">
            <a:xfrm>
              <a:off x="8337550" y="1524000"/>
              <a:ext cx="495300" cy="457200"/>
            </a:xfrm>
            <a:prstGeom prst="ellipse">
              <a:avLst/>
            </a:prstGeom>
            <a:ln>
              <a:headEnd type="none" w="sm" len="sm"/>
              <a:tailEnd type="none" w="lg" len="me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pPr eaLnBrk="1" hangingPunct="1"/>
              <a:r>
                <a:rPr lang="en-GB" sz="1200" b="1" dirty="0"/>
                <a:t>R</a:t>
              </a:r>
            </a:p>
          </p:txBody>
        </p:sp>
        <p:sp>
          <p:nvSpPr>
            <p:cNvPr id="948246" name="Line 22"/>
            <p:cNvSpPr>
              <a:spLocks noChangeShapeType="1"/>
            </p:cNvSpPr>
            <p:nvPr/>
          </p:nvSpPr>
          <p:spPr bwMode="auto">
            <a:xfrm>
              <a:off x="8007350" y="3505200"/>
              <a:ext cx="0" cy="1219200"/>
            </a:xfrm>
            <a:prstGeom prst="line">
              <a:avLst/>
            </a:prstGeom>
            <a:noFill/>
            <a:ln w="9525">
              <a:solidFill>
                <a:schemeClr val="tx1"/>
              </a:solidFill>
              <a:round/>
              <a:headEnd type="triangle" w="med" len="med"/>
              <a:tailEnd type="triangle" w="med" len="med"/>
            </a:ln>
            <a:effectLst/>
          </p:spPr>
          <p:txBody>
            <a:bodyPr lIns="90000" tIns="46800" rIns="90000" bIns="46800"/>
            <a:lstStyle/>
            <a:p>
              <a:endParaRPr lang="en-US" sz="1200" b="1" dirty="0"/>
            </a:p>
          </p:txBody>
        </p:sp>
        <p:sp>
          <p:nvSpPr>
            <p:cNvPr id="948247" name="Line 23"/>
            <p:cNvSpPr>
              <a:spLocks noChangeShapeType="1"/>
            </p:cNvSpPr>
            <p:nvPr/>
          </p:nvSpPr>
          <p:spPr bwMode="auto">
            <a:xfrm>
              <a:off x="8007350" y="4876800"/>
              <a:ext cx="0" cy="533400"/>
            </a:xfrm>
            <a:prstGeom prst="line">
              <a:avLst/>
            </a:prstGeom>
            <a:noFill/>
            <a:ln w="9525">
              <a:solidFill>
                <a:schemeClr val="tx1"/>
              </a:solidFill>
              <a:round/>
              <a:headEnd type="triangle" w="med" len="med"/>
              <a:tailEnd type="triangle" w="med" len="med"/>
            </a:ln>
            <a:effectLst/>
          </p:spPr>
          <p:txBody>
            <a:bodyPr lIns="90000" tIns="46800" rIns="90000" bIns="46800"/>
            <a:lstStyle/>
            <a:p>
              <a:endParaRPr lang="en-US" sz="1200" b="1" dirty="0"/>
            </a:p>
          </p:txBody>
        </p:sp>
        <p:sp>
          <p:nvSpPr>
            <p:cNvPr id="948248" name="Line 24"/>
            <p:cNvSpPr>
              <a:spLocks noChangeShapeType="1"/>
            </p:cNvSpPr>
            <p:nvPr/>
          </p:nvSpPr>
          <p:spPr bwMode="auto">
            <a:xfrm>
              <a:off x="8007350" y="5562600"/>
              <a:ext cx="0" cy="609600"/>
            </a:xfrm>
            <a:prstGeom prst="line">
              <a:avLst/>
            </a:prstGeom>
            <a:noFill/>
            <a:ln w="9525">
              <a:solidFill>
                <a:schemeClr val="tx1"/>
              </a:solidFill>
              <a:round/>
              <a:headEnd type="triangle" w="med" len="med"/>
              <a:tailEnd/>
            </a:ln>
            <a:effectLst/>
          </p:spPr>
          <p:txBody>
            <a:bodyPr lIns="90000" tIns="46800" rIns="90000" bIns="46800"/>
            <a:lstStyle/>
            <a:p>
              <a:endParaRPr lang="en-US" sz="1200" b="1" dirty="0"/>
            </a:p>
          </p:txBody>
        </p:sp>
        <p:sp>
          <p:nvSpPr>
            <p:cNvPr id="948249" name="Line 25"/>
            <p:cNvSpPr>
              <a:spLocks noChangeShapeType="1"/>
            </p:cNvSpPr>
            <p:nvPr/>
          </p:nvSpPr>
          <p:spPr bwMode="auto">
            <a:xfrm>
              <a:off x="8007350" y="2438400"/>
              <a:ext cx="0" cy="762000"/>
            </a:xfrm>
            <a:prstGeom prst="line">
              <a:avLst/>
            </a:prstGeom>
            <a:noFill/>
            <a:ln w="9525">
              <a:solidFill>
                <a:schemeClr val="tx1"/>
              </a:solidFill>
              <a:round/>
              <a:headEnd type="triangle" w="med" len="med"/>
              <a:tailEnd type="triangle" w="med" len="med"/>
            </a:ln>
            <a:effectLst/>
          </p:spPr>
          <p:txBody>
            <a:bodyPr lIns="90000" tIns="46800" rIns="90000" bIns="46800"/>
            <a:lstStyle/>
            <a:p>
              <a:endParaRPr lang="en-US" sz="1200" b="1" dirty="0"/>
            </a:p>
          </p:txBody>
        </p:sp>
        <p:sp>
          <p:nvSpPr>
            <p:cNvPr id="948250" name="Line 26"/>
            <p:cNvSpPr>
              <a:spLocks noChangeShapeType="1"/>
            </p:cNvSpPr>
            <p:nvPr/>
          </p:nvSpPr>
          <p:spPr bwMode="auto">
            <a:xfrm>
              <a:off x="8007350" y="1524000"/>
              <a:ext cx="0" cy="685800"/>
            </a:xfrm>
            <a:prstGeom prst="line">
              <a:avLst/>
            </a:prstGeom>
            <a:noFill/>
            <a:ln w="9525">
              <a:solidFill>
                <a:schemeClr val="tx1"/>
              </a:solidFill>
              <a:round/>
              <a:headEnd/>
              <a:tailEnd type="triangle" w="med" len="med"/>
            </a:ln>
            <a:effectLst/>
          </p:spPr>
          <p:txBody>
            <a:bodyPr lIns="90000" tIns="46800" rIns="90000" bIns="46800"/>
            <a:lstStyle/>
            <a:p>
              <a:endParaRPr lang="en-US" sz="1200" b="1" dirty="0"/>
            </a:p>
          </p:txBody>
        </p:sp>
        <p:sp>
          <p:nvSpPr>
            <p:cNvPr id="948251" name="Text Box 27"/>
            <p:cNvSpPr txBox="1">
              <a:spLocks noChangeArrowheads="1"/>
            </p:cNvSpPr>
            <p:nvPr/>
          </p:nvSpPr>
          <p:spPr bwMode="gray">
            <a:xfrm>
              <a:off x="5345113" y="3937000"/>
              <a:ext cx="1497330" cy="279180"/>
            </a:xfrm>
            <a:prstGeom prst="rect">
              <a:avLst/>
            </a:prstGeom>
            <a:solidFill>
              <a:schemeClr val="bg1"/>
            </a:solid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No action required</a:t>
              </a:r>
            </a:p>
          </p:txBody>
        </p:sp>
        <p:sp>
          <p:nvSpPr>
            <p:cNvPr id="948252" name="Rectangle 28"/>
            <p:cNvSpPr>
              <a:spLocks noChangeArrowheads="1"/>
            </p:cNvSpPr>
            <p:nvPr/>
          </p:nvSpPr>
          <p:spPr bwMode="auto">
            <a:xfrm>
              <a:off x="5329239" y="2717800"/>
              <a:ext cx="948847" cy="279180"/>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Investigate</a:t>
              </a:r>
            </a:p>
          </p:txBody>
        </p:sp>
        <p:sp>
          <p:nvSpPr>
            <p:cNvPr id="948253" name="Rectangle 29"/>
            <p:cNvSpPr>
              <a:spLocks noChangeArrowheads="1"/>
            </p:cNvSpPr>
            <p:nvPr/>
          </p:nvSpPr>
          <p:spPr bwMode="auto">
            <a:xfrm>
              <a:off x="5338763" y="1651000"/>
              <a:ext cx="1415919" cy="279180"/>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Immediate action</a:t>
              </a:r>
            </a:p>
          </p:txBody>
        </p:sp>
        <p:sp>
          <p:nvSpPr>
            <p:cNvPr id="948254" name="Rectangle 30"/>
            <p:cNvSpPr>
              <a:spLocks noChangeArrowheads="1"/>
            </p:cNvSpPr>
            <p:nvPr/>
          </p:nvSpPr>
          <p:spPr bwMode="auto">
            <a:xfrm>
              <a:off x="5346700" y="5018088"/>
              <a:ext cx="948847" cy="279180"/>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Investigate</a:t>
              </a:r>
            </a:p>
          </p:txBody>
        </p:sp>
        <p:sp>
          <p:nvSpPr>
            <p:cNvPr id="948255" name="Rectangle 31"/>
            <p:cNvSpPr>
              <a:spLocks noChangeArrowheads="1"/>
            </p:cNvSpPr>
            <p:nvPr/>
          </p:nvSpPr>
          <p:spPr bwMode="auto">
            <a:xfrm>
              <a:off x="5356225" y="5780088"/>
              <a:ext cx="1415919" cy="279180"/>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Immediate action</a:t>
              </a:r>
            </a:p>
          </p:txBody>
        </p:sp>
        <p:sp>
          <p:nvSpPr>
            <p:cNvPr id="948256" name="Text Box 32"/>
            <p:cNvSpPr txBox="1">
              <a:spLocks noChangeArrowheads="1"/>
            </p:cNvSpPr>
            <p:nvPr/>
          </p:nvSpPr>
          <p:spPr bwMode="auto">
            <a:xfrm>
              <a:off x="2198688" y="1390650"/>
              <a:ext cx="1449387" cy="461665"/>
            </a:xfrm>
            <a:prstGeom prst="rect">
              <a:avLst/>
            </a:prstGeom>
            <a:noFill/>
            <a:ln w="12700" algn="ctr">
              <a:noFill/>
              <a:miter lim="800000"/>
              <a:headEnd/>
              <a:tailEnd/>
            </a:ln>
            <a:effectLst/>
          </p:spPr>
          <p:txBody>
            <a:bodyPr>
              <a:spAutoFit/>
            </a:bodyPr>
            <a:lstStyle/>
            <a:p>
              <a:pPr eaLnBrk="1" hangingPunct="1"/>
              <a:r>
                <a:rPr lang="en-GB" sz="1200" b="1" dirty="0"/>
                <a:t>Key Performance Indicator</a:t>
              </a:r>
              <a:endParaRPr lang="en-US" sz="1200"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108</a:t>
            </a:fld>
            <a:endParaRPr lang="en-US" dirty="0"/>
          </a:p>
        </p:txBody>
      </p:sp>
    </p:spTree>
    <p:extLst>
      <p:ext uri="{BB962C8B-B14F-4D97-AF65-F5344CB8AC3E}">
        <p14:creationId xmlns:p14="http://schemas.microsoft.com/office/powerpoint/2010/main" xmlns="" val="1933911555"/>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1410" name="Rectangle 2"/>
          <p:cNvSpPr>
            <a:spLocks noGrp="1" noChangeArrowheads="1"/>
          </p:cNvSpPr>
          <p:nvPr>
            <p:ph type="title"/>
          </p:nvPr>
        </p:nvSpPr>
        <p:spPr/>
        <p:txBody>
          <a:bodyPr/>
          <a:lstStyle/>
          <a:p>
            <a:r>
              <a:rPr lang="en-GB" dirty="0"/>
              <a:t>Methods and the Life Cycle</a:t>
            </a:r>
            <a:endParaRPr lang="en-US" dirty="0"/>
          </a:p>
        </p:txBody>
      </p:sp>
      <p:sp>
        <p:nvSpPr>
          <p:cNvPr id="1681411" name="Rectangle 3"/>
          <p:cNvSpPr>
            <a:spLocks noGrp="1" noChangeArrowheads="1"/>
          </p:cNvSpPr>
          <p:nvPr>
            <p:ph type="body" idx="1"/>
          </p:nvPr>
        </p:nvSpPr>
        <p:spPr/>
        <p:txBody>
          <a:bodyPr/>
          <a:lstStyle/>
          <a:p>
            <a:r>
              <a:rPr lang="en-US" dirty="0"/>
              <a:t>Process Descriptions for each Phase</a:t>
            </a:r>
          </a:p>
          <a:p>
            <a:r>
              <a:rPr lang="en-US" dirty="0"/>
              <a:t>Inputs and Outputs for processes</a:t>
            </a:r>
          </a:p>
          <a:p>
            <a:r>
              <a:rPr lang="en-US" dirty="0"/>
              <a:t>Documentation and Templates</a:t>
            </a:r>
          </a:p>
          <a:p>
            <a:r>
              <a:rPr lang="en-GB" dirty="0" smtClean="0"/>
              <a:t>Organization</a:t>
            </a:r>
            <a:r>
              <a:rPr lang="en-US" dirty="0" smtClean="0"/>
              <a:t> </a:t>
            </a:r>
            <a:r>
              <a:rPr lang="en-US" dirty="0"/>
              <a:t>Guidelines</a:t>
            </a:r>
          </a:p>
          <a:p>
            <a:r>
              <a:rPr lang="en-US" dirty="0"/>
              <a:t>Clear Roles and Responsibilities</a:t>
            </a:r>
          </a:p>
          <a:p>
            <a:r>
              <a:rPr lang="en-US" dirty="0"/>
              <a:t>Clearer Procedures for Specific skills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109</a:t>
            </a:fld>
            <a:endParaRPr lang="en-US" dirty="0"/>
          </a:p>
        </p:txBody>
      </p:sp>
    </p:spTree>
    <p:extLst>
      <p:ext uri="{BB962C8B-B14F-4D97-AF65-F5344CB8AC3E}">
        <p14:creationId xmlns:p14="http://schemas.microsoft.com/office/powerpoint/2010/main" xmlns="" val="878774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81411">
                                            <p:txEl>
                                              <p:pRg st="0" end="0"/>
                                            </p:txEl>
                                          </p:spTgt>
                                        </p:tgtEl>
                                        <p:attrNameLst>
                                          <p:attrName>style.visibility</p:attrName>
                                        </p:attrNameLst>
                                      </p:cBhvr>
                                      <p:to>
                                        <p:strVal val="visible"/>
                                      </p:to>
                                    </p:set>
                                    <p:animEffect transition="in" filter="wipe(left)">
                                      <p:cBhvr>
                                        <p:cTn id="7" dur="500"/>
                                        <p:tgtEl>
                                          <p:spTgt spid="1681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81411">
                                            <p:txEl>
                                              <p:pRg st="1" end="1"/>
                                            </p:txEl>
                                          </p:spTgt>
                                        </p:tgtEl>
                                        <p:attrNameLst>
                                          <p:attrName>style.visibility</p:attrName>
                                        </p:attrNameLst>
                                      </p:cBhvr>
                                      <p:to>
                                        <p:strVal val="visible"/>
                                      </p:to>
                                    </p:set>
                                    <p:animEffect transition="in" filter="wipe(left)">
                                      <p:cBhvr>
                                        <p:cTn id="12" dur="500"/>
                                        <p:tgtEl>
                                          <p:spTgt spid="16814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81411">
                                            <p:txEl>
                                              <p:pRg st="2" end="2"/>
                                            </p:txEl>
                                          </p:spTgt>
                                        </p:tgtEl>
                                        <p:attrNameLst>
                                          <p:attrName>style.visibility</p:attrName>
                                        </p:attrNameLst>
                                      </p:cBhvr>
                                      <p:to>
                                        <p:strVal val="visible"/>
                                      </p:to>
                                    </p:set>
                                    <p:animEffect transition="in" filter="wipe(left)">
                                      <p:cBhvr>
                                        <p:cTn id="17" dur="500"/>
                                        <p:tgtEl>
                                          <p:spTgt spid="16814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81411">
                                            <p:txEl>
                                              <p:pRg st="3" end="3"/>
                                            </p:txEl>
                                          </p:spTgt>
                                        </p:tgtEl>
                                        <p:attrNameLst>
                                          <p:attrName>style.visibility</p:attrName>
                                        </p:attrNameLst>
                                      </p:cBhvr>
                                      <p:to>
                                        <p:strVal val="visible"/>
                                      </p:to>
                                    </p:set>
                                    <p:animEffect transition="in" filter="wipe(left)">
                                      <p:cBhvr>
                                        <p:cTn id="22" dur="500"/>
                                        <p:tgtEl>
                                          <p:spTgt spid="16814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81411">
                                            <p:txEl>
                                              <p:pRg st="4" end="4"/>
                                            </p:txEl>
                                          </p:spTgt>
                                        </p:tgtEl>
                                        <p:attrNameLst>
                                          <p:attrName>style.visibility</p:attrName>
                                        </p:attrNameLst>
                                      </p:cBhvr>
                                      <p:to>
                                        <p:strVal val="visible"/>
                                      </p:to>
                                    </p:set>
                                    <p:animEffect transition="in" filter="wipe(left)">
                                      <p:cBhvr>
                                        <p:cTn id="27" dur="500"/>
                                        <p:tgtEl>
                                          <p:spTgt spid="16814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81411">
                                            <p:txEl>
                                              <p:pRg st="5" end="5"/>
                                            </p:txEl>
                                          </p:spTgt>
                                        </p:tgtEl>
                                        <p:attrNameLst>
                                          <p:attrName>style.visibility</p:attrName>
                                        </p:attrNameLst>
                                      </p:cBhvr>
                                      <p:to>
                                        <p:strVal val="visible"/>
                                      </p:to>
                                    </p:set>
                                    <p:animEffect transition="in" filter="wipe(left)">
                                      <p:cBhvr>
                                        <p:cTn id="32" dur="500"/>
                                        <p:tgtEl>
                                          <p:spTgt spid="16814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1411"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11</a:t>
            </a:fld>
            <a:endParaRPr lang="en-US" dirty="0"/>
          </a:p>
        </p:txBody>
      </p:sp>
      <p:sp>
        <p:nvSpPr>
          <p:cNvPr id="4" name="Title 3"/>
          <p:cNvSpPr>
            <a:spLocks noGrp="1"/>
          </p:cNvSpPr>
          <p:nvPr>
            <p:ph type="title"/>
          </p:nvPr>
        </p:nvSpPr>
        <p:spPr>
          <a:xfrm>
            <a:off x="381000" y="228600"/>
            <a:ext cx="6400800" cy="838200"/>
          </a:xfrm>
        </p:spPr>
        <p:txBody>
          <a:bodyPr>
            <a:normAutofit fontScale="90000"/>
          </a:bodyPr>
          <a:lstStyle/>
          <a:p>
            <a:r>
              <a:rPr lang="en-US" sz="2800" dirty="0" smtClean="0">
                <a:solidFill>
                  <a:schemeClr val="tx1"/>
                </a:solidFill>
              </a:rPr>
              <a:t>Deliverables from a </a:t>
            </a:r>
            <a:r>
              <a:rPr lang="en-US" sz="2800" dirty="0">
                <a:solidFill>
                  <a:schemeClr val="tx1"/>
                </a:solidFill>
              </a:rPr>
              <a:t>concept to </a:t>
            </a:r>
            <a:r>
              <a:rPr lang="en-US" sz="2800" dirty="0" smtClean="0">
                <a:solidFill>
                  <a:schemeClr val="tx1"/>
                </a:solidFill>
              </a:rPr>
              <a:t>relationships perspective</a:t>
            </a:r>
            <a:r>
              <a:rPr lang="en-US" dirty="0"/>
              <a:t/>
            </a:r>
            <a:br>
              <a:rPr lang="en-US" dirty="0"/>
            </a:br>
            <a:endParaRPr lang="en-US"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219200" y="838200"/>
            <a:ext cx="6777038" cy="51065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a:xfrm>
            <a:off x="2362200" y="4622800"/>
            <a:ext cx="1447800" cy="304800"/>
          </a:xfrm>
          <a:prstGeom prst="rect">
            <a:avLst/>
          </a:prstGeom>
          <a:solidFill>
            <a:schemeClr val="accent2">
              <a:lumMod val="40000"/>
              <a:lumOff val="60000"/>
            </a:schemeClr>
          </a:solidFill>
          <a:ln>
            <a:solidFill>
              <a:schemeClr val="tx1"/>
            </a:solidFill>
          </a:ln>
          <a:effectLst>
            <a:glow rad="228600">
              <a:schemeClr val="accent3">
                <a:satMod val="175000"/>
                <a:alpha val="40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a:lstStyle/>
          <a:p>
            <a:pPr algn="ctr"/>
            <a:r>
              <a:rPr lang="en-US" sz="1200" dirty="0" smtClean="0">
                <a:solidFill>
                  <a:schemeClr val="tx1"/>
                </a:solidFill>
              </a:rPr>
              <a:t>Deliverables</a:t>
            </a:r>
            <a:endParaRPr lang="en-US" sz="1200" dirty="0">
              <a:solidFill>
                <a:schemeClr val="tx1"/>
              </a:solidFill>
            </a:endParaRPr>
          </a:p>
        </p:txBody>
      </p:sp>
    </p:spTree>
    <p:extLst>
      <p:ext uri="{BB962C8B-B14F-4D97-AF65-F5344CB8AC3E}">
        <p14:creationId xmlns:p14="http://schemas.microsoft.com/office/powerpoint/2010/main" xmlns="" val="4295358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3458" name="Rectangle 2"/>
          <p:cNvSpPr>
            <a:spLocks noGrp="1" noChangeArrowheads="1"/>
          </p:cNvSpPr>
          <p:nvPr>
            <p:ph type="title"/>
          </p:nvPr>
        </p:nvSpPr>
        <p:spPr/>
        <p:txBody>
          <a:bodyPr/>
          <a:lstStyle/>
          <a:p>
            <a:r>
              <a:rPr lang="en-GB" dirty="0"/>
              <a:t>Methods Benefits</a:t>
            </a:r>
            <a:endParaRPr lang="en-US" dirty="0"/>
          </a:p>
        </p:txBody>
      </p:sp>
      <p:sp>
        <p:nvSpPr>
          <p:cNvPr id="1683459" name="Rectangle 3"/>
          <p:cNvSpPr>
            <a:spLocks noGrp="1" noChangeArrowheads="1"/>
          </p:cNvSpPr>
          <p:nvPr>
            <p:ph type="body" idx="1"/>
          </p:nvPr>
        </p:nvSpPr>
        <p:spPr/>
        <p:txBody>
          <a:bodyPr/>
          <a:lstStyle/>
          <a:p>
            <a:r>
              <a:rPr lang="en-US" dirty="0"/>
              <a:t>Consistency</a:t>
            </a:r>
          </a:p>
          <a:p>
            <a:r>
              <a:rPr lang="en-US" dirty="0"/>
              <a:t>Continuous Improvement</a:t>
            </a:r>
          </a:p>
          <a:p>
            <a:r>
              <a:rPr lang="en-US" dirty="0"/>
              <a:t>Common Understanding between the Project Team and Stakeholders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110</a:t>
            </a:fld>
            <a:endParaRPr lang="en-US" dirty="0"/>
          </a:p>
        </p:txBody>
      </p:sp>
    </p:spTree>
    <p:extLst>
      <p:ext uri="{BB962C8B-B14F-4D97-AF65-F5344CB8AC3E}">
        <p14:creationId xmlns:p14="http://schemas.microsoft.com/office/powerpoint/2010/main" xmlns="" val="17803347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83459">
                                            <p:txEl>
                                              <p:pRg st="0" end="0"/>
                                            </p:txEl>
                                          </p:spTgt>
                                        </p:tgtEl>
                                        <p:attrNameLst>
                                          <p:attrName>style.visibility</p:attrName>
                                        </p:attrNameLst>
                                      </p:cBhvr>
                                      <p:to>
                                        <p:strVal val="visible"/>
                                      </p:to>
                                    </p:set>
                                    <p:animEffect transition="in" filter="wipe(left)">
                                      <p:cBhvr>
                                        <p:cTn id="7" dur="500"/>
                                        <p:tgtEl>
                                          <p:spTgt spid="1683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83459">
                                            <p:txEl>
                                              <p:pRg st="1" end="1"/>
                                            </p:txEl>
                                          </p:spTgt>
                                        </p:tgtEl>
                                        <p:attrNameLst>
                                          <p:attrName>style.visibility</p:attrName>
                                        </p:attrNameLst>
                                      </p:cBhvr>
                                      <p:to>
                                        <p:strVal val="visible"/>
                                      </p:to>
                                    </p:set>
                                    <p:animEffect transition="in" filter="wipe(left)">
                                      <p:cBhvr>
                                        <p:cTn id="12" dur="500"/>
                                        <p:tgtEl>
                                          <p:spTgt spid="16834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83459">
                                            <p:txEl>
                                              <p:pRg st="2" end="2"/>
                                            </p:txEl>
                                          </p:spTgt>
                                        </p:tgtEl>
                                        <p:attrNameLst>
                                          <p:attrName>style.visibility</p:attrName>
                                        </p:attrNameLst>
                                      </p:cBhvr>
                                      <p:to>
                                        <p:strVal val="visible"/>
                                      </p:to>
                                    </p:set>
                                    <p:animEffect transition="in" filter="wipe(left)">
                                      <p:cBhvr>
                                        <p:cTn id="17" dur="500"/>
                                        <p:tgtEl>
                                          <p:spTgt spid="16834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3459"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475" y="2809875"/>
            <a:ext cx="7886700" cy="2852737"/>
          </a:xfrm>
        </p:spPr>
        <p:txBody>
          <a:bodyPr/>
          <a:lstStyle/>
          <a:p>
            <a:r>
              <a:rPr lang="en-US" dirty="0" smtClean="0"/>
              <a:t>Change Control</a:t>
            </a:r>
            <a:endParaRPr lang="en-US" dirty="0"/>
          </a:p>
        </p:txBody>
      </p:sp>
      <p:sp>
        <p:nvSpPr>
          <p:cNvPr id="3" name="Text Placeholder 2"/>
          <p:cNvSpPr>
            <a:spLocks noGrp="1"/>
          </p:cNvSpPr>
          <p:nvPr>
            <p:ph type="body" idx="1"/>
          </p:nvPr>
        </p:nvSpPr>
        <p:spPr>
          <a:xfrm>
            <a:off x="560768" y="5672271"/>
            <a:ext cx="7772400" cy="1500187"/>
          </a:xfrm>
        </p:spPr>
        <p:txBody>
          <a:bodyPr/>
          <a:lstStyle/>
          <a:p>
            <a:r>
              <a:rPr lang="en-US" dirty="0" smtClean="0"/>
              <a:t>The one constant you can always count on is change.</a:t>
            </a:r>
            <a:endParaRPr lang="en-US" dirty="0"/>
          </a:p>
        </p:txBody>
      </p:sp>
      <p:pic>
        <p:nvPicPr>
          <p:cNvPr id="26626" name="Picture 2" descr="http://1.bp.blogspot.com/-2y6HO_qKRBA/T1wKWUBnEvI/AAAAAAAAAJY/j2ETxjMvwLc/s1600/change-architect-sign1.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8200" y="685800"/>
            <a:ext cx="4419600" cy="3314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5" name="Slide Number Placeholder 4"/>
          <p:cNvSpPr>
            <a:spLocks noGrp="1"/>
          </p:cNvSpPr>
          <p:nvPr>
            <p:ph type="sldNum" sz="quarter" idx="12"/>
          </p:nvPr>
        </p:nvSpPr>
        <p:spPr/>
        <p:txBody>
          <a:bodyPr/>
          <a:lstStyle/>
          <a:p>
            <a:fld id="{4BE819A1-3DD8-4179-BFD0-BF7D359F8DBD}" type="slidenum">
              <a:rPr lang="en-US" smtClean="0"/>
              <a:pPr/>
              <a:t>111</a:t>
            </a:fld>
            <a:endParaRPr lang="en-US" dirty="0"/>
          </a:p>
        </p:txBody>
      </p:sp>
    </p:spTree>
    <p:extLst>
      <p:ext uri="{BB962C8B-B14F-4D97-AF65-F5344CB8AC3E}">
        <p14:creationId xmlns:p14="http://schemas.microsoft.com/office/powerpoint/2010/main" xmlns="" val="110228606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p:txBody>
          <a:bodyPr/>
          <a:lstStyle/>
          <a:p>
            <a:r>
              <a:rPr lang="en-GB" dirty="0"/>
              <a:t>Need for Change Control</a:t>
            </a:r>
            <a:endParaRPr lang="en-US" dirty="0"/>
          </a:p>
        </p:txBody>
      </p:sp>
      <p:sp>
        <p:nvSpPr>
          <p:cNvPr id="1001475" name="Rectangle 3"/>
          <p:cNvSpPr>
            <a:spLocks noGrp="1" noChangeArrowheads="1"/>
          </p:cNvSpPr>
          <p:nvPr>
            <p:ph type="body" idx="1"/>
          </p:nvPr>
        </p:nvSpPr>
        <p:spPr/>
        <p:txBody>
          <a:bodyPr/>
          <a:lstStyle/>
          <a:p>
            <a:r>
              <a:rPr lang="en-GB" dirty="0"/>
              <a:t>T</a:t>
            </a:r>
            <a:r>
              <a:rPr lang="en-GB" dirty="0" smtClean="0"/>
              <a:t>o </a:t>
            </a:r>
            <a:r>
              <a:rPr lang="en-GB" dirty="0"/>
              <a:t>control adverse impact of uncontrolled changes</a:t>
            </a:r>
          </a:p>
          <a:p>
            <a:r>
              <a:rPr lang="en-GB" dirty="0"/>
              <a:t>T</a:t>
            </a:r>
            <a:r>
              <a:rPr lang="en-GB" dirty="0" smtClean="0"/>
              <a:t>o </a:t>
            </a:r>
            <a:r>
              <a:rPr lang="en-GB" dirty="0"/>
              <a:t>enable beneficial changes </a:t>
            </a:r>
          </a:p>
          <a:p>
            <a:r>
              <a:rPr lang="en-GB" dirty="0"/>
              <a:t>T</a:t>
            </a:r>
            <a:r>
              <a:rPr lang="en-GB" dirty="0" smtClean="0"/>
              <a:t>o </a:t>
            </a:r>
            <a:r>
              <a:rPr lang="en-GB" dirty="0"/>
              <a:t>communicate changes to stakeholders</a:t>
            </a:r>
          </a:p>
          <a:p>
            <a:r>
              <a:rPr lang="en-GB" dirty="0"/>
              <a:t>T</a:t>
            </a:r>
            <a:r>
              <a:rPr lang="en-GB" dirty="0" smtClean="0"/>
              <a:t>o </a:t>
            </a:r>
            <a:r>
              <a:rPr lang="en-GB" dirty="0"/>
              <a:t>maintain baselines for effective control</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112</a:t>
            </a:fld>
            <a:endParaRPr lang="en-US" dirty="0"/>
          </a:p>
        </p:txBody>
      </p:sp>
    </p:spTree>
    <p:extLst>
      <p:ext uri="{BB962C8B-B14F-4D97-AF65-F5344CB8AC3E}">
        <p14:creationId xmlns:p14="http://schemas.microsoft.com/office/powerpoint/2010/main" xmlns="" val="1927871398"/>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Grp="1" noChangeArrowheads="1"/>
          </p:cNvSpPr>
          <p:nvPr>
            <p:ph type="title"/>
          </p:nvPr>
        </p:nvSpPr>
        <p:spPr/>
        <p:txBody>
          <a:bodyPr/>
          <a:lstStyle/>
          <a:p>
            <a:pPr algn="r"/>
            <a:r>
              <a:rPr lang="en-GB" dirty="0"/>
              <a:t>Roles</a:t>
            </a:r>
          </a:p>
        </p:txBody>
      </p:sp>
      <p:grpSp>
        <p:nvGrpSpPr>
          <p:cNvPr id="2" name="Group 27"/>
          <p:cNvGrpSpPr>
            <a:grpSpLocks/>
          </p:cNvGrpSpPr>
          <p:nvPr/>
        </p:nvGrpSpPr>
        <p:grpSpPr bwMode="auto">
          <a:xfrm>
            <a:off x="1029433" y="1463902"/>
            <a:ext cx="7085134" cy="4433888"/>
            <a:chOff x="1187" y="913"/>
            <a:chExt cx="4835" cy="2793"/>
          </a:xfrm>
        </p:grpSpPr>
        <p:sp>
          <p:nvSpPr>
            <p:cNvPr id="1003523" name="Text Box 3"/>
            <p:cNvSpPr txBox="1">
              <a:spLocks noChangeArrowheads="1"/>
            </p:cNvSpPr>
            <p:nvPr/>
          </p:nvSpPr>
          <p:spPr bwMode="auto">
            <a:xfrm>
              <a:off x="1187" y="913"/>
              <a:ext cx="1552" cy="639"/>
            </a:xfrm>
            <a:prstGeom prst="rect">
              <a:avLst/>
            </a:prstGeom>
            <a:solidFill>
              <a:schemeClr val="accent6">
                <a:lumMod val="75000"/>
              </a:schemeClr>
            </a:solidFill>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marL="266700" indent="-266700" algn="l" eaLnBrk="1" hangingPunct="1"/>
              <a:r>
                <a:rPr lang="en-GB" sz="1200" b="1" dirty="0">
                  <a:solidFill>
                    <a:schemeClr val="tx1"/>
                  </a:solidFill>
                </a:rPr>
                <a:t>External Stakeholders</a:t>
              </a:r>
            </a:p>
            <a:p>
              <a:pPr marL="622300" lvl="1" indent="-165100" algn="l" eaLnBrk="1" hangingPunct="1">
                <a:buFontTx/>
                <a:buChar char="•"/>
              </a:pPr>
              <a:r>
                <a:rPr lang="en-GB" sz="1200" b="1" dirty="0">
                  <a:solidFill>
                    <a:schemeClr val="tx1"/>
                  </a:solidFill>
                </a:rPr>
                <a:t>Customers</a:t>
              </a:r>
            </a:p>
            <a:p>
              <a:pPr marL="622300" lvl="1" indent="-165100" algn="l" eaLnBrk="1" hangingPunct="1">
                <a:buFontTx/>
                <a:buChar char="•"/>
              </a:pPr>
              <a:r>
                <a:rPr lang="en-GB" sz="1200" b="1" dirty="0">
                  <a:solidFill>
                    <a:schemeClr val="tx1"/>
                  </a:solidFill>
                </a:rPr>
                <a:t>Users</a:t>
              </a:r>
            </a:p>
            <a:p>
              <a:pPr marL="622300" lvl="1" indent="-165100" algn="l" eaLnBrk="1" hangingPunct="1">
                <a:buFontTx/>
                <a:buChar char="•"/>
              </a:pPr>
              <a:r>
                <a:rPr lang="en-GB" sz="1200" b="1" dirty="0">
                  <a:solidFill>
                    <a:schemeClr val="tx1"/>
                  </a:solidFill>
                </a:rPr>
                <a:t>Experts</a:t>
              </a:r>
            </a:p>
            <a:p>
              <a:pPr marL="622300" lvl="1" indent="-165100" algn="l" eaLnBrk="1" hangingPunct="1">
                <a:buFontTx/>
                <a:buChar char="•"/>
              </a:pPr>
              <a:r>
                <a:rPr lang="en-GB" sz="1200" b="1" dirty="0">
                  <a:solidFill>
                    <a:schemeClr val="tx1"/>
                  </a:solidFill>
                </a:rPr>
                <a:t>Regulators</a:t>
              </a:r>
              <a:endParaRPr lang="en-US" sz="1200" b="1" dirty="0">
                <a:solidFill>
                  <a:schemeClr val="tx1"/>
                </a:solidFill>
              </a:endParaRPr>
            </a:p>
          </p:txBody>
        </p:sp>
        <p:cxnSp>
          <p:nvCxnSpPr>
            <p:cNvPr id="1003524" name="AutoShape 4"/>
            <p:cNvCxnSpPr>
              <a:cxnSpLocks noChangeShapeType="1"/>
            </p:cNvCxnSpPr>
            <p:nvPr/>
          </p:nvCxnSpPr>
          <p:spPr bwMode="auto">
            <a:xfrm>
              <a:off x="2767" y="1233"/>
              <a:ext cx="588" cy="590"/>
            </a:xfrm>
            <a:prstGeom prst="bentConnector2">
              <a:avLst/>
            </a:prstGeom>
            <a:noFill/>
            <a:ln w="28575">
              <a:solidFill>
                <a:srgbClr val="FF3300"/>
              </a:solidFill>
              <a:miter lim="800000"/>
              <a:headEnd type="triangle" w="med" len="med"/>
              <a:tailEnd type="triangle" w="med" len="med"/>
            </a:ln>
            <a:effectLst/>
          </p:spPr>
        </p:cxnSp>
        <p:sp>
          <p:nvSpPr>
            <p:cNvPr id="1003525" name="Text Box 5"/>
            <p:cNvSpPr txBox="1">
              <a:spLocks noChangeArrowheads="1"/>
            </p:cNvSpPr>
            <p:nvPr/>
          </p:nvSpPr>
          <p:spPr bwMode="auto">
            <a:xfrm>
              <a:off x="4770" y="1151"/>
              <a:ext cx="944" cy="294"/>
            </a:xfrm>
            <a:prstGeom prst="rect">
              <a:avLst/>
            </a:prstGeom>
            <a:solidFill>
              <a:schemeClr val="accent6">
                <a:lumMod val="75000"/>
              </a:schemeClr>
            </a:solidFill>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eaLnBrk="1" hangingPunct="1"/>
              <a:r>
                <a:rPr lang="en-GB" sz="1200" b="1" dirty="0">
                  <a:solidFill>
                    <a:schemeClr val="tx1"/>
                  </a:solidFill>
                </a:rPr>
                <a:t>Corporate Management</a:t>
              </a:r>
              <a:endParaRPr lang="en-US" sz="1200" b="1" dirty="0">
                <a:solidFill>
                  <a:schemeClr val="tx1"/>
                </a:solidFill>
              </a:endParaRPr>
            </a:p>
          </p:txBody>
        </p:sp>
        <p:cxnSp>
          <p:nvCxnSpPr>
            <p:cNvPr id="1003526" name="AutoShape 6"/>
            <p:cNvCxnSpPr>
              <a:cxnSpLocks noChangeShapeType="1"/>
              <a:stCxn id="1003527" idx="3"/>
              <a:endCxn id="1003525" idx="1"/>
            </p:cNvCxnSpPr>
            <p:nvPr/>
          </p:nvCxnSpPr>
          <p:spPr bwMode="auto">
            <a:xfrm flipV="1">
              <a:off x="3918" y="1298"/>
              <a:ext cx="852" cy="615"/>
            </a:xfrm>
            <a:prstGeom prst="bentConnector3">
              <a:avLst>
                <a:gd name="adj1" fmla="val 49884"/>
              </a:avLst>
            </a:prstGeom>
            <a:noFill/>
            <a:ln w="28575">
              <a:solidFill>
                <a:srgbClr val="FF3300"/>
              </a:solidFill>
              <a:miter lim="800000"/>
              <a:headEnd type="triangle" w="med" len="med"/>
              <a:tailEnd/>
            </a:ln>
            <a:effectLst/>
          </p:spPr>
        </p:cxnSp>
        <p:sp>
          <p:nvSpPr>
            <p:cNvPr id="1003527" name="Text Box 7"/>
            <p:cNvSpPr txBox="1">
              <a:spLocks noChangeArrowheads="1"/>
            </p:cNvSpPr>
            <p:nvPr/>
          </p:nvSpPr>
          <p:spPr bwMode="auto">
            <a:xfrm>
              <a:off x="2833" y="1823"/>
              <a:ext cx="1085" cy="179"/>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l" eaLnBrk="1" hangingPunct="1"/>
              <a:r>
                <a:rPr lang="en-GB" sz="1200" b="1" dirty="0"/>
                <a:t>Project Sponsor</a:t>
              </a:r>
              <a:endParaRPr lang="en-US" sz="1200" b="1" dirty="0"/>
            </a:p>
          </p:txBody>
        </p:sp>
        <p:sp>
          <p:nvSpPr>
            <p:cNvPr id="1003528" name="Text Box 8"/>
            <p:cNvSpPr txBox="1">
              <a:spLocks noChangeArrowheads="1"/>
            </p:cNvSpPr>
            <p:nvPr/>
          </p:nvSpPr>
          <p:spPr bwMode="auto">
            <a:xfrm>
              <a:off x="2833" y="2780"/>
              <a:ext cx="849"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a:t>Project Manager</a:t>
              </a:r>
              <a:endParaRPr lang="en-US" sz="1200" b="1" dirty="0"/>
            </a:p>
          </p:txBody>
        </p:sp>
        <p:cxnSp>
          <p:nvCxnSpPr>
            <p:cNvPr id="1003529" name="AutoShape 9"/>
            <p:cNvCxnSpPr>
              <a:cxnSpLocks noChangeShapeType="1"/>
            </p:cNvCxnSpPr>
            <p:nvPr/>
          </p:nvCxnSpPr>
          <p:spPr bwMode="auto">
            <a:xfrm rot="16200000" flipH="1">
              <a:off x="2968" y="2389"/>
              <a:ext cx="778" cy="3"/>
            </a:xfrm>
            <a:prstGeom prst="bentConnector3">
              <a:avLst>
                <a:gd name="adj1" fmla="val 50000"/>
              </a:avLst>
            </a:prstGeom>
            <a:noFill/>
            <a:ln w="28575">
              <a:solidFill>
                <a:srgbClr val="FF3300"/>
              </a:solidFill>
              <a:miter lim="800000"/>
              <a:headEnd type="triangle" w="med" len="med"/>
              <a:tailEnd type="triangle" w="med" len="med"/>
            </a:ln>
            <a:effectLst/>
          </p:spPr>
        </p:cxnSp>
        <p:grpSp>
          <p:nvGrpSpPr>
            <p:cNvPr id="4" name="Group 10"/>
            <p:cNvGrpSpPr>
              <a:grpSpLocks/>
            </p:cNvGrpSpPr>
            <p:nvPr/>
          </p:nvGrpSpPr>
          <p:grpSpPr bwMode="auto">
            <a:xfrm>
              <a:off x="1906" y="2954"/>
              <a:ext cx="2726" cy="752"/>
              <a:chOff x="1310" y="2954"/>
              <a:chExt cx="2516" cy="752"/>
            </a:xfrm>
          </p:grpSpPr>
          <p:sp>
            <p:nvSpPr>
              <p:cNvPr id="1003531" name="Text Box 11"/>
              <p:cNvSpPr txBox="1">
                <a:spLocks noChangeArrowheads="1"/>
              </p:cNvSpPr>
              <p:nvPr/>
            </p:nvSpPr>
            <p:spPr bwMode="auto">
              <a:xfrm>
                <a:off x="1310" y="3532"/>
                <a:ext cx="626"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a:t>Team Leader</a:t>
                </a:r>
                <a:endParaRPr lang="en-US" sz="1200" b="1" dirty="0"/>
              </a:p>
            </p:txBody>
          </p:sp>
          <p:sp>
            <p:nvSpPr>
              <p:cNvPr id="1003532" name="Text Box 12"/>
              <p:cNvSpPr txBox="1">
                <a:spLocks noChangeArrowheads="1"/>
              </p:cNvSpPr>
              <p:nvPr/>
            </p:nvSpPr>
            <p:spPr bwMode="auto">
              <a:xfrm>
                <a:off x="2256" y="3526"/>
                <a:ext cx="626"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a:t>Team Leader</a:t>
                </a:r>
                <a:endParaRPr lang="en-US" sz="1200" b="1" dirty="0"/>
              </a:p>
            </p:txBody>
          </p:sp>
          <p:sp>
            <p:nvSpPr>
              <p:cNvPr id="1003533" name="Text Box 13"/>
              <p:cNvSpPr txBox="1">
                <a:spLocks noChangeArrowheads="1"/>
              </p:cNvSpPr>
              <p:nvPr/>
            </p:nvSpPr>
            <p:spPr bwMode="auto">
              <a:xfrm>
                <a:off x="3200" y="3526"/>
                <a:ext cx="626"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a:t>Team Leader</a:t>
                </a:r>
                <a:endParaRPr lang="en-US" sz="1200" b="1" dirty="0"/>
              </a:p>
            </p:txBody>
          </p:sp>
          <p:cxnSp>
            <p:nvCxnSpPr>
              <p:cNvPr id="1003534" name="AutoShape 14"/>
              <p:cNvCxnSpPr>
                <a:cxnSpLocks noChangeShapeType="1"/>
                <a:stCxn id="1003531" idx="0"/>
                <a:endCxn id="1003528" idx="2"/>
              </p:cNvCxnSpPr>
              <p:nvPr/>
            </p:nvCxnSpPr>
            <p:spPr bwMode="auto">
              <a:xfrm rot="5400000" flipH="1" flipV="1">
                <a:off x="1801" y="2776"/>
                <a:ext cx="578" cy="934"/>
              </a:xfrm>
              <a:prstGeom prst="bentConnector3">
                <a:avLst>
                  <a:gd name="adj1" fmla="val 50000"/>
                </a:avLst>
              </a:prstGeom>
              <a:noFill/>
              <a:ln w="28575">
                <a:solidFill>
                  <a:schemeClr val="tx2"/>
                </a:solidFill>
                <a:miter lim="800000"/>
                <a:headEnd type="triangle" w="med" len="med"/>
                <a:tailEnd type="triangle" w="med" len="med"/>
              </a:ln>
              <a:effectLst/>
            </p:spPr>
          </p:cxnSp>
          <p:cxnSp>
            <p:nvCxnSpPr>
              <p:cNvPr id="1003535" name="AutoShape 15"/>
              <p:cNvCxnSpPr>
                <a:cxnSpLocks noChangeShapeType="1"/>
                <a:stCxn id="1003528" idx="2"/>
                <a:endCxn id="1003532" idx="0"/>
              </p:cNvCxnSpPr>
              <p:nvPr/>
            </p:nvCxnSpPr>
            <p:spPr bwMode="auto">
              <a:xfrm>
                <a:off x="2557" y="2954"/>
                <a:ext cx="12" cy="572"/>
              </a:xfrm>
              <a:prstGeom prst="straightConnector1">
                <a:avLst/>
              </a:prstGeom>
              <a:noFill/>
              <a:ln w="28575">
                <a:solidFill>
                  <a:schemeClr val="tx2"/>
                </a:solidFill>
                <a:round/>
                <a:headEnd type="triangle" w="med" len="med"/>
                <a:tailEnd type="triangle" w="med" len="med"/>
              </a:ln>
              <a:effectLst/>
            </p:spPr>
          </p:cxnSp>
          <p:cxnSp>
            <p:nvCxnSpPr>
              <p:cNvPr id="1003536" name="AutoShape 16"/>
              <p:cNvCxnSpPr>
                <a:cxnSpLocks noChangeShapeType="1"/>
                <a:stCxn id="1003528" idx="2"/>
                <a:endCxn id="1003533" idx="0"/>
              </p:cNvCxnSpPr>
              <p:nvPr/>
            </p:nvCxnSpPr>
            <p:spPr bwMode="auto">
              <a:xfrm rot="16200000" flipH="1">
                <a:off x="2749" y="2762"/>
                <a:ext cx="572" cy="956"/>
              </a:xfrm>
              <a:prstGeom prst="bentConnector3">
                <a:avLst>
                  <a:gd name="adj1" fmla="val 50000"/>
                </a:avLst>
              </a:prstGeom>
              <a:noFill/>
              <a:ln w="28575">
                <a:solidFill>
                  <a:schemeClr val="tx2"/>
                </a:solidFill>
                <a:miter lim="800000"/>
                <a:headEnd type="triangle" w="med" len="med"/>
                <a:tailEnd type="triangle" w="med" len="med"/>
              </a:ln>
              <a:effectLst/>
            </p:spPr>
          </p:cxnSp>
        </p:grpSp>
        <p:sp>
          <p:nvSpPr>
            <p:cNvPr id="1003537" name="Text Box 17"/>
            <p:cNvSpPr txBox="1">
              <a:spLocks noChangeArrowheads="1"/>
            </p:cNvSpPr>
            <p:nvPr/>
          </p:nvSpPr>
          <p:spPr bwMode="auto">
            <a:xfrm>
              <a:off x="1265" y="2991"/>
              <a:ext cx="655" cy="409"/>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eaLnBrk="1" hangingPunct="1"/>
              <a:r>
                <a:rPr lang="en-GB" sz="1200" b="1" dirty="0"/>
                <a:t>Project Support Office</a:t>
              </a:r>
              <a:endParaRPr lang="en-US" sz="1200" b="1" dirty="0"/>
            </a:p>
          </p:txBody>
        </p:sp>
        <p:cxnSp>
          <p:nvCxnSpPr>
            <p:cNvPr id="1003538" name="AutoShape 18"/>
            <p:cNvCxnSpPr>
              <a:cxnSpLocks noChangeShapeType="1"/>
            </p:cNvCxnSpPr>
            <p:nvPr/>
          </p:nvCxnSpPr>
          <p:spPr bwMode="auto">
            <a:xfrm rot="10800000" flipV="1">
              <a:off x="1677" y="2870"/>
              <a:ext cx="1145" cy="121"/>
            </a:xfrm>
            <a:prstGeom prst="bentConnector2">
              <a:avLst/>
            </a:prstGeom>
            <a:noFill/>
            <a:ln w="28575">
              <a:solidFill>
                <a:srgbClr val="FF3300"/>
              </a:solidFill>
              <a:miter lim="800000"/>
              <a:headEnd type="triangle" w="med" len="med"/>
              <a:tailEnd type="triangle" w="med" len="med"/>
            </a:ln>
            <a:effectLst/>
          </p:spPr>
        </p:cxnSp>
        <p:sp>
          <p:nvSpPr>
            <p:cNvPr id="1003539" name="Freeform 19"/>
            <p:cNvSpPr>
              <a:spLocks/>
            </p:cNvSpPr>
            <p:nvPr/>
          </p:nvSpPr>
          <p:spPr bwMode="auto">
            <a:xfrm flipH="1">
              <a:off x="1605" y="3456"/>
              <a:ext cx="242" cy="174"/>
            </a:xfrm>
            <a:custGeom>
              <a:avLst/>
              <a:gdLst/>
              <a:ahLst/>
              <a:cxnLst>
                <a:cxn ang="0">
                  <a:pos x="192" y="0"/>
                </a:cxn>
                <a:cxn ang="0">
                  <a:pos x="192" y="184"/>
                </a:cxn>
                <a:cxn ang="0">
                  <a:pos x="0" y="184"/>
                </a:cxn>
              </a:cxnLst>
              <a:rect l="0" t="0" r="r" b="b"/>
              <a:pathLst>
                <a:path w="192" h="184">
                  <a:moveTo>
                    <a:pt x="192" y="0"/>
                  </a:moveTo>
                  <a:lnTo>
                    <a:pt x="192" y="184"/>
                  </a:lnTo>
                  <a:lnTo>
                    <a:pt x="0" y="184"/>
                  </a:lnTo>
                </a:path>
              </a:pathLst>
            </a:custGeom>
            <a:noFill/>
            <a:ln w="28575" cap="flat" cmpd="sng">
              <a:solidFill>
                <a:srgbClr val="FF3300"/>
              </a:solidFill>
              <a:prstDash val="dash"/>
              <a:round/>
              <a:headEnd type="triangle" w="lg" len="med"/>
              <a:tailEnd type="triangle" w="lg" len="med"/>
            </a:ln>
            <a:effectLst/>
          </p:spPr>
          <p:txBody>
            <a:bodyPr>
              <a:spAutoFit/>
            </a:bodyPr>
            <a:lstStyle/>
            <a:p>
              <a:endParaRPr lang="en-US" sz="1200" b="1" dirty="0"/>
            </a:p>
          </p:txBody>
        </p:sp>
        <p:grpSp>
          <p:nvGrpSpPr>
            <p:cNvPr id="5" name="Group 20"/>
            <p:cNvGrpSpPr>
              <a:grpSpLocks/>
            </p:cNvGrpSpPr>
            <p:nvPr/>
          </p:nvGrpSpPr>
          <p:grpSpPr bwMode="auto">
            <a:xfrm>
              <a:off x="1367" y="1617"/>
              <a:ext cx="1556" cy="1096"/>
              <a:chOff x="1085" y="1617"/>
              <a:chExt cx="1436" cy="1096"/>
            </a:xfrm>
          </p:grpSpPr>
          <p:sp>
            <p:nvSpPr>
              <p:cNvPr id="1003541" name="Text Box 21"/>
              <p:cNvSpPr txBox="1">
                <a:spLocks noChangeArrowheads="1"/>
              </p:cNvSpPr>
              <p:nvPr/>
            </p:nvSpPr>
            <p:spPr bwMode="auto">
              <a:xfrm>
                <a:off x="1085" y="2097"/>
                <a:ext cx="941" cy="291"/>
              </a:xfrm>
              <a:prstGeom prst="rect">
                <a:avLst/>
              </a:prstGeom>
              <a:noFill/>
              <a:ln w="28575" algn="ctr">
                <a:solidFill>
                  <a:schemeClr val="tx2"/>
                </a:solidFill>
                <a:prstDash val="dash"/>
                <a:miter lim="800000"/>
                <a:headEnd type="none" w="lg" len="med"/>
                <a:tailEnd type="none" w="lg" len="med"/>
              </a:ln>
              <a:effectLst/>
            </p:spPr>
            <p:txBody>
              <a:bodyPr>
                <a:spAutoFit/>
              </a:bodyPr>
              <a:lstStyle/>
              <a:p>
                <a:pPr eaLnBrk="1" hangingPunct="1"/>
                <a:r>
                  <a:rPr lang="en-GB" sz="1200" b="1" dirty="0"/>
                  <a:t>Change Control Board</a:t>
                </a:r>
                <a:endParaRPr lang="en-US" sz="1200" b="1" dirty="0"/>
              </a:p>
            </p:txBody>
          </p:sp>
          <p:sp>
            <p:nvSpPr>
              <p:cNvPr id="1003542" name="Line 22"/>
              <p:cNvSpPr>
                <a:spLocks noChangeShapeType="1"/>
              </p:cNvSpPr>
              <p:nvPr/>
            </p:nvSpPr>
            <p:spPr bwMode="auto">
              <a:xfrm flipH="1">
                <a:off x="2104" y="1875"/>
                <a:ext cx="344" cy="214"/>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sp>
            <p:nvSpPr>
              <p:cNvPr id="1003543" name="Line 23"/>
              <p:cNvSpPr>
                <a:spLocks noChangeShapeType="1"/>
              </p:cNvSpPr>
              <p:nvPr/>
            </p:nvSpPr>
            <p:spPr bwMode="auto">
              <a:xfrm flipH="1">
                <a:off x="1577" y="1617"/>
                <a:ext cx="8" cy="428"/>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sp>
            <p:nvSpPr>
              <p:cNvPr id="1003544" name="Line 24"/>
              <p:cNvSpPr>
                <a:spLocks noChangeShapeType="1"/>
              </p:cNvSpPr>
              <p:nvPr/>
            </p:nvSpPr>
            <p:spPr bwMode="auto">
              <a:xfrm flipH="1" flipV="1">
                <a:off x="2145" y="2431"/>
                <a:ext cx="376" cy="282"/>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grpSp>
        <p:sp>
          <p:nvSpPr>
            <p:cNvPr id="1003545" name="Text Box 25"/>
            <p:cNvSpPr txBox="1">
              <a:spLocks noChangeArrowheads="1"/>
            </p:cNvSpPr>
            <p:nvPr/>
          </p:nvSpPr>
          <p:spPr bwMode="auto">
            <a:xfrm>
              <a:off x="5068" y="2001"/>
              <a:ext cx="954" cy="756"/>
            </a:xfrm>
            <a:prstGeom prst="rect">
              <a:avLst/>
            </a:prstGeom>
            <a:solidFill>
              <a:schemeClr val="accent6">
                <a:lumMod val="75000"/>
              </a:schemeClr>
            </a:solidFill>
            <a:ln>
              <a:headEnd type="none" w="lg" len="med"/>
              <a:tailEnd type="none" w="lg" len="med"/>
            </a:ln>
          </p:spPr>
          <p:style>
            <a:lnRef idx="0">
              <a:schemeClr val="accent1"/>
            </a:lnRef>
            <a:fillRef idx="3">
              <a:schemeClr val="accent1"/>
            </a:fillRef>
            <a:effectRef idx="3">
              <a:schemeClr val="accent1"/>
            </a:effectRef>
            <a:fontRef idx="minor">
              <a:schemeClr val="lt1"/>
            </a:fontRef>
          </p:style>
          <p:txBody>
            <a:bodyPr>
              <a:spAutoFit/>
            </a:bodyPr>
            <a:lstStyle/>
            <a:p>
              <a:pPr eaLnBrk="1" hangingPunct="1"/>
              <a:r>
                <a:rPr lang="en-GB" sz="1200" b="1" dirty="0" smtClean="0">
                  <a:solidFill>
                    <a:schemeClr val="tx1"/>
                  </a:solidFill>
                </a:rPr>
                <a:t>Sustainability Manager</a:t>
              </a:r>
              <a:endParaRPr lang="en-GB" sz="1200" b="1" dirty="0">
                <a:solidFill>
                  <a:schemeClr val="tx1"/>
                </a:solidFill>
              </a:endParaRPr>
            </a:p>
            <a:p>
              <a:pPr eaLnBrk="1" hangingPunct="1"/>
              <a:endParaRPr lang="en-GB" sz="1200" b="1" dirty="0">
                <a:solidFill>
                  <a:schemeClr val="tx1"/>
                </a:solidFill>
              </a:endParaRPr>
            </a:p>
            <a:p>
              <a:pPr eaLnBrk="1" hangingPunct="1"/>
              <a:r>
                <a:rPr lang="en-GB" sz="1200" b="1" dirty="0">
                  <a:solidFill>
                    <a:schemeClr val="tx1"/>
                  </a:solidFill>
                </a:rPr>
                <a:t>Functions</a:t>
              </a:r>
            </a:p>
            <a:p>
              <a:pPr eaLnBrk="1" hangingPunct="1"/>
              <a:endParaRPr lang="en-GB" sz="1200" b="1" dirty="0">
                <a:solidFill>
                  <a:schemeClr val="tx1"/>
                </a:solidFill>
              </a:endParaRPr>
            </a:p>
            <a:p>
              <a:pPr eaLnBrk="1" hangingPunct="1"/>
              <a:r>
                <a:rPr lang="en-GB" sz="1200" b="1" dirty="0">
                  <a:solidFill>
                    <a:schemeClr val="tx1"/>
                  </a:solidFill>
                </a:rPr>
                <a:t>Quality Assurance</a:t>
              </a:r>
              <a:endParaRPr lang="en-US" sz="1200" b="1" dirty="0">
                <a:solidFill>
                  <a:schemeClr val="tx1"/>
                </a:solidFill>
              </a:endParaRPr>
            </a:p>
          </p:txBody>
        </p:sp>
        <p:cxnSp>
          <p:nvCxnSpPr>
            <p:cNvPr id="1003546" name="AutoShape 26"/>
            <p:cNvCxnSpPr>
              <a:cxnSpLocks noChangeShapeType="1"/>
            </p:cNvCxnSpPr>
            <p:nvPr/>
          </p:nvCxnSpPr>
          <p:spPr bwMode="auto">
            <a:xfrm rot="10800000" flipV="1">
              <a:off x="3942" y="2446"/>
              <a:ext cx="1092" cy="424"/>
            </a:xfrm>
            <a:prstGeom prst="bentConnector3">
              <a:avLst>
                <a:gd name="adj1" fmla="val 50000"/>
              </a:avLst>
            </a:prstGeom>
            <a:noFill/>
            <a:ln w="28575">
              <a:solidFill>
                <a:srgbClr val="FF3300"/>
              </a:solidFill>
              <a:miter lim="800000"/>
              <a:headEnd type="triangle" w="med" len="med"/>
              <a:tailEnd type="triangle" w="med" len="med"/>
            </a:ln>
            <a:effectLst/>
          </p:spPr>
        </p:cxnSp>
      </p:grpSp>
      <p:sp>
        <p:nvSpPr>
          <p:cNvPr id="3" name="Slide Number Placeholder 2"/>
          <p:cNvSpPr>
            <a:spLocks noGrp="1"/>
          </p:cNvSpPr>
          <p:nvPr>
            <p:ph type="sldNum" sz="quarter" idx="12"/>
          </p:nvPr>
        </p:nvSpPr>
        <p:spPr/>
        <p:txBody>
          <a:bodyPr/>
          <a:lstStyle/>
          <a:p>
            <a:fld id="{4BE819A1-3DD8-4179-BFD0-BF7D359F8DBD}" type="slidenum">
              <a:rPr lang="en-US" smtClean="0"/>
              <a:pPr/>
              <a:t>113</a:t>
            </a:fld>
            <a:endParaRPr lang="en-US" dirty="0"/>
          </a:p>
        </p:txBody>
      </p:sp>
    </p:spTree>
    <p:extLst>
      <p:ext uri="{BB962C8B-B14F-4D97-AF65-F5344CB8AC3E}">
        <p14:creationId xmlns:p14="http://schemas.microsoft.com/office/powerpoint/2010/main" xmlns="" val="111109456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1" name="Rectangle 3"/>
          <p:cNvSpPr>
            <a:spLocks noGrp="1" noChangeArrowheads="1"/>
          </p:cNvSpPr>
          <p:nvPr>
            <p:ph type="title"/>
          </p:nvPr>
        </p:nvSpPr>
        <p:spPr/>
        <p:txBody>
          <a:bodyPr/>
          <a:lstStyle/>
          <a:p>
            <a:r>
              <a:rPr lang="en-GB" dirty="0" smtClean="0"/>
              <a:t>Change Control Process</a:t>
            </a:r>
            <a:endParaRPr lang="en-GB" dirty="0"/>
          </a:p>
        </p:txBody>
      </p:sp>
      <p:grpSp>
        <p:nvGrpSpPr>
          <p:cNvPr id="2" name="Group 27"/>
          <p:cNvGrpSpPr/>
          <p:nvPr/>
        </p:nvGrpSpPr>
        <p:grpSpPr>
          <a:xfrm>
            <a:off x="1336431" y="1363667"/>
            <a:ext cx="6471138" cy="4724400"/>
            <a:chOff x="1835150" y="1566863"/>
            <a:chExt cx="7010400" cy="4724400"/>
          </a:xfrm>
        </p:grpSpPr>
        <p:sp>
          <p:nvSpPr>
            <p:cNvPr id="1005570" name="Rectangle 2"/>
            <p:cNvSpPr>
              <a:spLocks noChangeArrowheads="1"/>
            </p:cNvSpPr>
            <p:nvPr/>
          </p:nvSpPr>
          <p:spPr bwMode="auto">
            <a:xfrm>
              <a:off x="1855788" y="2627313"/>
              <a:ext cx="1681162" cy="2989262"/>
            </a:xfrm>
            <a:prstGeom prst="rect">
              <a:avLst/>
            </a:prstGeom>
            <a:ln>
              <a:headEnd type="none" w="sm" len="sm"/>
              <a:tailEnd type="none" w="sm" len="sm"/>
            </a:ln>
          </p:spPr>
          <p:style>
            <a:lnRef idx="0">
              <a:schemeClr val="accent6"/>
            </a:lnRef>
            <a:fillRef idx="3">
              <a:schemeClr val="accent6"/>
            </a:fillRef>
            <a:effectRef idx="3">
              <a:schemeClr val="accent6"/>
            </a:effectRef>
            <a:fontRef idx="minor">
              <a:schemeClr val="lt1"/>
            </a:fontRef>
          </p:style>
          <p:txBody>
            <a:bodyPr wrap="none" anchor="ctr"/>
            <a:lstStyle/>
            <a:p>
              <a:endParaRPr lang="en-US" b="1" dirty="0"/>
            </a:p>
          </p:txBody>
        </p:sp>
        <p:sp>
          <p:nvSpPr>
            <p:cNvPr id="1005572" name="Rectangle 4"/>
            <p:cNvSpPr>
              <a:spLocks noChangeArrowheads="1"/>
            </p:cNvSpPr>
            <p:nvPr/>
          </p:nvSpPr>
          <p:spPr bwMode="auto">
            <a:xfrm>
              <a:off x="4567238" y="15668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Request</a:t>
              </a:r>
            </a:p>
          </p:txBody>
        </p:sp>
        <p:sp>
          <p:nvSpPr>
            <p:cNvPr id="1005573" name="Rectangle 5"/>
            <p:cNvSpPr>
              <a:spLocks noChangeArrowheads="1"/>
            </p:cNvSpPr>
            <p:nvPr/>
          </p:nvSpPr>
          <p:spPr bwMode="auto">
            <a:xfrm>
              <a:off x="4567238" y="24050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Registration</a:t>
              </a:r>
            </a:p>
          </p:txBody>
        </p:sp>
        <p:sp>
          <p:nvSpPr>
            <p:cNvPr id="1005574" name="Rectangle 6"/>
            <p:cNvSpPr>
              <a:spLocks noChangeArrowheads="1"/>
            </p:cNvSpPr>
            <p:nvPr/>
          </p:nvSpPr>
          <p:spPr bwMode="auto">
            <a:xfrm>
              <a:off x="4567238" y="32432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Assessment</a:t>
              </a:r>
            </a:p>
          </p:txBody>
        </p:sp>
        <p:sp>
          <p:nvSpPr>
            <p:cNvPr id="1005575" name="Rectangle 7"/>
            <p:cNvSpPr>
              <a:spLocks noChangeArrowheads="1"/>
            </p:cNvSpPr>
            <p:nvPr/>
          </p:nvSpPr>
          <p:spPr bwMode="auto">
            <a:xfrm>
              <a:off x="4567238" y="48434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Update the </a:t>
              </a:r>
              <a:br>
                <a:rPr lang="en-GB" b="1" dirty="0"/>
              </a:br>
              <a:r>
                <a:rPr lang="en-GB" b="1" dirty="0" smtClean="0"/>
                <a:t>Plan</a:t>
              </a:r>
              <a:endParaRPr lang="en-GB" b="1" dirty="0"/>
            </a:p>
          </p:txBody>
        </p:sp>
        <p:sp>
          <p:nvSpPr>
            <p:cNvPr id="1005576" name="Rectangle 8"/>
            <p:cNvSpPr>
              <a:spLocks noChangeArrowheads="1"/>
            </p:cNvSpPr>
            <p:nvPr/>
          </p:nvSpPr>
          <p:spPr bwMode="auto">
            <a:xfrm>
              <a:off x="4567238" y="57578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Implement</a:t>
              </a:r>
            </a:p>
          </p:txBody>
        </p:sp>
        <p:cxnSp>
          <p:nvCxnSpPr>
            <p:cNvPr id="1005577" name="AutoShape 9"/>
            <p:cNvCxnSpPr>
              <a:cxnSpLocks noChangeShapeType="1"/>
            </p:cNvCxnSpPr>
            <p:nvPr/>
          </p:nvCxnSpPr>
          <p:spPr bwMode="auto">
            <a:xfrm>
              <a:off x="5308600" y="2100263"/>
              <a:ext cx="0" cy="304800"/>
            </a:xfrm>
            <a:prstGeom prst="straightConnector1">
              <a:avLst/>
            </a:prstGeom>
            <a:noFill/>
            <a:ln w="9525">
              <a:solidFill>
                <a:schemeClr val="tx1"/>
              </a:solidFill>
              <a:round/>
              <a:headEnd type="none" w="sm" len="sm"/>
              <a:tailEnd type="triangle" w="lg" len="med"/>
            </a:ln>
            <a:effectLst/>
          </p:spPr>
        </p:cxnSp>
        <p:cxnSp>
          <p:nvCxnSpPr>
            <p:cNvPr id="1005578" name="AutoShape 10"/>
            <p:cNvCxnSpPr>
              <a:cxnSpLocks noChangeShapeType="1"/>
            </p:cNvCxnSpPr>
            <p:nvPr/>
          </p:nvCxnSpPr>
          <p:spPr bwMode="auto">
            <a:xfrm>
              <a:off x="5308600" y="2938463"/>
              <a:ext cx="0" cy="304800"/>
            </a:xfrm>
            <a:prstGeom prst="straightConnector1">
              <a:avLst/>
            </a:prstGeom>
            <a:noFill/>
            <a:ln w="9525">
              <a:solidFill>
                <a:schemeClr val="tx1"/>
              </a:solidFill>
              <a:round/>
              <a:headEnd type="none" w="sm" len="sm"/>
              <a:tailEnd type="triangle" w="lg" len="med"/>
            </a:ln>
            <a:effectLst/>
          </p:spPr>
        </p:cxnSp>
        <p:cxnSp>
          <p:nvCxnSpPr>
            <p:cNvPr id="1005579" name="AutoShape 11"/>
            <p:cNvCxnSpPr>
              <a:cxnSpLocks noChangeShapeType="1"/>
            </p:cNvCxnSpPr>
            <p:nvPr/>
          </p:nvCxnSpPr>
          <p:spPr bwMode="auto">
            <a:xfrm>
              <a:off x="5308600" y="3776663"/>
              <a:ext cx="0" cy="228600"/>
            </a:xfrm>
            <a:prstGeom prst="straightConnector1">
              <a:avLst/>
            </a:prstGeom>
            <a:noFill/>
            <a:ln w="9525">
              <a:solidFill>
                <a:schemeClr val="tx1"/>
              </a:solidFill>
              <a:round/>
              <a:headEnd type="none" w="sm" len="sm"/>
              <a:tailEnd type="triangle" w="lg" len="med"/>
            </a:ln>
            <a:effectLst/>
          </p:spPr>
        </p:cxnSp>
        <p:cxnSp>
          <p:nvCxnSpPr>
            <p:cNvPr id="1005580" name="AutoShape 12"/>
            <p:cNvCxnSpPr>
              <a:cxnSpLocks noChangeShapeType="1"/>
            </p:cNvCxnSpPr>
            <p:nvPr/>
          </p:nvCxnSpPr>
          <p:spPr bwMode="auto">
            <a:xfrm>
              <a:off x="5308600" y="5376863"/>
              <a:ext cx="0" cy="381000"/>
            </a:xfrm>
            <a:prstGeom prst="straightConnector1">
              <a:avLst/>
            </a:prstGeom>
            <a:noFill/>
            <a:ln w="9525">
              <a:solidFill>
                <a:schemeClr val="tx1"/>
              </a:solidFill>
              <a:round/>
              <a:headEnd type="none" w="sm" len="sm"/>
              <a:tailEnd type="triangle" w="lg" len="med"/>
            </a:ln>
            <a:effectLst/>
          </p:spPr>
        </p:cxnSp>
        <p:cxnSp>
          <p:nvCxnSpPr>
            <p:cNvPr id="1005581" name="AutoShape 13"/>
            <p:cNvCxnSpPr>
              <a:cxnSpLocks noChangeShapeType="1"/>
            </p:cNvCxnSpPr>
            <p:nvPr/>
          </p:nvCxnSpPr>
          <p:spPr bwMode="auto">
            <a:xfrm>
              <a:off x="5308600" y="4614863"/>
              <a:ext cx="0" cy="228600"/>
            </a:xfrm>
            <a:prstGeom prst="straightConnector1">
              <a:avLst/>
            </a:prstGeom>
            <a:noFill/>
            <a:ln w="9525">
              <a:solidFill>
                <a:schemeClr val="tx1"/>
              </a:solidFill>
              <a:round/>
              <a:headEnd type="none" w="sm" len="sm"/>
              <a:tailEnd type="triangle" w="lg" len="med"/>
            </a:ln>
            <a:effectLst/>
          </p:spPr>
        </p:cxnSp>
        <p:sp>
          <p:nvSpPr>
            <p:cNvPr id="1005582" name="AutoShape 14"/>
            <p:cNvSpPr>
              <a:spLocks noChangeArrowheads="1"/>
            </p:cNvSpPr>
            <p:nvPr/>
          </p:nvSpPr>
          <p:spPr bwMode="auto">
            <a:xfrm>
              <a:off x="4184650" y="4005263"/>
              <a:ext cx="2063750" cy="609600"/>
            </a:xfrm>
            <a:prstGeom prst="diamond">
              <a:avLst/>
            </a:prstGeom>
            <a:ln>
              <a:headEnd type="none" w="sm" len="sm"/>
              <a:tailEnd type="none" w="lg" len="med"/>
            </a:ln>
          </p:spPr>
          <p:style>
            <a:lnRef idx="0">
              <a:schemeClr val="accent2"/>
            </a:lnRef>
            <a:fillRef idx="3">
              <a:schemeClr val="accent2"/>
            </a:fillRef>
            <a:effectRef idx="3">
              <a:schemeClr val="accent2"/>
            </a:effectRef>
            <a:fontRef idx="minor">
              <a:schemeClr val="lt1"/>
            </a:fontRef>
          </p:style>
          <p:txBody>
            <a:bodyPr wrap="none" lIns="90000" tIns="46800" rIns="90000" bIns="46800" anchor="ctr"/>
            <a:lstStyle/>
            <a:p>
              <a:pPr algn="ctr" eaLnBrk="1" hangingPunct="1"/>
              <a:r>
                <a:rPr lang="en-GB" sz="1400" b="1" dirty="0"/>
                <a:t>Accept or Reject</a:t>
              </a:r>
            </a:p>
          </p:txBody>
        </p:sp>
        <p:sp>
          <p:nvSpPr>
            <p:cNvPr id="1005583" name="Rectangle 15"/>
            <p:cNvSpPr>
              <a:spLocks noChangeArrowheads="1"/>
            </p:cNvSpPr>
            <p:nvPr/>
          </p:nvSpPr>
          <p:spPr bwMode="auto">
            <a:xfrm>
              <a:off x="7277100" y="48434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Inform</a:t>
              </a:r>
              <a:br>
                <a:rPr lang="en-GB" b="1" dirty="0"/>
              </a:br>
              <a:r>
                <a:rPr lang="en-GB" b="1" dirty="0" smtClean="0"/>
                <a:t>Requestor</a:t>
              </a:r>
              <a:endParaRPr lang="en-GB" b="1" dirty="0"/>
            </a:p>
          </p:txBody>
        </p:sp>
        <p:cxnSp>
          <p:nvCxnSpPr>
            <p:cNvPr id="1005584" name="AutoShape 16"/>
            <p:cNvCxnSpPr>
              <a:cxnSpLocks noChangeShapeType="1"/>
            </p:cNvCxnSpPr>
            <p:nvPr/>
          </p:nvCxnSpPr>
          <p:spPr bwMode="auto">
            <a:xfrm>
              <a:off x="6400800" y="4310063"/>
              <a:ext cx="1547813" cy="533400"/>
            </a:xfrm>
            <a:prstGeom prst="bentConnector2">
              <a:avLst/>
            </a:prstGeom>
            <a:noFill/>
            <a:ln w="9525">
              <a:solidFill>
                <a:schemeClr val="tx1"/>
              </a:solidFill>
              <a:miter lim="800000"/>
              <a:headEnd type="none" w="sm" len="sm"/>
              <a:tailEnd type="triangle" w="lg" len="med"/>
            </a:ln>
            <a:effectLst/>
          </p:spPr>
        </p:cxnSp>
        <p:cxnSp>
          <p:nvCxnSpPr>
            <p:cNvPr id="1005585" name="AutoShape 17"/>
            <p:cNvCxnSpPr>
              <a:cxnSpLocks noChangeShapeType="1"/>
            </p:cNvCxnSpPr>
            <p:nvPr/>
          </p:nvCxnSpPr>
          <p:spPr bwMode="auto">
            <a:xfrm>
              <a:off x="6172200" y="5110163"/>
              <a:ext cx="1052513" cy="0"/>
            </a:xfrm>
            <a:prstGeom prst="straightConnector1">
              <a:avLst/>
            </a:prstGeom>
            <a:noFill/>
            <a:ln w="9525">
              <a:solidFill>
                <a:schemeClr val="tx1"/>
              </a:solidFill>
              <a:round/>
              <a:headEnd type="none" w="sm" len="sm"/>
              <a:tailEnd type="triangle" w="lg" len="med"/>
            </a:ln>
            <a:effectLst/>
          </p:spPr>
        </p:cxnSp>
        <p:sp>
          <p:nvSpPr>
            <p:cNvPr id="1005586" name="Text Box 18"/>
            <p:cNvSpPr txBox="1">
              <a:spLocks noChangeArrowheads="1"/>
            </p:cNvSpPr>
            <p:nvPr/>
          </p:nvSpPr>
          <p:spPr bwMode="auto">
            <a:xfrm>
              <a:off x="4712970" y="4527550"/>
              <a:ext cx="531163" cy="371513"/>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b="1" dirty="0"/>
                <a:t>Yes</a:t>
              </a:r>
            </a:p>
          </p:txBody>
        </p:sp>
        <p:sp>
          <p:nvSpPr>
            <p:cNvPr id="1005587" name="Text Box 19"/>
            <p:cNvSpPr txBox="1">
              <a:spLocks noChangeArrowheads="1"/>
            </p:cNvSpPr>
            <p:nvPr/>
          </p:nvSpPr>
          <p:spPr bwMode="auto">
            <a:xfrm>
              <a:off x="6761163" y="3994150"/>
              <a:ext cx="495597" cy="371513"/>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b="1" dirty="0"/>
                <a:t>No</a:t>
              </a:r>
            </a:p>
          </p:txBody>
        </p:sp>
        <p:sp>
          <p:nvSpPr>
            <p:cNvPr id="1005588" name="AutoShape 20"/>
            <p:cNvSpPr>
              <a:spLocks noChangeArrowheads="1"/>
            </p:cNvSpPr>
            <p:nvPr/>
          </p:nvSpPr>
          <p:spPr bwMode="auto">
            <a:xfrm>
              <a:off x="7635875" y="2049463"/>
              <a:ext cx="1093788" cy="1143000"/>
            </a:xfrm>
            <a:prstGeom prst="flowChartDocument">
              <a:avLst/>
            </a:prstGeom>
            <a:ln>
              <a:headEnd type="none" w="sm" len="sm"/>
              <a:tailEnd type="none" w="sm" len="sm"/>
            </a:ln>
          </p:spPr>
          <p:style>
            <a:lnRef idx="0">
              <a:schemeClr val="accent6"/>
            </a:lnRef>
            <a:fillRef idx="3">
              <a:schemeClr val="accent6"/>
            </a:fillRef>
            <a:effectRef idx="3">
              <a:schemeClr val="accent6"/>
            </a:effectRef>
            <a:fontRef idx="minor">
              <a:schemeClr val="lt1"/>
            </a:fontRef>
          </p:style>
          <p:txBody>
            <a:bodyPr anchor="ctr"/>
            <a:lstStyle/>
            <a:p>
              <a:pPr eaLnBrk="1" hangingPunct="1"/>
              <a:r>
                <a:rPr lang="en-GB" b="1" dirty="0"/>
                <a:t>Change Log</a:t>
              </a:r>
              <a:endParaRPr lang="en-US" b="1" dirty="0"/>
            </a:p>
          </p:txBody>
        </p:sp>
        <p:sp>
          <p:nvSpPr>
            <p:cNvPr id="1005589" name="Line 21"/>
            <p:cNvSpPr>
              <a:spLocks noChangeShapeType="1"/>
            </p:cNvSpPr>
            <p:nvPr/>
          </p:nvSpPr>
          <p:spPr bwMode="auto">
            <a:xfrm>
              <a:off x="6373813" y="2616200"/>
              <a:ext cx="1160462" cy="0"/>
            </a:xfrm>
            <a:prstGeom prst="line">
              <a:avLst/>
            </a:prstGeom>
            <a:noFill/>
            <a:ln w="12700" cap="sq">
              <a:solidFill>
                <a:schemeClr val="tx1"/>
              </a:solidFill>
              <a:round/>
              <a:headEnd type="none" w="sm" len="sm"/>
              <a:tailEnd type="triangle" w="lg" len="med"/>
            </a:ln>
            <a:effectLst/>
          </p:spPr>
          <p:txBody>
            <a:bodyPr wrap="none"/>
            <a:lstStyle/>
            <a:p>
              <a:endParaRPr lang="en-US" b="1" dirty="0"/>
            </a:p>
          </p:txBody>
        </p:sp>
        <p:sp>
          <p:nvSpPr>
            <p:cNvPr id="1005590" name="AutoShape 22"/>
            <p:cNvSpPr>
              <a:spLocks noChangeArrowheads="1"/>
            </p:cNvSpPr>
            <p:nvPr/>
          </p:nvSpPr>
          <p:spPr bwMode="auto">
            <a:xfrm flipH="1">
              <a:off x="1936750" y="3497263"/>
              <a:ext cx="1057275" cy="976312"/>
            </a:xfrm>
            <a:custGeom>
              <a:avLst/>
              <a:gdLst>
                <a:gd name="G0" fmla="+- 5982799 0 0"/>
                <a:gd name="G1" fmla="+- -6379292 0 0"/>
                <a:gd name="G2" fmla="+- 5982799 0 -6379292"/>
                <a:gd name="G3" fmla="+- 10800 0 0"/>
                <a:gd name="G4" fmla="+- 0 0 5982799"/>
                <a:gd name="T0" fmla="*/ 360 256 1"/>
                <a:gd name="T1" fmla="*/ 0 256 1"/>
                <a:gd name="G5" fmla="+- G2 T0 T1"/>
                <a:gd name="G6" fmla="?: G2 G2 G5"/>
                <a:gd name="G7" fmla="+- 0 0 G6"/>
                <a:gd name="G8" fmla="+- 5462 0 0"/>
                <a:gd name="G9" fmla="+- 0 0 -6379292"/>
                <a:gd name="G10" fmla="+- 5462 0 2700"/>
                <a:gd name="G11" fmla="cos G10 5982799"/>
                <a:gd name="G12" fmla="sin G10 5982799"/>
                <a:gd name="G13" fmla="cos 13500 5982799"/>
                <a:gd name="G14" fmla="sin 13500 5982799"/>
                <a:gd name="G15" fmla="+- G11 10800 0"/>
                <a:gd name="G16" fmla="+- G12 10800 0"/>
                <a:gd name="G17" fmla="+- G13 10800 0"/>
                <a:gd name="G18" fmla="+- G14 10800 0"/>
                <a:gd name="G19" fmla="*/ 5462 1 2"/>
                <a:gd name="G20" fmla="+- G19 5400 0"/>
                <a:gd name="G21" fmla="cos G20 5982799"/>
                <a:gd name="G22" fmla="sin G20 5982799"/>
                <a:gd name="G23" fmla="+- G21 10800 0"/>
                <a:gd name="G24" fmla="+- G12 G23 G22"/>
                <a:gd name="G25" fmla="+- G22 G23 G11"/>
                <a:gd name="G26" fmla="cos 10800 5982799"/>
                <a:gd name="G27" fmla="sin 10800 5982799"/>
                <a:gd name="G28" fmla="cos 5462 5982799"/>
                <a:gd name="G29" fmla="sin 5462 5982799"/>
                <a:gd name="G30" fmla="+- G26 10800 0"/>
                <a:gd name="G31" fmla="+- G27 10800 0"/>
                <a:gd name="G32" fmla="+- G28 10800 0"/>
                <a:gd name="G33" fmla="+- G29 10800 0"/>
                <a:gd name="G34" fmla="+- G19 5400 0"/>
                <a:gd name="G35" fmla="cos G34 -6379292"/>
                <a:gd name="G36" fmla="sin G34 -6379292"/>
                <a:gd name="G37" fmla="+/ -6379292 5982799 2"/>
                <a:gd name="T2" fmla="*/ 180 256 1"/>
                <a:gd name="T3" fmla="*/ 0 256 1"/>
                <a:gd name="G38" fmla="+- G37 T2 T3"/>
                <a:gd name="G39" fmla="?: G2 G37 G38"/>
                <a:gd name="G40" fmla="cos 10800 G39"/>
                <a:gd name="G41" fmla="sin 10800 G39"/>
                <a:gd name="G42" fmla="cos 5462 G39"/>
                <a:gd name="G43" fmla="sin 5462 G39"/>
                <a:gd name="G44" fmla="+- G40 10800 0"/>
                <a:gd name="G45" fmla="+- G41 10800 0"/>
                <a:gd name="G46" fmla="+- G42 10800 0"/>
                <a:gd name="G47" fmla="+- G43 10800 0"/>
                <a:gd name="G48" fmla="+- G35 10800 0"/>
                <a:gd name="G49" fmla="+- G36 10800 0"/>
                <a:gd name="T4" fmla="*/ 21584 w 21600"/>
                <a:gd name="T5" fmla="*/ 10230 h 21600"/>
                <a:gd name="T6" fmla="*/ 9761 w 21600"/>
                <a:gd name="T7" fmla="*/ 2735 h 21600"/>
                <a:gd name="T8" fmla="*/ 16254 w 21600"/>
                <a:gd name="T9" fmla="*/ 10511 h 21600"/>
                <a:gd name="T10" fmla="*/ 10496 w 21600"/>
                <a:gd name="T11" fmla="*/ 24296 h 21600"/>
                <a:gd name="T12" fmla="*/ 5249 w 21600"/>
                <a:gd name="T13" fmla="*/ 18807 h 21600"/>
                <a:gd name="T14" fmla="*/ 10737 w 21600"/>
                <a:gd name="T15" fmla="*/ 1356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0677" y="16260"/>
                  </a:moveTo>
                  <a:cubicBezTo>
                    <a:pt x="10717" y="16261"/>
                    <a:pt x="10758" y="16262"/>
                    <a:pt x="10800" y="16262"/>
                  </a:cubicBezTo>
                  <a:cubicBezTo>
                    <a:pt x="13816" y="16262"/>
                    <a:pt x="16262" y="13816"/>
                    <a:pt x="16262" y="10800"/>
                  </a:cubicBezTo>
                  <a:cubicBezTo>
                    <a:pt x="16262" y="7783"/>
                    <a:pt x="13816" y="5338"/>
                    <a:pt x="10800" y="5338"/>
                  </a:cubicBezTo>
                  <a:cubicBezTo>
                    <a:pt x="10566" y="5337"/>
                    <a:pt x="10333" y="5352"/>
                    <a:pt x="10102" y="5382"/>
                  </a:cubicBezTo>
                  <a:lnTo>
                    <a:pt x="9420" y="88"/>
                  </a:lnTo>
                  <a:cubicBezTo>
                    <a:pt x="9877" y="29"/>
                    <a:pt x="10338" y="-1"/>
                    <a:pt x="10800" y="0"/>
                  </a:cubicBezTo>
                  <a:cubicBezTo>
                    <a:pt x="16764" y="0"/>
                    <a:pt x="21600" y="4835"/>
                    <a:pt x="21600" y="10800"/>
                  </a:cubicBezTo>
                  <a:cubicBezTo>
                    <a:pt x="21600" y="16764"/>
                    <a:pt x="16764" y="21600"/>
                    <a:pt x="10800" y="21600"/>
                  </a:cubicBezTo>
                  <a:cubicBezTo>
                    <a:pt x="10718" y="21600"/>
                    <a:pt x="10637" y="21599"/>
                    <a:pt x="10556" y="21597"/>
                  </a:cubicBezTo>
                  <a:lnTo>
                    <a:pt x="10496" y="24296"/>
                  </a:lnTo>
                  <a:lnTo>
                    <a:pt x="5249" y="18807"/>
                  </a:lnTo>
                  <a:lnTo>
                    <a:pt x="10737" y="13561"/>
                  </a:lnTo>
                  <a:lnTo>
                    <a:pt x="10677" y="16260"/>
                  </a:lnTo>
                  <a:close/>
                </a:path>
              </a:pathLst>
            </a:custGeom>
            <a:solidFill>
              <a:schemeClr val="accent1"/>
            </a:solidFill>
            <a:ln w="12700" cap="sq">
              <a:solidFill>
                <a:schemeClr val="tx1"/>
              </a:solidFill>
              <a:miter lim="800000"/>
              <a:headEnd type="none" w="sm" len="sm"/>
              <a:tailEnd type="none" w="sm" len="sm"/>
            </a:ln>
            <a:effectLst/>
          </p:spPr>
          <p:txBody>
            <a:bodyPr wrap="none" anchor="ctr"/>
            <a:lstStyle/>
            <a:p>
              <a:endParaRPr lang="en-US" b="1" dirty="0"/>
            </a:p>
          </p:txBody>
        </p:sp>
        <p:sp>
          <p:nvSpPr>
            <p:cNvPr id="1005591" name="AutoShape 23"/>
            <p:cNvSpPr>
              <a:spLocks noChangeArrowheads="1"/>
            </p:cNvSpPr>
            <p:nvPr/>
          </p:nvSpPr>
          <p:spPr bwMode="auto">
            <a:xfrm rot="10800000">
              <a:off x="2262188" y="4206875"/>
              <a:ext cx="1057275" cy="976313"/>
            </a:xfrm>
            <a:custGeom>
              <a:avLst/>
              <a:gdLst>
                <a:gd name="G0" fmla="+- -5770812 0 0"/>
                <a:gd name="G1" fmla="+- 5843126 0 0"/>
                <a:gd name="G2" fmla="+- -5770812 0 5843126"/>
                <a:gd name="G3" fmla="+- 10800 0 0"/>
                <a:gd name="G4" fmla="+- 0 0 -5770812"/>
                <a:gd name="T0" fmla="*/ 360 256 1"/>
                <a:gd name="T1" fmla="*/ 0 256 1"/>
                <a:gd name="G5" fmla="+- G2 T0 T1"/>
                <a:gd name="G6" fmla="?: G2 G2 G5"/>
                <a:gd name="G7" fmla="+- 0 0 G6"/>
                <a:gd name="G8" fmla="+- 4656 0 0"/>
                <a:gd name="G9" fmla="+- 0 0 5843126"/>
                <a:gd name="G10" fmla="+- 4656 0 2700"/>
                <a:gd name="G11" fmla="cos G10 -5770812"/>
                <a:gd name="G12" fmla="sin G10 -5770812"/>
                <a:gd name="G13" fmla="cos 13500 -5770812"/>
                <a:gd name="G14" fmla="sin 13500 -5770812"/>
                <a:gd name="G15" fmla="+- G11 10800 0"/>
                <a:gd name="G16" fmla="+- G12 10800 0"/>
                <a:gd name="G17" fmla="+- G13 10800 0"/>
                <a:gd name="G18" fmla="+- G14 10800 0"/>
                <a:gd name="G19" fmla="*/ 4656 1 2"/>
                <a:gd name="G20" fmla="+- G19 5400 0"/>
                <a:gd name="G21" fmla="cos G20 -5770812"/>
                <a:gd name="G22" fmla="sin G20 -5770812"/>
                <a:gd name="G23" fmla="+- G21 10800 0"/>
                <a:gd name="G24" fmla="+- G12 G23 G22"/>
                <a:gd name="G25" fmla="+- G22 G23 G11"/>
                <a:gd name="G26" fmla="cos 10800 -5770812"/>
                <a:gd name="G27" fmla="sin 10800 -5770812"/>
                <a:gd name="G28" fmla="cos 4656 -5770812"/>
                <a:gd name="G29" fmla="sin 4656 -5770812"/>
                <a:gd name="G30" fmla="+- G26 10800 0"/>
                <a:gd name="G31" fmla="+- G27 10800 0"/>
                <a:gd name="G32" fmla="+- G28 10800 0"/>
                <a:gd name="G33" fmla="+- G29 10800 0"/>
                <a:gd name="G34" fmla="+- G19 5400 0"/>
                <a:gd name="G35" fmla="cos G34 5843126"/>
                <a:gd name="G36" fmla="sin G34 5843126"/>
                <a:gd name="G37" fmla="+/ 5843126 -5770812 2"/>
                <a:gd name="T2" fmla="*/ 180 256 1"/>
                <a:gd name="T3" fmla="*/ 0 256 1"/>
                <a:gd name="G38" fmla="+- G37 T2 T3"/>
                <a:gd name="G39" fmla="?: G2 G37 G38"/>
                <a:gd name="G40" fmla="cos 10800 G39"/>
                <a:gd name="G41" fmla="sin 10800 G39"/>
                <a:gd name="G42" fmla="cos 4656 G39"/>
                <a:gd name="G43" fmla="sin 4656 G39"/>
                <a:gd name="G44" fmla="+- G40 10800 0"/>
                <a:gd name="G45" fmla="+- G41 10800 0"/>
                <a:gd name="G46" fmla="+- G42 10800 0"/>
                <a:gd name="G47" fmla="+- G43 10800 0"/>
                <a:gd name="G48" fmla="+- G35 10800 0"/>
                <a:gd name="G49" fmla="+- G36 10800 0"/>
                <a:gd name="T4" fmla="*/ 0 w 21600"/>
                <a:gd name="T5" fmla="*/ 10696 h 21600"/>
                <a:gd name="T6" fmla="*/ 10913 w 21600"/>
                <a:gd name="T7" fmla="*/ 18527 h 21600"/>
                <a:gd name="T8" fmla="*/ 6144 w 21600"/>
                <a:gd name="T9" fmla="*/ 10755 h 21600"/>
                <a:gd name="T10" fmla="*/ 11258 w 21600"/>
                <a:gd name="T11" fmla="*/ -2693 h 21600"/>
                <a:gd name="T12" fmla="*/ 16831 w 21600"/>
                <a:gd name="T13" fmla="*/ 3272 h 21600"/>
                <a:gd name="T14" fmla="*/ 10866 w 21600"/>
                <a:gd name="T15" fmla="*/ 8845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0957" y="6146"/>
                  </a:moveTo>
                  <a:cubicBezTo>
                    <a:pt x="10905" y="6144"/>
                    <a:pt x="10852" y="6144"/>
                    <a:pt x="10800" y="6144"/>
                  </a:cubicBezTo>
                  <a:cubicBezTo>
                    <a:pt x="8228" y="6144"/>
                    <a:pt x="6144" y="8228"/>
                    <a:pt x="6144" y="10800"/>
                  </a:cubicBezTo>
                  <a:cubicBezTo>
                    <a:pt x="6144" y="13371"/>
                    <a:pt x="8228" y="15456"/>
                    <a:pt x="10800" y="15456"/>
                  </a:cubicBezTo>
                  <a:cubicBezTo>
                    <a:pt x="10822" y="15456"/>
                    <a:pt x="10845" y="15455"/>
                    <a:pt x="10868" y="15455"/>
                  </a:cubicBezTo>
                  <a:lnTo>
                    <a:pt x="10958" y="21598"/>
                  </a:lnTo>
                  <a:cubicBezTo>
                    <a:pt x="10905" y="21599"/>
                    <a:pt x="10852" y="21599"/>
                    <a:pt x="10800" y="21600"/>
                  </a:cubicBezTo>
                  <a:cubicBezTo>
                    <a:pt x="4835" y="21600"/>
                    <a:pt x="0" y="16764"/>
                    <a:pt x="0" y="10800"/>
                  </a:cubicBezTo>
                  <a:cubicBezTo>
                    <a:pt x="0" y="4835"/>
                    <a:pt x="4835" y="0"/>
                    <a:pt x="10800" y="0"/>
                  </a:cubicBezTo>
                  <a:cubicBezTo>
                    <a:pt x="10922" y="-1"/>
                    <a:pt x="11044" y="2"/>
                    <a:pt x="11166" y="6"/>
                  </a:cubicBezTo>
                  <a:lnTo>
                    <a:pt x="11258" y="-2693"/>
                  </a:lnTo>
                  <a:lnTo>
                    <a:pt x="16831" y="3272"/>
                  </a:lnTo>
                  <a:lnTo>
                    <a:pt x="10866" y="8845"/>
                  </a:lnTo>
                  <a:lnTo>
                    <a:pt x="10957" y="6146"/>
                  </a:lnTo>
                  <a:close/>
                </a:path>
              </a:pathLst>
            </a:custGeom>
            <a:solidFill>
              <a:schemeClr val="accent1"/>
            </a:solidFill>
            <a:ln w="12700" cap="sq">
              <a:solidFill>
                <a:schemeClr val="tx1"/>
              </a:solidFill>
              <a:miter lim="800000"/>
              <a:headEnd type="none" w="sm" len="sm"/>
              <a:tailEnd type="none" w="sm" len="sm"/>
            </a:ln>
            <a:effectLst/>
          </p:spPr>
          <p:txBody>
            <a:bodyPr wrap="none" anchor="ctr"/>
            <a:lstStyle/>
            <a:p>
              <a:endParaRPr lang="en-US" b="1" dirty="0"/>
            </a:p>
          </p:txBody>
        </p:sp>
        <p:sp>
          <p:nvSpPr>
            <p:cNvPr id="1005592" name="Line 24"/>
            <p:cNvSpPr>
              <a:spLocks noChangeShapeType="1"/>
            </p:cNvSpPr>
            <p:nvPr/>
          </p:nvSpPr>
          <p:spPr bwMode="auto">
            <a:xfrm flipH="1">
              <a:off x="3614738" y="3497263"/>
              <a:ext cx="850900" cy="0"/>
            </a:xfrm>
            <a:prstGeom prst="line">
              <a:avLst/>
            </a:prstGeom>
            <a:noFill/>
            <a:ln w="12700" cap="sq">
              <a:solidFill>
                <a:schemeClr val="tx1"/>
              </a:solidFill>
              <a:round/>
              <a:headEnd type="triangle" w="lg" len="med"/>
              <a:tailEnd type="triangle" w="lg" len="med"/>
            </a:ln>
            <a:effectLst/>
          </p:spPr>
          <p:txBody>
            <a:bodyPr wrap="none"/>
            <a:lstStyle/>
            <a:p>
              <a:endParaRPr lang="en-US" b="1" dirty="0"/>
            </a:p>
          </p:txBody>
        </p:sp>
        <p:sp>
          <p:nvSpPr>
            <p:cNvPr id="1005593" name="Text Box 25"/>
            <p:cNvSpPr txBox="1">
              <a:spLocks noChangeArrowheads="1"/>
            </p:cNvSpPr>
            <p:nvPr/>
          </p:nvSpPr>
          <p:spPr bwMode="auto">
            <a:xfrm>
              <a:off x="1835150" y="2681288"/>
              <a:ext cx="1608138" cy="923330"/>
            </a:xfrm>
            <a:prstGeom prst="rect">
              <a:avLst/>
            </a:prstGeom>
            <a:noFill/>
            <a:ln w="12700" cap="sq">
              <a:noFill/>
              <a:miter lim="800000"/>
              <a:headEnd type="none" w="sm" len="sm"/>
              <a:tailEnd type="none" w="sm" len="sm"/>
            </a:ln>
            <a:effectLst/>
          </p:spPr>
          <p:txBody>
            <a:bodyPr>
              <a:spAutoFit/>
            </a:bodyPr>
            <a:lstStyle/>
            <a:p>
              <a:pPr eaLnBrk="1" hangingPunct="1"/>
              <a:r>
                <a:rPr lang="en-GB" b="1" dirty="0">
                  <a:solidFill>
                    <a:schemeClr val="bg1"/>
                  </a:solidFill>
                </a:rPr>
                <a:t>Configuration Management Process</a:t>
              </a:r>
              <a:endParaRPr lang="en-US" b="1" dirty="0">
                <a:solidFill>
                  <a:schemeClr val="bg1"/>
                </a:solidFill>
              </a:endParaRPr>
            </a:p>
          </p:txBody>
        </p:sp>
        <p:sp>
          <p:nvSpPr>
            <p:cNvPr id="1005594" name="Line 26"/>
            <p:cNvSpPr>
              <a:spLocks noChangeShapeType="1"/>
            </p:cNvSpPr>
            <p:nvPr/>
          </p:nvSpPr>
          <p:spPr bwMode="auto">
            <a:xfrm flipH="1">
              <a:off x="3625850" y="5145088"/>
              <a:ext cx="815975" cy="0"/>
            </a:xfrm>
            <a:prstGeom prst="line">
              <a:avLst/>
            </a:prstGeom>
            <a:noFill/>
            <a:ln w="12700" cap="sq">
              <a:solidFill>
                <a:schemeClr val="tx1"/>
              </a:solidFill>
              <a:round/>
              <a:headEnd type="triangle" w="lg" len="med"/>
              <a:tailEnd type="triangle" w="lg" len="med"/>
            </a:ln>
            <a:effectLst/>
          </p:spPr>
          <p:txBody>
            <a:bodyPr wrap="none"/>
            <a:lstStyle/>
            <a:p>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114</a:t>
            </a:fld>
            <a:endParaRPr lang="en-US" dirty="0"/>
          </a:p>
        </p:txBody>
      </p:sp>
    </p:spTree>
    <p:extLst>
      <p:ext uri="{BB962C8B-B14F-4D97-AF65-F5344CB8AC3E}">
        <p14:creationId xmlns:p14="http://schemas.microsoft.com/office/powerpoint/2010/main" xmlns="" val="51850147"/>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31" name="Rectangle 15"/>
          <p:cNvSpPr>
            <a:spLocks noGrp="1" noChangeArrowheads="1"/>
          </p:cNvSpPr>
          <p:nvPr>
            <p:ph type="title"/>
          </p:nvPr>
        </p:nvSpPr>
        <p:spPr>
          <a:xfrm>
            <a:off x="381001" y="1"/>
            <a:ext cx="8622324" cy="761999"/>
          </a:xfrm>
        </p:spPr>
        <p:txBody>
          <a:bodyPr/>
          <a:lstStyle/>
          <a:p>
            <a:r>
              <a:rPr lang="en-GB" dirty="0" smtClean="0"/>
              <a:t>Key Documents – Change Request</a:t>
            </a:r>
            <a:endParaRPr lang="en-US" dirty="0"/>
          </a:p>
        </p:txBody>
      </p:sp>
      <p:graphicFrame>
        <p:nvGraphicFramePr>
          <p:cNvPr id="2" name="Table 1"/>
          <p:cNvGraphicFramePr>
            <a:graphicFrameLocks noGrp="1"/>
          </p:cNvGraphicFramePr>
          <p:nvPr>
            <p:extLst/>
          </p:nvPr>
        </p:nvGraphicFramePr>
        <p:xfrm>
          <a:off x="228600" y="838200"/>
          <a:ext cx="6400800" cy="5420838"/>
        </p:xfrm>
        <a:graphic>
          <a:graphicData uri="http://schemas.openxmlformats.org/drawingml/2006/table">
            <a:tbl>
              <a:tblPr firstRow="1" firstCol="1" bandRow="1">
                <a:tableStyleId>{9D7B26C5-4107-4FEC-AEDC-1716B250A1EF}</a:tableStyleId>
              </a:tblPr>
              <a:tblGrid>
                <a:gridCol w="2466307"/>
                <a:gridCol w="155406"/>
                <a:gridCol w="3779087"/>
              </a:tblGrid>
              <a:tr h="252988">
                <a:tc>
                  <a:txBody>
                    <a:bodyPr/>
                    <a:lstStyle/>
                    <a:p>
                      <a:pPr marL="0" marR="0" algn="l">
                        <a:spcBef>
                          <a:spcPts val="0"/>
                        </a:spcBef>
                        <a:spcAft>
                          <a:spcPts val="0"/>
                        </a:spcAft>
                        <a:tabLst>
                          <a:tab pos="2637155" algn="ctr"/>
                          <a:tab pos="5274310" algn="r"/>
                        </a:tabLst>
                      </a:pPr>
                      <a:r>
                        <a:rPr lang="en-GB" sz="1050" dirty="0">
                          <a:effectLst/>
                        </a:rPr>
                        <a:t>Change Request: </a:t>
                      </a:r>
                      <a:endParaRPr lang="en-US" sz="1000" dirty="0">
                        <a:effectLst/>
                      </a:endParaRPr>
                    </a:p>
                    <a:p>
                      <a:pPr marL="45720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252988">
                <a:tc>
                  <a:txBody>
                    <a:bodyPr/>
                    <a:lstStyle/>
                    <a:p>
                      <a:pPr marL="0" marR="0" algn="l">
                        <a:spcBef>
                          <a:spcPts val="0"/>
                        </a:spcBef>
                        <a:spcAft>
                          <a:spcPts val="0"/>
                        </a:spcAft>
                        <a:tabLst>
                          <a:tab pos="2637155" algn="ctr"/>
                          <a:tab pos="5274310" algn="r"/>
                        </a:tabLst>
                      </a:pPr>
                      <a:r>
                        <a:rPr lang="en-GB" sz="1050" dirty="0">
                          <a:effectLst/>
                        </a:rPr>
                        <a:t>Activity Description: </a:t>
                      </a:r>
                      <a:endParaRPr lang="en-US" sz="1000" dirty="0">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384542">
                <a:tc>
                  <a:txBody>
                    <a:bodyPr/>
                    <a:lstStyle/>
                    <a:p>
                      <a:pPr marL="0" marR="0" algn="l">
                        <a:spcBef>
                          <a:spcPts val="0"/>
                        </a:spcBef>
                        <a:spcAft>
                          <a:spcPts val="0"/>
                        </a:spcAft>
                        <a:tabLst>
                          <a:tab pos="2637155" algn="ctr"/>
                          <a:tab pos="5274310" algn="r"/>
                        </a:tabLst>
                      </a:pPr>
                      <a:r>
                        <a:rPr lang="en-GB" sz="1050" dirty="0">
                          <a:effectLst/>
                        </a:rPr>
                        <a:t>Description of Change Request: </a:t>
                      </a:r>
                      <a:endParaRPr lang="en-US" sz="1000" dirty="0">
                        <a:effectLst/>
                      </a:endParaRPr>
                    </a:p>
                    <a:p>
                      <a:pPr marL="0" marR="0" algn="l">
                        <a:spcBef>
                          <a:spcPts val="0"/>
                        </a:spcBef>
                        <a:spcAft>
                          <a:spcPts val="0"/>
                        </a:spcAft>
                      </a:pPr>
                      <a:r>
                        <a:rPr lang="en-GB" sz="1000" dirty="0">
                          <a:effectLst/>
                        </a:rPr>
                        <a:t> </a:t>
                      </a:r>
                      <a:endParaRPr lang="en-US" sz="1000" dirty="0">
                        <a:solidFill>
                          <a:srgbClr val="000000"/>
                        </a:solidFill>
                        <a:effectLst/>
                        <a:latin typeface="Arial"/>
                        <a:ea typeface="Calibri"/>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0"/>
                        </a:spcAft>
                      </a:pPr>
                      <a:r>
                        <a:rPr lang="en-GB" sz="1000" dirty="0">
                          <a:effectLst/>
                        </a:rPr>
                        <a:t> </a:t>
                      </a:r>
                      <a:endParaRPr lang="en-US" sz="1000" dirty="0">
                        <a:solidFill>
                          <a:srgbClr val="000000"/>
                        </a:solidFill>
                        <a:effectLst/>
                        <a:latin typeface="Arial"/>
                        <a:ea typeface="Calibri"/>
                      </a:endParaRPr>
                    </a:p>
                  </a:txBody>
                  <a:tcPr marL="45538" marR="45538" marT="0" marB="0"/>
                </a:tc>
                <a:tc hMerge="1">
                  <a:txBody>
                    <a:bodyPr/>
                    <a:lstStyle/>
                    <a:p>
                      <a:endParaRPr lang="en-US"/>
                    </a:p>
                  </a:txBody>
                  <a:tcPr/>
                </a:tc>
              </a:tr>
              <a:tr h="364303">
                <a:tc>
                  <a:txBody>
                    <a:bodyPr/>
                    <a:lstStyle/>
                    <a:p>
                      <a:pPr marL="0" marR="0" algn="l">
                        <a:spcBef>
                          <a:spcPts val="0"/>
                        </a:spcBef>
                        <a:spcAft>
                          <a:spcPts val="0"/>
                        </a:spcAft>
                      </a:pPr>
                      <a:r>
                        <a:rPr lang="en-GB" sz="1000" dirty="0">
                          <a:effectLst/>
                        </a:rPr>
                        <a:t>Reason for Change: </a:t>
                      </a:r>
                      <a:endParaRPr lang="en-US" sz="1000" dirty="0">
                        <a:effectLst/>
                      </a:endParaRPr>
                    </a:p>
                    <a:p>
                      <a:pPr marL="0" marR="0" algn="l">
                        <a:spcBef>
                          <a:spcPts val="0"/>
                        </a:spcBef>
                        <a:spcAft>
                          <a:spcPts val="0"/>
                        </a:spcAft>
                        <a:tabLst>
                          <a:tab pos="2637155" algn="ctr"/>
                          <a:tab pos="5274310" algn="r"/>
                        </a:tabLst>
                      </a:pPr>
                      <a:r>
                        <a:rPr lang="en-GB" sz="1600" dirty="0">
                          <a:effectLst/>
                        </a:rPr>
                        <a:t> </a:t>
                      </a:r>
                      <a:endParaRPr lang="en-US" sz="1000" dirty="0">
                        <a:effectLst/>
                        <a:latin typeface="Arial"/>
                        <a:ea typeface="Times New Roman"/>
                        <a:cs typeface="Times New Roman"/>
                      </a:endParaRPr>
                    </a:p>
                  </a:txBody>
                  <a:tcPr marL="45538" marR="45538" marT="0" marB="0"/>
                </a:tc>
                <a:tc gridSpan="2">
                  <a:txBody>
                    <a:bodyPr/>
                    <a:lstStyle/>
                    <a:p>
                      <a:pPr marL="0" marR="0" algn="l">
                        <a:spcBef>
                          <a:spcPts val="0"/>
                        </a:spcBef>
                        <a:spcAft>
                          <a:spcPts val="0"/>
                        </a:spcAft>
                      </a:pPr>
                      <a:r>
                        <a:rPr lang="en-GB" sz="1600" dirty="0">
                          <a:effectLst/>
                        </a:rPr>
                        <a:t> </a:t>
                      </a:r>
                      <a:endParaRPr lang="en-US" sz="1000" dirty="0">
                        <a:effectLst/>
                      </a:endParaRPr>
                    </a:p>
                    <a:p>
                      <a:pPr marL="0" marR="0" algn="l">
                        <a:spcBef>
                          <a:spcPts val="0"/>
                        </a:spcBef>
                        <a:spcAft>
                          <a:spcPts val="0"/>
                        </a:spcAft>
                        <a:tabLst>
                          <a:tab pos="2637155" algn="ctr"/>
                          <a:tab pos="5274310" algn="r"/>
                        </a:tabLst>
                      </a:pPr>
                      <a:r>
                        <a:rPr lang="en-GB" sz="16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161913">
                <a:tc gridSpan="3">
                  <a:txBody>
                    <a:bodyPr/>
                    <a:lstStyle/>
                    <a:p>
                      <a:pPr marL="0" marR="0" algn="ctr">
                        <a:spcBef>
                          <a:spcPts val="0"/>
                        </a:spcBef>
                        <a:spcAft>
                          <a:spcPts val="0"/>
                        </a:spcAft>
                        <a:tabLst>
                          <a:tab pos="2637155" algn="ctr"/>
                          <a:tab pos="5274310" algn="r"/>
                        </a:tabLst>
                      </a:pPr>
                      <a:r>
                        <a:rPr lang="en-GB" sz="1400" dirty="0">
                          <a:effectLst/>
                        </a:rPr>
                        <a:t>CHANGE IMPACT</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hMerge="1">
                  <a:txBody>
                    <a:bodyPr/>
                    <a:lstStyle/>
                    <a:p>
                      <a:endParaRPr lang="en-US"/>
                    </a:p>
                  </a:txBody>
                  <a:tcPr/>
                </a:tc>
              </a:tr>
              <a:tr h="219257">
                <a:tc>
                  <a:txBody>
                    <a:bodyPr/>
                    <a:lstStyle/>
                    <a:p>
                      <a:pPr marL="0" marR="0" algn="l" defTabSz="914400" rtl="0" eaLnBrk="1" latinLnBrk="0" hangingPunct="1">
                        <a:spcBef>
                          <a:spcPts val="0"/>
                        </a:spcBef>
                        <a:spcAft>
                          <a:spcPts val="0"/>
                        </a:spcAft>
                        <a:tabLst>
                          <a:tab pos="2637155" algn="ctr"/>
                          <a:tab pos="5274310" algn="r"/>
                        </a:tabLst>
                      </a:pPr>
                      <a:r>
                        <a:rPr lang="en-GB" sz="1600" b="1" kern="1200" dirty="0">
                          <a:solidFill>
                            <a:schemeClr val="tx1"/>
                          </a:solidFill>
                          <a:effectLst>
                            <a:outerShdw blurRad="38100" dist="38100" dir="2700000" algn="tl">
                              <a:srgbClr val="000000">
                                <a:alpha val="43137"/>
                              </a:srgbClr>
                            </a:outerShdw>
                          </a:effectLst>
                          <a:latin typeface="+mn-lt"/>
                          <a:ea typeface="+mn-ea"/>
                          <a:cs typeface="+mn-cs"/>
                        </a:rPr>
                        <a:t>Impact on Schedule: </a:t>
                      </a:r>
                      <a:endParaRPr lang="en-US" sz="1600" b="1" kern="1200" dirty="0">
                        <a:solidFill>
                          <a:schemeClr val="tx1"/>
                        </a:solidFill>
                        <a:effectLst>
                          <a:outerShdw blurRad="38100" dist="38100" dir="2700000" algn="tl">
                            <a:srgbClr val="000000">
                              <a:alpha val="43137"/>
                            </a:srgbClr>
                          </a:outerShdw>
                        </a:effectLst>
                        <a:latin typeface="+mn-lt"/>
                        <a:ea typeface="+mn-ea"/>
                        <a:cs typeface="+mn-cs"/>
                      </a:endParaRPr>
                    </a:p>
                  </a:txBody>
                  <a:tcPr marL="45538" marR="45538" marT="0" marB="0"/>
                </a:tc>
                <a:tc gridSpan="2">
                  <a:txBody>
                    <a:bodyPr/>
                    <a:lstStyle/>
                    <a:p>
                      <a:pPr marL="0" marR="0" algn="l">
                        <a:spcBef>
                          <a:spcPts val="0"/>
                        </a:spcBef>
                        <a:spcAft>
                          <a:spcPts val="0"/>
                        </a:spcAft>
                        <a:tabLst>
                          <a:tab pos="2637155" algn="ctr"/>
                          <a:tab pos="5274310" algn="r"/>
                        </a:tabLst>
                      </a:pPr>
                      <a:r>
                        <a:rPr lang="en-GB" sz="16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182152">
                <a:tc>
                  <a:txBody>
                    <a:bodyPr/>
                    <a:lstStyle/>
                    <a:p>
                      <a:pPr marL="0" marR="0" algn="l">
                        <a:spcBef>
                          <a:spcPts val="0"/>
                        </a:spcBef>
                        <a:spcAft>
                          <a:spcPts val="0"/>
                        </a:spcAft>
                        <a:tabLst>
                          <a:tab pos="2637155" algn="ctr"/>
                          <a:tab pos="5274310" algn="r"/>
                        </a:tabLst>
                      </a:pPr>
                      <a:r>
                        <a:rPr lang="en-GB" sz="1600" dirty="0">
                          <a:effectLst>
                            <a:outerShdw blurRad="38100" dist="38100" dir="2700000" algn="tl">
                              <a:srgbClr val="000000">
                                <a:alpha val="43137"/>
                              </a:srgbClr>
                            </a:outerShdw>
                          </a:effectLst>
                        </a:rPr>
                        <a:t>Impact on Cost: </a:t>
                      </a:r>
                      <a:endParaRPr lang="en-US" sz="1600" dirty="0">
                        <a:effectLst>
                          <a:outerShdw blurRad="38100" dist="38100" dir="2700000" algn="tl">
                            <a:srgbClr val="000000">
                              <a:alpha val="43137"/>
                            </a:srgbClr>
                          </a:outerShdw>
                        </a:effectLst>
                        <a:latin typeface="Arial"/>
                        <a:ea typeface="Times New Roman"/>
                        <a:cs typeface="Times New Roman"/>
                      </a:endParaRPr>
                    </a:p>
                  </a:txBody>
                  <a:tcPr marL="45538" marR="45538" marT="0" marB="0"/>
                </a:tc>
                <a:tc gridSpan="2">
                  <a:txBody>
                    <a:bodyPr/>
                    <a:lstStyle/>
                    <a:p>
                      <a:pPr marL="0" marR="0" algn="l">
                        <a:spcBef>
                          <a:spcPts val="0"/>
                        </a:spcBef>
                        <a:spcAft>
                          <a:spcPts val="0"/>
                        </a:spcAft>
                        <a:tabLst>
                          <a:tab pos="2637155" algn="ctr"/>
                          <a:tab pos="5274310" algn="r"/>
                        </a:tabLst>
                      </a:pPr>
                      <a:r>
                        <a:rPr lang="en-GB" sz="16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121434">
                <a:tc>
                  <a:txBody>
                    <a:bodyPr/>
                    <a:lstStyle/>
                    <a:p>
                      <a:pPr marL="0" marR="0" algn="l" defTabSz="914400" rtl="0" eaLnBrk="1" latinLnBrk="0" hangingPunct="1">
                        <a:spcBef>
                          <a:spcPts val="0"/>
                        </a:spcBef>
                        <a:spcAft>
                          <a:spcPts val="0"/>
                        </a:spcAft>
                        <a:tabLst>
                          <a:tab pos="2637155" algn="ctr"/>
                          <a:tab pos="5274310" algn="r"/>
                        </a:tabLst>
                      </a:pPr>
                      <a:r>
                        <a:rPr lang="en-GB" sz="1600" b="1" kern="1200" dirty="0">
                          <a:solidFill>
                            <a:schemeClr val="tx1"/>
                          </a:solidFill>
                          <a:effectLst>
                            <a:outerShdw blurRad="38100" dist="38100" dir="2700000" algn="tl">
                              <a:srgbClr val="000000">
                                <a:alpha val="43137"/>
                              </a:srgbClr>
                            </a:outerShdw>
                          </a:effectLst>
                          <a:latin typeface="+mn-lt"/>
                          <a:ea typeface="+mn-ea"/>
                          <a:cs typeface="+mn-cs"/>
                        </a:rPr>
                        <a:t>Impact on Scope: </a:t>
                      </a:r>
                      <a:endParaRPr lang="en-US" sz="1600" b="1" kern="1200" dirty="0">
                        <a:solidFill>
                          <a:schemeClr val="tx1"/>
                        </a:solidFill>
                        <a:effectLst>
                          <a:outerShdw blurRad="38100" dist="38100" dir="2700000" algn="tl">
                            <a:srgbClr val="000000">
                              <a:alpha val="43137"/>
                            </a:srgbClr>
                          </a:outerShdw>
                        </a:effectLst>
                        <a:latin typeface="+mn-lt"/>
                        <a:ea typeface="+mn-ea"/>
                        <a:cs typeface="+mn-cs"/>
                      </a:endParaRPr>
                    </a:p>
                  </a:txBody>
                  <a:tcPr marL="45538" marR="45538" marT="0" marB="0"/>
                </a:tc>
                <a:tc gridSpan="2">
                  <a:txBody>
                    <a:bodyPr/>
                    <a:lstStyle/>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223473">
                <a:tc>
                  <a:txBody>
                    <a:bodyPr/>
                    <a:lstStyle/>
                    <a:p>
                      <a:pPr marL="0" marR="0" algn="l">
                        <a:spcBef>
                          <a:spcPts val="0"/>
                        </a:spcBef>
                        <a:spcAft>
                          <a:spcPts val="0"/>
                        </a:spcAft>
                        <a:tabLst>
                          <a:tab pos="2637155" algn="ctr"/>
                          <a:tab pos="5274310" algn="r"/>
                        </a:tabLst>
                      </a:pPr>
                      <a:r>
                        <a:rPr lang="en-GB" sz="1400" dirty="0">
                          <a:effectLst>
                            <a:outerShdw blurRad="38100" dist="38100" dir="2700000" algn="tl">
                              <a:srgbClr val="000000">
                                <a:alpha val="43137"/>
                              </a:srgbClr>
                            </a:outerShdw>
                          </a:effectLst>
                        </a:rPr>
                        <a:t>Impact on Environment:</a:t>
                      </a:r>
                      <a:endParaRPr lang="en-US" sz="1400" dirty="0">
                        <a:effectLst>
                          <a:outerShdw blurRad="38100" dist="38100" dir="2700000" algn="tl">
                            <a:srgbClr val="000000">
                              <a:alpha val="43137"/>
                            </a:srgbClr>
                          </a:outerShdw>
                        </a:effectLst>
                        <a:latin typeface="Arial"/>
                        <a:ea typeface="Times New Roman"/>
                        <a:cs typeface="Times New Roman"/>
                      </a:endParaRPr>
                    </a:p>
                  </a:txBody>
                  <a:tcPr marL="45538" marR="45538" marT="0" marB="0"/>
                </a:tc>
                <a:tc gridSpan="2">
                  <a:txBody>
                    <a:bodyPr/>
                    <a:lstStyle/>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232749">
                <a:tc>
                  <a:txBody>
                    <a:bodyPr/>
                    <a:lstStyle/>
                    <a:p>
                      <a:pPr marL="0" marR="0" algn="l" defTabSz="914400" rtl="0" eaLnBrk="1" latinLnBrk="0" hangingPunct="1">
                        <a:spcBef>
                          <a:spcPts val="0"/>
                        </a:spcBef>
                        <a:spcAft>
                          <a:spcPts val="0"/>
                        </a:spcAft>
                        <a:tabLst>
                          <a:tab pos="2637155" algn="ctr"/>
                          <a:tab pos="5274310" algn="r"/>
                        </a:tabLst>
                      </a:pPr>
                      <a:r>
                        <a:rPr lang="en-GB" sz="1600" b="1" kern="1200" dirty="0">
                          <a:solidFill>
                            <a:schemeClr val="tx1"/>
                          </a:solidFill>
                          <a:effectLst>
                            <a:outerShdw blurRad="38100" dist="38100" dir="2700000" algn="tl">
                              <a:srgbClr val="000000">
                                <a:alpha val="43137"/>
                              </a:srgbClr>
                            </a:outerShdw>
                          </a:effectLst>
                          <a:latin typeface="+mn-lt"/>
                          <a:ea typeface="+mn-ea"/>
                          <a:cs typeface="+mn-cs"/>
                        </a:rPr>
                        <a:t>Impact on Process: </a:t>
                      </a:r>
                      <a:endParaRPr lang="en-US" sz="1600" b="1" kern="1200" dirty="0">
                        <a:solidFill>
                          <a:schemeClr val="tx1"/>
                        </a:solidFill>
                        <a:effectLst>
                          <a:outerShdw blurRad="38100" dist="38100" dir="2700000" algn="tl">
                            <a:srgbClr val="000000">
                              <a:alpha val="43137"/>
                            </a:srgbClr>
                          </a:outerShdw>
                        </a:effectLst>
                        <a:latin typeface="+mn-lt"/>
                        <a:ea typeface="+mn-ea"/>
                        <a:cs typeface="+mn-cs"/>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317079">
                <a:tc>
                  <a:txBody>
                    <a:bodyPr/>
                    <a:lstStyle/>
                    <a:p>
                      <a:pPr marL="0" marR="0" algn="l">
                        <a:spcBef>
                          <a:spcPts val="0"/>
                        </a:spcBef>
                        <a:spcAft>
                          <a:spcPts val="1000"/>
                        </a:spcAft>
                      </a:pPr>
                      <a:r>
                        <a:rPr lang="en-GB" sz="1400" dirty="0">
                          <a:effectLst>
                            <a:outerShdw blurRad="38100" dist="38100" dir="2700000" algn="tl">
                              <a:srgbClr val="000000">
                                <a:alpha val="43137"/>
                              </a:srgbClr>
                            </a:outerShdw>
                          </a:effectLst>
                        </a:rPr>
                        <a:t>Impact on Product: </a:t>
                      </a:r>
                      <a:endParaRPr lang="en-US" sz="1400" dirty="0">
                        <a:effectLst>
                          <a:outerShdw blurRad="38100" dist="38100" dir="2700000" algn="tl">
                            <a:srgbClr val="000000">
                              <a:alpha val="43137"/>
                            </a:srgbClr>
                          </a:outerShdw>
                        </a:effectLst>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1000"/>
                        </a:spcAf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232749">
                <a:tc>
                  <a:txBody>
                    <a:bodyPr/>
                    <a:lstStyle/>
                    <a:p>
                      <a:pPr marL="0" marR="0" algn="l">
                        <a:spcBef>
                          <a:spcPts val="0"/>
                        </a:spcBef>
                        <a:spcAft>
                          <a:spcPts val="0"/>
                        </a:spcAft>
                        <a:tabLst>
                          <a:tab pos="2637155" algn="ctr"/>
                          <a:tab pos="5274310" algn="r"/>
                        </a:tabLst>
                      </a:pPr>
                      <a:r>
                        <a:rPr lang="en-GB" sz="1400" dirty="0">
                          <a:effectLst>
                            <a:outerShdw blurRad="38100" dist="38100" dir="2700000" algn="tl">
                              <a:srgbClr val="000000">
                                <a:alpha val="43137"/>
                              </a:srgbClr>
                            </a:outerShdw>
                          </a:effectLst>
                        </a:rPr>
                        <a:t>Impact on Personal:</a:t>
                      </a:r>
                      <a:endParaRPr lang="en-US" sz="1400" dirty="0">
                        <a:effectLst>
                          <a:outerShdw blurRad="38100" dist="38100" dir="2700000" algn="tl">
                            <a:srgbClr val="000000">
                              <a:alpha val="43137"/>
                            </a:srgbClr>
                          </a:outerShdw>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162756">
                <a:tc gridSpan="3">
                  <a:txBody>
                    <a:bodyPr/>
                    <a:lstStyle/>
                    <a:p>
                      <a:pPr marL="0" marR="0" algn="ctr">
                        <a:spcBef>
                          <a:spcPts val="0"/>
                        </a:spcBef>
                        <a:spcAft>
                          <a:spcPts val="0"/>
                        </a:spcAft>
                        <a:tabLst>
                          <a:tab pos="2637155" algn="ctr"/>
                          <a:tab pos="5274310" algn="r"/>
                        </a:tabLst>
                      </a:pPr>
                      <a:r>
                        <a:rPr lang="en-GB" sz="1400" dirty="0">
                          <a:effectLst/>
                        </a:rPr>
                        <a:t>APROVAL REQUERIMENTS</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hMerge="1">
                  <a:txBody>
                    <a:bodyPr/>
                    <a:lstStyle/>
                    <a:p>
                      <a:endParaRPr lang="en-US"/>
                    </a:p>
                  </a:txBody>
                  <a:tcPr/>
                </a:tc>
              </a:tr>
              <a:tr h="284190">
                <a:tc gridSpan="2">
                  <a:txBody>
                    <a:bodyPr/>
                    <a:lstStyle/>
                    <a:p>
                      <a:pPr marL="0" marR="0" algn="l">
                        <a:spcBef>
                          <a:spcPts val="0"/>
                        </a:spcBef>
                        <a:spcAft>
                          <a:spcPts val="0"/>
                        </a:spcAft>
                        <a:tabLst>
                          <a:tab pos="2637155" algn="ctr"/>
                          <a:tab pos="5274310" algn="r"/>
                        </a:tabLst>
                      </a:pPr>
                      <a:r>
                        <a:rPr lang="en-GB" sz="1050" dirty="0">
                          <a:effectLst/>
                        </a:rPr>
                        <a:t>Project Manager</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a:txBody>
                    <a:bodyPr/>
                    <a:lstStyle/>
                    <a:p>
                      <a:pPr marL="74295" marR="0" algn="l">
                        <a:spcBef>
                          <a:spcPts val="0"/>
                        </a:spcBef>
                        <a:spcAft>
                          <a:spcPts val="0"/>
                        </a:spcAft>
                        <a:tabLst>
                          <a:tab pos="2637155" algn="ctr"/>
                          <a:tab pos="5274310" algn="r"/>
                        </a:tabLst>
                      </a:pPr>
                      <a:r>
                        <a:rPr lang="en-GB" sz="1050" dirty="0">
                          <a:effectLst/>
                        </a:rPr>
                        <a:t>Date: </a:t>
                      </a:r>
                      <a:endParaRPr lang="en-US" sz="1000" dirty="0">
                        <a:effectLst/>
                        <a:latin typeface="Arial"/>
                        <a:ea typeface="Times New Roman"/>
                        <a:cs typeface="Times New Roman"/>
                      </a:endParaRPr>
                    </a:p>
                  </a:txBody>
                  <a:tcPr marL="45538" marR="45538" marT="0" marB="0"/>
                </a:tc>
              </a:tr>
              <a:tr h="293467">
                <a:tc gridSpan="2">
                  <a:txBody>
                    <a:bodyPr/>
                    <a:lstStyle/>
                    <a:p>
                      <a:pPr marL="0" marR="0" algn="l">
                        <a:spcBef>
                          <a:spcPts val="0"/>
                        </a:spcBef>
                        <a:spcAft>
                          <a:spcPts val="0"/>
                        </a:spcAft>
                        <a:tabLst>
                          <a:tab pos="2637155" algn="ctr"/>
                          <a:tab pos="5274310" algn="r"/>
                        </a:tabLst>
                      </a:pPr>
                      <a:r>
                        <a:rPr lang="en-GB" sz="1050" dirty="0">
                          <a:effectLst/>
                        </a:rPr>
                        <a:t>Activity Owner:</a:t>
                      </a:r>
                      <a:endParaRPr lang="en-US" sz="1000" dirty="0">
                        <a:effectLst/>
                      </a:endParaRPr>
                    </a:p>
                    <a:p>
                      <a:pPr marL="0" marR="0" algn="l">
                        <a:spcBef>
                          <a:spcPts val="0"/>
                        </a:spcBef>
                        <a:spcAft>
                          <a:spcPts val="0"/>
                        </a:spcAft>
                        <a:tabLst>
                          <a:tab pos="2637155" algn="ctr"/>
                          <a:tab pos="5274310" algn="r"/>
                        </a:tabLst>
                      </a:pPr>
                      <a:r>
                        <a:rPr lang="en-GB" sz="14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a:txBody>
                    <a:bodyPr/>
                    <a:lstStyle/>
                    <a:p>
                      <a:pPr marL="45720" marR="0" algn="l">
                        <a:spcBef>
                          <a:spcPts val="0"/>
                        </a:spcBef>
                        <a:spcAft>
                          <a:spcPts val="0"/>
                        </a:spcAft>
                        <a:tabLst>
                          <a:tab pos="2637155" algn="ctr"/>
                          <a:tab pos="5274310" algn="r"/>
                        </a:tabLst>
                      </a:pPr>
                      <a:r>
                        <a:rPr lang="en-GB" sz="1050" dirty="0" smtClean="0">
                          <a:effectLst/>
                        </a:rPr>
                        <a:t> Date</a:t>
                      </a:r>
                      <a:r>
                        <a:rPr lang="en-GB" sz="1050" dirty="0">
                          <a:effectLst/>
                        </a:rPr>
                        <a:t>:</a:t>
                      </a:r>
                      <a:endParaRPr lang="en-US" sz="1000" dirty="0">
                        <a:effectLst/>
                      </a:endParaRPr>
                    </a:p>
                    <a:p>
                      <a:pPr marL="0" marR="0" algn="l">
                        <a:spcBef>
                          <a:spcPts val="0"/>
                        </a:spcBef>
                        <a:spcAft>
                          <a:spcPts val="0"/>
                        </a:spcAft>
                        <a:tabLst>
                          <a:tab pos="2637155" algn="ctr"/>
                          <a:tab pos="5274310" algn="r"/>
                        </a:tabLst>
                      </a:pPr>
                      <a:r>
                        <a:rPr lang="en-GB" sz="1400" dirty="0">
                          <a:effectLst/>
                        </a:rPr>
                        <a:t> </a:t>
                      </a:r>
                      <a:endParaRPr lang="en-US" sz="1000" dirty="0">
                        <a:effectLst/>
                        <a:latin typeface="Arial"/>
                        <a:ea typeface="Times New Roman"/>
                        <a:cs typeface="Times New Roman"/>
                      </a:endParaRPr>
                    </a:p>
                  </a:txBody>
                  <a:tcPr marL="45538" marR="45538" marT="0" marB="0"/>
                </a:tc>
              </a:tr>
              <a:tr h="263108">
                <a:tc gridSpan="2">
                  <a:txBody>
                    <a:bodyPr/>
                    <a:lstStyle/>
                    <a:p>
                      <a:pPr marL="0" marR="0" algn="l">
                        <a:spcBef>
                          <a:spcPts val="0"/>
                        </a:spcBef>
                        <a:spcAft>
                          <a:spcPts val="0"/>
                        </a:spcAft>
                        <a:tabLst>
                          <a:tab pos="2637155" algn="ctr"/>
                          <a:tab pos="5274310" algn="r"/>
                        </a:tabLst>
                      </a:pPr>
                      <a:r>
                        <a:rPr lang="en-GB" sz="1050" dirty="0">
                          <a:effectLst/>
                        </a:rPr>
                        <a:t>Project Sponsor:</a:t>
                      </a:r>
                      <a:endParaRPr lang="en-US" sz="1000" dirty="0">
                        <a:effectLst/>
                      </a:endParaRPr>
                    </a:p>
                    <a:p>
                      <a:pPr marL="0" marR="0" algn="l">
                        <a:spcBef>
                          <a:spcPts val="0"/>
                        </a:spcBef>
                        <a:spcAft>
                          <a:spcPts val="0"/>
                        </a:spcAft>
                        <a:tabLst>
                          <a:tab pos="2637155" algn="ctr"/>
                          <a:tab pos="5274310" algn="r"/>
                        </a:tabLst>
                      </a:pPr>
                      <a:r>
                        <a:rPr lang="en-GB" sz="105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a:txBody>
                    <a:bodyPr/>
                    <a:lstStyle/>
                    <a:p>
                      <a:pPr marL="26670" marR="0" algn="l">
                        <a:spcBef>
                          <a:spcPts val="0"/>
                        </a:spcBef>
                        <a:spcAft>
                          <a:spcPts val="0"/>
                        </a:spcAft>
                        <a:tabLst>
                          <a:tab pos="2637155" algn="ctr"/>
                          <a:tab pos="5274310" algn="r"/>
                        </a:tabLst>
                      </a:pPr>
                      <a:r>
                        <a:rPr lang="en-GB" sz="1050" dirty="0" smtClean="0">
                          <a:effectLst/>
                        </a:rPr>
                        <a:t>  Date</a:t>
                      </a:r>
                      <a:r>
                        <a:rPr lang="en-GB" sz="1050" dirty="0">
                          <a:effectLst/>
                        </a:rPr>
                        <a:t>: </a:t>
                      </a:r>
                      <a:endParaRPr lang="en-US" sz="1000" dirty="0">
                        <a:effectLst/>
                      </a:endParaRPr>
                    </a:p>
                    <a:p>
                      <a:pPr marL="0" marR="0" algn="l">
                        <a:spcBef>
                          <a:spcPts val="0"/>
                        </a:spcBef>
                        <a:spcAft>
                          <a:spcPts val="0"/>
                        </a:spcAft>
                        <a:tabLst>
                          <a:tab pos="2637155" algn="ctr"/>
                          <a:tab pos="5274310" algn="r"/>
                        </a:tabLst>
                      </a:pPr>
                      <a:r>
                        <a:rPr lang="en-GB" sz="1050" dirty="0">
                          <a:effectLst/>
                        </a:rPr>
                        <a:t> </a:t>
                      </a:r>
                      <a:endParaRPr lang="en-US" sz="1000" dirty="0">
                        <a:effectLst/>
                        <a:latin typeface="Arial"/>
                        <a:ea typeface="Times New Roman"/>
                        <a:cs typeface="Times New Roman"/>
                      </a:endParaRPr>
                    </a:p>
                  </a:txBody>
                  <a:tcPr marL="45538" marR="45538" marT="0" marB="0"/>
                </a:tc>
              </a:tr>
              <a:tr h="576814">
                <a:tc gridSpan="3">
                  <a:txBody>
                    <a:bodyPr/>
                    <a:lstStyle/>
                    <a:p>
                      <a:pPr marL="0" marR="0" algn="l">
                        <a:spcBef>
                          <a:spcPts val="0"/>
                        </a:spcBef>
                        <a:spcAft>
                          <a:spcPts val="0"/>
                        </a:spcAft>
                        <a:tabLst>
                          <a:tab pos="2637155" algn="ctr"/>
                          <a:tab pos="5274310" algn="r"/>
                        </a:tabLst>
                      </a:pPr>
                      <a:r>
                        <a:rPr lang="en-GB" sz="900" dirty="0">
                          <a:effectLst/>
                        </a:rPr>
                        <a:t>Any other people who need to approve the change request. This is based on your change control procedures</a:t>
                      </a:r>
                      <a:endParaRPr lang="en-US" sz="1000" dirty="0">
                        <a:effectLst/>
                      </a:endParaRPr>
                    </a:p>
                    <a:p>
                      <a:pPr marL="0" marR="0" algn="l">
                        <a:spcBef>
                          <a:spcPts val="0"/>
                        </a:spcBef>
                        <a:spcAft>
                          <a:spcPts val="0"/>
                        </a:spcAft>
                        <a:tabLst>
                          <a:tab pos="2637155" algn="ctr"/>
                          <a:tab pos="5274310" algn="r"/>
                        </a:tabLst>
                      </a:pPr>
                      <a:r>
                        <a:rPr lang="en-GB" sz="900" dirty="0">
                          <a:effectLst/>
                        </a:rPr>
                        <a:t> </a:t>
                      </a:r>
                      <a:endParaRPr lang="en-US" sz="1000" dirty="0">
                        <a:effectLst/>
                      </a:endParaRPr>
                    </a:p>
                    <a:p>
                      <a:pPr marL="0" marR="0" algn="l">
                        <a:spcBef>
                          <a:spcPts val="0"/>
                        </a:spcBef>
                        <a:spcAft>
                          <a:spcPts val="0"/>
                        </a:spcAft>
                        <a:tabLst>
                          <a:tab pos="2637155" algn="ctr"/>
                          <a:tab pos="5274310" algn="r"/>
                        </a:tabLst>
                      </a:pPr>
                      <a:r>
                        <a:rPr lang="en-GB" sz="900" dirty="0">
                          <a:effectLst/>
                        </a:rPr>
                        <a:t> </a:t>
                      </a:r>
                      <a:endParaRPr lang="en-US" sz="1000" dirty="0">
                        <a:effectLst/>
                      </a:endParaRPr>
                    </a:p>
                    <a:p>
                      <a:pPr marL="0" marR="0" algn="l">
                        <a:spcBef>
                          <a:spcPts val="0"/>
                        </a:spcBef>
                        <a:spcAft>
                          <a:spcPts val="0"/>
                        </a:spcAft>
                        <a:tabLst>
                          <a:tab pos="2637155" algn="ctr"/>
                          <a:tab pos="5274310" algn="r"/>
                        </a:tabLst>
                      </a:pPr>
                      <a:r>
                        <a:rPr lang="en-GB" sz="105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hMerge="1">
                  <a:txBody>
                    <a:bodyPr/>
                    <a:lstStyle/>
                    <a:p>
                      <a:endParaRPr lang="en-US"/>
                    </a:p>
                  </a:txBody>
                  <a:tcPr/>
                </a:tc>
              </a:tr>
            </a:tbl>
          </a:graphicData>
        </a:graphic>
      </p:graphicFrame>
      <p:sp>
        <p:nvSpPr>
          <p:cNvPr id="3" name="Rectangle 2"/>
          <p:cNvSpPr/>
          <p:nvPr/>
        </p:nvSpPr>
        <p:spPr>
          <a:xfrm>
            <a:off x="228600" y="2590800"/>
            <a:ext cx="1981200" cy="1905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781800" y="2133600"/>
            <a:ext cx="1676400" cy="646331"/>
          </a:xfrm>
          <a:prstGeom prst="rect">
            <a:avLst/>
          </a:prstGeom>
          <a:noFill/>
        </p:spPr>
        <p:txBody>
          <a:bodyPr wrap="square" rtlCol="0">
            <a:spAutoFit/>
          </a:bodyPr>
          <a:lstStyle/>
          <a:p>
            <a:r>
              <a:rPr lang="en-US" dirty="0" smtClean="0"/>
              <a:t>People, Planet, Profit Measures</a:t>
            </a:r>
            <a:endParaRPr lang="en-US" dirty="0"/>
          </a:p>
        </p:txBody>
      </p:sp>
      <p:cxnSp>
        <p:nvCxnSpPr>
          <p:cNvPr id="6" name="Curved Connector 5"/>
          <p:cNvCxnSpPr>
            <a:stCxn id="4" idx="1"/>
          </p:cNvCxnSpPr>
          <p:nvPr/>
        </p:nvCxnSpPr>
        <p:spPr>
          <a:xfrm rot="10800000" flipV="1">
            <a:off x="2286000" y="2456765"/>
            <a:ext cx="4495800" cy="1200833"/>
          </a:xfrm>
          <a:prstGeom prst="curved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pPr/>
              <a:t>115</a:t>
            </a:fld>
            <a:endParaRPr lang="en-US" dirty="0"/>
          </a:p>
        </p:txBody>
      </p:sp>
    </p:spTree>
    <p:extLst>
      <p:ext uri="{BB962C8B-B14F-4D97-AF65-F5344CB8AC3E}">
        <p14:creationId xmlns:p14="http://schemas.microsoft.com/office/powerpoint/2010/main" xmlns="" val="1398608912"/>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Best Practice</a:t>
            </a:r>
            <a:endParaRPr lang="en-US" sz="2800" dirty="0"/>
          </a:p>
        </p:txBody>
      </p:sp>
      <p:sp>
        <p:nvSpPr>
          <p:cNvPr id="4" name="Content Placeholder 3"/>
          <p:cNvSpPr>
            <a:spLocks noGrp="1"/>
          </p:cNvSpPr>
          <p:nvPr>
            <p:ph idx="1"/>
          </p:nvPr>
        </p:nvSpPr>
        <p:spPr/>
        <p:txBody>
          <a:bodyPr/>
          <a:lstStyle/>
          <a:p>
            <a:r>
              <a:rPr lang="en-GB" dirty="0" smtClean="0"/>
              <a:t>Review what the original requirement was</a:t>
            </a:r>
          </a:p>
          <a:p>
            <a:r>
              <a:rPr lang="en-GB" dirty="0" smtClean="0"/>
              <a:t>Assess the Impact on the Sustainability Measures</a:t>
            </a:r>
          </a:p>
          <a:p>
            <a:r>
              <a:rPr lang="en-GB" dirty="0" smtClean="0"/>
              <a:t>Look for additional benefits within the change request</a:t>
            </a:r>
          </a:p>
          <a:p>
            <a:r>
              <a:rPr lang="en-GB" dirty="0" smtClean="0"/>
              <a:t>Recommend action or actions to be taken with summarised impact</a:t>
            </a:r>
          </a:p>
          <a:p>
            <a:r>
              <a:rPr lang="en-GB" dirty="0" smtClean="0"/>
              <a:t>Await Authorization</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8395" y="4788976"/>
            <a:ext cx="1257524" cy="1362318"/>
          </a:xfrm>
          <a:prstGeom prst="rect">
            <a:avLst/>
          </a:prstGeom>
        </p:spPr>
      </p:pic>
      <p:sp>
        <p:nvSpPr>
          <p:cNvPr id="5" name="Slide Number Placeholder 4"/>
          <p:cNvSpPr>
            <a:spLocks noGrp="1"/>
          </p:cNvSpPr>
          <p:nvPr>
            <p:ph type="sldNum" sz="quarter" idx="12"/>
          </p:nvPr>
        </p:nvSpPr>
        <p:spPr/>
        <p:txBody>
          <a:bodyPr/>
          <a:lstStyle/>
          <a:p>
            <a:fld id="{4BE819A1-3DD8-4179-BFD0-BF7D359F8DBD}" type="slidenum">
              <a:rPr lang="en-US" smtClean="0"/>
              <a:pPr/>
              <a:t>116</a:t>
            </a:fld>
            <a:endParaRPr lang="en-US" dirty="0"/>
          </a:p>
        </p:txBody>
      </p:sp>
    </p:spTree>
    <p:extLst>
      <p:ext uri="{BB962C8B-B14F-4D97-AF65-F5344CB8AC3E}">
        <p14:creationId xmlns:p14="http://schemas.microsoft.com/office/powerpoint/2010/main" xmlns="" val="163595355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117</a:t>
            </a:fld>
            <a:endParaRPr lang="en-US" dirty="0"/>
          </a:p>
        </p:txBody>
      </p:sp>
      <p:sp>
        <p:nvSpPr>
          <p:cNvPr id="6" name="Content Placeholder 5"/>
          <p:cNvSpPr>
            <a:spLocks noGrp="1"/>
          </p:cNvSpPr>
          <p:nvPr>
            <p:ph idx="1"/>
          </p:nvPr>
        </p:nvSpPr>
        <p:spPr/>
        <p:txBody>
          <a:bodyPr>
            <a:normAutofit/>
          </a:bodyPr>
          <a:lstStyle/>
          <a:p>
            <a:pPr>
              <a:lnSpc>
                <a:spcPct val="115000"/>
              </a:lnSpc>
            </a:pPr>
            <a:r>
              <a:rPr lang="en-GB" sz="2000" dirty="0">
                <a:ea typeface="Calibri"/>
              </a:rPr>
              <a:t>What is Project Control?</a:t>
            </a:r>
          </a:p>
          <a:p>
            <a:pPr>
              <a:lnSpc>
                <a:spcPct val="115000"/>
              </a:lnSpc>
            </a:pPr>
            <a:r>
              <a:rPr lang="en-GB" sz="2000" dirty="0">
                <a:ea typeface="Calibri"/>
              </a:rPr>
              <a:t>Managing Project Control</a:t>
            </a:r>
          </a:p>
          <a:p>
            <a:pPr>
              <a:lnSpc>
                <a:spcPct val="115000"/>
              </a:lnSpc>
            </a:pPr>
            <a:r>
              <a:rPr lang="en-GB" sz="2000" dirty="0">
                <a:ea typeface="Calibri"/>
              </a:rPr>
              <a:t>PBS/WBS/OBS</a:t>
            </a:r>
          </a:p>
          <a:p>
            <a:pPr>
              <a:lnSpc>
                <a:spcPct val="115000"/>
              </a:lnSpc>
            </a:pPr>
            <a:r>
              <a:rPr lang="en-GB" sz="2000" dirty="0">
                <a:ea typeface="Calibri"/>
              </a:rPr>
              <a:t>Estimating Accuracy</a:t>
            </a:r>
          </a:p>
          <a:p>
            <a:pPr>
              <a:lnSpc>
                <a:spcPct val="115000"/>
              </a:lnSpc>
            </a:pPr>
            <a:r>
              <a:rPr lang="en-GB" sz="2000" dirty="0">
                <a:ea typeface="Calibri"/>
              </a:rPr>
              <a:t>Procurement</a:t>
            </a:r>
          </a:p>
          <a:p>
            <a:pPr>
              <a:lnSpc>
                <a:spcPct val="115000"/>
              </a:lnSpc>
            </a:pPr>
            <a:r>
              <a:rPr lang="en-GB" sz="2000" dirty="0">
                <a:ea typeface="Calibri"/>
              </a:rPr>
              <a:t>Estimating/ Budgeting/ Costing</a:t>
            </a:r>
          </a:p>
          <a:p>
            <a:pPr>
              <a:lnSpc>
                <a:spcPct val="115000"/>
              </a:lnSpc>
            </a:pPr>
            <a:r>
              <a:rPr lang="en-GB" sz="2000" dirty="0">
                <a:ea typeface="Calibri"/>
              </a:rPr>
              <a:t>Earned Value Management</a:t>
            </a:r>
          </a:p>
          <a:p>
            <a:pPr>
              <a:lnSpc>
                <a:spcPct val="115000"/>
              </a:lnSpc>
            </a:pPr>
            <a:r>
              <a:rPr lang="en-GB" sz="2000" dirty="0">
                <a:ea typeface="Calibri"/>
              </a:rPr>
              <a:t>Analysis and </a:t>
            </a:r>
            <a:r>
              <a:rPr lang="en-GB" sz="2000" dirty="0" smtClean="0">
                <a:ea typeface="Calibri"/>
              </a:rPr>
              <a:t>Reporting</a:t>
            </a:r>
          </a:p>
          <a:p>
            <a:pPr>
              <a:lnSpc>
                <a:spcPct val="115000"/>
              </a:lnSpc>
            </a:pPr>
            <a:r>
              <a:rPr lang="en-GB" sz="2000" dirty="0" smtClean="0">
                <a:ea typeface="Calibri"/>
              </a:rPr>
              <a:t>Change Control</a:t>
            </a:r>
            <a:endParaRPr lang="en-GB" sz="2000"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xmlns="" val="2143428929"/>
      </p:ext>
    </p:extLst>
  </p:cSld>
  <p:clrMapOvr>
    <a:masterClrMapping/>
  </p:clrMapOvr>
  <p:transition spd="slow"/>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118</a:t>
            </a:fld>
            <a:endParaRPr lang="en-US" dirty="0"/>
          </a:p>
        </p:txBody>
      </p:sp>
      <p:sp>
        <p:nvSpPr>
          <p:cNvPr id="2" name="Title 1"/>
          <p:cNvSpPr>
            <a:spLocks noGrp="1"/>
          </p:cNvSpPr>
          <p:nvPr>
            <p:ph type="title"/>
          </p:nvPr>
        </p:nvSpPr>
        <p:spPr>
          <a:xfrm>
            <a:off x="381000" y="0"/>
            <a:ext cx="8458200" cy="1143000"/>
          </a:xfrm>
        </p:spPr>
        <p:txBody>
          <a:bodyPr/>
          <a:lstStyle/>
          <a:p>
            <a:r>
              <a:rPr lang="en-US" dirty="0" smtClean="0">
                <a:solidFill>
                  <a:schemeClr val="bg1">
                    <a:lumMod val="65000"/>
                  </a:schemeClr>
                </a:solidFill>
              </a:rPr>
              <a:t>Issue and Risk Management</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xmlns="" val="382442055"/>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13</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r>
                        <a:rPr lang="en-US" sz="1600" dirty="0" smtClean="0">
                          <a:solidFill>
                            <a:schemeClr val="bg1">
                              <a:lumMod val="65000"/>
                            </a:schemeClr>
                          </a:solidFill>
                        </a:rPr>
                        <a:t>Issue and Risk Management</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55600" indent="-355600">
                        <a:buFont typeface="Arial"/>
                        <a:buChar char="•"/>
                      </a:pPr>
                      <a:r>
                        <a:rPr lang="en-GB" sz="1600" dirty="0" smtClean="0"/>
                        <a:t>What is the definition of a risk?</a:t>
                      </a:r>
                    </a:p>
                    <a:p>
                      <a:pPr marL="355600" indent="-355600">
                        <a:buFont typeface="Arial"/>
                        <a:buChar char="•"/>
                      </a:pPr>
                      <a:r>
                        <a:rPr lang="en-GB" sz="1600" dirty="0" smtClean="0"/>
                        <a:t>Both positive and negative effects on project objectives</a:t>
                      </a:r>
                    </a:p>
                    <a:p>
                      <a:pPr marL="355600" indent="-355600">
                        <a:buFont typeface="Arial"/>
                        <a:buChar char="•"/>
                      </a:pPr>
                      <a:r>
                        <a:rPr lang="en-GB" sz="1600" dirty="0" smtClean="0"/>
                        <a:t>Threats and Opportunities</a:t>
                      </a:r>
                    </a:p>
                    <a:p>
                      <a:pPr marL="355600" indent="-355600">
                        <a:buFont typeface="Arial"/>
                        <a:buChar char="•"/>
                      </a:pPr>
                      <a:r>
                        <a:rPr lang="en-GB" sz="1600" dirty="0" smtClean="0"/>
                        <a:t>What are Issues?</a:t>
                      </a:r>
                    </a:p>
                    <a:p>
                      <a:pPr marL="355600" indent="-355600">
                        <a:buFont typeface="Arial"/>
                        <a:buChar char="•"/>
                      </a:pPr>
                      <a:r>
                        <a:rPr lang="en-GB" sz="1600" dirty="0" smtClean="0"/>
                        <a:t>How to</a:t>
                      </a:r>
                      <a:r>
                        <a:rPr lang="en-GB" sz="1600" baseline="0" dirty="0" smtClean="0"/>
                        <a:t> manage Risk and Issues</a:t>
                      </a:r>
                      <a:endParaRPr lang="en-GB" sz="1600" dirty="0" smtClean="0"/>
                    </a:p>
                    <a:p>
                      <a:pPr marL="0" indent="0">
                        <a:lnSpc>
                          <a:spcPct val="115000"/>
                        </a:lnSpc>
                        <a:spcAft>
                          <a:spcPts val="0"/>
                        </a:spcAft>
                        <a:buFont typeface="+mj-lt"/>
                        <a:buNone/>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smtClean="0">
                          <a:solidFill>
                            <a:schemeClr val="tx2"/>
                          </a:solidFill>
                          <a:latin typeface="Helvetica"/>
                          <a:ea typeface="Calibri"/>
                          <a:cs typeface="Helvetica"/>
                        </a:rPr>
                        <a:t>Gain an understanding of</a:t>
                      </a:r>
                      <a:r>
                        <a:rPr lang="en-GB" sz="1600" baseline="0" dirty="0" smtClean="0">
                          <a:solidFill>
                            <a:schemeClr val="tx2"/>
                          </a:solidFill>
                          <a:latin typeface="Helvetica"/>
                          <a:ea typeface="Calibri"/>
                          <a:cs typeface="Helvetica"/>
                        </a:rPr>
                        <a:t> risks, issues and how to manage them.</a:t>
                      </a:r>
                      <a:endParaRPr lang="en-GB" sz="1600" dirty="0" smtClean="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181340541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Context</a:t>
            </a:r>
            <a:endParaRPr lang="en-GB" dirty="0"/>
          </a:p>
        </p:txBody>
      </p:sp>
      <p:sp>
        <p:nvSpPr>
          <p:cNvPr id="3" name="Content Placeholder 2"/>
          <p:cNvSpPr>
            <a:spLocks noGrp="1"/>
          </p:cNvSpPr>
          <p:nvPr>
            <p:ph idx="1"/>
          </p:nvPr>
        </p:nvSpPr>
        <p:spPr>
          <a:xfrm>
            <a:off x="457200" y="1219200"/>
            <a:ext cx="8229600" cy="4343400"/>
          </a:xfrm>
        </p:spPr>
        <p:txBody>
          <a:bodyPr>
            <a:normAutofit/>
          </a:bodyPr>
          <a:lstStyle/>
          <a:p>
            <a:r>
              <a:rPr lang="en-GB" sz="2000" dirty="0" smtClean="0"/>
              <a:t>External context can include:</a:t>
            </a:r>
          </a:p>
          <a:p>
            <a:pPr lvl="1"/>
            <a:r>
              <a:rPr lang="en-GB" sz="1600" dirty="0" smtClean="0"/>
              <a:t>Social and cultural, political, legal, regulatory, financial, technological, economic, natural and competitive environment whether international, national, regional or local</a:t>
            </a:r>
          </a:p>
          <a:p>
            <a:pPr lvl="1"/>
            <a:r>
              <a:rPr lang="en-GB" sz="1600" dirty="0" smtClean="0"/>
              <a:t>Key drivers and trends</a:t>
            </a:r>
          </a:p>
          <a:p>
            <a:pPr lvl="1"/>
            <a:r>
              <a:rPr lang="en-GB" sz="1600" dirty="0" smtClean="0"/>
              <a:t>Relationships with, perceptions and values of external stakeholders</a:t>
            </a:r>
          </a:p>
          <a:p>
            <a:r>
              <a:rPr lang="en-GB" sz="2000" dirty="0" smtClean="0"/>
              <a:t>Internal context can include:</a:t>
            </a:r>
          </a:p>
          <a:p>
            <a:pPr lvl="1"/>
            <a:r>
              <a:rPr lang="en-GB" sz="1600" dirty="0" smtClean="0"/>
              <a:t>Governance, organizational structures, roles and accountabilities</a:t>
            </a:r>
          </a:p>
          <a:p>
            <a:pPr lvl="1"/>
            <a:r>
              <a:rPr lang="en-GB" sz="1600" dirty="0" smtClean="0"/>
              <a:t>Policies, objectives and strategies</a:t>
            </a:r>
          </a:p>
          <a:p>
            <a:pPr lvl="1"/>
            <a:r>
              <a:rPr lang="en-GB" sz="1600" dirty="0" smtClean="0"/>
              <a:t>Capabilities</a:t>
            </a:r>
            <a:endParaRPr lang="en-GB" dirty="0" smtClean="0"/>
          </a:p>
          <a:p>
            <a:pPr lvl="1"/>
            <a:r>
              <a:rPr lang="en-GB" sz="1600" dirty="0" smtClean="0"/>
              <a:t>Relationships with, perceptions and values of internal stakeholders</a:t>
            </a:r>
          </a:p>
          <a:p>
            <a:pPr lvl="1"/>
            <a:r>
              <a:rPr lang="en-GB" sz="1600" dirty="0" smtClean="0"/>
              <a:t>The organization’s culture</a:t>
            </a:r>
          </a:p>
          <a:p>
            <a:pPr lvl="1"/>
            <a:r>
              <a:rPr lang="en-GB" sz="1600" dirty="0" smtClean="0"/>
              <a:t>Information systems, information flows and decision making processes</a:t>
            </a:r>
          </a:p>
          <a:p>
            <a:pPr lvl="1"/>
            <a:r>
              <a:rPr lang="en-GB" sz="1600" dirty="0" smtClean="0"/>
              <a:t>Standards, guidelines and models</a:t>
            </a:r>
          </a:p>
          <a:p>
            <a:pPr lvl="1"/>
            <a:r>
              <a:rPr lang="en-GB" sz="1600" dirty="0" smtClean="0"/>
              <a:t>Contractual relationships</a:t>
            </a:r>
          </a:p>
        </p:txBody>
      </p:sp>
    </p:spTree>
    <p:extLst>
      <p:ext uri="{BB962C8B-B14F-4D97-AF65-F5344CB8AC3E}">
        <p14:creationId xmlns:p14="http://schemas.microsoft.com/office/powerpoint/2010/main" xmlns="" val="14353127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12</a:t>
            </a:fld>
            <a:endParaRPr lang="en-US" dirty="0"/>
          </a:p>
        </p:txBody>
      </p:sp>
      <p:sp>
        <p:nvSpPr>
          <p:cNvPr id="6" name="Content Placeholder 5"/>
          <p:cNvSpPr>
            <a:spLocks noGrp="1"/>
          </p:cNvSpPr>
          <p:nvPr>
            <p:ph idx="1"/>
          </p:nvPr>
        </p:nvSpPr>
        <p:spPr/>
        <p:txBody>
          <a:bodyPr>
            <a:normAutofit lnSpcReduction="10000"/>
          </a:bodyPr>
          <a:lstStyle/>
          <a:p>
            <a:pPr>
              <a:lnSpc>
                <a:spcPct val="114000"/>
              </a:lnSpc>
              <a:spcBef>
                <a:spcPts val="1200"/>
              </a:spcBef>
            </a:pPr>
            <a:r>
              <a:rPr lang="en-GB" dirty="0">
                <a:solidFill>
                  <a:srgbClr val="000000"/>
                </a:solidFill>
                <a:ea typeface="Calibri"/>
              </a:rPr>
              <a:t>Project and Product life cycles.</a:t>
            </a:r>
          </a:p>
          <a:p>
            <a:pPr>
              <a:lnSpc>
                <a:spcPct val="114000"/>
              </a:lnSpc>
              <a:spcBef>
                <a:spcPts val="1200"/>
              </a:spcBef>
            </a:pPr>
            <a:r>
              <a:rPr lang="en-GB" dirty="0">
                <a:solidFill>
                  <a:srgbClr val="000000"/>
                </a:solidFill>
                <a:ea typeface="Calibri"/>
              </a:rPr>
              <a:t>Product Lifespans Cradle to Cradle and Cradle to Grave</a:t>
            </a:r>
          </a:p>
          <a:p>
            <a:pPr>
              <a:lnSpc>
                <a:spcPct val="114000"/>
              </a:lnSpc>
              <a:spcBef>
                <a:spcPts val="1200"/>
              </a:spcBef>
            </a:pPr>
            <a:r>
              <a:rPr lang="en-GB" dirty="0">
                <a:solidFill>
                  <a:srgbClr val="000000"/>
                </a:solidFill>
                <a:ea typeface="Calibri"/>
              </a:rPr>
              <a:t>Project phases such as Initiate, Plan Implement and Close.</a:t>
            </a:r>
          </a:p>
          <a:p>
            <a:pPr>
              <a:lnSpc>
                <a:spcPct val="114000"/>
              </a:lnSpc>
              <a:spcBef>
                <a:spcPts val="1200"/>
              </a:spcBef>
            </a:pPr>
            <a:r>
              <a:rPr lang="en-GB" dirty="0">
                <a:solidFill>
                  <a:srgbClr val="000000"/>
                </a:solidFill>
                <a:ea typeface="Calibri"/>
              </a:rPr>
              <a:t>The relationship between phases and stages.</a:t>
            </a:r>
          </a:p>
          <a:p>
            <a:pPr>
              <a:lnSpc>
                <a:spcPct val="114000"/>
              </a:lnSpc>
              <a:spcBef>
                <a:spcPts val="1200"/>
              </a:spcBef>
            </a:pPr>
            <a:r>
              <a:rPr lang="en-GB" dirty="0">
                <a:solidFill>
                  <a:srgbClr val="000000"/>
                </a:solidFill>
                <a:ea typeface="Calibri"/>
              </a:rPr>
              <a:t>The PRiSM Flow </a:t>
            </a:r>
          </a:p>
          <a:p>
            <a:pPr>
              <a:lnSpc>
                <a:spcPct val="114000"/>
              </a:lnSpc>
              <a:spcBef>
                <a:spcPts val="1200"/>
              </a:spcBef>
            </a:pPr>
            <a:r>
              <a:rPr lang="en-GB" dirty="0">
                <a:solidFill>
                  <a:srgbClr val="000000"/>
                </a:solidFill>
                <a:ea typeface="Calibri"/>
              </a:rPr>
              <a:t>The Product Life Cycle</a:t>
            </a:r>
          </a:p>
          <a:p>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xmlns="" val="1654199507"/>
      </p:ext>
    </p:extLst>
  </p:cSld>
  <p:clrMapOvr>
    <a:masterClrMapping/>
  </p:clrMapOvr>
  <p:transition spd="slow"/>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Terminology</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120</a:t>
            </a:fld>
            <a:endParaRPr lang="en-US" dirty="0"/>
          </a:p>
        </p:txBody>
      </p:sp>
      <p:sp>
        <p:nvSpPr>
          <p:cNvPr id="6" name="Content Placeholder 2"/>
          <p:cNvSpPr>
            <a:spLocks noGrp="1"/>
          </p:cNvSpPr>
          <p:nvPr>
            <p:ph idx="1"/>
          </p:nvPr>
        </p:nvSpPr>
        <p:spPr>
          <a:xfrm>
            <a:off x="381000" y="1295400"/>
            <a:ext cx="8229600" cy="4343400"/>
          </a:xfrm>
        </p:spPr>
        <p:txBody>
          <a:bodyPr>
            <a:normAutofit fontScale="77500" lnSpcReduction="20000"/>
          </a:bodyPr>
          <a:lstStyle/>
          <a:p>
            <a:r>
              <a:rPr lang="en-GB" sz="1800" dirty="0" smtClean="0"/>
              <a:t>Risk Event</a:t>
            </a:r>
          </a:p>
          <a:p>
            <a:pPr lvl="1"/>
            <a:r>
              <a:rPr lang="en-GB" sz="1400" dirty="0" smtClean="0"/>
              <a:t>What might happen – Opportunity or </a:t>
            </a:r>
            <a:br>
              <a:rPr lang="en-GB" sz="1400" dirty="0" smtClean="0"/>
            </a:br>
            <a:r>
              <a:rPr lang="en-GB" sz="1400" dirty="0" smtClean="0"/>
              <a:t>Threat</a:t>
            </a:r>
          </a:p>
          <a:p>
            <a:r>
              <a:rPr lang="en-GB" sz="1800" dirty="0" smtClean="0"/>
              <a:t>Risk Probability</a:t>
            </a:r>
          </a:p>
          <a:p>
            <a:pPr lvl="1"/>
            <a:r>
              <a:rPr lang="en-GB" sz="1400" dirty="0" smtClean="0"/>
              <a:t>What is the chance of it happening</a:t>
            </a:r>
          </a:p>
          <a:p>
            <a:r>
              <a:rPr lang="en-GB" sz="1800" dirty="0" smtClean="0"/>
              <a:t>Risk Impact</a:t>
            </a:r>
          </a:p>
          <a:p>
            <a:pPr lvl="1"/>
            <a:r>
              <a:rPr lang="en-GB" sz="1400" dirty="0" smtClean="0"/>
              <a:t>If it happens, what are the consequences</a:t>
            </a:r>
          </a:p>
          <a:p>
            <a:r>
              <a:rPr lang="en-GB" sz="1800" dirty="0" smtClean="0"/>
              <a:t>Risk Planning</a:t>
            </a:r>
          </a:p>
          <a:p>
            <a:pPr lvl="1"/>
            <a:r>
              <a:rPr lang="en-GB" sz="1400" dirty="0" smtClean="0"/>
              <a:t>What can we do about it</a:t>
            </a:r>
          </a:p>
          <a:p>
            <a:r>
              <a:rPr lang="en-GB" sz="1800" dirty="0" smtClean="0"/>
              <a:t>Risk Mitigating</a:t>
            </a:r>
          </a:p>
          <a:p>
            <a:pPr lvl="1"/>
            <a:r>
              <a:rPr lang="en-GB" sz="1400" dirty="0" smtClean="0"/>
              <a:t>How can we reduce the chance of it happening</a:t>
            </a:r>
          </a:p>
          <a:p>
            <a:r>
              <a:rPr lang="en-GB" sz="1800" dirty="0" smtClean="0"/>
              <a:t>Risk Management</a:t>
            </a:r>
          </a:p>
          <a:p>
            <a:pPr lvl="1"/>
            <a:r>
              <a:rPr lang="en-GB" sz="1400" dirty="0" smtClean="0"/>
              <a:t>How do we stay on top of it</a:t>
            </a:r>
          </a:p>
          <a:p>
            <a:r>
              <a:rPr lang="en-GB" sz="1800" dirty="0" smtClean="0"/>
              <a:t>Inherent risk</a:t>
            </a:r>
          </a:p>
          <a:p>
            <a:pPr lvl="1"/>
            <a:r>
              <a:rPr lang="en-GB" sz="1400" dirty="0" smtClean="0"/>
              <a:t>The exposure arising from a specific risk before any action has been taken to manage it</a:t>
            </a:r>
          </a:p>
          <a:p>
            <a:r>
              <a:rPr lang="en-GB" sz="1800" dirty="0" smtClean="0"/>
              <a:t>Residual risk</a:t>
            </a:r>
          </a:p>
          <a:p>
            <a:pPr lvl="1"/>
            <a:r>
              <a:rPr lang="en-GB" sz="1400" dirty="0" smtClean="0"/>
              <a:t>The risk remaining after the risk response has been applied</a:t>
            </a:r>
          </a:p>
          <a:p>
            <a:r>
              <a:rPr lang="en-GB" sz="1800" dirty="0" smtClean="0"/>
              <a:t>Secondary risk</a:t>
            </a:r>
          </a:p>
          <a:p>
            <a:pPr lvl="1"/>
            <a:r>
              <a:rPr lang="en-GB" sz="1400" dirty="0" smtClean="0"/>
              <a:t>A risk event that may occur as a result of invoking a risk response or fallback plan</a:t>
            </a:r>
            <a:endParaRPr lang="en-GB" sz="1400" dirty="0"/>
          </a:p>
        </p:txBody>
      </p:sp>
      <p:pic>
        <p:nvPicPr>
          <p:cNvPr id="3" name="Picture 2"/>
          <p:cNvPicPr>
            <a:picLocks noChangeAspect="1"/>
          </p:cNvPicPr>
          <p:nvPr/>
        </p:nvPicPr>
        <p:blipFill>
          <a:blip r:embed="rId3" cstate="print"/>
          <a:stretch>
            <a:fillRect/>
          </a:stretch>
        </p:blipFill>
        <p:spPr>
          <a:xfrm>
            <a:off x="4343400" y="1371600"/>
            <a:ext cx="4582160" cy="1388394"/>
          </a:xfrm>
          <a:prstGeom prst="rect">
            <a:avLst/>
          </a:prstGeom>
        </p:spPr>
      </p:pic>
      <p:sp>
        <p:nvSpPr>
          <p:cNvPr id="7" name="TextBox 6"/>
          <p:cNvSpPr txBox="1"/>
          <p:nvPr/>
        </p:nvSpPr>
        <p:spPr>
          <a:xfrm>
            <a:off x="4343400" y="5867400"/>
            <a:ext cx="4493538" cy="261610"/>
          </a:xfrm>
          <a:prstGeom prst="rect">
            <a:avLst/>
          </a:prstGeom>
          <a:noFill/>
        </p:spPr>
        <p:txBody>
          <a:bodyPr wrap="none" rtlCol="0">
            <a:spAutoFit/>
          </a:bodyPr>
          <a:lstStyle/>
          <a:p>
            <a:r>
              <a:rPr lang="en-US" sz="1100" dirty="0">
                <a:solidFill>
                  <a:schemeClr val="bg1">
                    <a:lumMod val="50000"/>
                  </a:schemeClr>
                </a:solidFill>
              </a:rPr>
              <a:t>https://</a:t>
            </a:r>
            <a:r>
              <a:rPr lang="en-US" sz="1100" dirty="0" err="1">
                <a:solidFill>
                  <a:schemeClr val="bg1">
                    <a:lumMod val="50000"/>
                  </a:schemeClr>
                </a:solidFill>
              </a:rPr>
              <a:t>stancarey.files.wordpress.com</a:t>
            </a:r>
            <a:r>
              <a:rPr lang="en-US" sz="1100" dirty="0">
                <a:solidFill>
                  <a:schemeClr val="bg1">
                    <a:lumMod val="50000"/>
                  </a:schemeClr>
                </a:solidFill>
              </a:rPr>
              <a:t>/2013/01/</a:t>
            </a:r>
            <a:r>
              <a:rPr lang="en-US" sz="1100" dirty="0" err="1">
                <a:solidFill>
                  <a:schemeClr val="bg1">
                    <a:lumMod val="50000"/>
                  </a:schemeClr>
                </a:solidFill>
              </a:rPr>
              <a:t>dilbert</a:t>
            </a:r>
            <a:r>
              <a:rPr lang="en-US" sz="1100" dirty="0">
                <a:solidFill>
                  <a:schemeClr val="bg1">
                    <a:lumMod val="50000"/>
                  </a:schemeClr>
                </a:solidFill>
              </a:rPr>
              <a:t>-buzzword-</a:t>
            </a:r>
            <a:r>
              <a:rPr lang="en-US" sz="1100" dirty="0" err="1">
                <a:solidFill>
                  <a:schemeClr val="bg1">
                    <a:lumMod val="50000"/>
                  </a:schemeClr>
                </a:solidFill>
              </a:rPr>
              <a:t>bingo.gif</a:t>
            </a:r>
            <a:endParaRPr lang="en-US" sz="1100" dirty="0">
              <a:solidFill>
                <a:schemeClr val="bg1">
                  <a:lumMod val="50000"/>
                </a:schemeClr>
              </a:solidFill>
            </a:endParaRPr>
          </a:p>
        </p:txBody>
      </p:sp>
    </p:spTree>
    <p:extLst>
      <p:ext uri="{BB962C8B-B14F-4D97-AF65-F5344CB8AC3E}">
        <p14:creationId xmlns:p14="http://schemas.microsoft.com/office/powerpoint/2010/main" xmlns="" val="61716232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730" name="Rectangle 2"/>
          <p:cNvSpPr>
            <a:spLocks noGrp="1" noChangeArrowheads="1"/>
          </p:cNvSpPr>
          <p:nvPr>
            <p:ph type="title"/>
          </p:nvPr>
        </p:nvSpPr>
        <p:spPr/>
        <p:txBody>
          <a:bodyPr/>
          <a:lstStyle/>
          <a:p>
            <a:r>
              <a:rPr lang="en-GB" dirty="0"/>
              <a:t>Levels of Risk</a:t>
            </a:r>
            <a:endParaRPr lang="en-GB"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121</a:t>
            </a:fld>
            <a:endParaRPr lang="en-US" dirty="0"/>
          </a:p>
        </p:txBody>
      </p:sp>
      <p:graphicFrame>
        <p:nvGraphicFramePr>
          <p:cNvPr id="4" name="Diagram 3"/>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22"/>
          <p:cNvGrpSpPr/>
          <p:nvPr/>
        </p:nvGrpSpPr>
        <p:grpSpPr>
          <a:xfrm rot="17823419">
            <a:off x="816582" y="3128269"/>
            <a:ext cx="4532456" cy="369501"/>
            <a:chOff x="2743199" y="406796"/>
            <a:chExt cx="2641600" cy="722312"/>
          </a:xfrm>
        </p:grpSpPr>
        <p:sp>
          <p:nvSpPr>
            <p:cNvPr id="24" name="Rounded Rectangle 23"/>
            <p:cNvSpPr/>
            <p:nvPr/>
          </p:nvSpPr>
          <p:spPr>
            <a:xfrm>
              <a:off x="2743199" y="406796"/>
              <a:ext cx="2641600" cy="722312"/>
            </a:xfrm>
            <a:prstGeom prst="roundRect">
              <a:avLst/>
            </a:prstGeom>
          </p:spPr>
          <p:style>
            <a:lnRef idx="1">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Rounded Rectangle 4"/>
            <p:cNvSpPr/>
            <p:nvPr/>
          </p:nvSpPr>
          <p:spPr>
            <a:xfrm>
              <a:off x="2778459" y="442056"/>
              <a:ext cx="2571080" cy="6517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2000" kern="1200" dirty="0" smtClean="0"/>
                <a:t>Social | Environmental | Economic</a:t>
              </a:r>
              <a:endParaRPr lang="en-US" sz="2000" kern="1200" dirty="0"/>
            </a:p>
          </p:txBody>
        </p:sp>
      </p:grpSp>
    </p:spTree>
    <p:extLst>
      <p:ext uri="{BB962C8B-B14F-4D97-AF65-F5344CB8AC3E}">
        <p14:creationId xmlns:p14="http://schemas.microsoft.com/office/powerpoint/2010/main" xmlns="" val="5208962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Sustainability in Risk Management</a:t>
            </a:r>
            <a:endParaRPr lang="en-US" dirty="0"/>
          </a:p>
        </p:txBody>
      </p:sp>
      <p:pic>
        <p:nvPicPr>
          <p:cNvPr id="6146" name="Picture 2" descr="http://www.asiaforexmentor.com/webpages/risk.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685800" y="1905000"/>
            <a:ext cx="4932040" cy="369903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4BE819A1-3DD8-4179-BFD0-BF7D359F8DBD}" type="slidenum">
              <a:rPr lang="en-US" smtClean="0"/>
              <a:pPr/>
              <a:t>122</a:t>
            </a:fld>
            <a:endParaRPr lang="en-US" dirty="0"/>
          </a:p>
        </p:txBody>
      </p:sp>
      <p:sp>
        <p:nvSpPr>
          <p:cNvPr id="5" name="TextBox 4"/>
          <p:cNvSpPr txBox="1"/>
          <p:nvPr/>
        </p:nvSpPr>
        <p:spPr>
          <a:xfrm>
            <a:off x="3048000" y="1981200"/>
            <a:ext cx="5410200" cy="3046988"/>
          </a:xfrm>
          <a:prstGeom prst="rect">
            <a:avLst/>
          </a:prstGeom>
          <a:noFill/>
        </p:spPr>
        <p:txBody>
          <a:bodyPr wrap="square" rtlCol="0">
            <a:spAutoFit/>
          </a:bodyPr>
          <a:lstStyle/>
          <a:p>
            <a:r>
              <a:rPr lang="en-US" sz="2400" dirty="0" smtClean="0"/>
              <a:t>“Project Managers </a:t>
            </a:r>
            <a:r>
              <a:rPr lang="en-US" sz="2400" dirty="0"/>
              <a:t>need to evaluate all risk exposures relative </a:t>
            </a:r>
            <a:r>
              <a:rPr lang="en-US" sz="2400" dirty="0" smtClean="0"/>
              <a:t>to </a:t>
            </a:r>
            <a:r>
              <a:rPr lang="en-US" sz="2400" dirty="0"/>
              <a:t>potential sustainability issues, as well as how those </a:t>
            </a:r>
            <a:r>
              <a:rPr lang="en-US" sz="2400" dirty="0" smtClean="0"/>
              <a:t>sustainability </a:t>
            </a:r>
            <a:r>
              <a:rPr lang="en-US" sz="2400" dirty="0"/>
              <a:t>issues may impact other risks present within </a:t>
            </a:r>
            <a:r>
              <a:rPr lang="en-US" sz="2400" dirty="0" smtClean="0"/>
              <a:t>the </a:t>
            </a:r>
            <a:r>
              <a:rPr lang="en-US" sz="2400" dirty="0"/>
              <a:t>organization. Organizations can then prioritize the issues </a:t>
            </a:r>
            <a:r>
              <a:rPr lang="en-US" sz="2400" dirty="0" smtClean="0"/>
              <a:t>within </a:t>
            </a:r>
            <a:r>
              <a:rPr lang="en-US" sz="2400" dirty="0"/>
              <a:t>traditional considerations of impact </a:t>
            </a:r>
            <a:r>
              <a:rPr lang="en-US" sz="2400" dirty="0" smtClean="0"/>
              <a:t>and probability.” </a:t>
            </a:r>
            <a:endParaRPr lang="en-US" sz="2400" dirty="0"/>
          </a:p>
        </p:txBody>
      </p:sp>
    </p:spTree>
    <p:extLst>
      <p:ext uri="{BB962C8B-B14F-4D97-AF65-F5344CB8AC3E}">
        <p14:creationId xmlns:p14="http://schemas.microsoft.com/office/powerpoint/2010/main" xmlns="" val="68887528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86400" y="1676400"/>
            <a:ext cx="2971800" cy="3046988"/>
          </a:xfrm>
          <a:prstGeom prst="rect">
            <a:avLst/>
          </a:prstGeom>
          <a:noFill/>
        </p:spPr>
        <p:txBody>
          <a:bodyPr wrap="square" rtlCol="0">
            <a:spAutoFit/>
          </a:bodyPr>
          <a:lstStyle/>
          <a:p>
            <a:r>
              <a:rPr lang="en-US" sz="3200" dirty="0" smtClean="0"/>
              <a:t>The project to deploy the the </a:t>
            </a:r>
            <a:r>
              <a:rPr lang="en-US" sz="3200" dirty="0" err="1" smtClean="0"/>
              <a:t>Deepwater</a:t>
            </a:r>
            <a:r>
              <a:rPr lang="en-US" sz="3200" dirty="0" smtClean="0"/>
              <a:t> Horizon did </a:t>
            </a:r>
            <a:r>
              <a:rPr lang="en-US" sz="3200" u="sng" dirty="0" smtClean="0"/>
              <a:t>not</a:t>
            </a:r>
            <a:r>
              <a:rPr lang="en-US" sz="3200" dirty="0" smtClean="0"/>
              <a:t> include an SMP or Risk Register.</a:t>
            </a:r>
            <a:endParaRPr lang="en-US" sz="3200" dirty="0"/>
          </a:p>
        </p:txBody>
      </p:sp>
      <p:pic>
        <p:nvPicPr>
          <p:cNvPr id="1031" name="Picture 7" descr="http://media.treehugger.com/assets/images/2012/02/20120227-gulf-oil-spill.jpg.492x0_q85_crop-smar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83899" y="1600200"/>
            <a:ext cx="2241269" cy="159895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5" name="Title 1"/>
          <p:cNvSpPr txBox="1">
            <a:spLocks/>
          </p:cNvSpPr>
          <p:nvPr/>
        </p:nvSpPr>
        <p:spPr>
          <a:xfrm>
            <a:off x="381000" y="266700"/>
            <a:ext cx="4519110" cy="838200"/>
          </a:xfrm>
          <a:prstGeom prst="rect">
            <a:avLst/>
          </a:prstGeom>
        </p:spPr>
        <p:txBody>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chemeClr val="accent1">
                    <a:lumMod val="50000"/>
                  </a:schemeClr>
                </a:solidFill>
              </a:rPr>
              <a:t>Oil and Water</a:t>
            </a:r>
            <a:endParaRPr lang="en-US" b="1" dirty="0">
              <a:solidFill>
                <a:schemeClr val="accent1">
                  <a:lumMod val="50000"/>
                </a:schemeClr>
              </a:solidFill>
            </a:endParaRPr>
          </a:p>
        </p:txBody>
      </p:sp>
      <p:pic>
        <p:nvPicPr>
          <p:cNvPr id="6" name="Picture 2" descr="http://static.guim.co.uk/sys-images/Guardian/Pix/pictures/2010/2/2/1265134018292/BP-Chief-Executive-Tony-H-00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0400" y="1625600"/>
            <a:ext cx="2262188" cy="157355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descr="http://inapcache.boston.com/universal/site_graphics/blogs/bigpicture/oilspill_05_12/o31_23303705.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60400" y="3352800"/>
            <a:ext cx="2217503" cy="152541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5" descr="greenpeace-stopped-the-dumpi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004432" y="3352800"/>
            <a:ext cx="2253368" cy="148838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63435220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a:xfrm>
            <a:off x="381000" y="1"/>
            <a:ext cx="8541727" cy="1108075"/>
          </a:xfrm>
        </p:spPr>
        <p:txBody>
          <a:bodyPr/>
          <a:lstStyle/>
          <a:p>
            <a:r>
              <a:rPr lang="en-GB" dirty="0" smtClean="0"/>
              <a:t>Risk Balance </a:t>
            </a:r>
            <a:endParaRPr lang="en-GB" sz="2400" dirty="0"/>
          </a:p>
        </p:txBody>
      </p:sp>
      <p:grpSp>
        <p:nvGrpSpPr>
          <p:cNvPr id="2" name="Group 3"/>
          <p:cNvGrpSpPr>
            <a:grpSpLocks/>
          </p:cNvGrpSpPr>
          <p:nvPr/>
        </p:nvGrpSpPr>
        <p:grpSpPr bwMode="auto">
          <a:xfrm>
            <a:off x="1724991" y="1866904"/>
            <a:ext cx="5721005" cy="3727450"/>
            <a:chOff x="1393" y="1304"/>
            <a:chExt cx="3604" cy="2348"/>
          </a:xfrm>
        </p:grpSpPr>
        <p:sp>
          <p:nvSpPr>
            <p:cNvPr id="1611780" name="Freeform 4"/>
            <p:cNvSpPr>
              <a:spLocks/>
            </p:cNvSpPr>
            <p:nvPr/>
          </p:nvSpPr>
          <p:spPr bwMode="auto">
            <a:xfrm rot="-1016066">
              <a:off x="2092" y="1395"/>
              <a:ext cx="2118" cy="303"/>
            </a:xfrm>
            <a:custGeom>
              <a:avLst/>
              <a:gdLst/>
              <a:ahLst/>
              <a:cxnLst>
                <a:cxn ang="0">
                  <a:pos x="0" y="303"/>
                </a:cxn>
                <a:cxn ang="0">
                  <a:pos x="2118" y="303"/>
                </a:cxn>
                <a:cxn ang="0">
                  <a:pos x="2118" y="196"/>
                </a:cxn>
                <a:cxn ang="0">
                  <a:pos x="1155" y="0"/>
                </a:cxn>
                <a:cxn ang="0">
                  <a:pos x="998" y="0"/>
                </a:cxn>
                <a:cxn ang="0">
                  <a:pos x="0" y="178"/>
                </a:cxn>
                <a:cxn ang="0">
                  <a:pos x="0" y="303"/>
                </a:cxn>
              </a:cxnLst>
              <a:rect l="0" t="0" r="r" b="b"/>
              <a:pathLst>
                <a:path w="2118" h="303">
                  <a:moveTo>
                    <a:pt x="0" y="303"/>
                  </a:moveTo>
                  <a:lnTo>
                    <a:pt x="2118" y="303"/>
                  </a:lnTo>
                  <a:lnTo>
                    <a:pt x="2118" y="196"/>
                  </a:lnTo>
                  <a:lnTo>
                    <a:pt x="1155" y="0"/>
                  </a:lnTo>
                  <a:lnTo>
                    <a:pt x="998" y="0"/>
                  </a:lnTo>
                  <a:lnTo>
                    <a:pt x="0" y="178"/>
                  </a:lnTo>
                  <a:lnTo>
                    <a:pt x="0" y="303"/>
                  </a:lnTo>
                  <a:close/>
                </a:path>
              </a:pathLst>
            </a:custGeom>
            <a:gradFill rotWithShape="1">
              <a:gsLst>
                <a:gs pos="0">
                  <a:schemeClr val="accent1"/>
                </a:gs>
                <a:gs pos="100000">
                  <a:schemeClr val="accent1">
                    <a:gamma/>
                    <a:shade val="76471"/>
                    <a:invGamma/>
                  </a:schemeClr>
                </a:gs>
              </a:gsLst>
              <a:lin ang="0" scaled="1"/>
            </a:gradFill>
            <a:ln w="9525">
              <a:solidFill>
                <a:srgbClr val="777777"/>
              </a:solidFill>
              <a:round/>
              <a:headEnd/>
              <a:tailEnd/>
            </a:ln>
            <a:effectLst>
              <a:outerShdw dist="107763" dir="2700000" algn="ctr" rotWithShape="0">
                <a:srgbClr val="DDDDDD">
                  <a:alpha val="50000"/>
                </a:srgbClr>
              </a:outerShdw>
            </a:effectLst>
          </p:spPr>
          <p:txBody>
            <a:bodyPr/>
            <a:lstStyle/>
            <a:p>
              <a:endParaRPr lang="en-US" b="1" dirty="0">
                <a:latin typeface="+mn-lt"/>
              </a:endParaRPr>
            </a:p>
          </p:txBody>
        </p:sp>
        <p:sp>
          <p:nvSpPr>
            <p:cNvPr id="1611781" name="Freeform 5"/>
            <p:cNvSpPr>
              <a:spLocks/>
            </p:cNvSpPr>
            <p:nvPr/>
          </p:nvSpPr>
          <p:spPr bwMode="auto">
            <a:xfrm>
              <a:off x="3523" y="2632"/>
              <a:ext cx="1214" cy="422"/>
            </a:xfrm>
            <a:custGeom>
              <a:avLst/>
              <a:gdLst/>
              <a:ahLst/>
              <a:cxnLst>
                <a:cxn ang="0">
                  <a:pos x="6" y="0"/>
                </a:cxn>
                <a:cxn ang="0">
                  <a:pos x="0" y="43"/>
                </a:cxn>
                <a:cxn ang="0">
                  <a:pos x="6" y="98"/>
                </a:cxn>
                <a:cxn ang="0">
                  <a:pos x="24" y="153"/>
                </a:cxn>
                <a:cxn ang="0">
                  <a:pos x="57" y="208"/>
                </a:cxn>
                <a:cxn ang="0">
                  <a:pos x="109" y="257"/>
                </a:cxn>
                <a:cxn ang="0">
                  <a:pos x="172" y="303"/>
                </a:cxn>
                <a:cxn ang="0">
                  <a:pos x="236" y="334"/>
                </a:cxn>
                <a:cxn ang="0">
                  <a:pos x="290" y="355"/>
                </a:cxn>
                <a:cxn ang="0">
                  <a:pos x="350" y="376"/>
                </a:cxn>
                <a:cxn ang="0">
                  <a:pos x="408" y="389"/>
                </a:cxn>
                <a:cxn ang="0">
                  <a:pos x="465" y="398"/>
                </a:cxn>
                <a:cxn ang="0">
                  <a:pos x="519" y="404"/>
                </a:cxn>
                <a:cxn ang="0">
                  <a:pos x="589" y="410"/>
                </a:cxn>
                <a:cxn ang="0">
                  <a:pos x="655" y="407"/>
                </a:cxn>
                <a:cxn ang="0">
                  <a:pos x="719" y="404"/>
                </a:cxn>
                <a:cxn ang="0">
                  <a:pos x="794" y="395"/>
                </a:cxn>
                <a:cxn ang="0">
                  <a:pos x="849" y="382"/>
                </a:cxn>
                <a:cxn ang="0">
                  <a:pos x="909" y="364"/>
                </a:cxn>
                <a:cxn ang="0">
                  <a:pos x="966" y="343"/>
                </a:cxn>
                <a:cxn ang="0">
                  <a:pos x="1006" y="327"/>
                </a:cxn>
                <a:cxn ang="0">
                  <a:pos x="1048" y="300"/>
                </a:cxn>
                <a:cxn ang="0">
                  <a:pos x="1081" y="278"/>
                </a:cxn>
                <a:cxn ang="0">
                  <a:pos x="1117" y="248"/>
                </a:cxn>
                <a:cxn ang="0">
                  <a:pos x="1151" y="220"/>
                </a:cxn>
                <a:cxn ang="0">
                  <a:pos x="1172" y="187"/>
                </a:cxn>
                <a:cxn ang="0">
                  <a:pos x="1193" y="150"/>
                </a:cxn>
                <a:cxn ang="0">
                  <a:pos x="1208" y="110"/>
                </a:cxn>
                <a:cxn ang="0">
                  <a:pos x="1214" y="61"/>
                </a:cxn>
                <a:cxn ang="0">
                  <a:pos x="1211" y="3"/>
                </a:cxn>
                <a:cxn ang="0">
                  <a:pos x="6" y="0"/>
                </a:cxn>
              </a:cxnLst>
              <a:rect l="0" t="0" r="r" b="b"/>
              <a:pathLst>
                <a:path w="1214" h="410">
                  <a:moveTo>
                    <a:pt x="6" y="0"/>
                  </a:moveTo>
                  <a:lnTo>
                    <a:pt x="0" y="43"/>
                  </a:lnTo>
                  <a:lnTo>
                    <a:pt x="6" y="98"/>
                  </a:lnTo>
                  <a:lnTo>
                    <a:pt x="24" y="153"/>
                  </a:lnTo>
                  <a:lnTo>
                    <a:pt x="57" y="208"/>
                  </a:lnTo>
                  <a:lnTo>
                    <a:pt x="109" y="257"/>
                  </a:lnTo>
                  <a:lnTo>
                    <a:pt x="172" y="303"/>
                  </a:lnTo>
                  <a:lnTo>
                    <a:pt x="236" y="334"/>
                  </a:lnTo>
                  <a:lnTo>
                    <a:pt x="290" y="355"/>
                  </a:lnTo>
                  <a:lnTo>
                    <a:pt x="350" y="376"/>
                  </a:lnTo>
                  <a:lnTo>
                    <a:pt x="408" y="389"/>
                  </a:lnTo>
                  <a:lnTo>
                    <a:pt x="465" y="398"/>
                  </a:lnTo>
                  <a:lnTo>
                    <a:pt x="519" y="404"/>
                  </a:lnTo>
                  <a:lnTo>
                    <a:pt x="589" y="410"/>
                  </a:lnTo>
                  <a:lnTo>
                    <a:pt x="655" y="407"/>
                  </a:lnTo>
                  <a:lnTo>
                    <a:pt x="719" y="404"/>
                  </a:lnTo>
                  <a:lnTo>
                    <a:pt x="794" y="395"/>
                  </a:lnTo>
                  <a:lnTo>
                    <a:pt x="849" y="382"/>
                  </a:lnTo>
                  <a:lnTo>
                    <a:pt x="909" y="364"/>
                  </a:lnTo>
                  <a:lnTo>
                    <a:pt x="966" y="343"/>
                  </a:lnTo>
                  <a:lnTo>
                    <a:pt x="1006" y="327"/>
                  </a:lnTo>
                  <a:lnTo>
                    <a:pt x="1048" y="300"/>
                  </a:lnTo>
                  <a:lnTo>
                    <a:pt x="1081" y="278"/>
                  </a:lnTo>
                  <a:lnTo>
                    <a:pt x="1117" y="248"/>
                  </a:lnTo>
                  <a:lnTo>
                    <a:pt x="1151" y="220"/>
                  </a:lnTo>
                  <a:lnTo>
                    <a:pt x="1172" y="187"/>
                  </a:lnTo>
                  <a:lnTo>
                    <a:pt x="1193" y="150"/>
                  </a:lnTo>
                  <a:lnTo>
                    <a:pt x="1208" y="110"/>
                  </a:lnTo>
                  <a:lnTo>
                    <a:pt x="1214" y="61"/>
                  </a:lnTo>
                  <a:lnTo>
                    <a:pt x="1211" y="3"/>
                  </a:lnTo>
                  <a:lnTo>
                    <a:pt x="6" y="0"/>
                  </a:lnTo>
                  <a:close/>
                </a:path>
              </a:pathLst>
            </a:custGeom>
            <a:ln>
              <a:headEnd/>
              <a:tailEnd/>
            </a:ln>
          </p:spPr>
          <p:style>
            <a:lnRef idx="1">
              <a:schemeClr val="accent3"/>
            </a:lnRef>
            <a:fillRef idx="3">
              <a:schemeClr val="accent3"/>
            </a:fillRef>
            <a:effectRef idx="2">
              <a:schemeClr val="accent3"/>
            </a:effectRef>
            <a:fontRef idx="minor">
              <a:schemeClr val="lt1"/>
            </a:fontRef>
          </p:style>
          <p:txBody>
            <a:bodyPr/>
            <a:lstStyle/>
            <a:p>
              <a:endParaRPr lang="en-US" b="1" dirty="0">
                <a:latin typeface="+mn-lt"/>
              </a:endParaRPr>
            </a:p>
          </p:txBody>
        </p:sp>
        <p:sp>
          <p:nvSpPr>
            <p:cNvPr id="1611782" name="Rectangle 6"/>
            <p:cNvSpPr>
              <a:spLocks noChangeArrowheads="1"/>
            </p:cNvSpPr>
            <p:nvPr/>
          </p:nvSpPr>
          <p:spPr bwMode="auto">
            <a:xfrm>
              <a:off x="3533" y="2610"/>
              <a:ext cx="1194" cy="60"/>
            </a:xfrm>
            <a:prstGeom prst="rect">
              <a:avLst/>
            </a:prstGeom>
            <a:solidFill>
              <a:schemeClr val="bg1"/>
            </a:solidFill>
            <a:ln w="9525">
              <a:noFill/>
              <a:miter lim="800000"/>
              <a:headEnd/>
              <a:tailEnd/>
            </a:ln>
            <a:effectLst/>
          </p:spPr>
          <p:txBody>
            <a:bodyPr wrap="none" anchor="ctr"/>
            <a:lstStyle/>
            <a:p>
              <a:endParaRPr lang="en-US" b="1" dirty="0">
                <a:latin typeface="+mn-lt"/>
              </a:endParaRPr>
            </a:p>
          </p:txBody>
        </p:sp>
        <p:sp>
          <p:nvSpPr>
            <p:cNvPr id="1611783" name="Line 7"/>
            <p:cNvSpPr>
              <a:spLocks noChangeShapeType="1"/>
            </p:cNvSpPr>
            <p:nvPr/>
          </p:nvSpPr>
          <p:spPr bwMode="auto">
            <a:xfrm>
              <a:off x="4137" y="1351"/>
              <a:ext cx="587" cy="1296"/>
            </a:xfrm>
            <a:prstGeom prst="line">
              <a:avLst/>
            </a:prstGeom>
            <a:noFill/>
            <a:ln w="38100" cmpd="dbl">
              <a:solidFill>
                <a:srgbClr val="000000"/>
              </a:solidFill>
              <a:round/>
              <a:headEnd/>
              <a:tailEnd/>
            </a:ln>
          </p:spPr>
          <p:txBody>
            <a:bodyPr/>
            <a:lstStyle/>
            <a:p>
              <a:endParaRPr lang="en-US" b="1" dirty="0">
                <a:latin typeface="+mn-lt"/>
              </a:endParaRPr>
            </a:p>
          </p:txBody>
        </p:sp>
        <p:sp>
          <p:nvSpPr>
            <p:cNvPr id="1611784" name="Line 8"/>
            <p:cNvSpPr>
              <a:spLocks noChangeShapeType="1"/>
            </p:cNvSpPr>
            <p:nvPr/>
          </p:nvSpPr>
          <p:spPr bwMode="auto">
            <a:xfrm flipH="1">
              <a:off x="3531" y="1351"/>
              <a:ext cx="606" cy="1314"/>
            </a:xfrm>
            <a:prstGeom prst="line">
              <a:avLst/>
            </a:prstGeom>
            <a:noFill/>
            <a:ln w="38100" cmpd="dbl">
              <a:solidFill>
                <a:srgbClr val="000000"/>
              </a:solidFill>
              <a:round/>
              <a:headEnd/>
              <a:tailEnd/>
            </a:ln>
          </p:spPr>
          <p:txBody>
            <a:bodyPr/>
            <a:lstStyle/>
            <a:p>
              <a:endParaRPr lang="en-US" b="1" dirty="0">
                <a:latin typeface="+mn-lt"/>
              </a:endParaRPr>
            </a:p>
          </p:txBody>
        </p:sp>
        <p:sp>
          <p:nvSpPr>
            <p:cNvPr id="1611785" name="Text Box 9"/>
            <p:cNvSpPr txBox="1">
              <a:spLocks noChangeArrowheads="1"/>
            </p:cNvSpPr>
            <p:nvPr/>
          </p:nvSpPr>
          <p:spPr bwMode="auto">
            <a:xfrm>
              <a:off x="1393" y="1874"/>
              <a:ext cx="610" cy="233"/>
            </a:xfrm>
            <a:prstGeom prst="rect">
              <a:avLst/>
            </a:prstGeom>
            <a:noFill/>
            <a:ln w="9525">
              <a:noFill/>
              <a:miter lim="800000"/>
              <a:headEnd/>
              <a:tailEnd/>
            </a:ln>
            <a:effectLst/>
          </p:spPr>
          <p:txBody>
            <a:bodyPr wrap="none">
              <a:spAutoFit/>
            </a:bodyPr>
            <a:lstStyle/>
            <a:p>
              <a:pPr algn="l"/>
              <a:r>
                <a:rPr lang="en-GB" b="1" dirty="0">
                  <a:latin typeface="+mn-lt"/>
                </a:rPr>
                <a:t>Benefits</a:t>
              </a:r>
            </a:p>
          </p:txBody>
        </p:sp>
        <p:sp>
          <p:nvSpPr>
            <p:cNvPr id="1611786" name="Text Box 10"/>
            <p:cNvSpPr txBox="1">
              <a:spLocks noChangeArrowheads="1"/>
            </p:cNvSpPr>
            <p:nvPr/>
          </p:nvSpPr>
          <p:spPr bwMode="auto">
            <a:xfrm>
              <a:off x="4226" y="1330"/>
              <a:ext cx="771" cy="233"/>
            </a:xfrm>
            <a:prstGeom prst="rect">
              <a:avLst/>
            </a:prstGeom>
            <a:noFill/>
            <a:ln w="9525">
              <a:noFill/>
              <a:miter lim="800000"/>
              <a:headEnd/>
              <a:tailEnd/>
            </a:ln>
            <a:effectLst/>
          </p:spPr>
          <p:txBody>
            <a:bodyPr wrap="none">
              <a:spAutoFit/>
            </a:bodyPr>
            <a:lstStyle/>
            <a:p>
              <a:pPr algn="l"/>
              <a:r>
                <a:rPr lang="en-GB" b="1" dirty="0">
                  <a:latin typeface="+mn-lt"/>
                </a:rPr>
                <a:t>Drawbacks</a:t>
              </a:r>
            </a:p>
          </p:txBody>
        </p:sp>
        <p:sp>
          <p:nvSpPr>
            <p:cNvPr id="1611787" name="Text Box 11"/>
            <p:cNvSpPr txBox="1">
              <a:spLocks noChangeArrowheads="1"/>
            </p:cNvSpPr>
            <p:nvPr/>
          </p:nvSpPr>
          <p:spPr bwMode="auto">
            <a:xfrm>
              <a:off x="3807" y="2813"/>
              <a:ext cx="633" cy="233"/>
            </a:xfrm>
            <a:prstGeom prst="rect">
              <a:avLst/>
            </a:prstGeom>
            <a:noFill/>
            <a:ln w="9525">
              <a:noFill/>
              <a:miter lim="800000"/>
              <a:headEnd/>
              <a:tailEnd/>
            </a:ln>
            <a:effectLst/>
          </p:spPr>
          <p:txBody>
            <a:bodyPr wrap="none">
              <a:spAutoFit/>
            </a:bodyPr>
            <a:lstStyle/>
            <a:p>
              <a:pPr algn="l"/>
              <a:r>
                <a:rPr lang="en-GB" b="1" dirty="0">
                  <a:latin typeface="+mn-lt"/>
                </a:rPr>
                <a:t>Visibility</a:t>
              </a:r>
            </a:p>
          </p:txBody>
        </p:sp>
        <p:sp>
          <p:nvSpPr>
            <p:cNvPr id="1611788" name="Text Box 12"/>
            <p:cNvSpPr txBox="1">
              <a:spLocks noChangeArrowheads="1"/>
            </p:cNvSpPr>
            <p:nvPr/>
          </p:nvSpPr>
          <p:spPr bwMode="auto">
            <a:xfrm>
              <a:off x="3770" y="2638"/>
              <a:ext cx="706" cy="233"/>
            </a:xfrm>
            <a:prstGeom prst="rect">
              <a:avLst/>
            </a:prstGeom>
            <a:noFill/>
            <a:ln w="9525">
              <a:noFill/>
              <a:miter lim="800000"/>
              <a:headEnd/>
              <a:tailEnd/>
            </a:ln>
            <a:effectLst/>
          </p:spPr>
          <p:txBody>
            <a:bodyPr wrap="none">
              <a:spAutoFit/>
            </a:bodyPr>
            <a:lstStyle/>
            <a:p>
              <a:pPr algn="l"/>
              <a:r>
                <a:rPr lang="en-GB" b="1" dirty="0">
                  <a:latin typeface="+mn-lt"/>
                </a:rPr>
                <a:t>Overhead</a:t>
              </a:r>
            </a:p>
          </p:txBody>
        </p:sp>
        <p:sp>
          <p:nvSpPr>
            <p:cNvPr id="1611789" name="Line 13"/>
            <p:cNvSpPr>
              <a:spLocks noChangeShapeType="1"/>
            </p:cNvSpPr>
            <p:nvPr/>
          </p:nvSpPr>
          <p:spPr bwMode="auto">
            <a:xfrm>
              <a:off x="4137" y="1351"/>
              <a:ext cx="1" cy="1316"/>
            </a:xfrm>
            <a:prstGeom prst="line">
              <a:avLst/>
            </a:prstGeom>
            <a:noFill/>
            <a:ln w="38100" cmpd="dbl">
              <a:solidFill>
                <a:srgbClr val="000000"/>
              </a:solidFill>
              <a:round/>
              <a:headEnd/>
              <a:tailEnd/>
            </a:ln>
          </p:spPr>
          <p:txBody>
            <a:bodyPr/>
            <a:lstStyle/>
            <a:p>
              <a:endParaRPr lang="en-US" b="1" dirty="0">
                <a:latin typeface="+mn-lt"/>
              </a:endParaRPr>
            </a:p>
          </p:txBody>
        </p:sp>
        <p:grpSp>
          <p:nvGrpSpPr>
            <p:cNvPr id="4" name="Group 14"/>
            <p:cNvGrpSpPr>
              <a:grpSpLocks/>
            </p:cNvGrpSpPr>
            <p:nvPr/>
          </p:nvGrpSpPr>
          <p:grpSpPr bwMode="auto">
            <a:xfrm>
              <a:off x="2653" y="1615"/>
              <a:ext cx="1045" cy="2037"/>
              <a:chOff x="2653" y="1615"/>
              <a:chExt cx="1045" cy="2005"/>
            </a:xfrm>
          </p:grpSpPr>
          <p:sp>
            <p:nvSpPr>
              <p:cNvPr id="1611791" name="Freeform 15"/>
              <p:cNvSpPr>
                <a:spLocks/>
              </p:cNvSpPr>
              <p:nvPr/>
            </p:nvSpPr>
            <p:spPr bwMode="auto">
              <a:xfrm>
                <a:off x="2653" y="1615"/>
                <a:ext cx="1045" cy="2005"/>
              </a:xfrm>
              <a:custGeom>
                <a:avLst/>
                <a:gdLst/>
                <a:ahLst/>
                <a:cxnLst>
                  <a:cxn ang="0">
                    <a:pos x="507" y="0"/>
                  </a:cxn>
                  <a:cxn ang="0">
                    <a:pos x="679" y="876"/>
                  </a:cxn>
                  <a:cxn ang="0">
                    <a:pos x="682" y="1641"/>
                  </a:cxn>
                  <a:cxn ang="0">
                    <a:pos x="821" y="1641"/>
                  </a:cxn>
                  <a:cxn ang="0">
                    <a:pos x="1045" y="1749"/>
                  </a:cxn>
                  <a:cxn ang="0">
                    <a:pos x="1045" y="1927"/>
                  </a:cxn>
                  <a:cxn ang="0">
                    <a:pos x="0" y="1927"/>
                  </a:cxn>
                  <a:cxn ang="0">
                    <a:pos x="0" y="1767"/>
                  </a:cxn>
                  <a:cxn ang="0">
                    <a:pos x="209" y="1642"/>
                  </a:cxn>
                  <a:cxn ang="0">
                    <a:pos x="331" y="1642"/>
                  </a:cxn>
                  <a:cxn ang="0">
                    <a:pos x="331" y="876"/>
                  </a:cxn>
                  <a:cxn ang="0">
                    <a:pos x="507" y="0"/>
                  </a:cxn>
                </a:cxnLst>
                <a:rect l="0" t="0" r="r" b="b"/>
                <a:pathLst>
                  <a:path w="1045" h="1927">
                    <a:moveTo>
                      <a:pt x="507" y="0"/>
                    </a:moveTo>
                    <a:lnTo>
                      <a:pt x="679" y="876"/>
                    </a:lnTo>
                    <a:lnTo>
                      <a:pt x="682" y="1641"/>
                    </a:lnTo>
                    <a:lnTo>
                      <a:pt x="821" y="1641"/>
                    </a:lnTo>
                    <a:lnTo>
                      <a:pt x="1045" y="1749"/>
                    </a:lnTo>
                    <a:lnTo>
                      <a:pt x="1045" y="1927"/>
                    </a:lnTo>
                    <a:lnTo>
                      <a:pt x="0" y="1927"/>
                    </a:lnTo>
                    <a:lnTo>
                      <a:pt x="0" y="1767"/>
                    </a:lnTo>
                    <a:lnTo>
                      <a:pt x="209" y="1642"/>
                    </a:lnTo>
                    <a:lnTo>
                      <a:pt x="331" y="1642"/>
                    </a:lnTo>
                    <a:lnTo>
                      <a:pt x="331" y="876"/>
                    </a:lnTo>
                    <a:lnTo>
                      <a:pt x="507" y="0"/>
                    </a:lnTo>
                    <a:close/>
                  </a:path>
                </a:pathLst>
              </a:custGeom>
              <a:solidFill>
                <a:schemeClr val="accent1"/>
              </a:solidFill>
              <a:ln w="12700">
                <a:solidFill>
                  <a:srgbClr val="777777"/>
                </a:solidFill>
                <a:prstDash val="solid"/>
                <a:round/>
                <a:headEnd/>
                <a:tailEnd/>
              </a:ln>
              <a:effectLst>
                <a:outerShdw dist="107763" dir="2700000" algn="ctr" rotWithShape="0">
                  <a:srgbClr val="DDDDDD">
                    <a:alpha val="50000"/>
                  </a:srgbClr>
                </a:outerShdw>
              </a:effectLst>
            </p:spPr>
            <p:txBody>
              <a:bodyPr/>
              <a:lstStyle/>
              <a:p>
                <a:endParaRPr lang="en-US" b="1" dirty="0">
                  <a:latin typeface="+mn-lt"/>
                </a:endParaRPr>
              </a:p>
            </p:txBody>
          </p:sp>
          <p:sp>
            <p:nvSpPr>
              <p:cNvPr id="1611792" name="Freeform 16"/>
              <p:cNvSpPr>
                <a:spLocks/>
              </p:cNvSpPr>
              <p:nvPr/>
            </p:nvSpPr>
            <p:spPr bwMode="auto">
              <a:xfrm>
                <a:off x="3142" y="1676"/>
                <a:ext cx="551" cy="1938"/>
              </a:xfrm>
              <a:custGeom>
                <a:avLst/>
                <a:gdLst/>
                <a:ahLst/>
                <a:cxnLst>
                  <a:cxn ang="0">
                    <a:pos x="13" y="0"/>
                  </a:cxn>
                  <a:cxn ang="0">
                    <a:pos x="185" y="911"/>
                  </a:cxn>
                  <a:cxn ang="0">
                    <a:pos x="188" y="1707"/>
                  </a:cxn>
                  <a:cxn ang="0">
                    <a:pos x="327" y="1707"/>
                  </a:cxn>
                  <a:cxn ang="0">
                    <a:pos x="551" y="1820"/>
                  </a:cxn>
                  <a:cxn ang="0">
                    <a:pos x="551" y="2005"/>
                  </a:cxn>
                  <a:cxn ang="0">
                    <a:pos x="0" y="2002"/>
                  </a:cxn>
                  <a:cxn ang="0">
                    <a:pos x="10" y="1896"/>
                  </a:cxn>
                  <a:cxn ang="0">
                    <a:pos x="10" y="1800"/>
                  </a:cxn>
                  <a:cxn ang="0">
                    <a:pos x="10" y="1695"/>
                  </a:cxn>
                  <a:cxn ang="0">
                    <a:pos x="10" y="927"/>
                  </a:cxn>
                  <a:cxn ang="0">
                    <a:pos x="13" y="0"/>
                  </a:cxn>
                </a:cxnLst>
                <a:rect l="0" t="0" r="r" b="b"/>
                <a:pathLst>
                  <a:path w="551" h="2005">
                    <a:moveTo>
                      <a:pt x="13" y="0"/>
                    </a:moveTo>
                    <a:lnTo>
                      <a:pt x="185" y="911"/>
                    </a:lnTo>
                    <a:lnTo>
                      <a:pt x="188" y="1707"/>
                    </a:lnTo>
                    <a:lnTo>
                      <a:pt x="327" y="1707"/>
                    </a:lnTo>
                    <a:lnTo>
                      <a:pt x="551" y="1820"/>
                    </a:lnTo>
                    <a:lnTo>
                      <a:pt x="551" y="2005"/>
                    </a:lnTo>
                    <a:lnTo>
                      <a:pt x="0" y="2002"/>
                    </a:lnTo>
                    <a:lnTo>
                      <a:pt x="10" y="1896"/>
                    </a:lnTo>
                    <a:lnTo>
                      <a:pt x="10" y="1800"/>
                    </a:lnTo>
                    <a:lnTo>
                      <a:pt x="10" y="1695"/>
                    </a:lnTo>
                    <a:lnTo>
                      <a:pt x="10" y="927"/>
                    </a:lnTo>
                    <a:lnTo>
                      <a:pt x="13" y="0"/>
                    </a:lnTo>
                    <a:close/>
                  </a:path>
                </a:pathLst>
              </a:custGeom>
              <a:gradFill rotWithShape="1">
                <a:gsLst>
                  <a:gs pos="0">
                    <a:schemeClr val="accent1"/>
                  </a:gs>
                  <a:gs pos="100000">
                    <a:schemeClr val="accent1">
                      <a:gamma/>
                      <a:shade val="49020"/>
                      <a:invGamma/>
                    </a:schemeClr>
                  </a:gs>
                </a:gsLst>
                <a:lin ang="0" scaled="1"/>
              </a:gradFill>
              <a:ln w="12700">
                <a:noFill/>
                <a:prstDash val="solid"/>
                <a:round/>
                <a:headEnd/>
                <a:tailEnd/>
              </a:ln>
              <a:effectLst/>
            </p:spPr>
            <p:txBody>
              <a:bodyPr/>
              <a:lstStyle/>
              <a:p>
                <a:endParaRPr lang="en-US" b="1" dirty="0">
                  <a:latin typeface="+mn-lt"/>
                </a:endParaRPr>
              </a:p>
            </p:txBody>
          </p:sp>
        </p:grpSp>
        <p:sp>
          <p:nvSpPr>
            <p:cNvPr id="1611793" name="Oval 17"/>
            <p:cNvSpPr>
              <a:spLocks noChangeArrowheads="1"/>
            </p:cNvSpPr>
            <p:nvPr/>
          </p:nvSpPr>
          <p:spPr bwMode="auto">
            <a:xfrm>
              <a:off x="4095" y="1304"/>
              <a:ext cx="76" cy="7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b="1" dirty="0">
                <a:latin typeface="+mn-lt"/>
              </a:endParaRPr>
            </a:p>
          </p:txBody>
        </p:sp>
        <p:sp>
          <p:nvSpPr>
            <p:cNvPr id="1611794" name="Oval 18"/>
            <p:cNvSpPr>
              <a:spLocks noChangeArrowheads="1"/>
            </p:cNvSpPr>
            <p:nvPr/>
          </p:nvSpPr>
          <p:spPr bwMode="auto">
            <a:xfrm>
              <a:off x="3091" y="1492"/>
              <a:ext cx="141" cy="141"/>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b="1" dirty="0">
                <a:latin typeface="+mn-lt"/>
              </a:endParaRPr>
            </a:p>
          </p:txBody>
        </p:sp>
        <p:sp>
          <p:nvSpPr>
            <p:cNvPr id="1611795" name="Rectangle 19"/>
            <p:cNvSpPr>
              <a:spLocks noChangeArrowheads="1"/>
            </p:cNvSpPr>
            <p:nvPr/>
          </p:nvSpPr>
          <p:spPr bwMode="auto">
            <a:xfrm>
              <a:off x="1624" y="3147"/>
              <a:ext cx="1194" cy="60"/>
            </a:xfrm>
            <a:prstGeom prst="rect">
              <a:avLst/>
            </a:prstGeom>
            <a:solidFill>
              <a:schemeClr val="bg1"/>
            </a:solidFill>
            <a:ln w="9525">
              <a:noFill/>
              <a:miter lim="800000"/>
              <a:headEnd/>
              <a:tailEnd/>
            </a:ln>
            <a:effectLst/>
          </p:spPr>
          <p:txBody>
            <a:bodyPr wrap="none" anchor="ctr"/>
            <a:lstStyle/>
            <a:p>
              <a:endParaRPr lang="en-US" b="1" dirty="0">
                <a:latin typeface="+mn-lt"/>
              </a:endParaRPr>
            </a:p>
          </p:txBody>
        </p:sp>
        <p:sp>
          <p:nvSpPr>
            <p:cNvPr id="1611796" name="Freeform 20"/>
            <p:cNvSpPr>
              <a:spLocks/>
            </p:cNvSpPr>
            <p:nvPr/>
          </p:nvSpPr>
          <p:spPr bwMode="auto">
            <a:xfrm>
              <a:off x="1614" y="3157"/>
              <a:ext cx="1214" cy="410"/>
            </a:xfrm>
            <a:custGeom>
              <a:avLst/>
              <a:gdLst/>
              <a:ahLst/>
              <a:cxnLst>
                <a:cxn ang="0">
                  <a:pos x="6" y="0"/>
                </a:cxn>
                <a:cxn ang="0">
                  <a:pos x="0" y="43"/>
                </a:cxn>
                <a:cxn ang="0">
                  <a:pos x="6" y="98"/>
                </a:cxn>
                <a:cxn ang="0">
                  <a:pos x="24" y="153"/>
                </a:cxn>
                <a:cxn ang="0">
                  <a:pos x="57" y="208"/>
                </a:cxn>
                <a:cxn ang="0">
                  <a:pos x="109" y="257"/>
                </a:cxn>
                <a:cxn ang="0">
                  <a:pos x="172" y="303"/>
                </a:cxn>
                <a:cxn ang="0">
                  <a:pos x="236" y="334"/>
                </a:cxn>
                <a:cxn ang="0">
                  <a:pos x="290" y="355"/>
                </a:cxn>
                <a:cxn ang="0">
                  <a:pos x="350" y="376"/>
                </a:cxn>
                <a:cxn ang="0">
                  <a:pos x="408" y="389"/>
                </a:cxn>
                <a:cxn ang="0">
                  <a:pos x="465" y="398"/>
                </a:cxn>
                <a:cxn ang="0">
                  <a:pos x="519" y="404"/>
                </a:cxn>
                <a:cxn ang="0">
                  <a:pos x="589" y="410"/>
                </a:cxn>
                <a:cxn ang="0">
                  <a:pos x="655" y="407"/>
                </a:cxn>
                <a:cxn ang="0">
                  <a:pos x="719" y="404"/>
                </a:cxn>
                <a:cxn ang="0">
                  <a:pos x="794" y="395"/>
                </a:cxn>
                <a:cxn ang="0">
                  <a:pos x="849" y="382"/>
                </a:cxn>
                <a:cxn ang="0">
                  <a:pos x="909" y="364"/>
                </a:cxn>
                <a:cxn ang="0">
                  <a:pos x="966" y="343"/>
                </a:cxn>
                <a:cxn ang="0">
                  <a:pos x="1006" y="327"/>
                </a:cxn>
                <a:cxn ang="0">
                  <a:pos x="1048" y="300"/>
                </a:cxn>
                <a:cxn ang="0">
                  <a:pos x="1081" y="278"/>
                </a:cxn>
                <a:cxn ang="0">
                  <a:pos x="1117" y="248"/>
                </a:cxn>
                <a:cxn ang="0">
                  <a:pos x="1151" y="220"/>
                </a:cxn>
                <a:cxn ang="0">
                  <a:pos x="1172" y="187"/>
                </a:cxn>
                <a:cxn ang="0">
                  <a:pos x="1193" y="150"/>
                </a:cxn>
                <a:cxn ang="0">
                  <a:pos x="1208" y="110"/>
                </a:cxn>
                <a:cxn ang="0">
                  <a:pos x="1214" y="61"/>
                </a:cxn>
                <a:cxn ang="0">
                  <a:pos x="1211" y="3"/>
                </a:cxn>
                <a:cxn ang="0">
                  <a:pos x="6" y="0"/>
                </a:cxn>
              </a:cxnLst>
              <a:rect l="0" t="0" r="r" b="b"/>
              <a:pathLst>
                <a:path w="1214" h="410">
                  <a:moveTo>
                    <a:pt x="6" y="0"/>
                  </a:moveTo>
                  <a:lnTo>
                    <a:pt x="0" y="43"/>
                  </a:lnTo>
                  <a:lnTo>
                    <a:pt x="6" y="98"/>
                  </a:lnTo>
                  <a:lnTo>
                    <a:pt x="24" y="153"/>
                  </a:lnTo>
                  <a:lnTo>
                    <a:pt x="57" y="208"/>
                  </a:lnTo>
                  <a:lnTo>
                    <a:pt x="109" y="257"/>
                  </a:lnTo>
                  <a:lnTo>
                    <a:pt x="172" y="303"/>
                  </a:lnTo>
                  <a:lnTo>
                    <a:pt x="236" y="334"/>
                  </a:lnTo>
                  <a:lnTo>
                    <a:pt x="290" y="355"/>
                  </a:lnTo>
                  <a:lnTo>
                    <a:pt x="350" y="376"/>
                  </a:lnTo>
                  <a:lnTo>
                    <a:pt x="408" y="389"/>
                  </a:lnTo>
                  <a:lnTo>
                    <a:pt x="465" y="398"/>
                  </a:lnTo>
                  <a:lnTo>
                    <a:pt x="519" y="404"/>
                  </a:lnTo>
                  <a:lnTo>
                    <a:pt x="589" y="410"/>
                  </a:lnTo>
                  <a:lnTo>
                    <a:pt x="655" y="407"/>
                  </a:lnTo>
                  <a:lnTo>
                    <a:pt x="719" y="404"/>
                  </a:lnTo>
                  <a:lnTo>
                    <a:pt x="794" y="395"/>
                  </a:lnTo>
                  <a:lnTo>
                    <a:pt x="849" y="382"/>
                  </a:lnTo>
                  <a:lnTo>
                    <a:pt x="909" y="364"/>
                  </a:lnTo>
                  <a:lnTo>
                    <a:pt x="966" y="343"/>
                  </a:lnTo>
                  <a:lnTo>
                    <a:pt x="1006" y="327"/>
                  </a:lnTo>
                  <a:lnTo>
                    <a:pt x="1048" y="300"/>
                  </a:lnTo>
                  <a:lnTo>
                    <a:pt x="1081" y="278"/>
                  </a:lnTo>
                  <a:lnTo>
                    <a:pt x="1117" y="248"/>
                  </a:lnTo>
                  <a:lnTo>
                    <a:pt x="1151" y="220"/>
                  </a:lnTo>
                  <a:lnTo>
                    <a:pt x="1172" y="187"/>
                  </a:lnTo>
                  <a:lnTo>
                    <a:pt x="1193" y="150"/>
                  </a:lnTo>
                  <a:lnTo>
                    <a:pt x="1208" y="110"/>
                  </a:lnTo>
                  <a:lnTo>
                    <a:pt x="1214" y="61"/>
                  </a:lnTo>
                  <a:lnTo>
                    <a:pt x="1211" y="3"/>
                  </a:lnTo>
                  <a:lnTo>
                    <a:pt x="6" y="0"/>
                  </a:lnTo>
                  <a:close/>
                </a:path>
              </a:pathLst>
            </a:custGeom>
            <a:ln>
              <a:headEnd/>
              <a:tailEnd/>
            </a:ln>
          </p:spPr>
          <p:style>
            <a:lnRef idx="0">
              <a:schemeClr val="accent3"/>
            </a:lnRef>
            <a:fillRef idx="3">
              <a:schemeClr val="accent3"/>
            </a:fillRef>
            <a:effectRef idx="3">
              <a:schemeClr val="accent3"/>
            </a:effectRef>
            <a:fontRef idx="minor">
              <a:schemeClr val="lt1"/>
            </a:fontRef>
          </p:style>
          <p:txBody>
            <a:bodyPr/>
            <a:lstStyle/>
            <a:p>
              <a:endParaRPr lang="en-US" b="1" dirty="0">
                <a:latin typeface="+mn-lt"/>
              </a:endParaRPr>
            </a:p>
          </p:txBody>
        </p:sp>
        <p:sp>
          <p:nvSpPr>
            <p:cNvPr id="1611797" name="Text Box 21"/>
            <p:cNvSpPr txBox="1">
              <a:spLocks noChangeArrowheads="1"/>
            </p:cNvSpPr>
            <p:nvPr/>
          </p:nvSpPr>
          <p:spPr bwMode="auto">
            <a:xfrm>
              <a:off x="1747" y="3232"/>
              <a:ext cx="407" cy="233"/>
            </a:xfrm>
            <a:prstGeom prst="rect">
              <a:avLst/>
            </a:prstGeom>
            <a:noFill/>
            <a:ln w="9525">
              <a:noFill/>
              <a:miter lim="800000"/>
              <a:headEnd/>
              <a:tailEnd/>
            </a:ln>
            <a:effectLst/>
          </p:spPr>
          <p:txBody>
            <a:bodyPr wrap="none">
              <a:spAutoFit/>
            </a:bodyPr>
            <a:lstStyle/>
            <a:p>
              <a:pPr algn="l"/>
              <a:r>
                <a:rPr lang="en-GB" b="1" dirty="0">
                  <a:latin typeface="+mn-lt"/>
                </a:rPr>
                <a:t>Hard</a:t>
              </a:r>
            </a:p>
          </p:txBody>
        </p:sp>
        <p:sp>
          <p:nvSpPr>
            <p:cNvPr id="1611798" name="Text Box 22"/>
            <p:cNvSpPr txBox="1">
              <a:spLocks noChangeArrowheads="1"/>
            </p:cNvSpPr>
            <p:nvPr/>
          </p:nvSpPr>
          <p:spPr bwMode="auto">
            <a:xfrm>
              <a:off x="2313" y="3200"/>
              <a:ext cx="360" cy="233"/>
            </a:xfrm>
            <a:prstGeom prst="rect">
              <a:avLst/>
            </a:prstGeom>
            <a:noFill/>
            <a:ln w="9525">
              <a:noFill/>
              <a:miter lim="800000"/>
              <a:headEnd/>
              <a:tailEnd/>
            </a:ln>
            <a:effectLst/>
          </p:spPr>
          <p:txBody>
            <a:bodyPr wrap="none">
              <a:spAutoFit/>
            </a:bodyPr>
            <a:lstStyle/>
            <a:p>
              <a:pPr algn="l"/>
              <a:r>
                <a:rPr lang="en-GB" b="1" dirty="0">
                  <a:latin typeface="+mn-lt"/>
                </a:rPr>
                <a:t>Soft</a:t>
              </a:r>
            </a:p>
          </p:txBody>
        </p:sp>
        <p:sp>
          <p:nvSpPr>
            <p:cNvPr id="1611799" name="Rectangle 23"/>
            <p:cNvSpPr>
              <a:spLocks noChangeArrowheads="1"/>
            </p:cNvSpPr>
            <p:nvPr/>
          </p:nvSpPr>
          <p:spPr bwMode="auto">
            <a:xfrm>
              <a:off x="1622" y="3138"/>
              <a:ext cx="1194" cy="60"/>
            </a:xfrm>
            <a:prstGeom prst="rect">
              <a:avLst/>
            </a:prstGeom>
            <a:solidFill>
              <a:schemeClr val="bg1"/>
            </a:solidFill>
            <a:ln w="9525">
              <a:noFill/>
              <a:miter lim="800000"/>
              <a:headEnd/>
              <a:tailEnd/>
            </a:ln>
            <a:effectLst/>
          </p:spPr>
          <p:txBody>
            <a:bodyPr wrap="none" anchor="ctr"/>
            <a:lstStyle/>
            <a:p>
              <a:endParaRPr lang="en-US" b="1" dirty="0">
                <a:latin typeface="+mn-lt"/>
              </a:endParaRPr>
            </a:p>
          </p:txBody>
        </p:sp>
        <p:sp>
          <p:nvSpPr>
            <p:cNvPr id="1611800" name="Line 24"/>
            <p:cNvSpPr>
              <a:spLocks noChangeShapeType="1"/>
            </p:cNvSpPr>
            <p:nvPr/>
          </p:nvSpPr>
          <p:spPr bwMode="auto">
            <a:xfrm flipH="1">
              <a:off x="1623" y="1879"/>
              <a:ext cx="614" cy="1323"/>
            </a:xfrm>
            <a:prstGeom prst="line">
              <a:avLst/>
            </a:prstGeom>
            <a:noFill/>
            <a:ln w="38100" cmpd="dbl">
              <a:solidFill>
                <a:srgbClr val="000000"/>
              </a:solidFill>
              <a:round/>
              <a:headEnd/>
              <a:tailEnd/>
            </a:ln>
          </p:spPr>
          <p:txBody>
            <a:bodyPr/>
            <a:lstStyle/>
            <a:p>
              <a:endParaRPr lang="en-US" b="1" dirty="0">
                <a:latin typeface="+mn-lt"/>
              </a:endParaRPr>
            </a:p>
          </p:txBody>
        </p:sp>
        <p:sp>
          <p:nvSpPr>
            <p:cNvPr id="1611801" name="Line 25"/>
            <p:cNvSpPr>
              <a:spLocks noChangeShapeType="1"/>
            </p:cNvSpPr>
            <p:nvPr/>
          </p:nvSpPr>
          <p:spPr bwMode="auto">
            <a:xfrm flipH="1">
              <a:off x="2221" y="1900"/>
              <a:ext cx="7" cy="1299"/>
            </a:xfrm>
            <a:prstGeom prst="line">
              <a:avLst/>
            </a:prstGeom>
            <a:noFill/>
            <a:ln w="38100" cmpd="dbl">
              <a:solidFill>
                <a:srgbClr val="000000"/>
              </a:solidFill>
              <a:round/>
              <a:headEnd/>
              <a:tailEnd/>
            </a:ln>
          </p:spPr>
          <p:txBody>
            <a:bodyPr/>
            <a:lstStyle/>
            <a:p>
              <a:endParaRPr lang="en-US" b="1" dirty="0">
                <a:latin typeface="+mn-lt"/>
              </a:endParaRPr>
            </a:p>
          </p:txBody>
        </p:sp>
        <p:sp>
          <p:nvSpPr>
            <p:cNvPr id="1611802" name="Line 26"/>
            <p:cNvSpPr>
              <a:spLocks noChangeShapeType="1"/>
            </p:cNvSpPr>
            <p:nvPr/>
          </p:nvSpPr>
          <p:spPr bwMode="auto">
            <a:xfrm>
              <a:off x="2228" y="1888"/>
              <a:ext cx="587" cy="1300"/>
            </a:xfrm>
            <a:prstGeom prst="line">
              <a:avLst/>
            </a:prstGeom>
            <a:noFill/>
            <a:ln w="38100" cmpd="dbl">
              <a:solidFill>
                <a:srgbClr val="000000"/>
              </a:solidFill>
              <a:round/>
              <a:headEnd/>
              <a:tailEnd/>
            </a:ln>
          </p:spPr>
          <p:txBody>
            <a:bodyPr/>
            <a:lstStyle/>
            <a:p>
              <a:endParaRPr lang="en-US" b="1" dirty="0">
                <a:latin typeface="+mn-lt"/>
              </a:endParaRPr>
            </a:p>
          </p:txBody>
        </p:sp>
        <p:sp>
          <p:nvSpPr>
            <p:cNvPr id="1611803" name="Oval 27"/>
            <p:cNvSpPr>
              <a:spLocks noChangeArrowheads="1"/>
            </p:cNvSpPr>
            <p:nvPr/>
          </p:nvSpPr>
          <p:spPr bwMode="auto">
            <a:xfrm>
              <a:off x="2190" y="1875"/>
              <a:ext cx="76" cy="7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b="1" dirty="0">
                <a:latin typeface="+mn-lt"/>
              </a:endParaRPr>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124</a:t>
            </a:fld>
            <a:endParaRPr lang="en-US" dirty="0"/>
          </a:p>
        </p:txBody>
      </p:sp>
    </p:spTree>
    <p:extLst>
      <p:ext uri="{BB962C8B-B14F-4D97-AF65-F5344CB8AC3E}">
        <p14:creationId xmlns:p14="http://schemas.microsoft.com/office/powerpoint/2010/main" xmlns="" val="7388497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9" name="Rectangle 3"/>
          <p:cNvSpPr>
            <a:spLocks noGrp="1" noChangeArrowheads="1"/>
          </p:cNvSpPr>
          <p:nvPr>
            <p:ph type="title"/>
          </p:nvPr>
        </p:nvSpPr>
        <p:spPr/>
        <p:txBody>
          <a:bodyPr/>
          <a:lstStyle/>
          <a:p>
            <a:r>
              <a:rPr lang="en-GB" dirty="0" smtClean="0"/>
              <a:t>Risk Management Process</a:t>
            </a:r>
            <a:endParaRPr lang="en-GB" dirty="0"/>
          </a:p>
        </p:txBody>
      </p:sp>
      <p:sp>
        <p:nvSpPr>
          <p:cNvPr id="21" name="Freeform 2"/>
          <p:cNvSpPr>
            <a:spLocks/>
          </p:cNvSpPr>
          <p:nvPr/>
        </p:nvSpPr>
        <p:spPr bwMode="auto">
          <a:xfrm>
            <a:off x="2133600" y="1317526"/>
            <a:ext cx="2361155" cy="736289"/>
          </a:xfrm>
          <a:custGeom>
            <a:avLst/>
            <a:gdLst/>
            <a:ahLst/>
            <a:cxnLst>
              <a:cxn ang="0">
                <a:pos x="67" y="487"/>
              </a:cxn>
              <a:cxn ang="0">
                <a:pos x="52" y="484"/>
              </a:cxn>
              <a:cxn ang="0">
                <a:pos x="38" y="478"/>
              </a:cxn>
              <a:cxn ang="0">
                <a:pos x="26" y="469"/>
              </a:cxn>
              <a:cxn ang="0">
                <a:pos x="16" y="459"/>
              </a:cxn>
              <a:cxn ang="0">
                <a:pos x="9" y="447"/>
              </a:cxn>
              <a:cxn ang="0">
                <a:pos x="3" y="434"/>
              </a:cxn>
              <a:cxn ang="0">
                <a:pos x="0" y="419"/>
              </a:cxn>
              <a:cxn ang="0">
                <a:pos x="0" y="74"/>
              </a:cxn>
              <a:cxn ang="0">
                <a:pos x="1" y="60"/>
              </a:cxn>
              <a:cxn ang="0">
                <a:pos x="6" y="45"/>
              </a:cxn>
              <a:cxn ang="0">
                <a:pos x="11" y="33"/>
              </a:cxn>
              <a:cxn ang="0">
                <a:pos x="22" y="22"/>
              </a:cxn>
              <a:cxn ang="0">
                <a:pos x="32" y="13"/>
              </a:cxn>
              <a:cxn ang="0">
                <a:pos x="45" y="6"/>
              </a:cxn>
              <a:cxn ang="0">
                <a:pos x="60" y="1"/>
              </a:cxn>
              <a:cxn ang="0">
                <a:pos x="74" y="0"/>
              </a:cxn>
              <a:cxn ang="0">
                <a:pos x="1780" y="0"/>
              </a:cxn>
              <a:cxn ang="0">
                <a:pos x="1795" y="3"/>
              </a:cxn>
              <a:cxn ang="0">
                <a:pos x="1810" y="9"/>
              </a:cxn>
              <a:cxn ang="0">
                <a:pos x="1821" y="17"/>
              </a:cxn>
              <a:cxn ang="0">
                <a:pos x="1832" y="28"/>
              </a:cxn>
              <a:cxn ang="0">
                <a:pos x="1839" y="39"/>
              </a:cxn>
              <a:cxn ang="0">
                <a:pos x="1845" y="52"/>
              </a:cxn>
              <a:cxn ang="0">
                <a:pos x="1848" y="67"/>
              </a:cxn>
              <a:cxn ang="0">
                <a:pos x="1849" y="412"/>
              </a:cxn>
              <a:cxn ang="0">
                <a:pos x="1846" y="427"/>
              </a:cxn>
              <a:cxn ang="0">
                <a:pos x="1842" y="441"/>
              </a:cxn>
              <a:cxn ang="0">
                <a:pos x="1836" y="453"/>
              </a:cxn>
              <a:cxn ang="0">
                <a:pos x="1827" y="465"/>
              </a:cxn>
              <a:cxn ang="0">
                <a:pos x="1815" y="473"/>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3"/>
                </a:lnTo>
                <a:lnTo>
                  <a:pt x="26" y="469"/>
                </a:lnTo>
                <a:lnTo>
                  <a:pt x="22" y="465"/>
                </a:lnTo>
                <a:lnTo>
                  <a:pt x="16" y="459"/>
                </a:lnTo>
                <a:lnTo>
                  <a:pt x="11" y="453"/>
                </a:lnTo>
                <a:lnTo>
                  <a:pt x="9" y="447"/>
                </a:lnTo>
                <a:lnTo>
                  <a:pt x="6" y="441"/>
                </a:lnTo>
                <a:lnTo>
                  <a:pt x="3" y="434"/>
                </a:lnTo>
                <a:lnTo>
                  <a:pt x="1" y="427"/>
                </a:lnTo>
                <a:lnTo>
                  <a:pt x="0" y="419"/>
                </a:lnTo>
                <a:lnTo>
                  <a:pt x="0" y="412"/>
                </a:lnTo>
                <a:lnTo>
                  <a:pt x="0" y="74"/>
                </a:lnTo>
                <a:lnTo>
                  <a:pt x="0" y="67"/>
                </a:lnTo>
                <a:lnTo>
                  <a:pt x="1" y="60"/>
                </a:lnTo>
                <a:lnTo>
                  <a:pt x="3" y="52"/>
                </a:lnTo>
                <a:lnTo>
                  <a:pt x="6" y="45"/>
                </a:lnTo>
                <a:lnTo>
                  <a:pt x="9" y="39"/>
                </a:lnTo>
                <a:lnTo>
                  <a:pt x="11" y="33"/>
                </a:lnTo>
                <a:lnTo>
                  <a:pt x="16" y="28"/>
                </a:lnTo>
                <a:lnTo>
                  <a:pt x="22" y="22"/>
                </a:lnTo>
                <a:lnTo>
                  <a:pt x="26" y="17"/>
                </a:lnTo>
                <a:lnTo>
                  <a:pt x="32" y="13"/>
                </a:lnTo>
                <a:lnTo>
                  <a:pt x="38" y="9"/>
                </a:lnTo>
                <a:lnTo>
                  <a:pt x="45" y="6"/>
                </a:lnTo>
                <a:lnTo>
                  <a:pt x="52" y="3"/>
                </a:lnTo>
                <a:lnTo>
                  <a:pt x="60" y="1"/>
                </a:lnTo>
                <a:lnTo>
                  <a:pt x="67" y="0"/>
                </a:lnTo>
                <a:lnTo>
                  <a:pt x="74" y="0"/>
                </a:lnTo>
                <a:lnTo>
                  <a:pt x="1773" y="0"/>
                </a:lnTo>
                <a:lnTo>
                  <a:pt x="1780" y="0"/>
                </a:lnTo>
                <a:lnTo>
                  <a:pt x="1789" y="1"/>
                </a:lnTo>
                <a:lnTo>
                  <a:pt x="1795" y="3"/>
                </a:lnTo>
                <a:lnTo>
                  <a:pt x="1802" y="6"/>
                </a:lnTo>
                <a:lnTo>
                  <a:pt x="1810" y="9"/>
                </a:lnTo>
                <a:lnTo>
                  <a:pt x="1815" y="13"/>
                </a:lnTo>
                <a:lnTo>
                  <a:pt x="1821" y="17"/>
                </a:lnTo>
                <a:lnTo>
                  <a:pt x="1827" y="22"/>
                </a:lnTo>
                <a:lnTo>
                  <a:pt x="1832" y="28"/>
                </a:lnTo>
                <a:lnTo>
                  <a:pt x="1836" y="33"/>
                </a:lnTo>
                <a:lnTo>
                  <a:pt x="1839" y="39"/>
                </a:lnTo>
                <a:lnTo>
                  <a:pt x="1842" y="45"/>
                </a:lnTo>
                <a:lnTo>
                  <a:pt x="1845" y="52"/>
                </a:lnTo>
                <a:lnTo>
                  <a:pt x="1846" y="60"/>
                </a:lnTo>
                <a:lnTo>
                  <a:pt x="1848" y="67"/>
                </a:lnTo>
                <a:lnTo>
                  <a:pt x="1849" y="74"/>
                </a:lnTo>
                <a:lnTo>
                  <a:pt x="1849" y="412"/>
                </a:lnTo>
                <a:lnTo>
                  <a:pt x="1848" y="419"/>
                </a:lnTo>
                <a:lnTo>
                  <a:pt x="1846" y="427"/>
                </a:lnTo>
                <a:lnTo>
                  <a:pt x="1845" y="434"/>
                </a:lnTo>
                <a:lnTo>
                  <a:pt x="1842" y="441"/>
                </a:lnTo>
                <a:lnTo>
                  <a:pt x="1839" y="447"/>
                </a:lnTo>
                <a:lnTo>
                  <a:pt x="1836" y="453"/>
                </a:lnTo>
                <a:lnTo>
                  <a:pt x="1832" y="459"/>
                </a:lnTo>
                <a:lnTo>
                  <a:pt x="1827" y="465"/>
                </a:lnTo>
                <a:lnTo>
                  <a:pt x="1821" y="469"/>
                </a:lnTo>
                <a:lnTo>
                  <a:pt x="1815" y="473"/>
                </a:lnTo>
                <a:lnTo>
                  <a:pt x="1810" y="478"/>
                </a:lnTo>
                <a:lnTo>
                  <a:pt x="1802" y="481"/>
                </a:lnTo>
                <a:lnTo>
                  <a:pt x="1795" y="484"/>
                </a:lnTo>
                <a:lnTo>
                  <a:pt x="1789" y="485"/>
                </a:lnTo>
                <a:lnTo>
                  <a:pt x="1780" y="487"/>
                </a:lnTo>
                <a:lnTo>
                  <a:pt x="1773" y="487"/>
                </a:lnTo>
                <a:lnTo>
                  <a:pt x="74" y="487"/>
                </a:lnTo>
                <a:close/>
              </a:path>
            </a:pathLst>
          </a:custGeom>
          <a:solidFill>
            <a:schemeClr val="accent5">
              <a:lumMod val="20000"/>
              <a:lumOff val="80000"/>
            </a:schemeClr>
          </a:solidFill>
          <a:ln w="9525">
            <a:noFill/>
            <a:round/>
            <a:headEnd/>
            <a:tailEnd/>
          </a:ln>
        </p:spPr>
        <p:txBody>
          <a:bodyPr/>
          <a:lstStyle/>
          <a:p>
            <a:endParaRPr lang="en-GB" dirty="0"/>
          </a:p>
        </p:txBody>
      </p:sp>
      <p:sp>
        <p:nvSpPr>
          <p:cNvPr id="22" name="Freeform 3"/>
          <p:cNvSpPr>
            <a:spLocks/>
          </p:cNvSpPr>
          <p:nvPr/>
        </p:nvSpPr>
        <p:spPr bwMode="auto">
          <a:xfrm>
            <a:off x="2133600" y="1317526"/>
            <a:ext cx="2361155" cy="736289"/>
          </a:xfrm>
          <a:custGeom>
            <a:avLst/>
            <a:gdLst/>
            <a:ahLst/>
            <a:cxnLst>
              <a:cxn ang="0">
                <a:pos x="67" y="487"/>
              </a:cxn>
              <a:cxn ang="0">
                <a:pos x="52" y="484"/>
              </a:cxn>
              <a:cxn ang="0">
                <a:pos x="38" y="478"/>
              </a:cxn>
              <a:cxn ang="0">
                <a:pos x="26" y="469"/>
              </a:cxn>
              <a:cxn ang="0">
                <a:pos x="16" y="459"/>
              </a:cxn>
              <a:cxn ang="0">
                <a:pos x="9" y="447"/>
              </a:cxn>
              <a:cxn ang="0">
                <a:pos x="3" y="434"/>
              </a:cxn>
              <a:cxn ang="0">
                <a:pos x="0" y="419"/>
              </a:cxn>
              <a:cxn ang="0">
                <a:pos x="0" y="74"/>
              </a:cxn>
              <a:cxn ang="0">
                <a:pos x="1" y="60"/>
              </a:cxn>
              <a:cxn ang="0">
                <a:pos x="6" y="45"/>
              </a:cxn>
              <a:cxn ang="0">
                <a:pos x="11" y="33"/>
              </a:cxn>
              <a:cxn ang="0">
                <a:pos x="22" y="22"/>
              </a:cxn>
              <a:cxn ang="0">
                <a:pos x="32" y="13"/>
              </a:cxn>
              <a:cxn ang="0">
                <a:pos x="45" y="6"/>
              </a:cxn>
              <a:cxn ang="0">
                <a:pos x="60" y="1"/>
              </a:cxn>
              <a:cxn ang="0">
                <a:pos x="74" y="0"/>
              </a:cxn>
              <a:cxn ang="0">
                <a:pos x="1780" y="0"/>
              </a:cxn>
              <a:cxn ang="0">
                <a:pos x="1795" y="3"/>
              </a:cxn>
              <a:cxn ang="0">
                <a:pos x="1810" y="9"/>
              </a:cxn>
              <a:cxn ang="0">
                <a:pos x="1821" y="17"/>
              </a:cxn>
              <a:cxn ang="0">
                <a:pos x="1832" y="28"/>
              </a:cxn>
              <a:cxn ang="0">
                <a:pos x="1839" y="39"/>
              </a:cxn>
              <a:cxn ang="0">
                <a:pos x="1845" y="52"/>
              </a:cxn>
              <a:cxn ang="0">
                <a:pos x="1848" y="67"/>
              </a:cxn>
              <a:cxn ang="0">
                <a:pos x="1849" y="412"/>
              </a:cxn>
              <a:cxn ang="0">
                <a:pos x="1846" y="427"/>
              </a:cxn>
              <a:cxn ang="0">
                <a:pos x="1843" y="441"/>
              </a:cxn>
              <a:cxn ang="0">
                <a:pos x="1836" y="453"/>
              </a:cxn>
              <a:cxn ang="0">
                <a:pos x="1827" y="465"/>
              </a:cxn>
              <a:cxn ang="0">
                <a:pos x="1815" y="473"/>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3"/>
                </a:lnTo>
                <a:lnTo>
                  <a:pt x="26" y="469"/>
                </a:lnTo>
                <a:lnTo>
                  <a:pt x="22" y="465"/>
                </a:lnTo>
                <a:lnTo>
                  <a:pt x="16" y="459"/>
                </a:lnTo>
                <a:lnTo>
                  <a:pt x="11" y="453"/>
                </a:lnTo>
                <a:lnTo>
                  <a:pt x="9" y="447"/>
                </a:lnTo>
                <a:lnTo>
                  <a:pt x="6" y="441"/>
                </a:lnTo>
                <a:lnTo>
                  <a:pt x="3" y="434"/>
                </a:lnTo>
                <a:lnTo>
                  <a:pt x="1" y="427"/>
                </a:lnTo>
                <a:lnTo>
                  <a:pt x="0" y="419"/>
                </a:lnTo>
                <a:lnTo>
                  <a:pt x="0" y="412"/>
                </a:lnTo>
                <a:lnTo>
                  <a:pt x="0" y="74"/>
                </a:lnTo>
                <a:lnTo>
                  <a:pt x="0" y="67"/>
                </a:lnTo>
                <a:lnTo>
                  <a:pt x="1" y="60"/>
                </a:lnTo>
                <a:lnTo>
                  <a:pt x="3" y="52"/>
                </a:lnTo>
                <a:lnTo>
                  <a:pt x="6" y="45"/>
                </a:lnTo>
                <a:lnTo>
                  <a:pt x="9" y="39"/>
                </a:lnTo>
                <a:lnTo>
                  <a:pt x="11" y="33"/>
                </a:lnTo>
                <a:lnTo>
                  <a:pt x="16" y="28"/>
                </a:lnTo>
                <a:lnTo>
                  <a:pt x="22" y="22"/>
                </a:lnTo>
                <a:lnTo>
                  <a:pt x="26" y="17"/>
                </a:lnTo>
                <a:lnTo>
                  <a:pt x="32" y="13"/>
                </a:lnTo>
                <a:lnTo>
                  <a:pt x="38" y="9"/>
                </a:lnTo>
                <a:lnTo>
                  <a:pt x="45" y="6"/>
                </a:lnTo>
                <a:lnTo>
                  <a:pt x="52" y="3"/>
                </a:lnTo>
                <a:lnTo>
                  <a:pt x="60" y="1"/>
                </a:lnTo>
                <a:lnTo>
                  <a:pt x="67" y="0"/>
                </a:lnTo>
                <a:lnTo>
                  <a:pt x="74" y="0"/>
                </a:lnTo>
                <a:lnTo>
                  <a:pt x="1773" y="0"/>
                </a:lnTo>
                <a:lnTo>
                  <a:pt x="1780" y="0"/>
                </a:lnTo>
                <a:lnTo>
                  <a:pt x="1789" y="1"/>
                </a:lnTo>
                <a:lnTo>
                  <a:pt x="1795" y="3"/>
                </a:lnTo>
                <a:lnTo>
                  <a:pt x="1802" y="6"/>
                </a:lnTo>
                <a:lnTo>
                  <a:pt x="1810" y="9"/>
                </a:lnTo>
                <a:lnTo>
                  <a:pt x="1815" y="13"/>
                </a:lnTo>
                <a:lnTo>
                  <a:pt x="1821" y="17"/>
                </a:lnTo>
                <a:lnTo>
                  <a:pt x="1827" y="22"/>
                </a:lnTo>
                <a:lnTo>
                  <a:pt x="1832" y="28"/>
                </a:lnTo>
                <a:lnTo>
                  <a:pt x="1836" y="33"/>
                </a:lnTo>
                <a:lnTo>
                  <a:pt x="1839" y="39"/>
                </a:lnTo>
                <a:lnTo>
                  <a:pt x="1843" y="45"/>
                </a:lnTo>
                <a:lnTo>
                  <a:pt x="1845" y="52"/>
                </a:lnTo>
                <a:lnTo>
                  <a:pt x="1846" y="60"/>
                </a:lnTo>
                <a:lnTo>
                  <a:pt x="1848" y="67"/>
                </a:lnTo>
                <a:lnTo>
                  <a:pt x="1849" y="74"/>
                </a:lnTo>
                <a:lnTo>
                  <a:pt x="1849" y="412"/>
                </a:lnTo>
                <a:lnTo>
                  <a:pt x="1848" y="419"/>
                </a:lnTo>
                <a:lnTo>
                  <a:pt x="1846" y="427"/>
                </a:lnTo>
                <a:lnTo>
                  <a:pt x="1845" y="434"/>
                </a:lnTo>
                <a:lnTo>
                  <a:pt x="1843" y="441"/>
                </a:lnTo>
                <a:lnTo>
                  <a:pt x="1839" y="447"/>
                </a:lnTo>
                <a:lnTo>
                  <a:pt x="1836" y="453"/>
                </a:lnTo>
                <a:lnTo>
                  <a:pt x="1832" y="459"/>
                </a:lnTo>
                <a:lnTo>
                  <a:pt x="1827" y="465"/>
                </a:lnTo>
                <a:lnTo>
                  <a:pt x="1821" y="469"/>
                </a:lnTo>
                <a:lnTo>
                  <a:pt x="1815" y="473"/>
                </a:lnTo>
                <a:lnTo>
                  <a:pt x="1810" y="478"/>
                </a:lnTo>
                <a:lnTo>
                  <a:pt x="1802" y="481"/>
                </a:lnTo>
                <a:lnTo>
                  <a:pt x="1795" y="484"/>
                </a:lnTo>
                <a:lnTo>
                  <a:pt x="1789" y="485"/>
                </a:lnTo>
                <a:lnTo>
                  <a:pt x="1780" y="487"/>
                </a:lnTo>
                <a:lnTo>
                  <a:pt x="1773" y="487"/>
                </a:lnTo>
                <a:lnTo>
                  <a:pt x="74" y="487"/>
                </a:lnTo>
              </a:path>
            </a:pathLst>
          </a:custGeom>
          <a:noFill/>
          <a:ln w="28575">
            <a:solidFill>
              <a:srgbClr val="000000"/>
            </a:solidFill>
            <a:prstDash val="solid"/>
            <a:round/>
            <a:headEnd/>
            <a:tailEnd/>
          </a:ln>
        </p:spPr>
        <p:txBody>
          <a:bodyPr/>
          <a:lstStyle/>
          <a:p>
            <a:endParaRPr lang="en-GB" dirty="0"/>
          </a:p>
        </p:txBody>
      </p:sp>
      <p:sp>
        <p:nvSpPr>
          <p:cNvPr id="23" name="Rectangle 4"/>
          <p:cNvSpPr>
            <a:spLocks noChangeArrowheads="1"/>
          </p:cNvSpPr>
          <p:nvPr/>
        </p:nvSpPr>
        <p:spPr bwMode="auto">
          <a:xfrm>
            <a:off x="3097728" y="1384049"/>
            <a:ext cx="512074" cy="173867"/>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INITIATE</a:t>
            </a:r>
            <a:endParaRPr lang="en-GB" sz="1800" dirty="0">
              <a:solidFill>
                <a:schemeClr val="tx1"/>
              </a:solidFill>
            </a:endParaRPr>
          </a:p>
        </p:txBody>
      </p:sp>
      <p:sp>
        <p:nvSpPr>
          <p:cNvPr id="24" name="Rectangle 5"/>
          <p:cNvSpPr>
            <a:spLocks noChangeArrowheads="1"/>
          </p:cNvSpPr>
          <p:nvPr/>
        </p:nvSpPr>
        <p:spPr bwMode="auto">
          <a:xfrm>
            <a:off x="2644396" y="1601761"/>
            <a:ext cx="1408520" cy="347734"/>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Project definition</a:t>
            </a:r>
          </a:p>
          <a:p>
            <a:pPr algn="ctr" eaLnBrk="0" hangingPunct="0">
              <a:spcAft>
                <a:spcPct val="0"/>
              </a:spcAft>
              <a:buClrTx/>
              <a:buSzTx/>
              <a:buFontTx/>
              <a:buNone/>
            </a:pPr>
            <a:r>
              <a:rPr lang="en-GB" sz="1200" b="1" dirty="0"/>
              <a:t>Risk management focus</a:t>
            </a:r>
            <a:endParaRPr lang="en-GB" sz="1800" dirty="0">
              <a:solidFill>
                <a:schemeClr val="tx1"/>
              </a:solidFill>
            </a:endParaRPr>
          </a:p>
        </p:txBody>
      </p:sp>
      <p:sp>
        <p:nvSpPr>
          <p:cNvPr id="25" name="Freeform 6"/>
          <p:cNvSpPr>
            <a:spLocks/>
          </p:cNvSpPr>
          <p:nvPr/>
        </p:nvSpPr>
        <p:spPr bwMode="auto">
          <a:xfrm>
            <a:off x="2133600" y="2347122"/>
            <a:ext cx="2361155" cy="736290"/>
          </a:xfrm>
          <a:custGeom>
            <a:avLst/>
            <a:gdLst/>
            <a:ahLst/>
            <a:cxnLst>
              <a:cxn ang="0">
                <a:pos x="67" y="487"/>
              </a:cxn>
              <a:cxn ang="0">
                <a:pos x="52" y="484"/>
              </a:cxn>
              <a:cxn ang="0">
                <a:pos x="38" y="478"/>
              </a:cxn>
              <a:cxn ang="0">
                <a:pos x="26" y="471"/>
              </a:cxn>
              <a:cxn ang="0">
                <a:pos x="16" y="460"/>
              </a:cxn>
              <a:cxn ang="0">
                <a:pos x="9" y="447"/>
              </a:cxn>
              <a:cxn ang="0">
                <a:pos x="3" y="434"/>
              </a:cxn>
              <a:cxn ang="0">
                <a:pos x="0" y="419"/>
              </a:cxn>
              <a:cxn ang="0">
                <a:pos x="0" y="76"/>
              </a:cxn>
              <a:cxn ang="0">
                <a:pos x="1" y="60"/>
              </a:cxn>
              <a:cxn ang="0">
                <a:pos x="6" y="47"/>
              </a:cxn>
              <a:cxn ang="0">
                <a:pos x="11" y="34"/>
              </a:cxn>
              <a:cxn ang="0">
                <a:pos x="22" y="22"/>
              </a:cxn>
              <a:cxn ang="0">
                <a:pos x="32" y="13"/>
              </a:cxn>
              <a:cxn ang="0">
                <a:pos x="45" y="6"/>
              </a:cxn>
              <a:cxn ang="0">
                <a:pos x="60" y="1"/>
              </a:cxn>
              <a:cxn ang="0">
                <a:pos x="74" y="0"/>
              </a:cxn>
              <a:cxn ang="0">
                <a:pos x="1780" y="0"/>
              </a:cxn>
              <a:cxn ang="0">
                <a:pos x="1795" y="3"/>
              </a:cxn>
              <a:cxn ang="0">
                <a:pos x="1810" y="9"/>
              </a:cxn>
              <a:cxn ang="0">
                <a:pos x="1821" y="17"/>
              </a:cxn>
              <a:cxn ang="0">
                <a:pos x="1832" y="28"/>
              </a:cxn>
              <a:cxn ang="0">
                <a:pos x="1839" y="39"/>
              </a:cxn>
              <a:cxn ang="0">
                <a:pos x="1845" y="53"/>
              </a:cxn>
              <a:cxn ang="0">
                <a:pos x="1848" y="67"/>
              </a:cxn>
              <a:cxn ang="0">
                <a:pos x="1849" y="412"/>
              </a:cxn>
              <a:cxn ang="0">
                <a:pos x="1846" y="427"/>
              </a:cxn>
              <a:cxn ang="0">
                <a:pos x="1842" y="441"/>
              </a:cxn>
              <a:cxn ang="0">
                <a:pos x="1836" y="454"/>
              </a:cxn>
              <a:cxn ang="0">
                <a:pos x="1827" y="465"/>
              </a:cxn>
              <a:cxn ang="0">
                <a:pos x="1815" y="475"/>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5"/>
                </a:lnTo>
                <a:lnTo>
                  <a:pt x="26" y="471"/>
                </a:lnTo>
                <a:lnTo>
                  <a:pt x="22" y="465"/>
                </a:lnTo>
                <a:lnTo>
                  <a:pt x="16" y="460"/>
                </a:lnTo>
                <a:lnTo>
                  <a:pt x="11" y="454"/>
                </a:lnTo>
                <a:lnTo>
                  <a:pt x="9" y="447"/>
                </a:lnTo>
                <a:lnTo>
                  <a:pt x="6" y="441"/>
                </a:lnTo>
                <a:lnTo>
                  <a:pt x="3" y="434"/>
                </a:lnTo>
                <a:lnTo>
                  <a:pt x="1" y="427"/>
                </a:lnTo>
                <a:lnTo>
                  <a:pt x="0" y="419"/>
                </a:lnTo>
                <a:lnTo>
                  <a:pt x="0" y="412"/>
                </a:lnTo>
                <a:lnTo>
                  <a:pt x="0" y="76"/>
                </a:lnTo>
                <a:lnTo>
                  <a:pt x="0" y="67"/>
                </a:lnTo>
                <a:lnTo>
                  <a:pt x="1" y="60"/>
                </a:lnTo>
                <a:lnTo>
                  <a:pt x="3" y="53"/>
                </a:lnTo>
                <a:lnTo>
                  <a:pt x="6" y="47"/>
                </a:lnTo>
                <a:lnTo>
                  <a:pt x="9" y="39"/>
                </a:lnTo>
                <a:lnTo>
                  <a:pt x="11" y="34"/>
                </a:lnTo>
                <a:lnTo>
                  <a:pt x="16" y="28"/>
                </a:lnTo>
                <a:lnTo>
                  <a:pt x="22" y="22"/>
                </a:lnTo>
                <a:lnTo>
                  <a:pt x="26" y="17"/>
                </a:lnTo>
                <a:lnTo>
                  <a:pt x="32" y="13"/>
                </a:lnTo>
                <a:lnTo>
                  <a:pt x="38" y="9"/>
                </a:lnTo>
                <a:lnTo>
                  <a:pt x="45" y="6"/>
                </a:lnTo>
                <a:lnTo>
                  <a:pt x="52" y="3"/>
                </a:lnTo>
                <a:lnTo>
                  <a:pt x="60" y="1"/>
                </a:lnTo>
                <a:lnTo>
                  <a:pt x="67" y="0"/>
                </a:lnTo>
                <a:lnTo>
                  <a:pt x="74" y="0"/>
                </a:lnTo>
                <a:lnTo>
                  <a:pt x="1773" y="0"/>
                </a:lnTo>
                <a:lnTo>
                  <a:pt x="1780" y="0"/>
                </a:lnTo>
                <a:lnTo>
                  <a:pt x="1789" y="1"/>
                </a:lnTo>
                <a:lnTo>
                  <a:pt x="1795" y="3"/>
                </a:lnTo>
                <a:lnTo>
                  <a:pt x="1802" y="6"/>
                </a:lnTo>
                <a:lnTo>
                  <a:pt x="1810" y="9"/>
                </a:lnTo>
                <a:lnTo>
                  <a:pt x="1815" y="13"/>
                </a:lnTo>
                <a:lnTo>
                  <a:pt x="1821" y="17"/>
                </a:lnTo>
                <a:lnTo>
                  <a:pt x="1827" y="22"/>
                </a:lnTo>
                <a:lnTo>
                  <a:pt x="1832" y="28"/>
                </a:lnTo>
                <a:lnTo>
                  <a:pt x="1836" y="34"/>
                </a:lnTo>
                <a:lnTo>
                  <a:pt x="1839" y="39"/>
                </a:lnTo>
                <a:lnTo>
                  <a:pt x="1842" y="47"/>
                </a:lnTo>
                <a:lnTo>
                  <a:pt x="1845" y="53"/>
                </a:lnTo>
                <a:lnTo>
                  <a:pt x="1846" y="60"/>
                </a:lnTo>
                <a:lnTo>
                  <a:pt x="1848" y="67"/>
                </a:lnTo>
                <a:lnTo>
                  <a:pt x="1849" y="76"/>
                </a:lnTo>
                <a:lnTo>
                  <a:pt x="1849" y="412"/>
                </a:lnTo>
                <a:lnTo>
                  <a:pt x="1848" y="419"/>
                </a:lnTo>
                <a:lnTo>
                  <a:pt x="1846" y="427"/>
                </a:lnTo>
                <a:lnTo>
                  <a:pt x="1845" y="434"/>
                </a:lnTo>
                <a:lnTo>
                  <a:pt x="1842" y="441"/>
                </a:lnTo>
                <a:lnTo>
                  <a:pt x="1839" y="447"/>
                </a:lnTo>
                <a:lnTo>
                  <a:pt x="1836" y="454"/>
                </a:lnTo>
                <a:lnTo>
                  <a:pt x="1832" y="460"/>
                </a:lnTo>
                <a:lnTo>
                  <a:pt x="1827" y="465"/>
                </a:lnTo>
                <a:lnTo>
                  <a:pt x="1821" y="471"/>
                </a:lnTo>
                <a:lnTo>
                  <a:pt x="1815" y="475"/>
                </a:lnTo>
                <a:lnTo>
                  <a:pt x="1810" y="478"/>
                </a:lnTo>
                <a:lnTo>
                  <a:pt x="1802" y="481"/>
                </a:lnTo>
                <a:lnTo>
                  <a:pt x="1795" y="484"/>
                </a:lnTo>
                <a:lnTo>
                  <a:pt x="1789" y="485"/>
                </a:lnTo>
                <a:lnTo>
                  <a:pt x="1780" y="487"/>
                </a:lnTo>
                <a:lnTo>
                  <a:pt x="1773" y="487"/>
                </a:lnTo>
                <a:lnTo>
                  <a:pt x="74" y="487"/>
                </a:lnTo>
                <a:close/>
              </a:path>
            </a:pathLst>
          </a:custGeom>
          <a:solidFill>
            <a:srgbClr val="FFFF5B"/>
          </a:solidFill>
          <a:ln w="9525">
            <a:noFill/>
            <a:round/>
            <a:headEnd/>
            <a:tailEnd/>
          </a:ln>
        </p:spPr>
        <p:txBody>
          <a:bodyPr/>
          <a:lstStyle/>
          <a:p>
            <a:endParaRPr lang="en-GB" dirty="0"/>
          </a:p>
        </p:txBody>
      </p:sp>
      <p:sp>
        <p:nvSpPr>
          <p:cNvPr id="26" name="Freeform 7"/>
          <p:cNvSpPr>
            <a:spLocks/>
          </p:cNvSpPr>
          <p:nvPr/>
        </p:nvSpPr>
        <p:spPr bwMode="auto">
          <a:xfrm>
            <a:off x="2133600" y="2347122"/>
            <a:ext cx="2361155" cy="736290"/>
          </a:xfrm>
          <a:custGeom>
            <a:avLst/>
            <a:gdLst/>
            <a:ahLst/>
            <a:cxnLst>
              <a:cxn ang="0">
                <a:pos x="67" y="487"/>
              </a:cxn>
              <a:cxn ang="0">
                <a:pos x="52" y="484"/>
              </a:cxn>
              <a:cxn ang="0">
                <a:pos x="38" y="478"/>
              </a:cxn>
              <a:cxn ang="0">
                <a:pos x="26" y="471"/>
              </a:cxn>
              <a:cxn ang="0">
                <a:pos x="16" y="460"/>
              </a:cxn>
              <a:cxn ang="0">
                <a:pos x="9" y="447"/>
              </a:cxn>
              <a:cxn ang="0">
                <a:pos x="3" y="434"/>
              </a:cxn>
              <a:cxn ang="0">
                <a:pos x="0" y="419"/>
              </a:cxn>
              <a:cxn ang="0">
                <a:pos x="0" y="76"/>
              </a:cxn>
              <a:cxn ang="0">
                <a:pos x="1" y="60"/>
              </a:cxn>
              <a:cxn ang="0">
                <a:pos x="6" y="47"/>
              </a:cxn>
              <a:cxn ang="0">
                <a:pos x="11" y="34"/>
              </a:cxn>
              <a:cxn ang="0">
                <a:pos x="22" y="22"/>
              </a:cxn>
              <a:cxn ang="0">
                <a:pos x="32" y="13"/>
              </a:cxn>
              <a:cxn ang="0">
                <a:pos x="45" y="6"/>
              </a:cxn>
              <a:cxn ang="0">
                <a:pos x="60" y="1"/>
              </a:cxn>
              <a:cxn ang="0">
                <a:pos x="74" y="0"/>
              </a:cxn>
              <a:cxn ang="0">
                <a:pos x="1780" y="0"/>
              </a:cxn>
              <a:cxn ang="0">
                <a:pos x="1795" y="3"/>
              </a:cxn>
              <a:cxn ang="0">
                <a:pos x="1810" y="9"/>
              </a:cxn>
              <a:cxn ang="0">
                <a:pos x="1821" y="17"/>
              </a:cxn>
              <a:cxn ang="0">
                <a:pos x="1832" y="28"/>
              </a:cxn>
              <a:cxn ang="0">
                <a:pos x="1839" y="39"/>
              </a:cxn>
              <a:cxn ang="0">
                <a:pos x="1845" y="53"/>
              </a:cxn>
              <a:cxn ang="0">
                <a:pos x="1848" y="67"/>
              </a:cxn>
              <a:cxn ang="0">
                <a:pos x="1849" y="412"/>
              </a:cxn>
              <a:cxn ang="0">
                <a:pos x="1846" y="427"/>
              </a:cxn>
              <a:cxn ang="0">
                <a:pos x="1843" y="441"/>
              </a:cxn>
              <a:cxn ang="0">
                <a:pos x="1836" y="454"/>
              </a:cxn>
              <a:cxn ang="0">
                <a:pos x="1827" y="465"/>
              </a:cxn>
              <a:cxn ang="0">
                <a:pos x="1815" y="475"/>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5"/>
                </a:lnTo>
                <a:lnTo>
                  <a:pt x="26" y="471"/>
                </a:lnTo>
                <a:lnTo>
                  <a:pt x="22" y="465"/>
                </a:lnTo>
                <a:lnTo>
                  <a:pt x="16" y="460"/>
                </a:lnTo>
                <a:lnTo>
                  <a:pt x="11" y="454"/>
                </a:lnTo>
                <a:lnTo>
                  <a:pt x="9" y="447"/>
                </a:lnTo>
                <a:lnTo>
                  <a:pt x="6" y="441"/>
                </a:lnTo>
                <a:lnTo>
                  <a:pt x="3" y="434"/>
                </a:lnTo>
                <a:lnTo>
                  <a:pt x="1" y="427"/>
                </a:lnTo>
                <a:lnTo>
                  <a:pt x="0" y="419"/>
                </a:lnTo>
                <a:lnTo>
                  <a:pt x="0" y="412"/>
                </a:lnTo>
                <a:lnTo>
                  <a:pt x="0" y="76"/>
                </a:lnTo>
                <a:lnTo>
                  <a:pt x="0" y="67"/>
                </a:lnTo>
                <a:lnTo>
                  <a:pt x="1" y="60"/>
                </a:lnTo>
                <a:lnTo>
                  <a:pt x="3" y="53"/>
                </a:lnTo>
                <a:lnTo>
                  <a:pt x="6" y="47"/>
                </a:lnTo>
                <a:lnTo>
                  <a:pt x="9" y="39"/>
                </a:lnTo>
                <a:lnTo>
                  <a:pt x="11" y="34"/>
                </a:lnTo>
                <a:lnTo>
                  <a:pt x="16" y="28"/>
                </a:lnTo>
                <a:lnTo>
                  <a:pt x="22" y="22"/>
                </a:lnTo>
                <a:lnTo>
                  <a:pt x="26" y="17"/>
                </a:lnTo>
                <a:lnTo>
                  <a:pt x="32" y="13"/>
                </a:lnTo>
                <a:lnTo>
                  <a:pt x="38" y="9"/>
                </a:lnTo>
                <a:lnTo>
                  <a:pt x="45" y="6"/>
                </a:lnTo>
                <a:lnTo>
                  <a:pt x="52" y="3"/>
                </a:lnTo>
                <a:lnTo>
                  <a:pt x="60" y="1"/>
                </a:lnTo>
                <a:lnTo>
                  <a:pt x="67" y="0"/>
                </a:lnTo>
                <a:lnTo>
                  <a:pt x="74" y="0"/>
                </a:lnTo>
                <a:lnTo>
                  <a:pt x="1773" y="0"/>
                </a:lnTo>
                <a:lnTo>
                  <a:pt x="1780" y="0"/>
                </a:lnTo>
                <a:lnTo>
                  <a:pt x="1789" y="1"/>
                </a:lnTo>
                <a:lnTo>
                  <a:pt x="1795" y="3"/>
                </a:lnTo>
                <a:lnTo>
                  <a:pt x="1802" y="6"/>
                </a:lnTo>
                <a:lnTo>
                  <a:pt x="1810" y="9"/>
                </a:lnTo>
                <a:lnTo>
                  <a:pt x="1815" y="13"/>
                </a:lnTo>
                <a:lnTo>
                  <a:pt x="1821" y="17"/>
                </a:lnTo>
                <a:lnTo>
                  <a:pt x="1827" y="22"/>
                </a:lnTo>
                <a:lnTo>
                  <a:pt x="1832" y="28"/>
                </a:lnTo>
                <a:lnTo>
                  <a:pt x="1836" y="34"/>
                </a:lnTo>
                <a:lnTo>
                  <a:pt x="1839" y="39"/>
                </a:lnTo>
                <a:lnTo>
                  <a:pt x="1843" y="47"/>
                </a:lnTo>
                <a:lnTo>
                  <a:pt x="1845" y="53"/>
                </a:lnTo>
                <a:lnTo>
                  <a:pt x="1846" y="60"/>
                </a:lnTo>
                <a:lnTo>
                  <a:pt x="1848" y="67"/>
                </a:lnTo>
                <a:lnTo>
                  <a:pt x="1849" y="76"/>
                </a:lnTo>
                <a:lnTo>
                  <a:pt x="1849" y="412"/>
                </a:lnTo>
                <a:lnTo>
                  <a:pt x="1848" y="419"/>
                </a:lnTo>
                <a:lnTo>
                  <a:pt x="1846" y="427"/>
                </a:lnTo>
                <a:lnTo>
                  <a:pt x="1845" y="434"/>
                </a:lnTo>
                <a:lnTo>
                  <a:pt x="1843" y="441"/>
                </a:lnTo>
                <a:lnTo>
                  <a:pt x="1839" y="447"/>
                </a:lnTo>
                <a:lnTo>
                  <a:pt x="1836" y="454"/>
                </a:lnTo>
                <a:lnTo>
                  <a:pt x="1832" y="460"/>
                </a:lnTo>
                <a:lnTo>
                  <a:pt x="1827" y="465"/>
                </a:lnTo>
                <a:lnTo>
                  <a:pt x="1821" y="471"/>
                </a:lnTo>
                <a:lnTo>
                  <a:pt x="1815" y="475"/>
                </a:lnTo>
                <a:lnTo>
                  <a:pt x="1810" y="478"/>
                </a:lnTo>
                <a:lnTo>
                  <a:pt x="1802" y="481"/>
                </a:lnTo>
                <a:lnTo>
                  <a:pt x="1795" y="484"/>
                </a:lnTo>
                <a:lnTo>
                  <a:pt x="1789" y="485"/>
                </a:lnTo>
                <a:lnTo>
                  <a:pt x="1780" y="487"/>
                </a:lnTo>
                <a:lnTo>
                  <a:pt x="1773" y="487"/>
                </a:lnTo>
                <a:lnTo>
                  <a:pt x="74" y="487"/>
                </a:lnTo>
              </a:path>
            </a:pathLst>
          </a:custGeom>
          <a:solidFill>
            <a:schemeClr val="accent5">
              <a:lumMod val="40000"/>
              <a:lumOff val="60000"/>
            </a:schemeClr>
          </a:solidFill>
          <a:ln w="28575">
            <a:solidFill>
              <a:srgbClr val="000000"/>
            </a:solidFill>
            <a:prstDash val="solid"/>
            <a:round/>
            <a:headEnd/>
            <a:tailEnd/>
          </a:ln>
        </p:spPr>
        <p:txBody>
          <a:bodyPr/>
          <a:lstStyle/>
          <a:p>
            <a:endParaRPr lang="en-GB" dirty="0"/>
          </a:p>
        </p:txBody>
      </p:sp>
      <p:sp>
        <p:nvSpPr>
          <p:cNvPr id="27" name="Freeform 8"/>
          <p:cNvSpPr>
            <a:spLocks/>
          </p:cNvSpPr>
          <p:nvPr/>
        </p:nvSpPr>
        <p:spPr bwMode="auto">
          <a:xfrm>
            <a:off x="2133600" y="3376718"/>
            <a:ext cx="2361155" cy="736289"/>
          </a:xfrm>
          <a:custGeom>
            <a:avLst/>
            <a:gdLst/>
            <a:ahLst/>
            <a:cxnLst>
              <a:cxn ang="0">
                <a:pos x="67" y="487"/>
              </a:cxn>
              <a:cxn ang="0">
                <a:pos x="52" y="484"/>
              </a:cxn>
              <a:cxn ang="0">
                <a:pos x="38" y="478"/>
              </a:cxn>
              <a:cxn ang="0">
                <a:pos x="26" y="469"/>
              </a:cxn>
              <a:cxn ang="0">
                <a:pos x="16" y="459"/>
              </a:cxn>
              <a:cxn ang="0">
                <a:pos x="9" y="447"/>
              </a:cxn>
              <a:cxn ang="0">
                <a:pos x="3" y="434"/>
              </a:cxn>
              <a:cxn ang="0">
                <a:pos x="0" y="420"/>
              </a:cxn>
              <a:cxn ang="0">
                <a:pos x="0" y="76"/>
              </a:cxn>
              <a:cxn ang="0">
                <a:pos x="1" y="60"/>
              </a:cxn>
              <a:cxn ang="0">
                <a:pos x="6" y="47"/>
              </a:cxn>
              <a:cxn ang="0">
                <a:pos x="11" y="34"/>
              </a:cxn>
              <a:cxn ang="0">
                <a:pos x="22" y="22"/>
              </a:cxn>
              <a:cxn ang="0">
                <a:pos x="32" y="13"/>
              </a:cxn>
              <a:cxn ang="0">
                <a:pos x="45" y="6"/>
              </a:cxn>
              <a:cxn ang="0">
                <a:pos x="60" y="2"/>
              </a:cxn>
              <a:cxn ang="0">
                <a:pos x="74" y="0"/>
              </a:cxn>
              <a:cxn ang="0">
                <a:pos x="1782" y="2"/>
              </a:cxn>
              <a:cxn ang="0">
                <a:pos x="1796" y="4"/>
              </a:cxn>
              <a:cxn ang="0">
                <a:pos x="1810" y="10"/>
              </a:cxn>
              <a:cxn ang="0">
                <a:pos x="1821" y="18"/>
              </a:cxn>
              <a:cxn ang="0">
                <a:pos x="1832" y="28"/>
              </a:cxn>
              <a:cxn ang="0">
                <a:pos x="1839" y="40"/>
              </a:cxn>
              <a:cxn ang="0">
                <a:pos x="1845" y="53"/>
              </a:cxn>
              <a:cxn ang="0">
                <a:pos x="1848" y="67"/>
              </a:cxn>
              <a:cxn ang="0">
                <a:pos x="1849" y="412"/>
              </a:cxn>
              <a:cxn ang="0">
                <a:pos x="1846" y="427"/>
              </a:cxn>
              <a:cxn ang="0">
                <a:pos x="1842" y="441"/>
              </a:cxn>
              <a:cxn ang="0">
                <a:pos x="1836" y="453"/>
              </a:cxn>
              <a:cxn ang="0">
                <a:pos x="1827" y="465"/>
              </a:cxn>
              <a:cxn ang="0">
                <a:pos x="1815" y="474"/>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4"/>
                </a:lnTo>
                <a:lnTo>
                  <a:pt x="26" y="469"/>
                </a:lnTo>
                <a:lnTo>
                  <a:pt x="22" y="465"/>
                </a:lnTo>
                <a:lnTo>
                  <a:pt x="16" y="459"/>
                </a:lnTo>
                <a:lnTo>
                  <a:pt x="11" y="453"/>
                </a:lnTo>
                <a:lnTo>
                  <a:pt x="9" y="447"/>
                </a:lnTo>
                <a:lnTo>
                  <a:pt x="6" y="441"/>
                </a:lnTo>
                <a:lnTo>
                  <a:pt x="3" y="434"/>
                </a:lnTo>
                <a:lnTo>
                  <a:pt x="1" y="427"/>
                </a:lnTo>
                <a:lnTo>
                  <a:pt x="0" y="420"/>
                </a:lnTo>
                <a:lnTo>
                  <a:pt x="0" y="412"/>
                </a:lnTo>
                <a:lnTo>
                  <a:pt x="0" y="76"/>
                </a:lnTo>
                <a:lnTo>
                  <a:pt x="0" y="67"/>
                </a:lnTo>
                <a:lnTo>
                  <a:pt x="1" y="60"/>
                </a:lnTo>
                <a:lnTo>
                  <a:pt x="3" y="53"/>
                </a:lnTo>
                <a:lnTo>
                  <a:pt x="6" y="47"/>
                </a:lnTo>
                <a:lnTo>
                  <a:pt x="9" y="40"/>
                </a:lnTo>
                <a:lnTo>
                  <a:pt x="11" y="34"/>
                </a:lnTo>
                <a:lnTo>
                  <a:pt x="16" y="28"/>
                </a:lnTo>
                <a:lnTo>
                  <a:pt x="22" y="22"/>
                </a:lnTo>
                <a:lnTo>
                  <a:pt x="26" y="18"/>
                </a:lnTo>
                <a:lnTo>
                  <a:pt x="32" y="13"/>
                </a:lnTo>
                <a:lnTo>
                  <a:pt x="38" y="10"/>
                </a:lnTo>
                <a:lnTo>
                  <a:pt x="45" y="6"/>
                </a:lnTo>
                <a:lnTo>
                  <a:pt x="52" y="4"/>
                </a:lnTo>
                <a:lnTo>
                  <a:pt x="60" y="2"/>
                </a:lnTo>
                <a:lnTo>
                  <a:pt x="67" y="2"/>
                </a:lnTo>
                <a:lnTo>
                  <a:pt x="74" y="0"/>
                </a:lnTo>
                <a:lnTo>
                  <a:pt x="1773" y="0"/>
                </a:lnTo>
                <a:lnTo>
                  <a:pt x="1782" y="2"/>
                </a:lnTo>
                <a:lnTo>
                  <a:pt x="1789" y="2"/>
                </a:lnTo>
                <a:lnTo>
                  <a:pt x="1796" y="4"/>
                </a:lnTo>
                <a:lnTo>
                  <a:pt x="1802" y="6"/>
                </a:lnTo>
                <a:lnTo>
                  <a:pt x="1810" y="10"/>
                </a:lnTo>
                <a:lnTo>
                  <a:pt x="1815" y="13"/>
                </a:lnTo>
                <a:lnTo>
                  <a:pt x="1821" y="18"/>
                </a:lnTo>
                <a:lnTo>
                  <a:pt x="1827" y="22"/>
                </a:lnTo>
                <a:lnTo>
                  <a:pt x="1832" y="28"/>
                </a:lnTo>
                <a:lnTo>
                  <a:pt x="1836" y="34"/>
                </a:lnTo>
                <a:lnTo>
                  <a:pt x="1839" y="40"/>
                </a:lnTo>
                <a:lnTo>
                  <a:pt x="1842" y="47"/>
                </a:lnTo>
                <a:lnTo>
                  <a:pt x="1845" y="53"/>
                </a:lnTo>
                <a:lnTo>
                  <a:pt x="1846" y="60"/>
                </a:lnTo>
                <a:lnTo>
                  <a:pt x="1848" y="67"/>
                </a:lnTo>
                <a:lnTo>
                  <a:pt x="1849" y="76"/>
                </a:lnTo>
                <a:lnTo>
                  <a:pt x="1849" y="412"/>
                </a:lnTo>
                <a:lnTo>
                  <a:pt x="1848" y="420"/>
                </a:lnTo>
                <a:lnTo>
                  <a:pt x="1846" y="427"/>
                </a:lnTo>
                <a:lnTo>
                  <a:pt x="1845" y="434"/>
                </a:lnTo>
                <a:lnTo>
                  <a:pt x="1842" y="441"/>
                </a:lnTo>
                <a:lnTo>
                  <a:pt x="1839" y="447"/>
                </a:lnTo>
                <a:lnTo>
                  <a:pt x="1836" y="453"/>
                </a:lnTo>
                <a:lnTo>
                  <a:pt x="1832" y="459"/>
                </a:lnTo>
                <a:lnTo>
                  <a:pt x="1827" y="465"/>
                </a:lnTo>
                <a:lnTo>
                  <a:pt x="1821" y="469"/>
                </a:lnTo>
                <a:lnTo>
                  <a:pt x="1815" y="474"/>
                </a:lnTo>
                <a:lnTo>
                  <a:pt x="1810" y="478"/>
                </a:lnTo>
                <a:lnTo>
                  <a:pt x="1802" y="481"/>
                </a:lnTo>
                <a:lnTo>
                  <a:pt x="1796" y="484"/>
                </a:lnTo>
                <a:lnTo>
                  <a:pt x="1789" y="485"/>
                </a:lnTo>
                <a:lnTo>
                  <a:pt x="1782" y="487"/>
                </a:lnTo>
                <a:lnTo>
                  <a:pt x="1773" y="487"/>
                </a:lnTo>
                <a:lnTo>
                  <a:pt x="74" y="487"/>
                </a:lnTo>
                <a:close/>
              </a:path>
            </a:pathLst>
          </a:custGeom>
          <a:solidFill>
            <a:schemeClr val="accent5">
              <a:lumMod val="60000"/>
              <a:lumOff val="40000"/>
            </a:schemeClr>
          </a:solidFill>
          <a:ln w="9525">
            <a:noFill/>
            <a:round/>
            <a:headEnd/>
            <a:tailEnd/>
          </a:ln>
        </p:spPr>
        <p:txBody>
          <a:bodyPr/>
          <a:lstStyle/>
          <a:p>
            <a:endParaRPr lang="en-GB" dirty="0"/>
          </a:p>
        </p:txBody>
      </p:sp>
      <p:sp>
        <p:nvSpPr>
          <p:cNvPr id="28" name="Freeform 9"/>
          <p:cNvSpPr>
            <a:spLocks/>
          </p:cNvSpPr>
          <p:nvPr/>
        </p:nvSpPr>
        <p:spPr bwMode="auto">
          <a:xfrm>
            <a:off x="2133600" y="3376718"/>
            <a:ext cx="2361155" cy="736289"/>
          </a:xfrm>
          <a:custGeom>
            <a:avLst/>
            <a:gdLst/>
            <a:ahLst/>
            <a:cxnLst>
              <a:cxn ang="0">
                <a:pos x="67" y="487"/>
              </a:cxn>
              <a:cxn ang="0">
                <a:pos x="52" y="484"/>
              </a:cxn>
              <a:cxn ang="0">
                <a:pos x="38" y="478"/>
              </a:cxn>
              <a:cxn ang="0">
                <a:pos x="26" y="469"/>
              </a:cxn>
              <a:cxn ang="0">
                <a:pos x="16" y="459"/>
              </a:cxn>
              <a:cxn ang="0">
                <a:pos x="9" y="447"/>
              </a:cxn>
              <a:cxn ang="0">
                <a:pos x="3" y="434"/>
              </a:cxn>
              <a:cxn ang="0">
                <a:pos x="0" y="420"/>
              </a:cxn>
              <a:cxn ang="0">
                <a:pos x="0" y="76"/>
              </a:cxn>
              <a:cxn ang="0">
                <a:pos x="1" y="60"/>
              </a:cxn>
              <a:cxn ang="0">
                <a:pos x="6" y="47"/>
              </a:cxn>
              <a:cxn ang="0">
                <a:pos x="11" y="34"/>
              </a:cxn>
              <a:cxn ang="0">
                <a:pos x="22" y="22"/>
              </a:cxn>
              <a:cxn ang="0">
                <a:pos x="32" y="13"/>
              </a:cxn>
              <a:cxn ang="0">
                <a:pos x="45" y="6"/>
              </a:cxn>
              <a:cxn ang="0">
                <a:pos x="60" y="2"/>
              </a:cxn>
              <a:cxn ang="0">
                <a:pos x="74" y="0"/>
              </a:cxn>
              <a:cxn ang="0">
                <a:pos x="1782" y="2"/>
              </a:cxn>
              <a:cxn ang="0">
                <a:pos x="1796" y="4"/>
              </a:cxn>
              <a:cxn ang="0">
                <a:pos x="1810" y="10"/>
              </a:cxn>
              <a:cxn ang="0">
                <a:pos x="1821" y="18"/>
              </a:cxn>
              <a:cxn ang="0">
                <a:pos x="1832" y="28"/>
              </a:cxn>
              <a:cxn ang="0">
                <a:pos x="1839" y="40"/>
              </a:cxn>
              <a:cxn ang="0">
                <a:pos x="1845" y="53"/>
              </a:cxn>
              <a:cxn ang="0">
                <a:pos x="1848" y="69"/>
              </a:cxn>
              <a:cxn ang="0">
                <a:pos x="1849" y="412"/>
              </a:cxn>
              <a:cxn ang="0">
                <a:pos x="1846" y="427"/>
              </a:cxn>
              <a:cxn ang="0">
                <a:pos x="1843" y="441"/>
              </a:cxn>
              <a:cxn ang="0">
                <a:pos x="1836" y="453"/>
              </a:cxn>
              <a:cxn ang="0">
                <a:pos x="1827" y="465"/>
              </a:cxn>
              <a:cxn ang="0">
                <a:pos x="1815" y="474"/>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4"/>
                </a:lnTo>
                <a:lnTo>
                  <a:pt x="26" y="469"/>
                </a:lnTo>
                <a:lnTo>
                  <a:pt x="22" y="465"/>
                </a:lnTo>
                <a:lnTo>
                  <a:pt x="16" y="459"/>
                </a:lnTo>
                <a:lnTo>
                  <a:pt x="11" y="453"/>
                </a:lnTo>
                <a:lnTo>
                  <a:pt x="9" y="447"/>
                </a:lnTo>
                <a:lnTo>
                  <a:pt x="6" y="441"/>
                </a:lnTo>
                <a:lnTo>
                  <a:pt x="3" y="434"/>
                </a:lnTo>
                <a:lnTo>
                  <a:pt x="1" y="427"/>
                </a:lnTo>
                <a:lnTo>
                  <a:pt x="0" y="420"/>
                </a:lnTo>
                <a:lnTo>
                  <a:pt x="0" y="412"/>
                </a:lnTo>
                <a:lnTo>
                  <a:pt x="0" y="76"/>
                </a:lnTo>
                <a:lnTo>
                  <a:pt x="0" y="69"/>
                </a:lnTo>
                <a:lnTo>
                  <a:pt x="1" y="60"/>
                </a:lnTo>
                <a:lnTo>
                  <a:pt x="3" y="53"/>
                </a:lnTo>
                <a:lnTo>
                  <a:pt x="6" y="47"/>
                </a:lnTo>
                <a:lnTo>
                  <a:pt x="9" y="40"/>
                </a:lnTo>
                <a:lnTo>
                  <a:pt x="11" y="34"/>
                </a:lnTo>
                <a:lnTo>
                  <a:pt x="16" y="28"/>
                </a:lnTo>
                <a:lnTo>
                  <a:pt x="22" y="22"/>
                </a:lnTo>
                <a:lnTo>
                  <a:pt x="26" y="18"/>
                </a:lnTo>
                <a:lnTo>
                  <a:pt x="32" y="13"/>
                </a:lnTo>
                <a:lnTo>
                  <a:pt x="38" y="10"/>
                </a:lnTo>
                <a:lnTo>
                  <a:pt x="45" y="6"/>
                </a:lnTo>
                <a:lnTo>
                  <a:pt x="52" y="4"/>
                </a:lnTo>
                <a:lnTo>
                  <a:pt x="60" y="2"/>
                </a:lnTo>
                <a:lnTo>
                  <a:pt x="67" y="2"/>
                </a:lnTo>
                <a:lnTo>
                  <a:pt x="74" y="0"/>
                </a:lnTo>
                <a:lnTo>
                  <a:pt x="1773" y="0"/>
                </a:lnTo>
                <a:lnTo>
                  <a:pt x="1782" y="2"/>
                </a:lnTo>
                <a:lnTo>
                  <a:pt x="1789" y="2"/>
                </a:lnTo>
                <a:lnTo>
                  <a:pt x="1796" y="4"/>
                </a:lnTo>
                <a:lnTo>
                  <a:pt x="1802" y="6"/>
                </a:lnTo>
                <a:lnTo>
                  <a:pt x="1810" y="10"/>
                </a:lnTo>
                <a:lnTo>
                  <a:pt x="1815" y="13"/>
                </a:lnTo>
                <a:lnTo>
                  <a:pt x="1821" y="18"/>
                </a:lnTo>
                <a:lnTo>
                  <a:pt x="1827" y="22"/>
                </a:lnTo>
                <a:lnTo>
                  <a:pt x="1832" y="28"/>
                </a:lnTo>
                <a:lnTo>
                  <a:pt x="1836" y="34"/>
                </a:lnTo>
                <a:lnTo>
                  <a:pt x="1839" y="40"/>
                </a:lnTo>
                <a:lnTo>
                  <a:pt x="1843" y="47"/>
                </a:lnTo>
                <a:lnTo>
                  <a:pt x="1845" y="53"/>
                </a:lnTo>
                <a:lnTo>
                  <a:pt x="1846" y="60"/>
                </a:lnTo>
                <a:lnTo>
                  <a:pt x="1848" y="69"/>
                </a:lnTo>
                <a:lnTo>
                  <a:pt x="1849" y="76"/>
                </a:lnTo>
                <a:lnTo>
                  <a:pt x="1849" y="412"/>
                </a:lnTo>
                <a:lnTo>
                  <a:pt x="1848" y="420"/>
                </a:lnTo>
                <a:lnTo>
                  <a:pt x="1846" y="427"/>
                </a:lnTo>
                <a:lnTo>
                  <a:pt x="1845" y="434"/>
                </a:lnTo>
                <a:lnTo>
                  <a:pt x="1843" y="441"/>
                </a:lnTo>
                <a:lnTo>
                  <a:pt x="1839" y="447"/>
                </a:lnTo>
                <a:lnTo>
                  <a:pt x="1836" y="453"/>
                </a:lnTo>
                <a:lnTo>
                  <a:pt x="1832" y="459"/>
                </a:lnTo>
                <a:lnTo>
                  <a:pt x="1827" y="465"/>
                </a:lnTo>
                <a:lnTo>
                  <a:pt x="1821" y="469"/>
                </a:lnTo>
                <a:lnTo>
                  <a:pt x="1815" y="474"/>
                </a:lnTo>
                <a:lnTo>
                  <a:pt x="1810" y="478"/>
                </a:lnTo>
                <a:lnTo>
                  <a:pt x="1802" y="481"/>
                </a:lnTo>
                <a:lnTo>
                  <a:pt x="1796" y="484"/>
                </a:lnTo>
                <a:lnTo>
                  <a:pt x="1789" y="485"/>
                </a:lnTo>
                <a:lnTo>
                  <a:pt x="1782" y="487"/>
                </a:lnTo>
                <a:lnTo>
                  <a:pt x="1773" y="487"/>
                </a:lnTo>
                <a:lnTo>
                  <a:pt x="74" y="487"/>
                </a:lnTo>
              </a:path>
            </a:pathLst>
          </a:custGeom>
          <a:noFill/>
          <a:ln w="28575">
            <a:solidFill>
              <a:srgbClr val="000000"/>
            </a:solidFill>
            <a:prstDash val="solid"/>
            <a:round/>
            <a:headEnd/>
            <a:tailEnd/>
          </a:ln>
        </p:spPr>
        <p:txBody>
          <a:bodyPr/>
          <a:lstStyle/>
          <a:p>
            <a:endParaRPr lang="en-GB" dirty="0"/>
          </a:p>
        </p:txBody>
      </p:sp>
      <p:sp>
        <p:nvSpPr>
          <p:cNvPr id="29" name="Freeform 10"/>
          <p:cNvSpPr>
            <a:spLocks/>
          </p:cNvSpPr>
          <p:nvPr/>
        </p:nvSpPr>
        <p:spPr bwMode="auto">
          <a:xfrm>
            <a:off x="2133600" y="4409338"/>
            <a:ext cx="2361155" cy="733266"/>
          </a:xfrm>
          <a:custGeom>
            <a:avLst/>
            <a:gdLst/>
            <a:ahLst/>
            <a:cxnLst>
              <a:cxn ang="0">
                <a:pos x="67" y="485"/>
              </a:cxn>
              <a:cxn ang="0">
                <a:pos x="52" y="482"/>
              </a:cxn>
              <a:cxn ang="0">
                <a:pos x="38" y="476"/>
              </a:cxn>
              <a:cxn ang="0">
                <a:pos x="26" y="467"/>
              </a:cxn>
              <a:cxn ang="0">
                <a:pos x="16" y="459"/>
              </a:cxn>
              <a:cxn ang="0">
                <a:pos x="9" y="445"/>
              </a:cxn>
              <a:cxn ang="0">
                <a:pos x="3" y="432"/>
              </a:cxn>
              <a:cxn ang="0">
                <a:pos x="0" y="418"/>
              </a:cxn>
              <a:cxn ang="0">
                <a:pos x="0" y="74"/>
              </a:cxn>
              <a:cxn ang="0">
                <a:pos x="1" y="60"/>
              </a:cxn>
              <a:cxn ang="0">
                <a:pos x="6" y="45"/>
              </a:cxn>
              <a:cxn ang="0">
                <a:pos x="11" y="32"/>
              </a:cxn>
              <a:cxn ang="0">
                <a:pos x="22" y="22"/>
              </a:cxn>
              <a:cxn ang="0">
                <a:pos x="32" y="11"/>
              </a:cxn>
              <a:cxn ang="0">
                <a:pos x="45" y="6"/>
              </a:cxn>
              <a:cxn ang="0">
                <a:pos x="60" y="1"/>
              </a:cxn>
              <a:cxn ang="0">
                <a:pos x="74" y="0"/>
              </a:cxn>
              <a:cxn ang="0">
                <a:pos x="1782" y="0"/>
              </a:cxn>
              <a:cxn ang="0">
                <a:pos x="1796" y="3"/>
              </a:cxn>
              <a:cxn ang="0">
                <a:pos x="1810" y="8"/>
              </a:cxn>
              <a:cxn ang="0">
                <a:pos x="1821" y="16"/>
              </a:cxn>
              <a:cxn ang="0">
                <a:pos x="1832" y="26"/>
              </a:cxn>
              <a:cxn ang="0">
                <a:pos x="1839" y="39"/>
              </a:cxn>
              <a:cxn ang="0">
                <a:pos x="1845" y="52"/>
              </a:cxn>
              <a:cxn ang="0">
                <a:pos x="1848" y="67"/>
              </a:cxn>
              <a:cxn ang="0">
                <a:pos x="1849" y="410"/>
              </a:cxn>
              <a:cxn ang="0">
                <a:pos x="1846" y="425"/>
              </a:cxn>
              <a:cxn ang="0">
                <a:pos x="1843" y="440"/>
              </a:cxn>
              <a:cxn ang="0">
                <a:pos x="1836" y="453"/>
              </a:cxn>
              <a:cxn ang="0">
                <a:pos x="1827" y="463"/>
              </a:cxn>
              <a:cxn ang="0">
                <a:pos x="1815" y="472"/>
              </a:cxn>
              <a:cxn ang="0">
                <a:pos x="1802" y="479"/>
              </a:cxn>
              <a:cxn ang="0">
                <a:pos x="1789" y="483"/>
              </a:cxn>
              <a:cxn ang="0">
                <a:pos x="1773" y="485"/>
              </a:cxn>
            </a:cxnLst>
            <a:rect l="0" t="0" r="r" b="b"/>
            <a:pathLst>
              <a:path w="1849" h="485">
                <a:moveTo>
                  <a:pt x="74" y="485"/>
                </a:moveTo>
                <a:lnTo>
                  <a:pt x="67" y="485"/>
                </a:lnTo>
                <a:lnTo>
                  <a:pt x="60" y="483"/>
                </a:lnTo>
                <a:lnTo>
                  <a:pt x="52" y="482"/>
                </a:lnTo>
                <a:lnTo>
                  <a:pt x="45" y="479"/>
                </a:lnTo>
                <a:lnTo>
                  <a:pt x="38" y="476"/>
                </a:lnTo>
                <a:lnTo>
                  <a:pt x="32" y="472"/>
                </a:lnTo>
                <a:lnTo>
                  <a:pt x="26" y="467"/>
                </a:lnTo>
                <a:lnTo>
                  <a:pt x="22" y="463"/>
                </a:lnTo>
                <a:lnTo>
                  <a:pt x="16" y="459"/>
                </a:lnTo>
                <a:lnTo>
                  <a:pt x="11" y="453"/>
                </a:lnTo>
                <a:lnTo>
                  <a:pt x="9" y="445"/>
                </a:lnTo>
                <a:lnTo>
                  <a:pt x="6" y="440"/>
                </a:lnTo>
                <a:lnTo>
                  <a:pt x="3" y="432"/>
                </a:lnTo>
                <a:lnTo>
                  <a:pt x="1" y="425"/>
                </a:lnTo>
                <a:lnTo>
                  <a:pt x="0" y="418"/>
                </a:lnTo>
                <a:lnTo>
                  <a:pt x="0" y="410"/>
                </a:lnTo>
                <a:lnTo>
                  <a:pt x="0" y="74"/>
                </a:lnTo>
                <a:lnTo>
                  <a:pt x="0" y="67"/>
                </a:lnTo>
                <a:lnTo>
                  <a:pt x="1" y="60"/>
                </a:lnTo>
                <a:lnTo>
                  <a:pt x="3" y="52"/>
                </a:lnTo>
                <a:lnTo>
                  <a:pt x="6" y="45"/>
                </a:lnTo>
                <a:lnTo>
                  <a:pt x="9" y="39"/>
                </a:lnTo>
                <a:lnTo>
                  <a:pt x="11" y="32"/>
                </a:lnTo>
                <a:lnTo>
                  <a:pt x="16" y="26"/>
                </a:lnTo>
                <a:lnTo>
                  <a:pt x="22" y="22"/>
                </a:lnTo>
                <a:lnTo>
                  <a:pt x="26" y="16"/>
                </a:lnTo>
                <a:lnTo>
                  <a:pt x="32" y="11"/>
                </a:lnTo>
                <a:lnTo>
                  <a:pt x="38" y="8"/>
                </a:lnTo>
                <a:lnTo>
                  <a:pt x="45" y="6"/>
                </a:lnTo>
                <a:lnTo>
                  <a:pt x="52" y="3"/>
                </a:lnTo>
                <a:lnTo>
                  <a:pt x="60" y="1"/>
                </a:lnTo>
                <a:lnTo>
                  <a:pt x="67" y="0"/>
                </a:lnTo>
                <a:lnTo>
                  <a:pt x="74" y="0"/>
                </a:lnTo>
                <a:lnTo>
                  <a:pt x="1773" y="0"/>
                </a:lnTo>
                <a:lnTo>
                  <a:pt x="1782" y="0"/>
                </a:lnTo>
                <a:lnTo>
                  <a:pt x="1789" y="1"/>
                </a:lnTo>
                <a:lnTo>
                  <a:pt x="1796" y="3"/>
                </a:lnTo>
                <a:lnTo>
                  <a:pt x="1802" y="6"/>
                </a:lnTo>
                <a:lnTo>
                  <a:pt x="1810" y="8"/>
                </a:lnTo>
                <a:lnTo>
                  <a:pt x="1815" y="11"/>
                </a:lnTo>
                <a:lnTo>
                  <a:pt x="1821" y="16"/>
                </a:lnTo>
                <a:lnTo>
                  <a:pt x="1827" y="22"/>
                </a:lnTo>
                <a:lnTo>
                  <a:pt x="1832" y="26"/>
                </a:lnTo>
                <a:lnTo>
                  <a:pt x="1836" y="32"/>
                </a:lnTo>
                <a:lnTo>
                  <a:pt x="1839" y="39"/>
                </a:lnTo>
                <a:lnTo>
                  <a:pt x="1843" y="45"/>
                </a:lnTo>
                <a:lnTo>
                  <a:pt x="1845" y="52"/>
                </a:lnTo>
                <a:lnTo>
                  <a:pt x="1846" y="60"/>
                </a:lnTo>
                <a:lnTo>
                  <a:pt x="1848" y="67"/>
                </a:lnTo>
                <a:lnTo>
                  <a:pt x="1849" y="74"/>
                </a:lnTo>
                <a:lnTo>
                  <a:pt x="1849" y="410"/>
                </a:lnTo>
                <a:lnTo>
                  <a:pt x="1848" y="418"/>
                </a:lnTo>
                <a:lnTo>
                  <a:pt x="1846" y="425"/>
                </a:lnTo>
                <a:lnTo>
                  <a:pt x="1845" y="432"/>
                </a:lnTo>
                <a:lnTo>
                  <a:pt x="1843" y="440"/>
                </a:lnTo>
                <a:lnTo>
                  <a:pt x="1839" y="445"/>
                </a:lnTo>
                <a:lnTo>
                  <a:pt x="1836" y="453"/>
                </a:lnTo>
                <a:lnTo>
                  <a:pt x="1832" y="459"/>
                </a:lnTo>
                <a:lnTo>
                  <a:pt x="1827" y="463"/>
                </a:lnTo>
                <a:lnTo>
                  <a:pt x="1821" y="467"/>
                </a:lnTo>
                <a:lnTo>
                  <a:pt x="1815" y="472"/>
                </a:lnTo>
                <a:lnTo>
                  <a:pt x="1810" y="476"/>
                </a:lnTo>
                <a:lnTo>
                  <a:pt x="1802" y="479"/>
                </a:lnTo>
                <a:lnTo>
                  <a:pt x="1796" y="482"/>
                </a:lnTo>
                <a:lnTo>
                  <a:pt x="1789" y="483"/>
                </a:lnTo>
                <a:lnTo>
                  <a:pt x="1782" y="485"/>
                </a:lnTo>
                <a:lnTo>
                  <a:pt x="1773" y="485"/>
                </a:lnTo>
                <a:lnTo>
                  <a:pt x="74" y="485"/>
                </a:lnTo>
                <a:close/>
              </a:path>
            </a:pathLst>
          </a:custGeom>
          <a:solidFill>
            <a:srgbClr val="FFCC00"/>
          </a:solidFill>
          <a:ln w="9525">
            <a:noFill/>
            <a:round/>
            <a:headEnd/>
            <a:tailEnd/>
          </a:ln>
        </p:spPr>
        <p:txBody>
          <a:bodyPr/>
          <a:lstStyle/>
          <a:p>
            <a:endParaRPr lang="en-GB" dirty="0"/>
          </a:p>
        </p:txBody>
      </p:sp>
      <p:sp>
        <p:nvSpPr>
          <p:cNvPr id="30" name="Freeform 11"/>
          <p:cNvSpPr>
            <a:spLocks/>
          </p:cNvSpPr>
          <p:nvPr/>
        </p:nvSpPr>
        <p:spPr bwMode="auto">
          <a:xfrm>
            <a:off x="2133600" y="4409338"/>
            <a:ext cx="2361155" cy="733266"/>
          </a:xfrm>
          <a:custGeom>
            <a:avLst/>
            <a:gdLst/>
            <a:ahLst/>
            <a:cxnLst>
              <a:cxn ang="0">
                <a:pos x="67" y="485"/>
              </a:cxn>
              <a:cxn ang="0">
                <a:pos x="52" y="482"/>
              </a:cxn>
              <a:cxn ang="0">
                <a:pos x="38" y="476"/>
              </a:cxn>
              <a:cxn ang="0">
                <a:pos x="26" y="467"/>
              </a:cxn>
              <a:cxn ang="0">
                <a:pos x="16" y="459"/>
              </a:cxn>
              <a:cxn ang="0">
                <a:pos x="9" y="445"/>
              </a:cxn>
              <a:cxn ang="0">
                <a:pos x="3" y="432"/>
              </a:cxn>
              <a:cxn ang="0">
                <a:pos x="0" y="418"/>
              </a:cxn>
              <a:cxn ang="0">
                <a:pos x="0" y="74"/>
              </a:cxn>
              <a:cxn ang="0">
                <a:pos x="1" y="60"/>
              </a:cxn>
              <a:cxn ang="0">
                <a:pos x="6" y="45"/>
              </a:cxn>
              <a:cxn ang="0">
                <a:pos x="11" y="32"/>
              </a:cxn>
              <a:cxn ang="0">
                <a:pos x="22" y="22"/>
              </a:cxn>
              <a:cxn ang="0">
                <a:pos x="32" y="11"/>
              </a:cxn>
              <a:cxn ang="0">
                <a:pos x="45" y="6"/>
              </a:cxn>
              <a:cxn ang="0">
                <a:pos x="60" y="1"/>
              </a:cxn>
              <a:cxn ang="0">
                <a:pos x="74" y="0"/>
              </a:cxn>
              <a:cxn ang="0">
                <a:pos x="1782" y="0"/>
              </a:cxn>
              <a:cxn ang="0">
                <a:pos x="1796" y="3"/>
              </a:cxn>
              <a:cxn ang="0">
                <a:pos x="1810" y="8"/>
              </a:cxn>
              <a:cxn ang="0">
                <a:pos x="1821" y="16"/>
              </a:cxn>
              <a:cxn ang="0">
                <a:pos x="1832" y="26"/>
              </a:cxn>
              <a:cxn ang="0">
                <a:pos x="1839" y="39"/>
              </a:cxn>
              <a:cxn ang="0">
                <a:pos x="1845" y="52"/>
              </a:cxn>
              <a:cxn ang="0">
                <a:pos x="1848" y="67"/>
              </a:cxn>
              <a:cxn ang="0">
                <a:pos x="1849" y="410"/>
              </a:cxn>
              <a:cxn ang="0">
                <a:pos x="1846" y="425"/>
              </a:cxn>
              <a:cxn ang="0">
                <a:pos x="1843" y="440"/>
              </a:cxn>
              <a:cxn ang="0">
                <a:pos x="1836" y="453"/>
              </a:cxn>
              <a:cxn ang="0">
                <a:pos x="1827" y="463"/>
              </a:cxn>
              <a:cxn ang="0">
                <a:pos x="1815" y="472"/>
              </a:cxn>
              <a:cxn ang="0">
                <a:pos x="1802" y="479"/>
              </a:cxn>
              <a:cxn ang="0">
                <a:pos x="1789" y="483"/>
              </a:cxn>
              <a:cxn ang="0">
                <a:pos x="1773" y="485"/>
              </a:cxn>
            </a:cxnLst>
            <a:rect l="0" t="0" r="r" b="b"/>
            <a:pathLst>
              <a:path w="1849" h="485">
                <a:moveTo>
                  <a:pt x="74" y="485"/>
                </a:moveTo>
                <a:lnTo>
                  <a:pt x="67" y="485"/>
                </a:lnTo>
                <a:lnTo>
                  <a:pt x="60" y="483"/>
                </a:lnTo>
                <a:lnTo>
                  <a:pt x="52" y="482"/>
                </a:lnTo>
                <a:lnTo>
                  <a:pt x="45" y="479"/>
                </a:lnTo>
                <a:lnTo>
                  <a:pt x="38" y="476"/>
                </a:lnTo>
                <a:lnTo>
                  <a:pt x="32" y="472"/>
                </a:lnTo>
                <a:lnTo>
                  <a:pt x="26" y="467"/>
                </a:lnTo>
                <a:lnTo>
                  <a:pt x="22" y="463"/>
                </a:lnTo>
                <a:lnTo>
                  <a:pt x="16" y="459"/>
                </a:lnTo>
                <a:lnTo>
                  <a:pt x="11" y="453"/>
                </a:lnTo>
                <a:lnTo>
                  <a:pt x="9" y="445"/>
                </a:lnTo>
                <a:lnTo>
                  <a:pt x="6" y="440"/>
                </a:lnTo>
                <a:lnTo>
                  <a:pt x="3" y="432"/>
                </a:lnTo>
                <a:lnTo>
                  <a:pt x="1" y="425"/>
                </a:lnTo>
                <a:lnTo>
                  <a:pt x="0" y="418"/>
                </a:lnTo>
                <a:lnTo>
                  <a:pt x="0" y="410"/>
                </a:lnTo>
                <a:lnTo>
                  <a:pt x="0" y="74"/>
                </a:lnTo>
                <a:lnTo>
                  <a:pt x="0" y="67"/>
                </a:lnTo>
                <a:lnTo>
                  <a:pt x="1" y="60"/>
                </a:lnTo>
                <a:lnTo>
                  <a:pt x="3" y="52"/>
                </a:lnTo>
                <a:lnTo>
                  <a:pt x="6" y="45"/>
                </a:lnTo>
                <a:lnTo>
                  <a:pt x="9" y="39"/>
                </a:lnTo>
                <a:lnTo>
                  <a:pt x="11" y="32"/>
                </a:lnTo>
                <a:lnTo>
                  <a:pt x="16" y="26"/>
                </a:lnTo>
                <a:lnTo>
                  <a:pt x="22" y="22"/>
                </a:lnTo>
                <a:lnTo>
                  <a:pt x="26" y="16"/>
                </a:lnTo>
                <a:lnTo>
                  <a:pt x="32" y="11"/>
                </a:lnTo>
                <a:lnTo>
                  <a:pt x="38" y="8"/>
                </a:lnTo>
                <a:lnTo>
                  <a:pt x="45" y="6"/>
                </a:lnTo>
                <a:lnTo>
                  <a:pt x="52" y="3"/>
                </a:lnTo>
                <a:lnTo>
                  <a:pt x="60" y="1"/>
                </a:lnTo>
                <a:lnTo>
                  <a:pt x="67" y="0"/>
                </a:lnTo>
                <a:lnTo>
                  <a:pt x="74" y="0"/>
                </a:lnTo>
                <a:lnTo>
                  <a:pt x="1773" y="0"/>
                </a:lnTo>
                <a:lnTo>
                  <a:pt x="1782" y="0"/>
                </a:lnTo>
                <a:lnTo>
                  <a:pt x="1789" y="1"/>
                </a:lnTo>
                <a:lnTo>
                  <a:pt x="1796" y="3"/>
                </a:lnTo>
                <a:lnTo>
                  <a:pt x="1802" y="6"/>
                </a:lnTo>
                <a:lnTo>
                  <a:pt x="1810" y="8"/>
                </a:lnTo>
                <a:lnTo>
                  <a:pt x="1815" y="11"/>
                </a:lnTo>
                <a:lnTo>
                  <a:pt x="1821" y="16"/>
                </a:lnTo>
                <a:lnTo>
                  <a:pt x="1827" y="22"/>
                </a:lnTo>
                <a:lnTo>
                  <a:pt x="1832" y="26"/>
                </a:lnTo>
                <a:lnTo>
                  <a:pt x="1836" y="32"/>
                </a:lnTo>
                <a:lnTo>
                  <a:pt x="1839" y="39"/>
                </a:lnTo>
                <a:lnTo>
                  <a:pt x="1843" y="45"/>
                </a:lnTo>
                <a:lnTo>
                  <a:pt x="1845" y="52"/>
                </a:lnTo>
                <a:lnTo>
                  <a:pt x="1846" y="60"/>
                </a:lnTo>
                <a:lnTo>
                  <a:pt x="1848" y="67"/>
                </a:lnTo>
                <a:lnTo>
                  <a:pt x="1849" y="74"/>
                </a:lnTo>
                <a:lnTo>
                  <a:pt x="1849" y="410"/>
                </a:lnTo>
                <a:lnTo>
                  <a:pt x="1848" y="418"/>
                </a:lnTo>
                <a:lnTo>
                  <a:pt x="1846" y="425"/>
                </a:lnTo>
                <a:lnTo>
                  <a:pt x="1845" y="432"/>
                </a:lnTo>
                <a:lnTo>
                  <a:pt x="1843" y="440"/>
                </a:lnTo>
                <a:lnTo>
                  <a:pt x="1839" y="445"/>
                </a:lnTo>
                <a:lnTo>
                  <a:pt x="1836" y="453"/>
                </a:lnTo>
                <a:lnTo>
                  <a:pt x="1832" y="459"/>
                </a:lnTo>
                <a:lnTo>
                  <a:pt x="1827" y="463"/>
                </a:lnTo>
                <a:lnTo>
                  <a:pt x="1821" y="467"/>
                </a:lnTo>
                <a:lnTo>
                  <a:pt x="1815" y="472"/>
                </a:lnTo>
                <a:lnTo>
                  <a:pt x="1810" y="476"/>
                </a:lnTo>
                <a:lnTo>
                  <a:pt x="1802" y="479"/>
                </a:lnTo>
                <a:lnTo>
                  <a:pt x="1796" y="482"/>
                </a:lnTo>
                <a:lnTo>
                  <a:pt x="1789" y="483"/>
                </a:lnTo>
                <a:lnTo>
                  <a:pt x="1782" y="485"/>
                </a:lnTo>
                <a:lnTo>
                  <a:pt x="1773" y="485"/>
                </a:lnTo>
                <a:lnTo>
                  <a:pt x="74" y="485"/>
                </a:lnTo>
              </a:path>
            </a:pathLst>
          </a:custGeom>
          <a:solidFill>
            <a:schemeClr val="accent5">
              <a:lumMod val="75000"/>
            </a:schemeClr>
          </a:solidFill>
          <a:ln w="28575">
            <a:solidFill>
              <a:srgbClr val="000000"/>
            </a:solidFill>
            <a:prstDash val="solid"/>
            <a:round/>
            <a:headEnd/>
            <a:tailEnd/>
          </a:ln>
        </p:spPr>
        <p:txBody>
          <a:bodyPr/>
          <a:lstStyle/>
          <a:p>
            <a:endParaRPr lang="en-GB" dirty="0"/>
          </a:p>
        </p:txBody>
      </p:sp>
      <p:sp>
        <p:nvSpPr>
          <p:cNvPr id="31" name="Freeform 12"/>
          <p:cNvSpPr>
            <a:spLocks/>
          </p:cNvSpPr>
          <p:nvPr/>
        </p:nvSpPr>
        <p:spPr bwMode="auto">
          <a:xfrm>
            <a:off x="2133600" y="5435911"/>
            <a:ext cx="2361155" cy="736289"/>
          </a:xfrm>
          <a:custGeom>
            <a:avLst/>
            <a:gdLst/>
            <a:ahLst/>
            <a:cxnLst>
              <a:cxn ang="0">
                <a:pos x="67" y="487"/>
              </a:cxn>
              <a:cxn ang="0">
                <a:pos x="52" y="484"/>
              </a:cxn>
              <a:cxn ang="0">
                <a:pos x="38" y="478"/>
              </a:cxn>
              <a:cxn ang="0">
                <a:pos x="26" y="471"/>
              </a:cxn>
              <a:cxn ang="0">
                <a:pos x="16" y="461"/>
              </a:cxn>
              <a:cxn ang="0">
                <a:pos x="9" y="449"/>
              </a:cxn>
              <a:cxn ang="0">
                <a:pos x="3" y="434"/>
              </a:cxn>
              <a:cxn ang="0">
                <a:pos x="0" y="420"/>
              </a:cxn>
              <a:cxn ang="0">
                <a:pos x="0" y="76"/>
              </a:cxn>
              <a:cxn ang="0">
                <a:pos x="1" y="60"/>
              </a:cxn>
              <a:cxn ang="0">
                <a:pos x="6" y="47"/>
              </a:cxn>
              <a:cxn ang="0">
                <a:pos x="11" y="34"/>
              </a:cxn>
              <a:cxn ang="0">
                <a:pos x="22" y="22"/>
              </a:cxn>
              <a:cxn ang="0">
                <a:pos x="32" y="13"/>
              </a:cxn>
              <a:cxn ang="0">
                <a:pos x="45" y="6"/>
              </a:cxn>
              <a:cxn ang="0">
                <a:pos x="60" y="2"/>
              </a:cxn>
              <a:cxn ang="0">
                <a:pos x="74" y="0"/>
              </a:cxn>
              <a:cxn ang="0">
                <a:pos x="1780" y="2"/>
              </a:cxn>
              <a:cxn ang="0">
                <a:pos x="1795" y="5"/>
              </a:cxn>
              <a:cxn ang="0">
                <a:pos x="1810" y="9"/>
              </a:cxn>
              <a:cxn ang="0">
                <a:pos x="1821" y="18"/>
              </a:cxn>
              <a:cxn ang="0">
                <a:pos x="1832" y="28"/>
              </a:cxn>
              <a:cxn ang="0">
                <a:pos x="1839" y="40"/>
              </a:cxn>
              <a:cxn ang="0">
                <a:pos x="1845" y="53"/>
              </a:cxn>
              <a:cxn ang="0">
                <a:pos x="1848" y="68"/>
              </a:cxn>
              <a:cxn ang="0">
                <a:pos x="1849" y="413"/>
              </a:cxn>
              <a:cxn ang="0">
                <a:pos x="1846" y="427"/>
              </a:cxn>
              <a:cxn ang="0">
                <a:pos x="1843" y="442"/>
              </a:cxn>
              <a:cxn ang="0">
                <a:pos x="1836" y="455"/>
              </a:cxn>
              <a:cxn ang="0">
                <a:pos x="1827" y="465"/>
              </a:cxn>
              <a:cxn ang="0">
                <a:pos x="1815" y="475"/>
              </a:cxn>
              <a:cxn ang="0">
                <a:pos x="1802" y="481"/>
              </a:cxn>
              <a:cxn ang="0">
                <a:pos x="1789" y="486"/>
              </a:cxn>
              <a:cxn ang="0">
                <a:pos x="1773" y="487"/>
              </a:cxn>
            </a:cxnLst>
            <a:rect l="0" t="0" r="r" b="b"/>
            <a:pathLst>
              <a:path w="1849" h="487">
                <a:moveTo>
                  <a:pt x="74" y="487"/>
                </a:moveTo>
                <a:lnTo>
                  <a:pt x="67" y="487"/>
                </a:lnTo>
                <a:lnTo>
                  <a:pt x="60" y="486"/>
                </a:lnTo>
                <a:lnTo>
                  <a:pt x="52" y="484"/>
                </a:lnTo>
                <a:lnTo>
                  <a:pt x="45" y="481"/>
                </a:lnTo>
                <a:lnTo>
                  <a:pt x="38" y="478"/>
                </a:lnTo>
                <a:lnTo>
                  <a:pt x="32" y="475"/>
                </a:lnTo>
                <a:lnTo>
                  <a:pt x="26" y="471"/>
                </a:lnTo>
                <a:lnTo>
                  <a:pt x="22" y="465"/>
                </a:lnTo>
                <a:lnTo>
                  <a:pt x="16" y="461"/>
                </a:lnTo>
                <a:lnTo>
                  <a:pt x="11" y="455"/>
                </a:lnTo>
                <a:lnTo>
                  <a:pt x="9" y="449"/>
                </a:lnTo>
                <a:lnTo>
                  <a:pt x="6" y="442"/>
                </a:lnTo>
                <a:lnTo>
                  <a:pt x="3" y="434"/>
                </a:lnTo>
                <a:lnTo>
                  <a:pt x="1" y="427"/>
                </a:lnTo>
                <a:lnTo>
                  <a:pt x="0" y="420"/>
                </a:lnTo>
                <a:lnTo>
                  <a:pt x="0" y="413"/>
                </a:lnTo>
                <a:lnTo>
                  <a:pt x="0" y="76"/>
                </a:lnTo>
                <a:lnTo>
                  <a:pt x="0" y="68"/>
                </a:lnTo>
                <a:lnTo>
                  <a:pt x="1" y="60"/>
                </a:lnTo>
                <a:lnTo>
                  <a:pt x="3" y="53"/>
                </a:lnTo>
                <a:lnTo>
                  <a:pt x="6" y="47"/>
                </a:lnTo>
                <a:lnTo>
                  <a:pt x="9" y="40"/>
                </a:lnTo>
                <a:lnTo>
                  <a:pt x="11" y="34"/>
                </a:lnTo>
                <a:lnTo>
                  <a:pt x="16" y="28"/>
                </a:lnTo>
                <a:lnTo>
                  <a:pt x="22" y="22"/>
                </a:lnTo>
                <a:lnTo>
                  <a:pt x="26" y="18"/>
                </a:lnTo>
                <a:lnTo>
                  <a:pt x="32" y="13"/>
                </a:lnTo>
                <a:lnTo>
                  <a:pt x="38" y="9"/>
                </a:lnTo>
                <a:lnTo>
                  <a:pt x="45" y="6"/>
                </a:lnTo>
                <a:lnTo>
                  <a:pt x="52" y="5"/>
                </a:lnTo>
                <a:lnTo>
                  <a:pt x="60" y="2"/>
                </a:lnTo>
                <a:lnTo>
                  <a:pt x="67" y="2"/>
                </a:lnTo>
                <a:lnTo>
                  <a:pt x="74" y="0"/>
                </a:lnTo>
                <a:lnTo>
                  <a:pt x="1773" y="0"/>
                </a:lnTo>
                <a:lnTo>
                  <a:pt x="1780" y="2"/>
                </a:lnTo>
                <a:lnTo>
                  <a:pt x="1789" y="2"/>
                </a:lnTo>
                <a:lnTo>
                  <a:pt x="1795" y="5"/>
                </a:lnTo>
                <a:lnTo>
                  <a:pt x="1802" y="6"/>
                </a:lnTo>
                <a:lnTo>
                  <a:pt x="1810" y="9"/>
                </a:lnTo>
                <a:lnTo>
                  <a:pt x="1815" y="13"/>
                </a:lnTo>
                <a:lnTo>
                  <a:pt x="1821" y="18"/>
                </a:lnTo>
                <a:lnTo>
                  <a:pt x="1827" y="22"/>
                </a:lnTo>
                <a:lnTo>
                  <a:pt x="1832" y="28"/>
                </a:lnTo>
                <a:lnTo>
                  <a:pt x="1836" y="34"/>
                </a:lnTo>
                <a:lnTo>
                  <a:pt x="1839" y="40"/>
                </a:lnTo>
                <a:lnTo>
                  <a:pt x="1843" y="47"/>
                </a:lnTo>
                <a:lnTo>
                  <a:pt x="1845" y="53"/>
                </a:lnTo>
                <a:lnTo>
                  <a:pt x="1846" y="60"/>
                </a:lnTo>
                <a:lnTo>
                  <a:pt x="1848" y="68"/>
                </a:lnTo>
                <a:lnTo>
                  <a:pt x="1849" y="76"/>
                </a:lnTo>
                <a:lnTo>
                  <a:pt x="1849" y="413"/>
                </a:lnTo>
                <a:lnTo>
                  <a:pt x="1848" y="420"/>
                </a:lnTo>
                <a:lnTo>
                  <a:pt x="1846" y="427"/>
                </a:lnTo>
                <a:lnTo>
                  <a:pt x="1845" y="434"/>
                </a:lnTo>
                <a:lnTo>
                  <a:pt x="1843" y="442"/>
                </a:lnTo>
                <a:lnTo>
                  <a:pt x="1839" y="449"/>
                </a:lnTo>
                <a:lnTo>
                  <a:pt x="1836" y="455"/>
                </a:lnTo>
                <a:lnTo>
                  <a:pt x="1832" y="461"/>
                </a:lnTo>
                <a:lnTo>
                  <a:pt x="1827" y="465"/>
                </a:lnTo>
                <a:lnTo>
                  <a:pt x="1821" y="471"/>
                </a:lnTo>
                <a:lnTo>
                  <a:pt x="1815" y="475"/>
                </a:lnTo>
                <a:lnTo>
                  <a:pt x="1810" y="478"/>
                </a:lnTo>
                <a:lnTo>
                  <a:pt x="1802" y="481"/>
                </a:lnTo>
                <a:lnTo>
                  <a:pt x="1795" y="484"/>
                </a:lnTo>
                <a:lnTo>
                  <a:pt x="1789" y="486"/>
                </a:lnTo>
                <a:lnTo>
                  <a:pt x="1780" y="487"/>
                </a:lnTo>
                <a:lnTo>
                  <a:pt x="1773" y="487"/>
                </a:lnTo>
                <a:lnTo>
                  <a:pt x="74" y="487"/>
                </a:lnTo>
                <a:close/>
              </a:path>
            </a:pathLst>
          </a:custGeom>
          <a:solidFill>
            <a:schemeClr val="accent5">
              <a:lumMod val="50000"/>
            </a:schemeClr>
          </a:solidFill>
          <a:ln w="9525">
            <a:noFill/>
            <a:round/>
            <a:headEnd/>
            <a:tailEnd/>
          </a:ln>
        </p:spPr>
        <p:txBody>
          <a:bodyPr/>
          <a:lstStyle/>
          <a:p>
            <a:endParaRPr lang="en-GB" dirty="0"/>
          </a:p>
        </p:txBody>
      </p:sp>
      <p:sp>
        <p:nvSpPr>
          <p:cNvPr id="32" name="Freeform 13"/>
          <p:cNvSpPr>
            <a:spLocks/>
          </p:cNvSpPr>
          <p:nvPr/>
        </p:nvSpPr>
        <p:spPr bwMode="auto">
          <a:xfrm>
            <a:off x="2133600" y="5435911"/>
            <a:ext cx="2361155" cy="736289"/>
          </a:xfrm>
          <a:custGeom>
            <a:avLst/>
            <a:gdLst/>
            <a:ahLst/>
            <a:cxnLst>
              <a:cxn ang="0">
                <a:pos x="67" y="487"/>
              </a:cxn>
              <a:cxn ang="0">
                <a:pos x="52" y="484"/>
              </a:cxn>
              <a:cxn ang="0">
                <a:pos x="38" y="478"/>
              </a:cxn>
              <a:cxn ang="0">
                <a:pos x="26" y="471"/>
              </a:cxn>
              <a:cxn ang="0">
                <a:pos x="16" y="461"/>
              </a:cxn>
              <a:cxn ang="0">
                <a:pos x="9" y="449"/>
              </a:cxn>
              <a:cxn ang="0">
                <a:pos x="3" y="434"/>
              </a:cxn>
              <a:cxn ang="0">
                <a:pos x="0" y="420"/>
              </a:cxn>
              <a:cxn ang="0">
                <a:pos x="0" y="76"/>
              </a:cxn>
              <a:cxn ang="0">
                <a:pos x="1" y="60"/>
              </a:cxn>
              <a:cxn ang="0">
                <a:pos x="6" y="47"/>
              </a:cxn>
              <a:cxn ang="0">
                <a:pos x="11" y="34"/>
              </a:cxn>
              <a:cxn ang="0">
                <a:pos x="22" y="22"/>
              </a:cxn>
              <a:cxn ang="0">
                <a:pos x="32" y="13"/>
              </a:cxn>
              <a:cxn ang="0">
                <a:pos x="45" y="6"/>
              </a:cxn>
              <a:cxn ang="0">
                <a:pos x="60" y="2"/>
              </a:cxn>
              <a:cxn ang="0">
                <a:pos x="74" y="0"/>
              </a:cxn>
              <a:cxn ang="0">
                <a:pos x="1780" y="2"/>
              </a:cxn>
              <a:cxn ang="0">
                <a:pos x="1795" y="5"/>
              </a:cxn>
              <a:cxn ang="0">
                <a:pos x="1810" y="9"/>
              </a:cxn>
              <a:cxn ang="0">
                <a:pos x="1821" y="18"/>
              </a:cxn>
              <a:cxn ang="0">
                <a:pos x="1832" y="28"/>
              </a:cxn>
              <a:cxn ang="0">
                <a:pos x="1839" y="40"/>
              </a:cxn>
              <a:cxn ang="0">
                <a:pos x="1845" y="53"/>
              </a:cxn>
              <a:cxn ang="0">
                <a:pos x="1848" y="68"/>
              </a:cxn>
              <a:cxn ang="0">
                <a:pos x="1849" y="413"/>
              </a:cxn>
              <a:cxn ang="0">
                <a:pos x="1846" y="427"/>
              </a:cxn>
              <a:cxn ang="0">
                <a:pos x="1843" y="442"/>
              </a:cxn>
              <a:cxn ang="0">
                <a:pos x="1836" y="455"/>
              </a:cxn>
              <a:cxn ang="0">
                <a:pos x="1827" y="465"/>
              </a:cxn>
              <a:cxn ang="0">
                <a:pos x="1815" y="475"/>
              </a:cxn>
              <a:cxn ang="0">
                <a:pos x="1802" y="481"/>
              </a:cxn>
              <a:cxn ang="0">
                <a:pos x="1789" y="486"/>
              </a:cxn>
              <a:cxn ang="0">
                <a:pos x="1773" y="487"/>
              </a:cxn>
            </a:cxnLst>
            <a:rect l="0" t="0" r="r" b="b"/>
            <a:pathLst>
              <a:path w="1849" h="487">
                <a:moveTo>
                  <a:pt x="74" y="487"/>
                </a:moveTo>
                <a:lnTo>
                  <a:pt x="67" y="487"/>
                </a:lnTo>
                <a:lnTo>
                  <a:pt x="60" y="486"/>
                </a:lnTo>
                <a:lnTo>
                  <a:pt x="52" y="484"/>
                </a:lnTo>
                <a:lnTo>
                  <a:pt x="45" y="481"/>
                </a:lnTo>
                <a:lnTo>
                  <a:pt x="38" y="478"/>
                </a:lnTo>
                <a:lnTo>
                  <a:pt x="32" y="475"/>
                </a:lnTo>
                <a:lnTo>
                  <a:pt x="26" y="471"/>
                </a:lnTo>
                <a:lnTo>
                  <a:pt x="22" y="465"/>
                </a:lnTo>
                <a:lnTo>
                  <a:pt x="16" y="461"/>
                </a:lnTo>
                <a:lnTo>
                  <a:pt x="11" y="455"/>
                </a:lnTo>
                <a:lnTo>
                  <a:pt x="9" y="449"/>
                </a:lnTo>
                <a:lnTo>
                  <a:pt x="6" y="442"/>
                </a:lnTo>
                <a:lnTo>
                  <a:pt x="3" y="434"/>
                </a:lnTo>
                <a:lnTo>
                  <a:pt x="1" y="427"/>
                </a:lnTo>
                <a:lnTo>
                  <a:pt x="0" y="420"/>
                </a:lnTo>
                <a:lnTo>
                  <a:pt x="0" y="413"/>
                </a:lnTo>
                <a:lnTo>
                  <a:pt x="0" y="76"/>
                </a:lnTo>
                <a:lnTo>
                  <a:pt x="0" y="68"/>
                </a:lnTo>
                <a:lnTo>
                  <a:pt x="1" y="60"/>
                </a:lnTo>
                <a:lnTo>
                  <a:pt x="3" y="53"/>
                </a:lnTo>
                <a:lnTo>
                  <a:pt x="6" y="47"/>
                </a:lnTo>
                <a:lnTo>
                  <a:pt x="9" y="40"/>
                </a:lnTo>
                <a:lnTo>
                  <a:pt x="11" y="34"/>
                </a:lnTo>
                <a:lnTo>
                  <a:pt x="16" y="28"/>
                </a:lnTo>
                <a:lnTo>
                  <a:pt x="22" y="22"/>
                </a:lnTo>
                <a:lnTo>
                  <a:pt x="26" y="18"/>
                </a:lnTo>
                <a:lnTo>
                  <a:pt x="32" y="13"/>
                </a:lnTo>
                <a:lnTo>
                  <a:pt x="38" y="9"/>
                </a:lnTo>
                <a:lnTo>
                  <a:pt x="45" y="6"/>
                </a:lnTo>
                <a:lnTo>
                  <a:pt x="52" y="5"/>
                </a:lnTo>
                <a:lnTo>
                  <a:pt x="60" y="2"/>
                </a:lnTo>
                <a:lnTo>
                  <a:pt x="67" y="2"/>
                </a:lnTo>
                <a:lnTo>
                  <a:pt x="74" y="0"/>
                </a:lnTo>
                <a:lnTo>
                  <a:pt x="1773" y="0"/>
                </a:lnTo>
                <a:lnTo>
                  <a:pt x="1780" y="2"/>
                </a:lnTo>
                <a:lnTo>
                  <a:pt x="1789" y="2"/>
                </a:lnTo>
                <a:lnTo>
                  <a:pt x="1795" y="5"/>
                </a:lnTo>
                <a:lnTo>
                  <a:pt x="1802" y="6"/>
                </a:lnTo>
                <a:lnTo>
                  <a:pt x="1810" y="9"/>
                </a:lnTo>
                <a:lnTo>
                  <a:pt x="1815" y="13"/>
                </a:lnTo>
                <a:lnTo>
                  <a:pt x="1821" y="18"/>
                </a:lnTo>
                <a:lnTo>
                  <a:pt x="1827" y="22"/>
                </a:lnTo>
                <a:lnTo>
                  <a:pt x="1832" y="28"/>
                </a:lnTo>
                <a:lnTo>
                  <a:pt x="1836" y="34"/>
                </a:lnTo>
                <a:lnTo>
                  <a:pt x="1839" y="40"/>
                </a:lnTo>
                <a:lnTo>
                  <a:pt x="1843" y="47"/>
                </a:lnTo>
                <a:lnTo>
                  <a:pt x="1845" y="53"/>
                </a:lnTo>
                <a:lnTo>
                  <a:pt x="1846" y="60"/>
                </a:lnTo>
                <a:lnTo>
                  <a:pt x="1848" y="68"/>
                </a:lnTo>
                <a:lnTo>
                  <a:pt x="1849" y="76"/>
                </a:lnTo>
                <a:lnTo>
                  <a:pt x="1849" y="413"/>
                </a:lnTo>
                <a:lnTo>
                  <a:pt x="1848" y="420"/>
                </a:lnTo>
                <a:lnTo>
                  <a:pt x="1846" y="427"/>
                </a:lnTo>
                <a:lnTo>
                  <a:pt x="1845" y="434"/>
                </a:lnTo>
                <a:lnTo>
                  <a:pt x="1843" y="442"/>
                </a:lnTo>
                <a:lnTo>
                  <a:pt x="1839" y="449"/>
                </a:lnTo>
                <a:lnTo>
                  <a:pt x="1836" y="455"/>
                </a:lnTo>
                <a:lnTo>
                  <a:pt x="1832" y="461"/>
                </a:lnTo>
                <a:lnTo>
                  <a:pt x="1827" y="465"/>
                </a:lnTo>
                <a:lnTo>
                  <a:pt x="1821" y="471"/>
                </a:lnTo>
                <a:lnTo>
                  <a:pt x="1815" y="475"/>
                </a:lnTo>
                <a:lnTo>
                  <a:pt x="1810" y="478"/>
                </a:lnTo>
                <a:lnTo>
                  <a:pt x="1802" y="481"/>
                </a:lnTo>
                <a:lnTo>
                  <a:pt x="1795" y="484"/>
                </a:lnTo>
                <a:lnTo>
                  <a:pt x="1789" y="486"/>
                </a:lnTo>
                <a:lnTo>
                  <a:pt x="1780" y="487"/>
                </a:lnTo>
                <a:lnTo>
                  <a:pt x="1773" y="487"/>
                </a:lnTo>
                <a:lnTo>
                  <a:pt x="74" y="487"/>
                </a:lnTo>
              </a:path>
            </a:pathLst>
          </a:custGeom>
          <a:noFill/>
          <a:ln w="28575">
            <a:solidFill>
              <a:srgbClr val="000000"/>
            </a:solidFill>
            <a:prstDash val="solid"/>
            <a:round/>
            <a:headEnd/>
            <a:tailEnd/>
          </a:ln>
        </p:spPr>
        <p:txBody>
          <a:bodyPr/>
          <a:lstStyle/>
          <a:p>
            <a:endParaRPr lang="en-GB" dirty="0"/>
          </a:p>
        </p:txBody>
      </p:sp>
      <p:sp>
        <p:nvSpPr>
          <p:cNvPr id="33" name="Rectangle 14"/>
          <p:cNvSpPr>
            <a:spLocks noChangeArrowheads="1"/>
          </p:cNvSpPr>
          <p:nvPr/>
        </p:nvSpPr>
        <p:spPr bwMode="auto">
          <a:xfrm>
            <a:off x="3078573" y="2419692"/>
            <a:ext cx="559322" cy="173868"/>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IDENTIFY</a:t>
            </a:r>
            <a:endParaRPr lang="en-GB" sz="1800" b="1" dirty="0">
              <a:solidFill>
                <a:schemeClr val="tx1"/>
              </a:solidFill>
            </a:endParaRPr>
          </a:p>
        </p:txBody>
      </p:sp>
      <p:sp>
        <p:nvSpPr>
          <p:cNvPr id="34" name="Rectangle 15"/>
          <p:cNvSpPr>
            <a:spLocks noChangeArrowheads="1"/>
          </p:cNvSpPr>
          <p:nvPr/>
        </p:nvSpPr>
        <p:spPr bwMode="auto">
          <a:xfrm>
            <a:off x="2825729" y="2619262"/>
            <a:ext cx="1054794" cy="173868"/>
          </a:xfrm>
          <a:prstGeom prst="rect">
            <a:avLst/>
          </a:prstGeom>
          <a:noFill/>
          <a:ln w="9525">
            <a:noFill/>
            <a:miter lim="800000"/>
            <a:headEnd/>
            <a:tailEnd/>
          </a:ln>
        </p:spPr>
        <p:txBody>
          <a:bodyPr wrap="none" lIns="0" tIns="0" rIns="0" bIns="0">
            <a:spAutoFit/>
          </a:bodyPr>
          <a:lstStyle/>
          <a:p>
            <a:pPr eaLnBrk="0" hangingPunct="0">
              <a:spcAft>
                <a:spcPct val="0"/>
              </a:spcAft>
              <a:buClrTx/>
              <a:buSzTx/>
              <a:buFontTx/>
              <a:buNone/>
            </a:pPr>
            <a:r>
              <a:rPr lang="en-GB" sz="1200" b="1" dirty="0"/>
              <a:t>What are the risks</a:t>
            </a:r>
            <a:endParaRPr lang="en-GB" sz="1800" dirty="0">
              <a:solidFill>
                <a:schemeClr val="tx1"/>
              </a:solidFill>
            </a:endParaRPr>
          </a:p>
        </p:txBody>
      </p:sp>
      <p:sp>
        <p:nvSpPr>
          <p:cNvPr id="35" name="Rectangle 16"/>
          <p:cNvSpPr>
            <a:spLocks noChangeArrowheads="1"/>
          </p:cNvSpPr>
          <p:nvPr/>
        </p:nvSpPr>
        <p:spPr bwMode="auto">
          <a:xfrm>
            <a:off x="2910011" y="2791617"/>
            <a:ext cx="884954" cy="173868"/>
          </a:xfrm>
          <a:prstGeom prst="rect">
            <a:avLst/>
          </a:prstGeom>
          <a:noFill/>
          <a:ln w="9525">
            <a:noFill/>
            <a:miter lim="800000"/>
            <a:headEnd/>
            <a:tailEnd/>
          </a:ln>
        </p:spPr>
        <p:txBody>
          <a:bodyPr wrap="none" lIns="0" tIns="0" rIns="0" bIns="0">
            <a:spAutoFit/>
          </a:bodyPr>
          <a:lstStyle/>
          <a:p>
            <a:pPr eaLnBrk="0" hangingPunct="0">
              <a:spcAft>
                <a:spcPct val="0"/>
              </a:spcAft>
              <a:buClrTx/>
              <a:buSzTx/>
              <a:buFontTx/>
              <a:buNone/>
            </a:pPr>
            <a:r>
              <a:rPr lang="en-GB" sz="1200" b="1" dirty="0"/>
              <a:t>Sources of risk</a:t>
            </a:r>
            <a:endParaRPr lang="en-GB" sz="1800" dirty="0">
              <a:solidFill>
                <a:schemeClr val="tx1"/>
              </a:solidFill>
            </a:endParaRPr>
          </a:p>
        </p:txBody>
      </p:sp>
      <p:sp>
        <p:nvSpPr>
          <p:cNvPr id="36" name="Rectangle 17"/>
          <p:cNvSpPr>
            <a:spLocks noChangeArrowheads="1"/>
          </p:cNvSpPr>
          <p:nvPr/>
        </p:nvSpPr>
        <p:spPr bwMode="auto">
          <a:xfrm>
            <a:off x="3104113" y="3459872"/>
            <a:ext cx="496749" cy="173868"/>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ASSESS</a:t>
            </a:r>
            <a:endParaRPr lang="en-GB" sz="1800" dirty="0">
              <a:solidFill>
                <a:schemeClr val="tx1"/>
              </a:solidFill>
            </a:endParaRPr>
          </a:p>
        </p:txBody>
      </p:sp>
      <p:sp>
        <p:nvSpPr>
          <p:cNvPr id="37" name="Rectangle 18"/>
          <p:cNvSpPr>
            <a:spLocks noChangeArrowheads="1"/>
          </p:cNvSpPr>
          <p:nvPr/>
        </p:nvSpPr>
        <p:spPr bwMode="auto">
          <a:xfrm>
            <a:off x="2683983" y="3660953"/>
            <a:ext cx="1344671" cy="347734"/>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Likelihood / Impact</a:t>
            </a:r>
          </a:p>
          <a:p>
            <a:pPr algn="ctr" eaLnBrk="0" hangingPunct="0">
              <a:spcAft>
                <a:spcPct val="0"/>
              </a:spcAft>
              <a:buClrTx/>
              <a:buSzTx/>
              <a:buFontTx/>
              <a:buNone/>
            </a:pPr>
            <a:r>
              <a:rPr lang="en-GB" sz="1200" b="1" dirty="0"/>
              <a:t>Ranking / Prioritisation</a:t>
            </a:r>
            <a:endParaRPr lang="en-GB" sz="1800" dirty="0">
              <a:solidFill>
                <a:schemeClr val="tx1"/>
              </a:solidFill>
            </a:endParaRPr>
          </a:p>
        </p:txBody>
      </p:sp>
      <p:sp>
        <p:nvSpPr>
          <p:cNvPr id="38" name="Rectangle 19"/>
          <p:cNvSpPr>
            <a:spLocks noChangeArrowheads="1"/>
          </p:cNvSpPr>
          <p:nvPr/>
        </p:nvSpPr>
        <p:spPr bwMode="auto">
          <a:xfrm>
            <a:off x="2593317" y="5525112"/>
            <a:ext cx="1519619" cy="173868"/>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IMPLEMENT RESPONSES</a:t>
            </a:r>
            <a:endParaRPr lang="en-GB" sz="1800" dirty="0">
              <a:solidFill>
                <a:schemeClr val="tx1"/>
              </a:solidFill>
            </a:endParaRPr>
          </a:p>
        </p:txBody>
      </p:sp>
      <p:sp>
        <p:nvSpPr>
          <p:cNvPr id="39" name="Rectangle 20"/>
          <p:cNvSpPr>
            <a:spLocks noChangeArrowheads="1"/>
          </p:cNvSpPr>
          <p:nvPr/>
        </p:nvSpPr>
        <p:spPr bwMode="auto">
          <a:xfrm>
            <a:off x="2627795" y="5730729"/>
            <a:ext cx="1486417" cy="347734"/>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Assigned responsibilities</a:t>
            </a:r>
          </a:p>
          <a:p>
            <a:pPr algn="ctr" eaLnBrk="0" hangingPunct="0">
              <a:spcAft>
                <a:spcPct val="0"/>
              </a:spcAft>
              <a:buClrTx/>
              <a:buSzTx/>
              <a:buFontTx/>
              <a:buNone/>
            </a:pPr>
            <a:r>
              <a:rPr lang="en-GB" sz="1200" b="1" dirty="0"/>
              <a:t>Monitor &amp; review</a:t>
            </a:r>
            <a:endParaRPr lang="en-GB" sz="1800" dirty="0">
              <a:solidFill>
                <a:schemeClr val="tx1"/>
              </a:solidFill>
            </a:endParaRPr>
          </a:p>
        </p:txBody>
      </p:sp>
      <p:sp>
        <p:nvSpPr>
          <p:cNvPr id="40" name="Freeform 21"/>
          <p:cNvSpPr>
            <a:spLocks noEditPoints="1"/>
          </p:cNvSpPr>
          <p:nvPr/>
        </p:nvSpPr>
        <p:spPr bwMode="auto">
          <a:xfrm>
            <a:off x="3296938" y="2091613"/>
            <a:ext cx="130253" cy="222247"/>
          </a:xfrm>
          <a:custGeom>
            <a:avLst/>
            <a:gdLst/>
            <a:ahLst/>
            <a:cxnLst>
              <a:cxn ang="0">
                <a:pos x="36" y="0"/>
              </a:cxn>
              <a:cxn ang="0">
                <a:pos x="36" y="102"/>
              </a:cxn>
              <a:cxn ang="0">
                <a:pos x="17" y="102"/>
              </a:cxn>
              <a:cxn ang="0">
                <a:pos x="17" y="0"/>
              </a:cxn>
              <a:cxn ang="0">
                <a:pos x="36" y="0"/>
              </a:cxn>
              <a:cxn ang="0">
                <a:pos x="54" y="93"/>
              </a:cxn>
              <a:cxn ang="0">
                <a:pos x="26" y="147"/>
              </a:cxn>
              <a:cxn ang="0">
                <a:pos x="0" y="93"/>
              </a:cxn>
              <a:cxn ang="0">
                <a:pos x="54" y="93"/>
              </a:cxn>
            </a:cxnLst>
            <a:rect l="0" t="0" r="r" b="b"/>
            <a:pathLst>
              <a:path w="54" h="147">
                <a:moveTo>
                  <a:pt x="36" y="0"/>
                </a:moveTo>
                <a:lnTo>
                  <a:pt x="36" y="102"/>
                </a:lnTo>
                <a:lnTo>
                  <a:pt x="17" y="102"/>
                </a:lnTo>
                <a:lnTo>
                  <a:pt x="17" y="0"/>
                </a:lnTo>
                <a:lnTo>
                  <a:pt x="36" y="0"/>
                </a:lnTo>
                <a:close/>
                <a:moveTo>
                  <a:pt x="54" y="93"/>
                </a:moveTo>
                <a:lnTo>
                  <a:pt x="26" y="147"/>
                </a:lnTo>
                <a:lnTo>
                  <a:pt x="0" y="93"/>
                </a:lnTo>
                <a:lnTo>
                  <a:pt x="54" y="93"/>
                </a:lnTo>
                <a:close/>
              </a:path>
            </a:pathLst>
          </a:custGeom>
          <a:solidFill>
            <a:srgbClr val="808080"/>
          </a:solidFill>
          <a:ln w="14351">
            <a:solidFill>
              <a:srgbClr val="000000"/>
            </a:solidFill>
            <a:prstDash val="solid"/>
            <a:round/>
            <a:headEnd/>
            <a:tailEnd/>
          </a:ln>
        </p:spPr>
        <p:txBody>
          <a:bodyPr/>
          <a:lstStyle/>
          <a:p>
            <a:endParaRPr lang="en-GB" dirty="0"/>
          </a:p>
        </p:txBody>
      </p:sp>
      <p:sp>
        <p:nvSpPr>
          <p:cNvPr id="41" name="Freeform 22"/>
          <p:cNvSpPr>
            <a:spLocks noEditPoints="1"/>
          </p:cNvSpPr>
          <p:nvPr/>
        </p:nvSpPr>
        <p:spPr bwMode="auto">
          <a:xfrm>
            <a:off x="3296938" y="3131792"/>
            <a:ext cx="130253" cy="225271"/>
          </a:xfrm>
          <a:custGeom>
            <a:avLst/>
            <a:gdLst/>
            <a:ahLst/>
            <a:cxnLst>
              <a:cxn ang="0">
                <a:pos x="36" y="0"/>
              </a:cxn>
              <a:cxn ang="0">
                <a:pos x="36" y="104"/>
              </a:cxn>
              <a:cxn ang="0">
                <a:pos x="17" y="104"/>
              </a:cxn>
              <a:cxn ang="0">
                <a:pos x="17" y="0"/>
              </a:cxn>
              <a:cxn ang="0">
                <a:pos x="36" y="0"/>
              </a:cxn>
              <a:cxn ang="0">
                <a:pos x="54" y="95"/>
              </a:cxn>
              <a:cxn ang="0">
                <a:pos x="26" y="149"/>
              </a:cxn>
              <a:cxn ang="0">
                <a:pos x="0" y="95"/>
              </a:cxn>
              <a:cxn ang="0">
                <a:pos x="54" y="95"/>
              </a:cxn>
            </a:cxnLst>
            <a:rect l="0" t="0" r="r" b="b"/>
            <a:pathLst>
              <a:path w="54" h="149">
                <a:moveTo>
                  <a:pt x="36" y="0"/>
                </a:moveTo>
                <a:lnTo>
                  <a:pt x="36" y="104"/>
                </a:lnTo>
                <a:lnTo>
                  <a:pt x="17" y="104"/>
                </a:lnTo>
                <a:lnTo>
                  <a:pt x="17" y="0"/>
                </a:lnTo>
                <a:lnTo>
                  <a:pt x="36" y="0"/>
                </a:lnTo>
                <a:close/>
                <a:moveTo>
                  <a:pt x="54" y="95"/>
                </a:moveTo>
                <a:lnTo>
                  <a:pt x="26" y="149"/>
                </a:lnTo>
                <a:lnTo>
                  <a:pt x="0" y="95"/>
                </a:lnTo>
                <a:lnTo>
                  <a:pt x="54" y="95"/>
                </a:lnTo>
                <a:close/>
              </a:path>
            </a:pathLst>
          </a:custGeom>
          <a:solidFill>
            <a:srgbClr val="808080"/>
          </a:solidFill>
          <a:ln w="14351">
            <a:solidFill>
              <a:srgbClr val="000000"/>
            </a:solidFill>
            <a:prstDash val="solid"/>
            <a:round/>
            <a:headEnd/>
            <a:tailEnd/>
          </a:ln>
        </p:spPr>
        <p:txBody>
          <a:bodyPr/>
          <a:lstStyle/>
          <a:p>
            <a:endParaRPr lang="en-GB" dirty="0"/>
          </a:p>
        </p:txBody>
      </p:sp>
      <p:sp>
        <p:nvSpPr>
          <p:cNvPr id="42" name="Freeform 23"/>
          <p:cNvSpPr>
            <a:spLocks noEditPoints="1"/>
          </p:cNvSpPr>
          <p:nvPr/>
        </p:nvSpPr>
        <p:spPr bwMode="auto">
          <a:xfrm>
            <a:off x="3296938" y="4155341"/>
            <a:ext cx="130253" cy="222248"/>
          </a:xfrm>
          <a:custGeom>
            <a:avLst/>
            <a:gdLst/>
            <a:ahLst/>
            <a:cxnLst>
              <a:cxn ang="0">
                <a:pos x="36" y="0"/>
              </a:cxn>
              <a:cxn ang="0">
                <a:pos x="36" y="102"/>
              </a:cxn>
              <a:cxn ang="0">
                <a:pos x="17" y="102"/>
              </a:cxn>
              <a:cxn ang="0">
                <a:pos x="17" y="0"/>
              </a:cxn>
              <a:cxn ang="0">
                <a:pos x="36" y="0"/>
              </a:cxn>
              <a:cxn ang="0">
                <a:pos x="54" y="93"/>
              </a:cxn>
              <a:cxn ang="0">
                <a:pos x="26" y="147"/>
              </a:cxn>
              <a:cxn ang="0">
                <a:pos x="0" y="93"/>
              </a:cxn>
              <a:cxn ang="0">
                <a:pos x="54" y="93"/>
              </a:cxn>
            </a:cxnLst>
            <a:rect l="0" t="0" r="r" b="b"/>
            <a:pathLst>
              <a:path w="54" h="147">
                <a:moveTo>
                  <a:pt x="36" y="0"/>
                </a:moveTo>
                <a:lnTo>
                  <a:pt x="36" y="102"/>
                </a:lnTo>
                <a:lnTo>
                  <a:pt x="17" y="102"/>
                </a:lnTo>
                <a:lnTo>
                  <a:pt x="17" y="0"/>
                </a:lnTo>
                <a:lnTo>
                  <a:pt x="36" y="0"/>
                </a:lnTo>
                <a:close/>
                <a:moveTo>
                  <a:pt x="54" y="93"/>
                </a:moveTo>
                <a:lnTo>
                  <a:pt x="26" y="147"/>
                </a:lnTo>
                <a:lnTo>
                  <a:pt x="0" y="93"/>
                </a:lnTo>
                <a:lnTo>
                  <a:pt x="54" y="93"/>
                </a:lnTo>
                <a:close/>
              </a:path>
            </a:pathLst>
          </a:custGeom>
          <a:solidFill>
            <a:srgbClr val="808080"/>
          </a:solidFill>
          <a:ln w="14351">
            <a:solidFill>
              <a:srgbClr val="000000"/>
            </a:solidFill>
            <a:prstDash val="solid"/>
            <a:round/>
            <a:headEnd/>
            <a:tailEnd/>
          </a:ln>
        </p:spPr>
        <p:txBody>
          <a:bodyPr/>
          <a:lstStyle/>
          <a:p>
            <a:endParaRPr lang="en-GB" dirty="0"/>
          </a:p>
        </p:txBody>
      </p:sp>
      <p:sp>
        <p:nvSpPr>
          <p:cNvPr id="43" name="Freeform 24"/>
          <p:cNvSpPr>
            <a:spLocks noEditPoints="1"/>
          </p:cNvSpPr>
          <p:nvPr/>
        </p:nvSpPr>
        <p:spPr bwMode="auto">
          <a:xfrm>
            <a:off x="3296938" y="5194009"/>
            <a:ext cx="130253" cy="222247"/>
          </a:xfrm>
          <a:custGeom>
            <a:avLst/>
            <a:gdLst/>
            <a:ahLst/>
            <a:cxnLst>
              <a:cxn ang="0">
                <a:pos x="36" y="0"/>
              </a:cxn>
              <a:cxn ang="0">
                <a:pos x="36" y="102"/>
              </a:cxn>
              <a:cxn ang="0">
                <a:pos x="17" y="102"/>
              </a:cxn>
              <a:cxn ang="0">
                <a:pos x="17" y="0"/>
              </a:cxn>
              <a:cxn ang="0">
                <a:pos x="36" y="0"/>
              </a:cxn>
              <a:cxn ang="0">
                <a:pos x="54" y="93"/>
              </a:cxn>
              <a:cxn ang="0">
                <a:pos x="26" y="147"/>
              </a:cxn>
              <a:cxn ang="0">
                <a:pos x="0" y="93"/>
              </a:cxn>
              <a:cxn ang="0">
                <a:pos x="54" y="93"/>
              </a:cxn>
            </a:cxnLst>
            <a:rect l="0" t="0" r="r" b="b"/>
            <a:pathLst>
              <a:path w="54" h="147">
                <a:moveTo>
                  <a:pt x="36" y="0"/>
                </a:moveTo>
                <a:lnTo>
                  <a:pt x="36" y="102"/>
                </a:lnTo>
                <a:lnTo>
                  <a:pt x="17" y="102"/>
                </a:lnTo>
                <a:lnTo>
                  <a:pt x="17" y="0"/>
                </a:lnTo>
                <a:lnTo>
                  <a:pt x="36" y="0"/>
                </a:lnTo>
                <a:close/>
                <a:moveTo>
                  <a:pt x="54" y="93"/>
                </a:moveTo>
                <a:lnTo>
                  <a:pt x="26" y="147"/>
                </a:lnTo>
                <a:lnTo>
                  <a:pt x="0" y="93"/>
                </a:lnTo>
                <a:lnTo>
                  <a:pt x="54" y="93"/>
                </a:lnTo>
                <a:close/>
              </a:path>
            </a:pathLst>
          </a:custGeom>
          <a:solidFill>
            <a:srgbClr val="808080"/>
          </a:solidFill>
          <a:ln w="14351">
            <a:solidFill>
              <a:srgbClr val="000000"/>
            </a:solidFill>
            <a:prstDash val="solid"/>
            <a:round/>
            <a:headEnd/>
            <a:tailEnd/>
          </a:ln>
        </p:spPr>
        <p:txBody>
          <a:bodyPr/>
          <a:lstStyle/>
          <a:p>
            <a:endParaRPr lang="en-GB" dirty="0"/>
          </a:p>
        </p:txBody>
      </p:sp>
      <p:sp>
        <p:nvSpPr>
          <p:cNvPr id="44" name="Freeform 25"/>
          <p:cNvSpPr>
            <a:spLocks/>
          </p:cNvSpPr>
          <p:nvPr/>
        </p:nvSpPr>
        <p:spPr bwMode="auto">
          <a:xfrm>
            <a:off x="6221246" y="1334156"/>
            <a:ext cx="501858" cy="4827461"/>
          </a:xfrm>
          <a:custGeom>
            <a:avLst/>
            <a:gdLst/>
            <a:ahLst/>
            <a:cxnLst>
              <a:cxn ang="0">
                <a:pos x="122" y="1657"/>
              </a:cxn>
              <a:cxn ang="0">
                <a:pos x="95" y="1653"/>
              </a:cxn>
              <a:cxn ang="0">
                <a:pos x="72" y="1643"/>
              </a:cxn>
              <a:cxn ang="0">
                <a:pos x="50" y="1628"/>
              </a:cxn>
              <a:cxn ang="0">
                <a:pos x="31" y="1609"/>
              </a:cxn>
              <a:cxn ang="0">
                <a:pos x="16" y="1587"/>
              </a:cxn>
              <a:cxn ang="0">
                <a:pos x="6" y="1562"/>
              </a:cxn>
              <a:cxn ang="0">
                <a:pos x="0" y="1536"/>
              </a:cxn>
              <a:cxn ang="0">
                <a:pos x="0" y="137"/>
              </a:cxn>
              <a:cxn ang="0">
                <a:pos x="3" y="109"/>
              </a:cxn>
              <a:cxn ang="0">
                <a:pos x="11" y="83"/>
              </a:cxn>
              <a:cxn ang="0">
                <a:pos x="24" y="61"/>
              </a:cxn>
              <a:cxn ang="0">
                <a:pos x="40" y="41"/>
              </a:cxn>
              <a:cxn ang="0">
                <a:pos x="60" y="23"/>
              </a:cxn>
              <a:cxn ang="0">
                <a:pos x="84" y="11"/>
              </a:cxn>
              <a:cxn ang="0">
                <a:pos x="108" y="3"/>
              </a:cxn>
              <a:cxn ang="0">
                <a:pos x="136" y="0"/>
              </a:cxn>
              <a:cxn ang="0">
                <a:pos x="1041" y="1"/>
              </a:cxn>
              <a:cxn ang="0">
                <a:pos x="1069" y="7"/>
              </a:cxn>
              <a:cxn ang="0">
                <a:pos x="1092" y="17"/>
              </a:cxn>
              <a:cxn ang="0">
                <a:pos x="1114" y="32"/>
              </a:cxn>
              <a:cxn ang="0">
                <a:pos x="1133" y="49"/>
              </a:cxn>
              <a:cxn ang="0">
                <a:pos x="1148" y="71"/>
              </a:cxn>
              <a:cxn ang="0">
                <a:pos x="1158" y="96"/>
              </a:cxn>
              <a:cxn ang="0">
                <a:pos x="1164" y="122"/>
              </a:cxn>
              <a:cxn ang="0">
                <a:pos x="1164" y="1523"/>
              </a:cxn>
              <a:cxn ang="0">
                <a:pos x="1161" y="1549"/>
              </a:cxn>
              <a:cxn ang="0">
                <a:pos x="1154" y="1575"/>
              </a:cxn>
              <a:cxn ang="0">
                <a:pos x="1141" y="1599"/>
              </a:cxn>
              <a:cxn ang="0">
                <a:pos x="1125" y="1619"/>
              </a:cxn>
              <a:cxn ang="0">
                <a:pos x="1104" y="1635"/>
              </a:cxn>
              <a:cxn ang="0">
                <a:pos x="1081" y="1647"/>
              </a:cxn>
              <a:cxn ang="0">
                <a:pos x="1056" y="1656"/>
              </a:cxn>
              <a:cxn ang="0">
                <a:pos x="1028" y="1659"/>
              </a:cxn>
            </a:cxnLst>
            <a:rect l="0" t="0" r="r" b="b"/>
            <a:pathLst>
              <a:path w="1164" h="1659">
                <a:moveTo>
                  <a:pt x="136" y="1659"/>
                </a:moveTo>
                <a:lnTo>
                  <a:pt x="122" y="1657"/>
                </a:lnTo>
                <a:lnTo>
                  <a:pt x="108" y="1656"/>
                </a:lnTo>
                <a:lnTo>
                  <a:pt x="95" y="1653"/>
                </a:lnTo>
                <a:lnTo>
                  <a:pt x="84" y="1647"/>
                </a:lnTo>
                <a:lnTo>
                  <a:pt x="72" y="1643"/>
                </a:lnTo>
                <a:lnTo>
                  <a:pt x="60" y="1635"/>
                </a:lnTo>
                <a:lnTo>
                  <a:pt x="50" y="1628"/>
                </a:lnTo>
                <a:lnTo>
                  <a:pt x="40" y="1619"/>
                </a:lnTo>
                <a:lnTo>
                  <a:pt x="31" y="1609"/>
                </a:lnTo>
                <a:lnTo>
                  <a:pt x="24" y="1599"/>
                </a:lnTo>
                <a:lnTo>
                  <a:pt x="16" y="1587"/>
                </a:lnTo>
                <a:lnTo>
                  <a:pt x="11" y="1575"/>
                </a:lnTo>
                <a:lnTo>
                  <a:pt x="6" y="1562"/>
                </a:lnTo>
                <a:lnTo>
                  <a:pt x="3" y="1549"/>
                </a:lnTo>
                <a:lnTo>
                  <a:pt x="0" y="1536"/>
                </a:lnTo>
                <a:lnTo>
                  <a:pt x="0" y="1523"/>
                </a:lnTo>
                <a:lnTo>
                  <a:pt x="0" y="137"/>
                </a:lnTo>
                <a:lnTo>
                  <a:pt x="0" y="122"/>
                </a:lnTo>
                <a:lnTo>
                  <a:pt x="3" y="109"/>
                </a:lnTo>
                <a:lnTo>
                  <a:pt x="6" y="96"/>
                </a:lnTo>
                <a:lnTo>
                  <a:pt x="11" y="83"/>
                </a:lnTo>
                <a:lnTo>
                  <a:pt x="16" y="71"/>
                </a:lnTo>
                <a:lnTo>
                  <a:pt x="24" y="61"/>
                </a:lnTo>
                <a:lnTo>
                  <a:pt x="31" y="49"/>
                </a:lnTo>
                <a:lnTo>
                  <a:pt x="40" y="41"/>
                </a:lnTo>
                <a:lnTo>
                  <a:pt x="50" y="32"/>
                </a:lnTo>
                <a:lnTo>
                  <a:pt x="60" y="23"/>
                </a:lnTo>
                <a:lnTo>
                  <a:pt x="72" y="17"/>
                </a:lnTo>
                <a:lnTo>
                  <a:pt x="84" y="11"/>
                </a:lnTo>
                <a:lnTo>
                  <a:pt x="95" y="7"/>
                </a:lnTo>
                <a:lnTo>
                  <a:pt x="108" y="3"/>
                </a:lnTo>
                <a:lnTo>
                  <a:pt x="122" y="1"/>
                </a:lnTo>
                <a:lnTo>
                  <a:pt x="136" y="0"/>
                </a:lnTo>
                <a:lnTo>
                  <a:pt x="1028" y="0"/>
                </a:lnTo>
                <a:lnTo>
                  <a:pt x="1041" y="1"/>
                </a:lnTo>
                <a:lnTo>
                  <a:pt x="1056" y="3"/>
                </a:lnTo>
                <a:lnTo>
                  <a:pt x="1069" y="7"/>
                </a:lnTo>
                <a:lnTo>
                  <a:pt x="1081" y="11"/>
                </a:lnTo>
                <a:lnTo>
                  <a:pt x="1092" y="17"/>
                </a:lnTo>
                <a:lnTo>
                  <a:pt x="1104" y="23"/>
                </a:lnTo>
                <a:lnTo>
                  <a:pt x="1114" y="32"/>
                </a:lnTo>
                <a:lnTo>
                  <a:pt x="1125" y="41"/>
                </a:lnTo>
                <a:lnTo>
                  <a:pt x="1133" y="49"/>
                </a:lnTo>
                <a:lnTo>
                  <a:pt x="1141" y="61"/>
                </a:lnTo>
                <a:lnTo>
                  <a:pt x="1148" y="71"/>
                </a:lnTo>
                <a:lnTo>
                  <a:pt x="1154" y="83"/>
                </a:lnTo>
                <a:lnTo>
                  <a:pt x="1158" y="96"/>
                </a:lnTo>
                <a:lnTo>
                  <a:pt x="1161" y="109"/>
                </a:lnTo>
                <a:lnTo>
                  <a:pt x="1164" y="122"/>
                </a:lnTo>
                <a:lnTo>
                  <a:pt x="1164" y="137"/>
                </a:lnTo>
                <a:lnTo>
                  <a:pt x="1164" y="1523"/>
                </a:lnTo>
                <a:lnTo>
                  <a:pt x="1164" y="1536"/>
                </a:lnTo>
                <a:lnTo>
                  <a:pt x="1161" y="1549"/>
                </a:lnTo>
                <a:lnTo>
                  <a:pt x="1158" y="1562"/>
                </a:lnTo>
                <a:lnTo>
                  <a:pt x="1154" y="1575"/>
                </a:lnTo>
                <a:lnTo>
                  <a:pt x="1148" y="1587"/>
                </a:lnTo>
                <a:lnTo>
                  <a:pt x="1141" y="1599"/>
                </a:lnTo>
                <a:lnTo>
                  <a:pt x="1133" y="1609"/>
                </a:lnTo>
                <a:lnTo>
                  <a:pt x="1125" y="1619"/>
                </a:lnTo>
                <a:lnTo>
                  <a:pt x="1114" y="1628"/>
                </a:lnTo>
                <a:lnTo>
                  <a:pt x="1104" y="1635"/>
                </a:lnTo>
                <a:lnTo>
                  <a:pt x="1092" y="1643"/>
                </a:lnTo>
                <a:lnTo>
                  <a:pt x="1081" y="1647"/>
                </a:lnTo>
                <a:lnTo>
                  <a:pt x="1069" y="1653"/>
                </a:lnTo>
                <a:lnTo>
                  <a:pt x="1056" y="1656"/>
                </a:lnTo>
                <a:lnTo>
                  <a:pt x="1041" y="1657"/>
                </a:lnTo>
                <a:lnTo>
                  <a:pt x="1028" y="1659"/>
                </a:lnTo>
                <a:lnTo>
                  <a:pt x="136" y="1659"/>
                </a:lnTo>
              </a:path>
            </a:pathLst>
          </a:custGeom>
          <a:solidFill>
            <a:schemeClr val="accent2"/>
          </a:solidFill>
          <a:ln w="28575">
            <a:solidFill>
              <a:srgbClr val="000000"/>
            </a:solidFill>
            <a:prstDash val="solid"/>
            <a:round/>
            <a:headEnd/>
            <a:tailEnd/>
          </a:ln>
        </p:spPr>
        <p:txBody>
          <a:bodyPr/>
          <a:lstStyle/>
          <a:p>
            <a:endParaRPr lang="en-GB" dirty="0"/>
          </a:p>
        </p:txBody>
      </p:sp>
      <p:sp>
        <p:nvSpPr>
          <p:cNvPr id="45" name="Rectangle 26"/>
          <p:cNvSpPr>
            <a:spLocks noChangeArrowheads="1"/>
          </p:cNvSpPr>
          <p:nvPr/>
        </p:nvSpPr>
        <p:spPr bwMode="auto">
          <a:xfrm rot="5400000">
            <a:off x="5750953" y="3744006"/>
            <a:ext cx="1434783" cy="146854"/>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MANAGE  PROCESS</a:t>
            </a:r>
            <a:endParaRPr lang="en-GB" sz="1800" dirty="0">
              <a:solidFill>
                <a:schemeClr val="tx1"/>
              </a:solidFill>
            </a:endParaRPr>
          </a:p>
        </p:txBody>
      </p:sp>
      <p:sp>
        <p:nvSpPr>
          <p:cNvPr id="46" name="Rectangle 27"/>
          <p:cNvSpPr>
            <a:spLocks noChangeArrowheads="1"/>
          </p:cNvSpPr>
          <p:nvPr/>
        </p:nvSpPr>
        <p:spPr bwMode="auto">
          <a:xfrm>
            <a:off x="2798912" y="4509122"/>
            <a:ext cx="1130137" cy="173868"/>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PLAN RESPONSES</a:t>
            </a:r>
            <a:endParaRPr lang="en-GB" sz="1800" dirty="0">
              <a:solidFill>
                <a:schemeClr val="tx1"/>
              </a:solidFill>
            </a:endParaRPr>
          </a:p>
        </p:txBody>
      </p:sp>
      <p:sp>
        <p:nvSpPr>
          <p:cNvPr id="47" name="Rectangle 28"/>
          <p:cNvSpPr>
            <a:spLocks noChangeArrowheads="1"/>
          </p:cNvSpPr>
          <p:nvPr/>
        </p:nvSpPr>
        <p:spPr bwMode="auto">
          <a:xfrm>
            <a:off x="2586932" y="4702644"/>
            <a:ext cx="1561760" cy="347734"/>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Identify &amp; evaluate options</a:t>
            </a:r>
          </a:p>
          <a:p>
            <a:pPr algn="ctr" eaLnBrk="0" hangingPunct="0">
              <a:spcAft>
                <a:spcPct val="0"/>
              </a:spcAft>
              <a:buClrTx/>
              <a:buSzTx/>
              <a:buFontTx/>
              <a:buNone/>
            </a:pPr>
            <a:r>
              <a:rPr lang="en-GB" sz="1200" b="1" dirty="0"/>
              <a:t>Plan mitigation strategies</a:t>
            </a:r>
            <a:endParaRPr lang="en-GB" sz="1800" dirty="0">
              <a:solidFill>
                <a:schemeClr val="tx1"/>
              </a:solidFill>
            </a:endParaRPr>
          </a:p>
        </p:txBody>
      </p:sp>
      <p:sp>
        <p:nvSpPr>
          <p:cNvPr id="48" name="Line 30"/>
          <p:cNvSpPr>
            <a:spLocks noChangeShapeType="1"/>
          </p:cNvSpPr>
          <p:nvPr/>
        </p:nvSpPr>
        <p:spPr bwMode="auto">
          <a:xfrm flipH="1">
            <a:off x="4511357" y="1660724"/>
            <a:ext cx="1704782" cy="0"/>
          </a:xfrm>
          <a:prstGeom prst="line">
            <a:avLst/>
          </a:prstGeom>
          <a:noFill/>
          <a:ln w="31750">
            <a:solidFill>
              <a:srgbClr val="808080"/>
            </a:solidFill>
            <a:prstDash val="dash"/>
            <a:round/>
            <a:headEnd/>
            <a:tailEnd type="triangle" w="lg" len="med"/>
          </a:ln>
          <a:effectLst/>
        </p:spPr>
        <p:txBody>
          <a:bodyPr lIns="0" tIns="0" rIns="0" bIns="0"/>
          <a:lstStyle/>
          <a:p>
            <a:endParaRPr lang="en-GB" dirty="0"/>
          </a:p>
        </p:txBody>
      </p:sp>
      <p:cxnSp>
        <p:nvCxnSpPr>
          <p:cNvPr id="49" name="AutoShape 31"/>
          <p:cNvCxnSpPr>
            <a:cxnSpLocks noChangeShapeType="1"/>
            <a:stCxn id="30" idx="24"/>
            <a:endCxn id="28" idx="25"/>
          </p:cNvCxnSpPr>
          <p:nvPr/>
        </p:nvCxnSpPr>
        <p:spPr bwMode="auto">
          <a:xfrm flipV="1">
            <a:off x="4504971" y="3999616"/>
            <a:ext cx="1277" cy="511018"/>
          </a:xfrm>
          <a:prstGeom prst="bentConnector3">
            <a:avLst>
              <a:gd name="adj1" fmla="val 17600000"/>
            </a:avLst>
          </a:prstGeom>
          <a:noFill/>
          <a:ln w="31750">
            <a:solidFill>
              <a:srgbClr val="5F5F5F"/>
            </a:solidFill>
            <a:miter lim="800000"/>
            <a:headEnd/>
            <a:tailEnd type="triangle" w="lg" len="med"/>
          </a:ln>
          <a:effectLst/>
        </p:spPr>
      </p:cxnSp>
      <p:cxnSp>
        <p:nvCxnSpPr>
          <p:cNvPr id="50" name="AutoShape 32"/>
          <p:cNvCxnSpPr>
            <a:cxnSpLocks noChangeShapeType="1"/>
            <a:stCxn id="28" idx="24"/>
            <a:endCxn id="26" idx="25"/>
          </p:cNvCxnSpPr>
          <p:nvPr/>
        </p:nvCxnSpPr>
        <p:spPr bwMode="auto">
          <a:xfrm flipV="1">
            <a:off x="4504971" y="2970020"/>
            <a:ext cx="1277" cy="511018"/>
          </a:xfrm>
          <a:prstGeom prst="bentConnector3">
            <a:avLst>
              <a:gd name="adj1" fmla="val 17600000"/>
            </a:avLst>
          </a:prstGeom>
          <a:noFill/>
          <a:ln w="31750">
            <a:solidFill>
              <a:srgbClr val="5F5F5F"/>
            </a:solidFill>
            <a:miter lim="800000"/>
            <a:headEnd/>
            <a:tailEnd type="triangle" w="lg" len="med"/>
          </a:ln>
          <a:effectLst/>
        </p:spPr>
      </p:cxnSp>
      <p:cxnSp>
        <p:nvCxnSpPr>
          <p:cNvPr id="51" name="AutoShape 33"/>
          <p:cNvCxnSpPr>
            <a:cxnSpLocks noChangeShapeType="1"/>
            <a:stCxn id="30" idx="24"/>
          </p:cNvCxnSpPr>
          <p:nvPr/>
        </p:nvCxnSpPr>
        <p:spPr bwMode="auto">
          <a:xfrm flipV="1">
            <a:off x="4504971" y="2824879"/>
            <a:ext cx="360111" cy="1685756"/>
          </a:xfrm>
          <a:prstGeom prst="bentConnector2">
            <a:avLst/>
          </a:prstGeom>
          <a:noFill/>
          <a:ln w="9525">
            <a:noFill/>
            <a:miter lim="800000"/>
            <a:headEnd/>
            <a:tailEnd type="triangle" w="med" len="med"/>
          </a:ln>
          <a:effectLst/>
        </p:spPr>
      </p:cxnSp>
      <p:cxnSp>
        <p:nvCxnSpPr>
          <p:cNvPr id="52" name="AutoShape 34"/>
          <p:cNvCxnSpPr>
            <a:cxnSpLocks noChangeShapeType="1"/>
            <a:stCxn id="30" idx="26"/>
            <a:endCxn id="26" idx="24"/>
          </p:cNvCxnSpPr>
          <p:nvPr/>
        </p:nvCxnSpPr>
        <p:spPr bwMode="auto">
          <a:xfrm flipV="1">
            <a:off x="4502417" y="2448419"/>
            <a:ext cx="2554" cy="2603472"/>
          </a:xfrm>
          <a:prstGeom prst="bentConnector3">
            <a:avLst>
              <a:gd name="adj1" fmla="val 19200000"/>
            </a:avLst>
          </a:prstGeom>
          <a:noFill/>
          <a:ln w="31750">
            <a:solidFill>
              <a:srgbClr val="5F5F5F"/>
            </a:solidFill>
            <a:miter lim="800000"/>
            <a:headEnd/>
            <a:tailEnd type="triangle" w="med" len="med"/>
          </a:ln>
          <a:effectLst/>
        </p:spPr>
      </p:cxnSp>
      <p:sp>
        <p:nvSpPr>
          <p:cNvPr id="53" name="Line 35"/>
          <p:cNvSpPr>
            <a:spLocks noChangeShapeType="1"/>
          </p:cNvSpPr>
          <p:nvPr/>
        </p:nvSpPr>
        <p:spPr bwMode="auto">
          <a:xfrm flipH="1">
            <a:off x="4510079" y="2720559"/>
            <a:ext cx="1704783" cy="0"/>
          </a:xfrm>
          <a:prstGeom prst="line">
            <a:avLst/>
          </a:prstGeom>
          <a:noFill/>
          <a:ln w="31750">
            <a:solidFill>
              <a:srgbClr val="808080"/>
            </a:solidFill>
            <a:prstDash val="dash"/>
            <a:round/>
            <a:headEnd type="triangle" w="lg" len="med"/>
            <a:tailEnd type="triangle" w="lg" len="med"/>
          </a:ln>
          <a:effectLst/>
        </p:spPr>
        <p:txBody>
          <a:bodyPr lIns="0" tIns="0" rIns="0" bIns="0"/>
          <a:lstStyle/>
          <a:p>
            <a:endParaRPr lang="en-GB" dirty="0"/>
          </a:p>
        </p:txBody>
      </p:sp>
      <p:sp>
        <p:nvSpPr>
          <p:cNvPr id="54" name="Line 36"/>
          <p:cNvSpPr>
            <a:spLocks noChangeShapeType="1"/>
          </p:cNvSpPr>
          <p:nvPr/>
        </p:nvSpPr>
        <p:spPr bwMode="auto">
          <a:xfrm flipH="1">
            <a:off x="4510079" y="3736548"/>
            <a:ext cx="1704783" cy="0"/>
          </a:xfrm>
          <a:prstGeom prst="line">
            <a:avLst/>
          </a:prstGeom>
          <a:noFill/>
          <a:ln w="31750">
            <a:solidFill>
              <a:srgbClr val="808080"/>
            </a:solidFill>
            <a:prstDash val="dash"/>
            <a:round/>
            <a:headEnd type="triangle" w="lg" len="med"/>
            <a:tailEnd type="triangle" w="lg" len="med"/>
          </a:ln>
          <a:effectLst/>
        </p:spPr>
        <p:txBody>
          <a:bodyPr lIns="0" tIns="0" rIns="0" bIns="0"/>
          <a:lstStyle/>
          <a:p>
            <a:endParaRPr lang="en-GB" dirty="0"/>
          </a:p>
        </p:txBody>
      </p:sp>
      <p:sp>
        <p:nvSpPr>
          <p:cNvPr id="55" name="Line 37"/>
          <p:cNvSpPr>
            <a:spLocks noChangeShapeType="1"/>
          </p:cNvSpPr>
          <p:nvPr/>
        </p:nvSpPr>
        <p:spPr bwMode="auto">
          <a:xfrm flipH="1">
            <a:off x="4510079" y="4761608"/>
            <a:ext cx="1704783" cy="0"/>
          </a:xfrm>
          <a:prstGeom prst="line">
            <a:avLst/>
          </a:prstGeom>
          <a:noFill/>
          <a:ln w="31750">
            <a:solidFill>
              <a:srgbClr val="808080"/>
            </a:solidFill>
            <a:prstDash val="dash"/>
            <a:round/>
            <a:headEnd type="triangle" w="lg" len="med"/>
            <a:tailEnd type="triangle" w="lg" len="med"/>
          </a:ln>
          <a:effectLst/>
        </p:spPr>
        <p:txBody>
          <a:bodyPr lIns="0" tIns="0" rIns="0" bIns="0"/>
          <a:lstStyle/>
          <a:p>
            <a:endParaRPr lang="en-GB" dirty="0"/>
          </a:p>
        </p:txBody>
      </p:sp>
      <p:sp>
        <p:nvSpPr>
          <p:cNvPr id="56" name="Line 38"/>
          <p:cNvSpPr>
            <a:spLocks noChangeShapeType="1"/>
          </p:cNvSpPr>
          <p:nvPr/>
        </p:nvSpPr>
        <p:spPr bwMode="auto">
          <a:xfrm flipH="1">
            <a:off x="4510079" y="5822954"/>
            <a:ext cx="1704783" cy="0"/>
          </a:xfrm>
          <a:prstGeom prst="line">
            <a:avLst/>
          </a:prstGeom>
          <a:noFill/>
          <a:ln w="31750">
            <a:solidFill>
              <a:srgbClr val="808080"/>
            </a:solidFill>
            <a:prstDash val="dash"/>
            <a:round/>
            <a:headEnd type="triangle" w="lg" len="med"/>
            <a:tailEnd type="triangle" w="lg" len="med"/>
          </a:ln>
          <a:effectLst/>
        </p:spPr>
        <p:txBody>
          <a:bodyPr lIns="0" tIns="0" rIns="0" bIns="0"/>
          <a:lstStyle/>
          <a:p>
            <a:endParaRPr lang="en-GB" dirty="0"/>
          </a:p>
        </p:txBody>
      </p:sp>
      <p:cxnSp>
        <p:nvCxnSpPr>
          <p:cNvPr id="57" name="AutoShape 39"/>
          <p:cNvCxnSpPr>
            <a:cxnSpLocks noChangeShapeType="1"/>
            <a:stCxn id="32" idx="7"/>
            <a:endCxn id="26" idx="7"/>
          </p:cNvCxnSpPr>
          <p:nvPr/>
        </p:nvCxnSpPr>
        <p:spPr bwMode="auto">
          <a:xfrm rot="10800000" flipH="1">
            <a:off x="2122107" y="2980604"/>
            <a:ext cx="1277" cy="3090300"/>
          </a:xfrm>
          <a:prstGeom prst="bentConnector3">
            <a:avLst>
              <a:gd name="adj1" fmla="val -13500000"/>
            </a:avLst>
          </a:prstGeom>
          <a:noFill/>
          <a:ln w="9525">
            <a:noFill/>
            <a:miter lim="800000"/>
            <a:headEnd/>
            <a:tailEnd type="triangle" w="med" len="med"/>
          </a:ln>
          <a:effectLst/>
        </p:spPr>
      </p:cxnSp>
      <p:cxnSp>
        <p:nvCxnSpPr>
          <p:cNvPr id="58" name="AutoShape 40"/>
          <p:cNvCxnSpPr>
            <a:cxnSpLocks noChangeShapeType="1"/>
            <a:stCxn id="32" idx="8"/>
            <a:endCxn id="26" idx="7"/>
          </p:cNvCxnSpPr>
          <p:nvPr/>
        </p:nvCxnSpPr>
        <p:spPr bwMode="auto">
          <a:xfrm rot="10800000" flipH="1">
            <a:off x="2122107" y="2980604"/>
            <a:ext cx="1277" cy="2570211"/>
          </a:xfrm>
          <a:prstGeom prst="bentConnector3">
            <a:avLst>
              <a:gd name="adj1" fmla="val -33500000"/>
            </a:avLst>
          </a:prstGeom>
          <a:noFill/>
          <a:ln w="31750">
            <a:solidFill>
              <a:srgbClr val="5F5F5F"/>
            </a:solidFill>
            <a:miter lim="800000"/>
            <a:headEnd/>
            <a:tailEnd type="triangle" w="lg" len="med"/>
          </a:ln>
          <a:effectLst/>
        </p:spPr>
      </p:cxnSp>
      <p:cxnSp>
        <p:nvCxnSpPr>
          <p:cNvPr id="59" name="AutoShape 41"/>
          <p:cNvCxnSpPr>
            <a:cxnSpLocks noChangeShapeType="1"/>
            <a:stCxn id="32" idx="8"/>
            <a:endCxn id="28" idx="7"/>
          </p:cNvCxnSpPr>
          <p:nvPr/>
        </p:nvCxnSpPr>
        <p:spPr bwMode="auto">
          <a:xfrm rot="10800000" flipH="1">
            <a:off x="2122107" y="4011712"/>
            <a:ext cx="1277" cy="1539103"/>
          </a:xfrm>
          <a:prstGeom prst="bentConnector3">
            <a:avLst>
              <a:gd name="adj1" fmla="val -21700000"/>
            </a:avLst>
          </a:prstGeom>
          <a:noFill/>
          <a:ln w="31750">
            <a:solidFill>
              <a:srgbClr val="5F5F5F"/>
            </a:solidFill>
            <a:miter lim="800000"/>
            <a:headEnd/>
            <a:tailEnd type="triangle" w="lg" len="med"/>
          </a:ln>
          <a:effectLst/>
        </p:spPr>
      </p:cxnSp>
      <p:cxnSp>
        <p:nvCxnSpPr>
          <p:cNvPr id="60" name="AutoShape 42"/>
          <p:cNvCxnSpPr>
            <a:cxnSpLocks noChangeShapeType="1"/>
            <a:stCxn id="32" idx="8"/>
            <a:endCxn id="22" idx="7"/>
          </p:cNvCxnSpPr>
          <p:nvPr/>
        </p:nvCxnSpPr>
        <p:spPr bwMode="auto">
          <a:xfrm rot="10800000" flipH="1">
            <a:off x="2122107" y="1951007"/>
            <a:ext cx="1277" cy="3599807"/>
          </a:xfrm>
          <a:prstGeom prst="bentConnector3">
            <a:avLst>
              <a:gd name="adj1" fmla="val -46700000"/>
            </a:avLst>
          </a:prstGeom>
          <a:noFill/>
          <a:ln w="31750">
            <a:solidFill>
              <a:srgbClr val="5F5F5F"/>
            </a:solidFill>
            <a:miter lim="800000"/>
            <a:headEnd/>
            <a:tailEnd type="triangle" w="lg" len="med"/>
          </a:ln>
          <a:effectLst/>
        </p:spPr>
      </p:cxnSp>
    </p:spTree>
    <p:extLst>
      <p:ext uri="{BB962C8B-B14F-4D97-AF65-F5344CB8AC3E}">
        <p14:creationId xmlns:p14="http://schemas.microsoft.com/office/powerpoint/2010/main" xmlns="" val="1900805083"/>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Rectangle 2"/>
          <p:cNvSpPr>
            <a:spLocks noGrp="1" noChangeArrowheads="1"/>
          </p:cNvSpPr>
          <p:nvPr>
            <p:ph type="title"/>
          </p:nvPr>
        </p:nvSpPr>
        <p:spPr/>
        <p:txBody>
          <a:bodyPr/>
          <a:lstStyle/>
          <a:p>
            <a:r>
              <a:rPr lang="en-GB" dirty="0" smtClean="0"/>
              <a:t>Risk Identification Methods</a:t>
            </a:r>
            <a:endParaRPr lang="en-GB" dirty="0"/>
          </a:p>
        </p:txBody>
      </p:sp>
      <p:sp>
        <p:nvSpPr>
          <p:cNvPr id="919555" name="Rectangle 3"/>
          <p:cNvSpPr>
            <a:spLocks noGrp="1" noChangeArrowheads="1"/>
          </p:cNvSpPr>
          <p:nvPr>
            <p:ph type="body" idx="1"/>
          </p:nvPr>
        </p:nvSpPr>
        <p:spPr>
          <a:xfrm>
            <a:off x="644374" y="1411518"/>
            <a:ext cx="7195038" cy="4495800"/>
          </a:xfrm>
        </p:spPr>
        <p:txBody>
          <a:bodyPr>
            <a:normAutofit fontScale="92500" lnSpcReduction="10000"/>
          </a:bodyPr>
          <a:lstStyle/>
          <a:p>
            <a:r>
              <a:rPr lang="en-GB" dirty="0" smtClean="0"/>
              <a:t>P5 Impact Analysis</a:t>
            </a:r>
          </a:p>
          <a:p>
            <a:r>
              <a:rPr lang="en-GB" dirty="0"/>
              <a:t>Brainstorming </a:t>
            </a:r>
          </a:p>
          <a:p>
            <a:r>
              <a:rPr lang="en-GB" dirty="0"/>
              <a:t>Interviews</a:t>
            </a:r>
          </a:p>
          <a:p>
            <a:r>
              <a:rPr lang="en-GB" dirty="0"/>
              <a:t>Risk Identification workshops</a:t>
            </a:r>
          </a:p>
          <a:p>
            <a:r>
              <a:rPr lang="en-GB" dirty="0"/>
              <a:t>Checklists</a:t>
            </a:r>
          </a:p>
          <a:p>
            <a:r>
              <a:rPr lang="en-GB" dirty="0"/>
              <a:t>Questionnaires</a:t>
            </a:r>
          </a:p>
          <a:p>
            <a:r>
              <a:rPr lang="en-GB" dirty="0"/>
              <a:t>Expert facilitation</a:t>
            </a:r>
          </a:p>
          <a:p>
            <a:r>
              <a:rPr lang="en-GB" dirty="0" smtClean="0"/>
              <a:t>Lessons Learned (Previous Projects)</a:t>
            </a:r>
            <a:endParaRPr lang="en-GB" dirty="0"/>
          </a:p>
          <a:p>
            <a:r>
              <a:rPr lang="en-GB" dirty="0"/>
              <a:t>Assumption analysis</a:t>
            </a:r>
          </a:p>
          <a:p>
            <a:r>
              <a:rPr lang="en-GB" dirty="0"/>
              <a:t>SWOT analysis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126</a:t>
            </a:fld>
            <a:endParaRPr lang="en-US" dirty="0"/>
          </a:p>
        </p:txBody>
      </p:sp>
    </p:spTree>
    <p:extLst>
      <p:ext uri="{BB962C8B-B14F-4D97-AF65-F5344CB8AC3E}">
        <p14:creationId xmlns:p14="http://schemas.microsoft.com/office/powerpoint/2010/main" xmlns="" val="663803355"/>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2018" name="Rectangle 2"/>
          <p:cNvSpPr>
            <a:spLocks noGrp="1" noChangeArrowheads="1"/>
          </p:cNvSpPr>
          <p:nvPr>
            <p:ph type="title"/>
          </p:nvPr>
        </p:nvSpPr>
        <p:spPr/>
        <p:txBody>
          <a:bodyPr/>
          <a:lstStyle/>
          <a:p>
            <a:r>
              <a:rPr lang="en-GB" dirty="0"/>
              <a:t>Risk Register</a:t>
            </a:r>
            <a:endParaRPr lang="en-GB" sz="2400" dirty="0"/>
          </a:p>
        </p:txBody>
      </p:sp>
      <p:grpSp>
        <p:nvGrpSpPr>
          <p:cNvPr id="2" name="Group 3"/>
          <p:cNvGrpSpPr>
            <a:grpSpLocks/>
          </p:cNvGrpSpPr>
          <p:nvPr/>
        </p:nvGrpSpPr>
        <p:grpSpPr bwMode="auto">
          <a:xfrm>
            <a:off x="919160" y="1361981"/>
            <a:ext cx="6968886" cy="3808413"/>
            <a:chOff x="1086" y="1194"/>
            <a:chExt cx="4390" cy="2399"/>
          </a:xfrm>
        </p:grpSpPr>
        <p:sp>
          <p:nvSpPr>
            <p:cNvPr id="1622025" name="Rectangle 9"/>
            <p:cNvSpPr>
              <a:spLocks noChangeArrowheads="1"/>
            </p:cNvSpPr>
            <p:nvPr/>
          </p:nvSpPr>
          <p:spPr bwMode="auto">
            <a:xfrm>
              <a:off x="3156" y="1346"/>
              <a:ext cx="3" cy="3"/>
            </a:xfrm>
            <a:prstGeom prst="rect">
              <a:avLst/>
            </a:prstGeom>
            <a:solidFill>
              <a:srgbClr val="000000"/>
            </a:solidFill>
            <a:ln w="9525">
              <a:noFill/>
              <a:miter lim="800000"/>
              <a:headEnd/>
              <a:tailEnd/>
            </a:ln>
          </p:spPr>
          <p:txBody>
            <a:bodyPr/>
            <a:lstStyle/>
            <a:p>
              <a:endParaRPr lang="en-US" dirty="0"/>
            </a:p>
          </p:txBody>
        </p:sp>
        <p:sp>
          <p:nvSpPr>
            <p:cNvPr id="1622026" name="Rectangle 10"/>
            <p:cNvSpPr>
              <a:spLocks noChangeArrowheads="1"/>
            </p:cNvSpPr>
            <p:nvPr/>
          </p:nvSpPr>
          <p:spPr bwMode="auto">
            <a:xfrm>
              <a:off x="3156" y="1480"/>
              <a:ext cx="3" cy="3"/>
            </a:xfrm>
            <a:prstGeom prst="rect">
              <a:avLst/>
            </a:prstGeom>
            <a:solidFill>
              <a:srgbClr val="000000"/>
            </a:solidFill>
            <a:ln w="9525">
              <a:noFill/>
              <a:miter lim="800000"/>
              <a:headEnd/>
              <a:tailEnd/>
            </a:ln>
          </p:spPr>
          <p:txBody>
            <a:bodyPr/>
            <a:lstStyle/>
            <a:p>
              <a:endParaRPr lang="en-US" dirty="0"/>
            </a:p>
          </p:txBody>
        </p:sp>
        <p:sp>
          <p:nvSpPr>
            <p:cNvPr id="1622027" name="Rectangle 11"/>
            <p:cNvSpPr>
              <a:spLocks noChangeArrowheads="1"/>
            </p:cNvSpPr>
            <p:nvPr/>
          </p:nvSpPr>
          <p:spPr bwMode="auto">
            <a:xfrm>
              <a:off x="4332" y="1364"/>
              <a:ext cx="3" cy="131"/>
            </a:xfrm>
            <a:prstGeom prst="rect">
              <a:avLst/>
            </a:prstGeom>
            <a:solidFill>
              <a:srgbClr val="000000"/>
            </a:solidFill>
            <a:ln w="9525">
              <a:noFill/>
              <a:miter lim="800000"/>
              <a:headEnd/>
              <a:tailEnd/>
            </a:ln>
          </p:spPr>
          <p:txBody>
            <a:bodyPr/>
            <a:lstStyle/>
            <a:p>
              <a:endParaRPr lang="en-US" dirty="0"/>
            </a:p>
          </p:txBody>
        </p:sp>
        <p:sp>
          <p:nvSpPr>
            <p:cNvPr id="1622028" name="Rectangle 12"/>
            <p:cNvSpPr>
              <a:spLocks noChangeArrowheads="1"/>
            </p:cNvSpPr>
            <p:nvPr/>
          </p:nvSpPr>
          <p:spPr bwMode="auto">
            <a:xfrm>
              <a:off x="1096" y="1203"/>
              <a:ext cx="4378" cy="2385"/>
            </a:xfrm>
            <a:prstGeom prst="rect">
              <a:avLst/>
            </a:prstGeom>
            <a:solidFill>
              <a:schemeClr val="bg1"/>
            </a:solidFill>
            <a:ln w="9525">
              <a:noFill/>
              <a:miter lim="800000"/>
              <a:headEnd/>
              <a:tailEnd/>
            </a:ln>
            <a:effectLst/>
          </p:spPr>
          <p:txBody>
            <a:bodyPr wrap="none" anchor="ctr"/>
            <a:lstStyle/>
            <a:p>
              <a:endParaRPr lang="en-US" dirty="0"/>
            </a:p>
          </p:txBody>
        </p:sp>
        <p:sp>
          <p:nvSpPr>
            <p:cNvPr id="1622029" name="Rectangle 13"/>
            <p:cNvSpPr>
              <a:spLocks noChangeArrowheads="1"/>
            </p:cNvSpPr>
            <p:nvPr/>
          </p:nvSpPr>
          <p:spPr bwMode="auto">
            <a:xfrm>
              <a:off x="3059" y="1228"/>
              <a:ext cx="568" cy="107"/>
            </a:xfrm>
            <a:prstGeom prst="rect">
              <a:avLst/>
            </a:prstGeom>
            <a:noFill/>
            <a:ln w="9525">
              <a:noFill/>
              <a:miter lim="800000"/>
              <a:headEnd/>
              <a:tailEnd/>
            </a:ln>
          </p:spPr>
          <p:txBody>
            <a:bodyPr wrap="none" lIns="0" tIns="0" rIns="0" bIns="0">
              <a:spAutoFit/>
            </a:bodyPr>
            <a:lstStyle/>
            <a:p>
              <a:pPr algn="l"/>
              <a:r>
                <a:rPr lang="en-GB" sz="1100" b="1" i="1" dirty="0">
                  <a:solidFill>
                    <a:srgbClr val="000000"/>
                  </a:solidFill>
                  <a:latin typeface="Arial" pitchFamily="34" charset="0"/>
                </a:rPr>
                <a:t>Risk Register</a:t>
              </a:r>
              <a:endParaRPr lang="en-GB" sz="2000" dirty="0">
                <a:latin typeface="Arial" pitchFamily="34" charset="0"/>
              </a:endParaRPr>
            </a:p>
          </p:txBody>
        </p:sp>
        <p:sp>
          <p:nvSpPr>
            <p:cNvPr id="1622030" name="Rectangle 14"/>
            <p:cNvSpPr>
              <a:spLocks noChangeArrowheads="1"/>
            </p:cNvSpPr>
            <p:nvPr/>
          </p:nvSpPr>
          <p:spPr bwMode="auto">
            <a:xfrm>
              <a:off x="1134" y="1382"/>
              <a:ext cx="246" cy="87"/>
            </a:xfrm>
            <a:prstGeom prst="rect">
              <a:avLst/>
            </a:prstGeom>
            <a:noFill/>
            <a:ln w="9525">
              <a:noFill/>
              <a:miter lim="800000"/>
              <a:headEnd/>
              <a:tailEnd/>
            </a:ln>
          </p:spPr>
          <p:txBody>
            <a:bodyPr wrap="none" lIns="0" tIns="0" rIns="0" bIns="0">
              <a:spAutoFit/>
            </a:bodyPr>
            <a:lstStyle/>
            <a:p>
              <a:pPr algn="l"/>
              <a:r>
                <a:rPr lang="en-GB" sz="900" dirty="0">
                  <a:solidFill>
                    <a:srgbClr val="000000"/>
                  </a:solidFill>
                  <a:latin typeface="Arial" pitchFamily="34" charset="0"/>
                </a:rPr>
                <a:t>Project:</a:t>
              </a:r>
              <a:endParaRPr lang="en-GB" sz="2000" dirty="0">
                <a:latin typeface="Arial" pitchFamily="34" charset="0"/>
              </a:endParaRPr>
            </a:p>
          </p:txBody>
        </p:sp>
        <p:sp>
          <p:nvSpPr>
            <p:cNvPr id="1622031" name="Rectangle 15"/>
            <p:cNvSpPr>
              <a:spLocks noChangeArrowheads="1"/>
            </p:cNvSpPr>
            <p:nvPr/>
          </p:nvSpPr>
          <p:spPr bwMode="auto">
            <a:xfrm>
              <a:off x="2841" y="1382"/>
              <a:ext cx="493" cy="87"/>
            </a:xfrm>
            <a:prstGeom prst="rect">
              <a:avLst/>
            </a:prstGeom>
            <a:noFill/>
            <a:ln w="9525">
              <a:noFill/>
              <a:miter lim="800000"/>
              <a:headEnd/>
              <a:tailEnd/>
            </a:ln>
          </p:spPr>
          <p:txBody>
            <a:bodyPr wrap="none" lIns="0" tIns="0" rIns="0" bIns="0">
              <a:spAutoFit/>
            </a:bodyPr>
            <a:lstStyle/>
            <a:p>
              <a:pPr algn="l"/>
              <a:r>
                <a:rPr lang="en-GB" sz="900" dirty="0">
                  <a:solidFill>
                    <a:srgbClr val="000000"/>
                  </a:solidFill>
                  <a:latin typeface="Arial" pitchFamily="34" charset="0"/>
                </a:rPr>
                <a:t>Project number</a:t>
              </a:r>
              <a:endParaRPr lang="en-GB" sz="2000" dirty="0">
                <a:latin typeface="Arial" pitchFamily="34" charset="0"/>
              </a:endParaRPr>
            </a:p>
          </p:txBody>
        </p:sp>
        <p:sp>
          <p:nvSpPr>
            <p:cNvPr id="1622032" name="Rectangle 16"/>
            <p:cNvSpPr>
              <a:spLocks noChangeArrowheads="1"/>
            </p:cNvSpPr>
            <p:nvPr/>
          </p:nvSpPr>
          <p:spPr bwMode="auto">
            <a:xfrm>
              <a:off x="4368" y="1382"/>
              <a:ext cx="642" cy="87"/>
            </a:xfrm>
            <a:prstGeom prst="rect">
              <a:avLst/>
            </a:prstGeom>
            <a:noFill/>
            <a:ln w="9525">
              <a:noFill/>
              <a:miter lim="800000"/>
              <a:headEnd/>
              <a:tailEnd/>
            </a:ln>
          </p:spPr>
          <p:txBody>
            <a:bodyPr wrap="none" lIns="0" tIns="0" rIns="0" bIns="0">
              <a:spAutoFit/>
            </a:bodyPr>
            <a:lstStyle/>
            <a:p>
              <a:pPr algn="l"/>
              <a:r>
                <a:rPr lang="en-GB" sz="900" dirty="0">
                  <a:solidFill>
                    <a:srgbClr val="000000"/>
                  </a:solidFill>
                  <a:latin typeface="Arial" pitchFamily="34" charset="0"/>
                </a:rPr>
                <a:t>Page ……. of ……..</a:t>
              </a:r>
              <a:endParaRPr lang="en-GB" sz="2000" dirty="0">
                <a:latin typeface="Arial" pitchFamily="34" charset="0"/>
              </a:endParaRPr>
            </a:p>
          </p:txBody>
        </p:sp>
        <p:sp>
          <p:nvSpPr>
            <p:cNvPr id="1622033" name="Rectangle 17"/>
            <p:cNvSpPr>
              <a:spLocks noChangeArrowheads="1"/>
            </p:cNvSpPr>
            <p:nvPr/>
          </p:nvSpPr>
          <p:spPr bwMode="auto">
            <a:xfrm>
              <a:off x="1099" y="1496"/>
              <a:ext cx="273" cy="131"/>
            </a:xfrm>
            <a:prstGeom prst="rect">
              <a:avLst/>
            </a:prstGeom>
            <a:solidFill>
              <a:srgbClr val="E5E5E5"/>
            </a:solidFill>
            <a:ln w="9525">
              <a:noFill/>
              <a:miter lim="800000"/>
              <a:headEnd/>
              <a:tailEnd/>
            </a:ln>
          </p:spPr>
          <p:txBody>
            <a:bodyPr/>
            <a:lstStyle/>
            <a:p>
              <a:endParaRPr lang="en-US" dirty="0"/>
            </a:p>
          </p:txBody>
        </p:sp>
        <p:sp>
          <p:nvSpPr>
            <p:cNvPr id="1622034" name="Rectangle 18"/>
            <p:cNvSpPr>
              <a:spLocks noChangeArrowheads="1"/>
            </p:cNvSpPr>
            <p:nvPr/>
          </p:nvSpPr>
          <p:spPr bwMode="auto">
            <a:xfrm>
              <a:off x="1138" y="1513"/>
              <a:ext cx="13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Ref.</a:t>
              </a:r>
              <a:endParaRPr lang="en-GB" sz="2000" dirty="0">
                <a:latin typeface="Arial" pitchFamily="34" charset="0"/>
              </a:endParaRPr>
            </a:p>
          </p:txBody>
        </p:sp>
        <p:sp>
          <p:nvSpPr>
            <p:cNvPr id="1622035" name="Rectangle 19"/>
            <p:cNvSpPr>
              <a:spLocks noChangeArrowheads="1"/>
            </p:cNvSpPr>
            <p:nvPr/>
          </p:nvSpPr>
          <p:spPr bwMode="auto">
            <a:xfrm>
              <a:off x="1376" y="1496"/>
              <a:ext cx="1428" cy="131"/>
            </a:xfrm>
            <a:prstGeom prst="rect">
              <a:avLst/>
            </a:prstGeom>
            <a:solidFill>
              <a:srgbClr val="E5E5E5"/>
            </a:solidFill>
            <a:ln w="9525">
              <a:noFill/>
              <a:miter lim="800000"/>
              <a:headEnd/>
              <a:tailEnd/>
            </a:ln>
          </p:spPr>
          <p:txBody>
            <a:bodyPr/>
            <a:lstStyle/>
            <a:p>
              <a:endParaRPr lang="en-US" dirty="0"/>
            </a:p>
          </p:txBody>
        </p:sp>
        <p:sp>
          <p:nvSpPr>
            <p:cNvPr id="1622036" name="Rectangle 20"/>
            <p:cNvSpPr>
              <a:spLocks noChangeArrowheads="1"/>
            </p:cNvSpPr>
            <p:nvPr/>
          </p:nvSpPr>
          <p:spPr bwMode="auto">
            <a:xfrm>
              <a:off x="1413" y="1513"/>
              <a:ext cx="36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Description</a:t>
              </a:r>
              <a:endParaRPr lang="en-GB" sz="2000" dirty="0">
                <a:latin typeface="Arial" pitchFamily="34" charset="0"/>
              </a:endParaRPr>
            </a:p>
          </p:txBody>
        </p:sp>
        <p:sp>
          <p:nvSpPr>
            <p:cNvPr id="1622037" name="Rectangle 21"/>
            <p:cNvSpPr>
              <a:spLocks noChangeArrowheads="1"/>
            </p:cNvSpPr>
            <p:nvPr/>
          </p:nvSpPr>
          <p:spPr bwMode="auto">
            <a:xfrm>
              <a:off x="2807" y="1496"/>
              <a:ext cx="462" cy="131"/>
            </a:xfrm>
            <a:prstGeom prst="rect">
              <a:avLst/>
            </a:prstGeom>
            <a:solidFill>
              <a:srgbClr val="E5E5E5"/>
            </a:solidFill>
            <a:ln w="9525">
              <a:noFill/>
              <a:miter lim="800000"/>
              <a:headEnd/>
              <a:tailEnd/>
            </a:ln>
          </p:spPr>
          <p:txBody>
            <a:bodyPr/>
            <a:lstStyle/>
            <a:p>
              <a:endParaRPr lang="en-US" dirty="0"/>
            </a:p>
          </p:txBody>
        </p:sp>
        <p:sp>
          <p:nvSpPr>
            <p:cNvPr id="1622038" name="Rectangle 22"/>
            <p:cNvSpPr>
              <a:spLocks noChangeArrowheads="1"/>
            </p:cNvSpPr>
            <p:nvPr/>
          </p:nvSpPr>
          <p:spPr bwMode="auto">
            <a:xfrm>
              <a:off x="2858" y="1514"/>
              <a:ext cx="33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Probability</a:t>
              </a:r>
              <a:endParaRPr lang="en-GB" sz="2000" dirty="0">
                <a:latin typeface="Arial" pitchFamily="34" charset="0"/>
              </a:endParaRPr>
            </a:p>
          </p:txBody>
        </p:sp>
        <p:sp>
          <p:nvSpPr>
            <p:cNvPr id="1622039" name="Rectangle 23"/>
            <p:cNvSpPr>
              <a:spLocks noChangeArrowheads="1"/>
            </p:cNvSpPr>
            <p:nvPr/>
          </p:nvSpPr>
          <p:spPr bwMode="auto">
            <a:xfrm>
              <a:off x="3272" y="1496"/>
              <a:ext cx="332" cy="131"/>
            </a:xfrm>
            <a:prstGeom prst="rect">
              <a:avLst/>
            </a:prstGeom>
            <a:solidFill>
              <a:srgbClr val="E5E5E5"/>
            </a:solidFill>
            <a:ln w="9525">
              <a:noFill/>
              <a:miter lim="800000"/>
              <a:headEnd/>
              <a:tailEnd/>
            </a:ln>
          </p:spPr>
          <p:txBody>
            <a:bodyPr/>
            <a:lstStyle/>
            <a:p>
              <a:endParaRPr lang="en-US" dirty="0"/>
            </a:p>
          </p:txBody>
        </p:sp>
        <p:sp>
          <p:nvSpPr>
            <p:cNvPr id="1622040" name="Rectangle 24"/>
            <p:cNvSpPr>
              <a:spLocks noChangeArrowheads="1"/>
            </p:cNvSpPr>
            <p:nvPr/>
          </p:nvSpPr>
          <p:spPr bwMode="auto">
            <a:xfrm>
              <a:off x="3327" y="1514"/>
              <a:ext cx="21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Impact</a:t>
              </a:r>
              <a:endParaRPr lang="en-GB" sz="2000" dirty="0">
                <a:latin typeface="Arial" pitchFamily="34" charset="0"/>
              </a:endParaRPr>
            </a:p>
          </p:txBody>
        </p:sp>
        <p:sp>
          <p:nvSpPr>
            <p:cNvPr id="1622041" name="Rectangle 25"/>
            <p:cNvSpPr>
              <a:spLocks noChangeArrowheads="1"/>
            </p:cNvSpPr>
            <p:nvPr/>
          </p:nvSpPr>
          <p:spPr bwMode="auto">
            <a:xfrm>
              <a:off x="3607" y="1496"/>
              <a:ext cx="1391" cy="131"/>
            </a:xfrm>
            <a:prstGeom prst="rect">
              <a:avLst/>
            </a:prstGeom>
            <a:solidFill>
              <a:srgbClr val="E5E5E5"/>
            </a:solidFill>
            <a:ln w="9525">
              <a:noFill/>
              <a:miter lim="800000"/>
              <a:headEnd/>
              <a:tailEnd/>
            </a:ln>
          </p:spPr>
          <p:txBody>
            <a:bodyPr/>
            <a:lstStyle/>
            <a:p>
              <a:endParaRPr lang="en-US" dirty="0"/>
            </a:p>
          </p:txBody>
        </p:sp>
        <p:sp>
          <p:nvSpPr>
            <p:cNvPr id="1622042" name="Rectangle 26"/>
            <p:cNvSpPr>
              <a:spLocks noChangeArrowheads="1"/>
            </p:cNvSpPr>
            <p:nvPr/>
          </p:nvSpPr>
          <p:spPr bwMode="auto">
            <a:xfrm>
              <a:off x="3644" y="1514"/>
              <a:ext cx="20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Action</a:t>
              </a:r>
              <a:endParaRPr lang="en-GB" sz="2000" dirty="0">
                <a:latin typeface="Arial" pitchFamily="34" charset="0"/>
              </a:endParaRPr>
            </a:p>
          </p:txBody>
        </p:sp>
        <p:sp>
          <p:nvSpPr>
            <p:cNvPr id="1622043" name="Rectangle 27"/>
            <p:cNvSpPr>
              <a:spLocks noChangeArrowheads="1"/>
            </p:cNvSpPr>
            <p:nvPr/>
          </p:nvSpPr>
          <p:spPr bwMode="auto">
            <a:xfrm>
              <a:off x="5002" y="1496"/>
              <a:ext cx="474" cy="131"/>
            </a:xfrm>
            <a:prstGeom prst="rect">
              <a:avLst/>
            </a:prstGeom>
            <a:solidFill>
              <a:srgbClr val="E5E5E5"/>
            </a:solidFill>
            <a:ln w="9525">
              <a:noFill/>
              <a:miter lim="800000"/>
              <a:headEnd/>
              <a:tailEnd/>
            </a:ln>
          </p:spPr>
          <p:txBody>
            <a:bodyPr/>
            <a:lstStyle/>
            <a:p>
              <a:endParaRPr lang="en-US" dirty="0"/>
            </a:p>
          </p:txBody>
        </p:sp>
        <p:sp>
          <p:nvSpPr>
            <p:cNvPr id="1622044" name="Rectangle 28"/>
            <p:cNvSpPr>
              <a:spLocks noChangeArrowheads="1"/>
            </p:cNvSpPr>
            <p:nvPr/>
          </p:nvSpPr>
          <p:spPr bwMode="auto">
            <a:xfrm>
              <a:off x="5131" y="1514"/>
              <a:ext cx="21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Owner</a:t>
              </a:r>
              <a:endParaRPr lang="en-GB" sz="2000" dirty="0">
                <a:latin typeface="Arial" pitchFamily="34" charset="0"/>
              </a:endParaRPr>
            </a:p>
          </p:txBody>
        </p:sp>
        <p:sp>
          <p:nvSpPr>
            <p:cNvPr id="1622045" name="Rectangle 29"/>
            <p:cNvSpPr>
              <a:spLocks noChangeArrowheads="1"/>
            </p:cNvSpPr>
            <p:nvPr/>
          </p:nvSpPr>
          <p:spPr bwMode="auto">
            <a:xfrm>
              <a:off x="1134" y="1649"/>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1273</a:t>
              </a:r>
              <a:endParaRPr lang="en-GB" sz="2000" dirty="0">
                <a:latin typeface="Arial" pitchFamily="34" charset="0"/>
              </a:endParaRPr>
            </a:p>
          </p:txBody>
        </p:sp>
        <p:sp>
          <p:nvSpPr>
            <p:cNvPr id="1622046" name="Rectangle 30"/>
            <p:cNvSpPr>
              <a:spLocks noChangeArrowheads="1"/>
            </p:cNvSpPr>
            <p:nvPr/>
          </p:nvSpPr>
          <p:spPr bwMode="auto">
            <a:xfrm>
              <a:off x="1413" y="1647"/>
              <a:ext cx="129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Residents object to planning submission</a:t>
              </a:r>
              <a:endParaRPr lang="en-GB" sz="2000" dirty="0">
                <a:latin typeface="Arial" pitchFamily="34" charset="0"/>
              </a:endParaRPr>
            </a:p>
          </p:txBody>
        </p:sp>
        <p:sp>
          <p:nvSpPr>
            <p:cNvPr id="1622047" name="Rectangle 31"/>
            <p:cNvSpPr>
              <a:spLocks noChangeArrowheads="1"/>
            </p:cNvSpPr>
            <p:nvPr/>
          </p:nvSpPr>
          <p:spPr bwMode="auto">
            <a:xfrm>
              <a:off x="3006" y="1649"/>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48" name="Rectangle 32"/>
            <p:cNvSpPr>
              <a:spLocks noChangeArrowheads="1"/>
            </p:cNvSpPr>
            <p:nvPr/>
          </p:nvSpPr>
          <p:spPr bwMode="auto">
            <a:xfrm>
              <a:off x="3385" y="1657"/>
              <a:ext cx="1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VH</a:t>
              </a:r>
              <a:endParaRPr lang="en-GB" sz="2000" dirty="0">
                <a:latin typeface="Arial" pitchFamily="34" charset="0"/>
              </a:endParaRPr>
            </a:p>
          </p:txBody>
        </p:sp>
        <p:sp>
          <p:nvSpPr>
            <p:cNvPr id="1622049" name="Rectangle 33"/>
            <p:cNvSpPr>
              <a:spLocks noChangeArrowheads="1"/>
            </p:cNvSpPr>
            <p:nvPr/>
          </p:nvSpPr>
          <p:spPr bwMode="auto">
            <a:xfrm>
              <a:off x="3644" y="1648"/>
              <a:ext cx="123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Agree to develop garden amenity area</a:t>
              </a:r>
              <a:endParaRPr lang="en-GB" sz="2000" dirty="0">
                <a:latin typeface="Arial" pitchFamily="34" charset="0"/>
              </a:endParaRPr>
            </a:p>
          </p:txBody>
        </p:sp>
        <p:sp>
          <p:nvSpPr>
            <p:cNvPr id="1622050" name="Rectangle 34"/>
            <p:cNvSpPr>
              <a:spLocks noChangeArrowheads="1"/>
            </p:cNvSpPr>
            <p:nvPr/>
          </p:nvSpPr>
          <p:spPr bwMode="auto">
            <a:xfrm>
              <a:off x="5174" y="1649"/>
              <a:ext cx="13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DPJ</a:t>
              </a:r>
              <a:endParaRPr lang="en-GB" sz="2000" dirty="0">
                <a:latin typeface="Arial" pitchFamily="34" charset="0"/>
              </a:endParaRPr>
            </a:p>
          </p:txBody>
        </p:sp>
        <p:sp>
          <p:nvSpPr>
            <p:cNvPr id="1622051" name="Rectangle 35"/>
            <p:cNvSpPr>
              <a:spLocks noChangeArrowheads="1"/>
            </p:cNvSpPr>
            <p:nvPr/>
          </p:nvSpPr>
          <p:spPr bwMode="auto">
            <a:xfrm>
              <a:off x="1134" y="1828"/>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1274</a:t>
              </a:r>
              <a:endParaRPr lang="en-GB" sz="2000" dirty="0">
                <a:latin typeface="Arial" pitchFamily="34" charset="0"/>
              </a:endParaRPr>
            </a:p>
          </p:txBody>
        </p:sp>
        <p:sp>
          <p:nvSpPr>
            <p:cNvPr id="1622052" name="Rectangle 36"/>
            <p:cNvSpPr>
              <a:spLocks noChangeArrowheads="1"/>
            </p:cNvSpPr>
            <p:nvPr/>
          </p:nvSpPr>
          <p:spPr bwMode="auto">
            <a:xfrm>
              <a:off x="1413" y="1826"/>
              <a:ext cx="9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Furniture damaged en route</a:t>
              </a:r>
              <a:endParaRPr lang="en-GB" sz="2000" dirty="0">
                <a:latin typeface="Arial" pitchFamily="34" charset="0"/>
              </a:endParaRPr>
            </a:p>
          </p:txBody>
        </p:sp>
        <p:sp>
          <p:nvSpPr>
            <p:cNvPr id="1622053" name="Rectangle 37"/>
            <p:cNvSpPr>
              <a:spLocks noChangeArrowheads="1"/>
            </p:cNvSpPr>
            <p:nvPr/>
          </p:nvSpPr>
          <p:spPr bwMode="auto">
            <a:xfrm>
              <a:off x="3001" y="1828"/>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54" name="Rectangle 38"/>
            <p:cNvSpPr>
              <a:spLocks noChangeArrowheads="1"/>
            </p:cNvSpPr>
            <p:nvPr/>
          </p:nvSpPr>
          <p:spPr bwMode="auto">
            <a:xfrm>
              <a:off x="3406" y="1827"/>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55" name="Rectangle 39"/>
            <p:cNvSpPr>
              <a:spLocks noChangeArrowheads="1"/>
            </p:cNvSpPr>
            <p:nvPr/>
          </p:nvSpPr>
          <p:spPr bwMode="auto">
            <a:xfrm>
              <a:off x="3644" y="1781"/>
              <a:ext cx="120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Pay premium for high quality removal</a:t>
              </a:r>
              <a:endParaRPr lang="en-GB" sz="2000" dirty="0">
                <a:latin typeface="Arial" pitchFamily="34" charset="0"/>
              </a:endParaRPr>
            </a:p>
          </p:txBody>
        </p:sp>
        <p:sp>
          <p:nvSpPr>
            <p:cNvPr id="1622056" name="Rectangle 40"/>
            <p:cNvSpPr>
              <a:spLocks noChangeArrowheads="1"/>
            </p:cNvSpPr>
            <p:nvPr/>
          </p:nvSpPr>
          <p:spPr bwMode="auto">
            <a:xfrm>
              <a:off x="3646" y="1870"/>
              <a:ext cx="115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firm and agree packing specification</a:t>
              </a:r>
              <a:endParaRPr lang="en-GB" sz="2000" dirty="0">
                <a:latin typeface="Arial" pitchFamily="34" charset="0"/>
              </a:endParaRPr>
            </a:p>
          </p:txBody>
        </p:sp>
        <p:sp>
          <p:nvSpPr>
            <p:cNvPr id="1622057" name="Rectangle 41"/>
            <p:cNvSpPr>
              <a:spLocks noChangeArrowheads="1"/>
            </p:cNvSpPr>
            <p:nvPr/>
          </p:nvSpPr>
          <p:spPr bwMode="auto">
            <a:xfrm>
              <a:off x="5168" y="1782"/>
              <a:ext cx="13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AJD</a:t>
              </a:r>
              <a:endParaRPr lang="en-GB" sz="2000" dirty="0">
                <a:latin typeface="Arial" pitchFamily="34" charset="0"/>
              </a:endParaRPr>
            </a:p>
          </p:txBody>
        </p:sp>
        <p:sp>
          <p:nvSpPr>
            <p:cNvPr id="1622058" name="Rectangle 42"/>
            <p:cNvSpPr>
              <a:spLocks noChangeArrowheads="1"/>
            </p:cNvSpPr>
            <p:nvPr/>
          </p:nvSpPr>
          <p:spPr bwMode="auto">
            <a:xfrm>
              <a:off x="1134" y="2051"/>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1275</a:t>
              </a:r>
              <a:endParaRPr lang="en-GB" sz="2000" dirty="0">
                <a:latin typeface="Arial" pitchFamily="34" charset="0"/>
              </a:endParaRPr>
            </a:p>
          </p:txBody>
        </p:sp>
        <p:sp>
          <p:nvSpPr>
            <p:cNvPr id="1622059" name="Rectangle 43"/>
            <p:cNvSpPr>
              <a:spLocks noChangeArrowheads="1"/>
            </p:cNvSpPr>
            <p:nvPr/>
          </p:nvSpPr>
          <p:spPr bwMode="auto">
            <a:xfrm>
              <a:off x="1413" y="2003"/>
              <a:ext cx="126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Production line equipment damaged en</a:t>
              </a:r>
              <a:endParaRPr lang="en-GB" sz="2000" dirty="0">
                <a:latin typeface="Arial" pitchFamily="34" charset="0"/>
              </a:endParaRPr>
            </a:p>
          </p:txBody>
        </p:sp>
        <p:sp>
          <p:nvSpPr>
            <p:cNvPr id="1622060" name="Rectangle 44"/>
            <p:cNvSpPr>
              <a:spLocks noChangeArrowheads="1"/>
            </p:cNvSpPr>
            <p:nvPr/>
          </p:nvSpPr>
          <p:spPr bwMode="auto">
            <a:xfrm>
              <a:off x="1410" y="2095"/>
              <a:ext cx="16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route</a:t>
              </a:r>
              <a:endParaRPr lang="en-GB" sz="2000" dirty="0">
                <a:latin typeface="Arial" pitchFamily="34" charset="0"/>
              </a:endParaRPr>
            </a:p>
          </p:txBody>
        </p:sp>
        <p:sp>
          <p:nvSpPr>
            <p:cNvPr id="1622061" name="Rectangle 45"/>
            <p:cNvSpPr>
              <a:spLocks noChangeArrowheads="1"/>
            </p:cNvSpPr>
            <p:nvPr/>
          </p:nvSpPr>
          <p:spPr bwMode="auto">
            <a:xfrm>
              <a:off x="3006" y="2051"/>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62" name="Rectangle 46"/>
            <p:cNvSpPr>
              <a:spLocks noChangeArrowheads="1"/>
            </p:cNvSpPr>
            <p:nvPr/>
          </p:nvSpPr>
          <p:spPr bwMode="auto">
            <a:xfrm>
              <a:off x="3404" y="2051"/>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63" name="Rectangle 47"/>
            <p:cNvSpPr>
              <a:spLocks noChangeArrowheads="1"/>
            </p:cNvSpPr>
            <p:nvPr/>
          </p:nvSpPr>
          <p:spPr bwMode="auto">
            <a:xfrm>
              <a:off x="3646" y="2003"/>
              <a:ext cx="120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Pay premium for high quality removal</a:t>
              </a:r>
              <a:endParaRPr lang="en-GB" sz="2000" dirty="0">
                <a:latin typeface="Arial" pitchFamily="34" charset="0"/>
              </a:endParaRPr>
            </a:p>
          </p:txBody>
        </p:sp>
        <p:sp>
          <p:nvSpPr>
            <p:cNvPr id="1622064" name="Rectangle 48"/>
            <p:cNvSpPr>
              <a:spLocks noChangeArrowheads="1"/>
            </p:cNvSpPr>
            <p:nvPr/>
          </p:nvSpPr>
          <p:spPr bwMode="auto">
            <a:xfrm>
              <a:off x="3644" y="2094"/>
              <a:ext cx="115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firm and agree packing specification</a:t>
              </a:r>
              <a:endParaRPr lang="en-GB" sz="2000" dirty="0">
                <a:latin typeface="Arial" pitchFamily="34" charset="0"/>
              </a:endParaRPr>
            </a:p>
          </p:txBody>
        </p:sp>
        <p:sp>
          <p:nvSpPr>
            <p:cNvPr id="1622065" name="Rectangle 49"/>
            <p:cNvSpPr>
              <a:spLocks noChangeArrowheads="1"/>
            </p:cNvSpPr>
            <p:nvPr/>
          </p:nvSpPr>
          <p:spPr bwMode="auto">
            <a:xfrm>
              <a:off x="5168" y="2005"/>
              <a:ext cx="13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AJD</a:t>
              </a:r>
              <a:endParaRPr lang="en-GB" sz="2000" dirty="0">
                <a:latin typeface="Arial" pitchFamily="34" charset="0"/>
              </a:endParaRPr>
            </a:p>
          </p:txBody>
        </p:sp>
        <p:sp>
          <p:nvSpPr>
            <p:cNvPr id="1622066" name="Rectangle 50"/>
            <p:cNvSpPr>
              <a:spLocks noChangeArrowheads="1"/>
            </p:cNvSpPr>
            <p:nvPr/>
          </p:nvSpPr>
          <p:spPr bwMode="auto">
            <a:xfrm>
              <a:off x="1134" y="2274"/>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1276</a:t>
              </a:r>
              <a:endParaRPr lang="en-GB" sz="2000" dirty="0">
                <a:latin typeface="Arial" pitchFamily="34" charset="0"/>
              </a:endParaRPr>
            </a:p>
          </p:txBody>
        </p:sp>
        <p:sp>
          <p:nvSpPr>
            <p:cNvPr id="1622067" name="Rectangle 51"/>
            <p:cNvSpPr>
              <a:spLocks noChangeArrowheads="1"/>
            </p:cNvSpPr>
            <p:nvPr/>
          </p:nvSpPr>
          <p:spPr bwMode="auto">
            <a:xfrm>
              <a:off x="1410" y="2228"/>
              <a:ext cx="124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Furniture supplier fails to meet delivery</a:t>
              </a:r>
              <a:endParaRPr lang="en-GB" sz="2000" dirty="0">
                <a:latin typeface="Arial" pitchFamily="34" charset="0"/>
              </a:endParaRPr>
            </a:p>
          </p:txBody>
        </p:sp>
        <p:sp>
          <p:nvSpPr>
            <p:cNvPr id="1622068" name="Rectangle 52"/>
            <p:cNvSpPr>
              <a:spLocks noChangeArrowheads="1"/>
            </p:cNvSpPr>
            <p:nvPr/>
          </p:nvSpPr>
          <p:spPr bwMode="auto">
            <a:xfrm>
              <a:off x="1410" y="2318"/>
              <a:ext cx="275"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deadline</a:t>
              </a:r>
              <a:endParaRPr lang="en-GB" sz="2000" dirty="0">
                <a:latin typeface="Arial" pitchFamily="34" charset="0"/>
              </a:endParaRPr>
            </a:p>
          </p:txBody>
        </p:sp>
        <p:sp>
          <p:nvSpPr>
            <p:cNvPr id="1622069" name="Rectangle 53"/>
            <p:cNvSpPr>
              <a:spLocks noChangeArrowheads="1"/>
            </p:cNvSpPr>
            <p:nvPr/>
          </p:nvSpPr>
          <p:spPr bwMode="auto">
            <a:xfrm>
              <a:off x="3006" y="2274"/>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70" name="Rectangle 54"/>
            <p:cNvSpPr>
              <a:spLocks noChangeArrowheads="1"/>
            </p:cNvSpPr>
            <p:nvPr/>
          </p:nvSpPr>
          <p:spPr bwMode="auto">
            <a:xfrm>
              <a:off x="3409" y="2274"/>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71" name="Rectangle 55"/>
            <p:cNvSpPr>
              <a:spLocks noChangeArrowheads="1"/>
            </p:cNvSpPr>
            <p:nvPr/>
          </p:nvSpPr>
          <p:spPr bwMode="auto">
            <a:xfrm>
              <a:off x="3644" y="2273"/>
              <a:ext cx="99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Retain old furniture temporarily</a:t>
              </a:r>
              <a:endParaRPr lang="en-GB" sz="2000" dirty="0">
                <a:latin typeface="Arial" pitchFamily="34" charset="0"/>
              </a:endParaRPr>
            </a:p>
          </p:txBody>
        </p:sp>
        <p:sp>
          <p:nvSpPr>
            <p:cNvPr id="1622072" name="Rectangle 56"/>
            <p:cNvSpPr>
              <a:spLocks noChangeArrowheads="1"/>
            </p:cNvSpPr>
            <p:nvPr/>
          </p:nvSpPr>
          <p:spPr bwMode="auto">
            <a:xfrm>
              <a:off x="5202" y="2227"/>
              <a:ext cx="85"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JK</a:t>
              </a:r>
              <a:endParaRPr lang="en-GB" sz="2000" dirty="0">
                <a:latin typeface="Arial" pitchFamily="34" charset="0"/>
              </a:endParaRPr>
            </a:p>
          </p:txBody>
        </p:sp>
        <p:sp>
          <p:nvSpPr>
            <p:cNvPr id="1622073" name="Rectangle 57"/>
            <p:cNvSpPr>
              <a:spLocks noChangeArrowheads="1"/>
            </p:cNvSpPr>
            <p:nvPr/>
          </p:nvSpPr>
          <p:spPr bwMode="auto">
            <a:xfrm>
              <a:off x="1134" y="2451"/>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1277</a:t>
              </a:r>
              <a:endParaRPr lang="en-GB" sz="2000" dirty="0">
                <a:latin typeface="Arial" pitchFamily="34" charset="0"/>
              </a:endParaRPr>
            </a:p>
          </p:txBody>
        </p:sp>
        <p:sp>
          <p:nvSpPr>
            <p:cNvPr id="1622074" name="Rectangle 58"/>
            <p:cNvSpPr>
              <a:spLocks noChangeArrowheads="1"/>
            </p:cNvSpPr>
            <p:nvPr/>
          </p:nvSpPr>
          <p:spPr bwMode="auto">
            <a:xfrm>
              <a:off x="1410" y="2451"/>
              <a:ext cx="90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Building company goes bust</a:t>
              </a:r>
              <a:endParaRPr lang="en-GB" sz="2000" dirty="0">
                <a:latin typeface="Arial" pitchFamily="34" charset="0"/>
              </a:endParaRPr>
            </a:p>
          </p:txBody>
        </p:sp>
        <p:sp>
          <p:nvSpPr>
            <p:cNvPr id="1622075" name="Rectangle 59"/>
            <p:cNvSpPr>
              <a:spLocks noChangeArrowheads="1"/>
            </p:cNvSpPr>
            <p:nvPr/>
          </p:nvSpPr>
          <p:spPr bwMode="auto">
            <a:xfrm>
              <a:off x="2998" y="2459"/>
              <a:ext cx="8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VL</a:t>
              </a:r>
              <a:endParaRPr lang="en-GB" sz="2000" dirty="0">
                <a:latin typeface="Arial" pitchFamily="34" charset="0"/>
              </a:endParaRPr>
            </a:p>
          </p:txBody>
        </p:sp>
        <p:sp>
          <p:nvSpPr>
            <p:cNvPr id="1622076" name="Rectangle 60"/>
            <p:cNvSpPr>
              <a:spLocks noChangeArrowheads="1"/>
            </p:cNvSpPr>
            <p:nvPr/>
          </p:nvSpPr>
          <p:spPr bwMode="auto">
            <a:xfrm>
              <a:off x="3392" y="2459"/>
              <a:ext cx="1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VH</a:t>
              </a:r>
              <a:endParaRPr lang="en-GB" sz="2000" dirty="0">
                <a:latin typeface="Arial" pitchFamily="34" charset="0"/>
              </a:endParaRPr>
            </a:p>
          </p:txBody>
        </p:sp>
        <p:sp>
          <p:nvSpPr>
            <p:cNvPr id="1622077" name="Rectangle 61"/>
            <p:cNvSpPr>
              <a:spLocks noChangeArrowheads="1"/>
            </p:cNvSpPr>
            <p:nvPr/>
          </p:nvSpPr>
          <p:spPr bwMode="auto">
            <a:xfrm>
              <a:off x="3644" y="2450"/>
              <a:ext cx="103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Perform detailed financial check</a:t>
              </a:r>
              <a:endParaRPr lang="en-GB" sz="2000" dirty="0">
                <a:latin typeface="Arial" pitchFamily="34" charset="0"/>
              </a:endParaRPr>
            </a:p>
          </p:txBody>
        </p:sp>
        <p:sp>
          <p:nvSpPr>
            <p:cNvPr id="1622078" name="Rectangle 62"/>
            <p:cNvSpPr>
              <a:spLocks noChangeArrowheads="1"/>
            </p:cNvSpPr>
            <p:nvPr/>
          </p:nvSpPr>
          <p:spPr bwMode="auto">
            <a:xfrm>
              <a:off x="5154" y="2451"/>
              <a:ext cx="15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FDM</a:t>
              </a:r>
              <a:endParaRPr lang="en-GB" sz="2000" dirty="0">
                <a:latin typeface="Arial" pitchFamily="34" charset="0"/>
              </a:endParaRPr>
            </a:p>
          </p:txBody>
        </p:sp>
        <p:sp>
          <p:nvSpPr>
            <p:cNvPr id="1622079" name="Rectangle 63"/>
            <p:cNvSpPr>
              <a:spLocks noChangeArrowheads="1"/>
            </p:cNvSpPr>
            <p:nvPr/>
          </p:nvSpPr>
          <p:spPr bwMode="auto">
            <a:xfrm>
              <a:off x="1134" y="2673"/>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1278</a:t>
              </a:r>
              <a:endParaRPr lang="en-GB" sz="2000" dirty="0">
                <a:latin typeface="Arial" pitchFamily="34" charset="0"/>
              </a:endParaRPr>
            </a:p>
          </p:txBody>
        </p:sp>
        <p:sp>
          <p:nvSpPr>
            <p:cNvPr id="1622080" name="Rectangle 64"/>
            <p:cNvSpPr>
              <a:spLocks noChangeArrowheads="1"/>
            </p:cNvSpPr>
            <p:nvPr/>
          </p:nvSpPr>
          <p:spPr bwMode="auto">
            <a:xfrm>
              <a:off x="1410" y="2629"/>
              <a:ext cx="93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Poor weather during external</a:t>
              </a:r>
              <a:endParaRPr lang="en-GB" sz="2000" dirty="0">
                <a:latin typeface="Arial" pitchFamily="34" charset="0"/>
              </a:endParaRPr>
            </a:p>
          </p:txBody>
        </p:sp>
        <p:sp>
          <p:nvSpPr>
            <p:cNvPr id="1622081" name="Rectangle 65"/>
            <p:cNvSpPr>
              <a:spLocks noChangeArrowheads="1"/>
            </p:cNvSpPr>
            <p:nvPr/>
          </p:nvSpPr>
          <p:spPr bwMode="auto">
            <a:xfrm>
              <a:off x="1410" y="2718"/>
              <a:ext cx="44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refurbishment</a:t>
              </a:r>
              <a:endParaRPr lang="en-GB" sz="2000" dirty="0">
                <a:latin typeface="Arial" pitchFamily="34" charset="0"/>
              </a:endParaRPr>
            </a:p>
          </p:txBody>
        </p:sp>
        <p:sp>
          <p:nvSpPr>
            <p:cNvPr id="1622082" name="Rectangle 66"/>
            <p:cNvSpPr>
              <a:spLocks noChangeArrowheads="1"/>
            </p:cNvSpPr>
            <p:nvPr/>
          </p:nvSpPr>
          <p:spPr bwMode="auto">
            <a:xfrm>
              <a:off x="3014" y="2673"/>
              <a:ext cx="4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a:t>
              </a:r>
              <a:endParaRPr lang="en-GB" sz="2000" dirty="0">
                <a:latin typeface="Arial" pitchFamily="34" charset="0"/>
              </a:endParaRPr>
            </a:p>
          </p:txBody>
        </p:sp>
        <p:sp>
          <p:nvSpPr>
            <p:cNvPr id="1622083" name="Rectangle 67"/>
            <p:cNvSpPr>
              <a:spLocks noChangeArrowheads="1"/>
            </p:cNvSpPr>
            <p:nvPr/>
          </p:nvSpPr>
          <p:spPr bwMode="auto">
            <a:xfrm>
              <a:off x="3404" y="2673"/>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84" name="Rectangle 68"/>
            <p:cNvSpPr>
              <a:spLocks noChangeArrowheads="1"/>
            </p:cNvSpPr>
            <p:nvPr/>
          </p:nvSpPr>
          <p:spPr bwMode="auto">
            <a:xfrm>
              <a:off x="3644" y="2584"/>
              <a:ext cx="114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Plan external work when weather is</a:t>
              </a:r>
              <a:endParaRPr lang="en-GB" sz="2000" dirty="0">
                <a:latin typeface="Arial" pitchFamily="34" charset="0"/>
              </a:endParaRPr>
            </a:p>
          </p:txBody>
        </p:sp>
        <p:sp>
          <p:nvSpPr>
            <p:cNvPr id="1622085" name="Rectangle 69"/>
            <p:cNvSpPr>
              <a:spLocks noChangeArrowheads="1"/>
            </p:cNvSpPr>
            <p:nvPr/>
          </p:nvSpPr>
          <p:spPr bwMode="auto">
            <a:xfrm>
              <a:off x="3644" y="2673"/>
              <a:ext cx="111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favourable. May require short term</a:t>
              </a:r>
              <a:endParaRPr lang="en-GB" sz="2000" dirty="0">
                <a:latin typeface="Arial" pitchFamily="34" charset="0"/>
              </a:endParaRPr>
            </a:p>
          </p:txBody>
        </p:sp>
        <p:sp>
          <p:nvSpPr>
            <p:cNvPr id="1622086" name="Rectangle 70"/>
            <p:cNvSpPr>
              <a:spLocks noChangeArrowheads="1"/>
            </p:cNvSpPr>
            <p:nvPr/>
          </p:nvSpPr>
          <p:spPr bwMode="auto">
            <a:xfrm>
              <a:off x="3641" y="2764"/>
              <a:ext cx="66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changes to schedule</a:t>
              </a:r>
              <a:endParaRPr lang="en-GB" sz="2000" dirty="0">
                <a:latin typeface="Arial" pitchFamily="34" charset="0"/>
              </a:endParaRPr>
            </a:p>
          </p:txBody>
        </p:sp>
        <p:sp>
          <p:nvSpPr>
            <p:cNvPr id="1622087" name="Rectangle 71"/>
            <p:cNvSpPr>
              <a:spLocks noChangeArrowheads="1"/>
            </p:cNvSpPr>
            <p:nvPr/>
          </p:nvSpPr>
          <p:spPr bwMode="auto">
            <a:xfrm>
              <a:off x="5187" y="2584"/>
              <a:ext cx="9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LD</a:t>
              </a:r>
              <a:endParaRPr lang="en-GB" sz="2000" dirty="0">
                <a:latin typeface="Arial" pitchFamily="34" charset="0"/>
              </a:endParaRPr>
            </a:p>
          </p:txBody>
        </p:sp>
        <p:sp>
          <p:nvSpPr>
            <p:cNvPr id="1622088" name="Rectangle 72"/>
            <p:cNvSpPr>
              <a:spLocks noChangeArrowheads="1"/>
            </p:cNvSpPr>
            <p:nvPr/>
          </p:nvSpPr>
          <p:spPr bwMode="auto">
            <a:xfrm>
              <a:off x="1134" y="2943"/>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1279</a:t>
              </a:r>
              <a:endParaRPr lang="en-GB" sz="2000" dirty="0">
                <a:latin typeface="Arial" pitchFamily="34" charset="0"/>
              </a:endParaRPr>
            </a:p>
          </p:txBody>
        </p:sp>
        <p:sp>
          <p:nvSpPr>
            <p:cNvPr id="1622089" name="Rectangle 73"/>
            <p:cNvSpPr>
              <a:spLocks noChangeArrowheads="1"/>
            </p:cNvSpPr>
            <p:nvPr/>
          </p:nvSpPr>
          <p:spPr bwMode="auto">
            <a:xfrm>
              <a:off x="1410" y="2943"/>
              <a:ext cx="124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Scope of refurbishment work extended</a:t>
              </a:r>
              <a:endParaRPr lang="en-GB" sz="2000" dirty="0">
                <a:latin typeface="Arial" pitchFamily="34" charset="0"/>
              </a:endParaRPr>
            </a:p>
          </p:txBody>
        </p:sp>
        <p:sp>
          <p:nvSpPr>
            <p:cNvPr id="1622090" name="Rectangle 74"/>
            <p:cNvSpPr>
              <a:spLocks noChangeArrowheads="1"/>
            </p:cNvSpPr>
            <p:nvPr/>
          </p:nvSpPr>
          <p:spPr bwMode="auto">
            <a:xfrm>
              <a:off x="3006" y="2943"/>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91" name="Rectangle 75"/>
            <p:cNvSpPr>
              <a:spLocks noChangeArrowheads="1"/>
            </p:cNvSpPr>
            <p:nvPr/>
          </p:nvSpPr>
          <p:spPr bwMode="auto">
            <a:xfrm>
              <a:off x="3409" y="2943"/>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92" name="Rectangle 76"/>
            <p:cNvSpPr>
              <a:spLocks noChangeArrowheads="1"/>
            </p:cNvSpPr>
            <p:nvPr/>
          </p:nvSpPr>
          <p:spPr bwMode="auto">
            <a:xfrm>
              <a:off x="3644" y="2896"/>
              <a:ext cx="97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Maintain strict Change Control</a:t>
              </a:r>
              <a:endParaRPr lang="en-GB" sz="2000" dirty="0">
                <a:latin typeface="Arial" pitchFamily="34" charset="0"/>
              </a:endParaRPr>
            </a:p>
          </p:txBody>
        </p:sp>
        <p:sp>
          <p:nvSpPr>
            <p:cNvPr id="1622093" name="Rectangle 77"/>
            <p:cNvSpPr>
              <a:spLocks noChangeArrowheads="1"/>
            </p:cNvSpPr>
            <p:nvPr/>
          </p:nvSpPr>
          <p:spPr bwMode="auto">
            <a:xfrm>
              <a:off x="3641" y="2987"/>
              <a:ext cx="36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procedures</a:t>
              </a:r>
              <a:endParaRPr lang="en-GB" sz="2000" dirty="0">
                <a:latin typeface="Arial" pitchFamily="34" charset="0"/>
              </a:endParaRPr>
            </a:p>
          </p:txBody>
        </p:sp>
        <p:sp>
          <p:nvSpPr>
            <p:cNvPr id="1622094" name="Rectangle 78"/>
            <p:cNvSpPr>
              <a:spLocks noChangeArrowheads="1"/>
            </p:cNvSpPr>
            <p:nvPr/>
          </p:nvSpPr>
          <p:spPr bwMode="auto">
            <a:xfrm>
              <a:off x="5154" y="2897"/>
              <a:ext cx="15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FDM</a:t>
              </a:r>
              <a:endParaRPr lang="en-GB" sz="2000" dirty="0">
                <a:latin typeface="Arial" pitchFamily="34" charset="0"/>
              </a:endParaRPr>
            </a:p>
          </p:txBody>
        </p:sp>
        <p:sp>
          <p:nvSpPr>
            <p:cNvPr id="1622095" name="Rectangle 79"/>
            <p:cNvSpPr>
              <a:spLocks noChangeArrowheads="1"/>
            </p:cNvSpPr>
            <p:nvPr/>
          </p:nvSpPr>
          <p:spPr bwMode="auto">
            <a:xfrm>
              <a:off x="1134" y="3142"/>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1280</a:t>
              </a:r>
              <a:endParaRPr lang="en-GB" sz="2000" dirty="0">
                <a:latin typeface="Arial" pitchFamily="34" charset="0"/>
              </a:endParaRPr>
            </a:p>
          </p:txBody>
        </p:sp>
        <p:sp>
          <p:nvSpPr>
            <p:cNvPr id="1622096" name="Rectangle 80"/>
            <p:cNvSpPr>
              <a:spLocks noChangeArrowheads="1"/>
            </p:cNvSpPr>
            <p:nvPr/>
          </p:nvSpPr>
          <p:spPr bwMode="auto">
            <a:xfrm>
              <a:off x="1410" y="3142"/>
              <a:ext cx="98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Injury during decommissioning</a:t>
              </a:r>
              <a:endParaRPr lang="en-GB" sz="2000" dirty="0">
                <a:latin typeface="Arial" pitchFamily="34" charset="0"/>
              </a:endParaRPr>
            </a:p>
          </p:txBody>
        </p:sp>
        <p:sp>
          <p:nvSpPr>
            <p:cNvPr id="1622097" name="Rectangle 81"/>
            <p:cNvSpPr>
              <a:spLocks noChangeArrowheads="1"/>
            </p:cNvSpPr>
            <p:nvPr/>
          </p:nvSpPr>
          <p:spPr bwMode="auto">
            <a:xfrm>
              <a:off x="3001" y="3166"/>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98" name="Rectangle 82"/>
            <p:cNvSpPr>
              <a:spLocks noChangeArrowheads="1"/>
            </p:cNvSpPr>
            <p:nvPr/>
          </p:nvSpPr>
          <p:spPr bwMode="auto">
            <a:xfrm>
              <a:off x="3416" y="3166"/>
              <a:ext cx="4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a:t>
              </a:r>
              <a:endParaRPr lang="en-GB" sz="2000" dirty="0">
                <a:latin typeface="Arial" pitchFamily="34" charset="0"/>
              </a:endParaRPr>
            </a:p>
          </p:txBody>
        </p:sp>
        <p:sp>
          <p:nvSpPr>
            <p:cNvPr id="1622099" name="Rectangle 83"/>
            <p:cNvSpPr>
              <a:spLocks noChangeArrowheads="1"/>
            </p:cNvSpPr>
            <p:nvPr/>
          </p:nvSpPr>
          <p:spPr bwMode="auto">
            <a:xfrm>
              <a:off x="3641" y="3105"/>
              <a:ext cx="117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Ensure safety regulations are strictly</a:t>
              </a:r>
              <a:endParaRPr lang="en-GB" sz="2000" dirty="0">
                <a:latin typeface="Arial" pitchFamily="34" charset="0"/>
              </a:endParaRPr>
            </a:p>
          </p:txBody>
        </p:sp>
        <p:sp>
          <p:nvSpPr>
            <p:cNvPr id="1622100" name="Rectangle 84"/>
            <p:cNvSpPr>
              <a:spLocks noChangeArrowheads="1"/>
            </p:cNvSpPr>
            <p:nvPr/>
          </p:nvSpPr>
          <p:spPr bwMode="auto">
            <a:xfrm>
              <a:off x="3641" y="3186"/>
              <a:ext cx="28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enforced</a:t>
              </a:r>
              <a:endParaRPr lang="en-GB" sz="2000" dirty="0">
                <a:latin typeface="Arial" pitchFamily="34" charset="0"/>
              </a:endParaRPr>
            </a:p>
          </p:txBody>
        </p:sp>
        <p:sp>
          <p:nvSpPr>
            <p:cNvPr id="1622101" name="Rectangle 85"/>
            <p:cNvSpPr>
              <a:spLocks noChangeArrowheads="1"/>
            </p:cNvSpPr>
            <p:nvPr/>
          </p:nvSpPr>
          <p:spPr bwMode="auto">
            <a:xfrm>
              <a:off x="5186" y="3121"/>
              <a:ext cx="1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PH</a:t>
              </a:r>
              <a:endParaRPr lang="en-GB" sz="2000" dirty="0">
                <a:latin typeface="Arial" pitchFamily="34" charset="0"/>
              </a:endParaRPr>
            </a:p>
          </p:txBody>
        </p:sp>
        <p:sp>
          <p:nvSpPr>
            <p:cNvPr id="1622102" name="Rectangle 86"/>
            <p:cNvSpPr>
              <a:spLocks noChangeArrowheads="1"/>
            </p:cNvSpPr>
            <p:nvPr/>
          </p:nvSpPr>
          <p:spPr bwMode="auto">
            <a:xfrm>
              <a:off x="1134" y="3328"/>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1281</a:t>
              </a:r>
              <a:endParaRPr lang="en-GB" sz="2000" dirty="0">
                <a:latin typeface="Arial" pitchFamily="34" charset="0"/>
              </a:endParaRPr>
            </a:p>
          </p:txBody>
        </p:sp>
        <p:sp>
          <p:nvSpPr>
            <p:cNvPr id="1622103" name="Rectangle 87"/>
            <p:cNvSpPr>
              <a:spLocks noChangeArrowheads="1"/>
            </p:cNvSpPr>
            <p:nvPr/>
          </p:nvSpPr>
          <p:spPr bwMode="auto">
            <a:xfrm>
              <a:off x="1410" y="3328"/>
              <a:ext cx="51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Petty vandalism</a:t>
              </a:r>
              <a:endParaRPr lang="en-GB" sz="2000" dirty="0">
                <a:latin typeface="Arial" pitchFamily="34" charset="0"/>
              </a:endParaRPr>
            </a:p>
          </p:txBody>
        </p:sp>
        <p:sp>
          <p:nvSpPr>
            <p:cNvPr id="1622104" name="Rectangle 88"/>
            <p:cNvSpPr>
              <a:spLocks noChangeArrowheads="1"/>
            </p:cNvSpPr>
            <p:nvPr/>
          </p:nvSpPr>
          <p:spPr bwMode="auto">
            <a:xfrm>
              <a:off x="3014" y="3328"/>
              <a:ext cx="4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a:t>
              </a:r>
              <a:endParaRPr lang="en-GB" sz="2000" dirty="0">
                <a:latin typeface="Arial" pitchFamily="34" charset="0"/>
              </a:endParaRPr>
            </a:p>
          </p:txBody>
        </p:sp>
        <p:sp>
          <p:nvSpPr>
            <p:cNvPr id="1622105" name="Rectangle 89"/>
            <p:cNvSpPr>
              <a:spLocks noChangeArrowheads="1"/>
            </p:cNvSpPr>
            <p:nvPr/>
          </p:nvSpPr>
          <p:spPr bwMode="auto">
            <a:xfrm>
              <a:off x="3409" y="3328"/>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106" name="Rectangle 90"/>
            <p:cNvSpPr>
              <a:spLocks noChangeArrowheads="1"/>
            </p:cNvSpPr>
            <p:nvPr/>
          </p:nvSpPr>
          <p:spPr bwMode="auto">
            <a:xfrm>
              <a:off x="3641" y="3328"/>
              <a:ext cx="67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Cover with insurance</a:t>
              </a:r>
              <a:endParaRPr lang="en-GB" sz="2000" dirty="0">
                <a:latin typeface="Arial" pitchFamily="34" charset="0"/>
              </a:endParaRPr>
            </a:p>
          </p:txBody>
        </p:sp>
        <p:sp>
          <p:nvSpPr>
            <p:cNvPr id="1622107" name="Rectangle 91"/>
            <p:cNvSpPr>
              <a:spLocks noChangeArrowheads="1"/>
            </p:cNvSpPr>
            <p:nvPr/>
          </p:nvSpPr>
          <p:spPr bwMode="auto">
            <a:xfrm>
              <a:off x="5154" y="3328"/>
              <a:ext cx="15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FDM</a:t>
              </a:r>
              <a:endParaRPr lang="en-GB" sz="2000" dirty="0">
                <a:latin typeface="Arial" pitchFamily="34" charset="0"/>
              </a:endParaRPr>
            </a:p>
          </p:txBody>
        </p:sp>
        <p:sp>
          <p:nvSpPr>
            <p:cNvPr id="1622108" name="Rectangle 92"/>
            <p:cNvSpPr>
              <a:spLocks noChangeArrowheads="1"/>
            </p:cNvSpPr>
            <p:nvPr/>
          </p:nvSpPr>
          <p:spPr bwMode="auto">
            <a:xfrm>
              <a:off x="1134" y="3476"/>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1282</a:t>
              </a:r>
              <a:endParaRPr lang="en-GB" sz="2000" dirty="0">
                <a:latin typeface="Arial" pitchFamily="34" charset="0"/>
              </a:endParaRPr>
            </a:p>
          </p:txBody>
        </p:sp>
        <p:sp>
          <p:nvSpPr>
            <p:cNvPr id="1622109" name="Rectangle 93"/>
            <p:cNvSpPr>
              <a:spLocks noChangeArrowheads="1"/>
            </p:cNvSpPr>
            <p:nvPr/>
          </p:nvSpPr>
          <p:spPr bwMode="auto">
            <a:xfrm>
              <a:off x="1410" y="3476"/>
              <a:ext cx="62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New furniture faulty</a:t>
              </a:r>
              <a:endParaRPr lang="en-GB" sz="2000" dirty="0">
                <a:latin typeface="Arial" pitchFamily="34" charset="0"/>
              </a:endParaRPr>
            </a:p>
          </p:txBody>
        </p:sp>
        <p:sp>
          <p:nvSpPr>
            <p:cNvPr id="1622110" name="Rectangle 94"/>
            <p:cNvSpPr>
              <a:spLocks noChangeArrowheads="1"/>
            </p:cNvSpPr>
            <p:nvPr/>
          </p:nvSpPr>
          <p:spPr bwMode="auto">
            <a:xfrm>
              <a:off x="3001" y="3476"/>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111" name="Rectangle 95"/>
            <p:cNvSpPr>
              <a:spLocks noChangeArrowheads="1"/>
            </p:cNvSpPr>
            <p:nvPr/>
          </p:nvSpPr>
          <p:spPr bwMode="auto">
            <a:xfrm>
              <a:off x="3404" y="3476"/>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112" name="Rectangle 96"/>
            <p:cNvSpPr>
              <a:spLocks noChangeArrowheads="1"/>
            </p:cNvSpPr>
            <p:nvPr/>
          </p:nvSpPr>
          <p:spPr bwMode="auto">
            <a:xfrm>
              <a:off x="3644" y="3475"/>
              <a:ext cx="99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Retain old furniture temporarily</a:t>
              </a:r>
              <a:endParaRPr lang="en-GB" sz="2000" dirty="0">
                <a:latin typeface="Arial" pitchFamily="34" charset="0"/>
              </a:endParaRPr>
            </a:p>
          </p:txBody>
        </p:sp>
        <p:sp>
          <p:nvSpPr>
            <p:cNvPr id="1622113" name="Rectangle 97"/>
            <p:cNvSpPr>
              <a:spLocks noChangeArrowheads="1"/>
            </p:cNvSpPr>
            <p:nvPr/>
          </p:nvSpPr>
          <p:spPr bwMode="auto">
            <a:xfrm>
              <a:off x="5200" y="3476"/>
              <a:ext cx="85"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JK</a:t>
              </a:r>
              <a:endParaRPr lang="en-GB" sz="2000" dirty="0">
                <a:latin typeface="Arial" pitchFamily="34" charset="0"/>
              </a:endParaRPr>
            </a:p>
          </p:txBody>
        </p:sp>
        <p:sp>
          <p:nvSpPr>
            <p:cNvPr id="1622114" name="Line 98"/>
            <p:cNvSpPr>
              <a:spLocks noChangeShapeType="1"/>
            </p:cNvSpPr>
            <p:nvPr/>
          </p:nvSpPr>
          <p:spPr bwMode="auto">
            <a:xfrm>
              <a:off x="1096" y="2865"/>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15" name="Line 99"/>
            <p:cNvSpPr>
              <a:spLocks noChangeShapeType="1"/>
            </p:cNvSpPr>
            <p:nvPr/>
          </p:nvSpPr>
          <p:spPr bwMode="auto">
            <a:xfrm>
              <a:off x="1088" y="1960"/>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16" name="Line 100"/>
            <p:cNvSpPr>
              <a:spLocks noChangeShapeType="1"/>
            </p:cNvSpPr>
            <p:nvPr/>
          </p:nvSpPr>
          <p:spPr bwMode="auto">
            <a:xfrm>
              <a:off x="4329" y="1359"/>
              <a:ext cx="0" cy="134"/>
            </a:xfrm>
            <a:prstGeom prst="line">
              <a:avLst/>
            </a:prstGeom>
            <a:noFill/>
            <a:ln w="9525">
              <a:solidFill>
                <a:schemeClr val="tx1"/>
              </a:solidFill>
              <a:round/>
              <a:headEnd/>
              <a:tailEnd/>
            </a:ln>
            <a:effectLst/>
          </p:spPr>
          <p:txBody>
            <a:bodyPr wrap="none" anchor="ctr"/>
            <a:lstStyle/>
            <a:p>
              <a:endParaRPr lang="en-US" dirty="0"/>
            </a:p>
          </p:txBody>
        </p:sp>
        <p:sp>
          <p:nvSpPr>
            <p:cNvPr id="1622117" name="Rectangle 101"/>
            <p:cNvSpPr>
              <a:spLocks noChangeArrowheads="1"/>
            </p:cNvSpPr>
            <p:nvPr/>
          </p:nvSpPr>
          <p:spPr bwMode="auto">
            <a:xfrm>
              <a:off x="4538" y="1254"/>
              <a:ext cx="618" cy="97"/>
            </a:xfrm>
            <a:prstGeom prst="rect">
              <a:avLst/>
            </a:prstGeom>
            <a:noFill/>
            <a:ln w="9525">
              <a:noFill/>
              <a:miter lim="800000"/>
              <a:headEnd/>
              <a:tailEnd/>
            </a:ln>
          </p:spPr>
          <p:txBody>
            <a:bodyPr wrap="none" lIns="0" tIns="0" rIns="0" bIns="0">
              <a:spAutoFit/>
            </a:bodyPr>
            <a:lstStyle/>
            <a:p>
              <a:pPr algn="l"/>
              <a:r>
                <a:rPr lang="en-GB" sz="1000" dirty="0">
                  <a:solidFill>
                    <a:srgbClr val="000000"/>
                  </a:solidFill>
                  <a:latin typeface="Arial" pitchFamily="34" charset="0"/>
                </a:rPr>
                <a:t>Version………….</a:t>
              </a:r>
              <a:endParaRPr lang="en-GB" sz="1800" dirty="0">
                <a:latin typeface="Arial" pitchFamily="34" charset="0"/>
              </a:endParaRPr>
            </a:p>
          </p:txBody>
        </p:sp>
        <p:sp>
          <p:nvSpPr>
            <p:cNvPr id="1622118" name="Line 102"/>
            <p:cNvSpPr>
              <a:spLocks noChangeShapeType="1"/>
            </p:cNvSpPr>
            <p:nvPr/>
          </p:nvSpPr>
          <p:spPr bwMode="auto">
            <a:xfrm>
              <a:off x="1091" y="1770"/>
              <a:ext cx="4381" cy="0"/>
            </a:xfrm>
            <a:prstGeom prst="line">
              <a:avLst/>
            </a:prstGeom>
            <a:noFill/>
            <a:ln w="9525">
              <a:solidFill>
                <a:srgbClr val="969696"/>
              </a:solidFill>
              <a:round/>
              <a:headEnd/>
              <a:tailEnd/>
            </a:ln>
            <a:effectLst/>
          </p:spPr>
          <p:txBody>
            <a:bodyPr wrap="none" anchor="ctr"/>
            <a:lstStyle/>
            <a:p>
              <a:endParaRPr lang="en-US" dirty="0"/>
            </a:p>
          </p:txBody>
        </p:sp>
        <p:sp>
          <p:nvSpPr>
            <p:cNvPr id="1622119" name="Line 103"/>
            <p:cNvSpPr>
              <a:spLocks noChangeShapeType="1"/>
            </p:cNvSpPr>
            <p:nvPr/>
          </p:nvSpPr>
          <p:spPr bwMode="auto">
            <a:xfrm>
              <a:off x="1086" y="2197"/>
              <a:ext cx="4379" cy="0"/>
            </a:xfrm>
            <a:prstGeom prst="line">
              <a:avLst/>
            </a:prstGeom>
            <a:noFill/>
            <a:ln w="9525">
              <a:solidFill>
                <a:srgbClr val="969696"/>
              </a:solidFill>
              <a:round/>
              <a:headEnd/>
              <a:tailEnd/>
            </a:ln>
            <a:effectLst/>
          </p:spPr>
          <p:txBody>
            <a:bodyPr wrap="none" anchor="ctr"/>
            <a:lstStyle/>
            <a:p>
              <a:endParaRPr lang="en-US" dirty="0"/>
            </a:p>
          </p:txBody>
        </p:sp>
        <p:sp>
          <p:nvSpPr>
            <p:cNvPr id="1622120" name="Line 104"/>
            <p:cNvSpPr>
              <a:spLocks noChangeShapeType="1"/>
            </p:cNvSpPr>
            <p:nvPr/>
          </p:nvSpPr>
          <p:spPr bwMode="auto">
            <a:xfrm>
              <a:off x="1097" y="2565"/>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21" name="Line 105"/>
            <p:cNvSpPr>
              <a:spLocks noChangeShapeType="1"/>
            </p:cNvSpPr>
            <p:nvPr/>
          </p:nvSpPr>
          <p:spPr bwMode="auto">
            <a:xfrm>
              <a:off x="1088" y="3087"/>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22" name="Rectangle 106"/>
            <p:cNvSpPr>
              <a:spLocks noChangeArrowheads="1"/>
            </p:cNvSpPr>
            <p:nvPr/>
          </p:nvSpPr>
          <p:spPr bwMode="auto">
            <a:xfrm>
              <a:off x="1090" y="1194"/>
              <a:ext cx="4380" cy="2396"/>
            </a:xfrm>
            <a:prstGeom prst="rect">
              <a:avLst/>
            </a:prstGeom>
            <a:noFill/>
            <a:ln w="9525">
              <a:solidFill>
                <a:srgbClr val="969696"/>
              </a:solidFill>
              <a:miter lim="800000"/>
              <a:headEnd/>
              <a:tailEnd/>
            </a:ln>
            <a:effectLst/>
          </p:spPr>
          <p:txBody>
            <a:bodyPr wrap="none" anchor="ctr"/>
            <a:lstStyle/>
            <a:p>
              <a:endParaRPr lang="en-US" dirty="0"/>
            </a:p>
          </p:txBody>
        </p:sp>
        <p:sp>
          <p:nvSpPr>
            <p:cNvPr id="1622123" name="Line 107"/>
            <p:cNvSpPr>
              <a:spLocks noChangeShapeType="1"/>
            </p:cNvSpPr>
            <p:nvPr/>
          </p:nvSpPr>
          <p:spPr bwMode="auto">
            <a:xfrm>
              <a:off x="1090" y="1360"/>
              <a:ext cx="4374" cy="0"/>
            </a:xfrm>
            <a:prstGeom prst="line">
              <a:avLst/>
            </a:prstGeom>
            <a:noFill/>
            <a:ln w="9525">
              <a:solidFill>
                <a:srgbClr val="969696"/>
              </a:solidFill>
              <a:round/>
              <a:headEnd/>
              <a:tailEnd/>
            </a:ln>
            <a:effectLst/>
          </p:spPr>
          <p:txBody>
            <a:bodyPr wrap="none" anchor="ctr"/>
            <a:lstStyle/>
            <a:p>
              <a:endParaRPr lang="en-US" dirty="0"/>
            </a:p>
          </p:txBody>
        </p:sp>
        <p:sp>
          <p:nvSpPr>
            <p:cNvPr id="1622124" name="Line 108"/>
            <p:cNvSpPr>
              <a:spLocks noChangeShapeType="1"/>
            </p:cNvSpPr>
            <p:nvPr/>
          </p:nvSpPr>
          <p:spPr bwMode="auto">
            <a:xfrm>
              <a:off x="1349" y="1489"/>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5" name="Line 109"/>
            <p:cNvSpPr>
              <a:spLocks noChangeShapeType="1"/>
            </p:cNvSpPr>
            <p:nvPr/>
          </p:nvSpPr>
          <p:spPr bwMode="auto">
            <a:xfrm>
              <a:off x="3592" y="1493"/>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6" name="Line 110"/>
            <p:cNvSpPr>
              <a:spLocks noChangeShapeType="1"/>
            </p:cNvSpPr>
            <p:nvPr/>
          </p:nvSpPr>
          <p:spPr bwMode="auto">
            <a:xfrm>
              <a:off x="2798" y="1490"/>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7" name="Line 111"/>
            <p:cNvSpPr>
              <a:spLocks noChangeShapeType="1"/>
            </p:cNvSpPr>
            <p:nvPr/>
          </p:nvSpPr>
          <p:spPr bwMode="auto">
            <a:xfrm>
              <a:off x="3271" y="1494"/>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8" name="Line 112"/>
            <p:cNvSpPr>
              <a:spLocks noChangeShapeType="1"/>
            </p:cNvSpPr>
            <p:nvPr/>
          </p:nvSpPr>
          <p:spPr bwMode="auto">
            <a:xfrm>
              <a:off x="4995" y="1491"/>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9" name="Line 113"/>
            <p:cNvSpPr>
              <a:spLocks noChangeShapeType="1"/>
            </p:cNvSpPr>
            <p:nvPr/>
          </p:nvSpPr>
          <p:spPr bwMode="auto">
            <a:xfrm>
              <a:off x="1086" y="3456"/>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0" name="Line 114"/>
            <p:cNvSpPr>
              <a:spLocks noChangeShapeType="1"/>
            </p:cNvSpPr>
            <p:nvPr/>
          </p:nvSpPr>
          <p:spPr bwMode="auto">
            <a:xfrm>
              <a:off x="1090" y="3287"/>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1" name="Line 115"/>
            <p:cNvSpPr>
              <a:spLocks noChangeShapeType="1"/>
            </p:cNvSpPr>
            <p:nvPr/>
          </p:nvSpPr>
          <p:spPr bwMode="auto">
            <a:xfrm>
              <a:off x="1090" y="2415"/>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2" name="Line 116"/>
            <p:cNvSpPr>
              <a:spLocks noChangeShapeType="1"/>
            </p:cNvSpPr>
            <p:nvPr/>
          </p:nvSpPr>
          <p:spPr bwMode="auto">
            <a:xfrm>
              <a:off x="1094" y="1621"/>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3" name="Line 117"/>
            <p:cNvSpPr>
              <a:spLocks noChangeShapeType="1"/>
            </p:cNvSpPr>
            <p:nvPr/>
          </p:nvSpPr>
          <p:spPr bwMode="auto">
            <a:xfrm>
              <a:off x="1099" y="1493"/>
              <a:ext cx="4370" cy="0"/>
            </a:xfrm>
            <a:prstGeom prst="line">
              <a:avLst/>
            </a:prstGeom>
            <a:noFill/>
            <a:ln w="9525">
              <a:solidFill>
                <a:srgbClr val="969696"/>
              </a:solidFill>
              <a:round/>
              <a:headEnd/>
              <a:tailEnd/>
            </a:ln>
            <a:effectLst/>
          </p:spPr>
          <p:txBody>
            <a:bodyPr wrap="none">
              <a:spAutoFit/>
            </a:bodyPr>
            <a:lstStyle/>
            <a:p>
              <a:endParaRPr lang="en-US" dirty="0"/>
            </a:p>
          </p:txBody>
        </p:sp>
      </p:grpSp>
      <p:sp>
        <p:nvSpPr>
          <p:cNvPr id="1622134" name="Text Box 118"/>
          <p:cNvSpPr txBox="1">
            <a:spLocks noChangeArrowheads="1"/>
          </p:cNvSpPr>
          <p:nvPr/>
        </p:nvSpPr>
        <p:spPr bwMode="auto">
          <a:xfrm>
            <a:off x="1495307" y="5895201"/>
            <a:ext cx="6088783" cy="276999"/>
          </a:xfrm>
          <a:prstGeom prst="rect">
            <a:avLst/>
          </a:prstGeom>
          <a:noFill/>
          <a:ln w="9525" algn="ctr">
            <a:noFill/>
            <a:miter lim="800000"/>
            <a:headEnd/>
            <a:tailEnd/>
          </a:ln>
          <a:effectLst/>
        </p:spPr>
        <p:txBody>
          <a:bodyPr wrap="none">
            <a:spAutoFit/>
          </a:bodyPr>
          <a:lstStyle/>
          <a:p>
            <a:pPr algn="l" eaLnBrk="1" hangingPunct="1"/>
            <a:r>
              <a:rPr lang="en-GB" sz="1200" dirty="0" smtClean="0">
                <a:latin typeface="Arial" pitchFamily="34" charset="0"/>
              </a:rPr>
              <a:t>Other </a:t>
            </a:r>
            <a:r>
              <a:rPr lang="en-GB" sz="1200" dirty="0">
                <a:latin typeface="Arial" pitchFamily="34" charset="0"/>
              </a:rPr>
              <a:t>fields that may be </a:t>
            </a:r>
            <a:r>
              <a:rPr lang="en-GB" sz="1200" dirty="0" smtClean="0">
                <a:latin typeface="Arial" pitchFamily="34" charset="0"/>
              </a:rPr>
              <a:t>included:  Proximity/Status/Title/Associated </a:t>
            </a:r>
            <a:r>
              <a:rPr lang="en-GB" sz="1200" dirty="0">
                <a:latin typeface="Arial" pitchFamily="34" charset="0"/>
              </a:rPr>
              <a:t>Risks/Project Area</a:t>
            </a:r>
          </a:p>
        </p:txBody>
      </p:sp>
      <p:grpSp>
        <p:nvGrpSpPr>
          <p:cNvPr id="4" name="Group 119"/>
          <p:cNvGrpSpPr>
            <a:grpSpLocks/>
          </p:cNvGrpSpPr>
          <p:nvPr/>
        </p:nvGrpSpPr>
        <p:grpSpPr bwMode="auto">
          <a:xfrm>
            <a:off x="948104" y="5272222"/>
            <a:ext cx="2669931" cy="681038"/>
            <a:chOff x="720" y="3576"/>
            <a:chExt cx="1792" cy="429"/>
          </a:xfrm>
        </p:grpSpPr>
        <p:sp>
          <p:nvSpPr>
            <p:cNvPr id="1622136" name="AutoShape 120"/>
            <p:cNvSpPr>
              <a:spLocks/>
            </p:cNvSpPr>
            <p:nvPr/>
          </p:nvSpPr>
          <p:spPr bwMode="auto">
            <a:xfrm rot="5400000">
              <a:off x="1520" y="2776"/>
              <a:ext cx="192" cy="1792"/>
            </a:xfrm>
            <a:prstGeom prst="rightBrace">
              <a:avLst>
                <a:gd name="adj1" fmla="val 77778"/>
                <a:gd name="adj2" fmla="val 50000"/>
              </a:avLst>
            </a:prstGeom>
            <a:noFill/>
            <a:ln w="12700" cap="sq">
              <a:solidFill>
                <a:schemeClr val="tx1"/>
              </a:solidFill>
              <a:round/>
              <a:headEnd type="none" w="sm" len="sm"/>
              <a:tailEnd type="none" w="sm" len="sm"/>
            </a:ln>
            <a:effectLst/>
          </p:spPr>
          <p:txBody>
            <a:bodyPr wrap="none" anchor="ctr"/>
            <a:lstStyle/>
            <a:p>
              <a:endParaRPr lang="en-US" dirty="0"/>
            </a:p>
          </p:txBody>
        </p:sp>
        <p:sp>
          <p:nvSpPr>
            <p:cNvPr id="1622137" name="Text Box 121"/>
            <p:cNvSpPr txBox="1">
              <a:spLocks noChangeArrowheads="1"/>
            </p:cNvSpPr>
            <p:nvPr/>
          </p:nvSpPr>
          <p:spPr bwMode="auto">
            <a:xfrm>
              <a:off x="1142" y="3772"/>
              <a:ext cx="981"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Identification</a:t>
              </a:r>
              <a:endParaRPr lang="en-US" b="1" dirty="0"/>
            </a:p>
          </p:txBody>
        </p:sp>
      </p:grpSp>
      <p:grpSp>
        <p:nvGrpSpPr>
          <p:cNvPr id="5" name="Group 122"/>
          <p:cNvGrpSpPr>
            <a:grpSpLocks/>
          </p:cNvGrpSpPr>
          <p:nvPr/>
        </p:nvGrpSpPr>
        <p:grpSpPr bwMode="auto">
          <a:xfrm>
            <a:off x="3623896" y="5259522"/>
            <a:ext cx="1467337" cy="693738"/>
            <a:chOff x="2536" y="3568"/>
            <a:chExt cx="1237" cy="437"/>
          </a:xfrm>
        </p:grpSpPr>
        <p:sp>
          <p:nvSpPr>
            <p:cNvPr id="1622139" name="AutoShape 123"/>
            <p:cNvSpPr>
              <a:spLocks/>
            </p:cNvSpPr>
            <p:nvPr/>
          </p:nvSpPr>
          <p:spPr bwMode="auto">
            <a:xfrm rot="5400000">
              <a:off x="2988" y="3116"/>
              <a:ext cx="192" cy="1096"/>
            </a:xfrm>
            <a:prstGeom prst="rightBrace">
              <a:avLst>
                <a:gd name="adj1" fmla="val 47569"/>
                <a:gd name="adj2" fmla="val 50000"/>
              </a:avLst>
            </a:prstGeom>
            <a:noFill/>
            <a:ln w="12700" cap="sq">
              <a:solidFill>
                <a:schemeClr val="tx1"/>
              </a:solidFill>
              <a:round/>
              <a:headEnd type="none" w="sm" len="sm"/>
              <a:tailEnd type="none" w="sm" len="sm"/>
            </a:ln>
            <a:effectLst/>
          </p:spPr>
          <p:txBody>
            <a:bodyPr wrap="none" anchor="ctr"/>
            <a:lstStyle/>
            <a:p>
              <a:endParaRPr lang="en-US" dirty="0"/>
            </a:p>
          </p:txBody>
        </p:sp>
        <p:sp>
          <p:nvSpPr>
            <p:cNvPr id="1622140" name="Text Box 124"/>
            <p:cNvSpPr txBox="1">
              <a:spLocks noChangeArrowheads="1"/>
            </p:cNvSpPr>
            <p:nvPr/>
          </p:nvSpPr>
          <p:spPr bwMode="auto">
            <a:xfrm>
              <a:off x="2669" y="3772"/>
              <a:ext cx="1104"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Assessment</a:t>
              </a:r>
              <a:endParaRPr lang="en-US" b="1" dirty="0"/>
            </a:p>
          </p:txBody>
        </p:sp>
      </p:grpSp>
      <p:grpSp>
        <p:nvGrpSpPr>
          <p:cNvPr id="6" name="Group 125"/>
          <p:cNvGrpSpPr>
            <a:grpSpLocks/>
          </p:cNvGrpSpPr>
          <p:nvPr/>
        </p:nvGrpSpPr>
        <p:grpSpPr bwMode="auto">
          <a:xfrm>
            <a:off x="4947140" y="5283335"/>
            <a:ext cx="2902926" cy="655638"/>
            <a:chOff x="3648" y="3568"/>
            <a:chExt cx="1584" cy="413"/>
          </a:xfrm>
        </p:grpSpPr>
        <p:sp>
          <p:nvSpPr>
            <p:cNvPr id="1622142" name="AutoShape 126"/>
            <p:cNvSpPr>
              <a:spLocks/>
            </p:cNvSpPr>
            <p:nvPr/>
          </p:nvSpPr>
          <p:spPr bwMode="auto">
            <a:xfrm rot="5400000">
              <a:off x="4344" y="2872"/>
              <a:ext cx="192" cy="1584"/>
            </a:xfrm>
            <a:prstGeom prst="rightBrace">
              <a:avLst>
                <a:gd name="adj1" fmla="val 68750"/>
                <a:gd name="adj2" fmla="val 50000"/>
              </a:avLst>
            </a:prstGeom>
            <a:noFill/>
            <a:ln w="12700" cap="sq">
              <a:solidFill>
                <a:schemeClr val="tx1"/>
              </a:solidFill>
              <a:round/>
              <a:headEnd type="none" w="sm" len="sm"/>
              <a:tailEnd type="none" w="sm" len="sm"/>
            </a:ln>
            <a:effectLst/>
          </p:spPr>
          <p:txBody>
            <a:bodyPr wrap="none" anchor="ctr"/>
            <a:lstStyle/>
            <a:p>
              <a:endParaRPr lang="en-US" dirty="0"/>
            </a:p>
          </p:txBody>
        </p:sp>
        <p:sp>
          <p:nvSpPr>
            <p:cNvPr id="1622143" name="Text Box 127"/>
            <p:cNvSpPr txBox="1">
              <a:spLocks noChangeArrowheads="1"/>
            </p:cNvSpPr>
            <p:nvPr/>
          </p:nvSpPr>
          <p:spPr bwMode="auto">
            <a:xfrm>
              <a:off x="4102" y="3748"/>
              <a:ext cx="597"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Response</a:t>
              </a:r>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127</a:t>
            </a:fld>
            <a:endParaRPr lang="en-US" dirty="0"/>
          </a:p>
        </p:txBody>
      </p:sp>
    </p:spTree>
    <p:extLst>
      <p:ext uri="{BB962C8B-B14F-4D97-AF65-F5344CB8AC3E}">
        <p14:creationId xmlns:p14="http://schemas.microsoft.com/office/powerpoint/2010/main" xmlns="" val="16903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1622134"/>
                                        </p:tgtEl>
                                        <p:attrNameLst>
                                          <p:attrName>style.visibility</p:attrName>
                                        </p:attrNameLst>
                                      </p:cBhvr>
                                      <p:to>
                                        <p:strVal val="visible"/>
                                      </p:to>
                                    </p:set>
                                    <p:animEffect transition="in" filter="diamond(in)">
                                      <p:cBhvr>
                                        <p:cTn id="24" dur="2000"/>
                                        <p:tgtEl>
                                          <p:spTgt spid="1622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2134"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p:txBody>
          <a:bodyPr/>
          <a:lstStyle/>
          <a:p>
            <a:r>
              <a:rPr lang="en-GB" dirty="0"/>
              <a:t>Analysis (Assessment)</a:t>
            </a:r>
          </a:p>
        </p:txBody>
      </p:sp>
      <p:sp>
        <p:nvSpPr>
          <p:cNvPr id="923651" name="Rectangle 3"/>
          <p:cNvSpPr>
            <a:spLocks noGrp="1" noChangeArrowheads="1"/>
          </p:cNvSpPr>
          <p:nvPr>
            <p:ph type="body" idx="1"/>
          </p:nvPr>
        </p:nvSpPr>
        <p:spPr>
          <a:xfrm>
            <a:off x="671168" y="1411518"/>
            <a:ext cx="8015632" cy="4495800"/>
          </a:xfrm>
        </p:spPr>
        <p:txBody>
          <a:bodyPr/>
          <a:lstStyle/>
          <a:p>
            <a:r>
              <a:rPr lang="en-GB" dirty="0"/>
              <a:t>Two Techniques</a:t>
            </a:r>
          </a:p>
          <a:p>
            <a:pPr lvl="1"/>
            <a:r>
              <a:rPr lang="en-GB" dirty="0" smtClean="0"/>
              <a:t>Qualitative</a:t>
            </a:r>
            <a:endParaRPr lang="en-GB" dirty="0"/>
          </a:p>
          <a:p>
            <a:pPr lvl="2"/>
            <a:r>
              <a:rPr lang="en-GB" sz="1800" dirty="0" smtClean="0"/>
              <a:t>Subjective </a:t>
            </a:r>
            <a:r>
              <a:rPr lang="en-GB" sz="1800" dirty="0"/>
              <a:t>judgement of probability and </a:t>
            </a:r>
            <a:r>
              <a:rPr lang="en-GB" sz="1800" dirty="0" smtClean="0"/>
              <a:t>impact.</a:t>
            </a:r>
          </a:p>
          <a:p>
            <a:pPr lvl="2"/>
            <a:r>
              <a:rPr lang="en-GB" sz="1800" dirty="0"/>
              <a:t>These techniques will be used for the majority of risks identified.  They involve subjective assessments of the probability and impacts of risks.  The key element to this style of risk assessment is that it involves the need for judgement.</a:t>
            </a:r>
          </a:p>
          <a:p>
            <a:pPr lvl="1"/>
            <a:r>
              <a:rPr lang="en-GB" dirty="0" smtClean="0"/>
              <a:t>Quantitative</a:t>
            </a:r>
            <a:endParaRPr lang="en-GB" dirty="0"/>
          </a:p>
          <a:p>
            <a:pPr lvl="2"/>
            <a:r>
              <a:rPr lang="en-GB" sz="1800" dirty="0" smtClean="0"/>
              <a:t>Statistical </a:t>
            </a:r>
            <a:r>
              <a:rPr lang="en-GB" sz="1800" dirty="0"/>
              <a:t>assessment of variations. These focus on the numerical analysis of risk and range from statistical assessment of variations in activity duration or cost, to decision making tools.   </a:t>
            </a:r>
            <a:endParaRPr lang="en-GB" sz="1800" dirty="0" smtClean="0"/>
          </a:p>
          <a:p>
            <a:pPr lvl="2"/>
            <a:r>
              <a:rPr lang="en-GB" sz="1800" dirty="0" smtClean="0"/>
              <a:t>Examples </a:t>
            </a:r>
            <a:r>
              <a:rPr lang="en-GB" sz="1800" dirty="0"/>
              <a:t>include Monte Carlo techniques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128</a:t>
            </a:fld>
            <a:endParaRPr lang="en-US" dirty="0"/>
          </a:p>
        </p:txBody>
      </p:sp>
    </p:spTree>
    <p:extLst>
      <p:ext uri="{BB962C8B-B14F-4D97-AF65-F5344CB8AC3E}">
        <p14:creationId xmlns:p14="http://schemas.microsoft.com/office/powerpoint/2010/main" xmlns="" val="734392678"/>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2"/>
          <p:cNvSpPr>
            <a:spLocks noGrp="1" noChangeArrowheads="1"/>
          </p:cNvSpPr>
          <p:nvPr>
            <p:ph type="title"/>
          </p:nvPr>
        </p:nvSpPr>
        <p:spPr/>
        <p:txBody>
          <a:bodyPr>
            <a:normAutofit fontScale="90000"/>
          </a:bodyPr>
          <a:lstStyle/>
          <a:p>
            <a:r>
              <a:rPr lang="en-GB" sz="4000" dirty="0"/>
              <a:t>Probability &amp; Impact Grid</a:t>
            </a:r>
          </a:p>
        </p:txBody>
      </p:sp>
      <p:grpSp>
        <p:nvGrpSpPr>
          <p:cNvPr id="2" name="Group 28"/>
          <p:cNvGrpSpPr>
            <a:grpSpLocks/>
          </p:cNvGrpSpPr>
          <p:nvPr/>
        </p:nvGrpSpPr>
        <p:grpSpPr bwMode="auto">
          <a:xfrm>
            <a:off x="1748205" y="1143000"/>
            <a:ext cx="5647592" cy="4789487"/>
            <a:chOff x="1008" y="720"/>
            <a:chExt cx="2688" cy="2688"/>
          </a:xfrm>
        </p:grpSpPr>
        <p:sp>
          <p:nvSpPr>
            <p:cNvPr id="925725" name="Rectangle 29"/>
            <p:cNvSpPr>
              <a:spLocks noChangeArrowheads="1"/>
            </p:cNvSpPr>
            <p:nvPr/>
          </p:nvSpPr>
          <p:spPr bwMode="auto">
            <a:xfrm>
              <a:off x="1392" y="302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Low</a:t>
              </a:r>
            </a:p>
          </p:txBody>
        </p:sp>
        <p:sp>
          <p:nvSpPr>
            <p:cNvPr id="925726" name="Rectangle 30"/>
            <p:cNvSpPr>
              <a:spLocks noChangeArrowheads="1"/>
            </p:cNvSpPr>
            <p:nvPr/>
          </p:nvSpPr>
          <p:spPr bwMode="auto">
            <a:xfrm>
              <a:off x="2160" y="302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Medium</a:t>
              </a:r>
            </a:p>
          </p:txBody>
        </p:sp>
        <p:sp>
          <p:nvSpPr>
            <p:cNvPr id="925727" name="Rectangle 31"/>
            <p:cNvSpPr>
              <a:spLocks noChangeArrowheads="1"/>
            </p:cNvSpPr>
            <p:nvPr/>
          </p:nvSpPr>
          <p:spPr bwMode="auto">
            <a:xfrm>
              <a:off x="2928" y="302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High</a:t>
              </a:r>
            </a:p>
          </p:txBody>
        </p:sp>
        <p:sp>
          <p:nvSpPr>
            <p:cNvPr id="925728" name="Rectangle 32"/>
            <p:cNvSpPr>
              <a:spLocks noChangeArrowheads="1"/>
            </p:cNvSpPr>
            <p:nvPr/>
          </p:nvSpPr>
          <p:spPr bwMode="auto">
            <a:xfrm>
              <a:off x="1392" y="3216"/>
              <a:ext cx="2304" cy="192"/>
            </a:xfrm>
            <a:prstGeom prst="rect">
              <a:avLst/>
            </a:prstGeom>
            <a:solidFill>
              <a:srgbClr val="E7ECED"/>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Impact</a:t>
              </a:r>
            </a:p>
          </p:txBody>
        </p:sp>
        <p:sp>
          <p:nvSpPr>
            <p:cNvPr id="925729" name="Rectangle 33"/>
            <p:cNvSpPr>
              <a:spLocks noChangeArrowheads="1"/>
            </p:cNvSpPr>
            <p:nvPr/>
          </p:nvSpPr>
          <p:spPr bwMode="auto">
            <a:xfrm rot="-5400000">
              <a:off x="912" y="254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Low</a:t>
              </a:r>
            </a:p>
          </p:txBody>
        </p:sp>
        <p:sp>
          <p:nvSpPr>
            <p:cNvPr id="925730" name="Rectangle 34"/>
            <p:cNvSpPr>
              <a:spLocks noChangeArrowheads="1"/>
            </p:cNvSpPr>
            <p:nvPr/>
          </p:nvSpPr>
          <p:spPr bwMode="auto">
            <a:xfrm rot="-5400000">
              <a:off x="912" y="1776"/>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Medium</a:t>
              </a:r>
            </a:p>
          </p:txBody>
        </p:sp>
        <p:sp>
          <p:nvSpPr>
            <p:cNvPr id="925731" name="Rectangle 35"/>
            <p:cNvSpPr>
              <a:spLocks noChangeArrowheads="1"/>
            </p:cNvSpPr>
            <p:nvPr/>
          </p:nvSpPr>
          <p:spPr bwMode="auto">
            <a:xfrm rot="-5400000">
              <a:off x="912" y="1008"/>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High</a:t>
              </a:r>
            </a:p>
          </p:txBody>
        </p:sp>
        <p:sp>
          <p:nvSpPr>
            <p:cNvPr id="925732" name="Rectangle 36"/>
            <p:cNvSpPr>
              <a:spLocks noChangeArrowheads="1"/>
            </p:cNvSpPr>
            <p:nvPr/>
          </p:nvSpPr>
          <p:spPr bwMode="auto">
            <a:xfrm rot="-5400000">
              <a:off x="-48" y="1776"/>
              <a:ext cx="2304" cy="192"/>
            </a:xfrm>
            <a:prstGeom prst="rect">
              <a:avLst/>
            </a:prstGeom>
            <a:solidFill>
              <a:schemeClr val="bg2"/>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Probability</a:t>
              </a:r>
            </a:p>
          </p:txBody>
        </p:sp>
        <p:sp>
          <p:nvSpPr>
            <p:cNvPr id="925733" name="Rectangle 37"/>
            <p:cNvSpPr>
              <a:spLocks noChangeArrowheads="1"/>
            </p:cNvSpPr>
            <p:nvPr/>
          </p:nvSpPr>
          <p:spPr bwMode="auto">
            <a:xfrm>
              <a:off x="1392" y="2256"/>
              <a:ext cx="768" cy="768"/>
            </a:xfrm>
            <a:prstGeom prst="rect">
              <a:avLst/>
            </a:prstGeom>
            <a:solidFill>
              <a:schemeClr val="accent2">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4" name="Rectangle 38"/>
            <p:cNvSpPr>
              <a:spLocks noChangeArrowheads="1"/>
            </p:cNvSpPr>
            <p:nvPr/>
          </p:nvSpPr>
          <p:spPr bwMode="auto">
            <a:xfrm>
              <a:off x="1392" y="1488"/>
              <a:ext cx="768" cy="768"/>
            </a:xfrm>
            <a:prstGeom prst="rect">
              <a:avLst/>
            </a:prstGeom>
            <a:solidFill>
              <a:schemeClr val="bg2">
                <a:lumMod val="75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5" name="Rectangle 39"/>
            <p:cNvSpPr>
              <a:spLocks noChangeArrowheads="1"/>
            </p:cNvSpPr>
            <p:nvPr/>
          </p:nvSpPr>
          <p:spPr bwMode="auto">
            <a:xfrm>
              <a:off x="1392" y="720"/>
              <a:ext cx="768" cy="768"/>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6" name="Rectangle 40"/>
            <p:cNvSpPr>
              <a:spLocks noChangeArrowheads="1"/>
            </p:cNvSpPr>
            <p:nvPr/>
          </p:nvSpPr>
          <p:spPr bwMode="auto">
            <a:xfrm>
              <a:off x="2160" y="2256"/>
              <a:ext cx="768" cy="768"/>
            </a:xfrm>
            <a:prstGeom prst="rect">
              <a:avLst/>
            </a:prstGeom>
            <a:solidFill>
              <a:schemeClr val="bg2">
                <a:lumMod val="75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7" name="Rectangle 41"/>
            <p:cNvSpPr>
              <a:spLocks noChangeArrowheads="1"/>
            </p:cNvSpPr>
            <p:nvPr/>
          </p:nvSpPr>
          <p:spPr bwMode="auto">
            <a:xfrm>
              <a:off x="2160" y="1488"/>
              <a:ext cx="768" cy="768"/>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8" name="Rectangle 42"/>
            <p:cNvSpPr>
              <a:spLocks noChangeArrowheads="1"/>
            </p:cNvSpPr>
            <p:nvPr/>
          </p:nvSpPr>
          <p:spPr bwMode="auto">
            <a:xfrm>
              <a:off x="2160" y="720"/>
              <a:ext cx="768" cy="768"/>
            </a:xfrm>
            <a:prstGeom prst="rect">
              <a:avLst/>
            </a:prstGeom>
            <a:solidFill>
              <a:schemeClr val="accent5">
                <a:lumMod val="40000"/>
                <a:lumOff val="6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9" name="Rectangle 43"/>
            <p:cNvSpPr>
              <a:spLocks noChangeArrowheads="1"/>
            </p:cNvSpPr>
            <p:nvPr/>
          </p:nvSpPr>
          <p:spPr bwMode="auto">
            <a:xfrm>
              <a:off x="2928" y="2256"/>
              <a:ext cx="768" cy="768"/>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40" name="Rectangle 44"/>
            <p:cNvSpPr>
              <a:spLocks noChangeArrowheads="1"/>
            </p:cNvSpPr>
            <p:nvPr/>
          </p:nvSpPr>
          <p:spPr bwMode="auto">
            <a:xfrm>
              <a:off x="2928" y="1488"/>
              <a:ext cx="768" cy="768"/>
            </a:xfrm>
            <a:prstGeom prst="rect">
              <a:avLst/>
            </a:prstGeom>
            <a:solidFill>
              <a:schemeClr val="accent5">
                <a:lumMod val="40000"/>
                <a:lumOff val="6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41" name="Rectangle 45"/>
            <p:cNvSpPr>
              <a:spLocks noChangeArrowheads="1"/>
            </p:cNvSpPr>
            <p:nvPr/>
          </p:nvSpPr>
          <p:spPr bwMode="auto">
            <a:xfrm>
              <a:off x="2928" y="720"/>
              <a:ext cx="768" cy="768"/>
            </a:xfrm>
            <a:prstGeom prst="rect">
              <a:avLst/>
            </a:prstGeom>
            <a:solidFill>
              <a:srgbClr val="FF6666"/>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129</a:t>
            </a:fld>
            <a:endParaRPr lang="en-US" dirty="0"/>
          </a:p>
        </p:txBody>
      </p:sp>
    </p:spTree>
    <p:extLst>
      <p:ext uri="{BB962C8B-B14F-4D97-AF65-F5344CB8AC3E}">
        <p14:creationId xmlns:p14="http://schemas.microsoft.com/office/powerpoint/2010/main" xmlns="" val="105797178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740034"/>
          </a:xfrm>
        </p:spPr>
        <p:txBody>
          <a:bodyPr>
            <a:normAutofit lnSpcReduction="10000"/>
          </a:bodyPr>
          <a:lstStyle/>
          <a:p>
            <a:r>
              <a:rPr lang="en-US" dirty="0" smtClean="0">
                <a:solidFill>
                  <a:schemeClr val="bg1">
                    <a:lumMod val="65000"/>
                  </a:schemeClr>
                </a:solidFill>
              </a:rPr>
              <a:t>The GPM P5 Standard for Sustainability </a:t>
            </a:r>
            <a:r>
              <a:rPr lang="en-US" smtClean="0">
                <a:solidFill>
                  <a:schemeClr val="bg1">
                    <a:lumMod val="65000"/>
                  </a:schemeClr>
                </a:solidFill>
              </a:rPr>
              <a:t>in Project Management.</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xmlns="" val="365141633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Response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130</a:t>
            </a:fld>
            <a:endParaRPr lang="en-US" dirty="0"/>
          </a:p>
        </p:txBody>
      </p:sp>
      <p:sp>
        <p:nvSpPr>
          <p:cNvPr id="7" name="TextBox 6"/>
          <p:cNvSpPr txBox="1"/>
          <p:nvPr/>
        </p:nvSpPr>
        <p:spPr>
          <a:xfrm>
            <a:off x="914400" y="1219200"/>
            <a:ext cx="7315200" cy="1477328"/>
          </a:xfrm>
          <a:prstGeom prst="rect">
            <a:avLst/>
          </a:prstGeom>
          <a:noFill/>
        </p:spPr>
        <p:txBody>
          <a:bodyPr wrap="square" rtlCol="0">
            <a:spAutoFit/>
          </a:bodyPr>
          <a:lstStyle/>
          <a:p>
            <a:r>
              <a:rPr lang="en-US" dirty="0"/>
              <a:t>Risk responses should be tied to the drivers of risk and anchored in what is an acceptable range of solutions. Sustainability factors that form the core of an organization’s values can help frame what will or won’t serve as an acceptable risk response, and why. </a:t>
            </a:r>
          </a:p>
          <a:p>
            <a:endParaRPr lang="en-US" dirty="0"/>
          </a:p>
        </p:txBody>
      </p:sp>
      <p:graphicFrame>
        <p:nvGraphicFramePr>
          <p:cNvPr id="8" name="Table 7"/>
          <p:cNvGraphicFramePr>
            <a:graphicFrameLocks noGrp="1"/>
          </p:cNvGraphicFramePr>
          <p:nvPr>
            <p:extLst/>
          </p:nvPr>
        </p:nvGraphicFramePr>
        <p:xfrm>
          <a:off x="990600" y="2743200"/>
          <a:ext cx="7467600" cy="3241040"/>
        </p:xfrm>
        <a:graphic>
          <a:graphicData uri="http://schemas.openxmlformats.org/drawingml/2006/table">
            <a:tbl>
              <a:tblPr firstRow="1" bandRow="1">
                <a:tableStyleId>{5C22544A-7EE6-4342-B048-85BDC9FD1C3A}</a:tableStyleId>
              </a:tblPr>
              <a:tblGrid>
                <a:gridCol w="3733800"/>
                <a:gridCol w="3733800"/>
              </a:tblGrid>
              <a:tr h="370840">
                <a:tc gridSpan="2">
                  <a:txBody>
                    <a:bodyPr/>
                    <a:lstStyle/>
                    <a:p>
                      <a:r>
                        <a:rPr lang="en-US" dirty="0" smtClean="0"/>
                        <a:t>Sample Sustainable</a:t>
                      </a:r>
                      <a:r>
                        <a:rPr lang="en-US" baseline="0" dirty="0" smtClean="0"/>
                        <a:t> Risk Balanced Sustainability Scorecard</a:t>
                      </a:r>
                      <a:endParaRPr lang="en-US" dirty="0"/>
                    </a:p>
                  </a:txBody>
                  <a:tcPr/>
                </a:tc>
                <a:tc hMerge="1">
                  <a:txBody>
                    <a:bodyPr/>
                    <a:lstStyle/>
                    <a:p>
                      <a:endParaRPr lang="en-US" dirty="0"/>
                    </a:p>
                  </a:txBody>
                  <a:tcPr/>
                </a:tc>
              </a:tr>
              <a:tr h="370840">
                <a:tc>
                  <a:txBody>
                    <a:bodyPr/>
                    <a:lstStyle/>
                    <a:p>
                      <a:r>
                        <a:rPr lang="en-US" sz="1400" b="1" i="1" dirty="0" smtClean="0"/>
                        <a:t>Sustainability Performance</a:t>
                      </a:r>
                      <a:endParaRPr lang="en-US" sz="1400" b="1" i="1" dirty="0"/>
                    </a:p>
                  </a:txBody>
                  <a:tcPr/>
                </a:tc>
                <a:tc>
                  <a:txBody>
                    <a:bodyPr/>
                    <a:lstStyle/>
                    <a:p>
                      <a:r>
                        <a:rPr lang="en-US" sz="1400" b="1" i="1" dirty="0" smtClean="0"/>
                        <a:t>Sustainability Risk</a:t>
                      </a:r>
                      <a:endParaRPr lang="en-US" sz="1400" b="1" i="1" dirty="0"/>
                    </a:p>
                  </a:txBody>
                  <a:tcPr/>
                </a:tc>
              </a:tr>
              <a:tr h="370840">
                <a:tc>
                  <a:txBody>
                    <a:bodyPr/>
                    <a:lstStyle/>
                    <a:p>
                      <a:r>
                        <a:rPr lang="en-US" sz="1400" dirty="0" smtClean="0"/>
                        <a:t>Develop a new green</a:t>
                      </a:r>
                      <a:r>
                        <a:rPr lang="en-US" sz="1400" baseline="0" dirty="0" smtClean="0"/>
                        <a:t> product or service</a:t>
                      </a:r>
                      <a:endParaRPr lang="en-US" sz="1400" dirty="0"/>
                    </a:p>
                  </a:txBody>
                  <a:tcPr/>
                </a:tc>
                <a:tc>
                  <a:txBody>
                    <a:bodyPr/>
                    <a:lstStyle/>
                    <a:p>
                      <a:r>
                        <a:rPr lang="en-US" sz="1400" dirty="0" smtClean="0"/>
                        <a:t>Stakeholder backlash or accusations of “green washing” if product or service not truly green or sustainable enough</a:t>
                      </a:r>
                      <a:endParaRPr lang="en-US" sz="1400" dirty="0"/>
                    </a:p>
                  </a:txBody>
                  <a:tcPr/>
                </a:tc>
              </a:tr>
              <a:tr h="370840">
                <a:tc>
                  <a:txBody>
                    <a:bodyPr/>
                    <a:lstStyle/>
                    <a:p>
                      <a:r>
                        <a:rPr lang="en-US" sz="1400" dirty="0" smtClean="0"/>
                        <a:t>Move operations to a low-cost</a:t>
                      </a:r>
                      <a:r>
                        <a:rPr lang="en-US" sz="1400" baseline="0" dirty="0" smtClean="0"/>
                        <a:t> geography</a:t>
                      </a:r>
                      <a:endParaRPr lang="en-US" sz="1400" dirty="0"/>
                    </a:p>
                  </a:txBody>
                  <a:tcPr/>
                </a:tc>
                <a:tc>
                  <a:txBody>
                    <a:bodyPr/>
                    <a:lstStyle/>
                    <a:p>
                      <a:r>
                        <a:rPr lang="en-US" sz="1400" dirty="0" smtClean="0"/>
                        <a:t>Increased exposure to political</a:t>
                      </a:r>
                      <a:r>
                        <a:rPr lang="en-US" sz="1400" baseline="0" dirty="0" smtClean="0"/>
                        <a:t> instability, employee dissatisfaction, negative brand impact from exporting jobs.</a:t>
                      </a:r>
                      <a:endParaRPr lang="en-US" sz="1400" dirty="0"/>
                    </a:p>
                  </a:txBody>
                  <a:tcPr/>
                </a:tc>
              </a:tr>
              <a:tr h="370840">
                <a:tc>
                  <a:txBody>
                    <a:bodyPr/>
                    <a:lstStyle/>
                    <a:p>
                      <a:r>
                        <a:rPr lang="en-US" sz="1400" dirty="0" smtClean="0"/>
                        <a:t>Use of harmful</a:t>
                      </a:r>
                      <a:r>
                        <a:rPr lang="en-US" sz="1400" baseline="0" dirty="0" smtClean="0"/>
                        <a:t> chemicals/materials</a:t>
                      </a:r>
                      <a:endParaRPr lang="en-US" sz="1400" dirty="0"/>
                    </a:p>
                  </a:txBody>
                  <a:tcPr/>
                </a:tc>
                <a:tc>
                  <a:txBody>
                    <a:bodyPr/>
                    <a:lstStyle/>
                    <a:p>
                      <a:r>
                        <a:rPr lang="en-US" sz="1400" dirty="0" smtClean="0"/>
                        <a:t>Compliance</a:t>
                      </a:r>
                      <a:r>
                        <a:rPr lang="en-US" sz="1400" baseline="0" dirty="0" smtClean="0"/>
                        <a:t> risk for non-disclosure, negative consumer and investor reactions</a:t>
                      </a:r>
                      <a:endParaRPr lang="en-US" sz="1400" dirty="0"/>
                    </a:p>
                  </a:txBody>
                  <a:tcPr/>
                </a:tc>
              </a:tr>
              <a:tr h="370840">
                <a:tc>
                  <a:txBody>
                    <a:bodyPr/>
                    <a:lstStyle/>
                    <a:p>
                      <a:r>
                        <a:rPr lang="en-US" sz="1400" dirty="0" smtClean="0"/>
                        <a:t>Sub-par</a:t>
                      </a:r>
                      <a:r>
                        <a:rPr lang="en-US" sz="1400" baseline="0" dirty="0" smtClean="0"/>
                        <a:t> or non existent Sustainability Reporting</a:t>
                      </a:r>
                      <a:endParaRPr lang="en-US" sz="1400" dirty="0"/>
                    </a:p>
                  </a:txBody>
                  <a:tcPr/>
                </a:tc>
                <a:tc>
                  <a:txBody>
                    <a:bodyPr/>
                    <a:lstStyle/>
                    <a:p>
                      <a:r>
                        <a:rPr lang="en-US" sz="1400" dirty="0" smtClean="0"/>
                        <a:t>Decreased</a:t>
                      </a:r>
                      <a:r>
                        <a:rPr lang="en-US" sz="1400" baseline="0" dirty="0" smtClean="0"/>
                        <a:t> c</a:t>
                      </a:r>
                      <a:r>
                        <a:rPr lang="en-US" sz="1400" dirty="0" smtClean="0"/>
                        <a:t>onsumer</a:t>
                      </a:r>
                      <a:r>
                        <a:rPr lang="en-US" sz="1400" baseline="0" dirty="0" smtClean="0"/>
                        <a:t> confidence, decreased competitive advantage and market share.</a:t>
                      </a:r>
                      <a:endParaRPr lang="en-US" sz="1400" dirty="0"/>
                    </a:p>
                  </a:txBody>
                  <a:tcPr/>
                </a:tc>
              </a:tr>
            </a:tbl>
          </a:graphicData>
        </a:graphic>
      </p:graphicFrame>
    </p:spTree>
    <p:extLst>
      <p:ext uri="{BB962C8B-B14F-4D97-AF65-F5344CB8AC3E}">
        <p14:creationId xmlns:p14="http://schemas.microsoft.com/office/powerpoint/2010/main" xmlns="" val="139224631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2"/>
          <p:cNvSpPr>
            <a:spLocks noGrp="1" noChangeArrowheads="1"/>
          </p:cNvSpPr>
          <p:nvPr>
            <p:ph type="title"/>
          </p:nvPr>
        </p:nvSpPr>
        <p:spPr/>
        <p:txBody>
          <a:bodyPr/>
          <a:lstStyle/>
          <a:p>
            <a:r>
              <a:rPr lang="en-GB" dirty="0"/>
              <a:t>Risk </a:t>
            </a:r>
            <a:r>
              <a:rPr lang="en-GB" dirty="0" smtClean="0"/>
              <a:t>Threat Responses</a:t>
            </a:r>
            <a:endParaRPr lang="en-GB" dirty="0"/>
          </a:p>
        </p:txBody>
      </p:sp>
      <p:sp>
        <p:nvSpPr>
          <p:cNvPr id="931843" name="Rectangle 3"/>
          <p:cNvSpPr>
            <a:spLocks noGrp="1" noChangeArrowheads="1"/>
          </p:cNvSpPr>
          <p:nvPr>
            <p:ph type="body" idx="1"/>
          </p:nvPr>
        </p:nvSpPr>
        <p:spPr>
          <a:xfrm>
            <a:off x="457200" y="1295400"/>
            <a:ext cx="8001000" cy="4648200"/>
          </a:xfrm>
        </p:spPr>
        <p:txBody>
          <a:bodyPr vert="horz" lIns="91440" tIns="45720" rIns="91440" bIns="45720" rtlCol="0">
            <a:normAutofit fontScale="92500" lnSpcReduction="20000"/>
          </a:bodyPr>
          <a:lstStyle/>
          <a:p>
            <a:pPr marL="0" indent="0">
              <a:buNone/>
            </a:pPr>
            <a:r>
              <a:rPr lang="en-GB" sz="2400" b="1" dirty="0"/>
              <a:t>Response plans can be developed and implemented once the risks have been assessed and prioritized.  There are a number of generic response strategies. </a:t>
            </a:r>
          </a:p>
          <a:p>
            <a:endParaRPr lang="en-GB" sz="2400" b="1" dirty="0"/>
          </a:p>
          <a:p>
            <a:r>
              <a:rPr lang="en-GB" sz="2400" b="1" dirty="0"/>
              <a:t>Avoidance - </a:t>
            </a:r>
            <a:r>
              <a:rPr lang="en-GB" sz="2400" dirty="0"/>
              <a:t>an alternative approach is taken to avoid the risk. </a:t>
            </a:r>
          </a:p>
          <a:p>
            <a:r>
              <a:rPr lang="en-GB" sz="2400" b="1" dirty="0"/>
              <a:t>Transfer - </a:t>
            </a:r>
            <a:r>
              <a:rPr lang="en-GB" sz="2400" dirty="0"/>
              <a:t>assign contractual responsibility to for example, a sub contractor better placed to manage the risk. Another example of this is insurance where another party provides compensation in event of risk impact</a:t>
            </a:r>
          </a:p>
          <a:p>
            <a:r>
              <a:rPr lang="en-GB" sz="2400" b="1" dirty="0"/>
              <a:t>Reduction - </a:t>
            </a:r>
            <a:r>
              <a:rPr lang="en-GB" sz="2400" dirty="0"/>
              <a:t>proactive measures to reduce likelihood, impact or both Ideally reduction measures should be taken for high level risks.</a:t>
            </a:r>
          </a:p>
          <a:p>
            <a:r>
              <a:rPr lang="en-GB" sz="2400" b="1" dirty="0"/>
              <a:t>Acceptance - </a:t>
            </a:r>
            <a:r>
              <a:rPr lang="en-GB" sz="2400" dirty="0"/>
              <a:t>where the risk impact is low or cost of mitigation too high. This is sometimes known as absorption.</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131</a:t>
            </a:fld>
            <a:endParaRPr lang="en-US" dirty="0"/>
          </a:p>
        </p:txBody>
      </p:sp>
    </p:spTree>
    <p:extLst>
      <p:ext uri="{BB962C8B-B14F-4D97-AF65-F5344CB8AC3E}">
        <p14:creationId xmlns:p14="http://schemas.microsoft.com/office/powerpoint/2010/main" xmlns="" val="472848535"/>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2"/>
          <p:cNvSpPr>
            <a:spLocks noGrp="1" noChangeArrowheads="1"/>
          </p:cNvSpPr>
          <p:nvPr>
            <p:ph type="title"/>
          </p:nvPr>
        </p:nvSpPr>
        <p:spPr/>
        <p:txBody>
          <a:bodyPr/>
          <a:lstStyle/>
          <a:p>
            <a:r>
              <a:rPr lang="en-GB" dirty="0"/>
              <a:t>Risk </a:t>
            </a:r>
            <a:r>
              <a:rPr lang="en-GB" dirty="0" smtClean="0"/>
              <a:t>Opportunity Responses</a:t>
            </a:r>
            <a:endParaRPr lang="en-GB" dirty="0"/>
          </a:p>
        </p:txBody>
      </p:sp>
      <p:sp>
        <p:nvSpPr>
          <p:cNvPr id="931843" name="Rectangle 3"/>
          <p:cNvSpPr>
            <a:spLocks noGrp="1" noChangeArrowheads="1"/>
          </p:cNvSpPr>
          <p:nvPr>
            <p:ph type="body" idx="1"/>
          </p:nvPr>
        </p:nvSpPr>
        <p:spPr>
          <a:xfrm>
            <a:off x="457200" y="1600201"/>
            <a:ext cx="8229600" cy="3886200"/>
          </a:xfrm>
        </p:spPr>
        <p:txBody>
          <a:bodyPr>
            <a:normAutofit fontScale="70000" lnSpcReduction="20000"/>
          </a:bodyPr>
          <a:lstStyle/>
          <a:p>
            <a:r>
              <a:rPr lang="en-GB" sz="2400" b="1" dirty="0"/>
              <a:t>Exploit – </a:t>
            </a:r>
            <a:r>
              <a:rPr lang="en-GB" sz="2400" dirty="0"/>
              <a:t>This method is carried out when an opportunity </a:t>
            </a:r>
            <a:r>
              <a:rPr lang="en-GB" sz="2400" dirty="0" smtClean="0"/>
              <a:t>materializes </a:t>
            </a:r>
            <a:r>
              <a:rPr lang="en-GB" sz="2400" dirty="0"/>
              <a:t>that allows you to truly gain from </a:t>
            </a:r>
            <a:r>
              <a:rPr lang="en-GB" sz="2400" dirty="0" smtClean="0"/>
              <a:t>it.</a:t>
            </a:r>
            <a:br>
              <a:rPr lang="en-GB" sz="2400" dirty="0" smtClean="0"/>
            </a:br>
            <a:endParaRPr lang="en-GB" sz="2400" dirty="0"/>
          </a:p>
          <a:p>
            <a:r>
              <a:rPr lang="en-GB" sz="2400" b="1" dirty="0"/>
              <a:t>Enhance –</a:t>
            </a:r>
            <a:r>
              <a:rPr lang="en-GB" sz="2400" dirty="0"/>
              <a:t> This is where the project team </a:t>
            </a:r>
            <a:r>
              <a:rPr lang="en-GB" sz="2400" dirty="0" smtClean="0"/>
              <a:t>puts </a:t>
            </a:r>
            <a:r>
              <a:rPr lang="en-GB" sz="2400" dirty="0"/>
              <a:t>in place pro-active measures to </a:t>
            </a:r>
            <a:r>
              <a:rPr lang="en-GB" sz="2400" dirty="0" smtClean="0"/>
              <a:t>maximize </a:t>
            </a:r>
            <a:r>
              <a:rPr lang="en-GB" sz="2400" dirty="0"/>
              <a:t>the likelihood of a situation occurring.  Opposite to the reduce response</a:t>
            </a:r>
            <a:r>
              <a:rPr lang="en-GB" sz="2400" dirty="0" smtClean="0"/>
              <a:t>.</a:t>
            </a:r>
            <a:br>
              <a:rPr lang="en-GB" sz="2400" dirty="0" smtClean="0"/>
            </a:br>
            <a:endParaRPr lang="en-GB" sz="2400" dirty="0"/>
          </a:p>
          <a:p>
            <a:r>
              <a:rPr lang="en-GB" sz="2400" b="1" dirty="0"/>
              <a:t>Share – </a:t>
            </a:r>
            <a:r>
              <a:rPr lang="en-GB" sz="2400" dirty="0"/>
              <a:t>This is a chance where not only your project but any other relevant projects that can use the situation make sure that the opportunity is fully communicated to gain the most company wide</a:t>
            </a:r>
            <a:r>
              <a:rPr lang="en-GB" sz="2400" dirty="0" smtClean="0"/>
              <a:t>.</a:t>
            </a:r>
            <a:br>
              <a:rPr lang="en-GB" sz="2400" dirty="0" smtClean="0"/>
            </a:br>
            <a:endParaRPr lang="en-GB" sz="2400" dirty="0"/>
          </a:p>
          <a:p>
            <a:r>
              <a:rPr lang="en-GB" sz="2400" b="1" dirty="0"/>
              <a:t>Reject –</a:t>
            </a:r>
            <a:r>
              <a:rPr lang="en-GB" sz="2400" dirty="0"/>
              <a:t> This is a response that can be chosen should the situation not be right for the project at the time for financial or </a:t>
            </a:r>
            <a:r>
              <a:rPr lang="en-GB" sz="2400" dirty="0" smtClean="0"/>
              <a:t>other reasons.</a:t>
            </a:r>
            <a:br>
              <a:rPr lang="en-GB" sz="2400" dirty="0" smtClean="0"/>
            </a:br>
            <a:endParaRPr lang="en-GB" sz="2400" b="1" dirty="0" smtClean="0"/>
          </a:p>
          <a:p>
            <a:r>
              <a:rPr lang="en-GB" sz="2400" b="1" dirty="0" smtClean="0"/>
              <a:t>Contingency</a:t>
            </a:r>
            <a:r>
              <a:rPr lang="en-GB" sz="2400" dirty="0" smtClean="0"/>
              <a:t> </a:t>
            </a:r>
            <a:r>
              <a:rPr lang="en-GB" sz="2400" dirty="0"/>
              <a:t>- A </a:t>
            </a:r>
            <a:r>
              <a:rPr lang="en-GB" sz="2400" dirty="0" smtClean="0"/>
              <a:t>fall-back </a:t>
            </a:r>
            <a:r>
              <a:rPr lang="en-GB" sz="2400" dirty="0"/>
              <a:t>plan that will be implemented if the risk occurs. Additionally we can add an allowance included in estimates for events that cannot be predicted with any degree of reliability</a:t>
            </a:r>
            <a:r>
              <a:rPr lang="en-GB" sz="2400" dirty="0" smtClean="0"/>
              <a:t>.</a:t>
            </a:r>
            <a:r>
              <a:rPr lang="en-GB" sz="2400" dirty="0"/>
              <a:t>	</a:t>
            </a:r>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132</a:t>
            </a:fld>
            <a:endParaRPr lang="en-US" dirty="0"/>
          </a:p>
        </p:txBody>
      </p:sp>
    </p:spTree>
    <p:extLst>
      <p:ext uri="{BB962C8B-B14F-4D97-AF65-F5344CB8AC3E}">
        <p14:creationId xmlns:p14="http://schemas.microsoft.com/office/powerpoint/2010/main" xmlns="" val="903310065"/>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4066" name="Rectangle 2"/>
          <p:cNvSpPr>
            <a:spLocks noGrp="1" noChangeArrowheads="1"/>
          </p:cNvSpPr>
          <p:nvPr>
            <p:ph type="title"/>
          </p:nvPr>
        </p:nvSpPr>
        <p:spPr/>
        <p:txBody>
          <a:bodyPr/>
          <a:lstStyle/>
          <a:p>
            <a:r>
              <a:rPr lang="en-GB" dirty="0" smtClean="0"/>
              <a:t>Monitor and Control</a:t>
            </a:r>
            <a:endParaRPr lang="en-GB" sz="2400" dirty="0"/>
          </a:p>
        </p:txBody>
      </p:sp>
      <p:grpSp>
        <p:nvGrpSpPr>
          <p:cNvPr id="2" name="Group 3"/>
          <p:cNvGrpSpPr>
            <a:grpSpLocks/>
          </p:cNvGrpSpPr>
          <p:nvPr/>
        </p:nvGrpSpPr>
        <p:grpSpPr bwMode="auto">
          <a:xfrm>
            <a:off x="1661746" y="1067162"/>
            <a:ext cx="6491923" cy="4408809"/>
            <a:chOff x="1413" y="1090"/>
            <a:chExt cx="4090" cy="2699"/>
          </a:xfrm>
        </p:grpSpPr>
        <p:sp>
          <p:nvSpPr>
            <p:cNvPr id="1624068" name="Text Box 4"/>
            <p:cNvSpPr txBox="1">
              <a:spLocks noChangeArrowheads="1"/>
            </p:cNvSpPr>
            <p:nvPr/>
          </p:nvSpPr>
          <p:spPr bwMode="auto">
            <a:xfrm>
              <a:off x="4301" y="2897"/>
              <a:ext cx="1202" cy="735"/>
            </a:xfrm>
            <a:prstGeom prst="rect">
              <a:avLst/>
            </a:prstGeom>
            <a:noFill/>
            <a:ln w="9525">
              <a:noFill/>
              <a:miter lim="800000"/>
              <a:headEnd/>
              <a:tailEnd/>
            </a:ln>
            <a:effectLst/>
          </p:spPr>
          <p:txBody>
            <a:bodyPr>
              <a:spAutoFit/>
            </a:bodyPr>
            <a:lstStyle/>
            <a:p>
              <a:r>
                <a:rPr lang="en-GB" b="1" dirty="0">
                  <a:latin typeface="+mn-lt"/>
                </a:rPr>
                <a:t>Links to</a:t>
              </a:r>
            </a:p>
            <a:p>
              <a:r>
                <a:rPr lang="en-GB" b="1" dirty="0">
                  <a:latin typeface="+mn-lt"/>
                </a:rPr>
                <a:t>performance, cost and change control</a:t>
              </a:r>
            </a:p>
          </p:txBody>
        </p:sp>
        <p:sp>
          <p:nvSpPr>
            <p:cNvPr id="1624069" name="AutoShape 5"/>
            <p:cNvSpPr>
              <a:spLocks noChangeArrowheads="1"/>
            </p:cNvSpPr>
            <p:nvPr/>
          </p:nvSpPr>
          <p:spPr bwMode="auto">
            <a:xfrm>
              <a:off x="1776" y="1597"/>
              <a:ext cx="2099" cy="317"/>
            </a:xfrm>
            <a:prstGeom prst="star16">
              <a:avLst>
                <a:gd name="adj" fmla="val 37500"/>
              </a:avLst>
            </a:prstGeom>
            <a:ln>
              <a:headEnd/>
              <a:tailEnd/>
            </a:ln>
          </p:spPr>
          <p:style>
            <a:lnRef idx="1">
              <a:schemeClr val="accent5"/>
            </a:lnRef>
            <a:fillRef idx="3">
              <a:schemeClr val="accent5"/>
            </a:fillRef>
            <a:effectRef idx="2">
              <a:schemeClr val="accent5"/>
            </a:effectRef>
            <a:fontRef idx="minor">
              <a:schemeClr val="lt1"/>
            </a:fontRef>
          </p:style>
          <p:txBody>
            <a:bodyPr wrap="none" lIns="90488" tIns="44450" rIns="90488" bIns="44450" anchor="ctr"/>
            <a:lstStyle/>
            <a:p>
              <a:endParaRPr lang="en-US" b="1" dirty="0">
                <a:solidFill>
                  <a:schemeClr val="bg1"/>
                </a:solidFill>
                <a:latin typeface="+mn-lt"/>
              </a:endParaRPr>
            </a:p>
          </p:txBody>
        </p:sp>
        <p:sp>
          <p:nvSpPr>
            <p:cNvPr id="1624070" name="Rectangle 6"/>
            <p:cNvSpPr>
              <a:spLocks noChangeArrowheads="1"/>
            </p:cNvSpPr>
            <p:nvPr/>
          </p:nvSpPr>
          <p:spPr bwMode="auto">
            <a:xfrm>
              <a:off x="1420" y="2073"/>
              <a:ext cx="1148" cy="39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a:solidFill>
                    <a:srgbClr val="000000"/>
                  </a:solidFill>
                  <a:latin typeface="+mn-lt"/>
                </a:rPr>
                <a:t>Unidentified or</a:t>
              </a:r>
            </a:p>
            <a:p>
              <a:r>
                <a:rPr lang="en-GB" b="1" dirty="0">
                  <a:solidFill>
                    <a:srgbClr val="000000"/>
                  </a:solidFill>
                  <a:latin typeface="+mn-lt"/>
                </a:rPr>
                <a:t>accepted risk</a:t>
              </a:r>
            </a:p>
          </p:txBody>
        </p:sp>
        <p:sp>
          <p:nvSpPr>
            <p:cNvPr id="1624071" name="Rectangle 7"/>
            <p:cNvSpPr>
              <a:spLocks noChangeArrowheads="1"/>
            </p:cNvSpPr>
            <p:nvPr/>
          </p:nvSpPr>
          <p:spPr bwMode="auto">
            <a:xfrm>
              <a:off x="2905" y="2072"/>
              <a:ext cx="1163" cy="201"/>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a:solidFill>
                    <a:srgbClr val="000000"/>
                  </a:solidFill>
                  <a:latin typeface="+mn-lt"/>
                </a:rPr>
                <a:t>Identified Risk</a:t>
              </a:r>
            </a:p>
          </p:txBody>
        </p:sp>
        <p:sp>
          <p:nvSpPr>
            <p:cNvPr id="1624072" name="Rectangle 8"/>
            <p:cNvSpPr>
              <a:spLocks noChangeArrowheads="1"/>
            </p:cNvSpPr>
            <p:nvPr/>
          </p:nvSpPr>
          <p:spPr bwMode="auto">
            <a:xfrm>
              <a:off x="1413" y="2602"/>
              <a:ext cx="1162" cy="326"/>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a:solidFill>
                    <a:srgbClr val="000000"/>
                  </a:solidFill>
                  <a:latin typeface="+mn-lt"/>
                </a:rPr>
                <a:t>Quantify effect </a:t>
              </a:r>
              <a:br>
                <a:rPr lang="en-GB" b="1" dirty="0">
                  <a:solidFill>
                    <a:srgbClr val="000000"/>
                  </a:solidFill>
                  <a:latin typeface="+mn-lt"/>
                </a:rPr>
              </a:br>
              <a:r>
                <a:rPr lang="en-GB" b="1" dirty="0">
                  <a:solidFill>
                    <a:srgbClr val="000000"/>
                  </a:solidFill>
                  <a:latin typeface="+mn-lt"/>
                </a:rPr>
                <a:t>on project</a:t>
              </a:r>
            </a:p>
          </p:txBody>
        </p:sp>
        <p:sp>
          <p:nvSpPr>
            <p:cNvPr id="1624073" name="Rectangle 9"/>
            <p:cNvSpPr>
              <a:spLocks noChangeArrowheads="1"/>
            </p:cNvSpPr>
            <p:nvPr/>
          </p:nvSpPr>
          <p:spPr bwMode="auto">
            <a:xfrm>
              <a:off x="1413" y="3035"/>
              <a:ext cx="1257" cy="326"/>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a:solidFill>
                    <a:srgbClr val="000000"/>
                  </a:solidFill>
                  <a:latin typeface="+mn-lt"/>
                </a:rPr>
                <a:t>Develop responses </a:t>
              </a:r>
              <a:br>
                <a:rPr lang="en-GB" b="1" dirty="0">
                  <a:solidFill>
                    <a:srgbClr val="000000"/>
                  </a:solidFill>
                  <a:latin typeface="+mn-lt"/>
                </a:rPr>
              </a:br>
              <a:r>
                <a:rPr lang="en-GB" b="1" dirty="0">
                  <a:solidFill>
                    <a:srgbClr val="000000"/>
                  </a:solidFill>
                  <a:latin typeface="+mn-lt"/>
                </a:rPr>
                <a:t>and implement</a:t>
              </a:r>
            </a:p>
          </p:txBody>
        </p:sp>
        <p:sp>
          <p:nvSpPr>
            <p:cNvPr id="1624074" name="Rectangle 10"/>
            <p:cNvSpPr>
              <a:spLocks noChangeArrowheads="1"/>
            </p:cNvSpPr>
            <p:nvPr/>
          </p:nvSpPr>
          <p:spPr bwMode="auto">
            <a:xfrm>
              <a:off x="2903" y="2419"/>
              <a:ext cx="1352" cy="326"/>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a:solidFill>
                    <a:srgbClr val="000000"/>
                  </a:solidFill>
                  <a:latin typeface="+mn-lt"/>
                </a:rPr>
                <a:t>Implement planned</a:t>
              </a:r>
            </a:p>
            <a:p>
              <a:r>
                <a:rPr lang="en-GB" b="1" dirty="0">
                  <a:solidFill>
                    <a:srgbClr val="000000"/>
                  </a:solidFill>
                  <a:latin typeface="+mn-lt"/>
                </a:rPr>
                <a:t>Response</a:t>
              </a:r>
            </a:p>
          </p:txBody>
        </p:sp>
        <p:sp>
          <p:nvSpPr>
            <p:cNvPr id="1624075" name="Rectangle 11"/>
            <p:cNvSpPr>
              <a:spLocks noChangeArrowheads="1"/>
            </p:cNvSpPr>
            <p:nvPr/>
          </p:nvSpPr>
          <p:spPr bwMode="auto">
            <a:xfrm>
              <a:off x="2997" y="3533"/>
              <a:ext cx="1162" cy="256"/>
            </a:xfrm>
            <a:prstGeom prst="rect">
              <a:avLst/>
            </a:prstGeom>
            <a:solidFill>
              <a:schemeClr val="accent1"/>
            </a:solidFill>
            <a:ln w="12700">
              <a:solidFill>
                <a:srgbClr val="969696"/>
              </a:solidFill>
              <a:miter lim="800000"/>
              <a:headEnd/>
              <a:tailEnd/>
            </a:ln>
            <a:effectLst>
              <a:outerShdw dist="107763" dir="2700000" algn="ctr" rotWithShape="0">
                <a:srgbClr val="DDDDDD">
                  <a:alpha val="50000"/>
                </a:srgbClr>
              </a:outerShdw>
            </a:effectLst>
          </p:spPr>
          <p:txBody>
            <a:bodyPr wrap="none" lIns="90488" tIns="44450" rIns="90488" bIns="44450" anchor="ctr"/>
            <a:lstStyle/>
            <a:p>
              <a:r>
                <a:rPr lang="en-GB" b="1" dirty="0">
                  <a:solidFill>
                    <a:srgbClr val="000000"/>
                  </a:solidFill>
                  <a:latin typeface="+mn-lt"/>
                </a:rPr>
                <a:t>Revise plans</a:t>
              </a:r>
            </a:p>
          </p:txBody>
        </p:sp>
        <p:sp>
          <p:nvSpPr>
            <p:cNvPr id="1624076" name="Rectangle 12"/>
            <p:cNvSpPr>
              <a:spLocks noChangeArrowheads="1"/>
            </p:cNvSpPr>
            <p:nvPr/>
          </p:nvSpPr>
          <p:spPr bwMode="auto">
            <a:xfrm>
              <a:off x="2124" y="1097"/>
              <a:ext cx="1397" cy="36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en-US" b="1" dirty="0">
                <a:latin typeface="+mn-lt"/>
              </a:endParaRPr>
            </a:p>
          </p:txBody>
        </p:sp>
        <p:sp>
          <p:nvSpPr>
            <p:cNvPr id="1624077" name="Rectangle 13"/>
            <p:cNvSpPr>
              <a:spLocks noChangeArrowheads="1"/>
            </p:cNvSpPr>
            <p:nvPr/>
          </p:nvSpPr>
          <p:spPr bwMode="auto">
            <a:xfrm>
              <a:off x="2330" y="1090"/>
              <a:ext cx="945" cy="394"/>
            </a:xfrm>
            <a:prstGeom prst="rect">
              <a:avLst/>
            </a:prstGeom>
            <a:noFill/>
            <a:ln w="12700">
              <a:noFill/>
              <a:miter lim="800000"/>
              <a:headEnd/>
              <a:tailEnd/>
            </a:ln>
            <a:effectLst/>
          </p:spPr>
          <p:txBody>
            <a:bodyPr lIns="90488" tIns="44450" rIns="90488" bIns="44450">
              <a:spAutoFit/>
            </a:bodyPr>
            <a:lstStyle/>
            <a:p>
              <a:pPr>
                <a:spcBef>
                  <a:spcPct val="50000"/>
                </a:spcBef>
              </a:pPr>
              <a:r>
                <a:rPr lang="en-GB" b="1" dirty="0">
                  <a:solidFill>
                    <a:srgbClr val="000000"/>
                  </a:solidFill>
                  <a:latin typeface="+mn-lt"/>
                </a:rPr>
                <a:t>Monitor and Control</a:t>
              </a:r>
            </a:p>
          </p:txBody>
        </p:sp>
        <p:cxnSp>
          <p:nvCxnSpPr>
            <p:cNvPr id="1624078" name="AutoShape 14"/>
            <p:cNvCxnSpPr>
              <a:cxnSpLocks noChangeShapeType="1"/>
              <a:stCxn id="1624076" idx="3"/>
              <a:endCxn id="1624068" idx="0"/>
            </p:cNvCxnSpPr>
            <p:nvPr/>
          </p:nvCxnSpPr>
          <p:spPr bwMode="auto">
            <a:xfrm>
              <a:off x="3521" y="1280"/>
              <a:ext cx="1381" cy="1617"/>
            </a:xfrm>
            <a:prstGeom prst="bentConnector2">
              <a:avLst/>
            </a:prstGeom>
            <a:noFill/>
            <a:ln w="9525">
              <a:solidFill>
                <a:schemeClr val="tx1"/>
              </a:solidFill>
              <a:miter lim="800000"/>
              <a:headEnd type="triangle" w="med" len="med"/>
              <a:tailEnd type="triangle" w="med" len="med"/>
            </a:ln>
            <a:effectLst/>
          </p:spPr>
        </p:cxnSp>
        <p:cxnSp>
          <p:nvCxnSpPr>
            <p:cNvPr id="1624079" name="AutoShape 15"/>
            <p:cNvCxnSpPr>
              <a:cxnSpLocks noChangeShapeType="1"/>
              <a:stCxn id="1624076" idx="2"/>
              <a:endCxn id="1624069" idx="0"/>
            </p:cNvCxnSpPr>
            <p:nvPr/>
          </p:nvCxnSpPr>
          <p:spPr bwMode="auto">
            <a:xfrm>
              <a:off x="2823" y="1462"/>
              <a:ext cx="3" cy="135"/>
            </a:xfrm>
            <a:prstGeom prst="straightConnector1">
              <a:avLst/>
            </a:prstGeom>
            <a:noFill/>
            <a:ln w="9525">
              <a:solidFill>
                <a:schemeClr val="tx1"/>
              </a:solidFill>
              <a:round/>
              <a:headEnd/>
              <a:tailEnd type="triangle" w="med" len="med"/>
            </a:ln>
            <a:effectLst/>
          </p:spPr>
        </p:cxnSp>
        <p:cxnSp>
          <p:nvCxnSpPr>
            <p:cNvPr id="1624080" name="AutoShape 16"/>
            <p:cNvCxnSpPr>
              <a:cxnSpLocks noChangeShapeType="1"/>
              <a:stCxn id="1624069" idx="2"/>
              <a:endCxn id="1624070" idx="0"/>
            </p:cNvCxnSpPr>
            <p:nvPr/>
          </p:nvCxnSpPr>
          <p:spPr bwMode="auto">
            <a:xfrm rot="5400000">
              <a:off x="2330" y="1578"/>
              <a:ext cx="159" cy="832"/>
            </a:xfrm>
            <a:prstGeom prst="bentConnector3">
              <a:avLst>
                <a:gd name="adj1" fmla="val 49685"/>
              </a:avLst>
            </a:prstGeom>
            <a:noFill/>
            <a:ln w="9525">
              <a:solidFill>
                <a:schemeClr val="tx1"/>
              </a:solidFill>
              <a:miter lim="800000"/>
              <a:headEnd/>
              <a:tailEnd type="triangle" w="med" len="med"/>
            </a:ln>
            <a:effectLst/>
          </p:spPr>
        </p:cxnSp>
        <p:cxnSp>
          <p:nvCxnSpPr>
            <p:cNvPr id="1624081" name="AutoShape 17"/>
            <p:cNvCxnSpPr>
              <a:cxnSpLocks noChangeShapeType="1"/>
              <a:stCxn id="1624069" idx="2"/>
              <a:endCxn id="1624071" idx="0"/>
            </p:cNvCxnSpPr>
            <p:nvPr/>
          </p:nvCxnSpPr>
          <p:spPr bwMode="auto">
            <a:xfrm rot="16200000" flipH="1">
              <a:off x="3078" y="1662"/>
              <a:ext cx="158" cy="661"/>
            </a:xfrm>
            <a:prstGeom prst="bentConnector3">
              <a:avLst>
                <a:gd name="adj1" fmla="val 49366"/>
              </a:avLst>
            </a:prstGeom>
            <a:noFill/>
            <a:ln w="9525">
              <a:solidFill>
                <a:schemeClr val="tx1"/>
              </a:solidFill>
              <a:miter lim="800000"/>
              <a:headEnd/>
              <a:tailEnd type="triangle" w="med" len="med"/>
            </a:ln>
            <a:effectLst/>
          </p:spPr>
        </p:cxnSp>
        <p:cxnSp>
          <p:nvCxnSpPr>
            <p:cNvPr id="1624082" name="AutoShape 18"/>
            <p:cNvCxnSpPr>
              <a:cxnSpLocks noChangeShapeType="1"/>
              <a:stCxn id="1624071" idx="2"/>
              <a:endCxn id="1624074" idx="0"/>
            </p:cNvCxnSpPr>
            <p:nvPr/>
          </p:nvCxnSpPr>
          <p:spPr bwMode="auto">
            <a:xfrm>
              <a:off x="3487" y="2273"/>
              <a:ext cx="92" cy="146"/>
            </a:xfrm>
            <a:prstGeom prst="straightConnector1">
              <a:avLst/>
            </a:prstGeom>
            <a:noFill/>
            <a:ln w="9525">
              <a:solidFill>
                <a:schemeClr val="tx1"/>
              </a:solidFill>
              <a:round/>
              <a:headEnd/>
              <a:tailEnd type="triangle" w="med" len="med"/>
            </a:ln>
            <a:effectLst/>
          </p:spPr>
        </p:cxnSp>
        <p:cxnSp>
          <p:nvCxnSpPr>
            <p:cNvPr id="1624083" name="AutoShape 19"/>
            <p:cNvCxnSpPr>
              <a:cxnSpLocks noChangeShapeType="1"/>
              <a:stCxn id="1624070" idx="2"/>
              <a:endCxn id="1624072" idx="0"/>
            </p:cNvCxnSpPr>
            <p:nvPr/>
          </p:nvCxnSpPr>
          <p:spPr bwMode="auto">
            <a:xfrm>
              <a:off x="1994" y="2463"/>
              <a:ext cx="0" cy="139"/>
            </a:xfrm>
            <a:prstGeom prst="straightConnector1">
              <a:avLst/>
            </a:prstGeom>
            <a:noFill/>
            <a:ln w="9525">
              <a:solidFill>
                <a:schemeClr val="tx1"/>
              </a:solidFill>
              <a:round/>
              <a:headEnd/>
              <a:tailEnd type="triangle" w="med" len="med"/>
            </a:ln>
            <a:effectLst/>
          </p:spPr>
        </p:cxnSp>
        <p:cxnSp>
          <p:nvCxnSpPr>
            <p:cNvPr id="1624084" name="AutoShape 20"/>
            <p:cNvCxnSpPr>
              <a:cxnSpLocks noChangeShapeType="1"/>
              <a:stCxn id="1624072" idx="2"/>
              <a:endCxn id="1624073" idx="0"/>
            </p:cNvCxnSpPr>
            <p:nvPr/>
          </p:nvCxnSpPr>
          <p:spPr bwMode="auto">
            <a:xfrm>
              <a:off x="1994" y="2928"/>
              <a:ext cx="48" cy="107"/>
            </a:xfrm>
            <a:prstGeom prst="straightConnector1">
              <a:avLst/>
            </a:prstGeom>
            <a:noFill/>
            <a:ln w="9525">
              <a:solidFill>
                <a:schemeClr val="tx1"/>
              </a:solidFill>
              <a:round/>
              <a:headEnd/>
              <a:tailEnd type="triangle" w="med" len="med"/>
            </a:ln>
            <a:effectLst/>
          </p:spPr>
        </p:cxnSp>
        <p:cxnSp>
          <p:nvCxnSpPr>
            <p:cNvPr id="1624085" name="AutoShape 21"/>
            <p:cNvCxnSpPr>
              <a:cxnSpLocks noChangeShapeType="1"/>
              <a:stCxn id="1624074" idx="2"/>
              <a:endCxn id="1624075" idx="0"/>
            </p:cNvCxnSpPr>
            <p:nvPr/>
          </p:nvCxnSpPr>
          <p:spPr bwMode="auto">
            <a:xfrm rot="5400000">
              <a:off x="3185" y="3139"/>
              <a:ext cx="788" cy="1"/>
            </a:xfrm>
            <a:prstGeom prst="bentConnector3">
              <a:avLst>
                <a:gd name="adj1" fmla="val 50000"/>
              </a:avLst>
            </a:prstGeom>
            <a:noFill/>
            <a:ln w="9525">
              <a:solidFill>
                <a:schemeClr val="tx1"/>
              </a:solidFill>
              <a:miter lim="800000"/>
              <a:headEnd/>
              <a:tailEnd type="triangle" w="med" len="med"/>
            </a:ln>
            <a:effectLst/>
          </p:spPr>
        </p:cxnSp>
        <p:cxnSp>
          <p:nvCxnSpPr>
            <p:cNvPr id="1624086" name="AutoShape 22"/>
            <p:cNvCxnSpPr>
              <a:cxnSpLocks noChangeShapeType="1"/>
              <a:stCxn id="1624073" idx="2"/>
              <a:endCxn id="1624075" idx="1"/>
            </p:cNvCxnSpPr>
            <p:nvPr/>
          </p:nvCxnSpPr>
          <p:spPr bwMode="auto">
            <a:xfrm rot="16200000" flipH="1">
              <a:off x="2369" y="3033"/>
              <a:ext cx="300" cy="955"/>
            </a:xfrm>
            <a:prstGeom prst="bentConnector2">
              <a:avLst/>
            </a:prstGeom>
            <a:noFill/>
            <a:ln w="9525">
              <a:solidFill>
                <a:schemeClr val="tx1"/>
              </a:solidFill>
              <a:miter lim="800000"/>
              <a:headEnd/>
              <a:tailEnd type="triangle" w="med" len="med"/>
            </a:ln>
            <a:effectLst/>
          </p:spPr>
        </p:cxnSp>
        <p:cxnSp>
          <p:nvCxnSpPr>
            <p:cNvPr id="1624087" name="AutoShape 23"/>
            <p:cNvCxnSpPr>
              <a:cxnSpLocks noChangeShapeType="1"/>
              <a:stCxn id="1624075" idx="3"/>
              <a:endCxn id="1624068" idx="2"/>
            </p:cNvCxnSpPr>
            <p:nvPr/>
          </p:nvCxnSpPr>
          <p:spPr bwMode="auto">
            <a:xfrm flipV="1">
              <a:off x="4159" y="3632"/>
              <a:ext cx="743" cy="29"/>
            </a:xfrm>
            <a:prstGeom prst="bentConnector2">
              <a:avLst/>
            </a:prstGeom>
            <a:noFill/>
            <a:ln w="9525">
              <a:solidFill>
                <a:schemeClr val="tx1"/>
              </a:solidFill>
              <a:miter lim="800000"/>
              <a:headEnd type="triangle" w="med" len="med"/>
              <a:tailEnd type="triangle" w="med" len="med"/>
            </a:ln>
            <a:effectLst/>
          </p:spPr>
        </p:cxnSp>
        <p:sp>
          <p:nvSpPr>
            <p:cNvPr id="1624088" name="Rectangle 24"/>
            <p:cNvSpPr>
              <a:spLocks noChangeArrowheads="1"/>
            </p:cNvSpPr>
            <p:nvPr/>
          </p:nvSpPr>
          <p:spPr bwMode="auto">
            <a:xfrm>
              <a:off x="2379" y="1622"/>
              <a:ext cx="921" cy="186"/>
            </a:xfrm>
            <a:prstGeom prst="rect">
              <a:avLst/>
            </a:prstGeom>
            <a:noFill/>
            <a:ln w="9525" algn="ctr">
              <a:noFill/>
              <a:miter lim="800000"/>
              <a:headEnd/>
              <a:tailEnd/>
            </a:ln>
            <a:effectLst/>
          </p:spPr>
          <p:txBody>
            <a:bodyPr wrap="none">
              <a:spAutoFit/>
            </a:bodyPr>
            <a:lstStyle/>
            <a:p>
              <a:r>
                <a:rPr lang="en-GB" b="1" dirty="0">
                  <a:solidFill>
                    <a:schemeClr val="bg1"/>
                  </a:solidFill>
                  <a:latin typeface="+mn-lt"/>
                </a:rPr>
                <a:t>Risk Happens</a:t>
              </a:r>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133</a:t>
            </a:fld>
            <a:endParaRPr lang="en-US" dirty="0"/>
          </a:p>
        </p:txBody>
      </p:sp>
    </p:spTree>
    <p:extLst>
      <p:ext uri="{BB962C8B-B14F-4D97-AF65-F5344CB8AC3E}">
        <p14:creationId xmlns:p14="http://schemas.microsoft.com/office/powerpoint/2010/main" xmlns="" val="205634385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GPM Best Practice</a:t>
            </a:r>
          </a:p>
        </p:txBody>
      </p:sp>
      <p:sp>
        <p:nvSpPr>
          <p:cNvPr id="6" name="Content Placeholder 5"/>
          <p:cNvSpPr>
            <a:spLocks noGrp="1"/>
          </p:cNvSpPr>
          <p:nvPr>
            <p:ph idx="1"/>
          </p:nvPr>
        </p:nvSpPr>
        <p:spPr>
          <a:xfrm>
            <a:off x="457200" y="1295400"/>
            <a:ext cx="8229600" cy="4648201"/>
          </a:xfrm>
        </p:spPr>
        <p:txBody>
          <a:bodyPr/>
          <a:lstStyle/>
          <a:p>
            <a:r>
              <a:rPr lang="en-GB" dirty="0" smtClean="0"/>
              <a:t>Understand the three elements</a:t>
            </a:r>
          </a:p>
          <a:p>
            <a:pPr lvl="1"/>
            <a:r>
              <a:rPr lang="en-GB" sz="1800" dirty="0" smtClean="0"/>
              <a:t>Cause, Event and Impact</a:t>
            </a:r>
          </a:p>
          <a:p>
            <a:r>
              <a:rPr lang="en-GB" dirty="0" smtClean="0"/>
              <a:t>Look for the opportunities</a:t>
            </a:r>
          </a:p>
          <a:p>
            <a:r>
              <a:rPr lang="en-GB" dirty="0" smtClean="0"/>
              <a:t>Can the risk provide a sustainable benefit ?</a:t>
            </a:r>
          </a:p>
          <a:p>
            <a:r>
              <a:rPr lang="en-GB" dirty="0" smtClean="0"/>
              <a:t>Plan the response to risk in detail</a:t>
            </a:r>
          </a:p>
          <a:p>
            <a:r>
              <a:rPr lang="en-GB" dirty="0" smtClean="0"/>
              <a:t>Watch and react</a:t>
            </a:r>
            <a:endParaRPr lang="en-GB" dirty="0"/>
          </a:p>
        </p:txBody>
      </p:sp>
      <p:pic>
        <p:nvPicPr>
          <p:cNvPr id="37" name="Picture 3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01072" y="4022360"/>
            <a:ext cx="1776910" cy="1924986"/>
          </a:xfrm>
          <a:prstGeom prst="rect">
            <a:avLst/>
          </a:prstGeom>
        </p:spPr>
      </p:pic>
      <p:sp>
        <p:nvSpPr>
          <p:cNvPr id="4" name="Slide Number Placeholder 3"/>
          <p:cNvSpPr>
            <a:spLocks noGrp="1"/>
          </p:cNvSpPr>
          <p:nvPr>
            <p:ph type="sldNum" sz="quarter" idx="12"/>
          </p:nvPr>
        </p:nvSpPr>
        <p:spPr/>
        <p:txBody>
          <a:bodyPr/>
          <a:lstStyle/>
          <a:p>
            <a:fld id="{4BE819A1-3DD8-4179-BFD0-BF7D359F8DBD}" type="slidenum">
              <a:rPr lang="en-US" smtClean="0"/>
              <a:pPr/>
              <a:t>134</a:t>
            </a:fld>
            <a:endParaRPr lang="en-US" dirty="0"/>
          </a:p>
        </p:txBody>
      </p:sp>
    </p:spTree>
    <p:extLst>
      <p:ext uri="{BB962C8B-B14F-4D97-AF65-F5344CB8AC3E}">
        <p14:creationId xmlns:p14="http://schemas.microsoft.com/office/powerpoint/2010/main" xmlns="" val="103085561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1400" y="1295400"/>
            <a:ext cx="4953000" cy="4343400"/>
          </a:xfrm>
        </p:spPr>
        <p:txBody>
          <a:bodyPr>
            <a:normAutofit fontScale="70000" lnSpcReduction="20000"/>
          </a:bodyPr>
          <a:lstStyle/>
          <a:p>
            <a:pPr marL="0" indent="0">
              <a:buNone/>
            </a:pPr>
            <a:r>
              <a:rPr lang="en-US" sz="3600" dirty="0"/>
              <a:t>Factors in a PESTLE Analysis </a:t>
            </a:r>
          </a:p>
          <a:p>
            <a:pPr marL="0" indent="0">
              <a:buNone/>
            </a:pPr>
            <a:endParaRPr lang="en-US" dirty="0"/>
          </a:p>
          <a:p>
            <a:r>
              <a:rPr lang="en-US" b="1" dirty="0" smtClean="0"/>
              <a:t>Political</a:t>
            </a:r>
            <a:r>
              <a:rPr lang="en-US" dirty="0" smtClean="0"/>
              <a:t> </a:t>
            </a:r>
            <a:r>
              <a:rPr lang="en-US" dirty="0"/>
              <a:t>The current and potential influences from political pressures </a:t>
            </a:r>
          </a:p>
          <a:p>
            <a:r>
              <a:rPr lang="en-US" b="1" dirty="0" smtClean="0"/>
              <a:t>Economic</a:t>
            </a:r>
            <a:r>
              <a:rPr lang="en-US" dirty="0" smtClean="0"/>
              <a:t> </a:t>
            </a:r>
            <a:r>
              <a:rPr lang="en-US" dirty="0"/>
              <a:t>The local, national and world economic impact </a:t>
            </a:r>
          </a:p>
          <a:p>
            <a:r>
              <a:rPr lang="en-US" b="1" dirty="0" smtClean="0"/>
              <a:t>Sociological</a:t>
            </a:r>
            <a:r>
              <a:rPr lang="en-US" dirty="0" smtClean="0"/>
              <a:t> </a:t>
            </a:r>
            <a:r>
              <a:rPr lang="en-US" dirty="0"/>
              <a:t>The ways in which changes in society affect the project </a:t>
            </a:r>
          </a:p>
          <a:p>
            <a:r>
              <a:rPr lang="en-US" b="1" dirty="0" smtClean="0"/>
              <a:t>Technological</a:t>
            </a:r>
            <a:r>
              <a:rPr lang="en-US" dirty="0" smtClean="0"/>
              <a:t> </a:t>
            </a:r>
            <a:r>
              <a:rPr lang="en-US" dirty="0"/>
              <a:t>How new and emerging technology affects our project / organization </a:t>
            </a:r>
          </a:p>
          <a:p>
            <a:r>
              <a:rPr lang="en-US" b="1" dirty="0" smtClean="0"/>
              <a:t>Legal</a:t>
            </a:r>
            <a:r>
              <a:rPr lang="en-US" dirty="0" smtClean="0"/>
              <a:t> </a:t>
            </a:r>
            <a:r>
              <a:rPr lang="en-US" dirty="0"/>
              <a:t>How local, national and global legislation affects the project </a:t>
            </a:r>
          </a:p>
          <a:p>
            <a:r>
              <a:rPr lang="en-US" b="1" dirty="0" smtClean="0"/>
              <a:t>Environmental</a:t>
            </a:r>
            <a:r>
              <a:rPr lang="en-US" dirty="0" smtClean="0"/>
              <a:t> </a:t>
            </a:r>
            <a:r>
              <a:rPr lang="en-US" dirty="0"/>
              <a:t>Local, national and global environmental issues </a:t>
            </a:r>
          </a:p>
          <a:p>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135</a:t>
            </a:fld>
            <a:endParaRPr lang="en-US" dirty="0"/>
          </a:p>
        </p:txBody>
      </p:sp>
      <p:sp>
        <p:nvSpPr>
          <p:cNvPr id="4" name="Title 3"/>
          <p:cNvSpPr>
            <a:spLocks noGrp="1"/>
          </p:cNvSpPr>
          <p:nvPr>
            <p:ph type="title"/>
          </p:nvPr>
        </p:nvSpPr>
        <p:spPr/>
        <p:txBody>
          <a:bodyPr/>
          <a:lstStyle/>
          <a:p>
            <a:r>
              <a:rPr lang="en-US" dirty="0" smtClean="0"/>
              <a:t>PESTLE</a:t>
            </a:r>
            <a:endParaRPr lang="en-US" dirty="0"/>
          </a:p>
        </p:txBody>
      </p:sp>
      <p:sp>
        <p:nvSpPr>
          <p:cNvPr id="5" name="TextBox 4"/>
          <p:cNvSpPr txBox="1"/>
          <p:nvPr/>
        </p:nvSpPr>
        <p:spPr>
          <a:xfrm>
            <a:off x="381000" y="1905000"/>
            <a:ext cx="2895600" cy="3385542"/>
          </a:xfrm>
          <a:prstGeom prst="rect">
            <a:avLst/>
          </a:prstGeom>
          <a:noFill/>
        </p:spPr>
        <p:txBody>
          <a:bodyPr wrap="square" rtlCol="0">
            <a:spAutoFit/>
          </a:bodyPr>
          <a:lstStyle/>
          <a:p>
            <a:r>
              <a:rPr lang="en-US" sz="2800" dirty="0" smtClean="0"/>
              <a:t>PESTLE is an analytical tool </a:t>
            </a:r>
            <a:r>
              <a:rPr lang="en-US" sz="2800" dirty="0"/>
              <a:t>which considers external factors and to assist in determining impacts</a:t>
            </a:r>
            <a:r>
              <a:rPr lang="en-US" sz="2800" dirty="0" smtClean="0"/>
              <a:t>.</a:t>
            </a:r>
            <a:endParaRPr lang="en-US" sz="2800" dirty="0"/>
          </a:p>
          <a:p>
            <a:endParaRPr lang="en-US" dirty="0"/>
          </a:p>
        </p:txBody>
      </p:sp>
    </p:spTree>
    <p:extLst>
      <p:ext uri="{BB962C8B-B14F-4D97-AF65-F5344CB8AC3E}">
        <p14:creationId xmlns:p14="http://schemas.microsoft.com/office/powerpoint/2010/main" xmlns="" val="179180538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600200"/>
            <a:ext cx="3352800" cy="2438399"/>
          </a:xfrm>
        </p:spPr>
        <p:txBody>
          <a:bodyPr>
            <a:normAutofit fontScale="92500"/>
          </a:bodyPr>
          <a:lstStyle/>
          <a:p>
            <a:pPr marL="0" indent="0">
              <a:buNone/>
            </a:pPr>
            <a:r>
              <a:rPr lang="en-US" dirty="0" smtClean="0"/>
              <a:t>SWOT is an analytical tool to identify opportunities. Similar to PESTLE, it is used to help in decision making.</a:t>
            </a:r>
          </a:p>
          <a:p>
            <a:pPr marL="0" indent="0">
              <a:buNone/>
            </a:pP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136</a:t>
            </a:fld>
            <a:endParaRPr lang="en-US" dirty="0"/>
          </a:p>
        </p:txBody>
      </p:sp>
      <p:sp>
        <p:nvSpPr>
          <p:cNvPr id="4" name="Title 3"/>
          <p:cNvSpPr>
            <a:spLocks noGrp="1"/>
          </p:cNvSpPr>
          <p:nvPr>
            <p:ph type="title"/>
          </p:nvPr>
        </p:nvSpPr>
        <p:spPr/>
        <p:txBody>
          <a:bodyPr/>
          <a:lstStyle/>
          <a:p>
            <a:r>
              <a:rPr lang="en-US" dirty="0" smtClean="0"/>
              <a:t>SWOT</a:t>
            </a:r>
            <a:endParaRPr lang="en-US" dirty="0"/>
          </a:p>
        </p:txBody>
      </p:sp>
      <p:graphicFrame>
        <p:nvGraphicFramePr>
          <p:cNvPr id="6" name="Diagram 5"/>
          <p:cNvGraphicFramePr/>
          <p:nvPr>
            <p:extLst/>
          </p:nvPr>
        </p:nvGraphicFramePr>
        <p:xfrm>
          <a:off x="3901440" y="1386840"/>
          <a:ext cx="4800600" cy="347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11782491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a:t>
            </a:r>
            <a:r>
              <a:rPr lang="en-US" baseline="0" dirty="0" smtClean="0"/>
              <a:t> Management</a:t>
            </a:r>
            <a:endParaRPr lang="en-US" dirty="0"/>
          </a:p>
        </p:txBody>
      </p:sp>
      <p:pic>
        <p:nvPicPr>
          <p:cNvPr id="8194" name="Picture 2" descr="http://www.massyn.net/wp-content/uploads/massyn.net/rubix-problem.pn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a:stretch/>
        </p:blipFill>
        <p:spPr bwMode="auto">
          <a:xfrm>
            <a:off x="685800" y="533400"/>
            <a:ext cx="3048000" cy="231146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4BE819A1-3DD8-4179-BFD0-BF7D359F8DBD}" type="slidenum">
              <a:rPr lang="en-US" smtClean="0"/>
              <a:pPr/>
              <a:t>137</a:t>
            </a:fld>
            <a:endParaRPr lang="en-US" dirty="0"/>
          </a:p>
        </p:txBody>
      </p:sp>
    </p:spTree>
    <p:extLst>
      <p:ext uri="{BB962C8B-B14F-4D97-AF65-F5344CB8AC3E}">
        <p14:creationId xmlns:p14="http://schemas.microsoft.com/office/powerpoint/2010/main" xmlns="" val="126131858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62" name="Rectangle 2"/>
          <p:cNvSpPr>
            <a:spLocks noGrp="1" noChangeArrowheads="1"/>
          </p:cNvSpPr>
          <p:nvPr>
            <p:ph type="title"/>
          </p:nvPr>
        </p:nvSpPr>
        <p:spPr/>
        <p:txBody>
          <a:bodyPr/>
          <a:lstStyle/>
          <a:p>
            <a:r>
              <a:rPr lang="en-GB" dirty="0"/>
              <a:t>Issue </a:t>
            </a:r>
            <a:r>
              <a:rPr lang="en-GB" dirty="0" smtClean="0"/>
              <a:t>Definition</a:t>
            </a:r>
            <a:endParaRPr lang="en-US" dirty="0"/>
          </a:p>
        </p:txBody>
      </p:sp>
      <p:sp>
        <p:nvSpPr>
          <p:cNvPr id="1628163" name="Rectangle 3"/>
          <p:cNvSpPr>
            <a:spLocks noGrp="1" noChangeArrowheads="1"/>
          </p:cNvSpPr>
          <p:nvPr>
            <p:ph type="body" idx="1"/>
          </p:nvPr>
        </p:nvSpPr>
        <p:spPr>
          <a:xfrm>
            <a:off x="644374" y="1266378"/>
            <a:ext cx="7195038" cy="4495800"/>
          </a:xfrm>
        </p:spPr>
        <p:txBody>
          <a:bodyPr>
            <a:noAutofit/>
          </a:bodyPr>
          <a:lstStyle/>
          <a:p>
            <a:r>
              <a:rPr lang="en-GB" sz="2400" dirty="0"/>
              <a:t>Threat to project objectives that cannot be resolved by Project Manager</a:t>
            </a:r>
          </a:p>
          <a:p>
            <a:r>
              <a:rPr lang="en-GB" sz="2400" dirty="0"/>
              <a:t>Problems are day to day concerns</a:t>
            </a:r>
          </a:p>
          <a:p>
            <a:r>
              <a:rPr lang="en-GB" sz="2400" dirty="0"/>
              <a:t>Risks may not happen</a:t>
            </a:r>
          </a:p>
          <a:p>
            <a:r>
              <a:rPr lang="en-GB" sz="2400" dirty="0"/>
              <a:t>Issues have already occurred and must be </a:t>
            </a:r>
            <a:r>
              <a:rPr lang="en-GB" sz="2400" dirty="0" smtClean="0"/>
              <a:t>escalated</a:t>
            </a:r>
          </a:p>
          <a:p>
            <a:r>
              <a:rPr lang="en-GB" sz="2400" dirty="0" smtClean="0"/>
              <a:t>Outside the direct control of the Project Manager</a:t>
            </a:r>
          </a:p>
          <a:p>
            <a:r>
              <a:rPr lang="en-GB" sz="2400" dirty="0" smtClean="0"/>
              <a:t>Project Sponsor has the option to further escalate</a:t>
            </a:r>
          </a:p>
          <a:p>
            <a:r>
              <a:rPr lang="en-GB" sz="2400" dirty="0" smtClean="0"/>
              <a:t>Poor Issue Management is a major source of project failure</a:t>
            </a:r>
            <a:endParaRPr lang="en-GB"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138</a:t>
            </a:fld>
            <a:endParaRPr lang="en-US" dirty="0"/>
          </a:p>
        </p:txBody>
      </p:sp>
    </p:spTree>
    <p:extLst>
      <p:ext uri="{BB962C8B-B14F-4D97-AF65-F5344CB8AC3E}">
        <p14:creationId xmlns:p14="http://schemas.microsoft.com/office/powerpoint/2010/main" xmlns="" val="1170378558"/>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0211" name="Rectangle 3"/>
          <p:cNvSpPr>
            <a:spLocks noGrp="1" noChangeArrowheads="1"/>
          </p:cNvSpPr>
          <p:nvPr>
            <p:ph type="title"/>
          </p:nvPr>
        </p:nvSpPr>
        <p:spPr/>
        <p:txBody>
          <a:bodyPr/>
          <a:lstStyle/>
          <a:p>
            <a:r>
              <a:rPr lang="en-GB" dirty="0" smtClean="0"/>
              <a:t>Issue Escalation Route</a:t>
            </a:r>
            <a:endParaRPr lang="en-GB" dirty="0"/>
          </a:p>
        </p:txBody>
      </p:sp>
      <p:grpSp>
        <p:nvGrpSpPr>
          <p:cNvPr id="2" name="Group 19"/>
          <p:cNvGrpSpPr/>
          <p:nvPr/>
        </p:nvGrpSpPr>
        <p:grpSpPr>
          <a:xfrm>
            <a:off x="1600200" y="1117600"/>
            <a:ext cx="6047398" cy="4787900"/>
            <a:chOff x="3078163" y="1695450"/>
            <a:chExt cx="5465762" cy="4210050"/>
          </a:xfrm>
        </p:grpSpPr>
        <p:sp>
          <p:nvSpPr>
            <p:cNvPr id="1630210" name="AutoShape 2"/>
            <p:cNvSpPr>
              <a:spLocks noChangeArrowheads="1"/>
            </p:cNvSpPr>
            <p:nvPr/>
          </p:nvSpPr>
          <p:spPr bwMode="auto">
            <a:xfrm>
              <a:off x="5062538" y="3124200"/>
              <a:ext cx="688975" cy="977900"/>
            </a:xfrm>
            <a:prstGeom prst="upDownArrow">
              <a:avLst>
                <a:gd name="adj1" fmla="val 62000"/>
                <a:gd name="adj2" fmla="val 28328"/>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sp>
          <p:nvSpPr>
            <p:cNvPr id="1630212" name="Text Box 4"/>
            <p:cNvSpPr txBox="1">
              <a:spLocks noChangeArrowheads="1"/>
            </p:cNvSpPr>
            <p:nvPr/>
          </p:nvSpPr>
          <p:spPr bwMode="auto">
            <a:xfrm>
              <a:off x="4656945" y="2741613"/>
              <a:ext cx="1527702" cy="32475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none">
              <a:spAutoFit/>
            </a:bodyPr>
            <a:lstStyle/>
            <a:p>
              <a:pPr algn="l"/>
              <a:r>
                <a:rPr lang="en-GB" b="1" dirty="0"/>
                <a:t>Project Sponsor</a:t>
              </a:r>
            </a:p>
          </p:txBody>
        </p:sp>
        <p:sp>
          <p:nvSpPr>
            <p:cNvPr id="1630213" name="Text Box 5"/>
            <p:cNvSpPr txBox="1">
              <a:spLocks noChangeArrowheads="1"/>
            </p:cNvSpPr>
            <p:nvPr/>
          </p:nvSpPr>
          <p:spPr bwMode="auto">
            <a:xfrm>
              <a:off x="4502352" y="4178300"/>
              <a:ext cx="1600780" cy="32475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none">
              <a:spAutoFit/>
            </a:bodyPr>
            <a:lstStyle/>
            <a:p>
              <a:pPr algn="l"/>
              <a:r>
                <a:rPr lang="en-GB" b="1" dirty="0"/>
                <a:t>Project Manager</a:t>
              </a:r>
            </a:p>
          </p:txBody>
        </p:sp>
        <p:sp>
          <p:nvSpPr>
            <p:cNvPr id="1630214" name="Text Box 6"/>
            <p:cNvSpPr txBox="1">
              <a:spLocks noChangeArrowheads="1"/>
            </p:cNvSpPr>
            <p:nvPr/>
          </p:nvSpPr>
          <p:spPr bwMode="auto">
            <a:xfrm>
              <a:off x="4669483" y="5575300"/>
              <a:ext cx="1502434" cy="32475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none">
              <a:spAutoFit/>
            </a:bodyPr>
            <a:lstStyle/>
            <a:p>
              <a:pPr algn="l"/>
              <a:r>
                <a:rPr lang="en-GB" b="1" dirty="0"/>
                <a:t>Team </a:t>
              </a:r>
              <a:r>
                <a:rPr lang="en-GB" b="1" dirty="0" smtClean="0"/>
                <a:t>Members</a:t>
              </a:r>
              <a:endParaRPr lang="en-GB" b="1" dirty="0"/>
            </a:p>
          </p:txBody>
        </p:sp>
        <p:sp>
          <p:nvSpPr>
            <p:cNvPr id="1630215" name="AutoShape 7"/>
            <p:cNvSpPr>
              <a:spLocks/>
            </p:cNvSpPr>
            <p:nvPr/>
          </p:nvSpPr>
          <p:spPr bwMode="auto">
            <a:xfrm>
              <a:off x="6824663" y="4152900"/>
              <a:ext cx="330200" cy="1752600"/>
            </a:xfrm>
            <a:prstGeom prst="rightBrace">
              <a:avLst>
                <a:gd name="adj1" fmla="val 44231"/>
                <a:gd name="adj2" fmla="val 50000"/>
              </a:avLst>
            </a:prstGeom>
            <a:noFill/>
            <a:ln w="12700">
              <a:solidFill>
                <a:schemeClr val="tx1"/>
              </a:solidFill>
              <a:round/>
              <a:headEnd/>
              <a:tailEnd/>
            </a:ln>
            <a:effectLst/>
          </p:spPr>
          <p:txBody>
            <a:bodyPr wrap="none" anchor="ctr"/>
            <a:lstStyle/>
            <a:p>
              <a:endParaRPr lang="en-US" b="1" dirty="0"/>
            </a:p>
          </p:txBody>
        </p:sp>
        <p:sp>
          <p:nvSpPr>
            <p:cNvPr id="1630216" name="Text Box 8"/>
            <p:cNvSpPr txBox="1">
              <a:spLocks noChangeArrowheads="1"/>
            </p:cNvSpPr>
            <p:nvPr/>
          </p:nvSpPr>
          <p:spPr bwMode="auto">
            <a:xfrm>
              <a:off x="7246938" y="4591050"/>
              <a:ext cx="1296987" cy="568326"/>
            </a:xfrm>
            <a:prstGeom prst="rect">
              <a:avLst/>
            </a:prstGeom>
            <a:noFill/>
            <a:ln w="12700" algn="ctr">
              <a:noFill/>
              <a:miter lim="800000"/>
              <a:headEnd/>
              <a:tailEnd/>
            </a:ln>
            <a:effectLst/>
          </p:spPr>
          <p:txBody>
            <a:bodyPr>
              <a:spAutoFit/>
            </a:bodyPr>
            <a:lstStyle/>
            <a:p>
              <a:pPr algn="l" eaLnBrk="1" hangingPunct="1"/>
              <a:r>
                <a:rPr lang="en-GB" b="1" dirty="0"/>
                <a:t>D</a:t>
              </a:r>
              <a:r>
                <a:rPr lang="en-GB" b="1" dirty="0" smtClean="0"/>
                <a:t>ay </a:t>
              </a:r>
              <a:r>
                <a:rPr lang="en-GB" b="1" dirty="0"/>
                <a:t>to </a:t>
              </a:r>
              <a:r>
                <a:rPr lang="en-GB" b="1" dirty="0" smtClean="0"/>
                <a:t>Day </a:t>
              </a:r>
              <a:r>
                <a:rPr lang="en-GB" b="1" dirty="0"/>
                <a:t>A</a:t>
              </a:r>
              <a:r>
                <a:rPr lang="en-GB" b="1" dirty="0" smtClean="0"/>
                <a:t>ctivity</a:t>
              </a:r>
              <a:endParaRPr lang="en-US" b="1" dirty="0"/>
            </a:p>
          </p:txBody>
        </p:sp>
        <p:sp>
          <p:nvSpPr>
            <p:cNvPr id="1630217" name="AutoShape 9"/>
            <p:cNvSpPr>
              <a:spLocks noChangeArrowheads="1"/>
            </p:cNvSpPr>
            <p:nvPr/>
          </p:nvSpPr>
          <p:spPr bwMode="auto">
            <a:xfrm>
              <a:off x="5032431" y="4533900"/>
              <a:ext cx="687387" cy="977900"/>
            </a:xfrm>
            <a:prstGeom prst="upDownArrow">
              <a:avLst>
                <a:gd name="adj1" fmla="val 62000"/>
                <a:gd name="adj2" fmla="val 28393"/>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sp>
          <p:nvSpPr>
            <p:cNvPr id="1630220" name="Text Box 12"/>
            <p:cNvSpPr txBox="1">
              <a:spLocks noChangeArrowheads="1"/>
            </p:cNvSpPr>
            <p:nvPr/>
          </p:nvSpPr>
          <p:spPr bwMode="auto">
            <a:xfrm>
              <a:off x="5013838" y="3459168"/>
              <a:ext cx="686197" cy="325438"/>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spAutoFit/>
            </a:bodyPr>
            <a:lstStyle/>
            <a:p>
              <a:r>
                <a:rPr lang="en-GB" b="1" dirty="0"/>
                <a:t>Issues</a:t>
              </a:r>
            </a:p>
          </p:txBody>
        </p:sp>
        <p:sp>
          <p:nvSpPr>
            <p:cNvPr id="1630221" name="Oval 13"/>
            <p:cNvSpPr>
              <a:spLocks noChangeArrowheads="1"/>
            </p:cNvSpPr>
            <p:nvPr/>
          </p:nvSpPr>
          <p:spPr bwMode="auto">
            <a:xfrm>
              <a:off x="4622800" y="4826000"/>
              <a:ext cx="1624013" cy="419100"/>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b="1" dirty="0"/>
            </a:p>
          </p:txBody>
        </p:sp>
        <p:sp>
          <p:nvSpPr>
            <p:cNvPr id="1630222" name="Text Box 14"/>
            <p:cNvSpPr txBox="1">
              <a:spLocks noChangeArrowheads="1"/>
            </p:cNvSpPr>
            <p:nvPr/>
          </p:nvSpPr>
          <p:spPr bwMode="auto">
            <a:xfrm>
              <a:off x="4822810" y="4875213"/>
              <a:ext cx="980045" cy="324757"/>
            </a:xfrm>
            <a:prstGeom prst="rect">
              <a:avLst/>
            </a:prstGeom>
            <a:noFill/>
            <a:ln w="9525">
              <a:noFill/>
              <a:miter lim="800000"/>
              <a:headEnd/>
              <a:tailEnd/>
            </a:ln>
            <a:effectLst/>
          </p:spPr>
          <p:txBody>
            <a:bodyPr wrap="none">
              <a:spAutoFit/>
            </a:bodyPr>
            <a:lstStyle/>
            <a:p>
              <a:r>
                <a:rPr lang="en-GB" b="1" dirty="0">
                  <a:solidFill>
                    <a:schemeClr val="bg1"/>
                  </a:solidFill>
                </a:rPr>
                <a:t>Problems</a:t>
              </a:r>
            </a:p>
          </p:txBody>
        </p:sp>
        <p:sp>
          <p:nvSpPr>
            <p:cNvPr id="1630223" name="Text Box 15"/>
            <p:cNvSpPr txBox="1">
              <a:spLocks noChangeArrowheads="1"/>
            </p:cNvSpPr>
            <p:nvPr/>
          </p:nvSpPr>
          <p:spPr bwMode="auto">
            <a:xfrm>
              <a:off x="3078163" y="1695450"/>
              <a:ext cx="1280937" cy="324757"/>
            </a:xfrm>
            <a:prstGeom prst="rect">
              <a:avLst/>
            </a:prstGeom>
            <a:noFill/>
            <a:ln w="12700" algn="ctr">
              <a:noFill/>
              <a:miter lim="800000"/>
              <a:headEnd/>
              <a:tailEnd/>
            </a:ln>
            <a:effectLst/>
          </p:spPr>
          <p:txBody>
            <a:bodyPr wrap="none">
              <a:spAutoFit/>
            </a:bodyPr>
            <a:lstStyle/>
            <a:p>
              <a:pPr algn="l" eaLnBrk="1" hangingPunct="1"/>
              <a:r>
                <a:rPr lang="en-GB" b="1" dirty="0"/>
                <a:t>Stakeholders</a:t>
              </a:r>
              <a:endParaRPr lang="en-US" b="1" dirty="0"/>
            </a:p>
          </p:txBody>
        </p:sp>
        <p:sp>
          <p:nvSpPr>
            <p:cNvPr id="1630224" name="AutoShape 16"/>
            <p:cNvSpPr>
              <a:spLocks noChangeArrowheads="1"/>
            </p:cNvSpPr>
            <p:nvPr/>
          </p:nvSpPr>
          <p:spPr bwMode="auto">
            <a:xfrm rot="-2192323">
              <a:off x="3989388" y="1993900"/>
              <a:ext cx="344487" cy="546100"/>
            </a:xfrm>
            <a:prstGeom prst="upDownArrow">
              <a:avLst>
                <a:gd name="adj1" fmla="val 50000"/>
                <a:gd name="adj2" fmla="val 31705"/>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sp>
          <p:nvSpPr>
            <p:cNvPr id="1630225" name="Text Box 17"/>
            <p:cNvSpPr txBox="1">
              <a:spLocks noChangeArrowheads="1"/>
            </p:cNvSpPr>
            <p:nvPr/>
          </p:nvSpPr>
          <p:spPr bwMode="auto">
            <a:xfrm>
              <a:off x="6326188" y="1695450"/>
              <a:ext cx="1465749" cy="324757"/>
            </a:xfrm>
            <a:prstGeom prst="rect">
              <a:avLst/>
            </a:prstGeom>
            <a:noFill/>
            <a:ln w="12700" algn="ctr">
              <a:noFill/>
              <a:miter lim="800000"/>
              <a:headEnd/>
              <a:tailEnd/>
            </a:ln>
            <a:effectLst/>
          </p:spPr>
          <p:txBody>
            <a:bodyPr wrap="none">
              <a:spAutoFit/>
            </a:bodyPr>
            <a:lstStyle/>
            <a:p>
              <a:pPr algn="l" eaLnBrk="1" hangingPunct="1"/>
              <a:r>
                <a:rPr lang="en-GB" b="1" dirty="0"/>
                <a:t>Steering Group</a:t>
              </a:r>
              <a:endParaRPr lang="en-US" b="1" dirty="0"/>
            </a:p>
          </p:txBody>
        </p:sp>
        <p:sp>
          <p:nvSpPr>
            <p:cNvPr id="1630226" name="AutoShape 18"/>
            <p:cNvSpPr>
              <a:spLocks noChangeArrowheads="1"/>
            </p:cNvSpPr>
            <p:nvPr/>
          </p:nvSpPr>
          <p:spPr bwMode="auto">
            <a:xfrm rot="1627473">
              <a:off x="6494463" y="2019300"/>
              <a:ext cx="342900" cy="546100"/>
            </a:xfrm>
            <a:prstGeom prst="upDownArrow">
              <a:avLst>
                <a:gd name="adj1" fmla="val 50000"/>
                <a:gd name="adj2" fmla="val 31852"/>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139</a:t>
            </a:fld>
            <a:endParaRPr lang="en-US" dirty="0"/>
          </a:p>
        </p:txBody>
      </p:sp>
    </p:spTree>
    <p:extLst>
      <p:ext uri="{BB962C8B-B14F-4D97-AF65-F5344CB8AC3E}">
        <p14:creationId xmlns:p14="http://schemas.microsoft.com/office/powerpoint/2010/main" xmlns="" val="17384060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14</a:t>
            </a:fld>
            <a:endParaRPr lang="en-US" dirty="0"/>
          </a:p>
        </p:txBody>
      </p:sp>
      <p:sp>
        <p:nvSpPr>
          <p:cNvPr id="2" name="Title 1"/>
          <p:cNvSpPr>
            <a:spLocks noGrp="1"/>
          </p:cNvSpPr>
          <p:nvPr>
            <p:ph type="title"/>
          </p:nvPr>
        </p:nvSpPr>
        <p:spPr>
          <a:xfrm>
            <a:off x="381000" y="0"/>
            <a:ext cx="8458200" cy="1143000"/>
          </a:xfrm>
        </p:spPr>
        <p:txBody>
          <a:bodyPr/>
          <a:lstStyle/>
          <a:p>
            <a:r>
              <a:rPr lang="en-US" dirty="0" smtClean="0">
                <a:solidFill>
                  <a:schemeClr val="bg1">
                    <a:lumMod val="65000"/>
                  </a:schemeClr>
                </a:solidFill>
              </a:rPr>
              <a:t>The P5 Standard</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xmlns="" val="1158243620"/>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11</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r>
                        <a:rPr lang="en-US" sz="1600" dirty="0" smtClean="0">
                          <a:solidFill>
                            <a:schemeClr val="bg1">
                              <a:lumMod val="65000"/>
                            </a:schemeClr>
                          </a:solidFill>
                        </a:rPr>
                        <a:t>The P5</a:t>
                      </a:r>
                      <a:r>
                        <a:rPr lang="en-US" sz="1600" baseline="0" dirty="0" smtClean="0">
                          <a:solidFill>
                            <a:schemeClr val="bg1">
                              <a:lumMod val="65000"/>
                            </a:schemeClr>
                          </a:solidFill>
                        </a:rPr>
                        <a:t> Standard</a:t>
                      </a:r>
                      <a:endParaRPr lang="en-US" sz="1600" dirty="0" smtClean="0">
                        <a:solidFill>
                          <a:schemeClr val="bg1">
                            <a:lumMod val="65000"/>
                          </a:schemeClr>
                        </a:solidFill>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n-GB" sz="1600" b="0" dirty="0" smtClean="0">
                          <a:solidFill>
                            <a:schemeClr val="tx1"/>
                          </a:solidFill>
                          <a:latin typeface="Helvetica"/>
                          <a:ea typeface="Calibri"/>
                          <a:cs typeface="Helvetica"/>
                        </a:rPr>
                        <a:t>The GPM P5</a:t>
                      </a:r>
                      <a:r>
                        <a:rPr lang="en-GB" sz="1600" b="0" baseline="0" dirty="0" smtClean="0">
                          <a:solidFill>
                            <a:schemeClr val="tx1"/>
                          </a:solidFill>
                          <a:latin typeface="Helvetica"/>
                          <a:ea typeface="Calibri"/>
                          <a:cs typeface="Helvetica"/>
                        </a:rPr>
                        <a:t> Standard for Sustainability in Project Management</a:t>
                      </a:r>
                    </a:p>
                    <a:p>
                      <a:pPr marL="342900" indent="-342900">
                        <a:lnSpc>
                          <a:spcPct val="115000"/>
                        </a:lnSpc>
                        <a:spcAft>
                          <a:spcPts val="0"/>
                        </a:spcAft>
                        <a:buFont typeface="+mj-lt"/>
                        <a:buAutoNum type="arabicPeriod"/>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smtClean="0">
                          <a:solidFill>
                            <a:schemeClr val="tx2"/>
                          </a:solidFill>
                          <a:latin typeface="Helvetica"/>
                          <a:ea typeface="Calibri"/>
                          <a:cs typeface="Helvetica"/>
                        </a:rPr>
                        <a:t>Be able</a:t>
                      </a:r>
                      <a:r>
                        <a:rPr lang="en-GB" sz="1600" baseline="0" dirty="0" smtClean="0">
                          <a:solidFill>
                            <a:schemeClr val="tx2"/>
                          </a:solidFill>
                          <a:latin typeface="Helvetica"/>
                          <a:ea typeface="Calibri"/>
                          <a:cs typeface="Helvetica"/>
                        </a:rPr>
                        <a:t> to use the P5 standard for project selection, risk management, and sustainability governance.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181340541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2258" name="Rectangle 2"/>
          <p:cNvSpPr>
            <a:spLocks noGrp="1" noChangeArrowheads="1"/>
          </p:cNvSpPr>
          <p:nvPr>
            <p:ph type="title"/>
          </p:nvPr>
        </p:nvSpPr>
        <p:spPr/>
        <p:txBody>
          <a:bodyPr/>
          <a:lstStyle/>
          <a:p>
            <a:r>
              <a:rPr lang="en-GB" dirty="0"/>
              <a:t>Issue Log - Contents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140</a:t>
            </a:fld>
            <a:endParaRPr lang="en-US" dirty="0"/>
          </a:p>
        </p:txBody>
      </p:sp>
      <p:graphicFrame>
        <p:nvGraphicFramePr>
          <p:cNvPr id="4" name="Table 3"/>
          <p:cNvGraphicFramePr>
            <a:graphicFrameLocks noGrp="1"/>
          </p:cNvGraphicFramePr>
          <p:nvPr>
            <p:extLst/>
          </p:nvPr>
        </p:nvGraphicFramePr>
        <p:xfrm>
          <a:off x="381000" y="1397000"/>
          <a:ext cx="8458200" cy="3022600"/>
        </p:xfrm>
        <a:graphic>
          <a:graphicData uri="http://schemas.openxmlformats.org/drawingml/2006/table">
            <a:tbl>
              <a:tblPr firstRow="1" bandRow="1">
                <a:tableStyleId>{5C22544A-7EE6-4342-B048-85BDC9FD1C3A}</a:tableStyleId>
              </a:tblPr>
              <a:tblGrid>
                <a:gridCol w="304800"/>
                <a:gridCol w="990600"/>
                <a:gridCol w="1066800"/>
                <a:gridCol w="1066800"/>
                <a:gridCol w="990600"/>
                <a:gridCol w="1143000"/>
                <a:gridCol w="609600"/>
                <a:gridCol w="1143000"/>
                <a:gridCol w="1143000"/>
              </a:tblGrid>
              <a:tr h="584200">
                <a:tc>
                  <a:txBody>
                    <a:bodyPr/>
                    <a:lstStyle/>
                    <a:p>
                      <a:r>
                        <a:rPr lang="en-US" sz="1200" dirty="0" smtClean="0"/>
                        <a:t>#</a:t>
                      </a:r>
                      <a:endParaRPr lang="en-US" sz="1200" dirty="0"/>
                    </a:p>
                  </a:txBody>
                  <a:tcPr/>
                </a:tc>
                <a:tc>
                  <a:txBody>
                    <a:bodyPr/>
                    <a:lstStyle/>
                    <a:p>
                      <a:r>
                        <a:rPr lang="en-US" sz="1200" dirty="0" smtClean="0"/>
                        <a:t>Description:</a:t>
                      </a:r>
                      <a:endParaRPr lang="en-US" sz="1200" dirty="0"/>
                    </a:p>
                  </a:txBody>
                  <a:tcPr/>
                </a:tc>
                <a:tc>
                  <a:txBody>
                    <a:bodyPr/>
                    <a:lstStyle/>
                    <a:p>
                      <a:r>
                        <a:rPr lang="en-US" sz="1200" dirty="0" smtClean="0"/>
                        <a:t>Reported by:</a:t>
                      </a:r>
                      <a:endParaRPr lang="en-US" sz="1200" dirty="0"/>
                    </a:p>
                  </a:txBody>
                  <a:tcPr/>
                </a:tc>
                <a:tc>
                  <a:txBody>
                    <a:bodyPr/>
                    <a:lstStyle/>
                    <a:p>
                      <a:r>
                        <a:rPr lang="en-US" sz="1200" dirty="0" smtClean="0"/>
                        <a:t>Date of Issue</a:t>
                      </a:r>
                      <a:endParaRPr lang="en-US" sz="1200" dirty="0"/>
                    </a:p>
                  </a:txBody>
                  <a:tcPr/>
                </a:tc>
                <a:tc>
                  <a:txBody>
                    <a:bodyPr/>
                    <a:lstStyle/>
                    <a:p>
                      <a:r>
                        <a:rPr lang="en-US" sz="1200" dirty="0" smtClean="0"/>
                        <a:t>Impacts</a:t>
                      </a:r>
                      <a:endParaRPr lang="en-US" sz="1200" dirty="0"/>
                    </a:p>
                  </a:txBody>
                  <a:tcPr/>
                </a:tc>
                <a:tc>
                  <a:txBody>
                    <a:bodyPr/>
                    <a:lstStyle/>
                    <a:p>
                      <a:r>
                        <a:rPr lang="en-US" sz="1200" dirty="0" smtClean="0"/>
                        <a:t>Possible resolution</a:t>
                      </a:r>
                      <a:endParaRPr lang="en-US" sz="1200" dirty="0"/>
                    </a:p>
                  </a:txBody>
                  <a:tcPr/>
                </a:tc>
                <a:tc>
                  <a:txBody>
                    <a:bodyPr/>
                    <a:lstStyle/>
                    <a:p>
                      <a:r>
                        <a:rPr lang="en-US" sz="1200" dirty="0" smtClean="0"/>
                        <a:t>Owner</a:t>
                      </a:r>
                      <a:endParaRPr lang="en-US" sz="1200" dirty="0"/>
                    </a:p>
                  </a:txBody>
                  <a:tcPr/>
                </a:tc>
                <a:tc>
                  <a:txBody>
                    <a:bodyPr/>
                    <a:lstStyle/>
                    <a:p>
                      <a:r>
                        <a:rPr lang="en-US" sz="1200" dirty="0" smtClean="0"/>
                        <a:t>Final Outcome</a:t>
                      </a:r>
                      <a:endParaRPr lang="en-US" sz="1200" dirty="0"/>
                    </a:p>
                  </a:txBody>
                  <a:tcPr/>
                </a:tc>
                <a:tc>
                  <a:txBody>
                    <a:bodyPr/>
                    <a:lstStyle/>
                    <a:p>
                      <a:r>
                        <a:rPr lang="en-US" sz="1200" dirty="0" smtClean="0"/>
                        <a:t>Closure</a:t>
                      </a:r>
                      <a:r>
                        <a:rPr lang="en-US" sz="1200" baseline="0" dirty="0" smtClean="0"/>
                        <a:t> Date</a:t>
                      </a:r>
                      <a:endParaRPr lang="en-US" sz="1200" dirty="0"/>
                    </a:p>
                  </a:txBody>
                  <a:tcPr/>
                </a:tc>
              </a:tr>
              <a:tr h="2142079">
                <a:tc>
                  <a:txBody>
                    <a:bodyPr/>
                    <a:lstStyle/>
                    <a:p>
                      <a:r>
                        <a:rPr lang="en-US" sz="1400" dirty="0" smtClean="0"/>
                        <a:t>1</a:t>
                      </a:r>
                      <a:endParaRPr lang="en-US" sz="1400" dirty="0"/>
                    </a:p>
                  </a:txBody>
                  <a:tcPr/>
                </a:tc>
                <a:tc>
                  <a:txBody>
                    <a:bodyPr/>
                    <a:lstStyle/>
                    <a:p>
                      <a:r>
                        <a:rPr lang="en-US" sz="1400" dirty="0" smtClean="0"/>
                        <a:t>Delivered</a:t>
                      </a:r>
                      <a:r>
                        <a:rPr lang="en-US" sz="1400" baseline="0" dirty="0" smtClean="0"/>
                        <a:t> </a:t>
                      </a:r>
                      <a:r>
                        <a:rPr lang="en-US" sz="1400" dirty="0" smtClean="0"/>
                        <a:t>Concrete</a:t>
                      </a:r>
                      <a:r>
                        <a:rPr lang="en-US" sz="1400" baseline="0" dirty="0" smtClean="0"/>
                        <a:t> is not not the grade we ordered</a:t>
                      </a:r>
                      <a:endParaRPr lang="en-US" sz="1400" dirty="0"/>
                    </a:p>
                  </a:txBody>
                  <a:tcPr/>
                </a:tc>
                <a:tc>
                  <a:txBody>
                    <a:bodyPr/>
                    <a:lstStyle/>
                    <a:p>
                      <a:r>
                        <a:rPr lang="en-US" sz="1400" dirty="0" smtClean="0"/>
                        <a:t>Chris</a:t>
                      </a:r>
                      <a:endParaRPr lang="en-US" sz="1400" dirty="0"/>
                    </a:p>
                  </a:txBody>
                  <a:tcPr/>
                </a:tc>
                <a:tc>
                  <a:txBody>
                    <a:bodyPr/>
                    <a:lstStyle/>
                    <a:p>
                      <a:r>
                        <a:rPr lang="en-US" sz="1400" dirty="0" smtClean="0"/>
                        <a:t>January 1</a:t>
                      </a:r>
                      <a:r>
                        <a:rPr lang="en-US" sz="1400" baseline="30000" dirty="0" smtClean="0"/>
                        <a:t>st</a:t>
                      </a:r>
                      <a:endParaRPr lang="en-US" sz="1400" dirty="0"/>
                    </a:p>
                  </a:txBody>
                  <a:tcPr/>
                </a:tc>
                <a:tc>
                  <a:txBody>
                    <a:bodyPr/>
                    <a:lstStyle/>
                    <a:p>
                      <a:r>
                        <a:rPr lang="en-US" sz="1400" dirty="0" smtClean="0"/>
                        <a:t>Structure</a:t>
                      </a:r>
                      <a:r>
                        <a:rPr lang="en-US" sz="1400" baseline="0" dirty="0" smtClean="0"/>
                        <a:t> could be unstable</a:t>
                      </a:r>
                      <a:endParaRPr lang="en-US" sz="1400" dirty="0"/>
                    </a:p>
                  </a:txBody>
                  <a:tcPr/>
                </a:tc>
                <a:tc>
                  <a:txBody>
                    <a:bodyPr/>
                    <a:lstStyle/>
                    <a:p>
                      <a:r>
                        <a:rPr lang="en-US" sz="1400" dirty="0" smtClean="0"/>
                        <a:t>1. Perform</a:t>
                      </a:r>
                      <a:r>
                        <a:rPr lang="en-US" sz="1400" baseline="0" dirty="0" smtClean="0"/>
                        <a:t> Stress test and use concrete</a:t>
                      </a:r>
                    </a:p>
                    <a:p>
                      <a:endParaRPr lang="en-US" sz="1400" dirty="0" smtClean="0"/>
                    </a:p>
                    <a:p>
                      <a:r>
                        <a:rPr lang="en-US" sz="1400" dirty="0" smtClean="0"/>
                        <a:t>2.</a:t>
                      </a:r>
                      <a:r>
                        <a:rPr lang="en-US" sz="1400" baseline="0" dirty="0" smtClean="0"/>
                        <a:t> Put activity on hold and require higher grade concrete</a:t>
                      </a:r>
                      <a:endParaRPr lang="en-US" sz="1400" dirty="0"/>
                    </a:p>
                  </a:txBody>
                  <a:tcPr/>
                </a:tc>
                <a:tc>
                  <a:txBody>
                    <a:bodyPr/>
                    <a:lstStyle/>
                    <a:p>
                      <a:r>
                        <a:rPr lang="en-US" sz="1400" dirty="0" smtClean="0"/>
                        <a:t>Chris</a:t>
                      </a:r>
                      <a:endParaRPr lang="en-US" sz="1400" dirty="0"/>
                    </a:p>
                  </a:txBody>
                  <a:tcPr/>
                </a:tc>
                <a:tc>
                  <a:txBody>
                    <a:bodyPr/>
                    <a:lstStyle/>
                    <a:p>
                      <a:r>
                        <a:rPr lang="en-US" sz="1400" dirty="0" smtClean="0"/>
                        <a:t>Performed</a:t>
                      </a:r>
                      <a:r>
                        <a:rPr lang="en-US" sz="1400" baseline="0" dirty="0" smtClean="0"/>
                        <a:t> Stress test. </a:t>
                      </a:r>
                    </a:p>
                    <a:p>
                      <a:endParaRPr lang="en-US" sz="1400" baseline="0" dirty="0" smtClean="0"/>
                    </a:p>
                    <a:p>
                      <a:r>
                        <a:rPr lang="en-US" sz="1400" baseline="0" dirty="0" smtClean="0"/>
                        <a:t>Ordered new concrete</a:t>
                      </a:r>
                      <a:endParaRPr lang="en-US" sz="1400" dirty="0"/>
                    </a:p>
                  </a:txBody>
                  <a:tcPr/>
                </a:tc>
                <a:tc>
                  <a:txBody>
                    <a:bodyPr/>
                    <a:lstStyle/>
                    <a:p>
                      <a:r>
                        <a:rPr lang="en-US" sz="1400" dirty="0" smtClean="0"/>
                        <a:t>January</a:t>
                      </a:r>
                      <a:r>
                        <a:rPr lang="en-US" sz="1400" baseline="0" dirty="0" smtClean="0"/>
                        <a:t> 7</a:t>
                      </a:r>
                      <a:r>
                        <a:rPr lang="en-US" sz="1400" baseline="30000" dirty="0" smtClean="0"/>
                        <a:t>th</a:t>
                      </a:r>
                      <a:r>
                        <a:rPr lang="en-US" sz="1400" baseline="0" dirty="0" smtClean="0"/>
                        <a:t>.</a:t>
                      </a:r>
                      <a:endParaRPr lang="en-US" sz="1400" dirty="0"/>
                    </a:p>
                  </a:txBody>
                  <a:tcPr/>
                </a:tc>
              </a:tr>
            </a:tbl>
          </a:graphicData>
        </a:graphic>
      </p:graphicFrame>
    </p:spTree>
    <p:extLst>
      <p:ext uri="{BB962C8B-B14F-4D97-AF65-F5344CB8AC3E}">
        <p14:creationId xmlns:p14="http://schemas.microsoft.com/office/powerpoint/2010/main" xmlns="" val="58146004"/>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141</a:t>
            </a:fld>
            <a:endParaRPr lang="en-US" dirty="0"/>
          </a:p>
        </p:txBody>
      </p:sp>
      <p:sp>
        <p:nvSpPr>
          <p:cNvPr id="6" name="Content Placeholder 5"/>
          <p:cNvSpPr>
            <a:spLocks noGrp="1"/>
          </p:cNvSpPr>
          <p:nvPr>
            <p:ph idx="1"/>
          </p:nvPr>
        </p:nvSpPr>
        <p:spPr/>
        <p:txBody>
          <a:bodyPr/>
          <a:lstStyle/>
          <a:p>
            <a:pPr marL="355600" indent="-355600">
              <a:buFont typeface="Arial"/>
              <a:buChar char="•"/>
            </a:pPr>
            <a:r>
              <a:rPr lang="en-GB" dirty="0"/>
              <a:t>What </a:t>
            </a:r>
            <a:r>
              <a:rPr lang="en-GB" dirty="0" smtClean="0"/>
              <a:t>risk is</a:t>
            </a:r>
            <a:endParaRPr lang="en-GB" dirty="0"/>
          </a:p>
          <a:p>
            <a:pPr marL="355600" indent="-355600">
              <a:buFont typeface="Arial"/>
              <a:buChar char="•"/>
            </a:pPr>
            <a:r>
              <a:rPr lang="en-GB" dirty="0"/>
              <a:t>Both positive and negative effects on project objectives</a:t>
            </a:r>
          </a:p>
          <a:p>
            <a:pPr marL="355600" indent="-355600">
              <a:buFont typeface="Arial"/>
              <a:buChar char="•"/>
            </a:pPr>
            <a:r>
              <a:rPr lang="en-GB" dirty="0"/>
              <a:t>Threats and Opportunities</a:t>
            </a:r>
          </a:p>
          <a:p>
            <a:pPr marL="355600" indent="-355600">
              <a:buFont typeface="Arial"/>
              <a:buChar char="•"/>
            </a:pPr>
            <a:r>
              <a:rPr lang="en-GB" dirty="0"/>
              <a:t>What are Issues?</a:t>
            </a:r>
          </a:p>
          <a:p>
            <a:pPr marL="355600" indent="-355600">
              <a:buFont typeface="Arial"/>
              <a:buChar char="•"/>
            </a:pPr>
            <a:r>
              <a:rPr lang="en-GB" dirty="0"/>
              <a:t>How to manage Risk and Issues</a:t>
            </a: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xmlns="" val="1622474784"/>
      </p:ext>
    </p:extLst>
  </p:cSld>
  <p:clrMapOvr>
    <a:masterClrMapping/>
  </p:clrMapOvr>
  <p:transition spd="slow"/>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smtClean="0">
                <a:solidFill>
                  <a:schemeClr val="bg1">
                    <a:lumMod val="65000"/>
                  </a:schemeClr>
                </a:solidFill>
              </a:rPr>
              <a:t>Organizational Roles</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xmlns="" val="365141633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143</a:t>
            </a:fld>
            <a:endParaRPr lang="en-US" dirty="0"/>
          </a:p>
        </p:txBody>
      </p:sp>
      <p:sp>
        <p:nvSpPr>
          <p:cNvPr id="2" name="Title 1"/>
          <p:cNvSpPr>
            <a:spLocks noGrp="1"/>
          </p:cNvSpPr>
          <p:nvPr>
            <p:ph type="title"/>
          </p:nvPr>
        </p:nvSpPr>
        <p:spPr>
          <a:xfrm>
            <a:off x="381000" y="0"/>
            <a:ext cx="8458200" cy="1143000"/>
          </a:xfrm>
        </p:spPr>
        <p:txBody>
          <a:bodyPr/>
          <a:lstStyle/>
          <a:p>
            <a:r>
              <a:rPr lang="en-US" dirty="0" smtClean="0">
                <a:solidFill>
                  <a:schemeClr val="bg1">
                    <a:lumMod val="65000"/>
                  </a:schemeClr>
                </a:solidFill>
              </a:rPr>
              <a:t>Organizational Structure and Roles</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xmlns="" val="1089892334"/>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14</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Organizational</a:t>
                      </a:r>
                      <a:r>
                        <a:rPr lang="en-GB" sz="1600" baseline="0" dirty="0" smtClean="0">
                          <a:solidFill>
                            <a:schemeClr val="tx1"/>
                          </a:solidFill>
                          <a:latin typeface="Helvetica"/>
                          <a:ea typeface="Calibri"/>
                          <a:cs typeface="Helvetica"/>
                        </a:rPr>
                        <a:t> Structure and Roles</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a:lnSpc>
                          <a:spcPct val="115000"/>
                        </a:lnSpc>
                        <a:spcAft>
                          <a:spcPts val="0"/>
                        </a:spcAft>
                        <a:buFont typeface="Arial" pitchFamily="34" charset="0"/>
                        <a:buNone/>
                      </a:pPr>
                      <a:r>
                        <a:rPr lang="en-GB" sz="1600" b="0" dirty="0" smtClean="0">
                          <a:solidFill>
                            <a:schemeClr val="tx1"/>
                          </a:solidFill>
                          <a:latin typeface="Helvetica"/>
                          <a:ea typeface="Calibri"/>
                          <a:cs typeface="Helvetica"/>
                        </a:rPr>
                        <a:t>Different types of organizational structures:</a:t>
                      </a:r>
                      <a:endParaRPr lang="en-GB" sz="1600" b="0" baseline="0" dirty="0" smtClean="0">
                        <a:solidFill>
                          <a:schemeClr val="tx1"/>
                        </a:solidFill>
                        <a:latin typeface="Helvetica"/>
                        <a:ea typeface="Calibri"/>
                        <a:cs typeface="Helvetica"/>
                      </a:endParaRPr>
                    </a:p>
                    <a:p>
                      <a:pPr marL="285750" indent="-285750">
                        <a:lnSpc>
                          <a:spcPct val="115000"/>
                        </a:lnSpc>
                        <a:spcAft>
                          <a:spcPts val="0"/>
                        </a:spcAft>
                        <a:buFont typeface="Arial"/>
                        <a:buChar char="•"/>
                      </a:pPr>
                      <a:r>
                        <a:rPr lang="en-GB" sz="1600" b="0" baseline="0" dirty="0" smtClean="0">
                          <a:solidFill>
                            <a:schemeClr val="tx1"/>
                          </a:solidFill>
                          <a:latin typeface="Helvetica"/>
                          <a:ea typeface="Calibri"/>
                          <a:cs typeface="Helvetica"/>
                        </a:rPr>
                        <a:t>Functional</a:t>
                      </a:r>
                    </a:p>
                    <a:p>
                      <a:pPr marL="285750" indent="-285750">
                        <a:lnSpc>
                          <a:spcPct val="115000"/>
                        </a:lnSpc>
                        <a:spcAft>
                          <a:spcPts val="0"/>
                        </a:spcAft>
                        <a:buFont typeface="Arial"/>
                        <a:buChar char="•"/>
                      </a:pPr>
                      <a:r>
                        <a:rPr lang="en-GB" sz="1600" b="0" baseline="0" dirty="0" smtClean="0">
                          <a:solidFill>
                            <a:schemeClr val="tx1"/>
                          </a:solidFill>
                          <a:latin typeface="Helvetica"/>
                          <a:ea typeface="Calibri"/>
                          <a:cs typeface="Helvetica"/>
                        </a:rPr>
                        <a:t>Project based (Projectized)</a:t>
                      </a:r>
                    </a:p>
                    <a:p>
                      <a:pPr marL="285750" indent="-285750">
                        <a:lnSpc>
                          <a:spcPct val="115000"/>
                        </a:lnSpc>
                        <a:spcAft>
                          <a:spcPts val="0"/>
                        </a:spcAft>
                        <a:buFont typeface="Arial"/>
                        <a:buChar char="•"/>
                      </a:pPr>
                      <a:r>
                        <a:rPr lang="en-GB" sz="1600" b="0" baseline="0" dirty="0" smtClean="0">
                          <a:solidFill>
                            <a:schemeClr val="tx1"/>
                          </a:solidFill>
                          <a:latin typeface="Helvetica"/>
                          <a:ea typeface="Calibri"/>
                          <a:cs typeface="Helvetica"/>
                        </a:rPr>
                        <a:t>Matrix</a:t>
                      </a:r>
                    </a:p>
                    <a:p>
                      <a:pPr marL="0" indent="0">
                        <a:lnSpc>
                          <a:spcPct val="115000"/>
                        </a:lnSpc>
                        <a:spcAft>
                          <a:spcPts val="0"/>
                        </a:spcAft>
                        <a:buFont typeface="+mj-lt"/>
                        <a:buNone/>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smtClean="0">
                          <a:solidFill>
                            <a:schemeClr val="tx2"/>
                          </a:solidFill>
                          <a:latin typeface="Helvetica"/>
                          <a:ea typeface="Calibri"/>
                          <a:cs typeface="Helvetica"/>
                        </a:rPr>
                        <a:t>Gain</a:t>
                      </a:r>
                      <a:r>
                        <a:rPr lang="en-GB" sz="1600" baseline="0" dirty="0" smtClean="0">
                          <a:solidFill>
                            <a:schemeClr val="tx2"/>
                          </a:solidFill>
                          <a:latin typeface="Helvetica"/>
                          <a:ea typeface="Calibri"/>
                          <a:cs typeface="Helvetica"/>
                        </a:rPr>
                        <a:t> an understanding of the various types of organizations and roles in each.</a:t>
                      </a:r>
                      <a:endParaRPr lang="en-GB" sz="1600" dirty="0" smtClean="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181340541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What is organization structure?</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144</a:t>
            </a:fld>
            <a:endParaRPr lang="en-US" dirty="0"/>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24200" y="1447799"/>
            <a:ext cx="5759574" cy="43399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04800" y="1447800"/>
            <a:ext cx="2438400" cy="3693319"/>
          </a:xfrm>
          <a:prstGeom prst="rect">
            <a:avLst/>
          </a:prstGeom>
          <a:noFill/>
        </p:spPr>
        <p:txBody>
          <a:bodyPr wrap="square" rtlCol="0">
            <a:spAutoFit/>
          </a:bodyPr>
          <a:lstStyle/>
          <a:p>
            <a:r>
              <a:rPr lang="en-GB" dirty="0"/>
              <a:t>The </a:t>
            </a:r>
            <a:r>
              <a:rPr lang="en-GB" dirty="0" smtClean="0"/>
              <a:t>organization </a:t>
            </a:r>
            <a:r>
              <a:rPr lang="en-GB" dirty="0"/>
              <a:t>structure is the organisational </a:t>
            </a:r>
          </a:p>
          <a:p>
            <a:r>
              <a:rPr lang="en-GB" dirty="0" smtClean="0"/>
              <a:t>environment </a:t>
            </a:r>
            <a:r>
              <a:rPr lang="en-GB" dirty="0"/>
              <a:t>within which the project takes place </a:t>
            </a:r>
          </a:p>
          <a:p>
            <a:r>
              <a:rPr lang="en-GB" dirty="0" smtClean="0"/>
              <a:t>and </a:t>
            </a:r>
            <a:r>
              <a:rPr lang="en-GB" dirty="0"/>
              <a:t>defines the reporting </a:t>
            </a:r>
            <a:r>
              <a:rPr lang="en-GB" dirty="0" smtClean="0"/>
              <a:t>and </a:t>
            </a:r>
            <a:r>
              <a:rPr lang="en-GB" dirty="0"/>
              <a:t>decision making </a:t>
            </a:r>
            <a:endParaRPr lang="en-GB" dirty="0" smtClean="0"/>
          </a:p>
          <a:p>
            <a:r>
              <a:rPr lang="en-GB" dirty="0" smtClean="0"/>
              <a:t>hierarchy </a:t>
            </a:r>
            <a:r>
              <a:rPr lang="en-GB" dirty="0"/>
              <a:t>of an organisation and how project management </a:t>
            </a:r>
            <a:r>
              <a:rPr lang="en-GB" dirty="0" smtClean="0"/>
              <a:t>operates </a:t>
            </a:r>
            <a:r>
              <a:rPr lang="en-GB" dirty="0"/>
              <a:t>within </a:t>
            </a:r>
            <a:r>
              <a:rPr lang="en-GB" dirty="0" smtClean="0"/>
              <a:t>it.</a:t>
            </a:r>
            <a:endParaRPr lang="en-US" dirty="0"/>
          </a:p>
        </p:txBody>
      </p:sp>
    </p:spTree>
    <p:extLst>
      <p:ext uri="{BB962C8B-B14F-4D97-AF65-F5344CB8AC3E}">
        <p14:creationId xmlns:p14="http://schemas.microsoft.com/office/powerpoint/2010/main" xmlns="" val="195764515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Functional</a:t>
            </a:r>
            <a:endParaRPr lang="en-GB" dirty="0"/>
          </a:p>
        </p:txBody>
      </p:sp>
      <p:sp>
        <p:nvSpPr>
          <p:cNvPr id="3" name="Content Placeholder 2"/>
          <p:cNvSpPr>
            <a:spLocks noGrp="1"/>
          </p:cNvSpPr>
          <p:nvPr>
            <p:ph idx="1"/>
          </p:nvPr>
        </p:nvSpPr>
        <p:spPr>
          <a:xfrm>
            <a:off x="4067944" y="1600200"/>
            <a:ext cx="4618856" cy="4525963"/>
          </a:xfrm>
        </p:spPr>
        <p:txBody>
          <a:bodyPr/>
          <a:lstStyle/>
          <a:p>
            <a:r>
              <a:rPr lang="en-GB" sz="2400" dirty="0" smtClean="0"/>
              <a:t>Works well for projects contained within a single function/department</a:t>
            </a:r>
          </a:p>
          <a:p>
            <a:r>
              <a:rPr lang="en-GB" sz="2400" dirty="0" smtClean="0"/>
              <a:t>Larger projects tend to get passed from function to function</a:t>
            </a:r>
          </a:p>
          <a:p>
            <a:r>
              <a:rPr lang="en-GB" sz="2400" dirty="0" smtClean="0"/>
              <a:t>Line manager responsible for projects as well as business-as-usual</a:t>
            </a:r>
          </a:p>
          <a:p>
            <a:endParaRPr lang="en-GB" dirty="0"/>
          </a:p>
        </p:txBody>
      </p:sp>
      <p:grpSp>
        <p:nvGrpSpPr>
          <p:cNvPr id="8" name="Group 21"/>
          <p:cNvGrpSpPr/>
          <p:nvPr/>
        </p:nvGrpSpPr>
        <p:grpSpPr>
          <a:xfrm>
            <a:off x="755576" y="1628800"/>
            <a:ext cx="2808311" cy="4176464"/>
            <a:chOff x="1259632" y="1628800"/>
            <a:chExt cx="2808311" cy="4176464"/>
          </a:xfrm>
        </p:grpSpPr>
        <p:cxnSp>
          <p:nvCxnSpPr>
            <p:cNvPr id="12" name="Straight Connector 11"/>
            <p:cNvCxnSpPr/>
            <p:nvPr/>
          </p:nvCxnSpPr>
          <p:spPr>
            <a:xfrm rot="5400000">
              <a:off x="3527884" y="2816932"/>
              <a:ext cx="3600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2519772"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1439652" y="2816932"/>
              <a:ext cx="3600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rot="5400000">
              <a:off x="215516" y="4041068"/>
              <a:ext cx="2808312" cy="720080"/>
            </a:xfrm>
            <a:prstGeom prst="rect">
              <a:avLst/>
            </a:prstGeom>
            <a:solidFill>
              <a:srgbClr val="0070C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#1 (Sales)</a:t>
              </a:r>
            </a:p>
          </p:txBody>
        </p:sp>
        <p:sp>
          <p:nvSpPr>
            <p:cNvPr id="6" name="Rectangle 5"/>
            <p:cNvSpPr/>
            <p:nvPr/>
          </p:nvSpPr>
          <p:spPr>
            <a:xfrm rot="5400000">
              <a:off x="1295635" y="4041068"/>
              <a:ext cx="2808312" cy="720080"/>
            </a:xfrm>
            <a:prstGeom prst="rect">
              <a:avLst/>
            </a:prstGeom>
            <a:solidFill>
              <a:srgbClr val="C0000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#2 (Production)</a:t>
              </a:r>
            </a:p>
          </p:txBody>
        </p:sp>
        <p:sp>
          <p:nvSpPr>
            <p:cNvPr id="7" name="Rectangle 6"/>
            <p:cNvSpPr/>
            <p:nvPr/>
          </p:nvSpPr>
          <p:spPr>
            <a:xfrm rot="5400000">
              <a:off x="2303747" y="4041068"/>
              <a:ext cx="2808312" cy="720080"/>
            </a:xfrm>
            <a:prstGeom prst="rect">
              <a:avLst/>
            </a:prstGeom>
            <a:solidFill>
              <a:srgbClr val="FFC00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#3 (Accounts)</a:t>
              </a:r>
            </a:p>
          </p:txBody>
        </p:sp>
        <p:cxnSp>
          <p:nvCxnSpPr>
            <p:cNvPr id="9" name="Straight Connector 8"/>
            <p:cNvCxnSpPr/>
            <p:nvPr/>
          </p:nvCxnSpPr>
          <p:spPr>
            <a:xfrm>
              <a:off x="1619672" y="2636912"/>
              <a:ext cx="20882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2555776" y="2492896"/>
              <a:ext cx="2880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691680" y="1628800"/>
              <a:ext cx="1872208" cy="72008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dirty="0" smtClean="0">
                  <a:solidFill>
                    <a:schemeClr val="bg1"/>
                  </a:solidFill>
                </a:rPr>
                <a:t>Organization</a:t>
              </a:r>
              <a:endParaRPr lang="en-GB" dirty="0">
                <a:solidFill>
                  <a:schemeClr val="bg1"/>
                </a:solidFill>
              </a:endParaRPr>
            </a:p>
          </p:txBody>
        </p:sp>
      </p:grpSp>
    </p:spTree>
    <p:extLst>
      <p:ext uri="{BB962C8B-B14F-4D97-AF65-F5344CB8AC3E}">
        <p14:creationId xmlns:p14="http://schemas.microsoft.com/office/powerpoint/2010/main" xmlns="" val="11274118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752600"/>
            <a:ext cx="3810000" cy="4495800"/>
          </a:xfrm>
        </p:spPr>
        <p:txBody>
          <a:bodyPr>
            <a:noAutofit/>
          </a:bodyPr>
          <a:lstStyle/>
          <a:p>
            <a:r>
              <a:rPr lang="en-GB" sz="2000" dirty="0"/>
              <a:t>Full control over resources for functional projects</a:t>
            </a:r>
          </a:p>
          <a:p>
            <a:r>
              <a:rPr lang="en-GB" sz="2000" dirty="0"/>
              <a:t>Easy access to expertise</a:t>
            </a:r>
          </a:p>
          <a:p>
            <a:r>
              <a:rPr lang="en-GB" sz="2000" dirty="0"/>
              <a:t>Easy to solve functional problems</a:t>
            </a:r>
          </a:p>
          <a:p>
            <a:r>
              <a:rPr lang="en-GB" sz="2000" dirty="0"/>
              <a:t>Simple communication structure</a:t>
            </a:r>
          </a:p>
          <a:p>
            <a:r>
              <a:rPr lang="en-GB" sz="2000" dirty="0"/>
              <a:t>Good for personal development within function</a:t>
            </a:r>
          </a:p>
          <a:p>
            <a:r>
              <a:rPr lang="en-GB" sz="2000" dirty="0"/>
              <a:t>Projects are learning opportunities</a:t>
            </a:r>
          </a:p>
          <a:p>
            <a:pPr marL="0" indent="0">
              <a:buNone/>
            </a:pP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146</a:t>
            </a:fld>
            <a:endParaRPr lang="en-US" dirty="0"/>
          </a:p>
        </p:txBody>
      </p:sp>
      <p:sp>
        <p:nvSpPr>
          <p:cNvPr id="4" name="Title 3"/>
          <p:cNvSpPr>
            <a:spLocks noGrp="1"/>
          </p:cNvSpPr>
          <p:nvPr>
            <p:ph type="title"/>
          </p:nvPr>
        </p:nvSpPr>
        <p:spPr/>
        <p:txBody>
          <a:bodyPr/>
          <a:lstStyle/>
          <a:p>
            <a:r>
              <a:rPr lang="en-US" dirty="0" smtClean="0"/>
              <a:t>Advantage / Disadvantage</a:t>
            </a:r>
            <a:endParaRPr lang="en-US" dirty="0"/>
          </a:p>
        </p:txBody>
      </p:sp>
      <p:sp>
        <p:nvSpPr>
          <p:cNvPr id="5" name="TextBox 4"/>
          <p:cNvSpPr txBox="1"/>
          <p:nvPr/>
        </p:nvSpPr>
        <p:spPr>
          <a:xfrm>
            <a:off x="4419600" y="1828800"/>
            <a:ext cx="4267200" cy="4062651"/>
          </a:xfrm>
          <a:prstGeom prst="rect">
            <a:avLst/>
          </a:prstGeom>
          <a:noFill/>
        </p:spPr>
        <p:txBody>
          <a:bodyPr wrap="square" rtlCol="0">
            <a:spAutoFit/>
          </a:bodyPr>
          <a:lstStyle/>
          <a:p>
            <a:pPr marL="342900" indent="-342900">
              <a:buFont typeface="Courier New"/>
              <a:buChar char="o"/>
            </a:pPr>
            <a:r>
              <a:rPr lang="en-GB" sz="2000" dirty="0">
                <a:latin typeface="Helvetica"/>
                <a:cs typeface="Helvetica"/>
              </a:rPr>
              <a:t>Resources are more loyal to their function/department that to project</a:t>
            </a:r>
          </a:p>
          <a:p>
            <a:pPr marL="342900" indent="-342900">
              <a:buFont typeface="Courier New"/>
              <a:buChar char="o"/>
            </a:pPr>
            <a:r>
              <a:rPr lang="en-GB" sz="2000" dirty="0">
                <a:latin typeface="Helvetica"/>
                <a:cs typeface="Helvetica"/>
              </a:rPr>
              <a:t>Tends to be inward looking</a:t>
            </a:r>
          </a:p>
          <a:p>
            <a:pPr marL="342900" indent="-342900">
              <a:buFont typeface="Courier New"/>
              <a:buChar char="o"/>
            </a:pPr>
            <a:r>
              <a:rPr lang="en-GB" sz="2000" dirty="0">
                <a:latin typeface="Helvetica"/>
                <a:cs typeface="Helvetica"/>
              </a:rPr>
              <a:t>Can be isolated</a:t>
            </a:r>
          </a:p>
          <a:p>
            <a:pPr marL="342900" indent="-342900">
              <a:buFont typeface="Courier New"/>
              <a:buChar char="o"/>
            </a:pPr>
            <a:r>
              <a:rPr lang="en-GB" sz="2000" dirty="0">
                <a:latin typeface="Helvetica"/>
                <a:cs typeface="Helvetica"/>
              </a:rPr>
              <a:t>Larger projects get passed from function to function</a:t>
            </a:r>
          </a:p>
          <a:p>
            <a:pPr marL="342900" indent="-342900">
              <a:buFont typeface="Courier New"/>
              <a:buChar char="o"/>
            </a:pPr>
            <a:r>
              <a:rPr lang="en-GB" sz="2000" dirty="0">
                <a:latin typeface="Helvetica"/>
                <a:cs typeface="Helvetica"/>
              </a:rPr>
              <a:t>Larger projects have many PMs</a:t>
            </a:r>
          </a:p>
          <a:p>
            <a:pPr marL="342900" indent="-342900">
              <a:buFont typeface="Courier New"/>
              <a:buChar char="o"/>
            </a:pPr>
            <a:r>
              <a:rPr lang="en-GB" sz="2000" dirty="0">
                <a:latin typeface="Helvetica"/>
                <a:cs typeface="Helvetica"/>
              </a:rPr>
              <a:t>No single authority/ responsibility for larger </a:t>
            </a:r>
            <a:r>
              <a:rPr lang="en-GB" sz="2000" dirty="0" smtClean="0">
                <a:latin typeface="Helvetica"/>
                <a:cs typeface="Helvetica"/>
              </a:rPr>
              <a:t>projects</a:t>
            </a:r>
          </a:p>
          <a:p>
            <a:pPr marL="342900" indent="-342900">
              <a:buFont typeface="Courier New"/>
              <a:buChar char="o"/>
            </a:pPr>
            <a:r>
              <a:rPr lang="en-GB" sz="2000" dirty="0" smtClean="0">
                <a:latin typeface="Helvetica"/>
                <a:cs typeface="Helvetica"/>
              </a:rPr>
              <a:t>Decreased Flexibility and Capacity for change</a:t>
            </a:r>
          </a:p>
          <a:p>
            <a:endParaRPr lang="en-US" dirty="0"/>
          </a:p>
        </p:txBody>
      </p:sp>
      <p:sp>
        <p:nvSpPr>
          <p:cNvPr id="6" name="TextBox 5"/>
          <p:cNvSpPr txBox="1"/>
          <p:nvPr/>
        </p:nvSpPr>
        <p:spPr>
          <a:xfrm>
            <a:off x="1981200" y="990600"/>
            <a:ext cx="529562" cy="923330"/>
          </a:xfrm>
          <a:prstGeom prst="rect">
            <a:avLst/>
          </a:prstGeom>
          <a:noFill/>
        </p:spPr>
        <p:txBody>
          <a:bodyPr wrap="none" rtlCol="0">
            <a:spAutoFit/>
          </a:bodyPr>
          <a:lstStyle/>
          <a:p>
            <a:r>
              <a:rPr lang="en-US" sz="5400" dirty="0">
                <a:solidFill>
                  <a:srgbClr val="B8551D"/>
                </a:solidFill>
              </a:rPr>
              <a:t>+</a:t>
            </a:r>
          </a:p>
        </p:txBody>
      </p:sp>
      <p:sp>
        <p:nvSpPr>
          <p:cNvPr id="7" name="TextBox 6"/>
          <p:cNvSpPr txBox="1"/>
          <p:nvPr/>
        </p:nvSpPr>
        <p:spPr>
          <a:xfrm>
            <a:off x="6019800" y="1066800"/>
            <a:ext cx="396676" cy="923330"/>
          </a:xfrm>
          <a:prstGeom prst="rect">
            <a:avLst/>
          </a:prstGeom>
          <a:noFill/>
        </p:spPr>
        <p:txBody>
          <a:bodyPr wrap="none" rtlCol="0">
            <a:spAutoFit/>
          </a:bodyPr>
          <a:lstStyle/>
          <a:p>
            <a:r>
              <a:rPr lang="en-US" sz="5400" dirty="0" smtClean="0">
                <a:solidFill>
                  <a:schemeClr val="accent5">
                    <a:lumMod val="75000"/>
                  </a:schemeClr>
                </a:solidFill>
              </a:rPr>
              <a:t>-</a:t>
            </a:r>
            <a:endParaRPr lang="en-US" sz="5400" dirty="0">
              <a:solidFill>
                <a:schemeClr val="accent5">
                  <a:lumMod val="75000"/>
                </a:schemeClr>
              </a:solidFill>
            </a:endParaRPr>
          </a:p>
        </p:txBody>
      </p:sp>
    </p:spTree>
    <p:extLst>
      <p:ext uri="{BB962C8B-B14F-4D97-AF65-F5344CB8AC3E}">
        <p14:creationId xmlns:p14="http://schemas.microsoft.com/office/powerpoint/2010/main" xmlns="" val="76050283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Projectized</a:t>
            </a:r>
            <a:endParaRPr lang="en-GB" dirty="0"/>
          </a:p>
        </p:txBody>
      </p:sp>
      <p:sp>
        <p:nvSpPr>
          <p:cNvPr id="3" name="Content Placeholder 2"/>
          <p:cNvSpPr>
            <a:spLocks noGrp="1"/>
          </p:cNvSpPr>
          <p:nvPr>
            <p:ph idx="1"/>
          </p:nvPr>
        </p:nvSpPr>
        <p:spPr>
          <a:xfrm>
            <a:off x="4067944" y="1600200"/>
            <a:ext cx="4618856" cy="4525963"/>
          </a:xfrm>
        </p:spPr>
        <p:txBody>
          <a:bodyPr/>
          <a:lstStyle/>
          <a:p>
            <a:r>
              <a:rPr lang="en-GB" sz="2400" dirty="0" smtClean="0"/>
              <a:t>Works well for large, long-term project</a:t>
            </a:r>
            <a:endParaRPr lang="en-GB" dirty="0" smtClean="0"/>
          </a:p>
          <a:p>
            <a:r>
              <a:rPr lang="en-GB" sz="2400" dirty="0" smtClean="0"/>
              <a:t>Project manager has overall control of both work and line management</a:t>
            </a:r>
          </a:p>
          <a:p>
            <a:r>
              <a:rPr lang="en-GB" sz="2400" dirty="0" smtClean="0"/>
              <a:t>Uses a dedicated team</a:t>
            </a:r>
          </a:p>
        </p:txBody>
      </p:sp>
      <p:grpSp>
        <p:nvGrpSpPr>
          <p:cNvPr id="8" name="Group 55"/>
          <p:cNvGrpSpPr/>
          <p:nvPr/>
        </p:nvGrpSpPr>
        <p:grpSpPr>
          <a:xfrm>
            <a:off x="539552" y="1628800"/>
            <a:ext cx="3024336" cy="4176464"/>
            <a:chOff x="539552" y="1628800"/>
            <a:chExt cx="3024336" cy="4176464"/>
          </a:xfrm>
        </p:grpSpPr>
        <p:cxnSp>
          <p:nvCxnSpPr>
            <p:cNvPr id="12" name="Straight Connector 11"/>
            <p:cNvCxnSpPr/>
            <p:nvPr/>
          </p:nvCxnSpPr>
          <p:spPr>
            <a:xfrm rot="5400000">
              <a:off x="2663788"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1151620"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331640" y="2636912"/>
              <a:ext cx="15121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979712" y="2492896"/>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115616" y="1628800"/>
              <a:ext cx="1872208" cy="72008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dirty="0" smtClean="0">
                  <a:solidFill>
                    <a:srgbClr val="FFFFFF"/>
                  </a:solidFill>
                </a:rPr>
                <a:t>Organization</a:t>
              </a:r>
              <a:endParaRPr lang="en-GB" dirty="0">
                <a:solidFill>
                  <a:srgbClr val="FFFFFF"/>
                </a:solidFill>
              </a:endParaRPr>
            </a:p>
          </p:txBody>
        </p:sp>
        <p:grpSp>
          <p:nvGrpSpPr>
            <p:cNvPr id="10" name="Group 44"/>
            <p:cNvGrpSpPr/>
            <p:nvPr/>
          </p:nvGrpSpPr>
          <p:grpSpPr>
            <a:xfrm>
              <a:off x="539552" y="2996952"/>
              <a:ext cx="1368152" cy="2808312"/>
              <a:chOff x="395536" y="2996952"/>
              <a:chExt cx="1368152" cy="2808312"/>
            </a:xfrm>
          </p:grpSpPr>
          <p:cxnSp>
            <p:nvCxnSpPr>
              <p:cNvPr id="29" name="Straight Connector 28"/>
              <p:cNvCxnSpPr>
                <a:stCxn id="27" idx="2"/>
                <a:endCxn id="6" idx="1"/>
              </p:cNvCxnSpPr>
              <p:nvPr/>
            </p:nvCxnSpPr>
            <p:spPr>
              <a:xfrm rot="5400000">
                <a:off x="773578"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1241630"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305526"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Rectangle 4"/>
              <p:cNvSpPr>
                <a:spLocks noChangeAspect="1"/>
              </p:cNvSpPr>
              <p:nvPr/>
            </p:nvSpPr>
            <p:spPr>
              <a:xfrm rot="5400000">
                <a:off x="-126522" y="4923166"/>
                <a:ext cx="1404156" cy="360040"/>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#1</a:t>
                </a:r>
              </a:p>
            </p:txBody>
          </p:sp>
          <p:sp>
            <p:nvSpPr>
              <p:cNvPr id="6" name="Rectangle 5"/>
              <p:cNvSpPr>
                <a:spLocks noChangeAspect="1"/>
              </p:cNvSpPr>
              <p:nvPr/>
            </p:nvSpPr>
            <p:spPr>
              <a:xfrm rot="5400000">
                <a:off x="377534" y="4923166"/>
                <a:ext cx="1404156" cy="360040"/>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#2</a:t>
                </a:r>
              </a:p>
            </p:txBody>
          </p:sp>
          <p:sp>
            <p:nvSpPr>
              <p:cNvPr id="7" name="Rectangle 6"/>
              <p:cNvSpPr>
                <a:spLocks noChangeAspect="1"/>
              </p:cNvSpPr>
              <p:nvPr/>
            </p:nvSpPr>
            <p:spPr>
              <a:xfrm rot="5400000">
                <a:off x="881590" y="4923166"/>
                <a:ext cx="1404156" cy="360040"/>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#3</a:t>
                </a:r>
              </a:p>
            </p:txBody>
          </p:sp>
          <p:sp>
            <p:nvSpPr>
              <p:cNvPr id="27" name="Rectangle 26"/>
              <p:cNvSpPr/>
              <p:nvPr/>
            </p:nvSpPr>
            <p:spPr>
              <a:xfrm>
                <a:off x="395536" y="2996952"/>
                <a:ext cx="1368152" cy="79208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GB" sz="2000" dirty="0" smtClean="0">
                    <a:solidFill>
                      <a:srgbClr val="FFFFFF"/>
                    </a:solidFill>
                  </a:rPr>
                  <a:t>Project #1</a:t>
                </a:r>
                <a:endParaRPr lang="en-GB" sz="2000" dirty="0">
                  <a:solidFill>
                    <a:srgbClr val="FFFFFF"/>
                  </a:solidFill>
                </a:endParaRPr>
              </a:p>
            </p:txBody>
          </p:sp>
        </p:grpSp>
        <p:grpSp>
          <p:nvGrpSpPr>
            <p:cNvPr id="11" name="Group 45"/>
            <p:cNvGrpSpPr/>
            <p:nvPr/>
          </p:nvGrpSpPr>
          <p:grpSpPr>
            <a:xfrm>
              <a:off x="2195736" y="2996952"/>
              <a:ext cx="1368152" cy="2808312"/>
              <a:chOff x="395536" y="2996952"/>
              <a:chExt cx="1368152" cy="2808312"/>
            </a:xfrm>
          </p:grpSpPr>
          <p:cxnSp>
            <p:nvCxnSpPr>
              <p:cNvPr id="47" name="Straight Connector 46"/>
              <p:cNvCxnSpPr>
                <a:stCxn id="53" idx="2"/>
                <a:endCxn id="51" idx="1"/>
              </p:cNvCxnSpPr>
              <p:nvPr/>
            </p:nvCxnSpPr>
            <p:spPr>
              <a:xfrm rot="5400000">
                <a:off x="773578"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1241630"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305526"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50" name="Rectangle 49"/>
              <p:cNvSpPr>
                <a:spLocks noChangeAspect="1"/>
              </p:cNvSpPr>
              <p:nvPr/>
            </p:nvSpPr>
            <p:spPr>
              <a:xfrm rot="5400000">
                <a:off x="-126522" y="4923166"/>
                <a:ext cx="1404156" cy="360040"/>
              </a:xfrm>
              <a:prstGeom prst="rect">
                <a:avLst/>
              </a:prstGeom>
              <a:solidFill>
                <a:srgbClr val="78AD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#1</a:t>
                </a:r>
              </a:p>
            </p:txBody>
          </p:sp>
          <p:sp>
            <p:nvSpPr>
              <p:cNvPr id="51" name="Rectangle 50"/>
              <p:cNvSpPr>
                <a:spLocks noChangeAspect="1"/>
              </p:cNvSpPr>
              <p:nvPr/>
            </p:nvSpPr>
            <p:spPr>
              <a:xfrm rot="5400000">
                <a:off x="377534" y="4923166"/>
                <a:ext cx="1404156" cy="360040"/>
              </a:xfrm>
              <a:prstGeom prst="rect">
                <a:avLst/>
              </a:prstGeom>
              <a:solidFill>
                <a:srgbClr val="78AD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#2</a:t>
                </a:r>
              </a:p>
            </p:txBody>
          </p:sp>
          <p:sp>
            <p:nvSpPr>
              <p:cNvPr id="52" name="Rectangle 51"/>
              <p:cNvSpPr>
                <a:spLocks noChangeAspect="1"/>
              </p:cNvSpPr>
              <p:nvPr/>
            </p:nvSpPr>
            <p:spPr>
              <a:xfrm rot="5400000">
                <a:off x="881590" y="4923166"/>
                <a:ext cx="1404156" cy="360040"/>
              </a:xfrm>
              <a:prstGeom prst="rect">
                <a:avLst/>
              </a:prstGeom>
              <a:solidFill>
                <a:srgbClr val="78AD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#3</a:t>
                </a:r>
              </a:p>
            </p:txBody>
          </p:sp>
          <p:sp>
            <p:nvSpPr>
              <p:cNvPr id="53" name="Rectangle 52"/>
              <p:cNvSpPr/>
              <p:nvPr/>
            </p:nvSpPr>
            <p:spPr>
              <a:xfrm>
                <a:off x="395536" y="2996952"/>
                <a:ext cx="1368152" cy="792088"/>
              </a:xfrm>
              <a:prstGeom prst="rect">
                <a:avLst/>
              </a:prstGeom>
              <a:solidFill>
                <a:srgbClr val="0070C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GB" sz="2000" dirty="0" smtClean="0">
                    <a:solidFill>
                      <a:srgbClr val="FFFFFF"/>
                    </a:solidFill>
                  </a:rPr>
                  <a:t>Project #2</a:t>
                </a:r>
                <a:endParaRPr lang="en-GB" sz="2000" dirty="0">
                  <a:solidFill>
                    <a:srgbClr val="FFFFFF"/>
                  </a:solidFill>
                </a:endParaRPr>
              </a:p>
            </p:txBody>
          </p:sp>
        </p:grpSp>
      </p:grpSp>
    </p:spTree>
    <p:extLst>
      <p:ext uri="{BB962C8B-B14F-4D97-AF65-F5344CB8AC3E}">
        <p14:creationId xmlns:p14="http://schemas.microsoft.com/office/powerpoint/2010/main" xmlns="" val="209594774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47800"/>
            <a:ext cx="3810000" cy="4495800"/>
          </a:xfrm>
        </p:spPr>
        <p:txBody>
          <a:bodyPr>
            <a:noAutofit/>
          </a:bodyPr>
          <a:lstStyle/>
          <a:p>
            <a:r>
              <a:rPr lang="en-GB" sz="2000" dirty="0"/>
              <a:t>Project manager has full authority</a:t>
            </a:r>
          </a:p>
          <a:p>
            <a:r>
              <a:rPr lang="en-GB" sz="2000" dirty="0"/>
              <a:t>Strong sense of identity with the project and team</a:t>
            </a:r>
          </a:p>
          <a:p>
            <a:r>
              <a:rPr lang="en-GB" sz="2000" dirty="0"/>
              <a:t>Focussed on the project’s goals</a:t>
            </a:r>
          </a:p>
          <a:p>
            <a:r>
              <a:rPr lang="en-GB" sz="2000" dirty="0"/>
              <a:t>Dedicated resources</a:t>
            </a:r>
          </a:p>
          <a:p>
            <a:r>
              <a:rPr lang="en-GB" sz="2000" dirty="0"/>
              <a:t>Good environment for developing project skills</a:t>
            </a:r>
          </a:p>
          <a:p>
            <a:pPr marL="0" indent="0">
              <a:buNone/>
            </a:pP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148</a:t>
            </a:fld>
            <a:endParaRPr lang="en-US" dirty="0"/>
          </a:p>
        </p:txBody>
      </p:sp>
      <p:sp>
        <p:nvSpPr>
          <p:cNvPr id="4" name="Title 3"/>
          <p:cNvSpPr>
            <a:spLocks noGrp="1"/>
          </p:cNvSpPr>
          <p:nvPr>
            <p:ph type="title"/>
          </p:nvPr>
        </p:nvSpPr>
        <p:spPr/>
        <p:txBody>
          <a:bodyPr/>
          <a:lstStyle/>
          <a:p>
            <a:r>
              <a:rPr lang="en-US" dirty="0" smtClean="0"/>
              <a:t>Advantage / Disadvantage</a:t>
            </a:r>
            <a:endParaRPr lang="en-US" dirty="0"/>
          </a:p>
        </p:txBody>
      </p:sp>
      <p:sp>
        <p:nvSpPr>
          <p:cNvPr id="5" name="TextBox 4"/>
          <p:cNvSpPr txBox="1"/>
          <p:nvPr/>
        </p:nvSpPr>
        <p:spPr>
          <a:xfrm>
            <a:off x="4191000" y="1524000"/>
            <a:ext cx="4267200" cy="3447098"/>
          </a:xfrm>
          <a:prstGeom prst="rect">
            <a:avLst/>
          </a:prstGeom>
          <a:noFill/>
        </p:spPr>
        <p:txBody>
          <a:bodyPr wrap="square" rtlCol="0">
            <a:spAutoFit/>
          </a:bodyPr>
          <a:lstStyle/>
          <a:p>
            <a:pPr marL="342900" indent="-342900">
              <a:buFont typeface="Courier New"/>
              <a:buChar char="o"/>
            </a:pPr>
            <a:r>
              <a:rPr lang="en-GB" sz="2000" dirty="0"/>
              <a:t>A dedicated team </a:t>
            </a:r>
            <a:r>
              <a:rPr lang="en-GB" sz="2000" dirty="0" smtClean="0"/>
              <a:t>can be </a:t>
            </a:r>
            <a:r>
              <a:rPr lang="en-GB" sz="2000" dirty="0"/>
              <a:t>expensive, </a:t>
            </a:r>
            <a:r>
              <a:rPr lang="en-GB" sz="2000" dirty="0" smtClean="0"/>
              <a:t>and an </a:t>
            </a:r>
            <a:r>
              <a:rPr lang="en-GB" sz="2000" dirty="0"/>
              <a:t>inefficient use of </a:t>
            </a:r>
            <a:r>
              <a:rPr lang="en-GB" sz="2000" dirty="0" smtClean="0"/>
              <a:t>budget resources</a:t>
            </a:r>
            <a:endParaRPr lang="en-GB" sz="2000" dirty="0"/>
          </a:p>
          <a:p>
            <a:pPr marL="342900" indent="-342900">
              <a:buFont typeface="Courier New"/>
              <a:buChar char="o"/>
            </a:pPr>
            <a:r>
              <a:rPr lang="en-GB" sz="2000" dirty="0"/>
              <a:t>Team members can fall behind in their functional skills</a:t>
            </a:r>
          </a:p>
          <a:p>
            <a:pPr marL="342900" indent="-342900">
              <a:buFont typeface="Courier New"/>
              <a:buChar char="o"/>
            </a:pPr>
            <a:r>
              <a:rPr lang="en-GB" sz="2000" dirty="0"/>
              <a:t>Team can become isolated</a:t>
            </a:r>
          </a:p>
          <a:p>
            <a:pPr marL="342900" indent="-342900">
              <a:buFont typeface="Courier New"/>
              <a:buChar char="o"/>
            </a:pPr>
            <a:r>
              <a:rPr lang="en-GB" sz="2000" dirty="0"/>
              <a:t>Limits the number of projects that can be taken on at one time</a:t>
            </a:r>
          </a:p>
          <a:p>
            <a:pPr marL="342900" indent="-342900">
              <a:buFont typeface="Courier New"/>
              <a:buChar char="o"/>
            </a:pPr>
            <a:r>
              <a:rPr lang="en-GB" sz="2000" dirty="0"/>
              <a:t>End of project can mean end of employment</a:t>
            </a:r>
          </a:p>
          <a:p>
            <a:endParaRPr lang="en-US" dirty="0"/>
          </a:p>
        </p:txBody>
      </p:sp>
      <p:sp>
        <p:nvSpPr>
          <p:cNvPr id="6" name="TextBox 5"/>
          <p:cNvSpPr txBox="1"/>
          <p:nvPr/>
        </p:nvSpPr>
        <p:spPr>
          <a:xfrm>
            <a:off x="1752600" y="685800"/>
            <a:ext cx="529562" cy="923330"/>
          </a:xfrm>
          <a:prstGeom prst="rect">
            <a:avLst/>
          </a:prstGeom>
          <a:noFill/>
        </p:spPr>
        <p:txBody>
          <a:bodyPr wrap="none" rtlCol="0">
            <a:spAutoFit/>
          </a:bodyPr>
          <a:lstStyle/>
          <a:p>
            <a:r>
              <a:rPr lang="en-US" sz="5400" dirty="0">
                <a:solidFill>
                  <a:srgbClr val="B8551D"/>
                </a:solidFill>
              </a:rPr>
              <a:t>+</a:t>
            </a:r>
          </a:p>
        </p:txBody>
      </p:sp>
      <p:sp>
        <p:nvSpPr>
          <p:cNvPr id="7" name="TextBox 6"/>
          <p:cNvSpPr txBox="1"/>
          <p:nvPr/>
        </p:nvSpPr>
        <p:spPr>
          <a:xfrm>
            <a:off x="5791200" y="762000"/>
            <a:ext cx="396676" cy="923330"/>
          </a:xfrm>
          <a:prstGeom prst="rect">
            <a:avLst/>
          </a:prstGeom>
          <a:noFill/>
        </p:spPr>
        <p:txBody>
          <a:bodyPr wrap="none" rtlCol="0">
            <a:spAutoFit/>
          </a:bodyPr>
          <a:lstStyle/>
          <a:p>
            <a:r>
              <a:rPr lang="en-US" sz="5400" dirty="0" smtClean="0">
                <a:solidFill>
                  <a:schemeClr val="accent5">
                    <a:lumMod val="75000"/>
                  </a:schemeClr>
                </a:solidFill>
              </a:rPr>
              <a:t>-</a:t>
            </a:r>
            <a:endParaRPr lang="en-US" sz="5400" dirty="0">
              <a:solidFill>
                <a:schemeClr val="accent5">
                  <a:lumMod val="75000"/>
                </a:schemeClr>
              </a:solidFill>
            </a:endParaRPr>
          </a:p>
        </p:txBody>
      </p:sp>
    </p:spTree>
    <p:extLst>
      <p:ext uri="{BB962C8B-B14F-4D97-AF65-F5344CB8AC3E}">
        <p14:creationId xmlns:p14="http://schemas.microsoft.com/office/powerpoint/2010/main" xmlns="" val="141942124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Matrix</a:t>
            </a:r>
            <a:endParaRPr lang="en-GB" dirty="0"/>
          </a:p>
        </p:txBody>
      </p:sp>
      <p:sp>
        <p:nvSpPr>
          <p:cNvPr id="3" name="Content Placeholder 2"/>
          <p:cNvSpPr>
            <a:spLocks noGrp="1"/>
          </p:cNvSpPr>
          <p:nvPr>
            <p:ph idx="1"/>
          </p:nvPr>
        </p:nvSpPr>
        <p:spPr>
          <a:xfrm>
            <a:off x="4067944" y="1600200"/>
            <a:ext cx="4618856" cy="4525963"/>
          </a:xfrm>
        </p:spPr>
        <p:txBody>
          <a:bodyPr/>
          <a:lstStyle/>
          <a:p>
            <a:r>
              <a:rPr lang="en-GB" sz="2400" dirty="0" smtClean="0"/>
              <a:t>Responsibility split between project manager and line manager</a:t>
            </a:r>
          </a:p>
          <a:p>
            <a:r>
              <a:rPr lang="en-GB" sz="2400" dirty="0" smtClean="0"/>
              <a:t>Team members have responsibilities to both project(s) and to business-as-usual</a:t>
            </a:r>
          </a:p>
          <a:p>
            <a:r>
              <a:rPr lang="en-GB" sz="2400" dirty="0" smtClean="0"/>
              <a:t>Project office can help with communication, prioritization and integration</a:t>
            </a:r>
          </a:p>
        </p:txBody>
      </p:sp>
      <p:grpSp>
        <p:nvGrpSpPr>
          <p:cNvPr id="8" name="Group 43"/>
          <p:cNvGrpSpPr/>
          <p:nvPr/>
        </p:nvGrpSpPr>
        <p:grpSpPr>
          <a:xfrm>
            <a:off x="251520" y="1628800"/>
            <a:ext cx="3456384" cy="3456384"/>
            <a:chOff x="251520" y="1628800"/>
            <a:chExt cx="3456384" cy="3456384"/>
          </a:xfrm>
        </p:grpSpPr>
        <p:cxnSp>
          <p:nvCxnSpPr>
            <p:cNvPr id="40" name="Straight Connector 39"/>
            <p:cNvCxnSpPr/>
            <p:nvPr/>
          </p:nvCxnSpPr>
          <p:spPr>
            <a:xfrm>
              <a:off x="251520" y="3501008"/>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735796"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3239852"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2231740"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1799692"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756592" y="3645024"/>
              <a:ext cx="2016224"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51520" y="2636912"/>
              <a:ext cx="316835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979712" y="2492896"/>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115616" y="1628800"/>
              <a:ext cx="1872208" cy="72008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dirty="0" smtClean="0">
                  <a:solidFill>
                    <a:srgbClr val="FFFFFF"/>
                  </a:solidFill>
                </a:rPr>
                <a:t>Organisation</a:t>
              </a:r>
              <a:endParaRPr lang="en-GB" dirty="0">
                <a:solidFill>
                  <a:srgbClr val="FFFFFF"/>
                </a:solidFill>
              </a:endParaRPr>
            </a:p>
          </p:txBody>
        </p:sp>
        <p:sp>
          <p:nvSpPr>
            <p:cNvPr id="27" name="Rectangle 26"/>
            <p:cNvSpPr/>
            <p:nvPr/>
          </p:nvSpPr>
          <p:spPr>
            <a:xfrm>
              <a:off x="539552" y="3284984"/>
              <a:ext cx="3168352"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dirty="0" smtClean="0">
                  <a:solidFill>
                    <a:srgbClr val="FFFFFF"/>
                  </a:solidFill>
                </a:rPr>
                <a:t>Project #1</a:t>
              </a:r>
              <a:endParaRPr lang="en-GB" dirty="0">
                <a:solidFill>
                  <a:srgbClr val="FFFFFF"/>
                </a:solidFill>
              </a:endParaRPr>
            </a:p>
          </p:txBody>
        </p:sp>
        <p:sp>
          <p:nvSpPr>
            <p:cNvPr id="28" name="Rectangle 27"/>
            <p:cNvSpPr/>
            <p:nvPr/>
          </p:nvSpPr>
          <p:spPr>
            <a:xfrm>
              <a:off x="539552" y="3861048"/>
              <a:ext cx="3168352"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dirty="0" smtClean="0">
                  <a:solidFill>
                    <a:srgbClr val="FFFFFF"/>
                  </a:solidFill>
                </a:rPr>
                <a:t>Project #2</a:t>
              </a:r>
              <a:endParaRPr lang="en-GB" dirty="0">
                <a:solidFill>
                  <a:srgbClr val="FFFFFF"/>
                </a:solidFill>
              </a:endParaRPr>
            </a:p>
          </p:txBody>
        </p:sp>
        <p:sp>
          <p:nvSpPr>
            <p:cNvPr id="31" name="Rectangle 30"/>
            <p:cNvSpPr/>
            <p:nvPr/>
          </p:nvSpPr>
          <p:spPr>
            <a:xfrm>
              <a:off x="539552" y="4437112"/>
              <a:ext cx="3168352"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dirty="0" smtClean="0">
                  <a:solidFill>
                    <a:srgbClr val="FFFFFF"/>
                  </a:solidFill>
                </a:rPr>
                <a:t>Project #3</a:t>
              </a:r>
              <a:endParaRPr lang="en-GB" dirty="0">
                <a:solidFill>
                  <a:srgbClr val="FFFFFF"/>
                </a:solidFill>
              </a:endParaRPr>
            </a:p>
          </p:txBody>
        </p:sp>
        <p:grpSp>
          <p:nvGrpSpPr>
            <p:cNvPr id="10" name="Group 31"/>
            <p:cNvGrpSpPr/>
            <p:nvPr/>
          </p:nvGrpSpPr>
          <p:grpSpPr>
            <a:xfrm>
              <a:off x="1763688" y="2996952"/>
              <a:ext cx="1872208" cy="2088232"/>
              <a:chOff x="539552" y="4401108"/>
              <a:chExt cx="1872208" cy="1404156"/>
            </a:xfrm>
          </p:grpSpPr>
          <p:sp>
            <p:nvSpPr>
              <p:cNvPr id="5" name="Rectangle 4"/>
              <p:cNvSpPr>
                <a:spLocks noChangeAspect="1"/>
              </p:cNvSpPr>
              <p:nvPr/>
            </p:nvSpPr>
            <p:spPr>
              <a:xfrm rot="5400000">
                <a:off x="17494" y="4923166"/>
                <a:ext cx="1404156"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#1</a:t>
                </a:r>
              </a:p>
            </p:txBody>
          </p:sp>
          <p:sp>
            <p:nvSpPr>
              <p:cNvPr id="6" name="Rectangle 5"/>
              <p:cNvSpPr>
                <a:spLocks noChangeAspect="1"/>
              </p:cNvSpPr>
              <p:nvPr/>
            </p:nvSpPr>
            <p:spPr>
              <a:xfrm rot="5400000">
                <a:off x="521550" y="4923166"/>
                <a:ext cx="1404156"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#2</a:t>
                </a:r>
              </a:p>
            </p:txBody>
          </p:sp>
          <p:sp>
            <p:nvSpPr>
              <p:cNvPr id="7" name="Rectangle 6"/>
              <p:cNvSpPr>
                <a:spLocks noChangeAspect="1"/>
              </p:cNvSpPr>
              <p:nvPr/>
            </p:nvSpPr>
            <p:spPr>
              <a:xfrm rot="5400000">
                <a:off x="1025606" y="4923166"/>
                <a:ext cx="1404156"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#3</a:t>
                </a:r>
              </a:p>
            </p:txBody>
          </p:sp>
          <p:sp>
            <p:nvSpPr>
              <p:cNvPr id="50" name="Rectangle 49"/>
              <p:cNvSpPr>
                <a:spLocks noChangeAspect="1"/>
              </p:cNvSpPr>
              <p:nvPr/>
            </p:nvSpPr>
            <p:spPr>
              <a:xfrm rot="5400000">
                <a:off x="1529662" y="4923166"/>
                <a:ext cx="1404156"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#4</a:t>
                </a:r>
              </a:p>
            </p:txBody>
          </p:sp>
        </p:grpSp>
        <p:cxnSp>
          <p:nvCxnSpPr>
            <p:cNvPr id="42" name="Straight Connector 41"/>
            <p:cNvCxnSpPr/>
            <p:nvPr/>
          </p:nvCxnSpPr>
          <p:spPr>
            <a:xfrm>
              <a:off x="251520" y="4077072"/>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51520" y="4653136"/>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9645306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991350" cy="854075"/>
          </a:xfrm>
        </p:spPr>
        <p:txBody>
          <a:bodyPr>
            <a:normAutofit fontScale="90000"/>
          </a:bodyPr>
          <a:lstStyle/>
          <a:p>
            <a:r>
              <a:rPr lang="en-US" dirty="0"/>
              <a:t>The </a:t>
            </a:r>
            <a:r>
              <a:rPr lang="en-US" dirty="0" smtClean="0"/>
              <a:t>P5</a:t>
            </a:r>
            <a:r>
              <a:rPr lang="en-US" dirty="0"/>
              <a:t>™ Standard for Sustainability in Project Management</a:t>
            </a:r>
            <a:br>
              <a:rPr lang="en-US" dirty="0"/>
            </a:br>
            <a:endParaRPr lang="en-US" dirty="0"/>
          </a:p>
        </p:txBody>
      </p:sp>
      <p:sp>
        <p:nvSpPr>
          <p:cNvPr id="3" name="Title 1"/>
          <p:cNvSpPr txBox="1">
            <a:spLocks/>
          </p:cNvSpPr>
          <p:nvPr/>
        </p:nvSpPr>
        <p:spPr>
          <a:xfrm>
            <a:off x="2627784" y="260648"/>
            <a:ext cx="6347048" cy="10801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Helvetica" charset="0"/>
                <a:ea typeface="Helvetica" charset="0"/>
                <a:cs typeface="Helvetica" charset="0"/>
              </a:defRPr>
            </a:lvl1pPr>
          </a:lstStyle>
          <a:p>
            <a:endParaRPr lang="en-US" sz="2800" dirty="0"/>
          </a:p>
        </p:txBody>
      </p:sp>
      <p:pic>
        <p:nvPicPr>
          <p:cNvPr id="4" name="Picture 3" descr="http://www.jatrgovac.com/usdocs/global-compact-logo.jpg"/>
          <p:cNvPicPr>
            <a:picLocks noChangeAspect="1" noChangeArrowheads="1"/>
          </p:cNvPicPr>
          <p:nvPr/>
        </p:nvPicPr>
        <p:blipFill rotWithShape="1">
          <a:blip r:embed="rId3" cstate="screen">
            <a:clrChange>
              <a:clrFrom>
                <a:srgbClr val="FFFFFC"/>
              </a:clrFrom>
              <a:clrTo>
                <a:srgbClr val="FFFFFC">
                  <a:alpha val="0"/>
                </a:srgbClr>
              </a:clrTo>
            </a:clrChange>
            <a:extLst>
              <a:ext uri="{28A0092B-C50C-407E-A947-70E740481C1C}">
                <a14:useLocalDpi xmlns:a14="http://schemas.microsoft.com/office/drawing/2010/main" xmlns=""/>
              </a:ext>
            </a:extLst>
          </a:blip>
          <a:srcRect/>
          <a:stretch/>
        </p:blipFill>
        <p:spPr bwMode="auto">
          <a:xfrm>
            <a:off x="914400" y="2438400"/>
            <a:ext cx="1167054" cy="122642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8172400" y="1700808"/>
            <a:ext cx="562708" cy="609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6732240" y="1700808"/>
            <a:ext cx="1254369" cy="547208"/>
          </a:xfrm>
          <a:prstGeom prst="rect">
            <a:avLst/>
          </a:prstGeom>
        </p:spPr>
      </p:pic>
      <p:cxnSp>
        <p:nvCxnSpPr>
          <p:cNvPr id="7" name="Straight Arrow Connector 6"/>
          <p:cNvCxnSpPr/>
          <p:nvPr/>
        </p:nvCxnSpPr>
        <p:spPr bwMode="auto">
          <a:xfrm>
            <a:off x="4419600" y="2399461"/>
            <a:ext cx="0" cy="525483"/>
          </a:xfrm>
          <a:prstGeom prst="straightConnector1">
            <a:avLst/>
          </a:prstGeom>
          <a:noFill/>
          <a:ln w="9525" cap="flat" cmpd="sng" algn="ctr">
            <a:solidFill>
              <a:schemeClr val="folHlink"/>
            </a:solidFill>
            <a:prstDash val="solid"/>
            <a:round/>
            <a:headEnd type="none" w="med" len="med"/>
            <a:tailEnd type="arrow"/>
          </a:ln>
          <a:effectLst/>
        </p:spPr>
      </p:cxnSp>
      <p:cxnSp>
        <p:nvCxnSpPr>
          <p:cNvPr id="8" name="Straight Arrow Connector 7"/>
          <p:cNvCxnSpPr/>
          <p:nvPr/>
        </p:nvCxnSpPr>
        <p:spPr bwMode="auto">
          <a:xfrm flipH="1">
            <a:off x="5220072" y="2132856"/>
            <a:ext cx="1440162" cy="936104"/>
          </a:xfrm>
          <a:prstGeom prst="straightConnector1">
            <a:avLst/>
          </a:prstGeom>
          <a:noFill/>
          <a:ln w="9525" cap="flat" cmpd="sng" algn="ctr">
            <a:solidFill>
              <a:schemeClr val="folHlink"/>
            </a:solidFill>
            <a:prstDash val="solid"/>
            <a:round/>
            <a:headEnd type="none" w="med" len="med"/>
            <a:tailEnd type="arrow"/>
          </a:ln>
          <a:effectLst/>
        </p:spPr>
      </p:cxnSp>
      <p:cxnSp>
        <p:nvCxnSpPr>
          <p:cNvPr id="9" name="Straight Arrow Connector 8"/>
          <p:cNvCxnSpPr/>
          <p:nvPr/>
        </p:nvCxnSpPr>
        <p:spPr bwMode="auto">
          <a:xfrm>
            <a:off x="2250831" y="3200400"/>
            <a:ext cx="844062" cy="0"/>
          </a:xfrm>
          <a:prstGeom prst="straightConnector1">
            <a:avLst/>
          </a:prstGeom>
          <a:noFill/>
          <a:ln w="9525" cap="flat" cmpd="sng" algn="ctr">
            <a:solidFill>
              <a:schemeClr val="folHlink"/>
            </a:solidFill>
            <a:prstDash val="solid"/>
            <a:round/>
            <a:headEnd type="none" w="med" len="med"/>
            <a:tailEnd type="arrow"/>
          </a:ln>
          <a:effectLst/>
        </p:spPr>
      </p:cxnSp>
      <p:cxnSp>
        <p:nvCxnSpPr>
          <p:cNvPr id="10" name="Straight Arrow Connector 9"/>
          <p:cNvCxnSpPr/>
          <p:nvPr/>
        </p:nvCxnSpPr>
        <p:spPr bwMode="auto">
          <a:xfrm flipV="1">
            <a:off x="4355976" y="4365104"/>
            <a:ext cx="13032" cy="609600"/>
          </a:xfrm>
          <a:prstGeom prst="straightConnector1">
            <a:avLst/>
          </a:prstGeom>
          <a:noFill/>
          <a:ln w="9525" cap="flat" cmpd="sng" algn="ctr">
            <a:solidFill>
              <a:schemeClr val="folHlink"/>
            </a:solidFill>
            <a:prstDash val="solid"/>
            <a:round/>
            <a:headEnd type="none" w="med" len="med"/>
            <a:tailEnd type="arrow"/>
          </a:ln>
          <a:effectLst/>
        </p:spPr>
      </p:cxnSp>
      <p:pic>
        <p:nvPicPr>
          <p:cNvPr id="11" name="Picture 10"/>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3635896" y="5013176"/>
            <a:ext cx="1600200" cy="1383957"/>
          </a:xfrm>
          <a:prstGeom prst="rect">
            <a:avLst/>
          </a:prstGeom>
        </p:spPr>
      </p:pic>
      <p:pic>
        <p:nvPicPr>
          <p:cNvPr id="12" name="Picture 11" descr="P5-Logo.png"/>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3563888" y="2924944"/>
            <a:ext cx="1600200" cy="1276406"/>
          </a:xfrm>
          <a:prstGeom prst="rect">
            <a:avLst/>
          </a:prstGeom>
        </p:spPr>
      </p:pic>
      <p:pic>
        <p:nvPicPr>
          <p:cNvPr id="13" name="Picture 12" descr="lifecycle.jpg"/>
          <p:cNvPicPr>
            <a:picLocks noChangeAspect="1"/>
          </p:cNvPicPr>
          <p:nvPr/>
        </p:nvPicPr>
        <p:blipFill>
          <a:blip r:embed="rId8" cstate="print">
            <a:extLst>
              <a:ext uri="{28A0092B-C50C-407E-A947-70E740481C1C}">
                <a14:useLocalDpi xmlns:a14="http://schemas.microsoft.com/office/drawing/2010/main" xmlns=""/>
              </a:ext>
            </a:extLst>
          </a:blip>
          <a:stretch>
            <a:fillRect/>
          </a:stretch>
        </p:blipFill>
        <p:spPr>
          <a:xfrm>
            <a:off x="3520076" y="1345580"/>
            <a:ext cx="1701800" cy="1003300"/>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6876256" y="3573016"/>
            <a:ext cx="1547812" cy="1210805"/>
          </a:xfrm>
          <a:prstGeom prst="rect">
            <a:avLst/>
          </a:prstGeom>
        </p:spPr>
      </p:pic>
      <p:cxnSp>
        <p:nvCxnSpPr>
          <p:cNvPr id="15" name="Straight Arrow Connector 14"/>
          <p:cNvCxnSpPr/>
          <p:nvPr/>
        </p:nvCxnSpPr>
        <p:spPr bwMode="auto">
          <a:xfrm flipH="1" flipV="1">
            <a:off x="5292080" y="3717032"/>
            <a:ext cx="1584176" cy="461387"/>
          </a:xfrm>
          <a:prstGeom prst="straightConnector1">
            <a:avLst/>
          </a:prstGeom>
          <a:noFill/>
          <a:ln w="9525" cap="flat" cmpd="sng" algn="ctr">
            <a:solidFill>
              <a:schemeClr val="folHlink"/>
            </a:solidFill>
            <a:prstDash val="solid"/>
            <a:round/>
            <a:headEnd type="none" w="med" len="med"/>
            <a:tailEnd type="arrow"/>
          </a:ln>
          <a:effectLst/>
        </p:spPr>
      </p:cxnSp>
      <p:pic>
        <p:nvPicPr>
          <p:cNvPr id="16" name="Picture 15" descr="P5 Front Page Graphic.jpg"/>
          <p:cNvPicPr>
            <a:picLocks noChangeAspect="1"/>
          </p:cNvPicPr>
          <p:nvPr/>
        </p:nvPicPr>
        <p:blipFill>
          <a:blip r:embed="rId10" cstate="screen">
            <a:extLst>
              <a:ext uri="{28A0092B-C50C-407E-A947-70E740481C1C}">
                <a14:useLocalDpi xmlns:a14="http://schemas.microsoft.com/office/drawing/2010/main" xmlns=""/>
              </a:ext>
            </a:extLst>
          </a:blip>
          <a:stretch>
            <a:fillRect/>
          </a:stretch>
        </p:blipFill>
        <p:spPr>
          <a:xfrm>
            <a:off x="722317" y="4059447"/>
            <a:ext cx="1734238" cy="224430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xmlns="" val="180115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47800"/>
            <a:ext cx="3810000" cy="4495800"/>
          </a:xfrm>
        </p:spPr>
        <p:txBody>
          <a:bodyPr>
            <a:noAutofit/>
          </a:bodyPr>
          <a:lstStyle/>
          <a:p>
            <a:r>
              <a:rPr lang="en-GB" sz="2000" dirty="0"/>
              <a:t>Efficient use of resources</a:t>
            </a:r>
          </a:p>
          <a:p>
            <a:r>
              <a:rPr lang="en-GB" sz="2000" dirty="0"/>
              <a:t>Entire organisation is a single resource pool</a:t>
            </a:r>
          </a:p>
          <a:p>
            <a:r>
              <a:rPr lang="en-GB" sz="2000" dirty="0"/>
              <a:t>Consistent methods across projects</a:t>
            </a:r>
          </a:p>
          <a:p>
            <a:r>
              <a:rPr lang="en-GB" sz="2000" dirty="0"/>
              <a:t>Easy to respond to changes</a:t>
            </a:r>
          </a:p>
          <a:p>
            <a:r>
              <a:rPr lang="en-GB" sz="2000" dirty="0"/>
              <a:t>Flexible approach</a:t>
            </a:r>
          </a:p>
          <a:p>
            <a:r>
              <a:rPr lang="en-GB" sz="2000" dirty="0"/>
              <a:t>Can handle different types of </a:t>
            </a:r>
            <a:r>
              <a:rPr lang="en-GB" sz="2000" dirty="0" smtClean="0"/>
              <a:t>project</a:t>
            </a:r>
            <a:endParaRPr lang="en-GB"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150</a:t>
            </a:fld>
            <a:endParaRPr lang="en-US" dirty="0"/>
          </a:p>
        </p:txBody>
      </p:sp>
      <p:sp>
        <p:nvSpPr>
          <p:cNvPr id="4" name="Title 3"/>
          <p:cNvSpPr>
            <a:spLocks noGrp="1"/>
          </p:cNvSpPr>
          <p:nvPr>
            <p:ph type="title"/>
          </p:nvPr>
        </p:nvSpPr>
        <p:spPr/>
        <p:txBody>
          <a:bodyPr/>
          <a:lstStyle/>
          <a:p>
            <a:r>
              <a:rPr lang="en-US" dirty="0" smtClean="0"/>
              <a:t>Advantage / Disadvantage</a:t>
            </a:r>
            <a:endParaRPr lang="en-US" dirty="0"/>
          </a:p>
        </p:txBody>
      </p:sp>
      <p:sp>
        <p:nvSpPr>
          <p:cNvPr id="5" name="TextBox 4"/>
          <p:cNvSpPr txBox="1"/>
          <p:nvPr/>
        </p:nvSpPr>
        <p:spPr>
          <a:xfrm>
            <a:off x="4191000" y="1524000"/>
            <a:ext cx="4267200" cy="3508653"/>
          </a:xfrm>
          <a:prstGeom prst="rect">
            <a:avLst/>
          </a:prstGeom>
          <a:noFill/>
        </p:spPr>
        <p:txBody>
          <a:bodyPr wrap="square" rtlCol="0">
            <a:spAutoFit/>
          </a:bodyPr>
          <a:lstStyle/>
          <a:p>
            <a:pPr marL="342900" indent="-342900">
              <a:buFont typeface="Courier New"/>
              <a:buChar char="o"/>
            </a:pPr>
            <a:r>
              <a:rPr lang="en-GB" sz="2400" dirty="0"/>
              <a:t>Resource conflict is common</a:t>
            </a:r>
          </a:p>
          <a:p>
            <a:pPr marL="800100" lvl="1" indent="-342900">
              <a:buFont typeface="Courier New"/>
              <a:buChar char="o"/>
            </a:pPr>
            <a:r>
              <a:rPr lang="en-GB" sz="2000" dirty="0"/>
              <a:t>between projects</a:t>
            </a:r>
          </a:p>
          <a:p>
            <a:pPr marL="800100" lvl="1" indent="-342900">
              <a:buFont typeface="Courier New"/>
              <a:buChar char="o"/>
            </a:pPr>
            <a:r>
              <a:rPr lang="en-GB" sz="2000" dirty="0"/>
              <a:t>between projects and business-as-usual</a:t>
            </a:r>
          </a:p>
          <a:p>
            <a:pPr marL="342900" indent="-342900">
              <a:buFont typeface="Courier New"/>
              <a:buChar char="o"/>
            </a:pPr>
            <a:r>
              <a:rPr lang="en-GB" sz="2400" dirty="0"/>
              <a:t>Easy to overload resources</a:t>
            </a:r>
          </a:p>
          <a:p>
            <a:pPr marL="342900" indent="-342900">
              <a:buFont typeface="Courier New"/>
              <a:buChar char="o"/>
            </a:pPr>
            <a:r>
              <a:rPr lang="en-GB" sz="2400" dirty="0"/>
              <a:t>Conflict of loyalties</a:t>
            </a:r>
          </a:p>
          <a:p>
            <a:pPr marL="342900" indent="-342900">
              <a:buFont typeface="Courier New"/>
              <a:buChar char="o"/>
            </a:pPr>
            <a:r>
              <a:rPr lang="en-GB" sz="2400" dirty="0"/>
              <a:t>Conflict of instructions</a:t>
            </a:r>
          </a:p>
          <a:p>
            <a:pPr marL="342900" indent="-342900">
              <a:buFont typeface="Courier New"/>
              <a:buChar char="o"/>
            </a:pPr>
            <a:r>
              <a:rPr lang="en-GB" sz="2400" dirty="0"/>
              <a:t>Conflict over development path: functional or project</a:t>
            </a:r>
          </a:p>
          <a:p>
            <a:endParaRPr lang="en-US" dirty="0"/>
          </a:p>
        </p:txBody>
      </p:sp>
      <p:sp>
        <p:nvSpPr>
          <p:cNvPr id="6" name="TextBox 5"/>
          <p:cNvSpPr txBox="1"/>
          <p:nvPr/>
        </p:nvSpPr>
        <p:spPr>
          <a:xfrm>
            <a:off x="1752600" y="685800"/>
            <a:ext cx="529562" cy="923330"/>
          </a:xfrm>
          <a:prstGeom prst="rect">
            <a:avLst/>
          </a:prstGeom>
          <a:noFill/>
        </p:spPr>
        <p:txBody>
          <a:bodyPr wrap="none" rtlCol="0">
            <a:spAutoFit/>
          </a:bodyPr>
          <a:lstStyle/>
          <a:p>
            <a:r>
              <a:rPr lang="en-US" sz="5400" dirty="0">
                <a:solidFill>
                  <a:srgbClr val="B8551D"/>
                </a:solidFill>
              </a:rPr>
              <a:t>+</a:t>
            </a:r>
          </a:p>
        </p:txBody>
      </p:sp>
      <p:sp>
        <p:nvSpPr>
          <p:cNvPr id="7" name="TextBox 6"/>
          <p:cNvSpPr txBox="1"/>
          <p:nvPr/>
        </p:nvSpPr>
        <p:spPr>
          <a:xfrm>
            <a:off x="5791200" y="762000"/>
            <a:ext cx="396676" cy="923330"/>
          </a:xfrm>
          <a:prstGeom prst="rect">
            <a:avLst/>
          </a:prstGeom>
          <a:noFill/>
        </p:spPr>
        <p:txBody>
          <a:bodyPr wrap="none" rtlCol="0">
            <a:spAutoFit/>
          </a:bodyPr>
          <a:lstStyle/>
          <a:p>
            <a:r>
              <a:rPr lang="en-US" sz="5400" dirty="0" smtClean="0">
                <a:solidFill>
                  <a:schemeClr val="accent5">
                    <a:lumMod val="75000"/>
                  </a:schemeClr>
                </a:solidFill>
              </a:rPr>
              <a:t>-</a:t>
            </a:r>
            <a:endParaRPr lang="en-US" sz="5400" dirty="0">
              <a:solidFill>
                <a:schemeClr val="accent5">
                  <a:lumMod val="75000"/>
                </a:schemeClr>
              </a:solidFill>
            </a:endParaRPr>
          </a:p>
        </p:txBody>
      </p:sp>
    </p:spTree>
    <p:extLst>
      <p:ext uri="{BB962C8B-B14F-4D97-AF65-F5344CB8AC3E}">
        <p14:creationId xmlns:p14="http://schemas.microsoft.com/office/powerpoint/2010/main" xmlns="" val="30549469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62" name="Rectangle 2"/>
          <p:cNvSpPr>
            <a:spLocks noGrp="1" noChangeArrowheads="1"/>
          </p:cNvSpPr>
          <p:nvPr>
            <p:ph type="title"/>
          </p:nvPr>
        </p:nvSpPr>
        <p:spPr/>
        <p:txBody>
          <a:bodyPr/>
          <a:lstStyle/>
          <a:p>
            <a:r>
              <a:rPr lang="en-GB" dirty="0" smtClean="0"/>
              <a:t>Organizational </a:t>
            </a:r>
            <a:r>
              <a:rPr lang="en-GB" dirty="0"/>
              <a:t>Influences</a:t>
            </a:r>
            <a:endParaRPr lang="en-US" dirty="0"/>
          </a:p>
        </p:txBody>
      </p:sp>
      <p:grpSp>
        <p:nvGrpSpPr>
          <p:cNvPr id="2" name="Group 14"/>
          <p:cNvGrpSpPr/>
          <p:nvPr/>
        </p:nvGrpSpPr>
        <p:grpSpPr>
          <a:xfrm>
            <a:off x="232634" y="987339"/>
            <a:ext cx="8911366" cy="5172383"/>
            <a:chOff x="1784350" y="1627188"/>
            <a:chExt cx="7934325" cy="5172383"/>
          </a:xfrm>
        </p:grpSpPr>
        <p:sp>
          <p:nvSpPr>
            <p:cNvPr id="1730563" name="Text Box 3"/>
            <p:cNvSpPr txBox="1">
              <a:spLocks noChangeArrowheads="1"/>
            </p:cNvSpPr>
            <p:nvPr/>
          </p:nvSpPr>
          <p:spPr bwMode="auto">
            <a:xfrm>
              <a:off x="1784350" y="1627188"/>
              <a:ext cx="2736850" cy="646331"/>
            </a:xfrm>
            <a:prstGeom prst="rect">
              <a:avLst/>
            </a:prstGeom>
            <a:noFill/>
            <a:ln w="9525" algn="ctr">
              <a:noFill/>
              <a:miter lim="800000"/>
              <a:headEnd/>
              <a:tailEnd/>
            </a:ln>
            <a:effectLst/>
          </p:spPr>
          <p:txBody>
            <a:bodyPr>
              <a:spAutoFit/>
            </a:bodyPr>
            <a:lstStyle/>
            <a:p>
              <a:pPr eaLnBrk="1" hangingPunct="1"/>
              <a:r>
                <a:rPr lang="en-GB" b="1" dirty="0">
                  <a:latin typeface="Arial" pitchFamily="34" charset="0"/>
                </a:rPr>
                <a:t>Functional Orientation</a:t>
              </a:r>
              <a:endParaRPr lang="en-US" b="1" dirty="0">
                <a:latin typeface="Arial" pitchFamily="34" charset="0"/>
              </a:endParaRPr>
            </a:p>
          </p:txBody>
        </p:sp>
        <p:sp>
          <p:nvSpPr>
            <p:cNvPr id="1730564" name="Text Box 4"/>
            <p:cNvSpPr txBox="1">
              <a:spLocks noChangeArrowheads="1"/>
            </p:cNvSpPr>
            <p:nvPr/>
          </p:nvSpPr>
          <p:spPr bwMode="auto">
            <a:xfrm>
              <a:off x="7329488" y="1627188"/>
              <a:ext cx="2197100" cy="646331"/>
            </a:xfrm>
            <a:prstGeom prst="rect">
              <a:avLst/>
            </a:prstGeom>
            <a:noFill/>
            <a:ln w="9525" algn="ctr">
              <a:noFill/>
              <a:miter lim="800000"/>
              <a:headEnd/>
              <a:tailEnd/>
            </a:ln>
            <a:effectLst/>
          </p:spPr>
          <p:txBody>
            <a:bodyPr>
              <a:spAutoFit/>
            </a:bodyPr>
            <a:lstStyle/>
            <a:p>
              <a:pPr eaLnBrk="1" hangingPunct="1"/>
              <a:r>
                <a:rPr lang="en-GB" b="1" dirty="0">
                  <a:latin typeface="Arial" pitchFamily="34" charset="0"/>
                </a:rPr>
                <a:t>Project Orientation</a:t>
              </a:r>
              <a:endParaRPr lang="en-US" b="1" dirty="0">
                <a:latin typeface="Arial" pitchFamily="34" charset="0"/>
              </a:endParaRPr>
            </a:p>
          </p:txBody>
        </p:sp>
        <p:grpSp>
          <p:nvGrpSpPr>
            <p:cNvPr id="3" name="Group 5"/>
            <p:cNvGrpSpPr>
              <a:grpSpLocks/>
            </p:cNvGrpSpPr>
            <p:nvPr/>
          </p:nvGrpSpPr>
          <p:grpSpPr bwMode="auto">
            <a:xfrm>
              <a:off x="3368675" y="2060575"/>
              <a:ext cx="4681538" cy="2027238"/>
              <a:chOff x="1895" y="1480"/>
              <a:chExt cx="3295" cy="1277"/>
            </a:xfrm>
          </p:grpSpPr>
          <p:sp>
            <p:nvSpPr>
              <p:cNvPr id="1730566" name="Rectangle 6"/>
              <p:cNvSpPr>
                <a:spLocks noChangeArrowheads="1"/>
              </p:cNvSpPr>
              <p:nvPr/>
            </p:nvSpPr>
            <p:spPr bwMode="auto">
              <a:xfrm>
                <a:off x="1895" y="1480"/>
                <a:ext cx="3295" cy="1087"/>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en-US" dirty="0"/>
              </a:p>
            </p:txBody>
          </p:sp>
          <p:sp>
            <p:nvSpPr>
              <p:cNvPr id="1730567" name="AutoShape 7"/>
              <p:cNvSpPr>
                <a:spLocks noChangeArrowheads="1"/>
              </p:cNvSpPr>
              <p:nvPr/>
            </p:nvSpPr>
            <p:spPr bwMode="auto">
              <a:xfrm>
                <a:off x="1895" y="1480"/>
                <a:ext cx="3295" cy="1079"/>
              </a:xfrm>
              <a:prstGeom prst="rtTriangl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eaLnBrk="1" hangingPunct="1"/>
                <a:endParaRPr lang="en-US" dirty="0">
                  <a:latin typeface="Arial" pitchFamily="34" charset="0"/>
                </a:endParaRPr>
              </a:p>
            </p:txBody>
          </p:sp>
          <p:sp>
            <p:nvSpPr>
              <p:cNvPr id="1730568" name="Text Box 8"/>
              <p:cNvSpPr txBox="1">
                <a:spLocks noChangeArrowheads="1"/>
              </p:cNvSpPr>
              <p:nvPr/>
            </p:nvSpPr>
            <p:spPr bwMode="auto">
              <a:xfrm>
                <a:off x="1935" y="2350"/>
                <a:ext cx="1221" cy="407"/>
              </a:xfrm>
              <a:prstGeom prst="rect">
                <a:avLst/>
              </a:prstGeom>
              <a:noFill/>
              <a:ln w="9525" algn="ctr">
                <a:noFill/>
                <a:miter lim="800000"/>
                <a:headEnd/>
                <a:tailEnd/>
              </a:ln>
              <a:effectLst/>
            </p:spPr>
            <p:txBody>
              <a:bodyPr>
                <a:spAutoFit/>
              </a:bodyPr>
              <a:lstStyle/>
              <a:p>
                <a:pPr algn="l" eaLnBrk="1" hangingPunct="1"/>
                <a:r>
                  <a:rPr lang="en-GB" b="1" dirty="0">
                    <a:solidFill>
                      <a:schemeClr val="bg1"/>
                    </a:solidFill>
                    <a:latin typeface="Arial" pitchFamily="34" charset="0"/>
                  </a:rPr>
                  <a:t>Strong </a:t>
                </a:r>
                <a:r>
                  <a:rPr lang="en-GB" b="1" dirty="0" smtClean="0">
                    <a:solidFill>
                      <a:schemeClr val="bg1"/>
                    </a:solidFill>
                    <a:latin typeface="Arial" pitchFamily="34" charset="0"/>
                  </a:rPr>
                  <a:t>Functional</a:t>
                </a:r>
                <a:endParaRPr lang="en-US" b="1" dirty="0">
                  <a:solidFill>
                    <a:schemeClr val="bg1"/>
                  </a:solidFill>
                  <a:latin typeface="Arial" pitchFamily="34" charset="0"/>
                </a:endParaRPr>
              </a:p>
            </p:txBody>
          </p:sp>
          <p:sp>
            <p:nvSpPr>
              <p:cNvPr id="1730569" name="Text Box 9"/>
              <p:cNvSpPr txBox="1">
                <a:spLocks noChangeArrowheads="1"/>
              </p:cNvSpPr>
              <p:nvPr/>
            </p:nvSpPr>
            <p:spPr bwMode="auto">
              <a:xfrm>
                <a:off x="3936" y="1480"/>
                <a:ext cx="1230" cy="407"/>
              </a:xfrm>
              <a:prstGeom prst="rect">
                <a:avLst/>
              </a:prstGeom>
              <a:noFill/>
              <a:ln w="9525" algn="ctr">
                <a:noFill/>
                <a:miter lim="800000"/>
                <a:headEnd/>
                <a:tailEnd/>
              </a:ln>
              <a:effectLst/>
            </p:spPr>
            <p:txBody>
              <a:bodyPr>
                <a:spAutoFit/>
              </a:bodyPr>
              <a:lstStyle/>
              <a:p>
                <a:pPr algn="r" eaLnBrk="1" hangingPunct="1"/>
                <a:r>
                  <a:rPr lang="en-GB" b="1" dirty="0">
                    <a:solidFill>
                      <a:schemeClr val="bg1"/>
                    </a:solidFill>
                    <a:latin typeface="Arial" pitchFamily="34" charset="0"/>
                  </a:rPr>
                  <a:t>Strong </a:t>
                </a:r>
                <a:r>
                  <a:rPr lang="en-GB" b="1" dirty="0" smtClean="0">
                    <a:solidFill>
                      <a:schemeClr val="bg1"/>
                    </a:solidFill>
                    <a:latin typeface="Arial" pitchFamily="34" charset="0"/>
                  </a:rPr>
                  <a:t>Project</a:t>
                </a:r>
                <a:endParaRPr lang="en-US" b="1" dirty="0">
                  <a:solidFill>
                    <a:schemeClr val="bg1"/>
                  </a:solidFill>
                  <a:latin typeface="Arial" pitchFamily="34" charset="0"/>
                </a:endParaRPr>
              </a:p>
            </p:txBody>
          </p:sp>
        </p:grpSp>
        <p:sp>
          <p:nvSpPr>
            <p:cNvPr id="1730570" name="Line 10"/>
            <p:cNvSpPr>
              <a:spLocks noChangeShapeType="1"/>
            </p:cNvSpPr>
            <p:nvPr/>
          </p:nvSpPr>
          <p:spPr bwMode="auto">
            <a:xfrm>
              <a:off x="3081338" y="2132013"/>
              <a:ext cx="0" cy="1584325"/>
            </a:xfrm>
            <a:prstGeom prst="line">
              <a:avLst/>
            </a:prstGeom>
            <a:noFill/>
            <a:ln w="9525">
              <a:solidFill>
                <a:srgbClr val="6699FF"/>
              </a:solidFill>
              <a:round/>
              <a:headEnd type="triangle" w="med" len="med"/>
              <a:tailEnd type="triangle" w="med" len="med"/>
            </a:ln>
            <a:effectLst/>
          </p:spPr>
          <p:txBody>
            <a:bodyPr wrap="none" anchor="ctr"/>
            <a:lstStyle/>
            <a:p>
              <a:endParaRPr lang="en-US" dirty="0"/>
            </a:p>
          </p:txBody>
        </p:sp>
        <p:sp>
          <p:nvSpPr>
            <p:cNvPr id="1730571" name="Text Box 11"/>
            <p:cNvSpPr txBox="1">
              <a:spLocks noChangeArrowheads="1"/>
            </p:cNvSpPr>
            <p:nvPr/>
          </p:nvSpPr>
          <p:spPr bwMode="auto">
            <a:xfrm>
              <a:off x="1833778" y="3992649"/>
              <a:ext cx="3679824" cy="2806922"/>
            </a:xfrm>
            <a:prstGeom prst="rect">
              <a:avLst/>
            </a:prstGeom>
            <a:noFill/>
            <a:ln w="9525" algn="ctr">
              <a:noFill/>
              <a:miter lim="800000"/>
              <a:headEnd/>
              <a:tailEnd/>
            </a:ln>
            <a:effectLst/>
          </p:spPr>
          <p:txBody>
            <a:bodyPr>
              <a:spAutoFit/>
            </a:bodyPr>
            <a:lstStyle/>
            <a:p>
              <a:pPr marL="177800" indent="-177800" algn="l" eaLnBrk="1" hangingPunct="1">
                <a:spcBef>
                  <a:spcPct val="30000"/>
                </a:spcBef>
                <a:spcAft>
                  <a:spcPct val="30000"/>
                </a:spcAft>
                <a:buFontTx/>
                <a:buChar char="•"/>
              </a:pPr>
              <a:r>
                <a:rPr lang="en-GB" dirty="0">
                  <a:latin typeface="Arial" pitchFamily="34" charset="0"/>
                </a:rPr>
                <a:t>Strong technological &amp; process centres of excellence</a:t>
              </a:r>
            </a:p>
            <a:p>
              <a:pPr marL="177800" indent="-177800" algn="l" eaLnBrk="1" hangingPunct="1">
                <a:spcBef>
                  <a:spcPct val="30000"/>
                </a:spcBef>
                <a:spcAft>
                  <a:spcPct val="30000"/>
                </a:spcAft>
                <a:buFontTx/>
                <a:buChar char="•"/>
              </a:pPr>
              <a:r>
                <a:rPr lang="en-GB" dirty="0">
                  <a:latin typeface="Arial" pitchFamily="34" charset="0"/>
                </a:rPr>
                <a:t>Stable, consistent, efficient</a:t>
              </a:r>
            </a:p>
            <a:p>
              <a:pPr marL="177800" indent="-177800" algn="l" eaLnBrk="1" hangingPunct="1">
                <a:spcBef>
                  <a:spcPct val="30000"/>
                </a:spcBef>
                <a:spcAft>
                  <a:spcPct val="30000"/>
                </a:spcAft>
                <a:buFontTx/>
                <a:buChar char="•"/>
              </a:pPr>
              <a:r>
                <a:rPr lang="en-GB" dirty="0">
                  <a:latin typeface="Arial" pitchFamily="34" charset="0"/>
                </a:rPr>
                <a:t>Good vertical integration through function – clear lines of communication</a:t>
              </a:r>
            </a:p>
            <a:p>
              <a:pPr marL="177800" indent="-177800" algn="l" eaLnBrk="1" hangingPunct="1">
                <a:spcBef>
                  <a:spcPct val="30000"/>
                </a:spcBef>
                <a:spcAft>
                  <a:spcPct val="30000"/>
                </a:spcAft>
                <a:buFontTx/>
                <a:buChar char="•"/>
              </a:pPr>
              <a:r>
                <a:rPr lang="en-GB" dirty="0">
                  <a:latin typeface="Arial" pitchFamily="34" charset="0"/>
                </a:rPr>
                <a:t>Poor horizontal integration across functions</a:t>
              </a:r>
              <a:endParaRPr lang="en-US" dirty="0">
                <a:latin typeface="Arial" pitchFamily="34" charset="0"/>
              </a:endParaRPr>
            </a:p>
          </p:txBody>
        </p:sp>
        <p:sp>
          <p:nvSpPr>
            <p:cNvPr id="1730572" name="Text Box 12"/>
            <p:cNvSpPr txBox="1">
              <a:spLocks noChangeArrowheads="1"/>
            </p:cNvSpPr>
            <p:nvPr/>
          </p:nvSpPr>
          <p:spPr bwMode="auto">
            <a:xfrm>
              <a:off x="6248400" y="3916449"/>
              <a:ext cx="3470275" cy="2529923"/>
            </a:xfrm>
            <a:prstGeom prst="rect">
              <a:avLst/>
            </a:prstGeom>
            <a:noFill/>
            <a:ln w="9525" algn="ctr">
              <a:noFill/>
              <a:miter lim="800000"/>
              <a:headEnd/>
              <a:tailEnd/>
            </a:ln>
            <a:effectLst/>
          </p:spPr>
          <p:txBody>
            <a:bodyPr>
              <a:spAutoFit/>
            </a:bodyPr>
            <a:lstStyle/>
            <a:p>
              <a:pPr marL="177800" indent="-177800" algn="l" eaLnBrk="1" hangingPunct="1">
                <a:spcBef>
                  <a:spcPct val="30000"/>
                </a:spcBef>
                <a:spcAft>
                  <a:spcPct val="30000"/>
                </a:spcAft>
                <a:buFontTx/>
                <a:buChar char="•"/>
              </a:pPr>
              <a:r>
                <a:rPr lang="en-GB" dirty="0">
                  <a:latin typeface="Arial" pitchFamily="34" charset="0"/>
                </a:rPr>
                <a:t>Strong business and product focus</a:t>
              </a:r>
            </a:p>
            <a:p>
              <a:pPr marL="177800" indent="-177800" algn="l" eaLnBrk="1" hangingPunct="1">
                <a:spcBef>
                  <a:spcPct val="30000"/>
                </a:spcBef>
                <a:spcAft>
                  <a:spcPct val="30000"/>
                </a:spcAft>
                <a:buFontTx/>
                <a:buChar char="•"/>
              </a:pPr>
              <a:r>
                <a:rPr lang="en-GB" dirty="0">
                  <a:latin typeface="Arial" pitchFamily="34" charset="0"/>
                </a:rPr>
                <a:t>Flexible, inconsistent, effective</a:t>
              </a:r>
            </a:p>
            <a:p>
              <a:pPr marL="177800" indent="-177800" algn="l" eaLnBrk="1" hangingPunct="1">
                <a:spcBef>
                  <a:spcPct val="30000"/>
                </a:spcBef>
                <a:spcAft>
                  <a:spcPct val="30000"/>
                </a:spcAft>
                <a:buFontTx/>
                <a:buChar char="•"/>
              </a:pPr>
              <a:r>
                <a:rPr lang="en-GB" dirty="0">
                  <a:latin typeface="Arial" pitchFamily="34" charset="0"/>
                </a:rPr>
                <a:t>Good vertical integration through project – clear lines of communication</a:t>
              </a:r>
            </a:p>
            <a:p>
              <a:pPr marL="177800" indent="-177800" algn="l" eaLnBrk="1" hangingPunct="1">
                <a:spcBef>
                  <a:spcPct val="30000"/>
                </a:spcBef>
                <a:spcAft>
                  <a:spcPct val="30000"/>
                </a:spcAft>
                <a:buFontTx/>
                <a:buChar char="•"/>
              </a:pPr>
              <a:r>
                <a:rPr lang="en-GB" dirty="0">
                  <a:latin typeface="Arial" pitchFamily="34" charset="0"/>
                </a:rPr>
                <a:t>Poor horizontal integration across projects</a:t>
              </a:r>
              <a:endParaRPr lang="en-US" dirty="0">
                <a:latin typeface="Arial" pitchFamily="34" charset="0"/>
              </a:endParaRPr>
            </a:p>
          </p:txBody>
        </p:sp>
        <p:sp>
          <p:nvSpPr>
            <p:cNvPr id="1730573" name="Text Box 13"/>
            <p:cNvSpPr txBox="1">
              <a:spLocks noChangeArrowheads="1"/>
            </p:cNvSpPr>
            <p:nvPr/>
          </p:nvSpPr>
          <p:spPr bwMode="auto">
            <a:xfrm>
              <a:off x="1857376" y="2492375"/>
              <a:ext cx="1231900" cy="1200329"/>
            </a:xfrm>
            <a:prstGeom prst="rect">
              <a:avLst/>
            </a:prstGeom>
            <a:noFill/>
            <a:ln w="9525" algn="ctr">
              <a:noFill/>
              <a:miter lim="800000"/>
              <a:headEnd/>
              <a:tailEnd/>
            </a:ln>
            <a:effectLst/>
          </p:spPr>
          <p:txBody>
            <a:bodyPr>
              <a:spAutoFit/>
            </a:bodyPr>
            <a:lstStyle/>
            <a:p>
              <a:pPr eaLnBrk="1" hangingPunct="1"/>
              <a:r>
                <a:rPr lang="en-GB" b="1" dirty="0">
                  <a:latin typeface="Arial" pitchFamily="34" charset="0"/>
                </a:rPr>
                <a:t>Relative </a:t>
              </a:r>
              <a:r>
                <a:rPr lang="en-GB" b="1" dirty="0" smtClean="0">
                  <a:latin typeface="Arial" pitchFamily="34" charset="0"/>
                </a:rPr>
                <a:t>Level </a:t>
              </a:r>
              <a:r>
                <a:rPr lang="en-GB" b="1" dirty="0">
                  <a:latin typeface="Arial" pitchFamily="34" charset="0"/>
                </a:rPr>
                <a:t>of </a:t>
              </a:r>
              <a:r>
                <a:rPr lang="en-GB" b="1" dirty="0" smtClean="0">
                  <a:latin typeface="Arial" pitchFamily="34" charset="0"/>
                </a:rPr>
                <a:t>Influence</a:t>
              </a:r>
              <a:endParaRPr lang="en-US" b="1" dirty="0">
                <a:latin typeface="Arial" pitchFamily="34" charset="0"/>
              </a:endParaRPr>
            </a:p>
          </p:txBody>
        </p:sp>
      </p:gr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151</a:t>
            </a:fld>
            <a:endParaRPr lang="en-US" dirty="0"/>
          </a:p>
        </p:txBody>
      </p:sp>
    </p:spTree>
    <p:extLst>
      <p:ext uri="{BB962C8B-B14F-4D97-AF65-F5344CB8AC3E}">
        <p14:creationId xmlns:p14="http://schemas.microsoft.com/office/powerpoint/2010/main" xmlns="" val="1963456149"/>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indent="0">
              <a:buNone/>
            </a:pPr>
            <a:r>
              <a:rPr lang="en-GB" dirty="0"/>
              <a:t>Organisational roles are the roles performed by individuals or groups in a project</a:t>
            </a:r>
          </a:p>
          <a:p>
            <a:pPr indent="0">
              <a:buNone/>
            </a:pPr>
            <a:r>
              <a:rPr lang="en-GB" dirty="0"/>
              <a:t>Both roles and responsibilities within projects must be defined to address the transient and unique nature of projects and to ensure that clear accountabilities can be assigned</a:t>
            </a:r>
          </a:p>
          <a:p>
            <a:pPr indent="0">
              <a:buNone/>
            </a:pPr>
            <a:endParaRPr lang="en-GB" sz="2400" dirty="0"/>
          </a:p>
          <a:p>
            <a:pPr indent="0" algn="r">
              <a:buNone/>
            </a:pPr>
            <a:r>
              <a:rPr lang="en-GB" sz="2400" dirty="0"/>
              <a:t>APM BoK, 5</a:t>
            </a:r>
            <a:r>
              <a:rPr lang="en-GB" sz="2400" baseline="30000" dirty="0"/>
              <a:t>th</a:t>
            </a:r>
            <a:r>
              <a:rPr lang="en-GB" sz="2400" dirty="0"/>
              <a:t> edition</a:t>
            </a:r>
          </a:p>
          <a:p>
            <a:pPr marL="0" indent="0">
              <a:buNone/>
            </a:pP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152</a:t>
            </a:fld>
            <a:endParaRPr lang="en-US" dirty="0"/>
          </a:p>
        </p:txBody>
      </p:sp>
      <p:sp>
        <p:nvSpPr>
          <p:cNvPr id="4" name="Title 3"/>
          <p:cNvSpPr>
            <a:spLocks noGrp="1"/>
          </p:cNvSpPr>
          <p:nvPr>
            <p:ph type="title"/>
          </p:nvPr>
        </p:nvSpPr>
        <p:spPr/>
        <p:txBody>
          <a:bodyPr/>
          <a:lstStyle/>
          <a:p>
            <a:r>
              <a:rPr lang="en-US" dirty="0" smtClean="0"/>
              <a:t>Organizational Roles</a:t>
            </a:r>
            <a:endParaRPr lang="en-US" dirty="0"/>
          </a:p>
        </p:txBody>
      </p:sp>
    </p:spTree>
    <p:extLst>
      <p:ext uri="{BB962C8B-B14F-4D97-AF65-F5344CB8AC3E}">
        <p14:creationId xmlns:p14="http://schemas.microsoft.com/office/powerpoint/2010/main" xmlns="" val="205204743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3"/>
          <p:cNvSpPr>
            <a:spLocks noChangeShapeType="1"/>
          </p:cNvSpPr>
          <p:nvPr/>
        </p:nvSpPr>
        <p:spPr bwMode="auto">
          <a:xfrm flipH="1" flipV="1">
            <a:off x="4355976" y="1727448"/>
            <a:ext cx="0" cy="2880320"/>
          </a:xfrm>
          <a:prstGeom prst="line">
            <a:avLst/>
          </a:prstGeom>
          <a:noFill/>
          <a:ln w="25400">
            <a:solidFill>
              <a:srgbClr val="B6A4A7"/>
            </a:solidFill>
            <a:round/>
            <a:headEnd type="none" w="sm" len="sm"/>
            <a:tailEnd type="none" w="sm" len="sm"/>
          </a:ln>
          <a:effectLst/>
        </p:spPr>
        <p:txBody>
          <a:bodyPr wrap="none" anchor="ctr"/>
          <a:lstStyle/>
          <a:p>
            <a:endParaRPr lang="en-GB" dirty="0">
              <a:latin typeface="Helvetica"/>
              <a:cs typeface="Helvetica"/>
            </a:endParaRPr>
          </a:p>
        </p:txBody>
      </p:sp>
      <p:sp>
        <p:nvSpPr>
          <p:cNvPr id="14" name="Rectangle 11"/>
          <p:cNvSpPr>
            <a:spLocks noChangeArrowheads="1"/>
          </p:cNvSpPr>
          <p:nvPr/>
        </p:nvSpPr>
        <p:spPr bwMode="auto">
          <a:xfrm>
            <a:off x="1835994" y="2821210"/>
            <a:ext cx="3600102" cy="648071"/>
          </a:xfrm>
          <a:prstGeom prst="rect">
            <a:avLst/>
          </a:prstGeom>
          <a:ln>
            <a:solidFill>
              <a:srgbClr val="000000"/>
            </a:solidFill>
            <a:prstDash val="sysDash"/>
            <a:headEnd/>
            <a:tailEnd/>
          </a:ln>
        </p:spPr>
        <p:style>
          <a:lnRef idx="1">
            <a:schemeClr val="accent1"/>
          </a:lnRef>
          <a:fillRef idx="3">
            <a:schemeClr val="accent1"/>
          </a:fillRef>
          <a:effectRef idx="2">
            <a:schemeClr val="accent1"/>
          </a:effectRef>
          <a:fontRef idx="minor">
            <a:schemeClr val="lt1"/>
          </a:fontRef>
        </p:style>
        <p:txBody>
          <a:bodyPr anchor="ctr"/>
          <a:lstStyle/>
          <a:p>
            <a:pPr eaLnBrk="0" hangingPunct="0">
              <a:spcAft>
                <a:spcPct val="0"/>
              </a:spcAft>
              <a:buClrTx/>
              <a:buSzTx/>
              <a:buFontTx/>
              <a:buNone/>
            </a:pPr>
            <a:r>
              <a:rPr lang="en-GB" sz="1200" b="1" dirty="0" smtClean="0">
                <a:solidFill>
                  <a:srgbClr val="FFFFFF"/>
                </a:solidFill>
                <a:latin typeface="Helvetica"/>
                <a:cs typeface="Helvetica"/>
              </a:rPr>
              <a:t>Project Board</a:t>
            </a:r>
            <a:endParaRPr lang="en-GB" sz="1200" b="1" dirty="0">
              <a:solidFill>
                <a:srgbClr val="FFFFFF"/>
              </a:solidFill>
              <a:latin typeface="Helvetica"/>
              <a:cs typeface="Helvetica"/>
            </a:endParaRPr>
          </a:p>
        </p:txBody>
      </p:sp>
      <p:sp>
        <p:nvSpPr>
          <p:cNvPr id="18" name="Line 15"/>
          <p:cNvSpPr>
            <a:spLocks noChangeShapeType="1"/>
          </p:cNvSpPr>
          <p:nvPr/>
        </p:nvSpPr>
        <p:spPr bwMode="auto">
          <a:xfrm>
            <a:off x="4355976" y="1863279"/>
            <a:ext cx="1512168" cy="0"/>
          </a:xfrm>
          <a:prstGeom prst="line">
            <a:avLst/>
          </a:prstGeom>
          <a:noFill/>
          <a:ln w="25400">
            <a:solidFill>
              <a:srgbClr val="B6A4A7"/>
            </a:solidFill>
            <a:round/>
            <a:headEnd/>
            <a:tailEnd/>
          </a:ln>
          <a:effectLst/>
        </p:spPr>
        <p:txBody>
          <a:bodyPr wrap="none" anchor="ctr"/>
          <a:lstStyle/>
          <a:p>
            <a:endParaRPr lang="en-GB" dirty="0">
              <a:latin typeface="Helvetica"/>
              <a:cs typeface="Helvetica"/>
            </a:endParaRPr>
          </a:p>
        </p:txBody>
      </p:sp>
      <p:sp>
        <p:nvSpPr>
          <p:cNvPr id="4" name="Title 3"/>
          <p:cNvSpPr>
            <a:spLocks noGrp="1"/>
          </p:cNvSpPr>
          <p:nvPr>
            <p:ph type="title"/>
          </p:nvPr>
        </p:nvSpPr>
        <p:spPr/>
        <p:txBody>
          <a:bodyPr>
            <a:normAutofit fontScale="90000"/>
          </a:bodyPr>
          <a:lstStyle/>
          <a:p>
            <a:r>
              <a:rPr lang="en-GB" dirty="0" smtClean="0"/>
              <a:t>Example project team structure</a:t>
            </a:r>
            <a:endParaRPr lang="en-GB" dirty="0"/>
          </a:p>
        </p:txBody>
      </p:sp>
      <p:sp>
        <p:nvSpPr>
          <p:cNvPr id="7" name="Rectangle 4"/>
          <p:cNvSpPr>
            <a:spLocks noChangeArrowheads="1"/>
          </p:cNvSpPr>
          <p:nvPr/>
        </p:nvSpPr>
        <p:spPr bwMode="auto">
          <a:xfrm>
            <a:off x="3432175" y="1295400"/>
            <a:ext cx="1930400" cy="423863"/>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nchor="ctr"/>
          <a:lstStyle/>
          <a:p>
            <a:pPr algn="ctr" eaLnBrk="0" hangingPunct="0">
              <a:spcAft>
                <a:spcPct val="0"/>
              </a:spcAft>
              <a:buClrTx/>
              <a:buSzTx/>
              <a:buFontTx/>
              <a:buNone/>
            </a:pPr>
            <a:r>
              <a:rPr lang="en-GB" sz="1200" b="1" dirty="0" smtClean="0">
                <a:solidFill>
                  <a:srgbClr val="FFFFFF"/>
                </a:solidFill>
                <a:latin typeface="Helvetica"/>
                <a:cs typeface="Helvetica"/>
              </a:rPr>
              <a:t>Organizational Strategy</a:t>
            </a:r>
            <a:endParaRPr lang="en-GB" sz="1200" b="1" dirty="0">
              <a:solidFill>
                <a:srgbClr val="FFFFFF"/>
              </a:solidFill>
              <a:latin typeface="Helvetica"/>
              <a:cs typeface="Helvetica"/>
            </a:endParaRPr>
          </a:p>
        </p:txBody>
      </p:sp>
      <p:sp>
        <p:nvSpPr>
          <p:cNvPr id="9" name="Rectangle 6"/>
          <p:cNvSpPr>
            <a:spLocks noChangeArrowheads="1"/>
          </p:cNvSpPr>
          <p:nvPr/>
        </p:nvSpPr>
        <p:spPr bwMode="auto">
          <a:xfrm>
            <a:off x="2563813" y="4853309"/>
            <a:ext cx="1358900" cy="690563"/>
          </a:xfrm>
          <a:prstGeom prst="rect">
            <a:avLst/>
          </a:prstGeom>
          <a:solidFill>
            <a:srgbClr val="0080FF"/>
          </a:solidFill>
          <a:ln w="31750">
            <a:noFill/>
            <a:miter lim="800000"/>
            <a:headEnd/>
            <a:tailEnd/>
          </a:ln>
          <a:effectLst/>
          <a:scene3d>
            <a:camera prst="orthographicFront"/>
            <a:lightRig rig="threePt" dir="t"/>
          </a:scene3d>
          <a:sp3d>
            <a:bevelT w="50800"/>
          </a:sp3d>
        </p:spPr>
        <p:txBody>
          <a:bodyPr lIns="36000" rIns="36000" anchor="ctr"/>
          <a:lstStyle/>
          <a:p>
            <a:pPr algn="ctr" eaLnBrk="0" hangingPunct="0">
              <a:spcAft>
                <a:spcPct val="0"/>
              </a:spcAft>
              <a:buClrTx/>
              <a:buSzTx/>
              <a:buFontTx/>
              <a:buNone/>
            </a:pPr>
            <a:r>
              <a:rPr lang="en-GB" sz="1200" b="1" dirty="0">
                <a:solidFill>
                  <a:srgbClr val="FFFFFF"/>
                </a:solidFill>
                <a:latin typeface="Helvetica"/>
                <a:cs typeface="Helvetica"/>
              </a:rPr>
              <a:t>Team Leader</a:t>
            </a:r>
          </a:p>
          <a:p>
            <a:pPr algn="ctr" eaLnBrk="0" hangingPunct="0">
              <a:spcAft>
                <a:spcPct val="0"/>
              </a:spcAft>
              <a:buClrTx/>
              <a:buSzTx/>
              <a:buFontTx/>
              <a:buNone/>
            </a:pPr>
            <a:r>
              <a:rPr lang="en-GB" sz="1200" b="1" dirty="0" smtClean="0">
                <a:solidFill>
                  <a:srgbClr val="FFFFFF"/>
                </a:solidFill>
                <a:latin typeface="Helvetica"/>
                <a:cs typeface="Helvetica"/>
              </a:rPr>
              <a:t>(internal/external)</a:t>
            </a:r>
            <a:endParaRPr lang="en-GB" sz="1200" b="1" dirty="0">
              <a:solidFill>
                <a:srgbClr val="FFFFFF"/>
              </a:solidFill>
              <a:latin typeface="Helvetica"/>
              <a:cs typeface="Helvetica"/>
            </a:endParaRPr>
          </a:p>
        </p:txBody>
      </p:sp>
      <p:sp>
        <p:nvSpPr>
          <p:cNvPr id="10" name="Rectangle 7"/>
          <p:cNvSpPr>
            <a:spLocks noChangeArrowheads="1"/>
          </p:cNvSpPr>
          <p:nvPr/>
        </p:nvSpPr>
        <p:spPr bwMode="auto">
          <a:xfrm>
            <a:off x="3468688" y="2918444"/>
            <a:ext cx="1822450" cy="423862"/>
          </a:xfrm>
          <a:prstGeom prst="rect">
            <a:avLst/>
          </a:prstGeom>
          <a:ln>
            <a:solidFill>
              <a:schemeClr val="bg1"/>
            </a:solidFill>
            <a:headEnd/>
            <a:tailEnd/>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spcAft>
                <a:spcPct val="0"/>
              </a:spcAft>
              <a:buClrTx/>
              <a:buSzTx/>
              <a:buFontTx/>
              <a:buNone/>
            </a:pPr>
            <a:r>
              <a:rPr lang="en-GB" sz="1200" b="1" dirty="0" smtClean="0">
                <a:solidFill>
                  <a:srgbClr val="FFFFFF"/>
                </a:solidFill>
                <a:latin typeface="Helvetica"/>
                <a:cs typeface="Helvetica"/>
              </a:rPr>
              <a:t>Project Executive/Sponsor</a:t>
            </a:r>
            <a:endParaRPr lang="en-GB" sz="1200" b="1" dirty="0">
              <a:solidFill>
                <a:srgbClr val="FFFFFF"/>
              </a:solidFill>
              <a:latin typeface="Helvetica"/>
              <a:cs typeface="Helvetica"/>
            </a:endParaRPr>
          </a:p>
        </p:txBody>
      </p:sp>
      <p:cxnSp>
        <p:nvCxnSpPr>
          <p:cNvPr id="11" name="AutoShape 8"/>
          <p:cNvCxnSpPr>
            <a:cxnSpLocks noChangeShapeType="1"/>
            <a:stCxn id="9" idx="0"/>
          </p:cNvCxnSpPr>
          <p:nvPr/>
        </p:nvCxnSpPr>
        <p:spPr bwMode="auto">
          <a:xfrm rot="5400000" flipV="1">
            <a:off x="4403725" y="3676972"/>
            <a:ext cx="1588" cy="2322512"/>
          </a:xfrm>
          <a:prstGeom prst="bentConnector3">
            <a:avLst>
              <a:gd name="adj1" fmla="val -13400000"/>
            </a:avLst>
          </a:prstGeom>
          <a:noFill/>
          <a:ln w="25400">
            <a:solidFill>
              <a:srgbClr val="B6A4A7"/>
            </a:solidFill>
            <a:miter lim="800000"/>
            <a:headEnd type="none" w="sm" len="sm"/>
            <a:tailEnd type="none" w="sm" len="sm"/>
          </a:ln>
          <a:effectLst/>
        </p:spPr>
      </p:cxnSp>
      <p:sp>
        <p:nvSpPr>
          <p:cNvPr id="12" name="Rectangle 9"/>
          <p:cNvSpPr>
            <a:spLocks noChangeArrowheads="1"/>
          </p:cNvSpPr>
          <p:nvPr/>
        </p:nvSpPr>
        <p:spPr bwMode="auto">
          <a:xfrm>
            <a:off x="3706813" y="3663900"/>
            <a:ext cx="1338262" cy="525462"/>
          </a:xfrm>
          <a:prstGeom prst="rect">
            <a:avLst/>
          </a:prstGeom>
          <a:solidFill>
            <a:srgbClr val="3366FF"/>
          </a:solidFill>
          <a:ln>
            <a:headEnd/>
            <a:tailEnd/>
          </a:ln>
        </p:spPr>
        <p:style>
          <a:lnRef idx="1">
            <a:schemeClr val="accent2"/>
          </a:lnRef>
          <a:fillRef idx="3">
            <a:schemeClr val="accent2"/>
          </a:fillRef>
          <a:effectRef idx="2">
            <a:schemeClr val="accent2"/>
          </a:effectRef>
          <a:fontRef idx="minor">
            <a:schemeClr val="lt1"/>
          </a:fontRef>
        </p:style>
        <p:txBody>
          <a:bodyPr lIns="18000" rIns="18000" anchor="ctr"/>
          <a:lstStyle/>
          <a:p>
            <a:pPr algn="ctr" eaLnBrk="0" hangingPunct="0">
              <a:spcAft>
                <a:spcPct val="0"/>
              </a:spcAft>
              <a:buClrTx/>
              <a:buSzTx/>
              <a:buFontTx/>
              <a:buNone/>
            </a:pPr>
            <a:r>
              <a:rPr lang="en-GB" sz="1200" b="1" dirty="0">
                <a:solidFill>
                  <a:srgbClr val="FFFFFF"/>
                </a:solidFill>
                <a:latin typeface="Helvetica"/>
                <a:cs typeface="Helvetica"/>
              </a:rPr>
              <a:t>Project Manager</a:t>
            </a:r>
          </a:p>
        </p:txBody>
      </p:sp>
      <p:sp>
        <p:nvSpPr>
          <p:cNvPr id="13" name="Rectangle 10"/>
          <p:cNvSpPr>
            <a:spLocks noChangeArrowheads="1"/>
          </p:cNvSpPr>
          <p:nvPr/>
        </p:nvSpPr>
        <p:spPr bwMode="auto">
          <a:xfrm>
            <a:off x="5830888" y="1575247"/>
            <a:ext cx="1439862" cy="512763"/>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nchor="ctr"/>
          <a:lstStyle/>
          <a:p>
            <a:pPr algn="ctr" eaLnBrk="0" hangingPunct="0">
              <a:spcAft>
                <a:spcPct val="0"/>
              </a:spcAft>
              <a:buClrTx/>
              <a:buSzTx/>
              <a:buFontTx/>
              <a:buNone/>
            </a:pPr>
            <a:r>
              <a:rPr lang="en-GB" sz="1200" b="1" dirty="0" smtClean="0">
                <a:solidFill>
                  <a:srgbClr val="FFFFFF"/>
                </a:solidFill>
                <a:latin typeface="Helvetica"/>
                <a:cs typeface="Helvetica"/>
              </a:rPr>
              <a:t>PMO Function</a:t>
            </a:r>
            <a:endParaRPr lang="en-GB" sz="1200" b="1" dirty="0">
              <a:solidFill>
                <a:srgbClr val="FFFFFF"/>
              </a:solidFill>
              <a:latin typeface="Helvetica"/>
              <a:cs typeface="Helvetica"/>
            </a:endParaRPr>
          </a:p>
        </p:txBody>
      </p:sp>
      <p:sp>
        <p:nvSpPr>
          <p:cNvPr id="16" name="Rectangle 13"/>
          <p:cNvSpPr>
            <a:spLocks noChangeArrowheads="1"/>
          </p:cNvSpPr>
          <p:nvPr/>
        </p:nvSpPr>
        <p:spPr bwMode="auto">
          <a:xfrm>
            <a:off x="5749925" y="4117354"/>
            <a:ext cx="1665288" cy="423863"/>
          </a:xfrm>
          <a:prstGeom prst="rect">
            <a:avLst/>
          </a:prstGeom>
          <a:solidFill>
            <a:srgbClr val="92D050"/>
          </a:solidFill>
          <a:ln w="31750">
            <a:solidFill>
              <a:srgbClr val="89A4A7"/>
            </a:solidFill>
            <a:miter lim="800000"/>
            <a:headEnd/>
            <a:tailEnd/>
          </a:ln>
          <a:effectLst/>
        </p:spPr>
        <p:txBody>
          <a:bodyPr anchor="ctr"/>
          <a:lstStyle/>
          <a:p>
            <a:pPr algn="ctr" eaLnBrk="0" hangingPunct="0">
              <a:spcAft>
                <a:spcPct val="0"/>
              </a:spcAft>
              <a:buClrTx/>
              <a:buSzTx/>
              <a:buFontTx/>
              <a:buNone/>
            </a:pPr>
            <a:r>
              <a:rPr lang="en-GB" sz="1200" b="1" dirty="0">
                <a:solidFill>
                  <a:srgbClr val="FFFFFF"/>
                </a:solidFill>
                <a:latin typeface="Helvetica"/>
                <a:cs typeface="Helvetica"/>
              </a:rPr>
              <a:t>Project </a:t>
            </a:r>
            <a:r>
              <a:rPr lang="en-GB" sz="1200" b="1" dirty="0" smtClean="0">
                <a:solidFill>
                  <a:srgbClr val="FFFFFF"/>
                </a:solidFill>
                <a:latin typeface="Helvetica"/>
                <a:cs typeface="Helvetica"/>
              </a:rPr>
              <a:t>Support</a:t>
            </a:r>
            <a:endParaRPr lang="en-GB" sz="1200" b="1" dirty="0">
              <a:solidFill>
                <a:srgbClr val="FFFFFF"/>
              </a:solidFill>
              <a:latin typeface="Helvetica"/>
              <a:cs typeface="Helvetica"/>
            </a:endParaRPr>
          </a:p>
        </p:txBody>
      </p:sp>
      <p:sp>
        <p:nvSpPr>
          <p:cNvPr id="17" name="Line 14"/>
          <p:cNvSpPr>
            <a:spLocks noChangeShapeType="1"/>
          </p:cNvSpPr>
          <p:nvPr/>
        </p:nvSpPr>
        <p:spPr bwMode="auto">
          <a:xfrm flipV="1">
            <a:off x="4392613" y="4333254"/>
            <a:ext cx="1366837" cy="15875"/>
          </a:xfrm>
          <a:prstGeom prst="line">
            <a:avLst/>
          </a:prstGeom>
          <a:noFill/>
          <a:ln w="25400">
            <a:solidFill>
              <a:srgbClr val="B6A4A7"/>
            </a:solidFill>
            <a:prstDash val="dash"/>
            <a:round/>
            <a:headEnd type="none" w="sm" len="sm"/>
            <a:tailEnd type="none" w="sm" len="sm"/>
          </a:ln>
          <a:effectLst/>
        </p:spPr>
        <p:txBody>
          <a:bodyPr wrap="none" anchor="ctr"/>
          <a:lstStyle/>
          <a:p>
            <a:endParaRPr lang="en-GB" dirty="0">
              <a:latin typeface="Helvetica"/>
              <a:cs typeface="Helvetica"/>
            </a:endParaRPr>
          </a:p>
        </p:txBody>
      </p:sp>
      <p:sp>
        <p:nvSpPr>
          <p:cNvPr id="19" name="Line 16"/>
          <p:cNvSpPr>
            <a:spLocks noChangeShapeType="1"/>
          </p:cNvSpPr>
          <p:nvPr/>
        </p:nvSpPr>
        <p:spPr bwMode="auto">
          <a:xfrm flipH="1" flipV="1">
            <a:off x="6516216" y="2087488"/>
            <a:ext cx="0" cy="2016223"/>
          </a:xfrm>
          <a:prstGeom prst="line">
            <a:avLst/>
          </a:prstGeom>
          <a:noFill/>
          <a:ln w="25400">
            <a:solidFill>
              <a:srgbClr val="B6A4A7"/>
            </a:solidFill>
            <a:prstDash val="dash"/>
            <a:round/>
            <a:headEnd type="none" w="sm" len="sm"/>
            <a:tailEnd type="none" w="sm" len="sm"/>
          </a:ln>
          <a:effectLst/>
        </p:spPr>
        <p:txBody>
          <a:bodyPr wrap="none" anchor="ctr"/>
          <a:lstStyle/>
          <a:p>
            <a:endParaRPr lang="en-GB" dirty="0">
              <a:latin typeface="Helvetica"/>
              <a:cs typeface="Helvetica"/>
            </a:endParaRPr>
          </a:p>
        </p:txBody>
      </p:sp>
      <p:sp>
        <p:nvSpPr>
          <p:cNvPr id="20" name="Rectangle 6"/>
          <p:cNvSpPr>
            <a:spLocks noChangeArrowheads="1"/>
          </p:cNvSpPr>
          <p:nvPr/>
        </p:nvSpPr>
        <p:spPr bwMode="auto">
          <a:xfrm>
            <a:off x="4860032" y="4837434"/>
            <a:ext cx="1358900" cy="690563"/>
          </a:xfrm>
          <a:prstGeom prst="rect">
            <a:avLst/>
          </a:prstGeom>
          <a:solidFill>
            <a:srgbClr val="0080FF"/>
          </a:solidFill>
          <a:ln w="31750">
            <a:noFill/>
            <a:miter lim="800000"/>
            <a:headEnd/>
            <a:tailEnd/>
          </a:ln>
          <a:effectLst/>
          <a:scene3d>
            <a:camera prst="orthographicFront"/>
            <a:lightRig rig="threePt" dir="t"/>
          </a:scene3d>
          <a:sp3d>
            <a:bevelT w="50800"/>
          </a:sp3d>
        </p:spPr>
        <p:txBody>
          <a:bodyPr lIns="36000" rIns="36000" anchor="ctr"/>
          <a:lstStyle/>
          <a:p>
            <a:pPr algn="ctr" eaLnBrk="0" hangingPunct="0">
              <a:spcAft>
                <a:spcPct val="0"/>
              </a:spcAft>
              <a:buClrTx/>
              <a:buSzTx/>
              <a:buFontTx/>
              <a:buNone/>
            </a:pPr>
            <a:r>
              <a:rPr lang="en-GB" sz="1200" b="1" dirty="0">
                <a:solidFill>
                  <a:srgbClr val="FFFFFF"/>
                </a:solidFill>
                <a:latin typeface="Helvetica"/>
                <a:cs typeface="Helvetica"/>
              </a:rPr>
              <a:t>Team Leader</a:t>
            </a:r>
          </a:p>
          <a:p>
            <a:pPr algn="ctr" eaLnBrk="0" hangingPunct="0">
              <a:spcAft>
                <a:spcPct val="0"/>
              </a:spcAft>
              <a:buClrTx/>
              <a:buSzTx/>
              <a:buFontTx/>
              <a:buNone/>
            </a:pPr>
            <a:r>
              <a:rPr lang="en-GB" sz="1200" b="1" dirty="0" smtClean="0">
                <a:solidFill>
                  <a:srgbClr val="FFFFFF"/>
                </a:solidFill>
                <a:latin typeface="Helvetica"/>
                <a:cs typeface="Helvetica"/>
              </a:rPr>
              <a:t>(internal/external)</a:t>
            </a:r>
            <a:endParaRPr lang="en-GB" sz="1200" b="1" dirty="0">
              <a:solidFill>
                <a:srgbClr val="FFFFFF"/>
              </a:solidFill>
              <a:latin typeface="Helvetica"/>
              <a:cs typeface="Helvetica"/>
            </a:endParaRPr>
          </a:p>
        </p:txBody>
      </p:sp>
      <p:sp>
        <p:nvSpPr>
          <p:cNvPr id="21" name="Rectangle 20"/>
          <p:cNvSpPr/>
          <p:nvPr/>
        </p:nvSpPr>
        <p:spPr>
          <a:xfrm>
            <a:off x="1043608" y="2303512"/>
            <a:ext cx="6624736" cy="3456384"/>
          </a:xfrm>
          <a:prstGeom prst="rect">
            <a:avLst/>
          </a:prstGeom>
          <a:noFill/>
          <a:ln w="254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dirty="0" smtClean="0">
                <a:solidFill>
                  <a:schemeClr val="tx1"/>
                </a:solidFill>
                <a:latin typeface="Helvetica"/>
                <a:cs typeface="Helvetica"/>
              </a:rPr>
              <a:t>Project</a:t>
            </a:r>
            <a:endParaRPr lang="en-GB" dirty="0">
              <a:solidFill>
                <a:schemeClr val="tx1"/>
              </a:solidFill>
              <a:latin typeface="Helvetica"/>
              <a:cs typeface="Helvetica"/>
            </a:endParaRPr>
          </a:p>
        </p:txBody>
      </p:sp>
    </p:spTree>
    <p:extLst>
      <p:ext uri="{BB962C8B-B14F-4D97-AF65-F5344CB8AC3E}">
        <p14:creationId xmlns:p14="http://schemas.microsoft.com/office/powerpoint/2010/main" xmlns="" val="17386922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Project Sponsor/Executive</a:t>
            </a:r>
            <a:endParaRPr lang="en-GB" dirty="0"/>
          </a:p>
        </p:txBody>
      </p:sp>
      <p:sp>
        <p:nvSpPr>
          <p:cNvPr id="10" name="Text Placeholder 9"/>
          <p:cNvSpPr>
            <a:spLocks noGrp="1"/>
          </p:cNvSpPr>
          <p:nvPr>
            <p:ph type="body" idx="1"/>
          </p:nvPr>
        </p:nvSpPr>
        <p:spPr>
          <a:noFill/>
        </p:spPr>
        <p:txBody>
          <a:bodyPr/>
          <a:lstStyle/>
          <a:p>
            <a:pPr algn="ctr"/>
            <a:r>
              <a:rPr lang="en-GB" dirty="0" smtClean="0"/>
              <a:t>Responsibilities </a:t>
            </a:r>
          </a:p>
        </p:txBody>
      </p:sp>
      <p:sp>
        <p:nvSpPr>
          <p:cNvPr id="11" name="Content Placeholder 10"/>
          <p:cNvSpPr>
            <a:spLocks noGrp="1"/>
          </p:cNvSpPr>
          <p:nvPr>
            <p:ph sz="half" idx="2"/>
          </p:nvPr>
        </p:nvSpPr>
        <p:spPr>
          <a:xfrm>
            <a:off x="457200" y="2174875"/>
            <a:ext cx="4040188" cy="3387725"/>
          </a:xfrm>
          <a:solidFill>
            <a:schemeClr val="accent5">
              <a:lumMod val="40000"/>
              <a:lumOff val="60000"/>
            </a:schemeClr>
          </a:solidFill>
        </p:spPr>
        <p:txBody>
          <a:bodyPr/>
          <a:lstStyle/>
          <a:p>
            <a:r>
              <a:rPr lang="en-GB" sz="1600" b="1" dirty="0" smtClean="0"/>
              <a:t>Primary owner of the project on behalf of the business (should have the relevant level of business authority).</a:t>
            </a:r>
          </a:p>
          <a:p>
            <a:pPr lvl="1"/>
            <a:r>
              <a:rPr lang="en-GB" sz="1400" dirty="0" smtClean="0"/>
              <a:t>Accountable for the investment in the project and the resultant benefit delivery.</a:t>
            </a:r>
          </a:p>
          <a:p>
            <a:pPr lvl="1"/>
            <a:r>
              <a:rPr lang="en-GB" sz="1400" dirty="0" smtClean="0"/>
              <a:t>Produces and ‘owns’ the Business Case.</a:t>
            </a:r>
          </a:p>
          <a:p>
            <a:pPr lvl="1"/>
            <a:r>
              <a:rPr lang="en-GB" sz="1400" dirty="0" smtClean="0"/>
              <a:t>Obtains approval for expenditure.</a:t>
            </a:r>
          </a:p>
          <a:p>
            <a:pPr lvl="1"/>
            <a:r>
              <a:rPr lang="en-GB" sz="1400" dirty="0" smtClean="0"/>
              <a:t>Authorizes phase transitions and the key management outputs.</a:t>
            </a:r>
          </a:p>
          <a:p>
            <a:pPr lvl="1"/>
            <a:r>
              <a:rPr lang="en-GB" sz="1400" dirty="0" smtClean="0"/>
              <a:t>Terminates the project if necessary.</a:t>
            </a:r>
            <a:endParaRPr lang="en-GB" sz="1400" dirty="0"/>
          </a:p>
        </p:txBody>
      </p:sp>
      <p:sp>
        <p:nvSpPr>
          <p:cNvPr id="12" name="Text Placeholder 11"/>
          <p:cNvSpPr>
            <a:spLocks noGrp="1"/>
          </p:cNvSpPr>
          <p:nvPr>
            <p:ph type="body" sz="quarter" idx="3"/>
          </p:nvPr>
        </p:nvSpPr>
        <p:spPr/>
        <p:txBody>
          <a:bodyPr/>
          <a:lstStyle/>
          <a:p>
            <a:pPr algn="ctr"/>
            <a:r>
              <a:rPr lang="en-GB" dirty="0" smtClean="0"/>
              <a:t>Activities</a:t>
            </a:r>
            <a:endParaRPr lang="en-GB" dirty="0"/>
          </a:p>
        </p:txBody>
      </p:sp>
      <p:sp>
        <p:nvSpPr>
          <p:cNvPr id="13" name="Content Placeholder 12"/>
          <p:cNvSpPr>
            <a:spLocks noGrp="1"/>
          </p:cNvSpPr>
          <p:nvPr>
            <p:ph sz="quarter" idx="4"/>
          </p:nvPr>
        </p:nvSpPr>
        <p:spPr>
          <a:xfrm>
            <a:off x="4645025" y="2174875"/>
            <a:ext cx="4041775" cy="3387725"/>
          </a:xfrm>
          <a:solidFill>
            <a:schemeClr val="accent6">
              <a:lumMod val="60000"/>
              <a:lumOff val="40000"/>
            </a:schemeClr>
          </a:solidFill>
        </p:spPr>
        <p:txBody>
          <a:bodyPr/>
          <a:lstStyle/>
          <a:p>
            <a:r>
              <a:rPr lang="en-GB" sz="1600" b="1" dirty="0" smtClean="0"/>
              <a:t>Defines the business investment aims and priorities</a:t>
            </a:r>
          </a:p>
          <a:p>
            <a:pPr lvl="1"/>
            <a:r>
              <a:rPr lang="en-GB" sz="1400" dirty="0" smtClean="0"/>
              <a:t>Initiates the project and ensures a competent project manager is selected.</a:t>
            </a:r>
          </a:p>
          <a:p>
            <a:pPr lvl="1"/>
            <a:r>
              <a:rPr lang="en-GB" sz="1400" dirty="0" smtClean="0"/>
              <a:t>Agrees the project’s success criteria.</a:t>
            </a:r>
          </a:p>
          <a:p>
            <a:pPr lvl="1"/>
            <a:r>
              <a:rPr lang="en-GB" sz="1400" dirty="0" smtClean="0"/>
              <a:t>Supports the project manager during the project lifecycle</a:t>
            </a:r>
          </a:p>
          <a:p>
            <a:pPr lvl="1"/>
            <a:r>
              <a:rPr lang="en-GB" sz="1400" dirty="0" smtClean="0"/>
              <a:t>Monitors project progress &amp; makes control decisions when necessary. </a:t>
            </a:r>
          </a:p>
          <a:p>
            <a:pPr lvl="1"/>
            <a:r>
              <a:rPr lang="en-GB" sz="1400" dirty="0" smtClean="0"/>
              <a:t>Monitors the project’s external environment and business risks.</a:t>
            </a:r>
          </a:p>
          <a:p>
            <a:pPr lvl="1"/>
            <a:r>
              <a:rPr lang="en-GB" sz="1400" dirty="0" smtClean="0"/>
              <a:t>Keeps executive stakeholders informed and engaged</a:t>
            </a:r>
            <a:endParaRPr lang="en-GB" sz="1400" dirty="0"/>
          </a:p>
        </p:txBody>
      </p:sp>
    </p:spTree>
    <p:extLst>
      <p:ext uri="{BB962C8B-B14F-4D97-AF65-F5344CB8AC3E}">
        <p14:creationId xmlns:p14="http://schemas.microsoft.com/office/powerpoint/2010/main" xmlns="" val="164230465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Project Manager</a:t>
            </a:r>
            <a:endParaRPr lang="en-GB" dirty="0"/>
          </a:p>
        </p:txBody>
      </p:sp>
      <p:sp>
        <p:nvSpPr>
          <p:cNvPr id="8" name="Content Placeholder 7"/>
          <p:cNvSpPr>
            <a:spLocks noGrp="1"/>
          </p:cNvSpPr>
          <p:nvPr>
            <p:ph idx="1"/>
          </p:nvPr>
        </p:nvSpPr>
        <p:spPr>
          <a:xfrm>
            <a:off x="457200" y="1600201"/>
            <a:ext cx="8229600" cy="2057399"/>
          </a:xfrm>
        </p:spPr>
        <p:txBody>
          <a:bodyPr>
            <a:normAutofit/>
          </a:bodyPr>
          <a:lstStyle/>
          <a:p>
            <a:pPr marL="0" indent="0">
              <a:buNone/>
            </a:pPr>
            <a:r>
              <a:rPr lang="en-US" sz="1800" dirty="0"/>
              <a:t>A </a:t>
            </a:r>
            <a:r>
              <a:rPr lang="en-US" sz="1800" b="1" dirty="0"/>
              <a:t>project manager </a:t>
            </a:r>
            <a:r>
              <a:rPr lang="en-US" sz="1800" dirty="0"/>
              <a:t>is an individual responsible for accomplishing the stated project objectives. </a:t>
            </a:r>
            <a:endParaRPr lang="en-US" sz="1800" dirty="0" smtClean="0"/>
          </a:p>
          <a:p>
            <a:pPr marL="0" indent="0">
              <a:buNone/>
            </a:pPr>
            <a:r>
              <a:rPr lang="en-US" sz="1800" dirty="0" smtClean="0"/>
              <a:t>Key </a:t>
            </a:r>
            <a:r>
              <a:rPr lang="en-US" sz="1800" dirty="0"/>
              <a:t>project management responsibilities include developing clear and attainable project objectives, documenting the project requirements, and managing the constraints of the project’s finite resources to successful completion. </a:t>
            </a:r>
            <a:endParaRPr lang="en-US" sz="1800" dirty="0" smtClean="0"/>
          </a:p>
          <a:p>
            <a:endParaRPr lang="en-GB" sz="1600" dirty="0"/>
          </a:p>
        </p:txBody>
      </p:sp>
      <p:pic>
        <p:nvPicPr>
          <p:cNvPr id="2" name="Picture 1" descr="GPM Shirt.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09800" y="3200400"/>
            <a:ext cx="4274830" cy="2703830"/>
          </a:xfrm>
          <a:prstGeom prst="rect">
            <a:avLst/>
          </a:prstGeom>
        </p:spPr>
      </p:pic>
    </p:spTree>
    <p:extLst>
      <p:ext uri="{BB962C8B-B14F-4D97-AF65-F5344CB8AC3E}">
        <p14:creationId xmlns:p14="http://schemas.microsoft.com/office/powerpoint/2010/main" xmlns="" val="60702169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Project Board</a:t>
            </a:r>
            <a:endParaRPr lang="en-GB" dirty="0"/>
          </a:p>
        </p:txBody>
      </p:sp>
      <p:sp>
        <p:nvSpPr>
          <p:cNvPr id="3" name="Content Placeholder 2"/>
          <p:cNvSpPr>
            <a:spLocks noGrp="1"/>
          </p:cNvSpPr>
          <p:nvPr>
            <p:ph idx="1"/>
          </p:nvPr>
        </p:nvSpPr>
        <p:spPr/>
        <p:txBody>
          <a:bodyPr>
            <a:normAutofit/>
          </a:bodyPr>
          <a:lstStyle/>
          <a:p>
            <a:r>
              <a:rPr lang="en-GB" sz="2000" dirty="0" smtClean="0"/>
              <a:t>Provides strategic direction and guidance  (including inputs to context beyond the project)</a:t>
            </a:r>
          </a:p>
          <a:p>
            <a:r>
              <a:rPr lang="en-GB" sz="2000" dirty="0" smtClean="0"/>
              <a:t>Ensures cross-functional representation from the business</a:t>
            </a:r>
          </a:p>
          <a:p>
            <a:r>
              <a:rPr lang="en-GB" sz="2000" dirty="0" smtClean="0"/>
              <a:t>Chaired by the sponsor</a:t>
            </a:r>
          </a:p>
          <a:p>
            <a:r>
              <a:rPr lang="en-GB" sz="2000" dirty="0" smtClean="0"/>
              <a:t>Includes representatives from</a:t>
            </a:r>
          </a:p>
          <a:p>
            <a:pPr lvl="1"/>
            <a:r>
              <a:rPr lang="en-GB" sz="1600" dirty="0" smtClean="0"/>
              <a:t>Users</a:t>
            </a:r>
          </a:p>
          <a:p>
            <a:pPr lvl="1"/>
            <a:r>
              <a:rPr lang="en-GB" sz="1600" dirty="0" smtClean="0"/>
              <a:t>Suppliers</a:t>
            </a:r>
          </a:p>
          <a:p>
            <a:pPr lvl="1"/>
            <a:r>
              <a:rPr lang="en-GB" sz="1600" dirty="0" smtClean="0"/>
              <a:t>Key stakeholder groups</a:t>
            </a:r>
          </a:p>
          <a:p>
            <a:r>
              <a:rPr lang="en-GB" sz="2000" dirty="0" smtClean="0"/>
              <a:t>Project Manager may attend board meetings</a:t>
            </a:r>
          </a:p>
          <a:p>
            <a:r>
              <a:rPr lang="en-GB" sz="2000" dirty="0" smtClean="0"/>
              <a:t>Resolves escalated risks and issues that Project Manager and Sponsor cannot resolve</a:t>
            </a:r>
          </a:p>
          <a:p>
            <a:r>
              <a:rPr lang="en-GB" sz="2000" dirty="0" smtClean="0"/>
              <a:t>May fulfil role of deciding ‘Go / No Go’ decisions at end of each phase of the project lifecycle on behalf of the business</a:t>
            </a:r>
          </a:p>
          <a:p>
            <a:endParaRPr lang="en-GB" dirty="0"/>
          </a:p>
        </p:txBody>
      </p:sp>
    </p:spTree>
    <p:extLst>
      <p:ext uri="{BB962C8B-B14F-4D97-AF65-F5344CB8AC3E}">
        <p14:creationId xmlns:p14="http://schemas.microsoft.com/office/powerpoint/2010/main" xmlns="" val="166628780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157</a:t>
            </a:fld>
            <a:endParaRPr lang="en-US" dirty="0"/>
          </a:p>
        </p:txBody>
      </p:sp>
      <p:sp>
        <p:nvSpPr>
          <p:cNvPr id="6" name="Content Placeholder 5"/>
          <p:cNvSpPr>
            <a:spLocks noGrp="1"/>
          </p:cNvSpPr>
          <p:nvPr>
            <p:ph idx="1"/>
          </p:nvPr>
        </p:nvSpPr>
        <p:spPr/>
        <p:txBody>
          <a:bodyPr/>
          <a:lstStyle/>
          <a:p>
            <a:pPr marL="285750" indent="-285750">
              <a:lnSpc>
                <a:spcPct val="115000"/>
              </a:lnSpc>
              <a:spcAft>
                <a:spcPts val="0"/>
              </a:spcAft>
              <a:buFont typeface="Arial"/>
              <a:buChar char="•"/>
            </a:pPr>
            <a:r>
              <a:rPr lang="en-GB" dirty="0" smtClean="0">
                <a:ea typeface="Calibri"/>
              </a:rPr>
              <a:t>Functional organizations</a:t>
            </a:r>
            <a:endParaRPr lang="en-GB" dirty="0">
              <a:ea typeface="Calibri"/>
            </a:endParaRPr>
          </a:p>
          <a:p>
            <a:pPr marL="285750" indent="-285750">
              <a:lnSpc>
                <a:spcPct val="115000"/>
              </a:lnSpc>
              <a:spcAft>
                <a:spcPts val="0"/>
              </a:spcAft>
              <a:buFont typeface="Arial"/>
              <a:buChar char="•"/>
            </a:pPr>
            <a:r>
              <a:rPr lang="en-GB" dirty="0">
                <a:ea typeface="Calibri"/>
              </a:rPr>
              <a:t>Project based (Projectized)</a:t>
            </a:r>
          </a:p>
          <a:p>
            <a:pPr marL="285750" indent="-285750">
              <a:lnSpc>
                <a:spcPct val="115000"/>
              </a:lnSpc>
              <a:spcAft>
                <a:spcPts val="0"/>
              </a:spcAft>
              <a:buFont typeface="Arial"/>
              <a:buChar char="•"/>
            </a:pPr>
            <a:r>
              <a:rPr lang="en-GB" dirty="0" smtClean="0">
                <a:ea typeface="Calibri"/>
              </a:rPr>
              <a:t>Matrix organizations</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xmlns="" val="2112432176"/>
      </p:ext>
    </p:extLst>
  </p:cSld>
  <p:clrMapOvr>
    <a:masterClrMapping/>
  </p:clrMapOvr>
  <p:transition spd="slow"/>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smtClean="0">
                <a:solidFill>
                  <a:schemeClr val="bg1">
                    <a:lumMod val="65000"/>
                  </a:schemeClr>
                </a:solidFill>
              </a:rPr>
              <a:t>Sponsorship</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xmlns="" val="365141633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159</a:t>
            </a:fld>
            <a:endParaRPr lang="en-US" dirty="0"/>
          </a:p>
        </p:txBody>
      </p:sp>
      <p:sp>
        <p:nvSpPr>
          <p:cNvPr id="2" name="Title 1"/>
          <p:cNvSpPr>
            <a:spLocks noGrp="1"/>
          </p:cNvSpPr>
          <p:nvPr>
            <p:ph type="title"/>
          </p:nvPr>
        </p:nvSpPr>
        <p:spPr>
          <a:xfrm>
            <a:off x="381000" y="0"/>
            <a:ext cx="8458200" cy="1143000"/>
          </a:xfrm>
        </p:spPr>
        <p:txBody>
          <a:bodyPr/>
          <a:lstStyle/>
          <a:p>
            <a:r>
              <a:rPr lang="en-US" dirty="0" smtClean="0">
                <a:solidFill>
                  <a:schemeClr val="bg1">
                    <a:lumMod val="65000"/>
                  </a:schemeClr>
                </a:solidFill>
              </a:rPr>
              <a:t>Sponsorship</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xmlns="" val="806069446"/>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15</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Sponsorship</a:t>
                      </a:r>
                      <a:endParaRPr lang="en-GB" sz="16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285750" indent="-285750">
                        <a:lnSpc>
                          <a:spcPct val="114000"/>
                        </a:lnSpc>
                        <a:spcBef>
                          <a:spcPts val="1200"/>
                        </a:spcBef>
                        <a:spcAft>
                          <a:spcPts val="0"/>
                        </a:spcAft>
                        <a:buFont typeface="Arial"/>
                        <a:buChar char="•"/>
                      </a:pPr>
                      <a:r>
                        <a:rPr lang="en-GB" sz="1600" b="0" dirty="0" smtClean="0">
                          <a:solidFill>
                            <a:schemeClr val="tx1"/>
                          </a:solidFill>
                          <a:latin typeface="Arial" pitchFamily="34" charset="0"/>
                          <a:ea typeface="Calibri"/>
                          <a:cs typeface="Arial" pitchFamily="34" charset="0"/>
                        </a:rPr>
                        <a:t>The role and responsibilities of the project sponsor</a:t>
                      </a:r>
                    </a:p>
                    <a:p>
                      <a:pPr marL="285750" indent="-285750">
                        <a:lnSpc>
                          <a:spcPct val="114000"/>
                        </a:lnSpc>
                        <a:spcBef>
                          <a:spcPts val="1200"/>
                        </a:spcBef>
                        <a:spcAft>
                          <a:spcPts val="0"/>
                        </a:spcAft>
                        <a:buFont typeface="Arial"/>
                        <a:buChar char="•"/>
                      </a:pPr>
                      <a:r>
                        <a:rPr lang="en-GB" sz="1600" b="0" dirty="0" smtClean="0">
                          <a:solidFill>
                            <a:schemeClr val="tx1"/>
                          </a:solidFill>
                          <a:latin typeface="Arial" pitchFamily="34" charset="0"/>
                          <a:ea typeface="Calibri"/>
                          <a:cs typeface="Arial" pitchFamily="34" charset="0"/>
                        </a:rPr>
                        <a:t>How sponsors</a:t>
                      </a:r>
                      <a:r>
                        <a:rPr lang="en-GB" sz="1600" b="0" baseline="0" dirty="0" smtClean="0">
                          <a:solidFill>
                            <a:schemeClr val="tx1"/>
                          </a:solidFill>
                          <a:latin typeface="Arial" pitchFamily="34" charset="0"/>
                          <a:ea typeface="Calibri"/>
                          <a:cs typeface="Arial" pitchFamily="34" charset="0"/>
                        </a:rPr>
                        <a:t> impact </a:t>
                      </a:r>
                      <a:r>
                        <a:rPr lang="en-GB" sz="1600" b="0" dirty="0" smtClean="0">
                          <a:solidFill>
                            <a:schemeClr val="tx1"/>
                          </a:solidFill>
                          <a:latin typeface="Arial" pitchFamily="34" charset="0"/>
                          <a:ea typeface="Calibri"/>
                          <a:cs typeface="Arial" pitchFamily="34" charset="0"/>
                        </a:rPr>
                        <a:t>the project life cycle.</a:t>
                      </a:r>
                    </a:p>
                    <a:p>
                      <a:pPr marL="0" indent="0">
                        <a:lnSpc>
                          <a:spcPct val="115000"/>
                        </a:lnSpc>
                        <a:spcAft>
                          <a:spcPts val="0"/>
                        </a:spcAft>
                        <a:buFont typeface="+mj-lt"/>
                        <a:buNone/>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smtClean="0">
                          <a:solidFill>
                            <a:schemeClr val="tx2"/>
                          </a:solidFill>
                          <a:latin typeface="Helvetica"/>
                          <a:ea typeface="Calibri"/>
                          <a:cs typeface="Helvetica"/>
                        </a:rPr>
                        <a:t>Learn where the project sponsor comes in to play, the relationship with the project manager and the functions</a:t>
                      </a:r>
                      <a:r>
                        <a:rPr lang="en-GB" sz="1600" baseline="0" dirty="0" smtClean="0">
                          <a:solidFill>
                            <a:schemeClr val="tx2"/>
                          </a:solidFill>
                          <a:latin typeface="Helvetica"/>
                          <a:ea typeface="Calibri"/>
                          <a:cs typeface="Helvetica"/>
                        </a:rPr>
                        <a:t> they are responsible for.</a:t>
                      </a:r>
                      <a:endParaRPr lang="en-GB" sz="1600" dirty="0" smtClean="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18134054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1524002"/>
            <a:ext cx="7033708" cy="3508977"/>
          </a:xfrm>
        </p:spPr>
        <p:txBody>
          <a:bodyPr>
            <a:normAutofit lnSpcReduction="10000"/>
          </a:bodyPr>
          <a:lstStyle/>
          <a:p>
            <a:r>
              <a:rPr lang="en-GB" dirty="0" smtClean="0"/>
              <a:t>Five measureable elements to sustainability</a:t>
            </a:r>
          </a:p>
          <a:p>
            <a:r>
              <a:rPr lang="en-GB" dirty="0" smtClean="0"/>
              <a:t>Each measured individually and through Mutual Possession</a:t>
            </a:r>
            <a:endParaRPr lang="en-GB" sz="2000" dirty="0" smtClean="0"/>
          </a:p>
          <a:p>
            <a:pPr lvl="1"/>
            <a:r>
              <a:rPr lang="en-GB" dirty="0" smtClean="0"/>
              <a:t>Planet (Environmental aspect)</a:t>
            </a:r>
          </a:p>
          <a:p>
            <a:pPr lvl="1"/>
            <a:r>
              <a:rPr lang="en-GB" dirty="0" smtClean="0"/>
              <a:t>People (Social aspect)</a:t>
            </a:r>
          </a:p>
          <a:p>
            <a:pPr lvl="1"/>
            <a:r>
              <a:rPr lang="en-GB" dirty="0" smtClean="0"/>
              <a:t>Profit (Financial aspect)</a:t>
            </a:r>
          </a:p>
          <a:p>
            <a:pPr lvl="1"/>
            <a:r>
              <a:rPr lang="en-GB" dirty="0" smtClean="0"/>
              <a:t>Process (Governance aspect)</a:t>
            </a:r>
          </a:p>
          <a:p>
            <a:pPr lvl="1"/>
            <a:r>
              <a:rPr lang="en-GB" dirty="0" smtClean="0"/>
              <a:t>Product (Technical aspect)</a:t>
            </a:r>
          </a:p>
        </p:txBody>
      </p:sp>
      <p:sp>
        <p:nvSpPr>
          <p:cNvPr id="5" name="Title 4"/>
          <p:cNvSpPr>
            <a:spLocks noGrp="1"/>
          </p:cNvSpPr>
          <p:nvPr>
            <p:ph type="title"/>
          </p:nvPr>
        </p:nvSpPr>
        <p:spPr/>
        <p:txBody>
          <a:bodyPr/>
          <a:lstStyle/>
          <a:p>
            <a:r>
              <a:rPr lang="en-US" dirty="0" smtClean="0"/>
              <a:t>P5 Overview</a:t>
            </a:r>
            <a:endParaRPr lang="en-US" dirty="0"/>
          </a:p>
        </p:txBody>
      </p:sp>
      <p:pic>
        <p:nvPicPr>
          <p:cNvPr id="7" name="Picture 6" descr="P5-Logo.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15200" y="4648200"/>
            <a:ext cx="1600200" cy="1276406"/>
          </a:xfrm>
          <a:prstGeom prst="rect">
            <a:avLst/>
          </a:prstGeom>
        </p:spPr>
      </p:pic>
    </p:spTree>
    <p:extLst>
      <p:ext uri="{BB962C8B-B14F-4D97-AF65-F5344CB8AC3E}">
        <p14:creationId xmlns:p14="http://schemas.microsoft.com/office/powerpoint/2010/main" xmlns="" val="212453583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6477000" cy="838200"/>
          </a:xfrm>
        </p:spPr>
        <p:txBody>
          <a:bodyPr/>
          <a:lstStyle/>
          <a:p>
            <a:r>
              <a:rPr lang="en-GB" sz="4000" dirty="0"/>
              <a:t>P</a:t>
            </a:r>
            <a:r>
              <a:rPr lang="en-GB" sz="4000" dirty="0" smtClean="0"/>
              <a:t>roject Sponsorship</a:t>
            </a:r>
            <a:endParaRPr lang="en-GB" sz="4000" dirty="0"/>
          </a:p>
        </p:txBody>
      </p:sp>
      <p:sp>
        <p:nvSpPr>
          <p:cNvPr id="3" name="Content Placeholder 2"/>
          <p:cNvSpPr>
            <a:spLocks noGrp="1"/>
          </p:cNvSpPr>
          <p:nvPr>
            <p:ph idx="1"/>
          </p:nvPr>
        </p:nvSpPr>
        <p:spPr>
          <a:xfrm>
            <a:off x="381000" y="1447800"/>
            <a:ext cx="8229600" cy="3276600"/>
          </a:xfrm>
        </p:spPr>
        <p:txBody>
          <a:bodyPr/>
          <a:lstStyle/>
          <a:p>
            <a:pPr indent="0">
              <a:buNone/>
            </a:pPr>
            <a:r>
              <a:rPr lang="en-GB" sz="2600" dirty="0" smtClean="0"/>
              <a:t>Project sponsorship is an active senior management role, responsible for identifying the business need, problem or opportunity. </a:t>
            </a:r>
          </a:p>
          <a:p>
            <a:pPr indent="0">
              <a:buNone/>
            </a:pPr>
            <a:r>
              <a:rPr lang="en-GB" sz="2600" dirty="0" smtClean="0"/>
              <a:t>The sponsor ensures the project remains a viable proposition and that benefits are realised, resolving any issues outside the control of the project manager.</a:t>
            </a:r>
            <a:endParaRPr lang="en-GB" sz="2000" dirty="0" smtClean="0"/>
          </a:p>
          <a:p>
            <a:pPr>
              <a:buNone/>
            </a:pPr>
            <a:endParaRPr lang="en-GB" dirty="0"/>
          </a:p>
        </p:txBody>
      </p:sp>
      <p:sp>
        <p:nvSpPr>
          <p:cNvPr id="5" name="Rectangle 4"/>
          <p:cNvSpPr/>
          <p:nvPr/>
        </p:nvSpPr>
        <p:spPr>
          <a:xfrm>
            <a:off x="7200412" y="5562600"/>
            <a:ext cx="1479091" cy="276999"/>
          </a:xfrm>
          <a:prstGeom prst="rect">
            <a:avLst/>
          </a:prstGeom>
        </p:spPr>
        <p:txBody>
          <a:bodyPr wrap="none">
            <a:spAutoFit/>
          </a:bodyPr>
          <a:lstStyle/>
          <a:p>
            <a:pPr indent="0" algn="r">
              <a:buNone/>
            </a:pPr>
            <a:r>
              <a:rPr lang="en-GB" sz="1200" dirty="0">
                <a:solidFill>
                  <a:schemeClr val="bg1">
                    <a:lumMod val="50000"/>
                  </a:schemeClr>
                </a:solidFill>
              </a:rPr>
              <a:t>APM </a:t>
            </a:r>
            <a:r>
              <a:rPr lang="en-GB" sz="1200" dirty="0" err="1">
                <a:solidFill>
                  <a:schemeClr val="bg1">
                    <a:lumMod val="50000"/>
                  </a:schemeClr>
                </a:solidFill>
              </a:rPr>
              <a:t>BoK</a:t>
            </a:r>
            <a:r>
              <a:rPr lang="en-GB" sz="1200" dirty="0">
                <a:solidFill>
                  <a:schemeClr val="bg1">
                    <a:lumMod val="50000"/>
                  </a:schemeClr>
                </a:solidFill>
              </a:rPr>
              <a:t>, 5</a:t>
            </a:r>
            <a:r>
              <a:rPr lang="en-GB" sz="1200" baseline="30000" dirty="0">
                <a:solidFill>
                  <a:schemeClr val="bg1">
                    <a:lumMod val="50000"/>
                  </a:schemeClr>
                </a:solidFill>
              </a:rPr>
              <a:t>th</a:t>
            </a:r>
            <a:r>
              <a:rPr lang="en-GB" sz="1200" dirty="0">
                <a:solidFill>
                  <a:schemeClr val="bg1">
                    <a:lumMod val="50000"/>
                  </a:schemeClr>
                </a:solidFill>
              </a:rPr>
              <a:t> edition</a:t>
            </a:r>
          </a:p>
        </p:txBody>
      </p:sp>
    </p:spTree>
    <p:extLst>
      <p:ext uri="{BB962C8B-B14F-4D97-AF65-F5344CB8AC3E}">
        <p14:creationId xmlns:p14="http://schemas.microsoft.com/office/powerpoint/2010/main" xmlns="" val="155599036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Grp="1" noChangeArrowheads="1"/>
          </p:cNvSpPr>
          <p:nvPr>
            <p:ph type="title"/>
          </p:nvPr>
        </p:nvSpPr>
        <p:spPr/>
        <p:txBody>
          <a:bodyPr/>
          <a:lstStyle/>
          <a:p>
            <a:r>
              <a:rPr lang="en-GB" dirty="0"/>
              <a:t>Roles</a:t>
            </a:r>
          </a:p>
        </p:txBody>
      </p:sp>
      <p:grpSp>
        <p:nvGrpSpPr>
          <p:cNvPr id="2" name="Group 27"/>
          <p:cNvGrpSpPr>
            <a:grpSpLocks/>
          </p:cNvGrpSpPr>
          <p:nvPr/>
        </p:nvGrpSpPr>
        <p:grpSpPr bwMode="auto">
          <a:xfrm>
            <a:off x="1029433" y="1463902"/>
            <a:ext cx="7085134" cy="4433888"/>
            <a:chOff x="1187" y="913"/>
            <a:chExt cx="4835" cy="2793"/>
          </a:xfrm>
        </p:grpSpPr>
        <p:sp>
          <p:nvSpPr>
            <p:cNvPr id="1003523" name="Text Box 3"/>
            <p:cNvSpPr txBox="1">
              <a:spLocks noChangeArrowheads="1"/>
            </p:cNvSpPr>
            <p:nvPr/>
          </p:nvSpPr>
          <p:spPr bwMode="auto">
            <a:xfrm>
              <a:off x="1187" y="913"/>
              <a:ext cx="1552" cy="639"/>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spAutoFit/>
            </a:bodyPr>
            <a:lstStyle/>
            <a:p>
              <a:pPr marL="266700" indent="-266700" algn="l" eaLnBrk="1" hangingPunct="1"/>
              <a:r>
                <a:rPr lang="en-GB" sz="1200" b="1" dirty="0">
                  <a:solidFill>
                    <a:schemeClr val="tx1"/>
                  </a:solidFill>
                </a:rPr>
                <a:t>External Stakeholders</a:t>
              </a:r>
            </a:p>
            <a:p>
              <a:pPr marL="622300" lvl="1" indent="-165100" algn="l" eaLnBrk="1" hangingPunct="1">
                <a:buFontTx/>
                <a:buChar char="•"/>
              </a:pPr>
              <a:r>
                <a:rPr lang="en-GB" sz="1200" b="1" dirty="0">
                  <a:solidFill>
                    <a:schemeClr val="tx1"/>
                  </a:solidFill>
                </a:rPr>
                <a:t>Customers</a:t>
              </a:r>
            </a:p>
            <a:p>
              <a:pPr marL="622300" lvl="1" indent="-165100" algn="l" eaLnBrk="1" hangingPunct="1">
                <a:buFontTx/>
                <a:buChar char="•"/>
              </a:pPr>
              <a:r>
                <a:rPr lang="en-GB" sz="1200" b="1" dirty="0">
                  <a:solidFill>
                    <a:schemeClr val="tx1"/>
                  </a:solidFill>
                </a:rPr>
                <a:t>Users</a:t>
              </a:r>
            </a:p>
            <a:p>
              <a:pPr marL="622300" lvl="1" indent="-165100" algn="l" eaLnBrk="1" hangingPunct="1">
                <a:buFontTx/>
                <a:buChar char="•"/>
              </a:pPr>
              <a:r>
                <a:rPr lang="en-GB" sz="1200" b="1" dirty="0">
                  <a:solidFill>
                    <a:schemeClr val="tx1"/>
                  </a:solidFill>
                </a:rPr>
                <a:t>Experts</a:t>
              </a:r>
            </a:p>
            <a:p>
              <a:pPr marL="622300" lvl="1" indent="-165100" algn="l" eaLnBrk="1" hangingPunct="1">
                <a:buFontTx/>
                <a:buChar char="•"/>
              </a:pPr>
              <a:r>
                <a:rPr lang="en-GB" sz="1200" b="1" dirty="0">
                  <a:solidFill>
                    <a:schemeClr val="tx1"/>
                  </a:solidFill>
                </a:rPr>
                <a:t>Regulators</a:t>
              </a:r>
              <a:endParaRPr lang="en-US" sz="1200" b="1" dirty="0">
                <a:solidFill>
                  <a:schemeClr val="tx1"/>
                </a:solidFill>
              </a:endParaRPr>
            </a:p>
          </p:txBody>
        </p:sp>
        <p:cxnSp>
          <p:nvCxnSpPr>
            <p:cNvPr id="1003524" name="AutoShape 4"/>
            <p:cNvCxnSpPr>
              <a:cxnSpLocks noChangeShapeType="1"/>
            </p:cNvCxnSpPr>
            <p:nvPr/>
          </p:nvCxnSpPr>
          <p:spPr bwMode="auto">
            <a:xfrm>
              <a:off x="2767" y="1233"/>
              <a:ext cx="588" cy="590"/>
            </a:xfrm>
            <a:prstGeom prst="bentConnector2">
              <a:avLst/>
            </a:prstGeom>
            <a:noFill/>
            <a:ln w="28575">
              <a:solidFill>
                <a:srgbClr val="FF3300"/>
              </a:solidFill>
              <a:miter lim="800000"/>
              <a:headEnd type="triangle" w="med" len="med"/>
              <a:tailEnd type="triangle" w="med" len="med"/>
            </a:ln>
            <a:effectLst/>
          </p:spPr>
        </p:cxnSp>
        <p:sp>
          <p:nvSpPr>
            <p:cNvPr id="1003525" name="Text Box 5"/>
            <p:cNvSpPr txBox="1">
              <a:spLocks noChangeArrowheads="1"/>
            </p:cNvSpPr>
            <p:nvPr/>
          </p:nvSpPr>
          <p:spPr bwMode="auto">
            <a:xfrm>
              <a:off x="4770" y="1151"/>
              <a:ext cx="944" cy="29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eaLnBrk="1" hangingPunct="1"/>
              <a:r>
                <a:rPr lang="en-GB" sz="1200" b="1" dirty="0">
                  <a:solidFill>
                    <a:schemeClr val="tx1"/>
                  </a:solidFill>
                </a:rPr>
                <a:t>Corporate Management</a:t>
              </a:r>
              <a:endParaRPr lang="en-US" sz="1200" b="1" dirty="0">
                <a:solidFill>
                  <a:schemeClr val="tx1"/>
                </a:solidFill>
              </a:endParaRPr>
            </a:p>
          </p:txBody>
        </p:sp>
        <p:cxnSp>
          <p:nvCxnSpPr>
            <p:cNvPr id="1003526" name="AutoShape 6"/>
            <p:cNvCxnSpPr>
              <a:cxnSpLocks noChangeShapeType="1"/>
              <a:stCxn id="1003527" idx="3"/>
              <a:endCxn id="1003525" idx="1"/>
            </p:cNvCxnSpPr>
            <p:nvPr/>
          </p:nvCxnSpPr>
          <p:spPr bwMode="auto">
            <a:xfrm flipV="1">
              <a:off x="3918" y="1298"/>
              <a:ext cx="852" cy="615"/>
            </a:xfrm>
            <a:prstGeom prst="bentConnector3">
              <a:avLst>
                <a:gd name="adj1" fmla="val 49884"/>
              </a:avLst>
            </a:prstGeom>
            <a:noFill/>
            <a:ln w="28575">
              <a:solidFill>
                <a:srgbClr val="FF3300"/>
              </a:solidFill>
              <a:miter lim="800000"/>
              <a:headEnd type="triangle" w="med" len="med"/>
              <a:tailEnd/>
            </a:ln>
            <a:effectLst/>
          </p:spPr>
        </p:cxnSp>
        <p:sp>
          <p:nvSpPr>
            <p:cNvPr id="1003527" name="Text Box 7"/>
            <p:cNvSpPr txBox="1">
              <a:spLocks noChangeArrowheads="1"/>
            </p:cNvSpPr>
            <p:nvPr/>
          </p:nvSpPr>
          <p:spPr bwMode="auto">
            <a:xfrm>
              <a:off x="2833" y="1823"/>
              <a:ext cx="1085" cy="179"/>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a:spAutoFit/>
            </a:bodyPr>
            <a:lstStyle/>
            <a:p>
              <a:pPr algn="l" eaLnBrk="1" hangingPunct="1"/>
              <a:r>
                <a:rPr lang="en-GB" sz="1200" b="1" dirty="0"/>
                <a:t>Project Sponsor</a:t>
              </a:r>
              <a:endParaRPr lang="en-US" sz="1200" b="1" dirty="0"/>
            </a:p>
          </p:txBody>
        </p:sp>
        <p:sp>
          <p:nvSpPr>
            <p:cNvPr id="1003528" name="Text Box 8"/>
            <p:cNvSpPr txBox="1">
              <a:spLocks noChangeArrowheads="1"/>
            </p:cNvSpPr>
            <p:nvPr/>
          </p:nvSpPr>
          <p:spPr bwMode="auto">
            <a:xfrm>
              <a:off x="2833" y="2780"/>
              <a:ext cx="849" cy="174"/>
            </a:xfrm>
            <a:prstGeom prst="rect">
              <a:avLst/>
            </a:prstGeom>
            <a:solidFill>
              <a:srgbClr val="C00000"/>
            </a:solidFill>
            <a:ln>
              <a:headEnd/>
              <a:tailEnd/>
            </a:ln>
          </p:spPr>
          <p:style>
            <a:lnRef idx="0">
              <a:schemeClr val="accent6"/>
            </a:lnRef>
            <a:fillRef idx="3">
              <a:schemeClr val="accent6"/>
            </a:fillRef>
            <a:effectRef idx="3">
              <a:schemeClr val="accent6"/>
            </a:effectRef>
            <a:fontRef idx="minor">
              <a:schemeClr val="lt1"/>
            </a:fontRef>
          </p:style>
          <p:txBody>
            <a:bodyPr wrap="none">
              <a:spAutoFit/>
            </a:bodyPr>
            <a:lstStyle/>
            <a:p>
              <a:pPr algn="l" eaLnBrk="1" hangingPunct="1"/>
              <a:r>
                <a:rPr lang="en-GB" sz="1200" b="1" dirty="0">
                  <a:solidFill>
                    <a:schemeClr val="bg1"/>
                  </a:solidFill>
                </a:rPr>
                <a:t>Project Manager</a:t>
              </a:r>
              <a:endParaRPr lang="en-US" sz="1200" b="1" dirty="0">
                <a:solidFill>
                  <a:schemeClr val="bg1"/>
                </a:solidFill>
              </a:endParaRPr>
            </a:p>
          </p:txBody>
        </p:sp>
        <p:cxnSp>
          <p:nvCxnSpPr>
            <p:cNvPr id="1003529" name="AutoShape 9"/>
            <p:cNvCxnSpPr>
              <a:cxnSpLocks noChangeShapeType="1"/>
            </p:cNvCxnSpPr>
            <p:nvPr/>
          </p:nvCxnSpPr>
          <p:spPr bwMode="auto">
            <a:xfrm rot="16200000" flipH="1">
              <a:off x="2968" y="2389"/>
              <a:ext cx="778" cy="3"/>
            </a:xfrm>
            <a:prstGeom prst="bentConnector3">
              <a:avLst>
                <a:gd name="adj1" fmla="val 50000"/>
              </a:avLst>
            </a:prstGeom>
            <a:noFill/>
            <a:ln w="28575">
              <a:solidFill>
                <a:srgbClr val="FF3300"/>
              </a:solidFill>
              <a:miter lim="800000"/>
              <a:headEnd type="triangle" w="med" len="med"/>
              <a:tailEnd type="triangle" w="med" len="med"/>
            </a:ln>
            <a:effectLst/>
          </p:spPr>
        </p:cxnSp>
        <p:grpSp>
          <p:nvGrpSpPr>
            <p:cNvPr id="3" name="Group 10"/>
            <p:cNvGrpSpPr>
              <a:grpSpLocks/>
            </p:cNvGrpSpPr>
            <p:nvPr/>
          </p:nvGrpSpPr>
          <p:grpSpPr bwMode="auto">
            <a:xfrm>
              <a:off x="1906" y="2954"/>
              <a:ext cx="2726" cy="752"/>
              <a:chOff x="1310" y="2954"/>
              <a:chExt cx="2516" cy="752"/>
            </a:xfrm>
          </p:grpSpPr>
          <p:sp>
            <p:nvSpPr>
              <p:cNvPr id="1003531" name="Text Box 11"/>
              <p:cNvSpPr txBox="1">
                <a:spLocks noChangeArrowheads="1"/>
              </p:cNvSpPr>
              <p:nvPr/>
            </p:nvSpPr>
            <p:spPr bwMode="auto">
              <a:xfrm>
                <a:off x="1310" y="3532"/>
                <a:ext cx="626" cy="174"/>
              </a:xfrm>
              <a:prstGeom prst="rect">
                <a:avLst/>
              </a:prstGeom>
              <a:solidFill>
                <a:schemeClr val="accent4">
                  <a:lumMod val="60000"/>
                  <a:lumOff val="40000"/>
                </a:schemeClr>
              </a:solidFill>
              <a:ln>
                <a:headEnd/>
                <a:tailEnd/>
              </a:ln>
            </p:spPr>
            <p:style>
              <a:lnRef idx="0">
                <a:schemeClr val="accent3"/>
              </a:lnRef>
              <a:fillRef idx="3">
                <a:schemeClr val="accent3"/>
              </a:fillRef>
              <a:effectRef idx="3">
                <a:schemeClr val="accent3"/>
              </a:effectRef>
              <a:fontRef idx="minor">
                <a:schemeClr val="lt1"/>
              </a:fontRef>
            </p:style>
            <p:txBody>
              <a:bodyPr wrap="none">
                <a:spAutoFit/>
              </a:bodyPr>
              <a:lstStyle/>
              <a:p>
                <a:pPr algn="l" eaLnBrk="1" hangingPunct="1"/>
                <a:r>
                  <a:rPr lang="en-GB" sz="1200" b="1" dirty="0">
                    <a:solidFill>
                      <a:schemeClr val="tx1"/>
                    </a:solidFill>
                  </a:rPr>
                  <a:t>Team Leader</a:t>
                </a:r>
                <a:endParaRPr lang="en-US" sz="1200" b="1" dirty="0">
                  <a:solidFill>
                    <a:schemeClr val="tx1"/>
                  </a:solidFill>
                </a:endParaRPr>
              </a:p>
            </p:txBody>
          </p:sp>
          <p:sp>
            <p:nvSpPr>
              <p:cNvPr id="1003532" name="Text Box 12"/>
              <p:cNvSpPr txBox="1">
                <a:spLocks noChangeArrowheads="1"/>
              </p:cNvSpPr>
              <p:nvPr/>
            </p:nvSpPr>
            <p:spPr bwMode="auto">
              <a:xfrm>
                <a:off x="2256" y="3526"/>
                <a:ext cx="626" cy="174"/>
              </a:xfrm>
              <a:prstGeom prst="rect">
                <a:avLst/>
              </a:prstGeom>
              <a:solidFill>
                <a:schemeClr val="accent4">
                  <a:lumMod val="60000"/>
                  <a:lumOff val="40000"/>
                </a:schemeClr>
              </a:solidFill>
              <a:ln>
                <a:headEnd/>
                <a:tailEnd/>
              </a:ln>
            </p:spPr>
            <p:style>
              <a:lnRef idx="0">
                <a:schemeClr val="accent3"/>
              </a:lnRef>
              <a:fillRef idx="3">
                <a:schemeClr val="accent3"/>
              </a:fillRef>
              <a:effectRef idx="3">
                <a:schemeClr val="accent3"/>
              </a:effectRef>
              <a:fontRef idx="minor">
                <a:schemeClr val="lt1"/>
              </a:fontRef>
            </p:style>
            <p:txBody>
              <a:bodyPr wrap="none">
                <a:spAutoFit/>
              </a:bodyPr>
              <a:lstStyle/>
              <a:p>
                <a:pPr algn="l" eaLnBrk="1" hangingPunct="1"/>
                <a:r>
                  <a:rPr lang="en-GB" sz="1200" b="1" dirty="0">
                    <a:solidFill>
                      <a:schemeClr val="tx1"/>
                    </a:solidFill>
                  </a:rPr>
                  <a:t>Team Leader</a:t>
                </a:r>
                <a:endParaRPr lang="en-US" sz="1200" b="1" dirty="0">
                  <a:solidFill>
                    <a:schemeClr val="tx1"/>
                  </a:solidFill>
                </a:endParaRPr>
              </a:p>
            </p:txBody>
          </p:sp>
          <p:sp>
            <p:nvSpPr>
              <p:cNvPr id="1003533" name="Text Box 13"/>
              <p:cNvSpPr txBox="1">
                <a:spLocks noChangeArrowheads="1"/>
              </p:cNvSpPr>
              <p:nvPr/>
            </p:nvSpPr>
            <p:spPr bwMode="auto">
              <a:xfrm>
                <a:off x="3200" y="3526"/>
                <a:ext cx="626" cy="174"/>
              </a:xfrm>
              <a:prstGeom prst="rect">
                <a:avLst/>
              </a:prstGeom>
              <a:solidFill>
                <a:schemeClr val="accent4">
                  <a:lumMod val="60000"/>
                  <a:lumOff val="40000"/>
                </a:schemeClr>
              </a:solidFill>
              <a:ln>
                <a:headEnd/>
                <a:tailEnd/>
              </a:ln>
            </p:spPr>
            <p:style>
              <a:lnRef idx="0">
                <a:schemeClr val="accent3"/>
              </a:lnRef>
              <a:fillRef idx="3">
                <a:schemeClr val="accent3"/>
              </a:fillRef>
              <a:effectRef idx="3">
                <a:schemeClr val="accent3"/>
              </a:effectRef>
              <a:fontRef idx="minor">
                <a:schemeClr val="lt1"/>
              </a:fontRef>
            </p:style>
            <p:txBody>
              <a:bodyPr wrap="none">
                <a:spAutoFit/>
              </a:bodyPr>
              <a:lstStyle/>
              <a:p>
                <a:pPr algn="l" eaLnBrk="1" hangingPunct="1"/>
                <a:r>
                  <a:rPr lang="en-GB" sz="1200" b="1" dirty="0">
                    <a:solidFill>
                      <a:schemeClr val="tx1"/>
                    </a:solidFill>
                  </a:rPr>
                  <a:t>Team Leader</a:t>
                </a:r>
                <a:endParaRPr lang="en-US" sz="1200" b="1" dirty="0">
                  <a:solidFill>
                    <a:schemeClr val="tx1"/>
                  </a:solidFill>
                </a:endParaRPr>
              </a:p>
            </p:txBody>
          </p:sp>
          <p:cxnSp>
            <p:nvCxnSpPr>
              <p:cNvPr id="1003534" name="AutoShape 14"/>
              <p:cNvCxnSpPr>
                <a:cxnSpLocks noChangeShapeType="1"/>
                <a:stCxn id="1003531" idx="0"/>
                <a:endCxn id="1003528" idx="2"/>
              </p:cNvCxnSpPr>
              <p:nvPr/>
            </p:nvCxnSpPr>
            <p:spPr bwMode="auto">
              <a:xfrm rot="5400000" flipH="1" flipV="1">
                <a:off x="1801" y="2776"/>
                <a:ext cx="578" cy="934"/>
              </a:xfrm>
              <a:prstGeom prst="bentConnector3">
                <a:avLst>
                  <a:gd name="adj1" fmla="val 50000"/>
                </a:avLst>
              </a:prstGeom>
              <a:noFill/>
              <a:ln w="28575">
                <a:solidFill>
                  <a:schemeClr val="tx2"/>
                </a:solidFill>
                <a:miter lim="800000"/>
                <a:headEnd type="triangle" w="med" len="med"/>
                <a:tailEnd type="triangle" w="med" len="med"/>
              </a:ln>
              <a:effectLst/>
            </p:spPr>
          </p:cxnSp>
          <p:cxnSp>
            <p:nvCxnSpPr>
              <p:cNvPr id="1003535" name="AutoShape 15"/>
              <p:cNvCxnSpPr>
                <a:cxnSpLocks noChangeShapeType="1"/>
                <a:stCxn id="1003528" idx="2"/>
                <a:endCxn id="1003532" idx="0"/>
              </p:cNvCxnSpPr>
              <p:nvPr/>
            </p:nvCxnSpPr>
            <p:spPr bwMode="auto">
              <a:xfrm>
                <a:off x="2557" y="2954"/>
                <a:ext cx="12" cy="572"/>
              </a:xfrm>
              <a:prstGeom prst="straightConnector1">
                <a:avLst/>
              </a:prstGeom>
              <a:noFill/>
              <a:ln w="28575">
                <a:solidFill>
                  <a:schemeClr val="tx2"/>
                </a:solidFill>
                <a:round/>
                <a:headEnd type="triangle" w="med" len="med"/>
                <a:tailEnd type="triangle" w="med" len="med"/>
              </a:ln>
              <a:effectLst/>
            </p:spPr>
          </p:cxnSp>
          <p:cxnSp>
            <p:nvCxnSpPr>
              <p:cNvPr id="1003536" name="AutoShape 16"/>
              <p:cNvCxnSpPr>
                <a:cxnSpLocks noChangeShapeType="1"/>
                <a:stCxn id="1003528" idx="2"/>
                <a:endCxn id="1003533" idx="0"/>
              </p:cNvCxnSpPr>
              <p:nvPr/>
            </p:nvCxnSpPr>
            <p:spPr bwMode="auto">
              <a:xfrm rot="16200000" flipH="1">
                <a:off x="2749" y="2762"/>
                <a:ext cx="572" cy="956"/>
              </a:xfrm>
              <a:prstGeom prst="bentConnector3">
                <a:avLst>
                  <a:gd name="adj1" fmla="val 50000"/>
                </a:avLst>
              </a:prstGeom>
              <a:noFill/>
              <a:ln w="28575">
                <a:solidFill>
                  <a:schemeClr val="tx2"/>
                </a:solidFill>
                <a:miter lim="800000"/>
                <a:headEnd type="triangle" w="med" len="med"/>
                <a:tailEnd type="triangle" w="med" len="med"/>
              </a:ln>
              <a:effectLst/>
            </p:spPr>
          </p:cxnSp>
        </p:grpSp>
        <p:sp>
          <p:nvSpPr>
            <p:cNvPr id="1003537" name="Text Box 17"/>
            <p:cNvSpPr txBox="1">
              <a:spLocks noChangeArrowheads="1"/>
            </p:cNvSpPr>
            <p:nvPr/>
          </p:nvSpPr>
          <p:spPr bwMode="auto">
            <a:xfrm>
              <a:off x="1265" y="2991"/>
              <a:ext cx="655" cy="409"/>
            </a:xfrm>
            <a:prstGeom prst="rect">
              <a:avLst/>
            </a:prstGeom>
            <a:solidFill>
              <a:srgbClr val="78ADFF"/>
            </a:solidFill>
            <a:ln>
              <a:headEnd/>
              <a:tailEnd/>
            </a:ln>
          </p:spPr>
          <p:style>
            <a:lnRef idx="0">
              <a:schemeClr val="accent5"/>
            </a:lnRef>
            <a:fillRef idx="3">
              <a:schemeClr val="accent5"/>
            </a:fillRef>
            <a:effectRef idx="3">
              <a:schemeClr val="accent5"/>
            </a:effectRef>
            <a:fontRef idx="minor">
              <a:schemeClr val="lt1"/>
            </a:fontRef>
          </p:style>
          <p:txBody>
            <a:bodyPr>
              <a:spAutoFit/>
            </a:bodyPr>
            <a:lstStyle/>
            <a:p>
              <a:pPr eaLnBrk="1" hangingPunct="1"/>
              <a:r>
                <a:rPr lang="en-GB" sz="1200" b="1" dirty="0">
                  <a:solidFill>
                    <a:schemeClr val="tx1"/>
                  </a:solidFill>
                </a:rPr>
                <a:t>Project Support Office</a:t>
              </a:r>
              <a:endParaRPr lang="en-US" sz="1200" b="1" dirty="0">
                <a:solidFill>
                  <a:schemeClr val="tx1"/>
                </a:solidFill>
              </a:endParaRPr>
            </a:p>
          </p:txBody>
        </p:sp>
        <p:cxnSp>
          <p:nvCxnSpPr>
            <p:cNvPr id="1003538" name="AutoShape 18"/>
            <p:cNvCxnSpPr>
              <a:cxnSpLocks noChangeShapeType="1"/>
            </p:cNvCxnSpPr>
            <p:nvPr/>
          </p:nvCxnSpPr>
          <p:spPr bwMode="auto">
            <a:xfrm rot="10800000" flipV="1">
              <a:off x="1677" y="2870"/>
              <a:ext cx="1145" cy="121"/>
            </a:xfrm>
            <a:prstGeom prst="bentConnector2">
              <a:avLst/>
            </a:prstGeom>
            <a:noFill/>
            <a:ln w="28575">
              <a:solidFill>
                <a:srgbClr val="FF3300"/>
              </a:solidFill>
              <a:miter lim="800000"/>
              <a:headEnd type="triangle" w="med" len="med"/>
              <a:tailEnd type="triangle" w="med" len="med"/>
            </a:ln>
            <a:effectLst/>
          </p:spPr>
        </p:cxnSp>
        <p:sp>
          <p:nvSpPr>
            <p:cNvPr id="1003539" name="Freeform 19"/>
            <p:cNvSpPr>
              <a:spLocks/>
            </p:cNvSpPr>
            <p:nvPr/>
          </p:nvSpPr>
          <p:spPr bwMode="auto">
            <a:xfrm flipH="1">
              <a:off x="1605" y="3456"/>
              <a:ext cx="242" cy="174"/>
            </a:xfrm>
            <a:custGeom>
              <a:avLst/>
              <a:gdLst/>
              <a:ahLst/>
              <a:cxnLst>
                <a:cxn ang="0">
                  <a:pos x="192" y="0"/>
                </a:cxn>
                <a:cxn ang="0">
                  <a:pos x="192" y="184"/>
                </a:cxn>
                <a:cxn ang="0">
                  <a:pos x="0" y="184"/>
                </a:cxn>
              </a:cxnLst>
              <a:rect l="0" t="0" r="r" b="b"/>
              <a:pathLst>
                <a:path w="192" h="184">
                  <a:moveTo>
                    <a:pt x="192" y="0"/>
                  </a:moveTo>
                  <a:lnTo>
                    <a:pt x="192" y="184"/>
                  </a:lnTo>
                  <a:lnTo>
                    <a:pt x="0" y="184"/>
                  </a:lnTo>
                </a:path>
              </a:pathLst>
            </a:custGeom>
            <a:noFill/>
            <a:ln w="28575" cap="flat" cmpd="sng">
              <a:solidFill>
                <a:srgbClr val="FF3300"/>
              </a:solidFill>
              <a:prstDash val="dash"/>
              <a:round/>
              <a:headEnd type="triangle" w="lg" len="med"/>
              <a:tailEnd type="triangle" w="lg" len="med"/>
            </a:ln>
            <a:effectLst/>
          </p:spPr>
          <p:txBody>
            <a:bodyPr>
              <a:spAutoFit/>
            </a:bodyPr>
            <a:lstStyle/>
            <a:p>
              <a:endParaRPr lang="en-US" sz="1200" b="1" dirty="0"/>
            </a:p>
          </p:txBody>
        </p:sp>
        <p:grpSp>
          <p:nvGrpSpPr>
            <p:cNvPr id="5" name="Group 20"/>
            <p:cNvGrpSpPr>
              <a:grpSpLocks/>
            </p:cNvGrpSpPr>
            <p:nvPr/>
          </p:nvGrpSpPr>
          <p:grpSpPr bwMode="auto">
            <a:xfrm>
              <a:off x="1367" y="1617"/>
              <a:ext cx="1556" cy="1096"/>
              <a:chOff x="1085" y="1617"/>
              <a:chExt cx="1436" cy="1096"/>
            </a:xfrm>
          </p:grpSpPr>
          <p:sp>
            <p:nvSpPr>
              <p:cNvPr id="1003541" name="Text Box 21"/>
              <p:cNvSpPr txBox="1">
                <a:spLocks noChangeArrowheads="1"/>
              </p:cNvSpPr>
              <p:nvPr/>
            </p:nvSpPr>
            <p:spPr bwMode="auto">
              <a:xfrm>
                <a:off x="1085" y="2097"/>
                <a:ext cx="941" cy="291"/>
              </a:xfrm>
              <a:prstGeom prst="rect">
                <a:avLst/>
              </a:prstGeom>
              <a:noFill/>
              <a:ln w="28575" algn="ctr">
                <a:solidFill>
                  <a:schemeClr val="tx2"/>
                </a:solidFill>
                <a:prstDash val="dash"/>
                <a:miter lim="800000"/>
                <a:headEnd type="none" w="lg" len="med"/>
                <a:tailEnd type="none" w="lg" len="med"/>
              </a:ln>
              <a:effectLst/>
            </p:spPr>
            <p:txBody>
              <a:bodyPr>
                <a:spAutoFit/>
              </a:bodyPr>
              <a:lstStyle/>
              <a:p>
                <a:pPr eaLnBrk="1" hangingPunct="1"/>
                <a:r>
                  <a:rPr lang="en-GB" sz="1200" b="1" dirty="0"/>
                  <a:t>Change Control Board</a:t>
                </a:r>
                <a:endParaRPr lang="en-US" sz="1200" b="1" dirty="0"/>
              </a:p>
            </p:txBody>
          </p:sp>
          <p:sp>
            <p:nvSpPr>
              <p:cNvPr id="1003542" name="Line 22"/>
              <p:cNvSpPr>
                <a:spLocks noChangeShapeType="1"/>
              </p:cNvSpPr>
              <p:nvPr/>
            </p:nvSpPr>
            <p:spPr bwMode="auto">
              <a:xfrm flipH="1">
                <a:off x="2104" y="1875"/>
                <a:ext cx="344" cy="214"/>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sp>
            <p:nvSpPr>
              <p:cNvPr id="1003543" name="Line 23"/>
              <p:cNvSpPr>
                <a:spLocks noChangeShapeType="1"/>
              </p:cNvSpPr>
              <p:nvPr/>
            </p:nvSpPr>
            <p:spPr bwMode="auto">
              <a:xfrm flipH="1">
                <a:off x="1577" y="1617"/>
                <a:ext cx="8" cy="428"/>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sp>
            <p:nvSpPr>
              <p:cNvPr id="1003544" name="Line 24"/>
              <p:cNvSpPr>
                <a:spLocks noChangeShapeType="1"/>
              </p:cNvSpPr>
              <p:nvPr/>
            </p:nvSpPr>
            <p:spPr bwMode="auto">
              <a:xfrm flipH="1" flipV="1">
                <a:off x="2145" y="2431"/>
                <a:ext cx="376" cy="282"/>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grpSp>
        <p:sp>
          <p:nvSpPr>
            <p:cNvPr id="1003545" name="Text Box 25"/>
            <p:cNvSpPr txBox="1">
              <a:spLocks noChangeArrowheads="1"/>
            </p:cNvSpPr>
            <p:nvPr/>
          </p:nvSpPr>
          <p:spPr bwMode="auto">
            <a:xfrm>
              <a:off x="5068" y="2001"/>
              <a:ext cx="954" cy="756"/>
            </a:xfrm>
            <a:prstGeom prst="rect">
              <a:avLst/>
            </a:prstGeom>
            <a:ln>
              <a:headEnd type="none" w="lg" len="med"/>
              <a:tailEnd type="none" w="lg" len="med"/>
            </a:ln>
          </p:spPr>
          <p:style>
            <a:lnRef idx="1">
              <a:schemeClr val="accent5"/>
            </a:lnRef>
            <a:fillRef idx="2">
              <a:schemeClr val="accent5"/>
            </a:fillRef>
            <a:effectRef idx="1">
              <a:schemeClr val="accent5"/>
            </a:effectRef>
            <a:fontRef idx="minor">
              <a:schemeClr val="dk1"/>
            </a:fontRef>
          </p:style>
          <p:txBody>
            <a:bodyPr>
              <a:spAutoFit/>
            </a:bodyPr>
            <a:lstStyle/>
            <a:p>
              <a:pPr eaLnBrk="1" hangingPunct="1"/>
              <a:r>
                <a:rPr lang="en-GB" sz="1200" b="1" dirty="0" smtClean="0">
                  <a:solidFill>
                    <a:schemeClr val="tx1"/>
                  </a:solidFill>
                </a:rPr>
                <a:t>Sustainability Manager</a:t>
              </a:r>
              <a:endParaRPr lang="en-GB" sz="1200" b="1" dirty="0">
                <a:solidFill>
                  <a:schemeClr val="tx1"/>
                </a:solidFill>
              </a:endParaRPr>
            </a:p>
            <a:p>
              <a:pPr eaLnBrk="1" hangingPunct="1"/>
              <a:endParaRPr lang="en-GB" sz="1200" b="1" dirty="0">
                <a:solidFill>
                  <a:schemeClr val="tx1"/>
                </a:solidFill>
              </a:endParaRPr>
            </a:p>
            <a:p>
              <a:pPr eaLnBrk="1" hangingPunct="1"/>
              <a:r>
                <a:rPr lang="en-GB" sz="1200" b="1" dirty="0">
                  <a:solidFill>
                    <a:schemeClr val="tx1"/>
                  </a:solidFill>
                </a:rPr>
                <a:t>Functions</a:t>
              </a:r>
            </a:p>
            <a:p>
              <a:pPr eaLnBrk="1" hangingPunct="1"/>
              <a:endParaRPr lang="en-GB" sz="1200" b="1" dirty="0">
                <a:solidFill>
                  <a:schemeClr val="tx1"/>
                </a:solidFill>
              </a:endParaRPr>
            </a:p>
            <a:p>
              <a:pPr eaLnBrk="1" hangingPunct="1"/>
              <a:r>
                <a:rPr lang="en-GB" sz="1200" b="1" dirty="0">
                  <a:solidFill>
                    <a:schemeClr val="tx1"/>
                  </a:solidFill>
                </a:rPr>
                <a:t>Quality Assurance</a:t>
              </a:r>
              <a:endParaRPr lang="en-US" sz="1200" b="1" dirty="0">
                <a:solidFill>
                  <a:schemeClr val="tx1"/>
                </a:solidFill>
              </a:endParaRPr>
            </a:p>
          </p:txBody>
        </p:sp>
        <p:cxnSp>
          <p:nvCxnSpPr>
            <p:cNvPr id="1003546" name="AutoShape 26"/>
            <p:cNvCxnSpPr>
              <a:cxnSpLocks noChangeShapeType="1"/>
            </p:cNvCxnSpPr>
            <p:nvPr/>
          </p:nvCxnSpPr>
          <p:spPr bwMode="auto">
            <a:xfrm rot="10800000" flipV="1">
              <a:off x="3709" y="2446"/>
              <a:ext cx="1325" cy="425"/>
            </a:xfrm>
            <a:prstGeom prst="bentConnector3">
              <a:avLst>
                <a:gd name="adj1" fmla="val 50000"/>
              </a:avLst>
            </a:prstGeom>
            <a:noFill/>
            <a:ln w="28575">
              <a:solidFill>
                <a:srgbClr val="FF3300"/>
              </a:solidFill>
              <a:miter lim="800000"/>
              <a:headEnd type="triangle" w="med" len="med"/>
              <a:tailEnd type="triangle" w="med" len="med"/>
            </a:ln>
            <a:effectLst/>
          </p:spPr>
        </p:cxnSp>
      </p:grpSp>
      <p:sp>
        <p:nvSpPr>
          <p:cNvPr id="4" name="Slide Number Placeholder 3"/>
          <p:cNvSpPr>
            <a:spLocks noGrp="1"/>
          </p:cNvSpPr>
          <p:nvPr>
            <p:ph type="sldNum" sz="quarter" idx="12"/>
          </p:nvPr>
        </p:nvSpPr>
        <p:spPr/>
        <p:txBody>
          <a:bodyPr/>
          <a:lstStyle/>
          <a:p>
            <a:fld id="{4BE819A1-3DD8-4179-BFD0-BF7D359F8DBD}" type="slidenum">
              <a:rPr lang="en-US" smtClean="0"/>
              <a:pPr/>
              <a:t>161</a:t>
            </a:fld>
            <a:endParaRPr lang="en-US" dirty="0"/>
          </a:p>
        </p:txBody>
      </p:sp>
    </p:spTree>
    <p:extLst>
      <p:ext uri="{BB962C8B-B14F-4D97-AF65-F5344CB8AC3E}">
        <p14:creationId xmlns:p14="http://schemas.microsoft.com/office/powerpoint/2010/main" xmlns="" val="211350597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Role of the sponsor</a:t>
            </a:r>
            <a:endParaRPr lang="en-GB" dirty="0"/>
          </a:p>
        </p:txBody>
      </p:sp>
      <p:sp>
        <p:nvSpPr>
          <p:cNvPr id="3" name="Content Placeholder 2"/>
          <p:cNvSpPr>
            <a:spLocks noGrp="1"/>
          </p:cNvSpPr>
          <p:nvPr>
            <p:ph idx="1"/>
          </p:nvPr>
        </p:nvSpPr>
        <p:spPr/>
        <p:txBody>
          <a:bodyPr/>
          <a:lstStyle/>
          <a:p>
            <a:r>
              <a:rPr lang="en-GB" sz="2400" dirty="0" smtClean="0"/>
              <a:t>Represents the business</a:t>
            </a:r>
          </a:p>
          <a:p>
            <a:r>
              <a:rPr lang="en-GB" sz="2400" dirty="0" smtClean="0"/>
              <a:t>Provides leadership from a business perspective</a:t>
            </a:r>
          </a:p>
          <a:p>
            <a:r>
              <a:rPr lang="en-GB" sz="2400" dirty="0" smtClean="0"/>
              <a:t>Sets goals and direction</a:t>
            </a:r>
          </a:p>
          <a:p>
            <a:r>
              <a:rPr lang="en-GB" sz="2400" dirty="0" smtClean="0"/>
              <a:t>Makes timely decisions</a:t>
            </a:r>
          </a:p>
          <a:p>
            <a:r>
              <a:rPr lang="en-GB" sz="2400" dirty="0" smtClean="0"/>
              <a:t>Primary risk taker</a:t>
            </a:r>
          </a:p>
          <a:p>
            <a:r>
              <a:rPr lang="en-GB" sz="2400" dirty="0" smtClean="0"/>
              <a:t>Owns the business case</a:t>
            </a:r>
          </a:p>
          <a:p>
            <a:r>
              <a:rPr lang="en-GB" sz="2400" dirty="0" smtClean="0"/>
              <a:t>Provides a link to senior management</a:t>
            </a:r>
          </a:p>
          <a:p>
            <a:r>
              <a:rPr lang="en-GB" sz="2400" dirty="0" smtClean="0"/>
              <a:t>Supports the project manager</a:t>
            </a:r>
          </a:p>
          <a:p>
            <a:endParaRPr lang="en-GB" sz="2400" dirty="0" smtClean="0"/>
          </a:p>
          <a:p>
            <a:endParaRPr lang="en-GB" dirty="0" smtClean="0"/>
          </a:p>
          <a:p>
            <a:endParaRPr lang="en-GB" dirty="0"/>
          </a:p>
        </p:txBody>
      </p:sp>
    </p:spTree>
    <p:extLst>
      <p:ext uri="{BB962C8B-B14F-4D97-AF65-F5344CB8AC3E}">
        <p14:creationId xmlns:p14="http://schemas.microsoft.com/office/powerpoint/2010/main" xmlns="" val="38411182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Responsibilities of the sponsor</a:t>
            </a:r>
            <a:endParaRPr lang="en-GB" dirty="0"/>
          </a:p>
        </p:txBody>
      </p:sp>
      <p:sp>
        <p:nvSpPr>
          <p:cNvPr id="3" name="Content Placeholder 2"/>
          <p:cNvSpPr>
            <a:spLocks noGrp="1"/>
          </p:cNvSpPr>
          <p:nvPr>
            <p:ph idx="1"/>
          </p:nvPr>
        </p:nvSpPr>
        <p:spPr/>
        <p:txBody>
          <a:bodyPr/>
          <a:lstStyle/>
          <a:p>
            <a:r>
              <a:rPr lang="en-GB" sz="2400" dirty="0" smtClean="0"/>
              <a:t>Responsible for benefit realisation</a:t>
            </a:r>
          </a:p>
          <a:p>
            <a:r>
              <a:rPr lang="en-GB" sz="2400" dirty="0" smtClean="0"/>
              <a:t>Obtains approval for the overall expenditure / investment</a:t>
            </a:r>
          </a:p>
          <a:p>
            <a:r>
              <a:rPr lang="en-GB" sz="2400" dirty="0" smtClean="0"/>
              <a:t>Deals with obstacles</a:t>
            </a:r>
          </a:p>
          <a:p>
            <a:r>
              <a:rPr lang="en-GB" sz="2400" dirty="0" smtClean="0"/>
              <a:t>Chairs the steering group</a:t>
            </a:r>
          </a:p>
          <a:p>
            <a:r>
              <a:rPr lang="en-GB" sz="2400" dirty="0" smtClean="0"/>
              <a:t>Authorises phase transitions and the key management outputs (e.g. PMP)</a:t>
            </a:r>
          </a:p>
          <a:p>
            <a:r>
              <a:rPr lang="en-GB" sz="2400" dirty="0" smtClean="0"/>
              <a:t>Terminates the project if necessary</a:t>
            </a:r>
          </a:p>
          <a:p>
            <a:endParaRPr lang="en-GB" dirty="0"/>
          </a:p>
        </p:txBody>
      </p:sp>
    </p:spTree>
    <p:extLst>
      <p:ext uri="{BB962C8B-B14F-4D97-AF65-F5344CB8AC3E}">
        <p14:creationId xmlns:p14="http://schemas.microsoft.com/office/powerpoint/2010/main" xmlns="" val="43165031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Characteristics of the sponsor</a:t>
            </a:r>
            <a:endParaRPr lang="en-GB" dirty="0"/>
          </a:p>
        </p:txBody>
      </p:sp>
      <p:sp>
        <p:nvSpPr>
          <p:cNvPr id="3" name="Content Placeholder 2"/>
          <p:cNvSpPr>
            <a:spLocks noGrp="1"/>
          </p:cNvSpPr>
          <p:nvPr>
            <p:ph idx="1"/>
          </p:nvPr>
        </p:nvSpPr>
        <p:spPr/>
        <p:txBody>
          <a:bodyPr/>
          <a:lstStyle/>
          <a:p>
            <a:r>
              <a:rPr lang="en-GB" dirty="0" smtClean="0"/>
              <a:t>A business leader and decision maker</a:t>
            </a:r>
          </a:p>
          <a:p>
            <a:r>
              <a:rPr lang="en-GB" dirty="0" smtClean="0"/>
              <a:t>Can work across functional boundaries</a:t>
            </a:r>
          </a:p>
          <a:p>
            <a:r>
              <a:rPr lang="en-GB" dirty="0" smtClean="0"/>
              <a:t>Can commit time and support</a:t>
            </a:r>
          </a:p>
          <a:p>
            <a:r>
              <a:rPr lang="en-GB" dirty="0" smtClean="0"/>
              <a:t>Sufficiently experienced in projects to judge effectiveness</a:t>
            </a:r>
          </a:p>
          <a:p>
            <a:r>
              <a:rPr lang="en-GB" dirty="0" smtClean="0"/>
              <a:t>Needs to understand the stakeholders</a:t>
            </a:r>
          </a:p>
          <a:p>
            <a:r>
              <a:rPr lang="en-GB" dirty="0" smtClean="0"/>
              <a:t>Needs good influencing skills</a:t>
            </a:r>
          </a:p>
          <a:p>
            <a:endParaRPr lang="en-GB" dirty="0"/>
          </a:p>
        </p:txBody>
      </p:sp>
    </p:spTree>
    <p:extLst>
      <p:ext uri="{BB962C8B-B14F-4D97-AF65-F5344CB8AC3E}">
        <p14:creationId xmlns:p14="http://schemas.microsoft.com/office/powerpoint/2010/main" xmlns="" val="54706783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006475"/>
          </a:xfrm>
        </p:spPr>
        <p:txBody>
          <a:bodyPr/>
          <a:lstStyle/>
          <a:p>
            <a:r>
              <a:rPr lang="en-GB" dirty="0" smtClean="0"/>
              <a:t>The relationship between Sponsor and PM</a:t>
            </a:r>
            <a:endParaRPr lang="en-GB" dirty="0"/>
          </a:p>
        </p:txBody>
      </p:sp>
      <p:sp>
        <p:nvSpPr>
          <p:cNvPr id="4" name="Text Placeholder 3"/>
          <p:cNvSpPr>
            <a:spLocks noGrp="1"/>
          </p:cNvSpPr>
          <p:nvPr>
            <p:ph type="body" idx="1"/>
          </p:nvPr>
        </p:nvSpPr>
        <p:spPr>
          <a:xfrm>
            <a:off x="533400" y="1447800"/>
            <a:ext cx="4040188" cy="639762"/>
          </a:xfrm>
        </p:spPr>
        <p:txBody>
          <a:bodyPr/>
          <a:lstStyle/>
          <a:p>
            <a:r>
              <a:rPr lang="en-GB" sz="3200" dirty="0" smtClean="0"/>
              <a:t>Sponsor</a:t>
            </a:r>
            <a:endParaRPr lang="en-GB" sz="3200" dirty="0"/>
          </a:p>
        </p:txBody>
      </p:sp>
      <p:sp>
        <p:nvSpPr>
          <p:cNvPr id="5" name="Content Placeholder 4"/>
          <p:cNvSpPr>
            <a:spLocks noGrp="1"/>
          </p:cNvSpPr>
          <p:nvPr>
            <p:ph sz="half" idx="2"/>
          </p:nvPr>
        </p:nvSpPr>
        <p:spPr>
          <a:xfrm>
            <a:off x="457200" y="2133600"/>
            <a:ext cx="4040188" cy="3951288"/>
          </a:xfrm>
        </p:spPr>
        <p:txBody>
          <a:bodyPr>
            <a:normAutofit/>
          </a:bodyPr>
          <a:lstStyle/>
          <a:p>
            <a:r>
              <a:rPr lang="en-GB" dirty="0" smtClean="0"/>
              <a:t>Benefits in mind</a:t>
            </a:r>
          </a:p>
          <a:p>
            <a:r>
              <a:rPr lang="en-GB" dirty="0" smtClean="0"/>
              <a:t>Concerned with effectiveness</a:t>
            </a:r>
          </a:p>
          <a:p>
            <a:r>
              <a:rPr lang="en-GB" dirty="0" smtClean="0"/>
              <a:t>Provides direction</a:t>
            </a:r>
          </a:p>
          <a:p>
            <a:r>
              <a:rPr lang="en-GB" dirty="0" smtClean="0"/>
              <a:t>Deals with investment</a:t>
            </a:r>
            <a:endParaRPr lang="en-GB" dirty="0"/>
          </a:p>
        </p:txBody>
      </p:sp>
      <p:sp>
        <p:nvSpPr>
          <p:cNvPr id="6" name="Text Placeholder 5"/>
          <p:cNvSpPr>
            <a:spLocks noGrp="1"/>
          </p:cNvSpPr>
          <p:nvPr>
            <p:ph type="body" sz="quarter" idx="3"/>
          </p:nvPr>
        </p:nvSpPr>
        <p:spPr>
          <a:xfrm>
            <a:off x="4648200" y="1447800"/>
            <a:ext cx="4041775" cy="639762"/>
          </a:xfrm>
        </p:spPr>
        <p:txBody>
          <a:bodyPr/>
          <a:lstStyle/>
          <a:p>
            <a:r>
              <a:rPr lang="en-GB" sz="3200" dirty="0" smtClean="0"/>
              <a:t>Project Manager</a:t>
            </a:r>
            <a:endParaRPr lang="en-GB" sz="3200" dirty="0"/>
          </a:p>
        </p:txBody>
      </p:sp>
      <p:sp>
        <p:nvSpPr>
          <p:cNvPr id="7" name="Content Placeholder 6"/>
          <p:cNvSpPr>
            <a:spLocks noGrp="1"/>
          </p:cNvSpPr>
          <p:nvPr>
            <p:ph sz="quarter" idx="4"/>
          </p:nvPr>
        </p:nvSpPr>
        <p:spPr>
          <a:xfrm>
            <a:off x="4648200" y="2133600"/>
            <a:ext cx="4191000" cy="3951288"/>
          </a:xfrm>
        </p:spPr>
        <p:txBody>
          <a:bodyPr>
            <a:normAutofit/>
          </a:bodyPr>
          <a:lstStyle/>
          <a:p>
            <a:r>
              <a:rPr lang="en-GB" dirty="0" smtClean="0"/>
              <a:t>Delivery and benefits in mind</a:t>
            </a:r>
          </a:p>
          <a:p>
            <a:r>
              <a:rPr lang="en-GB" dirty="0" smtClean="0"/>
              <a:t>Concerned with efficiency and effectiveness</a:t>
            </a:r>
          </a:p>
          <a:p>
            <a:r>
              <a:rPr lang="en-GB" dirty="0" smtClean="0"/>
              <a:t>Provides management</a:t>
            </a:r>
          </a:p>
          <a:p>
            <a:r>
              <a:rPr lang="en-GB" dirty="0" smtClean="0"/>
              <a:t>Deals with budget</a:t>
            </a:r>
            <a:endParaRPr lang="en-GB" dirty="0"/>
          </a:p>
        </p:txBody>
      </p:sp>
    </p:spTree>
    <p:extLst>
      <p:ext uri="{BB962C8B-B14F-4D97-AF65-F5344CB8AC3E}">
        <p14:creationId xmlns:p14="http://schemas.microsoft.com/office/powerpoint/2010/main" xmlns="" val="119155961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166</a:t>
            </a:fld>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
        <p:nvSpPr>
          <p:cNvPr id="2" name="TextBox 1"/>
          <p:cNvSpPr txBox="1"/>
          <p:nvPr/>
        </p:nvSpPr>
        <p:spPr>
          <a:xfrm>
            <a:off x="457200" y="1447800"/>
            <a:ext cx="6537960" cy="1200328"/>
          </a:xfrm>
          <a:prstGeom prst="rect">
            <a:avLst/>
          </a:prstGeom>
          <a:noFill/>
        </p:spPr>
        <p:txBody>
          <a:bodyPr wrap="square" rtlCol="0">
            <a:spAutoFit/>
          </a:bodyPr>
          <a:lstStyle/>
          <a:p>
            <a:pPr marL="342900" indent="-342900">
              <a:buFont typeface="Arial"/>
              <a:buChar char="•"/>
            </a:pPr>
            <a:r>
              <a:rPr lang="en-GB" sz="2400" dirty="0"/>
              <a:t>The role and responsibilities of the project sponsor and how it impacts the project life cycle</a:t>
            </a:r>
            <a:r>
              <a:rPr lang="en-GB" sz="2400" dirty="0" smtClean="0"/>
              <a:t>.</a:t>
            </a:r>
            <a:endParaRPr lang="en-GB" sz="2400" dirty="0"/>
          </a:p>
        </p:txBody>
      </p:sp>
    </p:spTree>
    <p:extLst>
      <p:ext uri="{BB962C8B-B14F-4D97-AF65-F5344CB8AC3E}">
        <p14:creationId xmlns:p14="http://schemas.microsoft.com/office/powerpoint/2010/main" xmlns="" val="1257474644"/>
      </p:ext>
    </p:extLst>
  </p:cSld>
  <p:clrMapOvr>
    <a:masterClrMapping/>
  </p:clrMapOvr>
  <p:transition spd="slow"/>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smtClean="0">
                <a:solidFill>
                  <a:schemeClr val="bg1">
                    <a:lumMod val="65000"/>
                  </a:schemeClr>
                </a:solidFill>
              </a:rPr>
              <a:t>Stakeholder Engagement</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xmlns="" val="365141633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168</a:t>
            </a:fld>
            <a:endParaRPr lang="en-US" dirty="0"/>
          </a:p>
        </p:txBody>
      </p:sp>
      <p:sp>
        <p:nvSpPr>
          <p:cNvPr id="2" name="Title 1"/>
          <p:cNvSpPr>
            <a:spLocks noGrp="1"/>
          </p:cNvSpPr>
          <p:nvPr>
            <p:ph type="title"/>
          </p:nvPr>
        </p:nvSpPr>
        <p:spPr>
          <a:xfrm>
            <a:off x="381000" y="0"/>
            <a:ext cx="8458200" cy="1143000"/>
          </a:xfrm>
        </p:spPr>
        <p:txBody>
          <a:bodyPr/>
          <a:lstStyle/>
          <a:p>
            <a:r>
              <a:rPr lang="en-US" dirty="0" smtClean="0">
                <a:solidFill>
                  <a:schemeClr val="bg1">
                    <a:lumMod val="65000"/>
                  </a:schemeClr>
                </a:solidFill>
              </a:rPr>
              <a:t>Stakeholder Engagement</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xmlns="" val="105113500"/>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16</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Stakeholder</a:t>
                      </a:r>
                      <a:r>
                        <a:rPr lang="en-GB" sz="1600" baseline="0" dirty="0" smtClean="0">
                          <a:solidFill>
                            <a:schemeClr val="tx1"/>
                          </a:solidFill>
                          <a:latin typeface="Helvetica"/>
                          <a:ea typeface="Calibri"/>
                          <a:cs typeface="Helvetica"/>
                        </a:rPr>
                        <a:t> Engagement</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a:lnSpc>
                          <a:spcPct val="115000"/>
                        </a:lnSpc>
                        <a:spcAft>
                          <a:spcPts val="0"/>
                        </a:spcAft>
                        <a:buFont typeface="Arial" pitchFamily="34" charset="0"/>
                        <a:buNone/>
                      </a:pPr>
                      <a:r>
                        <a:rPr lang="en-GB" sz="1600" b="0" dirty="0" smtClean="0">
                          <a:solidFill>
                            <a:schemeClr val="tx1"/>
                          </a:solidFill>
                          <a:latin typeface="Helvetica"/>
                          <a:ea typeface="Calibri"/>
                          <a:cs typeface="Helvetica"/>
                        </a:rPr>
                        <a:t>Different types of organizational structures:</a:t>
                      </a:r>
                      <a:endParaRPr lang="en-GB" sz="1600" b="0" baseline="0" dirty="0" smtClean="0">
                        <a:solidFill>
                          <a:schemeClr val="tx1"/>
                        </a:solidFill>
                        <a:latin typeface="Helvetica"/>
                        <a:ea typeface="Calibri"/>
                        <a:cs typeface="Helvetica"/>
                      </a:endParaRPr>
                    </a:p>
                    <a:p>
                      <a:pPr marL="285750" indent="-285750">
                        <a:lnSpc>
                          <a:spcPct val="115000"/>
                        </a:lnSpc>
                        <a:spcAft>
                          <a:spcPts val="0"/>
                        </a:spcAft>
                        <a:buFont typeface="Arial"/>
                        <a:buChar char="•"/>
                      </a:pPr>
                      <a:r>
                        <a:rPr lang="en-GB" sz="1600" b="0" baseline="0" dirty="0" smtClean="0">
                          <a:solidFill>
                            <a:schemeClr val="tx1"/>
                          </a:solidFill>
                          <a:latin typeface="Helvetica"/>
                          <a:ea typeface="Calibri"/>
                          <a:cs typeface="Helvetica"/>
                        </a:rPr>
                        <a:t>Functional</a:t>
                      </a:r>
                    </a:p>
                    <a:p>
                      <a:pPr marL="285750" indent="-285750">
                        <a:lnSpc>
                          <a:spcPct val="115000"/>
                        </a:lnSpc>
                        <a:spcAft>
                          <a:spcPts val="0"/>
                        </a:spcAft>
                        <a:buFont typeface="Arial"/>
                        <a:buChar char="•"/>
                      </a:pPr>
                      <a:r>
                        <a:rPr lang="en-GB" sz="1600" b="0" baseline="0" dirty="0" smtClean="0">
                          <a:solidFill>
                            <a:schemeClr val="tx1"/>
                          </a:solidFill>
                          <a:latin typeface="Helvetica"/>
                          <a:ea typeface="Calibri"/>
                          <a:cs typeface="Helvetica"/>
                        </a:rPr>
                        <a:t>Project based (Projectized)</a:t>
                      </a:r>
                    </a:p>
                    <a:p>
                      <a:pPr marL="285750" indent="-285750">
                        <a:lnSpc>
                          <a:spcPct val="115000"/>
                        </a:lnSpc>
                        <a:spcAft>
                          <a:spcPts val="0"/>
                        </a:spcAft>
                        <a:buFont typeface="Arial"/>
                        <a:buChar char="•"/>
                      </a:pPr>
                      <a:r>
                        <a:rPr lang="en-GB" sz="1600" b="0" baseline="0" dirty="0" smtClean="0">
                          <a:solidFill>
                            <a:schemeClr val="tx1"/>
                          </a:solidFill>
                          <a:latin typeface="Helvetica"/>
                          <a:ea typeface="Calibri"/>
                          <a:cs typeface="Helvetica"/>
                        </a:rPr>
                        <a:t>Matrix</a:t>
                      </a:r>
                    </a:p>
                    <a:p>
                      <a:pPr marL="0" indent="0">
                        <a:lnSpc>
                          <a:spcPct val="115000"/>
                        </a:lnSpc>
                        <a:spcAft>
                          <a:spcPts val="0"/>
                        </a:spcAft>
                        <a:buFont typeface="+mj-lt"/>
                        <a:buNone/>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smtClean="0">
                          <a:solidFill>
                            <a:schemeClr val="tx2"/>
                          </a:solidFill>
                          <a:latin typeface="Helvetica"/>
                          <a:ea typeface="Calibri"/>
                          <a:cs typeface="Helvetica"/>
                        </a:rPr>
                        <a:t>This</a:t>
                      </a:r>
                      <a:r>
                        <a:rPr lang="en-GB" sz="1600" baseline="0" dirty="0" smtClean="0">
                          <a:solidFill>
                            <a:schemeClr val="tx2"/>
                          </a:solidFill>
                          <a:latin typeface="Helvetica"/>
                          <a:ea typeface="Calibri"/>
                          <a:cs typeface="Helvetica"/>
                        </a:rPr>
                        <a:t> module covers stakeholder engagement and the necessary skills that a project manager needs to have in order to manage change with the support of stakeholders.</a:t>
                      </a:r>
                      <a:endParaRPr lang="en-GB" sz="1600" dirty="0" smtClean="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181340541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8.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78898" y="1524000"/>
            <a:ext cx="7265102" cy="4124980"/>
          </a:xfrm>
          <a:prstGeom prst="rect">
            <a:avLst/>
          </a:prstGeom>
        </p:spPr>
      </p:pic>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What are Stakeholders?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169</a:t>
            </a:fld>
            <a:endParaRPr lang="en-US" dirty="0"/>
          </a:p>
        </p:txBody>
      </p:sp>
      <p:grpSp>
        <p:nvGrpSpPr>
          <p:cNvPr id="5" name="Group 44"/>
          <p:cNvGrpSpPr/>
          <p:nvPr/>
        </p:nvGrpSpPr>
        <p:grpSpPr>
          <a:xfrm>
            <a:off x="2869498" y="2219980"/>
            <a:ext cx="5181600" cy="3276600"/>
            <a:chOff x="990600" y="1752600"/>
            <a:chExt cx="6781800" cy="4343400"/>
          </a:xfrm>
        </p:grpSpPr>
        <p:cxnSp>
          <p:nvCxnSpPr>
            <p:cNvPr id="6" name="Straight Connector 5"/>
            <p:cNvCxnSpPr/>
            <p:nvPr/>
          </p:nvCxnSpPr>
          <p:spPr>
            <a:xfrm flipH="1" flipV="1">
              <a:off x="990600" y="4191000"/>
              <a:ext cx="619760" cy="18796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1600200" y="3200400"/>
              <a:ext cx="0" cy="28956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1600200" y="2362200"/>
              <a:ext cx="533400" cy="37084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1600200" y="2895600"/>
              <a:ext cx="1600200" cy="3175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600200" y="1752600"/>
              <a:ext cx="1295400" cy="4318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1600200" y="2590800"/>
              <a:ext cx="2667000" cy="34798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1600200" y="3429000"/>
              <a:ext cx="2590800" cy="26416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600200" y="3962400"/>
              <a:ext cx="2743200" cy="21082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1600200" y="4953000"/>
              <a:ext cx="2362200" cy="10668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1600200" y="2895600"/>
              <a:ext cx="4419600" cy="3175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1600200" y="3124200"/>
              <a:ext cx="5257800" cy="28956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600200" y="2438400"/>
              <a:ext cx="5410200" cy="35814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600200" y="3581400"/>
              <a:ext cx="5715000" cy="2413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1600200" y="4114800"/>
              <a:ext cx="6172200" cy="1905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grpSp>
      <p:sp>
        <p:nvSpPr>
          <p:cNvPr id="43" name="TextBox 42"/>
          <p:cNvSpPr txBox="1"/>
          <p:nvPr/>
        </p:nvSpPr>
        <p:spPr>
          <a:xfrm>
            <a:off x="2590800" y="5562600"/>
            <a:ext cx="1402948" cy="369332"/>
          </a:xfrm>
          <a:prstGeom prst="rect">
            <a:avLst/>
          </a:prstGeom>
          <a:noFill/>
        </p:spPr>
        <p:txBody>
          <a:bodyPr wrap="none" rtlCol="0">
            <a:spAutoFit/>
          </a:bodyPr>
          <a:lstStyle/>
          <a:p>
            <a:r>
              <a:rPr lang="en-US" dirty="0" smtClean="0"/>
              <a:t>Stakeholders</a:t>
            </a:r>
            <a:endParaRPr lang="en-US" dirty="0"/>
          </a:p>
        </p:txBody>
      </p:sp>
      <p:sp>
        <p:nvSpPr>
          <p:cNvPr id="44" name="TextBox 43"/>
          <p:cNvSpPr txBox="1"/>
          <p:nvPr/>
        </p:nvSpPr>
        <p:spPr>
          <a:xfrm>
            <a:off x="7086600" y="5715000"/>
            <a:ext cx="1813317" cy="307777"/>
          </a:xfrm>
          <a:prstGeom prst="rect">
            <a:avLst/>
          </a:prstGeom>
          <a:noFill/>
        </p:spPr>
        <p:txBody>
          <a:bodyPr wrap="none" rtlCol="0">
            <a:spAutoFit/>
          </a:bodyPr>
          <a:lstStyle/>
          <a:p>
            <a:r>
              <a:rPr lang="en-US" sz="1400" dirty="0" smtClean="0">
                <a:solidFill>
                  <a:schemeClr val="bg1">
                    <a:lumMod val="65000"/>
                  </a:schemeClr>
                </a:solidFill>
              </a:rPr>
              <a:t>ISO 21500 Pg. 2 and  7</a:t>
            </a:r>
            <a:endParaRPr lang="en-US" sz="1400" dirty="0">
              <a:solidFill>
                <a:schemeClr val="bg1">
                  <a:lumMod val="65000"/>
                </a:schemeClr>
              </a:solidFill>
            </a:endParaRPr>
          </a:p>
        </p:txBody>
      </p:sp>
      <p:sp>
        <p:nvSpPr>
          <p:cNvPr id="46" name="TextBox 45"/>
          <p:cNvSpPr txBox="1"/>
          <p:nvPr/>
        </p:nvSpPr>
        <p:spPr>
          <a:xfrm>
            <a:off x="10160" y="1828800"/>
            <a:ext cx="2199640" cy="2862323"/>
          </a:xfrm>
          <a:prstGeom prst="rect">
            <a:avLst/>
          </a:prstGeom>
          <a:noFill/>
        </p:spPr>
        <p:txBody>
          <a:bodyPr wrap="square" rtlCol="0">
            <a:spAutoFit/>
          </a:bodyPr>
          <a:lstStyle/>
          <a:p>
            <a:r>
              <a:rPr lang="en-US" b="1" dirty="0" smtClean="0"/>
              <a:t>Definition:</a:t>
            </a:r>
            <a:br>
              <a:rPr lang="en-US" b="1" dirty="0" smtClean="0"/>
            </a:br>
            <a:r>
              <a:rPr lang="en-US" dirty="0" smtClean="0"/>
              <a:t>A </a:t>
            </a:r>
            <a:r>
              <a:rPr lang="en-US" b="1" i="1" dirty="0" smtClean="0"/>
              <a:t>Stakeholder</a:t>
            </a:r>
            <a:r>
              <a:rPr lang="en-US" dirty="0" smtClean="0"/>
              <a:t> is a  </a:t>
            </a:r>
            <a:r>
              <a:rPr lang="en-US" dirty="0"/>
              <a:t>person, group or organization that has interests in, or can affect, be affected by, or perceive itself to be </a:t>
            </a:r>
            <a:r>
              <a:rPr lang="en-US" dirty="0" smtClean="0"/>
              <a:t>affected by</a:t>
            </a:r>
            <a:r>
              <a:rPr lang="en-US" dirty="0"/>
              <a:t>, any aspect of the </a:t>
            </a:r>
            <a:r>
              <a:rPr lang="en-US" dirty="0" smtClean="0"/>
              <a:t>project.</a:t>
            </a:r>
            <a:endParaRPr lang="en-US" dirty="0"/>
          </a:p>
          <a:p>
            <a:endParaRPr lang="en-US" dirty="0"/>
          </a:p>
        </p:txBody>
      </p:sp>
    </p:spTree>
    <p:extLst>
      <p:ext uri="{BB962C8B-B14F-4D97-AF65-F5344CB8AC3E}">
        <p14:creationId xmlns:p14="http://schemas.microsoft.com/office/powerpoint/2010/main" xmlns="" val="5402887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18512" y="911310"/>
            <a:ext cx="2597293" cy="46692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a:ln w="0"/>
                <a:solidFill>
                  <a:schemeClr val="tx1"/>
                </a:solidFill>
                <a:effectLst>
                  <a:outerShdw blurRad="38100" dist="19050" dir="2700000" algn="tl" rotWithShape="0">
                    <a:schemeClr val="dk1">
                      <a:alpha val="40000"/>
                    </a:schemeClr>
                  </a:outerShdw>
                </a:effectLst>
              </a:rPr>
              <a:t>Project</a:t>
            </a:r>
          </a:p>
        </p:txBody>
      </p:sp>
      <p:sp>
        <p:nvSpPr>
          <p:cNvPr id="5" name="Rectangle 4"/>
          <p:cNvSpPr/>
          <p:nvPr/>
        </p:nvSpPr>
        <p:spPr>
          <a:xfrm>
            <a:off x="693895" y="1123265"/>
            <a:ext cx="2196023" cy="46692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dirty="0">
                <a:ln w="0"/>
                <a:solidFill>
                  <a:schemeClr val="tx1"/>
                </a:solidFill>
                <a:effectLst>
                  <a:outerShdw blurRad="38100" dist="19050" dir="2700000" algn="tl" rotWithShape="0">
                    <a:schemeClr val="dk1">
                      <a:alpha val="40000"/>
                    </a:schemeClr>
                  </a:outerShdw>
                </a:effectLst>
              </a:rPr>
              <a:t>Product Impacts</a:t>
            </a:r>
          </a:p>
          <a:p>
            <a:pPr algn="ctr"/>
            <a:r>
              <a:rPr lang="en-US" sz="788" dirty="0">
                <a:ln w="0"/>
                <a:solidFill>
                  <a:schemeClr val="tx1"/>
                </a:solidFill>
                <a:effectLst>
                  <a:outerShdw blurRad="38100" dist="19050" dir="2700000" algn="tl" rotWithShape="0">
                    <a:schemeClr val="dk1">
                      <a:alpha val="40000"/>
                    </a:schemeClr>
                  </a:outerShdw>
                </a:effectLst>
              </a:rPr>
              <a:t>Objectives &amp; Efforts</a:t>
            </a:r>
            <a:br>
              <a:rPr lang="en-US" sz="788" dirty="0">
                <a:ln w="0"/>
                <a:solidFill>
                  <a:schemeClr val="tx1"/>
                </a:solidFill>
                <a:effectLst>
                  <a:outerShdw blurRad="38100" dist="19050" dir="2700000" algn="tl" rotWithShape="0">
                    <a:schemeClr val="dk1">
                      <a:alpha val="40000"/>
                    </a:schemeClr>
                  </a:outerShdw>
                </a:effectLst>
              </a:rPr>
            </a:br>
            <a:r>
              <a:rPr lang="en-US" sz="788" dirty="0">
                <a:ln w="0"/>
                <a:solidFill>
                  <a:schemeClr val="tx1"/>
                </a:solidFill>
                <a:effectLst>
                  <a:outerShdw blurRad="38100" dist="19050" dir="2700000" algn="tl" rotWithShape="0">
                    <a:schemeClr val="dk1">
                      <a:alpha val="40000"/>
                    </a:schemeClr>
                  </a:outerShdw>
                </a:effectLst>
              </a:rPr>
              <a:t>Lifespan &amp; Servicing</a:t>
            </a:r>
          </a:p>
        </p:txBody>
      </p:sp>
      <p:sp>
        <p:nvSpPr>
          <p:cNvPr id="6" name="Rectangle 5"/>
          <p:cNvSpPr/>
          <p:nvPr/>
        </p:nvSpPr>
        <p:spPr>
          <a:xfrm>
            <a:off x="6331164" y="1117744"/>
            <a:ext cx="2188730" cy="46692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dirty="0">
                <a:ln w="0"/>
                <a:solidFill>
                  <a:schemeClr val="tx1"/>
                </a:solidFill>
                <a:effectLst>
                  <a:outerShdw blurRad="38100" dist="19050" dir="2700000" algn="tl" rotWithShape="0">
                    <a:schemeClr val="dk1">
                      <a:alpha val="40000"/>
                    </a:schemeClr>
                  </a:outerShdw>
                </a:effectLst>
              </a:rPr>
              <a:t>Process Impacts</a:t>
            </a:r>
          </a:p>
          <a:p>
            <a:pPr algn="ctr"/>
            <a:r>
              <a:rPr lang="en-US" sz="788" dirty="0">
                <a:ln w="0"/>
                <a:solidFill>
                  <a:schemeClr val="tx1"/>
                </a:solidFill>
                <a:effectLst>
                  <a:outerShdw blurRad="38100" dist="19050" dir="2700000" algn="tl" rotWithShape="0">
                    <a:schemeClr val="dk1">
                      <a:alpha val="40000"/>
                    </a:schemeClr>
                  </a:outerShdw>
                </a:effectLst>
              </a:rPr>
              <a:t>Maturity and Efficiency</a:t>
            </a:r>
          </a:p>
        </p:txBody>
      </p:sp>
      <p:sp>
        <p:nvSpPr>
          <p:cNvPr id="7" name="Rectangle 6"/>
          <p:cNvSpPr/>
          <p:nvPr/>
        </p:nvSpPr>
        <p:spPr>
          <a:xfrm>
            <a:off x="305676" y="2130450"/>
            <a:ext cx="3028199" cy="466928"/>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dirty="0">
                <a:ln w="0"/>
                <a:solidFill>
                  <a:schemeClr val="tx1"/>
                </a:solidFill>
                <a:effectLst>
                  <a:outerShdw blurRad="38100" dist="19050" dir="2700000" algn="tl" rotWithShape="0">
                    <a:schemeClr val="dk1">
                      <a:alpha val="40000"/>
                    </a:schemeClr>
                  </a:outerShdw>
                </a:effectLst>
              </a:rPr>
              <a:t>Society</a:t>
            </a:r>
          </a:p>
          <a:p>
            <a:pPr algn="ctr"/>
            <a:r>
              <a:rPr lang="en-US" sz="1200" dirty="0">
                <a:ln w="0"/>
                <a:solidFill>
                  <a:schemeClr val="tx1"/>
                </a:solidFill>
                <a:effectLst>
                  <a:outerShdw blurRad="38100" dist="19050" dir="2700000" algn="tl" rotWithShape="0">
                    <a:schemeClr val="dk1">
                      <a:alpha val="40000"/>
                    </a:schemeClr>
                  </a:outerShdw>
                </a:effectLst>
              </a:rPr>
              <a:t>(People)</a:t>
            </a:r>
            <a:endParaRPr lang="en-US" sz="788" dirty="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3468845" y="2125588"/>
            <a:ext cx="2933087" cy="46692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dirty="0">
                <a:ln w="0"/>
                <a:solidFill>
                  <a:schemeClr val="tx1"/>
                </a:solidFill>
                <a:effectLst>
                  <a:outerShdw blurRad="38100" dist="19050" dir="2700000" algn="tl" rotWithShape="0">
                    <a:schemeClr val="dk1">
                      <a:alpha val="40000"/>
                    </a:schemeClr>
                  </a:outerShdw>
                </a:effectLst>
              </a:rPr>
              <a:t>Environmental</a:t>
            </a:r>
            <a:br>
              <a:rPr lang="en-US" sz="1200" dirty="0">
                <a:ln w="0"/>
                <a:solidFill>
                  <a:schemeClr val="tx1"/>
                </a:solidFill>
                <a:effectLst>
                  <a:outerShdw blurRad="38100" dist="19050" dir="2700000" algn="tl" rotWithShape="0">
                    <a:schemeClr val="dk1">
                      <a:alpha val="40000"/>
                    </a:schemeClr>
                  </a:outerShdw>
                </a:effectLst>
              </a:rPr>
            </a:br>
            <a:r>
              <a:rPr lang="en-US" sz="1200" dirty="0">
                <a:ln w="0"/>
                <a:solidFill>
                  <a:schemeClr val="tx1"/>
                </a:solidFill>
                <a:effectLst>
                  <a:outerShdw blurRad="38100" dist="19050" dir="2700000" algn="tl" rotWithShape="0">
                    <a:schemeClr val="dk1">
                      <a:alpha val="40000"/>
                    </a:schemeClr>
                  </a:outerShdw>
                </a:effectLst>
              </a:rPr>
              <a:t>(Planet)</a:t>
            </a:r>
            <a:endParaRPr lang="en-US" sz="788" dirty="0">
              <a:ln w="0"/>
              <a:solidFill>
                <a:schemeClr val="tx1"/>
              </a:solidFill>
              <a:effectLst>
                <a:outerShdw blurRad="38100" dist="19050" dir="2700000" algn="tl" rotWithShape="0">
                  <a:schemeClr val="dk1">
                    <a:alpha val="40000"/>
                  </a:schemeClr>
                </a:outerShdw>
              </a:effectLst>
            </a:endParaRPr>
          </a:p>
        </p:txBody>
      </p:sp>
      <p:sp>
        <p:nvSpPr>
          <p:cNvPr id="9" name="Rectangle 8"/>
          <p:cNvSpPr/>
          <p:nvPr/>
        </p:nvSpPr>
        <p:spPr>
          <a:xfrm>
            <a:off x="6589556" y="2125588"/>
            <a:ext cx="2179938" cy="46692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dirty="0">
                <a:ln w="0"/>
                <a:solidFill>
                  <a:schemeClr val="tx1"/>
                </a:solidFill>
                <a:effectLst>
                  <a:outerShdw blurRad="38100" dist="19050" dir="2700000" algn="tl" rotWithShape="0">
                    <a:schemeClr val="dk1">
                      <a:alpha val="40000"/>
                    </a:schemeClr>
                  </a:outerShdw>
                </a:effectLst>
              </a:rPr>
              <a:t>Economic</a:t>
            </a:r>
            <a:br>
              <a:rPr lang="en-US" sz="1200" dirty="0">
                <a:ln w="0"/>
                <a:solidFill>
                  <a:schemeClr val="tx1"/>
                </a:solidFill>
                <a:effectLst>
                  <a:outerShdw blurRad="38100" dist="19050" dir="2700000" algn="tl" rotWithShape="0">
                    <a:schemeClr val="dk1">
                      <a:alpha val="40000"/>
                    </a:schemeClr>
                  </a:outerShdw>
                </a:effectLst>
              </a:rPr>
            </a:br>
            <a:r>
              <a:rPr lang="en-US" sz="1200" dirty="0">
                <a:ln w="0"/>
                <a:solidFill>
                  <a:schemeClr val="tx1"/>
                </a:solidFill>
                <a:effectLst>
                  <a:outerShdw blurRad="38100" dist="19050" dir="2700000" algn="tl" rotWithShape="0">
                    <a:schemeClr val="dk1">
                      <a:alpha val="40000"/>
                    </a:schemeClr>
                  </a:outerShdw>
                </a:effectLst>
              </a:rPr>
              <a:t>(Profit)</a:t>
            </a:r>
            <a:endParaRPr lang="en-US" sz="788" dirty="0">
              <a:ln w="0"/>
              <a:solidFill>
                <a:schemeClr val="tx1"/>
              </a:solidFill>
              <a:effectLst>
                <a:outerShdw blurRad="38100" dist="19050" dir="2700000" algn="tl" rotWithShape="0">
                  <a:schemeClr val="dk1">
                    <a:alpha val="40000"/>
                  </a:schemeClr>
                </a:outerShdw>
              </a:effectLst>
            </a:endParaRPr>
          </a:p>
        </p:txBody>
      </p:sp>
      <p:sp>
        <p:nvSpPr>
          <p:cNvPr id="21" name="Rectangle 20"/>
          <p:cNvSpPr/>
          <p:nvPr/>
        </p:nvSpPr>
        <p:spPr>
          <a:xfrm>
            <a:off x="305675" y="2696712"/>
            <a:ext cx="697962" cy="466928"/>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a:ln w="0"/>
                <a:solidFill>
                  <a:schemeClr val="tx1"/>
                </a:solidFill>
                <a:effectLst>
                  <a:outerShdw blurRad="38100" dist="19050" dir="2700000" algn="tl" rotWithShape="0">
                    <a:schemeClr val="dk1">
                      <a:alpha val="40000"/>
                    </a:schemeClr>
                  </a:outerShdw>
                </a:effectLst>
              </a:rPr>
              <a:t>Labor Practices &amp; Decent Work</a:t>
            </a:r>
            <a:endParaRPr lang="en-US" sz="675" dirty="0">
              <a:ln w="0"/>
              <a:solidFill>
                <a:schemeClr val="tx1"/>
              </a:solidFill>
              <a:effectLst>
                <a:outerShdw blurRad="38100" dist="19050" dir="2700000" algn="tl" rotWithShape="0">
                  <a:schemeClr val="dk1">
                    <a:alpha val="40000"/>
                  </a:schemeClr>
                </a:outerShdw>
              </a:effectLst>
            </a:endParaRPr>
          </a:p>
        </p:txBody>
      </p:sp>
      <p:sp>
        <p:nvSpPr>
          <p:cNvPr id="22" name="Rectangle 21"/>
          <p:cNvSpPr/>
          <p:nvPr/>
        </p:nvSpPr>
        <p:spPr>
          <a:xfrm>
            <a:off x="1035627" y="2696712"/>
            <a:ext cx="731632" cy="466928"/>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Society and Customers</a:t>
            </a:r>
          </a:p>
        </p:txBody>
      </p:sp>
      <p:sp>
        <p:nvSpPr>
          <p:cNvPr id="23" name="Rectangle 22"/>
          <p:cNvSpPr/>
          <p:nvPr/>
        </p:nvSpPr>
        <p:spPr>
          <a:xfrm>
            <a:off x="1803737" y="2696712"/>
            <a:ext cx="697962" cy="466928"/>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Human Rights</a:t>
            </a:r>
          </a:p>
        </p:txBody>
      </p:sp>
      <p:sp>
        <p:nvSpPr>
          <p:cNvPr id="24" name="Rectangle 23"/>
          <p:cNvSpPr/>
          <p:nvPr/>
        </p:nvSpPr>
        <p:spPr>
          <a:xfrm>
            <a:off x="2560064" y="2696712"/>
            <a:ext cx="697962" cy="466928"/>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Ethical Behavior</a:t>
            </a:r>
          </a:p>
        </p:txBody>
      </p:sp>
      <p:sp>
        <p:nvSpPr>
          <p:cNvPr id="25" name="Rectangle 24"/>
          <p:cNvSpPr/>
          <p:nvPr/>
        </p:nvSpPr>
        <p:spPr>
          <a:xfrm>
            <a:off x="3440789" y="2696712"/>
            <a:ext cx="697962" cy="46692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Transport</a:t>
            </a:r>
          </a:p>
        </p:txBody>
      </p:sp>
      <p:sp>
        <p:nvSpPr>
          <p:cNvPr id="26" name="Rectangle 25"/>
          <p:cNvSpPr/>
          <p:nvPr/>
        </p:nvSpPr>
        <p:spPr>
          <a:xfrm>
            <a:off x="4204410" y="2696712"/>
            <a:ext cx="697962" cy="46692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Energy</a:t>
            </a:r>
          </a:p>
        </p:txBody>
      </p:sp>
      <p:sp>
        <p:nvSpPr>
          <p:cNvPr id="27" name="Rectangle 26"/>
          <p:cNvSpPr/>
          <p:nvPr/>
        </p:nvSpPr>
        <p:spPr>
          <a:xfrm>
            <a:off x="4956435" y="2696712"/>
            <a:ext cx="697962" cy="46692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Water</a:t>
            </a:r>
          </a:p>
        </p:txBody>
      </p:sp>
      <p:sp>
        <p:nvSpPr>
          <p:cNvPr id="28" name="Rectangle 27"/>
          <p:cNvSpPr/>
          <p:nvPr/>
        </p:nvSpPr>
        <p:spPr>
          <a:xfrm>
            <a:off x="5703971" y="2696712"/>
            <a:ext cx="697962" cy="46692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Waste</a:t>
            </a:r>
          </a:p>
        </p:txBody>
      </p:sp>
      <p:sp>
        <p:nvSpPr>
          <p:cNvPr id="30" name="Rectangle 29"/>
          <p:cNvSpPr/>
          <p:nvPr/>
        </p:nvSpPr>
        <p:spPr>
          <a:xfrm>
            <a:off x="6589556" y="2696712"/>
            <a:ext cx="697962" cy="46692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Return on Investment</a:t>
            </a:r>
          </a:p>
        </p:txBody>
      </p:sp>
      <p:sp>
        <p:nvSpPr>
          <p:cNvPr id="31" name="Rectangle 30"/>
          <p:cNvSpPr/>
          <p:nvPr/>
        </p:nvSpPr>
        <p:spPr>
          <a:xfrm>
            <a:off x="7332789" y="2696712"/>
            <a:ext cx="697962" cy="46692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Business Agility</a:t>
            </a:r>
          </a:p>
        </p:txBody>
      </p:sp>
      <p:sp>
        <p:nvSpPr>
          <p:cNvPr id="32" name="Rectangle 31"/>
          <p:cNvSpPr/>
          <p:nvPr/>
        </p:nvSpPr>
        <p:spPr>
          <a:xfrm>
            <a:off x="8071532" y="2696712"/>
            <a:ext cx="697962" cy="46692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Economic Stimulation</a:t>
            </a:r>
          </a:p>
        </p:txBody>
      </p:sp>
      <p:sp>
        <p:nvSpPr>
          <p:cNvPr id="37" name="Rectangle 36"/>
          <p:cNvSpPr/>
          <p:nvPr/>
        </p:nvSpPr>
        <p:spPr>
          <a:xfrm>
            <a:off x="305675" y="3236597"/>
            <a:ext cx="697962" cy="2350913"/>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 Employment</a:t>
            </a: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Labor/</a:t>
            </a:r>
          </a:p>
          <a:p>
            <a:pPr algn="ctr"/>
            <a:r>
              <a:rPr lang="en-US" sz="675" dirty="0">
                <a:ln w="0"/>
                <a:solidFill>
                  <a:schemeClr val="tx1"/>
                </a:solidFill>
                <a:effectLst>
                  <a:outerShdw blurRad="38100" dist="19050" dir="2700000" algn="tl" rotWithShape="0">
                    <a:schemeClr val="dk1">
                      <a:alpha val="40000"/>
                    </a:schemeClr>
                  </a:outerShdw>
                </a:effectLst>
              </a:rPr>
              <a:t>Management</a:t>
            </a:r>
          </a:p>
          <a:p>
            <a:pPr algn="ctr"/>
            <a:r>
              <a:rPr lang="en-US" sz="675" dirty="0">
                <a:ln w="0"/>
                <a:solidFill>
                  <a:schemeClr val="tx1"/>
                </a:solidFill>
                <a:effectLst>
                  <a:outerShdw blurRad="38100" dist="19050" dir="2700000" algn="tl" rotWithShape="0">
                    <a:schemeClr val="dk1">
                      <a:alpha val="40000"/>
                    </a:schemeClr>
                  </a:outerShdw>
                </a:effectLst>
              </a:rPr>
              <a:t>Relations</a:t>
            </a: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Health and Safety</a:t>
            </a: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Training and</a:t>
            </a:r>
          </a:p>
          <a:p>
            <a:pPr algn="ctr"/>
            <a:r>
              <a:rPr lang="en-US" sz="675" dirty="0">
                <a:ln w="0"/>
                <a:solidFill>
                  <a:schemeClr val="tx1"/>
                </a:solidFill>
                <a:effectLst>
                  <a:outerShdw blurRad="38100" dist="19050" dir="2700000" algn="tl" rotWithShape="0">
                    <a:schemeClr val="dk1">
                      <a:alpha val="40000"/>
                    </a:schemeClr>
                  </a:outerShdw>
                </a:effectLst>
              </a:rPr>
              <a:t>Education</a:t>
            </a: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Organizational</a:t>
            </a:r>
          </a:p>
          <a:p>
            <a:pPr algn="ctr"/>
            <a:r>
              <a:rPr lang="en-US" sz="675" dirty="0">
                <a:ln w="0"/>
                <a:solidFill>
                  <a:schemeClr val="tx1"/>
                </a:solidFill>
                <a:effectLst>
                  <a:outerShdw blurRad="38100" dist="19050" dir="2700000" algn="tl" rotWithShape="0">
                    <a:schemeClr val="dk1">
                      <a:alpha val="40000"/>
                    </a:schemeClr>
                  </a:outerShdw>
                </a:effectLst>
              </a:rPr>
              <a:t>Learning</a:t>
            </a: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Diversity and</a:t>
            </a:r>
          </a:p>
          <a:p>
            <a:pPr algn="ctr"/>
            <a:r>
              <a:rPr lang="en-US" sz="675" dirty="0">
                <a:ln w="0"/>
                <a:solidFill>
                  <a:schemeClr val="tx1"/>
                </a:solidFill>
                <a:effectLst>
                  <a:outerShdw blurRad="38100" dist="19050" dir="2700000" algn="tl" rotWithShape="0">
                    <a:schemeClr val="dk1">
                      <a:alpha val="40000"/>
                    </a:schemeClr>
                  </a:outerShdw>
                </a:effectLst>
              </a:rPr>
              <a:t>Equal Opportunity</a:t>
            </a: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Trained</a:t>
            </a:r>
          </a:p>
          <a:p>
            <a:pPr algn="ctr"/>
            <a:r>
              <a:rPr lang="en-US" sz="675" dirty="0">
                <a:ln w="0"/>
                <a:solidFill>
                  <a:schemeClr val="tx1"/>
                </a:solidFill>
                <a:effectLst>
                  <a:outerShdw blurRad="38100" dist="19050" dir="2700000" algn="tl" rotWithShape="0">
                    <a:schemeClr val="dk1">
                      <a:alpha val="40000"/>
                    </a:schemeClr>
                  </a:outerShdw>
                </a:effectLst>
              </a:rPr>
              <a:t>Professional</a:t>
            </a:r>
          </a:p>
          <a:p>
            <a:pPr algn="ctr"/>
            <a:r>
              <a:rPr lang="en-US" sz="675" dirty="0">
                <a:ln w="0"/>
                <a:solidFill>
                  <a:schemeClr val="tx1"/>
                </a:solidFill>
                <a:effectLst>
                  <a:outerShdw blurRad="38100" dist="19050" dir="2700000" algn="tl" rotWithShape="0">
                    <a:schemeClr val="dk1">
                      <a:alpha val="40000"/>
                    </a:schemeClr>
                  </a:outerShdw>
                </a:effectLst>
              </a:rPr>
              <a:t>Emigration</a:t>
            </a:r>
          </a:p>
        </p:txBody>
      </p:sp>
      <p:sp>
        <p:nvSpPr>
          <p:cNvPr id="38" name="Rectangle 37"/>
          <p:cNvSpPr/>
          <p:nvPr/>
        </p:nvSpPr>
        <p:spPr>
          <a:xfrm>
            <a:off x="1056935" y="3236597"/>
            <a:ext cx="725922" cy="2350913"/>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 Community</a:t>
            </a:r>
          </a:p>
          <a:p>
            <a:pPr algn="ctr"/>
            <a:r>
              <a:rPr lang="en-US" sz="675" dirty="0">
                <a:ln w="0"/>
                <a:solidFill>
                  <a:schemeClr val="tx1"/>
                </a:solidFill>
                <a:effectLst>
                  <a:outerShdw blurRad="38100" dist="19050" dir="2700000" algn="tl" rotWithShape="0">
                    <a:schemeClr val="dk1">
                      <a:alpha val="40000"/>
                    </a:schemeClr>
                  </a:outerShdw>
                </a:effectLst>
              </a:rPr>
              <a:t>Support</a:t>
            </a: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Job/</a:t>
            </a:r>
          </a:p>
          <a:p>
            <a:pPr algn="ctr"/>
            <a:r>
              <a:rPr lang="en-US" sz="675" dirty="0">
                <a:ln w="0"/>
                <a:solidFill>
                  <a:schemeClr val="tx1"/>
                </a:solidFill>
                <a:effectLst>
                  <a:outerShdw blurRad="38100" dist="19050" dir="2700000" algn="tl" rotWithShape="0">
                    <a:schemeClr val="dk1">
                      <a:alpha val="40000"/>
                    </a:schemeClr>
                  </a:outerShdw>
                </a:effectLst>
              </a:rPr>
              <a:t>Unemployment</a:t>
            </a: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Public Policy/</a:t>
            </a:r>
          </a:p>
          <a:p>
            <a:pPr algn="ctr"/>
            <a:r>
              <a:rPr lang="en-US" sz="675" dirty="0">
                <a:ln w="0"/>
                <a:solidFill>
                  <a:schemeClr val="tx1"/>
                </a:solidFill>
                <a:effectLst>
                  <a:outerShdw blurRad="38100" dist="19050" dir="2700000" algn="tl" rotWithShape="0">
                    <a:schemeClr val="dk1">
                      <a:alpha val="40000"/>
                    </a:schemeClr>
                  </a:outerShdw>
                </a:effectLst>
              </a:rPr>
              <a:t>Compliance</a:t>
            </a: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Customer Health</a:t>
            </a:r>
          </a:p>
          <a:p>
            <a:pPr algn="ctr"/>
            <a:r>
              <a:rPr lang="en-US" sz="675" dirty="0">
                <a:ln w="0"/>
                <a:solidFill>
                  <a:schemeClr val="tx1"/>
                </a:solidFill>
                <a:effectLst>
                  <a:outerShdw blurRad="38100" dist="19050" dir="2700000" algn="tl" rotWithShape="0">
                    <a:schemeClr val="dk1">
                      <a:alpha val="40000"/>
                    </a:schemeClr>
                  </a:outerShdw>
                </a:effectLst>
              </a:rPr>
              <a:t>and Safety</a:t>
            </a:r>
          </a:p>
          <a:p>
            <a:pPr algn="ct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r>
              <a:rPr lang="en-US" sz="675" dirty="0">
                <a:ln w="0"/>
                <a:solidFill>
                  <a:schemeClr val="tx1"/>
                </a:solidFill>
                <a:effectLst>
                  <a:outerShdw blurRad="38100" dist="19050" dir="2700000" algn="tl" rotWithShape="0">
                    <a:schemeClr val="dk1">
                      <a:alpha val="40000"/>
                    </a:schemeClr>
                  </a:outerShdw>
                </a:effectLst>
              </a:rPr>
              <a:t>Market</a:t>
            </a:r>
          </a:p>
          <a:p>
            <a:pPr algn="ctr"/>
            <a:r>
              <a:rPr lang="en-US" sz="675" dirty="0">
                <a:ln w="0"/>
                <a:solidFill>
                  <a:schemeClr val="tx1"/>
                </a:solidFill>
                <a:effectLst>
                  <a:outerShdw blurRad="38100" dist="19050" dir="2700000" algn="tl" rotWithShape="0">
                    <a:schemeClr val="dk1">
                      <a:alpha val="40000"/>
                    </a:schemeClr>
                  </a:outerShdw>
                </a:effectLst>
              </a:rPr>
              <a:t>Communications</a:t>
            </a:r>
          </a:p>
          <a:p>
            <a:pPr algn="ctr"/>
            <a:r>
              <a:rPr lang="en-US" sz="675" dirty="0">
                <a:ln w="0"/>
                <a:solidFill>
                  <a:schemeClr val="tx1"/>
                </a:solidFill>
                <a:effectLst>
                  <a:outerShdw blurRad="38100" dist="19050" dir="2700000" algn="tl" rotWithShape="0">
                    <a:schemeClr val="dk1">
                      <a:alpha val="40000"/>
                    </a:schemeClr>
                  </a:outerShdw>
                </a:effectLst>
              </a:rPr>
              <a:t>and Advertising</a:t>
            </a: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Customer Privacy</a:t>
            </a:r>
          </a:p>
          <a:p>
            <a:pPr algn="ct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Cultural Impact</a:t>
            </a:r>
          </a:p>
        </p:txBody>
      </p:sp>
      <p:sp>
        <p:nvSpPr>
          <p:cNvPr id="39" name="Rectangle 38"/>
          <p:cNvSpPr/>
          <p:nvPr/>
        </p:nvSpPr>
        <p:spPr>
          <a:xfrm>
            <a:off x="1821869" y="3236598"/>
            <a:ext cx="697962" cy="1374967"/>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 Non-</a:t>
            </a:r>
          </a:p>
          <a:p>
            <a:pPr algn="ctr"/>
            <a:r>
              <a:rPr lang="en-US" sz="675" dirty="0">
                <a:ln w="0"/>
                <a:solidFill>
                  <a:schemeClr val="tx1"/>
                </a:solidFill>
                <a:effectLst>
                  <a:outerShdw blurRad="38100" dist="19050" dir="2700000" algn="tl" rotWithShape="0">
                    <a:schemeClr val="dk1">
                      <a:alpha val="40000"/>
                    </a:schemeClr>
                  </a:outerShdw>
                </a:effectLst>
              </a:rPr>
              <a:t>Discrimination</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Freedom of</a:t>
            </a:r>
          </a:p>
          <a:p>
            <a:pPr algn="ctr"/>
            <a:r>
              <a:rPr lang="en-US" sz="675" dirty="0">
                <a:ln w="0"/>
                <a:solidFill>
                  <a:schemeClr val="tx1"/>
                </a:solidFill>
                <a:effectLst>
                  <a:outerShdw blurRad="38100" dist="19050" dir="2700000" algn="tl" rotWithShape="0">
                    <a:schemeClr val="dk1">
                      <a:alpha val="40000"/>
                    </a:schemeClr>
                  </a:outerShdw>
                </a:effectLst>
              </a:rPr>
              <a:t>Association</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Child Labor</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Forced or</a:t>
            </a:r>
          </a:p>
          <a:p>
            <a:pPr algn="ctr"/>
            <a:r>
              <a:rPr lang="en-US" sz="675" dirty="0">
                <a:ln w="0"/>
                <a:solidFill>
                  <a:schemeClr val="tx1"/>
                </a:solidFill>
                <a:effectLst>
                  <a:outerShdw blurRad="38100" dist="19050" dir="2700000" algn="tl" rotWithShape="0">
                    <a:schemeClr val="dk1">
                      <a:alpha val="40000"/>
                    </a:schemeClr>
                  </a:outerShdw>
                </a:effectLst>
              </a:rPr>
              <a:t>Compulsory</a:t>
            </a:r>
          </a:p>
          <a:p>
            <a:pPr algn="ctr"/>
            <a:r>
              <a:rPr lang="en-US" sz="675" dirty="0">
                <a:ln w="0"/>
                <a:solidFill>
                  <a:schemeClr val="tx1"/>
                </a:solidFill>
                <a:effectLst>
                  <a:outerShdw blurRad="38100" dist="19050" dir="2700000" algn="tl" rotWithShape="0">
                    <a:schemeClr val="dk1">
                      <a:alpha val="40000"/>
                    </a:schemeClr>
                  </a:outerShdw>
                </a:effectLst>
              </a:rPr>
              <a:t>Labor</a:t>
            </a:r>
          </a:p>
        </p:txBody>
      </p:sp>
      <p:sp>
        <p:nvSpPr>
          <p:cNvPr id="40" name="Rectangle 39"/>
          <p:cNvSpPr/>
          <p:nvPr/>
        </p:nvSpPr>
        <p:spPr>
          <a:xfrm>
            <a:off x="2558844" y="3226875"/>
            <a:ext cx="697962" cy="1384690"/>
          </a:xfrm>
          <a:prstGeom prst="rect">
            <a:avLst/>
          </a:prstGeom>
          <a:solidFill>
            <a:srgbClr val="A8D7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 Investment and</a:t>
            </a:r>
          </a:p>
          <a:p>
            <a:pPr algn="ctr"/>
            <a:r>
              <a:rPr lang="en-US" sz="675" dirty="0">
                <a:ln w="0"/>
                <a:solidFill>
                  <a:schemeClr val="tx1"/>
                </a:solidFill>
                <a:effectLst>
                  <a:outerShdw blurRad="38100" dist="19050" dir="2700000" algn="tl" rotWithShape="0">
                    <a:schemeClr val="dk1">
                      <a:alpha val="40000"/>
                    </a:schemeClr>
                  </a:outerShdw>
                </a:effectLst>
              </a:rPr>
              <a:t>Procurement</a:t>
            </a:r>
          </a:p>
          <a:p>
            <a:pPr algn="ctr"/>
            <a:r>
              <a:rPr lang="en-US" sz="675" dirty="0">
                <a:ln w="0"/>
                <a:solidFill>
                  <a:schemeClr val="tx1"/>
                </a:solidFill>
                <a:effectLst>
                  <a:outerShdw blurRad="38100" dist="19050" dir="2700000" algn="tl" rotWithShape="0">
                    <a:schemeClr val="dk1">
                      <a:alpha val="40000"/>
                    </a:schemeClr>
                  </a:outerShdw>
                </a:effectLst>
              </a:rPr>
              <a:t>Practices</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Bribery and</a:t>
            </a:r>
          </a:p>
          <a:p>
            <a:pPr algn="ctr"/>
            <a:r>
              <a:rPr lang="en-US" sz="675" dirty="0">
                <a:ln w="0"/>
                <a:solidFill>
                  <a:schemeClr val="tx1"/>
                </a:solidFill>
                <a:effectLst>
                  <a:outerShdw blurRad="38100" dist="19050" dir="2700000" algn="tl" rotWithShape="0">
                    <a:schemeClr val="dk1">
                      <a:alpha val="40000"/>
                    </a:schemeClr>
                  </a:outerShdw>
                </a:effectLst>
              </a:rPr>
              <a:t>Corruption</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Anti-Competitive</a:t>
            </a:r>
          </a:p>
          <a:p>
            <a:pPr algn="ctr"/>
            <a:r>
              <a:rPr lang="en-US" sz="675" dirty="0">
                <a:ln w="0"/>
                <a:solidFill>
                  <a:schemeClr val="tx1"/>
                </a:solidFill>
                <a:effectLst>
                  <a:outerShdw blurRad="38100" dist="19050" dir="2700000" algn="tl" rotWithShape="0">
                    <a:schemeClr val="dk1">
                      <a:alpha val="40000"/>
                    </a:schemeClr>
                  </a:outerShdw>
                </a:effectLst>
              </a:rPr>
              <a:t>Behavior</a:t>
            </a:r>
          </a:p>
        </p:txBody>
      </p:sp>
      <p:sp>
        <p:nvSpPr>
          <p:cNvPr id="41" name="Rectangle 40"/>
          <p:cNvSpPr/>
          <p:nvPr/>
        </p:nvSpPr>
        <p:spPr>
          <a:xfrm>
            <a:off x="3441338" y="3241459"/>
            <a:ext cx="697962" cy="137010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 Local</a:t>
            </a:r>
          </a:p>
          <a:p>
            <a:pPr algn="ctr"/>
            <a:r>
              <a:rPr lang="en-US" sz="675" dirty="0">
                <a:ln w="0"/>
                <a:solidFill>
                  <a:schemeClr val="tx1"/>
                </a:solidFill>
                <a:effectLst>
                  <a:outerShdw blurRad="38100" dist="19050" dir="2700000" algn="tl" rotWithShape="0">
                    <a:schemeClr val="dk1">
                      <a:alpha val="40000"/>
                    </a:schemeClr>
                  </a:outerShdw>
                </a:effectLst>
              </a:rPr>
              <a:t>Procurement</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Digital</a:t>
            </a:r>
          </a:p>
          <a:p>
            <a:pPr algn="ctr"/>
            <a:r>
              <a:rPr lang="en-US" sz="675" dirty="0">
                <a:ln w="0"/>
                <a:solidFill>
                  <a:schemeClr val="tx1"/>
                </a:solidFill>
                <a:effectLst>
                  <a:outerShdw blurRad="38100" dist="19050" dir="2700000" algn="tl" rotWithShape="0">
                    <a:schemeClr val="dk1">
                      <a:alpha val="40000"/>
                    </a:schemeClr>
                  </a:outerShdw>
                </a:effectLst>
              </a:rPr>
              <a:t>Communication</a:t>
            </a:r>
          </a:p>
          <a:p>
            <a:pPr algn="ct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r>
              <a:rPr lang="en-US" sz="675" dirty="0">
                <a:ln w="0"/>
                <a:solidFill>
                  <a:schemeClr val="tx1"/>
                </a:solidFill>
                <a:effectLst>
                  <a:outerShdw blurRad="38100" dist="19050" dir="2700000" algn="tl" rotWithShape="0">
                    <a:schemeClr val="dk1">
                      <a:alpha val="40000"/>
                    </a:schemeClr>
                  </a:outerShdw>
                </a:effectLst>
              </a:rPr>
              <a:t>Traveling</a:t>
            </a:r>
          </a:p>
          <a:p>
            <a:pPr algn="ct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r>
              <a:rPr lang="en-US" sz="675" dirty="0">
                <a:ln w="0"/>
                <a:solidFill>
                  <a:schemeClr val="tx1"/>
                </a:solidFill>
                <a:effectLst>
                  <a:outerShdw blurRad="38100" dist="19050" dir="2700000" algn="tl" rotWithShape="0">
                    <a:schemeClr val="dk1">
                      <a:alpha val="40000"/>
                    </a:schemeClr>
                  </a:outerShdw>
                </a:effectLst>
              </a:rPr>
              <a:t>Transport</a:t>
            </a:r>
          </a:p>
        </p:txBody>
      </p:sp>
      <p:sp>
        <p:nvSpPr>
          <p:cNvPr id="42" name="Rectangle 41"/>
          <p:cNvSpPr/>
          <p:nvPr/>
        </p:nvSpPr>
        <p:spPr>
          <a:xfrm>
            <a:off x="4214408" y="3241459"/>
            <a:ext cx="697962" cy="137010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 Materials</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Energy Used</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Emission / Co2</a:t>
            </a:r>
          </a:p>
          <a:p>
            <a:pPr algn="ctr"/>
            <a:r>
              <a:rPr lang="en-US" sz="675" dirty="0">
                <a:ln w="0"/>
                <a:solidFill>
                  <a:schemeClr val="tx1"/>
                </a:solidFill>
                <a:effectLst>
                  <a:outerShdw blurRad="38100" dist="19050" dir="2700000" algn="tl" rotWithShape="0">
                    <a:schemeClr val="dk1">
                      <a:alpha val="40000"/>
                    </a:schemeClr>
                  </a:outerShdw>
                </a:effectLst>
              </a:rPr>
              <a:t>from Energy</a:t>
            </a:r>
          </a:p>
          <a:p>
            <a:pPr algn="ctr"/>
            <a:r>
              <a:rPr lang="en-US" sz="675" dirty="0">
                <a:ln w="0"/>
                <a:solidFill>
                  <a:schemeClr val="tx1"/>
                </a:solidFill>
                <a:effectLst>
                  <a:outerShdw blurRad="38100" dist="19050" dir="2700000" algn="tl" rotWithShape="0">
                    <a:schemeClr val="dk1">
                      <a:alpha val="40000"/>
                    </a:schemeClr>
                  </a:outerShdw>
                </a:effectLst>
              </a:rPr>
              <a:t>Used</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Clean Energy</a:t>
            </a:r>
          </a:p>
          <a:p>
            <a:pPr algn="ctr"/>
            <a:r>
              <a:rPr lang="en-US" sz="675" dirty="0">
                <a:ln w="0"/>
                <a:solidFill>
                  <a:schemeClr val="tx1"/>
                </a:solidFill>
                <a:effectLst>
                  <a:outerShdw blurRad="38100" dist="19050" dir="2700000" algn="tl" rotWithShape="0">
                    <a:schemeClr val="dk1">
                      <a:alpha val="40000"/>
                    </a:schemeClr>
                  </a:outerShdw>
                </a:effectLst>
              </a:rPr>
              <a:t>Return</a:t>
            </a:r>
          </a:p>
        </p:txBody>
      </p:sp>
      <p:sp>
        <p:nvSpPr>
          <p:cNvPr id="43" name="Rectangle 42"/>
          <p:cNvSpPr/>
          <p:nvPr/>
        </p:nvSpPr>
        <p:spPr>
          <a:xfrm>
            <a:off x="4965667" y="3226875"/>
            <a:ext cx="697962" cy="138469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 Water Quality</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Water</a:t>
            </a:r>
          </a:p>
          <a:p>
            <a:pPr algn="ctr"/>
            <a:r>
              <a:rPr lang="en-US" sz="675" dirty="0">
                <a:ln w="0"/>
                <a:solidFill>
                  <a:schemeClr val="tx1"/>
                </a:solidFill>
                <a:effectLst>
                  <a:outerShdw blurRad="38100" dist="19050" dir="2700000" algn="tl" rotWithShape="0">
                    <a:schemeClr val="dk1">
                      <a:alpha val="40000"/>
                    </a:schemeClr>
                  </a:outerShdw>
                </a:effectLst>
              </a:rPr>
              <a:t>Consumption</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Water</a:t>
            </a:r>
          </a:p>
          <a:p>
            <a:pPr algn="ctr"/>
            <a:r>
              <a:rPr lang="en-US" sz="675" dirty="0">
                <a:ln w="0"/>
                <a:solidFill>
                  <a:schemeClr val="tx1"/>
                </a:solidFill>
                <a:effectLst>
                  <a:outerShdw blurRad="38100" dist="19050" dir="2700000" algn="tl" rotWithShape="0">
                    <a:schemeClr val="dk1">
                      <a:alpha val="40000"/>
                    </a:schemeClr>
                  </a:outerShdw>
                </a:effectLst>
              </a:rPr>
              <a:t>Displacement</a:t>
            </a:r>
          </a:p>
        </p:txBody>
      </p:sp>
      <p:sp>
        <p:nvSpPr>
          <p:cNvPr id="44" name="Rectangle 43"/>
          <p:cNvSpPr/>
          <p:nvPr/>
        </p:nvSpPr>
        <p:spPr>
          <a:xfrm>
            <a:off x="5708134" y="3226875"/>
            <a:ext cx="697962" cy="138469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solidFill>
                  <a:schemeClr val="tx1"/>
                </a:solidFill>
              </a:rPr>
              <a:t> Recycling</a:t>
            </a:r>
            <a:br>
              <a:rPr lang="en-US" sz="675" dirty="0">
                <a:solidFill>
                  <a:schemeClr val="tx1"/>
                </a:solidFill>
              </a:rPr>
            </a:br>
            <a:endParaRPr lang="en-US" sz="675" dirty="0">
              <a:solidFill>
                <a:schemeClr val="tx1"/>
              </a:solidFill>
            </a:endParaRPr>
          </a:p>
          <a:p>
            <a:pPr algn="ctr"/>
            <a:r>
              <a:rPr lang="en-US" sz="675" dirty="0">
                <a:solidFill>
                  <a:schemeClr val="tx1"/>
                </a:solidFill>
              </a:rPr>
              <a:t>Disposal</a:t>
            </a:r>
            <a:br>
              <a:rPr lang="en-US" sz="675" dirty="0">
                <a:solidFill>
                  <a:schemeClr val="tx1"/>
                </a:solidFill>
              </a:rPr>
            </a:br>
            <a:endParaRPr lang="en-US" sz="675" dirty="0">
              <a:solidFill>
                <a:schemeClr val="tx1"/>
              </a:solidFill>
            </a:endParaRPr>
          </a:p>
          <a:p>
            <a:pPr algn="ctr"/>
            <a:r>
              <a:rPr lang="en-US" sz="675" dirty="0">
                <a:solidFill>
                  <a:schemeClr val="tx1"/>
                </a:solidFill>
              </a:rPr>
              <a:t>Reusability</a:t>
            </a:r>
          </a:p>
          <a:p>
            <a:pPr algn="ctr"/>
            <a:r>
              <a:rPr lang="en-US" sz="675" dirty="0">
                <a:solidFill>
                  <a:schemeClr val="tx1"/>
                </a:solidFill>
              </a:rPr>
              <a:t/>
            </a:r>
            <a:br>
              <a:rPr lang="en-US" sz="675" dirty="0">
                <a:solidFill>
                  <a:schemeClr val="tx1"/>
                </a:solidFill>
              </a:rPr>
            </a:br>
            <a:r>
              <a:rPr lang="en-US" sz="675" dirty="0">
                <a:solidFill>
                  <a:schemeClr val="tx1"/>
                </a:solidFill>
              </a:rPr>
              <a:t>Incorporated</a:t>
            </a:r>
          </a:p>
          <a:p>
            <a:pPr algn="ctr"/>
            <a:r>
              <a:rPr lang="en-US" sz="675" dirty="0">
                <a:solidFill>
                  <a:schemeClr val="tx1"/>
                </a:solidFill>
              </a:rPr>
              <a:t>Energy</a:t>
            </a:r>
          </a:p>
          <a:p>
            <a:pPr algn="ctr"/>
            <a:r>
              <a:rPr lang="en-US" sz="675" dirty="0">
                <a:solidFill>
                  <a:schemeClr val="tx1"/>
                </a:solidFill>
              </a:rPr>
              <a:t/>
            </a:r>
            <a:br>
              <a:rPr lang="en-US" sz="675" dirty="0">
                <a:solidFill>
                  <a:schemeClr val="tx1"/>
                </a:solidFill>
              </a:rPr>
            </a:br>
            <a:r>
              <a:rPr lang="en-US" sz="675" dirty="0">
                <a:solidFill>
                  <a:schemeClr val="tx1"/>
                </a:solidFill>
              </a:rPr>
              <a:t>Waste</a:t>
            </a:r>
            <a:endParaRPr lang="en-US" sz="675" dirty="0">
              <a:ln w="0"/>
              <a:solidFill>
                <a:schemeClr val="tx1"/>
              </a:solidFill>
              <a:effectLst>
                <a:outerShdw blurRad="38100" dist="19050" dir="2700000" algn="tl" rotWithShape="0">
                  <a:schemeClr val="dk1">
                    <a:alpha val="40000"/>
                  </a:schemeClr>
                </a:outerShdw>
              </a:effectLst>
            </a:endParaRPr>
          </a:p>
        </p:txBody>
      </p:sp>
      <p:sp>
        <p:nvSpPr>
          <p:cNvPr id="45" name="Rectangle 44"/>
          <p:cNvSpPr/>
          <p:nvPr/>
        </p:nvSpPr>
        <p:spPr>
          <a:xfrm>
            <a:off x="6593174" y="3226874"/>
            <a:ext cx="697962" cy="158691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 Benefit Cost</a:t>
            </a:r>
          </a:p>
          <a:p>
            <a:pPr algn="ctr"/>
            <a:r>
              <a:rPr lang="en-US" sz="675" dirty="0">
                <a:ln w="0"/>
                <a:solidFill>
                  <a:schemeClr val="tx1"/>
                </a:solidFill>
                <a:effectLst>
                  <a:outerShdw blurRad="38100" dist="19050" dir="2700000" algn="tl" rotWithShape="0">
                    <a:schemeClr val="dk1">
                      <a:alpha val="40000"/>
                    </a:schemeClr>
                  </a:outerShdw>
                </a:effectLst>
              </a:rPr>
              <a:t>Ratio</a:t>
            </a:r>
            <a:br>
              <a:rPr lang="en-US" sz="675" dirty="0">
                <a:ln w="0"/>
                <a:solidFill>
                  <a:schemeClr val="tx1"/>
                </a:solidFill>
                <a:effectLst>
                  <a:outerShdw blurRad="38100" dist="19050" dir="2700000" algn="tl" rotWithShape="0">
                    <a:schemeClr val="dk1">
                      <a:alpha val="40000"/>
                    </a:schemeClr>
                  </a:outerShdw>
                </a:effectLst>
              </a:rPr>
            </a:br>
            <a:endParaRPr lang="en-US" sz="675" dirty="0">
              <a:ln w="0"/>
              <a:solidFill>
                <a:schemeClr val="tx1"/>
              </a:solidFill>
              <a:effectLst>
                <a:outerShdw blurRad="38100" dist="19050" dir="2700000" algn="tl" rotWithShape="0">
                  <a:schemeClr val="dk1">
                    <a:alpha val="40000"/>
                  </a:schemeClr>
                </a:outerShdw>
              </a:effectLst>
            </a:endParaRPr>
          </a:p>
          <a:p>
            <a:pPr algn="ctr"/>
            <a:r>
              <a:rPr lang="en-US" sz="675" dirty="0">
                <a:ln w="0"/>
                <a:solidFill>
                  <a:schemeClr val="tx1"/>
                </a:solidFill>
                <a:effectLst>
                  <a:outerShdw blurRad="38100" dist="19050" dir="2700000" algn="tl" rotWithShape="0">
                    <a:schemeClr val="dk1">
                      <a:alpha val="40000"/>
                    </a:schemeClr>
                  </a:outerShdw>
                </a:effectLst>
              </a:rPr>
              <a:t>Direct Financial</a:t>
            </a:r>
          </a:p>
          <a:p>
            <a:pPr algn="ctr"/>
            <a:r>
              <a:rPr lang="en-US" sz="675" dirty="0">
                <a:ln w="0"/>
                <a:solidFill>
                  <a:schemeClr val="tx1"/>
                </a:solidFill>
                <a:effectLst>
                  <a:outerShdw blurRad="38100" dist="19050" dir="2700000" algn="tl" rotWithShape="0">
                    <a:schemeClr val="dk1">
                      <a:alpha val="40000"/>
                    </a:schemeClr>
                  </a:outerShdw>
                </a:effectLst>
              </a:rPr>
              <a:t>Benefits</a:t>
            </a:r>
          </a:p>
          <a:p>
            <a:pPr algn="ct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r>
              <a:rPr lang="en-US" sz="675" dirty="0">
                <a:ln w="0"/>
                <a:solidFill>
                  <a:schemeClr val="tx1"/>
                </a:solidFill>
                <a:effectLst>
                  <a:outerShdw blurRad="38100" dist="19050" dir="2700000" algn="tl" rotWithShape="0">
                    <a:schemeClr val="dk1">
                      <a:alpha val="40000"/>
                    </a:schemeClr>
                  </a:outerShdw>
                </a:effectLst>
              </a:rPr>
              <a:t>External Rate of</a:t>
            </a:r>
          </a:p>
          <a:p>
            <a:pPr algn="ctr"/>
            <a:r>
              <a:rPr lang="en-US" sz="675" dirty="0">
                <a:ln w="0"/>
                <a:solidFill>
                  <a:schemeClr val="tx1"/>
                </a:solidFill>
                <a:effectLst>
                  <a:outerShdw blurRad="38100" dist="19050" dir="2700000" algn="tl" rotWithShape="0">
                    <a:schemeClr val="dk1">
                      <a:alpha val="40000"/>
                    </a:schemeClr>
                  </a:outerShdw>
                </a:effectLst>
              </a:rPr>
              <a:t>Return</a:t>
            </a:r>
          </a:p>
          <a:p>
            <a:pPr algn="ct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r>
              <a:rPr lang="en-US" sz="675" dirty="0">
                <a:ln w="0"/>
                <a:solidFill>
                  <a:schemeClr val="tx1"/>
                </a:solidFill>
                <a:effectLst>
                  <a:outerShdw blurRad="38100" dist="19050" dir="2700000" algn="tl" rotWithShape="0">
                    <a:schemeClr val="dk1">
                      <a:alpha val="40000"/>
                    </a:schemeClr>
                  </a:outerShdw>
                </a:effectLst>
              </a:rPr>
              <a:t>Internal Rate of</a:t>
            </a:r>
          </a:p>
          <a:p>
            <a:pPr algn="ctr"/>
            <a:r>
              <a:rPr lang="en-US" sz="675" dirty="0">
                <a:ln w="0"/>
                <a:solidFill>
                  <a:schemeClr val="tx1"/>
                </a:solidFill>
                <a:effectLst>
                  <a:outerShdw blurRad="38100" dist="19050" dir="2700000" algn="tl" rotWithShape="0">
                    <a:schemeClr val="dk1">
                      <a:alpha val="40000"/>
                    </a:schemeClr>
                  </a:outerShdw>
                </a:effectLst>
              </a:rPr>
              <a:t>Return</a:t>
            </a:r>
          </a:p>
          <a:p>
            <a:pPr algn="ct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r>
              <a:rPr lang="en-US" sz="675" dirty="0">
                <a:ln w="0"/>
                <a:solidFill>
                  <a:schemeClr val="tx1"/>
                </a:solidFill>
                <a:effectLst>
                  <a:outerShdw blurRad="38100" dist="19050" dir="2700000" algn="tl" rotWithShape="0">
                    <a:schemeClr val="dk1">
                      <a:alpha val="40000"/>
                    </a:schemeClr>
                  </a:outerShdw>
                </a:effectLst>
              </a:rPr>
              <a:t>Net Present</a:t>
            </a:r>
          </a:p>
          <a:p>
            <a:pPr algn="ctr"/>
            <a:r>
              <a:rPr lang="en-US" sz="675" dirty="0">
                <a:ln w="0"/>
                <a:solidFill>
                  <a:schemeClr val="tx1"/>
                </a:solidFill>
                <a:effectLst>
                  <a:outerShdw blurRad="38100" dist="19050" dir="2700000" algn="tl" rotWithShape="0">
                    <a:schemeClr val="dk1">
                      <a:alpha val="40000"/>
                    </a:schemeClr>
                  </a:outerShdw>
                </a:effectLst>
              </a:rPr>
              <a:t>Value</a:t>
            </a:r>
          </a:p>
        </p:txBody>
      </p:sp>
      <p:sp>
        <p:nvSpPr>
          <p:cNvPr id="46" name="Rectangle 45"/>
          <p:cNvSpPr/>
          <p:nvPr/>
        </p:nvSpPr>
        <p:spPr>
          <a:xfrm>
            <a:off x="7332789" y="3226875"/>
            <a:ext cx="697962" cy="100662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 Flexibility/</a:t>
            </a:r>
          </a:p>
          <a:p>
            <a:pPr algn="ctr"/>
            <a:r>
              <a:rPr lang="en-US" sz="675" dirty="0">
                <a:ln w="0"/>
                <a:solidFill>
                  <a:schemeClr val="tx1"/>
                </a:solidFill>
                <a:effectLst>
                  <a:outerShdw blurRad="38100" dist="19050" dir="2700000" algn="tl" rotWithShape="0">
                    <a:schemeClr val="dk1">
                      <a:alpha val="40000"/>
                    </a:schemeClr>
                  </a:outerShdw>
                </a:effectLst>
              </a:rPr>
              <a:t>Optionality </a:t>
            </a:r>
            <a:br>
              <a:rPr lang="en-US" sz="675" dirty="0">
                <a:ln w="0"/>
                <a:solidFill>
                  <a:schemeClr val="tx1"/>
                </a:solidFill>
                <a:effectLst>
                  <a:outerShdw blurRad="38100" dist="19050" dir="2700000" algn="tl" rotWithShape="0">
                    <a:schemeClr val="dk1">
                      <a:alpha val="40000"/>
                    </a:schemeClr>
                  </a:outerShdw>
                </a:effectLst>
              </a:rPr>
            </a:br>
            <a:r>
              <a:rPr lang="en-US" sz="675" dirty="0">
                <a:ln w="0"/>
                <a:solidFill>
                  <a:schemeClr val="tx1"/>
                </a:solidFill>
                <a:effectLst>
                  <a:outerShdw blurRad="38100" dist="19050" dir="2700000" algn="tl" rotWithShape="0">
                    <a:schemeClr val="dk1">
                      <a:alpha val="40000"/>
                    </a:schemeClr>
                  </a:outerShdw>
                </a:effectLst>
              </a:rPr>
              <a:t>in the</a:t>
            </a:r>
          </a:p>
          <a:p>
            <a:pPr algn="ctr"/>
            <a:r>
              <a:rPr lang="en-US" sz="675" dirty="0">
                <a:ln w="0"/>
                <a:solidFill>
                  <a:schemeClr val="tx1"/>
                </a:solidFill>
                <a:effectLst>
                  <a:outerShdw blurRad="38100" dist="19050" dir="2700000" algn="tl" rotWithShape="0">
                    <a:schemeClr val="dk1">
                      <a:alpha val="40000"/>
                    </a:schemeClr>
                  </a:outerShdw>
                </a:effectLst>
              </a:rPr>
              <a:t>project</a:t>
            </a:r>
          </a:p>
          <a:p>
            <a:pPr algn="ct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r>
              <a:rPr lang="en-US" sz="675" dirty="0">
                <a:ln w="0"/>
                <a:solidFill>
                  <a:schemeClr val="tx1"/>
                </a:solidFill>
                <a:effectLst>
                  <a:outerShdw blurRad="38100" dist="19050" dir="2700000" algn="tl" rotWithShape="0">
                    <a:schemeClr val="dk1">
                      <a:alpha val="40000"/>
                    </a:schemeClr>
                  </a:outerShdw>
                </a:effectLst>
              </a:rPr>
              <a:t>Increased</a:t>
            </a:r>
          </a:p>
          <a:p>
            <a:pPr algn="ctr"/>
            <a:r>
              <a:rPr lang="en-US" sz="675" dirty="0">
                <a:ln w="0"/>
                <a:solidFill>
                  <a:schemeClr val="tx1"/>
                </a:solidFill>
                <a:effectLst>
                  <a:outerShdw blurRad="38100" dist="19050" dir="2700000" algn="tl" rotWithShape="0">
                    <a:schemeClr val="dk1">
                      <a:alpha val="40000"/>
                    </a:schemeClr>
                  </a:outerShdw>
                </a:effectLst>
              </a:rPr>
              <a:t>Business</a:t>
            </a:r>
          </a:p>
          <a:p>
            <a:pPr algn="ctr"/>
            <a:r>
              <a:rPr lang="en-US" sz="675" dirty="0">
                <a:ln w="0"/>
                <a:solidFill>
                  <a:schemeClr val="tx1"/>
                </a:solidFill>
                <a:effectLst>
                  <a:outerShdw blurRad="38100" dist="19050" dir="2700000" algn="tl" rotWithShape="0">
                    <a:schemeClr val="dk1">
                      <a:alpha val="40000"/>
                    </a:schemeClr>
                  </a:outerShdw>
                </a:effectLst>
              </a:rPr>
              <a:t>Flexibility</a:t>
            </a:r>
          </a:p>
        </p:txBody>
      </p:sp>
      <p:sp>
        <p:nvSpPr>
          <p:cNvPr id="47" name="Rectangle 46"/>
          <p:cNvSpPr/>
          <p:nvPr/>
        </p:nvSpPr>
        <p:spPr>
          <a:xfrm>
            <a:off x="8072952" y="3226874"/>
            <a:ext cx="697962" cy="83956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675" dirty="0">
                <a:ln w="0"/>
                <a:solidFill>
                  <a:schemeClr val="tx1"/>
                </a:solidFill>
                <a:effectLst>
                  <a:outerShdw blurRad="38100" dist="19050" dir="2700000" algn="tl" rotWithShape="0">
                    <a:schemeClr val="dk1">
                      <a:alpha val="40000"/>
                    </a:schemeClr>
                  </a:outerShdw>
                </a:effectLst>
              </a:rPr>
              <a:t>Local Economic Impact</a:t>
            </a:r>
            <a:br>
              <a:rPr lang="en-US" sz="675" dirty="0">
                <a:ln w="0"/>
                <a:solidFill>
                  <a:schemeClr val="tx1"/>
                </a:solidFill>
                <a:effectLst>
                  <a:outerShdw blurRad="38100" dist="19050" dir="2700000" algn="tl" rotWithShape="0">
                    <a:schemeClr val="dk1">
                      <a:alpha val="40000"/>
                    </a:schemeClr>
                  </a:outerShdw>
                </a:effectLst>
              </a:rPr>
            </a:br>
            <a:r>
              <a:rPr lang="en-US" sz="675" dirty="0">
                <a:ln w="0"/>
                <a:solidFill>
                  <a:schemeClr val="tx1"/>
                </a:solidFill>
                <a:effectLst>
                  <a:outerShdw blurRad="38100" dist="19050" dir="2700000" algn="tl" rotWithShape="0">
                    <a:schemeClr val="dk1">
                      <a:alpha val="40000"/>
                    </a:schemeClr>
                  </a:outerShdw>
                </a:effectLst>
              </a:rPr>
              <a:t/>
            </a:r>
            <a:br>
              <a:rPr lang="en-US" sz="675" dirty="0">
                <a:ln w="0"/>
                <a:solidFill>
                  <a:schemeClr val="tx1"/>
                </a:solidFill>
                <a:effectLst>
                  <a:outerShdw blurRad="38100" dist="19050" dir="2700000" algn="tl" rotWithShape="0">
                    <a:schemeClr val="dk1">
                      <a:alpha val="40000"/>
                    </a:schemeClr>
                  </a:outerShdw>
                </a:effectLst>
              </a:rPr>
            </a:br>
            <a:r>
              <a:rPr lang="en-US" sz="675" dirty="0">
                <a:ln w="0"/>
                <a:solidFill>
                  <a:schemeClr val="tx1"/>
                </a:solidFill>
                <a:effectLst>
                  <a:outerShdw blurRad="38100" dist="19050" dir="2700000" algn="tl" rotWithShape="0">
                    <a:schemeClr val="dk1">
                      <a:alpha val="40000"/>
                    </a:schemeClr>
                  </a:outerShdw>
                </a:effectLst>
              </a:rPr>
              <a:t>Indirect Benefits</a:t>
            </a:r>
          </a:p>
        </p:txBody>
      </p:sp>
      <p:cxnSp>
        <p:nvCxnSpPr>
          <p:cNvPr id="49" name="Straight Connector 48"/>
          <p:cNvCxnSpPr>
            <a:stCxn id="4" idx="1"/>
            <a:endCxn id="5" idx="3"/>
          </p:cNvCxnSpPr>
          <p:nvPr/>
        </p:nvCxnSpPr>
        <p:spPr>
          <a:xfrm flipH="1">
            <a:off x="2889917" y="1144774"/>
            <a:ext cx="628595" cy="211955"/>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6" idx="1"/>
            <a:endCxn id="4" idx="3"/>
          </p:cNvCxnSpPr>
          <p:nvPr/>
        </p:nvCxnSpPr>
        <p:spPr>
          <a:xfrm flipH="1" flipV="1">
            <a:off x="6115805" y="1144774"/>
            <a:ext cx="215359" cy="206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7" idx="0"/>
            <a:endCxn id="5" idx="2"/>
          </p:cNvCxnSpPr>
          <p:nvPr/>
        </p:nvCxnSpPr>
        <p:spPr>
          <a:xfrm flipH="1" flipV="1">
            <a:off x="1791907" y="1590193"/>
            <a:ext cx="27869" cy="540257"/>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9" idx="0"/>
            <a:endCxn id="6" idx="2"/>
          </p:cNvCxnSpPr>
          <p:nvPr/>
        </p:nvCxnSpPr>
        <p:spPr>
          <a:xfrm flipH="1" flipV="1">
            <a:off x="7425529" y="1584672"/>
            <a:ext cx="253997" cy="540917"/>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8" idx="0"/>
          </p:cNvCxnSpPr>
          <p:nvPr/>
        </p:nvCxnSpPr>
        <p:spPr>
          <a:xfrm flipV="1">
            <a:off x="4935388" y="1584672"/>
            <a:ext cx="2700935" cy="540917"/>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7" idx="0"/>
            <a:endCxn id="6" idx="2"/>
          </p:cNvCxnSpPr>
          <p:nvPr/>
        </p:nvCxnSpPr>
        <p:spPr>
          <a:xfrm flipV="1">
            <a:off x="1819775" y="1584672"/>
            <a:ext cx="5605754" cy="545779"/>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8" idx="0"/>
            <a:endCxn id="5" idx="2"/>
          </p:cNvCxnSpPr>
          <p:nvPr/>
        </p:nvCxnSpPr>
        <p:spPr>
          <a:xfrm flipH="1" flipV="1">
            <a:off x="1791906" y="1590193"/>
            <a:ext cx="3143483" cy="535396"/>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9" idx="0"/>
            <a:endCxn id="5" idx="2"/>
          </p:cNvCxnSpPr>
          <p:nvPr/>
        </p:nvCxnSpPr>
        <p:spPr>
          <a:xfrm flipH="1" flipV="1">
            <a:off x="1791907" y="1590193"/>
            <a:ext cx="5887619" cy="535396"/>
          </a:xfrm>
          <a:prstGeom prst="line">
            <a:avLst/>
          </a:prstGeom>
        </p:spPr>
        <p:style>
          <a:lnRef idx="1">
            <a:schemeClr val="accent1"/>
          </a:lnRef>
          <a:fillRef idx="0">
            <a:schemeClr val="accent1"/>
          </a:fillRef>
          <a:effectRef idx="0">
            <a:schemeClr val="accent1"/>
          </a:effectRef>
          <a:fontRef idx="minor">
            <a:schemeClr val="tx1"/>
          </a:fontRef>
        </p:style>
      </p:cxnSp>
      <p:pic>
        <p:nvPicPr>
          <p:cNvPr id="82" name="Picture 8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25529" y="5440196"/>
            <a:ext cx="1628666" cy="1007482"/>
          </a:xfrm>
          <a:prstGeom prst="rect">
            <a:avLst/>
          </a:prstGeom>
        </p:spPr>
      </p:pic>
      <p:sp>
        <p:nvSpPr>
          <p:cNvPr id="83" name="TextBox 82"/>
          <p:cNvSpPr txBox="1"/>
          <p:nvPr/>
        </p:nvSpPr>
        <p:spPr>
          <a:xfrm>
            <a:off x="4661737" y="5790574"/>
            <a:ext cx="2782429" cy="507831"/>
          </a:xfrm>
          <a:prstGeom prst="rect">
            <a:avLst/>
          </a:prstGeom>
          <a:noFill/>
        </p:spPr>
        <p:txBody>
          <a:bodyPr wrap="none" rtlCol="0">
            <a:spAutoFit/>
          </a:bodyPr>
          <a:lstStyle/>
          <a:p>
            <a:pPr algn="r"/>
            <a:r>
              <a:rPr lang="en-US" sz="1350"/>
              <a:t>The GPM® P5™ </a:t>
            </a:r>
            <a:r>
              <a:rPr lang="en-US" sz="1350" dirty="0"/>
              <a:t>Standard</a:t>
            </a:r>
          </a:p>
          <a:p>
            <a:pPr algn="r"/>
            <a:r>
              <a:rPr lang="en-US" sz="1350" dirty="0"/>
              <a:t>For Sustainable Project Management</a:t>
            </a:r>
          </a:p>
        </p:txBody>
      </p:sp>
      <p:sp>
        <p:nvSpPr>
          <p:cNvPr id="48" name="Title 4"/>
          <p:cNvSpPr txBox="1">
            <a:spLocks/>
          </p:cNvSpPr>
          <p:nvPr/>
        </p:nvSpPr>
        <p:spPr>
          <a:xfrm>
            <a:off x="628650" y="365125"/>
            <a:ext cx="5486400" cy="854075"/>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Helvetica" charset="0"/>
                <a:ea typeface="Helvetica" charset="0"/>
                <a:cs typeface="Helvetica" charset="0"/>
              </a:defRPr>
            </a:lvl1pPr>
          </a:lstStyle>
          <a:p>
            <a:r>
              <a:rPr lang="en-US" dirty="0" smtClean="0"/>
              <a:t>P5 Matrix</a:t>
            </a:r>
            <a:endParaRPr lang="en-US" dirty="0"/>
          </a:p>
        </p:txBody>
      </p:sp>
    </p:spTree>
    <p:extLst>
      <p:ext uri="{BB962C8B-B14F-4D97-AF65-F5344CB8AC3E}">
        <p14:creationId xmlns:p14="http://schemas.microsoft.com/office/powerpoint/2010/main" xmlns="" val="12623438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n-US" sz="1600" dirty="0" smtClean="0"/>
              <a:t>Most PM Associations and organization refer to what is called “Stakeholder Management”.</a:t>
            </a:r>
            <a:br>
              <a:rPr lang="en-US" sz="1600" dirty="0" smtClean="0"/>
            </a:br>
            <a:endParaRPr lang="en-US" sz="1600" dirty="0" smtClean="0"/>
          </a:p>
          <a:p>
            <a:r>
              <a:rPr lang="en-US" sz="1600" dirty="0" smtClean="0"/>
              <a:t>ISO 21500, Guidance on Project Management states on Page 18 that the purpose of “Manage Stakeholders” is: </a:t>
            </a:r>
          </a:p>
          <a:p>
            <a:pPr marL="971550" lvl="1" indent="-514350">
              <a:buFont typeface="+mj-lt"/>
              <a:buAutoNum type="arabicPeriod"/>
            </a:pPr>
            <a:r>
              <a:rPr lang="en-US" sz="1600" dirty="0"/>
              <a:t>T</a:t>
            </a:r>
            <a:r>
              <a:rPr lang="en-US" sz="1600" dirty="0" smtClean="0"/>
              <a:t>o </a:t>
            </a:r>
            <a:r>
              <a:rPr lang="en-US" sz="1600" dirty="0"/>
              <a:t>give appropriate understanding and attention to </a:t>
            </a:r>
            <a:r>
              <a:rPr lang="en-US" sz="1600" dirty="0" smtClean="0"/>
              <a:t>stakeholders’ needs </a:t>
            </a:r>
            <a:r>
              <a:rPr lang="en-US" sz="1600" dirty="0"/>
              <a:t>and expectations. This process includes activities such as identifying stakeholder concerns </a:t>
            </a:r>
            <a:r>
              <a:rPr lang="en-US" sz="1600" dirty="0" smtClean="0"/>
              <a:t>and resolving </a:t>
            </a:r>
            <a:r>
              <a:rPr lang="en-US" sz="1600" dirty="0"/>
              <a:t>issues.</a:t>
            </a:r>
          </a:p>
          <a:p>
            <a:pPr marL="971550" lvl="1" indent="-514350">
              <a:buFont typeface="+mj-lt"/>
              <a:buAutoNum type="arabicPeriod"/>
            </a:pPr>
            <a:r>
              <a:rPr lang="en-US" sz="1600" dirty="0"/>
              <a:t>Diplomacy and tact are essential when negotiating with stakeholders. When it is not possible for the </a:t>
            </a:r>
            <a:r>
              <a:rPr lang="en-US" sz="1600" dirty="0" smtClean="0"/>
              <a:t>project manager </a:t>
            </a:r>
            <a:r>
              <a:rPr lang="en-US" sz="1600" dirty="0"/>
              <a:t>to resolve stakeholder issues, it may be necessary to escalate the issues to a higher authority, </a:t>
            </a:r>
            <a:r>
              <a:rPr lang="en-US" sz="1600" dirty="0" smtClean="0"/>
              <a:t>in accordance </a:t>
            </a:r>
            <a:r>
              <a:rPr lang="en-US" sz="1600" dirty="0"/>
              <a:t>with the project organization, or to elicit the assistance of external </a:t>
            </a:r>
            <a:r>
              <a:rPr lang="en-US" sz="1600" dirty="0" smtClean="0"/>
              <a:t>individuals.</a:t>
            </a:r>
          </a:p>
          <a:p>
            <a:pPr marL="971550" lvl="1" indent="-514350">
              <a:buFont typeface="+mj-lt"/>
              <a:buAutoNum type="arabicPeriod"/>
            </a:pPr>
            <a:r>
              <a:rPr lang="en-US" sz="1600" dirty="0" smtClean="0"/>
              <a:t>A </a:t>
            </a:r>
            <a:r>
              <a:rPr lang="en-US" sz="1600" dirty="0"/>
              <a:t>detailed analysis should be made of stakeholders and of the impacts they might have on the project, </a:t>
            </a:r>
            <a:r>
              <a:rPr lang="en-US" sz="1600" dirty="0" smtClean="0"/>
              <a:t>so that </a:t>
            </a:r>
            <a:r>
              <a:rPr lang="en-US" sz="1600" dirty="0"/>
              <a:t>the project manager can take maximum advantage of their contribution to the project. From this process</a:t>
            </a:r>
            <a:r>
              <a:rPr lang="en-US" sz="1600" dirty="0" smtClean="0"/>
              <a:t>, prioritized </a:t>
            </a:r>
            <a:r>
              <a:rPr lang="en-US" sz="1600" dirty="0"/>
              <a:t>stakeholder management plans may be developed.</a:t>
            </a:r>
            <a:r>
              <a:rPr lang="en-US" sz="1600" dirty="0" smtClean="0"/>
              <a:t> </a:t>
            </a:r>
            <a:endParaRPr lang="en-US" sz="16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170</a:t>
            </a:fld>
            <a:endParaRPr lang="en-US" dirty="0"/>
          </a:p>
        </p:txBody>
      </p:sp>
      <p:sp>
        <p:nvSpPr>
          <p:cNvPr id="4" name="Title 3"/>
          <p:cNvSpPr>
            <a:spLocks noGrp="1"/>
          </p:cNvSpPr>
          <p:nvPr>
            <p:ph type="title"/>
          </p:nvPr>
        </p:nvSpPr>
        <p:spPr>
          <a:xfrm>
            <a:off x="399434" y="266700"/>
            <a:ext cx="8668365" cy="838200"/>
          </a:xfrm>
        </p:spPr>
        <p:txBody>
          <a:bodyPr>
            <a:normAutofit fontScale="90000"/>
          </a:bodyPr>
          <a:lstStyle/>
          <a:p>
            <a:r>
              <a:rPr lang="en-US" strike="sngStrike" dirty="0" smtClean="0"/>
              <a:t>Management of </a:t>
            </a:r>
            <a:r>
              <a:rPr lang="en-US" dirty="0" smtClean="0"/>
              <a:t>Stakeholders</a:t>
            </a:r>
            <a:br>
              <a:rPr lang="en-US" dirty="0" smtClean="0"/>
            </a:br>
            <a:r>
              <a:rPr lang="en-US" dirty="0" smtClean="0"/>
              <a:t>Engagement</a:t>
            </a:r>
            <a:endParaRPr lang="en-US" dirty="0"/>
          </a:p>
        </p:txBody>
      </p:sp>
      <p:sp>
        <p:nvSpPr>
          <p:cNvPr id="5" name="TextBox 4"/>
          <p:cNvSpPr txBox="1"/>
          <p:nvPr/>
        </p:nvSpPr>
        <p:spPr>
          <a:xfrm>
            <a:off x="228600" y="5811699"/>
            <a:ext cx="8839200" cy="523220"/>
          </a:xfrm>
          <a:prstGeom prst="rect">
            <a:avLst/>
          </a:prstGeom>
          <a:noFill/>
        </p:spPr>
        <p:txBody>
          <a:bodyPr wrap="square" rtlCol="0">
            <a:spAutoFit/>
          </a:bodyPr>
          <a:lstStyle/>
          <a:p>
            <a:r>
              <a:rPr lang="en-US" sz="2800" b="1" dirty="0" smtClean="0">
                <a:solidFill>
                  <a:srgbClr val="FF0000"/>
                </a:solidFill>
              </a:rPr>
              <a:t>IMPORTANT:</a:t>
            </a:r>
            <a:r>
              <a:rPr lang="en-US" sz="2800" b="1" dirty="0" smtClean="0"/>
              <a:t> </a:t>
            </a:r>
            <a:r>
              <a:rPr lang="en-US" sz="2800" dirty="0" smtClean="0"/>
              <a:t>DO </a:t>
            </a:r>
            <a:r>
              <a:rPr lang="en-US" sz="2800" b="1" u="sng" dirty="0" smtClean="0"/>
              <a:t>NOT</a:t>
            </a:r>
            <a:r>
              <a:rPr lang="en-US" sz="2800" dirty="0" smtClean="0"/>
              <a:t> Manage Stakeholders, </a:t>
            </a:r>
            <a:r>
              <a:rPr lang="en-US" sz="2800" i="1" dirty="0" smtClean="0"/>
              <a:t>Engage them!</a:t>
            </a:r>
            <a:endParaRPr lang="en-US" sz="2800" i="1" dirty="0"/>
          </a:p>
        </p:txBody>
      </p:sp>
      <p:sp>
        <p:nvSpPr>
          <p:cNvPr id="7" name="Right Arrow 6"/>
          <p:cNvSpPr/>
          <p:nvPr/>
        </p:nvSpPr>
        <p:spPr>
          <a:xfrm rot="15890307">
            <a:off x="2582335" y="712544"/>
            <a:ext cx="231245" cy="194300"/>
          </a:xfrm>
          <a:prstGeom prst="rightArrow">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xmlns="" val="17027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Project Managers must be comfortable engaging with individuals in the “c” suite. (CEO, CFO, CTO, CST, etc.) </a:t>
            </a:r>
          </a:p>
          <a:p>
            <a:r>
              <a:rPr lang="en-US" dirty="0" smtClean="0"/>
              <a:t>PMs are looked upon as strategists and must make decisions that affect the business</a:t>
            </a:r>
          </a:p>
          <a:p>
            <a:r>
              <a:rPr lang="en-US" dirty="0" smtClean="0"/>
              <a:t>The individuals who entrust PMs with the mandates to do these activities are higher on the corporate ladder.  </a:t>
            </a:r>
            <a:r>
              <a:rPr lang="en-US" dirty="0" smtClean="0">
                <a:solidFill>
                  <a:srgbClr val="FF0000"/>
                </a:solidFill>
              </a:rPr>
              <a:t>You can’t manage your boss.</a:t>
            </a:r>
            <a:endParaRPr lang="en-US" dirty="0">
              <a:solidFill>
                <a:srgbClr val="FF0000"/>
              </a:solidFill>
            </a:endParaRPr>
          </a:p>
        </p:txBody>
      </p:sp>
      <p:sp>
        <p:nvSpPr>
          <p:cNvPr id="3" name="Slide Number Placeholder 2"/>
          <p:cNvSpPr>
            <a:spLocks noGrp="1"/>
          </p:cNvSpPr>
          <p:nvPr>
            <p:ph type="sldNum" sz="quarter" idx="12"/>
          </p:nvPr>
        </p:nvSpPr>
        <p:spPr/>
        <p:txBody>
          <a:bodyPr/>
          <a:lstStyle/>
          <a:p>
            <a:fld id="{4BE819A1-3DD8-4179-BFD0-BF7D359F8DBD}" type="slidenum">
              <a:rPr lang="en-US" smtClean="0"/>
              <a:pPr/>
              <a:t>171</a:t>
            </a:fld>
            <a:endParaRPr lang="en-US" dirty="0"/>
          </a:p>
        </p:txBody>
      </p:sp>
      <p:sp>
        <p:nvSpPr>
          <p:cNvPr id="4" name="Title 3"/>
          <p:cNvSpPr>
            <a:spLocks noGrp="1"/>
          </p:cNvSpPr>
          <p:nvPr>
            <p:ph type="title"/>
          </p:nvPr>
        </p:nvSpPr>
        <p:spPr/>
        <p:txBody>
          <a:bodyPr/>
          <a:lstStyle/>
          <a:p>
            <a:r>
              <a:rPr lang="en-US" dirty="0" smtClean="0"/>
              <a:t>Why?</a:t>
            </a:r>
            <a:endParaRPr lang="en-US" dirty="0"/>
          </a:p>
        </p:txBody>
      </p:sp>
    </p:spTree>
    <p:extLst>
      <p:ext uri="{BB962C8B-B14F-4D97-AF65-F5344CB8AC3E}">
        <p14:creationId xmlns:p14="http://schemas.microsoft.com/office/powerpoint/2010/main" xmlns="" val="18710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514350" indent="-514350">
              <a:buFont typeface="+mj-lt"/>
              <a:buAutoNum type="arabicPeriod"/>
            </a:pPr>
            <a:r>
              <a:rPr lang="en-US" dirty="0" smtClean="0"/>
              <a:t>Get to know them.</a:t>
            </a:r>
          </a:p>
          <a:p>
            <a:pPr marL="914400" lvl="1" indent="-514350">
              <a:buFont typeface="+mj-lt"/>
              <a:buAutoNum type="arabicPeriod"/>
            </a:pPr>
            <a:r>
              <a:rPr lang="en-US" dirty="0" smtClean="0"/>
              <a:t>Who are they? What do they care about? How do they relate to the initiative you are trying to launch?</a:t>
            </a:r>
          </a:p>
          <a:p>
            <a:pPr marL="514350" indent="-514350">
              <a:buFont typeface="+mj-lt"/>
              <a:buAutoNum type="arabicPeriod"/>
            </a:pPr>
            <a:r>
              <a:rPr lang="en-US" dirty="0" smtClean="0"/>
              <a:t>Engage as early as possible.</a:t>
            </a:r>
          </a:p>
          <a:p>
            <a:pPr marL="914400" lvl="1" indent="-514350">
              <a:buFont typeface="+mj-lt"/>
              <a:buAutoNum type="arabicPeriod"/>
            </a:pPr>
            <a:r>
              <a:rPr lang="en-US" dirty="0" smtClean="0"/>
              <a:t>No one likes to be surprised by change.</a:t>
            </a:r>
          </a:p>
          <a:p>
            <a:pPr marL="514350" indent="-514350">
              <a:buFont typeface="+mj-lt"/>
              <a:buAutoNum type="arabicPeriod"/>
            </a:pPr>
            <a:r>
              <a:rPr lang="en-US" dirty="0" smtClean="0"/>
              <a:t>Listen with Both Ears</a:t>
            </a:r>
          </a:p>
          <a:p>
            <a:pPr marL="914400" lvl="1" indent="-514350">
              <a:buFont typeface="+mj-lt"/>
              <a:buAutoNum type="arabicPeriod"/>
            </a:pPr>
            <a:r>
              <a:rPr lang="en-US" dirty="0" smtClean="0"/>
              <a:t>Take the time to ask stakeholders for their opinions or to open the doors for participation and make sure it counts for something. You must be open to receiving incorporating stakeholder input, even if it doesn’t align with the project’s vision or goals.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172</a:t>
            </a:fld>
            <a:endParaRPr lang="en-US" dirty="0"/>
          </a:p>
        </p:txBody>
      </p:sp>
      <p:sp>
        <p:nvSpPr>
          <p:cNvPr id="4" name="Title 3"/>
          <p:cNvSpPr>
            <a:spLocks noGrp="1"/>
          </p:cNvSpPr>
          <p:nvPr>
            <p:ph type="title"/>
          </p:nvPr>
        </p:nvSpPr>
        <p:spPr>
          <a:xfrm>
            <a:off x="628650" y="365125"/>
            <a:ext cx="7886700" cy="854075"/>
          </a:xfrm>
        </p:spPr>
        <p:txBody>
          <a:bodyPr>
            <a:normAutofit/>
          </a:bodyPr>
          <a:lstStyle/>
          <a:p>
            <a:r>
              <a:rPr lang="en-US" dirty="0" smtClean="0"/>
              <a:t>Keys to Stakeholder Engagement</a:t>
            </a:r>
            <a:endParaRPr lang="en-US" dirty="0"/>
          </a:p>
        </p:txBody>
      </p:sp>
    </p:spTree>
    <p:extLst>
      <p:ext uri="{BB962C8B-B14F-4D97-AF65-F5344CB8AC3E}">
        <p14:creationId xmlns:p14="http://schemas.microsoft.com/office/powerpoint/2010/main" xmlns="" val="70609510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4038599"/>
          </a:xfrm>
        </p:spPr>
        <p:txBody>
          <a:bodyPr>
            <a:normAutofit lnSpcReduction="10000"/>
          </a:bodyPr>
          <a:lstStyle/>
          <a:p>
            <a:pPr marL="514350" indent="-514350">
              <a:buFont typeface="+mj-lt"/>
              <a:buAutoNum type="arabicPeriod" startAt="4"/>
            </a:pPr>
            <a:r>
              <a:rPr lang="en-US" dirty="0" smtClean="0"/>
              <a:t>Communicate, Communicate, Communicate.</a:t>
            </a:r>
          </a:p>
          <a:p>
            <a:pPr marL="914400" lvl="1" indent="-514350">
              <a:buFont typeface="Lucida Grande"/>
              <a:buChar char="1"/>
            </a:pPr>
            <a:r>
              <a:rPr lang="en-US" dirty="0" smtClean="0"/>
              <a:t>Stakeholders must be aware of the project’s status but also have a clear understanding of goals and benefits and a strong sense of how it will impact them.</a:t>
            </a:r>
          </a:p>
          <a:p>
            <a:pPr marL="514350" indent="-514350">
              <a:buFont typeface="+mj-lt"/>
              <a:buAutoNum type="arabicPeriod" startAt="4"/>
            </a:pPr>
            <a:r>
              <a:rPr lang="en-US" dirty="0" smtClean="0"/>
              <a:t>Use Policy as a Carrot, not as a Baseball bat.</a:t>
            </a:r>
          </a:p>
          <a:p>
            <a:pPr marL="914400" lvl="1" indent="-514350">
              <a:buFont typeface="Lucida Grande"/>
              <a:buChar char="1"/>
            </a:pPr>
            <a:r>
              <a:rPr lang="en-US" dirty="0" smtClean="0"/>
              <a:t>Policy is what a PM falls back on when they fail to secure buy-in from stakeholders.  In essence, the tendency to mandate change through rules and regulations without more comprehensive change management efforts to encourage and support new behaviors</a:t>
            </a:r>
          </a:p>
          <a:p>
            <a:pPr marL="914400" lvl="1" indent="-514350">
              <a:buFont typeface="+mj-lt"/>
              <a:buAutoNum type="arabicPeriod" startAt="4"/>
            </a:pPr>
            <a:endParaRPr lang="en-US" dirty="0" smtClean="0"/>
          </a:p>
          <a:p>
            <a:pPr marL="914400" lvl="1" indent="-514350">
              <a:buFont typeface="+mj-lt"/>
              <a:buAutoNum type="arabicPeriod" startAt="4"/>
            </a:pPr>
            <a:endParaRPr lang="en-US" dirty="0" smtClean="0"/>
          </a:p>
        </p:txBody>
      </p:sp>
      <p:sp>
        <p:nvSpPr>
          <p:cNvPr id="3" name="Slide Number Placeholder 2"/>
          <p:cNvSpPr>
            <a:spLocks noGrp="1"/>
          </p:cNvSpPr>
          <p:nvPr>
            <p:ph type="sldNum" sz="quarter" idx="12"/>
          </p:nvPr>
        </p:nvSpPr>
        <p:spPr/>
        <p:txBody>
          <a:bodyPr/>
          <a:lstStyle/>
          <a:p>
            <a:fld id="{4BE819A1-3DD8-4179-BFD0-BF7D359F8DBD}" type="slidenum">
              <a:rPr lang="en-US" smtClean="0"/>
              <a:pPr/>
              <a:t>173</a:t>
            </a:fld>
            <a:endParaRPr lang="en-US" dirty="0"/>
          </a:p>
        </p:txBody>
      </p:sp>
      <p:sp>
        <p:nvSpPr>
          <p:cNvPr id="4" name="Title 3"/>
          <p:cNvSpPr>
            <a:spLocks noGrp="1"/>
          </p:cNvSpPr>
          <p:nvPr>
            <p:ph type="title"/>
          </p:nvPr>
        </p:nvSpPr>
        <p:spPr/>
        <p:txBody>
          <a:bodyPr>
            <a:normAutofit fontScale="90000"/>
          </a:bodyPr>
          <a:lstStyle/>
          <a:p>
            <a:r>
              <a:rPr lang="en-US" dirty="0" smtClean="0"/>
              <a:t>Keys to Stakeholder Engagement</a:t>
            </a:r>
            <a:endParaRPr lang="en-US" dirty="0"/>
          </a:p>
        </p:txBody>
      </p:sp>
    </p:spTree>
    <p:extLst>
      <p:ext uri="{BB962C8B-B14F-4D97-AF65-F5344CB8AC3E}">
        <p14:creationId xmlns:p14="http://schemas.microsoft.com/office/powerpoint/2010/main" xmlns="" val="34586364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Stakeholder Engagement process</a:t>
            </a:r>
            <a:endParaRPr lang="en-GB" dirty="0"/>
          </a:p>
        </p:txBody>
      </p:sp>
      <p:graphicFrame>
        <p:nvGraphicFramePr>
          <p:cNvPr id="3" name="Diagram 2"/>
          <p:cNvGraphicFramePr/>
          <p:nvPr>
            <p:extLst/>
          </p:nvPr>
        </p:nvGraphicFramePr>
        <p:xfrm>
          <a:off x="1524000" y="1600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72216032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Identify stakeholders</a:t>
            </a:r>
            <a:endParaRPr lang="en-GB" dirty="0"/>
          </a:p>
        </p:txBody>
      </p:sp>
      <p:sp>
        <p:nvSpPr>
          <p:cNvPr id="4" name="Content Placeholder 3"/>
          <p:cNvSpPr>
            <a:spLocks noGrp="1"/>
          </p:cNvSpPr>
          <p:nvPr>
            <p:ph idx="1"/>
          </p:nvPr>
        </p:nvSpPr>
        <p:spPr/>
        <p:txBody>
          <a:bodyPr/>
          <a:lstStyle/>
          <a:p>
            <a:r>
              <a:rPr lang="en-GB" dirty="0" smtClean="0"/>
              <a:t>Who is involved in, affected by or can affect the project?</a:t>
            </a:r>
          </a:p>
          <a:p>
            <a:r>
              <a:rPr lang="en-GB" dirty="0" smtClean="0"/>
              <a:t>Identifying stakeholders may help identify:</a:t>
            </a:r>
          </a:p>
          <a:p>
            <a:pPr lvl="1"/>
            <a:r>
              <a:rPr lang="en-GB" dirty="0" smtClean="0"/>
              <a:t>Resources needed</a:t>
            </a:r>
          </a:p>
          <a:p>
            <a:pPr lvl="1"/>
            <a:r>
              <a:rPr lang="en-GB" dirty="0" smtClean="0"/>
              <a:t>Organizations/people affected</a:t>
            </a:r>
          </a:p>
          <a:p>
            <a:pPr lvl="1"/>
            <a:r>
              <a:rPr lang="en-GB" dirty="0" smtClean="0"/>
              <a:t>Organizations/people with influence</a:t>
            </a:r>
          </a:p>
          <a:p>
            <a:pPr lvl="1"/>
            <a:r>
              <a:rPr lang="en-GB" dirty="0" smtClean="0"/>
              <a:t>Statutory and regulatory bodies</a:t>
            </a:r>
            <a:endParaRPr lang="en-GB" dirty="0"/>
          </a:p>
        </p:txBody>
      </p:sp>
    </p:spTree>
    <p:extLst>
      <p:ext uri="{BB962C8B-B14F-4D97-AF65-F5344CB8AC3E}">
        <p14:creationId xmlns:p14="http://schemas.microsoft.com/office/powerpoint/2010/main" xmlns="" val="122873539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Stakeholder analysis</a:t>
            </a:r>
            <a:endParaRPr lang="en-GB" dirty="0"/>
          </a:p>
        </p:txBody>
      </p:sp>
      <p:sp>
        <p:nvSpPr>
          <p:cNvPr id="3" name="Content Placeholder 2"/>
          <p:cNvSpPr>
            <a:spLocks noGrp="1"/>
          </p:cNvSpPr>
          <p:nvPr>
            <p:ph idx="1"/>
          </p:nvPr>
        </p:nvSpPr>
        <p:spPr/>
        <p:txBody>
          <a:bodyPr/>
          <a:lstStyle/>
          <a:p>
            <a:r>
              <a:rPr lang="en-GB" dirty="0" smtClean="0"/>
              <a:t>Are they interested in the project succeeding?</a:t>
            </a:r>
          </a:p>
          <a:p>
            <a:r>
              <a:rPr lang="en-GB" dirty="0" smtClean="0"/>
              <a:t>Will they openly support it?</a:t>
            </a:r>
          </a:p>
          <a:p>
            <a:r>
              <a:rPr lang="en-GB" dirty="0" smtClean="0"/>
              <a:t>Are they ambivalent?</a:t>
            </a:r>
          </a:p>
          <a:p>
            <a:r>
              <a:rPr lang="en-GB" dirty="0" smtClean="0"/>
              <a:t>Are they negative?</a:t>
            </a:r>
          </a:p>
          <a:p>
            <a:r>
              <a:rPr lang="en-GB" dirty="0" smtClean="0"/>
              <a:t>What are their expectations and how can these be managed?</a:t>
            </a:r>
            <a:endParaRPr lang="en-GB" dirty="0"/>
          </a:p>
        </p:txBody>
      </p:sp>
    </p:spTree>
    <p:extLst>
      <p:ext uri="{BB962C8B-B14F-4D97-AF65-F5344CB8AC3E}">
        <p14:creationId xmlns:p14="http://schemas.microsoft.com/office/powerpoint/2010/main" xmlns="" val="115295017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Analysis tools – 2x2 grid</a:t>
            </a:r>
            <a:endParaRPr lang="en-GB" dirty="0"/>
          </a:p>
        </p:txBody>
      </p:sp>
      <p:sp>
        <p:nvSpPr>
          <p:cNvPr id="5" name="Rectangle 4"/>
          <p:cNvSpPr/>
          <p:nvPr/>
        </p:nvSpPr>
        <p:spPr>
          <a:xfrm>
            <a:off x="2411761" y="1484784"/>
            <a:ext cx="1800000" cy="1800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2400" dirty="0" smtClean="0">
                <a:solidFill>
                  <a:schemeClr val="bg1"/>
                </a:solidFill>
              </a:rPr>
              <a:t>Blockers</a:t>
            </a:r>
            <a:endParaRPr lang="en-GB" sz="2400" dirty="0">
              <a:solidFill>
                <a:schemeClr val="bg1"/>
              </a:solidFill>
            </a:endParaRPr>
          </a:p>
        </p:txBody>
      </p:sp>
      <p:sp>
        <p:nvSpPr>
          <p:cNvPr id="9" name="Rectangle 8"/>
          <p:cNvSpPr/>
          <p:nvPr/>
        </p:nvSpPr>
        <p:spPr>
          <a:xfrm>
            <a:off x="4211961" y="1484784"/>
            <a:ext cx="1800000" cy="1800000"/>
          </a:xfrm>
          <a:prstGeom prst="rect">
            <a:avLst/>
          </a:prstGeom>
          <a:solidFill>
            <a:srgbClr val="0070C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2400" dirty="0" smtClean="0">
                <a:solidFill>
                  <a:schemeClr val="bg1"/>
                </a:solidFill>
              </a:rPr>
              <a:t>Champions</a:t>
            </a:r>
            <a:endParaRPr lang="en-GB" sz="2400" dirty="0">
              <a:solidFill>
                <a:schemeClr val="bg1"/>
              </a:solidFill>
            </a:endParaRPr>
          </a:p>
        </p:txBody>
      </p:sp>
      <p:sp>
        <p:nvSpPr>
          <p:cNvPr id="10" name="Rectangle 9"/>
          <p:cNvSpPr/>
          <p:nvPr/>
        </p:nvSpPr>
        <p:spPr>
          <a:xfrm>
            <a:off x="2411761" y="3284984"/>
            <a:ext cx="1800000" cy="1800000"/>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400" dirty="0" smtClean="0">
                <a:solidFill>
                  <a:schemeClr val="bg1"/>
                </a:solidFill>
              </a:rPr>
              <a:t>Detractors</a:t>
            </a:r>
            <a:endParaRPr lang="en-GB" sz="2400" dirty="0">
              <a:solidFill>
                <a:schemeClr val="bg1"/>
              </a:solidFill>
            </a:endParaRPr>
          </a:p>
        </p:txBody>
      </p:sp>
      <p:sp>
        <p:nvSpPr>
          <p:cNvPr id="11" name="Rectangle 10"/>
          <p:cNvSpPr/>
          <p:nvPr/>
        </p:nvSpPr>
        <p:spPr>
          <a:xfrm>
            <a:off x="4211961" y="3285184"/>
            <a:ext cx="1800000" cy="180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2400" dirty="0" smtClean="0">
                <a:solidFill>
                  <a:schemeClr val="bg1"/>
                </a:solidFill>
              </a:rPr>
              <a:t>Supporters</a:t>
            </a:r>
            <a:endParaRPr lang="en-GB" sz="2400" dirty="0">
              <a:solidFill>
                <a:schemeClr val="bg1"/>
              </a:solidFill>
            </a:endParaRPr>
          </a:p>
        </p:txBody>
      </p:sp>
      <p:sp>
        <p:nvSpPr>
          <p:cNvPr id="12" name="Rectangle 11"/>
          <p:cNvSpPr/>
          <p:nvPr/>
        </p:nvSpPr>
        <p:spPr>
          <a:xfrm>
            <a:off x="2412161" y="1484784"/>
            <a:ext cx="3600000" cy="3600000"/>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p:cNvSpPr txBox="1"/>
          <p:nvPr/>
        </p:nvSpPr>
        <p:spPr>
          <a:xfrm>
            <a:off x="4211960" y="5085184"/>
            <a:ext cx="1800200" cy="400110"/>
          </a:xfrm>
          <a:prstGeom prst="rect">
            <a:avLst/>
          </a:prstGeom>
          <a:noFill/>
        </p:spPr>
        <p:txBody>
          <a:bodyPr wrap="square" rtlCol="0">
            <a:spAutoFit/>
          </a:bodyPr>
          <a:lstStyle/>
          <a:p>
            <a:pPr algn="ctr"/>
            <a:r>
              <a:rPr lang="en-GB" sz="2000" dirty="0" smtClean="0">
                <a:solidFill>
                  <a:srgbClr val="000000"/>
                </a:solidFill>
              </a:rPr>
              <a:t>Positive</a:t>
            </a:r>
            <a:endParaRPr lang="en-GB" sz="2000" dirty="0">
              <a:solidFill>
                <a:srgbClr val="000000"/>
              </a:solidFill>
            </a:endParaRPr>
          </a:p>
        </p:txBody>
      </p:sp>
      <p:sp>
        <p:nvSpPr>
          <p:cNvPr id="14" name="TextBox 13"/>
          <p:cNvSpPr txBox="1"/>
          <p:nvPr/>
        </p:nvSpPr>
        <p:spPr>
          <a:xfrm>
            <a:off x="2411760" y="5085184"/>
            <a:ext cx="1800199" cy="400110"/>
          </a:xfrm>
          <a:prstGeom prst="rect">
            <a:avLst/>
          </a:prstGeom>
          <a:noFill/>
        </p:spPr>
        <p:txBody>
          <a:bodyPr wrap="square" rtlCol="0">
            <a:spAutoFit/>
          </a:bodyPr>
          <a:lstStyle/>
          <a:p>
            <a:pPr algn="ctr"/>
            <a:r>
              <a:rPr lang="en-GB" sz="2000" dirty="0" smtClean="0">
                <a:solidFill>
                  <a:srgbClr val="000000"/>
                </a:solidFill>
              </a:rPr>
              <a:t>Negative</a:t>
            </a:r>
            <a:endParaRPr lang="en-GB" sz="2000" dirty="0">
              <a:solidFill>
                <a:srgbClr val="000000"/>
              </a:solidFill>
            </a:endParaRPr>
          </a:p>
        </p:txBody>
      </p:sp>
      <p:sp>
        <p:nvSpPr>
          <p:cNvPr id="15" name="TextBox 14"/>
          <p:cNvSpPr txBox="1"/>
          <p:nvPr/>
        </p:nvSpPr>
        <p:spPr>
          <a:xfrm>
            <a:off x="1547665" y="2204864"/>
            <a:ext cx="864096" cy="400110"/>
          </a:xfrm>
          <a:prstGeom prst="rect">
            <a:avLst/>
          </a:prstGeom>
          <a:noFill/>
        </p:spPr>
        <p:txBody>
          <a:bodyPr wrap="square" rtlCol="0">
            <a:spAutoFit/>
          </a:bodyPr>
          <a:lstStyle/>
          <a:p>
            <a:pPr algn="r"/>
            <a:r>
              <a:rPr lang="en-GB" sz="2000" dirty="0" smtClean="0">
                <a:solidFill>
                  <a:srgbClr val="000000"/>
                </a:solidFill>
              </a:rPr>
              <a:t>High</a:t>
            </a:r>
            <a:endParaRPr lang="en-GB" sz="2000" dirty="0">
              <a:solidFill>
                <a:srgbClr val="000000"/>
              </a:solidFill>
            </a:endParaRPr>
          </a:p>
        </p:txBody>
      </p:sp>
      <p:sp>
        <p:nvSpPr>
          <p:cNvPr id="16" name="TextBox 15"/>
          <p:cNvSpPr txBox="1"/>
          <p:nvPr/>
        </p:nvSpPr>
        <p:spPr>
          <a:xfrm>
            <a:off x="1547665" y="3990256"/>
            <a:ext cx="864096" cy="400110"/>
          </a:xfrm>
          <a:prstGeom prst="rect">
            <a:avLst/>
          </a:prstGeom>
          <a:noFill/>
        </p:spPr>
        <p:txBody>
          <a:bodyPr wrap="square" rtlCol="0">
            <a:spAutoFit/>
          </a:bodyPr>
          <a:lstStyle/>
          <a:p>
            <a:pPr algn="r"/>
            <a:r>
              <a:rPr lang="en-GB" sz="2000" dirty="0" smtClean="0">
                <a:solidFill>
                  <a:srgbClr val="000000"/>
                </a:solidFill>
              </a:rPr>
              <a:t>Low</a:t>
            </a:r>
            <a:endParaRPr lang="en-GB" sz="2000" dirty="0">
              <a:solidFill>
                <a:srgbClr val="000000"/>
              </a:solidFill>
            </a:endParaRPr>
          </a:p>
        </p:txBody>
      </p:sp>
      <p:sp>
        <p:nvSpPr>
          <p:cNvPr id="22" name="TextBox 21"/>
          <p:cNvSpPr txBox="1"/>
          <p:nvPr/>
        </p:nvSpPr>
        <p:spPr>
          <a:xfrm>
            <a:off x="107504" y="2660719"/>
            <a:ext cx="1656184" cy="1200329"/>
          </a:xfrm>
          <a:prstGeom prst="rect">
            <a:avLst/>
          </a:prstGeom>
          <a:noFill/>
        </p:spPr>
        <p:txBody>
          <a:bodyPr wrap="square" rtlCol="0">
            <a:spAutoFit/>
          </a:bodyPr>
          <a:lstStyle/>
          <a:p>
            <a:pPr algn="r"/>
            <a:r>
              <a:rPr lang="en-GB" sz="2400" dirty="0" smtClean="0"/>
              <a:t>Level of power and influence</a:t>
            </a:r>
            <a:endParaRPr lang="en-GB" sz="2400" dirty="0"/>
          </a:p>
        </p:txBody>
      </p:sp>
      <p:sp>
        <p:nvSpPr>
          <p:cNvPr id="23" name="TextBox 22"/>
          <p:cNvSpPr txBox="1"/>
          <p:nvPr/>
        </p:nvSpPr>
        <p:spPr>
          <a:xfrm>
            <a:off x="3059832" y="5631631"/>
            <a:ext cx="2376264" cy="461665"/>
          </a:xfrm>
          <a:prstGeom prst="rect">
            <a:avLst/>
          </a:prstGeom>
          <a:noFill/>
        </p:spPr>
        <p:txBody>
          <a:bodyPr wrap="square" rtlCol="0">
            <a:spAutoFit/>
          </a:bodyPr>
          <a:lstStyle/>
          <a:p>
            <a:pPr algn="ctr"/>
            <a:r>
              <a:rPr lang="en-GB" sz="2400" dirty="0" smtClean="0">
                <a:solidFill>
                  <a:srgbClr val="000000"/>
                </a:solidFill>
              </a:rPr>
              <a:t>Level of interest</a:t>
            </a:r>
            <a:endParaRPr lang="en-GB" sz="2400" dirty="0">
              <a:solidFill>
                <a:srgbClr val="000000"/>
              </a:solidFill>
            </a:endParaRPr>
          </a:p>
        </p:txBody>
      </p:sp>
    </p:spTree>
    <p:extLst>
      <p:ext uri="{BB962C8B-B14F-4D97-AF65-F5344CB8AC3E}">
        <p14:creationId xmlns:p14="http://schemas.microsoft.com/office/powerpoint/2010/main" xmlns="" val="88869476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Stakeholder Registers</a:t>
            </a:r>
            <a:endParaRPr lang="en-US" dirty="0"/>
          </a:p>
        </p:txBody>
      </p:sp>
      <p:sp>
        <p:nvSpPr>
          <p:cNvPr id="4" name="Rectangle 3"/>
          <p:cNvSpPr txBox="1">
            <a:spLocks noChangeArrowheads="1"/>
          </p:cNvSpPr>
          <p:nvPr/>
        </p:nvSpPr>
        <p:spPr bwMode="auto">
          <a:xfrm>
            <a:off x="304800" y="1219200"/>
            <a:ext cx="86868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1" fontAlgn="base" hangingPunct="1">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1" fontAlgn="base" hangingPunct="1">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1" fontAlgn="base" hangingPunct="1">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1" fontAlgn="base" hangingPunct="1">
              <a:spcBef>
                <a:spcPts val="350"/>
              </a:spcBef>
              <a:spcAft>
                <a:spcPct val="0"/>
              </a:spcAft>
              <a:buClr>
                <a:schemeClr val="accent2"/>
              </a:buClr>
              <a:buFont typeface="Wingdings 2" pitchFamily="18" charset="2"/>
              <a:buChar char=""/>
              <a:defRPr sz="20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537" marR="0" lvl="0" indent="0" algn="l" defTabSz="914400" rtl="0" eaLnBrk="1" fontAlgn="base" latinLnBrk="0" hangingPunct="1">
              <a:lnSpc>
                <a:spcPct val="100000"/>
              </a:lnSpc>
              <a:spcBef>
                <a:spcPts val="400"/>
              </a:spcBef>
              <a:spcAft>
                <a:spcPct val="0"/>
              </a:spcAft>
              <a:buClr>
                <a:srgbClr val="2DA2BF"/>
              </a:buClr>
              <a:buSzPct val="68000"/>
              <a:buNone/>
              <a:tabLst/>
              <a:defRPr/>
            </a:pPr>
            <a:r>
              <a:rPr lang="en-US" dirty="0">
                <a:latin typeface="Helvetica" charset="0"/>
                <a:ea typeface="Helvetica" charset="0"/>
                <a:cs typeface="Helvetica" charset="0"/>
              </a:rPr>
              <a:t>A stakeholder register includes basic information on stakeholders:</a:t>
            </a:r>
          </a:p>
          <a:p>
            <a:pPr marL="365125" marR="0" lvl="0" indent="-255588" algn="l" defTabSz="914400" rtl="0" eaLnBrk="1" fontAlgn="base" latinLnBrk="0" hangingPunct="1">
              <a:lnSpc>
                <a:spcPct val="100000"/>
              </a:lnSpc>
              <a:spcBef>
                <a:spcPts val="400"/>
              </a:spcBef>
              <a:spcAft>
                <a:spcPct val="0"/>
              </a:spcAft>
              <a:buClr>
                <a:srgbClr val="2DA2BF"/>
              </a:buClr>
              <a:buSzPct val="68000"/>
              <a:buFont typeface="Wingdings 3" pitchFamily="18" charset="2"/>
              <a:buChar char=""/>
              <a:tabLst/>
              <a:defRPr/>
            </a:pPr>
            <a:endParaRPr kumimoji="0" lang="en-US" sz="800" b="0" i="0" u="none" strike="noStrike" kern="1200" cap="none" spc="0" normalizeH="0" baseline="0" noProof="0" dirty="0" smtClean="0">
              <a:ln>
                <a:noFill/>
              </a:ln>
              <a:solidFill>
                <a:sysClr val="windowText" lastClr="000000"/>
              </a:solidFill>
              <a:effectLst/>
              <a:uLnTx/>
              <a:uFillTx/>
              <a:latin typeface="Helvetica" charset="0"/>
              <a:ea typeface="Helvetica" charset="0"/>
              <a:cs typeface="Helvetica" charset="0"/>
            </a:endParaRPr>
          </a:p>
          <a:p>
            <a:pPr marR="0" lvl="1" algn="l" defTabSz="914400" rtl="0" eaLnBrk="1" fontAlgn="base" latinLnBrk="0" hangingPunct="1">
              <a:lnSpc>
                <a:spcPct val="100000"/>
              </a:lnSpc>
              <a:spcBef>
                <a:spcPts val="325"/>
              </a:spcBef>
              <a:spcAft>
                <a:spcPct val="0"/>
              </a:spcAft>
              <a:buClr>
                <a:schemeClr val="tx1"/>
              </a:buClr>
              <a:buSzTx/>
              <a:buFont typeface="Wingdings" charset="2"/>
              <a:buChar char="§"/>
              <a:tabLst/>
              <a:defRPr/>
            </a:pPr>
            <a:r>
              <a:rPr kumimoji="0" lang="en-US" sz="2400" b="1" i="0" u="none" strike="noStrike" kern="1200" cap="none" spc="0" normalizeH="0" baseline="0" noProof="0" dirty="0" smtClean="0">
                <a:ln>
                  <a:noFill/>
                </a:ln>
                <a:effectLst/>
                <a:uLnTx/>
                <a:uFillTx/>
                <a:latin typeface="Helvetica" charset="0"/>
                <a:ea typeface="Helvetica" charset="0"/>
                <a:cs typeface="Helvetica" charset="0"/>
              </a:rPr>
              <a:t>Identification information: </a:t>
            </a:r>
            <a:r>
              <a:rPr kumimoji="0" lang="en-US" sz="2400" b="0" i="0" u="none" strike="noStrike" kern="1200" cap="none" spc="0" normalizeH="0" baseline="0" noProof="0" dirty="0" smtClean="0">
                <a:ln>
                  <a:noFill/>
                </a:ln>
                <a:solidFill>
                  <a:sysClr val="windowText" lastClr="000000"/>
                </a:solidFill>
                <a:effectLst/>
                <a:uLnTx/>
                <a:uFillTx/>
                <a:latin typeface="Helvetica" charset="0"/>
                <a:ea typeface="Helvetica" charset="0"/>
                <a:cs typeface="Helvetica" charset="0"/>
              </a:rPr>
              <a:t>The stakeholders’ names, positions, locations, roles in the project, and contact information</a:t>
            </a:r>
          </a:p>
          <a:p>
            <a:pPr marR="0" lvl="1" algn="l" defTabSz="914400" rtl="0" eaLnBrk="1" fontAlgn="base" latinLnBrk="0" hangingPunct="1">
              <a:lnSpc>
                <a:spcPct val="100000"/>
              </a:lnSpc>
              <a:spcBef>
                <a:spcPts val="325"/>
              </a:spcBef>
              <a:spcAft>
                <a:spcPct val="0"/>
              </a:spcAft>
              <a:buClr>
                <a:schemeClr val="tx1"/>
              </a:buClr>
              <a:buSzTx/>
              <a:buFont typeface="Wingdings" charset="2"/>
              <a:buChar char="§"/>
              <a:tabLst/>
              <a:defRPr/>
            </a:pPr>
            <a:r>
              <a:rPr kumimoji="0" lang="en-US" sz="2400" b="1" i="0" u="none" strike="noStrike" kern="1200" cap="none" spc="0" normalizeH="0" baseline="0" noProof="0" dirty="0" smtClean="0">
                <a:ln>
                  <a:noFill/>
                </a:ln>
                <a:effectLst/>
                <a:uLnTx/>
                <a:uFillTx/>
                <a:latin typeface="Helvetica" charset="0"/>
                <a:ea typeface="Helvetica" charset="0"/>
                <a:cs typeface="Helvetica" charset="0"/>
              </a:rPr>
              <a:t>Assessment information: </a:t>
            </a:r>
            <a:r>
              <a:rPr kumimoji="0" lang="en-US" sz="2400" b="0" i="0" u="none" strike="noStrike" kern="1200" cap="none" spc="0" normalizeH="0" baseline="0" noProof="0" dirty="0" smtClean="0">
                <a:ln>
                  <a:noFill/>
                </a:ln>
                <a:solidFill>
                  <a:sysClr val="windowText" lastClr="000000"/>
                </a:solidFill>
                <a:effectLst/>
                <a:uLnTx/>
                <a:uFillTx/>
                <a:latin typeface="Helvetica" charset="0"/>
                <a:ea typeface="Helvetica" charset="0"/>
                <a:cs typeface="Helvetica" charset="0"/>
              </a:rPr>
              <a:t>The stakeholders’ major requirements and expectations, potential influences, and phases of the project in which stakeholders have the most interest</a:t>
            </a:r>
          </a:p>
          <a:p>
            <a:pPr marR="0" lvl="1" algn="l" defTabSz="914400" rtl="0" eaLnBrk="1" fontAlgn="base" latinLnBrk="0" hangingPunct="1">
              <a:lnSpc>
                <a:spcPct val="100000"/>
              </a:lnSpc>
              <a:spcBef>
                <a:spcPts val="325"/>
              </a:spcBef>
              <a:spcAft>
                <a:spcPct val="0"/>
              </a:spcAft>
              <a:buClr>
                <a:schemeClr val="tx1"/>
              </a:buClr>
              <a:buSzTx/>
              <a:buFont typeface="Wingdings" charset="2"/>
              <a:buChar char="§"/>
              <a:tabLst/>
              <a:defRPr/>
            </a:pPr>
            <a:r>
              <a:rPr kumimoji="0" lang="en-US" sz="2400" b="1" i="0" u="none" strike="noStrike" kern="1200" cap="none" spc="0" normalizeH="0" baseline="0" noProof="0" dirty="0" smtClean="0">
                <a:ln>
                  <a:noFill/>
                </a:ln>
                <a:effectLst/>
                <a:uLnTx/>
                <a:uFillTx/>
                <a:latin typeface="Helvetica" charset="0"/>
                <a:ea typeface="Helvetica" charset="0"/>
                <a:cs typeface="Helvetica" charset="0"/>
              </a:rPr>
              <a:t>Stakeholder classification: </a:t>
            </a:r>
            <a:r>
              <a:rPr kumimoji="0" lang="en-US" sz="2400" b="0" i="0" u="none" strike="noStrike" kern="1200" cap="none" spc="0" normalizeH="0" baseline="0" noProof="0" dirty="0" smtClean="0">
                <a:ln>
                  <a:noFill/>
                </a:ln>
                <a:solidFill>
                  <a:sysClr val="windowText" lastClr="000000"/>
                </a:solidFill>
                <a:effectLst/>
                <a:uLnTx/>
                <a:uFillTx/>
                <a:latin typeface="Helvetica" charset="0"/>
                <a:ea typeface="Helvetica" charset="0"/>
                <a:cs typeface="Helvetica" charset="0"/>
              </a:rPr>
              <a:t>Is the stakeholder internal or external to the organization? Is the stakeholder a supporter of the project or resistant to it?</a:t>
            </a:r>
            <a:endParaRPr kumimoji="0" lang="en-US" sz="2300" b="0" i="0" u="none" strike="noStrike" kern="1200" cap="none" spc="0" normalizeH="0" baseline="0" noProof="0" dirty="0" smtClean="0">
              <a:ln>
                <a:noFill/>
              </a:ln>
              <a:solidFill>
                <a:sysClr val="windowText" lastClr="000000"/>
              </a:solidFill>
              <a:effectLst/>
              <a:uLnTx/>
              <a:uFillTx/>
              <a:latin typeface="Helvetica" charset="0"/>
              <a:ea typeface="Helvetica" charset="0"/>
              <a:cs typeface="Helvetica" charset="0"/>
            </a:endParaRPr>
          </a:p>
        </p:txBody>
      </p:sp>
    </p:spTree>
    <p:extLst>
      <p:ext uri="{BB962C8B-B14F-4D97-AF65-F5344CB8AC3E}">
        <p14:creationId xmlns:p14="http://schemas.microsoft.com/office/powerpoint/2010/main" xmlns="" val="162432218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Stakeholder Register</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179</a:t>
            </a:fld>
            <a:endParaRPr lang="en-US" dirty="0"/>
          </a:p>
        </p:txBody>
      </p:sp>
      <p:sp>
        <p:nvSpPr>
          <p:cNvPr id="5" name="TextBox 4"/>
          <p:cNvSpPr txBox="1"/>
          <p:nvPr/>
        </p:nvSpPr>
        <p:spPr>
          <a:xfrm>
            <a:off x="375920" y="1696720"/>
            <a:ext cx="184666" cy="369332"/>
          </a:xfrm>
          <a:prstGeom prst="rect">
            <a:avLst/>
          </a:prstGeom>
          <a:noFill/>
        </p:spPr>
        <p:txBody>
          <a:bodyPr wrap="none" rtlCol="0">
            <a:spAutoFit/>
          </a:bodyPr>
          <a:lstStyle/>
          <a:p>
            <a:endParaRPr lang="en-US" dirty="0"/>
          </a:p>
        </p:txBody>
      </p:sp>
      <p:graphicFrame>
        <p:nvGraphicFramePr>
          <p:cNvPr id="7" name="Object 6"/>
          <p:cNvGraphicFramePr>
            <a:graphicFrameLocks noChangeAspect="1"/>
          </p:cNvGraphicFramePr>
          <p:nvPr>
            <p:extLst/>
          </p:nvPr>
        </p:nvGraphicFramePr>
        <p:xfrm>
          <a:off x="457200" y="1752600"/>
          <a:ext cx="8345512" cy="2057400"/>
        </p:xfrm>
        <a:graphic>
          <a:graphicData uri="http://schemas.openxmlformats.org/presentationml/2006/ole">
            <p:oleObj spid="_x0000_s55298" name="Document" r:id="rId4" imgW="10029600" imgH="2468520" progId="Word.Document.12">
              <p:embed/>
            </p:oleObj>
          </a:graphicData>
        </a:graphic>
      </p:graphicFrame>
      <p:sp>
        <p:nvSpPr>
          <p:cNvPr id="8" name="TextBox 7"/>
          <p:cNvSpPr txBox="1"/>
          <p:nvPr/>
        </p:nvSpPr>
        <p:spPr>
          <a:xfrm>
            <a:off x="533400" y="3962400"/>
            <a:ext cx="8219439" cy="646331"/>
          </a:xfrm>
          <a:prstGeom prst="rect">
            <a:avLst/>
          </a:prstGeom>
          <a:noFill/>
        </p:spPr>
        <p:txBody>
          <a:bodyPr wrap="square" rtlCol="0">
            <a:spAutoFit/>
          </a:bodyPr>
          <a:lstStyle/>
          <a:p>
            <a:r>
              <a:rPr lang="en-US" dirty="0"/>
              <a:t>Depending on each stakeholder’s influence and impact rating, the Project Manager can develop a strategy to assess each stakeholder’s level and timing of involvement.  </a:t>
            </a:r>
          </a:p>
        </p:txBody>
      </p:sp>
    </p:spTree>
    <p:extLst>
      <p:ext uri="{BB962C8B-B14F-4D97-AF65-F5344CB8AC3E}">
        <p14:creationId xmlns:p14="http://schemas.microsoft.com/office/powerpoint/2010/main" xmlns="" val="1551580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product?</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18</a:t>
            </a:fld>
            <a:endParaRPr lang="en-US" dirty="0"/>
          </a:p>
        </p:txBody>
      </p:sp>
      <p:sp>
        <p:nvSpPr>
          <p:cNvPr id="6" name="Rectangle 5"/>
          <p:cNvSpPr/>
          <p:nvPr/>
        </p:nvSpPr>
        <p:spPr>
          <a:xfrm>
            <a:off x="1905000" y="1295400"/>
            <a:ext cx="5715000" cy="2031325"/>
          </a:xfrm>
          <a:prstGeom prst="rect">
            <a:avLst/>
          </a:prstGeom>
        </p:spPr>
        <p:txBody>
          <a:bodyPr wrap="square">
            <a:spAutoFit/>
          </a:bodyPr>
          <a:lstStyle/>
          <a:p>
            <a:r>
              <a:rPr lang="en-US" dirty="0"/>
              <a:t>A "product" defined to be any tangible or intangible service, good(s), change, resource, business result or outcome undertaken by an organization using the project management processes as the method to create, update, expand, maintain and eventually dispose of the products, with the objective to use the "product" to provide future benefit to the organization. "</a:t>
            </a:r>
          </a:p>
        </p:txBody>
      </p:sp>
      <p:pic>
        <p:nvPicPr>
          <p:cNvPr id="7" name="Picture 6"/>
          <p:cNvPicPr>
            <a:picLocks noChangeAspect="1"/>
          </p:cNvPicPr>
          <p:nvPr/>
        </p:nvPicPr>
        <p:blipFill>
          <a:blip r:embed="rId3" cstate="print"/>
          <a:stretch>
            <a:fillRect/>
          </a:stretch>
        </p:blipFill>
        <p:spPr>
          <a:xfrm>
            <a:off x="457200" y="1447800"/>
            <a:ext cx="1079500" cy="1231900"/>
          </a:xfrm>
          <a:prstGeom prst="rect">
            <a:avLst/>
          </a:prstGeom>
        </p:spPr>
      </p:pic>
      <p:sp>
        <p:nvSpPr>
          <p:cNvPr id="8" name="TextBox 7"/>
          <p:cNvSpPr txBox="1"/>
          <p:nvPr/>
        </p:nvSpPr>
        <p:spPr>
          <a:xfrm>
            <a:off x="381000" y="3500497"/>
            <a:ext cx="7010400" cy="2062103"/>
          </a:xfrm>
          <a:prstGeom prst="rect">
            <a:avLst/>
          </a:prstGeom>
          <a:noFill/>
        </p:spPr>
        <p:txBody>
          <a:bodyPr wrap="square" rtlCol="0">
            <a:spAutoFit/>
          </a:bodyPr>
          <a:lstStyle/>
          <a:p>
            <a:r>
              <a:rPr lang="en-US" sz="2400" dirty="0"/>
              <a:t>Products commonly follow four stages </a:t>
            </a:r>
            <a:endParaRPr lang="en-US" sz="2400" dirty="0" smtClean="0"/>
          </a:p>
          <a:p>
            <a:endParaRPr lang="en-US" sz="2400" dirty="0"/>
          </a:p>
          <a:p>
            <a:pPr marL="342900" indent="-342900">
              <a:buFont typeface="Arial"/>
              <a:buChar char="•"/>
            </a:pPr>
            <a:r>
              <a:rPr lang="en-US" sz="2400" b="1" baseline="30000" dirty="0" smtClean="0"/>
              <a:t>Introduction</a:t>
            </a:r>
            <a:r>
              <a:rPr lang="en-US" sz="2400" baseline="30000" dirty="0" smtClean="0"/>
              <a:t> </a:t>
            </a:r>
            <a:r>
              <a:rPr lang="en-US" sz="2400" baseline="30000" dirty="0"/>
              <a:t>– A product is introduced to the market</a:t>
            </a:r>
          </a:p>
          <a:p>
            <a:pPr marL="342900" indent="-342900">
              <a:buFont typeface="Arial"/>
              <a:buChar char="•"/>
            </a:pPr>
            <a:r>
              <a:rPr lang="en-US" sz="2400" b="1" baseline="30000" dirty="0" smtClean="0"/>
              <a:t>Growth</a:t>
            </a:r>
            <a:r>
              <a:rPr lang="en-US" sz="2400" baseline="30000" dirty="0" smtClean="0"/>
              <a:t> </a:t>
            </a:r>
            <a:r>
              <a:rPr lang="en-US" sz="2400" baseline="30000" dirty="0"/>
              <a:t>– the product starts to grow in the market</a:t>
            </a:r>
          </a:p>
          <a:p>
            <a:pPr marL="342900" indent="-342900">
              <a:buFont typeface="Arial"/>
              <a:buChar char="•"/>
            </a:pPr>
            <a:r>
              <a:rPr lang="en-US" sz="2400" b="1" baseline="30000" dirty="0" smtClean="0"/>
              <a:t>Maturity</a:t>
            </a:r>
            <a:r>
              <a:rPr lang="en-US" sz="2400" baseline="30000" dirty="0" smtClean="0"/>
              <a:t> </a:t>
            </a:r>
            <a:r>
              <a:rPr lang="en-US" sz="2400" baseline="30000" dirty="0"/>
              <a:t>– the product is established, sales increase and eventually stabilize</a:t>
            </a:r>
          </a:p>
          <a:p>
            <a:pPr marL="342900" indent="-342900">
              <a:buFont typeface="Arial"/>
              <a:buChar char="•"/>
            </a:pPr>
            <a:r>
              <a:rPr lang="en-US" sz="2400" b="1" baseline="30000" dirty="0" smtClean="0"/>
              <a:t>Decline</a:t>
            </a:r>
            <a:r>
              <a:rPr lang="en-US" sz="2400" baseline="30000" dirty="0" smtClean="0"/>
              <a:t> </a:t>
            </a:r>
            <a:r>
              <a:rPr lang="en-US" sz="2400" baseline="30000" dirty="0"/>
              <a:t>– the stage where the product begins to decline and either the market for the product is no longer there.</a:t>
            </a:r>
            <a:endParaRPr lang="en-US" sz="2400" dirty="0"/>
          </a:p>
        </p:txBody>
      </p:sp>
      <p:pic>
        <p:nvPicPr>
          <p:cNvPr id="9" name="Picture 8"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35271336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4419600" cy="4343400"/>
          </a:xfrm>
        </p:spPr>
        <p:txBody>
          <a:bodyPr/>
          <a:lstStyle/>
          <a:p>
            <a:pPr marL="0" indent="0">
              <a:buNone/>
            </a:pPr>
            <a:r>
              <a:rPr lang="en-US" dirty="0" smtClean="0"/>
              <a:t>Behavioral Competence</a:t>
            </a:r>
          </a:p>
          <a:p>
            <a:r>
              <a:rPr lang="en-US" sz="2400" dirty="0" smtClean="0"/>
              <a:t>Strong Leadership</a:t>
            </a:r>
          </a:p>
          <a:p>
            <a:r>
              <a:rPr lang="en-US" sz="2400" dirty="0" smtClean="0"/>
              <a:t>Ability to Engage Executives</a:t>
            </a:r>
          </a:p>
          <a:p>
            <a:r>
              <a:rPr lang="en-US" sz="2400" dirty="0" smtClean="0"/>
              <a:t>Self – Control</a:t>
            </a:r>
          </a:p>
          <a:p>
            <a:r>
              <a:rPr lang="en-US" sz="2400" dirty="0" smtClean="0"/>
              <a:t>Assertiveness</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180</a:t>
            </a:fld>
            <a:endParaRPr lang="en-US" dirty="0"/>
          </a:p>
        </p:txBody>
      </p:sp>
      <p:sp>
        <p:nvSpPr>
          <p:cNvPr id="4" name="Title 3"/>
          <p:cNvSpPr>
            <a:spLocks noGrp="1"/>
          </p:cNvSpPr>
          <p:nvPr>
            <p:ph type="title"/>
          </p:nvPr>
        </p:nvSpPr>
        <p:spPr>
          <a:xfrm>
            <a:off x="76200" y="156191"/>
            <a:ext cx="9067800" cy="838200"/>
          </a:xfrm>
        </p:spPr>
        <p:txBody>
          <a:bodyPr>
            <a:normAutofit fontScale="90000"/>
          </a:bodyPr>
          <a:lstStyle/>
          <a:p>
            <a:r>
              <a:rPr lang="en-US" dirty="0" smtClean="0"/>
              <a:t>Skills Essential for Effective Stakeholder Engagement</a:t>
            </a:r>
            <a:endParaRPr lang="en-US" dirty="0"/>
          </a:p>
        </p:txBody>
      </p:sp>
      <p:sp>
        <p:nvSpPr>
          <p:cNvPr id="5" name="Content Placeholder 1"/>
          <p:cNvSpPr txBox="1">
            <a:spLocks/>
          </p:cNvSpPr>
          <p:nvPr/>
        </p:nvSpPr>
        <p:spPr>
          <a:xfrm>
            <a:off x="5181600" y="1981200"/>
            <a:ext cx="3733800" cy="38862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Dependent Upon:</a:t>
            </a:r>
          </a:p>
          <a:p>
            <a:r>
              <a:rPr lang="en-US" sz="2400" dirty="0" smtClean="0"/>
              <a:t>Ability to Relax under Stress</a:t>
            </a:r>
          </a:p>
          <a:p>
            <a:r>
              <a:rPr lang="en-US" sz="2400" dirty="0" smtClean="0"/>
              <a:t>Openness to new ideas</a:t>
            </a:r>
          </a:p>
          <a:p>
            <a:r>
              <a:rPr lang="en-US" sz="2400" dirty="0" smtClean="0"/>
              <a:t>Creativity to try something new</a:t>
            </a:r>
          </a:p>
          <a:p>
            <a:r>
              <a:rPr lang="en-US" sz="2400" dirty="0" smtClean="0"/>
              <a:t>Focused on Results</a:t>
            </a:r>
          </a:p>
          <a:p>
            <a:r>
              <a:rPr lang="en-US" sz="2400" dirty="0" smtClean="0"/>
              <a:t>Efficiency</a:t>
            </a:r>
          </a:p>
          <a:p>
            <a:r>
              <a:rPr lang="en-US" sz="2400" dirty="0" smtClean="0"/>
              <a:t>Able to Consult and Negotiate</a:t>
            </a:r>
          </a:p>
          <a:p>
            <a:r>
              <a:rPr lang="en-US" sz="2400" dirty="0" smtClean="0"/>
              <a:t>Effective during a crisis or conflict</a:t>
            </a:r>
          </a:p>
          <a:p>
            <a:r>
              <a:rPr lang="en-US" sz="2400" dirty="0" smtClean="0"/>
              <a:t>Reliability and Patient</a:t>
            </a:r>
          </a:p>
          <a:p>
            <a:r>
              <a:rPr lang="en-US" sz="2400" dirty="0" smtClean="0"/>
              <a:t>Strong appreciation for values, Principles and Ethics</a:t>
            </a:r>
          </a:p>
        </p:txBody>
      </p:sp>
      <p:pic>
        <p:nvPicPr>
          <p:cNvPr id="6" name="Picture 5"/>
          <p:cNvPicPr>
            <a:picLocks noChangeAspect="1"/>
          </p:cNvPicPr>
          <p:nvPr/>
        </p:nvPicPr>
        <p:blipFill>
          <a:blip r:embed="rId2" cstate="print"/>
          <a:stretch>
            <a:fillRect/>
          </a:stretch>
        </p:blipFill>
        <p:spPr>
          <a:xfrm>
            <a:off x="990600" y="4038600"/>
            <a:ext cx="2667000" cy="1744767"/>
          </a:xfrm>
          <a:prstGeom prst="rect">
            <a:avLst/>
          </a:prstGeom>
        </p:spPr>
      </p:pic>
    </p:spTree>
    <p:extLst>
      <p:ext uri="{BB962C8B-B14F-4D97-AF65-F5344CB8AC3E}">
        <p14:creationId xmlns:p14="http://schemas.microsoft.com/office/powerpoint/2010/main" xmlns="" val="44437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181</a:t>
            </a:fld>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
        <p:nvSpPr>
          <p:cNvPr id="2" name="TextBox 1"/>
          <p:cNvSpPr txBox="1"/>
          <p:nvPr/>
        </p:nvSpPr>
        <p:spPr>
          <a:xfrm>
            <a:off x="381000" y="1676400"/>
            <a:ext cx="6571030" cy="1643527"/>
          </a:xfrm>
          <a:prstGeom prst="rect">
            <a:avLst/>
          </a:prstGeom>
          <a:noFill/>
        </p:spPr>
        <p:txBody>
          <a:bodyPr wrap="none" rtlCol="0">
            <a:spAutoFit/>
          </a:bodyPr>
          <a:lstStyle/>
          <a:p>
            <a:pPr marL="342900" indent="-342900">
              <a:lnSpc>
                <a:spcPct val="115000"/>
              </a:lnSpc>
              <a:spcAft>
                <a:spcPts val="0"/>
              </a:spcAft>
              <a:buFont typeface="Arial"/>
              <a:buChar char="•"/>
            </a:pPr>
            <a:r>
              <a:rPr lang="en-GB" sz="2400" dirty="0">
                <a:ea typeface="Calibri"/>
              </a:rPr>
              <a:t>What/Who are Stakeholders</a:t>
            </a:r>
          </a:p>
          <a:p>
            <a:pPr marL="342900" indent="-342900">
              <a:lnSpc>
                <a:spcPct val="115000"/>
              </a:lnSpc>
              <a:spcAft>
                <a:spcPts val="0"/>
              </a:spcAft>
              <a:buFont typeface="Arial"/>
              <a:buChar char="•"/>
            </a:pPr>
            <a:r>
              <a:rPr lang="en-GB" sz="2400" dirty="0">
                <a:ea typeface="Calibri"/>
              </a:rPr>
              <a:t>Management or Engagement</a:t>
            </a:r>
          </a:p>
          <a:p>
            <a:pPr marL="342900" indent="-342900">
              <a:lnSpc>
                <a:spcPct val="115000"/>
              </a:lnSpc>
              <a:spcAft>
                <a:spcPts val="0"/>
              </a:spcAft>
              <a:buFont typeface="Arial"/>
              <a:buChar char="•"/>
            </a:pPr>
            <a:r>
              <a:rPr lang="en-GB" sz="2400" dirty="0">
                <a:ea typeface="Calibri"/>
              </a:rPr>
              <a:t>Analysis, Methods, Techniques and Competence</a:t>
            </a:r>
          </a:p>
          <a:p>
            <a:pPr marL="285750" indent="-285750">
              <a:buFont typeface="Arial"/>
              <a:buChar char="•"/>
            </a:pPr>
            <a:endParaRPr lang="en-US" dirty="0"/>
          </a:p>
        </p:txBody>
      </p:sp>
    </p:spTree>
    <p:extLst>
      <p:ext uri="{BB962C8B-B14F-4D97-AF65-F5344CB8AC3E}">
        <p14:creationId xmlns:p14="http://schemas.microsoft.com/office/powerpoint/2010/main" xmlns="" val="1829026712"/>
      </p:ext>
    </p:extLst>
  </p:cSld>
  <p:clrMapOvr>
    <a:masterClrMapping/>
  </p:clrMapOvr>
  <p:transition spd="slow"/>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smtClean="0">
                <a:solidFill>
                  <a:schemeClr val="bg1">
                    <a:lumMod val="65000"/>
                  </a:schemeClr>
                </a:solidFill>
              </a:rPr>
              <a:t>Performance and Quality</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xmlns="" val="365141633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183</a:t>
            </a:fld>
            <a:endParaRPr lang="en-US" dirty="0"/>
          </a:p>
        </p:txBody>
      </p:sp>
      <p:sp>
        <p:nvSpPr>
          <p:cNvPr id="2" name="Title 1"/>
          <p:cNvSpPr>
            <a:spLocks noGrp="1"/>
          </p:cNvSpPr>
          <p:nvPr>
            <p:ph type="title"/>
          </p:nvPr>
        </p:nvSpPr>
        <p:spPr>
          <a:xfrm>
            <a:off x="381000" y="0"/>
            <a:ext cx="8458200" cy="1143000"/>
          </a:xfrm>
        </p:spPr>
        <p:txBody>
          <a:bodyPr/>
          <a:lstStyle/>
          <a:p>
            <a:r>
              <a:rPr lang="en-US" dirty="0" smtClean="0">
                <a:solidFill>
                  <a:schemeClr val="bg1">
                    <a:lumMod val="65000"/>
                  </a:schemeClr>
                </a:solidFill>
              </a:rPr>
              <a:t>Performance and Quality</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xmlns="" val="270355225"/>
              </p:ext>
            </p:extLst>
          </p:nvPr>
        </p:nvGraphicFramePr>
        <p:xfrm>
          <a:off x="179512" y="1268760"/>
          <a:ext cx="8784976" cy="4666872"/>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17</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Performance and Quality</a:t>
                      </a:r>
                      <a:endParaRPr lang="en-GB" sz="16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285750" indent="-285750">
                        <a:lnSpc>
                          <a:spcPct val="114000"/>
                        </a:lnSpc>
                        <a:spcBef>
                          <a:spcPts val="0"/>
                        </a:spcBef>
                        <a:spcAft>
                          <a:spcPts val="0"/>
                        </a:spcAft>
                        <a:buFont typeface="Arial"/>
                        <a:buChar char="•"/>
                      </a:pPr>
                      <a:r>
                        <a:rPr lang="en-GB" sz="1400" dirty="0" smtClean="0"/>
                        <a:t>Quality planning, quality assurance, quality control and continuous improvement.</a:t>
                      </a:r>
                    </a:p>
                    <a:p>
                      <a:pPr marL="285750" indent="-285750">
                        <a:lnSpc>
                          <a:spcPct val="114000"/>
                        </a:lnSpc>
                        <a:spcBef>
                          <a:spcPts val="0"/>
                        </a:spcBef>
                        <a:spcAft>
                          <a:spcPts val="0"/>
                        </a:spcAft>
                        <a:buFont typeface="Arial"/>
                        <a:buChar char="•"/>
                      </a:pPr>
                      <a:r>
                        <a:rPr lang="en-GB" sz="1400" dirty="0" smtClean="0"/>
                        <a:t>The need to manage the quality of the deliverables (products) or service that a project delivers.</a:t>
                      </a:r>
                    </a:p>
                    <a:p>
                      <a:pPr marL="285750" indent="-285750">
                        <a:lnSpc>
                          <a:spcPct val="114000"/>
                        </a:lnSpc>
                        <a:spcBef>
                          <a:spcPts val="0"/>
                        </a:spcBef>
                        <a:spcAft>
                          <a:spcPts val="0"/>
                        </a:spcAft>
                        <a:buFont typeface="Arial"/>
                        <a:buChar char="•"/>
                      </a:pPr>
                      <a:r>
                        <a:rPr lang="en-GB" sz="1400" dirty="0" smtClean="0"/>
                        <a:t>The need to manage the quality of the project management process.</a:t>
                      </a:r>
                    </a:p>
                    <a:p>
                      <a:pPr marL="285750" indent="-285750">
                        <a:lnSpc>
                          <a:spcPct val="114000"/>
                        </a:lnSpc>
                        <a:spcBef>
                          <a:spcPts val="0"/>
                        </a:spcBef>
                        <a:spcAft>
                          <a:spcPts val="0"/>
                        </a:spcAft>
                        <a:buFont typeface="Arial"/>
                        <a:buChar char="•"/>
                      </a:pPr>
                      <a:r>
                        <a:rPr lang="en-GB" sz="1400" dirty="0" smtClean="0"/>
                        <a:t>Techniques used in quality planning and assurance such as quality plans, audit, procedures/checklists.</a:t>
                      </a:r>
                    </a:p>
                    <a:p>
                      <a:pPr marL="285750" indent="-285750">
                        <a:lnSpc>
                          <a:spcPct val="114000"/>
                        </a:lnSpc>
                        <a:spcBef>
                          <a:spcPts val="0"/>
                        </a:spcBef>
                        <a:spcAft>
                          <a:spcPts val="0"/>
                        </a:spcAft>
                        <a:buFont typeface="Arial"/>
                        <a:buChar char="•"/>
                      </a:pPr>
                      <a:r>
                        <a:rPr lang="en-GB" sz="1400" dirty="0" smtClean="0"/>
                        <a:t>Techniques used in quality control and improvement such as inspection, Ishikawa diagrams, Pareto analysis, control charts.</a:t>
                      </a:r>
                    </a:p>
                    <a:p>
                      <a:pPr marL="285750" indent="-285750">
                        <a:lnSpc>
                          <a:spcPct val="114000"/>
                        </a:lnSpc>
                        <a:spcBef>
                          <a:spcPts val="0"/>
                        </a:spcBef>
                        <a:spcAft>
                          <a:spcPts val="0"/>
                        </a:spcAft>
                        <a:buFont typeface="Arial"/>
                        <a:buChar char="•"/>
                      </a:pPr>
                      <a:r>
                        <a:rPr lang="en-GB" sz="1400" dirty="0" smtClean="0"/>
                        <a:t>The importance of acceptance criteria for each work package.</a:t>
                      </a:r>
                    </a:p>
                    <a:p>
                      <a:pPr marL="285750" indent="-285750">
                        <a:lnSpc>
                          <a:spcPct val="100000"/>
                        </a:lnSpc>
                        <a:spcBef>
                          <a:spcPts val="0"/>
                        </a:spcBef>
                        <a:spcAft>
                          <a:spcPts val="0"/>
                        </a:spcAft>
                        <a:buFont typeface="Arial"/>
                        <a:buChar char="•"/>
                      </a:pPr>
                      <a:r>
                        <a:rPr lang="en-GB" sz="1400" dirty="0" smtClean="0"/>
                        <a:t>Benefits and costs of project quality management.</a:t>
                      </a:r>
                    </a:p>
                    <a:p>
                      <a:pPr marL="0" indent="0">
                        <a:lnSpc>
                          <a:spcPct val="115000"/>
                        </a:lnSpc>
                        <a:spcAft>
                          <a:spcPts val="0"/>
                        </a:spcAft>
                        <a:buFont typeface="+mj-lt"/>
                        <a:buNone/>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14000"/>
                        </a:lnSpc>
                        <a:spcBef>
                          <a:spcPts val="600"/>
                        </a:spcBef>
                        <a:spcAft>
                          <a:spcPts val="0"/>
                        </a:spcAft>
                      </a:pPr>
                      <a:r>
                        <a:rPr lang="en-GB" dirty="0" smtClean="0"/>
                        <a:t>Describe project quality management.</a:t>
                      </a:r>
                    </a:p>
                    <a:p>
                      <a:pPr>
                        <a:lnSpc>
                          <a:spcPct val="114000"/>
                        </a:lnSpc>
                        <a:spcBef>
                          <a:spcPts val="600"/>
                        </a:spcBef>
                        <a:spcAft>
                          <a:spcPts val="0"/>
                        </a:spcAft>
                      </a:pPr>
                      <a:r>
                        <a:rPr lang="en-GB" dirty="0" smtClean="0"/>
                        <a:t>Explain the differences between quality planning, quality assurance the quality control and continuous improvement.</a:t>
                      </a:r>
                    </a:p>
                    <a:p>
                      <a:pPr>
                        <a:lnSpc>
                          <a:spcPct val="114000"/>
                        </a:lnSpc>
                        <a:spcBef>
                          <a:spcPts val="600"/>
                        </a:spcBef>
                        <a:spcAft>
                          <a:spcPts val="0"/>
                        </a:spcAft>
                      </a:pPr>
                      <a:r>
                        <a:rPr lang="en-GB" dirty="0" smtClean="0"/>
                        <a:t>Explain benefits of project quality management.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1813405419"/>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65697" y="2348880"/>
            <a:ext cx="3663903" cy="1754326"/>
          </a:xfrm>
          <a:prstGeom prst="rect">
            <a:avLst/>
          </a:prstGeom>
          <a:noFill/>
        </p:spPr>
        <p:txBody>
          <a:bodyPr wrap="square" rtlCol="0">
            <a:spAutoFit/>
          </a:bodyPr>
          <a:lstStyle/>
          <a:p>
            <a:pPr algn="ctr"/>
            <a:r>
              <a:rPr lang="en-US" sz="3600" dirty="0" smtClean="0"/>
              <a:t>Sustainability in Quality Management</a:t>
            </a:r>
            <a:endParaRPr lang="en-US" dirty="0"/>
          </a:p>
        </p:txBody>
      </p:sp>
      <p:pic>
        <p:nvPicPr>
          <p:cNvPr id="4098" name="Picture 2" descr="http://www.rallydev.com/agileblog/wp-content/uploads/2011/11/quality-control.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79447" y="1493096"/>
            <a:ext cx="4286250" cy="37814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smtClean="0"/>
              <a:t>Subject Areas</a:t>
            </a:r>
            <a:endParaRPr lang="en-US" dirty="0"/>
          </a:p>
        </p:txBody>
      </p:sp>
      <p:sp>
        <p:nvSpPr>
          <p:cNvPr id="4" name="TextBox 3"/>
          <p:cNvSpPr txBox="1"/>
          <p:nvPr/>
        </p:nvSpPr>
        <p:spPr>
          <a:xfrm>
            <a:off x="422031" y="5334000"/>
            <a:ext cx="8283166" cy="923330"/>
          </a:xfrm>
          <a:prstGeom prst="rect">
            <a:avLst/>
          </a:prstGeom>
          <a:noFill/>
        </p:spPr>
        <p:txBody>
          <a:bodyPr wrap="none" rtlCol="0">
            <a:spAutoFit/>
          </a:bodyPr>
          <a:lstStyle/>
          <a:p>
            <a:r>
              <a:rPr lang="en-US" b="1" dirty="0" smtClean="0"/>
              <a:t>Quality Management: </a:t>
            </a:r>
            <a:r>
              <a:rPr lang="en-US" dirty="0" smtClean="0"/>
              <a:t>the </a:t>
            </a:r>
            <a:r>
              <a:rPr lang="en-US" dirty="0"/>
              <a:t>processes required to plan and establish quality assurance </a:t>
            </a:r>
            <a:endParaRPr lang="en-US" dirty="0" smtClean="0"/>
          </a:p>
          <a:p>
            <a:r>
              <a:rPr lang="en-US" dirty="0" smtClean="0"/>
              <a:t>and </a:t>
            </a:r>
            <a:r>
              <a:rPr lang="en-US" dirty="0"/>
              <a:t>control. </a:t>
            </a:r>
          </a:p>
          <a:p>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184</a:t>
            </a:fld>
            <a:endParaRPr lang="en-US" dirty="0"/>
          </a:p>
        </p:txBody>
      </p:sp>
    </p:spTree>
    <p:extLst>
      <p:ext uri="{BB962C8B-B14F-4D97-AF65-F5344CB8AC3E}">
        <p14:creationId xmlns:p14="http://schemas.microsoft.com/office/powerpoint/2010/main" xmlns="" val="31696167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43000"/>
          </a:xfrm>
        </p:spPr>
        <p:txBody>
          <a:bodyPr/>
          <a:lstStyle/>
          <a:p>
            <a:r>
              <a:rPr lang="en-GB" dirty="0" smtClean="0"/>
              <a:t>Preamble</a:t>
            </a:r>
            <a:endParaRPr lang="en-GB" dirty="0"/>
          </a:p>
        </p:txBody>
      </p:sp>
      <p:sp>
        <p:nvSpPr>
          <p:cNvPr id="3" name="Content Placeholder 2"/>
          <p:cNvSpPr>
            <a:spLocks noGrp="1"/>
          </p:cNvSpPr>
          <p:nvPr>
            <p:ph idx="1"/>
          </p:nvPr>
        </p:nvSpPr>
        <p:spPr>
          <a:xfrm>
            <a:off x="457200" y="1528192"/>
            <a:ext cx="8229600" cy="4709120"/>
          </a:xfrm>
        </p:spPr>
        <p:txBody>
          <a:bodyPr/>
          <a:lstStyle/>
          <a:p>
            <a:r>
              <a:rPr lang="en-GB" sz="2800" dirty="0" smtClean="0"/>
              <a:t>The customer will have quality requirements</a:t>
            </a:r>
          </a:p>
          <a:p>
            <a:r>
              <a:rPr lang="en-GB" sz="2800" dirty="0" smtClean="0"/>
              <a:t>These need to be expressed in measurable terms</a:t>
            </a:r>
          </a:p>
          <a:p>
            <a:r>
              <a:rPr lang="en-GB" sz="2800" dirty="0" smtClean="0"/>
              <a:t>Which of these examples are measureable?</a:t>
            </a:r>
          </a:p>
          <a:p>
            <a:pPr lvl="1"/>
            <a:r>
              <a:rPr lang="en-GB" sz="2400" dirty="0" smtClean="0"/>
              <a:t>The cake must be tasty</a:t>
            </a:r>
          </a:p>
          <a:p>
            <a:pPr lvl="1"/>
            <a:r>
              <a:rPr lang="en-GB" sz="2400" dirty="0" smtClean="0"/>
              <a:t>The house must have a front door</a:t>
            </a:r>
          </a:p>
          <a:p>
            <a:pPr lvl="1"/>
            <a:r>
              <a:rPr lang="en-GB" sz="2400" dirty="0" smtClean="0"/>
              <a:t>The car must be able to accelerate to 80 </a:t>
            </a:r>
            <a:r>
              <a:rPr lang="en-GB" sz="2400" dirty="0" err="1" smtClean="0"/>
              <a:t>MpH</a:t>
            </a:r>
            <a:endParaRPr lang="en-GB" sz="2400" dirty="0" smtClean="0"/>
          </a:p>
        </p:txBody>
      </p:sp>
    </p:spTree>
    <p:extLst>
      <p:ext uri="{BB962C8B-B14F-4D97-AF65-F5344CB8AC3E}">
        <p14:creationId xmlns:p14="http://schemas.microsoft.com/office/powerpoint/2010/main" xmlns="" val="169047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Quality Assurance vs.</a:t>
            </a:r>
            <a:br>
              <a:rPr lang="en-GB" dirty="0" smtClean="0"/>
            </a:br>
            <a:r>
              <a:rPr lang="en-GB" dirty="0" smtClean="0"/>
              <a:t>Quality Control</a:t>
            </a:r>
            <a:endParaRPr lang="en-GB" dirty="0"/>
          </a:p>
        </p:txBody>
      </p:sp>
      <p:sp>
        <p:nvSpPr>
          <p:cNvPr id="3" name="Content Placeholder 2"/>
          <p:cNvSpPr>
            <a:spLocks noGrp="1"/>
          </p:cNvSpPr>
          <p:nvPr>
            <p:ph idx="1"/>
          </p:nvPr>
        </p:nvSpPr>
        <p:spPr>
          <a:xfrm>
            <a:off x="457200" y="2276872"/>
            <a:ext cx="8229600" cy="1324744"/>
          </a:xfrm>
        </p:spPr>
        <p:txBody>
          <a:bodyPr/>
          <a:lstStyle/>
          <a:p>
            <a:pPr>
              <a:buNone/>
            </a:pPr>
            <a:r>
              <a:rPr lang="en-GB" dirty="0" smtClean="0"/>
              <a:t>Is there a difference between the two?</a:t>
            </a:r>
          </a:p>
          <a:p>
            <a:endParaRPr lang="en-GB" dirty="0"/>
          </a:p>
        </p:txBody>
      </p:sp>
    </p:spTree>
    <p:extLst>
      <p:ext uri="{BB962C8B-B14F-4D97-AF65-F5344CB8AC3E}">
        <p14:creationId xmlns:p14="http://schemas.microsoft.com/office/powerpoint/2010/main" xmlns="" val="68173528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en-GB" dirty="0" smtClean="0"/>
              <a:t>Four quality processes</a:t>
            </a:r>
            <a:endParaRPr lang="en-GB" dirty="0"/>
          </a:p>
        </p:txBody>
      </p:sp>
      <p:sp>
        <p:nvSpPr>
          <p:cNvPr id="3" name="Content Placeholder 2"/>
          <p:cNvSpPr>
            <a:spLocks noGrp="1"/>
          </p:cNvSpPr>
          <p:nvPr>
            <p:ph idx="1"/>
          </p:nvPr>
        </p:nvSpPr>
        <p:spPr>
          <a:xfrm>
            <a:off x="381000" y="1052736"/>
            <a:ext cx="8655496" cy="5256584"/>
          </a:xfrm>
        </p:spPr>
        <p:txBody>
          <a:bodyPr>
            <a:normAutofit/>
          </a:bodyPr>
          <a:lstStyle/>
          <a:p>
            <a:r>
              <a:rPr lang="en-GB" sz="2400" dirty="0" smtClean="0"/>
              <a:t>Quality planning</a:t>
            </a:r>
          </a:p>
          <a:p>
            <a:pPr lvl="1"/>
            <a:r>
              <a:rPr lang="en-GB" sz="2000" dirty="0" smtClean="0"/>
              <a:t>Prepares to meet stakeholders’ quality requirements</a:t>
            </a:r>
          </a:p>
          <a:p>
            <a:pPr lvl="1"/>
            <a:r>
              <a:rPr lang="en-GB" sz="2000" dirty="0" smtClean="0"/>
              <a:t>Allows trade-offs between scope, time, cost and quality</a:t>
            </a:r>
          </a:p>
          <a:p>
            <a:r>
              <a:rPr lang="en-GB" sz="2400" dirty="0" smtClean="0"/>
              <a:t>Quality assurance</a:t>
            </a:r>
          </a:p>
          <a:p>
            <a:pPr lvl="1"/>
            <a:r>
              <a:rPr lang="en-GB" sz="2000" dirty="0" smtClean="0"/>
              <a:t>Provides confidence that quality will be achieved</a:t>
            </a:r>
          </a:p>
          <a:p>
            <a:pPr lvl="1"/>
            <a:r>
              <a:rPr lang="en-GB" sz="2000" dirty="0" smtClean="0"/>
              <a:t>Validates the consistent use of procedures and standards</a:t>
            </a:r>
          </a:p>
          <a:p>
            <a:pPr lvl="1"/>
            <a:r>
              <a:rPr lang="en-GB" sz="2000" dirty="0" smtClean="0"/>
              <a:t>Uses independent reviews and quality audits</a:t>
            </a:r>
          </a:p>
          <a:p>
            <a:pPr lvl="1"/>
            <a:r>
              <a:rPr lang="en-GB" sz="2000" dirty="0" smtClean="0"/>
              <a:t>A source of lessons and ideas</a:t>
            </a:r>
          </a:p>
          <a:p>
            <a:r>
              <a:rPr lang="en-GB" sz="2400" dirty="0" smtClean="0"/>
              <a:t>Quality control</a:t>
            </a:r>
          </a:p>
          <a:p>
            <a:pPr lvl="1"/>
            <a:r>
              <a:rPr lang="en-GB" sz="2000" dirty="0" smtClean="0"/>
              <a:t>Inspection, testing and quality measurement</a:t>
            </a:r>
          </a:p>
          <a:p>
            <a:pPr lvl="1"/>
            <a:r>
              <a:rPr lang="en-GB" sz="2000" dirty="0" smtClean="0"/>
              <a:t>Verifies deliverables conform to specification, are fit for purpose and meet stakeholders expectations</a:t>
            </a:r>
          </a:p>
          <a:p>
            <a:r>
              <a:rPr lang="en-GB" sz="2400" dirty="0" smtClean="0"/>
              <a:t>Continuous improvement</a:t>
            </a:r>
          </a:p>
          <a:p>
            <a:pPr lvl="1"/>
            <a:r>
              <a:rPr lang="en-GB" sz="2000" dirty="0" smtClean="0"/>
              <a:t>Meeting requirements without wasting time or resources</a:t>
            </a:r>
          </a:p>
        </p:txBody>
      </p:sp>
    </p:spTree>
    <p:extLst>
      <p:ext uri="{BB962C8B-B14F-4D97-AF65-F5344CB8AC3E}">
        <p14:creationId xmlns:p14="http://schemas.microsoft.com/office/powerpoint/2010/main" xmlns="" val="109967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Quality of deliverables</a:t>
            </a:r>
            <a:endParaRPr lang="en-GB" dirty="0"/>
          </a:p>
        </p:txBody>
      </p:sp>
      <p:sp>
        <p:nvSpPr>
          <p:cNvPr id="3" name="Content Placeholder 2"/>
          <p:cNvSpPr>
            <a:spLocks noGrp="1"/>
          </p:cNvSpPr>
          <p:nvPr>
            <p:ph idx="1"/>
          </p:nvPr>
        </p:nvSpPr>
        <p:spPr/>
        <p:txBody>
          <a:bodyPr/>
          <a:lstStyle/>
          <a:p>
            <a:r>
              <a:rPr lang="en-GB" dirty="0" smtClean="0"/>
              <a:t>Stakeholders’ requirements and expectations need to be captured</a:t>
            </a:r>
          </a:p>
          <a:p>
            <a:r>
              <a:rPr lang="en-GB" dirty="0" smtClean="0"/>
              <a:t>They need to be expressed in ‘provable’ terms so that the project team knows when it has achieved the </a:t>
            </a:r>
            <a:r>
              <a:rPr lang="en-GB" i="1" dirty="0" smtClean="0"/>
              <a:t>right</a:t>
            </a:r>
            <a:r>
              <a:rPr lang="en-GB" dirty="0" smtClean="0"/>
              <a:t> quality</a:t>
            </a:r>
          </a:p>
          <a:p>
            <a:r>
              <a:rPr lang="en-GB" dirty="0" smtClean="0"/>
              <a:t>Each deliverable needs a set of acceptance criteria to specify its quality requirements/expectations</a:t>
            </a:r>
            <a:endParaRPr lang="en-GB" dirty="0"/>
          </a:p>
        </p:txBody>
      </p:sp>
    </p:spTree>
    <p:extLst>
      <p:ext uri="{BB962C8B-B14F-4D97-AF65-F5344CB8AC3E}">
        <p14:creationId xmlns:p14="http://schemas.microsoft.com/office/powerpoint/2010/main" xmlns="" val="1048081668"/>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Acceptance criteria</a:t>
            </a:r>
            <a:endParaRPr lang="en-GB" dirty="0"/>
          </a:p>
        </p:txBody>
      </p:sp>
      <p:sp>
        <p:nvSpPr>
          <p:cNvPr id="3" name="Content Placeholder 2"/>
          <p:cNvSpPr>
            <a:spLocks noGrp="1"/>
          </p:cNvSpPr>
          <p:nvPr>
            <p:ph idx="1"/>
          </p:nvPr>
        </p:nvSpPr>
        <p:spPr>
          <a:xfrm>
            <a:off x="76200" y="1600201"/>
            <a:ext cx="8991600" cy="4343400"/>
          </a:xfrm>
        </p:spPr>
        <p:txBody>
          <a:bodyPr/>
          <a:lstStyle/>
          <a:p>
            <a:r>
              <a:rPr lang="en-GB" dirty="0" smtClean="0"/>
              <a:t>Answer the question “How good does it have to be?”</a:t>
            </a:r>
          </a:p>
          <a:p>
            <a:r>
              <a:rPr lang="en-GB" dirty="0" smtClean="0"/>
              <a:t>Must be measurable</a:t>
            </a:r>
          </a:p>
          <a:p>
            <a:r>
              <a:rPr lang="en-GB" dirty="0" smtClean="0"/>
              <a:t>Must relate to the product / deliverables (WBS / Work Packages)</a:t>
            </a:r>
          </a:p>
          <a:p>
            <a:r>
              <a:rPr lang="en-GB" dirty="0" smtClean="0"/>
              <a:t>Could have a tolerance</a:t>
            </a:r>
          </a:p>
          <a:p>
            <a:endParaRPr lang="en-GB" dirty="0"/>
          </a:p>
        </p:txBody>
      </p:sp>
    </p:spTree>
    <p:extLst>
      <p:ext uri="{BB962C8B-B14F-4D97-AF65-F5344CB8AC3E}">
        <p14:creationId xmlns:p14="http://schemas.microsoft.com/office/powerpoint/2010/main" xmlns="" val="14477213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Project Process?</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19</a:t>
            </a:fld>
            <a:endParaRPr lang="en-US" dirty="0"/>
          </a:p>
        </p:txBody>
      </p:sp>
      <p:pic>
        <p:nvPicPr>
          <p:cNvPr id="6" name="Picture 5"/>
          <p:cNvPicPr>
            <a:picLocks noChangeAspect="1"/>
          </p:cNvPicPr>
          <p:nvPr/>
        </p:nvPicPr>
        <p:blipFill>
          <a:blip r:embed="rId2" cstate="print"/>
          <a:stretch>
            <a:fillRect/>
          </a:stretch>
        </p:blipFill>
        <p:spPr>
          <a:xfrm>
            <a:off x="457200" y="1676400"/>
            <a:ext cx="990600" cy="1130121"/>
          </a:xfrm>
          <a:prstGeom prst="rect">
            <a:avLst/>
          </a:prstGeom>
        </p:spPr>
      </p:pic>
      <p:sp>
        <p:nvSpPr>
          <p:cNvPr id="7" name="TextBox 6"/>
          <p:cNvSpPr txBox="1"/>
          <p:nvPr/>
        </p:nvSpPr>
        <p:spPr>
          <a:xfrm>
            <a:off x="1524000" y="1600200"/>
            <a:ext cx="7336048" cy="2954655"/>
          </a:xfrm>
          <a:prstGeom prst="rect">
            <a:avLst/>
          </a:prstGeom>
          <a:noFill/>
        </p:spPr>
        <p:txBody>
          <a:bodyPr wrap="square" rtlCol="0">
            <a:spAutoFit/>
          </a:bodyPr>
          <a:lstStyle/>
          <a:p>
            <a:r>
              <a:rPr lang="en-US" dirty="0"/>
              <a:t>According to </a:t>
            </a:r>
            <a:r>
              <a:rPr lang="en-US" dirty="0" smtClean="0"/>
              <a:t>ISO 21500, A </a:t>
            </a:r>
            <a:r>
              <a:rPr lang="en-US" dirty="0"/>
              <a:t>process is a set of interrelated activities. Processes used in projects are generally categorized into three major types:</a:t>
            </a:r>
          </a:p>
          <a:p>
            <a:endParaRPr lang="en-US" baseline="30000" dirty="0" smtClean="0"/>
          </a:p>
          <a:p>
            <a:pPr marL="285750" indent="-285750">
              <a:buFont typeface="Arial"/>
              <a:buChar char="•"/>
            </a:pPr>
            <a:r>
              <a:rPr lang="en-US" baseline="30000" dirty="0" smtClean="0"/>
              <a:t>Project </a:t>
            </a:r>
            <a:r>
              <a:rPr lang="en-US" baseline="30000" dirty="0"/>
              <a:t>management processes, which are specific to project management and determine how the activities selected for the project are managed;</a:t>
            </a:r>
          </a:p>
          <a:p>
            <a:pPr marL="285750" indent="-285750">
              <a:buFont typeface="Arial"/>
              <a:buChar char="•"/>
            </a:pPr>
            <a:endParaRPr lang="en-US" baseline="30000" dirty="0" smtClean="0"/>
          </a:p>
          <a:p>
            <a:pPr marL="285750" indent="-285750">
              <a:buFont typeface="Arial"/>
              <a:buChar char="•"/>
            </a:pPr>
            <a:r>
              <a:rPr lang="en-US" baseline="30000" dirty="0" smtClean="0"/>
              <a:t>Delivery </a:t>
            </a:r>
            <a:r>
              <a:rPr lang="en-US" baseline="30000" dirty="0"/>
              <a:t>processes, which are not unique to project management, which result in the specification and provision of a particular product, service or result, and which vary depending on the particular project deliverable;</a:t>
            </a:r>
          </a:p>
          <a:p>
            <a:pPr marL="285750" indent="-285750">
              <a:buFont typeface="Arial"/>
              <a:buChar char="•"/>
            </a:pPr>
            <a:endParaRPr lang="en-US" baseline="30000" dirty="0"/>
          </a:p>
          <a:p>
            <a:pPr marL="285750" indent="-285750">
              <a:buFont typeface="Arial"/>
              <a:buChar char="•"/>
            </a:pPr>
            <a:r>
              <a:rPr lang="en-US" baseline="30000" dirty="0" smtClean="0"/>
              <a:t>Support </a:t>
            </a:r>
            <a:r>
              <a:rPr lang="en-US" baseline="30000" dirty="0"/>
              <a:t>processes, which are not unique to project management and which provide relevant and valuable support to product and project management processes in such disciplines as logistics, finance, accounting and safety.</a:t>
            </a:r>
          </a:p>
          <a:p>
            <a:endParaRPr lang="en-US" dirty="0"/>
          </a:p>
        </p:txBody>
      </p:sp>
      <p:pic>
        <p:nvPicPr>
          <p:cNvPr id="9" name="Picture 8" descr="P5-Logo.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189114554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manage quality</a:t>
            </a:r>
            <a:endParaRPr lang="en-GB" dirty="0"/>
          </a:p>
        </p:txBody>
      </p:sp>
      <p:sp>
        <p:nvSpPr>
          <p:cNvPr id="3" name="Content Placeholder 2"/>
          <p:cNvSpPr>
            <a:spLocks noGrp="1"/>
          </p:cNvSpPr>
          <p:nvPr>
            <p:ph idx="1"/>
          </p:nvPr>
        </p:nvSpPr>
        <p:spPr/>
        <p:txBody>
          <a:bodyPr/>
          <a:lstStyle/>
          <a:p>
            <a:r>
              <a:rPr lang="en-GB" dirty="0" smtClean="0"/>
              <a:t>Quality doesn’t just happen it needs to be planned and managed</a:t>
            </a:r>
          </a:p>
          <a:p>
            <a:r>
              <a:rPr lang="en-GB" dirty="0" smtClean="0"/>
              <a:t>More likely to meet stakeholders’ expectations</a:t>
            </a:r>
          </a:p>
          <a:p>
            <a:r>
              <a:rPr lang="en-GB" dirty="0" smtClean="0"/>
              <a:t>Failure to manage quality can mean:</a:t>
            </a:r>
          </a:p>
          <a:p>
            <a:pPr lvl="1"/>
            <a:r>
              <a:rPr lang="en-GB" dirty="0" smtClean="0"/>
              <a:t>Producing what the customer doesn’t want</a:t>
            </a:r>
          </a:p>
          <a:p>
            <a:pPr lvl="1"/>
            <a:r>
              <a:rPr lang="en-GB" dirty="0" smtClean="0"/>
              <a:t>Not producing what the customer really wants</a:t>
            </a:r>
          </a:p>
          <a:p>
            <a:pPr lvl="1"/>
            <a:r>
              <a:rPr lang="en-GB" dirty="0" smtClean="0"/>
              <a:t>Wasting time and resource</a:t>
            </a:r>
          </a:p>
        </p:txBody>
      </p:sp>
    </p:spTree>
    <p:extLst>
      <p:ext uri="{BB962C8B-B14F-4D97-AF65-F5344CB8AC3E}">
        <p14:creationId xmlns:p14="http://schemas.microsoft.com/office/powerpoint/2010/main" xmlns="" val="86354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Techniques in quality planning and assurance</a:t>
            </a:r>
            <a:endParaRPr lang="en-GB" dirty="0"/>
          </a:p>
        </p:txBody>
      </p:sp>
      <p:sp>
        <p:nvSpPr>
          <p:cNvPr id="3" name="Content Placeholder 2"/>
          <p:cNvSpPr>
            <a:spLocks noGrp="1"/>
          </p:cNvSpPr>
          <p:nvPr>
            <p:ph idx="1"/>
          </p:nvPr>
        </p:nvSpPr>
        <p:spPr/>
        <p:txBody>
          <a:bodyPr>
            <a:normAutofit/>
          </a:bodyPr>
          <a:lstStyle/>
          <a:p>
            <a:r>
              <a:rPr lang="en-GB" dirty="0" smtClean="0"/>
              <a:t>Planning</a:t>
            </a:r>
          </a:p>
          <a:p>
            <a:pPr lvl="1"/>
            <a:r>
              <a:rPr lang="en-GB" dirty="0" smtClean="0"/>
              <a:t>Defining a project quality plan</a:t>
            </a:r>
          </a:p>
          <a:p>
            <a:pPr lvl="1"/>
            <a:r>
              <a:rPr lang="en-GB" dirty="0" smtClean="0"/>
              <a:t>Setting up a quality log/register</a:t>
            </a:r>
          </a:p>
          <a:p>
            <a:pPr lvl="1"/>
            <a:r>
              <a:rPr lang="en-GB" dirty="0" smtClean="0"/>
              <a:t>Training staff</a:t>
            </a:r>
          </a:p>
          <a:p>
            <a:r>
              <a:rPr lang="en-GB" dirty="0" smtClean="0"/>
              <a:t>Assurance</a:t>
            </a:r>
          </a:p>
          <a:p>
            <a:pPr lvl="1"/>
            <a:r>
              <a:rPr lang="en-GB" dirty="0" smtClean="0"/>
              <a:t>Defining a quality management system (QMS)</a:t>
            </a:r>
          </a:p>
          <a:p>
            <a:pPr lvl="1"/>
            <a:r>
              <a:rPr lang="en-GB" dirty="0" smtClean="0"/>
              <a:t>Setting standards</a:t>
            </a:r>
          </a:p>
          <a:p>
            <a:pPr lvl="1"/>
            <a:r>
              <a:rPr lang="en-GB" dirty="0" smtClean="0"/>
              <a:t>Conducting reviews and audits</a:t>
            </a:r>
          </a:p>
          <a:p>
            <a:pPr lvl="1"/>
            <a:r>
              <a:rPr lang="en-GB" dirty="0" smtClean="0"/>
              <a:t>Ensuring staff are qualified</a:t>
            </a:r>
          </a:p>
        </p:txBody>
      </p:sp>
    </p:spTree>
    <p:extLst>
      <p:ext uri="{BB962C8B-B14F-4D97-AF65-F5344CB8AC3E}">
        <p14:creationId xmlns:p14="http://schemas.microsoft.com/office/powerpoint/2010/main" xmlns="" val="93597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100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nodeType="afterEffect">
                                  <p:stCondLst>
                                    <p:cond delay="100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100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nodeType="afterEffect">
                                  <p:stCondLst>
                                    <p:cond delay="100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nodeType="afterEffect">
                                  <p:stCondLst>
                                    <p:cond delay="100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Techniques in quality control</a:t>
            </a:r>
            <a:endParaRPr lang="en-GB" dirty="0"/>
          </a:p>
        </p:txBody>
      </p:sp>
      <p:sp>
        <p:nvSpPr>
          <p:cNvPr id="3" name="Content Placeholder 2"/>
          <p:cNvSpPr>
            <a:spLocks noGrp="1"/>
          </p:cNvSpPr>
          <p:nvPr>
            <p:ph idx="1"/>
          </p:nvPr>
        </p:nvSpPr>
        <p:spPr/>
        <p:txBody>
          <a:bodyPr/>
          <a:lstStyle/>
          <a:p>
            <a:r>
              <a:rPr lang="en-GB" dirty="0" smtClean="0"/>
              <a:t>Inspection</a:t>
            </a:r>
          </a:p>
          <a:p>
            <a:r>
              <a:rPr lang="en-GB" dirty="0" smtClean="0"/>
              <a:t>Testing</a:t>
            </a:r>
          </a:p>
          <a:p>
            <a:r>
              <a:rPr lang="en-GB" dirty="0" smtClean="0"/>
              <a:t>Walkthroughs</a:t>
            </a:r>
          </a:p>
          <a:p>
            <a:r>
              <a:rPr lang="en-GB" dirty="0" smtClean="0"/>
              <a:t>Measurement</a:t>
            </a:r>
          </a:p>
          <a:p>
            <a:r>
              <a:rPr lang="en-GB" dirty="0" smtClean="0"/>
              <a:t>Ishikawa (Cause and Effect / Fishbone) Diagrams</a:t>
            </a:r>
          </a:p>
          <a:p>
            <a:r>
              <a:rPr lang="en-GB" dirty="0" smtClean="0"/>
              <a:t>Pareto Analysis</a:t>
            </a:r>
          </a:p>
          <a:p>
            <a:endParaRPr lang="en-GB" dirty="0"/>
          </a:p>
        </p:txBody>
      </p:sp>
    </p:spTree>
    <p:extLst>
      <p:ext uri="{BB962C8B-B14F-4D97-AF65-F5344CB8AC3E}">
        <p14:creationId xmlns:p14="http://schemas.microsoft.com/office/powerpoint/2010/main" xmlns="" val="632968179"/>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Quality in work packages</a:t>
            </a:r>
            <a:endParaRPr lang="en-GB" dirty="0"/>
          </a:p>
        </p:txBody>
      </p:sp>
      <p:sp>
        <p:nvSpPr>
          <p:cNvPr id="3" name="Content Placeholder 2"/>
          <p:cNvSpPr>
            <a:spLocks noGrp="1"/>
          </p:cNvSpPr>
          <p:nvPr>
            <p:ph idx="1"/>
          </p:nvPr>
        </p:nvSpPr>
        <p:spPr>
          <a:xfrm>
            <a:off x="457200" y="1855365"/>
            <a:ext cx="8229600" cy="4525963"/>
          </a:xfrm>
        </p:spPr>
        <p:txBody>
          <a:bodyPr/>
          <a:lstStyle/>
          <a:p>
            <a:r>
              <a:rPr lang="en-GB" sz="2400" dirty="0" smtClean="0"/>
              <a:t>The PM delegates work/products to specialist teams</a:t>
            </a:r>
          </a:p>
          <a:p>
            <a:r>
              <a:rPr lang="en-GB" sz="2400" dirty="0" smtClean="0"/>
              <a:t>The Work Package is the formal method of communicating the scope and quality of this delegated work</a:t>
            </a:r>
          </a:p>
          <a:p>
            <a:r>
              <a:rPr lang="en-GB" sz="2400" dirty="0" smtClean="0"/>
              <a:t>As well as non-quality information, the work package includes relevant aspects of quality such as:</a:t>
            </a:r>
          </a:p>
          <a:p>
            <a:pPr lvl="1"/>
            <a:r>
              <a:rPr lang="en-GB" sz="2000" dirty="0" smtClean="0"/>
              <a:t>Standards</a:t>
            </a:r>
          </a:p>
          <a:p>
            <a:pPr lvl="1"/>
            <a:r>
              <a:rPr lang="en-GB" sz="2000" dirty="0" smtClean="0"/>
              <a:t>Specific Processes to be used (specialist and management)</a:t>
            </a:r>
          </a:p>
          <a:p>
            <a:pPr lvl="1"/>
            <a:r>
              <a:rPr lang="en-GB" sz="2000" dirty="0" smtClean="0"/>
              <a:t>Change control procedures</a:t>
            </a:r>
          </a:p>
          <a:p>
            <a:pPr lvl="1"/>
            <a:r>
              <a:rPr lang="en-GB" sz="2000" dirty="0" smtClean="0"/>
              <a:t>Configuration Management procedures (e.g. version control)</a:t>
            </a:r>
          </a:p>
          <a:p>
            <a:pPr lvl="1"/>
            <a:r>
              <a:rPr lang="en-GB" sz="2000" dirty="0" smtClean="0"/>
              <a:t>Acceptance Criteria and sign-off requirements</a:t>
            </a:r>
          </a:p>
          <a:p>
            <a:endParaRPr lang="en-GB" sz="2000" dirty="0"/>
          </a:p>
        </p:txBody>
      </p:sp>
    </p:spTree>
    <p:extLst>
      <p:ext uri="{BB962C8B-B14F-4D97-AF65-F5344CB8AC3E}">
        <p14:creationId xmlns:p14="http://schemas.microsoft.com/office/powerpoint/2010/main" xmlns="" val="1809680862"/>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Benefits of quality management</a:t>
            </a:r>
            <a:endParaRPr lang="en-GB" dirty="0"/>
          </a:p>
        </p:txBody>
      </p:sp>
      <p:sp>
        <p:nvSpPr>
          <p:cNvPr id="3" name="Content Placeholder 2"/>
          <p:cNvSpPr>
            <a:spLocks noGrp="1"/>
          </p:cNvSpPr>
          <p:nvPr>
            <p:ph idx="1"/>
          </p:nvPr>
        </p:nvSpPr>
        <p:spPr>
          <a:xfrm>
            <a:off x="457200" y="1855365"/>
            <a:ext cx="8229600" cy="4525963"/>
          </a:xfrm>
        </p:spPr>
        <p:txBody>
          <a:bodyPr/>
          <a:lstStyle/>
          <a:p>
            <a:r>
              <a:rPr lang="en-GB" dirty="0" smtClean="0"/>
              <a:t>Right first time</a:t>
            </a:r>
          </a:p>
          <a:p>
            <a:r>
              <a:rPr lang="en-GB" dirty="0" smtClean="0"/>
              <a:t>Lowers costs</a:t>
            </a:r>
          </a:p>
          <a:p>
            <a:r>
              <a:rPr lang="en-GB" dirty="0" smtClean="0"/>
              <a:t>Improves team morale</a:t>
            </a:r>
          </a:p>
          <a:p>
            <a:r>
              <a:rPr lang="en-GB" dirty="0" smtClean="0"/>
              <a:t>Build reputation</a:t>
            </a:r>
          </a:p>
          <a:p>
            <a:r>
              <a:rPr lang="en-GB" dirty="0" smtClean="0"/>
              <a:t>Encourages structured and objective thinking</a:t>
            </a:r>
          </a:p>
          <a:p>
            <a:r>
              <a:rPr lang="en-GB" dirty="0" smtClean="0"/>
              <a:t>Reduces risk &amp; uncertainty</a:t>
            </a:r>
          </a:p>
        </p:txBody>
      </p:sp>
    </p:spTree>
    <p:extLst>
      <p:ext uri="{BB962C8B-B14F-4D97-AF65-F5344CB8AC3E}">
        <p14:creationId xmlns:p14="http://schemas.microsoft.com/office/powerpoint/2010/main" xmlns="" val="49535517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68" name="Rectangle 5"/>
          <p:cNvSpPr>
            <a:spLocks noChangeArrowheads="1"/>
          </p:cNvSpPr>
          <p:nvPr/>
        </p:nvSpPr>
        <p:spPr bwMode="auto">
          <a:xfrm>
            <a:off x="533400" y="762000"/>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3200" dirty="0">
              <a:solidFill>
                <a:schemeClr val="bg1"/>
              </a:solidFill>
            </a:endParaRPr>
          </a:p>
        </p:txBody>
      </p:sp>
      <p:sp>
        <p:nvSpPr>
          <p:cNvPr id="11269" name="Text Box 6"/>
          <p:cNvSpPr txBox="1">
            <a:spLocks noChangeArrowheads="1"/>
          </p:cNvSpPr>
          <p:nvPr/>
        </p:nvSpPr>
        <p:spPr bwMode="auto">
          <a:xfrm>
            <a:off x="1" y="1484313"/>
            <a:ext cx="88931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0" name="Text Box 7"/>
          <p:cNvSpPr txBox="1">
            <a:spLocks noChangeArrowheads="1"/>
          </p:cNvSpPr>
          <p:nvPr/>
        </p:nvSpPr>
        <p:spPr bwMode="auto">
          <a:xfrm>
            <a:off x="250825" y="1557338"/>
            <a:ext cx="871378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1" name="Text Box 14"/>
          <p:cNvSpPr txBox="1">
            <a:spLocks noChangeArrowheads="1"/>
          </p:cNvSpPr>
          <p:nvPr/>
        </p:nvSpPr>
        <p:spPr bwMode="auto">
          <a:xfrm>
            <a:off x="281354" y="1143001"/>
            <a:ext cx="8353425" cy="1016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dirty="0">
                <a:latin typeface="+mj-lt"/>
              </a:rPr>
              <a:t>These principles embodied in ISO 9001 have been developed with the intention that management can lead the organization towards improved performance.</a:t>
            </a:r>
            <a:endParaRPr lang="es-ES" sz="2000" b="1" i="1" dirty="0">
              <a:solidFill>
                <a:schemeClr val="bg2"/>
              </a:solidFill>
              <a:latin typeface="+mj-lt"/>
            </a:endParaRPr>
          </a:p>
        </p:txBody>
      </p:sp>
      <p:sp>
        <p:nvSpPr>
          <p:cNvPr id="2" name="Title 1"/>
          <p:cNvSpPr>
            <a:spLocks noGrp="1"/>
          </p:cNvSpPr>
          <p:nvPr>
            <p:ph type="title"/>
          </p:nvPr>
        </p:nvSpPr>
        <p:spPr>
          <a:xfrm>
            <a:off x="228600" y="-152400"/>
            <a:ext cx="6600092" cy="1143000"/>
          </a:xfrm>
        </p:spPr>
        <p:txBody>
          <a:bodyPr/>
          <a:lstStyle/>
          <a:p>
            <a:r>
              <a:rPr lang="en-US" sz="2800" dirty="0" smtClean="0"/>
              <a:t>Quality Principles from ISO 9001</a:t>
            </a:r>
            <a:endParaRPr lang="en-US" sz="2800" dirty="0"/>
          </a:p>
        </p:txBody>
      </p:sp>
      <p:sp>
        <p:nvSpPr>
          <p:cNvPr id="3" name="Content Placeholder 2"/>
          <p:cNvSpPr>
            <a:spLocks noGrp="1"/>
          </p:cNvSpPr>
          <p:nvPr>
            <p:ph idx="1"/>
          </p:nvPr>
        </p:nvSpPr>
        <p:spPr>
          <a:xfrm>
            <a:off x="457200" y="2209800"/>
            <a:ext cx="8229600" cy="3733800"/>
          </a:xfrm>
        </p:spPr>
        <p:txBody>
          <a:bodyPr>
            <a:normAutofit fontScale="92500" lnSpcReduction="10000"/>
          </a:bodyPr>
          <a:lstStyle/>
          <a:p>
            <a:r>
              <a:rPr lang="en-US" b="0" dirty="0"/>
              <a:t>Customer Focus</a:t>
            </a:r>
          </a:p>
          <a:p>
            <a:r>
              <a:rPr lang="en-US" b="0" dirty="0"/>
              <a:t>leadership</a:t>
            </a:r>
          </a:p>
          <a:p>
            <a:r>
              <a:rPr lang="en-US" b="0" dirty="0"/>
              <a:t>Involvement of people</a:t>
            </a:r>
          </a:p>
          <a:p>
            <a:r>
              <a:rPr lang="en-US" b="0" dirty="0"/>
              <a:t>Process Approach</a:t>
            </a:r>
          </a:p>
          <a:p>
            <a:r>
              <a:rPr lang="en-US" b="0" dirty="0"/>
              <a:t>System approach to management</a:t>
            </a:r>
          </a:p>
          <a:p>
            <a:r>
              <a:rPr lang="en-US" b="0" dirty="0" smtClean="0"/>
              <a:t>Continuous </a:t>
            </a:r>
            <a:r>
              <a:rPr lang="en-US" b="0" dirty="0"/>
              <a:t>Improvement</a:t>
            </a:r>
          </a:p>
          <a:p>
            <a:r>
              <a:rPr lang="en-US" b="0" dirty="0"/>
              <a:t>Factual approach to decision making</a:t>
            </a:r>
          </a:p>
          <a:p>
            <a:r>
              <a:rPr lang="en-US" b="0" dirty="0"/>
              <a:t>Mutually beneficial supplier</a:t>
            </a:r>
          </a:p>
        </p:txBody>
      </p:sp>
      <p:pic>
        <p:nvPicPr>
          <p:cNvPr id="14" name="Picture 13"/>
          <p:cNvPicPr>
            <a:picLocks noChangeAspect="1"/>
          </p:cNvPicPr>
          <p:nvPr/>
        </p:nvPicPr>
        <p:blipFill>
          <a:blip r:embed="rId2" cstate="print"/>
          <a:stretch>
            <a:fillRect/>
          </a:stretch>
        </p:blipFill>
        <p:spPr>
          <a:xfrm>
            <a:off x="6553200" y="2286000"/>
            <a:ext cx="1617785" cy="1752600"/>
          </a:xfrm>
          <a:prstGeom prst="rect">
            <a:avLst/>
          </a:prstGeom>
        </p:spPr>
      </p:pic>
      <p:sp>
        <p:nvSpPr>
          <p:cNvPr id="6" name="Slide Number Placeholder 5"/>
          <p:cNvSpPr>
            <a:spLocks noGrp="1"/>
          </p:cNvSpPr>
          <p:nvPr>
            <p:ph type="sldNum" sz="quarter" idx="12"/>
          </p:nvPr>
        </p:nvSpPr>
        <p:spPr/>
        <p:txBody>
          <a:bodyPr/>
          <a:lstStyle/>
          <a:p>
            <a:fld id="{4BE819A1-3DD8-4179-BFD0-BF7D359F8DBD}" type="slidenum">
              <a:rPr lang="en-US" smtClean="0"/>
              <a:pPr/>
              <a:t>195</a:t>
            </a:fld>
            <a:endParaRPr lang="en-US" dirty="0"/>
          </a:p>
        </p:txBody>
      </p:sp>
    </p:spTree>
    <p:extLst>
      <p:ext uri="{BB962C8B-B14F-4D97-AF65-F5344CB8AC3E}">
        <p14:creationId xmlns:p14="http://schemas.microsoft.com/office/powerpoint/2010/main" xmlns="" val="1787776839"/>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82" name="Rectangle 2"/>
          <p:cNvSpPr>
            <a:spLocks noGrp="1" noChangeArrowheads="1"/>
          </p:cNvSpPr>
          <p:nvPr>
            <p:ph type="title"/>
          </p:nvPr>
        </p:nvSpPr>
        <p:spPr/>
        <p:txBody>
          <a:bodyPr>
            <a:normAutofit fontScale="90000"/>
          </a:bodyPr>
          <a:lstStyle/>
          <a:p>
            <a:r>
              <a:rPr lang="en-GB" sz="4000" dirty="0" smtClean="0"/>
              <a:t>What does Quality Mean? </a:t>
            </a:r>
            <a:endParaRPr lang="en-GB" sz="4000" dirty="0"/>
          </a:p>
        </p:txBody>
      </p:sp>
      <p:sp>
        <p:nvSpPr>
          <p:cNvPr id="1505283" name="Rectangle 3"/>
          <p:cNvSpPr>
            <a:spLocks noGrp="1" noChangeArrowheads="1"/>
          </p:cNvSpPr>
          <p:nvPr>
            <p:ph type="body" idx="1"/>
          </p:nvPr>
        </p:nvSpPr>
        <p:spPr/>
        <p:txBody>
          <a:bodyPr/>
          <a:lstStyle/>
          <a:p>
            <a:r>
              <a:rPr lang="en-GB" dirty="0"/>
              <a:t>Outputs and processes of </a:t>
            </a:r>
            <a:r>
              <a:rPr lang="en-GB" dirty="0" smtClean="0"/>
              <a:t>the project </a:t>
            </a:r>
            <a:r>
              <a:rPr lang="en-GB" dirty="0"/>
              <a:t>meet </a:t>
            </a:r>
            <a:r>
              <a:rPr lang="en-GB" dirty="0" smtClean="0"/>
              <a:t>the needs </a:t>
            </a:r>
            <a:r>
              <a:rPr lang="en-GB" dirty="0"/>
              <a:t>of stakeholders</a:t>
            </a:r>
          </a:p>
          <a:p>
            <a:pPr lvl="1"/>
            <a:r>
              <a:rPr lang="en-GB" dirty="0"/>
              <a:t>Fit for purpose</a:t>
            </a:r>
          </a:p>
          <a:p>
            <a:pPr lvl="1"/>
            <a:r>
              <a:rPr lang="en-GB" dirty="0"/>
              <a:t>Degree of </a:t>
            </a:r>
            <a:r>
              <a:rPr lang="en-GB" dirty="0" smtClean="0"/>
              <a:t>conformance</a:t>
            </a:r>
            <a:endParaRPr lang="en-GB"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196</a:t>
            </a:fld>
            <a:endParaRPr lang="en-US" dirty="0"/>
          </a:p>
        </p:txBody>
      </p:sp>
    </p:spTree>
    <p:extLst>
      <p:ext uri="{BB962C8B-B14F-4D97-AF65-F5344CB8AC3E}">
        <p14:creationId xmlns:p14="http://schemas.microsoft.com/office/powerpoint/2010/main" xmlns="" val="1721627896"/>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330" name="Rectangle 2"/>
          <p:cNvSpPr>
            <a:spLocks noGrp="1" noChangeArrowheads="1"/>
          </p:cNvSpPr>
          <p:nvPr>
            <p:ph type="title"/>
          </p:nvPr>
        </p:nvSpPr>
        <p:spPr>
          <a:xfrm>
            <a:off x="381000" y="45720"/>
            <a:ext cx="7161963" cy="1108075"/>
          </a:xfrm>
        </p:spPr>
        <p:txBody>
          <a:bodyPr/>
          <a:lstStyle/>
          <a:p>
            <a:r>
              <a:rPr lang="en-GB" dirty="0" smtClean="0"/>
              <a:t>Quality Responsibilities</a:t>
            </a:r>
            <a:endParaRPr lang="en-US" dirty="0"/>
          </a:p>
        </p:txBody>
      </p:sp>
      <p:sp>
        <p:nvSpPr>
          <p:cNvPr id="1507331" name="Rectangle 3"/>
          <p:cNvSpPr>
            <a:spLocks noGrp="1" noChangeArrowheads="1"/>
          </p:cNvSpPr>
          <p:nvPr>
            <p:ph type="body" idx="1"/>
          </p:nvPr>
        </p:nvSpPr>
        <p:spPr>
          <a:xfrm>
            <a:off x="652742" y="1600200"/>
            <a:ext cx="7441223" cy="4495800"/>
          </a:xfrm>
        </p:spPr>
        <p:txBody>
          <a:bodyPr/>
          <a:lstStyle/>
          <a:p>
            <a:r>
              <a:rPr lang="en-GB" dirty="0"/>
              <a:t>Management responsible for creating an environment for achieving project quality </a:t>
            </a:r>
            <a:r>
              <a:rPr lang="en-GB" dirty="0" smtClean="0"/>
              <a:t>(organization </a:t>
            </a:r>
            <a:r>
              <a:rPr lang="en-GB" dirty="0"/>
              <a:t>&amp; project)</a:t>
            </a:r>
          </a:p>
          <a:p>
            <a:r>
              <a:rPr lang="en-GB" dirty="0" smtClean="0"/>
              <a:t>Organization </a:t>
            </a:r>
            <a:r>
              <a:rPr lang="en-GB" dirty="0"/>
              <a:t>responsible for improving project processes – learning from experience (continuous improvement)</a:t>
            </a:r>
          </a:p>
          <a:p>
            <a:r>
              <a:rPr lang="en-GB" dirty="0"/>
              <a:t>Quality covers products and management processes</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197</a:t>
            </a:fld>
            <a:endParaRPr lang="en-US" dirty="0"/>
          </a:p>
        </p:txBody>
      </p:sp>
    </p:spTree>
    <p:extLst>
      <p:ext uri="{BB962C8B-B14F-4D97-AF65-F5344CB8AC3E}">
        <p14:creationId xmlns:p14="http://schemas.microsoft.com/office/powerpoint/2010/main" xmlns="" val="956517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07331">
                                            <p:txEl>
                                              <p:pRg st="0" end="0"/>
                                            </p:txEl>
                                          </p:spTgt>
                                        </p:tgtEl>
                                        <p:attrNameLst>
                                          <p:attrName>style.visibility</p:attrName>
                                        </p:attrNameLst>
                                      </p:cBhvr>
                                      <p:to>
                                        <p:strVal val="visible"/>
                                      </p:to>
                                    </p:set>
                                    <p:animEffect transition="in" filter="wipe(left)">
                                      <p:cBhvr>
                                        <p:cTn id="7" dur="500"/>
                                        <p:tgtEl>
                                          <p:spTgt spid="15073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07331">
                                            <p:txEl>
                                              <p:pRg st="1" end="1"/>
                                            </p:txEl>
                                          </p:spTgt>
                                        </p:tgtEl>
                                        <p:attrNameLst>
                                          <p:attrName>style.visibility</p:attrName>
                                        </p:attrNameLst>
                                      </p:cBhvr>
                                      <p:to>
                                        <p:strVal val="visible"/>
                                      </p:to>
                                    </p:set>
                                    <p:animEffect transition="in" filter="wipe(left)">
                                      <p:cBhvr>
                                        <p:cTn id="12" dur="500"/>
                                        <p:tgtEl>
                                          <p:spTgt spid="15073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07331">
                                            <p:txEl>
                                              <p:pRg st="2" end="2"/>
                                            </p:txEl>
                                          </p:spTgt>
                                        </p:tgtEl>
                                        <p:attrNameLst>
                                          <p:attrName>style.visibility</p:attrName>
                                        </p:attrNameLst>
                                      </p:cBhvr>
                                      <p:to>
                                        <p:strVal val="visible"/>
                                      </p:to>
                                    </p:set>
                                    <p:animEffect transition="in" filter="wipe(left)">
                                      <p:cBhvr>
                                        <p:cTn id="17" dur="500"/>
                                        <p:tgtEl>
                                          <p:spTgt spid="15073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1" grpId="0" build="p"/>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lstStyle/>
          <a:p>
            <a:r>
              <a:rPr lang="en-GB" dirty="0"/>
              <a:t>Quality Environment</a:t>
            </a:r>
            <a:endParaRPr lang="en-US" dirty="0"/>
          </a:p>
        </p:txBody>
      </p:sp>
      <p:grpSp>
        <p:nvGrpSpPr>
          <p:cNvPr id="2" name="Group 11"/>
          <p:cNvGrpSpPr/>
          <p:nvPr/>
        </p:nvGrpSpPr>
        <p:grpSpPr>
          <a:xfrm>
            <a:off x="1878622" y="1143000"/>
            <a:ext cx="6046177" cy="4383087"/>
            <a:chOff x="2593974" y="1700213"/>
            <a:chExt cx="6550025" cy="4383087"/>
          </a:xfrm>
        </p:grpSpPr>
        <p:sp>
          <p:nvSpPr>
            <p:cNvPr id="1509385" name="Oval 9"/>
            <p:cNvSpPr>
              <a:spLocks noChangeArrowheads="1"/>
            </p:cNvSpPr>
            <p:nvPr/>
          </p:nvSpPr>
          <p:spPr bwMode="auto">
            <a:xfrm>
              <a:off x="2593974" y="1700213"/>
              <a:ext cx="6550025" cy="4383087"/>
            </a:xfrm>
            <a:prstGeom prst="ellipse">
              <a:avLst/>
            </a:prstGeom>
            <a:solidFill>
              <a:srgbClr val="FFCC00"/>
            </a:solidFill>
            <a:ln w="38100" cap="sq">
              <a:solidFill>
                <a:schemeClr val="bg1"/>
              </a:solidFill>
              <a:round/>
              <a:headEnd type="none" w="sm" len="sm"/>
              <a:tailEnd type="none" w="sm" len="sm"/>
            </a:ln>
            <a:effectLst/>
          </p:spPr>
          <p:txBody>
            <a:bodyPr wrap="none" anchor="ctr"/>
            <a:lstStyle/>
            <a:p>
              <a:endParaRPr lang="en-US" dirty="0"/>
            </a:p>
          </p:txBody>
        </p:sp>
        <p:sp>
          <p:nvSpPr>
            <p:cNvPr id="1509379" name="Oval 3"/>
            <p:cNvSpPr>
              <a:spLocks noChangeArrowheads="1"/>
            </p:cNvSpPr>
            <p:nvPr/>
          </p:nvSpPr>
          <p:spPr bwMode="auto">
            <a:xfrm>
              <a:off x="3805238" y="1784350"/>
              <a:ext cx="3095625" cy="2713038"/>
            </a:xfrm>
            <a:prstGeom prst="ellipse">
              <a:avLst/>
            </a:prstGeom>
            <a:solidFill>
              <a:srgbClr val="FF99CC">
                <a:alpha val="63000"/>
              </a:srgbClr>
            </a:solidFill>
            <a:ln w="57150" cap="sq">
              <a:solidFill>
                <a:schemeClr val="bg1"/>
              </a:solidFill>
              <a:round/>
              <a:headEnd type="none" w="sm" len="sm"/>
              <a:tailEnd type="none" w="sm" len="sm"/>
            </a:ln>
            <a:effectLst/>
          </p:spPr>
          <p:txBody>
            <a:bodyPr wrap="none" anchor="ctr"/>
            <a:lstStyle/>
            <a:p>
              <a:pPr eaLnBrk="1" hangingPunct="1"/>
              <a:endParaRPr lang="en-US" sz="1200" dirty="0">
                <a:latin typeface="Arial" pitchFamily="34" charset="0"/>
              </a:endParaRPr>
            </a:p>
          </p:txBody>
        </p:sp>
        <p:sp>
          <p:nvSpPr>
            <p:cNvPr id="1509380" name="Oval 4"/>
            <p:cNvSpPr>
              <a:spLocks noChangeArrowheads="1"/>
            </p:cNvSpPr>
            <p:nvPr/>
          </p:nvSpPr>
          <p:spPr bwMode="auto">
            <a:xfrm>
              <a:off x="2955925" y="3000375"/>
              <a:ext cx="3095625" cy="2713038"/>
            </a:xfrm>
            <a:prstGeom prst="ellipse">
              <a:avLst/>
            </a:prstGeom>
            <a:solidFill>
              <a:srgbClr val="FFFF99">
                <a:alpha val="63000"/>
              </a:srgbClr>
            </a:solidFill>
            <a:ln w="57150" cap="sq">
              <a:solidFill>
                <a:schemeClr val="bg1"/>
              </a:solidFill>
              <a:round/>
              <a:headEnd type="none" w="sm" len="sm"/>
              <a:tailEnd type="none" w="sm" len="sm"/>
            </a:ln>
            <a:effectLst/>
          </p:spPr>
          <p:txBody>
            <a:bodyPr wrap="none" anchor="ctr"/>
            <a:lstStyle/>
            <a:p>
              <a:endParaRPr lang="en-US" dirty="0"/>
            </a:p>
          </p:txBody>
        </p:sp>
        <p:sp>
          <p:nvSpPr>
            <p:cNvPr id="1509381" name="Oval 5"/>
            <p:cNvSpPr>
              <a:spLocks noChangeArrowheads="1"/>
            </p:cNvSpPr>
            <p:nvPr/>
          </p:nvSpPr>
          <p:spPr bwMode="auto">
            <a:xfrm>
              <a:off x="4541838" y="3030538"/>
              <a:ext cx="3095625" cy="2713037"/>
            </a:xfrm>
            <a:prstGeom prst="ellipse">
              <a:avLst/>
            </a:prstGeom>
            <a:solidFill>
              <a:srgbClr val="99CCFF">
                <a:alpha val="63000"/>
              </a:srgbClr>
            </a:solidFill>
            <a:ln w="57150" cap="sq">
              <a:solidFill>
                <a:schemeClr val="bg1"/>
              </a:solidFill>
              <a:round/>
              <a:headEnd type="none" w="sm" len="sm"/>
              <a:tailEnd type="none" w="sm" len="sm"/>
            </a:ln>
            <a:effectLst/>
          </p:spPr>
          <p:txBody>
            <a:bodyPr wrap="none" anchor="ctr"/>
            <a:lstStyle/>
            <a:p>
              <a:endParaRPr lang="en-US" dirty="0"/>
            </a:p>
          </p:txBody>
        </p:sp>
        <p:sp>
          <p:nvSpPr>
            <p:cNvPr id="1509382" name="Text Box 6"/>
            <p:cNvSpPr txBox="1">
              <a:spLocks noChangeArrowheads="1"/>
            </p:cNvSpPr>
            <p:nvPr/>
          </p:nvSpPr>
          <p:spPr bwMode="auto">
            <a:xfrm>
              <a:off x="5004562" y="2301812"/>
              <a:ext cx="1328484" cy="646331"/>
            </a:xfrm>
            <a:prstGeom prst="rect">
              <a:avLst/>
            </a:prstGeom>
            <a:noFill/>
            <a:ln w="57150" cap="sq">
              <a:noFill/>
              <a:miter lim="800000"/>
              <a:headEnd type="none" w="sm" len="sm"/>
              <a:tailEnd type="none" w="sm" len="sm"/>
            </a:ln>
            <a:effectLst/>
          </p:spPr>
          <p:txBody>
            <a:bodyPr wrap="square">
              <a:spAutoFit/>
            </a:bodyPr>
            <a:lstStyle/>
            <a:p>
              <a:pPr algn="l" eaLnBrk="1" hangingPunct="1"/>
              <a:r>
                <a:rPr lang="en-GB" b="1" dirty="0">
                  <a:latin typeface="Arial" pitchFamily="34" charset="0"/>
                </a:rPr>
                <a:t>Quality Planning</a:t>
              </a:r>
              <a:endParaRPr lang="en-US" b="1" dirty="0">
                <a:latin typeface="Arial" pitchFamily="34" charset="0"/>
              </a:endParaRPr>
            </a:p>
          </p:txBody>
        </p:sp>
        <p:sp>
          <p:nvSpPr>
            <p:cNvPr id="1509383" name="Text Box 7"/>
            <p:cNvSpPr txBox="1">
              <a:spLocks noChangeArrowheads="1"/>
            </p:cNvSpPr>
            <p:nvPr/>
          </p:nvSpPr>
          <p:spPr bwMode="auto">
            <a:xfrm>
              <a:off x="3135694" y="4254500"/>
              <a:ext cx="1649412" cy="646331"/>
            </a:xfrm>
            <a:prstGeom prst="rect">
              <a:avLst/>
            </a:prstGeom>
            <a:noFill/>
            <a:ln w="57150" cap="sq">
              <a:noFill/>
              <a:miter lim="800000"/>
              <a:headEnd type="none" w="sm" len="sm"/>
              <a:tailEnd type="none" w="sm" len="sm"/>
            </a:ln>
            <a:effectLst/>
          </p:spPr>
          <p:txBody>
            <a:bodyPr>
              <a:spAutoFit/>
            </a:bodyPr>
            <a:lstStyle/>
            <a:p>
              <a:pPr eaLnBrk="1" hangingPunct="1"/>
              <a:r>
                <a:rPr lang="en-GB" b="1" dirty="0">
                  <a:latin typeface="Arial" pitchFamily="34" charset="0"/>
                </a:rPr>
                <a:t>Quality Assurance</a:t>
              </a:r>
              <a:endParaRPr lang="en-US" b="1" dirty="0">
                <a:latin typeface="Arial" pitchFamily="34" charset="0"/>
              </a:endParaRPr>
            </a:p>
          </p:txBody>
        </p:sp>
        <p:sp>
          <p:nvSpPr>
            <p:cNvPr id="1509384" name="Text Box 8"/>
            <p:cNvSpPr txBox="1">
              <a:spLocks noChangeArrowheads="1"/>
            </p:cNvSpPr>
            <p:nvPr/>
          </p:nvSpPr>
          <p:spPr bwMode="auto">
            <a:xfrm>
              <a:off x="6223318" y="4250500"/>
              <a:ext cx="1204404" cy="646331"/>
            </a:xfrm>
            <a:prstGeom prst="rect">
              <a:avLst/>
            </a:prstGeom>
            <a:noFill/>
            <a:ln w="57150" cap="sq">
              <a:noFill/>
              <a:miter lim="800000"/>
              <a:headEnd type="none" w="sm" len="sm"/>
              <a:tailEnd type="none" w="sm" len="sm"/>
            </a:ln>
            <a:effectLst/>
          </p:spPr>
          <p:txBody>
            <a:bodyPr wrap="square">
              <a:spAutoFit/>
            </a:bodyPr>
            <a:lstStyle/>
            <a:p>
              <a:pPr eaLnBrk="1" hangingPunct="1"/>
              <a:r>
                <a:rPr lang="en-GB" b="1" dirty="0">
                  <a:latin typeface="Arial" pitchFamily="34" charset="0"/>
                </a:rPr>
                <a:t>Quality Control</a:t>
              </a:r>
              <a:endParaRPr lang="en-US" b="1" dirty="0">
                <a:latin typeface="Arial" pitchFamily="34" charset="0"/>
              </a:endParaRPr>
            </a:p>
          </p:txBody>
        </p:sp>
        <p:sp>
          <p:nvSpPr>
            <p:cNvPr id="1509386" name="Text Box 10"/>
            <p:cNvSpPr txBox="1">
              <a:spLocks noChangeArrowheads="1"/>
            </p:cNvSpPr>
            <p:nvPr/>
          </p:nvSpPr>
          <p:spPr bwMode="auto">
            <a:xfrm>
              <a:off x="7127843" y="2568873"/>
              <a:ext cx="1933607" cy="646331"/>
            </a:xfrm>
            <a:prstGeom prst="rect">
              <a:avLst/>
            </a:prstGeom>
            <a:noFill/>
            <a:ln w="57150" cap="sq">
              <a:noFill/>
              <a:miter lim="800000"/>
              <a:headEnd type="none" w="sm" len="sm"/>
              <a:tailEnd type="none" w="sm" len="sm"/>
            </a:ln>
            <a:effectLst/>
          </p:spPr>
          <p:txBody>
            <a:bodyPr wrap="square">
              <a:spAutoFit/>
            </a:bodyPr>
            <a:lstStyle/>
            <a:p>
              <a:pPr algn="l" eaLnBrk="1" hangingPunct="1"/>
              <a:r>
                <a:rPr lang="en-GB" b="1" dirty="0">
                  <a:latin typeface="Arial" pitchFamily="34" charset="0"/>
                </a:rPr>
                <a:t>Quality Improvement</a:t>
              </a:r>
              <a:endParaRPr lang="en-US" b="1" dirty="0">
                <a:latin typeface="Arial" pitchFamily="34" charset="0"/>
              </a:endParaRPr>
            </a:p>
          </p:txBody>
        </p:sp>
      </p:grpSp>
      <p:sp>
        <p:nvSpPr>
          <p:cNvPr id="4" name="Slide Number Placeholder 3"/>
          <p:cNvSpPr>
            <a:spLocks noGrp="1"/>
          </p:cNvSpPr>
          <p:nvPr>
            <p:ph type="sldNum" sz="quarter" idx="12"/>
          </p:nvPr>
        </p:nvSpPr>
        <p:spPr/>
        <p:txBody>
          <a:bodyPr/>
          <a:lstStyle/>
          <a:p>
            <a:fld id="{4BE819A1-3DD8-4179-BFD0-BF7D359F8DBD}" type="slidenum">
              <a:rPr lang="en-US" smtClean="0"/>
              <a:pPr/>
              <a:t>198</a:t>
            </a:fld>
            <a:endParaRPr lang="en-US" dirty="0"/>
          </a:p>
        </p:txBody>
      </p:sp>
    </p:spTree>
    <p:extLst>
      <p:ext uri="{BB962C8B-B14F-4D97-AF65-F5344CB8AC3E}">
        <p14:creationId xmlns:p14="http://schemas.microsoft.com/office/powerpoint/2010/main" xmlns="" val="1338935501"/>
      </p:ext>
    </p:extLst>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22" name="Rectangle 2"/>
          <p:cNvSpPr>
            <a:spLocks noGrp="1" noChangeArrowheads="1"/>
          </p:cNvSpPr>
          <p:nvPr>
            <p:ph type="title" idx="4294967295"/>
          </p:nvPr>
        </p:nvSpPr>
        <p:spPr>
          <a:xfrm>
            <a:off x="381000" y="374354"/>
            <a:ext cx="5029199" cy="733722"/>
          </a:xfrm>
        </p:spPr>
        <p:txBody>
          <a:bodyPr/>
          <a:lstStyle/>
          <a:p>
            <a:r>
              <a:rPr lang="en-GB" dirty="0"/>
              <a:t>Quality Control Tools</a:t>
            </a:r>
            <a:endParaRPr lang="en-US" dirty="0"/>
          </a:p>
        </p:txBody>
      </p:sp>
      <p:grpSp>
        <p:nvGrpSpPr>
          <p:cNvPr id="2" name="Group 84"/>
          <p:cNvGrpSpPr/>
          <p:nvPr/>
        </p:nvGrpSpPr>
        <p:grpSpPr>
          <a:xfrm>
            <a:off x="1143000" y="1295400"/>
            <a:ext cx="6457950" cy="4281487"/>
            <a:chOff x="2368783" y="1553251"/>
            <a:chExt cx="6996112" cy="4281487"/>
          </a:xfrm>
        </p:grpSpPr>
        <p:sp>
          <p:nvSpPr>
            <p:cNvPr id="1515523" name="Oval 3"/>
            <p:cNvSpPr>
              <a:spLocks noChangeArrowheads="1"/>
            </p:cNvSpPr>
            <p:nvPr/>
          </p:nvSpPr>
          <p:spPr bwMode="auto">
            <a:xfrm>
              <a:off x="4143608" y="3151863"/>
              <a:ext cx="2390775" cy="854075"/>
            </a:xfrm>
            <a:prstGeom prst="ellipse">
              <a:avLst/>
            </a:prstGeom>
            <a:solidFill>
              <a:srgbClr val="0070C0"/>
            </a:solidFill>
            <a:ln>
              <a:headEnd type="none" w="sm" len="sm"/>
              <a:tailEnd type="none" w="sm" len="sm"/>
            </a:ln>
          </p:spPr>
          <p:style>
            <a:lnRef idx="3">
              <a:schemeClr val="lt1"/>
            </a:lnRef>
            <a:fillRef idx="1">
              <a:schemeClr val="accent1"/>
            </a:fillRef>
            <a:effectRef idx="1">
              <a:schemeClr val="accent1"/>
            </a:effectRef>
            <a:fontRef idx="minor">
              <a:schemeClr val="lt1"/>
            </a:fontRef>
          </p:style>
          <p:txBody>
            <a:bodyPr anchor="ctr"/>
            <a:lstStyle/>
            <a:p>
              <a:pPr eaLnBrk="1" hangingPunct="1"/>
              <a:r>
                <a:rPr lang="en-GB" b="1" dirty="0"/>
                <a:t>Seven quality control tools</a:t>
              </a:r>
              <a:endParaRPr lang="en-US" b="1" dirty="0"/>
            </a:p>
          </p:txBody>
        </p:sp>
        <p:sp>
          <p:nvSpPr>
            <p:cNvPr id="1515524" name="Text Box 4"/>
            <p:cNvSpPr txBox="1">
              <a:spLocks noChangeArrowheads="1"/>
            </p:cNvSpPr>
            <p:nvPr/>
          </p:nvSpPr>
          <p:spPr bwMode="auto">
            <a:xfrm>
              <a:off x="4595094" y="2423328"/>
              <a:ext cx="1847850" cy="369332"/>
            </a:xfrm>
            <a:prstGeom prst="rect">
              <a:avLst/>
            </a:prstGeom>
            <a:noFill/>
            <a:ln w="12700" cap="sq">
              <a:noFill/>
              <a:miter lim="800000"/>
              <a:headEnd type="none" w="sm" len="sm"/>
              <a:tailEnd type="none" w="sm" len="sm"/>
            </a:ln>
            <a:effectLst/>
          </p:spPr>
          <p:txBody>
            <a:bodyPr wrap="square">
              <a:spAutoFit/>
            </a:bodyPr>
            <a:lstStyle/>
            <a:p>
              <a:pPr eaLnBrk="1" hangingPunct="1"/>
              <a:r>
                <a:rPr lang="en-GB" b="1" dirty="0"/>
                <a:t>Cause &amp; effect</a:t>
              </a:r>
              <a:endParaRPr lang="en-US" b="1" dirty="0"/>
            </a:p>
          </p:txBody>
        </p:sp>
        <p:sp>
          <p:nvSpPr>
            <p:cNvPr id="1515525" name="Text Box 5"/>
            <p:cNvSpPr txBox="1">
              <a:spLocks noChangeArrowheads="1"/>
            </p:cNvSpPr>
            <p:nvPr/>
          </p:nvSpPr>
          <p:spPr bwMode="auto">
            <a:xfrm>
              <a:off x="6814862" y="2742288"/>
              <a:ext cx="1558925"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Pareto chart</a:t>
              </a:r>
              <a:endParaRPr lang="en-US" b="1" dirty="0"/>
            </a:p>
          </p:txBody>
        </p:sp>
        <p:sp>
          <p:nvSpPr>
            <p:cNvPr id="1515526" name="Text Box 6"/>
            <p:cNvSpPr txBox="1">
              <a:spLocks noChangeArrowheads="1"/>
            </p:cNvSpPr>
            <p:nvPr/>
          </p:nvSpPr>
          <p:spPr bwMode="auto">
            <a:xfrm>
              <a:off x="2986320" y="2886751"/>
              <a:ext cx="1416050"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Flowchart</a:t>
              </a:r>
              <a:endParaRPr lang="en-US" b="1" dirty="0"/>
            </a:p>
          </p:txBody>
        </p:sp>
        <p:sp>
          <p:nvSpPr>
            <p:cNvPr id="1515527" name="Text Box 7"/>
            <p:cNvSpPr txBox="1">
              <a:spLocks noChangeArrowheads="1"/>
            </p:cNvSpPr>
            <p:nvPr/>
          </p:nvSpPr>
          <p:spPr bwMode="auto">
            <a:xfrm>
              <a:off x="2470383" y="3901163"/>
              <a:ext cx="1416050"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Histogram</a:t>
              </a:r>
              <a:endParaRPr lang="en-US" b="1" dirty="0"/>
            </a:p>
          </p:txBody>
        </p:sp>
        <p:sp>
          <p:nvSpPr>
            <p:cNvPr id="1515528" name="Text Box 8"/>
            <p:cNvSpPr txBox="1">
              <a:spLocks noChangeArrowheads="1"/>
            </p:cNvSpPr>
            <p:nvPr/>
          </p:nvSpPr>
          <p:spPr bwMode="auto">
            <a:xfrm>
              <a:off x="4378875" y="4445739"/>
              <a:ext cx="1071563"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Scatter</a:t>
              </a:r>
              <a:endParaRPr lang="en-US" b="1" dirty="0"/>
            </a:p>
          </p:txBody>
        </p:sp>
        <p:sp>
          <p:nvSpPr>
            <p:cNvPr id="1515529" name="Text Box 9"/>
            <p:cNvSpPr txBox="1">
              <a:spLocks noChangeArrowheads="1"/>
            </p:cNvSpPr>
            <p:nvPr/>
          </p:nvSpPr>
          <p:spPr bwMode="auto">
            <a:xfrm>
              <a:off x="5791687" y="4336138"/>
              <a:ext cx="1841500"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Control chart</a:t>
              </a:r>
              <a:endParaRPr lang="en-US" b="1" dirty="0"/>
            </a:p>
          </p:txBody>
        </p:sp>
        <p:sp>
          <p:nvSpPr>
            <p:cNvPr id="1515530" name="Text Box 10"/>
            <p:cNvSpPr txBox="1">
              <a:spLocks noChangeArrowheads="1"/>
            </p:cNvSpPr>
            <p:nvPr/>
          </p:nvSpPr>
          <p:spPr bwMode="auto">
            <a:xfrm>
              <a:off x="6539145" y="3550326"/>
              <a:ext cx="1841500"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Run chart</a:t>
              </a:r>
              <a:endParaRPr lang="en-US" b="1" dirty="0"/>
            </a:p>
          </p:txBody>
        </p:sp>
        <p:grpSp>
          <p:nvGrpSpPr>
            <p:cNvPr id="4" name="Group 11"/>
            <p:cNvGrpSpPr>
              <a:grpSpLocks/>
            </p:cNvGrpSpPr>
            <p:nvPr/>
          </p:nvGrpSpPr>
          <p:grpSpPr bwMode="auto">
            <a:xfrm>
              <a:off x="2368783" y="4202788"/>
              <a:ext cx="1582737" cy="774700"/>
              <a:chOff x="1509" y="2556"/>
              <a:chExt cx="1039" cy="735"/>
            </a:xfrm>
          </p:grpSpPr>
          <p:sp>
            <p:nvSpPr>
              <p:cNvPr id="1515532" name="Rectangle 12"/>
              <p:cNvSpPr>
                <a:spLocks noChangeArrowheads="1"/>
              </p:cNvSpPr>
              <p:nvPr/>
            </p:nvSpPr>
            <p:spPr bwMode="auto">
              <a:xfrm>
                <a:off x="1509" y="3154"/>
                <a:ext cx="92" cy="137"/>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3" name="Rectangle 13"/>
              <p:cNvSpPr>
                <a:spLocks noChangeArrowheads="1"/>
              </p:cNvSpPr>
              <p:nvPr/>
            </p:nvSpPr>
            <p:spPr bwMode="auto">
              <a:xfrm>
                <a:off x="1627" y="3071"/>
                <a:ext cx="92" cy="219"/>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4" name="Rectangle 14"/>
              <p:cNvSpPr>
                <a:spLocks noChangeArrowheads="1"/>
              </p:cNvSpPr>
              <p:nvPr/>
            </p:nvSpPr>
            <p:spPr bwMode="auto">
              <a:xfrm>
                <a:off x="1744" y="2896"/>
                <a:ext cx="92" cy="393"/>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5" name="Rectangle 15"/>
              <p:cNvSpPr>
                <a:spLocks noChangeArrowheads="1"/>
              </p:cNvSpPr>
              <p:nvPr/>
            </p:nvSpPr>
            <p:spPr bwMode="auto">
              <a:xfrm>
                <a:off x="1862" y="2714"/>
                <a:ext cx="92" cy="576"/>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6" name="Rectangle 16"/>
              <p:cNvSpPr>
                <a:spLocks noChangeArrowheads="1"/>
              </p:cNvSpPr>
              <p:nvPr/>
            </p:nvSpPr>
            <p:spPr bwMode="auto">
              <a:xfrm>
                <a:off x="1979" y="2556"/>
                <a:ext cx="92" cy="732"/>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nvGrpSpPr>
              <p:cNvPr id="5" name="Group 17"/>
              <p:cNvGrpSpPr>
                <a:grpSpLocks/>
              </p:cNvGrpSpPr>
              <p:nvPr/>
            </p:nvGrpSpPr>
            <p:grpSpPr bwMode="auto">
              <a:xfrm flipH="1">
                <a:off x="2103" y="2712"/>
                <a:ext cx="445" cy="577"/>
                <a:chOff x="2450" y="2941"/>
                <a:chExt cx="445" cy="577"/>
              </a:xfrm>
            </p:grpSpPr>
            <p:sp>
              <p:nvSpPr>
                <p:cNvPr id="1515538" name="Rectangle 18"/>
                <p:cNvSpPr>
                  <a:spLocks noChangeArrowheads="1"/>
                </p:cNvSpPr>
                <p:nvPr/>
              </p:nvSpPr>
              <p:spPr bwMode="auto">
                <a:xfrm flipH="1">
                  <a:off x="2450" y="3381"/>
                  <a:ext cx="92" cy="137"/>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9" name="Rectangle 19"/>
                <p:cNvSpPr>
                  <a:spLocks noChangeArrowheads="1"/>
                </p:cNvSpPr>
                <p:nvPr/>
              </p:nvSpPr>
              <p:spPr bwMode="auto">
                <a:xfrm flipH="1">
                  <a:off x="2568" y="3298"/>
                  <a:ext cx="92" cy="219"/>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40" name="Rectangle 20"/>
                <p:cNvSpPr>
                  <a:spLocks noChangeArrowheads="1"/>
                </p:cNvSpPr>
                <p:nvPr/>
              </p:nvSpPr>
              <p:spPr bwMode="auto">
                <a:xfrm flipH="1">
                  <a:off x="2685" y="3123"/>
                  <a:ext cx="92" cy="393"/>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41" name="Rectangle 21"/>
                <p:cNvSpPr>
                  <a:spLocks noChangeArrowheads="1"/>
                </p:cNvSpPr>
                <p:nvPr/>
              </p:nvSpPr>
              <p:spPr bwMode="auto">
                <a:xfrm flipH="1">
                  <a:off x="2803" y="2941"/>
                  <a:ext cx="92" cy="576"/>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grpSp>
        <p:sp>
          <p:nvSpPr>
            <p:cNvPr id="1515542" name="Rectangle 22"/>
            <p:cNvSpPr>
              <a:spLocks noChangeArrowheads="1"/>
            </p:cNvSpPr>
            <p:nvPr/>
          </p:nvSpPr>
          <p:spPr bwMode="auto">
            <a:xfrm>
              <a:off x="4473808" y="5021938"/>
              <a:ext cx="1038225" cy="812800"/>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nvGrpSpPr>
            <p:cNvPr id="6" name="Group 23"/>
            <p:cNvGrpSpPr>
              <a:grpSpLocks/>
            </p:cNvGrpSpPr>
            <p:nvPr/>
          </p:nvGrpSpPr>
          <p:grpSpPr bwMode="auto">
            <a:xfrm flipH="1">
              <a:off x="4583345" y="5094963"/>
              <a:ext cx="719138" cy="669925"/>
              <a:chOff x="2011" y="3392"/>
              <a:chExt cx="564" cy="614"/>
            </a:xfrm>
          </p:grpSpPr>
          <p:sp>
            <p:nvSpPr>
              <p:cNvPr id="1515544" name="Oval 24"/>
              <p:cNvSpPr>
                <a:spLocks noChangeArrowheads="1"/>
              </p:cNvSpPr>
              <p:nvPr/>
            </p:nvSpPr>
            <p:spPr bwMode="auto">
              <a:xfrm flipV="1">
                <a:off x="2012" y="3392"/>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5" name="Oval 25"/>
              <p:cNvSpPr>
                <a:spLocks noChangeArrowheads="1"/>
              </p:cNvSpPr>
              <p:nvPr/>
            </p:nvSpPr>
            <p:spPr bwMode="auto">
              <a:xfrm flipV="1">
                <a:off x="2011" y="3492"/>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6" name="Oval 26"/>
              <p:cNvSpPr>
                <a:spLocks noChangeArrowheads="1"/>
              </p:cNvSpPr>
              <p:nvPr/>
            </p:nvSpPr>
            <p:spPr bwMode="auto">
              <a:xfrm flipV="1">
                <a:off x="2128" y="3417"/>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7" name="Oval 27"/>
              <p:cNvSpPr>
                <a:spLocks noChangeArrowheads="1"/>
              </p:cNvSpPr>
              <p:nvPr/>
            </p:nvSpPr>
            <p:spPr bwMode="auto">
              <a:xfrm flipV="1">
                <a:off x="2091" y="3489"/>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8" name="Oval 28"/>
              <p:cNvSpPr>
                <a:spLocks noChangeArrowheads="1"/>
              </p:cNvSpPr>
              <p:nvPr/>
            </p:nvSpPr>
            <p:spPr bwMode="auto">
              <a:xfrm flipV="1">
                <a:off x="2044" y="3570"/>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9" name="Oval 29"/>
              <p:cNvSpPr>
                <a:spLocks noChangeArrowheads="1"/>
              </p:cNvSpPr>
              <p:nvPr/>
            </p:nvSpPr>
            <p:spPr bwMode="auto">
              <a:xfrm flipV="1">
                <a:off x="2148" y="352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0" name="Oval 30"/>
              <p:cNvSpPr>
                <a:spLocks noChangeArrowheads="1"/>
              </p:cNvSpPr>
              <p:nvPr/>
            </p:nvSpPr>
            <p:spPr bwMode="auto">
              <a:xfrm flipV="1">
                <a:off x="2147" y="362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1" name="Oval 31"/>
              <p:cNvSpPr>
                <a:spLocks noChangeArrowheads="1"/>
              </p:cNvSpPr>
              <p:nvPr/>
            </p:nvSpPr>
            <p:spPr bwMode="auto">
              <a:xfrm flipV="1">
                <a:off x="2264" y="3553"/>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2" name="Oval 32"/>
              <p:cNvSpPr>
                <a:spLocks noChangeArrowheads="1"/>
              </p:cNvSpPr>
              <p:nvPr/>
            </p:nvSpPr>
            <p:spPr bwMode="auto">
              <a:xfrm flipV="1">
                <a:off x="2227" y="3625"/>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3" name="Oval 33"/>
              <p:cNvSpPr>
                <a:spLocks noChangeArrowheads="1"/>
              </p:cNvSpPr>
              <p:nvPr/>
            </p:nvSpPr>
            <p:spPr bwMode="auto">
              <a:xfrm flipV="1">
                <a:off x="2180" y="3706"/>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4" name="Oval 34"/>
              <p:cNvSpPr>
                <a:spLocks noChangeArrowheads="1"/>
              </p:cNvSpPr>
              <p:nvPr/>
            </p:nvSpPr>
            <p:spPr bwMode="auto">
              <a:xfrm flipV="1">
                <a:off x="2284" y="3664"/>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5" name="Oval 35"/>
              <p:cNvSpPr>
                <a:spLocks noChangeArrowheads="1"/>
              </p:cNvSpPr>
              <p:nvPr/>
            </p:nvSpPr>
            <p:spPr bwMode="auto">
              <a:xfrm flipV="1">
                <a:off x="2283" y="3764"/>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6" name="Oval 36"/>
              <p:cNvSpPr>
                <a:spLocks noChangeArrowheads="1"/>
              </p:cNvSpPr>
              <p:nvPr/>
            </p:nvSpPr>
            <p:spPr bwMode="auto">
              <a:xfrm flipV="1">
                <a:off x="2400" y="3689"/>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7" name="Oval 37"/>
              <p:cNvSpPr>
                <a:spLocks noChangeArrowheads="1"/>
              </p:cNvSpPr>
              <p:nvPr/>
            </p:nvSpPr>
            <p:spPr bwMode="auto">
              <a:xfrm flipV="1">
                <a:off x="2363" y="3761"/>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8" name="Oval 38"/>
              <p:cNvSpPr>
                <a:spLocks noChangeArrowheads="1"/>
              </p:cNvSpPr>
              <p:nvPr/>
            </p:nvSpPr>
            <p:spPr bwMode="auto">
              <a:xfrm flipV="1">
                <a:off x="2316" y="3842"/>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9" name="Oval 39"/>
              <p:cNvSpPr>
                <a:spLocks noChangeArrowheads="1"/>
              </p:cNvSpPr>
              <p:nvPr/>
            </p:nvSpPr>
            <p:spPr bwMode="auto">
              <a:xfrm flipV="1">
                <a:off x="2420" y="3800"/>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0" name="Oval 40"/>
              <p:cNvSpPr>
                <a:spLocks noChangeArrowheads="1"/>
              </p:cNvSpPr>
              <p:nvPr/>
            </p:nvSpPr>
            <p:spPr bwMode="auto">
              <a:xfrm flipV="1">
                <a:off x="2419" y="3900"/>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1" name="Oval 41"/>
              <p:cNvSpPr>
                <a:spLocks noChangeArrowheads="1"/>
              </p:cNvSpPr>
              <p:nvPr/>
            </p:nvSpPr>
            <p:spPr bwMode="auto">
              <a:xfrm flipV="1">
                <a:off x="2536" y="3825"/>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2" name="Oval 42"/>
              <p:cNvSpPr>
                <a:spLocks noChangeArrowheads="1"/>
              </p:cNvSpPr>
              <p:nvPr/>
            </p:nvSpPr>
            <p:spPr bwMode="auto">
              <a:xfrm flipV="1">
                <a:off x="2499" y="3897"/>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3" name="Oval 43"/>
              <p:cNvSpPr>
                <a:spLocks noChangeArrowheads="1"/>
              </p:cNvSpPr>
              <p:nvPr/>
            </p:nvSpPr>
            <p:spPr bwMode="auto">
              <a:xfrm flipV="1">
                <a:off x="2452" y="397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4" name="Oval 44"/>
              <p:cNvSpPr>
                <a:spLocks noChangeArrowheads="1"/>
              </p:cNvSpPr>
              <p:nvPr/>
            </p:nvSpPr>
            <p:spPr bwMode="auto">
              <a:xfrm flipV="1">
                <a:off x="2334" y="345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grpSp>
        <p:sp>
          <p:nvSpPr>
            <p:cNvPr id="1515565" name="Rectangle 45"/>
            <p:cNvSpPr>
              <a:spLocks noChangeArrowheads="1"/>
            </p:cNvSpPr>
            <p:nvPr/>
          </p:nvSpPr>
          <p:spPr bwMode="auto">
            <a:xfrm>
              <a:off x="6374998" y="4735426"/>
              <a:ext cx="1460500" cy="900113"/>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66" name="Line 46"/>
            <p:cNvSpPr>
              <a:spLocks noChangeShapeType="1"/>
            </p:cNvSpPr>
            <p:nvPr/>
          </p:nvSpPr>
          <p:spPr bwMode="auto">
            <a:xfrm>
              <a:off x="6172433" y="4906051"/>
              <a:ext cx="1965325" cy="0"/>
            </a:xfrm>
            <a:prstGeom prst="line">
              <a:avLst/>
            </a:prstGeom>
            <a:noFill/>
            <a:ln w="12700">
              <a:solidFill>
                <a:schemeClr val="tx1"/>
              </a:solidFill>
              <a:prstDash val="dash"/>
              <a:round/>
              <a:headEnd type="none" w="sm" len="sm"/>
              <a:tailEnd type="none" w="sm" len="sm"/>
            </a:ln>
            <a:effectLst/>
          </p:spPr>
          <p:txBody>
            <a:bodyPr wrap="none"/>
            <a:lstStyle/>
            <a:p>
              <a:endParaRPr lang="en-US" dirty="0"/>
            </a:p>
          </p:txBody>
        </p:sp>
        <p:sp>
          <p:nvSpPr>
            <p:cNvPr id="1515567" name="Line 47"/>
            <p:cNvSpPr>
              <a:spLocks noChangeShapeType="1"/>
            </p:cNvSpPr>
            <p:nvPr/>
          </p:nvSpPr>
          <p:spPr bwMode="auto">
            <a:xfrm>
              <a:off x="6186720" y="5383888"/>
              <a:ext cx="1965325" cy="0"/>
            </a:xfrm>
            <a:prstGeom prst="line">
              <a:avLst/>
            </a:prstGeom>
            <a:noFill/>
            <a:ln w="12700">
              <a:solidFill>
                <a:schemeClr val="tx1"/>
              </a:solidFill>
              <a:prstDash val="dash"/>
              <a:round/>
              <a:headEnd type="none" w="sm" len="sm"/>
              <a:tailEnd type="none" w="sm" len="sm"/>
            </a:ln>
            <a:effectLst/>
          </p:spPr>
          <p:txBody>
            <a:bodyPr wrap="none"/>
            <a:lstStyle/>
            <a:p>
              <a:endParaRPr lang="en-US" dirty="0"/>
            </a:p>
          </p:txBody>
        </p:sp>
        <p:sp>
          <p:nvSpPr>
            <p:cNvPr id="1515568" name="Freeform 48"/>
            <p:cNvSpPr>
              <a:spLocks/>
            </p:cNvSpPr>
            <p:nvPr/>
          </p:nvSpPr>
          <p:spPr bwMode="auto">
            <a:xfrm>
              <a:off x="6377220" y="4833026"/>
              <a:ext cx="1320800" cy="536575"/>
            </a:xfrm>
            <a:custGeom>
              <a:avLst/>
              <a:gdLst/>
              <a:ahLst/>
              <a:cxnLst>
                <a:cxn ang="0">
                  <a:pos x="0" y="338"/>
                </a:cxn>
                <a:cxn ang="0">
                  <a:pos x="45" y="238"/>
                </a:cxn>
                <a:cxn ang="0">
                  <a:pos x="100" y="320"/>
                </a:cxn>
                <a:cxn ang="0">
                  <a:pos x="192" y="55"/>
                </a:cxn>
                <a:cxn ang="0">
                  <a:pos x="237" y="220"/>
                </a:cxn>
                <a:cxn ang="0">
                  <a:pos x="274" y="156"/>
                </a:cxn>
                <a:cxn ang="0">
                  <a:pos x="338" y="320"/>
                </a:cxn>
                <a:cxn ang="0">
                  <a:pos x="429" y="165"/>
                </a:cxn>
                <a:cxn ang="0">
                  <a:pos x="475" y="238"/>
                </a:cxn>
                <a:cxn ang="0">
                  <a:pos x="530" y="0"/>
                </a:cxn>
                <a:cxn ang="0">
                  <a:pos x="594" y="311"/>
                </a:cxn>
                <a:cxn ang="0">
                  <a:pos x="704" y="55"/>
                </a:cxn>
                <a:cxn ang="0">
                  <a:pos x="768" y="238"/>
                </a:cxn>
              </a:cxnLst>
              <a:rect l="0" t="0" r="r" b="b"/>
              <a:pathLst>
                <a:path w="768" h="338">
                  <a:moveTo>
                    <a:pt x="0" y="338"/>
                  </a:moveTo>
                  <a:lnTo>
                    <a:pt x="45" y="238"/>
                  </a:lnTo>
                  <a:lnTo>
                    <a:pt x="100" y="320"/>
                  </a:lnTo>
                  <a:lnTo>
                    <a:pt x="192" y="55"/>
                  </a:lnTo>
                  <a:lnTo>
                    <a:pt x="237" y="220"/>
                  </a:lnTo>
                  <a:lnTo>
                    <a:pt x="274" y="156"/>
                  </a:lnTo>
                  <a:lnTo>
                    <a:pt x="338" y="320"/>
                  </a:lnTo>
                  <a:lnTo>
                    <a:pt x="429" y="165"/>
                  </a:lnTo>
                  <a:lnTo>
                    <a:pt x="475" y="238"/>
                  </a:lnTo>
                  <a:lnTo>
                    <a:pt x="530" y="0"/>
                  </a:lnTo>
                  <a:lnTo>
                    <a:pt x="594" y="311"/>
                  </a:lnTo>
                  <a:lnTo>
                    <a:pt x="704" y="55"/>
                  </a:lnTo>
                  <a:lnTo>
                    <a:pt x="768" y="238"/>
                  </a:lnTo>
                </a:path>
              </a:pathLst>
            </a:custGeom>
            <a:noFill/>
            <a:ln w="12700" cap="sq" cmpd="sng">
              <a:solidFill>
                <a:schemeClr val="tx1"/>
              </a:solidFill>
              <a:prstDash val="solid"/>
              <a:round/>
              <a:headEnd type="none" w="sm" len="sm"/>
              <a:tailEnd type="none" w="sm" len="sm"/>
            </a:ln>
            <a:effectLst/>
          </p:spPr>
          <p:txBody>
            <a:bodyPr wrap="none"/>
            <a:lstStyle/>
            <a:p>
              <a:endParaRPr lang="en-US" dirty="0"/>
            </a:p>
          </p:txBody>
        </p:sp>
        <p:sp>
          <p:nvSpPr>
            <p:cNvPr id="1515569" name="Freeform 49"/>
            <p:cNvSpPr>
              <a:spLocks/>
            </p:cNvSpPr>
            <p:nvPr/>
          </p:nvSpPr>
          <p:spPr bwMode="auto">
            <a:xfrm>
              <a:off x="7615470" y="3801151"/>
              <a:ext cx="1320800" cy="290512"/>
            </a:xfrm>
            <a:custGeom>
              <a:avLst/>
              <a:gdLst/>
              <a:ahLst/>
              <a:cxnLst>
                <a:cxn ang="0">
                  <a:pos x="0" y="338"/>
                </a:cxn>
                <a:cxn ang="0">
                  <a:pos x="45" y="238"/>
                </a:cxn>
                <a:cxn ang="0">
                  <a:pos x="100" y="320"/>
                </a:cxn>
                <a:cxn ang="0">
                  <a:pos x="192" y="55"/>
                </a:cxn>
                <a:cxn ang="0">
                  <a:pos x="237" y="220"/>
                </a:cxn>
                <a:cxn ang="0">
                  <a:pos x="274" y="156"/>
                </a:cxn>
                <a:cxn ang="0">
                  <a:pos x="338" y="320"/>
                </a:cxn>
                <a:cxn ang="0">
                  <a:pos x="429" y="165"/>
                </a:cxn>
                <a:cxn ang="0">
                  <a:pos x="475" y="238"/>
                </a:cxn>
                <a:cxn ang="0">
                  <a:pos x="530" y="0"/>
                </a:cxn>
                <a:cxn ang="0">
                  <a:pos x="594" y="311"/>
                </a:cxn>
                <a:cxn ang="0">
                  <a:pos x="704" y="55"/>
                </a:cxn>
                <a:cxn ang="0">
                  <a:pos x="768" y="238"/>
                </a:cxn>
              </a:cxnLst>
              <a:rect l="0" t="0" r="r" b="b"/>
              <a:pathLst>
                <a:path w="768" h="338">
                  <a:moveTo>
                    <a:pt x="0" y="338"/>
                  </a:moveTo>
                  <a:lnTo>
                    <a:pt x="45" y="238"/>
                  </a:lnTo>
                  <a:lnTo>
                    <a:pt x="100" y="320"/>
                  </a:lnTo>
                  <a:lnTo>
                    <a:pt x="192" y="55"/>
                  </a:lnTo>
                  <a:lnTo>
                    <a:pt x="237" y="220"/>
                  </a:lnTo>
                  <a:lnTo>
                    <a:pt x="274" y="156"/>
                  </a:lnTo>
                  <a:lnTo>
                    <a:pt x="338" y="320"/>
                  </a:lnTo>
                  <a:lnTo>
                    <a:pt x="429" y="165"/>
                  </a:lnTo>
                  <a:lnTo>
                    <a:pt x="475" y="238"/>
                  </a:lnTo>
                  <a:lnTo>
                    <a:pt x="530" y="0"/>
                  </a:lnTo>
                  <a:lnTo>
                    <a:pt x="594" y="311"/>
                  </a:lnTo>
                  <a:lnTo>
                    <a:pt x="704" y="55"/>
                  </a:lnTo>
                  <a:lnTo>
                    <a:pt x="768" y="238"/>
                  </a:lnTo>
                </a:path>
              </a:pathLst>
            </a:custGeom>
            <a:noFill/>
            <a:ln w="12700" cap="sq" cmpd="sng">
              <a:solidFill>
                <a:schemeClr val="tx1"/>
              </a:solidFill>
              <a:prstDash val="solid"/>
              <a:round/>
              <a:headEnd type="none" w="sm" len="sm"/>
              <a:tailEnd type="none" w="sm" len="sm"/>
            </a:ln>
            <a:effectLst/>
          </p:spPr>
          <p:txBody>
            <a:bodyPr wrap="none"/>
            <a:lstStyle/>
            <a:p>
              <a:endParaRPr lang="en-US" dirty="0"/>
            </a:p>
          </p:txBody>
        </p:sp>
        <p:sp>
          <p:nvSpPr>
            <p:cNvPr id="1515570" name="Line 50"/>
            <p:cNvSpPr>
              <a:spLocks noChangeShapeType="1"/>
            </p:cNvSpPr>
            <p:nvPr/>
          </p:nvSpPr>
          <p:spPr bwMode="auto">
            <a:xfrm>
              <a:off x="7367820" y="3963076"/>
              <a:ext cx="1997075" cy="0"/>
            </a:xfrm>
            <a:prstGeom prst="line">
              <a:avLst/>
            </a:prstGeom>
            <a:noFill/>
            <a:ln w="12700" cap="sq">
              <a:solidFill>
                <a:schemeClr val="tx1"/>
              </a:solidFill>
              <a:round/>
              <a:headEnd type="none" w="sm" len="sm"/>
              <a:tailEnd type="none" w="sm" len="sm"/>
            </a:ln>
            <a:effectLst/>
          </p:spPr>
          <p:txBody>
            <a:bodyPr wrap="none"/>
            <a:lstStyle/>
            <a:p>
              <a:endParaRPr lang="en-US" dirty="0"/>
            </a:p>
          </p:txBody>
        </p:sp>
        <p:grpSp>
          <p:nvGrpSpPr>
            <p:cNvPr id="7" name="Group 51"/>
            <p:cNvGrpSpPr>
              <a:grpSpLocks/>
            </p:cNvGrpSpPr>
            <p:nvPr/>
          </p:nvGrpSpPr>
          <p:grpSpPr bwMode="auto">
            <a:xfrm>
              <a:off x="2375133" y="2320013"/>
              <a:ext cx="760412" cy="1271588"/>
              <a:chOff x="1139" y="1535"/>
              <a:chExt cx="442" cy="718"/>
            </a:xfrm>
          </p:grpSpPr>
          <p:sp>
            <p:nvSpPr>
              <p:cNvPr id="1515572" name="Rectangle 52"/>
              <p:cNvSpPr>
                <a:spLocks noChangeArrowheads="1"/>
              </p:cNvSpPr>
              <p:nvPr/>
            </p:nvSpPr>
            <p:spPr bwMode="auto">
              <a:xfrm>
                <a:off x="1390" y="1728"/>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3" name="Rectangle 53"/>
              <p:cNvSpPr>
                <a:spLocks noChangeArrowheads="1"/>
              </p:cNvSpPr>
              <p:nvPr/>
            </p:nvSpPr>
            <p:spPr bwMode="auto">
              <a:xfrm>
                <a:off x="1139" y="1727"/>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4" name="Rectangle 54"/>
              <p:cNvSpPr>
                <a:spLocks noChangeArrowheads="1"/>
              </p:cNvSpPr>
              <p:nvPr/>
            </p:nvSpPr>
            <p:spPr bwMode="auto">
              <a:xfrm>
                <a:off x="1387" y="1535"/>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5" name="Rectangle 55"/>
              <p:cNvSpPr>
                <a:spLocks noChangeArrowheads="1"/>
              </p:cNvSpPr>
              <p:nvPr/>
            </p:nvSpPr>
            <p:spPr bwMode="auto">
              <a:xfrm>
                <a:off x="1395" y="2135"/>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6" name="AutoShape 56"/>
              <p:cNvSpPr>
                <a:spLocks noChangeArrowheads="1"/>
              </p:cNvSpPr>
              <p:nvPr/>
            </p:nvSpPr>
            <p:spPr bwMode="auto">
              <a:xfrm>
                <a:off x="1381" y="1905"/>
                <a:ext cx="200" cy="133"/>
              </a:xfrm>
              <a:prstGeom prst="flowChartDecision">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cxnSp>
            <p:nvCxnSpPr>
              <p:cNvPr id="1515577" name="AutoShape 57"/>
              <p:cNvCxnSpPr>
                <a:cxnSpLocks noChangeShapeType="1"/>
                <a:stCxn id="1515576" idx="1"/>
                <a:endCxn id="1515573" idx="2"/>
              </p:cNvCxnSpPr>
              <p:nvPr/>
            </p:nvCxnSpPr>
            <p:spPr bwMode="auto">
              <a:xfrm rot="10800000">
                <a:off x="1226" y="1845"/>
                <a:ext cx="155" cy="127"/>
              </a:xfrm>
              <a:prstGeom prst="bentConnector2">
                <a:avLst/>
              </a:prstGeom>
              <a:noFill/>
              <a:ln w="12700" cap="sq">
                <a:solidFill>
                  <a:schemeClr val="tx1"/>
                </a:solidFill>
                <a:miter lim="800000"/>
                <a:headEnd type="none" w="sm" len="sm"/>
                <a:tailEnd type="triangle" w="sm" len="sm"/>
              </a:ln>
              <a:effectLst/>
            </p:spPr>
          </p:cxnSp>
          <p:cxnSp>
            <p:nvCxnSpPr>
              <p:cNvPr id="1515578" name="AutoShape 58"/>
              <p:cNvCxnSpPr>
                <a:cxnSpLocks noChangeShapeType="1"/>
                <a:stCxn id="1515573" idx="0"/>
                <a:endCxn id="1515574" idx="1"/>
              </p:cNvCxnSpPr>
              <p:nvPr/>
            </p:nvCxnSpPr>
            <p:spPr bwMode="auto">
              <a:xfrm rot="16200000">
                <a:off x="1240" y="1580"/>
                <a:ext cx="133" cy="161"/>
              </a:xfrm>
              <a:prstGeom prst="bentConnector2">
                <a:avLst/>
              </a:prstGeom>
              <a:noFill/>
              <a:ln w="12700" cap="sq">
                <a:solidFill>
                  <a:schemeClr val="tx1"/>
                </a:solidFill>
                <a:miter lim="800000"/>
                <a:headEnd type="none" w="sm" len="sm"/>
                <a:tailEnd type="triangle" w="sm" len="sm"/>
              </a:ln>
              <a:effectLst/>
            </p:spPr>
          </p:cxnSp>
          <p:cxnSp>
            <p:nvCxnSpPr>
              <p:cNvPr id="1515579" name="AutoShape 59"/>
              <p:cNvCxnSpPr>
                <a:cxnSpLocks noChangeShapeType="1"/>
                <a:stCxn id="1515576" idx="2"/>
                <a:endCxn id="1515575" idx="0"/>
              </p:cNvCxnSpPr>
              <p:nvPr/>
            </p:nvCxnSpPr>
            <p:spPr bwMode="auto">
              <a:xfrm>
                <a:off x="1481" y="2038"/>
                <a:ext cx="1" cy="97"/>
              </a:xfrm>
              <a:prstGeom prst="straightConnector1">
                <a:avLst/>
              </a:prstGeom>
              <a:noFill/>
              <a:ln w="12700" cap="sq">
                <a:solidFill>
                  <a:schemeClr val="tx1"/>
                </a:solidFill>
                <a:round/>
                <a:headEnd type="none" w="sm" len="sm"/>
                <a:tailEnd type="triangle" w="sm" len="sm"/>
              </a:ln>
              <a:effectLst/>
            </p:spPr>
          </p:cxnSp>
          <p:cxnSp>
            <p:nvCxnSpPr>
              <p:cNvPr id="1515580" name="AutoShape 60"/>
              <p:cNvCxnSpPr>
                <a:cxnSpLocks noChangeShapeType="1"/>
                <a:stCxn id="1515574" idx="2"/>
                <a:endCxn id="1515572" idx="0"/>
              </p:cNvCxnSpPr>
              <p:nvPr/>
            </p:nvCxnSpPr>
            <p:spPr bwMode="auto">
              <a:xfrm>
                <a:off x="1474" y="1653"/>
                <a:ext cx="3" cy="75"/>
              </a:xfrm>
              <a:prstGeom prst="straightConnector1">
                <a:avLst/>
              </a:prstGeom>
              <a:noFill/>
              <a:ln w="12700" cap="sq">
                <a:solidFill>
                  <a:schemeClr val="tx1"/>
                </a:solidFill>
                <a:round/>
                <a:headEnd type="none" w="sm" len="sm"/>
                <a:tailEnd type="triangle" w="sm" len="sm"/>
              </a:ln>
              <a:effectLst/>
            </p:spPr>
          </p:cxnSp>
          <p:cxnSp>
            <p:nvCxnSpPr>
              <p:cNvPr id="1515581" name="AutoShape 61"/>
              <p:cNvCxnSpPr>
                <a:cxnSpLocks noChangeShapeType="1"/>
                <a:stCxn id="1515572" idx="2"/>
                <a:endCxn id="1515576" idx="0"/>
              </p:cNvCxnSpPr>
              <p:nvPr/>
            </p:nvCxnSpPr>
            <p:spPr bwMode="auto">
              <a:xfrm>
                <a:off x="1477" y="1846"/>
                <a:ext cx="4" cy="59"/>
              </a:xfrm>
              <a:prstGeom prst="straightConnector1">
                <a:avLst/>
              </a:prstGeom>
              <a:noFill/>
              <a:ln w="12700" cap="sq">
                <a:solidFill>
                  <a:schemeClr val="tx1"/>
                </a:solidFill>
                <a:round/>
                <a:headEnd type="none" w="sm" len="sm"/>
                <a:tailEnd type="triangle" w="sm" len="sm"/>
              </a:ln>
              <a:effectLst/>
            </p:spPr>
          </p:cxnSp>
        </p:grpSp>
        <p:grpSp>
          <p:nvGrpSpPr>
            <p:cNvPr id="8" name="Group 62"/>
            <p:cNvGrpSpPr>
              <a:grpSpLocks/>
            </p:cNvGrpSpPr>
            <p:nvPr/>
          </p:nvGrpSpPr>
          <p:grpSpPr bwMode="auto">
            <a:xfrm>
              <a:off x="4708758" y="1553251"/>
              <a:ext cx="1509712" cy="784225"/>
              <a:chOff x="2907" y="823"/>
              <a:chExt cx="878" cy="494"/>
            </a:xfrm>
          </p:grpSpPr>
          <p:grpSp>
            <p:nvGrpSpPr>
              <p:cNvPr id="9" name="Group 63"/>
              <p:cNvGrpSpPr>
                <a:grpSpLocks/>
              </p:cNvGrpSpPr>
              <p:nvPr/>
            </p:nvGrpSpPr>
            <p:grpSpPr bwMode="auto">
              <a:xfrm>
                <a:off x="2907" y="823"/>
                <a:ext cx="777" cy="494"/>
                <a:chOff x="3282" y="759"/>
                <a:chExt cx="969" cy="713"/>
              </a:xfrm>
            </p:grpSpPr>
            <p:sp>
              <p:nvSpPr>
                <p:cNvPr id="1515584" name="Line 64"/>
                <p:cNvSpPr>
                  <a:spLocks noChangeShapeType="1"/>
                </p:cNvSpPr>
                <p:nvPr/>
              </p:nvSpPr>
              <p:spPr bwMode="auto">
                <a:xfrm flipH="1">
                  <a:off x="3337" y="1216"/>
                  <a:ext cx="914" cy="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5" name="Line 65"/>
                <p:cNvSpPr>
                  <a:spLocks noChangeShapeType="1"/>
                </p:cNvSpPr>
                <p:nvPr/>
              </p:nvSpPr>
              <p:spPr bwMode="auto">
                <a:xfrm flipH="1" flipV="1">
                  <a:off x="3446" y="860"/>
                  <a:ext cx="192" cy="347"/>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6" name="Line 66"/>
                <p:cNvSpPr>
                  <a:spLocks noChangeShapeType="1"/>
                </p:cNvSpPr>
                <p:nvPr/>
              </p:nvSpPr>
              <p:spPr bwMode="auto">
                <a:xfrm flipH="1">
                  <a:off x="3474" y="1216"/>
                  <a:ext cx="292" cy="256"/>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7" name="Line 67"/>
                <p:cNvSpPr>
                  <a:spLocks noChangeShapeType="1"/>
                </p:cNvSpPr>
                <p:nvPr/>
              </p:nvSpPr>
              <p:spPr bwMode="auto">
                <a:xfrm flipH="1">
                  <a:off x="3410" y="1363"/>
                  <a:ext cx="192" cy="28"/>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8" name="Line 68"/>
                <p:cNvSpPr>
                  <a:spLocks noChangeShapeType="1"/>
                </p:cNvSpPr>
                <p:nvPr/>
              </p:nvSpPr>
              <p:spPr bwMode="auto">
                <a:xfrm flipH="1" flipV="1">
                  <a:off x="3438" y="988"/>
                  <a:ext cx="155" cy="119"/>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9" name="Line 69"/>
                <p:cNvSpPr>
                  <a:spLocks noChangeShapeType="1"/>
                </p:cNvSpPr>
                <p:nvPr/>
              </p:nvSpPr>
              <p:spPr bwMode="auto">
                <a:xfrm flipV="1">
                  <a:off x="3483" y="759"/>
                  <a:ext cx="128" cy="183"/>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0" name="Line 70"/>
                <p:cNvSpPr>
                  <a:spLocks noChangeShapeType="1"/>
                </p:cNvSpPr>
                <p:nvPr/>
              </p:nvSpPr>
              <p:spPr bwMode="auto">
                <a:xfrm flipH="1" flipV="1">
                  <a:off x="3282" y="786"/>
                  <a:ext cx="164" cy="82"/>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1" name="Line 71"/>
                <p:cNvSpPr>
                  <a:spLocks noChangeShapeType="1"/>
                </p:cNvSpPr>
                <p:nvPr/>
              </p:nvSpPr>
              <p:spPr bwMode="auto">
                <a:xfrm flipH="1" flipV="1">
                  <a:off x="3867" y="979"/>
                  <a:ext cx="128" cy="228"/>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2" name="Line 72"/>
                <p:cNvSpPr>
                  <a:spLocks noChangeShapeType="1"/>
                </p:cNvSpPr>
                <p:nvPr/>
              </p:nvSpPr>
              <p:spPr bwMode="auto">
                <a:xfrm flipH="1" flipV="1">
                  <a:off x="3739" y="1016"/>
                  <a:ext cx="183" cy="10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3" name="Line 73"/>
                <p:cNvSpPr>
                  <a:spLocks noChangeShapeType="1"/>
                </p:cNvSpPr>
                <p:nvPr/>
              </p:nvSpPr>
              <p:spPr bwMode="auto">
                <a:xfrm flipH="1">
                  <a:off x="3940" y="1225"/>
                  <a:ext cx="183" cy="229"/>
                </a:xfrm>
                <a:prstGeom prst="line">
                  <a:avLst/>
                </a:prstGeom>
                <a:noFill/>
                <a:ln w="12700" cap="sq">
                  <a:solidFill>
                    <a:schemeClr val="tx1"/>
                  </a:solidFill>
                  <a:round/>
                  <a:headEnd type="none" w="sm" len="sm"/>
                  <a:tailEnd type="none" w="sm" len="sm"/>
                </a:ln>
                <a:effectLst/>
              </p:spPr>
              <p:txBody>
                <a:bodyPr wrap="none"/>
                <a:lstStyle/>
                <a:p>
                  <a:endParaRPr lang="en-US" dirty="0"/>
                </a:p>
              </p:txBody>
            </p:sp>
          </p:grpSp>
          <p:sp>
            <p:nvSpPr>
              <p:cNvPr id="1515594" name="Rectangle 74"/>
              <p:cNvSpPr>
                <a:spLocks noChangeArrowheads="1"/>
              </p:cNvSpPr>
              <p:nvPr/>
            </p:nvSpPr>
            <p:spPr bwMode="auto">
              <a:xfrm>
                <a:off x="3666" y="1079"/>
                <a:ext cx="119" cy="119"/>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grpSp>
          <p:nvGrpSpPr>
            <p:cNvPr id="10" name="Group 75"/>
            <p:cNvGrpSpPr>
              <a:grpSpLocks/>
            </p:cNvGrpSpPr>
            <p:nvPr/>
          </p:nvGrpSpPr>
          <p:grpSpPr bwMode="auto">
            <a:xfrm flipH="1">
              <a:off x="7391633" y="2039026"/>
              <a:ext cx="1066800" cy="600075"/>
              <a:chOff x="873" y="3332"/>
              <a:chExt cx="840" cy="488"/>
            </a:xfrm>
          </p:grpSpPr>
          <p:sp>
            <p:nvSpPr>
              <p:cNvPr id="1515596" name="Rectangle 76"/>
              <p:cNvSpPr>
                <a:spLocks noChangeArrowheads="1"/>
              </p:cNvSpPr>
              <p:nvPr/>
            </p:nvSpPr>
            <p:spPr bwMode="auto">
              <a:xfrm>
                <a:off x="1215" y="3729"/>
                <a:ext cx="81" cy="91"/>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97" name="Rectangle 77"/>
              <p:cNvSpPr>
                <a:spLocks noChangeArrowheads="1"/>
              </p:cNvSpPr>
              <p:nvPr/>
            </p:nvSpPr>
            <p:spPr bwMode="auto">
              <a:xfrm>
                <a:off x="1319" y="3674"/>
                <a:ext cx="82" cy="145"/>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98" name="Rectangle 78"/>
              <p:cNvSpPr>
                <a:spLocks noChangeArrowheads="1"/>
              </p:cNvSpPr>
              <p:nvPr/>
            </p:nvSpPr>
            <p:spPr bwMode="auto">
              <a:xfrm>
                <a:off x="1423" y="3558"/>
                <a:ext cx="82" cy="261"/>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99" name="Rectangle 79"/>
              <p:cNvSpPr>
                <a:spLocks noChangeArrowheads="1"/>
              </p:cNvSpPr>
              <p:nvPr/>
            </p:nvSpPr>
            <p:spPr bwMode="auto">
              <a:xfrm>
                <a:off x="1528" y="3437"/>
                <a:ext cx="81" cy="382"/>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0" name="Rectangle 80"/>
              <p:cNvSpPr>
                <a:spLocks noChangeArrowheads="1"/>
              </p:cNvSpPr>
              <p:nvPr/>
            </p:nvSpPr>
            <p:spPr bwMode="auto">
              <a:xfrm>
                <a:off x="1631" y="3332"/>
                <a:ext cx="82" cy="486"/>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1" name="Rectangle 81"/>
              <p:cNvSpPr>
                <a:spLocks noChangeArrowheads="1"/>
              </p:cNvSpPr>
              <p:nvPr/>
            </p:nvSpPr>
            <p:spPr bwMode="auto">
              <a:xfrm>
                <a:off x="1104" y="3764"/>
                <a:ext cx="81" cy="55"/>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2" name="Rectangle 82"/>
              <p:cNvSpPr>
                <a:spLocks noChangeArrowheads="1"/>
              </p:cNvSpPr>
              <p:nvPr/>
            </p:nvSpPr>
            <p:spPr bwMode="auto">
              <a:xfrm>
                <a:off x="984" y="3772"/>
                <a:ext cx="81" cy="45"/>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3" name="Rectangle 83"/>
              <p:cNvSpPr>
                <a:spLocks noChangeArrowheads="1"/>
              </p:cNvSpPr>
              <p:nvPr/>
            </p:nvSpPr>
            <p:spPr bwMode="auto">
              <a:xfrm>
                <a:off x="873" y="3790"/>
                <a:ext cx="81" cy="27"/>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grpSp>
      <p:sp>
        <p:nvSpPr>
          <p:cNvPr id="87" name="Rectangular Callout 86"/>
          <p:cNvSpPr/>
          <p:nvPr/>
        </p:nvSpPr>
        <p:spPr>
          <a:xfrm>
            <a:off x="7131783" y="4276048"/>
            <a:ext cx="1414780" cy="1028700"/>
          </a:xfrm>
          <a:prstGeom prst="wedgeRectCallout">
            <a:avLst>
              <a:gd name="adj1" fmla="val -121014"/>
              <a:gd name="adj2" fmla="val 1080"/>
            </a:avLst>
          </a:prstGeom>
          <a:solidFill>
            <a:srgbClr val="0070C0"/>
          </a:solidFill>
          <a:ln/>
        </p:spPr>
        <p:style>
          <a:lnRef idx="1">
            <a:schemeClr val="accent1"/>
          </a:lnRef>
          <a:fillRef idx="3">
            <a:schemeClr val="accent1"/>
          </a:fillRef>
          <a:effectRef idx="2">
            <a:schemeClr val="accent1"/>
          </a:effectRef>
          <a:fontRef idx="minor">
            <a:schemeClr val="lt1"/>
          </a:fontRef>
        </p:style>
        <p:txBody>
          <a:bodyPr/>
          <a:lstStyle/>
          <a:p>
            <a:r>
              <a:rPr lang="en-US" dirty="0" smtClean="0"/>
              <a:t>A P5 Matrix is a Control Chart</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199</a:t>
            </a:fld>
            <a:endParaRPr lang="en-US" dirty="0"/>
          </a:p>
        </p:txBody>
      </p:sp>
    </p:spTree>
    <p:extLst>
      <p:ext uri="{BB962C8B-B14F-4D97-AF65-F5344CB8AC3E}">
        <p14:creationId xmlns:p14="http://schemas.microsoft.com/office/powerpoint/2010/main" xmlns="" val="575315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a:t>
            </a:fld>
            <a:endParaRPr lang="en-US" dirty="0"/>
          </a:p>
        </p:txBody>
      </p:sp>
      <p:sp>
        <p:nvSpPr>
          <p:cNvPr id="4" name="Title 3"/>
          <p:cNvSpPr>
            <a:spLocks noGrp="1"/>
          </p:cNvSpPr>
          <p:nvPr>
            <p:ph type="title"/>
          </p:nvPr>
        </p:nvSpPr>
        <p:spPr/>
        <p:txBody>
          <a:bodyPr/>
          <a:lstStyle/>
          <a:p>
            <a:r>
              <a:rPr lang="en-US" dirty="0" smtClean="0"/>
              <a:t>PRiSM Project Implementing</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 y="1676400"/>
            <a:ext cx="9601201" cy="3291664"/>
          </a:xfrm>
          <a:prstGeom prst="rect">
            <a:avLst/>
          </a:prstGeom>
        </p:spPr>
      </p:pic>
    </p:spTree>
    <p:extLst>
      <p:ext uri="{BB962C8B-B14F-4D97-AF65-F5344CB8AC3E}">
        <p14:creationId xmlns:p14="http://schemas.microsoft.com/office/powerpoint/2010/main" xmlns="" val="1992686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P5 and the Social Bottom Line</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20</a:t>
            </a:fld>
            <a:endParaRPr lang="en-US" dirty="0"/>
          </a:p>
        </p:txBody>
      </p:sp>
      <p:pic>
        <p:nvPicPr>
          <p:cNvPr id="6" name="Picture 5"/>
          <p:cNvPicPr>
            <a:picLocks noChangeAspect="1"/>
          </p:cNvPicPr>
          <p:nvPr/>
        </p:nvPicPr>
        <p:blipFill>
          <a:blip r:embed="rId3" cstate="print"/>
          <a:stretch>
            <a:fillRect/>
          </a:stretch>
        </p:blipFill>
        <p:spPr>
          <a:xfrm>
            <a:off x="381000" y="1600200"/>
            <a:ext cx="1016000" cy="1168400"/>
          </a:xfrm>
          <a:prstGeom prst="rect">
            <a:avLst/>
          </a:prstGeom>
        </p:spPr>
      </p:pic>
      <p:sp>
        <p:nvSpPr>
          <p:cNvPr id="7" name="TextBox 6"/>
          <p:cNvSpPr txBox="1"/>
          <p:nvPr/>
        </p:nvSpPr>
        <p:spPr>
          <a:xfrm>
            <a:off x="1752600" y="1371600"/>
            <a:ext cx="6553200" cy="4247317"/>
          </a:xfrm>
          <a:prstGeom prst="rect">
            <a:avLst/>
          </a:prstGeom>
          <a:noFill/>
        </p:spPr>
        <p:txBody>
          <a:bodyPr wrap="square" rtlCol="0">
            <a:spAutoFit/>
          </a:bodyPr>
          <a:lstStyle/>
          <a:p>
            <a:r>
              <a:rPr lang="en-US" b="1" dirty="0"/>
              <a:t>Labor Practices and Decent </a:t>
            </a:r>
            <a:r>
              <a:rPr lang="en-US" b="1" dirty="0" smtClean="0"/>
              <a:t>Work</a:t>
            </a:r>
            <a:br>
              <a:rPr lang="en-US" b="1" dirty="0" smtClean="0"/>
            </a:br>
            <a:endParaRPr lang="en-US" b="1" dirty="0" smtClean="0"/>
          </a:p>
          <a:p>
            <a:pPr marL="285750" indent="-285750">
              <a:buFont typeface="Arial"/>
              <a:buChar char="•"/>
            </a:pPr>
            <a:r>
              <a:rPr lang="en-US" dirty="0" smtClean="0"/>
              <a:t>Employment</a:t>
            </a:r>
            <a:br>
              <a:rPr lang="en-US" dirty="0" smtClean="0"/>
            </a:br>
            <a:endParaRPr lang="en-US" dirty="0" smtClean="0"/>
          </a:p>
          <a:p>
            <a:pPr marL="285750" indent="-285750">
              <a:buFont typeface="Arial"/>
              <a:buChar char="•"/>
            </a:pPr>
            <a:r>
              <a:rPr lang="en-US" dirty="0" smtClean="0"/>
              <a:t>Labor Management Relations</a:t>
            </a:r>
            <a:br>
              <a:rPr lang="en-US" dirty="0" smtClean="0"/>
            </a:br>
            <a:endParaRPr lang="en-US" dirty="0" smtClean="0"/>
          </a:p>
          <a:p>
            <a:pPr marL="285750" indent="-285750">
              <a:buFont typeface="Arial"/>
              <a:buChar char="•"/>
            </a:pPr>
            <a:r>
              <a:rPr lang="en-US" dirty="0" smtClean="0"/>
              <a:t>Health and Safety</a:t>
            </a:r>
            <a:br>
              <a:rPr lang="en-US" dirty="0" smtClean="0"/>
            </a:br>
            <a:endParaRPr lang="en-US" dirty="0" smtClean="0"/>
          </a:p>
          <a:p>
            <a:pPr marL="285750" indent="-285750">
              <a:buFont typeface="Arial"/>
              <a:buChar char="•"/>
            </a:pPr>
            <a:r>
              <a:rPr lang="en-US" dirty="0" smtClean="0"/>
              <a:t>Training and Education</a:t>
            </a:r>
            <a:br>
              <a:rPr lang="en-US" dirty="0" smtClean="0"/>
            </a:br>
            <a:endParaRPr lang="en-US" dirty="0" smtClean="0"/>
          </a:p>
          <a:p>
            <a:pPr marL="285750" indent="-285750">
              <a:buFont typeface="Arial"/>
              <a:buChar char="•"/>
            </a:pPr>
            <a:r>
              <a:rPr lang="en-US" dirty="0" smtClean="0"/>
              <a:t>Organizational Learning</a:t>
            </a:r>
            <a:br>
              <a:rPr lang="en-US" dirty="0" smtClean="0"/>
            </a:br>
            <a:endParaRPr lang="en-US" dirty="0" smtClean="0"/>
          </a:p>
          <a:p>
            <a:pPr marL="285750" indent="-285750">
              <a:buFont typeface="Arial"/>
              <a:buChar char="•"/>
            </a:pPr>
            <a:r>
              <a:rPr lang="en-US" dirty="0" smtClean="0"/>
              <a:t>Diversity and Equal Opportunity</a:t>
            </a:r>
            <a:br>
              <a:rPr lang="en-US" dirty="0" smtClean="0"/>
            </a:br>
            <a:endParaRPr lang="en-US" dirty="0" smtClean="0"/>
          </a:p>
          <a:p>
            <a:pPr marL="285750" indent="-285750">
              <a:buFont typeface="Arial"/>
              <a:buChar char="•"/>
            </a:pPr>
            <a:r>
              <a:rPr lang="en-US" dirty="0" smtClean="0"/>
              <a:t>Trained Professional Emigration</a:t>
            </a:r>
          </a:p>
        </p:txBody>
      </p:sp>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172511518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GB" dirty="0"/>
              <a:t>Cost of Quality</a:t>
            </a:r>
            <a:endParaRPr lang="en-GB" sz="2400" dirty="0"/>
          </a:p>
        </p:txBody>
      </p:sp>
      <p:grpSp>
        <p:nvGrpSpPr>
          <p:cNvPr id="2" name="Group 3"/>
          <p:cNvGrpSpPr>
            <a:grpSpLocks/>
          </p:cNvGrpSpPr>
          <p:nvPr/>
        </p:nvGrpSpPr>
        <p:grpSpPr bwMode="auto">
          <a:xfrm>
            <a:off x="1535114" y="1905001"/>
            <a:ext cx="6073775" cy="3509963"/>
            <a:chOff x="1359" y="1200"/>
            <a:chExt cx="3826" cy="2211"/>
          </a:xfrm>
        </p:grpSpPr>
        <p:sp>
          <p:nvSpPr>
            <p:cNvPr id="281604" name="Freeform 4"/>
            <p:cNvSpPr>
              <a:spLocks/>
            </p:cNvSpPr>
            <p:nvPr/>
          </p:nvSpPr>
          <p:spPr bwMode="auto">
            <a:xfrm>
              <a:off x="1864" y="1337"/>
              <a:ext cx="3208" cy="1310"/>
            </a:xfrm>
            <a:custGeom>
              <a:avLst/>
              <a:gdLst/>
              <a:ahLst/>
              <a:cxnLst>
                <a:cxn ang="0">
                  <a:pos x="0" y="222"/>
                </a:cxn>
                <a:cxn ang="0">
                  <a:pos x="711" y="0"/>
                </a:cxn>
                <a:cxn ang="0">
                  <a:pos x="1456" y="122"/>
                </a:cxn>
                <a:cxn ang="0">
                  <a:pos x="2189" y="322"/>
                </a:cxn>
                <a:cxn ang="0">
                  <a:pos x="2922" y="822"/>
                </a:cxn>
                <a:cxn ang="0">
                  <a:pos x="3645" y="1122"/>
                </a:cxn>
                <a:cxn ang="0">
                  <a:pos x="3645" y="1488"/>
                </a:cxn>
                <a:cxn ang="0">
                  <a:pos x="0" y="1222"/>
                </a:cxn>
                <a:cxn ang="0">
                  <a:pos x="0" y="222"/>
                </a:cxn>
              </a:cxnLst>
              <a:rect l="0" t="0" r="r" b="b"/>
              <a:pathLst>
                <a:path w="3645" h="1488">
                  <a:moveTo>
                    <a:pt x="0" y="222"/>
                  </a:moveTo>
                  <a:lnTo>
                    <a:pt x="711" y="0"/>
                  </a:lnTo>
                  <a:lnTo>
                    <a:pt x="1456" y="122"/>
                  </a:lnTo>
                  <a:lnTo>
                    <a:pt x="2189" y="322"/>
                  </a:lnTo>
                  <a:lnTo>
                    <a:pt x="2922" y="822"/>
                  </a:lnTo>
                  <a:lnTo>
                    <a:pt x="3645" y="1122"/>
                  </a:lnTo>
                  <a:lnTo>
                    <a:pt x="3645" y="1488"/>
                  </a:lnTo>
                  <a:lnTo>
                    <a:pt x="0" y="1222"/>
                  </a:lnTo>
                  <a:lnTo>
                    <a:pt x="0" y="222"/>
                  </a:lnTo>
                  <a:close/>
                </a:path>
              </a:pathLst>
            </a:cu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endParaRPr lang="en-GB" dirty="0"/>
            </a:p>
          </p:txBody>
        </p:sp>
        <p:sp>
          <p:nvSpPr>
            <p:cNvPr id="281605" name="Freeform 5"/>
            <p:cNvSpPr>
              <a:spLocks/>
            </p:cNvSpPr>
            <p:nvPr/>
          </p:nvSpPr>
          <p:spPr bwMode="auto">
            <a:xfrm>
              <a:off x="1864" y="2031"/>
              <a:ext cx="3208" cy="968"/>
            </a:xfrm>
            <a:custGeom>
              <a:avLst/>
              <a:gdLst/>
              <a:ahLst/>
              <a:cxnLst>
                <a:cxn ang="0">
                  <a:pos x="0" y="0"/>
                </a:cxn>
                <a:cxn ang="0">
                  <a:pos x="722" y="0"/>
                </a:cxn>
                <a:cxn ang="0">
                  <a:pos x="1456" y="134"/>
                </a:cxn>
                <a:cxn ang="0">
                  <a:pos x="2189" y="400"/>
                </a:cxn>
                <a:cxn ang="0">
                  <a:pos x="2922" y="589"/>
                </a:cxn>
                <a:cxn ang="0">
                  <a:pos x="3645" y="700"/>
                </a:cxn>
                <a:cxn ang="0">
                  <a:pos x="3645" y="1100"/>
                </a:cxn>
                <a:cxn ang="0">
                  <a:pos x="0" y="989"/>
                </a:cxn>
                <a:cxn ang="0">
                  <a:pos x="0" y="0"/>
                </a:cxn>
              </a:cxnLst>
              <a:rect l="0" t="0" r="r" b="b"/>
              <a:pathLst>
                <a:path w="3645" h="1100">
                  <a:moveTo>
                    <a:pt x="0" y="0"/>
                  </a:moveTo>
                  <a:lnTo>
                    <a:pt x="722" y="0"/>
                  </a:lnTo>
                  <a:lnTo>
                    <a:pt x="1456" y="134"/>
                  </a:lnTo>
                  <a:lnTo>
                    <a:pt x="2189" y="400"/>
                  </a:lnTo>
                  <a:lnTo>
                    <a:pt x="2922" y="589"/>
                  </a:lnTo>
                  <a:lnTo>
                    <a:pt x="3645" y="700"/>
                  </a:lnTo>
                  <a:lnTo>
                    <a:pt x="3645" y="1100"/>
                  </a:lnTo>
                  <a:lnTo>
                    <a:pt x="0" y="989"/>
                  </a:lnTo>
                  <a:lnTo>
                    <a:pt x="0" y="0"/>
                  </a:lnTo>
                  <a:close/>
                </a:path>
              </a:pathLst>
            </a:cu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dirty="0"/>
            </a:p>
          </p:txBody>
        </p:sp>
        <p:sp>
          <p:nvSpPr>
            <p:cNvPr id="281606" name="Freeform 6"/>
            <p:cNvSpPr>
              <a:spLocks/>
            </p:cNvSpPr>
            <p:nvPr/>
          </p:nvSpPr>
          <p:spPr bwMode="auto">
            <a:xfrm>
              <a:off x="1864" y="2559"/>
              <a:ext cx="3208" cy="548"/>
            </a:xfrm>
            <a:custGeom>
              <a:avLst/>
              <a:gdLst/>
              <a:ahLst/>
              <a:cxnLst>
                <a:cxn ang="0">
                  <a:pos x="0" y="0"/>
                </a:cxn>
                <a:cxn ang="0">
                  <a:pos x="1456" y="0"/>
                </a:cxn>
                <a:cxn ang="0">
                  <a:pos x="2189" y="267"/>
                </a:cxn>
                <a:cxn ang="0">
                  <a:pos x="2911" y="378"/>
                </a:cxn>
                <a:cxn ang="0">
                  <a:pos x="3645" y="445"/>
                </a:cxn>
                <a:cxn ang="0">
                  <a:pos x="3645" y="623"/>
                </a:cxn>
                <a:cxn ang="0">
                  <a:pos x="0" y="623"/>
                </a:cxn>
                <a:cxn ang="0">
                  <a:pos x="0" y="0"/>
                </a:cxn>
              </a:cxnLst>
              <a:rect l="0" t="0" r="r" b="b"/>
              <a:pathLst>
                <a:path w="3645" h="623">
                  <a:moveTo>
                    <a:pt x="0" y="0"/>
                  </a:moveTo>
                  <a:lnTo>
                    <a:pt x="1456" y="0"/>
                  </a:lnTo>
                  <a:lnTo>
                    <a:pt x="2189" y="267"/>
                  </a:lnTo>
                  <a:lnTo>
                    <a:pt x="2911" y="378"/>
                  </a:lnTo>
                  <a:lnTo>
                    <a:pt x="3645" y="445"/>
                  </a:lnTo>
                  <a:lnTo>
                    <a:pt x="3645" y="623"/>
                  </a:lnTo>
                  <a:lnTo>
                    <a:pt x="0" y="623"/>
                  </a:lnTo>
                  <a:lnTo>
                    <a:pt x="0" y="0"/>
                  </a:lnTo>
                  <a:close/>
                </a:path>
              </a:pathLst>
            </a:custGeom>
            <a:solidFill>
              <a:schemeClr val="accent4">
                <a:lumMod val="60000"/>
                <a:lumOff val="40000"/>
              </a:schemeClr>
            </a:solidFill>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en-GB" dirty="0"/>
            </a:p>
          </p:txBody>
        </p:sp>
        <p:grpSp>
          <p:nvGrpSpPr>
            <p:cNvPr id="3" name="Group 7"/>
            <p:cNvGrpSpPr>
              <a:grpSpLocks/>
            </p:cNvGrpSpPr>
            <p:nvPr/>
          </p:nvGrpSpPr>
          <p:grpSpPr bwMode="auto">
            <a:xfrm>
              <a:off x="1855" y="1200"/>
              <a:ext cx="3325" cy="1911"/>
              <a:chOff x="1367" y="1144"/>
              <a:chExt cx="3778" cy="2549"/>
            </a:xfrm>
          </p:grpSpPr>
          <p:sp>
            <p:nvSpPr>
              <p:cNvPr id="281608" name="Freeform 8"/>
              <p:cNvSpPr>
                <a:spLocks/>
              </p:cNvSpPr>
              <p:nvPr/>
            </p:nvSpPr>
            <p:spPr bwMode="auto">
              <a:xfrm>
                <a:off x="1367" y="1144"/>
                <a:ext cx="3778" cy="2545"/>
              </a:xfrm>
              <a:custGeom>
                <a:avLst/>
                <a:gdLst/>
                <a:ahLst/>
                <a:cxnLst>
                  <a:cxn ang="0">
                    <a:pos x="0" y="0"/>
                  </a:cxn>
                  <a:cxn ang="0">
                    <a:pos x="0" y="2545"/>
                  </a:cxn>
                  <a:cxn ang="0">
                    <a:pos x="3778" y="2545"/>
                  </a:cxn>
                </a:cxnLst>
                <a:rect l="0" t="0" r="r" b="b"/>
                <a:pathLst>
                  <a:path w="3778" h="2545">
                    <a:moveTo>
                      <a:pt x="0" y="0"/>
                    </a:moveTo>
                    <a:lnTo>
                      <a:pt x="0" y="2545"/>
                    </a:lnTo>
                    <a:lnTo>
                      <a:pt x="3778" y="2545"/>
                    </a:lnTo>
                  </a:path>
                </a:pathLst>
              </a:custGeom>
              <a:noFill/>
              <a:ln w="9525">
                <a:solidFill>
                  <a:schemeClr val="tx1"/>
                </a:solidFill>
                <a:round/>
                <a:headEnd/>
                <a:tailEnd/>
              </a:ln>
              <a:effectLst/>
            </p:spPr>
            <p:txBody>
              <a:bodyPr wrap="none" anchor="ctr"/>
              <a:lstStyle/>
              <a:p>
                <a:endParaRPr lang="en-GB" dirty="0"/>
              </a:p>
            </p:txBody>
          </p:sp>
          <p:sp>
            <p:nvSpPr>
              <p:cNvPr id="281609" name="Line 9"/>
              <p:cNvSpPr>
                <a:spLocks noChangeShapeType="1"/>
              </p:cNvSpPr>
              <p:nvPr/>
            </p:nvSpPr>
            <p:spPr bwMode="auto">
              <a:xfrm>
                <a:off x="2088" y="1148"/>
                <a:ext cx="0" cy="2545"/>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10" name="Line 10"/>
              <p:cNvSpPr>
                <a:spLocks noChangeShapeType="1"/>
              </p:cNvSpPr>
              <p:nvPr/>
            </p:nvSpPr>
            <p:spPr bwMode="auto">
              <a:xfrm>
                <a:off x="2820" y="1148"/>
                <a:ext cx="0" cy="2545"/>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11" name="Line 11"/>
              <p:cNvSpPr>
                <a:spLocks noChangeShapeType="1"/>
              </p:cNvSpPr>
              <p:nvPr/>
            </p:nvSpPr>
            <p:spPr bwMode="auto">
              <a:xfrm>
                <a:off x="3552" y="1148"/>
                <a:ext cx="0" cy="2545"/>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12" name="Line 12"/>
              <p:cNvSpPr>
                <a:spLocks noChangeShapeType="1"/>
              </p:cNvSpPr>
              <p:nvPr/>
            </p:nvSpPr>
            <p:spPr bwMode="auto">
              <a:xfrm>
                <a:off x="4284" y="1148"/>
                <a:ext cx="0" cy="2545"/>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13" name="Line 13"/>
              <p:cNvSpPr>
                <a:spLocks noChangeShapeType="1"/>
              </p:cNvSpPr>
              <p:nvPr/>
            </p:nvSpPr>
            <p:spPr bwMode="auto">
              <a:xfrm>
                <a:off x="5017" y="1148"/>
                <a:ext cx="0" cy="2545"/>
              </a:xfrm>
              <a:prstGeom prst="line">
                <a:avLst/>
              </a:prstGeom>
              <a:noFill/>
              <a:ln w="9525">
                <a:solidFill>
                  <a:schemeClr val="tx1"/>
                </a:solidFill>
                <a:prstDash val="sysDot"/>
                <a:round/>
                <a:headEnd/>
                <a:tailEnd/>
              </a:ln>
              <a:effectLst/>
            </p:spPr>
            <p:txBody>
              <a:bodyPr wrap="none" anchor="ctr"/>
              <a:lstStyle/>
              <a:p>
                <a:endParaRPr lang="en-GB" dirty="0"/>
              </a:p>
            </p:txBody>
          </p:sp>
        </p:grpSp>
        <p:sp>
          <p:nvSpPr>
            <p:cNvPr id="281614" name="Text Box 14"/>
            <p:cNvSpPr txBox="1">
              <a:spLocks noChangeArrowheads="1"/>
            </p:cNvSpPr>
            <p:nvPr/>
          </p:nvSpPr>
          <p:spPr bwMode="auto">
            <a:xfrm>
              <a:off x="1898" y="3178"/>
              <a:ext cx="559" cy="233"/>
            </a:xfrm>
            <a:prstGeom prst="rect">
              <a:avLst/>
            </a:prstGeom>
            <a:noFill/>
            <a:ln w="9525">
              <a:noFill/>
              <a:miter lim="800000"/>
              <a:headEnd/>
              <a:tailEnd/>
            </a:ln>
            <a:effectLst/>
          </p:spPr>
          <p:txBody>
            <a:bodyPr wrap="none">
              <a:spAutoFit/>
            </a:bodyPr>
            <a:lstStyle/>
            <a:p>
              <a:pPr algn="l"/>
              <a:r>
                <a:rPr lang="en-GB" sz="1800" dirty="0">
                  <a:latin typeface="Arial Rounded MT Bold" pitchFamily="34" charset="0"/>
                </a:rPr>
                <a:t>Year 1</a:t>
              </a:r>
            </a:p>
          </p:txBody>
        </p:sp>
        <p:sp>
          <p:nvSpPr>
            <p:cNvPr id="281615" name="Text Box 15"/>
            <p:cNvSpPr txBox="1">
              <a:spLocks noChangeArrowheads="1"/>
            </p:cNvSpPr>
            <p:nvPr/>
          </p:nvSpPr>
          <p:spPr bwMode="auto">
            <a:xfrm>
              <a:off x="3147" y="3178"/>
              <a:ext cx="559" cy="233"/>
            </a:xfrm>
            <a:prstGeom prst="rect">
              <a:avLst/>
            </a:prstGeom>
            <a:noFill/>
            <a:ln w="9525">
              <a:noFill/>
              <a:miter lim="800000"/>
              <a:headEnd/>
              <a:tailEnd/>
            </a:ln>
            <a:effectLst/>
          </p:spPr>
          <p:txBody>
            <a:bodyPr wrap="none">
              <a:spAutoFit/>
            </a:bodyPr>
            <a:lstStyle/>
            <a:p>
              <a:pPr algn="l"/>
              <a:r>
                <a:rPr lang="en-GB" sz="1800" dirty="0">
                  <a:latin typeface="Arial Rounded MT Bold" pitchFamily="34" charset="0"/>
                </a:rPr>
                <a:t>Year 3</a:t>
              </a:r>
            </a:p>
          </p:txBody>
        </p:sp>
        <p:sp>
          <p:nvSpPr>
            <p:cNvPr id="281616" name="Text Box 16"/>
            <p:cNvSpPr txBox="1">
              <a:spLocks noChangeArrowheads="1"/>
            </p:cNvSpPr>
            <p:nvPr/>
          </p:nvSpPr>
          <p:spPr bwMode="auto">
            <a:xfrm>
              <a:off x="3818" y="3178"/>
              <a:ext cx="559" cy="233"/>
            </a:xfrm>
            <a:prstGeom prst="rect">
              <a:avLst/>
            </a:prstGeom>
            <a:noFill/>
            <a:ln w="9525">
              <a:noFill/>
              <a:miter lim="800000"/>
              <a:headEnd/>
              <a:tailEnd/>
            </a:ln>
            <a:effectLst/>
          </p:spPr>
          <p:txBody>
            <a:bodyPr wrap="none">
              <a:spAutoFit/>
            </a:bodyPr>
            <a:lstStyle/>
            <a:p>
              <a:pPr algn="l"/>
              <a:r>
                <a:rPr lang="en-GB" sz="1800" dirty="0">
                  <a:latin typeface="Arial Rounded MT Bold" pitchFamily="34" charset="0"/>
                </a:rPr>
                <a:t>Year 4</a:t>
              </a:r>
            </a:p>
          </p:txBody>
        </p:sp>
        <p:sp>
          <p:nvSpPr>
            <p:cNvPr id="281617" name="Text Box 17"/>
            <p:cNvSpPr txBox="1">
              <a:spLocks noChangeArrowheads="1"/>
            </p:cNvSpPr>
            <p:nvPr/>
          </p:nvSpPr>
          <p:spPr bwMode="auto">
            <a:xfrm>
              <a:off x="4470" y="3178"/>
              <a:ext cx="559" cy="233"/>
            </a:xfrm>
            <a:prstGeom prst="rect">
              <a:avLst/>
            </a:prstGeom>
            <a:noFill/>
            <a:ln w="9525">
              <a:noFill/>
              <a:miter lim="800000"/>
              <a:headEnd/>
              <a:tailEnd/>
            </a:ln>
            <a:effectLst/>
          </p:spPr>
          <p:txBody>
            <a:bodyPr wrap="none">
              <a:spAutoFit/>
            </a:bodyPr>
            <a:lstStyle/>
            <a:p>
              <a:pPr algn="l"/>
              <a:r>
                <a:rPr lang="en-GB" sz="1800" dirty="0">
                  <a:latin typeface="Arial Rounded MT Bold" pitchFamily="34" charset="0"/>
                </a:rPr>
                <a:t>Year 5</a:t>
              </a:r>
            </a:p>
          </p:txBody>
        </p:sp>
        <p:sp>
          <p:nvSpPr>
            <p:cNvPr id="281618" name="Text Box 18"/>
            <p:cNvSpPr txBox="1">
              <a:spLocks noChangeArrowheads="1"/>
            </p:cNvSpPr>
            <p:nvPr/>
          </p:nvSpPr>
          <p:spPr bwMode="auto">
            <a:xfrm>
              <a:off x="2520" y="3178"/>
              <a:ext cx="559" cy="233"/>
            </a:xfrm>
            <a:prstGeom prst="rect">
              <a:avLst/>
            </a:prstGeom>
            <a:noFill/>
            <a:ln w="9525">
              <a:noFill/>
              <a:miter lim="800000"/>
              <a:headEnd/>
              <a:tailEnd/>
            </a:ln>
            <a:effectLst/>
          </p:spPr>
          <p:txBody>
            <a:bodyPr wrap="none">
              <a:spAutoFit/>
            </a:bodyPr>
            <a:lstStyle/>
            <a:p>
              <a:pPr algn="l"/>
              <a:r>
                <a:rPr lang="en-GB" sz="1800" dirty="0">
                  <a:latin typeface="Arial Rounded MT Bold" pitchFamily="34" charset="0"/>
                </a:rPr>
                <a:t>Year 2</a:t>
              </a:r>
            </a:p>
          </p:txBody>
        </p:sp>
        <p:sp>
          <p:nvSpPr>
            <p:cNvPr id="281619" name="Text Box 19"/>
            <p:cNvSpPr txBox="1">
              <a:spLocks noChangeArrowheads="1"/>
            </p:cNvSpPr>
            <p:nvPr/>
          </p:nvSpPr>
          <p:spPr bwMode="auto">
            <a:xfrm>
              <a:off x="1868" y="1656"/>
              <a:ext cx="774" cy="233"/>
            </a:xfrm>
            <a:prstGeom prst="rect">
              <a:avLst/>
            </a:prstGeom>
            <a:noFill/>
            <a:ln>
              <a:noFill/>
              <a:headEnd/>
              <a:tailEnd/>
            </a:ln>
          </p:spPr>
          <p:style>
            <a:lnRef idx="2">
              <a:schemeClr val="accent5"/>
            </a:lnRef>
            <a:fillRef idx="1">
              <a:schemeClr val="lt1"/>
            </a:fillRef>
            <a:effectRef idx="0">
              <a:schemeClr val="accent5"/>
            </a:effectRef>
            <a:fontRef idx="minor">
              <a:schemeClr val="dk1"/>
            </a:fontRef>
          </p:style>
          <p:txBody>
            <a:bodyPr wrap="none">
              <a:spAutoFit/>
            </a:bodyPr>
            <a:lstStyle/>
            <a:p>
              <a:pPr algn="l"/>
              <a:r>
                <a:rPr lang="en-GB" b="1" dirty="0"/>
                <a:t>Prevention</a:t>
              </a:r>
            </a:p>
          </p:txBody>
        </p:sp>
        <p:sp>
          <p:nvSpPr>
            <p:cNvPr id="281620" name="Text Box 20"/>
            <p:cNvSpPr txBox="1">
              <a:spLocks noChangeArrowheads="1"/>
            </p:cNvSpPr>
            <p:nvPr/>
          </p:nvSpPr>
          <p:spPr bwMode="auto">
            <a:xfrm>
              <a:off x="1868" y="2205"/>
              <a:ext cx="601" cy="233"/>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wrap="none">
              <a:spAutoFit/>
            </a:bodyPr>
            <a:lstStyle/>
            <a:p>
              <a:pPr algn="l"/>
              <a:r>
                <a:rPr lang="en-GB" sz="1800" dirty="0">
                  <a:latin typeface="Arial Rounded MT Bold" pitchFamily="34" charset="0"/>
                </a:rPr>
                <a:t>Failure</a:t>
              </a:r>
            </a:p>
          </p:txBody>
        </p:sp>
        <p:sp>
          <p:nvSpPr>
            <p:cNvPr id="281621" name="Text Box 21"/>
            <p:cNvSpPr txBox="1">
              <a:spLocks noChangeArrowheads="1"/>
            </p:cNvSpPr>
            <p:nvPr/>
          </p:nvSpPr>
          <p:spPr bwMode="auto">
            <a:xfrm>
              <a:off x="1868" y="2754"/>
              <a:ext cx="1613" cy="233"/>
            </a:xfrm>
            <a:prstGeom prst="rect">
              <a:avLst/>
            </a:prstGeom>
            <a:noFill/>
            <a:ln>
              <a:noFill/>
              <a:headEnd/>
              <a:tailEnd/>
            </a:ln>
          </p:spPr>
          <p:style>
            <a:lnRef idx="2">
              <a:schemeClr val="accent6"/>
            </a:lnRef>
            <a:fillRef idx="1">
              <a:schemeClr val="lt1"/>
            </a:fillRef>
            <a:effectRef idx="0">
              <a:schemeClr val="accent6"/>
            </a:effectRef>
            <a:fontRef idx="minor">
              <a:schemeClr val="dk1"/>
            </a:fontRef>
          </p:style>
          <p:txBody>
            <a:bodyPr wrap="none">
              <a:spAutoFit/>
            </a:bodyPr>
            <a:lstStyle/>
            <a:p>
              <a:pPr algn="l"/>
              <a:r>
                <a:rPr lang="en-GB" sz="1800" dirty="0" smtClean="0">
                  <a:latin typeface="Arial Rounded MT Bold" pitchFamily="34" charset="0"/>
                </a:rPr>
                <a:t>Inspection /Appraisal</a:t>
              </a:r>
              <a:endParaRPr lang="en-GB" sz="1800" dirty="0">
                <a:latin typeface="Arial Rounded MT Bold" pitchFamily="34" charset="0"/>
              </a:endParaRPr>
            </a:p>
          </p:txBody>
        </p:sp>
        <p:sp>
          <p:nvSpPr>
            <p:cNvPr id="281622" name="Line 22"/>
            <p:cNvSpPr>
              <a:spLocks noChangeShapeType="1"/>
            </p:cNvSpPr>
            <p:nvPr/>
          </p:nvSpPr>
          <p:spPr bwMode="auto">
            <a:xfrm>
              <a:off x="4964" y="2285"/>
              <a:ext cx="209" cy="62"/>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23" name="Line 23"/>
            <p:cNvSpPr>
              <a:spLocks noChangeShapeType="1"/>
            </p:cNvSpPr>
            <p:nvPr/>
          </p:nvSpPr>
          <p:spPr bwMode="auto">
            <a:xfrm>
              <a:off x="4981" y="2634"/>
              <a:ext cx="187" cy="33"/>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24" name="Line 24"/>
            <p:cNvSpPr>
              <a:spLocks noChangeShapeType="1"/>
            </p:cNvSpPr>
            <p:nvPr/>
          </p:nvSpPr>
          <p:spPr bwMode="auto">
            <a:xfrm>
              <a:off x="4996" y="2943"/>
              <a:ext cx="189" cy="26"/>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25" name="Line 25"/>
            <p:cNvSpPr>
              <a:spLocks noChangeShapeType="1"/>
            </p:cNvSpPr>
            <p:nvPr/>
          </p:nvSpPr>
          <p:spPr bwMode="auto">
            <a:xfrm flipV="1">
              <a:off x="1798" y="1896"/>
              <a:ext cx="0" cy="927"/>
            </a:xfrm>
            <a:prstGeom prst="line">
              <a:avLst/>
            </a:prstGeom>
            <a:noFill/>
            <a:ln w="9525">
              <a:solidFill>
                <a:schemeClr val="tx1"/>
              </a:solidFill>
              <a:round/>
              <a:headEnd/>
              <a:tailEnd type="triangle" w="med" len="med"/>
            </a:ln>
            <a:effectLst/>
          </p:spPr>
          <p:txBody>
            <a:bodyPr wrap="none">
              <a:spAutoFit/>
            </a:bodyPr>
            <a:lstStyle/>
            <a:p>
              <a:endParaRPr lang="en-GB" dirty="0"/>
            </a:p>
          </p:txBody>
        </p:sp>
        <p:sp>
          <p:nvSpPr>
            <p:cNvPr id="281626" name="Text Box 26"/>
            <p:cNvSpPr txBox="1">
              <a:spLocks noChangeArrowheads="1"/>
            </p:cNvSpPr>
            <p:nvPr/>
          </p:nvSpPr>
          <p:spPr bwMode="auto">
            <a:xfrm>
              <a:off x="1359" y="2225"/>
              <a:ext cx="442" cy="233"/>
            </a:xfrm>
            <a:prstGeom prst="rect">
              <a:avLst/>
            </a:prstGeom>
            <a:noFill/>
            <a:ln w="9525">
              <a:noFill/>
              <a:miter lim="800000"/>
              <a:headEnd/>
              <a:tailEnd/>
            </a:ln>
            <a:effectLst/>
          </p:spPr>
          <p:txBody>
            <a:bodyPr wrap="none">
              <a:spAutoFit/>
            </a:bodyPr>
            <a:lstStyle/>
            <a:p>
              <a:pPr algn="l"/>
              <a:r>
                <a:rPr lang="en-GB" sz="1800" dirty="0">
                  <a:latin typeface="Arial Rounded MT Bold" pitchFamily="34" charset="0"/>
                </a:rPr>
                <a:t>Cost</a:t>
              </a:r>
            </a:p>
          </p:txBody>
        </p:sp>
      </p:grpSp>
      <p:sp>
        <p:nvSpPr>
          <p:cNvPr id="6" name="Slide Number Placeholder 5"/>
          <p:cNvSpPr>
            <a:spLocks noGrp="1"/>
          </p:cNvSpPr>
          <p:nvPr>
            <p:ph type="sldNum" sz="quarter" idx="12"/>
          </p:nvPr>
        </p:nvSpPr>
        <p:spPr/>
        <p:txBody>
          <a:bodyPr/>
          <a:lstStyle/>
          <a:p>
            <a:fld id="{4BE819A1-3DD8-4179-BFD0-BF7D359F8DBD}" type="slidenum">
              <a:rPr lang="en-US" smtClean="0"/>
              <a:pPr/>
              <a:t>200</a:t>
            </a:fld>
            <a:endParaRPr lang="en-US" dirty="0"/>
          </a:p>
        </p:txBody>
      </p:sp>
    </p:spTree>
    <p:extLst>
      <p:ext uri="{BB962C8B-B14F-4D97-AF65-F5344CB8AC3E}">
        <p14:creationId xmlns:p14="http://schemas.microsoft.com/office/powerpoint/2010/main" xmlns="" val="366445890"/>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201</a:t>
            </a:fld>
            <a:endParaRPr lang="en-US" dirty="0"/>
          </a:p>
        </p:txBody>
      </p:sp>
      <p:sp>
        <p:nvSpPr>
          <p:cNvPr id="6" name="Content Placeholder 5"/>
          <p:cNvSpPr>
            <a:spLocks noGrp="1"/>
          </p:cNvSpPr>
          <p:nvPr>
            <p:ph idx="1"/>
          </p:nvPr>
        </p:nvSpPr>
        <p:spPr/>
        <p:txBody>
          <a:bodyPr>
            <a:normAutofit fontScale="77500" lnSpcReduction="20000"/>
          </a:bodyPr>
          <a:lstStyle/>
          <a:p>
            <a:pPr marL="285750" indent="-285750">
              <a:lnSpc>
                <a:spcPct val="114000"/>
              </a:lnSpc>
              <a:spcBef>
                <a:spcPts val="0"/>
              </a:spcBef>
              <a:spcAft>
                <a:spcPts val="0"/>
              </a:spcAft>
              <a:buFont typeface="Arial"/>
              <a:buChar char="•"/>
            </a:pPr>
            <a:r>
              <a:rPr lang="en-GB" dirty="0"/>
              <a:t>Quality planning, quality assurance, quality control and continuous improvement.</a:t>
            </a:r>
          </a:p>
          <a:p>
            <a:pPr marL="285750" indent="-285750">
              <a:lnSpc>
                <a:spcPct val="114000"/>
              </a:lnSpc>
              <a:spcBef>
                <a:spcPts val="0"/>
              </a:spcBef>
              <a:spcAft>
                <a:spcPts val="0"/>
              </a:spcAft>
              <a:buFont typeface="Arial"/>
              <a:buChar char="•"/>
            </a:pPr>
            <a:r>
              <a:rPr lang="en-GB" dirty="0"/>
              <a:t>The need to manage the quality of the deliverables (products) or service that a project delivers.</a:t>
            </a:r>
          </a:p>
          <a:p>
            <a:pPr marL="285750" indent="-285750">
              <a:lnSpc>
                <a:spcPct val="114000"/>
              </a:lnSpc>
              <a:spcBef>
                <a:spcPts val="0"/>
              </a:spcBef>
              <a:spcAft>
                <a:spcPts val="0"/>
              </a:spcAft>
              <a:buFont typeface="Arial"/>
              <a:buChar char="•"/>
            </a:pPr>
            <a:r>
              <a:rPr lang="en-GB" dirty="0"/>
              <a:t>The need to manage the quality of the project management process.</a:t>
            </a:r>
          </a:p>
          <a:p>
            <a:pPr marL="285750" indent="-285750">
              <a:lnSpc>
                <a:spcPct val="114000"/>
              </a:lnSpc>
              <a:spcBef>
                <a:spcPts val="0"/>
              </a:spcBef>
              <a:spcAft>
                <a:spcPts val="0"/>
              </a:spcAft>
              <a:buFont typeface="Arial"/>
              <a:buChar char="•"/>
            </a:pPr>
            <a:r>
              <a:rPr lang="en-GB" dirty="0"/>
              <a:t>Techniques used in quality planning and assurance such as quality plans, audit, procedures/checklists.</a:t>
            </a:r>
          </a:p>
          <a:p>
            <a:pPr marL="285750" indent="-285750">
              <a:lnSpc>
                <a:spcPct val="114000"/>
              </a:lnSpc>
              <a:spcBef>
                <a:spcPts val="0"/>
              </a:spcBef>
              <a:spcAft>
                <a:spcPts val="0"/>
              </a:spcAft>
              <a:buFont typeface="Arial"/>
              <a:buChar char="•"/>
            </a:pPr>
            <a:r>
              <a:rPr lang="en-GB" dirty="0"/>
              <a:t>Techniques used in quality control and improvement such as inspection, Ishikawa diagrams, Pareto analysis, control charts.</a:t>
            </a:r>
          </a:p>
          <a:p>
            <a:pPr marL="285750" indent="-285750">
              <a:lnSpc>
                <a:spcPct val="114000"/>
              </a:lnSpc>
              <a:spcBef>
                <a:spcPts val="0"/>
              </a:spcBef>
              <a:spcAft>
                <a:spcPts val="0"/>
              </a:spcAft>
              <a:buFont typeface="Arial"/>
              <a:buChar char="•"/>
            </a:pPr>
            <a:r>
              <a:rPr lang="en-GB" dirty="0"/>
              <a:t>The importance of acceptance criteria for each work package.</a:t>
            </a:r>
          </a:p>
          <a:p>
            <a:pPr marL="285750" indent="-285750">
              <a:lnSpc>
                <a:spcPct val="100000"/>
              </a:lnSpc>
              <a:spcBef>
                <a:spcPts val="0"/>
              </a:spcBef>
              <a:spcAft>
                <a:spcPts val="0"/>
              </a:spcAft>
              <a:buFont typeface="Arial"/>
              <a:buChar char="•"/>
            </a:pPr>
            <a:r>
              <a:rPr lang="en-GB" dirty="0"/>
              <a:t>Benefits and costs of project quality management.</a:t>
            </a: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xmlns="" val="1814095403"/>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P5 and the Social Bottom Line</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21</a:t>
            </a:fld>
            <a:endParaRPr lang="en-US" dirty="0"/>
          </a:p>
        </p:txBody>
      </p:sp>
      <p:pic>
        <p:nvPicPr>
          <p:cNvPr id="6" name="Picture 5"/>
          <p:cNvPicPr>
            <a:picLocks noChangeAspect="1"/>
          </p:cNvPicPr>
          <p:nvPr/>
        </p:nvPicPr>
        <p:blipFill>
          <a:blip r:embed="rId3" cstate="print"/>
          <a:stretch>
            <a:fillRect/>
          </a:stretch>
        </p:blipFill>
        <p:spPr>
          <a:xfrm>
            <a:off x="381000" y="1600200"/>
            <a:ext cx="1016000" cy="1168400"/>
          </a:xfrm>
          <a:prstGeom prst="rect">
            <a:avLst/>
          </a:prstGeom>
        </p:spPr>
      </p:pic>
      <p:sp>
        <p:nvSpPr>
          <p:cNvPr id="7" name="TextBox 6"/>
          <p:cNvSpPr txBox="1"/>
          <p:nvPr/>
        </p:nvSpPr>
        <p:spPr>
          <a:xfrm>
            <a:off x="1752600" y="1371600"/>
            <a:ext cx="6553200" cy="3693319"/>
          </a:xfrm>
          <a:prstGeom prst="rect">
            <a:avLst/>
          </a:prstGeom>
          <a:noFill/>
        </p:spPr>
        <p:txBody>
          <a:bodyPr wrap="square" rtlCol="0">
            <a:spAutoFit/>
          </a:bodyPr>
          <a:lstStyle/>
          <a:p>
            <a:r>
              <a:rPr lang="en-US" b="1" dirty="0" smtClean="0"/>
              <a:t>Society and Customers</a:t>
            </a:r>
            <a:br>
              <a:rPr lang="en-US" b="1" dirty="0" smtClean="0"/>
            </a:br>
            <a:endParaRPr lang="en-US" b="1" dirty="0" smtClean="0"/>
          </a:p>
          <a:p>
            <a:pPr marL="285750" indent="-285750">
              <a:buFont typeface="Arial"/>
              <a:buChar char="•"/>
            </a:pPr>
            <a:r>
              <a:rPr lang="en-US" dirty="0" smtClean="0"/>
              <a:t>Community Support</a:t>
            </a:r>
            <a:br>
              <a:rPr lang="en-US" dirty="0" smtClean="0"/>
            </a:br>
            <a:endParaRPr lang="en-US" dirty="0"/>
          </a:p>
          <a:p>
            <a:pPr marL="285750" indent="-285750">
              <a:buFont typeface="Arial"/>
              <a:buChar char="•"/>
            </a:pPr>
            <a:r>
              <a:rPr lang="en-US" dirty="0" smtClean="0"/>
              <a:t>Public Policy/ Compliance</a:t>
            </a:r>
            <a:br>
              <a:rPr lang="en-US" dirty="0" smtClean="0"/>
            </a:br>
            <a:endParaRPr lang="en-US" dirty="0" smtClean="0"/>
          </a:p>
          <a:p>
            <a:pPr marL="285750" indent="-285750">
              <a:buFont typeface="Arial"/>
              <a:buChar char="•"/>
            </a:pPr>
            <a:r>
              <a:rPr lang="en-US" dirty="0" smtClean="0"/>
              <a:t>Customer Health and Safety</a:t>
            </a:r>
            <a:br>
              <a:rPr lang="en-US" dirty="0" smtClean="0"/>
            </a:br>
            <a:endParaRPr lang="en-US" dirty="0" smtClean="0"/>
          </a:p>
          <a:p>
            <a:pPr marL="285750" indent="-285750">
              <a:buFont typeface="Arial"/>
              <a:buChar char="•"/>
            </a:pPr>
            <a:r>
              <a:rPr lang="en-US" dirty="0" smtClean="0"/>
              <a:t>Products Labeling and Services Labeling</a:t>
            </a:r>
            <a:br>
              <a:rPr lang="en-US" dirty="0" smtClean="0"/>
            </a:br>
            <a:endParaRPr lang="en-US" dirty="0" smtClean="0"/>
          </a:p>
          <a:p>
            <a:pPr marL="285750" indent="-285750">
              <a:buFont typeface="Arial"/>
              <a:buChar char="•"/>
            </a:pPr>
            <a:r>
              <a:rPr lang="en-US" dirty="0" smtClean="0"/>
              <a:t>Market Communications and Advertising</a:t>
            </a:r>
            <a:br>
              <a:rPr lang="en-US" dirty="0" smtClean="0"/>
            </a:br>
            <a:endParaRPr lang="en-US" dirty="0" smtClean="0"/>
          </a:p>
          <a:p>
            <a:pPr marL="285750" indent="-285750">
              <a:buFont typeface="Arial"/>
              <a:buChar char="•"/>
            </a:pPr>
            <a:r>
              <a:rPr lang="en-US" dirty="0" smtClean="0"/>
              <a:t>Customer Privacy</a:t>
            </a:r>
          </a:p>
        </p:txBody>
      </p:sp>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149035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P5 and the Social Bottom Line</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22</a:t>
            </a:fld>
            <a:endParaRPr lang="en-US" dirty="0"/>
          </a:p>
        </p:txBody>
      </p:sp>
      <p:pic>
        <p:nvPicPr>
          <p:cNvPr id="6" name="Picture 5"/>
          <p:cNvPicPr>
            <a:picLocks noChangeAspect="1"/>
          </p:cNvPicPr>
          <p:nvPr/>
        </p:nvPicPr>
        <p:blipFill>
          <a:blip r:embed="rId3" cstate="print"/>
          <a:stretch>
            <a:fillRect/>
          </a:stretch>
        </p:blipFill>
        <p:spPr>
          <a:xfrm>
            <a:off x="381000" y="1600200"/>
            <a:ext cx="1016000" cy="1168400"/>
          </a:xfrm>
          <a:prstGeom prst="rect">
            <a:avLst/>
          </a:prstGeom>
        </p:spPr>
      </p:pic>
      <p:sp>
        <p:nvSpPr>
          <p:cNvPr id="7" name="TextBox 6"/>
          <p:cNvSpPr txBox="1"/>
          <p:nvPr/>
        </p:nvSpPr>
        <p:spPr>
          <a:xfrm>
            <a:off x="1752600" y="1371600"/>
            <a:ext cx="6553200" cy="2585323"/>
          </a:xfrm>
          <a:prstGeom prst="rect">
            <a:avLst/>
          </a:prstGeom>
          <a:noFill/>
        </p:spPr>
        <p:txBody>
          <a:bodyPr wrap="square" rtlCol="0">
            <a:spAutoFit/>
          </a:bodyPr>
          <a:lstStyle/>
          <a:p>
            <a:r>
              <a:rPr lang="en-US" b="1" dirty="0" smtClean="0"/>
              <a:t>Human Rights</a:t>
            </a:r>
            <a:br>
              <a:rPr lang="en-US" b="1" dirty="0" smtClean="0"/>
            </a:br>
            <a:endParaRPr lang="en-US" b="1" dirty="0" smtClean="0"/>
          </a:p>
          <a:p>
            <a:pPr marL="285750" indent="-285750">
              <a:buFont typeface="Arial"/>
              <a:buChar char="•"/>
            </a:pPr>
            <a:r>
              <a:rPr lang="en-US" dirty="0" smtClean="0"/>
              <a:t>Non Discrimination</a:t>
            </a:r>
            <a:br>
              <a:rPr lang="en-US" dirty="0" smtClean="0"/>
            </a:br>
            <a:endParaRPr lang="en-US" dirty="0"/>
          </a:p>
          <a:p>
            <a:pPr marL="285750" indent="-285750">
              <a:buFont typeface="Arial"/>
              <a:buChar char="•"/>
            </a:pPr>
            <a:r>
              <a:rPr lang="en-US" dirty="0" smtClean="0"/>
              <a:t>Freedom of Association</a:t>
            </a:r>
            <a:br>
              <a:rPr lang="en-US" dirty="0" smtClean="0"/>
            </a:br>
            <a:endParaRPr lang="en-US" dirty="0" smtClean="0"/>
          </a:p>
          <a:p>
            <a:pPr marL="285750" indent="-285750">
              <a:buFont typeface="Arial"/>
              <a:buChar char="•"/>
            </a:pPr>
            <a:r>
              <a:rPr lang="en-US" dirty="0" smtClean="0"/>
              <a:t>Child Labor</a:t>
            </a:r>
            <a:br>
              <a:rPr lang="en-US" dirty="0" smtClean="0"/>
            </a:br>
            <a:endParaRPr lang="en-US" dirty="0" smtClean="0"/>
          </a:p>
          <a:p>
            <a:pPr marL="285750" indent="-285750">
              <a:buFont typeface="Arial"/>
              <a:buChar char="•"/>
            </a:pPr>
            <a:r>
              <a:rPr lang="en-US" dirty="0" smtClean="0"/>
              <a:t>Forced or Compulsory Behavior</a:t>
            </a:r>
          </a:p>
        </p:txBody>
      </p:sp>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1911571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P5 and the Social Bottom Line</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23</a:t>
            </a:fld>
            <a:endParaRPr lang="en-US" dirty="0"/>
          </a:p>
        </p:txBody>
      </p:sp>
      <p:pic>
        <p:nvPicPr>
          <p:cNvPr id="6" name="Picture 5"/>
          <p:cNvPicPr>
            <a:picLocks noChangeAspect="1"/>
          </p:cNvPicPr>
          <p:nvPr/>
        </p:nvPicPr>
        <p:blipFill>
          <a:blip r:embed="rId3" cstate="print"/>
          <a:stretch>
            <a:fillRect/>
          </a:stretch>
        </p:blipFill>
        <p:spPr>
          <a:xfrm>
            <a:off x="381000" y="1600200"/>
            <a:ext cx="1016000" cy="1168400"/>
          </a:xfrm>
          <a:prstGeom prst="rect">
            <a:avLst/>
          </a:prstGeom>
        </p:spPr>
      </p:pic>
      <p:sp>
        <p:nvSpPr>
          <p:cNvPr id="7" name="TextBox 6"/>
          <p:cNvSpPr txBox="1"/>
          <p:nvPr/>
        </p:nvSpPr>
        <p:spPr>
          <a:xfrm>
            <a:off x="1752600" y="1371600"/>
            <a:ext cx="6553200" cy="2031325"/>
          </a:xfrm>
          <a:prstGeom prst="rect">
            <a:avLst/>
          </a:prstGeom>
          <a:noFill/>
        </p:spPr>
        <p:txBody>
          <a:bodyPr wrap="square" rtlCol="0">
            <a:spAutoFit/>
          </a:bodyPr>
          <a:lstStyle/>
          <a:p>
            <a:r>
              <a:rPr lang="en-US" b="1" dirty="0" smtClean="0"/>
              <a:t>Ethical Behavior</a:t>
            </a:r>
          </a:p>
          <a:p>
            <a:endParaRPr lang="en-US" b="1" dirty="0" smtClean="0"/>
          </a:p>
          <a:p>
            <a:pPr marL="285750" indent="-285750">
              <a:buFont typeface="Arial"/>
              <a:buChar char="•"/>
            </a:pPr>
            <a:r>
              <a:rPr lang="en-US" dirty="0" smtClean="0"/>
              <a:t>Investment and Procurement Practices</a:t>
            </a:r>
            <a:br>
              <a:rPr lang="en-US" dirty="0" smtClean="0"/>
            </a:br>
            <a:endParaRPr lang="en-US" dirty="0" smtClean="0"/>
          </a:p>
          <a:p>
            <a:pPr marL="285750" indent="-285750">
              <a:buFont typeface="Arial"/>
              <a:buChar char="•"/>
            </a:pPr>
            <a:r>
              <a:rPr lang="en-US" dirty="0" smtClean="0"/>
              <a:t>Bribery and Corruption</a:t>
            </a:r>
            <a:br>
              <a:rPr lang="en-US" dirty="0" smtClean="0"/>
            </a:br>
            <a:endParaRPr lang="en-US" dirty="0" smtClean="0"/>
          </a:p>
          <a:p>
            <a:pPr marL="285750" indent="-285750">
              <a:buFont typeface="Arial"/>
              <a:buChar char="•"/>
            </a:pPr>
            <a:r>
              <a:rPr lang="en-US" dirty="0" smtClean="0"/>
              <a:t>Anti-Competitive Behavior</a:t>
            </a:r>
          </a:p>
        </p:txBody>
      </p:sp>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289990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P5 and the Environmental Bottom Line</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24</a:t>
            </a:fld>
            <a:endParaRPr lang="en-US" dirty="0"/>
          </a:p>
        </p:txBody>
      </p:sp>
      <p:sp>
        <p:nvSpPr>
          <p:cNvPr id="7" name="TextBox 6"/>
          <p:cNvSpPr txBox="1"/>
          <p:nvPr/>
        </p:nvSpPr>
        <p:spPr>
          <a:xfrm>
            <a:off x="1752600" y="1371600"/>
            <a:ext cx="6553200" cy="2031325"/>
          </a:xfrm>
          <a:prstGeom prst="rect">
            <a:avLst/>
          </a:prstGeom>
          <a:noFill/>
        </p:spPr>
        <p:txBody>
          <a:bodyPr wrap="square" rtlCol="0">
            <a:spAutoFit/>
          </a:bodyPr>
          <a:lstStyle/>
          <a:p>
            <a:r>
              <a:rPr lang="en-US" b="1" dirty="0" smtClean="0"/>
              <a:t>Transport</a:t>
            </a:r>
          </a:p>
          <a:p>
            <a:endParaRPr lang="en-US" b="1" dirty="0" smtClean="0"/>
          </a:p>
          <a:p>
            <a:pPr marL="285750" indent="-285750">
              <a:buFont typeface="Arial"/>
              <a:buChar char="•"/>
            </a:pPr>
            <a:r>
              <a:rPr lang="en-US" dirty="0" smtClean="0"/>
              <a:t>Local Procurement</a:t>
            </a:r>
            <a:br>
              <a:rPr lang="en-US" dirty="0" smtClean="0"/>
            </a:br>
            <a:endParaRPr lang="en-US" dirty="0" smtClean="0"/>
          </a:p>
          <a:p>
            <a:pPr marL="285750" indent="-285750">
              <a:buFont typeface="Arial"/>
              <a:buChar char="•"/>
            </a:pPr>
            <a:r>
              <a:rPr lang="en-US" dirty="0" smtClean="0"/>
              <a:t>Digital Communication</a:t>
            </a:r>
          </a:p>
          <a:p>
            <a:endParaRPr lang="en-US" dirty="0" smtClean="0"/>
          </a:p>
          <a:p>
            <a:pPr marL="285750" indent="-285750">
              <a:buFont typeface="Arial"/>
              <a:buChar char="•"/>
            </a:pPr>
            <a:r>
              <a:rPr lang="en-US" dirty="0" smtClean="0"/>
              <a:t>Traveling</a:t>
            </a:r>
          </a:p>
        </p:txBody>
      </p:sp>
      <p:pic>
        <p:nvPicPr>
          <p:cNvPr id="3" name="Picture 2"/>
          <p:cNvPicPr>
            <a:picLocks noChangeAspect="1"/>
          </p:cNvPicPr>
          <p:nvPr/>
        </p:nvPicPr>
        <p:blipFill>
          <a:blip r:embed="rId3" cstate="print"/>
          <a:stretch>
            <a:fillRect/>
          </a:stretch>
        </p:blipFill>
        <p:spPr>
          <a:xfrm>
            <a:off x="381000" y="1524000"/>
            <a:ext cx="1056640"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506675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P5 and the Environmental Bottom Line</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25</a:t>
            </a:fld>
            <a:endParaRPr lang="en-US" dirty="0"/>
          </a:p>
        </p:txBody>
      </p:sp>
      <p:sp>
        <p:nvSpPr>
          <p:cNvPr id="7" name="TextBox 6"/>
          <p:cNvSpPr txBox="1"/>
          <p:nvPr/>
        </p:nvSpPr>
        <p:spPr>
          <a:xfrm>
            <a:off x="1752600" y="1371600"/>
            <a:ext cx="6553200" cy="2031325"/>
          </a:xfrm>
          <a:prstGeom prst="rect">
            <a:avLst/>
          </a:prstGeom>
          <a:noFill/>
        </p:spPr>
        <p:txBody>
          <a:bodyPr wrap="square" rtlCol="0">
            <a:spAutoFit/>
          </a:bodyPr>
          <a:lstStyle/>
          <a:p>
            <a:r>
              <a:rPr lang="en-US" b="1" dirty="0" smtClean="0"/>
              <a:t>Energy</a:t>
            </a:r>
          </a:p>
          <a:p>
            <a:endParaRPr lang="en-US" b="1" dirty="0" smtClean="0"/>
          </a:p>
          <a:p>
            <a:pPr marL="285750" indent="-285750">
              <a:buFont typeface="Arial"/>
              <a:buChar char="•"/>
            </a:pPr>
            <a:r>
              <a:rPr lang="en-US" dirty="0" smtClean="0"/>
              <a:t>Energy Used (Consumed)</a:t>
            </a:r>
            <a:br>
              <a:rPr lang="en-US" dirty="0" smtClean="0"/>
            </a:br>
            <a:endParaRPr lang="en-US" dirty="0" smtClean="0"/>
          </a:p>
          <a:p>
            <a:pPr marL="285750" indent="-285750">
              <a:buFont typeface="Arial"/>
              <a:buChar char="•"/>
            </a:pPr>
            <a:r>
              <a:rPr lang="en-US" dirty="0" smtClean="0"/>
              <a:t>Emission / Co2 </a:t>
            </a:r>
          </a:p>
          <a:p>
            <a:endParaRPr lang="en-US" dirty="0" smtClean="0"/>
          </a:p>
          <a:p>
            <a:pPr marL="285750" indent="-285750">
              <a:buFont typeface="Arial"/>
              <a:buChar char="•"/>
            </a:pPr>
            <a:r>
              <a:rPr lang="en-US" dirty="0" smtClean="0"/>
              <a:t>Clean Energy Return</a:t>
            </a:r>
          </a:p>
        </p:txBody>
      </p:sp>
      <p:pic>
        <p:nvPicPr>
          <p:cNvPr id="3" name="Picture 2"/>
          <p:cNvPicPr>
            <a:picLocks noChangeAspect="1"/>
          </p:cNvPicPr>
          <p:nvPr/>
        </p:nvPicPr>
        <p:blipFill>
          <a:blip r:embed="rId3" cstate="print"/>
          <a:stretch>
            <a:fillRect/>
          </a:stretch>
        </p:blipFill>
        <p:spPr>
          <a:xfrm>
            <a:off x="381000" y="1524000"/>
            <a:ext cx="1056640"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914145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P5 and the Environmental Bottom Line</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26</a:t>
            </a:fld>
            <a:endParaRPr lang="en-US" dirty="0"/>
          </a:p>
        </p:txBody>
      </p:sp>
      <p:sp>
        <p:nvSpPr>
          <p:cNvPr id="7" name="TextBox 6"/>
          <p:cNvSpPr txBox="1"/>
          <p:nvPr/>
        </p:nvSpPr>
        <p:spPr>
          <a:xfrm>
            <a:off x="1752600" y="1371600"/>
            <a:ext cx="6553200" cy="2585323"/>
          </a:xfrm>
          <a:prstGeom prst="rect">
            <a:avLst/>
          </a:prstGeom>
          <a:noFill/>
        </p:spPr>
        <p:txBody>
          <a:bodyPr wrap="square" rtlCol="0">
            <a:spAutoFit/>
          </a:bodyPr>
          <a:lstStyle/>
          <a:p>
            <a:r>
              <a:rPr lang="en-US" b="1" dirty="0" smtClean="0"/>
              <a:t>Water</a:t>
            </a:r>
          </a:p>
          <a:p>
            <a:endParaRPr lang="en-US" b="1" dirty="0" smtClean="0"/>
          </a:p>
          <a:p>
            <a:pPr marL="285750" indent="-285750">
              <a:buFont typeface="Arial"/>
              <a:buChar char="•"/>
            </a:pPr>
            <a:r>
              <a:rPr lang="en-US" dirty="0" smtClean="0"/>
              <a:t>Water Quality</a:t>
            </a:r>
          </a:p>
          <a:p>
            <a:pPr marL="285750" indent="-285750">
              <a:buFont typeface="Arial"/>
              <a:buChar char="•"/>
            </a:pPr>
            <a:endParaRPr lang="en-US" dirty="0" smtClean="0"/>
          </a:p>
          <a:p>
            <a:pPr marL="285750" indent="-285750">
              <a:buFont typeface="Arial"/>
              <a:buChar char="•"/>
            </a:pPr>
            <a:r>
              <a:rPr lang="en-US" dirty="0" smtClean="0"/>
              <a:t>Water Quantity </a:t>
            </a:r>
          </a:p>
          <a:p>
            <a:endParaRPr lang="en-US" dirty="0" smtClean="0"/>
          </a:p>
          <a:p>
            <a:pPr marL="285750" indent="-285750">
              <a:buFont typeface="Arial"/>
              <a:buChar char="•"/>
            </a:pPr>
            <a:r>
              <a:rPr lang="en-US" dirty="0" smtClean="0"/>
              <a:t>Water Consumption</a:t>
            </a:r>
          </a:p>
          <a:p>
            <a:pPr marL="285750" indent="-285750">
              <a:buFont typeface="Arial"/>
              <a:buChar char="•"/>
            </a:pPr>
            <a:endParaRPr lang="en-US" dirty="0"/>
          </a:p>
          <a:p>
            <a:pPr marL="285750" indent="-285750">
              <a:buFont typeface="Arial"/>
              <a:buChar char="•"/>
            </a:pPr>
            <a:r>
              <a:rPr lang="en-US" dirty="0" smtClean="0"/>
              <a:t>Water Displacement</a:t>
            </a:r>
          </a:p>
        </p:txBody>
      </p:sp>
      <p:pic>
        <p:nvPicPr>
          <p:cNvPr id="3" name="Picture 2"/>
          <p:cNvPicPr>
            <a:picLocks noChangeAspect="1"/>
          </p:cNvPicPr>
          <p:nvPr/>
        </p:nvPicPr>
        <p:blipFill>
          <a:blip r:embed="rId3" cstate="print"/>
          <a:stretch>
            <a:fillRect/>
          </a:stretch>
        </p:blipFill>
        <p:spPr>
          <a:xfrm>
            <a:off x="381000" y="1524000"/>
            <a:ext cx="1056640"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418665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P5 and the Environmental Bottom Line</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27</a:t>
            </a:fld>
            <a:endParaRPr lang="en-US" dirty="0"/>
          </a:p>
        </p:txBody>
      </p:sp>
      <p:sp>
        <p:nvSpPr>
          <p:cNvPr id="7" name="TextBox 6"/>
          <p:cNvSpPr txBox="1"/>
          <p:nvPr/>
        </p:nvSpPr>
        <p:spPr>
          <a:xfrm>
            <a:off x="1752600" y="1371600"/>
            <a:ext cx="6553200" cy="3139321"/>
          </a:xfrm>
          <a:prstGeom prst="rect">
            <a:avLst/>
          </a:prstGeom>
          <a:noFill/>
        </p:spPr>
        <p:txBody>
          <a:bodyPr wrap="square" rtlCol="0">
            <a:spAutoFit/>
          </a:bodyPr>
          <a:lstStyle/>
          <a:p>
            <a:r>
              <a:rPr lang="en-US" b="1" dirty="0" smtClean="0"/>
              <a:t>Waste</a:t>
            </a:r>
          </a:p>
          <a:p>
            <a:endParaRPr lang="en-US" b="1" dirty="0" smtClean="0"/>
          </a:p>
          <a:p>
            <a:pPr marL="285750" indent="-285750">
              <a:buFont typeface="Arial"/>
              <a:buChar char="•"/>
            </a:pPr>
            <a:r>
              <a:rPr lang="en-US" dirty="0" smtClean="0"/>
              <a:t>Recycling</a:t>
            </a:r>
          </a:p>
          <a:p>
            <a:pPr marL="285750" indent="-285750">
              <a:buFont typeface="Arial"/>
              <a:buChar char="•"/>
            </a:pPr>
            <a:endParaRPr lang="en-US" dirty="0" smtClean="0"/>
          </a:p>
          <a:p>
            <a:pPr marL="285750" indent="-285750">
              <a:buFont typeface="Arial"/>
              <a:buChar char="•"/>
            </a:pPr>
            <a:r>
              <a:rPr lang="en-US" dirty="0" smtClean="0"/>
              <a:t>Disposal</a:t>
            </a:r>
          </a:p>
          <a:p>
            <a:endParaRPr lang="en-US" dirty="0" smtClean="0"/>
          </a:p>
          <a:p>
            <a:pPr marL="285750" indent="-285750">
              <a:buFont typeface="Arial"/>
              <a:buChar char="•"/>
            </a:pPr>
            <a:r>
              <a:rPr lang="en-US" dirty="0" smtClean="0"/>
              <a:t>Reusability</a:t>
            </a:r>
          </a:p>
          <a:p>
            <a:pPr marL="285750" indent="-285750">
              <a:buFont typeface="Arial"/>
              <a:buChar char="•"/>
            </a:pPr>
            <a:endParaRPr lang="en-US" dirty="0"/>
          </a:p>
          <a:p>
            <a:pPr marL="285750" indent="-285750">
              <a:buFont typeface="Arial"/>
              <a:buChar char="•"/>
            </a:pPr>
            <a:r>
              <a:rPr lang="en-US" dirty="0" smtClean="0"/>
              <a:t>Incorporated Energy</a:t>
            </a:r>
          </a:p>
          <a:p>
            <a:pPr marL="285750" indent="-285750">
              <a:buFont typeface="Arial"/>
              <a:buChar char="•"/>
            </a:pPr>
            <a:endParaRPr lang="en-US" dirty="0"/>
          </a:p>
          <a:p>
            <a:pPr marL="285750" indent="-285750">
              <a:buFont typeface="Arial"/>
              <a:buChar char="•"/>
            </a:pPr>
            <a:r>
              <a:rPr lang="en-US" dirty="0" smtClean="0"/>
              <a:t>Waste</a:t>
            </a:r>
          </a:p>
        </p:txBody>
      </p:sp>
      <p:pic>
        <p:nvPicPr>
          <p:cNvPr id="3" name="Picture 2"/>
          <p:cNvPicPr>
            <a:picLocks noChangeAspect="1"/>
          </p:cNvPicPr>
          <p:nvPr/>
        </p:nvPicPr>
        <p:blipFill>
          <a:blip r:embed="rId3" cstate="print"/>
          <a:stretch>
            <a:fillRect/>
          </a:stretch>
        </p:blipFill>
        <p:spPr>
          <a:xfrm>
            <a:off x="381000" y="1524000"/>
            <a:ext cx="1056640"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1450757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P5 and the Financial Bottom Line</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28</a:t>
            </a:fld>
            <a:endParaRPr lang="en-US" dirty="0"/>
          </a:p>
        </p:txBody>
      </p:sp>
      <p:sp>
        <p:nvSpPr>
          <p:cNvPr id="7" name="TextBox 6"/>
          <p:cNvSpPr txBox="1"/>
          <p:nvPr/>
        </p:nvSpPr>
        <p:spPr>
          <a:xfrm>
            <a:off x="1752600" y="1371600"/>
            <a:ext cx="6553200" cy="3416320"/>
          </a:xfrm>
          <a:prstGeom prst="rect">
            <a:avLst/>
          </a:prstGeom>
          <a:noFill/>
        </p:spPr>
        <p:txBody>
          <a:bodyPr wrap="square" rtlCol="0">
            <a:spAutoFit/>
          </a:bodyPr>
          <a:lstStyle/>
          <a:p>
            <a:r>
              <a:rPr lang="en-US" b="1" dirty="0" smtClean="0"/>
              <a:t>Return on Investment</a:t>
            </a:r>
          </a:p>
          <a:p>
            <a:endParaRPr lang="en-US" b="1" dirty="0" smtClean="0"/>
          </a:p>
          <a:p>
            <a:pPr marL="285750" indent="-285750">
              <a:buFont typeface="Arial"/>
              <a:buChar char="•"/>
            </a:pPr>
            <a:r>
              <a:rPr lang="en-US" dirty="0" smtClean="0"/>
              <a:t>Direct Financial Benefits</a:t>
            </a:r>
          </a:p>
          <a:p>
            <a:pPr marL="285750" indent="-285750">
              <a:buFont typeface="Arial"/>
              <a:buChar char="•"/>
            </a:pPr>
            <a:endParaRPr lang="en-US" dirty="0"/>
          </a:p>
          <a:p>
            <a:pPr marL="285750" indent="-285750">
              <a:buFont typeface="Arial"/>
              <a:buChar char="•"/>
            </a:pPr>
            <a:r>
              <a:rPr lang="en-US" dirty="0" smtClean="0"/>
              <a:t>Benefit Cost Ratio</a:t>
            </a:r>
          </a:p>
          <a:p>
            <a:pPr marL="285750" indent="-285750">
              <a:buFont typeface="Arial"/>
              <a:buChar char="•"/>
            </a:pPr>
            <a:endParaRPr lang="en-US" dirty="0"/>
          </a:p>
          <a:p>
            <a:pPr marL="285750" indent="-285750">
              <a:buFont typeface="Arial"/>
              <a:buChar char="•"/>
            </a:pPr>
            <a:r>
              <a:rPr lang="en-US" dirty="0" smtClean="0"/>
              <a:t>External Rate of Return</a:t>
            </a:r>
          </a:p>
          <a:p>
            <a:pPr marL="285750" indent="-285750">
              <a:buFont typeface="Arial"/>
              <a:buChar char="•"/>
            </a:pPr>
            <a:endParaRPr lang="en-US" dirty="0"/>
          </a:p>
          <a:p>
            <a:pPr marL="285750" indent="-285750">
              <a:buFont typeface="Arial"/>
              <a:buChar char="•"/>
            </a:pPr>
            <a:r>
              <a:rPr lang="en-US" dirty="0" smtClean="0"/>
              <a:t>Internal Rate of Return</a:t>
            </a:r>
          </a:p>
          <a:p>
            <a:pPr marL="285750" indent="-285750">
              <a:buFont typeface="Arial"/>
              <a:buChar char="•"/>
            </a:pPr>
            <a:endParaRPr lang="en-US" dirty="0" smtClean="0"/>
          </a:p>
          <a:p>
            <a:pPr marL="285750" indent="-285750">
              <a:buFont typeface="Arial"/>
              <a:buChar char="•"/>
            </a:pPr>
            <a:r>
              <a:rPr lang="en-US" dirty="0" smtClean="0"/>
              <a:t>Net Present Value</a:t>
            </a:r>
          </a:p>
          <a:p>
            <a:endParaRPr lang="en-US" dirty="0" smtClean="0"/>
          </a:p>
        </p:txBody>
      </p:sp>
      <p:pic>
        <p:nvPicPr>
          <p:cNvPr id="6" name="Picture 5"/>
          <p:cNvPicPr>
            <a:picLocks noChangeAspect="1"/>
          </p:cNvPicPr>
          <p:nvPr/>
        </p:nvPicPr>
        <p:blipFill>
          <a:blip r:embed="rId3" cstate="print"/>
          <a:stretch>
            <a:fillRect/>
          </a:stretch>
        </p:blipFill>
        <p:spPr>
          <a:xfrm>
            <a:off x="381000" y="1524000"/>
            <a:ext cx="1057619"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797626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P5 and the Financial Bottom Line</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29</a:t>
            </a:fld>
            <a:endParaRPr lang="en-US" dirty="0"/>
          </a:p>
        </p:txBody>
      </p:sp>
      <p:sp>
        <p:nvSpPr>
          <p:cNvPr id="7" name="TextBox 6"/>
          <p:cNvSpPr txBox="1"/>
          <p:nvPr/>
        </p:nvSpPr>
        <p:spPr>
          <a:xfrm>
            <a:off x="1752600" y="1371600"/>
            <a:ext cx="6553200" cy="3416320"/>
          </a:xfrm>
          <a:prstGeom prst="rect">
            <a:avLst/>
          </a:prstGeom>
          <a:noFill/>
        </p:spPr>
        <p:txBody>
          <a:bodyPr wrap="square" rtlCol="0">
            <a:spAutoFit/>
          </a:bodyPr>
          <a:lstStyle/>
          <a:p>
            <a:r>
              <a:rPr lang="en-US" b="1" dirty="0" smtClean="0"/>
              <a:t>Business Agility</a:t>
            </a:r>
          </a:p>
          <a:p>
            <a:endParaRPr lang="en-US" b="1" dirty="0" smtClean="0"/>
          </a:p>
          <a:p>
            <a:pPr marL="285750" indent="-285750">
              <a:buFont typeface="Arial"/>
              <a:buChar char="•"/>
            </a:pPr>
            <a:r>
              <a:rPr lang="en-US" dirty="0" smtClean="0"/>
              <a:t>Flexibility / Optionality in the Project</a:t>
            </a:r>
          </a:p>
          <a:p>
            <a:pPr marL="285750" indent="-285750">
              <a:buFont typeface="Arial"/>
              <a:buChar char="•"/>
            </a:pPr>
            <a:endParaRPr lang="en-US" dirty="0" smtClean="0"/>
          </a:p>
          <a:p>
            <a:pPr marL="285750" indent="-285750">
              <a:buFont typeface="Arial"/>
              <a:buChar char="•"/>
            </a:pPr>
            <a:r>
              <a:rPr lang="en-US" dirty="0" smtClean="0"/>
              <a:t>Increased Business Flexibility</a:t>
            </a:r>
          </a:p>
          <a:p>
            <a:pPr marL="285750" indent="-285750">
              <a:buFont typeface="Arial"/>
              <a:buChar char="•"/>
            </a:pPr>
            <a:endParaRPr lang="en-US" dirty="0"/>
          </a:p>
          <a:p>
            <a:pPr marL="285750" indent="-285750">
              <a:buFont typeface="Arial"/>
              <a:buChar char="•"/>
            </a:pPr>
            <a:r>
              <a:rPr lang="en-US" dirty="0" smtClean="0"/>
              <a:t>Economic Stimulation</a:t>
            </a:r>
          </a:p>
          <a:p>
            <a:pPr marL="285750" indent="-285750">
              <a:buFont typeface="Arial"/>
              <a:buChar char="•"/>
            </a:pPr>
            <a:endParaRPr lang="en-US" dirty="0"/>
          </a:p>
          <a:p>
            <a:pPr marL="285750" indent="-285750">
              <a:buFont typeface="Arial"/>
              <a:buChar char="•"/>
            </a:pPr>
            <a:r>
              <a:rPr lang="en-US" dirty="0" smtClean="0"/>
              <a:t>Local Economic Impact</a:t>
            </a:r>
          </a:p>
          <a:p>
            <a:pPr marL="285750" indent="-285750">
              <a:buFont typeface="Arial"/>
              <a:buChar char="•"/>
            </a:pPr>
            <a:endParaRPr lang="en-US" dirty="0"/>
          </a:p>
          <a:p>
            <a:pPr marL="285750" indent="-285750">
              <a:buFont typeface="Arial"/>
              <a:buChar char="•"/>
            </a:pPr>
            <a:r>
              <a:rPr lang="en-US" dirty="0" smtClean="0"/>
              <a:t>Indirect Benefits</a:t>
            </a:r>
          </a:p>
          <a:p>
            <a:endParaRPr lang="en-US" dirty="0" smtClean="0"/>
          </a:p>
        </p:txBody>
      </p:sp>
      <p:pic>
        <p:nvPicPr>
          <p:cNvPr id="6" name="Picture 5"/>
          <p:cNvPicPr>
            <a:picLocks noChangeAspect="1"/>
          </p:cNvPicPr>
          <p:nvPr/>
        </p:nvPicPr>
        <p:blipFill>
          <a:blip r:embed="rId3" cstate="print"/>
          <a:stretch>
            <a:fillRect/>
          </a:stretch>
        </p:blipFill>
        <p:spPr>
          <a:xfrm>
            <a:off x="381000" y="1524000"/>
            <a:ext cx="1057619"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1914088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3</a:t>
            </a:fld>
            <a:endParaRPr lang="en-US" dirty="0"/>
          </a:p>
        </p:txBody>
      </p:sp>
      <p:sp>
        <p:nvSpPr>
          <p:cNvPr id="4" name="Title 3"/>
          <p:cNvSpPr>
            <a:spLocks noGrp="1"/>
          </p:cNvSpPr>
          <p:nvPr>
            <p:ph type="title"/>
          </p:nvPr>
        </p:nvSpPr>
        <p:spPr/>
        <p:txBody>
          <a:bodyPr/>
          <a:lstStyle/>
          <a:p>
            <a:r>
              <a:rPr lang="en-US" dirty="0" smtClean="0"/>
              <a:t>PRiSM Project Closure</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xmlns=""/>
              </a:ext>
            </a:extLst>
          </a:blip>
          <a:srcRect t="2426" r="19978"/>
          <a:stretch/>
        </p:blipFill>
        <p:spPr>
          <a:xfrm>
            <a:off x="0" y="1592384"/>
            <a:ext cx="9140132" cy="3436816"/>
          </a:xfrm>
          <a:prstGeom prst="rect">
            <a:avLst/>
          </a:prstGeom>
        </p:spPr>
      </p:pic>
    </p:spTree>
    <p:extLst>
      <p:ext uri="{BB962C8B-B14F-4D97-AF65-F5344CB8AC3E}">
        <p14:creationId xmlns:p14="http://schemas.microsoft.com/office/powerpoint/2010/main" xmlns="" val="100252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Perform the Analysis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a:t>There are several ways to perform a P5 impact analysis.  Developing a risk register using each element, as a category is the simplest.  </a:t>
            </a:r>
            <a:endParaRPr lang="en-US" dirty="0" smtClean="0"/>
          </a:p>
          <a:p>
            <a:pPr marL="514350" indent="-514350">
              <a:buFont typeface="+mj-lt"/>
              <a:buAutoNum type="arabicPeriod"/>
            </a:pPr>
            <a:r>
              <a:rPr lang="en-US" dirty="0" smtClean="0"/>
              <a:t>The </a:t>
            </a:r>
            <a:r>
              <a:rPr lang="en-US" dirty="0"/>
              <a:t>most effective way is to use a scoring system</a:t>
            </a:r>
            <a:r>
              <a:rPr lang="en-US" dirty="0" smtClean="0"/>
              <a:t>. </a:t>
            </a: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30</a:t>
            </a:fld>
            <a:endParaRPr lang="en-US" dirty="0"/>
          </a:p>
        </p:txBody>
      </p:sp>
      <p:pic>
        <p:nvPicPr>
          <p:cNvPr id="6" name="Picture 5" descr="P5-Logo.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13066051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normAutofit fontScale="92500" lnSpcReduction="10000"/>
          </a:bodyPr>
          <a:lstStyle/>
          <a:p>
            <a:r>
              <a:rPr lang="en-US" dirty="0"/>
              <a:t>When using a scoring system, each product deliverable and project process will be scored against each element of P5 based on a positive/neutral/negative scale ranging from a neutral (o) high (+ or -3) , medium (+ or -2) , and low (+ or -3).  </a:t>
            </a:r>
          </a:p>
          <a:p>
            <a:endParaRPr lang="en-US" dirty="0"/>
          </a:p>
          <a:p>
            <a:r>
              <a:rPr lang="en-US" dirty="0"/>
              <a:t>This method is a simplified Analytic Hierarchy Process, one of the most popular analytical techniques for complex decision-making problems. </a:t>
            </a:r>
            <a:r>
              <a:rPr lang="en-US" dirty="0" smtClean="0"/>
              <a:t/>
            </a:r>
            <a:br>
              <a:rPr lang="en-US" dirty="0" smtClean="0"/>
            </a:br>
            <a:endParaRPr lang="en-US" dirty="0" smtClean="0"/>
          </a:p>
          <a:p>
            <a:pPr lvl="1"/>
            <a:r>
              <a:rPr lang="en-US" i="1" dirty="0" smtClean="0">
                <a:solidFill>
                  <a:schemeClr val="bg1">
                    <a:lumMod val="50000"/>
                  </a:schemeClr>
                </a:solidFill>
              </a:rPr>
              <a:t>Note</a:t>
            </a:r>
            <a:r>
              <a:rPr lang="en-US" i="1" dirty="0">
                <a:solidFill>
                  <a:schemeClr val="bg1">
                    <a:lumMod val="50000"/>
                  </a:schemeClr>
                </a:solidFill>
              </a:rPr>
              <a:t>: An AHP hierarchy can have as many levels as needed to fully characterize a particular decision situation. </a:t>
            </a:r>
          </a:p>
        </p:txBody>
      </p:sp>
      <p:sp>
        <p:nvSpPr>
          <p:cNvPr id="5" name="Slide Number Placeholder 4"/>
          <p:cNvSpPr>
            <a:spLocks noGrp="1"/>
          </p:cNvSpPr>
          <p:nvPr>
            <p:ph type="sldNum" sz="quarter" idx="12"/>
          </p:nvPr>
        </p:nvSpPr>
        <p:spPr/>
        <p:txBody>
          <a:bodyPr/>
          <a:lstStyle/>
          <a:p>
            <a:fld id="{4BE819A1-3DD8-4179-BFD0-BF7D359F8DBD}" type="slidenum">
              <a:rPr lang="en-US" smtClean="0"/>
              <a:pPr/>
              <a:t>31</a:t>
            </a:fld>
            <a:endParaRPr lang="en-US" dirty="0"/>
          </a:p>
        </p:txBody>
      </p:sp>
      <p:graphicFrame>
        <p:nvGraphicFramePr>
          <p:cNvPr id="7" name="Object 6"/>
          <p:cNvGraphicFramePr>
            <a:graphicFrameLocks noChangeAspect="1"/>
          </p:cNvGraphicFramePr>
          <p:nvPr>
            <p:extLst/>
          </p:nvPr>
        </p:nvGraphicFramePr>
        <p:xfrm>
          <a:off x="609600" y="2743200"/>
          <a:ext cx="8051143" cy="1054100"/>
        </p:xfrm>
        <a:graphic>
          <a:graphicData uri="http://schemas.openxmlformats.org/presentationml/2006/ole">
            <p:oleObj spid="_x0000_s54274" name="Document" r:id="rId3" imgW="5625893" imgH="736573" progId="Word.Document.12">
              <p:embed/>
            </p:oleObj>
          </a:graphicData>
        </a:graphic>
      </p:graphicFrame>
    </p:spTree>
    <p:extLst>
      <p:ext uri="{BB962C8B-B14F-4D97-AF65-F5344CB8AC3E}">
        <p14:creationId xmlns:p14="http://schemas.microsoft.com/office/powerpoint/2010/main" xmlns="" val="209219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this?	</a:t>
            </a:r>
            <a:endParaRPr lang="en-US" dirty="0"/>
          </a:p>
        </p:txBody>
      </p:sp>
      <p:sp>
        <p:nvSpPr>
          <p:cNvPr id="3" name="Content Placeholder 2"/>
          <p:cNvSpPr>
            <a:spLocks noGrp="1"/>
          </p:cNvSpPr>
          <p:nvPr>
            <p:ph idx="1"/>
          </p:nvPr>
        </p:nvSpPr>
        <p:spPr/>
        <p:txBody>
          <a:bodyPr/>
          <a:lstStyle/>
          <a:p>
            <a:r>
              <a:rPr lang="en-US" dirty="0"/>
              <a:t>The P5 impact analysis will provide key insight on where the problem areas are from a sustainability perspective.  </a:t>
            </a:r>
            <a:endParaRPr lang="en-US" dirty="0" smtClean="0"/>
          </a:p>
          <a:p>
            <a:r>
              <a:rPr lang="en-US" dirty="0" smtClean="0"/>
              <a:t>Once </a:t>
            </a:r>
            <a:r>
              <a:rPr lang="en-US" dirty="0"/>
              <a:t>the analysis is completed, the items that pose a risk (anything with a + score) should be sectioned off and reviewed, and mapped to into a Sustainability Management Plan (SMP) </a:t>
            </a:r>
          </a:p>
          <a:p>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32</a:t>
            </a:fld>
            <a:endParaRPr lang="en-US" dirty="0"/>
          </a:p>
        </p:txBody>
      </p:sp>
      <p:pic>
        <p:nvPicPr>
          <p:cNvPr id="6" name="Picture 5" descr="P5-Logo.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6503983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p:txBody>
          <a:bodyPr/>
          <a:lstStyle/>
          <a:p>
            <a:r>
              <a:rPr lang="en-US" dirty="0"/>
              <a:t>A</a:t>
            </a:r>
            <a:r>
              <a:rPr lang="en-US" dirty="0" smtClean="0"/>
              <a:t> lot of good info…</a:t>
            </a:r>
          </a:p>
        </p:txBody>
      </p:sp>
      <p:sp>
        <p:nvSpPr>
          <p:cNvPr id="30723" name="Date Placeholder 1"/>
          <p:cNvSpPr>
            <a:spLocks noGrp="1"/>
          </p:cNvSpPr>
          <p:nvPr>
            <p:ph type="dt" sz="quarter" idx="4294967295"/>
          </p:nvPr>
        </p:nvSpPr>
        <p:spPr bwMode="auto">
          <a:xfrm>
            <a:off x="0" y="6526213"/>
            <a:ext cx="19050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1000" dirty="0" smtClean="0">
                <a:solidFill>
                  <a:srgbClr val="FFFFFF"/>
                </a:solidFill>
              </a:rPr>
              <a:t>PMI  |  Presentation Title</a:t>
            </a:r>
            <a:endParaRPr lang="en-US" sz="1000" dirty="0" smtClean="0">
              <a:solidFill>
                <a:srgbClr val="455560"/>
              </a:solidFill>
            </a:endParaRPr>
          </a:p>
        </p:txBody>
      </p:sp>
      <p:pic>
        <p:nvPicPr>
          <p:cNvPr id="30724"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1295400"/>
            <a:ext cx="3200400" cy="2509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25"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57600" y="1219200"/>
            <a:ext cx="5219700" cy="305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3" name="Group 4"/>
          <p:cNvGrpSpPr>
            <a:grpSpLocks/>
          </p:cNvGrpSpPr>
          <p:nvPr/>
        </p:nvGrpSpPr>
        <p:grpSpPr bwMode="auto">
          <a:xfrm>
            <a:off x="0" y="1709738"/>
            <a:ext cx="9144000" cy="4191000"/>
            <a:chOff x="0" y="1709341"/>
            <a:chExt cx="9144000" cy="4190999"/>
          </a:xfrm>
        </p:grpSpPr>
        <p:sp>
          <p:nvSpPr>
            <p:cNvPr id="2" name="Rectangular Callout 1"/>
            <p:cNvSpPr/>
            <p:nvPr/>
          </p:nvSpPr>
          <p:spPr bwMode="auto">
            <a:xfrm>
              <a:off x="0" y="1709341"/>
              <a:ext cx="9144000" cy="4190999"/>
            </a:xfrm>
            <a:prstGeom prst="wedgeRectCallout">
              <a:avLst>
                <a:gd name="adj1" fmla="val 36310"/>
                <a:gd name="adj2" fmla="val -53682"/>
              </a:avLst>
            </a:prstGeom>
            <a:solidFill>
              <a:srgbClr val="C4DACA"/>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0" hangingPunct="0">
                <a:defRPr/>
              </a:pPr>
              <a:endParaRPr lang="en-US" sz="2400" dirty="0">
                <a:solidFill>
                  <a:schemeClr val="tx1"/>
                </a:solidFill>
                <a:latin typeface="Times" charset="0"/>
              </a:endParaRPr>
            </a:p>
          </p:txBody>
        </p:sp>
        <p:pic>
          <p:nvPicPr>
            <p:cNvPr id="30732"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 y="2057400"/>
              <a:ext cx="9128760" cy="26967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30729" name="Picture 9"/>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938" y="2079625"/>
            <a:ext cx="9120187" cy="2674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4" name="Group 3"/>
          <p:cNvGrpSpPr>
            <a:grpSpLocks/>
          </p:cNvGrpSpPr>
          <p:nvPr/>
        </p:nvGrpSpPr>
        <p:grpSpPr bwMode="auto">
          <a:xfrm>
            <a:off x="1295400" y="914400"/>
            <a:ext cx="6477000" cy="4986338"/>
            <a:chOff x="1828800" y="1219201"/>
            <a:chExt cx="5943600" cy="4681140"/>
          </a:xfrm>
        </p:grpSpPr>
        <p:sp>
          <p:nvSpPr>
            <p:cNvPr id="10" name="Rectangular Callout 9"/>
            <p:cNvSpPr/>
            <p:nvPr/>
          </p:nvSpPr>
          <p:spPr bwMode="auto">
            <a:xfrm>
              <a:off x="1828800" y="1219201"/>
              <a:ext cx="5943600" cy="4681140"/>
            </a:xfrm>
            <a:prstGeom prst="wedgeRectCallout">
              <a:avLst>
                <a:gd name="adj1" fmla="val -58164"/>
                <a:gd name="adj2" fmla="val -39937"/>
              </a:avLst>
            </a:prstGeom>
            <a:solidFill>
              <a:srgbClr val="C4DACA"/>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0" hangingPunct="0">
                <a:defRPr/>
              </a:pPr>
              <a:endParaRPr lang="en-US" sz="2400" dirty="0">
                <a:solidFill>
                  <a:schemeClr val="tx1"/>
                </a:solidFill>
                <a:latin typeface="Times" charset="0"/>
              </a:endParaRPr>
            </a:p>
          </p:txBody>
        </p:sp>
        <p:pic>
          <p:nvPicPr>
            <p:cNvPr id="30730" name="Picture 8"/>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912621" y="1321338"/>
              <a:ext cx="5788952" cy="44768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553523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072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Compared with the GRI and UNGC</a:t>
            </a:r>
            <a:endParaRPr lang="en-US"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smtClean="0"/>
              <a:t>©Copyright GPM 2009-2013</a:t>
            </a:r>
            <a:endParaRPr lang="en-US" dirty="0"/>
          </a:p>
        </p:txBody>
      </p:sp>
      <p:pic>
        <p:nvPicPr>
          <p:cNvPr id="6" name="Picture 5" descr="P5 GRI and UNGC.pdf"/>
          <p:cNvPicPr>
            <a:picLocks noChangeAspect="1"/>
          </p:cNvPicPr>
          <p:nvPr/>
        </p:nvPicPr>
        <p:blipFill rotWithShape="1">
          <a:blip r:embed="rId3" cstate="print">
            <a:extLst>
              <a:ext uri="{28A0092B-C50C-407E-A947-70E740481C1C}">
                <a14:useLocalDpi xmlns:a14="http://schemas.microsoft.com/office/drawing/2010/main" xmlns="" val="0"/>
              </a:ext>
            </a:extLst>
          </a:blip>
          <a:srcRect l="8148" t="6470" r="16601" b="44362"/>
          <a:stretch/>
        </p:blipFill>
        <p:spPr>
          <a:xfrm>
            <a:off x="610405" y="-20959"/>
            <a:ext cx="8077200" cy="6842469"/>
          </a:xfrm>
          <a:prstGeom prst="rect">
            <a:avLst/>
          </a:prstGeom>
        </p:spPr>
      </p:pic>
    </p:spTree>
    <p:extLst>
      <p:ext uri="{BB962C8B-B14F-4D97-AF65-F5344CB8AC3E}">
        <p14:creationId xmlns:p14="http://schemas.microsoft.com/office/powerpoint/2010/main" xmlns="" val="13523502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370" y="152400"/>
            <a:ext cx="6365630" cy="795338"/>
          </a:xfrm>
        </p:spPr>
        <p:txBody>
          <a:bodyPr>
            <a:normAutofit fontScale="90000"/>
          </a:bodyPr>
          <a:lstStyle/>
          <a:p>
            <a:r>
              <a:rPr lang="en-US" dirty="0" smtClean="0"/>
              <a:t>Group Exercise </a:t>
            </a:r>
            <a:br>
              <a:rPr lang="en-US" dirty="0" smtClean="0"/>
            </a:br>
            <a:r>
              <a:rPr lang="en-US" dirty="0" smtClean="0"/>
              <a:t>Learning How to use P5</a:t>
            </a:r>
            <a:endParaRPr lang="en-US" dirty="0"/>
          </a:p>
        </p:txBody>
      </p:sp>
      <p:pic>
        <p:nvPicPr>
          <p:cNvPr id="10" name="Picture 9">
            <a:hlinkClick r:id="rId3"/>
          </p:cNvPr>
          <p:cNvPicPr>
            <a:picLocks noChangeAspect="1"/>
          </p:cNvPicPr>
          <p:nvPr/>
        </p:nvPicPr>
        <p:blipFill>
          <a:blip r:embed="rId4" cstate="print"/>
          <a:stretch>
            <a:fillRect/>
          </a:stretch>
        </p:blipFill>
        <p:spPr>
          <a:xfrm>
            <a:off x="6477000" y="1267360"/>
            <a:ext cx="2321169" cy="4492752"/>
          </a:xfrm>
          <a:prstGeom prst="rect">
            <a:avLst/>
          </a:prstGeom>
        </p:spPr>
      </p:pic>
      <p:sp>
        <p:nvSpPr>
          <p:cNvPr id="11" name="TextBox 10"/>
          <p:cNvSpPr txBox="1"/>
          <p:nvPr/>
        </p:nvSpPr>
        <p:spPr>
          <a:xfrm>
            <a:off x="562708" y="2895600"/>
            <a:ext cx="5064369" cy="2031325"/>
          </a:xfrm>
          <a:prstGeom prst="rect">
            <a:avLst/>
          </a:prstGeom>
          <a:noFill/>
        </p:spPr>
        <p:txBody>
          <a:bodyPr wrap="square" rtlCol="0">
            <a:spAutoFit/>
          </a:bodyPr>
          <a:lstStyle/>
          <a:p>
            <a:r>
              <a:rPr lang="en-US" dirty="0" smtClean="0"/>
              <a:t>With your project management hat on, what are some examples of projects that would be associated with bottled water and what would some sustainability related impacts be? </a:t>
            </a:r>
            <a:endParaRPr lang="en-US" dirty="0"/>
          </a:p>
          <a:p>
            <a:endParaRPr lang="en-US" dirty="0" smtClean="0"/>
          </a:p>
          <a:p>
            <a:r>
              <a:rPr lang="en-US" dirty="0" smtClean="0"/>
              <a:t>Using P5, create a list of positive and negative impacts.</a:t>
            </a:r>
            <a:endParaRPr lang="en-US" dirty="0"/>
          </a:p>
        </p:txBody>
      </p:sp>
      <p:sp>
        <p:nvSpPr>
          <p:cNvPr id="12" name="TextBox 11"/>
          <p:cNvSpPr txBox="1"/>
          <p:nvPr/>
        </p:nvSpPr>
        <p:spPr>
          <a:xfrm>
            <a:off x="492369" y="1752601"/>
            <a:ext cx="6272871" cy="923330"/>
          </a:xfrm>
          <a:prstGeom prst="rect">
            <a:avLst/>
          </a:prstGeom>
          <a:noFill/>
        </p:spPr>
        <p:txBody>
          <a:bodyPr wrap="none" rtlCol="0">
            <a:spAutoFit/>
          </a:bodyPr>
          <a:lstStyle/>
          <a:p>
            <a:r>
              <a:rPr lang="en-US" b="1" dirty="0" smtClean="0"/>
              <a:t>You are a project manager for ABC Beverage Company who just</a:t>
            </a:r>
          </a:p>
          <a:p>
            <a:r>
              <a:rPr lang="en-US" b="1" dirty="0" smtClean="0"/>
              <a:t>Came up with a new idea “bottled water”.</a:t>
            </a:r>
          </a:p>
          <a:p>
            <a:endParaRPr lang="en-US" b="1" dirty="0"/>
          </a:p>
        </p:txBody>
      </p:sp>
      <p:pic>
        <p:nvPicPr>
          <p:cNvPr id="6" name="Picture 5" descr="P5-Logo.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04800" y="5146594"/>
            <a:ext cx="1600200" cy="1276406"/>
          </a:xfrm>
          <a:prstGeom prst="rect">
            <a:avLst/>
          </a:prstGeom>
        </p:spPr>
      </p:pic>
    </p:spTree>
    <p:extLst>
      <p:ext uri="{BB962C8B-B14F-4D97-AF65-F5344CB8AC3E}">
        <p14:creationId xmlns:p14="http://schemas.microsoft.com/office/powerpoint/2010/main" xmlns="" val="2131904636"/>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stretch>
            <a:fillRect/>
          </a:stretch>
        </p:blipFill>
        <p:spPr>
          <a:xfrm>
            <a:off x="422031" y="1143000"/>
            <a:ext cx="4089332" cy="4800600"/>
          </a:xfrm>
          <a:prstGeom prst="rect">
            <a:avLst/>
          </a:prstGeom>
        </p:spPr>
      </p:pic>
      <p:sp>
        <p:nvSpPr>
          <p:cNvPr id="2" name="Title 1"/>
          <p:cNvSpPr>
            <a:spLocks noGrp="1"/>
          </p:cNvSpPr>
          <p:nvPr>
            <p:ph type="title"/>
          </p:nvPr>
        </p:nvSpPr>
        <p:spPr/>
        <p:txBody>
          <a:bodyPr>
            <a:normAutofit fontScale="90000"/>
          </a:bodyPr>
          <a:lstStyle/>
          <a:p>
            <a:r>
              <a:rPr lang="en-US" dirty="0" smtClean="0"/>
              <a:t>Class Exercise. Learning How to use P5</a:t>
            </a:r>
            <a:endParaRPr lang="en-US" dirty="0"/>
          </a:p>
        </p:txBody>
      </p:sp>
      <p:pic>
        <p:nvPicPr>
          <p:cNvPr id="10" name="Picture 9">
            <a:hlinkClick r:id="rId5"/>
          </p:cNvPr>
          <p:cNvPicPr>
            <a:picLocks noChangeAspect="1"/>
          </p:cNvPicPr>
          <p:nvPr/>
        </p:nvPicPr>
        <p:blipFill>
          <a:blip r:embed="rId6" cstate="print"/>
          <a:stretch>
            <a:fillRect/>
          </a:stretch>
        </p:blipFill>
        <p:spPr>
          <a:xfrm>
            <a:off x="6400800" y="1447800"/>
            <a:ext cx="2321169" cy="4492752"/>
          </a:xfrm>
          <a:prstGeom prst="rect">
            <a:avLst/>
          </a:prstGeom>
        </p:spPr>
      </p:pic>
      <p:pic>
        <p:nvPicPr>
          <p:cNvPr id="5" name="The Story of Bottled Water (2010).mp4">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351692" y="1295400"/>
            <a:ext cx="8058530" cy="4419600"/>
          </a:xfrm>
          <a:prstGeom prst="rect">
            <a:avLst/>
          </a:prstGeom>
        </p:spPr>
      </p:pic>
    </p:spTree>
    <p:extLst>
      <p:ext uri="{BB962C8B-B14F-4D97-AF65-F5344CB8AC3E}">
        <p14:creationId xmlns:p14="http://schemas.microsoft.com/office/powerpoint/2010/main" xmlns="" val="7550594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5"/>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84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fill="hold" display="0">
                  <p:stCondLst>
                    <p:cond delay="indefinite"/>
                  </p:stCondLst>
                </p:cTn>
                <p:tgtEl>
                  <p:spTgt spid="5"/>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3451" y="1674679"/>
            <a:ext cx="8229600" cy="914399"/>
          </a:xfrm>
          <a:noFill/>
        </p:spPr>
        <p:txBody>
          <a:bodyPr/>
          <a:lstStyle/>
          <a:p>
            <a:r>
              <a:rPr lang="en-US" dirty="0" smtClean="0"/>
              <a:t>Project Governance – How could it be used</a:t>
            </a:r>
            <a:r>
              <a:rPr lang="en-US" dirty="0"/>
              <a:t>?</a:t>
            </a:r>
            <a:endParaRPr lang="en-US" dirty="0" smtClean="0"/>
          </a:p>
        </p:txBody>
      </p:sp>
      <p:sp>
        <p:nvSpPr>
          <p:cNvPr id="3" name="Slide Number Placeholder 2"/>
          <p:cNvSpPr>
            <a:spLocks noGrp="1"/>
          </p:cNvSpPr>
          <p:nvPr>
            <p:ph type="sldNum" sz="quarter" idx="12"/>
          </p:nvPr>
        </p:nvSpPr>
        <p:spPr/>
        <p:txBody>
          <a:bodyPr/>
          <a:lstStyle/>
          <a:p>
            <a:fld id="{4BE819A1-3DD8-4179-BFD0-BF7D359F8DBD}" type="slidenum">
              <a:rPr lang="en-US" smtClean="0"/>
              <a:pPr/>
              <a:t>37</a:t>
            </a:fld>
            <a:endParaRPr lang="en-US" dirty="0"/>
          </a:p>
        </p:txBody>
      </p:sp>
      <p:sp>
        <p:nvSpPr>
          <p:cNvPr id="4" name="Title 3"/>
          <p:cNvSpPr>
            <a:spLocks noGrp="1"/>
          </p:cNvSpPr>
          <p:nvPr>
            <p:ph type="title"/>
          </p:nvPr>
        </p:nvSpPr>
        <p:spPr/>
        <p:txBody>
          <a:bodyPr/>
          <a:lstStyle/>
          <a:p>
            <a:r>
              <a:rPr lang="en-US" dirty="0" smtClean="0"/>
              <a:t>P5 and…	</a:t>
            </a:r>
            <a:endParaRPr lang="en-US" dirty="0"/>
          </a:p>
        </p:txBody>
      </p:sp>
      <p:sp>
        <p:nvSpPr>
          <p:cNvPr id="5" name="Content Placeholder 1"/>
          <p:cNvSpPr txBox="1">
            <a:spLocks/>
          </p:cNvSpPr>
          <p:nvPr/>
        </p:nvSpPr>
        <p:spPr>
          <a:xfrm>
            <a:off x="533400" y="2743200"/>
            <a:ext cx="8229600" cy="9143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Char char="•"/>
            </a:pPr>
            <a:r>
              <a:rPr lang="en-US" dirty="0" smtClean="0"/>
              <a:t>Risk Management – How could it be used?</a:t>
            </a:r>
          </a:p>
        </p:txBody>
      </p:sp>
      <p:sp>
        <p:nvSpPr>
          <p:cNvPr id="6" name="Content Placeholder 1"/>
          <p:cNvSpPr txBox="1">
            <a:spLocks/>
          </p:cNvSpPr>
          <p:nvPr/>
        </p:nvSpPr>
        <p:spPr>
          <a:xfrm>
            <a:off x="609600" y="3733800"/>
            <a:ext cx="8229600" cy="9143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Char char="•"/>
            </a:pPr>
            <a:r>
              <a:rPr lang="en-US" dirty="0" smtClean="0"/>
              <a:t>Project Selection – How could it be used?</a:t>
            </a:r>
            <a:endParaRPr lang="en-US" dirty="0"/>
          </a:p>
        </p:txBody>
      </p:sp>
    </p:spTree>
    <p:extLst>
      <p:ext uri="{BB962C8B-B14F-4D97-AF65-F5344CB8AC3E}">
        <p14:creationId xmlns:p14="http://schemas.microsoft.com/office/powerpoint/2010/main" xmlns="" val="1180285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38</a:t>
            </a:fld>
            <a:endParaRPr lang="en-US" dirty="0"/>
          </a:p>
        </p:txBody>
      </p:sp>
      <p:sp>
        <p:nvSpPr>
          <p:cNvPr id="6" name="Content Placeholder 5"/>
          <p:cNvSpPr>
            <a:spLocks noGrp="1"/>
          </p:cNvSpPr>
          <p:nvPr>
            <p:ph idx="1"/>
          </p:nvPr>
        </p:nvSpPr>
        <p:spPr>
          <a:noFill/>
        </p:spPr>
        <p:txBody>
          <a:bodyPr/>
          <a:lstStyle/>
          <a:p>
            <a:pPr>
              <a:lnSpc>
                <a:spcPct val="115000"/>
              </a:lnSpc>
              <a:spcAft>
                <a:spcPts val="0"/>
              </a:spcAft>
              <a:buFont typeface="Arial" pitchFamily="34" charset="0"/>
              <a:buNone/>
            </a:pPr>
            <a:r>
              <a:rPr lang="en-GB" dirty="0" smtClean="0">
                <a:ea typeface="Calibri"/>
              </a:rPr>
              <a:t>The P5™ Standard</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xmlns="" val="918357704"/>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smtClean="0">
                <a:solidFill>
                  <a:schemeClr val="bg1">
                    <a:lumMod val="65000"/>
                  </a:schemeClr>
                </a:solidFill>
              </a:rPr>
              <a:t>Project Controls</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xmlns="" val="36514163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4</a:t>
            </a:fld>
            <a:endParaRPr lang="en-US" dirty="0"/>
          </a:p>
        </p:txBody>
      </p:sp>
      <p:sp>
        <p:nvSpPr>
          <p:cNvPr id="4" name="Title 3"/>
          <p:cNvSpPr>
            <a:spLocks noGrp="1"/>
          </p:cNvSpPr>
          <p:nvPr>
            <p:ph type="title"/>
          </p:nvPr>
        </p:nvSpPr>
        <p:spPr/>
        <p:txBody>
          <a:bodyPr/>
          <a:lstStyle/>
          <a:p>
            <a:r>
              <a:rPr lang="en-US" dirty="0" smtClean="0"/>
              <a:t>PRiSM Project Closure</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648200" y="1447800"/>
            <a:ext cx="1968500" cy="1181100"/>
          </a:xfrm>
          <a:prstGeom prst="rect">
            <a:avLst/>
          </a:prstGeom>
        </p:spPr>
      </p:pic>
      <p:cxnSp>
        <p:nvCxnSpPr>
          <p:cNvPr id="8" name="Straight Arrow Connector 7"/>
          <p:cNvCxnSpPr>
            <a:stCxn id="5" idx="3"/>
          </p:cNvCxnSpPr>
          <p:nvPr/>
        </p:nvCxnSpPr>
        <p:spPr>
          <a:xfrm flipV="1">
            <a:off x="3251200" y="1981200"/>
            <a:ext cx="1397000" cy="72596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5" name="Picture 4"/>
          <p:cNvPicPr>
            <a:picLocks noChangeAspect="1"/>
          </p:cNvPicPr>
          <p:nvPr/>
        </p:nvPicPr>
        <p:blipFill rotWithShape="1">
          <a:blip r:embed="rId4" cstate="print">
            <a:extLst>
              <a:ext uri="{28A0092B-C50C-407E-A947-70E740481C1C}">
                <a14:useLocalDpi xmlns:a14="http://schemas.microsoft.com/office/drawing/2010/main" xmlns=""/>
              </a:ext>
            </a:extLst>
          </a:blip>
          <a:srcRect l="2277" t="9111" r="7256"/>
          <a:stretch/>
        </p:blipFill>
        <p:spPr>
          <a:xfrm>
            <a:off x="304800" y="1447800"/>
            <a:ext cx="2946400" cy="2518730"/>
          </a:xfrm>
          <a:prstGeom prst="rect">
            <a:avLst/>
          </a:prstGeom>
        </p:spPr>
      </p:pic>
      <p:pic>
        <p:nvPicPr>
          <p:cNvPr id="10" name="Picture 9" descr="Untitled-8.jpg"/>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4343400" y="3352800"/>
            <a:ext cx="4580964" cy="2600980"/>
          </a:xfrm>
          <a:prstGeom prst="rect">
            <a:avLst/>
          </a:prstGeom>
        </p:spPr>
      </p:pic>
      <p:cxnSp>
        <p:nvCxnSpPr>
          <p:cNvPr id="12" name="Straight Arrow Connector 11"/>
          <p:cNvCxnSpPr/>
          <p:nvPr/>
        </p:nvCxnSpPr>
        <p:spPr>
          <a:xfrm flipH="1" flipV="1">
            <a:off x="6553200" y="2590800"/>
            <a:ext cx="1752600" cy="17165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flipV="1">
            <a:off x="5257800" y="2590800"/>
            <a:ext cx="228600" cy="121920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flipH="1" flipV="1">
            <a:off x="6096000" y="2667000"/>
            <a:ext cx="2349500" cy="18689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flipV="1">
            <a:off x="4876800" y="2590800"/>
            <a:ext cx="152400" cy="198120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p:nvPr/>
        </p:nvCxnSpPr>
        <p:spPr>
          <a:xfrm flipH="1" flipV="1">
            <a:off x="5867400" y="2590800"/>
            <a:ext cx="2362200" cy="236220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flipH="1" flipV="1">
            <a:off x="5791200" y="2667000"/>
            <a:ext cx="228600" cy="144780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8" name="TextBox 27"/>
          <p:cNvSpPr txBox="1"/>
          <p:nvPr/>
        </p:nvSpPr>
        <p:spPr>
          <a:xfrm>
            <a:off x="7772400" y="5638800"/>
            <a:ext cx="767796" cy="261610"/>
          </a:xfrm>
          <a:prstGeom prst="rect">
            <a:avLst/>
          </a:prstGeom>
          <a:noFill/>
        </p:spPr>
        <p:txBody>
          <a:bodyPr wrap="none" rtlCol="0">
            <a:spAutoFit/>
          </a:bodyPr>
          <a:lstStyle/>
          <a:p>
            <a:r>
              <a:rPr lang="en-US" sz="1100" dirty="0" smtClean="0"/>
              <a:t>ISO 21500</a:t>
            </a:r>
            <a:endParaRPr lang="en-US" sz="1100" dirty="0"/>
          </a:p>
        </p:txBody>
      </p:sp>
    </p:spTree>
    <p:extLst>
      <p:ext uri="{BB962C8B-B14F-4D97-AF65-F5344CB8AC3E}">
        <p14:creationId xmlns:p14="http://schemas.microsoft.com/office/powerpoint/2010/main" xmlns="" val="13914808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40</a:t>
            </a:fld>
            <a:endParaRPr lang="en-US" dirty="0"/>
          </a:p>
        </p:txBody>
      </p:sp>
      <p:sp>
        <p:nvSpPr>
          <p:cNvPr id="2" name="Title 1"/>
          <p:cNvSpPr>
            <a:spLocks noGrp="1"/>
          </p:cNvSpPr>
          <p:nvPr>
            <p:ph type="title"/>
          </p:nvPr>
        </p:nvSpPr>
        <p:spPr>
          <a:xfrm>
            <a:off x="381000" y="0"/>
            <a:ext cx="8458200" cy="1143000"/>
          </a:xfrm>
        </p:spPr>
        <p:txBody>
          <a:bodyPr/>
          <a:lstStyle/>
          <a:p>
            <a:r>
              <a:rPr lang="en-US" dirty="0" smtClean="0">
                <a:solidFill>
                  <a:schemeClr val="bg1">
                    <a:lumMod val="65000"/>
                  </a:schemeClr>
                </a:solidFill>
              </a:rPr>
              <a:t>Project Controls</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xmlns="" val="1217481719"/>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12</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r>
                        <a:rPr lang="en-US" sz="1600" dirty="0" smtClean="0">
                          <a:solidFill>
                            <a:schemeClr val="bg1">
                              <a:lumMod val="50000"/>
                            </a:schemeClr>
                          </a:solidFill>
                        </a:rPr>
                        <a:t>Project Controls</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n-GB" sz="1600" b="0" dirty="0" smtClean="0">
                          <a:solidFill>
                            <a:schemeClr val="tx1"/>
                          </a:solidFill>
                          <a:latin typeface="Helvetica"/>
                          <a:ea typeface="Calibri"/>
                          <a:cs typeface="Helvetica"/>
                        </a:rPr>
                        <a:t>What is Project Control?</a:t>
                      </a:r>
                      <a:endParaRPr lang="en-GB" sz="1600" b="0" baseline="0" dirty="0" smtClean="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Managing Project Control</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Controls Process</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PBS/WBS/OBS</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Estimating Accuracy</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Procurement</a:t>
                      </a:r>
                    </a:p>
                    <a:p>
                      <a:pPr marL="342900" indent="-342900">
                        <a:lnSpc>
                          <a:spcPct val="115000"/>
                        </a:lnSpc>
                        <a:spcAft>
                          <a:spcPts val="0"/>
                        </a:spcAft>
                        <a:buFont typeface="+mj-lt"/>
                        <a:buAutoNum type="arabicPeriod"/>
                      </a:pPr>
                      <a:r>
                        <a:rPr lang="en-GB" sz="1600" b="0" dirty="0" smtClean="0">
                          <a:solidFill>
                            <a:schemeClr val="tx1"/>
                          </a:solidFill>
                          <a:latin typeface="Helvetica"/>
                          <a:ea typeface="Calibri"/>
                          <a:cs typeface="Helvetica"/>
                        </a:rPr>
                        <a:t>Estimating</a:t>
                      </a:r>
                      <a:r>
                        <a:rPr lang="en-GB" sz="1600" b="0" baseline="0" dirty="0" smtClean="0">
                          <a:solidFill>
                            <a:schemeClr val="tx1"/>
                          </a:solidFill>
                          <a:latin typeface="Helvetica"/>
                          <a:ea typeface="Calibri"/>
                          <a:cs typeface="Helvetica"/>
                        </a:rPr>
                        <a:t>/ Budgeting/ Costing</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Earned Value Management</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Analysis and Reporting</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Change Control</a:t>
                      </a:r>
                      <a:endParaRPr lang="en-GB" sz="1600" b="0" dirty="0" smtClean="0">
                        <a:solidFill>
                          <a:schemeClr val="tx1"/>
                        </a:solidFill>
                        <a:latin typeface="Helvetica"/>
                        <a:ea typeface="Calibri"/>
                        <a:cs typeface="Helvetica"/>
                      </a:endParaRPr>
                    </a:p>
                    <a:p>
                      <a:pPr marL="342900" indent="-342900">
                        <a:lnSpc>
                          <a:spcPct val="115000"/>
                        </a:lnSpc>
                        <a:spcAft>
                          <a:spcPts val="0"/>
                        </a:spcAft>
                        <a:buFont typeface="+mj-lt"/>
                        <a:buAutoNum type="arabicPeriod"/>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smtClean="0">
                          <a:solidFill>
                            <a:schemeClr val="tx2"/>
                          </a:solidFill>
                          <a:latin typeface="Helvetica"/>
                          <a:ea typeface="Calibri"/>
                          <a:cs typeface="Helvetica"/>
                        </a:rPr>
                        <a:t>This</a:t>
                      </a:r>
                      <a:r>
                        <a:rPr lang="en-GB" sz="1600" baseline="0" dirty="0" smtClean="0">
                          <a:solidFill>
                            <a:schemeClr val="tx2"/>
                          </a:solidFill>
                          <a:latin typeface="Helvetica"/>
                          <a:ea typeface="Calibri"/>
                          <a:cs typeface="Helvetica"/>
                        </a:rPr>
                        <a:t> module covers areas of project control.  While there are many factors to controlling a project, some of which are covered in detail in other modules, this module focuses on Analysis, Costing, Estimating and Reporting</a:t>
                      </a:r>
                      <a:endParaRPr lang="en-GB" sz="1600" dirty="0" smtClean="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18134054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752601"/>
            <a:ext cx="3733800" cy="3733799"/>
          </a:xfrm>
        </p:spPr>
        <p:txBody>
          <a:bodyPr>
            <a:normAutofit/>
          </a:bodyPr>
          <a:lstStyle/>
          <a:p>
            <a:pPr marL="0" indent="0">
              <a:buNone/>
            </a:pPr>
            <a:r>
              <a:rPr lang="en-US" sz="2000" dirty="0" smtClean="0"/>
              <a:t>Project </a:t>
            </a:r>
            <a:r>
              <a:rPr lang="en-US" sz="2000" b="1" dirty="0" smtClean="0"/>
              <a:t>controls</a:t>
            </a:r>
            <a:r>
              <a:rPr lang="en-US" sz="2000" dirty="0" smtClean="0"/>
              <a:t> ensure that actual project performance aligns with the business case through analyzing variances in scope, costing, and activities, and taking appropriate corrective and preventive action with regard to risk as needed in order to realize benefits.</a:t>
            </a: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41</a:t>
            </a:fld>
            <a:endParaRPr lang="en-US" dirty="0"/>
          </a:p>
        </p:txBody>
      </p:sp>
      <p:sp>
        <p:nvSpPr>
          <p:cNvPr id="4" name="Title 3"/>
          <p:cNvSpPr>
            <a:spLocks noGrp="1"/>
          </p:cNvSpPr>
          <p:nvPr>
            <p:ph type="title"/>
          </p:nvPr>
        </p:nvSpPr>
        <p:spPr/>
        <p:txBody>
          <a:bodyPr/>
          <a:lstStyle/>
          <a:p>
            <a:r>
              <a:rPr lang="en-US" dirty="0" smtClean="0"/>
              <a:t>What is Project Control?</a:t>
            </a:r>
            <a:endParaRPr lang="en-US" dirty="0"/>
          </a:p>
        </p:txBody>
      </p:sp>
      <p:pic>
        <p:nvPicPr>
          <p:cNvPr id="5" name="Picture 4" descr="Screen Shot 2014-11-19 at 9.37.19 PM.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267200" y="1726210"/>
            <a:ext cx="4717204" cy="2086329"/>
          </a:xfrm>
          <a:prstGeom prst="rect">
            <a:avLst/>
          </a:prstGeom>
        </p:spPr>
      </p:pic>
      <p:sp>
        <p:nvSpPr>
          <p:cNvPr id="6" name="TextBox 5"/>
          <p:cNvSpPr txBox="1"/>
          <p:nvPr/>
        </p:nvSpPr>
        <p:spPr>
          <a:xfrm>
            <a:off x="4800600" y="3962400"/>
            <a:ext cx="3608680" cy="369332"/>
          </a:xfrm>
          <a:prstGeom prst="rect">
            <a:avLst/>
          </a:prstGeom>
          <a:noFill/>
        </p:spPr>
        <p:txBody>
          <a:bodyPr wrap="none" rtlCol="0">
            <a:spAutoFit/>
          </a:bodyPr>
          <a:lstStyle/>
          <a:p>
            <a:r>
              <a:rPr lang="en-US" dirty="0" smtClean="0"/>
              <a:t>Can sometimes feel like herding cats</a:t>
            </a:r>
            <a:endParaRPr lang="en-US" dirty="0"/>
          </a:p>
        </p:txBody>
      </p:sp>
      <p:sp>
        <p:nvSpPr>
          <p:cNvPr id="7" name="TextBox 6"/>
          <p:cNvSpPr txBox="1"/>
          <p:nvPr/>
        </p:nvSpPr>
        <p:spPr>
          <a:xfrm>
            <a:off x="5334000" y="5867400"/>
            <a:ext cx="3592594" cy="261610"/>
          </a:xfrm>
          <a:prstGeom prst="rect">
            <a:avLst/>
          </a:prstGeom>
          <a:noFill/>
        </p:spPr>
        <p:txBody>
          <a:bodyPr wrap="none" rtlCol="0">
            <a:spAutoFit/>
          </a:bodyPr>
          <a:lstStyle/>
          <a:p>
            <a:r>
              <a:rPr lang="en-US" sz="1100" dirty="0" err="1" smtClean="0">
                <a:solidFill>
                  <a:srgbClr val="7F7F7F"/>
                </a:solidFill>
              </a:rPr>
              <a:t>Img</a:t>
            </a:r>
            <a:r>
              <a:rPr lang="en-US" sz="1100" dirty="0" smtClean="0">
                <a:solidFill>
                  <a:srgbClr val="7F7F7F"/>
                </a:solidFill>
              </a:rPr>
              <a:t> </a:t>
            </a:r>
            <a:r>
              <a:rPr lang="en-US" sz="1100" dirty="0" err="1" smtClean="0">
                <a:solidFill>
                  <a:srgbClr val="7F7F7F"/>
                </a:solidFill>
              </a:rPr>
              <a:t>src</a:t>
            </a:r>
            <a:r>
              <a:rPr lang="en-US" sz="1100" dirty="0">
                <a:solidFill>
                  <a:srgbClr val="7F7F7F"/>
                </a:solidFill>
              </a:rPr>
              <a:t>: https://</a:t>
            </a:r>
            <a:r>
              <a:rPr lang="en-US" sz="1100" dirty="0" err="1">
                <a:solidFill>
                  <a:srgbClr val="7F7F7F"/>
                </a:solidFill>
              </a:rPr>
              <a:t>www.youtube.com</a:t>
            </a:r>
            <a:r>
              <a:rPr lang="en-US" sz="1100" dirty="0">
                <a:solidFill>
                  <a:srgbClr val="7F7F7F"/>
                </a:solidFill>
              </a:rPr>
              <a:t>/</a:t>
            </a:r>
            <a:r>
              <a:rPr lang="en-US" sz="1100" dirty="0" err="1">
                <a:solidFill>
                  <a:srgbClr val="7F7F7F"/>
                </a:solidFill>
              </a:rPr>
              <a:t>watch?v</a:t>
            </a:r>
            <a:r>
              <a:rPr lang="en-US" sz="1100" dirty="0">
                <a:solidFill>
                  <a:srgbClr val="7F7F7F"/>
                </a:solidFill>
              </a:rPr>
              <a:t>=FEU1lPzD5RQ</a:t>
            </a:r>
          </a:p>
        </p:txBody>
      </p:sp>
    </p:spTree>
    <p:extLst>
      <p:ext uri="{BB962C8B-B14F-4D97-AF65-F5344CB8AC3E}">
        <p14:creationId xmlns:p14="http://schemas.microsoft.com/office/powerpoint/2010/main" xmlns="" val="20186425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Project Controls Breakdown</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42</a:t>
            </a:fld>
            <a:endParaRPr lang="en-US" dirty="0"/>
          </a:p>
        </p:txBody>
      </p:sp>
      <p:sp>
        <p:nvSpPr>
          <p:cNvPr id="5" name="Content Placeholder 4"/>
          <p:cNvSpPr>
            <a:spLocks noGrp="1"/>
          </p:cNvSpPr>
          <p:nvPr>
            <p:ph idx="1"/>
          </p:nvPr>
        </p:nvSpPr>
        <p:spPr>
          <a:xfrm>
            <a:off x="457200" y="1600201"/>
            <a:ext cx="7315200" cy="4343400"/>
          </a:xfrm>
        </p:spPr>
        <p:txBody>
          <a:bodyPr>
            <a:normAutofit fontScale="85000" lnSpcReduction="20000"/>
          </a:bodyPr>
          <a:lstStyle/>
          <a:p>
            <a:r>
              <a:rPr lang="en-US" b="1" dirty="0" smtClean="0"/>
              <a:t>Project</a:t>
            </a:r>
          </a:p>
          <a:p>
            <a:pPr lvl="1"/>
            <a:r>
              <a:rPr lang="en-US" b="1" dirty="0" smtClean="0"/>
              <a:t>Planning </a:t>
            </a:r>
          </a:p>
          <a:p>
            <a:pPr lvl="1"/>
            <a:r>
              <a:rPr lang="en-US" b="1" dirty="0" smtClean="0"/>
              <a:t>Costing/Procurement/Contract administration</a:t>
            </a:r>
          </a:p>
          <a:p>
            <a:pPr lvl="1"/>
            <a:r>
              <a:rPr lang="en-US" b="1" dirty="0" smtClean="0"/>
              <a:t>Scheduling</a:t>
            </a:r>
          </a:p>
          <a:p>
            <a:pPr lvl="1"/>
            <a:r>
              <a:rPr lang="en-US" b="1" dirty="0" smtClean="0"/>
              <a:t>Reporting</a:t>
            </a:r>
          </a:p>
          <a:p>
            <a:pPr lvl="1"/>
            <a:r>
              <a:rPr lang="en-US" b="1" dirty="0" smtClean="0"/>
              <a:t>Analyzing</a:t>
            </a:r>
          </a:p>
          <a:p>
            <a:pPr lvl="1"/>
            <a:endParaRPr lang="en-US" dirty="0" smtClean="0"/>
          </a:p>
          <a:p>
            <a:r>
              <a:rPr lang="en-US" dirty="0" smtClean="0">
                <a:solidFill>
                  <a:srgbClr val="7F7F7F"/>
                </a:solidFill>
              </a:rPr>
              <a:t>Also includes management of:</a:t>
            </a:r>
          </a:p>
          <a:p>
            <a:pPr lvl="1"/>
            <a:r>
              <a:rPr lang="en-US" dirty="0" smtClean="0">
                <a:solidFill>
                  <a:srgbClr val="7F7F7F"/>
                </a:solidFill>
              </a:rPr>
              <a:t>Change</a:t>
            </a:r>
          </a:p>
          <a:p>
            <a:pPr lvl="1"/>
            <a:r>
              <a:rPr lang="en-US" dirty="0" smtClean="0">
                <a:solidFill>
                  <a:srgbClr val="7F7F7F"/>
                </a:solidFill>
              </a:rPr>
              <a:t>Stakeholder engagement</a:t>
            </a:r>
          </a:p>
          <a:p>
            <a:pPr lvl="1"/>
            <a:r>
              <a:rPr lang="en-US" dirty="0" smtClean="0">
                <a:solidFill>
                  <a:srgbClr val="7F7F7F"/>
                </a:solidFill>
              </a:rPr>
              <a:t>Communication</a:t>
            </a:r>
          </a:p>
          <a:p>
            <a:pPr lvl="1"/>
            <a:r>
              <a:rPr lang="en-US" dirty="0" smtClean="0">
                <a:solidFill>
                  <a:srgbClr val="7F7F7F"/>
                </a:solidFill>
              </a:rPr>
              <a:t>Risk management</a:t>
            </a:r>
          </a:p>
          <a:p>
            <a:pPr lvl="1"/>
            <a:r>
              <a:rPr lang="en-US" dirty="0" smtClean="0">
                <a:solidFill>
                  <a:srgbClr val="7F7F7F"/>
                </a:solidFill>
              </a:rPr>
              <a:t>Issue management</a:t>
            </a:r>
          </a:p>
          <a:p>
            <a:pPr lvl="1"/>
            <a:r>
              <a:rPr lang="en-US" dirty="0" smtClean="0">
                <a:solidFill>
                  <a:srgbClr val="7F7F7F"/>
                </a:solidFill>
              </a:rPr>
              <a:t>Benefits</a:t>
            </a:r>
          </a:p>
          <a:p>
            <a:pPr lvl="1"/>
            <a:r>
              <a:rPr lang="en-US" dirty="0" smtClean="0">
                <a:solidFill>
                  <a:srgbClr val="7F7F7F"/>
                </a:solidFill>
              </a:rPr>
              <a:t>Sustainability</a:t>
            </a:r>
          </a:p>
        </p:txBody>
      </p:sp>
      <p:sp>
        <p:nvSpPr>
          <p:cNvPr id="20" name="TextBox 19"/>
          <p:cNvSpPr txBox="1"/>
          <p:nvPr/>
        </p:nvSpPr>
        <p:spPr>
          <a:xfrm>
            <a:off x="5181600" y="4419600"/>
            <a:ext cx="3535794" cy="646331"/>
          </a:xfrm>
          <a:prstGeom prst="rect">
            <a:avLst/>
          </a:prstGeom>
          <a:noFill/>
        </p:spPr>
        <p:txBody>
          <a:bodyPr wrap="none" rtlCol="0">
            <a:spAutoFit/>
          </a:bodyPr>
          <a:lstStyle/>
          <a:p>
            <a:r>
              <a:rPr lang="en-US" dirty="0" smtClean="0">
                <a:solidFill>
                  <a:srgbClr val="7F7F7F"/>
                </a:solidFill>
              </a:rPr>
              <a:t>Also part of project controls but are</a:t>
            </a:r>
          </a:p>
          <a:p>
            <a:r>
              <a:rPr lang="en-US" dirty="0" smtClean="0">
                <a:solidFill>
                  <a:srgbClr val="7F7F7F"/>
                </a:solidFill>
              </a:rPr>
              <a:t>Covered</a:t>
            </a:r>
            <a:r>
              <a:rPr lang="en-US" dirty="0" smtClean="0">
                <a:solidFill>
                  <a:schemeClr val="tx1">
                    <a:lumMod val="50000"/>
                    <a:lumOff val="50000"/>
                  </a:schemeClr>
                </a:solidFill>
              </a:rPr>
              <a:t> in other modules</a:t>
            </a:r>
            <a:endParaRPr lang="en-US" dirty="0">
              <a:solidFill>
                <a:schemeClr val="tx1">
                  <a:lumMod val="50000"/>
                  <a:lumOff val="50000"/>
                </a:schemeClr>
              </a:solidFill>
            </a:endParaRPr>
          </a:p>
        </p:txBody>
      </p:sp>
      <p:sp>
        <p:nvSpPr>
          <p:cNvPr id="3" name="TextBox 2"/>
          <p:cNvSpPr txBox="1"/>
          <p:nvPr/>
        </p:nvSpPr>
        <p:spPr>
          <a:xfrm>
            <a:off x="5486400" y="1981200"/>
            <a:ext cx="2824480" cy="646331"/>
          </a:xfrm>
          <a:prstGeom prst="rect">
            <a:avLst/>
          </a:prstGeom>
          <a:noFill/>
        </p:spPr>
        <p:txBody>
          <a:bodyPr wrap="square" rtlCol="0" anchor="ctr">
            <a:spAutoFit/>
          </a:bodyPr>
          <a:lstStyle/>
          <a:p>
            <a:r>
              <a:rPr lang="en-US" b="1" dirty="0" smtClean="0"/>
              <a:t>Covered in this module</a:t>
            </a:r>
            <a:endParaRPr lang="en-US" dirty="0"/>
          </a:p>
          <a:p>
            <a:endParaRPr lang="en-US" dirty="0" smtClean="0"/>
          </a:p>
        </p:txBody>
      </p:sp>
      <p:cxnSp>
        <p:nvCxnSpPr>
          <p:cNvPr id="8" name="Straight Connector 7"/>
          <p:cNvCxnSpPr/>
          <p:nvPr/>
        </p:nvCxnSpPr>
        <p:spPr>
          <a:xfrm flipH="1">
            <a:off x="304800" y="3581400"/>
            <a:ext cx="86106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3794892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57601"/>
            <a:ext cx="7772400" cy="914400"/>
          </a:xfrm>
        </p:spPr>
        <p:txBody>
          <a:bodyPr>
            <a:normAutofit fontScale="90000"/>
          </a:bodyPr>
          <a:lstStyle/>
          <a:p>
            <a:r>
              <a:rPr lang="en-US" dirty="0" smtClean="0"/>
              <a:t>MANAGING CONTROL</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43</a:t>
            </a:fld>
            <a:endParaRPr lang="en-US" dirty="0"/>
          </a:p>
        </p:txBody>
      </p:sp>
      <p:pic>
        <p:nvPicPr>
          <p:cNvPr id="3" name="Picture 2"/>
          <p:cNvPicPr>
            <a:picLocks noChangeAspect="1"/>
          </p:cNvPicPr>
          <p:nvPr/>
        </p:nvPicPr>
        <p:blipFill>
          <a:blip r:embed="rId2" cstate="print"/>
          <a:stretch>
            <a:fillRect/>
          </a:stretch>
        </p:blipFill>
        <p:spPr>
          <a:xfrm>
            <a:off x="762000" y="1066800"/>
            <a:ext cx="4194034" cy="2362200"/>
          </a:xfrm>
          <a:prstGeom prst="rect">
            <a:avLst/>
          </a:prstGeom>
          <a:ln w="57150" cmpd="sng">
            <a:solidFill>
              <a:schemeClr val="tx1"/>
            </a:solidFill>
          </a:ln>
        </p:spPr>
      </p:pic>
    </p:spTree>
    <p:extLst>
      <p:ext uri="{BB962C8B-B14F-4D97-AF65-F5344CB8AC3E}">
        <p14:creationId xmlns:p14="http://schemas.microsoft.com/office/powerpoint/2010/main" xmlns="" val="14139224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8034" name="Text Box 2"/>
          <p:cNvSpPr txBox="1">
            <a:spLocks noChangeArrowheads="1"/>
          </p:cNvSpPr>
          <p:nvPr/>
        </p:nvSpPr>
        <p:spPr bwMode="auto">
          <a:xfrm>
            <a:off x="685800" y="1676400"/>
            <a:ext cx="7058758" cy="3741737"/>
          </a:xfrm>
          <a:prstGeom prst="rect">
            <a:avLst/>
          </a:prstGeom>
          <a:noFill/>
          <a:ln w="12700" cap="sq" algn="ctr">
            <a:noFill/>
            <a:miter lim="800000"/>
            <a:headEnd/>
            <a:tailEnd/>
          </a:ln>
          <a:effectLst/>
        </p:spPr>
        <p:txBody>
          <a:bodyPr lIns="91433" tIns="45717" rIns="91433" bIns="45717"/>
          <a:lstStyle/>
          <a:p>
            <a:pPr marL="342900" indent="-342900">
              <a:buFont typeface="Courier New"/>
              <a:buChar char="o"/>
            </a:pPr>
            <a:r>
              <a:rPr lang="en-US" sz="2400" dirty="0"/>
              <a:t>The first step in setting up </a:t>
            </a:r>
            <a:r>
              <a:rPr lang="en-US" sz="2400" dirty="0" smtClean="0"/>
              <a:t>analytics for project control is </a:t>
            </a:r>
            <a:r>
              <a:rPr lang="en-US" sz="2400" dirty="0"/>
              <a:t>to identify the key factors to be </a:t>
            </a:r>
            <a:r>
              <a:rPr lang="en-US" sz="2400" dirty="0" smtClean="0"/>
              <a:t>monitored</a:t>
            </a:r>
            <a:endParaRPr lang="en-US" sz="2400" dirty="0"/>
          </a:p>
          <a:p>
            <a:pPr marL="342900" indent="-342900">
              <a:buFont typeface="Courier New"/>
              <a:buChar char="o"/>
            </a:pPr>
            <a:r>
              <a:rPr lang="en-US" sz="2400" dirty="0"/>
              <a:t>The project manager must define precisely which specific characteristics of performance, cost, and </a:t>
            </a:r>
            <a:r>
              <a:rPr lang="en-US" sz="2400" dirty="0" smtClean="0"/>
              <a:t>time, risk, quality, and sustainability are in accordance with the business case and </a:t>
            </a:r>
            <a:r>
              <a:rPr lang="en-US" sz="2400" dirty="0"/>
              <a:t>should be controlled</a:t>
            </a:r>
          </a:p>
          <a:p>
            <a:pPr marL="342900" indent="-342900">
              <a:buFont typeface="Courier New"/>
              <a:buChar char="o"/>
            </a:pPr>
            <a:r>
              <a:rPr lang="en-US" sz="2400" dirty="0"/>
              <a:t>Exact boundaries must then be established, within which control should be maintained</a:t>
            </a:r>
          </a:p>
        </p:txBody>
      </p:sp>
      <p:sp>
        <p:nvSpPr>
          <p:cNvPr id="1708035" name="Text Box 3"/>
          <p:cNvSpPr txBox="1">
            <a:spLocks noChangeArrowheads="1"/>
          </p:cNvSpPr>
          <p:nvPr/>
        </p:nvSpPr>
        <p:spPr bwMode="auto">
          <a:xfrm>
            <a:off x="621323" y="5694363"/>
            <a:ext cx="183174" cy="336550"/>
          </a:xfrm>
          <a:prstGeom prst="rect">
            <a:avLst/>
          </a:prstGeom>
          <a:noFill/>
          <a:ln w="9525">
            <a:noFill/>
            <a:miter lim="800000"/>
            <a:headEnd/>
            <a:tailEnd/>
          </a:ln>
          <a:effectLst/>
        </p:spPr>
        <p:txBody>
          <a:bodyPr wrap="none">
            <a:spAutoFit/>
          </a:bodyPr>
          <a:lstStyle/>
          <a:p>
            <a:pPr algn="l"/>
            <a:endParaRPr lang="en-US" sz="1600" dirty="0">
              <a:latin typeface="Times New Roman" pitchFamily="18" charset="0"/>
            </a:endParaRPr>
          </a:p>
        </p:txBody>
      </p:sp>
      <p:sp>
        <p:nvSpPr>
          <p:cNvPr id="1708036" name="Rectangle 4"/>
          <p:cNvSpPr>
            <a:spLocks noGrp="1" noChangeArrowheads="1"/>
          </p:cNvSpPr>
          <p:nvPr>
            <p:ph type="title"/>
          </p:nvPr>
        </p:nvSpPr>
        <p:spPr>
          <a:xfrm>
            <a:off x="381000" y="228600"/>
            <a:ext cx="8522677" cy="1108075"/>
          </a:xfrm>
        </p:spPr>
        <p:txBody>
          <a:bodyPr/>
          <a:lstStyle/>
          <a:p>
            <a:r>
              <a:rPr lang="en-GB" dirty="0" smtClean="0"/>
              <a:t>Establishing Project Control</a:t>
            </a:r>
            <a:endParaRPr lang="en-GB" dirty="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44</a:t>
            </a:fld>
            <a:endParaRPr lang="en-US" dirty="0"/>
          </a:p>
        </p:txBody>
      </p:sp>
    </p:spTree>
    <p:extLst>
      <p:ext uri="{BB962C8B-B14F-4D97-AF65-F5344CB8AC3E}">
        <p14:creationId xmlns:p14="http://schemas.microsoft.com/office/powerpoint/2010/main" xmlns="" val="18876261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8034" name="Text Box 2"/>
          <p:cNvSpPr txBox="1">
            <a:spLocks noChangeArrowheads="1"/>
          </p:cNvSpPr>
          <p:nvPr/>
        </p:nvSpPr>
        <p:spPr bwMode="auto">
          <a:xfrm>
            <a:off x="682050" y="1287463"/>
            <a:ext cx="8233349" cy="4994275"/>
          </a:xfrm>
          <a:prstGeom prst="rect">
            <a:avLst/>
          </a:prstGeom>
          <a:noFill/>
          <a:ln w="12700" cap="sq" algn="ctr">
            <a:noFill/>
            <a:miter lim="800000"/>
            <a:headEnd/>
            <a:tailEnd/>
          </a:ln>
          <a:effectLst/>
        </p:spPr>
        <p:txBody>
          <a:bodyPr lIns="91433" tIns="45717" rIns="91433" bIns="45717"/>
          <a:lstStyle/>
          <a:p>
            <a:pPr marL="342900" indent="-342900">
              <a:buFont typeface="Arial"/>
              <a:buChar char="•"/>
            </a:pPr>
            <a:r>
              <a:rPr lang="en-US" sz="2400" dirty="0">
                <a:latin typeface="Helvetica"/>
                <a:cs typeface="Helvetica"/>
              </a:rPr>
              <a:t>The best source of items to be monitored is the project </a:t>
            </a:r>
            <a:r>
              <a:rPr lang="en-US" sz="2400" dirty="0" smtClean="0">
                <a:latin typeface="Helvetica"/>
                <a:cs typeface="Helvetica"/>
              </a:rPr>
              <a:t>plan documents.</a:t>
            </a:r>
            <a:endParaRPr lang="en-US" sz="2400" dirty="0">
              <a:latin typeface="Helvetica"/>
              <a:cs typeface="Helvetica"/>
            </a:endParaRPr>
          </a:p>
          <a:p>
            <a:pPr marL="800100" lvl="1" indent="-342900">
              <a:buFont typeface="Arial"/>
              <a:buChar char="•"/>
            </a:pPr>
            <a:r>
              <a:rPr lang="en-US" sz="2400" dirty="0">
                <a:latin typeface="Helvetica"/>
                <a:cs typeface="Helvetica"/>
              </a:rPr>
              <a:t>The </a:t>
            </a:r>
            <a:r>
              <a:rPr lang="en-US" sz="2400" dirty="0" smtClean="0">
                <a:latin typeface="Helvetica"/>
                <a:cs typeface="Helvetica"/>
              </a:rPr>
              <a:t>control </a:t>
            </a:r>
            <a:r>
              <a:rPr lang="en-US" sz="2400" dirty="0">
                <a:latin typeface="Helvetica"/>
                <a:cs typeface="Helvetica"/>
              </a:rPr>
              <a:t>system is a direct connection between planning and control</a:t>
            </a:r>
          </a:p>
          <a:p>
            <a:pPr marL="800100" lvl="1" indent="-342900">
              <a:buFont typeface="Arial"/>
              <a:buChar char="•"/>
            </a:pPr>
            <a:r>
              <a:rPr lang="en-US" sz="2400" dirty="0">
                <a:latin typeface="Helvetica"/>
                <a:cs typeface="Helvetica"/>
              </a:rPr>
              <a:t>It is common to focus </a:t>
            </a:r>
            <a:r>
              <a:rPr lang="en-US" sz="2400" dirty="0" smtClean="0">
                <a:latin typeface="Helvetica"/>
                <a:cs typeface="Helvetica"/>
              </a:rPr>
              <a:t>contro</a:t>
            </a:r>
            <a:r>
              <a:rPr lang="en-US" sz="2400" dirty="0">
                <a:latin typeface="Helvetica"/>
                <a:cs typeface="Helvetica"/>
              </a:rPr>
              <a:t>l</a:t>
            </a:r>
            <a:r>
              <a:rPr lang="en-US" sz="2400" dirty="0" smtClean="0">
                <a:latin typeface="Helvetica"/>
                <a:cs typeface="Helvetica"/>
              </a:rPr>
              <a:t> </a:t>
            </a:r>
            <a:r>
              <a:rPr lang="en-US" sz="2400" dirty="0">
                <a:latin typeface="Helvetica"/>
                <a:cs typeface="Helvetica"/>
              </a:rPr>
              <a:t>activities on data that are easily gathered - rather than important</a:t>
            </a:r>
          </a:p>
          <a:p>
            <a:pPr marL="800100" lvl="1" indent="-342900">
              <a:buFont typeface="Arial"/>
              <a:buChar char="•"/>
            </a:pPr>
            <a:r>
              <a:rPr lang="en-US" sz="2400" dirty="0" smtClean="0">
                <a:latin typeface="Helvetica"/>
                <a:cs typeface="Helvetica"/>
              </a:rPr>
              <a:t>Control analytics </a:t>
            </a:r>
            <a:r>
              <a:rPr lang="en-US" sz="2400" dirty="0">
                <a:latin typeface="Helvetica"/>
                <a:cs typeface="Helvetica"/>
              </a:rPr>
              <a:t>should concentrate primarily on measuring various facets of </a:t>
            </a:r>
            <a:r>
              <a:rPr lang="en-US" sz="2400" dirty="0" smtClean="0">
                <a:latin typeface="Helvetica"/>
                <a:cs typeface="Helvetica"/>
              </a:rPr>
              <a:t>performance as it relates to the business case.</a:t>
            </a:r>
            <a:endParaRPr lang="en-US" sz="2400" dirty="0">
              <a:latin typeface="Helvetica"/>
              <a:cs typeface="Helvetica"/>
            </a:endParaRPr>
          </a:p>
        </p:txBody>
      </p:sp>
      <p:sp>
        <p:nvSpPr>
          <p:cNvPr id="1708035" name="Text Box 3"/>
          <p:cNvSpPr txBox="1">
            <a:spLocks noChangeArrowheads="1"/>
          </p:cNvSpPr>
          <p:nvPr/>
        </p:nvSpPr>
        <p:spPr bwMode="auto">
          <a:xfrm>
            <a:off x="621323" y="5694363"/>
            <a:ext cx="183174" cy="336550"/>
          </a:xfrm>
          <a:prstGeom prst="rect">
            <a:avLst/>
          </a:prstGeom>
          <a:noFill/>
          <a:ln w="9525">
            <a:noFill/>
            <a:miter lim="800000"/>
            <a:headEnd/>
            <a:tailEnd/>
          </a:ln>
          <a:effectLst/>
        </p:spPr>
        <p:txBody>
          <a:bodyPr wrap="none">
            <a:spAutoFit/>
          </a:bodyPr>
          <a:lstStyle/>
          <a:p>
            <a:pPr algn="l"/>
            <a:endParaRPr lang="en-US" sz="1600" dirty="0">
              <a:latin typeface="Times New Roman" pitchFamily="18" charset="0"/>
            </a:endParaRPr>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45</a:t>
            </a:fld>
            <a:endParaRPr lang="en-US" dirty="0"/>
          </a:p>
        </p:txBody>
      </p:sp>
      <p:sp>
        <p:nvSpPr>
          <p:cNvPr id="8" name="Rectangle 4"/>
          <p:cNvSpPr>
            <a:spLocks noGrp="1" noChangeArrowheads="1"/>
          </p:cNvSpPr>
          <p:nvPr>
            <p:ph type="title"/>
          </p:nvPr>
        </p:nvSpPr>
        <p:spPr>
          <a:xfrm>
            <a:off x="381000" y="228600"/>
            <a:ext cx="8522677" cy="1108075"/>
          </a:xfrm>
        </p:spPr>
        <p:txBody>
          <a:bodyPr/>
          <a:lstStyle/>
          <a:p>
            <a:r>
              <a:rPr lang="en-GB" dirty="0" smtClean="0"/>
              <a:t>Establishing Project Control</a:t>
            </a:r>
            <a:endParaRPr lang="en-GB" dirty="0"/>
          </a:p>
        </p:txBody>
      </p:sp>
    </p:spTree>
    <p:extLst>
      <p:ext uri="{BB962C8B-B14F-4D97-AF65-F5344CB8AC3E}">
        <p14:creationId xmlns:p14="http://schemas.microsoft.com/office/powerpoint/2010/main" xmlns="" val="16005246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Rectangle 2"/>
          <p:cNvSpPr>
            <a:spLocks noGrp="1" noChangeArrowheads="1"/>
          </p:cNvSpPr>
          <p:nvPr>
            <p:ph type="title"/>
          </p:nvPr>
        </p:nvSpPr>
        <p:spPr/>
        <p:txBody>
          <a:bodyPr/>
          <a:lstStyle/>
          <a:p>
            <a:r>
              <a:rPr lang="en-GB" dirty="0"/>
              <a:t>Project </a:t>
            </a:r>
            <a:r>
              <a:rPr lang="en-GB" dirty="0" smtClean="0"/>
              <a:t>Controls </a:t>
            </a:r>
            <a:r>
              <a:rPr lang="en-GB" dirty="0"/>
              <a:t>Principles</a:t>
            </a:r>
          </a:p>
        </p:txBody>
      </p:sp>
      <p:grpSp>
        <p:nvGrpSpPr>
          <p:cNvPr id="4" name="Group 19"/>
          <p:cNvGrpSpPr/>
          <p:nvPr/>
        </p:nvGrpSpPr>
        <p:grpSpPr>
          <a:xfrm>
            <a:off x="2057400" y="2316860"/>
            <a:ext cx="5029200" cy="2638463"/>
            <a:chOff x="2641600" y="3187700"/>
            <a:chExt cx="5448300" cy="2638463"/>
          </a:xfrm>
        </p:grpSpPr>
        <p:sp>
          <p:nvSpPr>
            <p:cNvPr id="940035" name="Oval 3"/>
            <p:cNvSpPr>
              <a:spLocks noChangeArrowheads="1"/>
            </p:cNvSpPr>
            <p:nvPr/>
          </p:nvSpPr>
          <p:spPr bwMode="auto">
            <a:xfrm>
              <a:off x="2641600" y="3200400"/>
              <a:ext cx="908050" cy="838200"/>
            </a:xfrm>
            <a:prstGeom prst="ellipse">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wrap="none" lIns="90000" tIns="46800" rIns="90000" bIns="46800" anchor="ctr"/>
            <a:lstStyle/>
            <a:p>
              <a:pPr eaLnBrk="1" hangingPunct="1"/>
              <a:r>
                <a:rPr lang="en-GB" b="1" dirty="0">
                  <a:solidFill>
                    <a:srgbClr val="FFFFFF"/>
                  </a:solidFill>
                </a:rPr>
                <a:t>A</a:t>
              </a:r>
            </a:p>
          </p:txBody>
        </p:sp>
        <p:sp>
          <p:nvSpPr>
            <p:cNvPr id="940036" name="Oval 4"/>
            <p:cNvSpPr>
              <a:spLocks noChangeArrowheads="1"/>
            </p:cNvSpPr>
            <p:nvPr/>
          </p:nvSpPr>
          <p:spPr bwMode="auto">
            <a:xfrm>
              <a:off x="7181850" y="3200400"/>
              <a:ext cx="908050" cy="838200"/>
            </a:xfrm>
            <a:prstGeom prst="ellipse">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wrap="none" lIns="90000" tIns="46800" rIns="90000" bIns="46800" anchor="ctr"/>
            <a:lstStyle/>
            <a:p>
              <a:pPr eaLnBrk="1" hangingPunct="1"/>
              <a:r>
                <a:rPr lang="en-GB" b="1" dirty="0">
                  <a:solidFill>
                    <a:schemeClr val="bg1"/>
                  </a:solidFill>
                </a:rPr>
                <a:t>B</a:t>
              </a:r>
            </a:p>
          </p:txBody>
        </p:sp>
        <p:cxnSp>
          <p:nvCxnSpPr>
            <p:cNvPr id="940037" name="AutoShape 5"/>
            <p:cNvCxnSpPr>
              <a:cxnSpLocks noChangeShapeType="1"/>
              <a:stCxn id="940035" idx="6"/>
              <a:endCxn id="940036" idx="2"/>
            </p:cNvCxnSpPr>
            <p:nvPr/>
          </p:nvCxnSpPr>
          <p:spPr bwMode="auto">
            <a:xfrm>
              <a:off x="3549650" y="3619500"/>
              <a:ext cx="3632200" cy="0"/>
            </a:xfrm>
            <a:prstGeom prst="straightConnector1">
              <a:avLst/>
            </a:prstGeom>
            <a:noFill/>
            <a:ln w="9525">
              <a:solidFill>
                <a:srgbClr val="FF9900"/>
              </a:solidFill>
              <a:prstDash val="dash"/>
              <a:round/>
              <a:headEnd type="none" w="sm" len="sm"/>
              <a:tailEnd type="triangle" w="lg" len="med"/>
            </a:ln>
            <a:effectLst/>
          </p:spPr>
        </p:cxnSp>
        <p:sp>
          <p:nvSpPr>
            <p:cNvPr id="940038" name="Freeform 6"/>
            <p:cNvSpPr>
              <a:spLocks/>
            </p:cNvSpPr>
            <p:nvPr/>
          </p:nvSpPr>
          <p:spPr bwMode="auto">
            <a:xfrm>
              <a:off x="3549650" y="3594100"/>
              <a:ext cx="1890713" cy="654050"/>
            </a:xfrm>
            <a:custGeom>
              <a:avLst/>
              <a:gdLst/>
              <a:ahLst/>
              <a:cxnLst>
                <a:cxn ang="0">
                  <a:pos x="0" y="0"/>
                </a:cxn>
                <a:cxn ang="0">
                  <a:pos x="454" y="312"/>
                </a:cxn>
                <a:cxn ang="0">
                  <a:pos x="843" y="406"/>
                </a:cxn>
                <a:cxn ang="0">
                  <a:pos x="1099" y="278"/>
                </a:cxn>
              </a:cxnLst>
              <a:rect l="0" t="0" r="r" b="b"/>
              <a:pathLst>
                <a:path w="1099" h="412">
                  <a:moveTo>
                    <a:pt x="0" y="0"/>
                  </a:moveTo>
                  <a:cubicBezTo>
                    <a:pt x="76" y="52"/>
                    <a:pt x="314" y="244"/>
                    <a:pt x="454" y="312"/>
                  </a:cubicBezTo>
                  <a:cubicBezTo>
                    <a:pt x="594" y="380"/>
                    <a:pt x="736" y="412"/>
                    <a:pt x="843" y="406"/>
                  </a:cubicBezTo>
                  <a:cubicBezTo>
                    <a:pt x="950" y="400"/>
                    <a:pt x="1046" y="305"/>
                    <a:pt x="1099" y="278"/>
                  </a:cubicBezTo>
                </a:path>
              </a:pathLst>
            </a:custGeom>
            <a:noFill/>
            <a:ln w="12700" cap="flat" cmpd="sng">
              <a:solidFill>
                <a:schemeClr val="tx2"/>
              </a:solidFill>
              <a:prstDash val="solid"/>
              <a:round/>
              <a:headEnd type="none" w="sm" len="sm"/>
              <a:tailEnd type="none" w="sm" len="sm"/>
            </a:ln>
            <a:effectLst/>
          </p:spPr>
          <p:txBody>
            <a:bodyPr lIns="90000" tIns="46800" rIns="90000" bIns="46800"/>
            <a:lstStyle/>
            <a:p>
              <a:endParaRPr lang="en-US" b="1" dirty="0"/>
            </a:p>
          </p:txBody>
        </p:sp>
        <p:sp>
          <p:nvSpPr>
            <p:cNvPr id="940039" name="Text Box 7"/>
            <p:cNvSpPr txBox="1">
              <a:spLocks noChangeArrowheads="1"/>
            </p:cNvSpPr>
            <p:nvPr/>
          </p:nvSpPr>
          <p:spPr bwMode="auto">
            <a:xfrm>
              <a:off x="3632200" y="3276600"/>
              <a:ext cx="1520183"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a:t>Original plan</a:t>
              </a:r>
            </a:p>
          </p:txBody>
        </p:sp>
        <p:sp>
          <p:nvSpPr>
            <p:cNvPr id="940040" name="Text Box 8"/>
            <p:cNvSpPr txBox="1">
              <a:spLocks noChangeArrowheads="1"/>
            </p:cNvSpPr>
            <p:nvPr/>
          </p:nvSpPr>
          <p:spPr bwMode="auto">
            <a:xfrm>
              <a:off x="3454400" y="4267200"/>
              <a:ext cx="1526644"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a:t>Actual Route</a:t>
              </a:r>
            </a:p>
          </p:txBody>
        </p:sp>
        <p:sp>
          <p:nvSpPr>
            <p:cNvPr id="940041" name="Text Box 9"/>
            <p:cNvSpPr txBox="1">
              <a:spLocks noChangeArrowheads="1"/>
            </p:cNvSpPr>
            <p:nvPr/>
          </p:nvSpPr>
          <p:spPr bwMode="auto">
            <a:xfrm>
              <a:off x="4811713" y="5130800"/>
              <a:ext cx="1363196"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a:t>Monitoring</a:t>
              </a:r>
            </a:p>
          </p:txBody>
        </p:sp>
        <p:sp>
          <p:nvSpPr>
            <p:cNvPr id="940042" name="Text Box 10"/>
            <p:cNvSpPr txBox="1">
              <a:spLocks noChangeArrowheads="1"/>
            </p:cNvSpPr>
            <p:nvPr/>
          </p:nvSpPr>
          <p:spPr bwMode="auto">
            <a:xfrm>
              <a:off x="4476750" y="5454650"/>
              <a:ext cx="2239686"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smtClean="0"/>
                <a:t>“Are we there yet?”</a:t>
              </a:r>
              <a:endParaRPr lang="en-GB" b="1" dirty="0"/>
            </a:p>
          </p:txBody>
        </p:sp>
        <p:grpSp>
          <p:nvGrpSpPr>
            <p:cNvPr id="5" name="Group 11"/>
            <p:cNvGrpSpPr>
              <a:grpSpLocks/>
            </p:cNvGrpSpPr>
            <p:nvPr/>
          </p:nvGrpSpPr>
          <p:grpSpPr bwMode="auto">
            <a:xfrm>
              <a:off x="5365750" y="3962400"/>
              <a:ext cx="165100" cy="152400"/>
              <a:chOff x="1728" y="3024"/>
              <a:chExt cx="96" cy="96"/>
            </a:xfrm>
          </p:grpSpPr>
          <p:sp>
            <p:nvSpPr>
              <p:cNvPr id="940044" name="Line 12"/>
              <p:cNvSpPr>
                <a:spLocks noChangeShapeType="1"/>
              </p:cNvSpPr>
              <p:nvPr/>
            </p:nvSpPr>
            <p:spPr bwMode="auto">
              <a:xfrm>
                <a:off x="1728" y="3024"/>
                <a:ext cx="96" cy="96"/>
              </a:xfrm>
              <a:prstGeom prst="line">
                <a:avLst/>
              </a:prstGeom>
              <a:noFill/>
              <a:ln w="28575">
                <a:solidFill>
                  <a:srgbClr val="FF0000"/>
                </a:solidFill>
                <a:round/>
                <a:headEnd type="none" w="sm" len="sm"/>
                <a:tailEnd type="none" w="sm" len="sm"/>
              </a:ln>
              <a:effectLst/>
            </p:spPr>
            <p:txBody>
              <a:bodyPr lIns="90000" tIns="46800" rIns="90000" bIns="46800"/>
              <a:lstStyle/>
              <a:p>
                <a:endParaRPr lang="en-US" b="1" dirty="0"/>
              </a:p>
            </p:txBody>
          </p:sp>
          <p:sp>
            <p:nvSpPr>
              <p:cNvPr id="940045" name="Line 13"/>
              <p:cNvSpPr>
                <a:spLocks noChangeShapeType="1"/>
              </p:cNvSpPr>
              <p:nvPr/>
            </p:nvSpPr>
            <p:spPr bwMode="auto">
              <a:xfrm flipH="1">
                <a:off x="1728" y="3024"/>
                <a:ext cx="96" cy="96"/>
              </a:xfrm>
              <a:prstGeom prst="line">
                <a:avLst/>
              </a:prstGeom>
              <a:noFill/>
              <a:ln w="28575">
                <a:solidFill>
                  <a:srgbClr val="FF0000"/>
                </a:solidFill>
                <a:round/>
                <a:headEnd type="none" w="sm" len="sm"/>
                <a:tailEnd type="none" w="sm" len="sm"/>
              </a:ln>
              <a:effectLst/>
            </p:spPr>
            <p:txBody>
              <a:bodyPr lIns="90000" tIns="46800" rIns="90000" bIns="46800"/>
              <a:lstStyle/>
              <a:p>
                <a:endParaRPr lang="en-US" b="1" dirty="0"/>
              </a:p>
            </p:txBody>
          </p:sp>
        </p:grpSp>
        <p:sp>
          <p:nvSpPr>
            <p:cNvPr id="940046" name="Line 14"/>
            <p:cNvSpPr>
              <a:spLocks noChangeShapeType="1"/>
            </p:cNvSpPr>
            <p:nvPr/>
          </p:nvSpPr>
          <p:spPr bwMode="auto">
            <a:xfrm flipV="1">
              <a:off x="5487988" y="4281488"/>
              <a:ext cx="0" cy="741362"/>
            </a:xfrm>
            <a:prstGeom prst="line">
              <a:avLst/>
            </a:prstGeom>
            <a:noFill/>
            <a:ln w="12700">
              <a:solidFill>
                <a:schemeClr val="tx1"/>
              </a:solidFill>
              <a:prstDash val="dash"/>
              <a:round/>
              <a:headEnd type="none" w="sm" len="sm"/>
              <a:tailEnd type="triangle" w="lg" len="med"/>
            </a:ln>
            <a:effectLst/>
          </p:spPr>
          <p:txBody>
            <a:bodyPr wrap="none"/>
            <a:lstStyle/>
            <a:p>
              <a:endParaRPr lang="en-US" b="1" dirty="0"/>
            </a:p>
          </p:txBody>
        </p:sp>
        <p:grpSp>
          <p:nvGrpSpPr>
            <p:cNvPr id="6" name="Group 15"/>
            <p:cNvGrpSpPr>
              <a:grpSpLocks/>
            </p:cNvGrpSpPr>
            <p:nvPr/>
          </p:nvGrpSpPr>
          <p:grpSpPr bwMode="auto">
            <a:xfrm>
              <a:off x="5487992" y="3629031"/>
              <a:ext cx="956080" cy="622301"/>
              <a:chOff x="3191" y="2286"/>
              <a:chExt cx="556" cy="392"/>
            </a:xfrm>
          </p:grpSpPr>
          <p:sp>
            <p:nvSpPr>
              <p:cNvPr id="940048" name="Text Box 16"/>
              <p:cNvSpPr txBox="1">
                <a:spLocks noChangeArrowheads="1"/>
              </p:cNvSpPr>
              <p:nvPr/>
            </p:nvSpPr>
            <p:spPr bwMode="auto">
              <a:xfrm>
                <a:off x="3288" y="2445"/>
                <a:ext cx="459"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Trend</a:t>
                </a:r>
              </a:p>
            </p:txBody>
          </p:sp>
          <p:sp>
            <p:nvSpPr>
              <p:cNvPr id="940049" name="Freeform 17"/>
              <p:cNvSpPr>
                <a:spLocks/>
              </p:cNvSpPr>
              <p:nvPr/>
            </p:nvSpPr>
            <p:spPr bwMode="auto">
              <a:xfrm>
                <a:off x="3191" y="2286"/>
                <a:ext cx="283" cy="237"/>
              </a:xfrm>
              <a:custGeom>
                <a:avLst/>
                <a:gdLst/>
                <a:ahLst/>
                <a:cxnLst>
                  <a:cxn ang="0">
                    <a:pos x="0" y="237"/>
                  </a:cxn>
                  <a:cxn ang="0">
                    <a:pos x="110" y="137"/>
                  </a:cxn>
                  <a:cxn ang="0">
                    <a:pos x="283" y="0"/>
                  </a:cxn>
                </a:cxnLst>
                <a:rect l="0" t="0" r="r" b="b"/>
                <a:pathLst>
                  <a:path w="283" h="237">
                    <a:moveTo>
                      <a:pt x="0" y="237"/>
                    </a:moveTo>
                    <a:cubicBezTo>
                      <a:pt x="18" y="220"/>
                      <a:pt x="63" y="176"/>
                      <a:pt x="110" y="137"/>
                    </a:cubicBezTo>
                    <a:cubicBezTo>
                      <a:pt x="157" y="98"/>
                      <a:pt x="247" y="29"/>
                      <a:pt x="283" y="0"/>
                    </a:cubicBezTo>
                  </a:path>
                </a:pathLst>
              </a:custGeom>
              <a:noFill/>
              <a:ln w="12700" cap="flat" cmpd="sng">
                <a:solidFill>
                  <a:schemeClr val="tx2"/>
                </a:solidFill>
                <a:prstDash val="dash"/>
                <a:round/>
                <a:headEnd type="none" w="sm" len="sm"/>
                <a:tailEnd type="none" w="sm" len="sm"/>
              </a:ln>
              <a:effectLst/>
            </p:spPr>
            <p:txBody>
              <a:bodyPr wrap="none"/>
              <a:lstStyle/>
              <a:p>
                <a:endParaRPr lang="en-US" b="1" dirty="0"/>
              </a:p>
            </p:txBody>
          </p:sp>
        </p:grpSp>
        <p:sp>
          <p:nvSpPr>
            <p:cNvPr id="940050" name="Freeform 18"/>
            <p:cNvSpPr>
              <a:spLocks/>
            </p:cNvSpPr>
            <p:nvPr/>
          </p:nvSpPr>
          <p:spPr bwMode="auto">
            <a:xfrm>
              <a:off x="6022975" y="3187700"/>
              <a:ext cx="1162050" cy="411163"/>
            </a:xfrm>
            <a:custGeom>
              <a:avLst/>
              <a:gdLst/>
              <a:ahLst/>
              <a:cxnLst>
                <a:cxn ang="0">
                  <a:pos x="0" y="241"/>
                </a:cxn>
                <a:cxn ang="0">
                  <a:pos x="265" y="31"/>
                </a:cxn>
                <a:cxn ang="0">
                  <a:pos x="512" y="58"/>
                </a:cxn>
                <a:cxn ang="0">
                  <a:pos x="676" y="259"/>
                </a:cxn>
              </a:cxnLst>
              <a:rect l="0" t="0" r="r" b="b"/>
              <a:pathLst>
                <a:path w="676" h="259">
                  <a:moveTo>
                    <a:pt x="0" y="241"/>
                  </a:moveTo>
                  <a:cubicBezTo>
                    <a:pt x="44" y="206"/>
                    <a:pt x="180" y="62"/>
                    <a:pt x="265" y="31"/>
                  </a:cubicBezTo>
                  <a:cubicBezTo>
                    <a:pt x="350" y="0"/>
                    <a:pt x="444" y="20"/>
                    <a:pt x="512" y="58"/>
                  </a:cubicBezTo>
                  <a:cubicBezTo>
                    <a:pt x="580" y="96"/>
                    <a:pt x="642" y="217"/>
                    <a:pt x="676" y="259"/>
                  </a:cubicBezTo>
                </a:path>
              </a:pathLst>
            </a:custGeom>
            <a:noFill/>
            <a:ln w="12700" cap="flat" cmpd="sng">
              <a:solidFill>
                <a:schemeClr val="tx2"/>
              </a:solidFill>
              <a:prstDash val="dash"/>
              <a:round/>
              <a:headEnd type="none" w="sm" len="sm"/>
              <a:tailEnd type="triangle" w="med" len="med"/>
            </a:ln>
            <a:effectLst/>
          </p:spPr>
          <p:txBody>
            <a:bodyPr wrap="none"/>
            <a:lstStyle/>
            <a:p>
              <a:endParaRPr lang="en-US" b="1" dirty="0"/>
            </a:p>
          </p:txBody>
        </p:sp>
      </p:gr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46</a:t>
            </a:fld>
            <a:endParaRPr lang="en-US" dirty="0"/>
          </a:p>
        </p:txBody>
      </p:sp>
    </p:spTree>
    <p:extLst>
      <p:ext uri="{BB962C8B-B14F-4D97-AF65-F5344CB8AC3E}">
        <p14:creationId xmlns:p14="http://schemas.microsoft.com/office/powerpoint/2010/main" xmlns="" val="160974899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Rectangle 2"/>
          <p:cNvSpPr>
            <a:spLocks noGrp="1" noChangeArrowheads="1"/>
          </p:cNvSpPr>
          <p:nvPr>
            <p:ph type="title"/>
          </p:nvPr>
        </p:nvSpPr>
        <p:spPr>
          <a:xfrm>
            <a:off x="152400" y="0"/>
            <a:ext cx="7395587" cy="1108075"/>
          </a:xfrm>
        </p:spPr>
        <p:txBody>
          <a:bodyPr/>
          <a:lstStyle/>
          <a:p>
            <a:r>
              <a:rPr lang="en-GB" dirty="0" smtClean="0"/>
              <a:t>Project Controls </a:t>
            </a:r>
            <a:r>
              <a:rPr lang="en-GB" dirty="0"/>
              <a:t>Process</a:t>
            </a:r>
          </a:p>
        </p:txBody>
      </p:sp>
      <p:grpSp>
        <p:nvGrpSpPr>
          <p:cNvPr id="2" name="Group 18"/>
          <p:cNvGrpSpPr/>
          <p:nvPr/>
        </p:nvGrpSpPr>
        <p:grpSpPr>
          <a:xfrm>
            <a:off x="3429000" y="1066800"/>
            <a:ext cx="3811466" cy="5029200"/>
            <a:chOff x="3302000" y="1384300"/>
            <a:chExt cx="4129088" cy="5029200"/>
          </a:xfrm>
        </p:grpSpPr>
        <p:sp>
          <p:nvSpPr>
            <p:cNvPr id="942083" name="Rectangle 3"/>
            <p:cNvSpPr>
              <a:spLocks noChangeArrowheads="1"/>
            </p:cNvSpPr>
            <p:nvPr/>
          </p:nvSpPr>
          <p:spPr bwMode="auto">
            <a:xfrm>
              <a:off x="3302000" y="1384300"/>
              <a:ext cx="1733550" cy="685800"/>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Approval</a:t>
              </a:r>
            </a:p>
          </p:txBody>
        </p:sp>
        <p:sp>
          <p:nvSpPr>
            <p:cNvPr id="942084" name="Rectangle 4"/>
            <p:cNvSpPr>
              <a:spLocks noChangeArrowheads="1"/>
            </p:cNvSpPr>
            <p:nvPr/>
          </p:nvSpPr>
          <p:spPr bwMode="auto">
            <a:xfrm>
              <a:off x="3302000" y="2527300"/>
              <a:ext cx="1733550" cy="685800"/>
            </a:xfrm>
            <a:prstGeom prst="rect">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90000" tIns="46800" rIns="90000" bIns="46800" anchor="ctr"/>
            <a:lstStyle/>
            <a:p>
              <a:pPr eaLnBrk="1" hangingPunct="1"/>
              <a:r>
                <a:rPr lang="en-GB" b="1" dirty="0"/>
                <a:t>Plan</a:t>
              </a:r>
            </a:p>
          </p:txBody>
        </p:sp>
        <p:sp>
          <p:nvSpPr>
            <p:cNvPr id="942085" name="Rectangle 5"/>
            <p:cNvSpPr>
              <a:spLocks noChangeArrowheads="1"/>
            </p:cNvSpPr>
            <p:nvPr/>
          </p:nvSpPr>
          <p:spPr bwMode="auto">
            <a:xfrm>
              <a:off x="3302000" y="4622800"/>
              <a:ext cx="1733550" cy="685800"/>
            </a:xfrm>
            <a:prstGeom prst="rect">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wrap="none" lIns="90000" tIns="46800" rIns="90000" bIns="46800" anchor="ctr"/>
            <a:lstStyle/>
            <a:p>
              <a:pPr eaLnBrk="1" hangingPunct="1"/>
              <a:r>
                <a:rPr lang="en-GB" b="1" dirty="0"/>
                <a:t>Monitor</a:t>
              </a:r>
            </a:p>
          </p:txBody>
        </p:sp>
        <p:sp>
          <p:nvSpPr>
            <p:cNvPr id="942086" name="Rectangle 6"/>
            <p:cNvSpPr>
              <a:spLocks noChangeArrowheads="1"/>
            </p:cNvSpPr>
            <p:nvPr/>
          </p:nvSpPr>
          <p:spPr bwMode="auto">
            <a:xfrm>
              <a:off x="5695950" y="3568700"/>
              <a:ext cx="1733550" cy="685800"/>
            </a:xfrm>
            <a:prstGeom prst="rect">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lIns="90000" tIns="46800" rIns="90000" bIns="46800" anchor="ctr"/>
            <a:lstStyle/>
            <a:p>
              <a:pPr eaLnBrk="1" hangingPunct="1"/>
              <a:r>
                <a:rPr lang="en-GB" b="1" dirty="0"/>
                <a:t>Update plans</a:t>
              </a:r>
            </a:p>
          </p:txBody>
        </p:sp>
        <p:sp>
          <p:nvSpPr>
            <p:cNvPr id="942087" name="Rectangle 7"/>
            <p:cNvSpPr>
              <a:spLocks noChangeArrowheads="1"/>
            </p:cNvSpPr>
            <p:nvPr/>
          </p:nvSpPr>
          <p:spPr bwMode="auto">
            <a:xfrm>
              <a:off x="5695950" y="4622800"/>
              <a:ext cx="1733550" cy="685800"/>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lIns="90000" tIns="46800" rIns="90000" bIns="46800" anchor="ctr"/>
            <a:lstStyle/>
            <a:p>
              <a:pPr eaLnBrk="1" hangingPunct="1"/>
              <a:r>
                <a:rPr lang="en-GB" b="1" dirty="0"/>
                <a:t>Corrective Action</a:t>
              </a:r>
            </a:p>
          </p:txBody>
        </p:sp>
        <p:sp>
          <p:nvSpPr>
            <p:cNvPr id="942088" name="Rectangle 8"/>
            <p:cNvSpPr>
              <a:spLocks noChangeArrowheads="1"/>
            </p:cNvSpPr>
            <p:nvPr/>
          </p:nvSpPr>
          <p:spPr bwMode="auto">
            <a:xfrm>
              <a:off x="3316288" y="5727700"/>
              <a:ext cx="1733550" cy="6858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nchor="ctr"/>
            <a:lstStyle/>
            <a:p>
              <a:pPr eaLnBrk="1" hangingPunct="1"/>
              <a:r>
                <a:rPr lang="en-GB" b="1" dirty="0"/>
                <a:t>Acceptance</a:t>
              </a:r>
            </a:p>
          </p:txBody>
        </p:sp>
        <p:cxnSp>
          <p:nvCxnSpPr>
            <p:cNvPr id="942089" name="AutoShape 9"/>
            <p:cNvCxnSpPr>
              <a:cxnSpLocks noChangeShapeType="1"/>
            </p:cNvCxnSpPr>
            <p:nvPr/>
          </p:nvCxnSpPr>
          <p:spPr bwMode="auto">
            <a:xfrm flipV="1">
              <a:off x="7429500" y="3898900"/>
              <a:ext cx="1588" cy="1054100"/>
            </a:xfrm>
            <a:prstGeom prst="bentConnector3">
              <a:avLst>
                <a:gd name="adj1" fmla="val 14400000"/>
              </a:avLst>
            </a:prstGeom>
            <a:noFill/>
            <a:ln w="9525">
              <a:solidFill>
                <a:schemeClr val="tx1"/>
              </a:solidFill>
              <a:miter lim="800000"/>
              <a:headEnd type="none" w="sm" len="sm"/>
              <a:tailEnd type="triangle" w="lg" len="med"/>
            </a:ln>
            <a:effectLst/>
          </p:spPr>
        </p:cxnSp>
        <p:sp>
          <p:nvSpPr>
            <p:cNvPr id="942090" name="Rectangle 10"/>
            <p:cNvSpPr>
              <a:spLocks noChangeArrowheads="1"/>
            </p:cNvSpPr>
            <p:nvPr/>
          </p:nvSpPr>
          <p:spPr bwMode="auto">
            <a:xfrm>
              <a:off x="3316288" y="3568700"/>
              <a:ext cx="1733550" cy="685800"/>
            </a:xfrm>
            <a:prstGeom prst="rect">
              <a:avLst/>
            </a:prstGeom>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wrap="none" lIns="90000" tIns="46800" rIns="90000" bIns="46800" anchor="ctr"/>
            <a:lstStyle/>
            <a:p>
              <a:pPr eaLnBrk="1" hangingPunct="1"/>
              <a:r>
                <a:rPr lang="en-GB" b="1" dirty="0"/>
                <a:t>Do work</a:t>
              </a:r>
            </a:p>
          </p:txBody>
        </p:sp>
        <p:sp>
          <p:nvSpPr>
            <p:cNvPr id="942091" name="Line 11"/>
            <p:cNvSpPr>
              <a:spLocks noChangeShapeType="1"/>
            </p:cNvSpPr>
            <p:nvPr/>
          </p:nvSpPr>
          <p:spPr bwMode="auto">
            <a:xfrm>
              <a:off x="5062538" y="4965700"/>
              <a:ext cx="606425" cy="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2" name="Line 12"/>
            <p:cNvSpPr>
              <a:spLocks noChangeShapeType="1"/>
            </p:cNvSpPr>
            <p:nvPr/>
          </p:nvSpPr>
          <p:spPr bwMode="auto">
            <a:xfrm flipH="1">
              <a:off x="5076825" y="3911600"/>
              <a:ext cx="604838" cy="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3" name="Line 13"/>
            <p:cNvSpPr>
              <a:spLocks noChangeShapeType="1"/>
            </p:cNvSpPr>
            <p:nvPr/>
          </p:nvSpPr>
          <p:spPr bwMode="auto">
            <a:xfrm>
              <a:off x="4183063" y="3238500"/>
              <a:ext cx="0" cy="3302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4" name="Line 14"/>
            <p:cNvSpPr>
              <a:spLocks noChangeShapeType="1"/>
            </p:cNvSpPr>
            <p:nvPr/>
          </p:nvSpPr>
          <p:spPr bwMode="auto">
            <a:xfrm>
              <a:off x="4210050" y="4279900"/>
              <a:ext cx="0" cy="3429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5" name="Line 15"/>
            <p:cNvSpPr>
              <a:spLocks noChangeShapeType="1"/>
            </p:cNvSpPr>
            <p:nvPr/>
          </p:nvSpPr>
          <p:spPr bwMode="auto">
            <a:xfrm>
              <a:off x="4168775" y="2095500"/>
              <a:ext cx="0" cy="4318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6" name="Line 16"/>
            <p:cNvSpPr>
              <a:spLocks noChangeShapeType="1"/>
            </p:cNvSpPr>
            <p:nvPr/>
          </p:nvSpPr>
          <p:spPr bwMode="auto">
            <a:xfrm>
              <a:off x="4183063" y="5334000"/>
              <a:ext cx="0" cy="3429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7" name="Text Box 17"/>
            <p:cNvSpPr txBox="1">
              <a:spLocks noChangeArrowheads="1"/>
            </p:cNvSpPr>
            <p:nvPr/>
          </p:nvSpPr>
          <p:spPr bwMode="auto">
            <a:xfrm>
              <a:off x="5238750" y="2762250"/>
              <a:ext cx="1558065" cy="523220"/>
            </a:xfrm>
            <a:prstGeom prst="rect">
              <a:avLst/>
            </a:prstGeom>
            <a:noFill/>
            <a:ln w="12700" algn="ctr">
              <a:noFill/>
              <a:miter lim="800000"/>
              <a:headEnd/>
              <a:tailEnd/>
            </a:ln>
            <a:effectLst/>
          </p:spPr>
          <p:txBody>
            <a:bodyPr wrap="none">
              <a:spAutoFit/>
            </a:bodyPr>
            <a:lstStyle/>
            <a:p>
              <a:pPr algn="l" eaLnBrk="1" hangingPunct="1"/>
              <a:r>
                <a:rPr lang="en-GB" sz="2800" b="1" dirty="0"/>
                <a:t>Baseline</a:t>
              </a:r>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47</a:t>
            </a:fld>
            <a:endParaRPr lang="en-US" dirty="0"/>
          </a:p>
        </p:txBody>
      </p:sp>
    </p:spTree>
    <p:extLst>
      <p:ext uri="{BB962C8B-B14F-4D97-AF65-F5344CB8AC3E}">
        <p14:creationId xmlns:p14="http://schemas.microsoft.com/office/powerpoint/2010/main" xmlns="" val="170539391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title"/>
          </p:nvPr>
        </p:nvSpPr>
        <p:spPr/>
        <p:txBody>
          <a:bodyPr/>
          <a:lstStyle/>
          <a:p>
            <a:r>
              <a:rPr lang="en-GB" sz="3200" dirty="0"/>
              <a:t>Product </a:t>
            </a:r>
            <a:r>
              <a:rPr lang="en-GB" sz="3200" dirty="0" smtClean="0"/>
              <a:t>Breakdown Structure</a:t>
            </a:r>
            <a:endParaRPr lang="en-GB" sz="3200" dirty="0"/>
          </a:p>
        </p:txBody>
      </p:sp>
      <p:grpSp>
        <p:nvGrpSpPr>
          <p:cNvPr id="2" name="Group 19"/>
          <p:cNvGrpSpPr>
            <a:grpSpLocks/>
          </p:cNvGrpSpPr>
          <p:nvPr/>
        </p:nvGrpSpPr>
        <p:grpSpPr bwMode="auto">
          <a:xfrm>
            <a:off x="659247" y="1650691"/>
            <a:ext cx="8135906" cy="3102012"/>
            <a:chOff x="759" y="1080"/>
            <a:chExt cx="4965" cy="1752"/>
          </a:xfrm>
        </p:grpSpPr>
        <p:sp>
          <p:nvSpPr>
            <p:cNvPr id="802819" name="Rectangle 3"/>
            <p:cNvSpPr>
              <a:spLocks noChangeArrowheads="1"/>
            </p:cNvSpPr>
            <p:nvPr/>
          </p:nvSpPr>
          <p:spPr bwMode="auto">
            <a:xfrm>
              <a:off x="2704" y="10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Chocolate Chip Cookie</a:t>
              </a:r>
              <a:endParaRPr lang="en-GB" b="1" dirty="0"/>
            </a:p>
          </p:txBody>
        </p:sp>
        <p:sp>
          <p:nvSpPr>
            <p:cNvPr id="802820" name="Rectangle 4"/>
            <p:cNvSpPr>
              <a:spLocks noChangeArrowheads="1"/>
            </p:cNvSpPr>
            <p:nvPr/>
          </p:nvSpPr>
          <p:spPr bwMode="auto">
            <a:xfrm>
              <a:off x="759" y="1824"/>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Chocolate Chips</a:t>
              </a:r>
              <a:endParaRPr lang="en-GB" b="1" dirty="0"/>
            </a:p>
          </p:txBody>
        </p:sp>
        <p:sp>
          <p:nvSpPr>
            <p:cNvPr id="802822" name="Rectangle 6"/>
            <p:cNvSpPr>
              <a:spLocks noChangeArrowheads="1"/>
            </p:cNvSpPr>
            <p:nvPr/>
          </p:nvSpPr>
          <p:spPr bwMode="auto">
            <a:xfrm>
              <a:off x="3657" y="177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Dough</a:t>
              </a:r>
              <a:endParaRPr lang="en-GB" b="1" dirty="0"/>
            </a:p>
          </p:txBody>
        </p:sp>
        <p:cxnSp>
          <p:nvCxnSpPr>
            <p:cNvPr id="802823" name="AutoShape 7"/>
            <p:cNvCxnSpPr>
              <a:cxnSpLocks noChangeShapeType="1"/>
              <a:stCxn id="802819" idx="2"/>
              <a:endCxn id="802820" idx="0"/>
            </p:cNvCxnSpPr>
            <p:nvPr/>
          </p:nvCxnSpPr>
          <p:spPr bwMode="auto">
            <a:xfrm rot="5400000">
              <a:off x="1996" y="647"/>
              <a:ext cx="408" cy="1945"/>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802828" name="Rectangle 12"/>
            <p:cNvSpPr>
              <a:spLocks noChangeArrowheads="1"/>
            </p:cNvSpPr>
            <p:nvPr/>
          </p:nvSpPr>
          <p:spPr bwMode="auto">
            <a:xfrm>
              <a:off x="1700" y="24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Flour</a:t>
              </a:r>
              <a:endParaRPr lang="en-GB" b="1" dirty="0"/>
            </a:p>
          </p:txBody>
        </p:sp>
        <p:sp>
          <p:nvSpPr>
            <p:cNvPr id="802829" name="Rectangle 13"/>
            <p:cNvSpPr>
              <a:spLocks noChangeArrowheads="1"/>
            </p:cNvSpPr>
            <p:nvPr/>
          </p:nvSpPr>
          <p:spPr bwMode="auto">
            <a:xfrm>
              <a:off x="4788" y="249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Butter</a:t>
              </a:r>
              <a:endParaRPr lang="en-GB" b="1" dirty="0"/>
            </a:p>
          </p:txBody>
        </p:sp>
        <p:cxnSp>
          <p:nvCxnSpPr>
            <p:cNvPr id="802833" name="AutoShape 17"/>
            <p:cNvCxnSpPr>
              <a:cxnSpLocks noChangeShapeType="1"/>
              <a:stCxn id="802822" idx="2"/>
              <a:endCxn id="802828" idx="0"/>
            </p:cNvCxnSpPr>
            <p:nvPr/>
          </p:nvCxnSpPr>
          <p:spPr bwMode="auto">
            <a:xfrm rot="5400000">
              <a:off x="2963" y="1317"/>
              <a:ext cx="368" cy="1957"/>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802834" name="AutoShape 18"/>
            <p:cNvCxnSpPr>
              <a:cxnSpLocks noChangeShapeType="1"/>
              <a:stCxn id="802822" idx="2"/>
              <a:endCxn id="802829" idx="0"/>
            </p:cNvCxnSpPr>
            <p:nvPr/>
          </p:nvCxnSpPr>
          <p:spPr bwMode="auto">
            <a:xfrm rot="16200000" flipH="1">
              <a:off x="4498" y="1738"/>
              <a:ext cx="384" cy="1131"/>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grpSp>
      <p:cxnSp>
        <p:nvCxnSpPr>
          <p:cNvPr id="24" name="AutoShape 7"/>
          <p:cNvCxnSpPr>
            <a:cxnSpLocks noChangeShapeType="1"/>
            <a:stCxn id="802819" idx="2"/>
            <a:endCxn id="802822" idx="0"/>
          </p:cNvCxnSpPr>
          <p:nvPr/>
        </p:nvCxnSpPr>
        <p:spPr bwMode="auto">
          <a:xfrm rot="16200000" flipH="1">
            <a:off x="5075422" y="1783481"/>
            <a:ext cx="637400" cy="1561631"/>
          </a:xfrm>
          <a:prstGeom prst="bentConnector3">
            <a:avLst>
              <a:gd name="adj1" fmla="val 56642"/>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29" name="Rectangle 13"/>
          <p:cNvSpPr>
            <a:spLocks noChangeArrowheads="1"/>
          </p:cNvSpPr>
          <p:nvPr/>
        </p:nvSpPr>
        <p:spPr bwMode="auto">
          <a:xfrm>
            <a:off x="3814729" y="4154975"/>
            <a:ext cx="1533778" cy="59490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Eggs</a:t>
            </a:r>
            <a:endParaRPr lang="en-GB" b="1" dirty="0"/>
          </a:p>
        </p:txBody>
      </p:sp>
      <p:sp>
        <p:nvSpPr>
          <p:cNvPr id="34" name="Rectangle 13"/>
          <p:cNvSpPr>
            <a:spLocks noChangeArrowheads="1"/>
          </p:cNvSpPr>
          <p:nvPr/>
        </p:nvSpPr>
        <p:spPr bwMode="auto">
          <a:xfrm>
            <a:off x="5440329" y="4157797"/>
            <a:ext cx="1533778" cy="59490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Sugar</a:t>
            </a:r>
            <a:endParaRPr lang="en-GB" b="1" dirty="0"/>
          </a:p>
        </p:txBody>
      </p:sp>
      <p:cxnSp>
        <p:nvCxnSpPr>
          <p:cNvPr id="35" name="AutoShape 17"/>
          <p:cNvCxnSpPr>
            <a:cxnSpLocks noChangeShapeType="1"/>
            <a:stCxn id="802822" idx="2"/>
            <a:endCxn id="29" idx="0"/>
          </p:cNvCxnSpPr>
          <p:nvPr/>
        </p:nvCxnSpPr>
        <p:spPr bwMode="auto">
          <a:xfrm rot="5400000">
            <a:off x="5039748" y="3019774"/>
            <a:ext cx="677072" cy="1593331"/>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38" name="AutoShape 17"/>
          <p:cNvCxnSpPr>
            <a:cxnSpLocks noChangeShapeType="1"/>
            <a:stCxn id="802822" idx="2"/>
          </p:cNvCxnSpPr>
          <p:nvPr/>
        </p:nvCxnSpPr>
        <p:spPr bwMode="auto">
          <a:xfrm rot="16200000" flipH="1">
            <a:off x="5851136" y="3801715"/>
            <a:ext cx="679894" cy="3226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pic>
        <p:nvPicPr>
          <p:cNvPr id="25" name="Picture 24"/>
          <p:cNvPicPr>
            <a:picLocks noChangeAspect="1"/>
          </p:cNvPicPr>
          <p:nvPr/>
        </p:nvPicPr>
        <p:blipFill>
          <a:blip r:embed="rId3" cstate="print"/>
          <a:stretch>
            <a:fillRect/>
          </a:stretch>
        </p:blipFill>
        <p:spPr>
          <a:xfrm>
            <a:off x="3758494" y="922840"/>
            <a:ext cx="1754011" cy="1556684"/>
          </a:xfrm>
          <a:prstGeom prst="rect">
            <a:avLst/>
          </a:prstGeom>
        </p:spPr>
      </p:pic>
      <p:sp>
        <p:nvSpPr>
          <p:cNvPr id="19" name="TextBox 18"/>
          <p:cNvSpPr txBox="1"/>
          <p:nvPr/>
        </p:nvSpPr>
        <p:spPr>
          <a:xfrm>
            <a:off x="381000" y="1219200"/>
            <a:ext cx="3353214" cy="646331"/>
          </a:xfrm>
          <a:prstGeom prst="rect">
            <a:avLst/>
          </a:prstGeom>
          <a:noFill/>
        </p:spPr>
        <p:txBody>
          <a:bodyPr wrap="none" rtlCol="0">
            <a:spAutoFit/>
          </a:bodyPr>
          <a:lstStyle/>
          <a:p>
            <a:r>
              <a:rPr lang="en-US" i="1" dirty="0" smtClean="0"/>
              <a:t>In the PRiSM </a:t>
            </a:r>
            <a:r>
              <a:rPr lang="en-US" b="1" i="1" dirty="0" smtClean="0"/>
              <a:t>planning</a:t>
            </a:r>
            <a:r>
              <a:rPr lang="en-US" i="1" dirty="0" smtClean="0"/>
              <a:t> </a:t>
            </a:r>
            <a:r>
              <a:rPr lang="en-US" i="1" dirty="0"/>
              <a:t>p</a:t>
            </a:r>
            <a:r>
              <a:rPr lang="en-US" i="1" dirty="0" smtClean="0"/>
              <a:t>hase</a:t>
            </a:r>
          </a:p>
          <a:p>
            <a:r>
              <a:rPr lang="en-US" i="1" dirty="0" smtClean="0"/>
              <a:t>and occurs after refining the SMP</a:t>
            </a:r>
            <a:endParaRPr lang="en-US" i="1" dirty="0"/>
          </a:p>
        </p:txBody>
      </p:sp>
    </p:spTree>
    <p:extLst>
      <p:ext uri="{BB962C8B-B14F-4D97-AF65-F5344CB8AC3E}">
        <p14:creationId xmlns:p14="http://schemas.microsoft.com/office/powerpoint/2010/main" xmlns="" val="1621329612"/>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title"/>
          </p:nvPr>
        </p:nvSpPr>
        <p:spPr/>
        <p:txBody>
          <a:bodyPr/>
          <a:lstStyle/>
          <a:p>
            <a:r>
              <a:rPr lang="en-GB" sz="3200" dirty="0" smtClean="0"/>
              <a:t>Work Breakdown</a:t>
            </a:r>
            <a:endParaRPr lang="en-GB" sz="3200" dirty="0"/>
          </a:p>
        </p:txBody>
      </p:sp>
      <p:grpSp>
        <p:nvGrpSpPr>
          <p:cNvPr id="2" name="Group 19"/>
          <p:cNvGrpSpPr>
            <a:grpSpLocks/>
          </p:cNvGrpSpPr>
          <p:nvPr/>
        </p:nvGrpSpPr>
        <p:grpSpPr bwMode="auto">
          <a:xfrm>
            <a:off x="659247" y="1650691"/>
            <a:ext cx="8135906" cy="3073683"/>
            <a:chOff x="759" y="1080"/>
            <a:chExt cx="4965" cy="1736"/>
          </a:xfrm>
        </p:grpSpPr>
        <p:sp>
          <p:nvSpPr>
            <p:cNvPr id="802819" name="Rectangle 3"/>
            <p:cNvSpPr>
              <a:spLocks noChangeArrowheads="1"/>
            </p:cNvSpPr>
            <p:nvPr/>
          </p:nvSpPr>
          <p:spPr bwMode="auto">
            <a:xfrm>
              <a:off x="2704" y="10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Chocolate Chip Cookie</a:t>
              </a:r>
              <a:endParaRPr lang="en-GB" b="1" dirty="0"/>
            </a:p>
          </p:txBody>
        </p:sp>
        <p:sp>
          <p:nvSpPr>
            <p:cNvPr id="802820" name="Rectangle 4"/>
            <p:cNvSpPr>
              <a:spLocks noChangeArrowheads="1"/>
            </p:cNvSpPr>
            <p:nvPr/>
          </p:nvSpPr>
          <p:spPr bwMode="auto">
            <a:xfrm>
              <a:off x="759" y="1824"/>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Chocolate Chips</a:t>
              </a:r>
              <a:endParaRPr lang="en-GB" b="1" dirty="0"/>
            </a:p>
          </p:txBody>
        </p:sp>
        <p:sp>
          <p:nvSpPr>
            <p:cNvPr id="802822" name="Rectangle 6"/>
            <p:cNvSpPr>
              <a:spLocks noChangeArrowheads="1"/>
            </p:cNvSpPr>
            <p:nvPr/>
          </p:nvSpPr>
          <p:spPr bwMode="auto">
            <a:xfrm>
              <a:off x="3657" y="177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Dough</a:t>
              </a:r>
              <a:endParaRPr lang="en-GB" b="1" dirty="0"/>
            </a:p>
          </p:txBody>
        </p:sp>
        <p:cxnSp>
          <p:nvCxnSpPr>
            <p:cNvPr id="802823" name="AutoShape 7"/>
            <p:cNvCxnSpPr>
              <a:cxnSpLocks noChangeShapeType="1"/>
              <a:stCxn id="802819" idx="2"/>
              <a:endCxn id="802820" idx="0"/>
            </p:cNvCxnSpPr>
            <p:nvPr/>
          </p:nvCxnSpPr>
          <p:spPr bwMode="auto">
            <a:xfrm rot="5400000">
              <a:off x="1996" y="647"/>
              <a:ext cx="408" cy="1945"/>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802828" name="Rectangle 12"/>
            <p:cNvSpPr>
              <a:spLocks noChangeArrowheads="1"/>
            </p:cNvSpPr>
            <p:nvPr/>
          </p:nvSpPr>
          <p:spPr bwMode="auto">
            <a:xfrm>
              <a:off x="1700" y="24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Flour</a:t>
              </a:r>
              <a:endParaRPr lang="en-GB" b="1" dirty="0"/>
            </a:p>
          </p:txBody>
        </p:sp>
        <p:sp>
          <p:nvSpPr>
            <p:cNvPr id="802829" name="Rectangle 13"/>
            <p:cNvSpPr>
              <a:spLocks noChangeArrowheads="1"/>
            </p:cNvSpPr>
            <p:nvPr/>
          </p:nvSpPr>
          <p:spPr bwMode="auto">
            <a:xfrm>
              <a:off x="4788" y="2472"/>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Butter</a:t>
              </a:r>
              <a:endParaRPr lang="en-GB" b="1" dirty="0"/>
            </a:p>
          </p:txBody>
        </p:sp>
        <p:cxnSp>
          <p:nvCxnSpPr>
            <p:cNvPr id="802833" name="AutoShape 17"/>
            <p:cNvCxnSpPr>
              <a:cxnSpLocks noChangeShapeType="1"/>
              <a:stCxn id="802822" idx="2"/>
              <a:endCxn id="802828" idx="0"/>
            </p:cNvCxnSpPr>
            <p:nvPr/>
          </p:nvCxnSpPr>
          <p:spPr bwMode="auto">
            <a:xfrm rot="5400000">
              <a:off x="2963" y="1317"/>
              <a:ext cx="368" cy="1957"/>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802834" name="AutoShape 18"/>
            <p:cNvCxnSpPr>
              <a:cxnSpLocks noChangeShapeType="1"/>
              <a:stCxn id="802822" idx="2"/>
              <a:endCxn id="802829" idx="0"/>
            </p:cNvCxnSpPr>
            <p:nvPr/>
          </p:nvCxnSpPr>
          <p:spPr bwMode="auto">
            <a:xfrm rot="16200000" flipH="1">
              <a:off x="4510" y="1726"/>
              <a:ext cx="360" cy="1131"/>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grpSp>
      <p:cxnSp>
        <p:nvCxnSpPr>
          <p:cNvPr id="24" name="AutoShape 7"/>
          <p:cNvCxnSpPr>
            <a:cxnSpLocks noChangeShapeType="1"/>
            <a:stCxn id="802819" idx="2"/>
            <a:endCxn id="802822" idx="0"/>
          </p:cNvCxnSpPr>
          <p:nvPr/>
        </p:nvCxnSpPr>
        <p:spPr bwMode="auto">
          <a:xfrm rot="16200000" flipH="1">
            <a:off x="5075422" y="1783481"/>
            <a:ext cx="637400" cy="1561631"/>
          </a:xfrm>
          <a:prstGeom prst="bentConnector3">
            <a:avLst>
              <a:gd name="adj1" fmla="val 56642"/>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29" name="Rectangle 13"/>
          <p:cNvSpPr>
            <a:spLocks noChangeArrowheads="1"/>
          </p:cNvSpPr>
          <p:nvPr/>
        </p:nvSpPr>
        <p:spPr bwMode="auto">
          <a:xfrm>
            <a:off x="3814729" y="4114800"/>
            <a:ext cx="1533778" cy="59490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Eggs</a:t>
            </a:r>
            <a:endParaRPr lang="en-GB" b="1" dirty="0"/>
          </a:p>
        </p:txBody>
      </p:sp>
      <p:sp>
        <p:nvSpPr>
          <p:cNvPr id="34" name="Rectangle 13"/>
          <p:cNvSpPr>
            <a:spLocks noChangeArrowheads="1"/>
          </p:cNvSpPr>
          <p:nvPr/>
        </p:nvSpPr>
        <p:spPr bwMode="auto">
          <a:xfrm>
            <a:off x="5440329" y="4114800"/>
            <a:ext cx="1533778" cy="59490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Sugar</a:t>
            </a:r>
            <a:endParaRPr lang="en-GB" b="1" dirty="0"/>
          </a:p>
        </p:txBody>
      </p:sp>
      <p:cxnSp>
        <p:nvCxnSpPr>
          <p:cNvPr id="35" name="AutoShape 17"/>
          <p:cNvCxnSpPr>
            <a:cxnSpLocks noChangeShapeType="1"/>
            <a:stCxn id="802822" idx="2"/>
            <a:endCxn id="29" idx="0"/>
          </p:cNvCxnSpPr>
          <p:nvPr/>
        </p:nvCxnSpPr>
        <p:spPr bwMode="auto">
          <a:xfrm rot="5400000">
            <a:off x="5059836" y="2999686"/>
            <a:ext cx="636897" cy="1593331"/>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38" name="AutoShape 17"/>
          <p:cNvCxnSpPr>
            <a:cxnSpLocks noChangeShapeType="1"/>
          </p:cNvCxnSpPr>
          <p:nvPr/>
        </p:nvCxnSpPr>
        <p:spPr bwMode="auto">
          <a:xfrm rot="16200000" flipH="1">
            <a:off x="5861838" y="3801715"/>
            <a:ext cx="679894" cy="3226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pic>
        <p:nvPicPr>
          <p:cNvPr id="25" name="Picture 24"/>
          <p:cNvPicPr>
            <a:picLocks noChangeAspect="1"/>
          </p:cNvPicPr>
          <p:nvPr/>
        </p:nvPicPr>
        <p:blipFill>
          <a:blip r:embed="rId3" cstate="print"/>
          <a:stretch>
            <a:fillRect/>
          </a:stretch>
        </p:blipFill>
        <p:spPr>
          <a:xfrm>
            <a:off x="3758494" y="922840"/>
            <a:ext cx="1754011" cy="1556684"/>
          </a:xfrm>
          <a:prstGeom prst="rect">
            <a:avLst/>
          </a:prstGeom>
        </p:spPr>
      </p:pic>
      <p:sp>
        <p:nvSpPr>
          <p:cNvPr id="19" name="Text Box 26"/>
          <p:cNvSpPr txBox="1">
            <a:spLocks noChangeArrowheads="1"/>
          </p:cNvSpPr>
          <p:nvPr/>
        </p:nvSpPr>
        <p:spPr bwMode="auto">
          <a:xfrm>
            <a:off x="152400" y="5105400"/>
            <a:ext cx="1802423" cy="923926"/>
          </a:xfrm>
          <a:prstGeom prst="rect">
            <a:avLst/>
          </a:prstGeom>
          <a:ln>
            <a:headEnd type="none" w="sm" len="sm"/>
            <a:tailEnd type="none" w="sm" len="sm"/>
          </a:ln>
        </p:spPr>
        <p:style>
          <a:lnRef idx="1">
            <a:schemeClr val="accent4"/>
          </a:lnRef>
          <a:fillRef idx="3">
            <a:schemeClr val="accent4"/>
          </a:fillRef>
          <a:effectRef idx="2">
            <a:schemeClr val="accent4"/>
          </a:effectRef>
          <a:fontRef idx="minor">
            <a:schemeClr val="lt1"/>
          </a:fontRef>
        </p:style>
        <p:txBody>
          <a:bodyPr>
            <a:spAutoFit/>
          </a:bodyPr>
          <a:lstStyle/>
          <a:p>
            <a:pPr algn="ctr" eaLnBrk="1" hangingPunct="1"/>
            <a:r>
              <a:rPr lang="en-GB" b="1" dirty="0"/>
              <a:t>Work Packages at lowest level of any branch</a:t>
            </a:r>
            <a:endParaRPr lang="en-US" b="1" dirty="0"/>
          </a:p>
        </p:txBody>
      </p:sp>
      <p:sp>
        <p:nvSpPr>
          <p:cNvPr id="20" name="Rectangle 13"/>
          <p:cNvSpPr>
            <a:spLocks noChangeArrowheads="1"/>
          </p:cNvSpPr>
          <p:nvPr/>
        </p:nvSpPr>
        <p:spPr bwMode="auto">
          <a:xfrm>
            <a:off x="3810000" y="5181600"/>
            <a:ext cx="1533778" cy="594906"/>
          </a:xfrm>
          <a:prstGeom prst="rect">
            <a:avLst/>
          </a:prstGeom>
          <a:ln>
            <a:headEnd type="none" w="sm" len="sm"/>
            <a:tailEnd type="none" w="sm" len="sm"/>
          </a:ln>
        </p:spPr>
        <p:style>
          <a:lnRef idx="1">
            <a:schemeClr val="accent4"/>
          </a:lnRef>
          <a:fillRef idx="3">
            <a:schemeClr val="accent4"/>
          </a:fillRef>
          <a:effectRef idx="2">
            <a:schemeClr val="accent4"/>
          </a:effectRef>
          <a:fontRef idx="minor">
            <a:schemeClr val="lt1"/>
          </a:fontRef>
        </p:style>
        <p:txBody>
          <a:bodyPr anchor="ctr"/>
          <a:lstStyle/>
          <a:p>
            <a:pPr algn="ctr" eaLnBrk="1" hangingPunct="1"/>
            <a:r>
              <a:rPr lang="en-GB" b="1" dirty="0" smtClean="0"/>
              <a:t>Beat Eggs until fluffy</a:t>
            </a:r>
            <a:endParaRPr lang="en-GB" b="1" dirty="0"/>
          </a:p>
        </p:txBody>
      </p:sp>
      <p:cxnSp>
        <p:nvCxnSpPr>
          <p:cNvPr id="21" name="AutoShape 17"/>
          <p:cNvCxnSpPr>
            <a:cxnSpLocks noChangeShapeType="1"/>
            <a:stCxn id="29" idx="2"/>
            <a:endCxn id="20" idx="0"/>
          </p:cNvCxnSpPr>
          <p:nvPr/>
        </p:nvCxnSpPr>
        <p:spPr bwMode="auto">
          <a:xfrm rot="5400000">
            <a:off x="4343307" y="4943289"/>
            <a:ext cx="471894" cy="472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sp>
        <p:nvSpPr>
          <p:cNvPr id="26" name="Line 28"/>
          <p:cNvSpPr>
            <a:spLocks noChangeShapeType="1"/>
          </p:cNvSpPr>
          <p:nvPr/>
        </p:nvSpPr>
        <p:spPr bwMode="auto">
          <a:xfrm>
            <a:off x="1981200" y="5486400"/>
            <a:ext cx="1828800" cy="0"/>
          </a:xfrm>
          <a:prstGeom prst="line">
            <a:avLst/>
          </a:prstGeom>
          <a:noFill/>
          <a:ln w="12700" cap="sq">
            <a:solidFill>
              <a:schemeClr val="tx1"/>
            </a:solidFill>
            <a:round/>
            <a:headEnd type="none" w="sm" len="sm"/>
            <a:tailEnd type="triangle" w="lg" len="med"/>
          </a:ln>
          <a:effectLst/>
        </p:spPr>
        <p:txBody>
          <a:bodyPr wrap="none"/>
          <a:lstStyle/>
          <a:p>
            <a:pPr algn="ctr"/>
            <a:endParaRPr lang="en-US" b="1" dirty="0"/>
          </a:p>
        </p:txBody>
      </p:sp>
      <p:sp>
        <p:nvSpPr>
          <p:cNvPr id="4" name="TextBox 3"/>
          <p:cNvSpPr txBox="1"/>
          <p:nvPr/>
        </p:nvSpPr>
        <p:spPr>
          <a:xfrm>
            <a:off x="381000" y="1219200"/>
            <a:ext cx="2931787" cy="646331"/>
          </a:xfrm>
          <a:prstGeom prst="rect">
            <a:avLst/>
          </a:prstGeom>
          <a:noFill/>
        </p:spPr>
        <p:txBody>
          <a:bodyPr wrap="none" rtlCol="0">
            <a:spAutoFit/>
          </a:bodyPr>
          <a:lstStyle/>
          <a:p>
            <a:r>
              <a:rPr lang="en-US" i="1" dirty="0" smtClean="0"/>
              <a:t>In the PRiSM Initiation Phase</a:t>
            </a:r>
          </a:p>
          <a:p>
            <a:r>
              <a:rPr lang="en-US" i="1" dirty="0" smtClean="0"/>
              <a:t>Derived from the PBS</a:t>
            </a:r>
            <a:endParaRPr lang="en-US" i="1" dirty="0"/>
          </a:p>
        </p:txBody>
      </p:sp>
    </p:spTree>
    <p:extLst>
      <p:ext uri="{BB962C8B-B14F-4D97-AF65-F5344CB8AC3E}">
        <p14:creationId xmlns:p14="http://schemas.microsoft.com/office/powerpoint/2010/main" xmlns="" val="2898657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5</a:t>
            </a:fld>
            <a:endParaRPr lang="en-US" dirty="0"/>
          </a:p>
        </p:txBody>
      </p:sp>
      <p:sp>
        <p:nvSpPr>
          <p:cNvPr id="4" name="Title 3"/>
          <p:cNvSpPr>
            <a:spLocks noGrp="1"/>
          </p:cNvSpPr>
          <p:nvPr>
            <p:ph type="title"/>
          </p:nvPr>
        </p:nvSpPr>
        <p:spPr/>
        <p:txBody>
          <a:bodyPr/>
          <a:lstStyle/>
          <a:p>
            <a:r>
              <a:rPr lang="en-US" dirty="0" smtClean="0"/>
              <a:t>Post Project Phase</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a:ext>
            </a:extLst>
          </a:blip>
          <a:srcRect l="2580" t="3148"/>
          <a:stretch/>
        </p:blipFill>
        <p:spPr>
          <a:xfrm>
            <a:off x="449800" y="1219200"/>
            <a:ext cx="2598200" cy="4164613"/>
          </a:xfrm>
          <a:prstGeom prst="rect">
            <a:avLst/>
          </a:prstGeom>
        </p:spPr>
      </p:pic>
      <p:sp>
        <p:nvSpPr>
          <p:cNvPr id="6" name="Rectangle 5"/>
          <p:cNvSpPr/>
          <p:nvPr/>
        </p:nvSpPr>
        <p:spPr>
          <a:xfrm>
            <a:off x="4114800" y="2057400"/>
            <a:ext cx="4572000" cy="1200329"/>
          </a:xfrm>
          <a:prstGeom prst="rect">
            <a:avLst/>
          </a:prstGeom>
        </p:spPr>
        <p:txBody>
          <a:bodyPr>
            <a:spAutoFit/>
          </a:bodyPr>
          <a:lstStyle/>
          <a:p>
            <a:r>
              <a:rPr lang="en-US" dirty="0" smtClean="0"/>
              <a:t>Work with the organization to ensure that the end resulting product/asset/change is able to be adopted, integrated and produce benefits.</a:t>
            </a:r>
            <a:endParaRPr lang="en-US" dirty="0"/>
          </a:p>
          <a:p>
            <a:endParaRPr lang="en-US" dirty="0"/>
          </a:p>
        </p:txBody>
      </p:sp>
      <p:cxnSp>
        <p:nvCxnSpPr>
          <p:cNvPr id="7" name="Straight Arrow Connector 6"/>
          <p:cNvCxnSpPr/>
          <p:nvPr/>
        </p:nvCxnSpPr>
        <p:spPr>
          <a:xfrm flipH="1">
            <a:off x="2895600" y="2209800"/>
            <a:ext cx="12954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4114800" y="1600200"/>
            <a:ext cx="2433629" cy="461665"/>
          </a:xfrm>
          <a:prstGeom prst="rect">
            <a:avLst/>
          </a:prstGeom>
          <a:noFill/>
        </p:spPr>
        <p:txBody>
          <a:bodyPr wrap="none" rtlCol="0">
            <a:spAutoFit/>
          </a:bodyPr>
          <a:lstStyle/>
          <a:p>
            <a:r>
              <a:rPr lang="en-US" sz="2400" dirty="0" smtClean="0">
                <a:solidFill>
                  <a:srgbClr val="FF0000"/>
                </a:solidFill>
              </a:rPr>
              <a:t>IMPORTANT!!!!!!!</a:t>
            </a:r>
            <a:endParaRPr lang="en-US" sz="2400" dirty="0">
              <a:solidFill>
                <a:srgbClr val="FF0000"/>
              </a:solidFill>
            </a:endParaRPr>
          </a:p>
        </p:txBody>
      </p:sp>
    </p:spTree>
    <p:extLst>
      <p:ext uri="{BB962C8B-B14F-4D97-AF65-F5344CB8AC3E}">
        <p14:creationId xmlns:p14="http://schemas.microsoft.com/office/powerpoint/2010/main" xmlns="" val="6580732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p:cNvSpPr>
            <a:spLocks noGrp="1" noChangeArrowheads="1"/>
          </p:cNvSpPr>
          <p:nvPr>
            <p:ph type="title"/>
          </p:nvPr>
        </p:nvSpPr>
        <p:spPr/>
        <p:txBody>
          <a:bodyPr/>
          <a:lstStyle/>
          <a:p>
            <a:r>
              <a:rPr lang="en-GB" sz="4000" dirty="0"/>
              <a:t>Numbering System</a:t>
            </a:r>
          </a:p>
        </p:txBody>
      </p:sp>
      <p:grpSp>
        <p:nvGrpSpPr>
          <p:cNvPr id="2" name="Group 28"/>
          <p:cNvGrpSpPr/>
          <p:nvPr/>
        </p:nvGrpSpPr>
        <p:grpSpPr>
          <a:xfrm>
            <a:off x="845350" y="1149123"/>
            <a:ext cx="7009356" cy="4135438"/>
            <a:chOff x="1741488" y="1657350"/>
            <a:chExt cx="7593469" cy="4135438"/>
          </a:xfrm>
        </p:grpSpPr>
        <p:sp>
          <p:nvSpPr>
            <p:cNvPr id="806915" name="Line 3"/>
            <p:cNvSpPr>
              <a:spLocks noChangeShapeType="1"/>
            </p:cNvSpPr>
            <p:nvPr/>
          </p:nvSpPr>
          <p:spPr bwMode="auto">
            <a:xfrm>
              <a:off x="2311400" y="274320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16" name="Text Box 4"/>
            <p:cNvSpPr txBox="1">
              <a:spLocks noChangeArrowheads="1"/>
            </p:cNvSpPr>
            <p:nvPr/>
          </p:nvSpPr>
          <p:spPr bwMode="auto">
            <a:xfrm>
              <a:off x="7952550" y="1925066"/>
              <a:ext cx="1212737"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a:solidFill>
                    <a:schemeClr val="bg1"/>
                  </a:solidFill>
                </a:rPr>
                <a:t>Level One</a:t>
              </a:r>
            </a:p>
          </p:txBody>
        </p:sp>
        <p:sp>
          <p:nvSpPr>
            <p:cNvPr id="806917" name="Text Box 5"/>
            <p:cNvSpPr txBox="1">
              <a:spLocks noChangeArrowheads="1"/>
            </p:cNvSpPr>
            <p:nvPr/>
          </p:nvSpPr>
          <p:spPr bwMode="auto">
            <a:xfrm>
              <a:off x="7956549" y="2997200"/>
              <a:ext cx="1218989"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a:solidFill>
                    <a:schemeClr val="bg1"/>
                  </a:solidFill>
                </a:rPr>
                <a:t>Level Two</a:t>
              </a:r>
            </a:p>
          </p:txBody>
        </p:sp>
        <p:sp>
          <p:nvSpPr>
            <p:cNvPr id="806918" name="Text Box 6"/>
            <p:cNvSpPr txBox="1">
              <a:spLocks noChangeArrowheads="1"/>
            </p:cNvSpPr>
            <p:nvPr/>
          </p:nvSpPr>
          <p:spPr bwMode="auto">
            <a:xfrm>
              <a:off x="7956549" y="4225925"/>
              <a:ext cx="1378408"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a:solidFill>
                    <a:schemeClr val="bg1"/>
                  </a:solidFill>
                </a:rPr>
                <a:t>Level Three</a:t>
              </a:r>
            </a:p>
          </p:txBody>
        </p:sp>
        <p:sp>
          <p:nvSpPr>
            <p:cNvPr id="806919" name="Rectangle 7"/>
            <p:cNvSpPr>
              <a:spLocks noChangeArrowheads="1"/>
            </p:cNvSpPr>
            <p:nvPr/>
          </p:nvSpPr>
          <p:spPr bwMode="auto">
            <a:xfrm>
              <a:off x="3475038" y="16573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1.0</a:t>
              </a:r>
            </a:p>
          </p:txBody>
        </p:sp>
        <p:sp>
          <p:nvSpPr>
            <p:cNvPr id="806920" name="Rectangle 8"/>
            <p:cNvSpPr>
              <a:spLocks noChangeArrowheads="1"/>
            </p:cNvSpPr>
            <p:nvPr/>
          </p:nvSpPr>
          <p:spPr bwMode="auto">
            <a:xfrm>
              <a:off x="17414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1.1</a:t>
              </a:r>
            </a:p>
          </p:txBody>
        </p:sp>
        <p:sp>
          <p:nvSpPr>
            <p:cNvPr id="806921" name="Rectangle 9"/>
            <p:cNvSpPr>
              <a:spLocks noChangeArrowheads="1"/>
            </p:cNvSpPr>
            <p:nvPr/>
          </p:nvSpPr>
          <p:spPr bwMode="auto">
            <a:xfrm>
              <a:off x="52085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a:t>
              </a:r>
            </a:p>
          </p:txBody>
        </p:sp>
        <p:sp>
          <p:nvSpPr>
            <p:cNvPr id="806922" name="Rectangle 10"/>
            <p:cNvSpPr>
              <a:spLocks noChangeArrowheads="1"/>
            </p:cNvSpPr>
            <p:nvPr/>
          </p:nvSpPr>
          <p:spPr bwMode="auto">
            <a:xfrm>
              <a:off x="347503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1.2</a:t>
              </a:r>
            </a:p>
          </p:txBody>
        </p:sp>
        <p:cxnSp>
          <p:nvCxnSpPr>
            <p:cNvPr id="806923" name="AutoShape 11"/>
            <p:cNvCxnSpPr>
              <a:cxnSpLocks noChangeShapeType="1"/>
              <a:stCxn id="806919" idx="2"/>
              <a:endCxn id="806920" idx="0"/>
            </p:cNvCxnSpPr>
            <p:nvPr/>
          </p:nvCxnSpPr>
          <p:spPr bwMode="auto">
            <a:xfrm rot="5400000">
              <a:off x="300831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806924" name="AutoShape 12"/>
            <p:cNvCxnSpPr>
              <a:cxnSpLocks noChangeShapeType="1"/>
              <a:stCxn id="806919" idx="2"/>
              <a:endCxn id="806922" idx="0"/>
            </p:cNvCxnSpPr>
            <p:nvPr/>
          </p:nvCxnSpPr>
          <p:spPr bwMode="auto">
            <a:xfrm rot="5400000">
              <a:off x="3875088" y="2533650"/>
              <a:ext cx="685800" cy="0"/>
            </a:xfrm>
            <a:prstGeom prst="straightConnector1">
              <a:avLst/>
            </a:prstGeom>
            <a:noFill/>
            <a:ln w="12700" cap="sq">
              <a:solidFill>
                <a:schemeClr val="tx1"/>
              </a:solidFill>
              <a:round/>
              <a:headEnd type="none" w="sm" len="sm"/>
              <a:tailEnd type="none" w="sm" len="sm"/>
            </a:ln>
            <a:effectLst/>
          </p:spPr>
        </p:cxnSp>
        <p:cxnSp>
          <p:nvCxnSpPr>
            <p:cNvPr id="806925" name="AutoShape 13"/>
            <p:cNvCxnSpPr>
              <a:cxnSpLocks noChangeShapeType="1"/>
              <a:stCxn id="806919" idx="2"/>
              <a:endCxn id="806921" idx="0"/>
            </p:cNvCxnSpPr>
            <p:nvPr/>
          </p:nvCxnSpPr>
          <p:spPr bwMode="auto">
            <a:xfrm rot="16200000" flipH="1">
              <a:off x="474186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sp>
          <p:nvSpPr>
            <p:cNvPr id="806927" name="Rectangle 15"/>
            <p:cNvSpPr>
              <a:spLocks noChangeArrowheads="1"/>
            </p:cNvSpPr>
            <p:nvPr/>
          </p:nvSpPr>
          <p:spPr bwMode="auto">
            <a:xfrm>
              <a:off x="41354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a:t>
              </a:r>
            </a:p>
          </p:txBody>
        </p:sp>
        <p:sp>
          <p:nvSpPr>
            <p:cNvPr id="806928" name="Rectangle 16"/>
            <p:cNvSpPr>
              <a:spLocks noChangeArrowheads="1"/>
            </p:cNvSpPr>
            <p:nvPr/>
          </p:nvSpPr>
          <p:spPr bwMode="auto">
            <a:xfrm>
              <a:off x="61166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1.3.2</a:t>
              </a:r>
            </a:p>
          </p:txBody>
        </p:sp>
        <p:cxnSp>
          <p:nvCxnSpPr>
            <p:cNvPr id="806929" name="AutoShape 17"/>
            <p:cNvCxnSpPr>
              <a:cxnSpLocks noChangeShapeType="1"/>
              <a:stCxn id="806921" idx="2"/>
              <a:endCxn id="806927" idx="0"/>
            </p:cNvCxnSpPr>
            <p:nvPr/>
          </p:nvCxnSpPr>
          <p:spPr bwMode="auto">
            <a:xfrm rot="5400000">
              <a:off x="5095876" y="3316287"/>
              <a:ext cx="762000" cy="949325"/>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806932" name="AutoShape 20"/>
            <p:cNvCxnSpPr>
              <a:cxnSpLocks noChangeShapeType="1"/>
              <a:stCxn id="806921" idx="2"/>
              <a:endCxn id="806928" idx="0"/>
            </p:cNvCxnSpPr>
            <p:nvPr/>
          </p:nvCxnSpPr>
          <p:spPr bwMode="auto">
            <a:xfrm rot="16200000" flipH="1">
              <a:off x="6086476" y="3275012"/>
              <a:ext cx="762000" cy="1031875"/>
            </a:xfrm>
            <a:prstGeom prst="bentConnector3">
              <a:avLst>
                <a:gd name="adj1" fmla="val 50000"/>
              </a:avLst>
            </a:prstGeom>
            <a:noFill/>
            <a:ln w="12700" cap="sq">
              <a:solidFill>
                <a:schemeClr val="tx1"/>
              </a:solidFill>
              <a:miter lim="800000"/>
              <a:headEnd type="none" w="sm" len="sm"/>
              <a:tailEnd type="none" w="sm" len="sm"/>
            </a:ln>
            <a:effectLst/>
          </p:spPr>
        </p:cxnSp>
        <p:sp>
          <p:nvSpPr>
            <p:cNvPr id="806935" name="Rectangle 23"/>
            <p:cNvSpPr>
              <a:spLocks noChangeArrowheads="1"/>
            </p:cNvSpPr>
            <p:nvPr/>
          </p:nvSpPr>
          <p:spPr bwMode="auto">
            <a:xfrm>
              <a:off x="3095625" y="5259388"/>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1.3.1.1</a:t>
              </a:r>
            </a:p>
          </p:txBody>
        </p:sp>
        <p:sp>
          <p:nvSpPr>
            <p:cNvPr id="806936" name="Rectangle 24"/>
            <p:cNvSpPr>
              <a:spLocks noChangeArrowheads="1"/>
            </p:cNvSpPr>
            <p:nvPr/>
          </p:nvSpPr>
          <p:spPr bwMode="auto">
            <a:xfrm>
              <a:off x="5110163" y="525780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1.3.1.2</a:t>
              </a:r>
            </a:p>
          </p:txBody>
        </p:sp>
        <p:sp>
          <p:nvSpPr>
            <p:cNvPr id="806937" name="Freeform 25"/>
            <p:cNvSpPr>
              <a:spLocks/>
            </p:cNvSpPr>
            <p:nvPr/>
          </p:nvSpPr>
          <p:spPr bwMode="auto">
            <a:xfrm>
              <a:off x="3898900" y="5065713"/>
              <a:ext cx="2060575" cy="188912"/>
            </a:xfrm>
            <a:custGeom>
              <a:avLst/>
              <a:gdLst/>
              <a:ahLst/>
              <a:cxnLst>
                <a:cxn ang="0">
                  <a:pos x="0" y="110"/>
                </a:cxn>
                <a:cxn ang="0">
                  <a:pos x="0" y="0"/>
                </a:cxn>
                <a:cxn ang="0">
                  <a:pos x="1198" y="0"/>
                </a:cxn>
                <a:cxn ang="0">
                  <a:pos x="1198" y="119"/>
                </a:cxn>
              </a:cxnLst>
              <a:rect l="0" t="0" r="r" b="b"/>
              <a:pathLst>
                <a:path w="1198" h="119">
                  <a:moveTo>
                    <a:pt x="0" y="110"/>
                  </a:moveTo>
                  <a:lnTo>
                    <a:pt x="0" y="0"/>
                  </a:lnTo>
                  <a:lnTo>
                    <a:pt x="1198" y="0"/>
                  </a:lnTo>
                  <a:lnTo>
                    <a:pt x="1198" y="119"/>
                  </a:lnTo>
                </a:path>
              </a:pathLst>
            </a:custGeom>
            <a:noFill/>
            <a:ln w="12700" cap="sq" cmpd="sng">
              <a:solidFill>
                <a:schemeClr val="tx1"/>
              </a:solidFill>
              <a:prstDash val="solid"/>
              <a:round/>
              <a:headEnd type="none" w="sm" len="sm"/>
              <a:tailEnd type="none" w="sm" len="sm"/>
            </a:ln>
            <a:effectLst/>
          </p:spPr>
          <p:txBody>
            <a:bodyPr wrap="none"/>
            <a:lstStyle/>
            <a:p>
              <a:pPr algn="ctr"/>
              <a:endParaRPr lang="en-US" b="1" dirty="0"/>
            </a:p>
          </p:txBody>
        </p:sp>
        <p:sp>
          <p:nvSpPr>
            <p:cNvPr id="806938" name="Line 26"/>
            <p:cNvSpPr>
              <a:spLocks noChangeShapeType="1"/>
            </p:cNvSpPr>
            <p:nvPr/>
          </p:nvSpPr>
          <p:spPr bwMode="auto">
            <a:xfrm flipV="1">
              <a:off x="4953000" y="4732338"/>
              <a:ext cx="0" cy="319087"/>
            </a:xfrm>
            <a:prstGeom prst="line">
              <a:avLst/>
            </a:prstGeom>
            <a:noFill/>
            <a:ln w="12700" cap="sq">
              <a:solidFill>
                <a:schemeClr val="tx1"/>
              </a:solidFill>
              <a:round/>
              <a:headEnd type="none" w="sm" len="sm"/>
              <a:tailEnd type="none" w="sm" len="sm"/>
            </a:ln>
            <a:effectLst/>
          </p:spPr>
          <p:txBody>
            <a:bodyPr wrap="none"/>
            <a:lstStyle/>
            <a:p>
              <a:pPr algn="ctr"/>
              <a:endParaRPr lang="en-US" b="1" dirty="0"/>
            </a:p>
          </p:txBody>
        </p:sp>
        <p:sp>
          <p:nvSpPr>
            <p:cNvPr id="806939" name="Line 27"/>
            <p:cNvSpPr>
              <a:spLocks noChangeShapeType="1"/>
            </p:cNvSpPr>
            <p:nvPr/>
          </p:nvSpPr>
          <p:spPr bwMode="auto">
            <a:xfrm>
              <a:off x="2355850" y="3698875"/>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40" name="Line 28"/>
            <p:cNvSpPr>
              <a:spLocks noChangeShapeType="1"/>
            </p:cNvSpPr>
            <p:nvPr/>
          </p:nvSpPr>
          <p:spPr bwMode="auto">
            <a:xfrm>
              <a:off x="2325688" y="493395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41" name="Text Box 29"/>
            <p:cNvSpPr txBox="1">
              <a:spLocks noChangeArrowheads="1"/>
            </p:cNvSpPr>
            <p:nvPr/>
          </p:nvSpPr>
          <p:spPr bwMode="auto">
            <a:xfrm>
              <a:off x="7986713" y="5211763"/>
              <a:ext cx="1253097"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a:solidFill>
                    <a:schemeClr val="bg1"/>
                  </a:solidFill>
                </a:rPr>
                <a:t>Level Four</a:t>
              </a:r>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50</a:t>
            </a:fld>
            <a:endParaRPr lang="en-US" dirty="0"/>
          </a:p>
        </p:txBody>
      </p:sp>
    </p:spTree>
    <p:extLst>
      <p:ext uri="{BB962C8B-B14F-4D97-AF65-F5344CB8AC3E}">
        <p14:creationId xmlns:p14="http://schemas.microsoft.com/office/powerpoint/2010/main" xmlns="" val="93457381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p:txBody>
          <a:bodyPr/>
          <a:lstStyle/>
          <a:p>
            <a:r>
              <a:rPr lang="en-GB" dirty="0" smtClean="0"/>
              <a:t>Organization Breakdown</a:t>
            </a:r>
            <a:endParaRPr lang="en-US" dirty="0"/>
          </a:p>
        </p:txBody>
      </p:sp>
      <p:grpSp>
        <p:nvGrpSpPr>
          <p:cNvPr id="2" name="Group 27"/>
          <p:cNvGrpSpPr/>
          <p:nvPr/>
        </p:nvGrpSpPr>
        <p:grpSpPr>
          <a:xfrm>
            <a:off x="1494798" y="1683654"/>
            <a:ext cx="6154406" cy="4099502"/>
            <a:chOff x="2425893" y="1683653"/>
            <a:chExt cx="6667273" cy="4099502"/>
          </a:xfrm>
        </p:grpSpPr>
        <p:sp>
          <p:nvSpPr>
            <p:cNvPr id="808963" name="Rectangle 3"/>
            <p:cNvSpPr>
              <a:spLocks noChangeArrowheads="1"/>
            </p:cNvSpPr>
            <p:nvPr/>
          </p:nvSpPr>
          <p:spPr bwMode="auto">
            <a:xfrm>
              <a:off x="3047993" y="2935508"/>
              <a:ext cx="1301070" cy="68330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r>
                <a:rPr lang="en-GB" b="1" dirty="0"/>
                <a:t>Team Leader</a:t>
              </a:r>
              <a:endParaRPr lang="en-US" b="1" dirty="0"/>
            </a:p>
          </p:txBody>
        </p:sp>
        <p:sp>
          <p:nvSpPr>
            <p:cNvPr id="808965" name="Rectangle 5"/>
            <p:cNvSpPr>
              <a:spLocks noChangeArrowheads="1"/>
            </p:cNvSpPr>
            <p:nvPr/>
          </p:nvSpPr>
          <p:spPr bwMode="auto">
            <a:xfrm>
              <a:off x="4763627" y="1683653"/>
              <a:ext cx="1361394" cy="648607"/>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r>
                <a:rPr lang="en-GB" b="1" dirty="0" smtClean="0"/>
                <a:t>Project Manager</a:t>
              </a:r>
              <a:endParaRPr lang="en-US" b="1" dirty="0"/>
            </a:p>
          </p:txBody>
        </p:sp>
        <p:sp>
          <p:nvSpPr>
            <p:cNvPr id="27" name="Rectangle 3"/>
            <p:cNvSpPr>
              <a:spLocks noChangeArrowheads="1"/>
            </p:cNvSpPr>
            <p:nvPr/>
          </p:nvSpPr>
          <p:spPr bwMode="auto">
            <a:xfrm>
              <a:off x="6596669" y="2935508"/>
              <a:ext cx="1301070" cy="68330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r>
                <a:rPr lang="en-GB" b="1" dirty="0"/>
                <a:t>Team Leader</a:t>
              </a:r>
              <a:endParaRPr lang="en-US" b="1" dirty="0"/>
            </a:p>
          </p:txBody>
        </p:sp>
        <p:cxnSp>
          <p:nvCxnSpPr>
            <p:cNvPr id="29" name="Elbow Connector 28"/>
            <p:cNvCxnSpPr>
              <a:stCxn id="808965" idx="2"/>
              <a:endCxn id="808963" idx="0"/>
            </p:cNvCxnSpPr>
            <p:nvPr/>
          </p:nvCxnSpPr>
          <p:spPr bwMode="auto">
            <a:xfrm rot="5400000">
              <a:off x="4269802" y="1760986"/>
              <a:ext cx="603248" cy="1745796"/>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cxnSp>
          <p:nvCxnSpPr>
            <p:cNvPr id="31" name="Elbow Connector 30"/>
            <p:cNvCxnSpPr>
              <a:stCxn id="808965" idx="2"/>
              <a:endCxn id="27" idx="0"/>
            </p:cNvCxnSpPr>
            <p:nvPr/>
          </p:nvCxnSpPr>
          <p:spPr bwMode="auto">
            <a:xfrm rot="16200000" flipH="1">
              <a:off x="6044140" y="1732444"/>
              <a:ext cx="603248" cy="1802880"/>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34" name="Rectangle 3"/>
            <p:cNvSpPr>
              <a:spLocks noChangeArrowheads="1"/>
            </p:cNvSpPr>
            <p:nvPr/>
          </p:nvSpPr>
          <p:spPr bwMode="auto">
            <a:xfrm>
              <a:off x="5689547" y="3958748"/>
              <a:ext cx="1301070" cy="68330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r>
                <a:rPr lang="en-GB" b="1" dirty="0" smtClean="0"/>
                <a:t>Section</a:t>
              </a:r>
            </a:p>
            <a:p>
              <a:pPr eaLnBrk="1" hangingPunct="1"/>
              <a:r>
                <a:rPr lang="en-GB" b="1" dirty="0" smtClean="0"/>
                <a:t>Leader</a:t>
              </a:r>
              <a:endParaRPr lang="en-US" b="1" dirty="0"/>
            </a:p>
          </p:txBody>
        </p:sp>
        <p:cxnSp>
          <p:nvCxnSpPr>
            <p:cNvPr id="35" name="Elbow Connector 34"/>
            <p:cNvCxnSpPr>
              <a:stCxn id="27" idx="2"/>
              <a:endCxn id="34" idx="0"/>
            </p:cNvCxnSpPr>
            <p:nvPr/>
          </p:nvCxnSpPr>
          <p:spPr bwMode="auto">
            <a:xfrm rot="5400000">
              <a:off x="6623676" y="3335220"/>
              <a:ext cx="339934" cy="907122"/>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38" name="Rectangle 3"/>
            <p:cNvSpPr>
              <a:spLocks noChangeArrowheads="1"/>
            </p:cNvSpPr>
            <p:nvPr/>
          </p:nvSpPr>
          <p:spPr bwMode="auto">
            <a:xfrm>
              <a:off x="7293347" y="3951494"/>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39" name="Elbow Connector 38"/>
            <p:cNvCxnSpPr>
              <a:stCxn id="27" idx="2"/>
              <a:endCxn id="38" idx="0"/>
            </p:cNvCxnSpPr>
            <p:nvPr/>
          </p:nvCxnSpPr>
          <p:spPr bwMode="auto">
            <a:xfrm rot="16200000" flipH="1">
              <a:off x="7290823" y="3575194"/>
              <a:ext cx="332680" cy="419919"/>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43" name="Rectangle 3"/>
            <p:cNvSpPr>
              <a:spLocks noChangeArrowheads="1"/>
            </p:cNvSpPr>
            <p:nvPr/>
          </p:nvSpPr>
          <p:spPr bwMode="auto">
            <a:xfrm>
              <a:off x="8345615" y="3944240"/>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44" name="Elbow Connector 43"/>
            <p:cNvCxnSpPr>
              <a:stCxn id="27" idx="2"/>
              <a:endCxn id="43" idx="0"/>
            </p:cNvCxnSpPr>
            <p:nvPr/>
          </p:nvCxnSpPr>
          <p:spPr bwMode="auto">
            <a:xfrm rot="16200000" flipH="1">
              <a:off x="7820584" y="3045433"/>
              <a:ext cx="325426" cy="1472187"/>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47" name="Rectangle 3"/>
            <p:cNvSpPr>
              <a:spLocks noChangeArrowheads="1"/>
            </p:cNvSpPr>
            <p:nvPr/>
          </p:nvSpPr>
          <p:spPr bwMode="auto">
            <a:xfrm>
              <a:off x="5457329" y="5177930"/>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48" name="Elbow Connector 47"/>
            <p:cNvCxnSpPr>
              <a:stCxn id="34" idx="2"/>
              <a:endCxn id="47" idx="0"/>
            </p:cNvCxnSpPr>
            <p:nvPr/>
          </p:nvCxnSpPr>
          <p:spPr bwMode="auto">
            <a:xfrm rot="5400000">
              <a:off x="5817656" y="4655504"/>
              <a:ext cx="535876" cy="508977"/>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49" name="Rectangle 3"/>
            <p:cNvSpPr>
              <a:spLocks noChangeArrowheads="1"/>
            </p:cNvSpPr>
            <p:nvPr/>
          </p:nvSpPr>
          <p:spPr bwMode="auto">
            <a:xfrm>
              <a:off x="6509597" y="5170676"/>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50" name="Elbow Connector 49"/>
            <p:cNvCxnSpPr>
              <a:stCxn id="34" idx="2"/>
              <a:endCxn id="49" idx="0"/>
            </p:cNvCxnSpPr>
            <p:nvPr/>
          </p:nvCxnSpPr>
          <p:spPr bwMode="auto">
            <a:xfrm rot="16200000" flipH="1">
              <a:off x="6347416" y="4634719"/>
              <a:ext cx="528622" cy="543291"/>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53" name="Rectangle 3"/>
            <p:cNvSpPr>
              <a:spLocks noChangeArrowheads="1"/>
            </p:cNvSpPr>
            <p:nvPr/>
          </p:nvSpPr>
          <p:spPr bwMode="auto">
            <a:xfrm>
              <a:off x="2808527" y="4140182"/>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54" name="Elbow Connector 53"/>
            <p:cNvCxnSpPr>
              <a:stCxn id="808963" idx="2"/>
              <a:endCxn id="53" idx="0"/>
            </p:cNvCxnSpPr>
            <p:nvPr/>
          </p:nvCxnSpPr>
          <p:spPr bwMode="auto">
            <a:xfrm rot="5400000">
              <a:off x="3179732" y="3621386"/>
              <a:ext cx="521368" cy="516225"/>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55" name="Rectangle 3"/>
            <p:cNvSpPr>
              <a:spLocks noChangeArrowheads="1"/>
            </p:cNvSpPr>
            <p:nvPr/>
          </p:nvSpPr>
          <p:spPr bwMode="auto">
            <a:xfrm>
              <a:off x="3860795" y="4132928"/>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56" name="Elbow Connector 55"/>
            <p:cNvCxnSpPr>
              <a:stCxn id="808963" idx="2"/>
              <a:endCxn id="55" idx="0"/>
            </p:cNvCxnSpPr>
            <p:nvPr/>
          </p:nvCxnSpPr>
          <p:spPr bwMode="auto">
            <a:xfrm rot="16200000" flipH="1">
              <a:off x="3709492" y="3607849"/>
              <a:ext cx="514114" cy="536043"/>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59" name="TextBox 58"/>
            <p:cNvSpPr txBox="1"/>
            <p:nvPr/>
          </p:nvSpPr>
          <p:spPr>
            <a:xfrm>
              <a:off x="2425893" y="5413823"/>
              <a:ext cx="1800841"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GB" b="1" dirty="0" smtClean="0"/>
                <a:t>Team Members</a:t>
              </a:r>
              <a:endParaRPr lang="en-US" b="1" dirty="0"/>
            </a:p>
          </p:txBody>
        </p:sp>
        <p:cxnSp>
          <p:nvCxnSpPr>
            <p:cNvPr id="61" name="Straight Arrow Connector 60"/>
            <p:cNvCxnSpPr>
              <a:stCxn id="59" idx="3"/>
            </p:cNvCxnSpPr>
            <p:nvPr/>
          </p:nvCxnSpPr>
          <p:spPr bwMode="auto">
            <a:xfrm flipV="1">
              <a:off x="4226734" y="5442852"/>
              <a:ext cx="1041952" cy="155637"/>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62" name="Straight Arrow Connector 61"/>
            <p:cNvCxnSpPr>
              <a:stCxn id="59" idx="0"/>
            </p:cNvCxnSpPr>
            <p:nvPr/>
          </p:nvCxnSpPr>
          <p:spPr bwMode="auto">
            <a:xfrm flipV="1">
              <a:off x="3326314" y="4804227"/>
              <a:ext cx="839288" cy="609596"/>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grpSp>
      <p:sp>
        <p:nvSpPr>
          <p:cNvPr id="3" name="Slide Number Placeholder 2"/>
          <p:cNvSpPr>
            <a:spLocks noGrp="1"/>
          </p:cNvSpPr>
          <p:nvPr>
            <p:ph type="sldNum" sz="quarter" idx="12"/>
          </p:nvPr>
        </p:nvSpPr>
        <p:spPr/>
        <p:txBody>
          <a:bodyPr/>
          <a:lstStyle/>
          <a:p>
            <a:fld id="{4BE819A1-3DD8-4179-BFD0-BF7D359F8DBD}" type="slidenum">
              <a:rPr lang="en-US" smtClean="0"/>
              <a:pPr/>
              <a:t>51</a:t>
            </a:fld>
            <a:endParaRPr lang="en-US" dirty="0"/>
          </a:p>
        </p:txBody>
      </p:sp>
    </p:spTree>
    <p:extLst>
      <p:ext uri="{BB962C8B-B14F-4D97-AF65-F5344CB8AC3E}">
        <p14:creationId xmlns:p14="http://schemas.microsoft.com/office/powerpoint/2010/main" xmlns="" val="131674770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2"/>
          <p:cNvSpPr>
            <a:spLocks noGrp="1" noChangeArrowheads="1"/>
          </p:cNvSpPr>
          <p:nvPr>
            <p:ph type="title"/>
          </p:nvPr>
        </p:nvSpPr>
        <p:spPr/>
        <p:txBody>
          <a:bodyPr/>
          <a:lstStyle/>
          <a:p>
            <a:r>
              <a:rPr lang="en-GB" dirty="0" smtClean="0"/>
              <a:t>Responsibility Matrix</a:t>
            </a:r>
            <a:endParaRPr lang="en-GB" dirty="0"/>
          </a:p>
        </p:txBody>
      </p:sp>
      <p:grpSp>
        <p:nvGrpSpPr>
          <p:cNvPr id="4" name="Group 61"/>
          <p:cNvGrpSpPr/>
          <p:nvPr/>
        </p:nvGrpSpPr>
        <p:grpSpPr>
          <a:xfrm>
            <a:off x="304800" y="914400"/>
            <a:ext cx="8305800" cy="4997220"/>
            <a:chOff x="1071891" y="1343025"/>
            <a:chExt cx="8997949" cy="4997220"/>
          </a:xfrm>
        </p:grpSpPr>
        <p:sp>
          <p:nvSpPr>
            <p:cNvPr id="811011" name="Rectangle 3"/>
            <p:cNvSpPr>
              <a:spLocks noChangeArrowheads="1"/>
            </p:cNvSpPr>
            <p:nvPr/>
          </p:nvSpPr>
          <p:spPr bwMode="auto">
            <a:xfrm>
              <a:off x="3069760" y="3687763"/>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1.1.1</a:t>
              </a:r>
              <a:endParaRPr lang="en-US" b="1" dirty="0"/>
            </a:p>
          </p:txBody>
        </p:sp>
        <p:sp>
          <p:nvSpPr>
            <p:cNvPr id="811012" name="Rectangle 4"/>
            <p:cNvSpPr>
              <a:spLocks noChangeArrowheads="1"/>
            </p:cNvSpPr>
            <p:nvPr/>
          </p:nvSpPr>
          <p:spPr bwMode="auto">
            <a:xfrm>
              <a:off x="3091985" y="436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1.1.2</a:t>
              </a:r>
              <a:endParaRPr lang="en-US" b="1" dirty="0"/>
            </a:p>
          </p:txBody>
        </p:sp>
        <p:sp>
          <p:nvSpPr>
            <p:cNvPr id="811013" name="Rectangle 5"/>
            <p:cNvSpPr>
              <a:spLocks noChangeArrowheads="1"/>
            </p:cNvSpPr>
            <p:nvPr/>
          </p:nvSpPr>
          <p:spPr bwMode="auto">
            <a:xfrm>
              <a:off x="3098335" y="50863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1.1.3</a:t>
              </a:r>
              <a:endParaRPr lang="en-US" b="1" dirty="0"/>
            </a:p>
          </p:txBody>
        </p:sp>
        <p:sp>
          <p:nvSpPr>
            <p:cNvPr id="811014" name="Rectangle 6"/>
            <p:cNvSpPr>
              <a:spLocks noChangeArrowheads="1"/>
            </p:cNvSpPr>
            <p:nvPr/>
          </p:nvSpPr>
          <p:spPr bwMode="auto">
            <a:xfrm>
              <a:off x="2172823" y="3482975"/>
              <a:ext cx="565150"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a:t>
              </a:r>
              <a:endParaRPr lang="en-US" b="1" dirty="0"/>
            </a:p>
          </p:txBody>
        </p:sp>
        <p:sp>
          <p:nvSpPr>
            <p:cNvPr id="811015" name="Rectangle 7"/>
            <p:cNvSpPr>
              <a:spLocks noChangeArrowheads="1"/>
            </p:cNvSpPr>
            <p:nvPr/>
          </p:nvSpPr>
          <p:spPr bwMode="auto">
            <a:xfrm>
              <a:off x="1610848" y="3205163"/>
              <a:ext cx="468312" cy="2413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a:t>
              </a:r>
              <a:endParaRPr lang="en-US" b="1" dirty="0"/>
            </a:p>
          </p:txBody>
        </p:sp>
        <p:sp>
          <p:nvSpPr>
            <p:cNvPr id="811016" name="Freeform 8"/>
            <p:cNvSpPr>
              <a:spLocks/>
            </p:cNvSpPr>
            <p:nvPr/>
          </p:nvSpPr>
          <p:spPr bwMode="auto">
            <a:xfrm>
              <a:off x="2698285" y="3751263"/>
              <a:ext cx="384175" cy="14859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17" name="Line 9"/>
            <p:cNvSpPr>
              <a:spLocks noChangeShapeType="1"/>
            </p:cNvSpPr>
            <p:nvPr/>
          </p:nvSpPr>
          <p:spPr bwMode="auto">
            <a:xfrm flipH="1">
              <a:off x="2698285" y="3852863"/>
              <a:ext cx="342900" cy="0"/>
            </a:xfrm>
            <a:prstGeom prst="line">
              <a:avLst/>
            </a:prstGeom>
            <a:noFill/>
            <a:ln w="9525">
              <a:solidFill>
                <a:srgbClr val="6699FF"/>
              </a:solidFill>
              <a:round/>
              <a:headEnd/>
              <a:tailEnd/>
            </a:ln>
            <a:effectLst/>
          </p:spPr>
          <p:txBody>
            <a:bodyPr wrap="none" anchor="ctr"/>
            <a:lstStyle/>
            <a:p>
              <a:endParaRPr lang="en-US" b="1" dirty="0"/>
            </a:p>
          </p:txBody>
        </p:sp>
        <p:sp>
          <p:nvSpPr>
            <p:cNvPr id="811018" name="Line 10"/>
            <p:cNvSpPr>
              <a:spLocks noChangeShapeType="1"/>
            </p:cNvSpPr>
            <p:nvPr/>
          </p:nvSpPr>
          <p:spPr bwMode="auto">
            <a:xfrm flipH="1">
              <a:off x="2726860" y="4502150"/>
              <a:ext cx="344488" cy="0"/>
            </a:xfrm>
            <a:prstGeom prst="line">
              <a:avLst/>
            </a:prstGeom>
            <a:noFill/>
            <a:ln w="9525">
              <a:solidFill>
                <a:srgbClr val="6699FF"/>
              </a:solidFill>
              <a:round/>
              <a:headEnd/>
              <a:tailEnd/>
            </a:ln>
            <a:effectLst/>
          </p:spPr>
          <p:txBody>
            <a:bodyPr wrap="none" anchor="ctr"/>
            <a:lstStyle/>
            <a:p>
              <a:endParaRPr lang="en-US" b="1" dirty="0"/>
            </a:p>
          </p:txBody>
        </p:sp>
        <p:sp>
          <p:nvSpPr>
            <p:cNvPr id="811019" name="Freeform 11"/>
            <p:cNvSpPr>
              <a:spLocks/>
            </p:cNvSpPr>
            <p:nvPr/>
          </p:nvSpPr>
          <p:spPr bwMode="auto">
            <a:xfrm>
              <a:off x="1874373" y="3460750"/>
              <a:ext cx="315912" cy="1397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20" name="Text Box 12"/>
            <p:cNvSpPr txBox="1">
              <a:spLocks noChangeArrowheads="1"/>
            </p:cNvSpPr>
            <p:nvPr/>
          </p:nvSpPr>
          <p:spPr bwMode="auto">
            <a:xfrm>
              <a:off x="1071891" y="1647825"/>
              <a:ext cx="4540251" cy="369332"/>
            </a:xfrm>
            <a:prstGeom prst="rect">
              <a:avLst/>
            </a:prstGeom>
            <a:noFill/>
            <a:ln w="9525" algn="ctr">
              <a:noFill/>
              <a:miter lim="800000"/>
              <a:headEnd/>
              <a:tailEnd/>
            </a:ln>
            <a:effectLst/>
          </p:spPr>
          <p:txBody>
            <a:bodyPr wrap="square">
              <a:spAutoFit/>
            </a:bodyPr>
            <a:lstStyle/>
            <a:p>
              <a:pPr eaLnBrk="1" hangingPunct="1"/>
              <a:r>
                <a:rPr lang="en-GB" b="1" dirty="0">
                  <a:solidFill>
                    <a:schemeClr val="bg2">
                      <a:lumMod val="50000"/>
                    </a:schemeClr>
                  </a:solidFill>
                </a:rPr>
                <a:t>Product or Work Breakdown Structure</a:t>
              </a:r>
              <a:endParaRPr lang="en-US" b="1" dirty="0">
                <a:solidFill>
                  <a:schemeClr val="bg2">
                    <a:lumMod val="50000"/>
                  </a:schemeClr>
                </a:solidFill>
              </a:endParaRPr>
            </a:p>
          </p:txBody>
        </p:sp>
        <p:sp>
          <p:nvSpPr>
            <p:cNvPr id="811022" name="Rectangle 14"/>
            <p:cNvSpPr>
              <a:spLocks noChangeArrowheads="1"/>
            </p:cNvSpPr>
            <p:nvPr/>
          </p:nvSpPr>
          <p:spPr bwMode="auto">
            <a:xfrm>
              <a:off x="7039417" y="2133600"/>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a:t>Team Manager</a:t>
              </a:r>
              <a:endParaRPr lang="en-US" b="1" dirty="0"/>
            </a:p>
          </p:txBody>
        </p:sp>
        <p:sp>
          <p:nvSpPr>
            <p:cNvPr id="811023" name="Rectangle 15"/>
            <p:cNvSpPr>
              <a:spLocks noChangeArrowheads="1"/>
            </p:cNvSpPr>
            <p:nvPr/>
          </p:nvSpPr>
          <p:spPr bwMode="auto">
            <a:xfrm>
              <a:off x="5989173" y="1362075"/>
              <a:ext cx="2138816" cy="393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Project Manager</a:t>
              </a:r>
              <a:endParaRPr lang="en-US" b="1" dirty="0"/>
            </a:p>
          </p:txBody>
        </p:sp>
        <p:sp>
          <p:nvSpPr>
            <p:cNvPr id="811024" name="Rectangle 16"/>
            <p:cNvSpPr>
              <a:spLocks noChangeArrowheads="1"/>
            </p:cNvSpPr>
            <p:nvPr/>
          </p:nvSpPr>
          <p:spPr bwMode="auto">
            <a:xfrm>
              <a:off x="4114335" y="3078163"/>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Jane</a:t>
              </a:r>
              <a:endParaRPr lang="en-US" b="1" dirty="0"/>
            </a:p>
          </p:txBody>
        </p:sp>
        <p:sp>
          <p:nvSpPr>
            <p:cNvPr id="811025" name="Rectangle 17"/>
            <p:cNvSpPr>
              <a:spLocks noChangeArrowheads="1"/>
            </p:cNvSpPr>
            <p:nvPr/>
          </p:nvSpPr>
          <p:spPr bwMode="auto">
            <a:xfrm>
              <a:off x="5073185"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Sam</a:t>
              </a:r>
              <a:endParaRPr lang="en-US" b="1" dirty="0"/>
            </a:p>
          </p:txBody>
        </p:sp>
        <p:sp>
          <p:nvSpPr>
            <p:cNvPr id="811026" name="Rectangle 18"/>
            <p:cNvSpPr>
              <a:spLocks noChangeArrowheads="1"/>
            </p:cNvSpPr>
            <p:nvPr/>
          </p:nvSpPr>
          <p:spPr bwMode="auto">
            <a:xfrm>
              <a:off x="6028860"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Joe</a:t>
              </a:r>
              <a:endParaRPr lang="en-US" b="1" dirty="0"/>
            </a:p>
          </p:txBody>
        </p:sp>
        <p:sp>
          <p:nvSpPr>
            <p:cNvPr id="811027" name="Freeform 19"/>
            <p:cNvSpPr>
              <a:spLocks/>
            </p:cNvSpPr>
            <p:nvPr/>
          </p:nvSpPr>
          <p:spPr bwMode="auto">
            <a:xfrm>
              <a:off x="4471523" y="2847975"/>
              <a:ext cx="1884362"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28" name="Line 20"/>
            <p:cNvSpPr>
              <a:spLocks noChangeShapeType="1"/>
            </p:cNvSpPr>
            <p:nvPr/>
          </p:nvSpPr>
          <p:spPr bwMode="auto">
            <a:xfrm flipV="1">
              <a:off x="5420848" y="2606675"/>
              <a:ext cx="0" cy="469900"/>
            </a:xfrm>
            <a:prstGeom prst="line">
              <a:avLst/>
            </a:prstGeom>
            <a:noFill/>
            <a:ln w="9525">
              <a:solidFill>
                <a:srgbClr val="6699FF"/>
              </a:solidFill>
              <a:round/>
              <a:headEnd/>
              <a:tailEnd/>
            </a:ln>
            <a:effectLst/>
          </p:spPr>
          <p:txBody>
            <a:bodyPr wrap="none" anchor="ctr"/>
            <a:lstStyle/>
            <a:p>
              <a:endParaRPr lang="en-US" b="1" dirty="0"/>
            </a:p>
          </p:txBody>
        </p:sp>
        <p:sp>
          <p:nvSpPr>
            <p:cNvPr id="811029" name="Freeform 21"/>
            <p:cNvSpPr>
              <a:spLocks/>
            </p:cNvSpPr>
            <p:nvPr/>
          </p:nvSpPr>
          <p:spPr bwMode="auto">
            <a:xfrm>
              <a:off x="5422435" y="1919288"/>
              <a:ext cx="3759200" cy="1187450"/>
            </a:xfrm>
            <a:custGeom>
              <a:avLst/>
              <a:gdLst/>
              <a:ahLst/>
              <a:cxnLst>
                <a:cxn ang="0">
                  <a:pos x="0" y="727"/>
                </a:cxn>
                <a:cxn ang="0">
                  <a:pos x="0" y="0"/>
                </a:cxn>
                <a:cxn ang="0">
                  <a:pos x="2186" y="0"/>
                </a:cxn>
                <a:cxn ang="0">
                  <a:pos x="2186" y="748"/>
                </a:cxn>
              </a:cxnLst>
              <a:rect l="0" t="0" r="r" b="b"/>
              <a:pathLst>
                <a:path w="2186" h="748">
                  <a:moveTo>
                    <a:pt x="0" y="727"/>
                  </a:moveTo>
                  <a:lnTo>
                    <a:pt x="0" y="0"/>
                  </a:lnTo>
                  <a:lnTo>
                    <a:pt x="2186" y="0"/>
                  </a:lnTo>
                  <a:lnTo>
                    <a:pt x="2186" y="748"/>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30" name="Line 22"/>
            <p:cNvSpPr>
              <a:spLocks noChangeShapeType="1"/>
            </p:cNvSpPr>
            <p:nvPr/>
          </p:nvSpPr>
          <p:spPr bwMode="auto">
            <a:xfrm flipV="1">
              <a:off x="6876585" y="1751013"/>
              <a:ext cx="0" cy="152400"/>
            </a:xfrm>
            <a:prstGeom prst="line">
              <a:avLst/>
            </a:prstGeom>
            <a:noFill/>
            <a:ln w="9525">
              <a:solidFill>
                <a:srgbClr val="6699FF"/>
              </a:solidFill>
              <a:round/>
              <a:headEnd/>
              <a:tailEnd/>
            </a:ln>
            <a:effectLst/>
          </p:spPr>
          <p:txBody>
            <a:bodyPr wrap="none" anchor="ctr"/>
            <a:lstStyle/>
            <a:p>
              <a:endParaRPr lang="en-US" b="1" dirty="0"/>
            </a:p>
          </p:txBody>
        </p:sp>
        <p:sp>
          <p:nvSpPr>
            <p:cNvPr id="811031" name="Rectangle 23"/>
            <p:cNvSpPr>
              <a:spLocks noChangeArrowheads="1"/>
            </p:cNvSpPr>
            <p:nvPr/>
          </p:nvSpPr>
          <p:spPr bwMode="auto">
            <a:xfrm>
              <a:off x="6895635" y="309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Mary</a:t>
              </a:r>
              <a:endParaRPr lang="en-US" b="1" dirty="0"/>
            </a:p>
          </p:txBody>
        </p:sp>
        <p:sp>
          <p:nvSpPr>
            <p:cNvPr id="811032" name="Rectangle 24"/>
            <p:cNvSpPr>
              <a:spLocks noChangeArrowheads="1"/>
            </p:cNvSpPr>
            <p:nvPr/>
          </p:nvSpPr>
          <p:spPr bwMode="auto">
            <a:xfrm>
              <a:off x="7852898" y="3094038"/>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Dave</a:t>
              </a:r>
              <a:endParaRPr lang="en-US" b="1" dirty="0"/>
            </a:p>
          </p:txBody>
        </p:sp>
        <p:sp>
          <p:nvSpPr>
            <p:cNvPr id="811033" name="Rectangle 25"/>
            <p:cNvSpPr>
              <a:spLocks noChangeArrowheads="1"/>
            </p:cNvSpPr>
            <p:nvPr/>
          </p:nvSpPr>
          <p:spPr bwMode="auto">
            <a:xfrm>
              <a:off x="8746660" y="3094038"/>
              <a:ext cx="1230471"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Contractor</a:t>
              </a:r>
              <a:endParaRPr lang="en-US" b="1" dirty="0"/>
            </a:p>
          </p:txBody>
        </p:sp>
        <p:sp>
          <p:nvSpPr>
            <p:cNvPr id="811034" name="Freeform 26"/>
            <p:cNvSpPr>
              <a:spLocks/>
            </p:cNvSpPr>
            <p:nvPr/>
          </p:nvSpPr>
          <p:spPr bwMode="auto">
            <a:xfrm>
              <a:off x="7251235" y="2862263"/>
              <a:ext cx="941388"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35" name="Line 27"/>
            <p:cNvSpPr>
              <a:spLocks noChangeShapeType="1"/>
            </p:cNvSpPr>
            <p:nvPr/>
          </p:nvSpPr>
          <p:spPr bwMode="auto">
            <a:xfrm flipV="1">
              <a:off x="7744948" y="2620963"/>
              <a:ext cx="0" cy="222250"/>
            </a:xfrm>
            <a:prstGeom prst="line">
              <a:avLst/>
            </a:prstGeom>
            <a:noFill/>
            <a:ln w="9525">
              <a:solidFill>
                <a:srgbClr val="6699FF"/>
              </a:solidFill>
              <a:round/>
              <a:headEnd/>
              <a:tailEnd/>
            </a:ln>
            <a:effectLst/>
          </p:spPr>
          <p:txBody>
            <a:bodyPr wrap="none" anchor="ctr"/>
            <a:lstStyle/>
            <a:p>
              <a:endParaRPr lang="en-US" b="1" dirty="0"/>
            </a:p>
          </p:txBody>
        </p:sp>
        <p:sp>
          <p:nvSpPr>
            <p:cNvPr id="811036" name="Text Box 28"/>
            <p:cNvSpPr txBox="1">
              <a:spLocks noChangeArrowheads="1"/>
            </p:cNvSpPr>
            <p:nvPr/>
          </p:nvSpPr>
          <p:spPr bwMode="auto">
            <a:xfrm>
              <a:off x="1071891" y="1343025"/>
              <a:ext cx="2971800" cy="369332"/>
            </a:xfrm>
            <a:prstGeom prst="rect">
              <a:avLst/>
            </a:prstGeom>
            <a:noFill/>
            <a:ln w="9525" algn="ctr">
              <a:noFill/>
              <a:miter lim="800000"/>
              <a:headEnd/>
              <a:tailEnd/>
            </a:ln>
            <a:effectLst/>
          </p:spPr>
          <p:txBody>
            <a:bodyPr wrap="square">
              <a:spAutoFit/>
            </a:bodyPr>
            <a:lstStyle/>
            <a:p>
              <a:pPr eaLnBrk="1" hangingPunct="1"/>
              <a:r>
                <a:rPr lang="en-GB" b="1" dirty="0" smtClean="0">
                  <a:solidFill>
                    <a:schemeClr val="bg2">
                      <a:lumMod val="50000"/>
                    </a:schemeClr>
                  </a:solidFill>
                </a:rPr>
                <a:t>Organization </a:t>
              </a:r>
              <a:r>
                <a:rPr lang="en-GB" b="1" dirty="0">
                  <a:solidFill>
                    <a:schemeClr val="bg2">
                      <a:lumMod val="50000"/>
                    </a:schemeClr>
                  </a:solidFill>
                </a:rPr>
                <a:t>Structure</a:t>
              </a:r>
              <a:endParaRPr lang="en-US" b="1" dirty="0">
                <a:solidFill>
                  <a:schemeClr val="bg2">
                    <a:lumMod val="50000"/>
                  </a:schemeClr>
                </a:solidFill>
              </a:endParaRPr>
            </a:p>
          </p:txBody>
        </p:sp>
        <p:sp>
          <p:nvSpPr>
            <p:cNvPr id="811037" name="Text Box 29"/>
            <p:cNvSpPr txBox="1">
              <a:spLocks noChangeArrowheads="1"/>
            </p:cNvSpPr>
            <p:nvPr/>
          </p:nvSpPr>
          <p:spPr bwMode="auto">
            <a:xfrm>
              <a:off x="2036525" y="5693914"/>
              <a:ext cx="2143579" cy="646331"/>
            </a:xfrm>
            <a:prstGeom prst="rect">
              <a:avLst/>
            </a:prstGeom>
            <a:noFill/>
            <a:ln w="9525" algn="ctr">
              <a:noFill/>
              <a:miter lim="800000"/>
              <a:headEnd/>
              <a:tailEnd/>
            </a:ln>
            <a:effectLst/>
          </p:spPr>
          <p:txBody>
            <a:bodyPr wrap="square">
              <a:spAutoFit/>
            </a:bodyPr>
            <a:lstStyle/>
            <a:p>
              <a:pPr eaLnBrk="1" hangingPunct="1"/>
              <a:r>
                <a:rPr lang="en-GB" b="1" dirty="0">
                  <a:solidFill>
                    <a:schemeClr val="bg2">
                      <a:lumMod val="50000"/>
                    </a:schemeClr>
                  </a:solidFill>
                </a:rPr>
                <a:t>Products or Work Packages</a:t>
              </a:r>
              <a:endParaRPr lang="en-US" b="1" dirty="0">
                <a:solidFill>
                  <a:schemeClr val="bg2">
                    <a:lumMod val="50000"/>
                  </a:schemeClr>
                </a:solidFill>
              </a:endParaRPr>
            </a:p>
          </p:txBody>
        </p:sp>
        <p:sp>
          <p:nvSpPr>
            <p:cNvPr id="811038" name="Line 30"/>
            <p:cNvSpPr>
              <a:spLocks noChangeShapeType="1"/>
            </p:cNvSpPr>
            <p:nvPr/>
          </p:nvSpPr>
          <p:spPr bwMode="auto">
            <a:xfrm flipV="1">
              <a:off x="3379641" y="5400675"/>
              <a:ext cx="45719" cy="201839"/>
            </a:xfrm>
            <a:prstGeom prst="line">
              <a:avLst/>
            </a:prstGeom>
            <a:noFill/>
            <a:ln w="9525">
              <a:solidFill>
                <a:srgbClr val="6699FF"/>
              </a:solidFill>
              <a:round/>
              <a:headEnd/>
              <a:tailEnd type="triangle" w="med" len="med"/>
            </a:ln>
            <a:effectLst/>
          </p:spPr>
          <p:txBody>
            <a:bodyPr wrap="none" anchor="ctr"/>
            <a:lstStyle/>
            <a:p>
              <a:endParaRPr lang="en-US" b="1" dirty="0"/>
            </a:p>
          </p:txBody>
        </p:sp>
        <p:sp>
          <p:nvSpPr>
            <p:cNvPr id="811039" name="Rectangle 31"/>
            <p:cNvSpPr>
              <a:spLocks noChangeArrowheads="1"/>
            </p:cNvSpPr>
            <p:nvPr/>
          </p:nvSpPr>
          <p:spPr bwMode="auto">
            <a:xfrm>
              <a:off x="4003210" y="3495675"/>
              <a:ext cx="5572125" cy="20955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endParaRPr lang="en-US" b="1" dirty="0"/>
            </a:p>
          </p:txBody>
        </p:sp>
        <p:sp>
          <p:nvSpPr>
            <p:cNvPr id="811040" name="Line 32"/>
            <p:cNvSpPr>
              <a:spLocks noChangeShapeType="1"/>
            </p:cNvSpPr>
            <p:nvPr/>
          </p:nvSpPr>
          <p:spPr bwMode="auto">
            <a:xfrm>
              <a:off x="4952535" y="3508375"/>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1" name="Line 33"/>
            <p:cNvSpPr>
              <a:spLocks noChangeShapeType="1"/>
            </p:cNvSpPr>
            <p:nvPr/>
          </p:nvSpPr>
          <p:spPr bwMode="auto">
            <a:xfrm>
              <a:off x="593043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2" name="Line 34"/>
            <p:cNvSpPr>
              <a:spLocks noChangeShapeType="1"/>
            </p:cNvSpPr>
            <p:nvPr/>
          </p:nvSpPr>
          <p:spPr bwMode="auto">
            <a:xfrm>
              <a:off x="682578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3" name="Line 35"/>
            <p:cNvSpPr>
              <a:spLocks noChangeShapeType="1"/>
            </p:cNvSpPr>
            <p:nvPr/>
          </p:nvSpPr>
          <p:spPr bwMode="auto">
            <a:xfrm>
              <a:off x="773383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4" name="Line 36"/>
            <p:cNvSpPr>
              <a:spLocks noChangeShapeType="1"/>
            </p:cNvSpPr>
            <p:nvPr/>
          </p:nvSpPr>
          <p:spPr bwMode="auto">
            <a:xfrm>
              <a:off x="8695860"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5" name="Line 37"/>
            <p:cNvSpPr>
              <a:spLocks noChangeShapeType="1"/>
            </p:cNvSpPr>
            <p:nvPr/>
          </p:nvSpPr>
          <p:spPr bwMode="auto">
            <a:xfrm>
              <a:off x="4003210" y="4168775"/>
              <a:ext cx="5572125" cy="0"/>
            </a:xfrm>
            <a:prstGeom prst="line">
              <a:avLst/>
            </a:prstGeom>
            <a:noFill/>
            <a:ln w="9525">
              <a:solidFill>
                <a:srgbClr val="6699FF"/>
              </a:solidFill>
              <a:round/>
              <a:headEnd/>
              <a:tailEnd/>
            </a:ln>
            <a:effectLst/>
          </p:spPr>
          <p:txBody>
            <a:bodyPr wrap="none" anchor="ctr"/>
            <a:lstStyle/>
            <a:p>
              <a:endParaRPr lang="en-US" b="1" dirty="0"/>
            </a:p>
          </p:txBody>
        </p:sp>
        <p:sp>
          <p:nvSpPr>
            <p:cNvPr id="811046" name="Text Box 38"/>
            <p:cNvSpPr txBox="1">
              <a:spLocks noChangeArrowheads="1"/>
            </p:cNvSpPr>
            <p:nvPr/>
          </p:nvSpPr>
          <p:spPr bwMode="auto">
            <a:xfrm>
              <a:off x="4338266" y="3684588"/>
              <a:ext cx="340719" cy="369332"/>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47" name="Text Box 39"/>
            <p:cNvSpPr txBox="1">
              <a:spLocks noChangeArrowheads="1"/>
            </p:cNvSpPr>
            <p:nvPr/>
          </p:nvSpPr>
          <p:spPr bwMode="auto">
            <a:xfrm>
              <a:off x="5301878" y="3684588"/>
              <a:ext cx="351139" cy="369332"/>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49" name="Text Box 41"/>
            <p:cNvSpPr txBox="1">
              <a:spLocks noChangeArrowheads="1"/>
            </p:cNvSpPr>
            <p:nvPr/>
          </p:nvSpPr>
          <p:spPr bwMode="auto">
            <a:xfrm>
              <a:off x="7097341" y="3684588"/>
              <a:ext cx="332035" cy="369332"/>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sp>
          <p:nvSpPr>
            <p:cNvPr id="811050" name="Text Box 42"/>
            <p:cNvSpPr txBox="1">
              <a:spLocks noChangeArrowheads="1"/>
            </p:cNvSpPr>
            <p:nvPr/>
          </p:nvSpPr>
          <p:spPr bwMode="auto">
            <a:xfrm>
              <a:off x="5268674" y="5659668"/>
              <a:ext cx="4801166" cy="646331"/>
            </a:xfrm>
            <a:prstGeom prst="rect">
              <a:avLst/>
            </a:prstGeom>
            <a:noFill/>
            <a:ln w="9525" algn="ctr">
              <a:noFill/>
              <a:miter lim="800000"/>
              <a:headEnd/>
              <a:tailEnd/>
            </a:ln>
            <a:effectLst/>
          </p:spPr>
          <p:txBody>
            <a:bodyPr wrap="square">
              <a:spAutoFit/>
            </a:bodyPr>
            <a:lstStyle/>
            <a:p>
              <a:pPr algn="l" eaLnBrk="1" hangingPunct="1"/>
              <a:r>
                <a:rPr lang="en-GB" b="1" dirty="0"/>
                <a:t>R </a:t>
              </a:r>
              <a:r>
                <a:rPr lang="en-GB" b="1" dirty="0" smtClean="0"/>
                <a:t>– Responsible	A </a:t>
              </a:r>
              <a:r>
                <a:rPr lang="en-GB" b="1" dirty="0"/>
                <a:t>-</a:t>
              </a:r>
              <a:r>
                <a:rPr lang="en-GB" b="1" dirty="0" smtClean="0"/>
                <a:t>Accountable </a:t>
              </a:r>
              <a:br>
                <a:rPr lang="en-GB" b="1" dirty="0" smtClean="0"/>
              </a:br>
              <a:r>
                <a:rPr lang="en-GB" b="1" dirty="0" smtClean="0"/>
                <a:t>C </a:t>
              </a:r>
              <a:r>
                <a:rPr lang="en-GB" b="1" dirty="0"/>
                <a:t>- Consult </a:t>
              </a:r>
              <a:r>
                <a:rPr lang="en-GB" b="1" dirty="0" smtClean="0"/>
                <a:t>	I </a:t>
              </a:r>
              <a:r>
                <a:rPr lang="en-GB" b="1" dirty="0"/>
                <a:t>- Inform</a:t>
              </a:r>
              <a:endParaRPr lang="en-US" b="1" dirty="0"/>
            </a:p>
          </p:txBody>
        </p:sp>
        <p:sp>
          <p:nvSpPr>
            <p:cNvPr id="811051" name="Text Box 43"/>
            <p:cNvSpPr txBox="1">
              <a:spLocks noChangeArrowheads="1"/>
            </p:cNvSpPr>
            <p:nvPr/>
          </p:nvSpPr>
          <p:spPr bwMode="auto">
            <a:xfrm>
              <a:off x="8088711" y="3697288"/>
              <a:ext cx="266045" cy="369332"/>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sp>
          <p:nvSpPr>
            <p:cNvPr id="811052" name="Line 44"/>
            <p:cNvSpPr>
              <a:spLocks noChangeShapeType="1"/>
            </p:cNvSpPr>
            <p:nvPr/>
          </p:nvSpPr>
          <p:spPr bwMode="auto">
            <a:xfrm>
              <a:off x="3988923" y="4879975"/>
              <a:ext cx="5586412" cy="0"/>
            </a:xfrm>
            <a:prstGeom prst="line">
              <a:avLst/>
            </a:prstGeom>
            <a:noFill/>
            <a:ln w="9525">
              <a:solidFill>
                <a:srgbClr val="6699FF"/>
              </a:solidFill>
              <a:round/>
              <a:headEnd/>
              <a:tailEnd/>
            </a:ln>
            <a:effectLst/>
          </p:spPr>
          <p:txBody>
            <a:bodyPr wrap="none" anchor="ctr"/>
            <a:lstStyle/>
            <a:p>
              <a:endParaRPr lang="en-US" b="1" dirty="0"/>
            </a:p>
          </p:txBody>
        </p:sp>
        <p:grpSp>
          <p:nvGrpSpPr>
            <p:cNvPr id="5" name="Group 45"/>
            <p:cNvGrpSpPr>
              <a:grpSpLocks/>
            </p:cNvGrpSpPr>
            <p:nvPr/>
          </p:nvGrpSpPr>
          <p:grpSpPr bwMode="auto">
            <a:xfrm>
              <a:off x="4379448" y="4362454"/>
              <a:ext cx="3978144" cy="384176"/>
              <a:chOff x="2209" y="2748"/>
              <a:chExt cx="2313" cy="242"/>
            </a:xfrm>
          </p:grpSpPr>
          <p:grpSp>
            <p:nvGrpSpPr>
              <p:cNvPr id="6" name="Group 46"/>
              <p:cNvGrpSpPr>
                <a:grpSpLocks/>
              </p:cNvGrpSpPr>
              <p:nvPr/>
            </p:nvGrpSpPr>
            <p:grpSpPr bwMode="auto">
              <a:xfrm>
                <a:off x="2209" y="2748"/>
                <a:ext cx="2313" cy="242"/>
                <a:chOff x="1955" y="2712"/>
                <a:chExt cx="2313" cy="242"/>
              </a:xfrm>
            </p:grpSpPr>
            <p:sp>
              <p:nvSpPr>
                <p:cNvPr id="811055" name="Text Box 47"/>
                <p:cNvSpPr txBox="1">
                  <a:spLocks noChangeArrowheads="1"/>
                </p:cNvSpPr>
                <p:nvPr/>
              </p:nvSpPr>
              <p:spPr bwMode="auto">
                <a:xfrm>
                  <a:off x="2508" y="2712"/>
                  <a:ext cx="198" cy="233"/>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56" name="Text Box 48"/>
                <p:cNvSpPr txBox="1">
                  <a:spLocks noChangeArrowheads="1"/>
                </p:cNvSpPr>
                <p:nvPr/>
              </p:nvSpPr>
              <p:spPr bwMode="auto">
                <a:xfrm>
                  <a:off x="1955" y="2712"/>
                  <a:ext cx="116" cy="233"/>
                </a:xfrm>
                <a:prstGeom prst="rect">
                  <a:avLst/>
                </a:prstGeom>
                <a:noFill/>
                <a:ln w="9525" algn="ctr">
                  <a:noFill/>
                  <a:miter lim="800000"/>
                  <a:headEnd/>
                  <a:tailEnd/>
                </a:ln>
                <a:effectLst/>
              </p:spPr>
              <p:txBody>
                <a:bodyPr wrap="none">
                  <a:spAutoFit/>
                </a:bodyPr>
                <a:lstStyle/>
                <a:p>
                  <a:pPr eaLnBrk="1" hangingPunct="1"/>
                  <a:endParaRPr lang="en-US" b="1" dirty="0"/>
                </a:p>
              </p:txBody>
            </p:sp>
            <p:sp>
              <p:nvSpPr>
                <p:cNvPr id="811057" name="Text Box 49"/>
                <p:cNvSpPr txBox="1">
                  <a:spLocks noChangeArrowheads="1"/>
                </p:cNvSpPr>
                <p:nvPr/>
              </p:nvSpPr>
              <p:spPr bwMode="auto">
                <a:xfrm>
                  <a:off x="4113" y="2721"/>
                  <a:ext cx="155" cy="233"/>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grpSp>
          <p:sp>
            <p:nvSpPr>
              <p:cNvPr id="811058" name="Text Box 50"/>
              <p:cNvSpPr txBox="1">
                <a:spLocks noChangeArrowheads="1"/>
              </p:cNvSpPr>
              <p:nvPr/>
            </p:nvSpPr>
            <p:spPr bwMode="auto">
              <a:xfrm>
                <a:off x="3303" y="2757"/>
                <a:ext cx="204" cy="233"/>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59" name="Text Box 51"/>
              <p:cNvSpPr txBox="1">
                <a:spLocks noChangeArrowheads="1"/>
              </p:cNvSpPr>
              <p:nvPr/>
            </p:nvSpPr>
            <p:spPr bwMode="auto">
              <a:xfrm>
                <a:off x="3832" y="2749"/>
                <a:ext cx="193" cy="233"/>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grpSp>
        <p:sp>
          <p:nvSpPr>
            <p:cNvPr id="811061" name="Line 53"/>
            <p:cNvSpPr>
              <a:spLocks noChangeShapeType="1"/>
            </p:cNvSpPr>
            <p:nvPr/>
          </p:nvSpPr>
          <p:spPr bwMode="auto">
            <a:xfrm flipV="1">
              <a:off x="7743360" y="1938338"/>
              <a:ext cx="0" cy="222250"/>
            </a:xfrm>
            <a:prstGeom prst="line">
              <a:avLst/>
            </a:prstGeom>
            <a:noFill/>
            <a:ln w="9525">
              <a:solidFill>
                <a:srgbClr val="6699FF"/>
              </a:solidFill>
              <a:round/>
              <a:headEnd/>
              <a:tailEnd/>
            </a:ln>
            <a:effectLst/>
          </p:spPr>
          <p:txBody>
            <a:bodyPr wrap="none" anchor="ctr"/>
            <a:lstStyle/>
            <a:p>
              <a:endParaRPr lang="en-US" b="1" dirty="0"/>
            </a:p>
          </p:txBody>
        </p:sp>
        <p:grpSp>
          <p:nvGrpSpPr>
            <p:cNvPr id="7" name="Group 55"/>
            <p:cNvGrpSpPr>
              <a:grpSpLocks/>
            </p:cNvGrpSpPr>
            <p:nvPr/>
          </p:nvGrpSpPr>
          <p:grpSpPr bwMode="auto">
            <a:xfrm>
              <a:off x="5394390" y="5083182"/>
              <a:ext cx="3949694" cy="392113"/>
              <a:chOff x="2799" y="3202"/>
              <a:chExt cx="2297" cy="247"/>
            </a:xfrm>
          </p:grpSpPr>
          <p:grpSp>
            <p:nvGrpSpPr>
              <p:cNvPr id="8" name="Group 56"/>
              <p:cNvGrpSpPr>
                <a:grpSpLocks/>
              </p:cNvGrpSpPr>
              <p:nvPr/>
            </p:nvGrpSpPr>
            <p:grpSpPr bwMode="auto">
              <a:xfrm>
                <a:off x="2799" y="3202"/>
                <a:ext cx="1243" cy="241"/>
                <a:chOff x="3066" y="3184"/>
                <a:chExt cx="1243" cy="241"/>
              </a:xfrm>
            </p:grpSpPr>
            <p:sp>
              <p:nvSpPr>
                <p:cNvPr id="811065" name="Text Box 57"/>
                <p:cNvSpPr txBox="1">
                  <a:spLocks noChangeArrowheads="1"/>
                </p:cNvSpPr>
                <p:nvPr/>
              </p:nvSpPr>
              <p:spPr bwMode="auto">
                <a:xfrm>
                  <a:off x="3572" y="3192"/>
                  <a:ext cx="198" cy="233"/>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66" name="Text Box 58"/>
                <p:cNvSpPr txBox="1">
                  <a:spLocks noChangeArrowheads="1"/>
                </p:cNvSpPr>
                <p:nvPr/>
              </p:nvSpPr>
              <p:spPr bwMode="auto">
                <a:xfrm>
                  <a:off x="4116" y="3184"/>
                  <a:ext cx="193" cy="233"/>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sp>
              <p:nvSpPr>
                <p:cNvPr id="811067" name="Text Box 59"/>
                <p:cNvSpPr txBox="1">
                  <a:spLocks noChangeArrowheads="1"/>
                </p:cNvSpPr>
                <p:nvPr/>
              </p:nvSpPr>
              <p:spPr bwMode="auto">
                <a:xfrm>
                  <a:off x="3066" y="3185"/>
                  <a:ext cx="155" cy="233"/>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grpSp>
          <p:sp>
            <p:nvSpPr>
              <p:cNvPr id="811068" name="Text Box 60"/>
              <p:cNvSpPr txBox="1">
                <a:spLocks noChangeArrowheads="1"/>
              </p:cNvSpPr>
              <p:nvPr/>
            </p:nvSpPr>
            <p:spPr bwMode="auto">
              <a:xfrm>
                <a:off x="4892" y="3216"/>
                <a:ext cx="204" cy="233"/>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69" name="Text Box 61"/>
              <p:cNvSpPr txBox="1">
                <a:spLocks noChangeArrowheads="1"/>
              </p:cNvSpPr>
              <p:nvPr/>
            </p:nvSpPr>
            <p:spPr bwMode="auto">
              <a:xfrm>
                <a:off x="4364" y="3215"/>
                <a:ext cx="116" cy="233"/>
              </a:xfrm>
              <a:prstGeom prst="rect">
                <a:avLst/>
              </a:prstGeom>
              <a:noFill/>
              <a:ln w="9525" algn="ctr">
                <a:noFill/>
                <a:miter lim="800000"/>
                <a:headEnd/>
                <a:tailEnd/>
              </a:ln>
              <a:effectLst/>
            </p:spPr>
            <p:txBody>
              <a:bodyPr wrap="none">
                <a:spAutoFit/>
              </a:bodyPr>
              <a:lstStyle/>
              <a:p>
                <a:pPr eaLnBrk="1" hangingPunct="1"/>
                <a:endParaRPr lang="en-US" b="1" dirty="0"/>
              </a:p>
            </p:txBody>
          </p:sp>
        </p:grpSp>
        <p:sp>
          <p:nvSpPr>
            <p:cNvPr id="61" name="Rectangle 14"/>
            <p:cNvSpPr>
              <a:spLocks noChangeArrowheads="1"/>
            </p:cNvSpPr>
            <p:nvPr/>
          </p:nvSpPr>
          <p:spPr bwMode="auto">
            <a:xfrm>
              <a:off x="4680895" y="2126346"/>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a:t>Team Manager</a:t>
              </a:r>
              <a:endParaRPr lang="en-US" b="1" dirty="0"/>
            </a:p>
          </p:txBody>
        </p:sp>
      </p:gr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52</a:t>
            </a:fld>
            <a:endParaRPr lang="en-US" dirty="0"/>
          </a:p>
        </p:txBody>
      </p:sp>
    </p:spTree>
    <p:extLst>
      <p:ext uri="{BB962C8B-B14F-4D97-AF65-F5344CB8AC3E}">
        <p14:creationId xmlns:p14="http://schemas.microsoft.com/office/powerpoint/2010/main" xmlns="" val="1291540"/>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2"/>
          <p:cNvSpPr>
            <a:spLocks noGrp="1" noChangeArrowheads="1"/>
          </p:cNvSpPr>
          <p:nvPr>
            <p:ph type="title"/>
          </p:nvPr>
        </p:nvSpPr>
        <p:spPr/>
        <p:txBody>
          <a:bodyPr/>
          <a:lstStyle/>
          <a:p>
            <a:r>
              <a:rPr lang="en-GB" dirty="0"/>
              <a:t>Cost Breakdown</a:t>
            </a:r>
          </a:p>
        </p:txBody>
      </p:sp>
      <p:grpSp>
        <p:nvGrpSpPr>
          <p:cNvPr id="2" name="Group 53"/>
          <p:cNvGrpSpPr/>
          <p:nvPr/>
        </p:nvGrpSpPr>
        <p:grpSpPr>
          <a:xfrm>
            <a:off x="456766" y="1213305"/>
            <a:ext cx="8153401" cy="4979988"/>
            <a:chOff x="1113459" y="1285875"/>
            <a:chExt cx="8832851" cy="4979988"/>
          </a:xfrm>
        </p:grpSpPr>
        <p:grpSp>
          <p:nvGrpSpPr>
            <p:cNvPr id="4" name="Group 3"/>
            <p:cNvGrpSpPr>
              <a:grpSpLocks/>
            </p:cNvGrpSpPr>
            <p:nvPr/>
          </p:nvGrpSpPr>
          <p:grpSpPr bwMode="auto">
            <a:xfrm>
              <a:off x="1114295" y="1673225"/>
              <a:ext cx="4364682" cy="4592638"/>
              <a:chOff x="530" y="1054"/>
              <a:chExt cx="2537" cy="2893"/>
            </a:xfrm>
          </p:grpSpPr>
          <p:sp>
            <p:nvSpPr>
              <p:cNvPr id="813060" name="Rectangle 4"/>
              <p:cNvSpPr>
                <a:spLocks noChangeArrowheads="1"/>
              </p:cNvSpPr>
              <p:nvPr/>
            </p:nvSpPr>
            <p:spPr bwMode="auto">
              <a:xfrm>
                <a:off x="1760" y="2332"/>
                <a:ext cx="400"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1.1.1</a:t>
                </a:r>
                <a:endParaRPr lang="en-US" b="1" dirty="0"/>
              </a:p>
            </p:txBody>
          </p:sp>
          <p:sp>
            <p:nvSpPr>
              <p:cNvPr id="813061" name="Rectangle 5"/>
              <p:cNvSpPr>
                <a:spLocks noChangeArrowheads="1"/>
              </p:cNvSpPr>
              <p:nvPr/>
            </p:nvSpPr>
            <p:spPr bwMode="auto">
              <a:xfrm>
                <a:off x="1773" y="2757"/>
                <a:ext cx="400"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1.1.2</a:t>
                </a:r>
                <a:endParaRPr lang="en-US" b="1" dirty="0"/>
              </a:p>
            </p:txBody>
          </p:sp>
          <p:sp>
            <p:nvSpPr>
              <p:cNvPr id="813062" name="Rectangle 6"/>
              <p:cNvSpPr>
                <a:spLocks noChangeArrowheads="1"/>
              </p:cNvSpPr>
              <p:nvPr/>
            </p:nvSpPr>
            <p:spPr bwMode="auto">
              <a:xfrm>
                <a:off x="1777" y="3213"/>
                <a:ext cx="400"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1.1.3</a:t>
                </a:r>
                <a:endParaRPr lang="en-US" b="1" dirty="0"/>
              </a:p>
            </p:txBody>
          </p:sp>
          <p:sp>
            <p:nvSpPr>
              <p:cNvPr id="813063" name="Rectangle 7"/>
              <p:cNvSpPr>
                <a:spLocks noChangeArrowheads="1"/>
              </p:cNvSpPr>
              <p:nvPr/>
            </p:nvSpPr>
            <p:spPr bwMode="auto">
              <a:xfrm>
                <a:off x="1239" y="2203"/>
                <a:ext cx="328"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a:t>
                </a:r>
                <a:endParaRPr lang="en-US" b="1" dirty="0"/>
              </a:p>
            </p:txBody>
          </p:sp>
          <p:sp>
            <p:nvSpPr>
              <p:cNvPr id="813064" name="Rectangle 8"/>
              <p:cNvSpPr>
                <a:spLocks noChangeArrowheads="1"/>
              </p:cNvSpPr>
              <p:nvPr/>
            </p:nvSpPr>
            <p:spPr bwMode="auto">
              <a:xfrm>
                <a:off x="912" y="2028"/>
                <a:ext cx="272" cy="152"/>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a:t>
                </a:r>
                <a:endParaRPr lang="en-US" b="1" dirty="0"/>
              </a:p>
            </p:txBody>
          </p:sp>
          <p:sp>
            <p:nvSpPr>
              <p:cNvPr id="813065" name="Freeform 9"/>
              <p:cNvSpPr>
                <a:spLocks/>
              </p:cNvSpPr>
              <p:nvPr/>
            </p:nvSpPr>
            <p:spPr bwMode="auto">
              <a:xfrm>
                <a:off x="1544" y="2372"/>
                <a:ext cx="224" cy="936"/>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66" name="Line 10"/>
              <p:cNvSpPr>
                <a:spLocks noChangeShapeType="1"/>
              </p:cNvSpPr>
              <p:nvPr/>
            </p:nvSpPr>
            <p:spPr bwMode="auto">
              <a:xfrm flipH="1">
                <a:off x="1544" y="2436"/>
                <a:ext cx="200" cy="0"/>
              </a:xfrm>
              <a:prstGeom prst="line">
                <a:avLst/>
              </a:prstGeom>
              <a:noFill/>
              <a:ln w="9525">
                <a:solidFill>
                  <a:srgbClr val="6699FF"/>
                </a:solidFill>
                <a:round/>
                <a:headEnd/>
                <a:tailEnd/>
              </a:ln>
              <a:effectLst/>
            </p:spPr>
            <p:txBody>
              <a:bodyPr wrap="none" anchor="ctr"/>
              <a:lstStyle/>
              <a:p>
                <a:endParaRPr lang="en-US" b="1" dirty="0"/>
              </a:p>
            </p:txBody>
          </p:sp>
          <p:sp>
            <p:nvSpPr>
              <p:cNvPr id="813067" name="Line 11"/>
              <p:cNvSpPr>
                <a:spLocks noChangeShapeType="1"/>
              </p:cNvSpPr>
              <p:nvPr/>
            </p:nvSpPr>
            <p:spPr bwMode="auto">
              <a:xfrm flipH="1">
                <a:off x="1561" y="2845"/>
                <a:ext cx="200" cy="0"/>
              </a:xfrm>
              <a:prstGeom prst="line">
                <a:avLst/>
              </a:prstGeom>
              <a:noFill/>
              <a:ln w="9525">
                <a:solidFill>
                  <a:srgbClr val="6699FF"/>
                </a:solidFill>
                <a:round/>
                <a:headEnd/>
                <a:tailEnd/>
              </a:ln>
              <a:effectLst/>
            </p:spPr>
            <p:txBody>
              <a:bodyPr wrap="none" anchor="ctr"/>
              <a:lstStyle/>
              <a:p>
                <a:endParaRPr lang="en-US" b="1" dirty="0"/>
              </a:p>
            </p:txBody>
          </p:sp>
          <p:sp>
            <p:nvSpPr>
              <p:cNvPr id="813068" name="Freeform 12"/>
              <p:cNvSpPr>
                <a:spLocks/>
              </p:cNvSpPr>
              <p:nvPr/>
            </p:nvSpPr>
            <p:spPr bwMode="auto">
              <a:xfrm>
                <a:off x="1065" y="2189"/>
                <a:ext cx="184" cy="88"/>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69" name="Text Box 13"/>
              <p:cNvSpPr txBox="1">
                <a:spLocks noChangeArrowheads="1"/>
              </p:cNvSpPr>
              <p:nvPr/>
            </p:nvSpPr>
            <p:spPr bwMode="auto">
              <a:xfrm>
                <a:off x="530" y="1054"/>
                <a:ext cx="2537" cy="233"/>
              </a:xfrm>
              <a:prstGeom prst="rect">
                <a:avLst/>
              </a:prstGeom>
              <a:noFill/>
              <a:ln w="9525" algn="ctr">
                <a:noFill/>
                <a:miter lim="800000"/>
                <a:headEnd/>
                <a:tailEnd/>
              </a:ln>
              <a:effectLst/>
            </p:spPr>
            <p:txBody>
              <a:bodyPr wrap="square">
                <a:spAutoFit/>
              </a:bodyPr>
              <a:lstStyle/>
              <a:p>
                <a:pPr eaLnBrk="1" hangingPunct="1"/>
                <a:r>
                  <a:rPr lang="en-GB" b="1" dirty="0"/>
                  <a:t>Project Work Breakdown Structure</a:t>
                </a:r>
                <a:endParaRPr lang="en-US" b="1" dirty="0"/>
              </a:p>
            </p:txBody>
          </p:sp>
          <p:sp>
            <p:nvSpPr>
              <p:cNvPr id="813070" name="Line 14"/>
              <p:cNvSpPr>
                <a:spLocks noChangeShapeType="1"/>
              </p:cNvSpPr>
              <p:nvPr/>
            </p:nvSpPr>
            <p:spPr bwMode="auto">
              <a:xfrm>
                <a:off x="1063" y="2187"/>
                <a:ext cx="0" cy="1232"/>
              </a:xfrm>
              <a:prstGeom prst="line">
                <a:avLst/>
              </a:prstGeom>
              <a:noFill/>
              <a:ln w="9525">
                <a:solidFill>
                  <a:srgbClr val="6699FF"/>
                </a:solidFill>
                <a:round/>
                <a:headEnd/>
                <a:tailEnd/>
              </a:ln>
              <a:effectLst/>
            </p:spPr>
            <p:txBody>
              <a:bodyPr wrap="none" anchor="ctr"/>
              <a:lstStyle/>
              <a:p>
                <a:endParaRPr lang="en-US" b="1" dirty="0"/>
              </a:p>
            </p:txBody>
          </p:sp>
          <p:sp>
            <p:nvSpPr>
              <p:cNvPr id="813071" name="Text Box 15"/>
              <p:cNvSpPr txBox="1">
                <a:spLocks noChangeArrowheads="1"/>
              </p:cNvSpPr>
              <p:nvPr/>
            </p:nvSpPr>
            <p:spPr bwMode="auto">
              <a:xfrm>
                <a:off x="1518" y="3714"/>
                <a:ext cx="1019" cy="233"/>
              </a:xfrm>
              <a:prstGeom prst="rect">
                <a:avLst/>
              </a:prstGeom>
              <a:noFill/>
              <a:ln w="9525" algn="ctr">
                <a:noFill/>
                <a:miter lim="800000"/>
                <a:headEnd/>
                <a:tailEnd/>
              </a:ln>
              <a:effectLst/>
            </p:spPr>
            <p:txBody>
              <a:bodyPr wrap="none">
                <a:spAutoFit/>
              </a:bodyPr>
              <a:lstStyle/>
              <a:p>
                <a:pPr eaLnBrk="1" hangingPunct="1"/>
                <a:r>
                  <a:rPr lang="en-GB" b="1" dirty="0"/>
                  <a:t>Work Packages</a:t>
                </a:r>
                <a:endParaRPr lang="en-US" b="1" dirty="0"/>
              </a:p>
            </p:txBody>
          </p:sp>
          <p:sp>
            <p:nvSpPr>
              <p:cNvPr id="813072" name="Line 16"/>
              <p:cNvSpPr>
                <a:spLocks noChangeShapeType="1"/>
              </p:cNvSpPr>
              <p:nvPr/>
            </p:nvSpPr>
            <p:spPr bwMode="auto">
              <a:xfrm flipV="1">
                <a:off x="1967" y="3475"/>
                <a:ext cx="0" cy="208"/>
              </a:xfrm>
              <a:prstGeom prst="line">
                <a:avLst/>
              </a:prstGeom>
              <a:noFill/>
              <a:ln w="9525">
                <a:solidFill>
                  <a:srgbClr val="6699FF"/>
                </a:solidFill>
                <a:round/>
                <a:headEnd/>
                <a:tailEnd type="triangle" w="med" len="med"/>
              </a:ln>
              <a:effectLst/>
            </p:spPr>
            <p:txBody>
              <a:bodyPr wrap="none" anchor="ctr"/>
              <a:lstStyle/>
              <a:p>
                <a:endParaRPr lang="en-US" b="1" dirty="0"/>
              </a:p>
            </p:txBody>
          </p:sp>
          <p:sp>
            <p:nvSpPr>
              <p:cNvPr id="813073" name="Text Box 17"/>
              <p:cNvSpPr txBox="1">
                <a:spLocks noChangeArrowheads="1"/>
              </p:cNvSpPr>
              <p:nvPr/>
            </p:nvSpPr>
            <p:spPr bwMode="auto">
              <a:xfrm>
                <a:off x="697" y="3450"/>
                <a:ext cx="839" cy="233"/>
              </a:xfrm>
              <a:prstGeom prst="rect">
                <a:avLst/>
              </a:prstGeom>
              <a:noFill/>
              <a:ln w="9525" algn="ctr">
                <a:noFill/>
                <a:miter lim="800000"/>
                <a:headEnd/>
                <a:tailEnd/>
              </a:ln>
              <a:effectLst/>
            </p:spPr>
            <p:txBody>
              <a:bodyPr wrap="none">
                <a:spAutoFit/>
              </a:bodyPr>
              <a:lstStyle/>
              <a:p>
                <a:pPr eaLnBrk="1" hangingPunct="1"/>
                <a:r>
                  <a:rPr lang="en-GB" b="1" dirty="0"/>
                  <a:t>Other Areas</a:t>
                </a:r>
                <a:endParaRPr lang="en-US" b="1" dirty="0"/>
              </a:p>
            </p:txBody>
          </p:sp>
        </p:grpSp>
        <p:sp>
          <p:nvSpPr>
            <p:cNvPr id="813074" name="Rectangle 18"/>
            <p:cNvSpPr>
              <a:spLocks noChangeArrowheads="1"/>
            </p:cNvSpPr>
            <p:nvPr/>
          </p:nvSpPr>
          <p:spPr bwMode="auto">
            <a:xfrm>
              <a:off x="4075337" y="3509963"/>
              <a:ext cx="5586413" cy="20955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endParaRPr lang="en-US" b="1" dirty="0"/>
            </a:p>
          </p:txBody>
        </p:sp>
        <p:sp>
          <p:nvSpPr>
            <p:cNvPr id="813075" name="Line 19"/>
            <p:cNvSpPr>
              <a:spLocks noChangeShapeType="1"/>
            </p:cNvSpPr>
            <p:nvPr/>
          </p:nvSpPr>
          <p:spPr bwMode="auto">
            <a:xfrm>
              <a:off x="4973862" y="35353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6" name="Line 20"/>
            <p:cNvSpPr>
              <a:spLocks noChangeShapeType="1"/>
            </p:cNvSpPr>
            <p:nvPr/>
          </p:nvSpPr>
          <p:spPr bwMode="auto">
            <a:xfrm>
              <a:off x="5939062"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7" name="Line 21"/>
            <p:cNvSpPr>
              <a:spLocks noChangeShapeType="1"/>
            </p:cNvSpPr>
            <p:nvPr/>
          </p:nvSpPr>
          <p:spPr bwMode="auto">
            <a:xfrm>
              <a:off x="6912200"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8" name="Line 22"/>
            <p:cNvSpPr>
              <a:spLocks noChangeShapeType="1"/>
            </p:cNvSpPr>
            <p:nvPr/>
          </p:nvSpPr>
          <p:spPr bwMode="auto">
            <a:xfrm>
              <a:off x="7899625"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9" name="Line 23"/>
            <p:cNvSpPr>
              <a:spLocks noChangeShapeType="1"/>
            </p:cNvSpPr>
            <p:nvPr/>
          </p:nvSpPr>
          <p:spPr bwMode="auto">
            <a:xfrm>
              <a:off x="8812437"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80" name="Line 24"/>
            <p:cNvSpPr>
              <a:spLocks noChangeShapeType="1"/>
            </p:cNvSpPr>
            <p:nvPr/>
          </p:nvSpPr>
          <p:spPr bwMode="auto">
            <a:xfrm>
              <a:off x="4075337" y="4183063"/>
              <a:ext cx="5559425" cy="1587"/>
            </a:xfrm>
            <a:prstGeom prst="line">
              <a:avLst/>
            </a:prstGeom>
            <a:noFill/>
            <a:ln w="9525">
              <a:solidFill>
                <a:srgbClr val="6699FF"/>
              </a:solidFill>
              <a:round/>
              <a:headEnd/>
              <a:tailEnd/>
            </a:ln>
            <a:effectLst/>
          </p:spPr>
          <p:txBody>
            <a:bodyPr wrap="none" anchor="ctr"/>
            <a:lstStyle/>
            <a:p>
              <a:endParaRPr lang="en-US" b="1" dirty="0"/>
            </a:p>
          </p:txBody>
        </p:sp>
        <p:sp>
          <p:nvSpPr>
            <p:cNvPr id="813081" name="Line 25"/>
            <p:cNvSpPr>
              <a:spLocks noChangeShapeType="1"/>
            </p:cNvSpPr>
            <p:nvPr/>
          </p:nvSpPr>
          <p:spPr bwMode="auto">
            <a:xfrm>
              <a:off x="4062637" y="4894263"/>
              <a:ext cx="5599113" cy="1587"/>
            </a:xfrm>
            <a:prstGeom prst="line">
              <a:avLst/>
            </a:prstGeom>
            <a:noFill/>
            <a:ln w="9525">
              <a:solidFill>
                <a:srgbClr val="6699FF"/>
              </a:solidFill>
              <a:round/>
              <a:headEnd/>
              <a:tailEnd/>
            </a:ln>
            <a:effectLst/>
          </p:spPr>
          <p:txBody>
            <a:bodyPr wrap="none" anchor="ctr"/>
            <a:lstStyle/>
            <a:p>
              <a:endParaRPr lang="en-US" b="1" dirty="0"/>
            </a:p>
          </p:txBody>
        </p:sp>
        <p:grpSp>
          <p:nvGrpSpPr>
            <p:cNvPr id="5" name="Group 30"/>
            <p:cNvGrpSpPr>
              <a:grpSpLocks/>
            </p:cNvGrpSpPr>
            <p:nvPr/>
          </p:nvGrpSpPr>
          <p:grpSpPr bwMode="auto">
            <a:xfrm>
              <a:off x="1113459" y="1285875"/>
              <a:ext cx="8832851" cy="2254251"/>
              <a:chOff x="580" y="810"/>
              <a:chExt cx="5136" cy="1420"/>
            </a:xfrm>
          </p:grpSpPr>
          <p:sp>
            <p:nvSpPr>
              <p:cNvPr id="813087" name="Rectangle 31"/>
              <p:cNvSpPr>
                <a:spLocks noChangeArrowheads="1"/>
              </p:cNvSpPr>
              <p:nvPr/>
            </p:nvSpPr>
            <p:spPr bwMode="auto">
              <a:xfrm>
                <a:off x="3940" y="1966"/>
                <a:ext cx="524" cy="264"/>
              </a:xfrm>
              <a:prstGeom prst="rect">
                <a:avLst/>
              </a:prstGeom>
              <a:noFill/>
              <a:ln w="9525" algn="ctr">
                <a:noFill/>
                <a:miter lim="800000"/>
                <a:headEnd/>
                <a:tailEnd/>
              </a:ln>
              <a:effectLst/>
            </p:spPr>
            <p:txBody>
              <a:bodyPr wrap="none" anchor="ctr"/>
              <a:lstStyle/>
              <a:p>
                <a:pPr eaLnBrk="1" hangingPunct="1"/>
                <a:r>
                  <a:rPr lang="en-GB" b="1" dirty="0"/>
                  <a:t>Material</a:t>
                </a:r>
                <a:endParaRPr lang="en-US" b="1" dirty="0"/>
              </a:p>
            </p:txBody>
          </p:sp>
          <p:sp>
            <p:nvSpPr>
              <p:cNvPr id="813088" name="Rectangle 32"/>
              <p:cNvSpPr>
                <a:spLocks noChangeArrowheads="1"/>
              </p:cNvSpPr>
              <p:nvPr/>
            </p:nvSpPr>
            <p:spPr bwMode="auto">
              <a:xfrm>
                <a:off x="2774" y="1395"/>
                <a:ext cx="523" cy="264"/>
              </a:xfrm>
              <a:prstGeom prst="rect">
                <a:avLst/>
              </a:prstGeom>
              <a:noFill/>
              <a:ln w="9525" algn="ctr">
                <a:noFill/>
                <a:miter lim="800000"/>
                <a:headEnd/>
                <a:tailEnd/>
              </a:ln>
              <a:effectLst/>
            </p:spPr>
            <p:txBody>
              <a:bodyPr wrap="none" anchor="ctr"/>
              <a:lstStyle/>
              <a:p>
                <a:pPr eaLnBrk="1" hangingPunct="1"/>
                <a:r>
                  <a:rPr lang="en-GB" b="1" dirty="0" smtClean="0"/>
                  <a:t>Labor</a:t>
                </a:r>
                <a:endParaRPr lang="en-US" b="1" dirty="0"/>
              </a:p>
            </p:txBody>
          </p:sp>
          <p:sp>
            <p:nvSpPr>
              <p:cNvPr id="813089" name="Rectangle 33"/>
              <p:cNvSpPr>
                <a:spLocks noChangeArrowheads="1"/>
              </p:cNvSpPr>
              <p:nvPr/>
            </p:nvSpPr>
            <p:spPr bwMode="auto">
              <a:xfrm>
                <a:off x="3640" y="852"/>
                <a:ext cx="821" cy="24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Accounts</a:t>
                </a:r>
                <a:endParaRPr lang="en-US" b="1" dirty="0"/>
              </a:p>
            </p:txBody>
          </p:sp>
          <p:sp>
            <p:nvSpPr>
              <p:cNvPr id="813090" name="Freeform 34"/>
              <p:cNvSpPr>
                <a:spLocks/>
              </p:cNvSpPr>
              <p:nvPr/>
            </p:nvSpPr>
            <p:spPr bwMode="auto">
              <a:xfrm>
                <a:off x="2549" y="1803"/>
                <a:ext cx="995" cy="144"/>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91" name="Line 35"/>
              <p:cNvSpPr>
                <a:spLocks noChangeShapeType="1"/>
              </p:cNvSpPr>
              <p:nvPr/>
            </p:nvSpPr>
            <p:spPr bwMode="auto">
              <a:xfrm flipV="1">
                <a:off x="3050" y="1651"/>
                <a:ext cx="0" cy="296"/>
              </a:xfrm>
              <a:prstGeom prst="line">
                <a:avLst/>
              </a:prstGeom>
              <a:noFill/>
              <a:ln w="9525">
                <a:solidFill>
                  <a:srgbClr val="6699FF"/>
                </a:solidFill>
                <a:round/>
                <a:headEnd/>
                <a:tailEnd/>
              </a:ln>
              <a:effectLst/>
            </p:spPr>
            <p:txBody>
              <a:bodyPr wrap="none" anchor="ctr"/>
              <a:lstStyle/>
              <a:p>
                <a:endParaRPr lang="en-US" b="1" dirty="0"/>
              </a:p>
            </p:txBody>
          </p:sp>
          <p:sp>
            <p:nvSpPr>
              <p:cNvPr id="813092" name="Freeform 36"/>
              <p:cNvSpPr>
                <a:spLocks/>
              </p:cNvSpPr>
              <p:nvPr/>
            </p:nvSpPr>
            <p:spPr bwMode="auto">
              <a:xfrm>
                <a:off x="3051" y="1260"/>
                <a:ext cx="1686" cy="128"/>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93" name="Line 37"/>
              <p:cNvSpPr>
                <a:spLocks noChangeShapeType="1"/>
              </p:cNvSpPr>
              <p:nvPr/>
            </p:nvSpPr>
            <p:spPr bwMode="auto">
              <a:xfrm flipV="1">
                <a:off x="4039" y="1108"/>
                <a:ext cx="0" cy="152"/>
              </a:xfrm>
              <a:prstGeom prst="line">
                <a:avLst/>
              </a:prstGeom>
              <a:noFill/>
              <a:ln w="9525">
                <a:solidFill>
                  <a:srgbClr val="6699FF"/>
                </a:solidFill>
                <a:round/>
                <a:headEnd/>
                <a:tailEnd/>
              </a:ln>
              <a:effectLst/>
            </p:spPr>
            <p:txBody>
              <a:bodyPr wrap="none" anchor="ctr"/>
              <a:lstStyle/>
              <a:p>
                <a:endParaRPr lang="en-US" b="1" dirty="0"/>
              </a:p>
            </p:txBody>
          </p:sp>
          <p:sp>
            <p:nvSpPr>
              <p:cNvPr id="813094" name="Text Box 38"/>
              <p:cNvSpPr txBox="1">
                <a:spLocks noChangeArrowheads="1"/>
              </p:cNvSpPr>
              <p:nvPr/>
            </p:nvSpPr>
            <p:spPr bwMode="auto">
              <a:xfrm>
                <a:off x="580" y="810"/>
                <a:ext cx="2842" cy="233"/>
              </a:xfrm>
              <a:prstGeom prst="rect">
                <a:avLst/>
              </a:prstGeom>
              <a:noFill/>
              <a:ln w="9525" algn="ctr">
                <a:noFill/>
                <a:miter lim="800000"/>
                <a:headEnd/>
                <a:tailEnd/>
              </a:ln>
              <a:effectLst/>
            </p:spPr>
            <p:txBody>
              <a:bodyPr wrap="square">
                <a:spAutoFit/>
              </a:bodyPr>
              <a:lstStyle/>
              <a:p>
                <a:pPr eaLnBrk="1" hangingPunct="1"/>
                <a:r>
                  <a:rPr lang="en-GB" b="1" dirty="0"/>
                  <a:t>Company Cost Accounting System</a:t>
                </a:r>
                <a:endParaRPr lang="en-US" b="1" dirty="0"/>
              </a:p>
            </p:txBody>
          </p:sp>
          <p:sp>
            <p:nvSpPr>
              <p:cNvPr id="813095" name="Text Box 39"/>
              <p:cNvSpPr txBox="1">
                <a:spLocks noChangeArrowheads="1"/>
              </p:cNvSpPr>
              <p:nvPr/>
            </p:nvSpPr>
            <p:spPr bwMode="auto">
              <a:xfrm>
                <a:off x="2315" y="1969"/>
                <a:ext cx="518" cy="233"/>
              </a:xfrm>
              <a:prstGeom prst="rect">
                <a:avLst/>
              </a:prstGeom>
              <a:noFill/>
              <a:ln w="9525" algn="ctr">
                <a:noFill/>
                <a:miter lim="800000"/>
                <a:headEnd/>
                <a:tailEnd/>
              </a:ln>
              <a:effectLst/>
            </p:spPr>
            <p:txBody>
              <a:bodyPr wrap="none">
                <a:spAutoFit/>
              </a:bodyPr>
              <a:lstStyle/>
              <a:p>
                <a:pPr eaLnBrk="1" hangingPunct="1"/>
                <a:r>
                  <a:rPr lang="en-GB" b="1" dirty="0" smtClean="0"/>
                  <a:t>Mgmt.</a:t>
                </a:r>
                <a:endParaRPr lang="en-US" b="1" dirty="0"/>
              </a:p>
            </p:txBody>
          </p:sp>
          <p:sp>
            <p:nvSpPr>
              <p:cNvPr id="813096" name="Text Box 40"/>
              <p:cNvSpPr txBox="1">
                <a:spLocks noChangeArrowheads="1"/>
              </p:cNvSpPr>
              <p:nvPr/>
            </p:nvSpPr>
            <p:spPr bwMode="auto">
              <a:xfrm>
                <a:off x="2811" y="1978"/>
                <a:ext cx="520" cy="233"/>
              </a:xfrm>
              <a:prstGeom prst="rect">
                <a:avLst/>
              </a:prstGeom>
              <a:noFill/>
              <a:ln w="9525" algn="ctr">
                <a:noFill/>
                <a:miter lim="800000"/>
                <a:headEnd/>
                <a:tailEnd/>
              </a:ln>
              <a:effectLst/>
            </p:spPr>
            <p:txBody>
              <a:bodyPr wrap="none">
                <a:spAutoFit/>
              </a:bodyPr>
              <a:lstStyle/>
              <a:p>
                <a:pPr eaLnBrk="1" hangingPunct="1"/>
                <a:r>
                  <a:rPr lang="en-GB" b="1" dirty="0"/>
                  <a:t>Design</a:t>
                </a:r>
                <a:endParaRPr lang="en-US" b="1" dirty="0"/>
              </a:p>
            </p:txBody>
          </p:sp>
          <p:sp>
            <p:nvSpPr>
              <p:cNvPr id="813097" name="Text Box 41"/>
              <p:cNvSpPr txBox="1">
                <a:spLocks noChangeArrowheads="1"/>
              </p:cNvSpPr>
              <p:nvPr/>
            </p:nvSpPr>
            <p:spPr bwMode="auto">
              <a:xfrm>
                <a:off x="3311" y="1980"/>
                <a:ext cx="469" cy="233"/>
              </a:xfrm>
              <a:prstGeom prst="rect">
                <a:avLst/>
              </a:prstGeom>
              <a:noFill/>
              <a:ln w="9525" algn="ctr">
                <a:noFill/>
                <a:miter lim="800000"/>
                <a:headEnd/>
                <a:tailEnd/>
              </a:ln>
              <a:effectLst/>
            </p:spPr>
            <p:txBody>
              <a:bodyPr wrap="none">
                <a:spAutoFit/>
              </a:bodyPr>
              <a:lstStyle/>
              <a:p>
                <a:pPr eaLnBrk="1" hangingPunct="1"/>
                <a:r>
                  <a:rPr lang="en-GB" b="1" dirty="0" smtClean="0"/>
                  <a:t>Manf.</a:t>
                </a:r>
                <a:endParaRPr lang="en-US" b="1" dirty="0"/>
              </a:p>
            </p:txBody>
          </p:sp>
          <p:sp>
            <p:nvSpPr>
              <p:cNvPr id="813098" name="Text Box 42"/>
              <p:cNvSpPr txBox="1">
                <a:spLocks noChangeArrowheads="1"/>
              </p:cNvSpPr>
              <p:nvPr/>
            </p:nvSpPr>
            <p:spPr bwMode="auto">
              <a:xfrm>
                <a:off x="4511" y="1973"/>
                <a:ext cx="629" cy="233"/>
              </a:xfrm>
              <a:prstGeom prst="rect">
                <a:avLst/>
              </a:prstGeom>
              <a:noFill/>
              <a:ln w="9525" algn="ctr">
                <a:noFill/>
                <a:miter lim="800000"/>
                <a:headEnd/>
                <a:tailEnd/>
              </a:ln>
              <a:effectLst/>
            </p:spPr>
            <p:txBody>
              <a:bodyPr wrap="none">
                <a:spAutoFit/>
              </a:bodyPr>
              <a:lstStyle/>
              <a:p>
                <a:pPr eaLnBrk="1" hangingPunct="1"/>
                <a:r>
                  <a:rPr lang="en-GB" b="1" dirty="0"/>
                  <a:t>Contract</a:t>
                </a:r>
                <a:endParaRPr lang="en-US" b="1" dirty="0"/>
              </a:p>
            </p:txBody>
          </p:sp>
          <p:sp>
            <p:nvSpPr>
              <p:cNvPr id="813099" name="Text Box 43"/>
              <p:cNvSpPr txBox="1">
                <a:spLocks noChangeArrowheads="1"/>
              </p:cNvSpPr>
              <p:nvPr/>
            </p:nvSpPr>
            <p:spPr bwMode="auto">
              <a:xfrm>
                <a:off x="5104" y="1977"/>
                <a:ext cx="612" cy="233"/>
              </a:xfrm>
              <a:prstGeom prst="rect">
                <a:avLst/>
              </a:prstGeom>
              <a:noFill/>
              <a:ln w="9525" algn="ctr">
                <a:noFill/>
                <a:miter lim="800000"/>
                <a:headEnd/>
                <a:tailEnd/>
              </a:ln>
              <a:effectLst/>
            </p:spPr>
            <p:txBody>
              <a:bodyPr wrap="none">
                <a:spAutoFit/>
              </a:bodyPr>
              <a:lstStyle/>
              <a:p>
                <a:pPr eaLnBrk="1" hangingPunct="1"/>
                <a:r>
                  <a:rPr lang="en-GB" b="1" dirty="0"/>
                  <a:t>Expense</a:t>
                </a:r>
                <a:endParaRPr lang="en-US" b="1" dirty="0"/>
              </a:p>
            </p:txBody>
          </p:sp>
          <p:sp>
            <p:nvSpPr>
              <p:cNvPr id="813100" name="Rectangle 44"/>
              <p:cNvSpPr>
                <a:spLocks noChangeArrowheads="1"/>
              </p:cNvSpPr>
              <p:nvPr/>
            </p:nvSpPr>
            <p:spPr bwMode="auto">
              <a:xfrm>
                <a:off x="4519" y="1412"/>
                <a:ext cx="523" cy="264"/>
              </a:xfrm>
              <a:prstGeom prst="rect">
                <a:avLst/>
              </a:prstGeom>
              <a:noFill/>
              <a:ln w="9525" algn="ctr">
                <a:noFill/>
                <a:miter lim="800000"/>
                <a:headEnd/>
                <a:tailEnd/>
              </a:ln>
              <a:effectLst/>
            </p:spPr>
            <p:txBody>
              <a:bodyPr wrap="none" anchor="ctr"/>
              <a:lstStyle/>
              <a:p>
                <a:pPr eaLnBrk="1" hangingPunct="1"/>
                <a:r>
                  <a:rPr lang="en-GB" b="1" dirty="0"/>
                  <a:t>Purchases</a:t>
                </a:r>
                <a:endParaRPr lang="en-US" b="1" dirty="0"/>
              </a:p>
            </p:txBody>
          </p:sp>
          <p:sp>
            <p:nvSpPr>
              <p:cNvPr id="813101" name="Freeform 45"/>
              <p:cNvSpPr>
                <a:spLocks/>
              </p:cNvSpPr>
              <p:nvPr/>
            </p:nvSpPr>
            <p:spPr bwMode="auto">
              <a:xfrm>
                <a:off x="4257" y="1788"/>
                <a:ext cx="996" cy="144"/>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102" name="Line 46"/>
              <p:cNvSpPr>
                <a:spLocks noChangeShapeType="1"/>
              </p:cNvSpPr>
              <p:nvPr/>
            </p:nvSpPr>
            <p:spPr bwMode="auto">
              <a:xfrm flipV="1">
                <a:off x="4759" y="1636"/>
                <a:ext cx="0" cy="296"/>
              </a:xfrm>
              <a:prstGeom prst="line">
                <a:avLst/>
              </a:prstGeom>
              <a:noFill/>
              <a:ln w="9525">
                <a:solidFill>
                  <a:srgbClr val="6699FF"/>
                </a:solidFill>
                <a:round/>
                <a:headEnd/>
                <a:tailEnd/>
              </a:ln>
              <a:effectLst/>
            </p:spPr>
            <p:txBody>
              <a:bodyPr wrap="none" anchor="ctr"/>
              <a:lstStyle/>
              <a:p>
                <a:endParaRPr lang="en-US" b="1" dirty="0"/>
              </a:p>
            </p:txBody>
          </p:sp>
        </p:grpSp>
        <p:sp>
          <p:nvSpPr>
            <p:cNvPr id="813103" name="Text Box 47"/>
            <p:cNvSpPr txBox="1">
              <a:spLocks noChangeArrowheads="1"/>
            </p:cNvSpPr>
            <p:nvPr/>
          </p:nvSpPr>
          <p:spPr bwMode="auto">
            <a:xfrm>
              <a:off x="4135053" y="3744913"/>
              <a:ext cx="766182" cy="369332"/>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1.25k</a:t>
              </a:r>
            </a:p>
          </p:txBody>
        </p:sp>
        <p:sp>
          <p:nvSpPr>
            <p:cNvPr id="813104" name="Text Box 48"/>
            <p:cNvSpPr txBox="1">
              <a:spLocks noChangeArrowheads="1"/>
            </p:cNvSpPr>
            <p:nvPr/>
          </p:nvSpPr>
          <p:spPr bwMode="auto">
            <a:xfrm>
              <a:off x="6036878" y="3744913"/>
              <a:ext cx="766182" cy="369332"/>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0.25k</a:t>
              </a:r>
            </a:p>
          </p:txBody>
        </p:sp>
        <p:sp>
          <p:nvSpPr>
            <p:cNvPr id="813105" name="Text Box 49"/>
            <p:cNvSpPr txBox="1">
              <a:spLocks noChangeArrowheads="1"/>
            </p:cNvSpPr>
            <p:nvPr/>
          </p:nvSpPr>
          <p:spPr bwMode="auto">
            <a:xfrm>
              <a:off x="7010015" y="3744913"/>
              <a:ext cx="766182" cy="369332"/>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3.25k</a:t>
              </a:r>
            </a:p>
          </p:txBody>
        </p:sp>
        <p:grpSp>
          <p:nvGrpSpPr>
            <p:cNvPr id="6" name="Group 53"/>
            <p:cNvGrpSpPr>
              <a:grpSpLocks/>
            </p:cNvGrpSpPr>
            <p:nvPr/>
          </p:nvGrpSpPr>
          <p:grpSpPr bwMode="auto">
            <a:xfrm>
              <a:off x="5062991" y="4413256"/>
              <a:ext cx="3670300" cy="369888"/>
              <a:chOff x="3171" y="2780"/>
              <a:chExt cx="2312" cy="233"/>
            </a:xfrm>
          </p:grpSpPr>
          <p:sp>
            <p:nvSpPr>
              <p:cNvPr id="813106" name="Text Box 50"/>
              <p:cNvSpPr txBox="1">
                <a:spLocks noChangeArrowheads="1"/>
              </p:cNvSpPr>
              <p:nvPr/>
            </p:nvSpPr>
            <p:spPr bwMode="auto">
              <a:xfrm>
                <a:off x="3171" y="2780"/>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1.15k</a:t>
                </a:r>
              </a:p>
            </p:txBody>
          </p:sp>
          <p:sp>
            <p:nvSpPr>
              <p:cNvPr id="813107" name="Text Box 51"/>
              <p:cNvSpPr txBox="1">
                <a:spLocks noChangeArrowheads="1"/>
              </p:cNvSpPr>
              <p:nvPr/>
            </p:nvSpPr>
            <p:spPr bwMode="auto">
              <a:xfrm>
                <a:off x="5000" y="2780"/>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2.75k</a:t>
                </a:r>
              </a:p>
            </p:txBody>
          </p:sp>
          <p:sp>
            <p:nvSpPr>
              <p:cNvPr id="813108" name="Text Box 52"/>
              <p:cNvSpPr txBox="1">
                <a:spLocks noChangeArrowheads="1"/>
              </p:cNvSpPr>
              <p:nvPr/>
            </p:nvSpPr>
            <p:spPr bwMode="auto">
              <a:xfrm>
                <a:off x="4387" y="2780"/>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5.00k</a:t>
                </a:r>
              </a:p>
            </p:txBody>
          </p:sp>
        </p:grpSp>
        <p:grpSp>
          <p:nvGrpSpPr>
            <p:cNvPr id="7" name="Group 56"/>
            <p:cNvGrpSpPr>
              <a:grpSpLocks/>
            </p:cNvGrpSpPr>
            <p:nvPr/>
          </p:nvGrpSpPr>
          <p:grpSpPr bwMode="auto">
            <a:xfrm>
              <a:off x="4104141" y="5122870"/>
              <a:ext cx="5511800" cy="369888"/>
              <a:chOff x="2567" y="3227"/>
              <a:chExt cx="3472" cy="233"/>
            </a:xfrm>
          </p:grpSpPr>
          <p:sp>
            <p:nvSpPr>
              <p:cNvPr id="813110" name="Text Box 54"/>
              <p:cNvSpPr txBox="1">
                <a:spLocks noChangeArrowheads="1"/>
              </p:cNvSpPr>
              <p:nvPr/>
            </p:nvSpPr>
            <p:spPr bwMode="auto">
              <a:xfrm>
                <a:off x="2567" y="3227"/>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0.25k</a:t>
                </a:r>
              </a:p>
            </p:txBody>
          </p:sp>
          <p:sp>
            <p:nvSpPr>
              <p:cNvPr id="813111" name="Text Box 55"/>
              <p:cNvSpPr txBox="1">
                <a:spLocks noChangeArrowheads="1"/>
              </p:cNvSpPr>
              <p:nvPr/>
            </p:nvSpPr>
            <p:spPr bwMode="auto">
              <a:xfrm>
                <a:off x="5556" y="3227"/>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0.25k</a:t>
                </a:r>
              </a:p>
            </p:txBody>
          </p:sp>
        </p:grpSp>
      </p:grpSp>
      <p:sp>
        <p:nvSpPr>
          <p:cNvPr id="3" name="Slide Number Placeholder 2"/>
          <p:cNvSpPr>
            <a:spLocks noGrp="1"/>
          </p:cNvSpPr>
          <p:nvPr>
            <p:ph type="sldNum" sz="quarter" idx="12"/>
          </p:nvPr>
        </p:nvSpPr>
        <p:spPr/>
        <p:txBody>
          <a:bodyPr/>
          <a:lstStyle/>
          <a:p>
            <a:fld id="{4BE819A1-3DD8-4179-BFD0-BF7D359F8DBD}" type="slidenum">
              <a:rPr lang="en-US" smtClean="0"/>
              <a:pPr/>
              <a:t>53</a:t>
            </a:fld>
            <a:endParaRPr lang="en-US" dirty="0"/>
          </a:p>
        </p:txBody>
      </p:sp>
    </p:spTree>
    <p:extLst>
      <p:ext uri="{BB962C8B-B14F-4D97-AF65-F5344CB8AC3E}">
        <p14:creationId xmlns:p14="http://schemas.microsoft.com/office/powerpoint/2010/main" xmlns="" val="67623921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rrowheads="1"/>
          </p:cNvSpPr>
          <p:nvPr>
            <p:ph type="title"/>
          </p:nvPr>
        </p:nvSpPr>
        <p:spPr>
          <a:xfrm>
            <a:off x="457200" y="457200"/>
            <a:ext cx="8229600" cy="1143000"/>
          </a:xfrm>
        </p:spPr>
        <p:txBody>
          <a:bodyPr/>
          <a:lstStyle/>
          <a:p>
            <a:r>
              <a:rPr lang="en-CA"/>
              <a:t>Critical Path Method (CPM)</a:t>
            </a:r>
          </a:p>
        </p:txBody>
      </p:sp>
      <p:sp>
        <p:nvSpPr>
          <p:cNvPr id="210947" name="Rectangle 3"/>
          <p:cNvSpPr>
            <a:spLocks noGrp="1" noChangeArrowheads="1"/>
          </p:cNvSpPr>
          <p:nvPr>
            <p:ph type="body" idx="1"/>
          </p:nvPr>
        </p:nvSpPr>
        <p:spPr>
          <a:xfrm>
            <a:off x="533400" y="1676400"/>
            <a:ext cx="8229600" cy="4525963"/>
          </a:xfrm>
        </p:spPr>
        <p:txBody>
          <a:bodyPr/>
          <a:lstStyle/>
          <a:p>
            <a:r>
              <a:rPr lang="en-CA" sz="2800" b="0" dirty="0"/>
              <a:t>For fairly simple projects, the critical path is usually the </a:t>
            </a:r>
            <a:r>
              <a:rPr lang="en-CA" sz="2800" b="0" u="sng" dirty="0"/>
              <a:t>longest</a:t>
            </a:r>
            <a:r>
              <a:rPr lang="en-CA" sz="2800" b="0" dirty="0"/>
              <a:t> path through the project.</a:t>
            </a:r>
          </a:p>
          <a:p>
            <a:pPr>
              <a:buFont typeface="Wingdings" charset="0"/>
              <a:buNone/>
            </a:pPr>
            <a:endParaRPr lang="en-CA" sz="900" b="0" dirty="0"/>
          </a:p>
          <a:p>
            <a:r>
              <a:rPr lang="en-CA" sz="2800" b="0" dirty="0"/>
              <a:t>For projects with several parallel and interlinked activities, this may not always be the case.</a:t>
            </a:r>
          </a:p>
          <a:p>
            <a:pPr>
              <a:buFont typeface="Wingdings" charset="0"/>
              <a:buNone/>
            </a:pPr>
            <a:endParaRPr lang="en-CA" sz="900" b="0" dirty="0"/>
          </a:p>
          <a:p>
            <a:r>
              <a:rPr lang="en-CA" sz="2800" b="0" dirty="0"/>
              <a:t>For more complicated projects, the critical path can be determined with an ‘earliest time’ forward sweep through the diagram followed by a ‘latest time’ reverse sweep.</a:t>
            </a:r>
          </a:p>
        </p:txBody>
      </p:sp>
    </p:spTree>
    <p:extLst>
      <p:ext uri="{BB962C8B-B14F-4D97-AF65-F5344CB8AC3E}">
        <p14:creationId xmlns:p14="http://schemas.microsoft.com/office/powerpoint/2010/main" xmlns="" val="21289818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Path Method</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55</a:t>
            </a:fld>
            <a:endParaRPr lang="en-US" dirty="0"/>
          </a:p>
        </p:txBody>
      </p:sp>
      <p:sp>
        <p:nvSpPr>
          <p:cNvPr id="30" name="Rectangle 3"/>
          <p:cNvSpPr txBox="1">
            <a:spLocks noChangeArrowheads="1"/>
          </p:cNvSpPr>
          <p:nvPr/>
        </p:nvSpPr>
        <p:spPr>
          <a:xfrm>
            <a:off x="1600200" y="1447800"/>
            <a:ext cx="5181600" cy="1219200"/>
          </a:xfrm>
          <a:prstGeom prst="rect">
            <a:avLst/>
          </a:prstGeom>
        </p:spPr>
        <p:txBody>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charset="0"/>
              <a:buNone/>
            </a:pPr>
            <a:r>
              <a:rPr lang="en-CA" dirty="0" smtClean="0">
                <a:solidFill>
                  <a:schemeClr val="accent1"/>
                </a:solidFill>
              </a:rPr>
              <a:t>Elements</a:t>
            </a:r>
            <a:r>
              <a:rPr lang="en-CA" dirty="0" smtClean="0"/>
              <a:t>: Activities &amp; Events</a:t>
            </a:r>
          </a:p>
          <a:p>
            <a:pPr>
              <a:buFont typeface="Wingdings" charset="0"/>
              <a:buNone/>
            </a:pPr>
            <a:r>
              <a:rPr lang="en-CA" dirty="0" smtClean="0">
                <a:solidFill>
                  <a:srgbClr val="98C723"/>
                </a:solidFill>
              </a:rPr>
              <a:t>Feature</a:t>
            </a:r>
            <a:r>
              <a:rPr lang="en-CA" dirty="0" smtClean="0"/>
              <a:t>: Dependant relations</a:t>
            </a:r>
            <a:endParaRPr lang="en-CA" dirty="0"/>
          </a:p>
        </p:txBody>
      </p:sp>
      <p:graphicFrame>
        <p:nvGraphicFramePr>
          <p:cNvPr id="31" name="Group 113"/>
          <p:cNvGraphicFramePr>
            <a:graphicFrameLocks noGrp="1"/>
          </p:cNvGraphicFramePr>
          <p:nvPr>
            <p:extLst/>
          </p:nvPr>
        </p:nvGraphicFramePr>
        <p:xfrm>
          <a:off x="1752600" y="2743200"/>
          <a:ext cx="4953000" cy="2743200"/>
        </p:xfrm>
        <a:graphic>
          <a:graphicData uri="http://schemas.openxmlformats.org/drawingml/2006/table">
            <a:tbl>
              <a:tblPr>
                <a:tableStyleId>{3C2FFA5D-87B4-456A-9821-1D502468CF0F}</a:tableStyleId>
              </a:tblPr>
              <a:tblGrid>
                <a:gridCol w="1447800"/>
                <a:gridCol w="1676400"/>
                <a:gridCol w="1828800"/>
              </a:tblGrid>
              <a:tr h="3302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dirty="0">
                          <a:ln>
                            <a:noFill/>
                          </a:ln>
                          <a:effectLst/>
                        </a:rPr>
                        <a:t>Activity</a:t>
                      </a:r>
                      <a:endParaRPr kumimoji="0" lang="en-CA" sz="2400" b="0" i="0" u="none" strike="noStrike" cap="none" normalizeH="0" baseline="0" dirty="0">
                        <a:ln>
                          <a:noFill/>
                        </a:ln>
                        <a:solidFill>
                          <a:schemeClr val="bg2"/>
                        </a:solidFill>
                        <a:effectLst/>
                        <a:latin typeface="Arial" charset="0"/>
                        <a:ea typeface="ＭＳ Ｐゴシック" charset="0"/>
                      </a:endParaRPr>
                    </a:p>
                  </a:txBody>
                  <a:tcPr horzOverflow="overflow">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dirty="0">
                          <a:ln>
                            <a:noFill/>
                          </a:ln>
                          <a:effectLst/>
                        </a:rPr>
                        <a:t>Duration</a:t>
                      </a:r>
                      <a:endParaRPr kumimoji="0" lang="en-CA" sz="2400" b="0" i="0" u="none" strike="noStrike" cap="none" normalizeH="0" baseline="0" dirty="0">
                        <a:ln>
                          <a:noFill/>
                        </a:ln>
                        <a:solidFill>
                          <a:schemeClr val="bg2"/>
                        </a:solidFill>
                        <a:effectLst/>
                        <a:latin typeface="Arial" charset="0"/>
                        <a:ea typeface="ＭＳ Ｐゴシック" charset="0"/>
                      </a:endParaRPr>
                    </a:p>
                  </a:txBody>
                  <a:tcPr horzOverflow="overflow">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dirty="0" err="1" smtClean="0">
                          <a:ln>
                            <a:noFill/>
                          </a:ln>
                          <a:effectLst/>
                        </a:rPr>
                        <a:t>Dependancy</a:t>
                      </a:r>
                      <a:endParaRPr kumimoji="0" lang="en-CA" sz="2400" b="0" i="0" u="none" strike="noStrike" cap="none" normalizeH="0" baseline="0" dirty="0">
                        <a:ln>
                          <a:noFill/>
                        </a:ln>
                        <a:solidFill>
                          <a:schemeClr val="bg2"/>
                        </a:solidFill>
                        <a:effectLst/>
                        <a:latin typeface="Arial" charset="0"/>
                        <a:ea typeface="ＭＳ Ｐゴシック" charset="0"/>
                      </a:endParaRPr>
                    </a:p>
                  </a:txBody>
                  <a:tcPr horzOverflow="overflow">
                    <a:solidFill>
                      <a:schemeClr val="accent1"/>
                    </a:solidFill>
                  </a:tcPr>
                </a:tc>
              </a:tr>
              <a:tr h="3159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A</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4</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dirty="0">
                          <a:ln>
                            <a:noFill/>
                          </a:ln>
                          <a:effectLst/>
                        </a:rPr>
                        <a:t>-</a:t>
                      </a:r>
                      <a:endParaRPr kumimoji="0" lang="en-CA" sz="2400" b="0" i="0" u="none" strike="noStrike" cap="none" normalizeH="0" baseline="0" dirty="0">
                        <a:ln>
                          <a:noFill/>
                        </a:ln>
                        <a:solidFill>
                          <a:schemeClr val="bg2"/>
                        </a:solidFill>
                        <a:effectLst/>
                        <a:latin typeface="Arial" charset="0"/>
                        <a:ea typeface="ＭＳ Ｐゴシック" charset="0"/>
                      </a:endParaRPr>
                    </a:p>
                  </a:txBody>
                  <a:tcPr horzOverflow="overflow"/>
                </a:tc>
              </a:tr>
              <a:tr h="3016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B</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5</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r>
              <a:tr h="2873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C</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3</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A</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r>
              <a:tr h="2730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D</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3</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A</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r>
              <a:tr h="2587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E</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2</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dirty="0">
                          <a:ln>
                            <a:noFill/>
                          </a:ln>
                          <a:effectLst/>
                        </a:rPr>
                        <a:t>B, C</a:t>
                      </a:r>
                      <a:endParaRPr kumimoji="0" lang="en-CA" sz="2400" b="0" i="0" u="none" strike="noStrike" cap="none" normalizeH="0" baseline="0" dirty="0">
                        <a:ln>
                          <a:noFill/>
                        </a:ln>
                        <a:solidFill>
                          <a:schemeClr val="bg2"/>
                        </a:solidFill>
                        <a:effectLst/>
                        <a:latin typeface="Arial" charset="0"/>
                        <a:ea typeface="ＭＳ Ｐゴシック" charset="0"/>
                      </a:endParaRPr>
                    </a:p>
                  </a:txBody>
                  <a:tcPr horzOverflow="overflow"/>
                </a:tc>
              </a:tr>
            </a:tbl>
          </a:graphicData>
        </a:graphic>
      </p:graphicFrame>
      <p:sp>
        <p:nvSpPr>
          <p:cNvPr id="32" name="Rectangle 46"/>
          <p:cNvSpPr>
            <a:spLocks noChangeArrowheads="1"/>
          </p:cNvSpPr>
          <p:nvPr/>
        </p:nvSpPr>
        <p:spPr bwMode="auto">
          <a:xfrm>
            <a:off x="2971800" y="5486400"/>
            <a:ext cx="3124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None/>
            </a:pPr>
            <a:r>
              <a:rPr lang="en-CA" sz="2800" dirty="0">
                <a:solidFill>
                  <a:srgbClr val="000000"/>
                </a:solidFill>
                <a:latin typeface="Arial" charset="0"/>
              </a:rPr>
              <a:t>Activities Table</a:t>
            </a:r>
          </a:p>
        </p:txBody>
      </p:sp>
    </p:spTree>
    <p:extLst>
      <p:ext uri="{BB962C8B-B14F-4D97-AF65-F5344CB8AC3E}">
        <p14:creationId xmlns:p14="http://schemas.microsoft.com/office/powerpoint/2010/main" xmlns="" val="4247879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Path Method</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56</a:t>
            </a:fld>
            <a:endParaRPr lang="en-US" dirty="0"/>
          </a:p>
        </p:txBody>
      </p:sp>
      <p:sp>
        <p:nvSpPr>
          <p:cNvPr id="7" name="Rectangle 3"/>
          <p:cNvSpPr txBox="1">
            <a:spLocks noChangeArrowheads="1"/>
          </p:cNvSpPr>
          <p:nvPr/>
        </p:nvSpPr>
        <p:spPr>
          <a:xfrm>
            <a:off x="1295400" y="1600200"/>
            <a:ext cx="6553200" cy="4114800"/>
          </a:xfrm>
          <a:prstGeom prst="rect">
            <a:avLst/>
          </a:prstGeom>
        </p:spPr>
        <p:txBody>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charset="0"/>
              <a:buNone/>
            </a:pPr>
            <a:r>
              <a:rPr lang="en-CA" dirty="0" smtClean="0">
                <a:solidFill>
                  <a:srgbClr val="000000"/>
                </a:solidFill>
              </a:rPr>
              <a:t>Graphical representation :</a:t>
            </a:r>
          </a:p>
          <a:p>
            <a:pPr>
              <a:buFont typeface="Wingdings" charset="0"/>
              <a:buNone/>
            </a:pPr>
            <a:endParaRPr lang="en-CA" dirty="0" smtClean="0">
              <a:solidFill>
                <a:schemeClr val="hlink"/>
              </a:solidFill>
            </a:endParaRPr>
          </a:p>
          <a:p>
            <a:pPr>
              <a:buFont typeface="Wingdings" charset="0"/>
              <a:buNone/>
            </a:pPr>
            <a:r>
              <a:rPr lang="en-CA" dirty="0" smtClean="0"/>
              <a:t>Activities :</a:t>
            </a:r>
          </a:p>
          <a:p>
            <a:pPr>
              <a:buFont typeface="Wingdings" charset="0"/>
              <a:buNone/>
            </a:pPr>
            <a:r>
              <a:rPr lang="en-CA" sz="2400" dirty="0" smtClean="0"/>
              <a:t>(edges)</a:t>
            </a:r>
          </a:p>
          <a:p>
            <a:pPr>
              <a:buFont typeface="Wingdings" charset="0"/>
              <a:buNone/>
            </a:pPr>
            <a:endParaRPr lang="en-CA" sz="2400" dirty="0" smtClean="0"/>
          </a:p>
          <a:p>
            <a:pPr>
              <a:buFont typeface="Wingdings" charset="0"/>
              <a:buNone/>
            </a:pPr>
            <a:r>
              <a:rPr lang="en-CA" dirty="0" smtClean="0"/>
              <a:t>Events :</a:t>
            </a:r>
          </a:p>
          <a:p>
            <a:pPr>
              <a:buFont typeface="Wingdings" charset="0"/>
              <a:buNone/>
            </a:pPr>
            <a:r>
              <a:rPr lang="en-CA" sz="2400" dirty="0" smtClean="0"/>
              <a:t>(vertices)</a:t>
            </a:r>
            <a:endParaRPr lang="en-CA" sz="2400" dirty="0"/>
          </a:p>
        </p:txBody>
      </p:sp>
      <p:sp>
        <p:nvSpPr>
          <p:cNvPr id="8" name="Line 35"/>
          <p:cNvSpPr>
            <a:spLocks noChangeShapeType="1"/>
          </p:cNvSpPr>
          <p:nvPr/>
        </p:nvSpPr>
        <p:spPr bwMode="auto">
          <a:xfrm flipV="1">
            <a:off x="3505200" y="2895600"/>
            <a:ext cx="2590800" cy="533400"/>
          </a:xfrm>
          <a:prstGeom prst="line">
            <a:avLst/>
          </a:prstGeom>
          <a:noFill/>
          <a:ln w="28575" cmpd="sng">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ln w="38100" cmpd="sng">
                <a:solidFill>
                  <a:schemeClr val="tx1"/>
                </a:solidFill>
              </a:ln>
            </a:endParaRPr>
          </a:p>
        </p:txBody>
      </p:sp>
      <p:sp>
        <p:nvSpPr>
          <p:cNvPr id="9" name="Oval 36"/>
          <p:cNvSpPr>
            <a:spLocks noChangeArrowheads="1"/>
          </p:cNvSpPr>
          <p:nvPr/>
        </p:nvSpPr>
        <p:spPr bwMode="auto">
          <a:xfrm>
            <a:off x="3886200" y="4343400"/>
            <a:ext cx="914400" cy="9144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Text Box 37"/>
          <p:cNvSpPr txBox="1">
            <a:spLocks noChangeArrowheads="1"/>
          </p:cNvSpPr>
          <p:nvPr/>
        </p:nvSpPr>
        <p:spPr bwMode="auto">
          <a:xfrm>
            <a:off x="4495800" y="2743200"/>
            <a:ext cx="377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400"/>
              <a:t>C</a:t>
            </a:r>
          </a:p>
        </p:txBody>
      </p:sp>
      <p:sp>
        <p:nvSpPr>
          <p:cNvPr id="11" name="Text Box 38"/>
          <p:cNvSpPr txBox="1">
            <a:spLocks noChangeArrowheads="1"/>
          </p:cNvSpPr>
          <p:nvPr/>
        </p:nvSpPr>
        <p:spPr bwMode="auto">
          <a:xfrm>
            <a:off x="4643438" y="3141663"/>
            <a:ext cx="4119562"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CA" sz="2400" dirty="0">
                <a:solidFill>
                  <a:schemeClr val="accent1"/>
                </a:solidFill>
                <a:latin typeface="Arial" charset="0"/>
                <a:sym typeface="Symbol" charset="0"/>
              </a:rPr>
              <a:t>T</a:t>
            </a:r>
          </a:p>
          <a:p>
            <a:r>
              <a:rPr lang="en-CA" sz="2400" dirty="0">
                <a:solidFill>
                  <a:schemeClr val="accent1"/>
                </a:solidFill>
                <a:latin typeface="Arial" charset="0"/>
              </a:rPr>
              <a:t>(Time </a:t>
            </a:r>
            <a:r>
              <a:rPr lang="en-CA" sz="2400" dirty="0" smtClean="0">
                <a:solidFill>
                  <a:schemeClr val="accent1"/>
                </a:solidFill>
                <a:latin typeface="Arial" charset="0"/>
              </a:rPr>
              <a:t>required</a:t>
            </a:r>
            <a:r>
              <a:rPr lang="en-CA" sz="2400" dirty="0">
                <a:solidFill>
                  <a:schemeClr val="accent1"/>
                </a:solidFill>
                <a:latin typeface="Arial" charset="0"/>
              </a:rPr>
              <a:t>. for activity)</a:t>
            </a:r>
          </a:p>
        </p:txBody>
      </p:sp>
    </p:spTree>
    <p:extLst>
      <p:ext uri="{BB962C8B-B14F-4D97-AF65-F5344CB8AC3E}">
        <p14:creationId xmlns:p14="http://schemas.microsoft.com/office/powerpoint/2010/main" xmlns="" val="77860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rrowheads="1"/>
          </p:cNvSpPr>
          <p:nvPr>
            <p:ph type="title"/>
          </p:nvPr>
        </p:nvSpPr>
        <p:spPr/>
        <p:txBody>
          <a:bodyPr/>
          <a:lstStyle/>
          <a:p>
            <a:r>
              <a:rPr lang="en-CA" dirty="0"/>
              <a:t>Critical Path </a:t>
            </a:r>
            <a:r>
              <a:rPr lang="en-CA" dirty="0" smtClean="0"/>
              <a:t>Method</a:t>
            </a:r>
            <a:endParaRPr lang="en-CA" dirty="0"/>
          </a:p>
        </p:txBody>
      </p:sp>
      <p:sp>
        <p:nvSpPr>
          <p:cNvPr id="202755" name="Rectangle 3"/>
          <p:cNvSpPr>
            <a:spLocks noGrp="1" noChangeArrowheads="1"/>
          </p:cNvSpPr>
          <p:nvPr>
            <p:ph type="body" idx="1"/>
          </p:nvPr>
        </p:nvSpPr>
        <p:spPr>
          <a:xfrm>
            <a:off x="1179513" y="1323975"/>
            <a:ext cx="7056437" cy="1152525"/>
          </a:xfrm>
        </p:spPr>
        <p:txBody>
          <a:bodyPr/>
          <a:lstStyle/>
          <a:p>
            <a:pPr>
              <a:buFont typeface="Wingdings" charset="0"/>
              <a:buNone/>
            </a:pPr>
            <a:r>
              <a:rPr lang="en-CA" sz="2800" u="sng" dirty="0" smtClean="0">
                <a:solidFill>
                  <a:schemeClr val="accent1"/>
                </a:solidFill>
              </a:rPr>
              <a:t>Dependency:</a:t>
            </a:r>
            <a:r>
              <a:rPr lang="en-CA" sz="2800" dirty="0" smtClean="0">
                <a:solidFill>
                  <a:schemeClr val="accent1"/>
                </a:solidFill>
              </a:rPr>
              <a:t> </a:t>
            </a:r>
            <a:endParaRPr lang="en-CA" sz="2800" dirty="0">
              <a:solidFill>
                <a:schemeClr val="accent1"/>
              </a:solidFill>
            </a:endParaRPr>
          </a:p>
          <a:p>
            <a:pPr>
              <a:buFont typeface="Wingdings" charset="0"/>
              <a:buNone/>
            </a:pPr>
            <a:r>
              <a:rPr lang="en-CA" sz="2800" dirty="0"/>
              <a:t>		</a:t>
            </a:r>
            <a:r>
              <a:rPr lang="en-CA" sz="2800" b="0" dirty="0"/>
              <a:t>Activities  B &amp; C precede Activity E</a:t>
            </a:r>
            <a:endParaRPr lang="en-CA" sz="2800" b="0" dirty="0">
              <a:solidFill>
                <a:schemeClr val="hlink"/>
              </a:solidFill>
            </a:endParaRPr>
          </a:p>
          <a:p>
            <a:pPr>
              <a:buFont typeface="Wingdings" charset="0"/>
              <a:buNone/>
            </a:pPr>
            <a:endParaRPr lang="en-CA" sz="2800" b="0" dirty="0">
              <a:solidFill>
                <a:schemeClr val="hlink"/>
              </a:solidFill>
            </a:endParaRPr>
          </a:p>
          <a:p>
            <a:pPr>
              <a:buFont typeface="Wingdings" charset="0"/>
              <a:buNone/>
            </a:pPr>
            <a:endParaRPr lang="en-CA" sz="2400" dirty="0"/>
          </a:p>
          <a:p>
            <a:pPr>
              <a:buFont typeface="Wingdings" charset="0"/>
              <a:buNone/>
            </a:pPr>
            <a:endParaRPr lang="en-CA" sz="2400" dirty="0"/>
          </a:p>
          <a:p>
            <a:pPr>
              <a:buFont typeface="Wingdings" charset="0"/>
              <a:buNone/>
            </a:pPr>
            <a:endParaRPr lang="en-CA" sz="2400" dirty="0"/>
          </a:p>
        </p:txBody>
      </p:sp>
      <p:sp>
        <p:nvSpPr>
          <p:cNvPr id="202756" name="Line 4"/>
          <p:cNvSpPr>
            <a:spLocks noChangeShapeType="1"/>
          </p:cNvSpPr>
          <p:nvPr/>
        </p:nvSpPr>
        <p:spPr bwMode="auto">
          <a:xfrm flipV="1">
            <a:off x="1752600" y="3810000"/>
            <a:ext cx="2514600" cy="6096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2757" name="Oval 5"/>
          <p:cNvSpPr>
            <a:spLocks noChangeArrowheads="1"/>
          </p:cNvSpPr>
          <p:nvPr/>
        </p:nvSpPr>
        <p:spPr bwMode="auto">
          <a:xfrm>
            <a:off x="4191000" y="3124200"/>
            <a:ext cx="914400" cy="9144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2758" name="Text Box 6"/>
          <p:cNvSpPr txBox="1">
            <a:spLocks noChangeArrowheads="1"/>
          </p:cNvSpPr>
          <p:nvPr/>
        </p:nvSpPr>
        <p:spPr bwMode="auto">
          <a:xfrm>
            <a:off x="2743200" y="3667125"/>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a:latin typeface="Arial" charset="0"/>
              </a:rPr>
              <a:t>C</a:t>
            </a:r>
          </a:p>
        </p:txBody>
      </p:sp>
      <p:sp>
        <p:nvSpPr>
          <p:cNvPr id="202759" name="Line 7"/>
          <p:cNvSpPr>
            <a:spLocks noChangeShapeType="1"/>
          </p:cNvSpPr>
          <p:nvPr/>
        </p:nvSpPr>
        <p:spPr bwMode="auto">
          <a:xfrm>
            <a:off x="1676400" y="2819400"/>
            <a:ext cx="2514600" cy="5334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02760" name="Text Box 8"/>
          <p:cNvSpPr txBox="1">
            <a:spLocks noChangeArrowheads="1"/>
          </p:cNvSpPr>
          <p:nvPr/>
        </p:nvSpPr>
        <p:spPr bwMode="auto">
          <a:xfrm>
            <a:off x="2895600" y="2667000"/>
            <a:ext cx="4206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a:latin typeface="Arial" charset="0"/>
              </a:rPr>
              <a:t>B</a:t>
            </a:r>
          </a:p>
        </p:txBody>
      </p:sp>
      <p:sp>
        <p:nvSpPr>
          <p:cNvPr id="202761" name="Text Box 9"/>
          <p:cNvSpPr txBox="1">
            <a:spLocks noChangeArrowheads="1"/>
          </p:cNvSpPr>
          <p:nvPr/>
        </p:nvSpPr>
        <p:spPr bwMode="auto">
          <a:xfrm>
            <a:off x="5867400" y="3057525"/>
            <a:ext cx="4206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a:latin typeface="Arial" charset="0"/>
              </a:rPr>
              <a:t>E</a:t>
            </a:r>
          </a:p>
        </p:txBody>
      </p:sp>
      <p:sp>
        <p:nvSpPr>
          <p:cNvPr id="202762" name="Line 10"/>
          <p:cNvSpPr>
            <a:spLocks noChangeShapeType="1"/>
          </p:cNvSpPr>
          <p:nvPr/>
        </p:nvSpPr>
        <p:spPr bwMode="auto">
          <a:xfrm>
            <a:off x="5105400" y="3581400"/>
            <a:ext cx="1981200" cy="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02763" name="Rectangle 11"/>
          <p:cNvSpPr>
            <a:spLocks noChangeArrowheads="1"/>
          </p:cNvSpPr>
          <p:nvPr/>
        </p:nvSpPr>
        <p:spPr bwMode="auto">
          <a:xfrm>
            <a:off x="1295400" y="4953000"/>
            <a:ext cx="6553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None/>
            </a:pPr>
            <a:r>
              <a:rPr lang="en-CA" sz="2800">
                <a:solidFill>
                  <a:srgbClr val="000000"/>
                </a:solidFill>
                <a:latin typeface="Arial" charset="0"/>
              </a:rPr>
              <a:t>This “Event” cannot occur before </a:t>
            </a:r>
            <a:r>
              <a:rPr lang="en-CA" sz="2800" u="sng">
                <a:solidFill>
                  <a:srgbClr val="000000"/>
                </a:solidFill>
                <a:latin typeface="Arial" charset="0"/>
              </a:rPr>
              <a:t>both</a:t>
            </a:r>
            <a:r>
              <a:rPr lang="en-CA" sz="2800">
                <a:solidFill>
                  <a:srgbClr val="000000"/>
                </a:solidFill>
                <a:latin typeface="Arial" charset="0"/>
              </a:rPr>
              <a:t> activities B &amp; C have been completed</a:t>
            </a:r>
          </a:p>
          <a:p>
            <a:pPr marL="342900" indent="-342900" eaLnBrk="1" hangingPunct="1">
              <a:spcBef>
                <a:spcPct val="20000"/>
              </a:spcBef>
              <a:buClr>
                <a:schemeClr val="hlink"/>
              </a:buClr>
              <a:buSzPct val="70000"/>
              <a:buFont typeface="Wingdings" charset="0"/>
              <a:buNone/>
            </a:pPr>
            <a:endParaRPr lang="en-CA" sz="3200">
              <a:solidFill>
                <a:srgbClr val="000000"/>
              </a:solidFill>
              <a:effectLst>
                <a:outerShdw blurRad="38100" dist="38100" dir="2700000" algn="tl">
                  <a:srgbClr val="000000"/>
                </a:outerShdw>
              </a:effectLst>
            </a:endParaRPr>
          </a:p>
        </p:txBody>
      </p:sp>
      <p:sp>
        <p:nvSpPr>
          <p:cNvPr id="202764" name="Line 12"/>
          <p:cNvSpPr>
            <a:spLocks noChangeShapeType="1"/>
          </p:cNvSpPr>
          <p:nvPr/>
        </p:nvSpPr>
        <p:spPr bwMode="auto">
          <a:xfrm flipV="1">
            <a:off x="2971800" y="4114800"/>
            <a:ext cx="1295400" cy="838200"/>
          </a:xfrm>
          <a:prstGeom prst="line">
            <a:avLst/>
          </a:prstGeom>
          <a:noFill/>
          <a:ln w="12700">
            <a:solidFill>
              <a:srgbClr val="FF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Tree>
    <p:extLst>
      <p:ext uri="{BB962C8B-B14F-4D97-AF65-F5344CB8AC3E}">
        <p14:creationId xmlns:p14="http://schemas.microsoft.com/office/powerpoint/2010/main" xmlns="" val="10307797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026"/>
          <p:cNvSpPr>
            <a:spLocks noGrp="1" noRot="1" noChangeArrowheads="1"/>
          </p:cNvSpPr>
          <p:nvPr>
            <p:ph type="title"/>
          </p:nvPr>
        </p:nvSpPr>
        <p:spPr>
          <a:xfrm>
            <a:off x="457200" y="762000"/>
            <a:ext cx="8229600" cy="1143000"/>
          </a:xfrm>
        </p:spPr>
        <p:txBody>
          <a:bodyPr/>
          <a:lstStyle/>
          <a:p>
            <a:r>
              <a:rPr lang="en-CA" dirty="0"/>
              <a:t>Critical Path Method</a:t>
            </a:r>
            <a:br>
              <a:rPr lang="en-CA" dirty="0"/>
            </a:br>
            <a:r>
              <a:rPr lang="en-CA" sz="3600" dirty="0" smtClean="0"/>
              <a:t>Example</a:t>
            </a:r>
            <a:endParaRPr lang="en-CA" sz="3600" dirty="0"/>
          </a:p>
        </p:txBody>
      </p:sp>
      <p:graphicFrame>
        <p:nvGraphicFramePr>
          <p:cNvPr id="222281" name="Group 1097"/>
          <p:cNvGraphicFramePr>
            <a:graphicFrameLocks noGrp="1"/>
          </p:cNvGraphicFramePr>
          <p:nvPr>
            <p:extLst/>
          </p:nvPr>
        </p:nvGraphicFramePr>
        <p:xfrm>
          <a:off x="1600200" y="2514600"/>
          <a:ext cx="6172200" cy="3108960"/>
        </p:xfrm>
        <a:graphic>
          <a:graphicData uri="http://schemas.openxmlformats.org/drawingml/2006/table">
            <a:tbl>
              <a:tblPr>
                <a:tableStyleId>{3C2FFA5D-87B4-456A-9821-1D502468CF0F}</a:tableStyleId>
              </a:tblPr>
              <a:tblGrid>
                <a:gridCol w="1803400"/>
                <a:gridCol w="2089150"/>
                <a:gridCol w="2279650"/>
              </a:tblGrid>
              <a:tr h="3302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Activity</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Duration</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kern="1200" cap="none" normalizeH="0" baseline="0" dirty="0">
                          <a:ln>
                            <a:noFill/>
                          </a:ln>
                          <a:solidFill>
                            <a:schemeClr val="dk1"/>
                          </a:solidFill>
                          <a:effectLst/>
                          <a:latin typeface="+mn-lt"/>
                          <a:ea typeface="+mn-ea"/>
                          <a:cs typeface="+mn-cs"/>
                        </a:rPr>
                        <a:t>Precedence</a:t>
                      </a:r>
                    </a:p>
                  </a:txBody>
                  <a:tcPr horzOverflow="overflow">
                    <a:solidFill>
                      <a:schemeClr val="accent1"/>
                    </a:solidFill>
                  </a:tcPr>
                </a:tc>
              </a:tr>
              <a:tr h="3159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A</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4</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r>
              <a:tr h="3016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B</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5</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r>
              <a:tr h="2873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C</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3</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A</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r>
              <a:tr h="2730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D</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3</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A</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r>
              <a:tr h="2587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dirty="0">
                          <a:ln>
                            <a:noFill/>
                          </a:ln>
                          <a:effectLst/>
                        </a:rPr>
                        <a:t>E</a:t>
                      </a:r>
                      <a:endParaRPr kumimoji="0" lang="en-CA" sz="2800" b="0" i="0" u="none" strike="noStrike" cap="none" normalizeH="0" baseline="0" dirty="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2</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dirty="0">
                          <a:ln>
                            <a:noFill/>
                          </a:ln>
                          <a:effectLst/>
                        </a:rPr>
                        <a:t>B, C</a:t>
                      </a:r>
                      <a:endParaRPr kumimoji="0" lang="en-CA" sz="2800" b="0" i="0" u="none" strike="noStrike" cap="none" normalizeH="0" baseline="0" dirty="0">
                        <a:ln>
                          <a:noFill/>
                        </a:ln>
                        <a:solidFill>
                          <a:schemeClr val="bg2"/>
                        </a:solidFill>
                        <a:effectLst/>
                        <a:latin typeface="Arial" charset="0"/>
                        <a:ea typeface="ＭＳ Ｐゴシック" charset="0"/>
                      </a:endParaRPr>
                    </a:p>
                  </a:txBody>
                  <a:tcPr horzOverflow="overflow"/>
                </a:tc>
              </a:tr>
            </a:tbl>
          </a:graphicData>
        </a:graphic>
      </p:graphicFrame>
      <p:sp>
        <p:nvSpPr>
          <p:cNvPr id="222242" name="Rectangle 1058"/>
          <p:cNvSpPr>
            <a:spLocks noChangeArrowheads="1"/>
          </p:cNvSpPr>
          <p:nvPr/>
        </p:nvSpPr>
        <p:spPr bwMode="auto">
          <a:xfrm>
            <a:off x="2971800" y="5562600"/>
            <a:ext cx="3124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None/>
            </a:pPr>
            <a:endParaRPr lang="en-CA" sz="3200">
              <a:effectLst>
                <a:outerShdw blurRad="38100" dist="38100" dir="2700000" algn="tl">
                  <a:srgbClr val="000000"/>
                </a:outerShdw>
              </a:effectLst>
            </a:endParaRPr>
          </a:p>
        </p:txBody>
      </p:sp>
    </p:spTree>
    <p:extLst>
      <p:ext uri="{BB962C8B-B14F-4D97-AF65-F5344CB8AC3E}">
        <p14:creationId xmlns:p14="http://schemas.microsoft.com/office/powerpoint/2010/main" xmlns="" val="5644089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rrowheads="1"/>
          </p:cNvSpPr>
          <p:nvPr>
            <p:ph type="title"/>
          </p:nvPr>
        </p:nvSpPr>
        <p:spPr/>
        <p:txBody>
          <a:bodyPr/>
          <a:lstStyle/>
          <a:p>
            <a:r>
              <a:rPr lang="en-CA" dirty="0"/>
              <a:t>Critical Path </a:t>
            </a:r>
            <a:r>
              <a:rPr lang="en-CA" dirty="0" smtClean="0"/>
              <a:t>Method</a:t>
            </a:r>
            <a:endParaRPr lang="en-CA" dirty="0"/>
          </a:p>
        </p:txBody>
      </p:sp>
      <p:sp>
        <p:nvSpPr>
          <p:cNvPr id="203779" name="Rectangle 3"/>
          <p:cNvSpPr>
            <a:spLocks noGrp="1" noChangeArrowheads="1"/>
          </p:cNvSpPr>
          <p:nvPr>
            <p:ph type="body" idx="1"/>
          </p:nvPr>
        </p:nvSpPr>
        <p:spPr>
          <a:xfrm>
            <a:off x="914400" y="1524000"/>
            <a:ext cx="7239000" cy="609600"/>
          </a:xfrm>
        </p:spPr>
        <p:txBody>
          <a:bodyPr/>
          <a:lstStyle/>
          <a:p>
            <a:pPr>
              <a:buFont typeface="Wingdings" charset="0"/>
              <a:buNone/>
            </a:pPr>
            <a:r>
              <a:rPr lang="en-CA" sz="2800" b="0" dirty="0">
                <a:solidFill>
                  <a:srgbClr val="000000"/>
                </a:solidFill>
              </a:rPr>
              <a:t>The </a:t>
            </a:r>
            <a:r>
              <a:rPr lang="en-CA" sz="2800" b="0" dirty="0" smtClean="0">
                <a:solidFill>
                  <a:srgbClr val="000000"/>
                </a:solidFill>
              </a:rPr>
              <a:t>sequence </a:t>
            </a:r>
            <a:r>
              <a:rPr lang="en-CA" sz="2800" b="0" dirty="0">
                <a:solidFill>
                  <a:srgbClr val="000000"/>
                </a:solidFill>
              </a:rPr>
              <a:t>graph is constructed:</a:t>
            </a:r>
          </a:p>
        </p:txBody>
      </p:sp>
      <p:sp>
        <p:nvSpPr>
          <p:cNvPr id="203780" name="Line 4"/>
          <p:cNvSpPr>
            <a:spLocks noChangeShapeType="1"/>
          </p:cNvSpPr>
          <p:nvPr/>
        </p:nvSpPr>
        <p:spPr bwMode="auto">
          <a:xfrm>
            <a:off x="1524000" y="3962400"/>
            <a:ext cx="2209800" cy="99060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3782" name="Text Box 6"/>
          <p:cNvSpPr txBox="1">
            <a:spLocks noChangeArrowheads="1"/>
          </p:cNvSpPr>
          <p:nvPr/>
        </p:nvSpPr>
        <p:spPr bwMode="auto">
          <a:xfrm>
            <a:off x="4648200" y="3051175"/>
            <a:ext cx="3683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C</a:t>
            </a:r>
          </a:p>
        </p:txBody>
      </p:sp>
      <p:sp>
        <p:nvSpPr>
          <p:cNvPr id="203783" name="Line 7"/>
          <p:cNvSpPr>
            <a:spLocks noChangeShapeType="1"/>
          </p:cNvSpPr>
          <p:nvPr/>
        </p:nvSpPr>
        <p:spPr bwMode="auto">
          <a:xfrm flipV="1">
            <a:off x="1524000" y="2895600"/>
            <a:ext cx="1600200" cy="68580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3784" name="Text Box 8"/>
          <p:cNvSpPr txBox="1">
            <a:spLocks noChangeArrowheads="1"/>
          </p:cNvSpPr>
          <p:nvPr/>
        </p:nvSpPr>
        <p:spPr bwMode="auto">
          <a:xfrm>
            <a:off x="2133600" y="3889375"/>
            <a:ext cx="35401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B</a:t>
            </a:r>
          </a:p>
        </p:txBody>
      </p:sp>
      <p:sp>
        <p:nvSpPr>
          <p:cNvPr id="203785" name="Text Box 9"/>
          <p:cNvSpPr txBox="1">
            <a:spLocks noChangeArrowheads="1"/>
          </p:cNvSpPr>
          <p:nvPr/>
        </p:nvSpPr>
        <p:spPr bwMode="auto">
          <a:xfrm>
            <a:off x="5638800" y="4727575"/>
            <a:ext cx="35401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E</a:t>
            </a:r>
          </a:p>
        </p:txBody>
      </p:sp>
      <p:sp>
        <p:nvSpPr>
          <p:cNvPr id="203786" name="Line 10"/>
          <p:cNvSpPr>
            <a:spLocks noChangeShapeType="1"/>
          </p:cNvSpPr>
          <p:nvPr/>
        </p:nvSpPr>
        <p:spPr bwMode="auto">
          <a:xfrm>
            <a:off x="4343400" y="5105400"/>
            <a:ext cx="2895600" cy="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3792" name="Oval 16"/>
          <p:cNvSpPr>
            <a:spLocks noChangeArrowheads="1"/>
          </p:cNvSpPr>
          <p:nvPr/>
        </p:nvSpPr>
        <p:spPr bwMode="auto">
          <a:xfrm>
            <a:off x="990600" y="34290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3793" name="Oval 17"/>
          <p:cNvSpPr>
            <a:spLocks noChangeArrowheads="1"/>
          </p:cNvSpPr>
          <p:nvPr/>
        </p:nvSpPr>
        <p:spPr bwMode="auto">
          <a:xfrm>
            <a:off x="3733800" y="4800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3794" name="Oval 18"/>
          <p:cNvSpPr>
            <a:spLocks noChangeArrowheads="1"/>
          </p:cNvSpPr>
          <p:nvPr/>
        </p:nvSpPr>
        <p:spPr bwMode="auto">
          <a:xfrm>
            <a:off x="3124200" y="2514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3795" name="Oval 19"/>
          <p:cNvSpPr>
            <a:spLocks noChangeArrowheads="1"/>
          </p:cNvSpPr>
          <p:nvPr/>
        </p:nvSpPr>
        <p:spPr bwMode="auto">
          <a:xfrm>
            <a:off x="5410200" y="24384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3796" name="Text Box 20"/>
          <p:cNvSpPr txBox="1">
            <a:spLocks noChangeArrowheads="1"/>
          </p:cNvSpPr>
          <p:nvPr/>
        </p:nvSpPr>
        <p:spPr bwMode="auto">
          <a:xfrm>
            <a:off x="2133600" y="2822575"/>
            <a:ext cx="37702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A</a:t>
            </a:r>
          </a:p>
        </p:txBody>
      </p:sp>
      <p:sp>
        <p:nvSpPr>
          <p:cNvPr id="203797" name="Oval 21"/>
          <p:cNvSpPr>
            <a:spLocks noChangeArrowheads="1"/>
          </p:cNvSpPr>
          <p:nvPr/>
        </p:nvSpPr>
        <p:spPr bwMode="auto">
          <a:xfrm>
            <a:off x="7239000" y="4800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3798" name="Oval 22"/>
          <p:cNvSpPr>
            <a:spLocks noChangeArrowheads="1"/>
          </p:cNvSpPr>
          <p:nvPr/>
        </p:nvSpPr>
        <p:spPr bwMode="auto">
          <a:xfrm>
            <a:off x="5257800" y="35052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3799" name="Line 23"/>
          <p:cNvSpPr>
            <a:spLocks noChangeShapeType="1"/>
          </p:cNvSpPr>
          <p:nvPr/>
        </p:nvSpPr>
        <p:spPr bwMode="auto">
          <a:xfrm flipV="1">
            <a:off x="3733800" y="2743200"/>
            <a:ext cx="1676400" cy="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3800" name="Line 24"/>
          <p:cNvSpPr>
            <a:spLocks noChangeShapeType="1"/>
          </p:cNvSpPr>
          <p:nvPr/>
        </p:nvSpPr>
        <p:spPr bwMode="auto">
          <a:xfrm>
            <a:off x="3733800" y="2971800"/>
            <a:ext cx="1524000" cy="76200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3801" name="Text Box 25"/>
          <p:cNvSpPr txBox="1">
            <a:spLocks noChangeArrowheads="1"/>
          </p:cNvSpPr>
          <p:nvPr/>
        </p:nvSpPr>
        <p:spPr bwMode="auto">
          <a:xfrm>
            <a:off x="4495800" y="2289175"/>
            <a:ext cx="3683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D</a:t>
            </a:r>
          </a:p>
        </p:txBody>
      </p:sp>
      <p:sp>
        <p:nvSpPr>
          <p:cNvPr id="203803" name="Rectangle 27"/>
          <p:cNvSpPr>
            <a:spLocks noChangeArrowheads="1"/>
          </p:cNvSpPr>
          <p:nvPr/>
        </p:nvSpPr>
        <p:spPr bwMode="auto">
          <a:xfrm>
            <a:off x="6096000" y="3810000"/>
            <a:ext cx="2590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None/>
            </a:pPr>
            <a:r>
              <a:rPr lang="en-CA" sz="2800" dirty="0" smtClean="0">
                <a:solidFill>
                  <a:srgbClr val="000000"/>
                </a:solidFill>
                <a:latin typeface="Arial" charset="0"/>
              </a:rPr>
              <a:t>What now?</a:t>
            </a:r>
            <a:endParaRPr lang="en-CA" sz="2800" dirty="0">
              <a:solidFill>
                <a:srgbClr val="000000"/>
              </a:solidFill>
              <a:latin typeface="Arial" charset="0"/>
            </a:endParaRPr>
          </a:p>
        </p:txBody>
      </p:sp>
      <p:sp>
        <p:nvSpPr>
          <p:cNvPr id="203804" name="Text Box 28"/>
          <p:cNvSpPr txBox="1">
            <a:spLocks noChangeArrowheads="1"/>
          </p:cNvSpPr>
          <p:nvPr/>
        </p:nvSpPr>
        <p:spPr bwMode="auto">
          <a:xfrm>
            <a:off x="762000" y="4100513"/>
            <a:ext cx="72630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dirty="0" smtClean="0">
                <a:solidFill>
                  <a:srgbClr val="000000"/>
                </a:solidFill>
                <a:latin typeface="Arial" charset="0"/>
              </a:rPr>
              <a:t>Start</a:t>
            </a:r>
            <a:endParaRPr lang="en-CA" sz="2000" dirty="0">
              <a:solidFill>
                <a:srgbClr val="000000"/>
              </a:solidFill>
              <a:latin typeface="Arial" charset="0"/>
            </a:endParaRPr>
          </a:p>
        </p:txBody>
      </p:sp>
      <p:sp>
        <p:nvSpPr>
          <p:cNvPr id="203805" name="Text Box 29"/>
          <p:cNvSpPr txBox="1">
            <a:spLocks noChangeArrowheads="1"/>
          </p:cNvSpPr>
          <p:nvPr/>
        </p:nvSpPr>
        <p:spPr bwMode="auto">
          <a:xfrm>
            <a:off x="7086600" y="5395913"/>
            <a:ext cx="641021"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dirty="0" smtClean="0">
                <a:solidFill>
                  <a:srgbClr val="000000"/>
                </a:solidFill>
                <a:latin typeface="Arial" charset="0"/>
              </a:rPr>
              <a:t>End</a:t>
            </a:r>
            <a:endParaRPr lang="en-CA" sz="2000" dirty="0">
              <a:solidFill>
                <a:srgbClr val="000000"/>
              </a:solidFill>
              <a:latin typeface="Arial" charset="0"/>
            </a:endParaRPr>
          </a:p>
        </p:txBody>
      </p:sp>
    </p:spTree>
    <p:extLst>
      <p:ext uri="{BB962C8B-B14F-4D97-AF65-F5344CB8AC3E}">
        <p14:creationId xmlns:p14="http://schemas.microsoft.com/office/powerpoint/2010/main" xmlns="" val="5866093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5490" name="Rectangle 2"/>
          <p:cNvSpPr>
            <a:spLocks noGrp="1" noChangeArrowheads="1"/>
          </p:cNvSpPr>
          <p:nvPr>
            <p:ph type="title"/>
          </p:nvPr>
        </p:nvSpPr>
        <p:spPr/>
        <p:txBody>
          <a:bodyPr/>
          <a:lstStyle/>
          <a:p>
            <a:r>
              <a:rPr lang="en-GB" dirty="0" smtClean="0"/>
              <a:t>Handover</a:t>
            </a:r>
            <a:endParaRPr lang="en-GB" dirty="0"/>
          </a:p>
        </p:txBody>
      </p:sp>
      <p:sp>
        <p:nvSpPr>
          <p:cNvPr id="1855491" name="Rectangle 3"/>
          <p:cNvSpPr>
            <a:spLocks noGrp="1" noChangeArrowheads="1"/>
          </p:cNvSpPr>
          <p:nvPr>
            <p:ph type="body" idx="1"/>
          </p:nvPr>
        </p:nvSpPr>
        <p:spPr/>
        <p:txBody>
          <a:bodyPr>
            <a:normAutofit fontScale="92500" lnSpcReduction="10000"/>
          </a:bodyPr>
          <a:lstStyle/>
          <a:p>
            <a:pPr>
              <a:lnSpc>
                <a:spcPct val="110000"/>
              </a:lnSpc>
            </a:pPr>
            <a:r>
              <a:rPr lang="en-GB" dirty="0"/>
              <a:t>Product </a:t>
            </a:r>
            <a:r>
              <a:rPr lang="en-GB" dirty="0" smtClean="0"/>
              <a:t>Delivery (Deliverables)</a:t>
            </a:r>
            <a:endParaRPr lang="en-GB" dirty="0"/>
          </a:p>
          <a:p>
            <a:pPr>
              <a:lnSpc>
                <a:spcPct val="110000"/>
              </a:lnSpc>
            </a:pPr>
            <a:r>
              <a:rPr lang="en-GB" dirty="0"/>
              <a:t>Acceptance </a:t>
            </a:r>
            <a:r>
              <a:rPr lang="en-GB" dirty="0" smtClean="0"/>
              <a:t>Criteria </a:t>
            </a:r>
            <a:endParaRPr lang="en-GB" dirty="0"/>
          </a:p>
          <a:p>
            <a:pPr>
              <a:lnSpc>
                <a:spcPct val="110000"/>
              </a:lnSpc>
            </a:pPr>
            <a:r>
              <a:rPr lang="en-GB" dirty="0" smtClean="0"/>
              <a:t>Punch </a:t>
            </a:r>
            <a:r>
              <a:rPr lang="en-GB" dirty="0"/>
              <a:t>List</a:t>
            </a:r>
          </a:p>
          <a:p>
            <a:pPr>
              <a:lnSpc>
                <a:spcPct val="110000"/>
              </a:lnSpc>
            </a:pPr>
            <a:r>
              <a:rPr lang="en-GB" dirty="0"/>
              <a:t>Transfer of Ownership</a:t>
            </a:r>
          </a:p>
          <a:p>
            <a:pPr>
              <a:lnSpc>
                <a:spcPct val="110000"/>
              </a:lnSpc>
            </a:pPr>
            <a:r>
              <a:rPr lang="en-GB" dirty="0"/>
              <a:t>Handover and Acceptance </a:t>
            </a:r>
            <a:r>
              <a:rPr lang="en-GB" dirty="0" smtClean="0"/>
              <a:t>Process</a:t>
            </a:r>
          </a:p>
          <a:p>
            <a:pPr>
              <a:lnSpc>
                <a:spcPct val="110000"/>
              </a:lnSpc>
            </a:pPr>
            <a:r>
              <a:rPr lang="en-GB" dirty="0" smtClean="0"/>
              <a:t>Key Stakeholders present</a:t>
            </a:r>
          </a:p>
          <a:p>
            <a:pPr>
              <a:lnSpc>
                <a:spcPct val="110000"/>
              </a:lnSpc>
            </a:pPr>
            <a:r>
              <a:rPr lang="en-GB" dirty="0" smtClean="0"/>
              <a:t>Start Up requirements and knowledge transfer</a:t>
            </a:r>
          </a:p>
          <a:p>
            <a:pPr>
              <a:lnSpc>
                <a:spcPct val="110000"/>
              </a:lnSpc>
            </a:pPr>
            <a:r>
              <a:rPr lang="en-GB" dirty="0" smtClean="0"/>
              <a:t>Review of risks and issues to be transferred into operations phase with deliverable</a:t>
            </a:r>
            <a:endParaRPr lang="en-GB"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6</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6096000" y="1828800"/>
            <a:ext cx="2728944" cy="1361440"/>
          </a:xfrm>
          <a:prstGeom prst="rect">
            <a:avLst/>
          </a:prstGeom>
        </p:spPr>
      </p:pic>
    </p:spTree>
    <p:extLst>
      <p:ext uri="{BB962C8B-B14F-4D97-AF65-F5344CB8AC3E}">
        <p14:creationId xmlns:p14="http://schemas.microsoft.com/office/powerpoint/2010/main" xmlns="" val="6964483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rrowheads="1"/>
          </p:cNvSpPr>
          <p:nvPr>
            <p:ph type="title"/>
          </p:nvPr>
        </p:nvSpPr>
        <p:spPr/>
        <p:txBody>
          <a:bodyPr/>
          <a:lstStyle/>
          <a:p>
            <a:r>
              <a:rPr lang="en-CA"/>
              <a:t>Critical Path Method (CPM)</a:t>
            </a:r>
          </a:p>
        </p:txBody>
      </p:sp>
      <p:sp>
        <p:nvSpPr>
          <p:cNvPr id="204803" name="Rectangle 3"/>
          <p:cNvSpPr>
            <a:spLocks noGrp="1" noChangeArrowheads="1"/>
          </p:cNvSpPr>
          <p:nvPr>
            <p:ph type="body" idx="1"/>
          </p:nvPr>
        </p:nvSpPr>
        <p:spPr>
          <a:xfrm>
            <a:off x="990600" y="1371600"/>
            <a:ext cx="7315200" cy="990600"/>
          </a:xfrm>
        </p:spPr>
        <p:txBody>
          <a:bodyPr/>
          <a:lstStyle/>
          <a:p>
            <a:pPr marL="0" indent="0">
              <a:lnSpc>
                <a:spcPct val="90000"/>
              </a:lnSpc>
              <a:buNone/>
            </a:pPr>
            <a:r>
              <a:rPr lang="en-CA" sz="2800" b="0" dirty="0">
                <a:solidFill>
                  <a:srgbClr val="000000"/>
                </a:solidFill>
              </a:rPr>
              <a:t>Events are consolidated to provide the specified precedence</a:t>
            </a:r>
            <a:r>
              <a:rPr lang="en-CA" sz="2800" b="0" dirty="0" smtClean="0">
                <a:solidFill>
                  <a:srgbClr val="000000"/>
                </a:solidFill>
              </a:rPr>
              <a:t>.</a:t>
            </a:r>
            <a:endParaRPr lang="en-CA" sz="2800" b="0" dirty="0">
              <a:solidFill>
                <a:srgbClr val="000000"/>
              </a:solidFill>
            </a:endParaRPr>
          </a:p>
        </p:txBody>
      </p:sp>
      <p:sp>
        <p:nvSpPr>
          <p:cNvPr id="204804" name="Line 4"/>
          <p:cNvSpPr>
            <a:spLocks noChangeShapeType="1"/>
          </p:cNvSpPr>
          <p:nvPr/>
        </p:nvSpPr>
        <p:spPr bwMode="auto">
          <a:xfrm>
            <a:off x="1828800" y="4419600"/>
            <a:ext cx="2209800" cy="99060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4805" name="Text Box 5"/>
          <p:cNvSpPr txBox="1">
            <a:spLocks noChangeArrowheads="1"/>
          </p:cNvSpPr>
          <p:nvPr/>
        </p:nvSpPr>
        <p:spPr bwMode="auto">
          <a:xfrm>
            <a:off x="4114800" y="4117975"/>
            <a:ext cx="3683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C</a:t>
            </a:r>
          </a:p>
        </p:txBody>
      </p:sp>
      <p:sp>
        <p:nvSpPr>
          <p:cNvPr id="204806" name="Line 6"/>
          <p:cNvSpPr>
            <a:spLocks noChangeShapeType="1"/>
          </p:cNvSpPr>
          <p:nvPr/>
        </p:nvSpPr>
        <p:spPr bwMode="auto">
          <a:xfrm flipV="1">
            <a:off x="1828800" y="3352800"/>
            <a:ext cx="1600200" cy="6858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4807" name="Text Box 7"/>
          <p:cNvSpPr txBox="1">
            <a:spLocks noChangeArrowheads="1"/>
          </p:cNvSpPr>
          <p:nvPr/>
        </p:nvSpPr>
        <p:spPr bwMode="auto">
          <a:xfrm>
            <a:off x="2438400" y="4346575"/>
            <a:ext cx="35401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B</a:t>
            </a:r>
          </a:p>
        </p:txBody>
      </p:sp>
      <p:sp>
        <p:nvSpPr>
          <p:cNvPr id="204808" name="Text Box 8"/>
          <p:cNvSpPr txBox="1">
            <a:spLocks noChangeArrowheads="1"/>
          </p:cNvSpPr>
          <p:nvPr/>
        </p:nvSpPr>
        <p:spPr bwMode="auto">
          <a:xfrm>
            <a:off x="5943600" y="5184775"/>
            <a:ext cx="35401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E</a:t>
            </a:r>
          </a:p>
        </p:txBody>
      </p:sp>
      <p:sp>
        <p:nvSpPr>
          <p:cNvPr id="204809" name="Line 9"/>
          <p:cNvSpPr>
            <a:spLocks noChangeShapeType="1"/>
          </p:cNvSpPr>
          <p:nvPr/>
        </p:nvSpPr>
        <p:spPr bwMode="auto">
          <a:xfrm>
            <a:off x="4648200" y="5562600"/>
            <a:ext cx="2895600" cy="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4810" name="Oval 10"/>
          <p:cNvSpPr>
            <a:spLocks noChangeArrowheads="1"/>
          </p:cNvSpPr>
          <p:nvPr/>
        </p:nvSpPr>
        <p:spPr bwMode="auto">
          <a:xfrm>
            <a:off x="1295400" y="38862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4811" name="Oval 11"/>
          <p:cNvSpPr>
            <a:spLocks noChangeArrowheads="1"/>
          </p:cNvSpPr>
          <p:nvPr/>
        </p:nvSpPr>
        <p:spPr bwMode="auto">
          <a:xfrm>
            <a:off x="4038600" y="52578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4812" name="Oval 12"/>
          <p:cNvSpPr>
            <a:spLocks noChangeArrowheads="1"/>
          </p:cNvSpPr>
          <p:nvPr/>
        </p:nvSpPr>
        <p:spPr bwMode="auto">
          <a:xfrm>
            <a:off x="3429000" y="29718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4814" name="Text Box 14"/>
          <p:cNvSpPr txBox="1">
            <a:spLocks noChangeArrowheads="1"/>
          </p:cNvSpPr>
          <p:nvPr/>
        </p:nvSpPr>
        <p:spPr bwMode="auto">
          <a:xfrm>
            <a:off x="2438400" y="3279775"/>
            <a:ext cx="37702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A</a:t>
            </a:r>
          </a:p>
        </p:txBody>
      </p:sp>
      <p:sp>
        <p:nvSpPr>
          <p:cNvPr id="204815" name="Oval 15"/>
          <p:cNvSpPr>
            <a:spLocks noChangeArrowheads="1"/>
          </p:cNvSpPr>
          <p:nvPr/>
        </p:nvSpPr>
        <p:spPr bwMode="auto">
          <a:xfrm>
            <a:off x="7543800" y="52578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4817" name="Line 17"/>
          <p:cNvSpPr>
            <a:spLocks noChangeShapeType="1"/>
          </p:cNvSpPr>
          <p:nvPr/>
        </p:nvSpPr>
        <p:spPr bwMode="auto">
          <a:xfrm>
            <a:off x="4038600" y="3352800"/>
            <a:ext cx="3581400" cy="198120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4818" name="Line 18"/>
          <p:cNvSpPr>
            <a:spLocks noChangeShapeType="1"/>
          </p:cNvSpPr>
          <p:nvPr/>
        </p:nvSpPr>
        <p:spPr bwMode="auto">
          <a:xfrm>
            <a:off x="3886200" y="3581400"/>
            <a:ext cx="457200" cy="1676400"/>
          </a:xfrm>
          <a:prstGeom prst="line">
            <a:avLst/>
          </a:prstGeom>
          <a:noFill/>
          <a:ln w="12700">
            <a:solidFill>
              <a:srgbClr val="00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4819" name="Text Box 19"/>
          <p:cNvSpPr txBox="1">
            <a:spLocks noChangeArrowheads="1"/>
          </p:cNvSpPr>
          <p:nvPr/>
        </p:nvSpPr>
        <p:spPr bwMode="auto">
          <a:xfrm>
            <a:off x="5715000" y="3813175"/>
            <a:ext cx="3683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D</a:t>
            </a:r>
          </a:p>
        </p:txBody>
      </p:sp>
      <p:sp>
        <p:nvSpPr>
          <p:cNvPr id="204821" name="Text Box 21"/>
          <p:cNvSpPr txBox="1">
            <a:spLocks noChangeArrowheads="1"/>
          </p:cNvSpPr>
          <p:nvPr/>
        </p:nvSpPr>
        <p:spPr bwMode="auto">
          <a:xfrm>
            <a:off x="1066800" y="4557713"/>
            <a:ext cx="72630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dirty="0" smtClean="0">
                <a:solidFill>
                  <a:srgbClr val="000000"/>
                </a:solidFill>
                <a:latin typeface="Arial" charset="0"/>
              </a:rPr>
              <a:t>Start</a:t>
            </a:r>
            <a:endParaRPr lang="en-CA" sz="2000" dirty="0">
              <a:solidFill>
                <a:srgbClr val="000000"/>
              </a:solidFill>
              <a:latin typeface="Arial" charset="0"/>
            </a:endParaRPr>
          </a:p>
        </p:txBody>
      </p:sp>
      <p:sp>
        <p:nvSpPr>
          <p:cNvPr id="204822" name="Text Box 22"/>
          <p:cNvSpPr txBox="1">
            <a:spLocks noChangeArrowheads="1"/>
          </p:cNvSpPr>
          <p:nvPr/>
        </p:nvSpPr>
        <p:spPr bwMode="auto">
          <a:xfrm>
            <a:off x="7543800" y="4495800"/>
            <a:ext cx="641021"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000" dirty="0" smtClean="0">
                <a:solidFill>
                  <a:srgbClr val="000000"/>
                </a:solidFill>
                <a:latin typeface="Arial" charset="0"/>
              </a:rPr>
              <a:t>End</a:t>
            </a:r>
            <a:endParaRPr lang="en-CA" sz="2000" dirty="0">
              <a:solidFill>
                <a:srgbClr val="000000"/>
              </a:solidFill>
              <a:latin typeface="Arial" charset="0"/>
            </a:endParaRPr>
          </a:p>
        </p:txBody>
      </p:sp>
    </p:spTree>
    <p:extLst>
      <p:ext uri="{BB962C8B-B14F-4D97-AF65-F5344CB8AC3E}">
        <p14:creationId xmlns:p14="http://schemas.microsoft.com/office/powerpoint/2010/main" xmlns="" val="454850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rrowheads="1"/>
          </p:cNvSpPr>
          <p:nvPr>
            <p:ph type="title"/>
          </p:nvPr>
        </p:nvSpPr>
        <p:spPr/>
        <p:txBody>
          <a:bodyPr/>
          <a:lstStyle/>
          <a:p>
            <a:r>
              <a:rPr lang="en-CA"/>
              <a:t>Dummy Activity Example</a:t>
            </a:r>
          </a:p>
        </p:txBody>
      </p:sp>
      <p:sp>
        <p:nvSpPr>
          <p:cNvPr id="223235" name="Rectangle 3"/>
          <p:cNvSpPr>
            <a:spLocks noGrp="1" noChangeArrowheads="1"/>
          </p:cNvSpPr>
          <p:nvPr>
            <p:ph type="body" idx="1"/>
          </p:nvPr>
        </p:nvSpPr>
        <p:spPr>
          <a:xfrm>
            <a:off x="762000" y="1371600"/>
            <a:ext cx="7467600" cy="2514600"/>
          </a:xfrm>
        </p:spPr>
        <p:txBody>
          <a:bodyPr>
            <a:normAutofit lnSpcReduction="10000"/>
          </a:bodyPr>
          <a:lstStyle/>
          <a:p>
            <a:pPr>
              <a:lnSpc>
                <a:spcPct val="90000"/>
              </a:lnSpc>
              <a:buFont typeface="Wingdings" charset="0"/>
              <a:buNone/>
            </a:pPr>
            <a:r>
              <a:rPr lang="en-CA" sz="2400" b="0" dirty="0">
                <a:solidFill>
                  <a:srgbClr val="000000"/>
                </a:solidFill>
              </a:rPr>
              <a:t>To</a:t>
            </a:r>
            <a:r>
              <a:rPr lang="en-CA" sz="2400" b="0" dirty="0">
                <a:solidFill>
                  <a:schemeClr val="bg1"/>
                </a:solidFill>
              </a:rPr>
              <a:t> </a:t>
            </a:r>
            <a:r>
              <a:rPr lang="en-CA" sz="2400" b="0" dirty="0">
                <a:solidFill>
                  <a:srgbClr val="000000"/>
                </a:solidFill>
              </a:rPr>
              <a:t>be able to </a:t>
            </a:r>
            <a:r>
              <a:rPr lang="en-CA" sz="2400" dirty="0" smtClean="0">
                <a:solidFill>
                  <a:srgbClr val="000000"/>
                </a:solidFill>
              </a:rPr>
              <a:t>install a door frame</a:t>
            </a:r>
            <a:r>
              <a:rPr lang="en-CA" sz="2400" b="0" dirty="0" smtClean="0">
                <a:solidFill>
                  <a:srgbClr val="000000"/>
                </a:solidFill>
              </a:rPr>
              <a:t>, </a:t>
            </a:r>
            <a:r>
              <a:rPr lang="en-CA" sz="2400" b="0" dirty="0">
                <a:solidFill>
                  <a:srgbClr val="000000"/>
                </a:solidFill>
              </a:rPr>
              <a:t>the </a:t>
            </a:r>
            <a:r>
              <a:rPr lang="en-CA" sz="2400" b="0" dirty="0" smtClean="0">
                <a:solidFill>
                  <a:srgbClr val="000000"/>
                </a:solidFill>
              </a:rPr>
              <a:t>tasks required are </a:t>
            </a:r>
            <a:r>
              <a:rPr lang="en-CA" sz="2400" b="0" dirty="0">
                <a:solidFill>
                  <a:srgbClr val="000000"/>
                </a:solidFill>
              </a:rPr>
              <a:t>:</a:t>
            </a:r>
          </a:p>
          <a:p>
            <a:pPr>
              <a:lnSpc>
                <a:spcPct val="90000"/>
              </a:lnSpc>
              <a:buFont typeface="Wingdings" charset="0"/>
              <a:buNone/>
            </a:pPr>
            <a:endParaRPr lang="en-CA" sz="800" b="0" dirty="0">
              <a:solidFill>
                <a:srgbClr val="000000"/>
              </a:solidFill>
            </a:endParaRPr>
          </a:p>
          <a:p>
            <a:pPr lvl="1">
              <a:lnSpc>
                <a:spcPct val="90000"/>
              </a:lnSpc>
            </a:pPr>
            <a:r>
              <a:rPr lang="en-CA" sz="2400" b="0" dirty="0">
                <a:solidFill>
                  <a:srgbClr val="000000"/>
                </a:solidFill>
              </a:rPr>
              <a:t>Design </a:t>
            </a:r>
            <a:r>
              <a:rPr lang="en-CA" sz="2400" b="0" dirty="0" smtClean="0">
                <a:solidFill>
                  <a:srgbClr val="000000"/>
                </a:solidFill>
              </a:rPr>
              <a:t>frame   </a:t>
            </a:r>
            <a:r>
              <a:rPr lang="en-CA" sz="2400" b="0" dirty="0">
                <a:solidFill>
                  <a:srgbClr val="000000"/>
                </a:solidFill>
              </a:rPr>
              <a:t>	A		-</a:t>
            </a:r>
          </a:p>
          <a:p>
            <a:pPr lvl="1">
              <a:lnSpc>
                <a:spcPct val="90000"/>
              </a:lnSpc>
            </a:pPr>
            <a:r>
              <a:rPr lang="en-CA" sz="2400" b="0" dirty="0">
                <a:solidFill>
                  <a:srgbClr val="000000"/>
                </a:solidFill>
              </a:rPr>
              <a:t>Build </a:t>
            </a:r>
            <a:r>
              <a:rPr lang="en-CA" sz="2400" b="0" dirty="0" smtClean="0">
                <a:solidFill>
                  <a:srgbClr val="000000"/>
                </a:solidFill>
              </a:rPr>
              <a:t>frame</a:t>
            </a:r>
            <a:r>
              <a:rPr lang="en-CA" sz="2400" b="0" dirty="0">
                <a:solidFill>
                  <a:srgbClr val="000000"/>
                </a:solidFill>
              </a:rPr>
              <a:t>		B		A</a:t>
            </a:r>
          </a:p>
          <a:p>
            <a:pPr lvl="1">
              <a:lnSpc>
                <a:spcPct val="90000"/>
              </a:lnSpc>
            </a:pPr>
            <a:r>
              <a:rPr lang="en-CA" sz="2400" b="0" dirty="0" smtClean="0">
                <a:solidFill>
                  <a:srgbClr val="000000"/>
                </a:solidFill>
              </a:rPr>
              <a:t>Install frame</a:t>
            </a:r>
            <a:r>
              <a:rPr lang="en-CA" sz="2400" b="0" dirty="0">
                <a:solidFill>
                  <a:srgbClr val="000000"/>
                </a:solidFill>
              </a:rPr>
              <a:t>		C		-</a:t>
            </a:r>
          </a:p>
          <a:p>
            <a:pPr lvl="1">
              <a:lnSpc>
                <a:spcPct val="90000"/>
              </a:lnSpc>
            </a:pPr>
            <a:r>
              <a:rPr lang="en-CA" sz="2400" b="0" dirty="0" smtClean="0">
                <a:solidFill>
                  <a:srgbClr val="000000"/>
                </a:solidFill>
              </a:rPr>
              <a:t>Seal Frame	</a:t>
            </a:r>
            <a:r>
              <a:rPr lang="en-CA" sz="2400" b="0" dirty="0">
                <a:solidFill>
                  <a:srgbClr val="000000"/>
                </a:solidFill>
              </a:rPr>
              <a:t>	D		A,C</a:t>
            </a:r>
          </a:p>
          <a:p>
            <a:pPr>
              <a:lnSpc>
                <a:spcPct val="90000"/>
              </a:lnSpc>
              <a:buFont typeface="Wingdings" charset="0"/>
              <a:buNone/>
            </a:pPr>
            <a:endParaRPr lang="en-CA" sz="2800" b="0" dirty="0">
              <a:solidFill>
                <a:srgbClr val="000000"/>
              </a:solidFill>
            </a:endParaRPr>
          </a:p>
        </p:txBody>
      </p:sp>
      <p:sp>
        <p:nvSpPr>
          <p:cNvPr id="223236" name="Line 4"/>
          <p:cNvSpPr>
            <a:spLocks noChangeShapeType="1"/>
          </p:cNvSpPr>
          <p:nvPr/>
        </p:nvSpPr>
        <p:spPr bwMode="auto">
          <a:xfrm>
            <a:off x="1331913" y="4886325"/>
            <a:ext cx="828675" cy="3175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37" name="Text Box 5"/>
          <p:cNvSpPr txBox="1">
            <a:spLocks noChangeArrowheads="1"/>
          </p:cNvSpPr>
          <p:nvPr/>
        </p:nvSpPr>
        <p:spPr bwMode="auto">
          <a:xfrm>
            <a:off x="1258888" y="5227638"/>
            <a:ext cx="441325" cy="519112"/>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C</a:t>
            </a:r>
          </a:p>
        </p:txBody>
      </p:sp>
      <p:sp>
        <p:nvSpPr>
          <p:cNvPr id="223238" name="Line 6"/>
          <p:cNvSpPr>
            <a:spLocks noChangeShapeType="1"/>
          </p:cNvSpPr>
          <p:nvPr/>
        </p:nvSpPr>
        <p:spPr bwMode="auto">
          <a:xfrm flipV="1">
            <a:off x="1331913" y="5410200"/>
            <a:ext cx="877887" cy="41275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39" name="Text Box 7"/>
          <p:cNvSpPr txBox="1">
            <a:spLocks noChangeArrowheads="1"/>
          </p:cNvSpPr>
          <p:nvPr/>
        </p:nvSpPr>
        <p:spPr bwMode="auto">
          <a:xfrm>
            <a:off x="7620000" y="4495800"/>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B</a:t>
            </a:r>
          </a:p>
        </p:txBody>
      </p:sp>
      <p:sp>
        <p:nvSpPr>
          <p:cNvPr id="223243" name="Oval 11"/>
          <p:cNvSpPr>
            <a:spLocks noChangeArrowheads="1"/>
          </p:cNvSpPr>
          <p:nvPr/>
        </p:nvSpPr>
        <p:spPr bwMode="auto">
          <a:xfrm>
            <a:off x="2124075" y="5102225"/>
            <a:ext cx="393700" cy="411163"/>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3245" name="Text Box 13"/>
          <p:cNvSpPr txBox="1">
            <a:spLocks noChangeArrowheads="1"/>
          </p:cNvSpPr>
          <p:nvPr/>
        </p:nvSpPr>
        <p:spPr bwMode="auto">
          <a:xfrm>
            <a:off x="1331913" y="4435475"/>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A</a:t>
            </a:r>
          </a:p>
        </p:txBody>
      </p:sp>
      <p:sp>
        <p:nvSpPr>
          <p:cNvPr id="223249" name="Text Box 17"/>
          <p:cNvSpPr txBox="1">
            <a:spLocks noChangeArrowheads="1"/>
          </p:cNvSpPr>
          <p:nvPr/>
        </p:nvSpPr>
        <p:spPr bwMode="auto">
          <a:xfrm>
            <a:off x="2743200" y="4876800"/>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D</a:t>
            </a:r>
          </a:p>
        </p:txBody>
      </p:sp>
      <p:sp>
        <p:nvSpPr>
          <p:cNvPr id="223254" name="Line 22"/>
          <p:cNvSpPr>
            <a:spLocks noChangeShapeType="1"/>
          </p:cNvSpPr>
          <p:nvPr/>
        </p:nvSpPr>
        <p:spPr bwMode="auto">
          <a:xfrm>
            <a:off x="2555875" y="5318125"/>
            <a:ext cx="863600" cy="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55" name="Line 23"/>
          <p:cNvSpPr>
            <a:spLocks noChangeShapeType="1"/>
          </p:cNvSpPr>
          <p:nvPr/>
        </p:nvSpPr>
        <p:spPr bwMode="auto">
          <a:xfrm>
            <a:off x="6229350" y="5749925"/>
            <a:ext cx="863600" cy="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56" name="Line 24"/>
          <p:cNvSpPr>
            <a:spLocks noChangeShapeType="1"/>
          </p:cNvSpPr>
          <p:nvPr/>
        </p:nvSpPr>
        <p:spPr bwMode="auto">
          <a:xfrm>
            <a:off x="6229350" y="4886325"/>
            <a:ext cx="863600" cy="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57" name="Line 25"/>
          <p:cNvSpPr>
            <a:spLocks noChangeShapeType="1"/>
          </p:cNvSpPr>
          <p:nvPr/>
        </p:nvSpPr>
        <p:spPr bwMode="auto">
          <a:xfrm>
            <a:off x="7524750" y="5749925"/>
            <a:ext cx="863600" cy="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58" name="Line 26"/>
          <p:cNvSpPr>
            <a:spLocks noChangeShapeType="1"/>
          </p:cNvSpPr>
          <p:nvPr/>
        </p:nvSpPr>
        <p:spPr bwMode="auto">
          <a:xfrm>
            <a:off x="7524750" y="4886325"/>
            <a:ext cx="863600" cy="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59" name="Oval 27"/>
          <p:cNvSpPr>
            <a:spLocks noChangeArrowheads="1"/>
          </p:cNvSpPr>
          <p:nvPr/>
        </p:nvSpPr>
        <p:spPr bwMode="auto">
          <a:xfrm>
            <a:off x="7092950" y="4670425"/>
            <a:ext cx="393700" cy="411163"/>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3260" name="Oval 28"/>
          <p:cNvSpPr>
            <a:spLocks noChangeArrowheads="1"/>
          </p:cNvSpPr>
          <p:nvPr/>
        </p:nvSpPr>
        <p:spPr bwMode="auto">
          <a:xfrm>
            <a:off x="7092950" y="5534025"/>
            <a:ext cx="393700" cy="411163"/>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3261" name="Text Box 29"/>
          <p:cNvSpPr txBox="1">
            <a:spLocks noChangeArrowheads="1"/>
          </p:cNvSpPr>
          <p:nvPr/>
        </p:nvSpPr>
        <p:spPr bwMode="auto">
          <a:xfrm>
            <a:off x="3810000" y="4572000"/>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A</a:t>
            </a:r>
          </a:p>
        </p:txBody>
      </p:sp>
      <p:sp>
        <p:nvSpPr>
          <p:cNvPr id="223262" name="Text Box 30"/>
          <p:cNvSpPr txBox="1">
            <a:spLocks noChangeArrowheads="1"/>
          </p:cNvSpPr>
          <p:nvPr/>
        </p:nvSpPr>
        <p:spPr bwMode="auto">
          <a:xfrm>
            <a:off x="6324600" y="4495800"/>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A</a:t>
            </a:r>
          </a:p>
        </p:txBody>
      </p:sp>
      <p:sp>
        <p:nvSpPr>
          <p:cNvPr id="223263" name="Text Box 31"/>
          <p:cNvSpPr txBox="1">
            <a:spLocks noChangeArrowheads="1"/>
          </p:cNvSpPr>
          <p:nvPr/>
        </p:nvSpPr>
        <p:spPr bwMode="auto">
          <a:xfrm>
            <a:off x="3779838" y="5299075"/>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C</a:t>
            </a:r>
          </a:p>
        </p:txBody>
      </p:sp>
      <p:sp>
        <p:nvSpPr>
          <p:cNvPr id="223264" name="Text Box 32"/>
          <p:cNvSpPr txBox="1">
            <a:spLocks noChangeArrowheads="1"/>
          </p:cNvSpPr>
          <p:nvPr/>
        </p:nvSpPr>
        <p:spPr bwMode="auto">
          <a:xfrm>
            <a:off x="6324600" y="5334000"/>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C</a:t>
            </a:r>
          </a:p>
        </p:txBody>
      </p:sp>
      <p:sp>
        <p:nvSpPr>
          <p:cNvPr id="223265" name="Text Box 33"/>
          <p:cNvSpPr txBox="1">
            <a:spLocks noChangeArrowheads="1"/>
          </p:cNvSpPr>
          <p:nvPr/>
        </p:nvSpPr>
        <p:spPr bwMode="auto">
          <a:xfrm>
            <a:off x="5181600" y="5257800"/>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D</a:t>
            </a:r>
          </a:p>
        </p:txBody>
      </p:sp>
      <p:sp>
        <p:nvSpPr>
          <p:cNvPr id="223266" name="Text Box 34"/>
          <p:cNvSpPr txBox="1">
            <a:spLocks noChangeArrowheads="1"/>
          </p:cNvSpPr>
          <p:nvPr/>
        </p:nvSpPr>
        <p:spPr bwMode="auto">
          <a:xfrm>
            <a:off x="7696200" y="5334000"/>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D</a:t>
            </a:r>
          </a:p>
        </p:txBody>
      </p:sp>
      <p:sp>
        <p:nvSpPr>
          <p:cNvPr id="223267" name="Line 35"/>
          <p:cNvSpPr>
            <a:spLocks noChangeShapeType="1"/>
          </p:cNvSpPr>
          <p:nvPr/>
        </p:nvSpPr>
        <p:spPr bwMode="auto">
          <a:xfrm>
            <a:off x="7308850" y="5102225"/>
            <a:ext cx="0" cy="431800"/>
          </a:xfrm>
          <a:prstGeom prst="line">
            <a:avLst/>
          </a:prstGeom>
          <a:noFill/>
          <a:ln w="12700">
            <a:solidFill>
              <a:schemeClr val="tx1"/>
            </a:solidFill>
            <a:prstDash val="dash"/>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68" name="Oval 36"/>
          <p:cNvSpPr>
            <a:spLocks noChangeArrowheads="1"/>
          </p:cNvSpPr>
          <p:nvPr/>
        </p:nvSpPr>
        <p:spPr bwMode="auto">
          <a:xfrm>
            <a:off x="4500563" y="5173663"/>
            <a:ext cx="393700" cy="411162"/>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3269" name="Line 37"/>
          <p:cNvSpPr>
            <a:spLocks noChangeShapeType="1"/>
          </p:cNvSpPr>
          <p:nvPr/>
        </p:nvSpPr>
        <p:spPr bwMode="auto">
          <a:xfrm flipV="1">
            <a:off x="4859338" y="4886325"/>
            <a:ext cx="808037" cy="360363"/>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70" name="Line 38"/>
          <p:cNvSpPr>
            <a:spLocks noChangeShapeType="1"/>
          </p:cNvSpPr>
          <p:nvPr/>
        </p:nvSpPr>
        <p:spPr bwMode="auto">
          <a:xfrm flipV="1">
            <a:off x="3708400" y="5486400"/>
            <a:ext cx="863600" cy="407988"/>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71" name="Line 39"/>
          <p:cNvSpPr>
            <a:spLocks noChangeShapeType="1"/>
          </p:cNvSpPr>
          <p:nvPr/>
        </p:nvSpPr>
        <p:spPr bwMode="auto">
          <a:xfrm>
            <a:off x="3708400" y="4957763"/>
            <a:ext cx="828675" cy="3175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72" name="Line 40"/>
          <p:cNvSpPr>
            <a:spLocks noChangeShapeType="1"/>
          </p:cNvSpPr>
          <p:nvPr/>
        </p:nvSpPr>
        <p:spPr bwMode="auto">
          <a:xfrm>
            <a:off x="4859338" y="5534025"/>
            <a:ext cx="828675" cy="3175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73" name="Text Box 41"/>
          <p:cNvSpPr txBox="1">
            <a:spLocks noChangeArrowheads="1"/>
          </p:cNvSpPr>
          <p:nvPr/>
        </p:nvSpPr>
        <p:spPr bwMode="auto">
          <a:xfrm>
            <a:off x="5029200" y="4572000"/>
            <a:ext cx="441325" cy="519113"/>
          </a:xfrm>
          <a:prstGeom prst="rect">
            <a:avLst/>
          </a:prstGeom>
          <a:noFill/>
          <a:ln w="12700">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B</a:t>
            </a:r>
          </a:p>
        </p:txBody>
      </p:sp>
    </p:spTree>
    <p:extLst>
      <p:ext uri="{BB962C8B-B14F-4D97-AF65-F5344CB8AC3E}">
        <p14:creationId xmlns:p14="http://schemas.microsoft.com/office/powerpoint/2010/main" xmlns="" val="21112297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rrowheads="1"/>
          </p:cNvSpPr>
          <p:nvPr>
            <p:ph type="title"/>
          </p:nvPr>
        </p:nvSpPr>
        <p:spPr/>
        <p:txBody>
          <a:bodyPr/>
          <a:lstStyle/>
          <a:p>
            <a:r>
              <a:rPr lang="en-CA" dirty="0"/>
              <a:t>Critical </a:t>
            </a:r>
            <a:r>
              <a:rPr lang="en-CA" dirty="0" smtClean="0"/>
              <a:t>Path Method</a:t>
            </a:r>
            <a:endParaRPr lang="en-CA" dirty="0"/>
          </a:p>
        </p:txBody>
      </p:sp>
      <p:sp>
        <p:nvSpPr>
          <p:cNvPr id="208899" name="Rectangle 3"/>
          <p:cNvSpPr>
            <a:spLocks noGrp="1" noChangeArrowheads="1"/>
          </p:cNvSpPr>
          <p:nvPr>
            <p:ph type="body" idx="1"/>
          </p:nvPr>
        </p:nvSpPr>
        <p:spPr>
          <a:xfrm>
            <a:off x="990600" y="1752600"/>
            <a:ext cx="7086600" cy="762000"/>
          </a:xfrm>
        </p:spPr>
        <p:txBody>
          <a:bodyPr/>
          <a:lstStyle/>
          <a:p>
            <a:pPr marL="0" indent="0">
              <a:lnSpc>
                <a:spcPct val="90000"/>
              </a:lnSpc>
              <a:buNone/>
            </a:pPr>
            <a:r>
              <a:rPr lang="en-CA" sz="2800" b="0" dirty="0">
                <a:solidFill>
                  <a:srgbClr val="000000"/>
                </a:solidFill>
              </a:rPr>
              <a:t>Activity </a:t>
            </a:r>
            <a:r>
              <a:rPr lang="en-CA" sz="2800" b="0" dirty="0" smtClean="0">
                <a:solidFill>
                  <a:srgbClr val="000000"/>
                </a:solidFill>
              </a:rPr>
              <a:t>times  </a:t>
            </a:r>
            <a:r>
              <a:rPr lang="en-CA" sz="2800" b="0" dirty="0">
                <a:solidFill>
                  <a:schemeClr val="accent1"/>
                </a:solidFill>
              </a:rPr>
              <a:t>(duration) </a:t>
            </a:r>
            <a:r>
              <a:rPr lang="en-CA" sz="2800" b="0" dirty="0">
                <a:solidFill>
                  <a:srgbClr val="000000"/>
                </a:solidFill>
              </a:rPr>
              <a:t>are added next :</a:t>
            </a:r>
          </a:p>
        </p:txBody>
      </p:sp>
      <p:sp>
        <p:nvSpPr>
          <p:cNvPr id="25" name="Line 4"/>
          <p:cNvSpPr>
            <a:spLocks noChangeShapeType="1"/>
          </p:cNvSpPr>
          <p:nvPr/>
        </p:nvSpPr>
        <p:spPr bwMode="auto">
          <a:xfrm>
            <a:off x="1600200" y="3886200"/>
            <a:ext cx="2209800" cy="9906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6" name="Text Box 5"/>
          <p:cNvSpPr txBox="1">
            <a:spLocks noChangeArrowheads="1"/>
          </p:cNvSpPr>
          <p:nvPr/>
        </p:nvSpPr>
        <p:spPr bwMode="auto">
          <a:xfrm>
            <a:off x="3886200" y="3486150"/>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000000"/>
                </a:solidFill>
                <a:latin typeface="Arial" charset="0"/>
              </a:rPr>
              <a:t>C</a:t>
            </a:r>
          </a:p>
        </p:txBody>
      </p:sp>
      <p:sp>
        <p:nvSpPr>
          <p:cNvPr id="27" name="Line 6"/>
          <p:cNvSpPr>
            <a:spLocks noChangeShapeType="1"/>
          </p:cNvSpPr>
          <p:nvPr/>
        </p:nvSpPr>
        <p:spPr bwMode="auto">
          <a:xfrm flipV="1">
            <a:off x="1600200" y="2819400"/>
            <a:ext cx="1600200" cy="6858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8" name="Text Box 7"/>
          <p:cNvSpPr txBox="1">
            <a:spLocks noChangeArrowheads="1"/>
          </p:cNvSpPr>
          <p:nvPr/>
        </p:nvSpPr>
        <p:spPr bwMode="auto">
          <a:xfrm>
            <a:off x="2438400" y="3867150"/>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solidFill>
                  <a:srgbClr val="000000"/>
                </a:solidFill>
                <a:latin typeface="Arial" charset="0"/>
              </a:rPr>
              <a:t>B</a:t>
            </a:r>
          </a:p>
        </p:txBody>
      </p:sp>
      <p:sp>
        <p:nvSpPr>
          <p:cNvPr id="29" name="Text Box 8"/>
          <p:cNvSpPr txBox="1">
            <a:spLocks noChangeArrowheads="1"/>
          </p:cNvSpPr>
          <p:nvPr/>
        </p:nvSpPr>
        <p:spPr bwMode="auto">
          <a:xfrm>
            <a:off x="5715000" y="4629150"/>
            <a:ext cx="4206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solidFill>
                  <a:schemeClr val="bg1"/>
                </a:solidFill>
                <a:latin typeface="Arial" charset="0"/>
              </a:rPr>
              <a:t>E</a:t>
            </a:r>
          </a:p>
        </p:txBody>
      </p:sp>
      <p:sp>
        <p:nvSpPr>
          <p:cNvPr id="30" name="Line 9"/>
          <p:cNvSpPr>
            <a:spLocks noChangeShapeType="1"/>
          </p:cNvSpPr>
          <p:nvPr/>
        </p:nvSpPr>
        <p:spPr bwMode="auto">
          <a:xfrm>
            <a:off x="4419600" y="5105400"/>
            <a:ext cx="2895600" cy="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31" name="Oval 10"/>
          <p:cNvSpPr>
            <a:spLocks noChangeArrowheads="1"/>
          </p:cNvSpPr>
          <p:nvPr/>
        </p:nvSpPr>
        <p:spPr bwMode="auto">
          <a:xfrm>
            <a:off x="1066800" y="33528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 name="Oval 11"/>
          <p:cNvSpPr>
            <a:spLocks noChangeArrowheads="1"/>
          </p:cNvSpPr>
          <p:nvPr/>
        </p:nvSpPr>
        <p:spPr bwMode="auto">
          <a:xfrm>
            <a:off x="3810000" y="4800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 name="Oval 12"/>
          <p:cNvSpPr>
            <a:spLocks noChangeArrowheads="1"/>
          </p:cNvSpPr>
          <p:nvPr/>
        </p:nvSpPr>
        <p:spPr bwMode="auto">
          <a:xfrm>
            <a:off x="3200400" y="24384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 name="Text Box 13"/>
          <p:cNvSpPr txBox="1">
            <a:spLocks noChangeArrowheads="1"/>
          </p:cNvSpPr>
          <p:nvPr/>
        </p:nvSpPr>
        <p:spPr bwMode="auto">
          <a:xfrm>
            <a:off x="2209800" y="2647950"/>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000000"/>
                </a:solidFill>
                <a:latin typeface="Arial" charset="0"/>
              </a:rPr>
              <a:t>A</a:t>
            </a:r>
          </a:p>
        </p:txBody>
      </p:sp>
      <p:sp>
        <p:nvSpPr>
          <p:cNvPr id="35" name="Oval 14"/>
          <p:cNvSpPr>
            <a:spLocks noChangeArrowheads="1"/>
          </p:cNvSpPr>
          <p:nvPr/>
        </p:nvSpPr>
        <p:spPr bwMode="auto">
          <a:xfrm>
            <a:off x="7315200" y="4800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 name="Line 15"/>
          <p:cNvSpPr>
            <a:spLocks noChangeShapeType="1"/>
          </p:cNvSpPr>
          <p:nvPr/>
        </p:nvSpPr>
        <p:spPr bwMode="auto">
          <a:xfrm>
            <a:off x="3810000" y="2819400"/>
            <a:ext cx="3581400" cy="19812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ln>
                <a:solidFill>
                  <a:schemeClr val="tx1"/>
                </a:solidFill>
              </a:ln>
            </a:endParaRPr>
          </a:p>
        </p:txBody>
      </p:sp>
      <p:sp>
        <p:nvSpPr>
          <p:cNvPr id="37" name="Line 16"/>
          <p:cNvSpPr>
            <a:spLocks noChangeShapeType="1"/>
          </p:cNvSpPr>
          <p:nvPr/>
        </p:nvSpPr>
        <p:spPr bwMode="auto">
          <a:xfrm>
            <a:off x="3657600" y="3048000"/>
            <a:ext cx="457200" cy="16764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38" name="Text Box 17"/>
          <p:cNvSpPr txBox="1">
            <a:spLocks noChangeArrowheads="1"/>
          </p:cNvSpPr>
          <p:nvPr/>
        </p:nvSpPr>
        <p:spPr bwMode="auto">
          <a:xfrm>
            <a:off x="5334000" y="3257550"/>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solidFill>
                  <a:srgbClr val="000000"/>
                </a:solidFill>
                <a:latin typeface="Arial" charset="0"/>
              </a:rPr>
              <a:t>D</a:t>
            </a:r>
          </a:p>
        </p:txBody>
      </p:sp>
      <p:sp>
        <p:nvSpPr>
          <p:cNvPr id="39" name="Text Box 18"/>
          <p:cNvSpPr txBox="1">
            <a:spLocks noChangeArrowheads="1"/>
          </p:cNvSpPr>
          <p:nvPr/>
        </p:nvSpPr>
        <p:spPr bwMode="auto">
          <a:xfrm>
            <a:off x="762000" y="3886200"/>
            <a:ext cx="83869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400" dirty="0" smtClean="0">
                <a:solidFill>
                  <a:srgbClr val="000000"/>
                </a:solidFill>
                <a:latin typeface="Arial" charset="0"/>
              </a:rPr>
              <a:t>Start</a:t>
            </a:r>
            <a:endParaRPr lang="en-CA" sz="2400" dirty="0">
              <a:solidFill>
                <a:srgbClr val="000000"/>
              </a:solidFill>
              <a:latin typeface="Arial" charset="0"/>
            </a:endParaRPr>
          </a:p>
        </p:txBody>
      </p:sp>
      <p:sp>
        <p:nvSpPr>
          <p:cNvPr id="40" name="Text Box 19"/>
          <p:cNvSpPr txBox="1">
            <a:spLocks noChangeArrowheads="1"/>
          </p:cNvSpPr>
          <p:nvPr/>
        </p:nvSpPr>
        <p:spPr bwMode="auto">
          <a:xfrm>
            <a:off x="7239000" y="3962400"/>
            <a:ext cx="73229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400" dirty="0" smtClean="0">
                <a:solidFill>
                  <a:srgbClr val="000000"/>
                </a:solidFill>
                <a:latin typeface="Arial" charset="0"/>
              </a:rPr>
              <a:t>End</a:t>
            </a:r>
            <a:endParaRPr lang="en-CA" sz="2400" dirty="0">
              <a:solidFill>
                <a:srgbClr val="000000"/>
              </a:solidFill>
              <a:latin typeface="Arial" charset="0"/>
            </a:endParaRPr>
          </a:p>
        </p:txBody>
      </p:sp>
      <p:sp>
        <p:nvSpPr>
          <p:cNvPr id="41" name="Text Box 20"/>
          <p:cNvSpPr txBox="1">
            <a:spLocks noChangeArrowheads="1"/>
          </p:cNvSpPr>
          <p:nvPr/>
        </p:nvSpPr>
        <p:spPr bwMode="auto">
          <a:xfrm>
            <a:off x="2362200" y="43243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5</a:t>
            </a:r>
          </a:p>
        </p:txBody>
      </p:sp>
      <p:sp>
        <p:nvSpPr>
          <p:cNvPr id="42" name="Text Box 21"/>
          <p:cNvSpPr txBox="1">
            <a:spLocks noChangeArrowheads="1"/>
          </p:cNvSpPr>
          <p:nvPr/>
        </p:nvSpPr>
        <p:spPr bwMode="auto">
          <a:xfrm>
            <a:off x="3429000" y="36385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3</a:t>
            </a:r>
          </a:p>
        </p:txBody>
      </p:sp>
      <p:sp>
        <p:nvSpPr>
          <p:cNvPr id="43" name="Text Box 22"/>
          <p:cNvSpPr txBox="1">
            <a:spLocks noChangeArrowheads="1"/>
          </p:cNvSpPr>
          <p:nvPr/>
        </p:nvSpPr>
        <p:spPr bwMode="auto">
          <a:xfrm>
            <a:off x="5181600" y="37909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3</a:t>
            </a:r>
          </a:p>
        </p:txBody>
      </p:sp>
      <p:sp>
        <p:nvSpPr>
          <p:cNvPr id="44" name="Text Box 23"/>
          <p:cNvSpPr txBox="1">
            <a:spLocks noChangeArrowheads="1"/>
          </p:cNvSpPr>
          <p:nvPr/>
        </p:nvSpPr>
        <p:spPr bwMode="auto">
          <a:xfrm>
            <a:off x="5715000" y="50863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2</a:t>
            </a:r>
          </a:p>
        </p:txBody>
      </p:sp>
      <p:sp>
        <p:nvSpPr>
          <p:cNvPr id="45" name="Text Box 24"/>
          <p:cNvSpPr txBox="1">
            <a:spLocks noChangeArrowheads="1"/>
          </p:cNvSpPr>
          <p:nvPr/>
        </p:nvSpPr>
        <p:spPr bwMode="auto">
          <a:xfrm>
            <a:off x="2362200" y="30289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4</a:t>
            </a:r>
          </a:p>
        </p:txBody>
      </p:sp>
    </p:spTree>
    <p:extLst>
      <p:ext uri="{BB962C8B-B14F-4D97-AF65-F5344CB8AC3E}">
        <p14:creationId xmlns:p14="http://schemas.microsoft.com/office/powerpoint/2010/main" xmlns="" val="5661424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rrowheads="1"/>
          </p:cNvSpPr>
          <p:nvPr>
            <p:ph type="title"/>
          </p:nvPr>
        </p:nvSpPr>
        <p:spPr/>
        <p:txBody>
          <a:bodyPr/>
          <a:lstStyle/>
          <a:p>
            <a:r>
              <a:rPr lang="en-CA" dirty="0"/>
              <a:t>Critical Path </a:t>
            </a:r>
            <a:r>
              <a:rPr lang="en-CA" dirty="0" smtClean="0"/>
              <a:t>Method</a:t>
            </a:r>
            <a:endParaRPr lang="en-CA" dirty="0"/>
          </a:p>
        </p:txBody>
      </p:sp>
      <p:sp>
        <p:nvSpPr>
          <p:cNvPr id="209924" name="Line 4"/>
          <p:cNvSpPr>
            <a:spLocks noChangeShapeType="1"/>
          </p:cNvSpPr>
          <p:nvPr/>
        </p:nvSpPr>
        <p:spPr bwMode="auto">
          <a:xfrm>
            <a:off x="1600200" y="3886200"/>
            <a:ext cx="2209800" cy="9906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09925" name="Text Box 5"/>
          <p:cNvSpPr txBox="1">
            <a:spLocks noChangeArrowheads="1"/>
          </p:cNvSpPr>
          <p:nvPr/>
        </p:nvSpPr>
        <p:spPr bwMode="auto">
          <a:xfrm>
            <a:off x="3886200" y="3486150"/>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000000"/>
                </a:solidFill>
                <a:latin typeface="Arial" charset="0"/>
              </a:rPr>
              <a:t>C</a:t>
            </a:r>
          </a:p>
        </p:txBody>
      </p:sp>
      <p:sp>
        <p:nvSpPr>
          <p:cNvPr id="209926" name="Line 6"/>
          <p:cNvSpPr>
            <a:spLocks noChangeShapeType="1"/>
          </p:cNvSpPr>
          <p:nvPr/>
        </p:nvSpPr>
        <p:spPr bwMode="auto">
          <a:xfrm flipV="1">
            <a:off x="1600200" y="2819400"/>
            <a:ext cx="1600200" cy="685800"/>
          </a:xfrm>
          <a:prstGeom prst="line">
            <a:avLst/>
          </a:prstGeom>
          <a:noFill/>
          <a:ln w="38100" cmpd="sng">
            <a:solidFill>
              <a:srgbClr val="FF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09927" name="Text Box 7"/>
          <p:cNvSpPr txBox="1">
            <a:spLocks noChangeArrowheads="1"/>
          </p:cNvSpPr>
          <p:nvPr/>
        </p:nvSpPr>
        <p:spPr bwMode="auto">
          <a:xfrm>
            <a:off x="2438400" y="3867150"/>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solidFill>
                  <a:srgbClr val="000000"/>
                </a:solidFill>
                <a:latin typeface="Arial" charset="0"/>
              </a:rPr>
              <a:t>B</a:t>
            </a:r>
          </a:p>
        </p:txBody>
      </p:sp>
      <p:sp>
        <p:nvSpPr>
          <p:cNvPr id="209928" name="Text Box 8"/>
          <p:cNvSpPr txBox="1">
            <a:spLocks noChangeArrowheads="1"/>
          </p:cNvSpPr>
          <p:nvPr/>
        </p:nvSpPr>
        <p:spPr bwMode="auto">
          <a:xfrm>
            <a:off x="5715000" y="4629150"/>
            <a:ext cx="4206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solidFill>
                  <a:schemeClr val="bg1"/>
                </a:solidFill>
                <a:latin typeface="Arial" charset="0"/>
              </a:rPr>
              <a:t>E</a:t>
            </a:r>
          </a:p>
        </p:txBody>
      </p:sp>
      <p:sp>
        <p:nvSpPr>
          <p:cNvPr id="209929" name="Line 9"/>
          <p:cNvSpPr>
            <a:spLocks noChangeShapeType="1"/>
          </p:cNvSpPr>
          <p:nvPr/>
        </p:nvSpPr>
        <p:spPr bwMode="auto">
          <a:xfrm>
            <a:off x="4419600" y="5105400"/>
            <a:ext cx="2895600" cy="0"/>
          </a:xfrm>
          <a:prstGeom prst="line">
            <a:avLst/>
          </a:prstGeom>
          <a:noFill/>
          <a:ln w="38100" cmpd="sng">
            <a:solidFill>
              <a:srgbClr val="FF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09930" name="Oval 10"/>
          <p:cNvSpPr>
            <a:spLocks noChangeArrowheads="1"/>
          </p:cNvSpPr>
          <p:nvPr/>
        </p:nvSpPr>
        <p:spPr bwMode="auto">
          <a:xfrm>
            <a:off x="1066800" y="33528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9931" name="Oval 11"/>
          <p:cNvSpPr>
            <a:spLocks noChangeArrowheads="1"/>
          </p:cNvSpPr>
          <p:nvPr/>
        </p:nvSpPr>
        <p:spPr bwMode="auto">
          <a:xfrm>
            <a:off x="3810000" y="4800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9932" name="Oval 12"/>
          <p:cNvSpPr>
            <a:spLocks noChangeArrowheads="1"/>
          </p:cNvSpPr>
          <p:nvPr/>
        </p:nvSpPr>
        <p:spPr bwMode="auto">
          <a:xfrm>
            <a:off x="3200400" y="24384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9933" name="Text Box 13"/>
          <p:cNvSpPr txBox="1">
            <a:spLocks noChangeArrowheads="1"/>
          </p:cNvSpPr>
          <p:nvPr/>
        </p:nvSpPr>
        <p:spPr bwMode="auto">
          <a:xfrm>
            <a:off x="2209800" y="2647950"/>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000000"/>
                </a:solidFill>
                <a:latin typeface="Arial" charset="0"/>
              </a:rPr>
              <a:t>A</a:t>
            </a:r>
          </a:p>
        </p:txBody>
      </p:sp>
      <p:sp>
        <p:nvSpPr>
          <p:cNvPr id="209934" name="Oval 14"/>
          <p:cNvSpPr>
            <a:spLocks noChangeArrowheads="1"/>
          </p:cNvSpPr>
          <p:nvPr/>
        </p:nvSpPr>
        <p:spPr bwMode="auto">
          <a:xfrm>
            <a:off x="7315200" y="4800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9935" name="Line 15"/>
          <p:cNvSpPr>
            <a:spLocks noChangeShapeType="1"/>
          </p:cNvSpPr>
          <p:nvPr/>
        </p:nvSpPr>
        <p:spPr bwMode="auto">
          <a:xfrm>
            <a:off x="3810000" y="2819400"/>
            <a:ext cx="3581400" cy="198120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ln>
                <a:solidFill>
                  <a:schemeClr val="tx1"/>
                </a:solidFill>
              </a:ln>
            </a:endParaRPr>
          </a:p>
        </p:txBody>
      </p:sp>
      <p:sp>
        <p:nvSpPr>
          <p:cNvPr id="209936" name="Line 16"/>
          <p:cNvSpPr>
            <a:spLocks noChangeShapeType="1"/>
          </p:cNvSpPr>
          <p:nvPr/>
        </p:nvSpPr>
        <p:spPr bwMode="auto">
          <a:xfrm>
            <a:off x="3657600" y="3048000"/>
            <a:ext cx="457200" cy="1676400"/>
          </a:xfrm>
          <a:prstGeom prst="line">
            <a:avLst/>
          </a:prstGeom>
          <a:noFill/>
          <a:ln w="38100" cmpd="sng">
            <a:solidFill>
              <a:srgbClr val="FF0000"/>
            </a:solidFill>
            <a:round/>
            <a:headEnd type="none" w="sm" len="sm"/>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209937" name="Text Box 17"/>
          <p:cNvSpPr txBox="1">
            <a:spLocks noChangeArrowheads="1"/>
          </p:cNvSpPr>
          <p:nvPr/>
        </p:nvSpPr>
        <p:spPr bwMode="auto">
          <a:xfrm>
            <a:off x="5334000" y="3257550"/>
            <a:ext cx="4413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a:solidFill>
                  <a:srgbClr val="000000"/>
                </a:solidFill>
                <a:latin typeface="Arial" charset="0"/>
              </a:rPr>
              <a:t>D</a:t>
            </a:r>
          </a:p>
        </p:txBody>
      </p:sp>
      <p:sp>
        <p:nvSpPr>
          <p:cNvPr id="209938" name="Text Box 18"/>
          <p:cNvSpPr txBox="1">
            <a:spLocks noChangeArrowheads="1"/>
          </p:cNvSpPr>
          <p:nvPr/>
        </p:nvSpPr>
        <p:spPr bwMode="auto">
          <a:xfrm>
            <a:off x="762000" y="3886200"/>
            <a:ext cx="83869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400" dirty="0" smtClean="0">
                <a:solidFill>
                  <a:srgbClr val="000000"/>
                </a:solidFill>
                <a:latin typeface="Arial" charset="0"/>
              </a:rPr>
              <a:t>Start</a:t>
            </a:r>
            <a:endParaRPr lang="en-CA" sz="2400" dirty="0">
              <a:solidFill>
                <a:srgbClr val="000000"/>
              </a:solidFill>
              <a:latin typeface="Arial" charset="0"/>
            </a:endParaRPr>
          </a:p>
        </p:txBody>
      </p:sp>
      <p:sp>
        <p:nvSpPr>
          <p:cNvPr id="209939" name="Text Box 19"/>
          <p:cNvSpPr txBox="1">
            <a:spLocks noChangeArrowheads="1"/>
          </p:cNvSpPr>
          <p:nvPr/>
        </p:nvSpPr>
        <p:spPr bwMode="auto">
          <a:xfrm>
            <a:off x="7315200" y="4114800"/>
            <a:ext cx="73229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400" dirty="0" smtClean="0">
                <a:solidFill>
                  <a:srgbClr val="000000"/>
                </a:solidFill>
                <a:latin typeface="Arial" charset="0"/>
              </a:rPr>
              <a:t>End</a:t>
            </a:r>
            <a:endParaRPr lang="en-CA" sz="2400" dirty="0">
              <a:solidFill>
                <a:srgbClr val="000000"/>
              </a:solidFill>
              <a:latin typeface="Arial" charset="0"/>
            </a:endParaRPr>
          </a:p>
        </p:txBody>
      </p:sp>
      <p:sp>
        <p:nvSpPr>
          <p:cNvPr id="209940" name="Text Box 20"/>
          <p:cNvSpPr txBox="1">
            <a:spLocks noChangeArrowheads="1"/>
          </p:cNvSpPr>
          <p:nvPr/>
        </p:nvSpPr>
        <p:spPr bwMode="auto">
          <a:xfrm>
            <a:off x="2362200" y="43243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5</a:t>
            </a:r>
          </a:p>
        </p:txBody>
      </p:sp>
      <p:sp>
        <p:nvSpPr>
          <p:cNvPr id="209941" name="Text Box 21"/>
          <p:cNvSpPr txBox="1">
            <a:spLocks noChangeArrowheads="1"/>
          </p:cNvSpPr>
          <p:nvPr/>
        </p:nvSpPr>
        <p:spPr bwMode="auto">
          <a:xfrm>
            <a:off x="3429000" y="36385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3</a:t>
            </a:r>
          </a:p>
        </p:txBody>
      </p:sp>
      <p:sp>
        <p:nvSpPr>
          <p:cNvPr id="209942" name="Text Box 22"/>
          <p:cNvSpPr txBox="1">
            <a:spLocks noChangeArrowheads="1"/>
          </p:cNvSpPr>
          <p:nvPr/>
        </p:nvSpPr>
        <p:spPr bwMode="auto">
          <a:xfrm>
            <a:off x="5181600" y="37909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3</a:t>
            </a:r>
          </a:p>
        </p:txBody>
      </p:sp>
      <p:sp>
        <p:nvSpPr>
          <p:cNvPr id="209943" name="Text Box 23"/>
          <p:cNvSpPr txBox="1">
            <a:spLocks noChangeArrowheads="1"/>
          </p:cNvSpPr>
          <p:nvPr/>
        </p:nvSpPr>
        <p:spPr bwMode="auto">
          <a:xfrm>
            <a:off x="5715000" y="50863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2</a:t>
            </a:r>
          </a:p>
        </p:txBody>
      </p:sp>
      <p:sp>
        <p:nvSpPr>
          <p:cNvPr id="209944" name="Text Box 24"/>
          <p:cNvSpPr txBox="1">
            <a:spLocks noChangeArrowheads="1"/>
          </p:cNvSpPr>
          <p:nvPr/>
        </p:nvSpPr>
        <p:spPr bwMode="auto">
          <a:xfrm>
            <a:off x="2362200" y="3028950"/>
            <a:ext cx="3825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4</a:t>
            </a:r>
          </a:p>
        </p:txBody>
      </p:sp>
      <p:sp>
        <p:nvSpPr>
          <p:cNvPr id="2" name="Rectangle 1"/>
          <p:cNvSpPr/>
          <p:nvPr/>
        </p:nvSpPr>
        <p:spPr>
          <a:xfrm>
            <a:off x="304800" y="1143000"/>
            <a:ext cx="5943600" cy="844847"/>
          </a:xfrm>
          <a:prstGeom prst="rect">
            <a:avLst/>
          </a:prstGeom>
        </p:spPr>
        <p:txBody>
          <a:bodyPr wrap="square">
            <a:spAutoFit/>
          </a:bodyPr>
          <a:lstStyle/>
          <a:p>
            <a:pPr>
              <a:lnSpc>
                <a:spcPct val="90000"/>
              </a:lnSpc>
              <a:buNone/>
            </a:pPr>
            <a:r>
              <a:rPr lang="en-CA" dirty="0">
                <a:latin typeface="Helvetica"/>
                <a:cs typeface="Helvetica"/>
              </a:rPr>
              <a:t>The CRITICAL PATH is the path through the project on which any delay will cause the completion of the entire project to be delayed:</a:t>
            </a:r>
          </a:p>
        </p:txBody>
      </p:sp>
    </p:spTree>
    <p:extLst>
      <p:ext uri="{BB962C8B-B14F-4D97-AF65-F5344CB8AC3E}">
        <p14:creationId xmlns:p14="http://schemas.microsoft.com/office/powerpoint/2010/main" xmlns="" val="18041555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6786" name="Rectangle 2"/>
          <p:cNvSpPr>
            <a:spLocks noGrp="1" noChangeArrowheads="1"/>
          </p:cNvSpPr>
          <p:nvPr>
            <p:ph type="title"/>
          </p:nvPr>
        </p:nvSpPr>
        <p:spPr/>
        <p:txBody>
          <a:bodyPr/>
          <a:lstStyle/>
          <a:p>
            <a:r>
              <a:rPr lang="en-GB" dirty="0"/>
              <a:t>Estimating Accuracy</a:t>
            </a:r>
          </a:p>
        </p:txBody>
      </p:sp>
      <p:grpSp>
        <p:nvGrpSpPr>
          <p:cNvPr id="2" name="Group 32"/>
          <p:cNvGrpSpPr/>
          <p:nvPr/>
        </p:nvGrpSpPr>
        <p:grpSpPr>
          <a:xfrm>
            <a:off x="1223597" y="1307918"/>
            <a:ext cx="6696808" cy="4564062"/>
            <a:chOff x="1910216" y="1394050"/>
            <a:chExt cx="7254875" cy="4564062"/>
          </a:xfrm>
        </p:grpSpPr>
        <p:grpSp>
          <p:nvGrpSpPr>
            <p:cNvPr id="5" name="Group 3"/>
            <p:cNvGrpSpPr>
              <a:grpSpLocks/>
            </p:cNvGrpSpPr>
            <p:nvPr/>
          </p:nvGrpSpPr>
          <p:grpSpPr bwMode="auto">
            <a:xfrm>
              <a:off x="2129291" y="3529237"/>
              <a:ext cx="7035800" cy="2428875"/>
              <a:chOff x="1120" y="1035"/>
              <a:chExt cx="4228" cy="1804"/>
            </a:xfrm>
          </p:grpSpPr>
          <p:sp>
            <p:nvSpPr>
              <p:cNvPr id="1526788" name="AutoShape 4"/>
              <p:cNvSpPr>
                <a:spLocks noChangeArrowheads="1"/>
              </p:cNvSpPr>
              <p:nvPr/>
            </p:nvSpPr>
            <p:spPr bwMode="auto">
              <a:xfrm>
                <a:off x="1681" y="1111"/>
                <a:ext cx="2842" cy="1057"/>
              </a:xfrm>
              <a:prstGeom prst="rightArrow">
                <a:avLst>
                  <a:gd name="adj1" fmla="val 59509"/>
                  <a:gd name="adj2" fmla="val 25443"/>
                </a:avLst>
              </a:prstGeom>
              <a:solidFill>
                <a:srgbClr val="EAEAEA"/>
              </a:solidFill>
              <a:ln w="9525">
                <a:noFill/>
                <a:miter lim="800000"/>
                <a:headEnd/>
                <a:tailEnd/>
              </a:ln>
              <a:effectLst/>
            </p:spPr>
            <p:txBody>
              <a:bodyPr wrap="none" anchor="ctr"/>
              <a:lstStyle/>
              <a:p>
                <a:endParaRPr lang="en-US" b="1" dirty="0"/>
              </a:p>
            </p:txBody>
          </p:sp>
          <p:sp>
            <p:nvSpPr>
              <p:cNvPr id="1526789" name="AutoShape 5"/>
              <p:cNvSpPr>
                <a:spLocks noChangeArrowheads="1"/>
              </p:cNvSpPr>
              <p:nvPr/>
            </p:nvSpPr>
            <p:spPr bwMode="auto">
              <a:xfrm>
                <a:off x="1145" y="1132"/>
                <a:ext cx="679" cy="1057"/>
              </a:xfrm>
              <a:prstGeom prst="rightArrow">
                <a:avLst>
                  <a:gd name="adj1" fmla="val 50000"/>
                  <a:gd name="adj2" fmla="val 25000"/>
                </a:avLst>
              </a:prstGeom>
              <a:solidFill>
                <a:srgbClr val="EAEAEA"/>
              </a:solidFill>
              <a:ln w="9525">
                <a:noFill/>
                <a:miter lim="800000"/>
                <a:headEnd/>
                <a:tailEnd/>
              </a:ln>
              <a:effectLst/>
            </p:spPr>
            <p:txBody>
              <a:bodyPr wrap="none" anchor="ctr"/>
              <a:lstStyle/>
              <a:p>
                <a:endParaRPr lang="en-US" b="1" dirty="0"/>
              </a:p>
            </p:txBody>
          </p:sp>
          <p:sp>
            <p:nvSpPr>
              <p:cNvPr id="1526790" name="AutoShape 6"/>
              <p:cNvSpPr>
                <a:spLocks noChangeArrowheads="1"/>
              </p:cNvSpPr>
              <p:nvPr/>
            </p:nvSpPr>
            <p:spPr bwMode="auto">
              <a:xfrm>
                <a:off x="1378" y="2227"/>
                <a:ext cx="521" cy="612"/>
              </a:xfrm>
              <a:prstGeom prst="homePlate">
                <a:avLst>
                  <a:gd name="adj" fmla="val 35699"/>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en-US" b="1" dirty="0"/>
              </a:p>
            </p:txBody>
          </p:sp>
          <p:sp>
            <p:nvSpPr>
              <p:cNvPr id="1526791" name="AutoShape 7"/>
              <p:cNvSpPr>
                <a:spLocks noChangeArrowheads="1"/>
              </p:cNvSpPr>
              <p:nvPr/>
            </p:nvSpPr>
            <p:spPr bwMode="auto">
              <a:xfrm>
                <a:off x="1741" y="2227"/>
                <a:ext cx="775" cy="612"/>
              </a:xfrm>
              <a:prstGeom prst="chevron">
                <a:avLst>
                  <a:gd name="adj" fmla="val 28985"/>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US" b="1" dirty="0"/>
              </a:p>
            </p:txBody>
          </p:sp>
          <p:sp>
            <p:nvSpPr>
              <p:cNvPr id="1526792" name="AutoShape 8"/>
              <p:cNvSpPr>
                <a:spLocks noChangeArrowheads="1"/>
              </p:cNvSpPr>
              <p:nvPr/>
            </p:nvSpPr>
            <p:spPr bwMode="auto">
              <a:xfrm>
                <a:off x="2367" y="2227"/>
                <a:ext cx="798" cy="612"/>
              </a:xfrm>
              <a:prstGeom prst="chevron">
                <a:avLst>
                  <a:gd name="adj" fmla="val 30081"/>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endParaRPr lang="en-US" b="1" dirty="0"/>
              </a:p>
            </p:txBody>
          </p:sp>
          <p:sp>
            <p:nvSpPr>
              <p:cNvPr id="1526793" name="AutoShape 9"/>
              <p:cNvSpPr>
                <a:spLocks noChangeArrowheads="1"/>
              </p:cNvSpPr>
              <p:nvPr/>
            </p:nvSpPr>
            <p:spPr bwMode="auto">
              <a:xfrm>
                <a:off x="3005" y="2227"/>
                <a:ext cx="964" cy="612"/>
              </a:xfrm>
              <a:prstGeom prst="chevron">
                <a:avLst>
                  <a:gd name="adj" fmla="val 30541"/>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endParaRPr lang="en-US" b="1" dirty="0"/>
              </a:p>
            </p:txBody>
          </p:sp>
          <p:sp>
            <p:nvSpPr>
              <p:cNvPr id="1526794" name="AutoShape 10"/>
              <p:cNvSpPr>
                <a:spLocks noChangeArrowheads="1"/>
              </p:cNvSpPr>
              <p:nvPr/>
            </p:nvSpPr>
            <p:spPr bwMode="auto">
              <a:xfrm>
                <a:off x="3808" y="2227"/>
                <a:ext cx="591" cy="612"/>
              </a:xfrm>
              <a:prstGeom prst="chevron">
                <a:avLst>
                  <a:gd name="adj" fmla="val 31782"/>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en-US" b="1" dirty="0"/>
              </a:p>
            </p:txBody>
          </p:sp>
          <p:sp>
            <p:nvSpPr>
              <p:cNvPr id="1526795" name="Text Box 11"/>
              <p:cNvSpPr txBox="1">
                <a:spLocks noChangeArrowheads="1"/>
              </p:cNvSpPr>
              <p:nvPr/>
            </p:nvSpPr>
            <p:spPr bwMode="auto">
              <a:xfrm>
                <a:off x="1418" y="2435"/>
                <a:ext cx="389" cy="274"/>
              </a:xfrm>
              <a:prstGeom prst="rect">
                <a:avLst/>
              </a:prstGeom>
              <a:noFill/>
              <a:ln w="9525">
                <a:noFill/>
                <a:miter lim="800000"/>
                <a:headEnd/>
                <a:tailEnd/>
              </a:ln>
              <a:effectLst/>
            </p:spPr>
            <p:txBody>
              <a:bodyPr wrap="none">
                <a:spAutoFit/>
              </a:bodyPr>
              <a:lstStyle/>
              <a:p>
                <a:pPr algn="l"/>
                <a:r>
                  <a:rPr lang="en-GB" b="1" dirty="0">
                    <a:solidFill>
                      <a:schemeClr val="bg1"/>
                    </a:solidFill>
                  </a:rPr>
                  <a:t>Idea</a:t>
                </a:r>
              </a:p>
            </p:txBody>
          </p:sp>
          <p:sp>
            <p:nvSpPr>
              <p:cNvPr id="1526796" name="Text Box 12"/>
              <p:cNvSpPr txBox="1">
                <a:spLocks noChangeArrowheads="1"/>
              </p:cNvSpPr>
              <p:nvPr/>
            </p:nvSpPr>
            <p:spPr bwMode="auto">
              <a:xfrm>
                <a:off x="1948" y="2359"/>
                <a:ext cx="475" cy="480"/>
              </a:xfrm>
              <a:prstGeom prst="rect">
                <a:avLst/>
              </a:prstGeom>
              <a:noFill/>
              <a:ln w="9525">
                <a:noFill/>
                <a:miter lim="800000"/>
                <a:headEnd/>
                <a:tailEnd/>
              </a:ln>
              <a:effectLst/>
            </p:spPr>
            <p:txBody>
              <a:bodyPr wrap="none">
                <a:spAutoFit/>
              </a:bodyPr>
              <a:lstStyle/>
              <a:p>
                <a:r>
                  <a:rPr lang="en-GB" b="1" dirty="0">
                    <a:solidFill>
                      <a:schemeClr val="bg1"/>
                    </a:solidFill>
                  </a:rPr>
                  <a:t>Quick</a:t>
                </a:r>
              </a:p>
              <a:p>
                <a:r>
                  <a:rPr lang="en-GB" b="1" dirty="0">
                    <a:solidFill>
                      <a:schemeClr val="bg1"/>
                    </a:solidFill>
                  </a:rPr>
                  <a:t>L</a:t>
                </a:r>
                <a:r>
                  <a:rPr lang="en-GB" b="1" dirty="0" smtClean="0">
                    <a:solidFill>
                      <a:schemeClr val="bg1"/>
                    </a:solidFill>
                  </a:rPr>
                  <a:t>ook</a:t>
                </a:r>
                <a:endParaRPr lang="en-GB" b="1" dirty="0">
                  <a:solidFill>
                    <a:schemeClr val="bg1"/>
                  </a:solidFill>
                </a:endParaRPr>
              </a:p>
            </p:txBody>
          </p:sp>
          <p:sp>
            <p:nvSpPr>
              <p:cNvPr id="1526797" name="Text Box 13"/>
              <p:cNvSpPr txBox="1">
                <a:spLocks noChangeArrowheads="1"/>
              </p:cNvSpPr>
              <p:nvPr/>
            </p:nvSpPr>
            <p:spPr bwMode="auto">
              <a:xfrm>
                <a:off x="2530" y="2359"/>
                <a:ext cx="643" cy="480"/>
              </a:xfrm>
              <a:prstGeom prst="rect">
                <a:avLst/>
              </a:prstGeom>
              <a:noFill/>
              <a:ln w="9525">
                <a:noFill/>
                <a:miter lim="800000"/>
                <a:headEnd/>
                <a:tailEnd/>
              </a:ln>
              <a:effectLst/>
            </p:spPr>
            <p:txBody>
              <a:bodyPr wrap="none">
                <a:spAutoFit/>
              </a:bodyPr>
              <a:lstStyle/>
              <a:p>
                <a:r>
                  <a:rPr lang="en-GB" b="1" dirty="0">
                    <a:solidFill>
                      <a:schemeClr val="bg1"/>
                    </a:solidFill>
                  </a:rPr>
                  <a:t>Detailed</a:t>
                </a:r>
              </a:p>
              <a:p>
                <a:r>
                  <a:rPr lang="en-GB" b="1" dirty="0">
                    <a:solidFill>
                      <a:schemeClr val="bg1"/>
                    </a:solidFill>
                  </a:rPr>
                  <a:t>L</a:t>
                </a:r>
                <a:r>
                  <a:rPr lang="en-GB" b="1" dirty="0" smtClean="0">
                    <a:solidFill>
                      <a:schemeClr val="bg1"/>
                    </a:solidFill>
                  </a:rPr>
                  <a:t>ook</a:t>
                </a:r>
                <a:endParaRPr lang="en-GB" b="1" dirty="0">
                  <a:solidFill>
                    <a:schemeClr val="bg1"/>
                  </a:solidFill>
                </a:endParaRPr>
              </a:p>
            </p:txBody>
          </p:sp>
          <p:sp>
            <p:nvSpPr>
              <p:cNvPr id="1526798" name="Text Box 14"/>
              <p:cNvSpPr txBox="1">
                <a:spLocks noChangeArrowheads="1"/>
              </p:cNvSpPr>
              <p:nvPr/>
            </p:nvSpPr>
            <p:spPr bwMode="auto">
              <a:xfrm>
                <a:off x="3282" y="2419"/>
                <a:ext cx="422" cy="274"/>
              </a:xfrm>
              <a:prstGeom prst="rect">
                <a:avLst/>
              </a:prstGeom>
              <a:noFill/>
              <a:ln w="9525">
                <a:noFill/>
                <a:miter lim="800000"/>
                <a:headEnd/>
                <a:tailEnd/>
              </a:ln>
              <a:effectLst/>
            </p:spPr>
            <p:txBody>
              <a:bodyPr wrap="none">
                <a:spAutoFit/>
              </a:bodyPr>
              <a:lstStyle/>
              <a:p>
                <a:r>
                  <a:rPr lang="en-GB" b="1" dirty="0">
                    <a:solidFill>
                      <a:schemeClr val="bg1"/>
                    </a:solidFill>
                  </a:rPr>
                  <a:t>Do </a:t>
                </a:r>
                <a:r>
                  <a:rPr lang="en-GB" b="1" dirty="0" smtClean="0">
                    <a:solidFill>
                      <a:schemeClr val="bg1"/>
                    </a:solidFill>
                  </a:rPr>
                  <a:t>It</a:t>
                </a:r>
                <a:endParaRPr lang="en-GB" b="1" dirty="0">
                  <a:solidFill>
                    <a:schemeClr val="bg1"/>
                  </a:solidFill>
                </a:endParaRPr>
              </a:p>
            </p:txBody>
          </p:sp>
          <p:sp>
            <p:nvSpPr>
              <p:cNvPr id="1526799" name="Text Box 15"/>
              <p:cNvSpPr txBox="1">
                <a:spLocks noChangeArrowheads="1"/>
              </p:cNvSpPr>
              <p:nvPr/>
            </p:nvSpPr>
            <p:spPr bwMode="auto">
              <a:xfrm>
                <a:off x="3938" y="2359"/>
                <a:ext cx="482" cy="480"/>
              </a:xfrm>
              <a:prstGeom prst="rect">
                <a:avLst/>
              </a:prstGeom>
              <a:noFill/>
              <a:ln w="9525">
                <a:noFill/>
                <a:miter lim="800000"/>
                <a:headEnd/>
                <a:tailEnd/>
              </a:ln>
              <a:effectLst/>
            </p:spPr>
            <p:txBody>
              <a:bodyPr wrap="none">
                <a:spAutoFit/>
              </a:bodyPr>
              <a:lstStyle/>
              <a:p>
                <a:r>
                  <a:rPr lang="en-GB" b="1" dirty="0">
                    <a:solidFill>
                      <a:schemeClr val="bg1"/>
                    </a:solidFill>
                  </a:rPr>
                  <a:t>Finish</a:t>
                </a:r>
              </a:p>
              <a:p>
                <a:r>
                  <a:rPr lang="en-GB" b="1" dirty="0">
                    <a:solidFill>
                      <a:schemeClr val="bg1"/>
                    </a:solidFill>
                  </a:rPr>
                  <a:t>off</a:t>
                </a:r>
              </a:p>
            </p:txBody>
          </p:sp>
          <p:sp>
            <p:nvSpPr>
              <p:cNvPr id="1526800" name="AutoShape 16"/>
              <p:cNvSpPr>
                <a:spLocks noChangeArrowheads="1"/>
              </p:cNvSpPr>
              <p:nvPr/>
            </p:nvSpPr>
            <p:spPr bwMode="auto">
              <a:xfrm>
                <a:off x="4287" y="1035"/>
                <a:ext cx="1061" cy="1057"/>
              </a:xfrm>
              <a:prstGeom prst="rightArrow">
                <a:avLst>
                  <a:gd name="adj1" fmla="val 50000"/>
                  <a:gd name="adj2" fmla="val 25095"/>
                </a:avLst>
              </a:prstGeom>
              <a:ln>
                <a:headEnd/>
                <a:tailEnd/>
              </a:ln>
            </p:spPr>
            <p:style>
              <a:lnRef idx="3">
                <a:schemeClr val="lt1"/>
              </a:lnRef>
              <a:fillRef idx="1">
                <a:schemeClr val="accent6"/>
              </a:fillRef>
              <a:effectRef idx="1">
                <a:schemeClr val="accent6"/>
              </a:effectRef>
              <a:fontRef idx="minor">
                <a:schemeClr val="lt1"/>
              </a:fontRef>
            </p:style>
            <p:txBody>
              <a:bodyPr wrap="none" anchor="ctr"/>
              <a:lstStyle/>
              <a:p>
                <a:pPr algn="ctr"/>
                <a:r>
                  <a:rPr lang="en-GB" b="1" dirty="0"/>
                  <a:t>Use</a:t>
                </a:r>
              </a:p>
            </p:txBody>
          </p:sp>
          <p:sp>
            <p:nvSpPr>
              <p:cNvPr id="1526801" name="AutoShape 17"/>
              <p:cNvSpPr>
                <a:spLocks noChangeArrowheads="1"/>
              </p:cNvSpPr>
              <p:nvPr/>
            </p:nvSpPr>
            <p:spPr bwMode="auto">
              <a:xfrm>
                <a:off x="1611" y="1043"/>
                <a:ext cx="2878" cy="1057"/>
              </a:xfrm>
              <a:prstGeom prst="rightArrow">
                <a:avLst>
                  <a:gd name="adj1" fmla="val 51750"/>
                  <a:gd name="adj2" fmla="val 26963"/>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r>
                  <a:rPr lang="en-GB" b="1" dirty="0"/>
                  <a:t>Produce</a:t>
                </a:r>
              </a:p>
            </p:txBody>
          </p:sp>
          <p:sp>
            <p:nvSpPr>
              <p:cNvPr id="1526802" name="AutoShape 18"/>
              <p:cNvSpPr>
                <a:spLocks noChangeArrowheads="1"/>
              </p:cNvSpPr>
              <p:nvPr/>
            </p:nvSpPr>
            <p:spPr bwMode="auto">
              <a:xfrm>
                <a:off x="1120" y="1043"/>
                <a:ext cx="771" cy="1057"/>
              </a:xfrm>
              <a:prstGeom prst="rightArrow">
                <a:avLst>
                  <a:gd name="adj1" fmla="val 50046"/>
                  <a:gd name="adj2" fmla="val 37921"/>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r>
                  <a:rPr lang="en-GB" b="1" dirty="0"/>
                  <a:t>Need</a:t>
                </a:r>
              </a:p>
            </p:txBody>
          </p:sp>
        </p:grpSp>
        <p:sp>
          <p:nvSpPr>
            <p:cNvPr id="1526811" name="Freeform 27"/>
            <p:cNvSpPr>
              <a:spLocks/>
            </p:cNvSpPr>
            <p:nvPr/>
          </p:nvSpPr>
          <p:spPr bwMode="auto">
            <a:xfrm>
              <a:off x="2230891" y="1394050"/>
              <a:ext cx="5518150" cy="2074862"/>
            </a:xfrm>
            <a:custGeom>
              <a:avLst/>
              <a:gdLst/>
              <a:ahLst/>
              <a:cxnLst>
                <a:cxn ang="0">
                  <a:pos x="0" y="0"/>
                </a:cxn>
                <a:cxn ang="0">
                  <a:pos x="543" y="164"/>
                </a:cxn>
                <a:cxn ang="0">
                  <a:pos x="1056" y="493"/>
                </a:cxn>
                <a:cxn ang="0">
                  <a:pos x="1819" y="1060"/>
                </a:cxn>
                <a:cxn ang="0">
                  <a:pos x="3209" y="1307"/>
                </a:cxn>
              </a:cxnLst>
              <a:rect l="0" t="0" r="r" b="b"/>
              <a:pathLst>
                <a:path w="3209" h="1307">
                  <a:moveTo>
                    <a:pt x="0" y="0"/>
                  </a:moveTo>
                  <a:cubicBezTo>
                    <a:pt x="184" y="41"/>
                    <a:pt x="367" y="82"/>
                    <a:pt x="543" y="164"/>
                  </a:cubicBezTo>
                  <a:cubicBezTo>
                    <a:pt x="719" y="246"/>
                    <a:pt x="843" y="344"/>
                    <a:pt x="1056" y="493"/>
                  </a:cubicBezTo>
                  <a:cubicBezTo>
                    <a:pt x="1269" y="642"/>
                    <a:pt x="1460" y="924"/>
                    <a:pt x="1819" y="1060"/>
                  </a:cubicBezTo>
                  <a:cubicBezTo>
                    <a:pt x="2178" y="1196"/>
                    <a:pt x="2920" y="1256"/>
                    <a:pt x="3209" y="1307"/>
                  </a:cubicBezTo>
                </a:path>
              </a:pathLst>
            </a:custGeom>
            <a:ln>
              <a:headEnd type="none" w="sm" len="sm"/>
              <a:tailEnd type="none" w="sm" len="sm"/>
            </a:ln>
          </p:spPr>
          <p:style>
            <a:lnRef idx="3">
              <a:schemeClr val="accent2"/>
            </a:lnRef>
            <a:fillRef idx="0">
              <a:schemeClr val="accent2"/>
            </a:fillRef>
            <a:effectRef idx="2">
              <a:schemeClr val="accent2"/>
            </a:effectRef>
            <a:fontRef idx="minor">
              <a:schemeClr val="tx1"/>
            </a:fontRef>
          </p:style>
          <p:txBody>
            <a:bodyPr wrap="none"/>
            <a:lstStyle/>
            <a:p>
              <a:endParaRPr lang="en-US" b="1" dirty="0"/>
            </a:p>
          </p:txBody>
        </p:sp>
        <p:sp>
          <p:nvSpPr>
            <p:cNvPr id="1526812" name="Text Box 28"/>
            <p:cNvSpPr txBox="1">
              <a:spLocks noChangeArrowheads="1"/>
            </p:cNvSpPr>
            <p:nvPr/>
          </p:nvSpPr>
          <p:spPr bwMode="auto">
            <a:xfrm>
              <a:off x="1910216" y="1686150"/>
              <a:ext cx="2073275" cy="646331"/>
            </a:xfrm>
            <a:prstGeom prst="rect">
              <a:avLst/>
            </a:prstGeom>
            <a:noFill/>
            <a:ln w="12700" cap="sq">
              <a:noFill/>
              <a:miter lim="800000"/>
              <a:headEnd type="none" w="sm" len="sm"/>
              <a:tailEnd type="none" w="sm" len="sm"/>
            </a:ln>
            <a:effectLst/>
          </p:spPr>
          <p:txBody>
            <a:bodyPr>
              <a:spAutoFit/>
            </a:bodyPr>
            <a:lstStyle/>
            <a:p>
              <a:pPr algn="l" eaLnBrk="1" hangingPunct="1"/>
              <a:r>
                <a:rPr lang="en-GB" b="1" dirty="0"/>
                <a:t>Level of </a:t>
              </a:r>
              <a:r>
                <a:rPr lang="en-GB" b="1" dirty="0" smtClean="0"/>
                <a:t>Uncertainty</a:t>
              </a:r>
              <a:endParaRPr lang="en-US" b="1" dirty="0"/>
            </a:p>
          </p:txBody>
        </p:sp>
        <p:grpSp>
          <p:nvGrpSpPr>
            <p:cNvPr id="6" name="Group 29"/>
            <p:cNvGrpSpPr>
              <a:grpSpLocks/>
            </p:cNvGrpSpPr>
            <p:nvPr/>
          </p:nvGrpSpPr>
          <p:grpSpPr bwMode="auto">
            <a:xfrm>
              <a:off x="2243591" y="1408337"/>
              <a:ext cx="5903912" cy="2378075"/>
              <a:chOff x="1288" y="814"/>
              <a:chExt cx="3433" cy="1498"/>
            </a:xfrm>
          </p:grpSpPr>
          <p:sp>
            <p:nvSpPr>
              <p:cNvPr id="1526814" name="Freeform 30"/>
              <p:cNvSpPr>
                <a:spLocks/>
              </p:cNvSpPr>
              <p:nvPr/>
            </p:nvSpPr>
            <p:spPr bwMode="auto">
              <a:xfrm>
                <a:off x="1288" y="814"/>
                <a:ext cx="3411" cy="1498"/>
              </a:xfrm>
              <a:custGeom>
                <a:avLst/>
                <a:gdLst/>
                <a:ahLst/>
                <a:cxnLst>
                  <a:cxn ang="0">
                    <a:pos x="0" y="1498"/>
                  </a:cxn>
                  <a:cxn ang="0">
                    <a:pos x="614" y="1362"/>
                  </a:cxn>
                  <a:cxn ang="0">
                    <a:pos x="1062" y="1088"/>
                  </a:cxn>
                  <a:cxn ang="0">
                    <a:pos x="1683" y="439"/>
                  </a:cxn>
                  <a:cxn ang="0">
                    <a:pos x="2771" y="91"/>
                  </a:cxn>
                  <a:cxn ang="0">
                    <a:pos x="3411" y="0"/>
                  </a:cxn>
                </a:cxnLst>
                <a:rect l="0" t="0" r="r" b="b"/>
                <a:pathLst>
                  <a:path w="3411" h="1498">
                    <a:moveTo>
                      <a:pt x="0" y="1498"/>
                    </a:moveTo>
                    <a:cubicBezTo>
                      <a:pt x="102" y="1475"/>
                      <a:pt x="437" y="1430"/>
                      <a:pt x="614" y="1362"/>
                    </a:cubicBezTo>
                    <a:cubicBezTo>
                      <a:pt x="791" y="1294"/>
                      <a:pt x="884" y="1242"/>
                      <a:pt x="1062" y="1088"/>
                    </a:cubicBezTo>
                    <a:cubicBezTo>
                      <a:pt x="1240" y="934"/>
                      <a:pt x="1398" y="605"/>
                      <a:pt x="1683" y="439"/>
                    </a:cubicBezTo>
                    <a:cubicBezTo>
                      <a:pt x="1968" y="273"/>
                      <a:pt x="2483" y="164"/>
                      <a:pt x="2771" y="91"/>
                    </a:cubicBezTo>
                    <a:cubicBezTo>
                      <a:pt x="3059" y="18"/>
                      <a:pt x="3278" y="19"/>
                      <a:pt x="3411" y="0"/>
                    </a:cubicBezTo>
                  </a:path>
                </a:pathLst>
              </a:custGeom>
              <a:ln>
                <a:headEnd type="none" w="sm" len="sm"/>
                <a:tailEnd type="none" w="sm" len="sm"/>
              </a:ln>
            </p:spPr>
            <p:style>
              <a:lnRef idx="3">
                <a:schemeClr val="accent1"/>
              </a:lnRef>
              <a:fillRef idx="0">
                <a:schemeClr val="accent1"/>
              </a:fillRef>
              <a:effectRef idx="2">
                <a:schemeClr val="accent1"/>
              </a:effectRef>
              <a:fontRef idx="minor">
                <a:schemeClr val="tx1"/>
              </a:fontRef>
            </p:style>
            <p:txBody>
              <a:bodyPr wrap="none"/>
              <a:lstStyle/>
              <a:p>
                <a:endParaRPr lang="en-US" b="1" dirty="0"/>
              </a:p>
            </p:txBody>
          </p:sp>
          <p:sp>
            <p:nvSpPr>
              <p:cNvPr id="1526815" name="Text Box 31"/>
              <p:cNvSpPr txBox="1">
                <a:spLocks noChangeArrowheads="1"/>
              </p:cNvSpPr>
              <p:nvPr/>
            </p:nvSpPr>
            <p:spPr bwMode="auto">
              <a:xfrm>
                <a:off x="3516" y="1016"/>
                <a:ext cx="1205" cy="407"/>
              </a:xfrm>
              <a:prstGeom prst="rect">
                <a:avLst/>
              </a:prstGeom>
              <a:noFill/>
              <a:ln w="12700" cap="sq">
                <a:noFill/>
                <a:miter lim="800000"/>
                <a:headEnd type="none" w="sm" len="sm"/>
                <a:tailEnd type="none" w="sm" len="sm"/>
              </a:ln>
              <a:effectLst/>
            </p:spPr>
            <p:txBody>
              <a:bodyPr>
                <a:spAutoFit/>
              </a:bodyPr>
              <a:lstStyle/>
              <a:p>
                <a:pPr algn="l" eaLnBrk="1" hangingPunct="1"/>
                <a:r>
                  <a:rPr lang="en-GB" b="1" dirty="0"/>
                  <a:t>Estimating Accuracy</a:t>
                </a:r>
                <a:endParaRPr lang="en-US" b="1" dirty="0"/>
              </a:p>
            </p:txBody>
          </p:sp>
        </p:grpSp>
      </p:grpSp>
      <p:sp>
        <p:nvSpPr>
          <p:cNvPr id="3" name="Slide Number Placeholder 2"/>
          <p:cNvSpPr>
            <a:spLocks noGrp="1"/>
          </p:cNvSpPr>
          <p:nvPr>
            <p:ph type="sldNum" sz="quarter" idx="12"/>
          </p:nvPr>
        </p:nvSpPr>
        <p:spPr/>
        <p:txBody>
          <a:bodyPr/>
          <a:lstStyle/>
          <a:p>
            <a:fld id="{4BE819A1-3DD8-4179-BFD0-BF7D359F8DBD}" type="slidenum">
              <a:rPr lang="en-US" smtClean="0"/>
              <a:pPr/>
              <a:t>64</a:t>
            </a:fld>
            <a:endParaRPr lang="en-US" dirty="0"/>
          </a:p>
        </p:txBody>
      </p:sp>
      <p:pic>
        <p:nvPicPr>
          <p:cNvPr id="4" name="Picture 3"/>
          <p:cNvPicPr>
            <a:picLocks noChangeAspect="1"/>
          </p:cNvPicPr>
          <p:nvPr/>
        </p:nvPicPr>
        <p:blipFill>
          <a:blip r:embed="rId3" cstate="print"/>
          <a:stretch>
            <a:fillRect/>
          </a:stretch>
        </p:blipFill>
        <p:spPr>
          <a:xfrm>
            <a:off x="1066800" y="1066800"/>
            <a:ext cx="6970110" cy="5053330"/>
          </a:xfrm>
          <a:prstGeom prst="rect">
            <a:avLst/>
          </a:prstGeom>
        </p:spPr>
      </p:pic>
    </p:spTree>
    <p:extLst>
      <p:ext uri="{BB962C8B-B14F-4D97-AF65-F5344CB8AC3E}">
        <p14:creationId xmlns:p14="http://schemas.microsoft.com/office/powerpoint/2010/main" xmlns="" val="5916556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114800"/>
            <a:ext cx="7772400" cy="1362075"/>
          </a:xfrm>
        </p:spPr>
        <p:txBody>
          <a:bodyPr>
            <a:normAutofit fontScale="90000"/>
          </a:bodyPr>
          <a:lstStyle/>
          <a:p>
            <a:r>
              <a:rPr lang="en-US" dirty="0" smtClean="0"/>
              <a:t>Procurement Management</a:t>
            </a:r>
            <a:endParaRPr lang="en-US" dirty="0"/>
          </a:p>
        </p:txBody>
      </p:sp>
      <p:pic>
        <p:nvPicPr>
          <p:cNvPr id="6" name="Picture 2" descr="http://www.thatsoftwareguy.com/istock_qd.jp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685800" y="762000"/>
            <a:ext cx="3695700" cy="2943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4" name="Slide Number Placeholder 3"/>
          <p:cNvSpPr>
            <a:spLocks noGrp="1"/>
          </p:cNvSpPr>
          <p:nvPr>
            <p:ph type="sldNum" sz="quarter" idx="12"/>
          </p:nvPr>
        </p:nvSpPr>
        <p:spPr/>
        <p:txBody>
          <a:bodyPr/>
          <a:lstStyle/>
          <a:p>
            <a:fld id="{4BE819A1-3DD8-4179-BFD0-BF7D359F8DBD}" type="slidenum">
              <a:rPr lang="en-US" smtClean="0"/>
              <a:pPr/>
              <a:t>65</a:t>
            </a:fld>
            <a:endParaRPr lang="en-US" dirty="0"/>
          </a:p>
        </p:txBody>
      </p:sp>
    </p:spTree>
    <p:extLst>
      <p:ext uri="{BB962C8B-B14F-4D97-AF65-F5344CB8AC3E}">
        <p14:creationId xmlns:p14="http://schemas.microsoft.com/office/powerpoint/2010/main" xmlns="" val="13949537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p:txBody>
          <a:bodyPr/>
          <a:lstStyle/>
          <a:p>
            <a:r>
              <a:rPr lang="en-GB" dirty="0"/>
              <a:t>Procurement Terms</a:t>
            </a:r>
          </a:p>
        </p:txBody>
      </p:sp>
      <p:sp>
        <p:nvSpPr>
          <p:cNvPr id="1695747" name="Rectangle 3"/>
          <p:cNvSpPr>
            <a:spLocks noGrp="1" noChangeArrowheads="1"/>
          </p:cNvSpPr>
          <p:nvPr>
            <p:ph type="body" idx="1"/>
          </p:nvPr>
        </p:nvSpPr>
        <p:spPr>
          <a:xfrm>
            <a:off x="457200" y="1447800"/>
            <a:ext cx="8229600" cy="4114800"/>
          </a:xfrm>
        </p:spPr>
        <p:txBody>
          <a:bodyPr>
            <a:noAutofit/>
          </a:bodyPr>
          <a:lstStyle/>
          <a:p>
            <a:pPr marL="0" indent="0">
              <a:buNone/>
            </a:pPr>
            <a:r>
              <a:rPr lang="en-US" sz="1600" b="1" dirty="0" smtClean="0"/>
              <a:t>Sustainable </a:t>
            </a:r>
            <a:r>
              <a:rPr lang="en-US" sz="1600" b="1" dirty="0"/>
              <a:t>Procurement </a:t>
            </a:r>
            <a:endParaRPr lang="en-US" sz="1600" dirty="0"/>
          </a:p>
          <a:p>
            <a:pPr marL="0" indent="0">
              <a:buNone/>
            </a:pPr>
            <a:r>
              <a:rPr lang="en-US" sz="1600" dirty="0"/>
              <a:t>A</a:t>
            </a:r>
            <a:r>
              <a:rPr lang="en-US" sz="1600" dirty="0" smtClean="0"/>
              <a:t> </a:t>
            </a:r>
            <a:r>
              <a:rPr lang="en-US" sz="1600" dirty="0"/>
              <a:t>process whereby </a:t>
            </a:r>
            <a:r>
              <a:rPr lang="en-US" sz="1600" dirty="0" smtClean="0"/>
              <a:t>organizations </a:t>
            </a:r>
            <a:r>
              <a:rPr lang="en-US" sz="1600" dirty="0"/>
              <a:t>meet their needs for goods, services, works and utilities in a way that achieves value for money on a whole life basis in terms of generating benefits not only to the </a:t>
            </a:r>
            <a:r>
              <a:rPr lang="en-US" sz="1600" dirty="0" smtClean="0"/>
              <a:t>organization, </a:t>
            </a:r>
            <a:r>
              <a:rPr lang="en-US" sz="1600" dirty="0"/>
              <a:t>but also to society and the economy, whilst </a:t>
            </a:r>
            <a:r>
              <a:rPr lang="en-US" sz="1600" dirty="0" smtClean="0"/>
              <a:t>minimizing </a:t>
            </a:r>
            <a:r>
              <a:rPr lang="en-US" sz="1600" dirty="0"/>
              <a:t>damage to the environment</a:t>
            </a:r>
            <a:r>
              <a:rPr lang="en-US" sz="1600" dirty="0" smtClean="0"/>
              <a:t>.</a:t>
            </a:r>
            <a:endParaRPr lang="en-US" sz="1600" dirty="0"/>
          </a:p>
          <a:p>
            <a:pPr marL="0" indent="0">
              <a:buNone/>
            </a:pPr>
            <a:endParaRPr lang="en-US" sz="1600" dirty="0" smtClean="0"/>
          </a:p>
          <a:p>
            <a:pPr marL="0" indent="0">
              <a:buNone/>
            </a:pPr>
            <a:r>
              <a:rPr lang="en-US" sz="1600" dirty="0" smtClean="0"/>
              <a:t>Sustainable </a:t>
            </a:r>
            <a:r>
              <a:rPr lang="en-US" sz="1600" dirty="0"/>
              <a:t>Procurement seeks to achieve the appropriate balance between the three pillars of sustainable development i.e. economic, social and environmental.</a:t>
            </a:r>
          </a:p>
          <a:p>
            <a:pPr lvl="0"/>
            <a:r>
              <a:rPr lang="en-US" sz="1600" dirty="0"/>
              <a:t>Economic factors include the costs of products and services over their entire life cycle, such as: acquisition, maintenance, operations and end-of-life management costs (including waste disposal) in line with good financial management;</a:t>
            </a:r>
          </a:p>
          <a:p>
            <a:pPr lvl="0"/>
            <a:r>
              <a:rPr lang="en-US" sz="1600" dirty="0"/>
              <a:t>Social factors include social justice and equity; safety and security; human rights and employment conditions;</a:t>
            </a:r>
          </a:p>
          <a:p>
            <a:pPr lvl="0"/>
            <a:r>
              <a:rPr lang="en-US" sz="1600" dirty="0"/>
              <a:t>Environmental factors include emissions to air, land and water, climate change, biodiversity, natural resource use and water scarcity over the whole product life cycle.</a:t>
            </a:r>
          </a:p>
          <a:p>
            <a:endParaRPr lang="en-US" dirty="0"/>
          </a:p>
          <a:p>
            <a:pPr marL="0" indent="0">
              <a:lnSpc>
                <a:spcPct val="110000"/>
              </a:lnSpc>
              <a:buNone/>
            </a:pPr>
            <a:r>
              <a:rPr lang="en-US" sz="900" dirty="0" smtClean="0"/>
              <a:t/>
            </a:r>
            <a:br>
              <a:rPr lang="en-US" sz="900" dirty="0" smtClean="0"/>
            </a:br>
            <a:r>
              <a:rPr lang="en-US" sz="900" dirty="0" smtClean="0">
                <a:solidFill>
                  <a:srgbClr val="7F7F7F"/>
                </a:solidFill>
              </a:rPr>
              <a:t>http</a:t>
            </a:r>
            <a:r>
              <a:rPr lang="en-US" sz="900" dirty="0">
                <a:solidFill>
                  <a:srgbClr val="7F7F7F"/>
                </a:solidFill>
              </a:rPr>
              <a:t>://</a:t>
            </a:r>
            <a:r>
              <a:rPr lang="en-US" sz="900" dirty="0" err="1">
                <a:solidFill>
                  <a:srgbClr val="7F7F7F"/>
                </a:solidFill>
              </a:rPr>
              <a:t>www.unep.org</a:t>
            </a:r>
            <a:r>
              <a:rPr lang="en-US" sz="900" dirty="0">
                <a:solidFill>
                  <a:srgbClr val="7F7F7F"/>
                </a:solidFill>
              </a:rPr>
              <a:t>/</a:t>
            </a:r>
            <a:r>
              <a:rPr lang="en-US" sz="900" dirty="0" err="1">
                <a:solidFill>
                  <a:srgbClr val="7F7F7F"/>
                </a:solidFill>
              </a:rPr>
              <a:t>resourceefficiency</a:t>
            </a:r>
            <a:r>
              <a:rPr lang="en-US" sz="900" dirty="0">
                <a:solidFill>
                  <a:srgbClr val="7F7F7F"/>
                </a:solidFill>
              </a:rPr>
              <a:t>/Consumption/</a:t>
            </a:r>
            <a:r>
              <a:rPr lang="en-US" sz="900" dirty="0" err="1">
                <a:solidFill>
                  <a:srgbClr val="7F7F7F"/>
                </a:solidFill>
              </a:rPr>
              <a:t>SustainableProcurement</a:t>
            </a:r>
            <a:r>
              <a:rPr lang="en-US" sz="900" dirty="0">
                <a:solidFill>
                  <a:srgbClr val="7F7F7F"/>
                </a:solidFill>
              </a:rPr>
              <a:t>/</a:t>
            </a:r>
            <a:r>
              <a:rPr lang="en-US" sz="900" dirty="0" err="1">
                <a:solidFill>
                  <a:srgbClr val="7F7F7F"/>
                </a:solidFill>
              </a:rPr>
              <a:t>WhatisSustainablePublicProcurement</a:t>
            </a:r>
            <a:r>
              <a:rPr lang="en-US" sz="900" dirty="0">
                <a:solidFill>
                  <a:srgbClr val="7F7F7F"/>
                </a:solidFill>
              </a:rPr>
              <a:t>/</a:t>
            </a:r>
            <a:r>
              <a:rPr lang="en-US" sz="900" dirty="0" err="1">
                <a:solidFill>
                  <a:srgbClr val="7F7F7F"/>
                </a:solidFill>
              </a:rPr>
              <a:t>tabid</a:t>
            </a:r>
            <a:r>
              <a:rPr lang="en-US" sz="900" dirty="0">
                <a:solidFill>
                  <a:srgbClr val="7F7F7F"/>
                </a:solidFill>
              </a:rPr>
              <a:t>/101245/</a:t>
            </a:r>
            <a:r>
              <a:rPr lang="en-US" sz="900" dirty="0" err="1">
                <a:solidFill>
                  <a:srgbClr val="7F7F7F"/>
                </a:solidFill>
              </a:rPr>
              <a:t>Default.aspx</a:t>
            </a:r>
            <a:endParaRPr lang="en-GB" sz="900" dirty="0">
              <a:solidFill>
                <a:srgbClr val="7F7F7F"/>
              </a:solidFill>
            </a:endParaRPr>
          </a:p>
        </p:txBody>
      </p:sp>
      <p:sp>
        <p:nvSpPr>
          <p:cNvPr id="3" name="Slide Number Placeholder 2"/>
          <p:cNvSpPr>
            <a:spLocks noGrp="1"/>
          </p:cNvSpPr>
          <p:nvPr>
            <p:ph type="sldNum" sz="quarter" idx="12"/>
          </p:nvPr>
        </p:nvSpPr>
        <p:spPr/>
        <p:txBody>
          <a:bodyPr/>
          <a:lstStyle/>
          <a:p>
            <a:fld id="{4BE819A1-3DD8-4179-BFD0-BF7D359F8DBD}" type="slidenum">
              <a:rPr lang="en-US" smtClean="0"/>
              <a:pPr/>
              <a:t>66</a:t>
            </a:fld>
            <a:endParaRPr lang="en-US" dirty="0"/>
          </a:p>
        </p:txBody>
      </p:sp>
    </p:spTree>
    <p:extLst>
      <p:ext uri="{BB962C8B-B14F-4D97-AF65-F5344CB8AC3E}">
        <p14:creationId xmlns:p14="http://schemas.microsoft.com/office/powerpoint/2010/main" xmlns="" val="1794117867"/>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GB"/>
              <a:t>A risk based approach</a:t>
            </a:r>
            <a:endParaRPr lang="en-US"/>
          </a:p>
        </p:txBody>
      </p:sp>
      <p:sp>
        <p:nvSpPr>
          <p:cNvPr id="287747" name="Rectangle 3"/>
          <p:cNvSpPr>
            <a:spLocks noGrp="1" noChangeArrowheads="1"/>
          </p:cNvSpPr>
          <p:nvPr>
            <p:ph type="body" idx="1"/>
          </p:nvPr>
        </p:nvSpPr>
        <p:spPr>
          <a:xfrm>
            <a:off x="457200" y="1600201"/>
            <a:ext cx="3048000" cy="2971799"/>
          </a:xfrm>
        </p:spPr>
        <p:txBody>
          <a:bodyPr>
            <a:normAutofit/>
          </a:bodyPr>
          <a:lstStyle/>
          <a:p>
            <a:r>
              <a:rPr lang="en-GB" sz="2000" dirty="0"/>
              <a:t>Best practice on the development and implementation of </a:t>
            </a:r>
            <a:r>
              <a:rPr lang="en-GB" sz="2000" dirty="0" smtClean="0"/>
              <a:t>sustainable </a:t>
            </a:r>
            <a:r>
              <a:rPr lang="en-GB" sz="2000" dirty="0"/>
              <a:t>procurement is based on </a:t>
            </a:r>
            <a:r>
              <a:rPr lang="en-GB" sz="2000" dirty="0" smtClean="0"/>
              <a:t>risk.</a:t>
            </a:r>
          </a:p>
          <a:p>
            <a:r>
              <a:rPr lang="en-GB" sz="2000" dirty="0" smtClean="0"/>
              <a:t>Utilize a flexible framework</a:t>
            </a:r>
            <a:endParaRPr lang="en-GB" sz="2000" dirty="0"/>
          </a:p>
        </p:txBody>
      </p:sp>
      <p:graphicFrame>
        <p:nvGraphicFramePr>
          <p:cNvPr id="2" name="Diagram 1"/>
          <p:cNvGraphicFramePr/>
          <p:nvPr>
            <p:extLst/>
          </p:nvPr>
        </p:nvGraphicFramePr>
        <p:xfrm>
          <a:off x="2438400" y="1447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5562600" y="5791200"/>
            <a:ext cx="3417779" cy="261610"/>
          </a:xfrm>
          <a:prstGeom prst="rect">
            <a:avLst/>
          </a:prstGeom>
          <a:noFill/>
        </p:spPr>
        <p:txBody>
          <a:bodyPr wrap="none" rtlCol="0">
            <a:spAutoFit/>
          </a:bodyPr>
          <a:lstStyle/>
          <a:p>
            <a:r>
              <a:rPr lang="en-US" sz="1100" dirty="0" err="1" smtClean="0">
                <a:solidFill>
                  <a:srgbClr val="7F7F7F"/>
                </a:solidFill>
              </a:rPr>
              <a:t>Src</a:t>
            </a:r>
            <a:r>
              <a:rPr lang="en-US" sz="1100" dirty="0" smtClean="0">
                <a:solidFill>
                  <a:srgbClr val="7F7F7F"/>
                </a:solidFill>
              </a:rPr>
              <a:t>: UK Government Flexible Framework  Guidance Pg. 3 </a:t>
            </a:r>
            <a:endParaRPr lang="en-US" sz="1100" dirty="0">
              <a:solidFill>
                <a:srgbClr val="7F7F7F"/>
              </a:solidFill>
            </a:endParaRPr>
          </a:p>
        </p:txBody>
      </p:sp>
    </p:spTree>
    <p:extLst>
      <p:ext uri="{BB962C8B-B14F-4D97-AF65-F5344CB8AC3E}">
        <p14:creationId xmlns:p14="http://schemas.microsoft.com/office/powerpoint/2010/main" xmlns="" val="19183800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33400" y="609600"/>
            <a:ext cx="5761038" cy="719138"/>
          </a:xfrm>
        </p:spPr>
        <p:txBody>
          <a:bodyPr/>
          <a:lstStyle/>
          <a:p>
            <a:r>
              <a:rPr lang="en-GB" sz="3200" b="1" dirty="0">
                <a:solidFill>
                  <a:schemeClr val="accent2"/>
                </a:solidFill>
              </a:rPr>
              <a:t> </a:t>
            </a:r>
            <a:r>
              <a:rPr lang="en-GB" sz="2200" b="1" dirty="0"/>
              <a:t>Foundation </a:t>
            </a:r>
            <a:r>
              <a:rPr lang="en-GB" sz="2200" dirty="0"/>
              <a:t>:Level 1, People</a:t>
            </a:r>
          </a:p>
        </p:txBody>
      </p:sp>
      <p:sp>
        <p:nvSpPr>
          <p:cNvPr id="32771" name="Rectangle 3"/>
          <p:cNvSpPr>
            <a:spLocks noGrp="1" noChangeArrowheads="1"/>
          </p:cNvSpPr>
          <p:nvPr>
            <p:ph type="body" idx="1"/>
          </p:nvPr>
        </p:nvSpPr>
        <p:spPr>
          <a:xfrm>
            <a:off x="685800" y="1447800"/>
            <a:ext cx="7848600" cy="1779587"/>
          </a:xfrm>
        </p:spPr>
        <p:txBody>
          <a:bodyPr/>
          <a:lstStyle/>
          <a:p>
            <a:pPr>
              <a:lnSpc>
                <a:spcPct val="90000"/>
              </a:lnSpc>
            </a:pPr>
            <a:r>
              <a:rPr lang="en-GB" sz="1800" dirty="0"/>
              <a:t>Sustainable procurement Champion </a:t>
            </a:r>
            <a:r>
              <a:rPr lang="en-GB" sz="1800" dirty="0" smtClean="0"/>
              <a:t>identified</a:t>
            </a:r>
            <a:endParaRPr lang="en-GB" sz="1800" dirty="0"/>
          </a:p>
          <a:p>
            <a:pPr>
              <a:lnSpc>
                <a:spcPct val="90000"/>
              </a:lnSpc>
            </a:pPr>
            <a:r>
              <a:rPr lang="en-GB" sz="1800" dirty="0"/>
              <a:t>Key procurement staff have received basic training in sustainable procurement </a:t>
            </a:r>
            <a:r>
              <a:rPr lang="en-GB" sz="1800" dirty="0" smtClean="0"/>
              <a:t>principles</a:t>
            </a:r>
            <a:endParaRPr lang="en-GB" sz="1800" dirty="0"/>
          </a:p>
          <a:p>
            <a:pPr>
              <a:lnSpc>
                <a:spcPct val="90000"/>
              </a:lnSpc>
            </a:pPr>
            <a:r>
              <a:rPr lang="en-GB" sz="1800" dirty="0"/>
              <a:t>Sustainable procurement is included as part of a key employee induction programme</a:t>
            </a:r>
          </a:p>
          <a:p>
            <a:pPr>
              <a:lnSpc>
                <a:spcPct val="90000"/>
              </a:lnSpc>
            </a:pPr>
            <a:endParaRPr lang="en-GB" sz="1800" dirty="0"/>
          </a:p>
        </p:txBody>
      </p:sp>
      <p:sp>
        <p:nvSpPr>
          <p:cNvPr id="32772" name="Rectangle 4"/>
          <p:cNvSpPr>
            <a:spLocks noChangeArrowheads="1"/>
          </p:cNvSpPr>
          <p:nvPr/>
        </p:nvSpPr>
        <p:spPr bwMode="auto">
          <a:xfrm>
            <a:off x="179388" y="3200400"/>
            <a:ext cx="8785225" cy="719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eaLnBrk="1" hangingPunct="1"/>
            <a:r>
              <a:rPr lang="en-GB" sz="3200" b="1" dirty="0">
                <a:solidFill>
                  <a:schemeClr val="accent2"/>
                </a:solidFill>
              </a:rPr>
              <a:t> </a:t>
            </a:r>
            <a:r>
              <a:rPr lang="en-GB" sz="3200" b="1" dirty="0" smtClean="0">
                <a:solidFill>
                  <a:schemeClr val="accent2"/>
                </a:solidFill>
              </a:rPr>
              <a:t>    </a:t>
            </a:r>
            <a:r>
              <a:rPr lang="en-GB" sz="2200" b="1" dirty="0" smtClean="0">
                <a:latin typeface="Helvetica"/>
                <a:cs typeface="Helvetica"/>
              </a:rPr>
              <a:t>Embed </a:t>
            </a:r>
            <a:r>
              <a:rPr lang="en-GB" sz="2200" dirty="0">
                <a:latin typeface="Helvetica"/>
                <a:cs typeface="Helvetica"/>
              </a:rPr>
              <a:t>:Level 2, Policy Strategy &amp; </a:t>
            </a:r>
            <a:r>
              <a:rPr lang="en-GB" sz="2200" dirty="0" err="1">
                <a:latin typeface="Helvetica"/>
                <a:cs typeface="Helvetica"/>
              </a:rPr>
              <a:t>Comm</a:t>
            </a:r>
            <a:r>
              <a:rPr lang="ja-JP" altLang="en-GB" sz="2200" dirty="0">
                <a:latin typeface="Helvetica"/>
                <a:cs typeface="Helvetica"/>
              </a:rPr>
              <a:t>’</a:t>
            </a:r>
            <a:r>
              <a:rPr lang="en-GB" sz="2200" dirty="0">
                <a:latin typeface="Helvetica"/>
                <a:cs typeface="Helvetica"/>
              </a:rPr>
              <a:t>s </a:t>
            </a:r>
          </a:p>
        </p:txBody>
      </p:sp>
      <p:sp>
        <p:nvSpPr>
          <p:cNvPr id="32773" name="Text Box 5"/>
          <p:cNvSpPr txBox="1">
            <a:spLocks noChangeArrowheads="1"/>
          </p:cNvSpPr>
          <p:nvPr/>
        </p:nvSpPr>
        <p:spPr bwMode="auto">
          <a:xfrm>
            <a:off x="179388" y="4149725"/>
            <a:ext cx="8496300" cy="1477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742950" lvl="1" indent="-285750">
              <a:buFont typeface="Courier New"/>
              <a:buChar char="o"/>
            </a:pPr>
            <a:r>
              <a:rPr lang="en-GB" dirty="0" smtClean="0">
                <a:latin typeface="Helvetica"/>
                <a:cs typeface="Helvetica"/>
              </a:rPr>
              <a:t>Review </a:t>
            </a:r>
            <a:r>
              <a:rPr lang="en-GB" dirty="0">
                <a:latin typeface="Helvetica"/>
                <a:cs typeface="Helvetica"/>
              </a:rPr>
              <a:t>and enhance sustainable procurement policy, in </a:t>
            </a:r>
            <a:r>
              <a:rPr lang="en-GB" dirty="0" smtClean="0">
                <a:latin typeface="Helvetica"/>
                <a:cs typeface="Helvetica"/>
              </a:rPr>
              <a:t>particular consider </a:t>
            </a:r>
            <a:r>
              <a:rPr lang="en-GB" dirty="0">
                <a:latin typeface="Helvetica"/>
                <a:cs typeface="Helvetica"/>
              </a:rPr>
              <a:t>supplier engagement</a:t>
            </a:r>
          </a:p>
          <a:p>
            <a:pPr marL="742950" lvl="1" indent="-285750">
              <a:spcBef>
                <a:spcPct val="50000"/>
              </a:spcBef>
              <a:buFont typeface="Courier New"/>
              <a:buChar char="o"/>
            </a:pPr>
            <a:r>
              <a:rPr lang="en-GB" dirty="0" smtClean="0">
                <a:latin typeface="Helvetica"/>
                <a:cs typeface="Helvetica"/>
              </a:rPr>
              <a:t>Ensure </a:t>
            </a:r>
            <a:r>
              <a:rPr lang="en-GB" dirty="0">
                <a:latin typeface="Helvetica"/>
                <a:cs typeface="Helvetica"/>
              </a:rPr>
              <a:t>it is part of a wider sustainable development </a:t>
            </a:r>
            <a:r>
              <a:rPr lang="en-GB" dirty="0" smtClean="0">
                <a:latin typeface="Helvetica"/>
                <a:cs typeface="Helvetica"/>
              </a:rPr>
              <a:t>strategy</a:t>
            </a:r>
          </a:p>
          <a:p>
            <a:pPr marL="742950" lvl="1" indent="-285750">
              <a:spcBef>
                <a:spcPct val="50000"/>
              </a:spcBef>
              <a:buFont typeface="Courier New"/>
              <a:buChar char="o"/>
            </a:pPr>
            <a:r>
              <a:rPr lang="en-GB" dirty="0" smtClean="0">
                <a:latin typeface="Helvetica"/>
                <a:cs typeface="Helvetica"/>
              </a:rPr>
              <a:t>Communicate </a:t>
            </a:r>
            <a:r>
              <a:rPr lang="en-GB" dirty="0">
                <a:latin typeface="Helvetica"/>
                <a:cs typeface="Helvetica"/>
              </a:rPr>
              <a:t>to staff, suppliers and key </a:t>
            </a:r>
            <a:r>
              <a:rPr lang="en-GB" dirty="0" smtClean="0">
                <a:latin typeface="Helvetica"/>
                <a:cs typeface="Helvetica"/>
              </a:rPr>
              <a:t>stakeholders</a:t>
            </a:r>
            <a:endParaRPr lang="en-GB" dirty="0"/>
          </a:p>
        </p:txBody>
      </p:sp>
      <p:sp>
        <p:nvSpPr>
          <p:cNvPr id="7" name="TextBox 6"/>
          <p:cNvSpPr txBox="1"/>
          <p:nvPr/>
        </p:nvSpPr>
        <p:spPr>
          <a:xfrm>
            <a:off x="609600" y="76200"/>
            <a:ext cx="3764773" cy="584776"/>
          </a:xfrm>
          <a:prstGeom prst="rect">
            <a:avLst/>
          </a:prstGeom>
          <a:noFill/>
        </p:spPr>
        <p:txBody>
          <a:bodyPr wrap="none" rtlCol="0">
            <a:spAutoFit/>
          </a:bodyPr>
          <a:lstStyle/>
          <a:p>
            <a:r>
              <a:rPr lang="en-US" sz="3200" dirty="0" smtClean="0">
                <a:latin typeface="Helvetica"/>
                <a:cs typeface="Helvetica"/>
              </a:rPr>
              <a:t>Flexible Framework</a:t>
            </a:r>
            <a:endParaRPr lang="en-US" sz="3200" dirty="0">
              <a:latin typeface="Helvetica"/>
              <a:cs typeface="Helvetica"/>
            </a:endParaRPr>
          </a:p>
        </p:txBody>
      </p:sp>
    </p:spTree>
    <p:extLst>
      <p:ext uri="{BB962C8B-B14F-4D97-AF65-F5344CB8AC3E}">
        <p14:creationId xmlns:p14="http://schemas.microsoft.com/office/powerpoint/2010/main" xmlns="" val="828429274"/>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533400" y="576262"/>
            <a:ext cx="7127875" cy="719138"/>
          </a:xfrm>
        </p:spPr>
        <p:txBody>
          <a:bodyPr/>
          <a:lstStyle/>
          <a:p>
            <a:r>
              <a:rPr lang="en-GB" sz="3200" b="1" dirty="0"/>
              <a:t> </a:t>
            </a:r>
            <a:r>
              <a:rPr lang="en-GB" sz="2200" b="1" dirty="0"/>
              <a:t>Practice: </a:t>
            </a:r>
            <a:r>
              <a:rPr lang="en-GB" sz="2200" dirty="0"/>
              <a:t>level 3, </a:t>
            </a:r>
            <a:r>
              <a:rPr lang="en-GB" sz="2200" dirty="0" smtClean="0"/>
              <a:t>Procurement </a:t>
            </a:r>
            <a:r>
              <a:rPr lang="en-GB" sz="2200" dirty="0"/>
              <a:t>P</a:t>
            </a:r>
            <a:r>
              <a:rPr lang="en-GB" sz="2200" dirty="0" smtClean="0"/>
              <a:t>rocess</a:t>
            </a:r>
            <a:endParaRPr lang="en-GB" sz="2200" dirty="0"/>
          </a:p>
        </p:txBody>
      </p:sp>
      <p:sp>
        <p:nvSpPr>
          <p:cNvPr id="172035" name="Rectangle 3"/>
          <p:cNvSpPr>
            <a:spLocks noGrp="1" noChangeArrowheads="1"/>
          </p:cNvSpPr>
          <p:nvPr>
            <p:ph type="body" idx="1"/>
          </p:nvPr>
        </p:nvSpPr>
        <p:spPr>
          <a:xfrm>
            <a:off x="685800" y="1268413"/>
            <a:ext cx="7848600" cy="2232025"/>
          </a:xfrm>
        </p:spPr>
        <p:txBody>
          <a:bodyPr>
            <a:normAutofit fontScale="85000" lnSpcReduction="10000"/>
          </a:bodyPr>
          <a:lstStyle/>
          <a:p>
            <a:r>
              <a:rPr lang="en-GB" dirty="0"/>
              <a:t>All contracts are assessed for general sustainability risks and management actions identified</a:t>
            </a:r>
          </a:p>
          <a:p>
            <a:r>
              <a:rPr lang="en-GB" dirty="0"/>
              <a:t>Risks managed throughout all stages of the procurement process</a:t>
            </a:r>
          </a:p>
          <a:p>
            <a:r>
              <a:rPr lang="en-GB" dirty="0"/>
              <a:t>Targets to improve sustainability are agreed with key suppliers.</a:t>
            </a:r>
          </a:p>
          <a:p>
            <a:endParaRPr lang="en-GB" dirty="0"/>
          </a:p>
          <a:p>
            <a:endParaRPr lang="en-GB" dirty="0"/>
          </a:p>
        </p:txBody>
      </p:sp>
      <p:sp>
        <p:nvSpPr>
          <p:cNvPr id="172036" name="Rectangle 4"/>
          <p:cNvSpPr>
            <a:spLocks noChangeArrowheads="1"/>
          </p:cNvSpPr>
          <p:nvPr/>
        </p:nvSpPr>
        <p:spPr bwMode="auto">
          <a:xfrm>
            <a:off x="663575" y="3284538"/>
            <a:ext cx="8785225" cy="719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eaLnBrk="1" hangingPunct="1"/>
            <a:r>
              <a:rPr lang="en-GB" sz="3200" b="1" dirty="0">
                <a:solidFill>
                  <a:schemeClr val="accent2"/>
                </a:solidFill>
                <a:latin typeface="Helvetica"/>
                <a:cs typeface="Helvetica"/>
              </a:rPr>
              <a:t> </a:t>
            </a:r>
            <a:r>
              <a:rPr lang="en-GB" sz="2200" b="1" dirty="0">
                <a:solidFill>
                  <a:srgbClr val="000000"/>
                </a:solidFill>
                <a:latin typeface="Helvetica"/>
                <a:cs typeface="Helvetica"/>
              </a:rPr>
              <a:t>Enhance</a:t>
            </a:r>
            <a:r>
              <a:rPr lang="en-GB" sz="2200" dirty="0">
                <a:solidFill>
                  <a:srgbClr val="000000"/>
                </a:solidFill>
                <a:latin typeface="Helvetica"/>
                <a:cs typeface="Helvetica"/>
              </a:rPr>
              <a:t>: level 4, Engaging Suppliers</a:t>
            </a:r>
          </a:p>
        </p:txBody>
      </p:sp>
      <p:sp>
        <p:nvSpPr>
          <p:cNvPr id="172037" name="Text Box 5"/>
          <p:cNvSpPr txBox="1">
            <a:spLocks noChangeArrowheads="1"/>
          </p:cNvSpPr>
          <p:nvPr/>
        </p:nvSpPr>
        <p:spPr bwMode="auto">
          <a:xfrm>
            <a:off x="250825" y="4149725"/>
            <a:ext cx="8496300" cy="3077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742950" lvl="1" indent="-285750">
              <a:buFont typeface="Courier New"/>
              <a:buChar char="o"/>
            </a:pPr>
            <a:r>
              <a:rPr lang="en-GB" sz="2000" dirty="0" smtClean="0">
                <a:latin typeface="Helvetica"/>
                <a:cs typeface="Helvetica"/>
              </a:rPr>
              <a:t>Key </a:t>
            </a:r>
            <a:r>
              <a:rPr lang="en-GB" sz="2000" dirty="0">
                <a:latin typeface="Helvetica"/>
                <a:cs typeface="Helvetica"/>
              </a:rPr>
              <a:t>suppliers targeted for intensive </a:t>
            </a:r>
            <a:r>
              <a:rPr lang="en-GB" sz="2000" dirty="0" smtClean="0">
                <a:latin typeface="Helvetica"/>
                <a:cs typeface="Helvetica"/>
              </a:rPr>
              <a:t>development</a:t>
            </a:r>
          </a:p>
          <a:p>
            <a:pPr marL="742950" lvl="1" indent="-285750">
              <a:buFont typeface="Courier New"/>
              <a:buChar char="o"/>
            </a:pPr>
            <a:r>
              <a:rPr lang="en-GB" sz="2000" dirty="0" smtClean="0">
                <a:latin typeface="Helvetica"/>
                <a:cs typeface="Helvetica"/>
              </a:rPr>
              <a:t>Sustainability </a:t>
            </a:r>
            <a:r>
              <a:rPr lang="en-GB" sz="2000" dirty="0">
                <a:latin typeface="Helvetica"/>
                <a:cs typeface="Helvetica"/>
              </a:rPr>
              <a:t>audits and supply chain improvement </a:t>
            </a:r>
            <a:r>
              <a:rPr lang="en-GB" sz="2000" dirty="0" smtClean="0">
                <a:latin typeface="Helvetica"/>
                <a:cs typeface="Helvetica"/>
              </a:rPr>
              <a:t>programmes in place</a:t>
            </a:r>
          </a:p>
          <a:p>
            <a:pPr marL="742950" lvl="1" indent="-285750">
              <a:buFont typeface="Courier New"/>
              <a:buChar char="o"/>
            </a:pPr>
            <a:r>
              <a:rPr lang="en-GB" sz="2000" dirty="0" smtClean="0">
                <a:latin typeface="Helvetica"/>
                <a:cs typeface="Helvetica"/>
              </a:rPr>
              <a:t>Achievements </a:t>
            </a:r>
            <a:r>
              <a:rPr lang="en-GB" sz="2000" dirty="0">
                <a:latin typeface="Helvetica"/>
                <a:cs typeface="Helvetica"/>
              </a:rPr>
              <a:t>are formally </a:t>
            </a:r>
            <a:r>
              <a:rPr lang="en-GB" sz="2000" dirty="0" smtClean="0">
                <a:latin typeface="Helvetica"/>
                <a:cs typeface="Helvetica"/>
              </a:rPr>
              <a:t>recorded</a:t>
            </a:r>
          </a:p>
          <a:p>
            <a:pPr marL="742950" lvl="1" indent="-285750">
              <a:buFont typeface="Courier New"/>
              <a:buChar char="o"/>
            </a:pPr>
            <a:r>
              <a:rPr lang="en-GB" sz="2000" dirty="0" smtClean="0">
                <a:latin typeface="Helvetica"/>
                <a:cs typeface="Helvetica"/>
              </a:rPr>
              <a:t>Executive </a:t>
            </a:r>
            <a:r>
              <a:rPr lang="en-GB" sz="2000" dirty="0">
                <a:latin typeface="Helvetica"/>
                <a:cs typeface="Helvetica"/>
              </a:rPr>
              <a:t>involved in the supplier engagement programme.</a:t>
            </a:r>
          </a:p>
          <a:p>
            <a:pPr lvl="1">
              <a:buFontTx/>
              <a:buChar char="•"/>
            </a:pPr>
            <a:endParaRPr lang="en-GB" sz="2000" dirty="0">
              <a:latin typeface="Helvetica"/>
              <a:cs typeface="Helvetica"/>
            </a:endParaRPr>
          </a:p>
          <a:p>
            <a:pPr lvl="1">
              <a:buFontTx/>
              <a:buChar char="•"/>
            </a:pPr>
            <a:endParaRPr lang="en-GB" sz="2000" dirty="0">
              <a:latin typeface="Helvetica"/>
              <a:cs typeface="Helvetica"/>
            </a:endParaRPr>
          </a:p>
          <a:p>
            <a:pPr lvl="1">
              <a:buFontTx/>
              <a:buChar char="•"/>
            </a:pPr>
            <a:endParaRPr lang="en-GB" dirty="0">
              <a:latin typeface="Helvetica"/>
              <a:cs typeface="Helvetica"/>
            </a:endParaRPr>
          </a:p>
          <a:p>
            <a:pPr lvl="1">
              <a:buFontTx/>
              <a:buChar char="•"/>
            </a:pPr>
            <a:endParaRPr lang="en-GB" dirty="0">
              <a:latin typeface="Helvetica"/>
              <a:cs typeface="Helvetica"/>
            </a:endParaRPr>
          </a:p>
          <a:p>
            <a:pPr lvl="1">
              <a:buFontTx/>
              <a:buChar char="•"/>
            </a:pPr>
            <a:endParaRPr lang="en-GB" dirty="0">
              <a:latin typeface="Helvetica"/>
              <a:cs typeface="Helvetica"/>
            </a:endParaRPr>
          </a:p>
        </p:txBody>
      </p:sp>
      <p:sp>
        <p:nvSpPr>
          <p:cNvPr id="6" name="TextBox 5"/>
          <p:cNvSpPr txBox="1"/>
          <p:nvPr/>
        </p:nvSpPr>
        <p:spPr>
          <a:xfrm>
            <a:off x="609600" y="76200"/>
            <a:ext cx="3449782" cy="584776"/>
          </a:xfrm>
          <a:prstGeom prst="rect">
            <a:avLst/>
          </a:prstGeom>
          <a:noFill/>
        </p:spPr>
        <p:txBody>
          <a:bodyPr wrap="none" rtlCol="0">
            <a:spAutoFit/>
          </a:bodyPr>
          <a:lstStyle/>
          <a:p>
            <a:r>
              <a:rPr lang="en-US" sz="3200" dirty="0" smtClean="0"/>
              <a:t>Flexible Framework</a:t>
            </a:r>
            <a:endParaRPr lang="en-US" sz="3200" dirty="0"/>
          </a:p>
        </p:txBody>
      </p:sp>
    </p:spTree>
    <p:extLst>
      <p:ext uri="{BB962C8B-B14F-4D97-AF65-F5344CB8AC3E}">
        <p14:creationId xmlns:p14="http://schemas.microsoft.com/office/powerpoint/2010/main" xmlns="" val="127432461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7538" name="Rectangle 2"/>
          <p:cNvSpPr>
            <a:spLocks noGrp="1" noChangeArrowheads="1"/>
          </p:cNvSpPr>
          <p:nvPr>
            <p:ph type="title"/>
          </p:nvPr>
        </p:nvSpPr>
        <p:spPr/>
        <p:txBody>
          <a:bodyPr/>
          <a:lstStyle/>
          <a:p>
            <a:r>
              <a:rPr lang="en-GB" dirty="0" smtClean="0"/>
              <a:t>Closure</a:t>
            </a:r>
            <a:endParaRPr lang="en-GB" dirty="0"/>
          </a:p>
        </p:txBody>
      </p:sp>
      <p:sp>
        <p:nvSpPr>
          <p:cNvPr id="1857539" name="Rectangle 3"/>
          <p:cNvSpPr>
            <a:spLocks noGrp="1" noChangeArrowheads="1"/>
          </p:cNvSpPr>
          <p:nvPr>
            <p:ph type="body" idx="1"/>
          </p:nvPr>
        </p:nvSpPr>
        <p:spPr>
          <a:xfrm>
            <a:off x="657770" y="1338948"/>
            <a:ext cx="7876629" cy="4770438"/>
          </a:xfrm>
        </p:spPr>
        <p:txBody>
          <a:bodyPr/>
          <a:lstStyle/>
          <a:p>
            <a:r>
              <a:rPr lang="en-GB" dirty="0"/>
              <a:t>Closure Report</a:t>
            </a:r>
          </a:p>
          <a:p>
            <a:pPr lvl="1"/>
            <a:r>
              <a:rPr lang="en-GB" sz="2200" dirty="0"/>
              <a:t>Compared to </a:t>
            </a:r>
            <a:r>
              <a:rPr lang="en-GB" sz="2200" dirty="0" smtClean="0"/>
              <a:t>Success Criteria and reviewed against each milestone</a:t>
            </a:r>
            <a:endParaRPr lang="en-GB" sz="2200" dirty="0"/>
          </a:p>
          <a:p>
            <a:pPr lvl="1"/>
            <a:r>
              <a:rPr lang="en-GB" sz="2200" dirty="0"/>
              <a:t>Transfer/close outstanding Risks and Issues</a:t>
            </a:r>
          </a:p>
          <a:p>
            <a:r>
              <a:rPr lang="en-GB" dirty="0"/>
              <a:t>Carry out audits, close documentation</a:t>
            </a:r>
          </a:p>
          <a:p>
            <a:r>
              <a:rPr lang="en-GB" dirty="0"/>
              <a:t>Contract review and </a:t>
            </a:r>
            <a:r>
              <a:rPr lang="en-GB" dirty="0" smtClean="0"/>
              <a:t>closure</a:t>
            </a:r>
          </a:p>
          <a:p>
            <a:r>
              <a:rPr lang="en-GB" dirty="0" smtClean="0"/>
              <a:t>Asset lifecycle review and team redeployment</a:t>
            </a:r>
          </a:p>
          <a:p>
            <a:r>
              <a:rPr lang="en-GB" dirty="0" smtClean="0"/>
              <a:t>Carry out Post Project Review</a:t>
            </a:r>
          </a:p>
          <a:p>
            <a:r>
              <a:rPr lang="en-GB" dirty="0" smtClean="0"/>
              <a:t>Project Sponsor Formal Sign Off</a:t>
            </a:r>
          </a:p>
        </p:txBody>
      </p:sp>
      <p:sp>
        <p:nvSpPr>
          <p:cNvPr id="3" name="Slide Number Placeholder 2"/>
          <p:cNvSpPr>
            <a:spLocks noGrp="1"/>
          </p:cNvSpPr>
          <p:nvPr>
            <p:ph type="sldNum" sz="quarter" idx="12"/>
          </p:nvPr>
        </p:nvSpPr>
        <p:spPr/>
        <p:txBody>
          <a:bodyPr/>
          <a:lstStyle/>
          <a:p>
            <a:fld id="{4BE819A1-3DD8-4179-BFD0-BF7D359F8DBD}" type="slidenum">
              <a:rPr lang="en-US" smtClean="0"/>
              <a:pPr/>
              <a:t>7</a:t>
            </a:fld>
            <a:endParaRPr lang="en-US" dirty="0"/>
          </a:p>
        </p:txBody>
      </p:sp>
    </p:spTree>
    <p:extLst>
      <p:ext uri="{BB962C8B-B14F-4D97-AF65-F5344CB8AC3E}">
        <p14:creationId xmlns:p14="http://schemas.microsoft.com/office/powerpoint/2010/main" xmlns="" val="8233879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762000" y="1125538"/>
            <a:ext cx="7265988" cy="719137"/>
          </a:xfrm>
        </p:spPr>
        <p:txBody>
          <a:bodyPr/>
          <a:lstStyle/>
          <a:p>
            <a:r>
              <a:rPr lang="en-GB" sz="2200" b="1" dirty="0" smtClean="0"/>
              <a:t>Lead: </a:t>
            </a:r>
            <a:r>
              <a:rPr lang="en-GB" sz="2200" dirty="0"/>
              <a:t>Level 5 </a:t>
            </a:r>
            <a:r>
              <a:rPr lang="en-GB" sz="2200" dirty="0" smtClean="0"/>
              <a:t>Measurements </a:t>
            </a:r>
            <a:r>
              <a:rPr lang="en-GB" sz="2200" dirty="0"/>
              <a:t>and Results</a:t>
            </a:r>
          </a:p>
        </p:txBody>
      </p:sp>
      <p:sp>
        <p:nvSpPr>
          <p:cNvPr id="173059" name="Rectangle 3"/>
          <p:cNvSpPr>
            <a:spLocks noGrp="1" noChangeArrowheads="1"/>
          </p:cNvSpPr>
          <p:nvPr>
            <p:ph type="body" idx="1"/>
          </p:nvPr>
        </p:nvSpPr>
        <p:spPr>
          <a:xfrm>
            <a:off x="762000" y="1981200"/>
            <a:ext cx="7848600" cy="3240088"/>
          </a:xfrm>
        </p:spPr>
        <p:txBody>
          <a:bodyPr>
            <a:normAutofit/>
          </a:bodyPr>
          <a:lstStyle/>
          <a:p>
            <a:r>
              <a:rPr lang="en-GB" sz="2200" dirty="0"/>
              <a:t>Measures used to drive </a:t>
            </a:r>
            <a:r>
              <a:rPr lang="en-GB" sz="2200" dirty="0" smtClean="0"/>
              <a:t>organizational </a:t>
            </a:r>
            <a:r>
              <a:rPr lang="en-GB" sz="2200" dirty="0"/>
              <a:t>sustainable development strategy </a:t>
            </a:r>
            <a:r>
              <a:rPr lang="en-GB" sz="2200" dirty="0" smtClean="0"/>
              <a:t>direction</a:t>
            </a:r>
            <a:endParaRPr lang="en-GB" sz="2200" dirty="0"/>
          </a:p>
          <a:p>
            <a:r>
              <a:rPr lang="en-GB" sz="2200" dirty="0"/>
              <a:t>Progress formally benchmarked with peer </a:t>
            </a:r>
            <a:r>
              <a:rPr lang="en-GB" sz="2200" dirty="0" smtClean="0"/>
              <a:t>organisations</a:t>
            </a:r>
            <a:endParaRPr lang="en-GB" sz="2200" dirty="0"/>
          </a:p>
          <a:p>
            <a:r>
              <a:rPr lang="en-GB" sz="2200" dirty="0"/>
              <a:t>Benefits from sustainable procurement are clearly </a:t>
            </a:r>
            <a:r>
              <a:rPr lang="en-GB" sz="2200" dirty="0" smtClean="0"/>
              <a:t>evidenced</a:t>
            </a:r>
            <a:endParaRPr lang="en-GB" sz="2200" dirty="0"/>
          </a:p>
          <a:p>
            <a:r>
              <a:rPr lang="en-GB" sz="2200" dirty="0"/>
              <a:t>Independent audit reports available in the public domain.</a:t>
            </a:r>
          </a:p>
        </p:txBody>
      </p:sp>
      <p:sp>
        <p:nvSpPr>
          <p:cNvPr id="4" name="TextBox 3"/>
          <p:cNvSpPr txBox="1"/>
          <p:nvPr/>
        </p:nvSpPr>
        <p:spPr>
          <a:xfrm>
            <a:off x="609600" y="76200"/>
            <a:ext cx="3449782" cy="584776"/>
          </a:xfrm>
          <a:prstGeom prst="rect">
            <a:avLst/>
          </a:prstGeom>
          <a:noFill/>
        </p:spPr>
        <p:txBody>
          <a:bodyPr wrap="none" rtlCol="0">
            <a:spAutoFit/>
          </a:bodyPr>
          <a:lstStyle/>
          <a:p>
            <a:r>
              <a:rPr lang="en-US" sz="3200" dirty="0" smtClean="0"/>
              <a:t>Flexible Framework</a:t>
            </a:r>
            <a:endParaRPr lang="en-US" sz="3200" dirty="0"/>
          </a:p>
        </p:txBody>
      </p:sp>
    </p:spTree>
    <p:extLst>
      <p:ext uri="{BB962C8B-B14F-4D97-AF65-F5344CB8AC3E}">
        <p14:creationId xmlns:p14="http://schemas.microsoft.com/office/powerpoint/2010/main" xmlns="" val="719426388"/>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a:xfrm>
            <a:off x="381000" y="228600"/>
            <a:ext cx="6400800" cy="838200"/>
          </a:xfrm>
        </p:spPr>
        <p:txBody>
          <a:bodyPr>
            <a:normAutofit fontScale="90000"/>
          </a:bodyPr>
          <a:lstStyle/>
          <a:p>
            <a:r>
              <a:rPr lang="en-GB" dirty="0" smtClean="0"/>
              <a:t>Common Project Procurement Terminology</a:t>
            </a:r>
            <a:endParaRPr lang="en-GB" dirty="0"/>
          </a:p>
        </p:txBody>
      </p:sp>
      <p:sp>
        <p:nvSpPr>
          <p:cNvPr id="1695747" name="Rectangle 3"/>
          <p:cNvSpPr>
            <a:spLocks noGrp="1" noChangeArrowheads="1"/>
          </p:cNvSpPr>
          <p:nvPr>
            <p:ph type="body" idx="1"/>
          </p:nvPr>
        </p:nvSpPr>
        <p:spPr/>
        <p:txBody>
          <a:bodyPr/>
          <a:lstStyle/>
          <a:p>
            <a:pPr>
              <a:lnSpc>
                <a:spcPct val="110000"/>
              </a:lnSpc>
            </a:pPr>
            <a:r>
              <a:rPr lang="en-GB" dirty="0"/>
              <a:t>Acquisition</a:t>
            </a:r>
          </a:p>
          <a:p>
            <a:pPr>
              <a:lnSpc>
                <a:spcPct val="110000"/>
              </a:lnSpc>
            </a:pPr>
            <a:r>
              <a:rPr lang="en-GB" dirty="0"/>
              <a:t>Contracts</a:t>
            </a:r>
          </a:p>
          <a:p>
            <a:pPr lvl="1">
              <a:lnSpc>
                <a:spcPct val="115000"/>
              </a:lnSpc>
            </a:pPr>
            <a:r>
              <a:rPr lang="en-GB" sz="2200" dirty="0"/>
              <a:t>Firm Fixed Price, Fixed Price</a:t>
            </a:r>
          </a:p>
          <a:p>
            <a:pPr lvl="1">
              <a:lnSpc>
                <a:spcPct val="115000"/>
              </a:lnSpc>
            </a:pPr>
            <a:r>
              <a:rPr lang="en-GB" sz="2200" dirty="0"/>
              <a:t>Cost plus Incentive</a:t>
            </a:r>
          </a:p>
          <a:p>
            <a:pPr lvl="1">
              <a:lnSpc>
                <a:spcPct val="115000"/>
              </a:lnSpc>
            </a:pPr>
            <a:r>
              <a:rPr lang="en-GB" sz="2200" dirty="0"/>
              <a:t>Cost plus Fixed Fee</a:t>
            </a:r>
          </a:p>
          <a:p>
            <a:pPr lvl="1">
              <a:lnSpc>
                <a:spcPct val="115000"/>
              </a:lnSpc>
            </a:pPr>
            <a:r>
              <a:rPr lang="en-GB" sz="2200" dirty="0"/>
              <a:t>Cost - reimbursable</a:t>
            </a:r>
          </a:p>
          <a:p>
            <a:pPr>
              <a:lnSpc>
                <a:spcPct val="110000"/>
              </a:lnSpc>
            </a:pPr>
            <a:r>
              <a:rPr lang="en-GB" dirty="0"/>
              <a:t>Changes &amp; Variation Orders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71</a:t>
            </a:fld>
            <a:endParaRPr lang="en-US" dirty="0"/>
          </a:p>
        </p:txBody>
      </p:sp>
    </p:spTree>
    <p:extLst>
      <p:ext uri="{BB962C8B-B14F-4D97-AF65-F5344CB8AC3E}">
        <p14:creationId xmlns:p14="http://schemas.microsoft.com/office/powerpoint/2010/main" xmlns="" val="1066370506"/>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7794" name="Rectangle 2"/>
          <p:cNvSpPr>
            <a:spLocks noGrp="1" noChangeArrowheads="1"/>
          </p:cNvSpPr>
          <p:nvPr>
            <p:ph type="title"/>
          </p:nvPr>
        </p:nvSpPr>
        <p:spPr/>
        <p:txBody>
          <a:bodyPr/>
          <a:lstStyle/>
          <a:p>
            <a:r>
              <a:rPr lang="en-GB" dirty="0"/>
              <a:t>Contract </a:t>
            </a:r>
            <a:r>
              <a:rPr lang="en-GB" dirty="0" smtClean="0"/>
              <a:t>vs. Risk</a:t>
            </a:r>
            <a:endParaRPr lang="en-GB" dirty="0"/>
          </a:p>
        </p:txBody>
      </p:sp>
      <p:grpSp>
        <p:nvGrpSpPr>
          <p:cNvPr id="2" name="Group 21"/>
          <p:cNvGrpSpPr/>
          <p:nvPr/>
        </p:nvGrpSpPr>
        <p:grpSpPr>
          <a:xfrm>
            <a:off x="1080722" y="1658036"/>
            <a:ext cx="6982557" cy="4096782"/>
            <a:chOff x="1716088" y="1919288"/>
            <a:chExt cx="7564437" cy="4096782"/>
          </a:xfrm>
        </p:grpSpPr>
        <p:sp>
          <p:nvSpPr>
            <p:cNvPr id="1697795" name="Line 3"/>
            <p:cNvSpPr>
              <a:spLocks noChangeShapeType="1"/>
            </p:cNvSpPr>
            <p:nvPr/>
          </p:nvSpPr>
          <p:spPr bwMode="auto">
            <a:xfrm flipV="1">
              <a:off x="3817938" y="2208213"/>
              <a:ext cx="0" cy="2989262"/>
            </a:xfrm>
            <a:prstGeom prst="line">
              <a:avLst/>
            </a:prstGeom>
            <a:noFill/>
            <a:ln w="28575" cap="sq">
              <a:solidFill>
                <a:schemeClr val="tx1"/>
              </a:solidFill>
              <a:round/>
              <a:headEnd type="none" w="sm" len="sm"/>
              <a:tailEnd type="stealth" w="med" len="med"/>
            </a:ln>
            <a:effectLst/>
          </p:spPr>
          <p:txBody>
            <a:bodyPr wrap="none"/>
            <a:lstStyle/>
            <a:p>
              <a:endParaRPr lang="en-US" dirty="0"/>
            </a:p>
          </p:txBody>
        </p:sp>
        <p:sp>
          <p:nvSpPr>
            <p:cNvPr id="1697796" name="Text Box 4"/>
            <p:cNvSpPr txBox="1">
              <a:spLocks noChangeArrowheads="1"/>
            </p:cNvSpPr>
            <p:nvPr/>
          </p:nvSpPr>
          <p:spPr bwMode="auto">
            <a:xfrm>
              <a:off x="1716088" y="3276600"/>
              <a:ext cx="1908175" cy="923330"/>
            </a:xfrm>
            <a:prstGeom prst="rect">
              <a:avLst/>
            </a:prstGeom>
            <a:noFill/>
            <a:ln w="12700" cap="sq">
              <a:noFill/>
              <a:miter lim="800000"/>
              <a:headEnd type="none" w="sm" len="sm"/>
              <a:tailEnd type="none" w="sm" len="sm"/>
            </a:ln>
            <a:effectLst/>
          </p:spPr>
          <p:txBody>
            <a:bodyPr>
              <a:spAutoFit/>
            </a:bodyPr>
            <a:lstStyle/>
            <a:p>
              <a:pPr algn="r" eaLnBrk="1" hangingPunct="1"/>
              <a:r>
                <a:rPr lang="en-GB" b="1" dirty="0"/>
                <a:t>Technical &amp; Schedule Performance</a:t>
              </a:r>
            </a:p>
          </p:txBody>
        </p:sp>
        <p:sp>
          <p:nvSpPr>
            <p:cNvPr id="1697797" name="Line 5"/>
            <p:cNvSpPr>
              <a:spLocks noChangeShapeType="1"/>
            </p:cNvSpPr>
            <p:nvPr/>
          </p:nvSpPr>
          <p:spPr bwMode="auto">
            <a:xfrm>
              <a:off x="3825875" y="5203825"/>
              <a:ext cx="3586163" cy="1588"/>
            </a:xfrm>
            <a:prstGeom prst="line">
              <a:avLst/>
            </a:prstGeom>
            <a:noFill/>
            <a:ln w="28575" cap="sq">
              <a:solidFill>
                <a:schemeClr val="tx1"/>
              </a:solidFill>
              <a:round/>
              <a:headEnd type="none" w="sm" len="sm"/>
              <a:tailEnd type="stealth" w="med" len="med"/>
            </a:ln>
            <a:effectLst/>
          </p:spPr>
          <p:txBody>
            <a:bodyPr wrap="none"/>
            <a:lstStyle/>
            <a:p>
              <a:endParaRPr lang="en-US" dirty="0"/>
            </a:p>
          </p:txBody>
        </p:sp>
        <p:sp>
          <p:nvSpPr>
            <p:cNvPr id="1697798" name="Text Box 6"/>
            <p:cNvSpPr txBox="1">
              <a:spLocks noChangeArrowheads="1"/>
            </p:cNvSpPr>
            <p:nvPr/>
          </p:nvSpPr>
          <p:spPr bwMode="auto">
            <a:xfrm>
              <a:off x="4686300" y="5646738"/>
              <a:ext cx="2090017" cy="369332"/>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Price/Cost Control</a:t>
              </a:r>
            </a:p>
          </p:txBody>
        </p:sp>
        <p:sp>
          <p:nvSpPr>
            <p:cNvPr id="1697799" name="Text Box 7"/>
            <p:cNvSpPr txBox="1">
              <a:spLocks noChangeArrowheads="1"/>
            </p:cNvSpPr>
            <p:nvPr/>
          </p:nvSpPr>
          <p:spPr bwMode="auto">
            <a:xfrm>
              <a:off x="3034555" y="2057400"/>
              <a:ext cx="670670" cy="369332"/>
            </a:xfrm>
            <a:prstGeom prst="rect">
              <a:avLst/>
            </a:prstGeom>
            <a:noFill/>
            <a:ln w="12700" cap="sq">
              <a:noFill/>
              <a:miter lim="800000"/>
              <a:headEnd/>
              <a:tailEnd/>
            </a:ln>
            <a:effectLst/>
          </p:spPr>
          <p:txBody>
            <a:bodyPr wrap="none">
              <a:spAutoFit/>
            </a:bodyPr>
            <a:lstStyle/>
            <a:p>
              <a:pPr algn="r" eaLnBrk="1" hangingPunct="1"/>
              <a:r>
                <a:rPr lang="en-GB" b="1" dirty="0">
                  <a:solidFill>
                    <a:schemeClr val="tx2"/>
                  </a:solidFill>
                </a:rPr>
                <a:t>High</a:t>
              </a:r>
            </a:p>
          </p:txBody>
        </p:sp>
        <p:sp>
          <p:nvSpPr>
            <p:cNvPr id="1697800" name="Text Box 8"/>
            <p:cNvSpPr txBox="1">
              <a:spLocks noChangeArrowheads="1"/>
            </p:cNvSpPr>
            <p:nvPr/>
          </p:nvSpPr>
          <p:spPr bwMode="auto">
            <a:xfrm>
              <a:off x="3059556" y="5011738"/>
              <a:ext cx="625032" cy="369332"/>
            </a:xfrm>
            <a:prstGeom prst="rect">
              <a:avLst/>
            </a:prstGeom>
            <a:noFill/>
            <a:ln w="12700" cap="sq">
              <a:noFill/>
              <a:miter lim="800000"/>
              <a:headEnd/>
              <a:tailEnd/>
            </a:ln>
            <a:effectLst/>
          </p:spPr>
          <p:txBody>
            <a:bodyPr wrap="none">
              <a:spAutoFit/>
            </a:bodyPr>
            <a:lstStyle/>
            <a:p>
              <a:pPr algn="r" eaLnBrk="1" hangingPunct="1"/>
              <a:r>
                <a:rPr lang="en-GB" b="1" dirty="0">
                  <a:solidFill>
                    <a:srgbClr val="5B6973"/>
                  </a:solidFill>
                </a:rPr>
                <a:t>Low</a:t>
              </a:r>
            </a:p>
          </p:txBody>
        </p:sp>
        <p:sp>
          <p:nvSpPr>
            <p:cNvPr id="1697801" name="Text Box 9"/>
            <p:cNvSpPr txBox="1">
              <a:spLocks noChangeArrowheads="1"/>
            </p:cNvSpPr>
            <p:nvPr/>
          </p:nvSpPr>
          <p:spPr bwMode="auto">
            <a:xfrm>
              <a:off x="6976318" y="5343525"/>
              <a:ext cx="670670" cy="369332"/>
            </a:xfrm>
            <a:prstGeom prst="rect">
              <a:avLst/>
            </a:prstGeom>
            <a:noFill/>
            <a:ln w="12700" cap="sq">
              <a:noFill/>
              <a:miter lim="800000"/>
              <a:headEnd/>
              <a:tailEnd/>
            </a:ln>
            <a:effectLst/>
          </p:spPr>
          <p:txBody>
            <a:bodyPr wrap="none">
              <a:spAutoFit/>
            </a:bodyPr>
            <a:lstStyle/>
            <a:p>
              <a:pPr algn="r" eaLnBrk="1" hangingPunct="1"/>
              <a:r>
                <a:rPr lang="en-GB" b="1" dirty="0">
                  <a:solidFill>
                    <a:srgbClr val="5B6973"/>
                  </a:solidFill>
                </a:rPr>
                <a:t>High</a:t>
              </a:r>
            </a:p>
          </p:txBody>
        </p:sp>
        <p:sp>
          <p:nvSpPr>
            <p:cNvPr id="1697802" name="Text Box 10"/>
            <p:cNvSpPr txBox="1">
              <a:spLocks noChangeArrowheads="1"/>
            </p:cNvSpPr>
            <p:nvPr/>
          </p:nvSpPr>
          <p:spPr bwMode="auto">
            <a:xfrm>
              <a:off x="3746943" y="5383213"/>
              <a:ext cx="625032" cy="369332"/>
            </a:xfrm>
            <a:prstGeom prst="rect">
              <a:avLst/>
            </a:prstGeom>
            <a:noFill/>
            <a:ln w="12700" cap="sq">
              <a:noFill/>
              <a:miter lim="800000"/>
              <a:headEnd/>
              <a:tailEnd/>
            </a:ln>
            <a:effectLst/>
          </p:spPr>
          <p:txBody>
            <a:bodyPr wrap="none">
              <a:spAutoFit/>
            </a:bodyPr>
            <a:lstStyle/>
            <a:p>
              <a:pPr algn="r" eaLnBrk="1" hangingPunct="1"/>
              <a:r>
                <a:rPr lang="en-GB" b="1" dirty="0">
                  <a:solidFill>
                    <a:srgbClr val="5B6973"/>
                  </a:solidFill>
                </a:rPr>
                <a:t>Low</a:t>
              </a:r>
            </a:p>
          </p:txBody>
        </p:sp>
        <p:sp>
          <p:nvSpPr>
            <p:cNvPr id="1697803" name="Oval 11"/>
            <p:cNvSpPr>
              <a:spLocks noChangeArrowheads="1"/>
            </p:cNvSpPr>
            <p:nvPr/>
          </p:nvSpPr>
          <p:spPr bwMode="auto">
            <a:xfrm>
              <a:off x="4094163" y="2192338"/>
              <a:ext cx="203200" cy="203200"/>
            </a:xfrm>
            <a:prstGeom prst="ellipse">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anchor="ctr"/>
            <a:lstStyle/>
            <a:p>
              <a:endParaRPr lang="en-US" dirty="0"/>
            </a:p>
          </p:txBody>
        </p:sp>
        <p:sp>
          <p:nvSpPr>
            <p:cNvPr id="1697804" name="Oval 12"/>
            <p:cNvSpPr>
              <a:spLocks noChangeArrowheads="1"/>
            </p:cNvSpPr>
            <p:nvPr/>
          </p:nvSpPr>
          <p:spPr bwMode="auto">
            <a:xfrm>
              <a:off x="4681538" y="2647950"/>
              <a:ext cx="203200" cy="203200"/>
            </a:xfrm>
            <a:prstGeom prst="ellipse">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anchor="ctr"/>
            <a:lstStyle/>
            <a:p>
              <a:endParaRPr lang="en-US" dirty="0"/>
            </a:p>
          </p:txBody>
        </p:sp>
        <p:sp>
          <p:nvSpPr>
            <p:cNvPr id="1697805" name="Oval 13"/>
            <p:cNvSpPr>
              <a:spLocks noChangeArrowheads="1"/>
            </p:cNvSpPr>
            <p:nvPr/>
          </p:nvSpPr>
          <p:spPr bwMode="auto">
            <a:xfrm>
              <a:off x="6546850" y="4148138"/>
              <a:ext cx="203200" cy="203200"/>
            </a:xfrm>
            <a:prstGeom prst="ellipse">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anchor="ctr"/>
            <a:lstStyle/>
            <a:p>
              <a:endParaRPr lang="en-US" dirty="0"/>
            </a:p>
          </p:txBody>
        </p:sp>
        <p:sp>
          <p:nvSpPr>
            <p:cNvPr id="1697806" name="Oval 14"/>
            <p:cNvSpPr>
              <a:spLocks noChangeArrowheads="1"/>
            </p:cNvSpPr>
            <p:nvPr/>
          </p:nvSpPr>
          <p:spPr bwMode="auto">
            <a:xfrm>
              <a:off x="7199313" y="4643438"/>
              <a:ext cx="203200" cy="203200"/>
            </a:xfrm>
            <a:prstGeom prst="ellipse">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anchor="ctr"/>
            <a:lstStyle/>
            <a:p>
              <a:endParaRPr lang="en-US" dirty="0"/>
            </a:p>
          </p:txBody>
        </p:sp>
        <p:sp>
          <p:nvSpPr>
            <p:cNvPr id="1697807" name="Text Box 15"/>
            <p:cNvSpPr txBox="1">
              <a:spLocks noChangeArrowheads="1"/>
            </p:cNvSpPr>
            <p:nvPr/>
          </p:nvSpPr>
          <p:spPr bwMode="auto">
            <a:xfrm>
              <a:off x="4168621" y="1919288"/>
              <a:ext cx="1836891" cy="369332"/>
            </a:xfrm>
            <a:prstGeom prst="rect">
              <a:avLst/>
            </a:prstGeom>
            <a:noFill/>
            <a:ln w="12700" cap="sq">
              <a:noFill/>
              <a:miter lim="800000"/>
              <a:headEnd/>
              <a:tailEnd/>
            </a:ln>
            <a:effectLst/>
          </p:spPr>
          <p:txBody>
            <a:bodyPr wrap="none">
              <a:spAutoFit/>
            </a:bodyPr>
            <a:lstStyle/>
            <a:p>
              <a:pPr algn="r" eaLnBrk="1" hangingPunct="1"/>
              <a:r>
                <a:rPr lang="en-GB" b="1" dirty="0"/>
                <a:t>Firm </a:t>
              </a:r>
              <a:r>
                <a:rPr lang="en-GB" b="1" dirty="0" smtClean="0"/>
                <a:t>Fixed </a:t>
              </a:r>
              <a:r>
                <a:rPr lang="en-GB" b="1" dirty="0"/>
                <a:t>P</a:t>
              </a:r>
              <a:r>
                <a:rPr lang="en-GB" b="1" dirty="0" smtClean="0"/>
                <a:t>rice</a:t>
              </a:r>
              <a:endParaRPr lang="en-GB" b="1" dirty="0"/>
            </a:p>
          </p:txBody>
        </p:sp>
        <p:sp>
          <p:nvSpPr>
            <p:cNvPr id="1697808" name="Text Box 16"/>
            <p:cNvSpPr txBox="1">
              <a:spLocks noChangeArrowheads="1"/>
            </p:cNvSpPr>
            <p:nvPr/>
          </p:nvSpPr>
          <p:spPr bwMode="auto">
            <a:xfrm>
              <a:off x="4727996" y="2400300"/>
              <a:ext cx="1312442" cy="369332"/>
            </a:xfrm>
            <a:prstGeom prst="rect">
              <a:avLst/>
            </a:prstGeom>
            <a:noFill/>
            <a:ln w="12700" cap="sq">
              <a:noFill/>
              <a:miter lim="800000"/>
              <a:headEnd/>
              <a:tailEnd/>
            </a:ln>
            <a:effectLst/>
          </p:spPr>
          <p:txBody>
            <a:bodyPr wrap="none">
              <a:spAutoFit/>
            </a:bodyPr>
            <a:lstStyle/>
            <a:p>
              <a:pPr algn="r" eaLnBrk="1" hangingPunct="1"/>
              <a:r>
                <a:rPr lang="en-GB" b="1" dirty="0"/>
                <a:t>Fixed </a:t>
              </a:r>
              <a:r>
                <a:rPr lang="en-GB" b="1" dirty="0" smtClean="0"/>
                <a:t>Price</a:t>
              </a:r>
              <a:endParaRPr lang="en-GB" b="1" dirty="0"/>
            </a:p>
          </p:txBody>
        </p:sp>
        <p:sp>
          <p:nvSpPr>
            <p:cNvPr id="1697809" name="Text Box 17"/>
            <p:cNvSpPr txBox="1">
              <a:spLocks noChangeArrowheads="1"/>
            </p:cNvSpPr>
            <p:nvPr/>
          </p:nvSpPr>
          <p:spPr bwMode="auto">
            <a:xfrm>
              <a:off x="6500193" y="3867150"/>
              <a:ext cx="1551606" cy="369332"/>
            </a:xfrm>
            <a:prstGeom prst="rect">
              <a:avLst/>
            </a:prstGeom>
            <a:noFill/>
            <a:ln w="12700" cap="sq">
              <a:noFill/>
              <a:miter lim="800000"/>
              <a:headEnd/>
              <a:tailEnd/>
            </a:ln>
            <a:effectLst/>
          </p:spPr>
          <p:txBody>
            <a:bodyPr wrap="none">
              <a:spAutoFit/>
            </a:bodyPr>
            <a:lstStyle/>
            <a:p>
              <a:pPr algn="r" eaLnBrk="1" hangingPunct="1"/>
              <a:r>
                <a:rPr lang="en-GB" b="1" dirty="0"/>
                <a:t>Cost </a:t>
              </a:r>
              <a:r>
                <a:rPr lang="en-GB" b="1" dirty="0" smtClean="0"/>
                <a:t>Plus </a:t>
              </a:r>
              <a:r>
                <a:rPr lang="en-GB" b="1" dirty="0"/>
                <a:t>F</a:t>
              </a:r>
              <a:r>
                <a:rPr lang="en-GB" b="1" dirty="0" smtClean="0"/>
                <a:t>ee</a:t>
              </a:r>
              <a:endParaRPr lang="en-GB" b="1" dirty="0"/>
            </a:p>
          </p:txBody>
        </p:sp>
        <p:sp>
          <p:nvSpPr>
            <p:cNvPr id="1697810" name="Text Box 18"/>
            <p:cNvSpPr txBox="1">
              <a:spLocks noChangeArrowheads="1"/>
            </p:cNvSpPr>
            <p:nvPr/>
          </p:nvSpPr>
          <p:spPr bwMode="auto">
            <a:xfrm>
              <a:off x="7153692" y="4364038"/>
              <a:ext cx="2126833" cy="369332"/>
            </a:xfrm>
            <a:prstGeom prst="rect">
              <a:avLst/>
            </a:prstGeom>
            <a:noFill/>
            <a:ln w="12700" cap="sq">
              <a:noFill/>
              <a:miter lim="800000"/>
              <a:headEnd/>
              <a:tailEnd/>
            </a:ln>
            <a:effectLst/>
          </p:spPr>
          <p:txBody>
            <a:bodyPr wrap="none">
              <a:spAutoFit/>
            </a:bodyPr>
            <a:lstStyle/>
            <a:p>
              <a:pPr algn="r" eaLnBrk="1" hangingPunct="1"/>
              <a:r>
                <a:rPr lang="en-GB" b="1" dirty="0"/>
                <a:t>Cost </a:t>
              </a:r>
              <a:r>
                <a:rPr lang="en-GB" b="1" dirty="0" smtClean="0"/>
                <a:t>Reimbursable</a:t>
              </a:r>
              <a:endParaRPr lang="en-GB" b="1" dirty="0"/>
            </a:p>
          </p:txBody>
        </p:sp>
        <p:sp>
          <p:nvSpPr>
            <p:cNvPr id="1697811" name="Text Box 19"/>
            <p:cNvSpPr txBox="1">
              <a:spLocks noChangeArrowheads="1"/>
            </p:cNvSpPr>
            <p:nvPr/>
          </p:nvSpPr>
          <p:spPr bwMode="auto">
            <a:xfrm>
              <a:off x="5783263" y="3308350"/>
              <a:ext cx="2586037" cy="369332"/>
            </a:xfrm>
            <a:prstGeom prst="rect">
              <a:avLst/>
            </a:prstGeom>
            <a:noFill/>
            <a:ln w="12700" cap="sq">
              <a:noFill/>
              <a:miter lim="800000"/>
              <a:headEnd/>
              <a:tailEnd/>
            </a:ln>
            <a:effectLst/>
          </p:spPr>
          <p:txBody>
            <a:bodyPr>
              <a:spAutoFit/>
            </a:bodyPr>
            <a:lstStyle/>
            <a:p>
              <a:pPr algn="l" eaLnBrk="1" hangingPunct="1"/>
              <a:r>
                <a:rPr lang="en-GB" b="1" dirty="0"/>
                <a:t>Cost </a:t>
              </a:r>
              <a:r>
                <a:rPr lang="en-GB" b="1" dirty="0" smtClean="0"/>
                <a:t>Plus </a:t>
              </a:r>
              <a:r>
                <a:rPr lang="en-GB" b="1" dirty="0"/>
                <a:t>I</a:t>
              </a:r>
              <a:r>
                <a:rPr lang="en-GB" b="1" dirty="0" smtClean="0"/>
                <a:t>ncentives</a:t>
              </a:r>
              <a:endParaRPr lang="en-GB" b="1" dirty="0"/>
            </a:p>
          </p:txBody>
        </p:sp>
        <p:sp>
          <p:nvSpPr>
            <p:cNvPr id="1697812" name="Oval 20"/>
            <p:cNvSpPr>
              <a:spLocks noChangeArrowheads="1"/>
            </p:cNvSpPr>
            <p:nvPr/>
          </p:nvSpPr>
          <p:spPr bwMode="auto">
            <a:xfrm>
              <a:off x="5873750" y="3606800"/>
              <a:ext cx="201613" cy="203200"/>
            </a:xfrm>
            <a:prstGeom prst="ellipse">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anchor="ctr"/>
            <a:lstStyle/>
            <a:p>
              <a:endParaRPr lang="en-US"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72</a:t>
            </a:fld>
            <a:endParaRPr lang="en-US" dirty="0"/>
          </a:p>
        </p:txBody>
      </p:sp>
    </p:spTree>
    <p:extLst>
      <p:ext uri="{BB962C8B-B14F-4D97-AF65-F5344CB8AC3E}">
        <p14:creationId xmlns:p14="http://schemas.microsoft.com/office/powerpoint/2010/main" xmlns="" val="15039879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42" name="Rectangle 2"/>
          <p:cNvSpPr>
            <a:spLocks noGrp="1" noChangeArrowheads="1"/>
          </p:cNvSpPr>
          <p:nvPr>
            <p:ph type="title"/>
          </p:nvPr>
        </p:nvSpPr>
        <p:spPr/>
        <p:txBody>
          <a:bodyPr/>
          <a:lstStyle/>
          <a:p>
            <a:r>
              <a:rPr lang="en-GB" dirty="0"/>
              <a:t>Acquisition Plan</a:t>
            </a:r>
            <a:endParaRPr lang="en-US" dirty="0"/>
          </a:p>
        </p:txBody>
      </p:sp>
      <p:grpSp>
        <p:nvGrpSpPr>
          <p:cNvPr id="2" name="Group 7"/>
          <p:cNvGrpSpPr/>
          <p:nvPr/>
        </p:nvGrpSpPr>
        <p:grpSpPr>
          <a:xfrm>
            <a:off x="1600200" y="1422400"/>
            <a:ext cx="6629400" cy="4614638"/>
            <a:chOff x="2448170" y="1422400"/>
            <a:chExt cx="4991974" cy="4614638"/>
          </a:xfrm>
        </p:grpSpPr>
        <p:grpSp>
          <p:nvGrpSpPr>
            <p:cNvPr id="4" name="Group 6"/>
            <p:cNvGrpSpPr/>
            <p:nvPr/>
          </p:nvGrpSpPr>
          <p:grpSpPr>
            <a:xfrm>
              <a:off x="2743214" y="1987326"/>
              <a:ext cx="3808413" cy="4049712"/>
              <a:chOff x="3454400" y="2103438"/>
              <a:chExt cx="3808413" cy="4049712"/>
            </a:xfrm>
          </p:grpSpPr>
          <p:sp>
            <p:nvSpPr>
              <p:cNvPr id="1699843" name="AutoShape 3"/>
              <p:cNvSpPr>
                <a:spLocks noChangeArrowheads="1"/>
              </p:cNvSpPr>
              <p:nvPr/>
            </p:nvSpPr>
            <p:spPr bwMode="auto">
              <a:xfrm>
                <a:off x="3454400" y="2103438"/>
                <a:ext cx="3700463" cy="4049712"/>
              </a:xfrm>
              <a:prstGeom prst="flowChartDocument">
                <a:avLst/>
              </a:prstGeom>
              <a:ln>
                <a:headEnd type="none" w="sm" len="sm"/>
                <a:tailEnd type="none" w="sm" len="sm"/>
              </a:ln>
            </p:spPr>
            <p:style>
              <a:lnRef idx="3">
                <a:schemeClr val="lt1"/>
              </a:lnRef>
              <a:fillRef idx="1">
                <a:schemeClr val="accent3"/>
              </a:fillRef>
              <a:effectRef idx="1">
                <a:schemeClr val="accent3"/>
              </a:effectRef>
              <a:fontRef idx="minor">
                <a:schemeClr val="lt1"/>
              </a:fontRef>
            </p:style>
            <p:txBody>
              <a:bodyPr wrap="none" anchor="ctr"/>
              <a:lstStyle/>
              <a:p>
                <a:endParaRPr lang="en-US" dirty="0"/>
              </a:p>
            </p:txBody>
          </p:sp>
          <p:sp>
            <p:nvSpPr>
              <p:cNvPr id="1699844" name="Text Box 4"/>
              <p:cNvSpPr txBox="1">
                <a:spLocks noChangeArrowheads="1"/>
              </p:cNvSpPr>
              <p:nvPr/>
            </p:nvSpPr>
            <p:spPr bwMode="auto">
              <a:xfrm>
                <a:off x="3544888" y="2173512"/>
                <a:ext cx="3717925" cy="3194721"/>
              </a:xfrm>
              <a:prstGeom prst="rect">
                <a:avLst/>
              </a:prstGeom>
              <a:noFill/>
              <a:ln w="12700" cap="sq">
                <a:noFill/>
                <a:miter lim="800000"/>
                <a:headEnd type="none" w="sm" len="sm"/>
                <a:tailEnd type="none" w="sm" len="sm"/>
              </a:ln>
              <a:effectLst/>
            </p:spPr>
            <p:txBody>
              <a:bodyPr>
                <a:spAutoFit/>
              </a:bodyPr>
              <a:lstStyle/>
              <a:p>
                <a:pPr marL="261938" indent="-261938" algn="l" eaLnBrk="1" hangingPunct="1">
                  <a:spcAft>
                    <a:spcPct val="70000"/>
                  </a:spcAft>
                  <a:buFontTx/>
                  <a:buChar char="•"/>
                </a:pPr>
                <a:r>
                  <a:rPr lang="en-GB" b="1" dirty="0" smtClean="0">
                    <a:solidFill>
                      <a:schemeClr val="bg1"/>
                    </a:solidFill>
                  </a:rPr>
                  <a:t>Sustainable Procurement Policy</a:t>
                </a:r>
              </a:p>
              <a:p>
                <a:pPr marL="261938" indent="-261938" algn="l" eaLnBrk="1" hangingPunct="1">
                  <a:spcAft>
                    <a:spcPct val="70000"/>
                  </a:spcAft>
                  <a:buFontTx/>
                  <a:buChar char="•"/>
                </a:pPr>
                <a:r>
                  <a:rPr lang="en-GB" b="1" dirty="0" smtClean="0">
                    <a:solidFill>
                      <a:schemeClr val="bg1"/>
                    </a:solidFill>
                  </a:rPr>
                  <a:t>Strategy</a:t>
                </a:r>
                <a:endParaRPr lang="en-GB" b="1" dirty="0">
                  <a:solidFill>
                    <a:schemeClr val="bg1"/>
                  </a:solidFill>
                </a:endParaRPr>
              </a:p>
              <a:p>
                <a:pPr marL="261938" indent="-261938" algn="l" eaLnBrk="1" hangingPunct="1">
                  <a:spcAft>
                    <a:spcPct val="70000"/>
                  </a:spcAft>
                  <a:buFontTx/>
                  <a:buChar char="•"/>
                </a:pPr>
                <a:r>
                  <a:rPr lang="en-GB" b="1" dirty="0">
                    <a:solidFill>
                      <a:schemeClr val="bg1"/>
                    </a:solidFill>
                  </a:rPr>
                  <a:t>P</a:t>
                </a:r>
                <a:r>
                  <a:rPr lang="en-GB" b="1" dirty="0" smtClean="0">
                    <a:solidFill>
                      <a:schemeClr val="bg1"/>
                    </a:solidFill>
                  </a:rPr>
                  <a:t>roducts </a:t>
                </a:r>
                <a:r>
                  <a:rPr lang="en-GB" b="1" dirty="0">
                    <a:solidFill>
                      <a:schemeClr val="bg1"/>
                    </a:solidFill>
                  </a:rPr>
                  <a:t>R</a:t>
                </a:r>
                <a:r>
                  <a:rPr lang="en-GB" b="1" dirty="0" smtClean="0">
                    <a:solidFill>
                      <a:schemeClr val="bg1"/>
                    </a:solidFill>
                  </a:rPr>
                  <a:t>equired</a:t>
                </a:r>
                <a:endParaRPr lang="en-GB" b="1" dirty="0">
                  <a:solidFill>
                    <a:schemeClr val="bg1"/>
                  </a:solidFill>
                </a:endParaRPr>
              </a:p>
              <a:p>
                <a:pPr marL="261938" indent="-261938" algn="l" eaLnBrk="1" hangingPunct="1">
                  <a:spcAft>
                    <a:spcPct val="70000"/>
                  </a:spcAft>
                  <a:buFontTx/>
                  <a:buChar char="•"/>
                </a:pPr>
                <a:r>
                  <a:rPr lang="en-GB" b="1" dirty="0" smtClean="0">
                    <a:solidFill>
                      <a:schemeClr val="bg1"/>
                    </a:solidFill>
                  </a:rPr>
                  <a:t>Quality Requirements</a:t>
                </a:r>
                <a:endParaRPr lang="en-GB" b="1" dirty="0">
                  <a:solidFill>
                    <a:schemeClr val="bg1"/>
                  </a:solidFill>
                </a:endParaRPr>
              </a:p>
              <a:p>
                <a:pPr marL="261938" indent="-261938" algn="l" eaLnBrk="1" hangingPunct="1">
                  <a:spcAft>
                    <a:spcPct val="70000"/>
                  </a:spcAft>
                  <a:buFontTx/>
                  <a:buChar char="•"/>
                </a:pPr>
                <a:r>
                  <a:rPr lang="en-GB" b="1" dirty="0" smtClean="0">
                    <a:solidFill>
                      <a:schemeClr val="bg1"/>
                    </a:solidFill>
                  </a:rPr>
                  <a:t>Supplier/Contractor </a:t>
                </a:r>
                <a:r>
                  <a:rPr lang="en-GB" b="1" dirty="0">
                    <a:solidFill>
                      <a:schemeClr val="bg1"/>
                    </a:solidFill>
                  </a:rPr>
                  <a:t>S</a:t>
                </a:r>
                <a:r>
                  <a:rPr lang="en-GB" b="1" dirty="0" smtClean="0">
                    <a:solidFill>
                      <a:schemeClr val="bg1"/>
                    </a:solidFill>
                  </a:rPr>
                  <a:t>election </a:t>
                </a:r>
                <a:r>
                  <a:rPr lang="en-GB" b="1" dirty="0">
                    <a:solidFill>
                      <a:schemeClr val="bg1"/>
                    </a:solidFill>
                  </a:rPr>
                  <a:t>&amp; </a:t>
                </a:r>
                <a:r>
                  <a:rPr lang="en-GB" b="1" dirty="0" smtClean="0">
                    <a:solidFill>
                      <a:schemeClr val="bg1"/>
                    </a:solidFill>
                  </a:rPr>
                  <a:t>Control</a:t>
                </a:r>
                <a:endParaRPr lang="en-GB" b="1" dirty="0">
                  <a:solidFill>
                    <a:schemeClr val="bg1"/>
                  </a:solidFill>
                </a:endParaRPr>
              </a:p>
              <a:p>
                <a:pPr marL="261938" indent="-261938" algn="l" eaLnBrk="1" hangingPunct="1">
                  <a:spcAft>
                    <a:spcPct val="70000"/>
                  </a:spcAft>
                  <a:buFontTx/>
                  <a:buChar char="•"/>
                </a:pPr>
                <a:r>
                  <a:rPr lang="en-GB" b="1" dirty="0">
                    <a:solidFill>
                      <a:schemeClr val="bg1"/>
                    </a:solidFill>
                  </a:rPr>
                  <a:t>Q</a:t>
                </a:r>
                <a:r>
                  <a:rPr lang="en-GB" b="1" dirty="0" smtClean="0">
                    <a:solidFill>
                      <a:schemeClr val="bg1"/>
                    </a:solidFill>
                  </a:rPr>
                  <a:t>uality </a:t>
                </a:r>
                <a:r>
                  <a:rPr lang="en-GB" b="1" dirty="0">
                    <a:solidFill>
                      <a:schemeClr val="bg1"/>
                    </a:solidFill>
                  </a:rPr>
                  <a:t>P</a:t>
                </a:r>
                <a:r>
                  <a:rPr lang="en-GB" b="1" dirty="0" smtClean="0">
                    <a:solidFill>
                      <a:schemeClr val="bg1"/>
                    </a:solidFill>
                  </a:rPr>
                  <a:t>lanning </a:t>
                </a:r>
                <a:r>
                  <a:rPr lang="en-GB" b="1" dirty="0">
                    <a:solidFill>
                      <a:schemeClr val="bg1"/>
                    </a:solidFill>
                  </a:rPr>
                  <a:t>R</a:t>
                </a:r>
                <a:r>
                  <a:rPr lang="en-GB" b="1" dirty="0" smtClean="0">
                    <a:solidFill>
                      <a:schemeClr val="bg1"/>
                    </a:solidFill>
                  </a:rPr>
                  <a:t>equirements</a:t>
                </a:r>
                <a:endParaRPr lang="en-GB" b="1" dirty="0">
                  <a:solidFill>
                    <a:schemeClr val="bg1"/>
                  </a:solidFill>
                </a:endParaRPr>
              </a:p>
              <a:p>
                <a:pPr marL="261938" indent="-261938" algn="l" eaLnBrk="1" hangingPunct="1">
                  <a:spcAft>
                    <a:spcPct val="70000"/>
                  </a:spcAft>
                  <a:buFontTx/>
                  <a:buChar char="•"/>
                </a:pPr>
                <a:r>
                  <a:rPr lang="en-GB" b="1" dirty="0">
                    <a:solidFill>
                      <a:schemeClr val="bg1"/>
                    </a:solidFill>
                  </a:rPr>
                  <a:t>R</a:t>
                </a:r>
                <a:r>
                  <a:rPr lang="en-GB" b="1" dirty="0" smtClean="0">
                    <a:solidFill>
                      <a:schemeClr val="bg1"/>
                    </a:solidFill>
                  </a:rPr>
                  <a:t>egulatory Requirements</a:t>
                </a:r>
              </a:p>
            </p:txBody>
          </p:sp>
        </p:grpSp>
        <p:sp>
          <p:nvSpPr>
            <p:cNvPr id="1699845" name="Rectangle 5"/>
            <p:cNvSpPr>
              <a:spLocks noChangeArrowheads="1"/>
            </p:cNvSpPr>
            <p:nvPr/>
          </p:nvSpPr>
          <p:spPr bwMode="auto">
            <a:xfrm>
              <a:off x="2448170" y="1422400"/>
              <a:ext cx="4991974" cy="369332"/>
            </a:xfrm>
            <a:prstGeom prst="rect">
              <a:avLst/>
            </a:prstGeom>
            <a:noFill/>
            <a:ln w="12700" cap="sq">
              <a:noFill/>
              <a:miter lim="800000"/>
              <a:headEnd type="none" w="sm" len="sm"/>
              <a:tailEnd type="none" w="sm" len="sm"/>
            </a:ln>
            <a:effectLst/>
          </p:spPr>
          <p:txBody>
            <a:bodyPr wrap="square">
              <a:spAutoFit/>
            </a:bodyPr>
            <a:lstStyle/>
            <a:p>
              <a:pPr algn="l" eaLnBrk="1" hangingPunct="1">
                <a:spcAft>
                  <a:spcPct val="50000"/>
                </a:spcAft>
              </a:pPr>
              <a:r>
                <a:rPr lang="en-GB" b="1" dirty="0"/>
                <a:t>Acquisitions, </a:t>
              </a:r>
              <a:r>
                <a:rPr lang="en-GB" b="1" dirty="0" smtClean="0"/>
                <a:t>Materials</a:t>
              </a:r>
              <a:r>
                <a:rPr lang="en-GB" b="1" dirty="0"/>
                <a:t>, </a:t>
              </a:r>
              <a:r>
                <a:rPr lang="en-GB" b="1" dirty="0" smtClean="0"/>
                <a:t>Sub </a:t>
              </a:r>
              <a:r>
                <a:rPr lang="en-GB" b="1" dirty="0"/>
                <a:t>C</a:t>
              </a:r>
              <a:r>
                <a:rPr lang="en-GB" b="1" dirty="0" smtClean="0"/>
                <a:t>ontracts </a:t>
              </a:r>
              <a:r>
                <a:rPr lang="en-GB" b="1" dirty="0"/>
                <a:t>and </a:t>
              </a:r>
              <a:r>
                <a:rPr lang="en-GB" b="1" dirty="0" smtClean="0"/>
                <a:t>Services</a:t>
              </a:r>
              <a:endParaRPr lang="en-GB"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73</a:t>
            </a:fld>
            <a:endParaRPr lang="en-US" dirty="0"/>
          </a:p>
        </p:txBody>
      </p:sp>
    </p:spTree>
    <p:extLst>
      <p:ext uri="{BB962C8B-B14F-4D97-AF65-F5344CB8AC3E}">
        <p14:creationId xmlns:p14="http://schemas.microsoft.com/office/powerpoint/2010/main" xmlns="" val="5501324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1890" name="Rectangle 2"/>
          <p:cNvSpPr>
            <a:spLocks noGrp="1" noChangeArrowheads="1"/>
          </p:cNvSpPr>
          <p:nvPr>
            <p:ph type="title"/>
          </p:nvPr>
        </p:nvSpPr>
        <p:spPr>
          <a:xfrm>
            <a:off x="228600" y="1"/>
            <a:ext cx="8774723" cy="1108075"/>
          </a:xfrm>
        </p:spPr>
        <p:txBody>
          <a:bodyPr/>
          <a:lstStyle/>
          <a:p>
            <a:r>
              <a:rPr lang="en-GB" dirty="0"/>
              <a:t>Procurement Selection </a:t>
            </a:r>
            <a:r>
              <a:rPr lang="en-GB" dirty="0" smtClean="0"/>
              <a:t>Process</a:t>
            </a:r>
            <a:endParaRPr lang="en-US" dirty="0"/>
          </a:p>
        </p:txBody>
      </p:sp>
      <p:sp>
        <p:nvSpPr>
          <p:cNvPr id="1701891" name="Rectangle 3"/>
          <p:cNvSpPr>
            <a:spLocks noGrp="1" noChangeArrowheads="1"/>
          </p:cNvSpPr>
          <p:nvPr>
            <p:ph type="body" idx="1"/>
          </p:nvPr>
        </p:nvSpPr>
        <p:spPr/>
        <p:txBody>
          <a:bodyPr/>
          <a:lstStyle/>
          <a:p>
            <a:pPr marL="465138" lvl="1">
              <a:lnSpc>
                <a:spcPct val="110000"/>
              </a:lnSpc>
            </a:pPr>
            <a:r>
              <a:rPr lang="en-GB" sz="2200" dirty="0">
                <a:solidFill>
                  <a:schemeClr val="accent6">
                    <a:lumMod val="10000"/>
                  </a:schemeClr>
                </a:solidFill>
              </a:rPr>
              <a:t>Define Procurement Strategy &amp; Requirements</a:t>
            </a:r>
            <a:endParaRPr lang="en-US" sz="2200" dirty="0">
              <a:solidFill>
                <a:schemeClr val="accent6">
                  <a:lumMod val="10000"/>
                </a:schemeClr>
              </a:solidFill>
            </a:endParaRPr>
          </a:p>
          <a:p>
            <a:pPr marL="465138" lvl="1">
              <a:lnSpc>
                <a:spcPct val="110000"/>
              </a:lnSpc>
            </a:pPr>
            <a:r>
              <a:rPr lang="en-GB" sz="2200" dirty="0">
                <a:solidFill>
                  <a:schemeClr val="accent6">
                    <a:lumMod val="10000"/>
                  </a:schemeClr>
                </a:solidFill>
              </a:rPr>
              <a:t>Research the market &amp; identify potential suppliers</a:t>
            </a:r>
            <a:endParaRPr lang="en-US" sz="2200" dirty="0">
              <a:solidFill>
                <a:schemeClr val="accent6">
                  <a:lumMod val="10000"/>
                </a:schemeClr>
              </a:solidFill>
            </a:endParaRPr>
          </a:p>
          <a:p>
            <a:pPr marL="465138" lvl="1">
              <a:lnSpc>
                <a:spcPct val="110000"/>
              </a:lnSpc>
            </a:pPr>
            <a:r>
              <a:rPr lang="en-GB" sz="2200" dirty="0">
                <a:solidFill>
                  <a:schemeClr val="accent6">
                    <a:lumMod val="10000"/>
                  </a:schemeClr>
                </a:solidFill>
              </a:rPr>
              <a:t>Check track record/capability &amp; </a:t>
            </a:r>
            <a:r>
              <a:rPr lang="en-GB" sz="2200" dirty="0" smtClean="0">
                <a:solidFill>
                  <a:schemeClr val="accent6">
                    <a:lumMod val="10000"/>
                  </a:schemeClr>
                </a:solidFill>
              </a:rPr>
              <a:t>shortlist</a:t>
            </a:r>
          </a:p>
          <a:p>
            <a:pPr marL="465138" lvl="1">
              <a:lnSpc>
                <a:spcPct val="110000"/>
              </a:lnSpc>
            </a:pPr>
            <a:r>
              <a:rPr lang="en-GB" sz="2200" dirty="0" smtClean="0">
                <a:solidFill>
                  <a:schemeClr val="accent6">
                    <a:lumMod val="10000"/>
                  </a:schemeClr>
                </a:solidFill>
              </a:rPr>
              <a:t>Invite Tenders</a:t>
            </a:r>
            <a:endParaRPr lang="en-US" sz="2200" dirty="0" smtClean="0">
              <a:solidFill>
                <a:schemeClr val="accent6">
                  <a:lumMod val="10000"/>
                </a:schemeClr>
              </a:solidFill>
            </a:endParaRPr>
          </a:p>
          <a:p>
            <a:pPr marL="465138" lvl="1">
              <a:lnSpc>
                <a:spcPct val="110000"/>
              </a:lnSpc>
            </a:pPr>
            <a:r>
              <a:rPr lang="en-GB" sz="2200" dirty="0" smtClean="0">
                <a:solidFill>
                  <a:schemeClr val="accent6">
                    <a:lumMod val="10000"/>
                  </a:schemeClr>
                </a:solidFill>
              </a:rPr>
              <a:t>Evaluate Tenders</a:t>
            </a:r>
          </a:p>
          <a:p>
            <a:pPr marL="465138" lvl="1">
              <a:lnSpc>
                <a:spcPct val="110000"/>
              </a:lnSpc>
            </a:pPr>
            <a:r>
              <a:rPr lang="en-GB" sz="2200" dirty="0" smtClean="0">
                <a:solidFill>
                  <a:schemeClr val="accent6">
                    <a:lumMod val="10000"/>
                  </a:schemeClr>
                </a:solidFill>
              </a:rPr>
              <a:t>Select Supplier &amp; Negotiate Contractual Terms </a:t>
            </a:r>
            <a:endParaRPr lang="en-US" sz="2200" dirty="0">
              <a:solidFill>
                <a:schemeClr val="accent6">
                  <a:lumMod val="10000"/>
                </a:schemeClr>
              </a:solidFill>
            </a:endParaRPr>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74</a:t>
            </a:fld>
            <a:endParaRPr lang="en-US" dirty="0"/>
          </a:p>
        </p:txBody>
      </p:sp>
    </p:spTree>
    <p:extLst>
      <p:ext uri="{BB962C8B-B14F-4D97-AF65-F5344CB8AC3E}">
        <p14:creationId xmlns:p14="http://schemas.microsoft.com/office/powerpoint/2010/main" xmlns="" val="68297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01891">
                                            <p:txEl>
                                              <p:pRg st="0" end="0"/>
                                            </p:txEl>
                                          </p:spTgt>
                                        </p:tgtEl>
                                        <p:attrNameLst>
                                          <p:attrName>style.visibility</p:attrName>
                                        </p:attrNameLst>
                                      </p:cBhvr>
                                      <p:to>
                                        <p:strVal val="visible"/>
                                      </p:to>
                                    </p:set>
                                    <p:animEffect transition="in" filter="wipe(left)">
                                      <p:cBhvr>
                                        <p:cTn id="7" dur="500"/>
                                        <p:tgtEl>
                                          <p:spTgt spid="1701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01891">
                                            <p:txEl>
                                              <p:pRg st="1" end="1"/>
                                            </p:txEl>
                                          </p:spTgt>
                                        </p:tgtEl>
                                        <p:attrNameLst>
                                          <p:attrName>style.visibility</p:attrName>
                                        </p:attrNameLst>
                                      </p:cBhvr>
                                      <p:to>
                                        <p:strVal val="visible"/>
                                      </p:to>
                                    </p:set>
                                    <p:animEffect transition="in" filter="wipe(left)">
                                      <p:cBhvr>
                                        <p:cTn id="12" dur="500"/>
                                        <p:tgtEl>
                                          <p:spTgt spid="17018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01891">
                                            <p:txEl>
                                              <p:pRg st="2" end="2"/>
                                            </p:txEl>
                                          </p:spTgt>
                                        </p:tgtEl>
                                        <p:attrNameLst>
                                          <p:attrName>style.visibility</p:attrName>
                                        </p:attrNameLst>
                                      </p:cBhvr>
                                      <p:to>
                                        <p:strVal val="visible"/>
                                      </p:to>
                                    </p:set>
                                    <p:animEffect transition="in" filter="wipe(left)">
                                      <p:cBhvr>
                                        <p:cTn id="17" dur="500"/>
                                        <p:tgtEl>
                                          <p:spTgt spid="17018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01891">
                                            <p:txEl>
                                              <p:pRg st="3" end="3"/>
                                            </p:txEl>
                                          </p:spTgt>
                                        </p:tgtEl>
                                        <p:attrNameLst>
                                          <p:attrName>style.visibility</p:attrName>
                                        </p:attrNameLst>
                                      </p:cBhvr>
                                      <p:to>
                                        <p:strVal val="visible"/>
                                      </p:to>
                                    </p:set>
                                    <p:animEffect transition="in" filter="wipe(left)">
                                      <p:cBhvr>
                                        <p:cTn id="22" dur="500"/>
                                        <p:tgtEl>
                                          <p:spTgt spid="17018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01891">
                                            <p:txEl>
                                              <p:pRg st="4" end="4"/>
                                            </p:txEl>
                                          </p:spTgt>
                                        </p:tgtEl>
                                        <p:attrNameLst>
                                          <p:attrName>style.visibility</p:attrName>
                                        </p:attrNameLst>
                                      </p:cBhvr>
                                      <p:to>
                                        <p:strVal val="visible"/>
                                      </p:to>
                                    </p:set>
                                    <p:animEffect transition="in" filter="wipe(left)">
                                      <p:cBhvr>
                                        <p:cTn id="27" dur="500"/>
                                        <p:tgtEl>
                                          <p:spTgt spid="170189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01891">
                                            <p:txEl>
                                              <p:pRg st="5" end="5"/>
                                            </p:txEl>
                                          </p:spTgt>
                                        </p:tgtEl>
                                        <p:attrNameLst>
                                          <p:attrName>style.visibility</p:attrName>
                                        </p:attrNameLst>
                                      </p:cBhvr>
                                      <p:to>
                                        <p:strVal val="visible"/>
                                      </p:to>
                                    </p:set>
                                    <p:animEffect transition="in" filter="wipe(left)">
                                      <p:cBhvr>
                                        <p:cTn id="32" dur="500"/>
                                        <p:tgtEl>
                                          <p:spTgt spid="17018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1891" grpId="0" build="p" bldLvl="2"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938" name="Rectangle 2"/>
          <p:cNvSpPr>
            <a:spLocks noGrp="1" noChangeArrowheads="1"/>
          </p:cNvSpPr>
          <p:nvPr>
            <p:ph type="title" sz="quarter" idx="4294967295"/>
          </p:nvPr>
        </p:nvSpPr>
        <p:spPr>
          <a:xfrm>
            <a:off x="609600" y="1"/>
            <a:ext cx="8400425" cy="870857"/>
          </a:xfrm>
        </p:spPr>
        <p:txBody>
          <a:bodyPr/>
          <a:lstStyle/>
          <a:p>
            <a:r>
              <a:rPr lang="en-US" dirty="0" smtClean="0"/>
              <a:t>Evaluation and Selection </a:t>
            </a:r>
            <a:r>
              <a:rPr lang="en-US" dirty="0"/>
              <a:t>Criteria</a:t>
            </a:r>
          </a:p>
        </p:txBody>
      </p:sp>
      <p:sp>
        <p:nvSpPr>
          <p:cNvPr id="1703940" name="Text Box 4"/>
          <p:cNvSpPr txBox="1">
            <a:spLocks noChangeArrowheads="1"/>
          </p:cNvSpPr>
          <p:nvPr/>
        </p:nvSpPr>
        <p:spPr bwMode="auto">
          <a:xfrm>
            <a:off x="4339743" y="1978406"/>
            <a:ext cx="3316614" cy="3293209"/>
          </a:xfrm>
          <a:prstGeom prst="rect">
            <a:avLst/>
          </a:prstGeom>
          <a:noFill/>
          <a:ln w="12700" algn="ctr">
            <a:noFill/>
            <a:miter lim="800000"/>
            <a:headEnd/>
            <a:tailEnd/>
          </a:ln>
          <a:effectLst/>
        </p:spPr>
        <p:txBody>
          <a:bodyPr wrap="none">
            <a:spAutoFit/>
          </a:bodyPr>
          <a:lstStyle/>
          <a:p>
            <a:pPr marL="266700" indent="-266700" algn="l" eaLnBrk="1" hangingPunct="1">
              <a:spcAft>
                <a:spcPct val="50000"/>
              </a:spcAft>
              <a:buFontTx/>
              <a:buChar char="•"/>
            </a:pPr>
            <a:r>
              <a:rPr lang="en-GB" sz="1600" b="1" dirty="0"/>
              <a:t>Price</a:t>
            </a:r>
          </a:p>
          <a:p>
            <a:pPr marL="266700" indent="-266700" algn="l" eaLnBrk="1" hangingPunct="1">
              <a:spcAft>
                <a:spcPct val="50000"/>
              </a:spcAft>
              <a:buFontTx/>
              <a:buChar char="•"/>
            </a:pPr>
            <a:r>
              <a:rPr lang="en-GB" sz="1600" b="1" dirty="0"/>
              <a:t>Quality</a:t>
            </a:r>
          </a:p>
          <a:p>
            <a:pPr marL="266700" indent="-266700" algn="l" eaLnBrk="1" hangingPunct="1">
              <a:spcAft>
                <a:spcPct val="50000"/>
              </a:spcAft>
              <a:buFontTx/>
              <a:buChar char="•"/>
            </a:pPr>
            <a:r>
              <a:rPr lang="en-GB" sz="1600" b="1" dirty="0"/>
              <a:t>Timescales – </a:t>
            </a:r>
            <a:r>
              <a:rPr lang="en-GB" sz="1600" b="1" dirty="0" smtClean="0"/>
              <a:t>Delivery </a:t>
            </a:r>
            <a:r>
              <a:rPr lang="en-GB" sz="1600" b="1" dirty="0"/>
              <a:t>D</a:t>
            </a:r>
            <a:r>
              <a:rPr lang="en-GB" sz="1600" b="1" dirty="0" smtClean="0"/>
              <a:t>ates</a:t>
            </a:r>
            <a:endParaRPr lang="en-GB" sz="1600" b="1" dirty="0"/>
          </a:p>
          <a:p>
            <a:pPr marL="266700" indent="-266700" algn="l" eaLnBrk="1" hangingPunct="1">
              <a:spcAft>
                <a:spcPct val="50000"/>
              </a:spcAft>
              <a:buFontTx/>
              <a:buChar char="•"/>
            </a:pPr>
            <a:r>
              <a:rPr lang="en-GB" sz="1600" b="1" dirty="0"/>
              <a:t>Contract </a:t>
            </a:r>
            <a:r>
              <a:rPr lang="en-GB" sz="1600" b="1" dirty="0" smtClean="0"/>
              <a:t>Terms </a:t>
            </a:r>
            <a:r>
              <a:rPr lang="en-GB" sz="1600" b="1" dirty="0"/>
              <a:t>– </a:t>
            </a:r>
            <a:r>
              <a:rPr lang="en-GB" sz="1600" b="1" dirty="0" smtClean="0"/>
              <a:t>Guarantees</a:t>
            </a:r>
            <a:r>
              <a:rPr lang="en-GB" sz="1600" b="1" dirty="0"/>
              <a:t>, etc.</a:t>
            </a:r>
          </a:p>
          <a:p>
            <a:pPr marL="266700" indent="-266700" algn="l" eaLnBrk="1" hangingPunct="1">
              <a:spcAft>
                <a:spcPct val="50000"/>
              </a:spcAft>
              <a:buFontTx/>
              <a:buChar char="•"/>
            </a:pPr>
            <a:r>
              <a:rPr lang="en-GB" sz="1600" b="1" dirty="0"/>
              <a:t>Support </a:t>
            </a:r>
            <a:r>
              <a:rPr lang="en-GB" sz="1600" b="1" dirty="0" smtClean="0"/>
              <a:t>Costs/Arrangements</a:t>
            </a:r>
            <a:endParaRPr lang="en-GB" sz="1600" b="1" dirty="0"/>
          </a:p>
          <a:p>
            <a:pPr marL="266700" indent="-266700" algn="l" eaLnBrk="1" hangingPunct="1">
              <a:spcAft>
                <a:spcPct val="50000"/>
              </a:spcAft>
              <a:buFontTx/>
              <a:buChar char="•"/>
            </a:pPr>
            <a:r>
              <a:rPr lang="en-GB" sz="1600" b="1" dirty="0"/>
              <a:t>Risk Management</a:t>
            </a:r>
          </a:p>
          <a:p>
            <a:pPr marL="266700" indent="-266700" algn="l" eaLnBrk="1" hangingPunct="1">
              <a:spcAft>
                <a:spcPct val="50000"/>
              </a:spcAft>
              <a:buFontTx/>
              <a:buChar char="•"/>
            </a:pPr>
            <a:r>
              <a:rPr lang="en-GB" sz="1600" b="1" dirty="0"/>
              <a:t>Quality Management</a:t>
            </a:r>
          </a:p>
          <a:p>
            <a:pPr marL="266700" indent="-266700" algn="l" eaLnBrk="1" hangingPunct="1">
              <a:spcAft>
                <a:spcPct val="50000"/>
              </a:spcAft>
              <a:buFontTx/>
              <a:buChar char="•"/>
            </a:pPr>
            <a:r>
              <a:rPr lang="en-GB" sz="1600" b="1" dirty="0"/>
              <a:t>Responsiveness to </a:t>
            </a:r>
            <a:r>
              <a:rPr lang="en-GB" sz="1600" b="1" dirty="0" smtClean="0"/>
              <a:t>Changes</a:t>
            </a:r>
          </a:p>
          <a:p>
            <a:pPr marL="266700" indent="-266700" algn="l" eaLnBrk="1" hangingPunct="1">
              <a:spcAft>
                <a:spcPct val="50000"/>
              </a:spcAft>
              <a:buFontTx/>
              <a:buChar char="•"/>
            </a:pPr>
            <a:r>
              <a:rPr lang="en-GB" sz="1600" b="1" dirty="0" smtClean="0">
                <a:solidFill>
                  <a:srgbClr val="1D6D47"/>
                </a:solidFill>
              </a:rPr>
              <a:t>Sustainability Factor*</a:t>
            </a:r>
            <a:endParaRPr lang="en-US" sz="1600" b="1" dirty="0">
              <a:solidFill>
                <a:srgbClr val="1D6D47"/>
              </a:solidFill>
            </a:endParaRPr>
          </a:p>
        </p:txBody>
      </p:sp>
      <p:pic>
        <p:nvPicPr>
          <p:cNvPr id="1900546" name="Picture 2" descr="C:\Users\Joel\AppData\Local\Microsoft\Windows\Temporary Internet Files\Content.IE5\HZXSKWCP\MC900432663[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3675" y="1705881"/>
            <a:ext cx="3121688" cy="338182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lide Number Placeholder 2"/>
          <p:cNvSpPr>
            <a:spLocks noGrp="1"/>
          </p:cNvSpPr>
          <p:nvPr>
            <p:ph type="sldNum" sz="quarter" idx="12"/>
          </p:nvPr>
        </p:nvSpPr>
        <p:spPr/>
        <p:txBody>
          <a:bodyPr/>
          <a:lstStyle/>
          <a:p>
            <a:fld id="{4BE819A1-3DD8-4179-BFD0-BF7D359F8DBD}" type="slidenum">
              <a:rPr lang="en-US" smtClean="0"/>
              <a:pPr/>
              <a:t>75</a:t>
            </a:fld>
            <a:endParaRPr lang="en-US" dirty="0"/>
          </a:p>
        </p:txBody>
      </p:sp>
    </p:spTree>
    <p:extLst>
      <p:ext uri="{BB962C8B-B14F-4D97-AF65-F5344CB8AC3E}">
        <p14:creationId xmlns:p14="http://schemas.microsoft.com/office/powerpoint/2010/main" xmlns="" val="13581030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149" y="1268762"/>
            <a:ext cx="9036496" cy="14340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50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27784" y="2852936"/>
            <a:ext cx="3612972" cy="33021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395972" y="4724400"/>
            <a:ext cx="1354824" cy="1222946"/>
          </a:xfrm>
          <a:prstGeom prst="rect">
            <a:avLst/>
          </a:prstGeom>
        </p:spPr>
      </p:pic>
      <p:sp>
        <p:nvSpPr>
          <p:cNvPr id="2" name="Title 1"/>
          <p:cNvSpPr>
            <a:spLocks noGrp="1"/>
          </p:cNvSpPr>
          <p:nvPr>
            <p:ph type="title" idx="4294967295"/>
          </p:nvPr>
        </p:nvSpPr>
        <p:spPr/>
        <p:txBody>
          <a:bodyPr/>
          <a:lstStyle/>
          <a:p>
            <a:r>
              <a:rPr lang="en-US" dirty="0" smtClean="0"/>
              <a:t>Green Vendor Scorecard</a:t>
            </a:r>
            <a:endParaRPr lang="en-US" dirty="0"/>
          </a:p>
        </p:txBody>
      </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76</a:t>
            </a:fld>
            <a:endParaRPr lang="en-US" dirty="0"/>
          </a:p>
        </p:txBody>
      </p:sp>
    </p:spTree>
    <p:extLst>
      <p:ext uri="{BB962C8B-B14F-4D97-AF65-F5344CB8AC3E}">
        <p14:creationId xmlns:p14="http://schemas.microsoft.com/office/powerpoint/2010/main" xmlns="" val="8569011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5986" name="Rectangle 2"/>
          <p:cNvSpPr>
            <a:spLocks noGrp="1" noChangeArrowheads="1"/>
          </p:cNvSpPr>
          <p:nvPr>
            <p:ph type="title"/>
          </p:nvPr>
        </p:nvSpPr>
        <p:spPr/>
        <p:txBody>
          <a:bodyPr/>
          <a:lstStyle/>
          <a:p>
            <a:r>
              <a:rPr lang="en-GB" dirty="0"/>
              <a:t>Contractual Relationships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77</a:t>
            </a:fld>
            <a:endParaRPr lang="en-US" dirty="0"/>
          </a:p>
        </p:txBody>
      </p:sp>
      <p:sp>
        <p:nvSpPr>
          <p:cNvPr id="4" name="Rectangle 3"/>
          <p:cNvSpPr/>
          <p:nvPr/>
        </p:nvSpPr>
        <p:spPr>
          <a:xfrm>
            <a:off x="228600" y="1066800"/>
            <a:ext cx="4572000" cy="923330"/>
          </a:xfrm>
          <a:prstGeom prst="rect">
            <a:avLst/>
          </a:prstGeom>
        </p:spPr>
        <p:txBody>
          <a:bodyPr>
            <a:spAutoFit/>
          </a:bodyPr>
          <a:lstStyle/>
          <a:p>
            <a:r>
              <a:rPr lang="en-GB" b="1" dirty="0" smtClean="0"/>
              <a:t>Stakeholders outside of the  organization </a:t>
            </a:r>
            <a:r>
              <a:rPr lang="en-GB" dirty="0"/>
              <a:t>who contribute to the project via </a:t>
            </a:r>
            <a:r>
              <a:rPr lang="en-GB" dirty="0" smtClean="0"/>
              <a:t>a set procurement </a:t>
            </a:r>
            <a:r>
              <a:rPr lang="en-GB" dirty="0"/>
              <a:t>process</a:t>
            </a:r>
            <a:endParaRPr lang="en-US" dirty="0"/>
          </a:p>
        </p:txBody>
      </p:sp>
      <p:pic>
        <p:nvPicPr>
          <p:cNvPr id="17" name="Picture 2"/>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1153160" y="2199640"/>
            <a:ext cx="6443935"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17" descr="ISO21500.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86600" y="1524000"/>
            <a:ext cx="1744830" cy="812800"/>
          </a:xfrm>
          <a:prstGeom prst="rect">
            <a:avLst/>
          </a:prstGeom>
        </p:spPr>
      </p:pic>
      <p:sp>
        <p:nvSpPr>
          <p:cNvPr id="19" name="Oval 18"/>
          <p:cNvSpPr/>
          <p:nvPr/>
        </p:nvSpPr>
        <p:spPr>
          <a:xfrm>
            <a:off x="6629400" y="3810000"/>
            <a:ext cx="7620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Tree>
    <p:extLst>
      <p:ext uri="{BB962C8B-B14F-4D97-AF65-F5344CB8AC3E}">
        <p14:creationId xmlns:p14="http://schemas.microsoft.com/office/powerpoint/2010/main" xmlns="" val="1088321037"/>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09800"/>
            <a:ext cx="7886700" cy="2852737"/>
          </a:xfrm>
        </p:spPr>
        <p:txBody>
          <a:bodyPr/>
          <a:lstStyle/>
          <a:p>
            <a:r>
              <a:rPr lang="en-US" dirty="0" smtClean="0"/>
              <a:t>Cost management</a:t>
            </a:r>
            <a:endParaRPr lang="en-US" dirty="0"/>
          </a:p>
        </p:txBody>
      </p:sp>
      <p:pic>
        <p:nvPicPr>
          <p:cNvPr id="27650" name="Picture 2" descr="http://1.bp.blogspot.com/-bD6IWKz5240/T9FEA58n90I/AAAAAAAADak/N_AnLxwZR50/s1600/iStock_money-tree.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8200" y="762000"/>
            <a:ext cx="2514600" cy="23906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78</a:t>
            </a:fld>
            <a:endParaRPr lang="en-US" dirty="0"/>
          </a:p>
        </p:txBody>
      </p:sp>
    </p:spTree>
    <p:extLst>
      <p:ext uri="{BB962C8B-B14F-4D97-AF65-F5344CB8AC3E}">
        <p14:creationId xmlns:p14="http://schemas.microsoft.com/office/powerpoint/2010/main" xmlns="" val="214030458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p:txBody>
          <a:bodyPr/>
          <a:lstStyle/>
          <a:p>
            <a:pPr algn="r"/>
            <a:r>
              <a:rPr lang="en-GB" dirty="0"/>
              <a:t>Estimates, Budgets &amp; Costs</a:t>
            </a:r>
            <a:endParaRPr lang="en-US" dirty="0"/>
          </a:p>
        </p:txBody>
      </p:sp>
      <p:grpSp>
        <p:nvGrpSpPr>
          <p:cNvPr id="4" name="Group 37"/>
          <p:cNvGrpSpPr/>
          <p:nvPr/>
        </p:nvGrpSpPr>
        <p:grpSpPr>
          <a:xfrm>
            <a:off x="831607" y="1388832"/>
            <a:ext cx="7480788" cy="4847630"/>
            <a:chOff x="1801813" y="1200150"/>
            <a:chExt cx="8104187" cy="4847630"/>
          </a:xfrm>
        </p:grpSpPr>
        <p:sp>
          <p:nvSpPr>
            <p:cNvPr id="964611" name="Text Box 3"/>
            <p:cNvSpPr txBox="1">
              <a:spLocks noChangeArrowheads="1"/>
            </p:cNvSpPr>
            <p:nvPr/>
          </p:nvSpPr>
          <p:spPr bwMode="auto">
            <a:xfrm>
              <a:off x="1827213" y="2216150"/>
              <a:ext cx="1220787" cy="646331"/>
            </a:xfrm>
            <a:prstGeom prst="rect">
              <a:avLst/>
            </a:prstGeom>
            <a:noFill/>
            <a:ln w="12700" algn="ctr">
              <a:noFill/>
              <a:miter lim="800000"/>
              <a:headEnd/>
              <a:tailEnd/>
            </a:ln>
            <a:effectLst/>
          </p:spPr>
          <p:txBody>
            <a:bodyPr>
              <a:spAutoFit/>
            </a:bodyPr>
            <a:lstStyle/>
            <a:p>
              <a:pPr algn="r" eaLnBrk="1" hangingPunct="1"/>
              <a:r>
                <a:rPr lang="en-GB" b="1" dirty="0"/>
                <a:t>Initial Estimate</a:t>
              </a:r>
              <a:endParaRPr lang="en-US" b="1" dirty="0"/>
            </a:p>
          </p:txBody>
        </p:sp>
        <p:sp>
          <p:nvSpPr>
            <p:cNvPr id="964612" name="Text Box 4"/>
            <p:cNvSpPr txBox="1">
              <a:spLocks noChangeArrowheads="1"/>
            </p:cNvSpPr>
            <p:nvPr/>
          </p:nvSpPr>
          <p:spPr bwMode="auto">
            <a:xfrm>
              <a:off x="5830888" y="3028950"/>
              <a:ext cx="933659" cy="369332"/>
            </a:xfrm>
            <a:prstGeom prst="rect">
              <a:avLst/>
            </a:prstGeom>
            <a:noFill/>
            <a:ln w="12700" algn="ctr">
              <a:noFill/>
              <a:miter lim="800000"/>
              <a:headEnd/>
              <a:tailEnd/>
            </a:ln>
            <a:effectLst/>
          </p:spPr>
          <p:txBody>
            <a:bodyPr wrap="none">
              <a:spAutoFit/>
            </a:bodyPr>
            <a:lstStyle/>
            <a:p>
              <a:pPr algn="l" eaLnBrk="1" hangingPunct="1"/>
              <a:r>
                <a:rPr lang="en-GB" b="1" dirty="0"/>
                <a:t>Budget</a:t>
              </a:r>
              <a:endParaRPr lang="en-US" b="1" dirty="0"/>
            </a:p>
          </p:txBody>
        </p:sp>
        <p:sp>
          <p:nvSpPr>
            <p:cNvPr id="964613" name="Text Box 5"/>
            <p:cNvSpPr txBox="1">
              <a:spLocks noChangeArrowheads="1"/>
            </p:cNvSpPr>
            <p:nvPr/>
          </p:nvSpPr>
          <p:spPr bwMode="auto">
            <a:xfrm>
              <a:off x="7824788" y="5111750"/>
              <a:ext cx="2081212" cy="646331"/>
            </a:xfrm>
            <a:prstGeom prst="rect">
              <a:avLst/>
            </a:prstGeom>
            <a:noFill/>
            <a:ln w="12700" algn="ctr">
              <a:noFill/>
              <a:miter lim="800000"/>
              <a:headEnd/>
              <a:tailEnd/>
            </a:ln>
            <a:effectLst/>
          </p:spPr>
          <p:txBody>
            <a:bodyPr>
              <a:spAutoFit/>
            </a:bodyPr>
            <a:lstStyle/>
            <a:p>
              <a:pPr algn="l" eaLnBrk="1" hangingPunct="1"/>
              <a:r>
                <a:rPr lang="en-GB" b="1" dirty="0"/>
                <a:t>Cost </a:t>
              </a:r>
              <a:r>
                <a:rPr lang="en-GB" b="1" dirty="0" smtClean="0"/>
                <a:t>Monitored </a:t>
              </a:r>
              <a:r>
                <a:rPr lang="en-GB" b="1" dirty="0"/>
                <a:t>A</a:t>
              </a:r>
              <a:r>
                <a:rPr lang="en-GB" b="1" dirty="0" smtClean="0"/>
                <a:t>gainst </a:t>
              </a:r>
              <a:r>
                <a:rPr lang="en-GB" b="1" dirty="0"/>
                <a:t>B</a:t>
              </a:r>
              <a:r>
                <a:rPr lang="en-GB" b="1" dirty="0" smtClean="0"/>
                <a:t>udgets</a:t>
              </a:r>
              <a:endParaRPr lang="en-US" b="1" dirty="0"/>
            </a:p>
          </p:txBody>
        </p:sp>
        <p:sp>
          <p:nvSpPr>
            <p:cNvPr id="964614" name="Text Box 6"/>
            <p:cNvSpPr txBox="1">
              <a:spLocks noChangeArrowheads="1"/>
            </p:cNvSpPr>
            <p:nvPr/>
          </p:nvSpPr>
          <p:spPr bwMode="auto">
            <a:xfrm>
              <a:off x="3490913" y="4146550"/>
              <a:ext cx="2611437" cy="1200329"/>
            </a:xfrm>
            <a:prstGeom prst="rect">
              <a:avLst/>
            </a:prstGeom>
            <a:noFill/>
            <a:ln w="12700" algn="ctr">
              <a:noFill/>
              <a:miter lim="800000"/>
              <a:headEnd/>
              <a:tailEnd/>
            </a:ln>
            <a:effectLst/>
          </p:spPr>
          <p:txBody>
            <a:bodyPr>
              <a:spAutoFit/>
            </a:bodyPr>
            <a:lstStyle/>
            <a:p>
              <a:pPr algn="l" eaLnBrk="1" hangingPunct="1"/>
              <a:r>
                <a:rPr lang="en-GB" b="1" dirty="0"/>
                <a:t>Estimates </a:t>
              </a:r>
              <a:r>
                <a:rPr lang="en-GB" b="1" dirty="0" smtClean="0"/>
                <a:t>Refined</a:t>
              </a:r>
              <a:endParaRPr lang="en-GB" b="1" dirty="0"/>
            </a:p>
            <a:p>
              <a:pPr algn="l" eaLnBrk="1" hangingPunct="1"/>
              <a:endParaRPr lang="en-GB" b="1" dirty="0"/>
            </a:p>
            <a:p>
              <a:pPr algn="l" eaLnBrk="1" hangingPunct="1"/>
              <a:r>
                <a:rPr lang="en-GB" b="1" dirty="0"/>
                <a:t>Allowance for </a:t>
              </a:r>
              <a:r>
                <a:rPr lang="en-GB" b="1" dirty="0" smtClean="0"/>
                <a:t>Risk </a:t>
              </a:r>
              <a:r>
                <a:rPr lang="en-GB" b="1" dirty="0"/>
                <a:t>&amp; C</a:t>
              </a:r>
              <a:r>
                <a:rPr lang="en-GB" b="1" dirty="0" smtClean="0"/>
                <a:t>ontingency Included</a:t>
              </a:r>
              <a:endParaRPr lang="en-US" b="1" dirty="0"/>
            </a:p>
          </p:txBody>
        </p:sp>
        <p:sp>
          <p:nvSpPr>
            <p:cNvPr id="964615" name="Rectangle 7"/>
            <p:cNvSpPr>
              <a:spLocks noChangeArrowheads="1"/>
            </p:cNvSpPr>
            <p:nvPr/>
          </p:nvSpPr>
          <p:spPr bwMode="auto">
            <a:xfrm>
              <a:off x="1801813" y="3454400"/>
              <a:ext cx="1390650" cy="5969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dirty="0"/>
            </a:p>
          </p:txBody>
        </p:sp>
        <p:sp>
          <p:nvSpPr>
            <p:cNvPr id="964616" name="Text Box 8"/>
            <p:cNvSpPr txBox="1">
              <a:spLocks noChangeArrowheads="1"/>
            </p:cNvSpPr>
            <p:nvPr/>
          </p:nvSpPr>
          <p:spPr bwMode="auto">
            <a:xfrm>
              <a:off x="1978025" y="3600450"/>
              <a:ext cx="1048273" cy="369332"/>
            </a:xfrm>
            <a:prstGeom prst="rect">
              <a:avLst/>
            </a:prstGeom>
            <a:noFill/>
            <a:ln w="12700" algn="ctr">
              <a:noFill/>
              <a:miter lim="800000"/>
              <a:headEnd/>
              <a:tailEnd/>
            </a:ln>
            <a:effectLst/>
          </p:spPr>
          <p:txBody>
            <a:bodyPr wrap="none">
              <a:spAutoFit/>
            </a:bodyPr>
            <a:lstStyle/>
            <a:p>
              <a:pPr algn="l" eaLnBrk="1" hangingPunct="1"/>
              <a:r>
                <a:rPr lang="en-GB" b="1" dirty="0">
                  <a:solidFill>
                    <a:schemeClr val="bg1"/>
                  </a:solidFill>
                </a:rPr>
                <a:t>Concept</a:t>
              </a:r>
              <a:endParaRPr lang="en-US" b="1" dirty="0">
                <a:solidFill>
                  <a:schemeClr val="bg1"/>
                </a:solidFill>
              </a:endParaRPr>
            </a:p>
          </p:txBody>
        </p:sp>
        <p:sp>
          <p:nvSpPr>
            <p:cNvPr id="964617" name="Rectangle 9"/>
            <p:cNvSpPr>
              <a:spLocks noChangeArrowheads="1"/>
            </p:cNvSpPr>
            <p:nvPr/>
          </p:nvSpPr>
          <p:spPr bwMode="auto">
            <a:xfrm>
              <a:off x="3576638" y="3454400"/>
              <a:ext cx="2201862" cy="5969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dirty="0"/>
            </a:p>
          </p:txBody>
        </p:sp>
        <p:sp>
          <p:nvSpPr>
            <p:cNvPr id="964618" name="Text Box 10"/>
            <p:cNvSpPr txBox="1">
              <a:spLocks noChangeArrowheads="1"/>
            </p:cNvSpPr>
            <p:nvPr/>
          </p:nvSpPr>
          <p:spPr bwMode="auto">
            <a:xfrm>
              <a:off x="4056063" y="3600450"/>
              <a:ext cx="1231518" cy="369332"/>
            </a:xfrm>
            <a:prstGeom prst="rect">
              <a:avLst/>
            </a:prstGeom>
            <a:noFill/>
            <a:ln w="12700" algn="ctr">
              <a:noFill/>
              <a:miter lim="800000"/>
              <a:headEnd/>
              <a:tailEnd/>
            </a:ln>
            <a:effectLst/>
          </p:spPr>
          <p:txBody>
            <a:bodyPr wrap="none">
              <a:spAutoFit/>
            </a:bodyPr>
            <a:lstStyle/>
            <a:p>
              <a:pPr algn="l" eaLnBrk="1" hangingPunct="1"/>
              <a:r>
                <a:rPr lang="en-GB" b="1" dirty="0">
                  <a:solidFill>
                    <a:schemeClr val="bg1"/>
                  </a:solidFill>
                </a:rPr>
                <a:t>Definition</a:t>
              </a:r>
              <a:endParaRPr lang="en-US" b="1" dirty="0">
                <a:solidFill>
                  <a:schemeClr val="bg1"/>
                </a:solidFill>
              </a:endParaRPr>
            </a:p>
          </p:txBody>
        </p:sp>
        <p:sp>
          <p:nvSpPr>
            <p:cNvPr id="964619" name="Rectangle 11"/>
            <p:cNvSpPr>
              <a:spLocks noChangeArrowheads="1"/>
            </p:cNvSpPr>
            <p:nvPr/>
          </p:nvSpPr>
          <p:spPr bwMode="auto">
            <a:xfrm>
              <a:off x="6411913" y="3454400"/>
              <a:ext cx="3095625" cy="5969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dirty="0"/>
            </a:p>
          </p:txBody>
        </p:sp>
        <p:sp>
          <p:nvSpPr>
            <p:cNvPr id="964620" name="Text Box 12"/>
            <p:cNvSpPr txBox="1">
              <a:spLocks noChangeArrowheads="1"/>
            </p:cNvSpPr>
            <p:nvPr/>
          </p:nvSpPr>
          <p:spPr bwMode="auto">
            <a:xfrm>
              <a:off x="6792913" y="3613150"/>
              <a:ext cx="1868845" cy="369332"/>
            </a:xfrm>
            <a:prstGeom prst="rect">
              <a:avLst/>
            </a:prstGeom>
            <a:noFill/>
            <a:ln w="12700" algn="ctr">
              <a:noFill/>
              <a:miter lim="800000"/>
              <a:headEnd/>
              <a:tailEnd/>
            </a:ln>
            <a:effectLst/>
          </p:spPr>
          <p:txBody>
            <a:bodyPr wrap="none">
              <a:spAutoFit/>
            </a:bodyPr>
            <a:lstStyle/>
            <a:p>
              <a:pPr algn="l" eaLnBrk="1" hangingPunct="1"/>
              <a:r>
                <a:rPr lang="en-GB" b="1" dirty="0">
                  <a:solidFill>
                    <a:schemeClr val="bg1"/>
                  </a:solidFill>
                </a:rPr>
                <a:t>Implementation</a:t>
              </a:r>
              <a:endParaRPr lang="en-US" b="1" dirty="0">
                <a:solidFill>
                  <a:schemeClr val="bg1"/>
                </a:solidFill>
              </a:endParaRPr>
            </a:p>
          </p:txBody>
        </p:sp>
        <p:sp>
          <p:nvSpPr>
            <p:cNvPr id="964621" name="AutoShape 13"/>
            <p:cNvSpPr>
              <a:spLocks noChangeArrowheads="1"/>
            </p:cNvSpPr>
            <p:nvPr/>
          </p:nvSpPr>
          <p:spPr bwMode="auto">
            <a:xfrm>
              <a:off x="3260725" y="1714500"/>
              <a:ext cx="592138" cy="609600"/>
            </a:xfrm>
            <a:prstGeom prst="flowChartDocument">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dirty="0"/>
            </a:p>
          </p:txBody>
        </p:sp>
        <p:cxnSp>
          <p:nvCxnSpPr>
            <p:cNvPr id="964622" name="AutoShape 14"/>
            <p:cNvCxnSpPr>
              <a:cxnSpLocks noChangeShapeType="1"/>
              <a:stCxn id="964611" idx="3"/>
              <a:endCxn id="964621" idx="2"/>
            </p:cNvCxnSpPr>
            <p:nvPr/>
          </p:nvCxnSpPr>
          <p:spPr bwMode="auto">
            <a:xfrm flipV="1">
              <a:off x="3048000" y="2283799"/>
              <a:ext cx="508795" cy="255517"/>
            </a:xfrm>
            <a:prstGeom prst="bentConnector2">
              <a:avLst/>
            </a:prstGeom>
            <a:noFill/>
            <a:ln w="12700">
              <a:solidFill>
                <a:schemeClr val="tx1"/>
              </a:solidFill>
              <a:miter lim="800000"/>
              <a:headEnd/>
              <a:tailEnd type="triangle" w="med" len="med"/>
            </a:ln>
            <a:effectLst/>
          </p:spPr>
        </p:cxnSp>
        <p:sp>
          <p:nvSpPr>
            <p:cNvPr id="964623" name="Text Box 15"/>
            <p:cNvSpPr txBox="1">
              <a:spLocks noChangeArrowheads="1"/>
            </p:cNvSpPr>
            <p:nvPr/>
          </p:nvSpPr>
          <p:spPr bwMode="auto">
            <a:xfrm>
              <a:off x="2541588" y="1200150"/>
              <a:ext cx="2579688" cy="646331"/>
            </a:xfrm>
            <a:prstGeom prst="rect">
              <a:avLst/>
            </a:prstGeom>
            <a:noFill/>
            <a:ln w="12700" algn="ctr">
              <a:noFill/>
              <a:miter lim="800000"/>
              <a:headEnd/>
              <a:tailEnd/>
            </a:ln>
            <a:effectLst/>
          </p:spPr>
          <p:txBody>
            <a:bodyPr>
              <a:spAutoFit/>
            </a:bodyPr>
            <a:lstStyle/>
            <a:p>
              <a:pPr algn="l" eaLnBrk="1" hangingPunct="1"/>
              <a:r>
                <a:rPr lang="en-GB" b="1" dirty="0"/>
                <a:t>Investment </a:t>
              </a:r>
              <a:r>
                <a:rPr lang="en-GB" b="1" dirty="0" smtClean="0"/>
                <a:t>Appraisal </a:t>
              </a:r>
              <a:r>
                <a:rPr lang="en-GB" b="1" dirty="0"/>
                <a:t>&amp; Business Case</a:t>
              </a:r>
              <a:endParaRPr lang="en-US" b="1" dirty="0"/>
            </a:p>
          </p:txBody>
        </p:sp>
        <p:sp>
          <p:nvSpPr>
            <p:cNvPr id="964624" name="Line 16"/>
            <p:cNvSpPr>
              <a:spLocks noChangeShapeType="1"/>
            </p:cNvSpPr>
            <p:nvPr/>
          </p:nvSpPr>
          <p:spPr bwMode="auto">
            <a:xfrm>
              <a:off x="3741738" y="2286000"/>
              <a:ext cx="0" cy="1079500"/>
            </a:xfrm>
            <a:prstGeom prst="line">
              <a:avLst/>
            </a:prstGeom>
            <a:noFill/>
            <a:ln w="12700">
              <a:solidFill>
                <a:schemeClr val="tx1"/>
              </a:solidFill>
              <a:round/>
              <a:headEnd/>
              <a:tailEnd type="triangle" w="med" len="med"/>
            </a:ln>
            <a:effectLst/>
          </p:spPr>
          <p:txBody>
            <a:bodyPr wrap="none"/>
            <a:lstStyle/>
            <a:p>
              <a:endParaRPr lang="en-US" dirty="0"/>
            </a:p>
          </p:txBody>
        </p:sp>
        <p:sp>
          <p:nvSpPr>
            <p:cNvPr id="964625" name="Text Box 17"/>
            <p:cNvSpPr txBox="1">
              <a:spLocks noChangeArrowheads="1"/>
            </p:cNvSpPr>
            <p:nvPr/>
          </p:nvSpPr>
          <p:spPr bwMode="auto">
            <a:xfrm>
              <a:off x="5059363" y="1847850"/>
              <a:ext cx="1652587" cy="923330"/>
            </a:xfrm>
            <a:prstGeom prst="rect">
              <a:avLst/>
            </a:prstGeom>
            <a:noFill/>
            <a:ln w="12700" algn="ctr">
              <a:noFill/>
              <a:miter lim="800000"/>
              <a:headEnd/>
              <a:tailEnd/>
            </a:ln>
            <a:effectLst/>
          </p:spPr>
          <p:txBody>
            <a:bodyPr>
              <a:spAutoFit/>
            </a:bodyPr>
            <a:lstStyle/>
            <a:p>
              <a:pPr eaLnBrk="1" hangingPunct="1"/>
              <a:r>
                <a:rPr lang="en-GB" b="1" dirty="0"/>
                <a:t>Estimate </a:t>
              </a:r>
              <a:r>
                <a:rPr lang="en-GB" b="1" dirty="0" smtClean="0"/>
                <a:t>Agreed </a:t>
              </a:r>
              <a:r>
                <a:rPr lang="en-GB" b="1" dirty="0"/>
                <a:t>by </a:t>
              </a:r>
              <a:r>
                <a:rPr lang="en-GB" b="1" dirty="0" smtClean="0"/>
                <a:t>Sponsor </a:t>
              </a:r>
              <a:endParaRPr lang="en-US" b="1" dirty="0"/>
            </a:p>
          </p:txBody>
        </p:sp>
        <p:sp>
          <p:nvSpPr>
            <p:cNvPr id="964626" name="Line 18"/>
            <p:cNvSpPr>
              <a:spLocks noChangeShapeType="1"/>
            </p:cNvSpPr>
            <p:nvPr/>
          </p:nvSpPr>
          <p:spPr bwMode="auto">
            <a:xfrm flipV="1">
              <a:off x="5627688" y="2565400"/>
              <a:ext cx="0" cy="876300"/>
            </a:xfrm>
            <a:prstGeom prst="line">
              <a:avLst/>
            </a:prstGeom>
            <a:noFill/>
            <a:ln w="12700">
              <a:solidFill>
                <a:schemeClr val="tx1"/>
              </a:solidFill>
              <a:round/>
              <a:headEnd/>
              <a:tailEnd type="triangle" w="med" len="med"/>
            </a:ln>
            <a:effectLst/>
          </p:spPr>
          <p:txBody>
            <a:bodyPr wrap="none"/>
            <a:lstStyle/>
            <a:p>
              <a:endParaRPr lang="en-US" dirty="0"/>
            </a:p>
          </p:txBody>
        </p:sp>
        <p:sp>
          <p:nvSpPr>
            <p:cNvPr id="964627" name="Line 19"/>
            <p:cNvSpPr>
              <a:spLocks noChangeShapeType="1"/>
            </p:cNvSpPr>
            <p:nvPr/>
          </p:nvSpPr>
          <p:spPr bwMode="auto">
            <a:xfrm flipV="1">
              <a:off x="2532063" y="2692400"/>
              <a:ext cx="0" cy="723900"/>
            </a:xfrm>
            <a:prstGeom prst="line">
              <a:avLst/>
            </a:prstGeom>
            <a:noFill/>
            <a:ln w="12700">
              <a:solidFill>
                <a:schemeClr val="tx1"/>
              </a:solidFill>
              <a:round/>
              <a:headEnd/>
              <a:tailEnd type="triangle" w="med" len="med"/>
            </a:ln>
            <a:effectLst/>
          </p:spPr>
          <p:txBody>
            <a:bodyPr wrap="none"/>
            <a:lstStyle/>
            <a:p>
              <a:endParaRPr lang="en-US" dirty="0"/>
            </a:p>
          </p:txBody>
        </p:sp>
        <p:sp>
          <p:nvSpPr>
            <p:cNvPr id="964628" name="Line 20"/>
            <p:cNvSpPr>
              <a:spLocks noChangeShapeType="1"/>
            </p:cNvSpPr>
            <p:nvPr/>
          </p:nvSpPr>
          <p:spPr bwMode="auto">
            <a:xfrm>
              <a:off x="6205538" y="2590800"/>
              <a:ext cx="0" cy="469900"/>
            </a:xfrm>
            <a:prstGeom prst="line">
              <a:avLst/>
            </a:prstGeom>
            <a:noFill/>
            <a:ln w="12700">
              <a:solidFill>
                <a:schemeClr val="tx1"/>
              </a:solidFill>
              <a:round/>
              <a:headEnd/>
              <a:tailEnd type="triangle" w="med" len="med"/>
            </a:ln>
            <a:effectLst/>
          </p:spPr>
          <p:txBody>
            <a:bodyPr wrap="none"/>
            <a:lstStyle/>
            <a:p>
              <a:endParaRPr lang="en-US" dirty="0"/>
            </a:p>
          </p:txBody>
        </p:sp>
        <p:sp>
          <p:nvSpPr>
            <p:cNvPr id="964629" name="Rectangle 21"/>
            <p:cNvSpPr>
              <a:spLocks noChangeArrowheads="1"/>
            </p:cNvSpPr>
            <p:nvPr/>
          </p:nvSpPr>
          <p:spPr bwMode="auto">
            <a:xfrm>
              <a:off x="6370638" y="4356100"/>
              <a:ext cx="495300" cy="241300"/>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964630" name="Rectangle 22"/>
            <p:cNvSpPr>
              <a:spLocks noChangeArrowheads="1"/>
            </p:cNvSpPr>
            <p:nvPr/>
          </p:nvSpPr>
          <p:spPr bwMode="auto">
            <a:xfrm>
              <a:off x="6604000" y="4572000"/>
              <a:ext cx="495300" cy="241300"/>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964631" name="Rectangle 23"/>
            <p:cNvSpPr>
              <a:spLocks noChangeArrowheads="1"/>
            </p:cNvSpPr>
            <p:nvPr/>
          </p:nvSpPr>
          <p:spPr bwMode="auto">
            <a:xfrm>
              <a:off x="6837363" y="4787900"/>
              <a:ext cx="495300" cy="241300"/>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964632" name="Text Box 24"/>
            <p:cNvSpPr txBox="1">
              <a:spLocks noChangeArrowheads="1"/>
            </p:cNvSpPr>
            <p:nvPr/>
          </p:nvSpPr>
          <p:spPr bwMode="auto">
            <a:xfrm>
              <a:off x="6146800" y="5124450"/>
              <a:ext cx="1557338" cy="923330"/>
            </a:xfrm>
            <a:prstGeom prst="rect">
              <a:avLst/>
            </a:prstGeom>
            <a:noFill/>
            <a:ln w="12700" algn="ctr">
              <a:noFill/>
              <a:miter lim="800000"/>
              <a:headEnd/>
              <a:tailEnd/>
            </a:ln>
            <a:effectLst/>
          </p:spPr>
          <p:txBody>
            <a:bodyPr>
              <a:spAutoFit/>
            </a:bodyPr>
            <a:lstStyle/>
            <a:p>
              <a:pPr algn="l" eaLnBrk="1" hangingPunct="1"/>
              <a:r>
                <a:rPr lang="en-GB" b="1" dirty="0"/>
                <a:t>Budget </a:t>
              </a:r>
              <a:r>
                <a:rPr lang="en-GB" b="1" dirty="0" smtClean="0"/>
                <a:t>Allocated </a:t>
              </a:r>
              <a:r>
                <a:rPr lang="en-GB" b="1" dirty="0"/>
                <a:t>to WPs</a:t>
              </a:r>
              <a:endParaRPr lang="en-US" b="1" dirty="0"/>
            </a:p>
          </p:txBody>
        </p:sp>
        <p:sp>
          <p:nvSpPr>
            <p:cNvPr id="964633" name="Text Box 25"/>
            <p:cNvSpPr txBox="1">
              <a:spLocks noChangeArrowheads="1"/>
            </p:cNvSpPr>
            <p:nvPr/>
          </p:nvSpPr>
          <p:spPr bwMode="auto">
            <a:xfrm>
              <a:off x="8154988" y="4311650"/>
              <a:ext cx="326827" cy="369332"/>
            </a:xfrm>
            <a:prstGeom prst="rect">
              <a:avLst/>
            </a:prstGeom>
            <a:noFill/>
            <a:ln w="12700" algn="ctr">
              <a:noFill/>
              <a:miter lim="800000"/>
              <a:headEnd/>
              <a:tailEnd/>
            </a:ln>
            <a:effectLst/>
          </p:spPr>
          <p:txBody>
            <a:bodyPr wrap="none">
              <a:spAutoFit/>
            </a:bodyPr>
            <a:lstStyle/>
            <a:p>
              <a:pPr algn="l" eaLnBrk="1" hangingPunct="1"/>
              <a:r>
                <a:rPr lang="en-GB" b="1" dirty="0" smtClean="0"/>
                <a:t>$</a:t>
              </a:r>
              <a:endParaRPr lang="en-US" b="1" dirty="0"/>
            </a:p>
          </p:txBody>
        </p:sp>
        <p:sp>
          <p:nvSpPr>
            <p:cNvPr id="964634" name="Text Box 26"/>
            <p:cNvSpPr txBox="1">
              <a:spLocks noChangeArrowheads="1"/>
            </p:cNvSpPr>
            <p:nvPr/>
          </p:nvSpPr>
          <p:spPr bwMode="auto">
            <a:xfrm>
              <a:off x="8389938" y="4527550"/>
              <a:ext cx="326827" cy="369332"/>
            </a:xfrm>
            <a:prstGeom prst="rect">
              <a:avLst/>
            </a:prstGeom>
            <a:noFill/>
            <a:ln w="12700" algn="ctr">
              <a:noFill/>
              <a:miter lim="800000"/>
              <a:headEnd/>
              <a:tailEnd/>
            </a:ln>
            <a:effectLst/>
          </p:spPr>
          <p:txBody>
            <a:bodyPr wrap="none">
              <a:spAutoFit/>
            </a:bodyPr>
            <a:lstStyle/>
            <a:p>
              <a:pPr algn="l" eaLnBrk="1" hangingPunct="1"/>
              <a:r>
                <a:rPr lang="en-GB" b="1" dirty="0" smtClean="0"/>
                <a:t>$</a:t>
              </a:r>
              <a:endParaRPr lang="en-US" b="1" dirty="0"/>
            </a:p>
          </p:txBody>
        </p:sp>
        <p:sp>
          <p:nvSpPr>
            <p:cNvPr id="964635" name="Text Box 27"/>
            <p:cNvSpPr txBox="1">
              <a:spLocks noChangeArrowheads="1"/>
            </p:cNvSpPr>
            <p:nvPr/>
          </p:nvSpPr>
          <p:spPr bwMode="auto">
            <a:xfrm>
              <a:off x="8623300" y="4743450"/>
              <a:ext cx="326827" cy="369332"/>
            </a:xfrm>
            <a:prstGeom prst="rect">
              <a:avLst/>
            </a:prstGeom>
            <a:noFill/>
            <a:ln w="12700" algn="ctr">
              <a:noFill/>
              <a:miter lim="800000"/>
              <a:headEnd/>
              <a:tailEnd/>
            </a:ln>
            <a:effectLst/>
          </p:spPr>
          <p:txBody>
            <a:bodyPr wrap="none">
              <a:spAutoFit/>
            </a:bodyPr>
            <a:lstStyle/>
            <a:p>
              <a:pPr algn="l" eaLnBrk="1" hangingPunct="1"/>
              <a:r>
                <a:rPr lang="en-GB" b="1" dirty="0" smtClean="0"/>
                <a:t>$</a:t>
              </a:r>
              <a:endParaRPr lang="en-US" b="1" dirty="0"/>
            </a:p>
          </p:txBody>
        </p:sp>
        <p:sp>
          <p:nvSpPr>
            <p:cNvPr id="964636" name="Line 28"/>
            <p:cNvSpPr>
              <a:spLocks noChangeShapeType="1"/>
            </p:cNvSpPr>
            <p:nvPr/>
          </p:nvSpPr>
          <p:spPr bwMode="auto">
            <a:xfrm>
              <a:off x="7072313" y="4483100"/>
              <a:ext cx="1114425" cy="0"/>
            </a:xfrm>
            <a:prstGeom prst="line">
              <a:avLst/>
            </a:prstGeom>
            <a:noFill/>
            <a:ln w="12700">
              <a:solidFill>
                <a:schemeClr val="tx1"/>
              </a:solidFill>
              <a:round/>
              <a:headEnd type="triangle" w="med" len="med"/>
              <a:tailEnd type="triangle" w="med" len="med"/>
            </a:ln>
            <a:effectLst/>
          </p:spPr>
          <p:txBody>
            <a:bodyPr wrap="none"/>
            <a:lstStyle/>
            <a:p>
              <a:endParaRPr lang="en-US" dirty="0"/>
            </a:p>
          </p:txBody>
        </p:sp>
        <p:sp>
          <p:nvSpPr>
            <p:cNvPr id="964637" name="Line 29"/>
            <p:cNvSpPr>
              <a:spLocks noChangeShapeType="1"/>
            </p:cNvSpPr>
            <p:nvPr/>
          </p:nvSpPr>
          <p:spPr bwMode="auto">
            <a:xfrm>
              <a:off x="7305675" y="4699000"/>
              <a:ext cx="1114425" cy="0"/>
            </a:xfrm>
            <a:prstGeom prst="line">
              <a:avLst/>
            </a:prstGeom>
            <a:noFill/>
            <a:ln w="12700">
              <a:solidFill>
                <a:schemeClr val="tx1"/>
              </a:solidFill>
              <a:round/>
              <a:headEnd type="triangle" w="med" len="med"/>
              <a:tailEnd type="triangle" w="med" len="med"/>
            </a:ln>
            <a:effectLst/>
          </p:spPr>
          <p:txBody>
            <a:bodyPr wrap="none"/>
            <a:lstStyle/>
            <a:p>
              <a:endParaRPr lang="en-US" dirty="0"/>
            </a:p>
          </p:txBody>
        </p:sp>
        <p:sp>
          <p:nvSpPr>
            <p:cNvPr id="964638" name="Line 30"/>
            <p:cNvSpPr>
              <a:spLocks noChangeShapeType="1"/>
            </p:cNvSpPr>
            <p:nvPr/>
          </p:nvSpPr>
          <p:spPr bwMode="auto">
            <a:xfrm>
              <a:off x="7539038" y="4914900"/>
              <a:ext cx="1114425" cy="0"/>
            </a:xfrm>
            <a:prstGeom prst="line">
              <a:avLst/>
            </a:prstGeom>
            <a:noFill/>
            <a:ln w="12700">
              <a:solidFill>
                <a:schemeClr val="tx1"/>
              </a:solidFill>
              <a:round/>
              <a:headEnd type="triangle" w="med" len="med"/>
              <a:tailEnd type="triangle" w="med" len="med"/>
            </a:ln>
            <a:effectLst/>
          </p:spPr>
          <p:txBody>
            <a:bodyPr wrap="none"/>
            <a:lstStyle/>
            <a:p>
              <a:endParaRPr lang="en-US" dirty="0"/>
            </a:p>
          </p:txBody>
        </p:sp>
        <p:sp>
          <p:nvSpPr>
            <p:cNvPr id="964639" name="Rectangle 31"/>
            <p:cNvSpPr>
              <a:spLocks noChangeArrowheads="1"/>
            </p:cNvSpPr>
            <p:nvPr/>
          </p:nvSpPr>
          <p:spPr bwMode="auto">
            <a:xfrm>
              <a:off x="6480175" y="2286000"/>
              <a:ext cx="1017588" cy="546100"/>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964640" name="Freeform 32"/>
            <p:cNvSpPr>
              <a:spLocks/>
            </p:cNvSpPr>
            <p:nvPr/>
          </p:nvSpPr>
          <p:spPr bwMode="auto">
            <a:xfrm>
              <a:off x="6480175" y="2287588"/>
              <a:ext cx="1046163" cy="531812"/>
            </a:xfrm>
            <a:custGeom>
              <a:avLst/>
              <a:gdLst/>
              <a:ahLst/>
              <a:cxnLst>
                <a:cxn ang="0">
                  <a:pos x="0" y="415"/>
                </a:cxn>
                <a:cxn ang="0">
                  <a:pos x="224" y="343"/>
                </a:cxn>
                <a:cxn ang="0">
                  <a:pos x="632" y="55"/>
                </a:cxn>
                <a:cxn ang="0">
                  <a:pos x="832" y="15"/>
                </a:cxn>
              </a:cxnLst>
              <a:rect l="0" t="0" r="r" b="b"/>
              <a:pathLst>
                <a:path w="832" h="415">
                  <a:moveTo>
                    <a:pt x="0" y="415"/>
                  </a:moveTo>
                  <a:cubicBezTo>
                    <a:pt x="37" y="403"/>
                    <a:pt x="119" y="403"/>
                    <a:pt x="224" y="343"/>
                  </a:cubicBezTo>
                  <a:cubicBezTo>
                    <a:pt x="329" y="283"/>
                    <a:pt x="531" y="110"/>
                    <a:pt x="632" y="55"/>
                  </a:cubicBezTo>
                  <a:cubicBezTo>
                    <a:pt x="733" y="0"/>
                    <a:pt x="790" y="23"/>
                    <a:pt x="832" y="15"/>
                  </a:cubicBezTo>
                </a:path>
              </a:pathLst>
            </a:custGeom>
            <a:noFill/>
            <a:ln w="12700" cmpd="sng">
              <a:solidFill>
                <a:schemeClr val="tx1"/>
              </a:solidFill>
              <a:prstDash val="solid"/>
              <a:round/>
              <a:headEnd/>
              <a:tailEnd/>
            </a:ln>
            <a:effectLst/>
          </p:spPr>
          <p:txBody>
            <a:bodyPr wrap="none"/>
            <a:lstStyle/>
            <a:p>
              <a:endParaRPr lang="en-US" dirty="0"/>
            </a:p>
          </p:txBody>
        </p:sp>
        <p:sp>
          <p:nvSpPr>
            <p:cNvPr id="964641" name="Line 33"/>
            <p:cNvSpPr>
              <a:spLocks noChangeShapeType="1"/>
            </p:cNvSpPr>
            <p:nvPr/>
          </p:nvSpPr>
          <p:spPr bwMode="auto">
            <a:xfrm>
              <a:off x="6246813" y="3365500"/>
              <a:ext cx="0" cy="927100"/>
            </a:xfrm>
            <a:prstGeom prst="line">
              <a:avLst/>
            </a:prstGeom>
            <a:noFill/>
            <a:ln w="12700">
              <a:solidFill>
                <a:schemeClr val="tx1"/>
              </a:solidFill>
              <a:round/>
              <a:headEnd/>
              <a:tailEnd type="triangle" w="med" len="med"/>
            </a:ln>
            <a:effectLst/>
          </p:spPr>
          <p:txBody>
            <a:bodyPr wrap="none"/>
            <a:lstStyle/>
            <a:p>
              <a:endParaRPr lang="en-US" dirty="0"/>
            </a:p>
          </p:txBody>
        </p:sp>
        <p:sp>
          <p:nvSpPr>
            <p:cNvPr id="964642" name="Freeform 34"/>
            <p:cNvSpPr>
              <a:spLocks/>
            </p:cNvSpPr>
            <p:nvPr/>
          </p:nvSpPr>
          <p:spPr bwMode="auto">
            <a:xfrm>
              <a:off x="6383338" y="4357688"/>
              <a:ext cx="495300" cy="239712"/>
            </a:xfrm>
            <a:custGeom>
              <a:avLst/>
              <a:gdLst/>
              <a:ahLst/>
              <a:cxnLst>
                <a:cxn ang="0">
                  <a:pos x="0" y="415"/>
                </a:cxn>
                <a:cxn ang="0">
                  <a:pos x="224" y="343"/>
                </a:cxn>
                <a:cxn ang="0">
                  <a:pos x="632" y="55"/>
                </a:cxn>
                <a:cxn ang="0">
                  <a:pos x="832" y="15"/>
                </a:cxn>
              </a:cxnLst>
              <a:rect l="0" t="0" r="r" b="b"/>
              <a:pathLst>
                <a:path w="832" h="415">
                  <a:moveTo>
                    <a:pt x="0" y="415"/>
                  </a:moveTo>
                  <a:cubicBezTo>
                    <a:pt x="37" y="403"/>
                    <a:pt x="119" y="403"/>
                    <a:pt x="224" y="343"/>
                  </a:cubicBezTo>
                  <a:cubicBezTo>
                    <a:pt x="329" y="283"/>
                    <a:pt x="531" y="110"/>
                    <a:pt x="632" y="55"/>
                  </a:cubicBezTo>
                  <a:cubicBezTo>
                    <a:pt x="733" y="0"/>
                    <a:pt x="790" y="23"/>
                    <a:pt x="832" y="15"/>
                  </a:cubicBezTo>
                </a:path>
              </a:pathLst>
            </a:custGeom>
            <a:noFill/>
            <a:ln w="12700" cmpd="sng">
              <a:solidFill>
                <a:schemeClr val="tx1"/>
              </a:solidFill>
              <a:prstDash val="solid"/>
              <a:round/>
              <a:headEnd/>
              <a:tailEnd/>
            </a:ln>
            <a:effectLst/>
          </p:spPr>
          <p:txBody>
            <a:bodyPr wrap="none"/>
            <a:lstStyle/>
            <a:p>
              <a:endParaRPr lang="en-US" dirty="0"/>
            </a:p>
          </p:txBody>
        </p:sp>
        <p:sp>
          <p:nvSpPr>
            <p:cNvPr id="964643" name="Freeform 35"/>
            <p:cNvSpPr>
              <a:spLocks/>
            </p:cNvSpPr>
            <p:nvPr/>
          </p:nvSpPr>
          <p:spPr bwMode="auto">
            <a:xfrm>
              <a:off x="6618288" y="4573588"/>
              <a:ext cx="495300" cy="239712"/>
            </a:xfrm>
            <a:custGeom>
              <a:avLst/>
              <a:gdLst/>
              <a:ahLst/>
              <a:cxnLst>
                <a:cxn ang="0">
                  <a:pos x="0" y="415"/>
                </a:cxn>
                <a:cxn ang="0">
                  <a:pos x="224" y="343"/>
                </a:cxn>
                <a:cxn ang="0">
                  <a:pos x="632" y="55"/>
                </a:cxn>
                <a:cxn ang="0">
                  <a:pos x="832" y="15"/>
                </a:cxn>
              </a:cxnLst>
              <a:rect l="0" t="0" r="r" b="b"/>
              <a:pathLst>
                <a:path w="832" h="415">
                  <a:moveTo>
                    <a:pt x="0" y="415"/>
                  </a:moveTo>
                  <a:cubicBezTo>
                    <a:pt x="37" y="403"/>
                    <a:pt x="119" y="403"/>
                    <a:pt x="224" y="343"/>
                  </a:cubicBezTo>
                  <a:cubicBezTo>
                    <a:pt x="329" y="283"/>
                    <a:pt x="531" y="110"/>
                    <a:pt x="632" y="55"/>
                  </a:cubicBezTo>
                  <a:cubicBezTo>
                    <a:pt x="733" y="0"/>
                    <a:pt x="790" y="23"/>
                    <a:pt x="832" y="15"/>
                  </a:cubicBezTo>
                </a:path>
              </a:pathLst>
            </a:custGeom>
            <a:noFill/>
            <a:ln w="12700" cmpd="sng">
              <a:solidFill>
                <a:schemeClr val="tx1"/>
              </a:solidFill>
              <a:prstDash val="solid"/>
              <a:round/>
              <a:headEnd/>
              <a:tailEnd/>
            </a:ln>
            <a:effectLst/>
          </p:spPr>
          <p:txBody>
            <a:bodyPr wrap="none"/>
            <a:lstStyle/>
            <a:p>
              <a:endParaRPr lang="en-US" dirty="0"/>
            </a:p>
          </p:txBody>
        </p:sp>
        <p:sp>
          <p:nvSpPr>
            <p:cNvPr id="964644" name="Freeform 36"/>
            <p:cNvSpPr>
              <a:spLocks/>
            </p:cNvSpPr>
            <p:nvPr/>
          </p:nvSpPr>
          <p:spPr bwMode="auto">
            <a:xfrm>
              <a:off x="6851650" y="4789488"/>
              <a:ext cx="495300" cy="239712"/>
            </a:xfrm>
            <a:custGeom>
              <a:avLst/>
              <a:gdLst/>
              <a:ahLst/>
              <a:cxnLst>
                <a:cxn ang="0">
                  <a:pos x="0" y="415"/>
                </a:cxn>
                <a:cxn ang="0">
                  <a:pos x="224" y="343"/>
                </a:cxn>
                <a:cxn ang="0">
                  <a:pos x="632" y="55"/>
                </a:cxn>
                <a:cxn ang="0">
                  <a:pos x="832" y="15"/>
                </a:cxn>
              </a:cxnLst>
              <a:rect l="0" t="0" r="r" b="b"/>
              <a:pathLst>
                <a:path w="832" h="415">
                  <a:moveTo>
                    <a:pt x="0" y="415"/>
                  </a:moveTo>
                  <a:cubicBezTo>
                    <a:pt x="37" y="403"/>
                    <a:pt x="119" y="403"/>
                    <a:pt x="224" y="343"/>
                  </a:cubicBezTo>
                  <a:cubicBezTo>
                    <a:pt x="329" y="283"/>
                    <a:pt x="531" y="110"/>
                    <a:pt x="632" y="55"/>
                  </a:cubicBezTo>
                  <a:cubicBezTo>
                    <a:pt x="733" y="0"/>
                    <a:pt x="790" y="23"/>
                    <a:pt x="832" y="15"/>
                  </a:cubicBezTo>
                </a:path>
              </a:pathLst>
            </a:custGeom>
            <a:noFill/>
            <a:ln w="12700" cmpd="sng">
              <a:solidFill>
                <a:schemeClr val="tx1"/>
              </a:solidFill>
              <a:prstDash val="solid"/>
              <a:round/>
              <a:headEnd/>
              <a:tailEnd/>
            </a:ln>
            <a:effectLst/>
          </p:spPr>
          <p:txBody>
            <a:bodyPr wrap="none"/>
            <a:lstStyle/>
            <a:p>
              <a:endParaRPr lang="en-US" dirty="0"/>
            </a:p>
          </p:txBody>
        </p:sp>
      </p:gr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79</a:t>
            </a:fld>
            <a:endParaRPr lang="en-US" dirty="0"/>
          </a:p>
        </p:txBody>
      </p:sp>
    </p:spTree>
    <p:extLst>
      <p:ext uri="{BB962C8B-B14F-4D97-AF65-F5344CB8AC3E}">
        <p14:creationId xmlns:p14="http://schemas.microsoft.com/office/powerpoint/2010/main" xmlns="" val="174808965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Flexible Framework	</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8</a:t>
            </a:fld>
            <a:endParaRPr lang="en-US" dirty="0"/>
          </a:p>
        </p:txBody>
      </p:sp>
      <p:sp>
        <p:nvSpPr>
          <p:cNvPr id="4" name="TextBox 3"/>
          <p:cNvSpPr txBox="1"/>
          <p:nvPr/>
        </p:nvSpPr>
        <p:spPr>
          <a:xfrm>
            <a:off x="457200" y="990600"/>
            <a:ext cx="7558479" cy="1754327"/>
          </a:xfrm>
          <a:prstGeom prst="rect">
            <a:avLst/>
          </a:prstGeom>
          <a:noFill/>
        </p:spPr>
        <p:txBody>
          <a:bodyPr wrap="none" rtlCol="0">
            <a:spAutoFit/>
          </a:bodyPr>
          <a:lstStyle/>
          <a:p>
            <a:r>
              <a:rPr lang="en-US" dirty="0" smtClean="0"/>
              <a:t>PRiSM is:</a:t>
            </a:r>
          </a:p>
          <a:p>
            <a:pPr marL="285750" indent="-285750">
              <a:buFont typeface="Arial"/>
              <a:buChar char="•"/>
            </a:pPr>
            <a:r>
              <a:rPr lang="en-US" dirty="0" smtClean="0"/>
              <a:t> A structured approach if used “as is”.</a:t>
            </a:r>
          </a:p>
          <a:p>
            <a:pPr marL="285750" indent="-285750">
              <a:buFont typeface="Arial"/>
              <a:buChar char="•"/>
            </a:pPr>
            <a:r>
              <a:rPr lang="en-US" dirty="0" smtClean="0"/>
              <a:t>PRiSM be modified to support/augment an organization’s existing approach</a:t>
            </a:r>
          </a:p>
          <a:p>
            <a:pPr marL="285750" indent="-285750">
              <a:buFont typeface="Arial"/>
              <a:buChar char="•"/>
            </a:pPr>
            <a:r>
              <a:rPr lang="en-US" dirty="0" smtClean="0"/>
              <a:t>PRiSM be integrated with other approaches such as PRINCE2 or Agile</a:t>
            </a:r>
          </a:p>
          <a:p>
            <a:pPr marL="285750" indent="-285750">
              <a:buFont typeface="Arial"/>
              <a:buChar char="•"/>
            </a:pPr>
            <a:endParaRPr lang="en-US" dirty="0" smtClean="0"/>
          </a:p>
          <a:p>
            <a:endParaRPr lang="en-US" dirty="0"/>
          </a:p>
        </p:txBody>
      </p:sp>
      <p:grpSp>
        <p:nvGrpSpPr>
          <p:cNvPr id="43" name="Group 42"/>
          <p:cNvGrpSpPr/>
          <p:nvPr/>
        </p:nvGrpSpPr>
        <p:grpSpPr>
          <a:xfrm>
            <a:off x="3429000" y="2514600"/>
            <a:ext cx="5410199" cy="3505200"/>
            <a:chOff x="381000" y="762000"/>
            <a:chExt cx="8458200" cy="5334000"/>
          </a:xfrm>
        </p:grpSpPr>
        <p:sp>
          <p:nvSpPr>
            <p:cNvPr id="5" name="Rechthoek 14"/>
            <p:cNvSpPr/>
            <p:nvPr/>
          </p:nvSpPr>
          <p:spPr>
            <a:xfrm>
              <a:off x="381000" y="2133600"/>
              <a:ext cx="8458200" cy="3962400"/>
            </a:xfrm>
            <a:prstGeom prst="rect">
              <a:avLst/>
            </a:prstGeom>
            <a:solidFill>
              <a:schemeClr val="accent4">
                <a:lumMod val="20000"/>
                <a:lumOff val="80000"/>
              </a:schemeClr>
            </a:solidFill>
            <a:ln w="19050">
              <a:solidFill>
                <a:schemeClr val="accent4">
                  <a:lumMod val="75000"/>
                </a:schemeClr>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sz="1050" dirty="0">
                <a:solidFill>
                  <a:schemeClr val="tx1"/>
                </a:solidFill>
              </a:endParaRPr>
            </a:p>
          </p:txBody>
        </p:sp>
        <p:sp>
          <p:nvSpPr>
            <p:cNvPr id="6" name="Rechthoek 6"/>
            <p:cNvSpPr/>
            <p:nvPr/>
          </p:nvSpPr>
          <p:spPr>
            <a:xfrm>
              <a:off x="533400" y="2362200"/>
              <a:ext cx="1905000" cy="6858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Prepare the Risk Management Strategy</a:t>
              </a:r>
            </a:p>
          </p:txBody>
        </p:sp>
        <p:sp>
          <p:nvSpPr>
            <p:cNvPr id="7" name="Ovaal 8"/>
            <p:cNvSpPr/>
            <p:nvPr/>
          </p:nvSpPr>
          <p:spPr>
            <a:xfrm>
              <a:off x="457200" y="762000"/>
              <a:ext cx="1905000" cy="685800"/>
            </a:xfrm>
            <a:prstGeom prst="ellipse">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chemeClr val="tx1"/>
                  </a:solidFill>
                </a:rPr>
                <a:t>Project Brief</a:t>
              </a:r>
            </a:p>
          </p:txBody>
        </p:sp>
        <p:sp>
          <p:nvSpPr>
            <p:cNvPr id="8" name="Rechthoek 9"/>
            <p:cNvSpPr/>
            <p:nvPr/>
          </p:nvSpPr>
          <p:spPr>
            <a:xfrm>
              <a:off x="2667000" y="3352800"/>
              <a:ext cx="1905000" cy="6858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Prepare the Communication Management Strategy</a:t>
              </a:r>
            </a:p>
          </p:txBody>
        </p:sp>
        <p:sp>
          <p:nvSpPr>
            <p:cNvPr id="9" name="Rechthoek 10"/>
            <p:cNvSpPr/>
            <p:nvPr/>
          </p:nvSpPr>
          <p:spPr>
            <a:xfrm>
              <a:off x="2667000" y="2362200"/>
              <a:ext cx="1905000" cy="6858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Prepare the Quality Management Strategy</a:t>
              </a:r>
            </a:p>
          </p:txBody>
        </p:sp>
        <p:sp>
          <p:nvSpPr>
            <p:cNvPr id="10" name="Rechthoek 11"/>
            <p:cNvSpPr/>
            <p:nvPr/>
          </p:nvSpPr>
          <p:spPr>
            <a:xfrm>
              <a:off x="4724400" y="2362200"/>
              <a:ext cx="1905000" cy="6858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Prepare the Configuration Management Strategy</a:t>
              </a:r>
            </a:p>
          </p:txBody>
        </p:sp>
        <p:sp>
          <p:nvSpPr>
            <p:cNvPr id="11" name="Rechthoek 12"/>
            <p:cNvSpPr/>
            <p:nvPr/>
          </p:nvSpPr>
          <p:spPr>
            <a:xfrm>
              <a:off x="1219200" y="4343400"/>
              <a:ext cx="1905000" cy="6858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Set up the </a:t>
              </a:r>
            </a:p>
            <a:p>
              <a:pPr algn="ctr" fontAlgn="auto">
                <a:spcBef>
                  <a:spcPts val="0"/>
                </a:spcBef>
                <a:spcAft>
                  <a:spcPts val="0"/>
                </a:spcAft>
                <a:defRPr/>
              </a:pPr>
              <a:r>
                <a:rPr lang="en-GB" sz="900" dirty="0">
                  <a:solidFill>
                    <a:srgbClr val="000000"/>
                  </a:solidFill>
                </a:rPr>
                <a:t>project controls</a:t>
              </a:r>
            </a:p>
          </p:txBody>
        </p:sp>
        <p:sp>
          <p:nvSpPr>
            <p:cNvPr id="12" name="Rechthoek 13"/>
            <p:cNvSpPr/>
            <p:nvPr/>
          </p:nvSpPr>
          <p:spPr>
            <a:xfrm>
              <a:off x="4038600" y="4343400"/>
              <a:ext cx="1905000" cy="685800"/>
            </a:xfrm>
            <a:prstGeom prst="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 pos="50000">
                  <a:schemeClr val="accent4">
                    <a:lumMod val="40000"/>
                    <a:lumOff val="6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chemeClr val="tx1"/>
                  </a:solidFill>
                </a:rPr>
                <a:t>Create the </a:t>
              </a:r>
            </a:p>
            <a:p>
              <a:pPr algn="ctr" fontAlgn="auto">
                <a:spcBef>
                  <a:spcPts val="0"/>
                </a:spcBef>
                <a:spcAft>
                  <a:spcPts val="0"/>
                </a:spcAft>
                <a:defRPr/>
              </a:pPr>
              <a:r>
                <a:rPr lang="en-GB" sz="900" dirty="0">
                  <a:solidFill>
                    <a:schemeClr val="tx1"/>
                  </a:solidFill>
                </a:rPr>
                <a:t>Project Plan</a:t>
              </a:r>
            </a:p>
          </p:txBody>
        </p:sp>
        <p:sp>
          <p:nvSpPr>
            <p:cNvPr id="13" name="Rechthoek 41"/>
            <p:cNvSpPr>
              <a:spLocks noChangeArrowheads="1"/>
            </p:cNvSpPr>
            <p:nvPr/>
          </p:nvSpPr>
          <p:spPr bwMode="auto">
            <a:xfrm>
              <a:off x="432421" y="5105400"/>
              <a:ext cx="1460845" cy="655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GB" sz="1050">
                  <a:latin typeface="Calibri" charset="0"/>
                </a:rPr>
                <a:t>IP – Initiating </a:t>
              </a:r>
            </a:p>
            <a:p>
              <a:pPr algn="ctr"/>
              <a:r>
                <a:rPr lang="en-GB" sz="1050">
                  <a:latin typeface="Calibri" charset="0"/>
                </a:rPr>
                <a:t>a  Project</a:t>
              </a:r>
            </a:p>
          </p:txBody>
        </p:sp>
        <p:sp>
          <p:nvSpPr>
            <p:cNvPr id="14" name="Verbindingslijn naar een andere pagina 42"/>
            <p:cNvSpPr/>
            <p:nvPr/>
          </p:nvSpPr>
          <p:spPr>
            <a:xfrm>
              <a:off x="4495800" y="1066800"/>
              <a:ext cx="990600" cy="990600"/>
            </a:xfrm>
            <a:prstGeom prst="flowChartOffpageConnector">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Directing </a:t>
              </a:r>
            </a:p>
            <a:p>
              <a:pPr algn="ctr" fontAlgn="auto">
                <a:spcBef>
                  <a:spcPts val="0"/>
                </a:spcBef>
                <a:spcAft>
                  <a:spcPts val="0"/>
                </a:spcAft>
                <a:defRPr/>
              </a:pPr>
              <a:r>
                <a:rPr lang="en-GB" sz="900" dirty="0">
                  <a:solidFill>
                    <a:srgbClr val="000000"/>
                  </a:solidFill>
                </a:rPr>
                <a:t>a Project</a:t>
              </a:r>
            </a:p>
          </p:txBody>
        </p:sp>
        <p:sp>
          <p:nvSpPr>
            <p:cNvPr id="15" name="Ovaal 24"/>
            <p:cNvSpPr/>
            <p:nvPr/>
          </p:nvSpPr>
          <p:spPr>
            <a:xfrm>
              <a:off x="6858000" y="1219200"/>
              <a:ext cx="1905000" cy="685800"/>
            </a:xfrm>
            <a:prstGeom prst="ellipse">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chemeClr val="tx1"/>
                  </a:solidFill>
                </a:rPr>
                <a:t>Project Initiating Documentation</a:t>
              </a:r>
            </a:p>
          </p:txBody>
        </p:sp>
        <p:sp>
          <p:nvSpPr>
            <p:cNvPr id="16" name="Rechthoek 28"/>
            <p:cNvSpPr/>
            <p:nvPr/>
          </p:nvSpPr>
          <p:spPr>
            <a:xfrm>
              <a:off x="2667000" y="5334000"/>
              <a:ext cx="1905000" cy="685800"/>
            </a:xfrm>
            <a:prstGeom prst="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 pos="50000">
                  <a:schemeClr val="accent4">
                    <a:lumMod val="40000"/>
                    <a:lumOff val="6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chemeClr val="tx1"/>
                  </a:solidFill>
                </a:rPr>
                <a:t>Refine the </a:t>
              </a:r>
            </a:p>
            <a:p>
              <a:pPr algn="ctr" fontAlgn="auto">
                <a:spcBef>
                  <a:spcPts val="0"/>
                </a:spcBef>
                <a:spcAft>
                  <a:spcPts val="0"/>
                </a:spcAft>
                <a:defRPr/>
              </a:pPr>
              <a:r>
                <a:rPr lang="en-GB" sz="900" dirty="0">
                  <a:solidFill>
                    <a:schemeClr val="tx1"/>
                  </a:solidFill>
                </a:rPr>
                <a:t>Business Case</a:t>
              </a:r>
            </a:p>
          </p:txBody>
        </p:sp>
        <p:sp>
          <p:nvSpPr>
            <p:cNvPr id="17" name="Rechthoek 30"/>
            <p:cNvSpPr/>
            <p:nvPr/>
          </p:nvSpPr>
          <p:spPr>
            <a:xfrm>
              <a:off x="5105400" y="5334000"/>
              <a:ext cx="1905000" cy="6858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Assemble the </a:t>
              </a:r>
            </a:p>
            <a:p>
              <a:pPr algn="ctr" fontAlgn="auto">
                <a:spcBef>
                  <a:spcPts val="0"/>
                </a:spcBef>
                <a:spcAft>
                  <a:spcPts val="0"/>
                </a:spcAft>
                <a:defRPr/>
              </a:pPr>
              <a:r>
                <a:rPr lang="en-GB" sz="900" dirty="0">
                  <a:solidFill>
                    <a:srgbClr val="000000"/>
                  </a:solidFill>
                </a:rPr>
                <a:t>Project Initiation Documentation</a:t>
              </a:r>
            </a:p>
          </p:txBody>
        </p:sp>
        <p:cxnSp>
          <p:nvCxnSpPr>
            <p:cNvPr id="18" name="Rechte verbindingslijn met pijl 37"/>
            <p:cNvCxnSpPr>
              <a:stCxn id="15" idx="2"/>
              <a:endCxn id="14" idx="3"/>
            </p:cNvCxnSpPr>
            <p:nvPr/>
          </p:nvCxnSpPr>
          <p:spPr>
            <a:xfrm rot="10800000">
              <a:off x="5486400" y="1562100"/>
              <a:ext cx="13716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Gebogen verbindingslijn 43"/>
            <p:cNvCxnSpPr>
              <a:stCxn id="14" idx="2"/>
              <a:endCxn id="6" idx="0"/>
            </p:cNvCxnSpPr>
            <p:nvPr/>
          </p:nvCxnSpPr>
          <p:spPr>
            <a:xfrm rot="5400000">
              <a:off x="3086100" y="457200"/>
              <a:ext cx="304800" cy="35052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Gebogen verbindingslijn 45"/>
            <p:cNvCxnSpPr>
              <a:stCxn id="14" idx="2"/>
              <a:endCxn id="10" idx="0"/>
            </p:cNvCxnSpPr>
            <p:nvPr/>
          </p:nvCxnSpPr>
          <p:spPr>
            <a:xfrm rot="16200000" flipH="1">
              <a:off x="5181600" y="1866900"/>
              <a:ext cx="304800" cy="6858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Gebogen verbindingslijn 49"/>
            <p:cNvCxnSpPr>
              <a:stCxn id="6" idx="2"/>
              <a:endCxn id="8" idx="0"/>
            </p:cNvCxnSpPr>
            <p:nvPr/>
          </p:nvCxnSpPr>
          <p:spPr>
            <a:xfrm rot="16200000" flipH="1">
              <a:off x="2400300" y="2133600"/>
              <a:ext cx="304800" cy="21336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Vorm 51"/>
            <p:cNvCxnSpPr>
              <a:stCxn id="10" idx="2"/>
              <a:endCxn id="8" idx="0"/>
            </p:cNvCxnSpPr>
            <p:nvPr/>
          </p:nvCxnSpPr>
          <p:spPr>
            <a:xfrm rot="5400000">
              <a:off x="4495800" y="2171700"/>
              <a:ext cx="304800" cy="20574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Rechte verbindingslijn met pijl 54"/>
            <p:cNvCxnSpPr>
              <a:stCxn id="9" idx="2"/>
              <a:endCxn id="8" idx="0"/>
            </p:cNvCxnSpPr>
            <p:nvPr/>
          </p:nvCxnSpPr>
          <p:spPr>
            <a:xfrm rot="5400000">
              <a:off x="3467101" y="3200400"/>
              <a:ext cx="304800" cy="31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Gebogen verbindingslijn 57"/>
            <p:cNvCxnSpPr>
              <a:stCxn id="8" idx="2"/>
              <a:endCxn id="11" idx="0"/>
            </p:cNvCxnSpPr>
            <p:nvPr/>
          </p:nvCxnSpPr>
          <p:spPr>
            <a:xfrm rot="5400000">
              <a:off x="2743200" y="3467100"/>
              <a:ext cx="304800" cy="14478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Vorm 61"/>
            <p:cNvCxnSpPr>
              <a:stCxn id="8" idx="2"/>
              <a:endCxn id="12" idx="0"/>
            </p:cNvCxnSpPr>
            <p:nvPr/>
          </p:nvCxnSpPr>
          <p:spPr>
            <a:xfrm rot="16200000" flipH="1">
              <a:off x="4152900" y="3505200"/>
              <a:ext cx="304800" cy="13716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Gebogen verbindingslijn 64"/>
            <p:cNvCxnSpPr>
              <a:stCxn id="11" idx="2"/>
              <a:endCxn id="16" idx="0"/>
            </p:cNvCxnSpPr>
            <p:nvPr/>
          </p:nvCxnSpPr>
          <p:spPr>
            <a:xfrm rot="16200000" flipH="1">
              <a:off x="2743200" y="4457700"/>
              <a:ext cx="304800" cy="14478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Gebogen verbindingslijn 66"/>
            <p:cNvCxnSpPr>
              <a:stCxn id="12" idx="2"/>
              <a:endCxn id="16" idx="0"/>
            </p:cNvCxnSpPr>
            <p:nvPr/>
          </p:nvCxnSpPr>
          <p:spPr>
            <a:xfrm rot="5400000">
              <a:off x="4152900" y="4495800"/>
              <a:ext cx="304800" cy="13716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Rechte verbindingslijn met pijl 68"/>
            <p:cNvCxnSpPr>
              <a:stCxn id="11" idx="3"/>
              <a:endCxn id="12" idx="1"/>
            </p:cNvCxnSpPr>
            <p:nvPr/>
          </p:nvCxnSpPr>
          <p:spPr>
            <a:xfrm>
              <a:off x="3124200" y="4686300"/>
              <a:ext cx="914400" cy="1588"/>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Rechte verbindingslijn met pijl 70"/>
            <p:cNvCxnSpPr>
              <a:stCxn id="16" idx="3"/>
              <a:endCxn id="17" idx="1"/>
            </p:cNvCxnSpPr>
            <p:nvPr/>
          </p:nvCxnSpPr>
          <p:spPr>
            <a:xfrm>
              <a:off x="4572000" y="5676900"/>
              <a:ext cx="5334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Gebogen verbindingslijn 72"/>
            <p:cNvCxnSpPr>
              <a:stCxn id="17" idx="3"/>
              <a:endCxn id="15" idx="6"/>
            </p:cNvCxnSpPr>
            <p:nvPr/>
          </p:nvCxnSpPr>
          <p:spPr>
            <a:xfrm flipV="1">
              <a:off x="7010400" y="1562100"/>
              <a:ext cx="1752600" cy="4114800"/>
            </a:xfrm>
            <a:prstGeom prst="bentConnector3">
              <a:avLst>
                <a:gd name="adj1" fmla="val 113043"/>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Rechthoek 73"/>
            <p:cNvSpPr/>
            <p:nvPr/>
          </p:nvSpPr>
          <p:spPr>
            <a:xfrm>
              <a:off x="6781800" y="2362200"/>
              <a:ext cx="1905000" cy="6858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chemeClr val="tx1"/>
                  </a:solidFill>
                </a:rPr>
                <a:t>Prepare the Sustainability Management Plan</a:t>
              </a:r>
            </a:p>
          </p:txBody>
        </p:sp>
        <p:cxnSp>
          <p:nvCxnSpPr>
            <p:cNvPr id="32" name="Vorm 76"/>
            <p:cNvCxnSpPr>
              <a:stCxn id="31" idx="2"/>
              <a:endCxn id="8" idx="0"/>
            </p:cNvCxnSpPr>
            <p:nvPr/>
          </p:nvCxnSpPr>
          <p:spPr>
            <a:xfrm rot="5400000">
              <a:off x="5524500" y="1143000"/>
              <a:ext cx="304800" cy="41148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Gebogen verbindingslijn 79"/>
            <p:cNvCxnSpPr>
              <a:stCxn id="14" idx="2"/>
              <a:endCxn id="31" idx="0"/>
            </p:cNvCxnSpPr>
            <p:nvPr/>
          </p:nvCxnSpPr>
          <p:spPr>
            <a:xfrm rot="16200000" flipH="1">
              <a:off x="6210300" y="838200"/>
              <a:ext cx="304800" cy="27432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4" name="Ovaal 81"/>
            <p:cNvSpPr/>
            <p:nvPr/>
          </p:nvSpPr>
          <p:spPr>
            <a:xfrm>
              <a:off x="1752600" y="1371600"/>
              <a:ext cx="1905000" cy="6858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chemeClr val="tx1"/>
                  </a:solidFill>
                </a:rPr>
                <a:t>Organizational CSR Policy</a:t>
              </a:r>
            </a:p>
          </p:txBody>
        </p:sp>
        <p:cxnSp>
          <p:nvCxnSpPr>
            <p:cNvPr id="35" name="Vorm 83"/>
            <p:cNvCxnSpPr>
              <a:stCxn id="14" idx="2"/>
              <a:endCxn id="9" idx="0"/>
            </p:cNvCxnSpPr>
            <p:nvPr/>
          </p:nvCxnSpPr>
          <p:spPr>
            <a:xfrm rot="5400000">
              <a:off x="4152900" y="1524000"/>
              <a:ext cx="304800" cy="13716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6" name="Ovaal 88"/>
            <p:cNvSpPr/>
            <p:nvPr/>
          </p:nvSpPr>
          <p:spPr>
            <a:xfrm>
              <a:off x="1981200" y="9906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050"/>
            </a:p>
          </p:txBody>
        </p:sp>
        <p:cxnSp>
          <p:nvCxnSpPr>
            <p:cNvPr id="37" name="Gebogen verbindingslijn 90"/>
            <p:cNvCxnSpPr>
              <a:stCxn id="7" idx="6"/>
              <a:endCxn id="14" idx="1"/>
            </p:cNvCxnSpPr>
            <p:nvPr/>
          </p:nvCxnSpPr>
          <p:spPr>
            <a:xfrm>
              <a:off x="2362200" y="1104900"/>
              <a:ext cx="2133600" cy="457200"/>
            </a:xfrm>
            <a:prstGeom prst="bentConnector3">
              <a:avLst>
                <a:gd name="adj1" fmla="val 8156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Gebogen verbindingslijn 95"/>
            <p:cNvCxnSpPr>
              <a:stCxn id="34" idx="6"/>
              <a:endCxn id="14" idx="1"/>
            </p:cNvCxnSpPr>
            <p:nvPr/>
          </p:nvCxnSpPr>
          <p:spPr>
            <a:xfrm flipV="1">
              <a:off x="3657600" y="1562100"/>
              <a:ext cx="838200" cy="152400"/>
            </a:xfrm>
            <a:prstGeom prst="bentConnector3">
              <a:avLst>
                <a:gd name="adj1" fmla="val 52296"/>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9" name="Ovaal 98"/>
            <p:cNvSpPr/>
            <p:nvPr/>
          </p:nvSpPr>
          <p:spPr>
            <a:xfrm>
              <a:off x="4267200" y="3429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050"/>
            </a:p>
          </p:txBody>
        </p:sp>
        <p:sp>
          <p:nvSpPr>
            <p:cNvPr id="40" name="Ovaal 99"/>
            <p:cNvSpPr/>
            <p:nvPr/>
          </p:nvSpPr>
          <p:spPr>
            <a:xfrm>
              <a:off x="2743200" y="44196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050"/>
            </a:p>
          </p:txBody>
        </p:sp>
        <p:sp>
          <p:nvSpPr>
            <p:cNvPr id="41" name="Ovaal 100"/>
            <p:cNvSpPr/>
            <p:nvPr/>
          </p:nvSpPr>
          <p:spPr>
            <a:xfrm>
              <a:off x="6705600" y="54102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050"/>
            </a:p>
          </p:txBody>
        </p:sp>
        <p:sp>
          <p:nvSpPr>
            <p:cNvPr id="42" name="Ovaal 101"/>
            <p:cNvSpPr/>
            <p:nvPr/>
          </p:nvSpPr>
          <p:spPr>
            <a:xfrm>
              <a:off x="8305800" y="13716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050"/>
            </a:p>
          </p:txBody>
        </p:sp>
      </p:grpSp>
      <p:sp>
        <p:nvSpPr>
          <p:cNvPr id="44" name="TextBox 43"/>
          <p:cNvSpPr txBox="1"/>
          <p:nvPr/>
        </p:nvSpPr>
        <p:spPr>
          <a:xfrm>
            <a:off x="6779846" y="3438769"/>
            <a:ext cx="184666" cy="369332"/>
          </a:xfrm>
          <a:prstGeom prst="rect">
            <a:avLst/>
          </a:prstGeom>
          <a:noFill/>
        </p:spPr>
        <p:txBody>
          <a:bodyPr wrap="none" rtlCol="0">
            <a:spAutoFit/>
          </a:bodyPr>
          <a:lstStyle/>
          <a:p>
            <a:endParaRPr lang="en-US" dirty="0"/>
          </a:p>
        </p:txBody>
      </p:sp>
      <p:sp>
        <p:nvSpPr>
          <p:cNvPr id="45" name="TextBox 44"/>
          <p:cNvSpPr txBox="1"/>
          <p:nvPr/>
        </p:nvSpPr>
        <p:spPr>
          <a:xfrm>
            <a:off x="76200" y="2819400"/>
            <a:ext cx="3110422" cy="923330"/>
          </a:xfrm>
          <a:prstGeom prst="rect">
            <a:avLst/>
          </a:prstGeom>
          <a:noFill/>
        </p:spPr>
        <p:txBody>
          <a:bodyPr wrap="none" rtlCol="0">
            <a:spAutoFit/>
          </a:bodyPr>
          <a:lstStyle/>
          <a:p>
            <a:r>
              <a:rPr lang="en-US" b="1" dirty="0" smtClean="0"/>
              <a:t>Example</a:t>
            </a:r>
            <a:r>
              <a:rPr lang="en-US" dirty="0" smtClean="0"/>
              <a:t>: The GPM Sustainable </a:t>
            </a:r>
          </a:p>
          <a:p>
            <a:r>
              <a:rPr lang="en-US" dirty="0" smtClean="0"/>
              <a:t>PRINCE2 Approach</a:t>
            </a:r>
          </a:p>
          <a:p>
            <a:endParaRPr lang="en-US" dirty="0"/>
          </a:p>
        </p:txBody>
      </p:sp>
      <p:pic>
        <p:nvPicPr>
          <p:cNvPr id="46" name="Picture 45" descr="sp2.pn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a:ext>
            </a:extLst>
          </a:blip>
          <a:stretch>
            <a:fillRect/>
          </a:stretch>
        </p:blipFill>
        <p:spPr>
          <a:xfrm>
            <a:off x="7239000" y="4495800"/>
            <a:ext cx="1516845" cy="673100"/>
          </a:xfrm>
          <a:prstGeom prst="rect">
            <a:avLst/>
          </a:prstGeom>
        </p:spPr>
      </p:pic>
    </p:spTree>
    <p:extLst>
      <p:ext uri="{BB962C8B-B14F-4D97-AF65-F5344CB8AC3E}">
        <p14:creationId xmlns:p14="http://schemas.microsoft.com/office/powerpoint/2010/main" xmlns="" val="3150754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6" name="Rectangle 2"/>
          <p:cNvSpPr>
            <a:spLocks noGrp="1" noChangeArrowheads="1"/>
          </p:cNvSpPr>
          <p:nvPr>
            <p:ph type="title"/>
          </p:nvPr>
        </p:nvSpPr>
        <p:spPr/>
        <p:txBody>
          <a:bodyPr/>
          <a:lstStyle/>
          <a:p>
            <a:r>
              <a:rPr lang="en-GB" dirty="0"/>
              <a:t>Project Cost Plan</a:t>
            </a:r>
            <a:endParaRPr lang="en-US" dirty="0"/>
          </a:p>
        </p:txBody>
      </p:sp>
      <p:grpSp>
        <p:nvGrpSpPr>
          <p:cNvPr id="2" name="Group 232"/>
          <p:cNvGrpSpPr/>
          <p:nvPr/>
        </p:nvGrpSpPr>
        <p:grpSpPr>
          <a:xfrm>
            <a:off x="2315756" y="838200"/>
            <a:ext cx="4353766" cy="5091112"/>
            <a:chOff x="3065463" y="1173163"/>
            <a:chExt cx="4716580" cy="5091112"/>
          </a:xfrm>
        </p:grpSpPr>
        <p:grpSp>
          <p:nvGrpSpPr>
            <p:cNvPr id="4" name="Group 3"/>
            <p:cNvGrpSpPr>
              <a:grpSpLocks/>
            </p:cNvGrpSpPr>
            <p:nvPr/>
          </p:nvGrpSpPr>
          <p:grpSpPr bwMode="auto">
            <a:xfrm>
              <a:off x="3065463" y="1173163"/>
              <a:ext cx="4716580" cy="2554288"/>
              <a:chOff x="1782" y="739"/>
              <a:chExt cx="2743" cy="1609"/>
            </a:xfrm>
          </p:grpSpPr>
          <p:grpSp>
            <p:nvGrpSpPr>
              <p:cNvPr id="5" name="Group 4"/>
              <p:cNvGrpSpPr>
                <a:grpSpLocks/>
              </p:cNvGrpSpPr>
              <p:nvPr/>
            </p:nvGrpSpPr>
            <p:grpSpPr bwMode="auto">
              <a:xfrm>
                <a:off x="3926" y="2020"/>
                <a:ext cx="282" cy="113"/>
                <a:chOff x="3926" y="2020"/>
                <a:chExt cx="282" cy="113"/>
              </a:xfrm>
            </p:grpSpPr>
            <p:sp>
              <p:nvSpPr>
                <p:cNvPr id="968709" name="Oval 5"/>
                <p:cNvSpPr>
                  <a:spLocks noChangeArrowheads="1"/>
                </p:cNvSpPr>
                <p:nvPr/>
              </p:nvSpPr>
              <p:spPr bwMode="auto">
                <a:xfrm>
                  <a:off x="3926" y="2020"/>
                  <a:ext cx="282" cy="113"/>
                </a:xfrm>
                <a:prstGeom prst="ellipse">
                  <a:avLst/>
                </a:prstGeom>
                <a:solidFill>
                  <a:srgbClr val="FFFFCC"/>
                </a:solidFill>
                <a:ln w="0">
                  <a:solidFill>
                    <a:srgbClr val="000000"/>
                  </a:solidFill>
                  <a:round/>
                  <a:headEnd/>
                  <a:tailEnd/>
                </a:ln>
              </p:spPr>
              <p:txBody>
                <a:bodyPr/>
                <a:lstStyle/>
                <a:p>
                  <a:endParaRPr lang="en-US" sz="1000" dirty="0">
                    <a:latin typeface="+mn-lt"/>
                  </a:endParaRPr>
                </a:p>
              </p:txBody>
            </p:sp>
            <p:sp>
              <p:nvSpPr>
                <p:cNvPr id="968710" name="Oval 6"/>
                <p:cNvSpPr>
                  <a:spLocks noChangeArrowheads="1"/>
                </p:cNvSpPr>
                <p:nvPr/>
              </p:nvSpPr>
              <p:spPr bwMode="auto">
                <a:xfrm>
                  <a:off x="3926" y="2020"/>
                  <a:ext cx="282" cy="113"/>
                </a:xfrm>
                <a:prstGeom prst="ellipse">
                  <a:avLst/>
                </a:prstGeom>
                <a:noFill/>
                <a:ln w="7938" cap="rnd">
                  <a:solidFill>
                    <a:srgbClr val="000000"/>
                  </a:solidFill>
                  <a:round/>
                  <a:headEnd/>
                  <a:tailEnd/>
                </a:ln>
              </p:spPr>
              <p:txBody>
                <a:bodyPr/>
                <a:lstStyle/>
                <a:p>
                  <a:endParaRPr lang="en-US" sz="1000" dirty="0">
                    <a:latin typeface="+mn-lt"/>
                  </a:endParaRPr>
                </a:p>
              </p:txBody>
            </p:sp>
          </p:grpSp>
          <p:sp>
            <p:nvSpPr>
              <p:cNvPr id="968711" name="Rectangle 7"/>
              <p:cNvSpPr>
                <a:spLocks noChangeArrowheads="1"/>
              </p:cNvSpPr>
              <p:nvPr/>
            </p:nvSpPr>
            <p:spPr bwMode="auto">
              <a:xfrm>
                <a:off x="3208" y="739"/>
                <a:ext cx="5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Project Months </a:t>
                </a:r>
                <a:endParaRPr lang="en-US" sz="1000" b="1" dirty="0">
                  <a:latin typeface="+mn-lt"/>
                </a:endParaRPr>
              </a:p>
            </p:txBody>
          </p:sp>
          <p:sp>
            <p:nvSpPr>
              <p:cNvPr id="968712" name="Rectangle 8"/>
              <p:cNvSpPr>
                <a:spLocks noChangeArrowheads="1"/>
              </p:cNvSpPr>
              <p:nvPr/>
            </p:nvSpPr>
            <p:spPr bwMode="auto">
              <a:xfrm>
                <a:off x="1798" y="909"/>
                <a:ext cx="518"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Cost Categories</a:t>
                </a:r>
                <a:endParaRPr lang="en-US" sz="1000" b="1" dirty="0">
                  <a:latin typeface="+mn-lt"/>
                </a:endParaRPr>
              </a:p>
            </p:txBody>
          </p:sp>
          <p:sp>
            <p:nvSpPr>
              <p:cNvPr id="968713" name="Rectangle 9"/>
              <p:cNvSpPr>
                <a:spLocks noChangeArrowheads="1"/>
              </p:cNvSpPr>
              <p:nvPr/>
            </p:nvSpPr>
            <p:spPr bwMode="auto">
              <a:xfrm>
                <a:off x="2575"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a:t>
                </a:r>
                <a:endParaRPr lang="en-US" sz="1000" b="1" dirty="0">
                  <a:latin typeface="+mn-lt"/>
                </a:endParaRPr>
              </a:p>
            </p:txBody>
          </p:sp>
          <p:sp>
            <p:nvSpPr>
              <p:cNvPr id="968714" name="Rectangle 10"/>
              <p:cNvSpPr>
                <a:spLocks noChangeArrowheads="1"/>
              </p:cNvSpPr>
              <p:nvPr/>
            </p:nvSpPr>
            <p:spPr bwMode="auto">
              <a:xfrm>
                <a:off x="2877"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a:t>
                </a:r>
                <a:endParaRPr lang="en-US" sz="1000" b="1" dirty="0">
                  <a:latin typeface="+mn-lt"/>
                </a:endParaRPr>
              </a:p>
            </p:txBody>
          </p:sp>
          <p:sp>
            <p:nvSpPr>
              <p:cNvPr id="968715" name="Rectangle 11"/>
              <p:cNvSpPr>
                <a:spLocks noChangeArrowheads="1"/>
              </p:cNvSpPr>
              <p:nvPr/>
            </p:nvSpPr>
            <p:spPr bwMode="auto">
              <a:xfrm>
                <a:off x="3164"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a:t>
                </a:r>
                <a:endParaRPr lang="en-US" sz="1000" b="1" dirty="0">
                  <a:latin typeface="+mn-lt"/>
                </a:endParaRPr>
              </a:p>
            </p:txBody>
          </p:sp>
          <p:sp>
            <p:nvSpPr>
              <p:cNvPr id="968716" name="Rectangle 12"/>
              <p:cNvSpPr>
                <a:spLocks noChangeArrowheads="1"/>
              </p:cNvSpPr>
              <p:nvPr/>
            </p:nvSpPr>
            <p:spPr bwMode="auto">
              <a:xfrm>
                <a:off x="3466"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a:t>
                </a:r>
                <a:endParaRPr lang="en-US" sz="1000" b="1" dirty="0">
                  <a:latin typeface="+mn-lt"/>
                </a:endParaRPr>
              </a:p>
            </p:txBody>
          </p:sp>
          <p:sp>
            <p:nvSpPr>
              <p:cNvPr id="968717" name="Rectangle 13"/>
              <p:cNvSpPr>
                <a:spLocks noChangeArrowheads="1"/>
              </p:cNvSpPr>
              <p:nvPr/>
            </p:nvSpPr>
            <p:spPr bwMode="auto">
              <a:xfrm>
                <a:off x="3766"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a:t>
                </a:r>
                <a:endParaRPr lang="en-US" sz="1000" b="1" dirty="0">
                  <a:latin typeface="+mn-lt"/>
                </a:endParaRPr>
              </a:p>
            </p:txBody>
          </p:sp>
          <p:sp>
            <p:nvSpPr>
              <p:cNvPr id="968718" name="Rectangle 14"/>
              <p:cNvSpPr>
                <a:spLocks noChangeArrowheads="1"/>
              </p:cNvSpPr>
              <p:nvPr/>
            </p:nvSpPr>
            <p:spPr bwMode="auto">
              <a:xfrm>
                <a:off x="4075"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6</a:t>
                </a:r>
                <a:endParaRPr lang="en-US" sz="1000" b="1" dirty="0">
                  <a:latin typeface="+mn-lt"/>
                </a:endParaRPr>
              </a:p>
            </p:txBody>
          </p:sp>
          <p:sp>
            <p:nvSpPr>
              <p:cNvPr id="968719" name="Rectangle 15"/>
              <p:cNvSpPr>
                <a:spLocks noChangeArrowheads="1"/>
              </p:cNvSpPr>
              <p:nvPr/>
            </p:nvSpPr>
            <p:spPr bwMode="auto">
              <a:xfrm>
                <a:off x="4295" y="869"/>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Total</a:t>
                </a:r>
                <a:endParaRPr lang="en-US" sz="1000" b="1" dirty="0">
                  <a:latin typeface="+mn-lt"/>
                </a:endParaRPr>
              </a:p>
            </p:txBody>
          </p:sp>
          <p:sp>
            <p:nvSpPr>
              <p:cNvPr id="968720" name="Rectangle 16"/>
              <p:cNvSpPr>
                <a:spLocks noChangeArrowheads="1"/>
              </p:cNvSpPr>
              <p:nvPr/>
            </p:nvSpPr>
            <p:spPr bwMode="auto">
              <a:xfrm>
                <a:off x="2009" y="1025"/>
                <a:ext cx="38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Resource A </a:t>
                </a:r>
                <a:endParaRPr lang="en-US" sz="1000" b="1" dirty="0">
                  <a:latin typeface="+mn-lt"/>
                </a:endParaRPr>
              </a:p>
            </p:txBody>
          </p:sp>
          <p:sp>
            <p:nvSpPr>
              <p:cNvPr id="968721" name="Rectangle 17"/>
              <p:cNvSpPr>
                <a:spLocks noChangeArrowheads="1"/>
              </p:cNvSpPr>
              <p:nvPr/>
            </p:nvSpPr>
            <p:spPr bwMode="auto">
              <a:xfrm>
                <a:off x="2559"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22" name="Rectangle 18"/>
              <p:cNvSpPr>
                <a:spLocks noChangeArrowheads="1"/>
              </p:cNvSpPr>
              <p:nvPr/>
            </p:nvSpPr>
            <p:spPr bwMode="auto">
              <a:xfrm>
                <a:off x="2860"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75</a:t>
                </a:r>
                <a:endParaRPr lang="en-US" sz="1000" b="1" dirty="0">
                  <a:latin typeface="+mn-lt"/>
                </a:endParaRPr>
              </a:p>
            </p:txBody>
          </p:sp>
          <p:sp>
            <p:nvSpPr>
              <p:cNvPr id="968723" name="Rectangle 19"/>
              <p:cNvSpPr>
                <a:spLocks noChangeArrowheads="1"/>
              </p:cNvSpPr>
              <p:nvPr/>
            </p:nvSpPr>
            <p:spPr bwMode="auto">
              <a:xfrm>
                <a:off x="3160"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75</a:t>
                </a:r>
                <a:endParaRPr lang="en-US" sz="1000" b="1" dirty="0">
                  <a:latin typeface="+mn-lt"/>
                </a:endParaRPr>
              </a:p>
            </p:txBody>
          </p:sp>
          <p:sp>
            <p:nvSpPr>
              <p:cNvPr id="968724" name="Rectangle 20"/>
              <p:cNvSpPr>
                <a:spLocks noChangeArrowheads="1"/>
              </p:cNvSpPr>
              <p:nvPr/>
            </p:nvSpPr>
            <p:spPr bwMode="auto">
              <a:xfrm>
                <a:off x="3425" y="1025"/>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25" name="Rectangle 21"/>
              <p:cNvSpPr>
                <a:spLocks noChangeArrowheads="1"/>
              </p:cNvSpPr>
              <p:nvPr/>
            </p:nvSpPr>
            <p:spPr bwMode="auto">
              <a:xfrm>
                <a:off x="3727" y="1025"/>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26" name="Rectangle 22"/>
              <p:cNvSpPr>
                <a:spLocks noChangeArrowheads="1"/>
              </p:cNvSpPr>
              <p:nvPr/>
            </p:nvSpPr>
            <p:spPr bwMode="auto">
              <a:xfrm>
                <a:off x="4065"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727" name="Rectangle 23"/>
              <p:cNvSpPr>
                <a:spLocks noChangeArrowheads="1"/>
              </p:cNvSpPr>
              <p:nvPr/>
            </p:nvSpPr>
            <p:spPr bwMode="auto">
              <a:xfrm>
                <a:off x="4334" y="1023"/>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440</a:t>
                </a:r>
                <a:endParaRPr lang="en-US" sz="1000" b="1" dirty="0">
                  <a:latin typeface="+mn-lt"/>
                </a:endParaRPr>
              </a:p>
            </p:txBody>
          </p:sp>
          <p:sp>
            <p:nvSpPr>
              <p:cNvPr id="968728" name="Rectangle 24"/>
              <p:cNvSpPr>
                <a:spLocks noChangeArrowheads="1"/>
              </p:cNvSpPr>
              <p:nvPr/>
            </p:nvSpPr>
            <p:spPr bwMode="auto">
              <a:xfrm>
                <a:off x="2009" y="1146"/>
                <a:ext cx="3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Resource B</a:t>
                </a:r>
                <a:endParaRPr lang="en-US" sz="1000" b="1" dirty="0">
                  <a:latin typeface="+mn-lt"/>
                </a:endParaRPr>
              </a:p>
            </p:txBody>
          </p:sp>
          <p:sp>
            <p:nvSpPr>
              <p:cNvPr id="968729" name="Rectangle 25"/>
              <p:cNvSpPr>
                <a:spLocks noChangeArrowheads="1"/>
              </p:cNvSpPr>
              <p:nvPr/>
            </p:nvSpPr>
            <p:spPr bwMode="auto">
              <a:xfrm>
                <a:off x="2559"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30</a:t>
                </a:r>
                <a:endParaRPr lang="en-US" sz="1000" b="1" dirty="0">
                  <a:latin typeface="+mn-lt"/>
                </a:endParaRPr>
              </a:p>
            </p:txBody>
          </p:sp>
          <p:sp>
            <p:nvSpPr>
              <p:cNvPr id="968730" name="Rectangle 26"/>
              <p:cNvSpPr>
                <a:spLocks noChangeArrowheads="1"/>
              </p:cNvSpPr>
              <p:nvPr/>
            </p:nvSpPr>
            <p:spPr bwMode="auto">
              <a:xfrm>
                <a:off x="2860"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731" name="Rectangle 27"/>
              <p:cNvSpPr>
                <a:spLocks noChangeArrowheads="1"/>
              </p:cNvSpPr>
              <p:nvPr/>
            </p:nvSpPr>
            <p:spPr bwMode="auto">
              <a:xfrm>
                <a:off x="3160"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732" name="Rectangle 28"/>
              <p:cNvSpPr>
                <a:spLocks noChangeArrowheads="1"/>
              </p:cNvSpPr>
              <p:nvPr/>
            </p:nvSpPr>
            <p:spPr bwMode="auto">
              <a:xfrm>
                <a:off x="3462"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733" name="Rectangle 29"/>
              <p:cNvSpPr>
                <a:spLocks noChangeArrowheads="1"/>
              </p:cNvSpPr>
              <p:nvPr/>
            </p:nvSpPr>
            <p:spPr bwMode="auto">
              <a:xfrm>
                <a:off x="3763"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734" name="Rectangle 30"/>
              <p:cNvSpPr>
                <a:spLocks noChangeArrowheads="1"/>
              </p:cNvSpPr>
              <p:nvPr/>
            </p:nvSpPr>
            <p:spPr bwMode="auto">
              <a:xfrm>
                <a:off x="4065"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35" name="Rectangle 31"/>
              <p:cNvSpPr>
                <a:spLocks noChangeArrowheads="1"/>
              </p:cNvSpPr>
              <p:nvPr/>
            </p:nvSpPr>
            <p:spPr bwMode="auto">
              <a:xfrm>
                <a:off x="4334" y="1144"/>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210</a:t>
                </a:r>
                <a:endParaRPr lang="en-US" sz="1000" b="1" dirty="0">
                  <a:latin typeface="+mn-lt"/>
                </a:endParaRPr>
              </a:p>
            </p:txBody>
          </p:sp>
          <p:sp>
            <p:nvSpPr>
              <p:cNvPr id="968736" name="Rectangle 32"/>
              <p:cNvSpPr>
                <a:spLocks noChangeArrowheads="1"/>
              </p:cNvSpPr>
              <p:nvPr/>
            </p:nvSpPr>
            <p:spPr bwMode="auto">
              <a:xfrm>
                <a:off x="2009" y="1268"/>
                <a:ext cx="365"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Resource C</a:t>
                </a:r>
                <a:endParaRPr lang="en-US" sz="1000" b="1" dirty="0">
                  <a:latin typeface="+mn-lt"/>
                </a:endParaRPr>
              </a:p>
            </p:txBody>
          </p:sp>
          <p:sp>
            <p:nvSpPr>
              <p:cNvPr id="968737" name="Rectangle 33"/>
              <p:cNvSpPr>
                <a:spLocks noChangeArrowheads="1"/>
              </p:cNvSpPr>
              <p:nvPr/>
            </p:nvSpPr>
            <p:spPr bwMode="auto">
              <a:xfrm>
                <a:off x="2559"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38" name="Rectangle 34"/>
              <p:cNvSpPr>
                <a:spLocks noChangeArrowheads="1"/>
              </p:cNvSpPr>
              <p:nvPr/>
            </p:nvSpPr>
            <p:spPr bwMode="auto">
              <a:xfrm>
                <a:off x="2822" y="126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39" name="Rectangle 35"/>
              <p:cNvSpPr>
                <a:spLocks noChangeArrowheads="1"/>
              </p:cNvSpPr>
              <p:nvPr/>
            </p:nvSpPr>
            <p:spPr bwMode="auto">
              <a:xfrm>
                <a:off x="3124" y="126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40" name="Rectangle 36"/>
              <p:cNvSpPr>
                <a:spLocks noChangeArrowheads="1"/>
              </p:cNvSpPr>
              <p:nvPr/>
            </p:nvSpPr>
            <p:spPr bwMode="auto">
              <a:xfrm>
                <a:off x="3462"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41" name="Rectangle 37"/>
              <p:cNvSpPr>
                <a:spLocks noChangeArrowheads="1"/>
              </p:cNvSpPr>
              <p:nvPr/>
            </p:nvSpPr>
            <p:spPr bwMode="auto">
              <a:xfrm>
                <a:off x="3763"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42" name="Rectangle 38"/>
              <p:cNvSpPr>
                <a:spLocks noChangeArrowheads="1"/>
              </p:cNvSpPr>
              <p:nvPr/>
            </p:nvSpPr>
            <p:spPr bwMode="auto">
              <a:xfrm>
                <a:off x="4334" y="1266"/>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350</a:t>
                </a:r>
                <a:endParaRPr lang="en-US" sz="1000" b="1" dirty="0">
                  <a:latin typeface="+mn-lt"/>
                </a:endParaRPr>
              </a:p>
            </p:txBody>
          </p:sp>
          <p:sp>
            <p:nvSpPr>
              <p:cNvPr id="968743" name="Rectangle 39"/>
              <p:cNvSpPr>
                <a:spLocks noChangeArrowheads="1"/>
              </p:cNvSpPr>
              <p:nvPr/>
            </p:nvSpPr>
            <p:spPr bwMode="auto">
              <a:xfrm>
                <a:off x="1946" y="1392"/>
                <a:ext cx="190"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Total </a:t>
                </a:r>
                <a:endParaRPr lang="en-US" sz="1000" b="1" dirty="0">
                  <a:latin typeface="+mn-lt"/>
                </a:endParaRPr>
              </a:p>
            </p:txBody>
          </p:sp>
          <p:sp>
            <p:nvSpPr>
              <p:cNvPr id="968744" name="Rectangle 40"/>
              <p:cNvSpPr>
                <a:spLocks noChangeArrowheads="1"/>
              </p:cNvSpPr>
              <p:nvPr/>
            </p:nvSpPr>
            <p:spPr bwMode="auto">
              <a:xfrm>
                <a:off x="2134" y="1392"/>
                <a:ext cx="189" cy="97"/>
              </a:xfrm>
              <a:prstGeom prst="rect">
                <a:avLst/>
              </a:prstGeom>
              <a:noFill/>
              <a:ln w="9525">
                <a:noFill/>
                <a:miter lim="800000"/>
                <a:headEnd/>
                <a:tailEnd/>
              </a:ln>
            </p:spPr>
            <p:txBody>
              <a:bodyPr wrap="none" lIns="0" tIns="0" rIns="0" bIns="0">
                <a:spAutoFit/>
              </a:bodyPr>
              <a:lstStyle/>
              <a:p>
                <a:pPr algn="l" eaLnBrk="1" hangingPunct="1"/>
                <a:r>
                  <a:rPr lang="en-US" sz="1000" b="1" dirty="0" smtClean="0">
                    <a:solidFill>
                      <a:srgbClr val="000000"/>
                    </a:solidFill>
                    <a:latin typeface="+mn-lt"/>
                  </a:rPr>
                  <a:t>Labor</a:t>
                </a:r>
                <a:endParaRPr lang="en-US" sz="1000" b="1" dirty="0">
                  <a:latin typeface="+mn-lt"/>
                </a:endParaRPr>
              </a:p>
            </p:txBody>
          </p:sp>
          <p:sp>
            <p:nvSpPr>
              <p:cNvPr id="968745" name="Rectangle 41"/>
              <p:cNvSpPr>
                <a:spLocks noChangeArrowheads="1"/>
              </p:cNvSpPr>
              <p:nvPr/>
            </p:nvSpPr>
            <p:spPr bwMode="auto">
              <a:xfrm>
                <a:off x="2522"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130</a:t>
                </a:r>
                <a:endParaRPr lang="en-US" sz="1000" b="1" dirty="0">
                  <a:latin typeface="+mn-lt"/>
                </a:endParaRPr>
              </a:p>
            </p:txBody>
          </p:sp>
          <p:sp>
            <p:nvSpPr>
              <p:cNvPr id="968746" name="Rectangle 42"/>
              <p:cNvSpPr>
                <a:spLocks noChangeArrowheads="1"/>
              </p:cNvSpPr>
              <p:nvPr/>
            </p:nvSpPr>
            <p:spPr bwMode="auto">
              <a:xfrm>
                <a:off x="2822"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215</a:t>
                </a:r>
                <a:endParaRPr lang="en-US" sz="1000" b="1" dirty="0">
                  <a:latin typeface="+mn-lt"/>
                </a:endParaRPr>
              </a:p>
            </p:txBody>
          </p:sp>
          <p:sp>
            <p:nvSpPr>
              <p:cNvPr id="968747" name="Rectangle 43"/>
              <p:cNvSpPr>
                <a:spLocks noChangeArrowheads="1"/>
              </p:cNvSpPr>
              <p:nvPr/>
            </p:nvSpPr>
            <p:spPr bwMode="auto">
              <a:xfrm>
                <a:off x="3124"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215</a:t>
                </a:r>
                <a:endParaRPr lang="en-US" sz="1000" b="1" dirty="0">
                  <a:latin typeface="+mn-lt"/>
                </a:endParaRPr>
              </a:p>
            </p:txBody>
          </p:sp>
          <p:sp>
            <p:nvSpPr>
              <p:cNvPr id="968748" name="Rectangle 44"/>
              <p:cNvSpPr>
                <a:spLocks noChangeArrowheads="1"/>
              </p:cNvSpPr>
              <p:nvPr/>
            </p:nvSpPr>
            <p:spPr bwMode="auto">
              <a:xfrm>
                <a:off x="3425"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190</a:t>
                </a:r>
                <a:endParaRPr lang="en-US" sz="1000" b="1" dirty="0">
                  <a:latin typeface="+mn-lt"/>
                </a:endParaRPr>
              </a:p>
            </p:txBody>
          </p:sp>
          <p:sp>
            <p:nvSpPr>
              <p:cNvPr id="968749" name="Rectangle 45"/>
              <p:cNvSpPr>
                <a:spLocks noChangeArrowheads="1"/>
              </p:cNvSpPr>
              <p:nvPr/>
            </p:nvSpPr>
            <p:spPr bwMode="auto">
              <a:xfrm>
                <a:off x="3727"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190</a:t>
                </a:r>
                <a:endParaRPr lang="en-US" sz="1000" b="1" dirty="0">
                  <a:latin typeface="+mn-lt"/>
                </a:endParaRPr>
              </a:p>
            </p:txBody>
          </p:sp>
          <p:sp>
            <p:nvSpPr>
              <p:cNvPr id="968750" name="Rectangle 46"/>
              <p:cNvSpPr>
                <a:spLocks noChangeArrowheads="1"/>
              </p:cNvSpPr>
              <p:nvPr/>
            </p:nvSpPr>
            <p:spPr bwMode="auto">
              <a:xfrm>
                <a:off x="4065" y="1394"/>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60</a:t>
                </a:r>
                <a:endParaRPr lang="en-US" sz="1000" b="1" dirty="0">
                  <a:latin typeface="+mn-lt"/>
                </a:endParaRPr>
              </a:p>
            </p:txBody>
          </p:sp>
          <p:sp>
            <p:nvSpPr>
              <p:cNvPr id="968751" name="Rectangle 47"/>
              <p:cNvSpPr>
                <a:spLocks noChangeArrowheads="1"/>
              </p:cNvSpPr>
              <p:nvPr/>
            </p:nvSpPr>
            <p:spPr bwMode="auto">
              <a:xfrm>
                <a:off x="4292" y="139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1000</a:t>
                </a:r>
                <a:endParaRPr lang="en-US" sz="1000" b="1" dirty="0">
                  <a:latin typeface="+mn-lt"/>
                </a:endParaRPr>
              </a:p>
            </p:txBody>
          </p:sp>
          <p:sp>
            <p:nvSpPr>
              <p:cNvPr id="968752" name="Rectangle 48"/>
              <p:cNvSpPr>
                <a:spLocks noChangeArrowheads="1"/>
              </p:cNvSpPr>
              <p:nvPr/>
            </p:nvSpPr>
            <p:spPr bwMode="auto">
              <a:xfrm>
                <a:off x="2093" y="1517"/>
                <a:ext cx="309"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Materials</a:t>
                </a:r>
                <a:endParaRPr lang="en-US" sz="1000" b="1" dirty="0">
                  <a:latin typeface="+mn-lt"/>
                </a:endParaRPr>
              </a:p>
            </p:txBody>
          </p:sp>
          <p:sp>
            <p:nvSpPr>
              <p:cNvPr id="968753" name="Rectangle 49"/>
              <p:cNvSpPr>
                <a:spLocks noChangeArrowheads="1"/>
              </p:cNvSpPr>
              <p:nvPr/>
            </p:nvSpPr>
            <p:spPr bwMode="auto">
              <a:xfrm>
                <a:off x="2860"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54" name="Rectangle 50"/>
              <p:cNvSpPr>
                <a:spLocks noChangeArrowheads="1"/>
              </p:cNvSpPr>
              <p:nvPr/>
            </p:nvSpPr>
            <p:spPr bwMode="auto">
              <a:xfrm>
                <a:off x="3160"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55" name="Rectangle 51"/>
              <p:cNvSpPr>
                <a:spLocks noChangeArrowheads="1"/>
              </p:cNvSpPr>
              <p:nvPr/>
            </p:nvSpPr>
            <p:spPr bwMode="auto">
              <a:xfrm>
                <a:off x="3462"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56" name="Rectangle 52"/>
              <p:cNvSpPr>
                <a:spLocks noChangeArrowheads="1"/>
              </p:cNvSpPr>
              <p:nvPr/>
            </p:nvSpPr>
            <p:spPr bwMode="auto">
              <a:xfrm>
                <a:off x="3763"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57" name="Rectangle 53"/>
              <p:cNvSpPr>
                <a:spLocks noChangeArrowheads="1"/>
              </p:cNvSpPr>
              <p:nvPr/>
            </p:nvSpPr>
            <p:spPr bwMode="auto">
              <a:xfrm>
                <a:off x="4027" y="1517"/>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58" name="Rectangle 54"/>
              <p:cNvSpPr>
                <a:spLocks noChangeArrowheads="1"/>
              </p:cNvSpPr>
              <p:nvPr/>
            </p:nvSpPr>
            <p:spPr bwMode="auto">
              <a:xfrm>
                <a:off x="4334" y="1515"/>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300</a:t>
                </a:r>
                <a:endParaRPr lang="en-US" sz="1000" b="1" dirty="0">
                  <a:latin typeface="+mn-lt"/>
                </a:endParaRPr>
              </a:p>
            </p:txBody>
          </p:sp>
          <p:sp>
            <p:nvSpPr>
              <p:cNvPr id="968759" name="Rectangle 55"/>
              <p:cNvSpPr>
                <a:spLocks noChangeArrowheads="1"/>
              </p:cNvSpPr>
              <p:nvPr/>
            </p:nvSpPr>
            <p:spPr bwMode="auto">
              <a:xfrm>
                <a:off x="1930" y="1638"/>
                <a:ext cx="455"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Sub Contracts</a:t>
                </a:r>
                <a:endParaRPr lang="en-US" sz="1000" b="1" dirty="0">
                  <a:latin typeface="+mn-lt"/>
                </a:endParaRPr>
              </a:p>
            </p:txBody>
          </p:sp>
          <p:sp>
            <p:nvSpPr>
              <p:cNvPr id="968760" name="Rectangle 56"/>
              <p:cNvSpPr>
                <a:spLocks noChangeArrowheads="1"/>
              </p:cNvSpPr>
              <p:nvPr/>
            </p:nvSpPr>
            <p:spPr bwMode="auto">
              <a:xfrm>
                <a:off x="2860" y="163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30</a:t>
                </a:r>
                <a:endParaRPr lang="en-US" sz="1000" b="1" dirty="0">
                  <a:latin typeface="+mn-lt"/>
                </a:endParaRPr>
              </a:p>
            </p:txBody>
          </p:sp>
          <p:sp>
            <p:nvSpPr>
              <p:cNvPr id="968761" name="Rectangle 57"/>
              <p:cNvSpPr>
                <a:spLocks noChangeArrowheads="1"/>
              </p:cNvSpPr>
              <p:nvPr/>
            </p:nvSpPr>
            <p:spPr bwMode="auto">
              <a:xfrm>
                <a:off x="3124"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62" name="Rectangle 58"/>
              <p:cNvSpPr>
                <a:spLocks noChangeArrowheads="1"/>
              </p:cNvSpPr>
              <p:nvPr/>
            </p:nvSpPr>
            <p:spPr bwMode="auto">
              <a:xfrm>
                <a:off x="3425"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250</a:t>
                </a:r>
                <a:endParaRPr lang="en-US" sz="1000" b="1" dirty="0">
                  <a:latin typeface="+mn-lt"/>
                </a:endParaRPr>
              </a:p>
            </p:txBody>
          </p:sp>
          <p:sp>
            <p:nvSpPr>
              <p:cNvPr id="968763" name="Rectangle 59"/>
              <p:cNvSpPr>
                <a:spLocks noChangeArrowheads="1"/>
              </p:cNvSpPr>
              <p:nvPr/>
            </p:nvSpPr>
            <p:spPr bwMode="auto">
              <a:xfrm>
                <a:off x="3727"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150</a:t>
                </a:r>
                <a:endParaRPr lang="en-US" sz="1000" b="1" dirty="0">
                  <a:latin typeface="+mn-lt"/>
                </a:endParaRPr>
              </a:p>
            </p:txBody>
          </p:sp>
          <p:sp>
            <p:nvSpPr>
              <p:cNvPr id="968764" name="Rectangle 60"/>
              <p:cNvSpPr>
                <a:spLocks noChangeArrowheads="1"/>
              </p:cNvSpPr>
              <p:nvPr/>
            </p:nvSpPr>
            <p:spPr bwMode="auto">
              <a:xfrm>
                <a:off x="4065" y="163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65" name="Rectangle 61"/>
              <p:cNvSpPr>
                <a:spLocks noChangeArrowheads="1"/>
              </p:cNvSpPr>
              <p:nvPr/>
            </p:nvSpPr>
            <p:spPr bwMode="auto">
              <a:xfrm>
                <a:off x="4334" y="1636"/>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580</a:t>
                </a:r>
                <a:endParaRPr lang="en-US" sz="1000" b="1" dirty="0">
                  <a:latin typeface="+mn-lt"/>
                </a:endParaRPr>
              </a:p>
            </p:txBody>
          </p:sp>
          <p:sp>
            <p:nvSpPr>
              <p:cNvPr id="968766" name="Rectangle 62"/>
              <p:cNvSpPr>
                <a:spLocks noChangeArrowheads="1"/>
              </p:cNvSpPr>
              <p:nvPr/>
            </p:nvSpPr>
            <p:spPr bwMode="auto">
              <a:xfrm>
                <a:off x="2067" y="1759"/>
                <a:ext cx="30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Expenses</a:t>
                </a:r>
                <a:endParaRPr lang="en-US" sz="1000" b="1" dirty="0">
                  <a:latin typeface="+mn-lt"/>
                </a:endParaRPr>
              </a:p>
            </p:txBody>
          </p:sp>
          <p:sp>
            <p:nvSpPr>
              <p:cNvPr id="968767" name="Rectangle 63"/>
              <p:cNvSpPr>
                <a:spLocks noChangeArrowheads="1"/>
              </p:cNvSpPr>
              <p:nvPr/>
            </p:nvSpPr>
            <p:spPr bwMode="auto">
              <a:xfrm>
                <a:off x="2559"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a:t>
                </a:r>
                <a:endParaRPr lang="en-US" sz="1000" b="1" dirty="0">
                  <a:latin typeface="+mn-lt"/>
                </a:endParaRPr>
              </a:p>
            </p:txBody>
          </p:sp>
          <p:sp>
            <p:nvSpPr>
              <p:cNvPr id="968768" name="Rectangle 64"/>
              <p:cNvSpPr>
                <a:spLocks noChangeArrowheads="1"/>
              </p:cNvSpPr>
              <p:nvPr/>
            </p:nvSpPr>
            <p:spPr bwMode="auto">
              <a:xfrm>
                <a:off x="2860"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69" name="Rectangle 65"/>
              <p:cNvSpPr>
                <a:spLocks noChangeArrowheads="1"/>
              </p:cNvSpPr>
              <p:nvPr/>
            </p:nvSpPr>
            <p:spPr bwMode="auto">
              <a:xfrm>
                <a:off x="3160"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70" name="Rectangle 66"/>
              <p:cNvSpPr>
                <a:spLocks noChangeArrowheads="1"/>
              </p:cNvSpPr>
              <p:nvPr/>
            </p:nvSpPr>
            <p:spPr bwMode="auto">
              <a:xfrm>
                <a:off x="3462"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71" name="Rectangle 67"/>
              <p:cNvSpPr>
                <a:spLocks noChangeArrowheads="1"/>
              </p:cNvSpPr>
              <p:nvPr/>
            </p:nvSpPr>
            <p:spPr bwMode="auto">
              <a:xfrm>
                <a:off x="3763"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72" name="Rectangle 68"/>
              <p:cNvSpPr>
                <a:spLocks noChangeArrowheads="1"/>
              </p:cNvSpPr>
              <p:nvPr/>
            </p:nvSpPr>
            <p:spPr bwMode="auto">
              <a:xfrm>
                <a:off x="4065"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73" name="Rectangle 69"/>
              <p:cNvSpPr>
                <a:spLocks noChangeArrowheads="1"/>
              </p:cNvSpPr>
              <p:nvPr/>
            </p:nvSpPr>
            <p:spPr bwMode="auto">
              <a:xfrm>
                <a:off x="4334" y="1757"/>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110</a:t>
                </a:r>
                <a:endParaRPr lang="en-US" sz="1000" b="1" dirty="0">
                  <a:latin typeface="+mn-lt"/>
                </a:endParaRPr>
              </a:p>
            </p:txBody>
          </p:sp>
          <p:sp>
            <p:nvSpPr>
              <p:cNvPr id="968774" name="Rectangle 70"/>
              <p:cNvSpPr>
                <a:spLocks noChangeArrowheads="1"/>
              </p:cNvSpPr>
              <p:nvPr/>
            </p:nvSpPr>
            <p:spPr bwMode="auto">
              <a:xfrm>
                <a:off x="1972" y="1892"/>
                <a:ext cx="407"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Period Costs</a:t>
                </a:r>
                <a:endParaRPr lang="en-US" sz="1000" b="1" dirty="0">
                  <a:latin typeface="+mn-lt"/>
                </a:endParaRPr>
              </a:p>
            </p:txBody>
          </p:sp>
          <p:sp>
            <p:nvSpPr>
              <p:cNvPr id="968775" name="Rectangle 71"/>
              <p:cNvSpPr>
                <a:spLocks noChangeArrowheads="1"/>
              </p:cNvSpPr>
              <p:nvPr/>
            </p:nvSpPr>
            <p:spPr bwMode="auto">
              <a:xfrm>
                <a:off x="2522"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140</a:t>
                </a:r>
                <a:endParaRPr lang="en-US" sz="1000" b="1" dirty="0">
                  <a:latin typeface="+mn-lt"/>
                </a:endParaRPr>
              </a:p>
            </p:txBody>
          </p:sp>
          <p:sp>
            <p:nvSpPr>
              <p:cNvPr id="968776" name="Rectangle 72"/>
              <p:cNvSpPr>
                <a:spLocks noChangeArrowheads="1"/>
              </p:cNvSpPr>
              <p:nvPr/>
            </p:nvSpPr>
            <p:spPr bwMode="auto">
              <a:xfrm>
                <a:off x="2822"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315</a:t>
                </a:r>
                <a:endParaRPr lang="en-US" sz="1000" b="1" dirty="0">
                  <a:latin typeface="+mn-lt"/>
                </a:endParaRPr>
              </a:p>
            </p:txBody>
          </p:sp>
          <p:sp>
            <p:nvSpPr>
              <p:cNvPr id="968777" name="Rectangle 73"/>
              <p:cNvSpPr>
                <a:spLocks noChangeArrowheads="1"/>
              </p:cNvSpPr>
              <p:nvPr/>
            </p:nvSpPr>
            <p:spPr bwMode="auto">
              <a:xfrm>
                <a:off x="3124"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385</a:t>
                </a:r>
                <a:endParaRPr lang="en-US" sz="1000" b="1" dirty="0">
                  <a:latin typeface="+mn-lt"/>
                </a:endParaRPr>
              </a:p>
            </p:txBody>
          </p:sp>
          <p:sp>
            <p:nvSpPr>
              <p:cNvPr id="968778" name="Rectangle 74"/>
              <p:cNvSpPr>
                <a:spLocks noChangeArrowheads="1"/>
              </p:cNvSpPr>
              <p:nvPr/>
            </p:nvSpPr>
            <p:spPr bwMode="auto">
              <a:xfrm>
                <a:off x="3425"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510</a:t>
                </a:r>
                <a:endParaRPr lang="en-US" sz="1000" b="1" dirty="0">
                  <a:latin typeface="+mn-lt"/>
                </a:endParaRPr>
              </a:p>
            </p:txBody>
          </p:sp>
          <p:sp>
            <p:nvSpPr>
              <p:cNvPr id="968779" name="Rectangle 75"/>
              <p:cNvSpPr>
                <a:spLocks noChangeArrowheads="1"/>
              </p:cNvSpPr>
              <p:nvPr/>
            </p:nvSpPr>
            <p:spPr bwMode="auto">
              <a:xfrm>
                <a:off x="3727"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410</a:t>
                </a:r>
                <a:endParaRPr lang="en-US" sz="1000" b="1" dirty="0">
                  <a:latin typeface="+mn-lt"/>
                </a:endParaRPr>
              </a:p>
            </p:txBody>
          </p:sp>
          <p:sp>
            <p:nvSpPr>
              <p:cNvPr id="968780" name="Rectangle 76"/>
              <p:cNvSpPr>
                <a:spLocks noChangeArrowheads="1"/>
              </p:cNvSpPr>
              <p:nvPr/>
            </p:nvSpPr>
            <p:spPr bwMode="auto">
              <a:xfrm>
                <a:off x="4027"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230</a:t>
                </a:r>
                <a:endParaRPr lang="en-US" sz="1000" b="1" dirty="0">
                  <a:latin typeface="+mn-lt"/>
                </a:endParaRPr>
              </a:p>
            </p:txBody>
          </p:sp>
          <p:sp>
            <p:nvSpPr>
              <p:cNvPr id="968781" name="Rectangle 77"/>
              <p:cNvSpPr>
                <a:spLocks noChangeArrowheads="1"/>
              </p:cNvSpPr>
              <p:nvPr/>
            </p:nvSpPr>
            <p:spPr bwMode="auto">
              <a:xfrm>
                <a:off x="1782" y="2032"/>
                <a:ext cx="579"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Cumulative Costs</a:t>
                </a:r>
                <a:endParaRPr lang="en-US" sz="1000" b="1" dirty="0">
                  <a:latin typeface="+mn-lt"/>
                </a:endParaRPr>
              </a:p>
            </p:txBody>
          </p:sp>
          <p:sp>
            <p:nvSpPr>
              <p:cNvPr id="968782" name="Rectangle 78"/>
              <p:cNvSpPr>
                <a:spLocks noChangeArrowheads="1"/>
              </p:cNvSpPr>
              <p:nvPr/>
            </p:nvSpPr>
            <p:spPr bwMode="auto">
              <a:xfrm>
                <a:off x="2522"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140</a:t>
                </a:r>
                <a:endParaRPr lang="en-US" sz="1000" b="1" dirty="0">
                  <a:latin typeface="+mn-lt"/>
                </a:endParaRPr>
              </a:p>
            </p:txBody>
          </p:sp>
          <p:sp>
            <p:nvSpPr>
              <p:cNvPr id="968783" name="Rectangle 79"/>
              <p:cNvSpPr>
                <a:spLocks noChangeArrowheads="1"/>
              </p:cNvSpPr>
              <p:nvPr/>
            </p:nvSpPr>
            <p:spPr bwMode="auto">
              <a:xfrm>
                <a:off x="2822"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455</a:t>
                </a:r>
                <a:endParaRPr lang="en-US" sz="1000" b="1" dirty="0">
                  <a:latin typeface="+mn-lt"/>
                </a:endParaRPr>
              </a:p>
            </p:txBody>
          </p:sp>
          <p:sp>
            <p:nvSpPr>
              <p:cNvPr id="968784" name="Rectangle 80"/>
              <p:cNvSpPr>
                <a:spLocks noChangeArrowheads="1"/>
              </p:cNvSpPr>
              <p:nvPr/>
            </p:nvSpPr>
            <p:spPr bwMode="auto">
              <a:xfrm>
                <a:off x="3124"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840</a:t>
                </a:r>
                <a:endParaRPr lang="en-US" sz="1000" b="1" dirty="0">
                  <a:latin typeface="+mn-lt"/>
                </a:endParaRPr>
              </a:p>
            </p:txBody>
          </p:sp>
          <p:sp>
            <p:nvSpPr>
              <p:cNvPr id="968785" name="Rectangle 81"/>
              <p:cNvSpPr>
                <a:spLocks noChangeArrowheads="1"/>
              </p:cNvSpPr>
              <p:nvPr/>
            </p:nvSpPr>
            <p:spPr bwMode="auto">
              <a:xfrm>
                <a:off x="3383" y="203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1350</a:t>
                </a:r>
                <a:endParaRPr lang="en-US" sz="1000" b="1" dirty="0">
                  <a:latin typeface="+mn-lt"/>
                </a:endParaRPr>
              </a:p>
            </p:txBody>
          </p:sp>
          <p:sp>
            <p:nvSpPr>
              <p:cNvPr id="968786" name="Rectangle 82"/>
              <p:cNvSpPr>
                <a:spLocks noChangeArrowheads="1"/>
              </p:cNvSpPr>
              <p:nvPr/>
            </p:nvSpPr>
            <p:spPr bwMode="auto">
              <a:xfrm>
                <a:off x="3684" y="203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1760</a:t>
                </a:r>
                <a:endParaRPr lang="en-US" sz="1000" b="1" dirty="0">
                  <a:latin typeface="+mn-lt"/>
                </a:endParaRPr>
              </a:p>
            </p:txBody>
          </p:sp>
          <p:sp>
            <p:nvSpPr>
              <p:cNvPr id="968787" name="Rectangle 83"/>
              <p:cNvSpPr>
                <a:spLocks noChangeArrowheads="1"/>
              </p:cNvSpPr>
              <p:nvPr/>
            </p:nvSpPr>
            <p:spPr bwMode="auto">
              <a:xfrm>
                <a:off x="3985" y="2034"/>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1990</a:t>
                </a:r>
                <a:endParaRPr lang="en-US" sz="1000" b="1" dirty="0">
                  <a:latin typeface="+mn-lt"/>
                </a:endParaRPr>
              </a:p>
            </p:txBody>
          </p:sp>
          <p:sp>
            <p:nvSpPr>
              <p:cNvPr id="968788" name="Line 84"/>
              <p:cNvSpPr>
                <a:spLocks noChangeShapeType="1"/>
              </p:cNvSpPr>
              <p:nvPr/>
            </p:nvSpPr>
            <p:spPr bwMode="auto">
              <a:xfrm>
                <a:off x="4250" y="992"/>
                <a:ext cx="1" cy="1127"/>
              </a:xfrm>
              <a:prstGeom prst="line">
                <a:avLst/>
              </a:prstGeom>
              <a:noFill/>
              <a:ln w="7938" cap="rnd">
                <a:solidFill>
                  <a:srgbClr val="000000"/>
                </a:solidFill>
                <a:round/>
                <a:headEnd/>
                <a:tailEnd/>
              </a:ln>
            </p:spPr>
            <p:txBody>
              <a:bodyPr/>
              <a:lstStyle/>
              <a:p>
                <a:endParaRPr lang="en-US" sz="1000" dirty="0">
                  <a:latin typeface="+mn-lt"/>
                </a:endParaRPr>
              </a:p>
            </p:txBody>
          </p:sp>
          <p:sp>
            <p:nvSpPr>
              <p:cNvPr id="968789" name="Rectangle 85"/>
              <p:cNvSpPr>
                <a:spLocks noChangeArrowheads="1"/>
              </p:cNvSpPr>
              <p:nvPr/>
            </p:nvSpPr>
            <p:spPr bwMode="auto">
              <a:xfrm>
                <a:off x="4302" y="1893"/>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1990</a:t>
                </a:r>
                <a:endParaRPr lang="en-US" sz="1000" b="1" dirty="0">
                  <a:latin typeface="+mn-lt"/>
                </a:endParaRPr>
              </a:p>
            </p:txBody>
          </p:sp>
          <p:sp>
            <p:nvSpPr>
              <p:cNvPr id="968790" name="Line 86"/>
              <p:cNvSpPr>
                <a:spLocks noChangeShapeType="1"/>
              </p:cNvSpPr>
              <p:nvPr/>
            </p:nvSpPr>
            <p:spPr bwMode="auto">
              <a:xfrm>
                <a:off x="1897" y="1358"/>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791" name="Line 87"/>
              <p:cNvSpPr>
                <a:spLocks noChangeShapeType="1"/>
              </p:cNvSpPr>
              <p:nvPr/>
            </p:nvSpPr>
            <p:spPr bwMode="auto">
              <a:xfrm>
                <a:off x="1890" y="1887"/>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792" name="Line 88"/>
              <p:cNvSpPr>
                <a:spLocks noChangeShapeType="1"/>
              </p:cNvSpPr>
              <p:nvPr/>
            </p:nvSpPr>
            <p:spPr bwMode="auto">
              <a:xfrm>
                <a:off x="1897" y="2027"/>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793" name="Rectangle 89"/>
              <p:cNvSpPr>
                <a:spLocks noChangeArrowheads="1"/>
              </p:cNvSpPr>
              <p:nvPr/>
            </p:nvSpPr>
            <p:spPr bwMode="auto">
              <a:xfrm>
                <a:off x="3806" y="2251"/>
                <a:ext cx="719"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Budget at Completion</a:t>
                </a:r>
                <a:endParaRPr lang="en-US" sz="1000" b="1" dirty="0">
                  <a:latin typeface="+mn-lt"/>
                </a:endParaRPr>
              </a:p>
            </p:txBody>
          </p:sp>
          <p:sp>
            <p:nvSpPr>
              <p:cNvPr id="968794" name="Freeform 90"/>
              <p:cNvSpPr>
                <a:spLocks noEditPoints="1"/>
              </p:cNvSpPr>
              <p:nvPr/>
            </p:nvSpPr>
            <p:spPr bwMode="auto">
              <a:xfrm>
                <a:off x="4099" y="2133"/>
                <a:ext cx="59" cy="100"/>
              </a:xfrm>
              <a:custGeom>
                <a:avLst/>
                <a:gdLst/>
                <a:ahLst/>
                <a:cxnLst>
                  <a:cxn ang="0">
                    <a:pos x="308" y="558"/>
                  </a:cxn>
                  <a:cxn ang="0">
                    <a:pos x="88" y="181"/>
                  </a:cxn>
                  <a:cxn ang="0">
                    <a:pos x="94" y="160"/>
                  </a:cxn>
                  <a:cxn ang="0">
                    <a:pos x="114" y="166"/>
                  </a:cxn>
                  <a:cxn ang="0">
                    <a:pos x="333" y="543"/>
                  </a:cxn>
                  <a:cxn ang="0">
                    <a:pos x="328" y="563"/>
                  </a:cxn>
                  <a:cxn ang="0">
                    <a:pos x="308" y="558"/>
                  </a:cxn>
                  <a:cxn ang="0">
                    <a:pos x="17" y="268"/>
                  </a:cxn>
                  <a:cxn ang="0">
                    <a:pos x="0" y="0"/>
                  </a:cxn>
                  <a:cxn ang="0">
                    <a:pos x="225" y="148"/>
                  </a:cxn>
                  <a:cxn ang="0">
                    <a:pos x="17" y="268"/>
                  </a:cxn>
                </a:cxnLst>
                <a:rect l="0" t="0" r="r" b="b"/>
                <a:pathLst>
                  <a:path w="338" h="568">
                    <a:moveTo>
                      <a:pt x="308" y="558"/>
                    </a:moveTo>
                    <a:lnTo>
                      <a:pt x="88" y="181"/>
                    </a:lnTo>
                    <a:cubicBezTo>
                      <a:pt x="84" y="174"/>
                      <a:pt x="86" y="165"/>
                      <a:pt x="94" y="160"/>
                    </a:cubicBezTo>
                    <a:cubicBezTo>
                      <a:pt x="101" y="156"/>
                      <a:pt x="110" y="159"/>
                      <a:pt x="114" y="166"/>
                    </a:cubicBezTo>
                    <a:lnTo>
                      <a:pt x="333" y="543"/>
                    </a:lnTo>
                    <a:cubicBezTo>
                      <a:pt x="338" y="550"/>
                      <a:pt x="335" y="559"/>
                      <a:pt x="328" y="563"/>
                    </a:cubicBezTo>
                    <a:cubicBezTo>
                      <a:pt x="321" y="568"/>
                      <a:pt x="312" y="565"/>
                      <a:pt x="308" y="558"/>
                    </a:cubicBezTo>
                    <a:close/>
                    <a:moveTo>
                      <a:pt x="17" y="268"/>
                    </a:moveTo>
                    <a:lnTo>
                      <a:pt x="0" y="0"/>
                    </a:lnTo>
                    <a:lnTo>
                      <a:pt x="225" y="148"/>
                    </a:lnTo>
                    <a:lnTo>
                      <a:pt x="17" y="268"/>
                    </a:lnTo>
                    <a:close/>
                  </a:path>
                </a:pathLst>
              </a:custGeom>
              <a:solidFill>
                <a:srgbClr val="0000FF"/>
              </a:solidFill>
              <a:ln w="1588" cap="flat">
                <a:solidFill>
                  <a:srgbClr val="0000FF"/>
                </a:solidFill>
                <a:prstDash val="solid"/>
                <a:bevel/>
                <a:headEnd/>
                <a:tailEnd/>
              </a:ln>
            </p:spPr>
            <p:txBody>
              <a:bodyPr/>
              <a:lstStyle/>
              <a:p>
                <a:endParaRPr lang="en-US" sz="1000" dirty="0">
                  <a:latin typeface="+mn-lt"/>
                </a:endParaRPr>
              </a:p>
            </p:txBody>
          </p:sp>
          <p:grpSp>
            <p:nvGrpSpPr>
              <p:cNvPr id="6" name="Group 91"/>
              <p:cNvGrpSpPr>
                <a:grpSpLocks/>
              </p:cNvGrpSpPr>
              <p:nvPr/>
            </p:nvGrpSpPr>
            <p:grpSpPr bwMode="auto">
              <a:xfrm>
                <a:off x="3926" y="2020"/>
                <a:ext cx="282" cy="113"/>
                <a:chOff x="3926" y="2020"/>
                <a:chExt cx="282" cy="113"/>
              </a:xfrm>
            </p:grpSpPr>
            <p:sp>
              <p:nvSpPr>
                <p:cNvPr id="968796" name="Oval 92"/>
                <p:cNvSpPr>
                  <a:spLocks noChangeArrowheads="1"/>
                </p:cNvSpPr>
                <p:nvPr/>
              </p:nvSpPr>
              <p:spPr bwMode="auto">
                <a:xfrm>
                  <a:off x="3926" y="2020"/>
                  <a:ext cx="282" cy="113"/>
                </a:xfrm>
                <a:prstGeom prst="ellipse">
                  <a:avLst/>
                </a:prstGeom>
                <a:solidFill>
                  <a:srgbClr val="FFFFCC"/>
                </a:solidFill>
                <a:ln w="0">
                  <a:solidFill>
                    <a:srgbClr val="000000"/>
                  </a:solidFill>
                  <a:round/>
                  <a:headEnd/>
                  <a:tailEnd/>
                </a:ln>
              </p:spPr>
              <p:txBody>
                <a:bodyPr/>
                <a:lstStyle/>
                <a:p>
                  <a:endParaRPr lang="en-US" sz="1000" dirty="0">
                    <a:latin typeface="+mn-lt"/>
                  </a:endParaRPr>
                </a:p>
              </p:txBody>
            </p:sp>
            <p:sp>
              <p:nvSpPr>
                <p:cNvPr id="968797" name="Oval 93"/>
                <p:cNvSpPr>
                  <a:spLocks noChangeArrowheads="1"/>
                </p:cNvSpPr>
                <p:nvPr/>
              </p:nvSpPr>
              <p:spPr bwMode="auto">
                <a:xfrm>
                  <a:off x="3926" y="2020"/>
                  <a:ext cx="282" cy="113"/>
                </a:xfrm>
                <a:prstGeom prst="ellipse">
                  <a:avLst/>
                </a:prstGeom>
                <a:noFill/>
                <a:ln w="7938" cap="rnd">
                  <a:solidFill>
                    <a:srgbClr val="000000"/>
                  </a:solidFill>
                  <a:round/>
                  <a:headEnd/>
                  <a:tailEnd/>
                </a:ln>
              </p:spPr>
              <p:txBody>
                <a:bodyPr/>
                <a:lstStyle/>
                <a:p>
                  <a:endParaRPr lang="en-US" sz="1000" dirty="0">
                    <a:latin typeface="+mn-lt"/>
                  </a:endParaRPr>
                </a:p>
              </p:txBody>
            </p:sp>
          </p:grpSp>
          <p:sp>
            <p:nvSpPr>
              <p:cNvPr id="968798" name="Rectangle 94"/>
              <p:cNvSpPr>
                <a:spLocks noChangeArrowheads="1"/>
              </p:cNvSpPr>
              <p:nvPr/>
            </p:nvSpPr>
            <p:spPr bwMode="auto">
              <a:xfrm>
                <a:off x="3208" y="739"/>
                <a:ext cx="5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Project Months </a:t>
                </a:r>
                <a:endParaRPr lang="en-US" sz="1000" b="1" dirty="0">
                  <a:latin typeface="+mn-lt"/>
                </a:endParaRPr>
              </a:p>
            </p:txBody>
          </p:sp>
          <p:sp>
            <p:nvSpPr>
              <p:cNvPr id="968799" name="Rectangle 95"/>
              <p:cNvSpPr>
                <a:spLocks noChangeArrowheads="1"/>
              </p:cNvSpPr>
              <p:nvPr/>
            </p:nvSpPr>
            <p:spPr bwMode="auto">
              <a:xfrm>
                <a:off x="1798" y="909"/>
                <a:ext cx="518"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Cost Categories</a:t>
                </a:r>
                <a:endParaRPr lang="en-US" sz="1000" b="1" dirty="0">
                  <a:latin typeface="+mn-lt"/>
                </a:endParaRPr>
              </a:p>
            </p:txBody>
          </p:sp>
          <p:sp>
            <p:nvSpPr>
              <p:cNvPr id="968800" name="Rectangle 96"/>
              <p:cNvSpPr>
                <a:spLocks noChangeArrowheads="1"/>
              </p:cNvSpPr>
              <p:nvPr/>
            </p:nvSpPr>
            <p:spPr bwMode="auto">
              <a:xfrm>
                <a:off x="2575"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a:t>
                </a:r>
                <a:endParaRPr lang="en-US" sz="1000" b="1" dirty="0">
                  <a:latin typeface="+mn-lt"/>
                </a:endParaRPr>
              </a:p>
            </p:txBody>
          </p:sp>
          <p:sp>
            <p:nvSpPr>
              <p:cNvPr id="968801" name="Rectangle 97"/>
              <p:cNvSpPr>
                <a:spLocks noChangeArrowheads="1"/>
              </p:cNvSpPr>
              <p:nvPr/>
            </p:nvSpPr>
            <p:spPr bwMode="auto">
              <a:xfrm>
                <a:off x="2877"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a:t>
                </a:r>
                <a:endParaRPr lang="en-US" sz="1000" b="1" dirty="0">
                  <a:latin typeface="+mn-lt"/>
                </a:endParaRPr>
              </a:p>
            </p:txBody>
          </p:sp>
          <p:sp>
            <p:nvSpPr>
              <p:cNvPr id="968802" name="Rectangle 98"/>
              <p:cNvSpPr>
                <a:spLocks noChangeArrowheads="1"/>
              </p:cNvSpPr>
              <p:nvPr/>
            </p:nvSpPr>
            <p:spPr bwMode="auto">
              <a:xfrm>
                <a:off x="3164"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a:t>
                </a:r>
                <a:endParaRPr lang="en-US" sz="1000" b="1" dirty="0">
                  <a:latin typeface="+mn-lt"/>
                </a:endParaRPr>
              </a:p>
            </p:txBody>
          </p:sp>
          <p:sp>
            <p:nvSpPr>
              <p:cNvPr id="968803" name="Rectangle 99"/>
              <p:cNvSpPr>
                <a:spLocks noChangeArrowheads="1"/>
              </p:cNvSpPr>
              <p:nvPr/>
            </p:nvSpPr>
            <p:spPr bwMode="auto">
              <a:xfrm>
                <a:off x="3466"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a:t>
                </a:r>
                <a:endParaRPr lang="en-US" sz="1000" b="1" dirty="0">
                  <a:latin typeface="+mn-lt"/>
                </a:endParaRPr>
              </a:p>
            </p:txBody>
          </p:sp>
          <p:sp>
            <p:nvSpPr>
              <p:cNvPr id="968804" name="Rectangle 100"/>
              <p:cNvSpPr>
                <a:spLocks noChangeArrowheads="1"/>
              </p:cNvSpPr>
              <p:nvPr/>
            </p:nvSpPr>
            <p:spPr bwMode="auto">
              <a:xfrm>
                <a:off x="3766"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a:t>
                </a:r>
                <a:endParaRPr lang="en-US" sz="1000" b="1" dirty="0">
                  <a:latin typeface="+mn-lt"/>
                </a:endParaRPr>
              </a:p>
            </p:txBody>
          </p:sp>
          <p:sp>
            <p:nvSpPr>
              <p:cNvPr id="968805" name="Rectangle 101"/>
              <p:cNvSpPr>
                <a:spLocks noChangeArrowheads="1"/>
              </p:cNvSpPr>
              <p:nvPr/>
            </p:nvSpPr>
            <p:spPr bwMode="auto">
              <a:xfrm>
                <a:off x="4075"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6</a:t>
                </a:r>
                <a:endParaRPr lang="en-US" sz="1000" b="1" dirty="0">
                  <a:latin typeface="+mn-lt"/>
                </a:endParaRPr>
              </a:p>
            </p:txBody>
          </p:sp>
          <p:sp>
            <p:nvSpPr>
              <p:cNvPr id="968806" name="Rectangle 102"/>
              <p:cNvSpPr>
                <a:spLocks noChangeArrowheads="1"/>
              </p:cNvSpPr>
              <p:nvPr/>
            </p:nvSpPr>
            <p:spPr bwMode="auto">
              <a:xfrm>
                <a:off x="4295" y="869"/>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Total</a:t>
                </a:r>
                <a:endParaRPr lang="en-US" sz="1000" b="1" dirty="0">
                  <a:latin typeface="+mn-lt"/>
                </a:endParaRPr>
              </a:p>
            </p:txBody>
          </p:sp>
          <p:sp>
            <p:nvSpPr>
              <p:cNvPr id="968807" name="Rectangle 103"/>
              <p:cNvSpPr>
                <a:spLocks noChangeArrowheads="1"/>
              </p:cNvSpPr>
              <p:nvPr/>
            </p:nvSpPr>
            <p:spPr bwMode="auto">
              <a:xfrm>
                <a:off x="2009" y="1025"/>
                <a:ext cx="38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Resource A </a:t>
                </a:r>
                <a:endParaRPr lang="en-US" sz="1000" b="1" dirty="0">
                  <a:latin typeface="+mn-lt"/>
                </a:endParaRPr>
              </a:p>
            </p:txBody>
          </p:sp>
          <p:sp>
            <p:nvSpPr>
              <p:cNvPr id="968808" name="Rectangle 104"/>
              <p:cNvSpPr>
                <a:spLocks noChangeArrowheads="1"/>
              </p:cNvSpPr>
              <p:nvPr/>
            </p:nvSpPr>
            <p:spPr bwMode="auto">
              <a:xfrm>
                <a:off x="2559"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09" name="Rectangle 105"/>
              <p:cNvSpPr>
                <a:spLocks noChangeArrowheads="1"/>
              </p:cNvSpPr>
              <p:nvPr/>
            </p:nvSpPr>
            <p:spPr bwMode="auto">
              <a:xfrm>
                <a:off x="2860"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75</a:t>
                </a:r>
                <a:endParaRPr lang="en-US" sz="1000" b="1" dirty="0">
                  <a:latin typeface="+mn-lt"/>
                </a:endParaRPr>
              </a:p>
            </p:txBody>
          </p:sp>
          <p:sp>
            <p:nvSpPr>
              <p:cNvPr id="968810" name="Rectangle 106"/>
              <p:cNvSpPr>
                <a:spLocks noChangeArrowheads="1"/>
              </p:cNvSpPr>
              <p:nvPr/>
            </p:nvSpPr>
            <p:spPr bwMode="auto">
              <a:xfrm>
                <a:off x="3160"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75</a:t>
                </a:r>
                <a:endParaRPr lang="en-US" sz="1000" b="1" dirty="0">
                  <a:latin typeface="+mn-lt"/>
                </a:endParaRPr>
              </a:p>
            </p:txBody>
          </p:sp>
          <p:sp>
            <p:nvSpPr>
              <p:cNvPr id="968811" name="Rectangle 107"/>
              <p:cNvSpPr>
                <a:spLocks noChangeArrowheads="1"/>
              </p:cNvSpPr>
              <p:nvPr/>
            </p:nvSpPr>
            <p:spPr bwMode="auto">
              <a:xfrm>
                <a:off x="3425" y="1025"/>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12" name="Rectangle 108"/>
              <p:cNvSpPr>
                <a:spLocks noChangeArrowheads="1"/>
              </p:cNvSpPr>
              <p:nvPr/>
            </p:nvSpPr>
            <p:spPr bwMode="auto">
              <a:xfrm>
                <a:off x="3727" y="1025"/>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13" name="Rectangle 109"/>
              <p:cNvSpPr>
                <a:spLocks noChangeArrowheads="1"/>
              </p:cNvSpPr>
              <p:nvPr/>
            </p:nvSpPr>
            <p:spPr bwMode="auto">
              <a:xfrm>
                <a:off x="4065"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814" name="Rectangle 110"/>
              <p:cNvSpPr>
                <a:spLocks noChangeArrowheads="1"/>
              </p:cNvSpPr>
              <p:nvPr/>
            </p:nvSpPr>
            <p:spPr bwMode="auto">
              <a:xfrm>
                <a:off x="4334" y="1023"/>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440</a:t>
                </a:r>
                <a:endParaRPr lang="en-US" sz="1000" b="1" dirty="0">
                  <a:latin typeface="+mn-lt"/>
                </a:endParaRPr>
              </a:p>
            </p:txBody>
          </p:sp>
          <p:sp>
            <p:nvSpPr>
              <p:cNvPr id="968815" name="Rectangle 111"/>
              <p:cNvSpPr>
                <a:spLocks noChangeArrowheads="1"/>
              </p:cNvSpPr>
              <p:nvPr/>
            </p:nvSpPr>
            <p:spPr bwMode="auto">
              <a:xfrm>
                <a:off x="2009" y="1146"/>
                <a:ext cx="3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Resource B</a:t>
                </a:r>
                <a:endParaRPr lang="en-US" sz="1000" b="1" dirty="0">
                  <a:latin typeface="+mn-lt"/>
                </a:endParaRPr>
              </a:p>
            </p:txBody>
          </p:sp>
          <p:sp>
            <p:nvSpPr>
              <p:cNvPr id="968816" name="Rectangle 112"/>
              <p:cNvSpPr>
                <a:spLocks noChangeArrowheads="1"/>
              </p:cNvSpPr>
              <p:nvPr/>
            </p:nvSpPr>
            <p:spPr bwMode="auto">
              <a:xfrm>
                <a:off x="2559"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30</a:t>
                </a:r>
                <a:endParaRPr lang="en-US" sz="1000" b="1" dirty="0">
                  <a:latin typeface="+mn-lt"/>
                </a:endParaRPr>
              </a:p>
            </p:txBody>
          </p:sp>
          <p:sp>
            <p:nvSpPr>
              <p:cNvPr id="968817" name="Rectangle 113"/>
              <p:cNvSpPr>
                <a:spLocks noChangeArrowheads="1"/>
              </p:cNvSpPr>
              <p:nvPr/>
            </p:nvSpPr>
            <p:spPr bwMode="auto">
              <a:xfrm>
                <a:off x="2860"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818" name="Rectangle 114"/>
              <p:cNvSpPr>
                <a:spLocks noChangeArrowheads="1"/>
              </p:cNvSpPr>
              <p:nvPr/>
            </p:nvSpPr>
            <p:spPr bwMode="auto">
              <a:xfrm>
                <a:off x="3160"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819" name="Rectangle 115"/>
              <p:cNvSpPr>
                <a:spLocks noChangeArrowheads="1"/>
              </p:cNvSpPr>
              <p:nvPr/>
            </p:nvSpPr>
            <p:spPr bwMode="auto">
              <a:xfrm>
                <a:off x="3462"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820" name="Rectangle 116"/>
              <p:cNvSpPr>
                <a:spLocks noChangeArrowheads="1"/>
              </p:cNvSpPr>
              <p:nvPr/>
            </p:nvSpPr>
            <p:spPr bwMode="auto">
              <a:xfrm>
                <a:off x="3763"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821" name="Rectangle 117"/>
              <p:cNvSpPr>
                <a:spLocks noChangeArrowheads="1"/>
              </p:cNvSpPr>
              <p:nvPr/>
            </p:nvSpPr>
            <p:spPr bwMode="auto">
              <a:xfrm>
                <a:off x="4065"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22" name="Rectangle 118"/>
              <p:cNvSpPr>
                <a:spLocks noChangeArrowheads="1"/>
              </p:cNvSpPr>
              <p:nvPr/>
            </p:nvSpPr>
            <p:spPr bwMode="auto">
              <a:xfrm>
                <a:off x="4334" y="1144"/>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210</a:t>
                </a:r>
                <a:endParaRPr lang="en-US" sz="1000" b="1" dirty="0">
                  <a:latin typeface="+mn-lt"/>
                </a:endParaRPr>
              </a:p>
            </p:txBody>
          </p:sp>
          <p:sp>
            <p:nvSpPr>
              <p:cNvPr id="968823" name="Rectangle 119"/>
              <p:cNvSpPr>
                <a:spLocks noChangeArrowheads="1"/>
              </p:cNvSpPr>
              <p:nvPr/>
            </p:nvSpPr>
            <p:spPr bwMode="auto">
              <a:xfrm>
                <a:off x="2009" y="1268"/>
                <a:ext cx="365"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Resource C</a:t>
                </a:r>
                <a:endParaRPr lang="en-US" sz="1000" b="1" dirty="0">
                  <a:latin typeface="+mn-lt"/>
                </a:endParaRPr>
              </a:p>
            </p:txBody>
          </p:sp>
          <p:sp>
            <p:nvSpPr>
              <p:cNvPr id="968824" name="Rectangle 120"/>
              <p:cNvSpPr>
                <a:spLocks noChangeArrowheads="1"/>
              </p:cNvSpPr>
              <p:nvPr/>
            </p:nvSpPr>
            <p:spPr bwMode="auto">
              <a:xfrm>
                <a:off x="2559"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25" name="Rectangle 121"/>
              <p:cNvSpPr>
                <a:spLocks noChangeArrowheads="1"/>
              </p:cNvSpPr>
              <p:nvPr/>
            </p:nvSpPr>
            <p:spPr bwMode="auto">
              <a:xfrm>
                <a:off x="2822" y="126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26" name="Rectangle 122"/>
              <p:cNvSpPr>
                <a:spLocks noChangeArrowheads="1"/>
              </p:cNvSpPr>
              <p:nvPr/>
            </p:nvSpPr>
            <p:spPr bwMode="auto">
              <a:xfrm>
                <a:off x="3124" y="126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27" name="Rectangle 123"/>
              <p:cNvSpPr>
                <a:spLocks noChangeArrowheads="1"/>
              </p:cNvSpPr>
              <p:nvPr/>
            </p:nvSpPr>
            <p:spPr bwMode="auto">
              <a:xfrm>
                <a:off x="3462"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28" name="Rectangle 124"/>
              <p:cNvSpPr>
                <a:spLocks noChangeArrowheads="1"/>
              </p:cNvSpPr>
              <p:nvPr/>
            </p:nvSpPr>
            <p:spPr bwMode="auto">
              <a:xfrm>
                <a:off x="3763"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29" name="Rectangle 125"/>
              <p:cNvSpPr>
                <a:spLocks noChangeArrowheads="1"/>
              </p:cNvSpPr>
              <p:nvPr/>
            </p:nvSpPr>
            <p:spPr bwMode="auto">
              <a:xfrm>
                <a:off x="4334" y="1266"/>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350</a:t>
                </a:r>
                <a:endParaRPr lang="en-US" sz="1000" b="1" dirty="0">
                  <a:latin typeface="+mn-lt"/>
                </a:endParaRPr>
              </a:p>
            </p:txBody>
          </p:sp>
          <p:sp>
            <p:nvSpPr>
              <p:cNvPr id="968830" name="Rectangle 126"/>
              <p:cNvSpPr>
                <a:spLocks noChangeArrowheads="1"/>
              </p:cNvSpPr>
              <p:nvPr/>
            </p:nvSpPr>
            <p:spPr bwMode="auto">
              <a:xfrm>
                <a:off x="1946" y="1392"/>
                <a:ext cx="190"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Total </a:t>
                </a:r>
                <a:endParaRPr lang="en-US" sz="1000" b="1" dirty="0">
                  <a:latin typeface="+mn-lt"/>
                </a:endParaRPr>
              </a:p>
            </p:txBody>
          </p:sp>
          <p:sp>
            <p:nvSpPr>
              <p:cNvPr id="968831" name="Rectangle 127"/>
              <p:cNvSpPr>
                <a:spLocks noChangeArrowheads="1"/>
              </p:cNvSpPr>
              <p:nvPr/>
            </p:nvSpPr>
            <p:spPr bwMode="auto">
              <a:xfrm>
                <a:off x="2134" y="1392"/>
                <a:ext cx="189" cy="97"/>
              </a:xfrm>
              <a:prstGeom prst="rect">
                <a:avLst/>
              </a:prstGeom>
              <a:noFill/>
              <a:ln w="9525">
                <a:noFill/>
                <a:miter lim="800000"/>
                <a:headEnd/>
                <a:tailEnd/>
              </a:ln>
            </p:spPr>
            <p:txBody>
              <a:bodyPr wrap="none" lIns="0" tIns="0" rIns="0" bIns="0">
                <a:spAutoFit/>
              </a:bodyPr>
              <a:lstStyle/>
              <a:p>
                <a:pPr algn="l" eaLnBrk="1" hangingPunct="1"/>
                <a:r>
                  <a:rPr lang="en-US" sz="1000" b="1" dirty="0" smtClean="0">
                    <a:solidFill>
                      <a:srgbClr val="000000"/>
                    </a:solidFill>
                    <a:latin typeface="+mn-lt"/>
                  </a:rPr>
                  <a:t>Labor</a:t>
                </a:r>
                <a:endParaRPr lang="en-US" sz="1000" b="1" dirty="0">
                  <a:latin typeface="+mn-lt"/>
                </a:endParaRPr>
              </a:p>
            </p:txBody>
          </p:sp>
          <p:sp>
            <p:nvSpPr>
              <p:cNvPr id="968832" name="Rectangle 128"/>
              <p:cNvSpPr>
                <a:spLocks noChangeArrowheads="1"/>
              </p:cNvSpPr>
              <p:nvPr/>
            </p:nvSpPr>
            <p:spPr bwMode="auto">
              <a:xfrm>
                <a:off x="2522"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130</a:t>
                </a:r>
                <a:endParaRPr lang="en-US" sz="1000" b="1" dirty="0">
                  <a:latin typeface="+mn-lt"/>
                </a:endParaRPr>
              </a:p>
            </p:txBody>
          </p:sp>
          <p:sp>
            <p:nvSpPr>
              <p:cNvPr id="968833" name="Rectangle 129"/>
              <p:cNvSpPr>
                <a:spLocks noChangeArrowheads="1"/>
              </p:cNvSpPr>
              <p:nvPr/>
            </p:nvSpPr>
            <p:spPr bwMode="auto">
              <a:xfrm>
                <a:off x="2822"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215</a:t>
                </a:r>
                <a:endParaRPr lang="en-US" sz="1000" b="1" dirty="0">
                  <a:latin typeface="+mn-lt"/>
                </a:endParaRPr>
              </a:p>
            </p:txBody>
          </p:sp>
          <p:sp>
            <p:nvSpPr>
              <p:cNvPr id="968834" name="Rectangle 130"/>
              <p:cNvSpPr>
                <a:spLocks noChangeArrowheads="1"/>
              </p:cNvSpPr>
              <p:nvPr/>
            </p:nvSpPr>
            <p:spPr bwMode="auto">
              <a:xfrm>
                <a:off x="3124"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215</a:t>
                </a:r>
                <a:endParaRPr lang="en-US" sz="1000" b="1" dirty="0">
                  <a:latin typeface="+mn-lt"/>
                </a:endParaRPr>
              </a:p>
            </p:txBody>
          </p:sp>
          <p:sp>
            <p:nvSpPr>
              <p:cNvPr id="968835" name="Rectangle 131"/>
              <p:cNvSpPr>
                <a:spLocks noChangeArrowheads="1"/>
              </p:cNvSpPr>
              <p:nvPr/>
            </p:nvSpPr>
            <p:spPr bwMode="auto">
              <a:xfrm>
                <a:off x="3425"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190</a:t>
                </a:r>
                <a:endParaRPr lang="en-US" sz="1000" b="1" dirty="0">
                  <a:latin typeface="+mn-lt"/>
                </a:endParaRPr>
              </a:p>
            </p:txBody>
          </p:sp>
          <p:sp>
            <p:nvSpPr>
              <p:cNvPr id="968836" name="Rectangle 132"/>
              <p:cNvSpPr>
                <a:spLocks noChangeArrowheads="1"/>
              </p:cNvSpPr>
              <p:nvPr/>
            </p:nvSpPr>
            <p:spPr bwMode="auto">
              <a:xfrm>
                <a:off x="3727"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190</a:t>
                </a:r>
                <a:endParaRPr lang="en-US" sz="1000" b="1" dirty="0">
                  <a:latin typeface="+mn-lt"/>
                </a:endParaRPr>
              </a:p>
            </p:txBody>
          </p:sp>
          <p:sp>
            <p:nvSpPr>
              <p:cNvPr id="968837" name="Rectangle 133"/>
              <p:cNvSpPr>
                <a:spLocks noChangeArrowheads="1"/>
              </p:cNvSpPr>
              <p:nvPr/>
            </p:nvSpPr>
            <p:spPr bwMode="auto">
              <a:xfrm>
                <a:off x="4065" y="1394"/>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60</a:t>
                </a:r>
                <a:endParaRPr lang="en-US" sz="1000" b="1" dirty="0">
                  <a:latin typeface="+mn-lt"/>
                </a:endParaRPr>
              </a:p>
            </p:txBody>
          </p:sp>
          <p:sp>
            <p:nvSpPr>
              <p:cNvPr id="968838" name="Rectangle 134"/>
              <p:cNvSpPr>
                <a:spLocks noChangeArrowheads="1"/>
              </p:cNvSpPr>
              <p:nvPr/>
            </p:nvSpPr>
            <p:spPr bwMode="auto">
              <a:xfrm>
                <a:off x="4292" y="139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1000</a:t>
                </a:r>
                <a:endParaRPr lang="en-US" sz="1000" b="1" dirty="0">
                  <a:latin typeface="+mn-lt"/>
                </a:endParaRPr>
              </a:p>
            </p:txBody>
          </p:sp>
          <p:sp>
            <p:nvSpPr>
              <p:cNvPr id="968839" name="Rectangle 135"/>
              <p:cNvSpPr>
                <a:spLocks noChangeArrowheads="1"/>
              </p:cNvSpPr>
              <p:nvPr/>
            </p:nvSpPr>
            <p:spPr bwMode="auto">
              <a:xfrm>
                <a:off x="2093" y="1517"/>
                <a:ext cx="309"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Materials</a:t>
                </a:r>
                <a:endParaRPr lang="en-US" sz="1000" b="1" dirty="0">
                  <a:latin typeface="+mn-lt"/>
                </a:endParaRPr>
              </a:p>
            </p:txBody>
          </p:sp>
          <p:sp>
            <p:nvSpPr>
              <p:cNvPr id="968840" name="Rectangle 136"/>
              <p:cNvSpPr>
                <a:spLocks noChangeArrowheads="1"/>
              </p:cNvSpPr>
              <p:nvPr/>
            </p:nvSpPr>
            <p:spPr bwMode="auto">
              <a:xfrm>
                <a:off x="2860"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41" name="Rectangle 137"/>
              <p:cNvSpPr>
                <a:spLocks noChangeArrowheads="1"/>
              </p:cNvSpPr>
              <p:nvPr/>
            </p:nvSpPr>
            <p:spPr bwMode="auto">
              <a:xfrm>
                <a:off x="3160"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42" name="Rectangle 138"/>
              <p:cNvSpPr>
                <a:spLocks noChangeArrowheads="1"/>
              </p:cNvSpPr>
              <p:nvPr/>
            </p:nvSpPr>
            <p:spPr bwMode="auto">
              <a:xfrm>
                <a:off x="3462"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43" name="Rectangle 139"/>
              <p:cNvSpPr>
                <a:spLocks noChangeArrowheads="1"/>
              </p:cNvSpPr>
              <p:nvPr/>
            </p:nvSpPr>
            <p:spPr bwMode="auto">
              <a:xfrm>
                <a:off x="3763"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44" name="Rectangle 140"/>
              <p:cNvSpPr>
                <a:spLocks noChangeArrowheads="1"/>
              </p:cNvSpPr>
              <p:nvPr/>
            </p:nvSpPr>
            <p:spPr bwMode="auto">
              <a:xfrm>
                <a:off x="4027" y="1517"/>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45" name="Rectangle 141"/>
              <p:cNvSpPr>
                <a:spLocks noChangeArrowheads="1"/>
              </p:cNvSpPr>
              <p:nvPr/>
            </p:nvSpPr>
            <p:spPr bwMode="auto">
              <a:xfrm>
                <a:off x="4334" y="1515"/>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300</a:t>
                </a:r>
                <a:endParaRPr lang="en-US" sz="1000" b="1" dirty="0">
                  <a:latin typeface="+mn-lt"/>
                </a:endParaRPr>
              </a:p>
            </p:txBody>
          </p:sp>
          <p:sp>
            <p:nvSpPr>
              <p:cNvPr id="968846" name="Rectangle 142"/>
              <p:cNvSpPr>
                <a:spLocks noChangeArrowheads="1"/>
              </p:cNvSpPr>
              <p:nvPr/>
            </p:nvSpPr>
            <p:spPr bwMode="auto">
              <a:xfrm>
                <a:off x="1930" y="1638"/>
                <a:ext cx="455"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Sub Contracts</a:t>
                </a:r>
                <a:endParaRPr lang="en-US" sz="1000" b="1" dirty="0">
                  <a:latin typeface="+mn-lt"/>
                </a:endParaRPr>
              </a:p>
            </p:txBody>
          </p:sp>
          <p:sp>
            <p:nvSpPr>
              <p:cNvPr id="968847" name="Rectangle 143"/>
              <p:cNvSpPr>
                <a:spLocks noChangeArrowheads="1"/>
              </p:cNvSpPr>
              <p:nvPr/>
            </p:nvSpPr>
            <p:spPr bwMode="auto">
              <a:xfrm>
                <a:off x="2860" y="163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30</a:t>
                </a:r>
                <a:endParaRPr lang="en-US" sz="1000" b="1" dirty="0">
                  <a:latin typeface="+mn-lt"/>
                </a:endParaRPr>
              </a:p>
            </p:txBody>
          </p:sp>
          <p:sp>
            <p:nvSpPr>
              <p:cNvPr id="968848" name="Rectangle 144"/>
              <p:cNvSpPr>
                <a:spLocks noChangeArrowheads="1"/>
              </p:cNvSpPr>
              <p:nvPr/>
            </p:nvSpPr>
            <p:spPr bwMode="auto">
              <a:xfrm>
                <a:off x="3124"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49" name="Rectangle 145"/>
              <p:cNvSpPr>
                <a:spLocks noChangeArrowheads="1"/>
              </p:cNvSpPr>
              <p:nvPr/>
            </p:nvSpPr>
            <p:spPr bwMode="auto">
              <a:xfrm>
                <a:off x="3425"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250</a:t>
                </a:r>
                <a:endParaRPr lang="en-US" sz="1000" b="1" dirty="0">
                  <a:latin typeface="+mn-lt"/>
                </a:endParaRPr>
              </a:p>
            </p:txBody>
          </p:sp>
          <p:sp>
            <p:nvSpPr>
              <p:cNvPr id="968850" name="Rectangle 146"/>
              <p:cNvSpPr>
                <a:spLocks noChangeArrowheads="1"/>
              </p:cNvSpPr>
              <p:nvPr/>
            </p:nvSpPr>
            <p:spPr bwMode="auto">
              <a:xfrm>
                <a:off x="3727"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150</a:t>
                </a:r>
                <a:endParaRPr lang="en-US" sz="1000" b="1" dirty="0">
                  <a:latin typeface="+mn-lt"/>
                </a:endParaRPr>
              </a:p>
            </p:txBody>
          </p:sp>
          <p:sp>
            <p:nvSpPr>
              <p:cNvPr id="968851" name="Rectangle 147"/>
              <p:cNvSpPr>
                <a:spLocks noChangeArrowheads="1"/>
              </p:cNvSpPr>
              <p:nvPr/>
            </p:nvSpPr>
            <p:spPr bwMode="auto">
              <a:xfrm>
                <a:off x="4065" y="163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52" name="Rectangle 148"/>
              <p:cNvSpPr>
                <a:spLocks noChangeArrowheads="1"/>
              </p:cNvSpPr>
              <p:nvPr/>
            </p:nvSpPr>
            <p:spPr bwMode="auto">
              <a:xfrm>
                <a:off x="4334" y="1636"/>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580</a:t>
                </a:r>
                <a:endParaRPr lang="en-US" sz="1000" b="1" dirty="0">
                  <a:latin typeface="+mn-lt"/>
                </a:endParaRPr>
              </a:p>
            </p:txBody>
          </p:sp>
          <p:sp>
            <p:nvSpPr>
              <p:cNvPr id="968853" name="Rectangle 149"/>
              <p:cNvSpPr>
                <a:spLocks noChangeArrowheads="1"/>
              </p:cNvSpPr>
              <p:nvPr/>
            </p:nvSpPr>
            <p:spPr bwMode="auto">
              <a:xfrm>
                <a:off x="2067" y="1759"/>
                <a:ext cx="30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Expenses</a:t>
                </a:r>
                <a:endParaRPr lang="en-US" sz="1000" b="1" dirty="0">
                  <a:latin typeface="+mn-lt"/>
                </a:endParaRPr>
              </a:p>
            </p:txBody>
          </p:sp>
          <p:sp>
            <p:nvSpPr>
              <p:cNvPr id="968854" name="Rectangle 150"/>
              <p:cNvSpPr>
                <a:spLocks noChangeArrowheads="1"/>
              </p:cNvSpPr>
              <p:nvPr/>
            </p:nvSpPr>
            <p:spPr bwMode="auto">
              <a:xfrm>
                <a:off x="2559"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a:t>
                </a:r>
                <a:endParaRPr lang="en-US" sz="1000" b="1" dirty="0">
                  <a:latin typeface="+mn-lt"/>
                </a:endParaRPr>
              </a:p>
            </p:txBody>
          </p:sp>
          <p:sp>
            <p:nvSpPr>
              <p:cNvPr id="968855" name="Rectangle 151"/>
              <p:cNvSpPr>
                <a:spLocks noChangeArrowheads="1"/>
              </p:cNvSpPr>
              <p:nvPr/>
            </p:nvSpPr>
            <p:spPr bwMode="auto">
              <a:xfrm>
                <a:off x="2860"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56" name="Rectangle 152"/>
              <p:cNvSpPr>
                <a:spLocks noChangeArrowheads="1"/>
              </p:cNvSpPr>
              <p:nvPr/>
            </p:nvSpPr>
            <p:spPr bwMode="auto">
              <a:xfrm>
                <a:off x="3160"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57" name="Rectangle 153"/>
              <p:cNvSpPr>
                <a:spLocks noChangeArrowheads="1"/>
              </p:cNvSpPr>
              <p:nvPr/>
            </p:nvSpPr>
            <p:spPr bwMode="auto">
              <a:xfrm>
                <a:off x="3462"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58" name="Rectangle 154"/>
              <p:cNvSpPr>
                <a:spLocks noChangeArrowheads="1"/>
              </p:cNvSpPr>
              <p:nvPr/>
            </p:nvSpPr>
            <p:spPr bwMode="auto">
              <a:xfrm>
                <a:off x="3763"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59" name="Rectangle 155"/>
              <p:cNvSpPr>
                <a:spLocks noChangeArrowheads="1"/>
              </p:cNvSpPr>
              <p:nvPr/>
            </p:nvSpPr>
            <p:spPr bwMode="auto">
              <a:xfrm>
                <a:off x="4065"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60" name="Rectangle 156"/>
              <p:cNvSpPr>
                <a:spLocks noChangeArrowheads="1"/>
              </p:cNvSpPr>
              <p:nvPr/>
            </p:nvSpPr>
            <p:spPr bwMode="auto">
              <a:xfrm>
                <a:off x="4334" y="1757"/>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110</a:t>
                </a:r>
                <a:endParaRPr lang="en-US" sz="1000" b="1" dirty="0">
                  <a:latin typeface="+mn-lt"/>
                </a:endParaRPr>
              </a:p>
            </p:txBody>
          </p:sp>
          <p:sp>
            <p:nvSpPr>
              <p:cNvPr id="968861" name="Rectangle 157"/>
              <p:cNvSpPr>
                <a:spLocks noChangeArrowheads="1"/>
              </p:cNvSpPr>
              <p:nvPr/>
            </p:nvSpPr>
            <p:spPr bwMode="auto">
              <a:xfrm>
                <a:off x="1972" y="1892"/>
                <a:ext cx="407"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Period Costs</a:t>
                </a:r>
                <a:endParaRPr lang="en-US" sz="1000" b="1" dirty="0">
                  <a:latin typeface="+mn-lt"/>
                </a:endParaRPr>
              </a:p>
            </p:txBody>
          </p:sp>
          <p:sp>
            <p:nvSpPr>
              <p:cNvPr id="968862" name="Rectangle 158"/>
              <p:cNvSpPr>
                <a:spLocks noChangeArrowheads="1"/>
              </p:cNvSpPr>
              <p:nvPr/>
            </p:nvSpPr>
            <p:spPr bwMode="auto">
              <a:xfrm>
                <a:off x="2522"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140</a:t>
                </a:r>
                <a:endParaRPr lang="en-US" sz="1000" b="1" dirty="0">
                  <a:latin typeface="+mn-lt"/>
                </a:endParaRPr>
              </a:p>
            </p:txBody>
          </p:sp>
          <p:sp>
            <p:nvSpPr>
              <p:cNvPr id="968863" name="Rectangle 159"/>
              <p:cNvSpPr>
                <a:spLocks noChangeArrowheads="1"/>
              </p:cNvSpPr>
              <p:nvPr/>
            </p:nvSpPr>
            <p:spPr bwMode="auto">
              <a:xfrm>
                <a:off x="2822"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315</a:t>
                </a:r>
                <a:endParaRPr lang="en-US" sz="1000" b="1" dirty="0">
                  <a:latin typeface="+mn-lt"/>
                </a:endParaRPr>
              </a:p>
            </p:txBody>
          </p:sp>
          <p:sp>
            <p:nvSpPr>
              <p:cNvPr id="968864" name="Rectangle 160"/>
              <p:cNvSpPr>
                <a:spLocks noChangeArrowheads="1"/>
              </p:cNvSpPr>
              <p:nvPr/>
            </p:nvSpPr>
            <p:spPr bwMode="auto">
              <a:xfrm>
                <a:off x="3124"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385</a:t>
                </a:r>
                <a:endParaRPr lang="en-US" sz="1000" b="1" dirty="0">
                  <a:latin typeface="+mn-lt"/>
                </a:endParaRPr>
              </a:p>
            </p:txBody>
          </p:sp>
          <p:sp>
            <p:nvSpPr>
              <p:cNvPr id="968865" name="Rectangle 161"/>
              <p:cNvSpPr>
                <a:spLocks noChangeArrowheads="1"/>
              </p:cNvSpPr>
              <p:nvPr/>
            </p:nvSpPr>
            <p:spPr bwMode="auto">
              <a:xfrm>
                <a:off x="3425"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510</a:t>
                </a:r>
                <a:endParaRPr lang="en-US" sz="1000" b="1" dirty="0">
                  <a:latin typeface="+mn-lt"/>
                </a:endParaRPr>
              </a:p>
            </p:txBody>
          </p:sp>
          <p:sp>
            <p:nvSpPr>
              <p:cNvPr id="968866" name="Rectangle 162"/>
              <p:cNvSpPr>
                <a:spLocks noChangeArrowheads="1"/>
              </p:cNvSpPr>
              <p:nvPr/>
            </p:nvSpPr>
            <p:spPr bwMode="auto">
              <a:xfrm>
                <a:off x="3727"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410</a:t>
                </a:r>
                <a:endParaRPr lang="en-US" sz="1000" b="1" dirty="0">
                  <a:latin typeface="+mn-lt"/>
                </a:endParaRPr>
              </a:p>
            </p:txBody>
          </p:sp>
          <p:sp>
            <p:nvSpPr>
              <p:cNvPr id="968867" name="Rectangle 163"/>
              <p:cNvSpPr>
                <a:spLocks noChangeArrowheads="1"/>
              </p:cNvSpPr>
              <p:nvPr/>
            </p:nvSpPr>
            <p:spPr bwMode="auto">
              <a:xfrm>
                <a:off x="4027"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230</a:t>
                </a:r>
                <a:endParaRPr lang="en-US" sz="1000" b="1" dirty="0">
                  <a:latin typeface="+mn-lt"/>
                </a:endParaRPr>
              </a:p>
            </p:txBody>
          </p:sp>
          <p:sp>
            <p:nvSpPr>
              <p:cNvPr id="968868" name="Rectangle 164"/>
              <p:cNvSpPr>
                <a:spLocks noChangeArrowheads="1"/>
              </p:cNvSpPr>
              <p:nvPr/>
            </p:nvSpPr>
            <p:spPr bwMode="auto">
              <a:xfrm>
                <a:off x="1782" y="2032"/>
                <a:ext cx="579"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Cumulative Costs</a:t>
                </a:r>
                <a:endParaRPr lang="en-US" sz="1000" b="1" dirty="0">
                  <a:latin typeface="+mn-lt"/>
                </a:endParaRPr>
              </a:p>
            </p:txBody>
          </p:sp>
          <p:sp>
            <p:nvSpPr>
              <p:cNvPr id="968869" name="Rectangle 165"/>
              <p:cNvSpPr>
                <a:spLocks noChangeArrowheads="1"/>
              </p:cNvSpPr>
              <p:nvPr/>
            </p:nvSpPr>
            <p:spPr bwMode="auto">
              <a:xfrm>
                <a:off x="2522"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140</a:t>
                </a:r>
                <a:endParaRPr lang="en-US" sz="1000" b="1" dirty="0">
                  <a:latin typeface="+mn-lt"/>
                </a:endParaRPr>
              </a:p>
            </p:txBody>
          </p:sp>
          <p:sp>
            <p:nvSpPr>
              <p:cNvPr id="968870" name="Rectangle 166"/>
              <p:cNvSpPr>
                <a:spLocks noChangeArrowheads="1"/>
              </p:cNvSpPr>
              <p:nvPr/>
            </p:nvSpPr>
            <p:spPr bwMode="auto">
              <a:xfrm>
                <a:off x="2822"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455</a:t>
                </a:r>
                <a:endParaRPr lang="en-US" sz="1000" b="1" dirty="0">
                  <a:latin typeface="+mn-lt"/>
                </a:endParaRPr>
              </a:p>
            </p:txBody>
          </p:sp>
          <p:sp>
            <p:nvSpPr>
              <p:cNvPr id="968871" name="Rectangle 167"/>
              <p:cNvSpPr>
                <a:spLocks noChangeArrowheads="1"/>
              </p:cNvSpPr>
              <p:nvPr/>
            </p:nvSpPr>
            <p:spPr bwMode="auto">
              <a:xfrm>
                <a:off x="3124"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840</a:t>
                </a:r>
                <a:endParaRPr lang="en-US" sz="1000" b="1" dirty="0">
                  <a:latin typeface="+mn-lt"/>
                </a:endParaRPr>
              </a:p>
            </p:txBody>
          </p:sp>
          <p:sp>
            <p:nvSpPr>
              <p:cNvPr id="968872" name="Rectangle 168"/>
              <p:cNvSpPr>
                <a:spLocks noChangeArrowheads="1"/>
              </p:cNvSpPr>
              <p:nvPr/>
            </p:nvSpPr>
            <p:spPr bwMode="auto">
              <a:xfrm>
                <a:off x="3383" y="203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1350</a:t>
                </a:r>
                <a:endParaRPr lang="en-US" sz="1000" b="1" dirty="0">
                  <a:latin typeface="+mn-lt"/>
                </a:endParaRPr>
              </a:p>
            </p:txBody>
          </p:sp>
          <p:sp>
            <p:nvSpPr>
              <p:cNvPr id="968873" name="Rectangle 169"/>
              <p:cNvSpPr>
                <a:spLocks noChangeArrowheads="1"/>
              </p:cNvSpPr>
              <p:nvPr/>
            </p:nvSpPr>
            <p:spPr bwMode="auto">
              <a:xfrm>
                <a:off x="3684" y="203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1760</a:t>
                </a:r>
                <a:endParaRPr lang="en-US" sz="1000" b="1" dirty="0">
                  <a:latin typeface="+mn-lt"/>
                </a:endParaRPr>
              </a:p>
            </p:txBody>
          </p:sp>
          <p:sp>
            <p:nvSpPr>
              <p:cNvPr id="968874" name="Rectangle 170"/>
              <p:cNvSpPr>
                <a:spLocks noChangeArrowheads="1"/>
              </p:cNvSpPr>
              <p:nvPr/>
            </p:nvSpPr>
            <p:spPr bwMode="auto">
              <a:xfrm>
                <a:off x="3985" y="2034"/>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1990</a:t>
                </a:r>
                <a:endParaRPr lang="en-US" sz="1000" b="1" dirty="0">
                  <a:latin typeface="+mn-lt"/>
                </a:endParaRPr>
              </a:p>
            </p:txBody>
          </p:sp>
          <p:sp>
            <p:nvSpPr>
              <p:cNvPr id="968875" name="Line 171"/>
              <p:cNvSpPr>
                <a:spLocks noChangeShapeType="1"/>
              </p:cNvSpPr>
              <p:nvPr/>
            </p:nvSpPr>
            <p:spPr bwMode="auto">
              <a:xfrm>
                <a:off x="4250" y="992"/>
                <a:ext cx="1" cy="1127"/>
              </a:xfrm>
              <a:prstGeom prst="line">
                <a:avLst/>
              </a:prstGeom>
              <a:noFill/>
              <a:ln w="7938" cap="rnd">
                <a:solidFill>
                  <a:srgbClr val="000000"/>
                </a:solidFill>
                <a:round/>
                <a:headEnd/>
                <a:tailEnd/>
              </a:ln>
            </p:spPr>
            <p:txBody>
              <a:bodyPr/>
              <a:lstStyle/>
              <a:p>
                <a:endParaRPr lang="en-US" sz="1000" dirty="0">
                  <a:latin typeface="+mn-lt"/>
                </a:endParaRPr>
              </a:p>
            </p:txBody>
          </p:sp>
          <p:sp>
            <p:nvSpPr>
              <p:cNvPr id="968876" name="Rectangle 172"/>
              <p:cNvSpPr>
                <a:spLocks noChangeArrowheads="1"/>
              </p:cNvSpPr>
              <p:nvPr/>
            </p:nvSpPr>
            <p:spPr bwMode="auto">
              <a:xfrm>
                <a:off x="4302" y="1893"/>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1990</a:t>
                </a:r>
                <a:endParaRPr lang="en-US" sz="1000" b="1" dirty="0">
                  <a:latin typeface="+mn-lt"/>
                </a:endParaRPr>
              </a:p>
            </p:txBody>
          </p:sp>
          <p:sp>
            <p:nvSpPr>
              <p:cNvPr id="968877" name="Line 173"/>
              <p:cNvSpPr>
                <a:spLocks noChangeShapeType="1"/>
              </p:cNvSpPr>
              <p:nvPr/>
            </p:nvSpPr>
            <p:spPr bwMode="auto">
              <a:xfrm>
                <a:off x="1897" y="1358"/>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878" name="Line 174"/>
              <p:cNvSpPr>
                <a:spLocks noChangeShapeType="1"/>
              </p:cNvSpPr>
              <p:nvPr/>
            </p:nvSpPr>
            <p:spPr bwMode="auto">
              <a:xfrm>
                <a:off x="1890" y="1887"/>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879" name="Line 175"/>
              <p:cNvSpPr>
                <a:spLocks noChangeShapeType="1"/>
              </p:cNvSpPr>
              <p:nvPr/>
            </p:nvSpPr>
            <p:spPr bwMode="auto">
              <a:xfrm>
                <a:off x="1897" y="2027"/>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880" name="Rectangle 176"/>
              <p:cNvSpPr>
                <a:spLocks noChangeArrowheads="1"/>
              </p:cNvSpPr>
              <p:nvPr/>
            </p:nvSpPr>
            <p:spPr bwMode="auto">
              <a:xfrm>
                <a:off x="3806" y="2251"/>
                <a:ext cx="719"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Budget at Completion</a:t>
                </a:r>
                <a:endParaRPr lang="en-US" sz="1000" b="1" dirty="0">
                  <a:latin typeface="+mn-lt"/>
                </a:endParaRPr>
              </a:p>
            </p:txBody>
          </p:sp>
          <p:sp>
            <p:nvSpPr>
              <p:cNvPr id="968881" name="Freeform 177"/>
              <p:cNvSpPr>
                <a:spLocks noEditPoints="1"/>
              </p:cNvSpPr>
              <p:nvPr/>
            </p:nvSpPr>
            <p:spPr bwMode="auto">
              <a:xfrm>
                <a:off x="4099" y="2133"/>
                <a:ext cx="59" cy="100"/>
              </a:xfrm>
              <a:custGeom>
                <a:avLst/>
                <a:gdLst/>
                <a:ahLst/>
                <a:cxnLst>
                  <a:cxn ang="0">
                    <a:pos x="308" y="558"/>
                  </a:cxn>
                  <a:cxn ang="0">
                    <a:pos x="88" y="181"/>
                  </a:cxn>
                  <a:cxn ang="0">
                    <a:pos x="94" y="160"/>
                  </a:cxn>
                  <a:cxn ang="0">
                    <a:pos x="114" y="166"/>
                  </a:cxn>
                  <a:cxn ang="0">
                    <a:pos x="333" y="543"/>
                  </a:cxn>
                  <a:cxn ang="0">
                    <a:pos x="328" y="563"/>
                  </a:cxn>
                  <a:cxn ang="0">
                    <a:pos x="308" y="558"/>
                  </a:cxn>
                  <a:cxn ang="0">
                    <a:pos x="17" y="268"/>
                  </a:cxn>
                  <a:cxn ang="0">
                    <a:pos x="0" y="0"/>
                  </a:cxn>
                  <a:cxn ang="0">
                    <a:pos x="225" y="148"/>
                  </a:cxn>
                  <a:cxn ang="0">
                    <a:pos x="17" y="268"/>
                  </a:cxn>
                </a:cxnLst>
                <a:rect l="0" t="0" r="r" b="b"/>
                <a:pathLst>
                  <a:path w="338" h="568">
                    <a:moveTo>
                      <a:pt x="308" y="558"/>
                    </a:moveTo>
                    <a:lnTo>
                      <a:pt x="88" y="181"/>
                    </a:lnTo>
                    <a:cubicBezTo>
                      <a:pt x="84" y="174"/>
                      <a:pt x="86" y="165"/>
                      <a:pt x="94" y="160"/>
                    </a:cubicBezTo>
                    <a:cubicBezTo>
                      <a:pt x="101" y="156"/>
                      <a:pt x="110" y="159"/>
                      <a:pt x="114" y="166"/>
                    </a:cubicBezTo>
                    <a:lnTo>
                      <a:pt x="333" y="543"/>
                    </a:lnTo>
                    <a:cubicBezTo>
                      <a:pt x="338" y="550"/>
                      <a:pt x="335" y="559"/>
                      <a:pt x="328" y="563"/>
                    </a:cubicBezTo>
                    <a:cubicBezTo>
                      <a:pt x="321" y="568"/>
                      <a:pt x="312" y="565"/>
                      <a:pt x="308" y="558"/>
                    </a:cubicBezTo>
                    <a:close/>
                    <a:moveTo>
                      <a:pt x="17" y="268"/>
                    </a:moveTo>
                    <a:lnTo>
                      <a:pt x="0" y="0"/>
                    </a:lnTo>
                    <a:lnTo>
                      <a:pt x="225" y="148"/>
                    </a:lnTo>
                    <a:lnTo>
                      <a:pt x="17" y="268"/>
                    </a:lnTo>
                    <a:close/>
                  </a:path>
                </a:pathLst>
              </a:custGeom>
              <a:solidFill>
                <a:srgbClr val="0000FF"/>
              </a:solidFill>
              <a:ln w="1588" cap="flat">
                <a:solidFill>
                  <a:srgbClr val="0000FF"/>
                </a:solidFill>
                <a:prstDash val="solid"/>
                <a:bevel/>
                <a:headEnd/>
                <a:tailEnd/>
              </a:ln>
            </p:spPr>
            <p:txBody>
              <a:bodyPr/>
              <a:lstStyle/>
              <a:p>
                <a:endParaRPr lang="en-US" sz="1000" dirty="0">
                  <a:latin typeface="+mn-lt"/>
                </a:endParaRPr>
              </a:p>
            </p:txBody>
          </p:sp>
        </p:grpSp>
        <p:sp>
          <p:nvSpPr>
            <p:cNvPr id="968883" name="Rectangle 179"/>
            <p:cNvSpPr>
              <a:spLocks noChangeArrowheads="1"/>
            </p:cNvSpPr>
            <p:nvPr/>
          </p:nvSpPr>
          <p:spPr bwMode="auto">
            <a:xfrm>
              <a:off x="4073525" y="6105525"/>
              <a:ext cx="71201"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0</a:t>
              </a:r>
              <a:endParaRPr lang="en-US" sz="1000" b="1" dirty="0">
                <a:latin typeface="+mn-lt"/>
              </a:endParaRPr>
            </a:p>
          </p:txBody>
        </p:sp>
        <p:sp>
          <p:nvSpPr>
            <p:cNvPr id="968884" name="Rectangle 180"/>
            <p:cNvSpPr>
              <a:spLocks noChangeArrowheads="1"/>
            </p:cNvSpPr>
            <p:nvPr/>
          </p:nvSpPr>
          <p:spPr bwMode="auto">
            <a:xfrm>
              <a:off x="4170363" y="4005263"/>
              <a:ext cx="17462" cy="224631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85" name="Rectangle 181"/>
            <p:cNvSpPr>
              <a:spLocks noChangeArrowheads="1"/>
            </p:cNvSpPr>
            <p:nvPr/>
          </p:nvSpPr>
          <p:spPr bwMode="auto">
            <a:xfrm>
              <a:off x="4695825" y="4013200"/>
              <a:ext cx="7938"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86" name="Rectangle 182"/>
            <p:cNvSpPr>
              <a:spLocks noChangeArrowheads="1"/>
            </p:cNvSpPr>
            <p:nvPr/>
          </p:nvSpPr>
          <p:spPr bwMode="auto">
            <a:xfrm>
              <a:off x="5214938" y="4013200"/>
              <a:ext cx="7937"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87" name="Rectangle 183"/>
            <p:cNvSpPr>
              <a:spLocks noChangeArrowheads="1"/>
            </p:cNvSpPr>
            <p:nvPr/>
          </p:nvSpPr>
          <p:spPr bwMode="auto">
            <a:xfrm>
              <a:off x="5732463" y="4013200"/>
              <a:ext cx="7937"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88" name="Rectangle 184"/>
            <p:cNvSpPr>
              <a:spLocks noChangeArrowheads="1"/>
            </p:cNvSpPr>
            <p:nvPr/>
          </p:nvSpPr>
          <p:spPr bwMode="auto">
            <a:xfrm>
              <a:off x="6251575" y="4013200"/>
              <a:ext cx="7938"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89" name="Rectangle 185"/>
            <p:cNvSpPr>
              <a:spLocks noChangeArrowheads="1"/>
            </p:cNvSpPr>
            <p:nvPr/>
          </p:nvSpPr>
          <p:spPr bwMode="auto">
            <a:xfrm>
              <a:off x="6770688" y="4013200"/>
              <a:ext cx="9525"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90" name="Rectangle 186"/>
            <p:cNvSpPr>
              <a:spLocks noChangeArrowheads="1"/>
            </p:cNvSpPr>
            <p:nvPr/>
          </p:nvSpPr>
          <p:spPr bwMode="auto">
            <a:xfrm>
              <a:off x="7286625" y="4005263"/>
              <a:ext cx="17463" cy="224631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91" name="Rectangle 187"/>
            <p:cNvSpPr>
              <a:spLocks noChangeArrowheads="1"/>
            </p:cNvSpPr>
            <p:nvPr/>
          </p:nvSpPr>
          <p:spPr bwMode="auto">
            <a:xfrm>
              <a:off x="4170363" y="6246813"/>
              <a:ext cx="3135312" cy="1746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92" name="Freeform 188"/>
            <p:cNvSpPr>
              <a:spLocks/>
            </p:cNvSpPr>
            <p:nvPr/>
          </p:nvSpPr>
          <p:spPr bwMode="auto">
            <a:xfrm>
              <a:off x="4176713" y="4467225"/>
              <a:ext cx="3074987" cy="1768475"/>
            </a:xfrm>
            <a:custGeom>
              <a:avLst/>
              <a:gdLst/>
              <a:ahLst/>
              <a:cxnLst>
                <a:cxn ang="0">
                  <a:pos x="0" y="1114"/>
                </a:cxn>
                <a:cxn ang="0">
                  <a:pos x="303" y="1050"/>
                </a:cxn>
                <a:cxn ang="0">
                  <a:pos x="605" y="874"/>
                </a:cxn>
                <a:cxn ang="0">
                  <a:pos x="901" y="620"/>
                </a:cxn>
                <a:cxn ang="0">
                  <a:pos x="1204" y="367"/>
                </a:cxn>
                <a:cxn ang="0">
                  <a:pos x="1507" y="127"/>
                </a:cxn>
                <a:cxn ang="0">
                  <a:pos x="1789" y="0"/>
                </a:cxn>
              </a:cxnLst>
              <a:rect l="0" t="0" r="r" b="b"/>
              <a:pathLst>
                <a:path w="1789" h="1114">
                  <a:moveTo>
                    <a:pt x="0" y="1114"/>
                  </a:moveTo>
                  <a:lnTo>
                    <a:pt x="303" y="1050"/>
                  </a:lnTo>
                  <a:lnTo>
                    <a:pt x="605" y="874"/>
                  </a:lnTo>
                  <a:lnTo>
                    <a:pt x="901" y="620"/>
                  </a:lnTo>
                  <a:lnTo>
                    <a:pt x="1204" y="367"/>
                  </a:lnTo>
                  <a:lnTo>
                    <a:pt x="1507" y="127"/>
                  </a:lnTo>
                  <a:lnTo>
                    <a:pt x="1789" y="0"/>
                  </a:lnTo>
                </a:path>
              </a:pathLst>
            </a:custGeom>
            <a:noFill/>
            <a:ln w="25400" cap="flat">
              <a:solidFill>
                <a:srgbClr val="000000"/>
              </a:solidFill>
              <a:prstDash val="solid"/>
              <a:round/>
              <a:headEnd/>
              <a:tailEnd/>
            </a:ln>
          </p:spPr>
          <p:txBody>
            <a:bodyPr/>
            <a:lstStyle/>
            <a:p>
              <a:endParaRPr lang="en-US" sz="1000" dirty="0">
                <a:latin typeface="+mn-lt"/>
              </a:endParaRPr>
            </a:p>
          </p:txBody>
        </p:sp>
        <p:sp>
          <p:nvSpPr>
            <p:cNvPr id="968893" name="Rectangle 189"/>
            <p:cNvSpPr>
              <a:spLocks noChangeArrowheads="1"/>
            </p:cNvSpPr>
            <p:nvPr/>
          </p:nvSpPr>
          <p:spPr bwMode="auto">
            <a:xfrm>
              <a:off x="4000500" y="3857625"/>
              <a:ext cx="71201" cy="153888"/>
            </a:xfrm>
            <a:prstGeom prst="rect">
              <a:avLst/>
            </a:prstGeom>
            <a:noFill/>
            <a:ln w="9525">
              <a:noFill/>
              <a:miter lim="800000"/>
              <a:headEnd/>
              <a:tailEnd/>
            </a:ln>
          </p:spPr>
          <p:txBody>
            <a:bodyPr wrap="none" lIns="0" tIns="0" rIns="0" bIns="0">
              <a:spAutoFit/>
            </a:bodyPr>
            <a:lstStyle/>
            <a:p>
              <a:pPr algn="l" eaLnBrk="1" hangingPunct="1"/>
              <a:r>
                <a:rPr lang="en-US" sz="1000" dirty="0" smtClean="0">
                  <a:solidFill>
                    <a:srgbClr val="000000"/>
                  </a:solidFill>
                  <a:latin typeface="+mn-lt"/>
                </a:rPr>
                <a:t>$</a:t>
              </a:r>
              <a:endParaRPr lang="en-US" sz="1000" b="1" dirty="0">
                <a:latin typeface="+mn-lt"/>
              </a:endParaRPr>
            </a:p>
          </p:txBody>
        </p:sp>
        <p:sp>
          <p:nvSpPr>
            <p:cNvPr id="968894" name="Rectangle 190"/>
            <p:cNvSpPr>
              <a:spLocks noChangeArrowheads="1"/>
            </p:cNvSpPr>
            <p:nvPr/>
          </p:nvSpPr>
          <p:spPr bwMode="auto">
            <a:xfrm>
              <a:off x="4068763" y="3857625"/>
              <a:ext cx="72937"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K</a:t>
              </a:r>
              <a:endParaRPr lang="en-US" sz="1000" b="1" dirty="0">
                <a:latin typeface="+mn-lt"/>
              </a:endParaRPr>
            </a:p>
          </p:txBody>
        </p:sp>
        <p:sp>
          <p:nvSpPr>
            <p:cNvPr id="968895" name="Rectangle 191"/>
            <p:cNvSpPr>
              <a:spLocks noChangeArrowheads="1"/>
            </p:cNvSpPr>
            <p:nvPr/>
          </p:nvSpPr>
          <p:spPr bwMode="auto">
            <a:xfrm>
              <a:off x="3875088" y="4311650"/>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2000</a:t>
              </a:r>
              <a:endParaRPr lang="en-US" sz="1000" b="1" dirty="0">
                <a:latin typeface="+mn-lt"/>
              </a:endParaRPr>
            </a:p>
          </p:txBody>
        </p:sp>
        <p:sp>
          <p:nvSpPr>
            <p:cNvPr id="968896" name="Rectangle 192"/>
            <p:cNvSpPr>
              <a:spLocks noChangeArrowheads="1"/>
            </p:cNvSpPr>
            <p:nvPr/>
          </p:nvSpPr>
          <p:spPr bwMode="auto">
            <a:xfrm>
              <a:off x="3875088" y="4756150"/>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1500</a:t>
              </a:r>
              <a:endParaRPr lang="en-US" sz="1000" b="1" dirty="0">
                <a:latin typeface="+mn-lt"/>
              </a:endParaRPr>
            </a:p>
          </p:txBody>
        </p:sp>
        <p:sp>
          <p:nvSpPr>
            <p:cNvPr id="968897" name="Rectangle 193"/>
            <p:cNvSpPr>
              <a:spLocks noChangeArrowheads="1"/>
            </p:cNvSpPr>
            <p:nvPr/>
          </p:nvSpPr>
          <p:spPr bwMode="auto">
            <a:xfrm>
              <a:off x="3875088" y="5208588"/>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1000</a:t>
              </a:r>
              <a:endParaRPr lang="en-US" sz="1000" b="1" dirty="0">
                <a:latin typeface="+mn-lt"/>
              </a:endParaRPr>
            </a:p>
          </p:txBody>
        </p:sp>
        <p:sp>
          <p:nvSpPr>
            <p:cNvPr id="968898" name="Rectangle 194"/>
            <p:cNvSpPr>
              <a:spLocks noChangeArrowheads="1"/>
            </p:cNvSpPr>
            <p:nvPr/>
          </p:nvSpPr>
          <p:spPr bwMode="auto">
            <a:xfrm>
              <a:off x="3946525" y="5662613"/>
              <a:ext cx="213601"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500</a:t>
              </a:r>
              <a:endParaRPr lang="en-US" sz="1000" b="1" dirty="0">
                <a:latin typeface="+mn-lt"/>
              </a:endParaRPr>
            </a:p>
          </p:txBody>
        </p:sp>
        <p:sp>
          <p:nvSpPr>
            <p:cNvPr id="968899" name="Rectangle 195"/>
            <p:cNvSpPr>
              <a:spLocks noChangeArrowheads="1"/>
            </p:cNvSpPr>
            <p:nvPr/>
          </p:nvSpPr>
          <p:spPr bwMode="auto">
            <a:xfrm>
              <a:off x="4170363" y="3995738"/>
              <a:ext cx="3135312" cy="1746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00" name="Rectangle 196"/>
            <p:cNvSpPr>
              <a:spLocks noChangeArrowheads="1"/>
            </p:cNvSpPr>
            <p:nvPr/>
          </p:nvSpPr>
          <p:spPr bwMode="auto">
            <a:xfrm>
              <a:off x="4170363" y="4449763"/>
              <a:ext cx="3135312" cy="7937"/>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01" name="Rectangle 197"/>
            <p:cNvSpPr>
              <a:spLocks noChangeArrowheads="1"/>
            </p:cNvSpPr>
            <p:nvPr/>
          </p:nvSpPr>
          <p:spPr bwMode="auto">
            <a:xfrm>
              <a:off x="4170363" y="4899025"/>
              <a:ext cx="3135312" cy="952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02" name="Rectangle 198"/>
            <p:cNvSpPr>
              <a:spLocks noChangeArrowheads="1"/>
            </p:cNvSpPr>
            <p:nvPr/>
          </p:nvSpPr>
          <p:spPr bwMode="auto">
            <a:xfrm>
              <a:off x="4170363" y="5349875"/>
              <a:ext cx="3135312" cy="7938"/>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03" name="Rectangle 199"/>
            <p:cNvSpPr>
              <a:spLocks noChangeArrowheads="1"/>
            </p:cNvSpPr>
            <p:nvPr/>
          </p:nvSpPr>
          <p:spPr bwMode="auto">
            <a:xfrm>
              <a:off x="4170363" y="5800725"/>
              <a:ext cx="3135312" cy="7938"/>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04" name="Freeform 200"/>
            <p:cNvSpPr>
              <a:spLocks noEditPoints="1"/>
            </p:cNvSpPr>
            <p:nvPr/>
          </p:nvSpPr>
          <p:spPr bwMode="auto">
            <a:xfrm>
              <a:off x="4167188" y="4445000"/>
              <a:ext cx="3076575" cy="1789113"/>
            </a:xfrm>
            <a:custGeom>
              <a:avLst/>
              <a:gdLst/>
              <a:ahLst/>
              <a:cxnLst>
                <a:cxn ang="0">
                  <a:pos x="298" y="6124"/>
                </a:cxn>
                <a:cxn ang="0">
                  <a:pos x="51" y="6401"/>
                </a:cxn>
                <a:cxn ang="0">
                  <a:pos x="522" y="5972"/>
                </a:cxn>
                <a:cxn ang="0">
                  <a:pos x="870" y="5845"/>
                </a:cxn>
                <a:cxn ang="0">
                  <a:pos x="522" y="5972"/>
                </a:cxn>
                <a:cxn ang="0">
                  <a:pos x="1120" y="5566"/>
                </a:cxn>
                <a:cxn ang="0">
                  <a:pos x="1382" y="5472"/>
                </a:cxn>
                <a:cxn ang="0">
                  <a:pos x="1093" y="5693"/>
                </a:cxn>
                <a:cxn ang="0">
                  <a:pos x="1536" y="5233"/>
                </a:cxn>
                <a:cxn ang="0">
                  <a:pos x="1874" y="5079"/>
                </a:cxn>
                <a:cxn ang="0">
                  <a:pos x="1536" y="5233"/>
                </a:cxn>
                <a:cxn ang="0">
                  <a:pos x="2309" y="4615"/>
                </a:cxn>
                <a:cxn ang="0">
                  <a:pos x="2084" y="4910"/>
                </a:cxn>
                <a:cxn ang="0">
                  <a:pos x="2524" y="4450"/>
                </a:cxn>
                <a:cxn ang="0">
                  <a:pos x="2865" y="4302"/>
                </a:cxn>
                <a:cxn ang="0">
                  <a:pos x="2524" y="4450"/>
                </a:cxn>
                <a:cxn ang="0">
                  <a:pos x="3309" y="3847"/>
                </a:cxn>
                <a:cxn ang="0">
                  <a:pos x="3079" y="4137"/>
                </a:cxn>
                <a:cxn ang="0">
                  <a:pos x="3524" y="3683"/>
                </a:cxn>
                <a:cxn ang="0">
                  <a:pos x="3864" y="3535"/>
                </a:cxn>
                <a:cxn ang="0">
                  <a:pos x="3524" y="3683"/>
                </a:cxn>
                <a:cxn ang="0">
                  <a:pos x="4038" y="3288"/>
                </a:cxn>
                <a:cxn ang="0">
                  <a:pos x="4352" y="3132"/>
                </a:cxn>
                <a:cxn ang="0">
                  <a:pos x="4078" y="3370"/>
                </a:cxn>
                <a:cxn ang="0">
                  <a:pos x="4496" y="2887"/>
                </a:cxn>
                <a:cxn ang="0">
                  <a:pos x="4826" y="2718"/>
                </a:cxn>
                <a:cxn ang="0">
                  <a:pos x="4496" y="2887"/>
                </a:cxn>
                <a:cxn ang="0">
                  <a:pos x="5241" y="2235"/>
                </a:cxn>
                <a:cxn ang="0">
                  <a:pos x="5030" y="2540"/>
                </a:cxn>
                <a:cxn ang="0">
                  <a:pos x="5444" y="2057"/>
                </a:cxn>
                <a:cxn ang="0">
                  <a:pos x="5775" y="1888"/>
                </a:cxn>
                <a:cxn ang="0">
                  <a:pos x="5444" y="2057"/>
                </a:cxn>
                <a:cxn ang="0">
                  <a:pos x="5956" y="1610"/>
                </a:cxn>
                <a:cxn ang="0">
                  <a:pos x="6258" y="1489"/>
                </a:cxn>
                <a:cxn ang="0">
                  <a:pos x="5978" y="1710"/>
                </a:cxn>
                <a:cxn ang="0">
                  <a:pos x="6417" y="1253"/>
                </a:cxn>
                <a:cxn ang="0">
                  <a:pos x="6757" y="1103"/>
                </a:cxn>
                <a:cxn ang="0">
                  <a:pos x="6417" y="1253"/>
                </a:cxn>
                <a:cxn ang="0">
                  <a:pos x="7198" y="648"/>
                </a:cxn>
                <a:cxn ang="0">
                  <a:pos x="7218" y="639"/>
                </a:cxn>
                <a:cxn ang="0">
                  <a:pos x="7235" y="727"/>
                </a:cxn>
                <a:cxn ang="0">
                  <a:pos x="6970" y="938"/>
                </a:cxn>
                <a:cxn ang="0">
                  <a:pos x="7482" y="581"/>
                </a:cxn>
                <a:cxn ang="0">
                  <a:pos x="7853" y="592"/>
                </a:cxn>
                <a:cxn ang="0">
                  <a:pos x="7482" y="581"/>
                </a:cxn>
                <a:cxn ang="0">
                  <a:pos x="8449" y="369"/>
                </a:cxn>
                <a:cxn ang="0">
                  <a:pos x="8116" y="534"/>
                </a:cxn>
                <a:cxn ang="0">
                  <a:pos x="8712" y="311"/>
                </a:cxn>
                <a:cxn ang="0">
                  <a:pos x="9083" y="322"/>
                </a:cxn>
                <a:cxn ang="0">
                  <a:pos x="8712" y="311"/>
                </a:cxn>
                <a:cxn ang="0">
                  <a:pos x="9680" y="100"/>
                </a:cxn>
                <a:cxn ang="0">
                  <a:pos x="9347" y="265"/>
                </a:cxn>
                <a:cxn ang="0">
                  <a:pos x="9943" y="42"/>
                </a:cxn>
                <a:cxn ang="0">
                  <a:pos x="10155" y="87"/>
                </a:cxn>
                <a:cxn ang="0">
                  <a:pos x="9943" y="42"/>
                </a:cxn>
              </a:cxnLst>
              <a:rect l="0" t="0" r="r" b="b"/>
              <a:pathLst>
                <a:path w="10155" h="6401">
                  <a:moveTo>
                    <a:pt x="0" y="6326"/>
                  </a:moveTo>
                  <a:lnTo>
                    <a:pt x="298" y="6124"/>
                  </a:lnTo>
                  <a:lnTo>
                    <a:pt x="349" y="6199"/>
                  </a:lnTo>
                  <a:lnTo>
                    <a:pt x="51" y="6401"/>
                  </a:lnTo>
                  <a:lnTo>
                    <a:pt x="0" y="6326"/>
                  </a:lnTo>
                  <a:close/>
                  <a:moveTo>
                    <a:pt x="522" y="5972"/>
                  </a:moveTo>
                  <a:lnTo>
                    <a:pt x="819" y="5770"/>
                  </a:lnTo>
                  <a:lnTo>
                    <a:pt x="870" y="5845"/>
                  </a:lnTo>
                  <a:lnTo>
                    <a:pt x="572" y="6047"/>
                  </a:lnTo>
                  <a:lnTo>
                    <a:pt x="522" y="5972"/>
                  </a:lnTo>
                  <a:close/>
                  <a:moveTo>
                    <a:pt x="1043" y="5619"/>
                  </a:moveTo>
                  <a:lnTo>
                    <a:pt x="1120" y="5566"/>
                  </a:lnTo>
                  <a:lnTo>
                    <a:pt x="1325" y="5402"/>
                  </a:lnTo>
                  <a:lnTo>
                    <a:pt x="1382" y="5472"/>
                  </a:lnTo>
                  <a:lnTo>
                    <a:pt x="1171" y="5641"/>
                  </a:lnTo>
                  <a:lnTo>
                    <a:pt x="1093" y="5693"/>
                  </a:lnTo>
                  <a:lnTo>
                    <a:pt x="1043" y="5619"/>
                  </a:lnTo>
                  <a:close/>
                  <a:moveTo>
                    <a:pt x="1536" y="5233"/>
                  </a:moveTo>
                  <a:lnTo>
                    <a:pt x="1817" y="5008"/>
                  </a:lnTo>
                  <a:lnTo>
                    <a:pt x="1874" y="5079"/>
                  </a:lnTo>
                  <a:lnTo>
                    <a:pt x="1593" y="5303"/>
                  </a:lnTo>
                  <a:lnTo>
                    <a:pt x="1536" y="5233"/>
                  </a:lnTo>
                  <a:close/>
                  <a:moveTo>
                    <a:pt x="2028" y="4840"/>
                  </a:moveTo>
                  <a:lnTo>
                    <a:pt x="2309" y="4615"/>
                  </a:lnTo>
                  <a:lnTo>
                    <a:pt x="2366" y="4685"/>
                  </a:lnTo>
                  <a:lnTo>
                    <a:pt x="2084" y="4910"/>
                  </a:lnTo>
                  <a:lnTo>
                    <a:pt x="2028" y="4840"/>
                  </a:lnTo>
                  <a:close/>
                  <a:moveTo>
                    <a:pt x="2524" y="4450"/>
                  </a:moveTo>
                  <a:lnTo>
                    <a:pt x="2810" y="4230"/>
                  </a:lnTo>
                  <a:lnTo>
                    <a:pt x="2865" y="4302"/>
                  </a:lnTo>
                  <a:lnTo>
                    <a:pt x="2579" y="4521"/>
                  </a:lnTo>
                  <a:lnTo>
                    <a:pt x="2524" y="4450"/>
                  </a:lnTo>
                  <a:close/>
                  <a:moveTo>
                    <a:pt x="3024" y="4066"/>
                  </a:moveTo>
                  <a:lnTo>
                    <a:pt x="3309" y="3847"/>
                  </a:lnTo>
                  <a:lnTo>
                    <a:pt x="3364" y="3918"/>
                  </a:lnTo>
                  <a:lnTo>
                    <a:pt x="3079" y="4137"/>
                  </a:lnTo>
                  <a:lnTo>
                    <a:pt x="3024" y="4066"/>
                  </a:lnTo>
                  <a:close/>
                  <a:moveTo>
                    <a:pt x="3524" y="3683"/>
                  </a:moveTo>
                  <a:lnTo>
                    <a:pt x="3809" y="3463"/>
                  </a:lnTo>
                  <a:lnTo>
                    <a:pt x="3864" y="3535"/>
                  </a:lnTo>
                  <a:lnTo>
                    <a:pt x="3578" y="3754"/>
                  </a:lnTo>
                  <a:lnTo>
                    <a:pt x="3524" y="3683"/>
                  </a:lnTo>
                  <a:close/>
                  <a:moveTo>
                    <a:pt x="4023" y="3299"/>
                  </a:moveTo>
                  <a:lnTo>
                    <a:pt x="4038" y="3288"/>
                  </a:lnTo>
                  <a:lnTo>
                    <a:pt x="4293" y="3065"/>
                  </a:lnTo>
                  <a:lnTo>
                    <a:pt x="4352" y="3132"/>
                  </a:lnTo>
                  <a:lnTo>
                    <a:pt x="4093" y="3359"/>
                  </a:lnTo>
                  <a:lnTo>
                    <a:pt x="4078" y="3370"/>
                  </a:lnTo>
                  <a:lnTo>
                    <a:pt x="4023" y="3299"/>
                  </a:lnTo>
                  <a:close/>
                  <a:moveTo>
                    <a:pt x="4496" y="2887"/>
                  </a:moveTo>
                  <a:lnTo>
                    <a:pt x="4767" y="2650"/>
                  </a:lnTo>
                  <a:lnTo>
                    <a:pt x="4826" y="2718"/>
                  </a:lnTo>
                  <a:lnTo>
                    <a:pt x="4555" y="2955"/>
                  </a:lnTo>
                  <a:lnTo>
                    <a:pt x="4496" y="2887"/>
                  </a:lnTo>
                  <a:close/>
                  <a:moveTo>
                    <a:pt x="4970" y="2472"/>
                  </a:moveTo>
                  <a:lnTo>
                    <a:pt x="5241" y="2235"/>
                  </a:lnTo>
                  <a:lnTo>
                    <a:pt x="5300" y="2303"/>
                  </a:lnTo>
                  <a:lnTo>
                    <a:pt x="5030" y="2540"/>
                  </a:lnTo>
                  <a:lnTo>
                    <a:pt x="4970" y="2472"/>
                  </a:lnTo>
                  <a:close/>
                  <a:moveTo>
                    <a:pt x="5444" y="2057"/>
                  </a:moveTo>
                  <a:lnTo>
                    <a:pt x="5715" y="1820"/>
                  </a:lnTo>
                  <a:lnTo>
                    <a:pt x="5775" y="1888"/>
                  </a:lnTo>
                  <a:lnTo>
                    <a:pt x="5504" y="2125"/>
                  </a:lnTo>
                  <a:lnTo>
                    <a:pt x="5444" y="2057"/>
                  </a:lnTo>
                  <a:close/>
                  <a:moveTo>
                    <a:pt x="5918" y="1642"/>
                  </a:moveTo>
                  <a:lnTo>
                    <a:pt x="5956" y="1610"/>
                  </a:lnTo>
                  <a:lnTo>
                    <a:pt x="6203" y="1418"/>
                  </a:lnTo>
                  <a:lnTo>
                    <a:pt x="6258" y="1489"/>
                  </a:lnTo>
                  <a:lnTo>
                    <a:pt x="6015" y="1677"/>
                  </a:lnTo>
                  <a:lnTo>
                    <a:pt x="5978" y="1710"/>
                  </a:lnTo>
                  <a:lnTo>
                    <a:pt x="5918" y="1642"/>
                  </a:lnTo>
                  <a:close/>
                  <a:moveTo>
                    <a:pt x="6417" y="1253"/>
                  </a:moveTo>
                  <a:lnTo>
                    <a:pt x="6701" y="1032"/>
                  </a:lnTo>
                  <a:lnTo>
                    <a:pt x="6757" y="1103"/>
                  </a:lnTo>
                  <a:lnTo>
                    <a:pt x="6472" y="1324"/>
                  </a:lnTo>
                  <a:lnTo>
                    <a:pt x="6417" y="1253"/>
                  </a:lnTo>
                  <a:close/>
                  <a:moveTo>
                    <a:pt x="6915" y="867"/>
                  </a:moveTo>
                  <a:lnTo>
                    <a:pt x="7198" y="648"/>
                  </a:lnTo>
                  <a:cubicBezTo>
                    <a:pt x="7203" y="644"/>
                    <a:pt x="7209" y="641"/>
                    <a:pt x="7216" y="640"/>
                  </a:cubicBezTo>
                  <a:lnTo>
                    <a:pt x="7218" y="639"/>
                  </a:lnTo>
                  <a:lnTo>
                    <a:pt x="7237" y="727"/>
                  </a:lnTo>
                  <a:lnTo>
                    <a:pt x="7235" y="727"/>
                  </a:lnTo>
                  <a:lnTo>
                    <a:pt x="7253" y="719"/>
                  </a:lnTo>
                  <a:lnTo>
                    <a:pt x="6970" y="938"/>
                  </a:lnTo>
                  <a:lnTo>
                    <a:pt x="6915" y="867"/>
                  </a:lnTo>
                  <a:close/>
                  <a:moveTo>
                    <a:pt x="7482" y="581"/>
                  </a:moveTo>
                  <a:lnTo>
                    <a:pt x="7833" y="504"/>
                  </a:lnTo>
                  <a:lnTo>
                    <a:pt x="7853" y="592"/>
                  </a:lnTo>
                  <a:lnTo>
                    <a:pt x="7501" y="669"/>
                  </a:lnTo>
                  <a:lnTo>
                    <a:pt x="7482" y="581"/>
                  </a:lnTo>
                  <a:close/>
                  <a:moveTo>
                    <a:pt x="8097" y="446"/>
                  </a:moveTo>
                  <a:lnTo>
                    <a:pt x="8449" y="369"/>
                  </a:lnTo>
                  <a:lnTo>
                    <a:pt x="8468" y="457"/>
                  </a:lnTo>
                  <a:lnTo>
                    <a:pt x="8116" y="534"/>
                  </a:lnTo>
                  <a:lnTo>
                    <a:pt x="8097" y="446"/>
                  </a:lnTo>
                  <a:close/>
                  <a:moveTo>
                    <a:pt x="8712" y="311"/>
                  </a:moveTo>
                  <a:lnTo>
                    <a:pt x="9064" y="234"/>
                  </a:lnTo>
                  <a:lnTo>
                    <a:pt x="9083" y="322"/>
                  </a:lnTo>
                  <a:lnTo>
                    <a:pt x="8732" y="399"/>
                  </a:lnTo>
                  <a:lnTo>
                    <a:pt x="8712" y="311"/>
                  </a:lnTo>
                  <a:close/>
                  <a:moveTo>
                    <a:pt x="9328" y="177"/>
                  </a:moveTo>
                  <a:lnTo>
                    <a:pt x="9680" y="100"/>
                  </a:lnTo>
                  <a:lnTo>
                    <a:pt x="9699" y="187"/>
                  </a:lnTo>
                  <a:lnTo>
                    <a:pt x="9347" y="265"/>
                  </a:lnTo>
                  <a:lnTo>
                    <a:pt x="9328" y="177"/>
                  </a:lnTo>
                  <a:close/>
                  <a:moveTo>
                    <a:pt x="9943" y="42"/>
                  </a:moveTo>
                  <a:lnTo>
                    <a:pt x="10136" y="0"/>
                  </a:lnTo>
                  <a:lnTo>
                    <a:pt x="10155" y="87"/>
                  </a:lnTo>
                  <a:lnTo>
                    <a:pt x="9963" y="130"/>
                  </a:lnTo>
                  <a:lnTo>
                    <a:pt x="9943" y="42"/>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sp>
          <p:nvSpPr>
            <p:cNvPr id="968907" name="Freeform 203"/>
            <p:cNvSpPr>
              <a:spLocks noEditPoints="1"/>
            </p:cNvSpPr>
            <p:nvPr/>
          </p:nvSpPr>
          <p:spPr bwMode="auto">
            <a:xfrm>
              <a:off x="5114925" y="4743450"/>
              <a:ext cx="430213" cy="417513"/>
            </a:xfrm>
            <a:custGeom>
              <a:avLst/>
              <a:gdLst/>
              <a:ahLst/>
              <a:cxnLst>
                <a:cxn ang="0">
                  <a:pos x="27" y="6"/>
                </a:cxn>
                <a:cxn ang="0">
                  <a:pos x="1290" y="1341"/>
                </a:cxn>
                <a:cxn ang="0">
                  <a:pos x="1289" y="1362"/>
                </a:cxn>
                <a:cxn ang="0">
                  <a:pos x="1268" y="1361"/>
                </a:cxn>
                <a:cxn ang="0">
                  <a:pos x="6" y="27"/>
                </a:cxn>
                <a:cxn ang="0">
                  <a:pos x="6" y="6"/>
                </a:cxn>
                <a:cxn ang="0">
                  <a:pos x="27" y="6"/>
                </a:cxn>
                <a:cxn ang="0">
                  <a:pos x="1339" y="1240"/>
                </a:cxn>
                <a:cxn ang="0">
                  <a:pos x="1416" y="1496"/>
                </a:cxn>
                <a:cxn ang="0">
                  <a:pos x="1164" y="1405"/>
                </a:cxn>
                <a:cxn ang="0">
                  <a:pos x="1339" y="1240"/>
                </a:cxn>
              </a:cxnLst>
              <a:rect l="0" t="0" r="r" b="b"/>
              <a:pathLst>
                <a:path w="1416" h="1496">
                  <a:moveTo>
                    <a:pt x="27" y="6"/>
                  </a:moveTo>
                  <a:lnTo>
                    <a:pt x="1290" y="1341"/>
                  </a:lnTo>
                  <a:cubicBezTo>
                    <a:pt x="1296" y="1347"/>
                    <a:pt x="1295" y="1356"/>
                    <a:pt x="1289" y="1362"/>
                  </a:cubicBezTo>
                  <a:cubicBezTo>
                    <a:pt x="1283" y="1368"/>
                    <a:pt x="1274" y="1368"/>
                    <a:pt x="1268" y="1361"/>
                  </a:cubicBezTo>
                  <a:lnTo>
                    <a:pt x="6" y="27"/>
                  </a:lnTo>
                  <a:cubicBezTo>
                    <a:pt x="0" y="21"/>
                    <a:pt x="0" y="11"/>
                    <a:pt x="6" y="6"/>
                  </a:cubicBezTo>
                  <a:cubicBezTo>
                    <a:pt x="12" y="0"/>
                    <a:pt x="22" y="0"/>
                    <a:pt x="27" y="6"/>
                  </a:cubicBezTo>
                  <a:close/>
                  <a:moveTo>
                    <a:pt x="1339" y="1240"/>
                  </a:moveTo>
                  <a:lnTo>
                    <a:pt x="1416" y="1496"/>
                  </a:lnTo>
                  <a:lnTo>
                    <a:pt x="1164" y="1405"/>
                  </a:lnTo>
                  <a:lnTo>
                    <a:pt x="1339" y="1240"/>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sp>
          <p:nvSpPr>
            <p:cNvPr id="968909" name="Rectangle 205"/>
            <p:cNvSpPr>
              <a:spLocks noChangeArrowheads="1"/>
            </p:cNvSpPr>
            <p:nvPr/>
          </p:nvSpPr>
          <p:spPr bwMode="auto">
            <a:xfrm>
              <a:off x="6161088" y="5580063"/>
              <a:ext cx="781464"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Spend Profile </a:t>
              </a:r>
              <a:endParaRPr lang="en-US" sz="1000" b="1" dirty="0">
                <a:latin typeface="+mn-lt"/>
              </a:endParaRPr>
            </a:p>
          </p:txBody>
        </p:sp>
        <p:sp>
          <p:nvSpPr>
            <p:cNvPr id="968910" name="Rectangle 206"/>
            <p:cNvSpPr>
              <a:spLocks noChangeArrowheads="1"/>
            </p:cNvSpPr>
            <p:nvPr/>
          </p:nvSpPr>
          <p:spPr bwMode="auto">
            <a:xfrm>
              <a:off x="6073775" y="5740400"/>
              <a:ext cx="889133"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(Planned Value)</a:t>
              </a:r>
              <a:endParaRPr lang="en-US" sz="1000" b="1" dirty="0">
                <a:latin typeface="+mn-lt"/>
              </a:endParaRPr>
            </a:p>
          </p:txBody>
        </p:sp>
        <p:sp>
          <p:nvSpPr>
            <p:cNvPr id="968911" name="Freeform 207"/>
            <p:cNvSpPr>
              <a:spLocks noEditPoints="1"/>
            </p:cNvSpPr>
            <p:nvPr/>
          </p:nvSpPr>
          <p:spPr bwMode="auto">
            <a:xfrm>
              <a:off x="5789613" y="5473700"/>
              <a:ext cx="341312" cy="195263"/>
            </a:xfrm>
            <a:custGeom>
              <a:avLst/>
              <a:gdLst/>
              <a:ahLst/>
              <a:cxnLst>
                <a:cxn ang="0">
                  <a:pos x="1113" y="693"/>
                </a:cxn>
                <a:cxn ang="0">
                  <a:pos x="164" y="117"/>
                </a:cxn>
                <a:cxn ang="0">
                  <a:pos x="159" y="96"/>
                </a:cxn>
                <a:cxn ang="0">
                  <a:pos x="179" y="91"/>
                </a:cxn>
                <a:cxn ang="0">
                  <a:pos x="1128" y="668"/>
                </a:cxn>
                <a:cxn ang="0">
                  <a:pos x="1133" y="688"/>
                </a:cxn>
                <a:cxn ang="0">
                  <a:pos x="1113" y="693"/>
                </a:cxn>
                <a:cxn ang="0">
                  <a:pos x="143" y="228"/>
                </a:cxn>
                <a:cxn ang="0">
                  <a:pos x="0" y="0"/>
                </a:cxn>
                <a:cxn ang="0">
                  <a:pos x="268" y="22"/>
                </a:cxn>
                <a:cxn ang="0">
                  <a:pos x="143" y="228"/>
                </a:cxn>
              </a:cxnLst>
              <a:rect l="0" t="0" r="r" b="b"/>
              <a:pathLst>
                <a:path w="1138" h="698">
                  <a:moveTo>
                    <a:pt x="1113" y="693"/>
                  </a:moveTo>
                  <a:lnTo>
                    <a:pt x="164" y="117"/>
                  </a:lnTo>
                  <a:cubicBezTo>
                    <a:pt x="157" y="113"/>
                    <a:pt x="154" y="104"/>
                    <a:pt x="159" y="96"/>
                  </a:cubicBezTo>
                  <a:cubicBezTo>
                    <a:pt x="163" y="89"/>
                    <a:pt x="172" y="87"/>
                    <a:pt x="179" y="91"/>
                  </a:cubicBezTo>
                  <a:lnTo>
                    <a:pt x="1128" y="668"/>
                  </a:lnTo>
                  <a:cubicBezTo>
                    <a:pt x="1135" y="672"/>
                    <a:pt x="1138" y="681"/>
                    <a:pt x="1133" y="688"/>
                  </a:cubicBezTo>
                  <a:cubicBezTo>
                    <a:pt x="1129" y="695"/>
                    <a:pt x="1120" y="698"/>
                    <a:pt x="1113" y="693"/>
                  </a:cubicBezTo>
                  <a:close/>
                  <a:moveTo>
                    <a:pt x="143" y="228"/>
                  </a:moveTo>
                  <a:lnTo>
                    <a:pt x="0" y="0"/>
                  </a:lnTo>
                  <a:lnTo>
                    <a:pt x="268" y="22"/>
                  </a:lnTo>
                  <a:lnTo>
                    <a:pt x="143" y="228"/>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sp>
          <p:nvSpPr>
            <p:cNvPr id="968912" name="Rectangle 208"/>
            <p:cNvSpPr>
              <a:spLocks noChangeArrowheads="1"/>
            </p:cNvSpPr>
            <p:nvPr/>
          </p:nvSpPr>
          <p:spPr bwMode="auto">
            <a:xfrm>
              <a:off x="4073525" y="6105525"/>
              <a:ext cx="71201"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0</a:t>
              </a:r>
              <a:endParaRPr lang="en-US" sz="1000" b="1" dirty="0">
                <a:latin typeface="+mn-lt"/>
              </a:endParaRPr>
            </a:p>
          </p:txBody>
        </p:sp>
        <p:sp>
          <p:nvSpPr>
            <p:cNvPr id="968913" name="Rectangle 209"/>
            <p:cNvSpPr>
              <a:spLocks noChangeArrowheads="1"/>
            </p:cNvSpPr>
            <p:nvPr/>
          </p:nvSpPr>
          <p:spPr bwMode="auto">
            <a:xfrm>
              <a:off x="4170363" y="4005263"/>
              <a:ext cx="17462" cy="224631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4" name="Rectangle 210"/>
            <p:cNvSpPr>
              <a:spLocks noChangeArrowheads="1"/>
            </p:cNvSpPr>
            <p:nvPr/>
          </p:nvSpPr>
          <p:spPr bwMode="auto">
            <a:xfrm>
              <a:off x="4695825" y="4013200"/>
              <a:ext cx="7938"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5" name="Rectangle 211"/>
            <p:cNvSpPr>
              <a:spLocks noChangeArrowheads="1"/>
            </p:cNvSpPr>
            <p:nvPr/>
          </p:nvSpPr>
          <p:spPr bwMode="auto">
            <a:xfrm>
              <a:off x="5214938" y="4013200"/>
              <a:ext cx="7937"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6" name="Rectangle 212"/>
            <p:cNvSpPr>
              <a:spLocks noChangeArrowheads="1"/>
            </p:cNvSpPr>
            <p:nvPr/>
          </p:nvSpPr>
          <p:spPr bwMode="auto">
            <a:xfrm>
              <a:off x="5732463" y="4013200"/>
              <a:ext cx="7937"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7" name="Rectangle 213"/>
            <p:cNvSpPr>
              <a:spLocks noChangeArrowheads="1"/>
            </p:cNvSpPr>
            <p:nvPr/>
          </p:nvSpPr>
          <p:spPr bwMode="auto">
            <a:xfrm>
              <a:off x="6251575" y="4013200"/>
              <a:ext cx="7938"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8" name="Rectangle 214"/>
            <p:cNvSpPr>
              <a:spLocks noChangeArrowheads="1"/>
            </p:cNvSpPr>
            <p:nvPr/>
          </p:nvSpPr>
          <p:spPr bwMode="auto">
            <a:xfrm>
              <a:off x="6770688" y="4013200"/>
              <a:ext cx="9525"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9" name="Rectangle 215"/>
            <p:cNvSpPr>
              <a:spLocks noChangeArrowheads="1"/>
            </p:cNvSpPr>
            <p:nvPr/>
          </p:nvSpPr>
          <p:spPr bwMode="auto">
            <a:xfrm>
              <a:off x="7286625" y="4005263"/>
              <a:ext cx="17463" cy="224631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20" name="Rectangle 216"/>
            <p:cNvSpPr>
              <a:spLocks noChangeArrowheads="1"/>
            </p:cNvSpPr>
            <p:nvPr/>
          </p:nvSpPr>
          <p:spPr bwMode="auto">
            <a:xfrm>
              <a:off x="4170363" y="6246813"/>
              <a:ext cx="3135312" cy="1746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21" name="Freeform 217"/>
            <p:cNvSpPr>
              <a:spLocks/>
            </p:cNvSpPr>
            <p:nvPr/>
          </p:nvSpPr>
          <p:spPr bwMode="auto">
            <a:xfrm>
              <a:off x="4176713" y="4467225"/>
              <a:ext cx="3074987" cy="1768475"/>
            </a:xfrm>
            <a:custGeom>
              <a:avLst/>
              <a:gdLst/>
              <a:ahLst/>
              <a:cxnLst>
                <a:cxn ang="0">
                  <a:pos x="0" y="1114"/>
                </a:cxn>
                <a:cxn ang="0">
                  <a:pos x="303" y="1050"/>
                </a:cxn>
                <a:cxn ang="0">
                  <a:pos x="605" y="874"/>
                </a:cxn>
                <a:cxn ang="0">
                  <a:pos x="901" y="620"/>
                </a:cxn>
                <a:cxn ang="0">
                  <a:pos x="1204" y="367"/>
                </a:cxn>
                <a:cxn ang="0">
                  <a:pos x="1507" y="127"/>
                </a:cxn>
                <a:cxn ang="0">
                  <a:pos x="1789" y="0"/>
                </a:cxn>
              </a:cxnLst>
              <a:rect l="0" t="0" r="r" b="b"/>
              <a:pathLst>
                <a:path w="1789" h="1114">
                  <a:moveTo>
                    <a:pt x="0" y="1114"/>
                  </a:moveTo>
                  <a:lnTo>
                    <a:pt x="303" y="1050"/>
                  </a:lnTo>
                  <a:lnTo>
                    <a:pt x="605" y="874"/>
                  </a:lnTo>
                  <a:lnTo>
                    <a:pt x="901" y="620"/>
                  </a:lnTo>
                  <a:lnTo>
                    <a:pt x="1204" y="367"/>
                  </a:lnTo>
                  <a:lnTo>
                    <a:pt x="1507" y="127"/>
                  </a:lnTo>
                  <a:lnTo>
                    <a:pt x="1789" y="0"/>
                  </a:lnTo>
                </a:path>
              </a:pathLst>
            </a:custGeom>
            <a:noFill/>
            <a:ln w="25400" cap="flat">
              <a:solidFill>
                <a:srgbClr val="000000"/>
              </a:solidFill>
              <a:prstDash val="solid"/>
              <a:round/>
              <a:headEnd/>
              <a:tailEnd/>
            </a:ln>
          </p:spPr>
          <p:txBody>
            <a:bodyPr/>
            <a:lstStyle/>
            <a:p>
              <a:endParaRPr lang="en-US" sz="1000" dirty="0">
                <a:latin typeface="+mn-lt"/>
              </a:endParaRPr>
            </a:p>
          </p:txBody>
        </p:sp>
        <p:sp>
          <p:nvSpPr>
            <p:cNvPr id="968922" name="Rectangle 218"/>
            <p:cNvSpPr>
              <a:spLocks noChangeArrowheads="1"/>
            </p:cNvSpPr>
            <p:nvPr/>
          </p:nvSpPr>
          <p:spPr bwMode="auto">
            <a:xfrm>
              <a:off x="4000500" y="3857625"/>
              <a:ext cx="71201" cy="153888"/>
            </a:xfrm>
            <a:prstGeom prst="rect">
              <a:avLst/>
            </a:prstGeom>
            <a:noFill/>
            <a:ln w="9525">
              <a:noFill/>
              <a:miter lim="800000"/>
              <a:headEnd/>
              <a:tailEnd/>
            </a:ln>
          </p:spPr>
          <p:txBody>
            <a:bodyPr wrap="none" lIns="0" tIns="0" rIns="0" bIns="0">
              <a:spAutoFit/>
            </a:bodyPr>
            <a:lstStyle/>
            <a:p>
              <a:pPr algn="l" eaLnBrk="1" hangingPunct="1"/>
              <a:r>
                <a:rPr lang="en-US" sz="1000" dirty="0" smtClean="0">
                  <a:solidFill>
                    <a:srgbClr val="000000"/>
                  </a:solidFill>
                  <a:latin typeface="+mn-lt"/>
                </a:rPr>
                <a:t>$</a:t>
              </a:r>
              <a:endParaRPr lang="en-US" sz="1000" b="1" dirty="0">
                <a:latin typeface="+mn-lt"/>
              </a:endParaRPr>
            </a:p>
          </p:txBody>
        </p:sp>
        <p:sp>
          <p:nvSpPr>
            <p:cNvPr id="968923" name="Rectangle 219"/>
            <p:cNvSpPr>
              <a:spLocks noChangeArrowheads="1"/>
            </p:cNvSpPr>
            <p:nvPr/>
          </p:nvSpPr>
          <p:spPr bwMode="auto">
            <a:xfrm>
              <a:off x="4068763" y="3857625"/>
              <a:ext cx="72937"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K</a:t>
              </a:r>
              <a:endParaRPr lang="en-US" sz="1000" b="1" dirty="0">
                <a:latin typeface="+mn-lt"/>
              </a:endParaRPr>
            </a:p>
          </p:txBody>
        </p:sp>
        <p:sp>
          <p:nvSpPr>
            <p:cNvPr id="968924" name="Rectangle 220"/>
            <p:cNvSpPr>
              <a:spLocks noChangeArrowheads="1"/>
            </p:cNvSpPr>
            <p:nvPr/>
          </p:nvSpPr>
          <p:spPr bwMode="auto">
            <a:xfrm>
              <a:off x="3875088" y="4311650"/>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2000</a:t>
              </a:r>
              <a:endParaRPr lang="en-US" sz="1000" b="1" dirty="0">
                <a:latin typeface="+mn-lt"/>
              </a:endParaRPr>
            </a:p>
          </p:txBody>
        </p:sp>
        <p:sp>
          <p:nvSpPr>
            <p:cNvPr id="968925" name="Rectangle 221"/>
            <p:cNvSpPr>
              <a:spLocks noChangeArrowheads="1"/>
            </p:cNvSpPr>
            <p:nvPr/>
          </p:nvSpPr>
          <p:spPr bwMode="auto">
            <a:xfrm>
              <a:off x="3875088" y="4756150"/>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1500</a:t>
              </a:r>
              <a:endParaRPr lang="en-US" sz="1000" b="1" dirty="0">
                <a:latin typeface="+mn-lt"/>
              </a:endParaRPr>
            </a:p>
          </p:txBody>
        </p:sp>
        <p:sp>
          <p:nvSpPr>
            <p:cNvPr id="968926" name="Rectangle 222"/>
            <p:cNvSpPr>
              <a:spLocks noChangeArrowheads="1"/>
            </p:cNvSpPr>
            <p:nvPr/>
          </p:nvSpPr>
          <p:spPr bwMode="auto">
            <a:xfrm>
              <a:off x="3875088" y="5208588"/>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1000</a:t>
              </a:r>
              <a:endParaRPr lang="en-US" sz="1000" b="1" dirty="0">
                <a:latin typeface="+mn-lt"/>
              </a:endParaRPr>
            </a:p>
          </p:txBody>
        </p:sp>
        <p:sp>
          <p:nvSpPr>
            <p:cNvPr id="968927" name="Rectangle 223"/>
            <p:cNvSpPr>
              <a:spLocks noChangeArrowheads="1"/>
            </p:cNvSpPr>
            <p:nvPr/>
          </p:nvSpPr>
          <p:spPr bwMode="auto">
            <a:xfrm>
              <a:off x="3946525" y="5662613"/>
              <a:ext cx="213601"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500</a:t>
              </a:r>
              <a:endParaRPr lang="en-US" sz="1000" b="1" dirty="0">
                <a:latin typeface="+mn-lt"/>
              </a:endParaRPr>
            </a:p>
          </p:txBody>
        </p:sp>
        <p:sp>
          <p:nvSpPr>
            <p:cNvPr id="968928" name="Rectangle 224"/>
            <p:cNvSpPr>
              <a:spLocks noChangeArrowheads="1"/>
            </p:cNvSpPr>
            <p:nvPr/>
          </p:nvSpPr>
          <p:spPr bwMode="auto">
            <a:xfrm>
              <a:off x="4170363" y="3995738"/>
              <a:ext cx="3135312" cy="1746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29" name="Rectangle 225"/>
            <p:cNvSpPr>
              <a:spLocks noChangeArrowheads="1"/>
            </p:cNvSpPr>
            <p:nvPr/>
          </p:nvSpPr>
          <p:spPr bwMode="auto">
            <a:xfrm>
              <a:off x="4170363" y="4449763"/>
              <a:ext cx="3135312" cy="7937"/>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30" name="Rectangle 226"/>
            <p:cNvSpPr>
              <a:spLocks noChangeArrowheads="1"/>
            </p:cNvSpPr>
            <p:nvPr/>
          </p:nvSpPr>
          <p:spPr bwMode="auto">
            <a:xfrm>
              <a:off x="4170363" y="4899025"/>
              <a:ext cx="3135312" cy="952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31" name="Rectangle 227"/>
            <p:cNvSpPr>
              <a:spLocks noChangeArrowheads="1"/>
            </p:cNvSpPr>
            <p:nvPr/>
          </p:nvSpPr>
          <p:spPr bwMode="auto">
            <a:xfrm>
              <a:off x="4170363" y="5349875"/>
              <a:ext cx="3135312" cy="7938"/>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32" name="Rectangle 228"/>
            <p:cNvSpPr>
              <a:spLocks noChangeArrowheads="1"/>
            </p:cNvSpPr>
            <p:nvPr/>
          </p:nvSpPr>
          <p:spPr bwMode="auto">
            <a:xfrm>
              <a:off x="4170363" y="5800725"/>
              <a:ext cx="3135312" cy="7938"/>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33" name="Freeform 229"/>
            <p:cNvSpPr>
              <a:spLocks noEditPoints="1"/>
            </p:cNvSpPr>
            <p:nvPr/>
          </p:nvSpPr>
          <p:spPr bwMode="auto">
            <a:xfrm>
              <a:off x="4167188" y="4445000"/>
              <a:ext cx="3076575" cy="1789113"/>
            </a:xfrm>
            <a:custGeom>
              <a:avLst/>
              <a:gdLst/>
              <a:ahLst/>
              <a:cxnLst>
                <a:cxn ang="0">
                  <a:pos x="298" y="6124"/>
                </a:cxn>
                <a:cxn ang="0">
                  <a:pos x="51" y="6401"/>
                </a:cxn>
                <a:cxn ang="0">
                  <a:pos x="522" y="5972"/>
                </a:cxn>
                <a:cxn ang="0">
                  <a:pos x="870" y="5845"/>
                </a:cxn>
                <a:cxn ang="0">
                  <a:pos x="522" y="5972"/>
                </a:cxn>
                <a:cxn ang="0">
                  <a:pos x="1120" y="5566"/>
                </a:cxn>
                <a:cxn ang="0">
                  <a:pos x="1382" y="5472"/>
                </a:cxn>
                <a:cxn ang="0">
                  <a:pos x="1093" y="5693"/>
                </a:cxn>
                <a:cxn ang="0">
                  <a:pos x="1536" y="5233"/>
                </a:cxn>
                <a:cxn ang="0">
                  <a:pos x="1874" y="5079"/>
                </a:cxn>
                <a:cxn ang="0">
                  <a:pos x="1536" y="5233"/>
                </a:cxn>
                <a:cxn ang="0">
                  <a:pos x="2309" y="4615"/>
                </a:cxn>
                <a:cxn ang="0">
                  <a:pos x="2084" y="4910"/>
                </a:cxn>
                <a:cxn ang="0">
                  <a:pos x="2524" y="4450"/>
                </a:cxn>
                <a:cxn ang="0">
                  <a:pos x="2865" y="4302"/>
                </a:cxn>
                <a:cxn ang="0">
                  <a:pos x="2524" y="4450"/>
                </a:cxn>
                <a:cxn ang="0">
                  <a:pos x="3309" y="3847"/>
                </a:cxn>
                <a:cxn ang="0">
                  <a:pos x="3079" y="4137"/>
                </a:cxn>
                <a:cxn ang="0">
                  <a:pos x="3524" y="3683"/>
                </a:cxn>
                <a:cxn ang="0">
                  <a:pos x="3864" y="3535"/>
                </a:cxn>
                <a:cxn ang="0">
                  <a:pos x="3524" y="3683"/>
                </a:cxn>
                <a:cxn ang="0">
                  <a:pos x="4038" y="3288"/>
                </a:cxn>
                <a:cxn ang="0">
                  <a:pos x="4352" y="3132"/>
                </a:cxn>
                <a:cxn ang="0">
                  <a:pos x="4078" y="3370"/>
                </a:cxn>
                <a:cxn ang="0">
                  <a:pos x="4496" y="2887"/>
                </a:cxn>
                <a:cxn ang="0">
                  <a:pos x="4826" y="2718"/>
                </a:cxn>
                <a:cxn ang="0">
                  <a:pos x="4496" y="2887"/>
                </a:cxn>
                <a:cxn ang="0">
                  <a:pos x="5241" y="2235"/>
                </a:cxn>
                <a:cxn ang="0">
                  <a:pos x="5030" y="2540"/>
                </a:cxn>
                <a:cxn ang="0">
                  <a:pos x="5444" y="2057"/>
                </a:cxn>
                <a:cxn ang="0">
                  <a:pos x="5775" y="1888"/>
                </a:cxn>
                <a:cxn ang="0">
                  <a:pos x="5444" y="2057"/>
                </a:cxn>
                <a:cxn ang="0">
                  <a:pos x="5956" y="1610"/>
                </a:cxn>
                <a:cxn ang="0">
                  <a:pos x="6258" y="1489"/>
                </a:cxn>
                <a:cxn ang="0">
                  <a:pos x="5978" y="1710"/>
                </a:cxn>
                <a:cxn ang="0">
                  <a:pos x="6417" y="1253"/>
                </a:cxn>
                <a:cxn ang="0">
                  <a:pos x="6757" y="1103"/>
                </a:cxn>
                <a:cxn ang="0">
                  <a:pos x="6417" y="1253"/>
                </a:cxn>
                <a:cxn ang="0">
                  <a:pos x="7198" y="648"/>
                </a:cxn>
                <a:cxn ang="0">
                  <a:pos x="7218" y="639"/>
                </a:cxn>
                <a:cxn ang="0">
                  <a:pos x="7235" y="727"/>
                </a:cxn>
                <a:cxn ang="0">
                  <a:pos x="6970" y="938"/>
                </a:cxn>
                <a:cxn ang="0">
                  <a:pos x="7482" y="581"/>
                </a:cxn>
                <a:cxn ang="0">
                  <a:pos x="7853" y="592"/>
                </a:cxn>
                <a:cxn ang="0">
                  <a:pos x="7482" y="581"/>
                </a:cxn>
                <a:cxn ang="0">
                  <a:pos x="8449" y="369"/>
                </a:cxn>
                <a:cxn ang="0">
                  <a:pos x="8116" y="534"/>
                </a:cxn>
                <a:cxn ang="0">
                  <a:pos x="8712" y="311"/>
                </a:cxn>
                <a:cxn ang="0">
                  <a:pos x="9083" y="322"/>
                </a:cxn>
                <a:cxn ang="0">
                  <a:pos x="8712" y="311"/>
                </a:cxn>
                <a:cxn ang="0">
                  <a:pos x="9680" y="100"/>
                </a:cxn>
                <a:cxn ang="0">
                  <a:pos x="9347" y="265"/>
                </a:cxn>
                <a:cxn ang="0">
                  <a:pos x="9943" y="42"/>
                </a:cxn>
                <a:cxn ang="0">
                  <a:pos x="10155" y="87"/>
                </a:cxn>
                <a:cxn ang="0">
                  <a:pos x="9943" y="42"/>
                </a:cxn>
              </a:cxnLst>
              <a:rect l="0" t="0" r="r" b="b"/>
              <a:pathLst>
                <a:path w="10155" h="6401">
                  <a:moveTo>
                    <a:pt x="0" y="6326"/>
                  </a:moveTo>
                  <a:lnTo>
                    <a:pt x="298" y="6124"/>
                  </a:lnTo>
                  <a:lnTo>
                    <a:pt x="349" y="6199"/>
                  </a:lnTo>
                  <a:lnTo>
                    <a:pt x="51" y="6401"/>
                  </a:lnTo>
                  <a:lnTo>
                    <a:pt x="0" y="6326"/>
                  </a:lnTo>
                  <a:close/>
                  <a:moveTo>
                    <a:pt x="522" y="5972"/>
                  </a:moveTo>
                  <a:lnTo>
                    <a:pt x="819" y="5770"/>
                  </a:lnTo>
                  <a:lnTo>
                    <a:pt x="870" y="5845"/>
                  </a:lnTo>
                  <a:lnTo>
                    <a:pt x="572" y="6047"/>
                  </a:lnTo>
                  <a:lnTo>
                    <a:pt x="522" y="5972"/>
                  </a:lnTo>
                  <a:close/>
                  <a:moveTo>
                    <a:pt x="1043" y="5619"/>
                  </a:moveTo>
                  <a:lnTo>
                    <a:pt x="1120" y="5566"/>
                  </a:lnTo>
                  <a:lnTo>
                    <a:pt x="1325" y="5402"/>
                  </a:lnTo>
                  <a:lnTo>
                    <a:pt x="1382" y="5472"/>
                  </a:lnTo>
                  <a:lnTo>
                    <a:pt x="1171" y="5641"/>
                  </a:lnTo>
                  <a:lnTo>
                    <a:pt x="1093" y="5693"/>
                  </a:lnTo>
                  <a:lnTo>
                    <a:pt x="1043" y="5619"/>
                  </a:lnTo>
                  <a:close/>
                  <a:moveTo>
                    <a:pt x="1536" y="5233"/>
                  </a:moveTo>
                  <a:lnTo>
                    <a:pt x="1817" y="5008"/>
                  </a:lnTo>
                  <a:lnTo>
                    <a:pt x="1874" y="5079"/>
                  </a:lnTo>
                  <a:lnTo>
                    <a:pt x="1593" y="5303"/>
                  </a:lnTo>
                  <a:lnTo>
                    <a:pt x="1536" y="5233"/>
                  </a:lnTo>
                  <a:close/>
                  <a:moveTo>
                    <a:pt x="2028" y="4840"/>
                  </a:moveTo>
                  <a:lnTo>
                    <a:pt x="2309" y="4615"/>
                  </a:lnTo>
                  <a:lnTo>
                    <a:pt x="2366" y="4685"/>
                  </a:lnTo>
                  <a:lnTo>
                    <a:pt x="2084" y="4910"/>
                  </a:lnTo>
                  <a:lnTo>
                    <a:pt x="2028" y="4840"/>
                  </a:lnTo>
                  <a:close/>
                  <a:moveTo>
                    <a:pt x="2524" y="4450"/>
                  </a:moveTo>
                  <a:lnTo>
                    <a:pt x="2810" y="4230"/>
                  </a:lnTo>
                  <a:lnTo>
                    <a:pt x="2865" y="4302"/>
                  </a:lnTo>
                  <a:lnTo>
                    <a:pt x="2579" y="4521"/>
                  </a:lnTo>
                  <a:lnTo>
                    <a:pt x="2524" y="4450"/>
                  </a:lnTo>
                  <a:close/>
                  <a:moveTo>
                    <a:pt x="3024" y="4066"/>
                  </a:moveTo>
                  <a:lnTo>
                    <a:pt x="3309" y="3847"/>
                  </a:lnTo>
                  <a:lnTo>
                    <a:pt x="3364" y="3918"/>
                  </a:lnTo>
                  <a:lnTo>
                    <a:pt x="3079" y="4137"/>
                  </a:lnTo>
                  <a:lnTo>
                    <a:pt x="3024" y="4066"/>
                  </a:lnTo>
                  <a:close/>
                  <a:moveTo>
                    <a:pt x="3524" y="3683"/>
                  </a:moveTo>
                  <a:lnTo>
                    <a:pt x="3809" y="3463"/>
                  </a:lnTo>
                  <a:lnTo>
                    <a:pt x="3864" y="3535"/>
                  </a:lnTo>
                  <a:lnTo>
                    <a:pt x="3578" y="3754"/>
                  </a:lnTo>
                  <a:lnTo>
                    <a:pt x="3524" y="3683"/>
                  </a:lnTo>
                  <a:close/>
                  <a:moveTo>
                    <a:pt x="4023" y="3299"/>
                  </a:moveTo>
                  <a:lnTo>
                    <a:pt x="4038" y="3288"/>
                  </a:lnTo>
                  <a:lnTo>
                    <a:pt x="4293" y="3065"/>
                  </a:lnTo>
                  <a:lnTo>
                    <a:pt x="4352" y="3132"/>
                  </a:lnTo>
                  <a:lnTo>
                    <a:pt x="4093" y="3359"/>
                  </a:lnTo>
                  <a:lnTo>
                    <a:pt x="4078" y="3370"/>
                  </a:lnTo>
                  <a:lnTo>
                    <a:pt x="4023" y="3299"/>
                  </a:lnTo>
                  <a:close/>
                  <a:moveTo>
                    <a:pt x="4496" y="2887"/>
                  </a:moveTo>
                  <a:lnTo>
                    <a:pt x="4767" y="2650"/>
                  </a:lnTo>
                  <a:lnTo>
                    <a:pt x="4826" y="2718"/>
                  </a:lnTo>
                  <a:lnTo>
                    <a:pt x="4555" y="2955"/>
                  </a:lnTo>
                  <a:lnTo>
                    <a:pt x="4496" y="2887"/>
                  </a:lnTo>
                  <a:close/>
                  <a:moveTo>
                    <a:pt x="4970" y="2472"/>
                  </a:moveTo>
                  <a:lnTo>
                    <a:pt x="5241" y="2235"/>
                  </a:lnTo>
                  <a:lnTo>
                    <a:pt x="5300" y="2303"/>
                  </a:lnTo>
                  <a:lnTo>
                    <a:pt x="5030" y="2540"/>
                  </a:lnTo>
                  <a:lnTo>
                    <a:pt x="4970" y="2472"/>
                  </a:lnTo>
                  <a:close/>
                  <a:moveTo>
                    <a:pt x="5444" y="2057"/>
                  </a:moveTo>
                  <a:lnTo>
                    <a:pt x="5715" y="1820"/>
                  </a:lnTo>
                  <a:lnTo>
                    <a:pt x="5775" y="1888"/>
                  </a:lnTo>
                  <a:lnTo>
                    <a:pt x="5504" y="2125"/>
                  </a:lnTo>
                  <a:lnTo>
                    <a:pt x="5444" y="2057"/>
                  </a:lnTo>
                  <a:close/>
                  <a:moveTo>
                    <a:pt x="5918" y="1642"/>
                  </a:moveTo>
                  <a:lnTo>
                    <a:pt x="5956" y="1610"/>
                  </a:lnTo>
                  <a:lnTo>
                    <a:pt x="6203" y="1418"/>
                  </a:lnTo>
                  <a:lnTo>
                    <a:pt x="6258" y="1489"/>
                  </a:lnTo>
                  <a:lnTo>
                    <a:pt x="6015" y="1677"/>
                  </a:lnTo>
                  <a:lnTo>
                    <a:pt x="5978" y="1710"/>
                  </a:lnTo>
                  <a:lnTo>
                    <a:pt x="5918" y="1642"/>
                  </a:lnTo>
                  <a:close/>
                  <a:moveTo>
                    <a:pt x="6417" y="1253"/>
                  </a:moveTo>
                  <a:lnTo>
                    <a:pt x="6701" y="1032"/>
                  </a:lnTo>
                  <a:lnTo>
                    <a:pt x="6757" y="1103"/>
                  </a:lnTo>
                  <a:lnTo>
                    <a:pt x="6472" y="1324"/>
                  </a:lnTo>
                  <a:lnTo>
                    <a:pt x="6417" y="1253"/>
                  </a:lnTo>
                  <a:close/>
                  <a:moveTo>
                    <a:pt x="6915" y="867"/>
                  </a:moveTo>
                  <a:lnTo>
                    <a:pt x="7198" y="648"/>
                  </a:lnTo>
                  <a:cubicBezTo>
                    <a:pt x="7203" y="644"/>
                    <a:pt x="7209" y="641"/>
                    <a:pt x="7216" y="640"/>
                  </a:cubicBezTo>
                  <a:lnTo>
                    <a:pt x="7218" y="639"/>
                  </a:lnTo>
                  <a:lnTo>
                    <a:pt x="7237" y="727"/>
                  </a:lnTo>
                  <a:lnTo>
                    <a:pt x="7235" y="727"/>
                  </a:lnTo>
                  <a:lnTo>
                    <a:pt x="7253" y="719"/>
                  </a:lnTo>
                  <a:lnTo>
                    <a:pt x="6970" y="938"/>
                  </a:lnTo>
                  <a:lnTo>
                    <a:pt x="6915" y="867"/>
                  </a:lnTo>
                  <a:close/>
                  <a:moveTo>
                    <a:pt x="7482" y="581"/>
                  </a:moveTo>
                  <a:lnTo>
                    <a:pt x="7833" y="504"/>
                  </a:lnTo>
                  <a:lnTo>
                    <a:pt x="7853" y="592"/>
                  </a:lnTo>
                  <a:lnTo>
                    <a:pt x="7501" y="669"/>
                  </a:lnTo>
                  <a:lnTo>
                    <a:pt x="7482" y="581"/>
                  </a:lnTo>
                  <a:close/>
                  <a:moveTo>
                    <a:pt x="8097" y="446"/>
                  </a:moveTo>
                  <a:lnTo>
                    <a:pt x="8449" y="369"/>
                  </a:lnTo>
                  <a:lnTo>
                    <a:pt x="8468" y="457"/>
                  </a:lnTo>
                  <a:lnTo>
                    <a:pt x="8116" y="534"/>
                  </a:lnTo>
                  <a:lnTo>
                    <a:pt x="8097" y="446"/>
                  </a:lnTo>
                  <a:close/>
                  <a:moveTo>
                    <a:pt x="8712" y="311"/>
                  </a:moveTo>
                  <a:lnTo>
                    <a:pt x="9064" y="234"/>
                  </a:lnTo>
                  <a:lnTo>
                    <a:pt x="9083" y="322"/>
                  </a:lnTo>
                  <a:lnTo>
                    <a:pt x="8732" y="399"/>
                  </a:lnTo>
                  <a:lnTo>
                    <a:pt x="8712" y="311"/>
                  </a:lnTo>
                  <a:close/>
                  <a:moveTo>
                    <a:pt x="9328" y="177"/>
                  </a:moveTo>
                  <a:lnTo>
                    <a:pt x="9680" y="100"/>
                  </a:lnTo>
                  <a:lnTo>
                    <a:pt x="9699" y="187"/>
                  </a:lnTo>
                  <a:lnTo>
                    <a:pt x="9347" y="265"/>
                  </a:lnTo>
                  <a:lnTo>
                    <a:pt x="9328" y="177"/>
                  </a:lnTo>
                  <a:close/>
                  <a:moveTo>
                    <a:pt x="9943" y="42"/>
                  </a:moveTo>
                  <a:lnTo>
                    <a:pt x="10136" y="0"/>
                  </a:lnTo>
                  <a:lnTo>
                    <a:pt x="10155" y="87"/>
                  </a:lnTo>
                  <a:lnTo>
                    <a:pt x="9963" y="130"/>
                  </a:lnTo>
                  <a:lnTo>
                    <a:pt x="9943" y="42"/>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sp>
          <p:nvSpPr>
            <p:cNvPr id="968935" name="Rectangle 231"/>
            <p:cNvSpPr>
              <a:spLocks noChangeArrowheads="1"/>
            </p:cNvSpPr>
            <p:nvPr/>
          </p:nvSpPr>
          <p:spPr bwMode="gray">
            <a:xfrm>
              <a:off x="4249738" y="4473575"/>
              <a:ext cx="1458732"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Planned Committed Costs</a:t>
              </a:r>
              <a:endParaRPr lang="en-US" sz="1000" b="1" dirty="0">
                <a:latin typeface="+mn-lt"/>
              </a:endParaRPr>
            </a:p>
          </p:txBody>
        </p:sp>
        <p:sp>
          <p:nvSpPr>
            <p:cNvPr id="968936" name="Freeform 232"/>
            <p:cNvSpPr>
              <a:spLocks noEditPoints="1"/>
            </p:cNvSpPr>
            <p:nvPr/>
          </p:nvSpPr>
          <p:spPr bwMode="auto">
            <a:xfrm>
              <a:off x="5114925" y="4743450"/>
              <a:ext cx="430213" cy="417513"/>
            </a:xfrm>
            <a:custGeom>
              <a:avLst/>
              <a:gdLst/>
              <a:ahLst/>
              <a:cxnLst>
                <a:cxn ang="0">
                  <a:pos x="27" y="6"/>
                </a:cxn>
                <a:cxn ang="0">
                  <a:pos x="1290" y="1341"/>
                </a:cxn>
                <a:cxn ang="0">
                  <a:pos x="1289" y="1362"/>
                </a:cxn>
                <a:cxn ang="0">
                  <a:pos x="1268" y="1361"/>
                </a:cxn>
                <a:cxn ang="0">
                  <a:pos x="6" y="27"/>
                </a:cxn>
                <a:cxn ang="0">
                  <a:pos x="6" y="6"/>
                </a:cxn>
                <a:cxn ang="0">
                  <a:pos x="27" y="6"/>
                </a:cxn>
                <a:cxn ang="0">
                  <a:pos x="1339" y="1240"/>
                </a:cxn>
                <a:cxn ang="0">
                  <a:pos x="1416" y="1496"/>
                </a:cxn>
                <a:cxn ang="0">
                  <a:pos x="1164" y="1405"/>
                </a:cxn>
                <a:cxn ang="0">
                  <a:pos x="1339" y="1240"/>
                </a:cxn>
              </a:cxnLst>
              <a:rect l="0" t="0" r="r" b="b"/>
              <a:pathLst>
                <a:path w="1416" h="1496">
                  <a:moveTo>
                    <a:pt x="27" y="6"/>
                  </a:moveTo>
                  <a:lnTo>
                    <a:pt x="1290" y="1341"/>
                  </a:lnTo>
                  <a:cubicBezTo>
                    <a:pt x="1296" y="1347"/>
                    <a:pt x="1295" y="1356"/>
                    <a:pt x="1289" y="1362"/>
                  </a:cubicBezTo>
                  <a:cubicBezTo>
                    <a:pt x="1283" y="1368"/>
                    <a:pt x="1274" y="1368"/>
                    <a:pt x="1268" y="1361"/>
                  </a:cubicBezTo>
                  <a:lnTo>
                    <a:pt x="6" y="27"/>
                  </a:lnTo>
                  <a:cubicBezTo>
                    <a:pt x="0" y="21"/>
                    <a:pt x="0" y="11"/>
                    <a:pt x="6" y="6"/>
                  </a:cubicBezTo>
                  <a:cubicBezTo>
                    <a:pt x="12" y="0"/>
                    <a:pt x="22" y="0"/>
                    <a:pt x="27" y="6"/>
                  </a:cubicBezTo>
                  <a:close/>
                  <a:moveTo>
                    <a:pt x="1339" y="1240"/>
                  </a:moveTo>
                  <a:lnTo>
                    <a:pt x="1416" y="1496"/>
                  </a:lnTo>
                  <a:lnTo>
                    <a:pt x="1164" y="1405"/>
                  </a:lnTo>
                  <a:lnTo>
                    <a:pt x="1339" y="1240"/>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sp>
          <p:nvSpPr>
            <p:cNvPr id="968937" name="Rectangle 233"/>
            <p:cNvSpPr>
              <a:spLocks noChangeArrowheads="1"/>
            </p:cNvSpPr>
            <p:nvPr/>
          </p:nvSpPr>
          <p:spPr bwMode="gray">
            <a:xfrm>
              <a:off x="5965825" y="5529263"/>
              <a:ext cx="1250950" cy="401637"/>
            </a:xfrm>
            <a:prstGeom prst="rect">
              <a:avLst/>
            </a:prstGeom>
            <a:noFill/>
            <a:ln w="9525">
              <a:noFill/>
              <a:miter lim="800000"/>
              <a:headEnd/>
              <a:tailEnd/>
            </a:ln>
          </p:spPr>
          <p:txBody>
            <a:bodyPr/>
            <a:lstStyle/>
            <a:p>
              <a:endParaRPr lang="en-US" sz="1000" dirty="0">
                <a:latin typeface="+mn-lt"/>
              </a:endParaRPr>
            </a:p>
          </p:txBody>
        </p:sp>
        <p:sp>
          <p:nvSpPr>
            <p:cNvPr id="968938" name="Rectangle 234"/>
            <p:cNvSpPr>
              <a:spLocks noChangeArrowheads="1"/>
            </p:cNvSpPr>
            <p:nvPr/>
          </p:nvSpPr>
          <p:spPr bwMode="gray">
            <a:xfrm>
              <a:off x="6161088" y="5580063"/>
              <a:ext cx="781464"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Spend Profile </a:t>
              </a:r>
              <a:endParaRPr lang="en-US" sz="1000" b="1" dirty="0">
                <a:latin typeface="+mn-lt"/>
              </a:endParaRPr>
            </a:p>
          </p:txBody>
        </p:sp>
        <p:sp>
          <p:nvSpPr>
            <p:cNvPr id="968939" name="Rectangle 235"/>
            <p:cNvSpPr>
              <a:spLocks noChangeArrowheads="1"/>
            </p:cNvSpPr>
            <p:nvPr/>
          </p:nvSpPr>
          <p:spPr bwMode="auto">
            <a:xfrm>
              <a:off x="6073775" y="5740400"/>
              <a:ext cx="889133"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(Planned Value)</a:t>
              </a:r>
              <a:endParaRPr lang="en-US" sz="1000" b="1" dirty="0">
                <a:latin typeface="+mn-lt"/>
              </a:endParaRPr>
            </a:p>
          </p:txBody>
        </p:sp>
        <p:sp>
          <p:nvSpPr>
            <p:cNvPr id="968940" name="Freeform 236"/>
            <p:cNvSpPr>
              <a:spLocks noEditPoints="1"/>
            </p:cNvSpPr>
            <p:nvPr/>
          </p:nvSpPr>
          <p:spPr bwMode="auto">
            <a:xfrm>
              <a:off x="5789613" y="5473700"/>
              <a:ext cx="341312" cy="195263"/>
            </a:xfrm>
            <a:custGeom>
              <a:avLst/>
              <a:gdLst/>
              <a:ahLst/>
              <a:cxnLst>
                <a:cxn ang="0">
                  <a:pos x="1113" y="693"/>
                </a:cxn>
                <a:cxn ang="0">
                  <a:pos x="164" y="117"/>
                </a:cxn>
                <a:cxn ang="0">
                  <a:pos x="159" y="96"/>
                </a:cxn>
                <a:cxn ang="0">
                  <a:pos x="179" y="91"/>
                </a:cxn>
                <a:cxn ang="0">
                  <a:pos x="1128" y="668"/>
                </a:cxn>
                <a:cxn ang="0">
                  <a:pos x="1133" y="688"/>
                </a:cxn>
                <a:cxn ang="0">
                  <a:pos x="1113" y="693"/>
                </a:cxn>
                <a:cxn ang="0">
                  <a:pos x="143" y="228"/>
                </a:cxn>
                <a:cxn ang="0">
                  <a:pos x="0" y="0"/>
                </a:cxn>
                <a:cxn ang="0">
                  <a:pos x="268" y="22"/>
                </a:cxn>
                <a:cxn ang="0">
                  <a:pos x="143" y="228"/>
                </a:cxn>
              </a:cxnLst>
              <a:rect l="0" t="0" r="r" b="b"/>
              <a:pathLst>
                <a:path w="1138" h="698">
                  <a:moveTo>
                    <a:pt x="1113" y="693"/>
                  </a:moveTo>
                  <a:lnTo>
                    <a:pt x="164" y="117"/>
                  </a:lnTo>
                  <a:cubicBezTo>
                    <a:pt x="157" y="113"/>
                    <a:pt x="154" y="104"/>
                    <a:pt x="159" y="96"/>
                  </a:cubicBezTo>
                  <a:cubicBezTo>
                    <a:pt x="163" y="89"/>
                    <a:pt x="172" y="87"/>
                    <a:pt x="179" y="91"/>
                  </a:cubicBezTo>
                  <a:lnTo>
                    <a:pt x="1128" y="668"/>
                  </a:lnTo>
                  <a:cubicBezTo>
                    <a:pt x="1135" y="672"/>
                    <a:pt x="1138" y="681"/>
                    <a:pt x="1133" y="688"/>
                  </a:cubicBezTo>
                  <a:cubicBezTo>
                    <a:pt x="1129" y="695"/>
                    <a:pt x="1120" y="698"/>
                    <a:pt x="1113" y="693"/>
                  </a:cubicBezTo>
                  <a:close/>
                  <a:moveTo>
                    <a:pt x="143" y="228"/>
                  </a:moveTo>
                  <a:lnTo>
                    <a:pt x="0" y="0"/>
                  </a:lnTo>
                  <a:lnTo>
                    <a:pt x="268" y="22"/>
                  </a:lnTo>
                  <a:lnTo>
                    <a:pt x="143" y="228"/>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80</a:t>
            </a:fld>
            <a:endParaRPr lang="en-US" dirty="0"/>
          </a:p>
        </p:txBody>
      </p:sp>
    </p:spTree>
    <p:extLst>
      <p:ext uri="{BB962C8B-B14F-4D97-AF65-F5344CB8AC3E}">
        <p14:creationId xmlns:p14="http://schemas.microsoft.com/office/powerpoint/2010/main" xmlns="" val="644324986"/>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2"/>
          <p:cNvSpPr>
            <a:spLocks noGrp="1" noChangeArrowheads="1"/>
          </p:cNvSpPr>
          <p:nvPr>
            <p:ph type="title"/>
          </p:nvPr>
        </p:nvSpPr>
        <p:spPr/>
        <p:txBody>
          <a:bodyPr>
            <a:normAutofit fontScale="90000"/>
          </a:bodyPr>
          <a:lstStyle/>
          <a:p>
            <a:r>
              <a:rPr lang="en-GB" dirty="0"/>
              <a:t>Benefits of Cost Management</a:t>
            </a:r>
            <a:endParaRPr lang="en-US" dirty="0"/>
          </a:p>
        </p:txBody>
      </p:sp>
      <p:sp>
        <p:nvSpPr>
          <p:cNvPr id="972803" name="Rectangle 3"/>
          <p:cNvSpPr>
            <a:spLocks noGrp="1" noChangeArrowheads="1"/>
          </p:cNvSpPr>
          <p:nvPr>
            <p:ph type="body" idx="1"/>
          </p:nvPr>
        </p:nvSpPr>
        <p:spPr/>
        <p:txBody>
          <a:bodyPr/>
          <a:lstStyle/>
          <a:p>
            <a:r>
              <a:rPr lang="en-GB" dirty="0"/>
              <a:t>M</a:t>
            </a:r>
            <a:r>
              <a:rPr lang="en-GB" dirty="0" smtClean="0"/>
              <a:t>ore </a:t>
            </a:r>
            <a:r>
              <a:rPr lang="en-GB" dirty="0"/>
              <a:t>likely to achieve </a:t>
            </a:r>
            <a:r>
              <a:rPr lang="en-GB" dirty="0" smtClean="0"/>
              <a:t>Budget</a:t>
            </a:r>
            <a:endParaRPr lang="en-GB" dirty="0"/>
          </a:p>
          <a:p>
            <a:r>
              <a:rPr lang="en-GB" dirty="0"/>
              <a:t>C</a:t>
            </a:r>
            <a:r>
              <a:rPr lang="en-GB" dirty="0" smtClean="0"/>
              <a:t>ontrol </a:t>
            </a:r>
            <a:r>
              <a:rPr lang="en-GB" dirty="0"/>
              <a:t>expenditure within </a:t>
            </a:r>
            <a:r>
              <a:rPr lang="en-GB" dirty="0" smtClean="0"/>
              <a:t>Ability </a:t>
            </a:r>
            <a:r>
              <a:rPr lang="en-GB" dirty="0"/>
              <a:t>to </a:t>
            </a:r>
            <a:r>
              <a:rPr lang="en-GB" dirty="0" smtClean="0"/>
              <a:t>Pay</a:t>
            </a:r>
            <a:endParaRPr lang="en-GB" dirty="0"/>
          </a:p>
          <a:p>
            <a:r>
              <a:rPr lang="en-GB" dirty="0"/>
              <a:t>C</a:t>
            </a:r>
            <a:r>
              <a:rPr lang="en-GB" dirty="0" smtClean="0"/>
              <a:t>ontrol </a:t>
            </a:r>
            <a:r>
              <a:rPr lang="en-GB" dirty="0"/>
              <a:t>cash flow</a:t>
            </a:r>
          </a:p>
          <a:p>
            <a:r>
              <a:rPr lang="en-GB" dirty="0"/>
              <a:t>L</a:t>
            </a:r>
            <a:r>
              <a:rPr lang="en-GB" dirty="0" smtClean="0"/>
              <a:t>earn </a:t>
            </a:r>
            <a:r>
              <a:rPr lang="en-GB" dirty="0"/>
              <a:t>L</a:t>
            </a:r>
            <a:r>
              <a:rPr lang="en-GB" dirty="0" smtClean="0"/>
              <a:t>essons</a:t>
            </a:r>
            <a:endParaRPr lang="en-GB" dirty="0"/>
          </a:p>
          <a:p>
            <a:r>
              <a:rPr lang="en-GB" dirty="0"/>
              <a:t>I</a:t>
            </a:r>
            <a:r>
              <a:rPr lang="en-GB" dirty="0" smtClean="0"/>
              <a:t>mprove </a:t>
            </a:r>
            <a:r>
              <a:rPr lang="en-GB" dirty="0"/>
              <a:t>E</a:t>
            </a:r>
            <a:r>
              <a:rPr lang="en-GB" dirty="0" smtClean="0"/>
              <a:t>stimating </a:t>
            </a:r>
            <a:r>
              <a:rPr lang="en-GB" dirty="0"/>
              <a:t>A</a:t>
            </a:r>
            <a:r>
              <a:rPr lang="en-GB" dirty="0" smtClean="0"/>
              <a:t>ccuracy  </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81</a:t>
            </a:fld>
            <a:endParaRPr lang="en-US" dirty="0"/>
          </a:p>
        </p:txBody>
      </p:sp>
    </p:spTree>
    <p:extLst>
      <p:ext uri="{BB962C8B-B14F-4D97-AF65-F5344CB8AC3E}">
        <p14:creationId xmlns:p14="http://schemas.microsoft.com/office/powerpoint/2010/main" xmlns="" val="10819378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28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2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28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28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728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22" name="Rectangle 2"/>
          <p:cNvSpPr>
            <a:spLocks noGrp="1" noChangeArrowheads="1"/>
          </p:cNvSpPr>
          <p:nvPr>
            <p:ph type="title"/>
          </p:nvPr>
        </p:nvSpPr>
        <p:spPr/>
        <p:txBody>
          <a:bodyPr/>
          <a:lstStyle/>
          <a:p>
            <a:r>
              <a:rPr lang="en-GB" dirty="0" smtClean="0"/>
              <a:t>Project Costs</a:t>
            </a:r>
            <a:endParaRPr lang="en-US" dirty="0"/>
          </a:p>
        </p:txBody>
      </p:sp>
      <p:sp>
        <p:nvSpPr>
          <p:cNvPr id="1208323" name="Rectangle 3"/>
          <p:cNvSpPr>
            <a:spLocks noGrp="1" noChangeArrowheads="1"/>
          </p:cNvSpPr>
          <p:nvPr>
            <p:ph type="body" idx="1"/>
          </p:nvPr>
        </p:nvSpPr>
        <p:spPr>
          <a:xfrm>
            <a:off x="644374" y="1338948"/>
            <a:ext cx="7195038" cy="4495800"/>
          </a:xfrm>
        </p:spPr>
        <p:txBody>
          <a:bodyPr>
            <a:normAutofit fontScale="92500" lnSpcReduction="10000"/>
          </a:bodyPr>
          <a:lstStyle/>
          <a:p>
            <a:pPr>
              <a:lnSpc>
                <a:spcPct val="110000"/>
              </a:lnSpc>
            </a:pPr>
            <a:r>
              <a:rPr lang="en-GB" dirty="0"/>
              <a:t>Committed – Placement of an order for work to be done.  The money has already been allocated to the resource.</a:t>
            </a:r>
          </a:p>
          <a:p>
            <a:pPr>
              <a:lnSpc>
                <a:spcPct val="110000"/>
              </a:lnSpc>
            </a:pPr>
            <a:r>
              <a:rPr lang="en-GB" dirty="0"/>
              <a:t>Accrual – Work that has been done but for which payment has not yet been </a:t>
            </a:r>
            <a:r>
              <a:rPr lang="en-GB" dirty="0" smtClean="0"/>
              <a:t>made</a:t>
            </a:r>
          </a:p>
          <a:p>
            <a:r>
              <a:rPr lang="en-GB" dirty="0" smtClean="0"/>
              <a:t>Actual – Real expenditure that has left the budget and has already been spent.</a:t>
            </a:r>
          </a:p>
          <a:p>
            <a:r>
              <a:rPr lang="en-GB" dirty="0" smtClean="0"/>
              <a:t>Forecast Out-turn – The total of Committed Costs, Accruals and Actual costs plus the estimate of the costs remaining in the work packages left to complete the project</a:t>
            </a:r>
            <a:endParaRPr lang="en-US" dirty="0" smtClean="0"/>
          </a:p>
        </p:txBody>
      </p:sp>
      <p:sp>
        <p:nvSpPr>
          <p:cNvPr id="3" name="Slide Number Placeholder 2"/>
          <p:cNvSpPr>
            <a:spLocks noGrp="1"/>
          </p:cNvSpPr>
          <p:nvPr>
            <p:ph type="sldNum" sz="quarter" idx="12"/>
          </p:nvPr>
        </p:nvSpPr>
        <p:spPr/>
        <p:txBody>
          <a:bodyPr/>
          <a:lstStyle/>
          <a:p>
            <a:fld id="{4BE819A1-3DD8-4179-BFD0-BF7D359F8DBD}" type="slidenum">
              <a:rPr lang="en-US" smtClean="0"/>
              <a:pPr/>
              <a:t>82</a:t>
            </a:fld>
            <a:endParaRPr lang="en-US" dirty="0"/>
          </a:p>
        </p:txBody>
      </p:sp>
    </p:spTree>
    <p:extLst>
      <p:ext uri="{BB962C8B-B14F-4D97-AF65-F5344CB8AC3E}">
        <p14:creationId xmlns:p14="http://schemas.microsoft.com/office/powerpoint/2010/main" xmlns="" val="1783430655"/>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267200"/>
            <a:ext cx="7772400" cy="914400"/>
          </a:xfrm>
        </p:spPr>
        <p:txBody>
          <a:bodyPr>
            <a:normAutofit fontScale="90000"/>
          </a:bodyPr>
          <a:lstStyle/>
          <a:p>
            <a:r>
              <a:rPr lang="en-US" dirty="0" smtClean="0"/>
              <a:t>Earned Value Management</a:t>
            </a:r>
            <a:endParaRPr lang="en-US" dirty="0"/>
          </a:p>
        </p:txBody>
      </p:sp>
      <p:pic>
        <p:nvPicPr>
          <p:cNvPr id="28674" name="Picture 2"/>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990600" y="762000"/>
            <a:ext cx="2396534"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4" name="Slide Number Placeholder 3"/>
          <p:cNvSpPr>
            <a:spLocks noGrp="1"/>
          </p:cNvSpPr>
          <p:nvPr>
            <p:ph type="sldNum" sz="quarter" idx="12"/>
          </p:nvPr>
        </p:nvSpPr>
        <p:spPr/>
        <p:txBody>
          <a:bodyPr/>
          <a:lstStyle/>
          <a:p>
            <a:fld id="{4BE819A1-3DD8-4179-BFD0-BF7D359F8DBD}" type="slidenum">
              <a:rPr lang="en-US" smtClean="0"/>
              <a:pPr/>
              <a:t>83</a:t>
            </a:fld>
            <a:endParaRPr lang="en-US" dirty="0"/>
          </a:p>
        </p:txBody>
      </p:sp>
    </p:spTree>
    <p:extLst>
      <p:ext uri="{BB962C8B-B14F-4D97-AF65-F5344CB8AC3E}">
        <p14:creationId xmlns:p14="http://schemas.microsoft.com/office/powerpoint/2010/main" xmlns="" val="142897471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2"/>
          <p:cNvSpPr>
            <a:spLocks noGrp="1" noChangeArrowheads="1"/>
          </p:cNvSpPr>
          <p:nvPr>
            <p:ph type="title"/>
          </p:nvPr>
        </p:nvSpPr>
        <p:spPr>
          <a:xfrm>
            <a:off x="533400" y="1"/>
            <a:ext cx="8476625" cy="1108075"/>
          </a:xfrm>
        </p:spPr>
        <p:txBody>
          <a:bodyPr/>
          <a:lstStyle/>
          <a:p>
            <a:r>
              <a:rPr lang="en-GB" dirty="0" smtClean="0"/>
              <a:t>Pre-Requisites to EVM</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84</a:t>
            </a:fld>
            <a:endParaRPr lang="en-US" dirty="0"/>
          </a:p>
        </p:txBody>
      </p:sp>
      <p:sp>
        <p:nvSpPr>
          <p:cNvPr id="4" name="TextBox 3"/>
          <p:cNvSpPr txBox="1"/>
          <p:nvPr/>
        </p:nvSpPr>
        <p:spPr>
          <a:xfrm>
            <a:off x="381000" y="1447800"/>
            <a:ext cx="6058069" cy="3139321"/>
          </a:xfrm>
          <a:prstGeom prst="rect">
            <a:avLst/>
          </a:prstGeom>
          <a:noFill/>
        </p:spPr>
        <p:txBody>
          <a:bodyPr wrap="none" rtlCol="0">
            <a:spAutoFit/>
          </a:bodyPr>
          <a:lstStyle/>
          <a:p>
            <a:pPr marL="285750" indent="-285750">
              <a:buFont typeface="Arial"/>
              <a:buChar char="•"/>
            </a:pPr>
            <a:r>
              <a:rPr lang="en-US" dirty="0" smtClean="0"/>
              <a:t>Define the Work Breakdown Structure (WBS)</a:t>
            </a:r>
          </a:p>
          <a:p>
            <a:pPr marL="285750" indent="-285750">
              <a:buFont typeface="Arial"/>
              <a:buChar char="•"/>
            </a:pPr>
            <a:r>
              <a:rPr lang="en-US" dirty="0" smtClean="0"/>
              <a:t>Identify the Organization / Who is on the team</a:t>
            </a:r>
          </a:p>
          <a:p>
            <a:pPr marL="285750" indent="-285750">
              <a:buFont typeface="Arial"/>
              <a:buChar char="•"/>
            </a:pPr>
            <a:r>
              <a:rPr lang="en-US" dirty="0" smtClean="0"/>
              <a:t>Integrate the WBS and OBS (Who will do what)</a:t>
            </a:r>
          </a:p>
          <a:p>
            <a:pPr marL="285750" indent="-285750">
              <a:buFont typeface="Arial"/>
              <a:buChar char="•"/>
            </a:pPr>
            <a:r>
              <a:rPr lang="en-US" dirty="0" smtClean="0"/>
              <a:t>Schedule the work / When to do the what</a:t>
            </a:r>
          </a:p>
          <a:p>
            <a:pPr marL="285750" indent="-285750">
              <a:buFont typeface="Arial"/>
              <a:buChar char="•"/>
            </a:pPr>
            <a:r>
              <a:rPr lang="en-US" dirty="0" smtClean="0"/>
              <a:t>Identify milestones / When will we know we are there</a:t>
            </a:r>
          </a:p>
          <a:p>
            <a:pPr marL="285750" indent="-285750">
              <a:buFont typeface="Arial"/>
              <a:buChar char="•"/>
            </a:pPr>
            <a:r>
              <a:rPr lang="en-US" dirty="0" smtClean="0"/>
              <a:t>Set time phased Budget / How much can we spend</a:t>
            </a:r>
          </a:p>
          <a:p>
            <a:pPr marL="285750" indent="-285750">
              <a:buFont typeface="Arial"/>
              <a:buChar char="•"/>
            </a:pPr>
            <a:r>
              <a:rPr lang="en-US" dirty="0" smtClean="0"/>
              <a:t>Record direct costs / Maintain the budget</a:t>
            </a:r>
          </a:p>
          <a:p>
            <a:pPr marL="285750" indent="-285750">
              <a:buFont typeface="Arial"/>
              <a:buChar char="•"/>
            </a:pPr>
            <a:r>
              <a:rPr lang="en-US" dirty="0" smtClean="0"/>
              <a:t>Determine variances / What are the differences</a:t>
            </a:r>
          </a:p>
          <a:p>
            <a:pPr marL="285750" indent="-285750">
              <a:buFont typeface="Arial"/>
              <a:buChar char="•"/>
            </a:pPr>
            <a:r>
              <a:rPr lang="en-US" dirty="0" smtClean="0"/>
              <a:t>Sum Data and Variance / What is the impact of the variance</a:t>
            </a:r>
          </a:p>
          <a:p>
            <a:pPr marL="285750" indent="-285750">
              <a:buFont typeface="Arial"/>
              <a:buChar char="•"/>
            </a:pPr>
            <a:r>
              <a:rPr lang="en-US" dirty="0" smtClean="0"/>
              <a:t>Manage Action Plans / Determine action items</a:t>
            </a:r>
          </a:p>
          <a:p>
            <a:pPr marL="285750" indent="-285750">
              <a:buFont typeface="Arial"/>
              <a:buChar char="•"/>
            </a:pPr>
            <a:r>
              <a:rPr lang="en-US" dirty="0" smtClean="0"/>
              <a:t>Incorporate Changes / …</a:t>
            </a:r>
            <a:endParaRPr lang="en-US" dirty="0"/>
          </a:p>
        </p:txBody>
      </p:sp>
    </p:spTree>
    <p:extLst>
      <p:ext uri="{BB962C8B-B14F-4D97-AF65-F5344CB8AC3E}">
        <p14:creationId xmlns:p14="http://schemas.microsoft.com/office/powerpoint/2010/main" xmlns="" val="1468393797"/>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Grp="1" noChangeArrowheads="1"/>
          </p:cNvSpPr>
          <p:nvPr>
            <p:ph type="title" idx="4294967295"/>
          </p:nvPr>
        </p:nvSpPr>
        <p:spPr>
          <a:xfrm>
            <a:off x="304800" y="1"/>
            <a:ext cx="8705225" cy="1108075"/>
          </a:xfrm>
        </p:spPr>
        <p:txBody>
          <a:bodyPr/>
          <a:lstStyle/>
          <a:p>
            <a:r>
              <a:rPr lang="en-GB" dirty="0"/>
              <a:t>Earned Value Parameters</a:t>
            </a:r>
            <a:endParaRPr lang="en-US" dirty="0"/>
          </a:p>
        </p:txBody>
      </p:sp>
      <p:grpSp>
        <p:nvGrpSpPr>
          <p:cNvPr id="2" name="Group 11"/>
          <p:cNvGrpSpPr/>
          <p:nvPr/>
        </p:nvGrpSpPr>
        <p:grpSpPr>
          <a:xfrm>
            <a:off x="1066800" y="1751014"/>
            <a:ext cx="7086954" cy="3395664"/>
            <a:chOff x="1754188" y="1751013"/>
            <a:chExt cx="7677532" cy="3395664"/>
          </a:xfrm>
        </p:grpSpPr>
        <p:sp>
          <p:nvSpPr>
            <p:cNvPr id="991235" name="Oval 3"/>
            <p:cNvSpPr>
              <a:spLocks noChangeArrowheads="1"/>
            </p:cNvSpPr>
            <p:nvPr/>
          </p:nvSpPr>
          <p:spPr bwMode="auto">
            <a:xfrm>
              <a:off x="1754188" y="3871912"/>
              <a:ext cx="3525838" cy="1168400"/>
            </a:xfrm>
            <a:prstGeom prst="ellipse">
              <a:avLst/>
            </a:prstGeom>
            <a:solidFill>
              <a:schemeClr val="accent2"/>
            </a:solidFill>
            <a:ln>
              <a:headEnd/>
              <a:tailEnd/>
            </a:ln>
          </p:spPr>
          <p:style>
            <a:lnRef idx="3">
              <a:schemeClr val="lt1"/>
            </a:lnRef>
            <a:fillRef idx="1">
              <a:schemeClr val="accent1"/>
            </a:fillRef>
            <a:effectRef idx="1">
              <a:schemeClr val="accent1"/>
            </a:effectRef>
            <a:fontRef idx="minor">
              <a:schemeClr val="lt1"/>
            </a:fontRef>
          </p:style>
          <p:txBody>
            <a:bodyPr anchor="ctr"/>
            <a:lstStyle/>
            <a:p>
              <a:pPr eaLnBrk="1" hangingPunct="1"/>
              <a:r>
                <a:rPr lang="en-GB" sz="1200" b="1" dirty="0">
                  <a:latin typeface="+mn-lt"/>
                </a:rPr>
                <a:t>Value of work planned at specific time taken from baseline estimates and schedules</a:t>
              </a:r>
              <a:endParaRPr lang="en-US" sz="1200" b="1" dirty="0">
                <a:latin typeface="+mn-lt"/>
              </a:endParaRPr>
            </a:p>
          </p:txBody>
        </p:sp>
        <p:sp>
          <p:nvSpPr>
            <p:cNvPr id="991236" name="Text Box 4"/>
            <p:cNvSpPr txBox="1">
              <a:spLocks noChangeArrowheads="1"/>
            </p:cNvSpPr>
            <p:nvPr/>
          </p:nvSpPr>
          <p:spPr bwMode="auto">
            <a:xfrm>
              <a:off x="2579688" y="3505200"/>
              <a:ext cx="1258887" cy="276999"/>
            </a:xfrm>
            <a:prstGeom prst="rect">
              <a:avLst/>
            </a:prstGeom>
            <a:noFill/>
            <a:ln w="9525" algn="ctr">
              <a:noFill/>
              <a:miter lim="800000"/>
              <a:headEnd/>
              <a:tailEnd/>
            </a:ln>
            <a:effectLst/>
          </p:spPr>
          <p:txBody>
            <a:bodyPr wrap="square">
              <a:spAutoFit/>
            </a:bodyPr>
            <a:lstStyle/>
            <a:p>
              <a:pPr eaLnBrk="1" hangingPunct="1"/>
              <a:r>
                <a:rPr lang="en-GB" sz="1200" b="1" dirty="0">
                  <a:latin typeface="+mn-lt"/>
                </a:rPr>
                <a:t>Planned Value </a:t>
              </a:r>
            </a:p>
          </p:txBody>
        </p:sp>
        <p:grpSp>
          <p:nvGrpSpPr>
            <p:cNvPr id="3" name="Group 5"/>
            <p:cNvGrpSpPr>
              <a:grpSpLocks/>
            </p:cNvGrpSpPr>
            <p:nvPr/>
          </p:nvGrpSpPr>
          <p:grpSpPr bwMode="auto">
            <a:xfrm>
              <a:off x="6573774" y="3505202"/>
              <a:ext cx="2857946" cy="1641475"/>
              <a:chOff x="3822" y="2208"/>
              <a:chExt cx="1662" cy="1034"/>
            </a:xfrm>
          </p:grpSpPr>
          <p:sp>
            <p:nvSpPr>
              <p:cNvPr id="991238" name="Oval 6"/>
              <p:cNvSpPr>
                <a:spLocks noChangeArrowheads="1"/>
              </p:cNvSpPr>
              <p:nvPr/>
            </p:nvSpPr>
            <p:spPr bwMode="auto">
              <a:xfrm>
                <a:off x="3822" y="2400"/>
                <a:ext cx="1662" cy="842"/>
              </a:xfrm>
              <a:prstGeom prst="ellipse">
                <a:avLst/>
              </a:prstGeom>
              <a:solidFill>
                <a:schemeClr val="accent6">
                  <a:lumMod val="75000"/>
                </a:schemeClr>
              </a:solidFill>
              <a:ln>
                <a:headEnd/>
                <a:tailEnd/>
              </a:ln>
            </p:spPr>
            <p:style>
              <a:lnRef idx="3">
                <a:schemeClr val="lt1"/>
              </a:lnRef>
              <a:fillRef idx="1">
                <a:schemeClr val="accent1"/>
              </a:fillRef>
              <a:effectRef idx="1">
                <a:schemeClr val="accent1"/>
              </a:effectRef>
              <a:fontRef idx="minor">
                <a:schemeClr val="lt1"/>
              </a:fontRef>
            </p:style>
            <p:txBody>
              <a:bodyPr anchor="ctr"/>
              <a:lstStyle/>
              <a:p>
                <a:pPr eaLnBrk="1" hangingPunct="1"/>
                <a:r>
                  <a:rPr lang="en-GB" sz="1200" b="1" dirty="0"/>
                  <a:t>Costs for work accomplished – i.e. bills, invoices, etc.</a:t>
                </a:r>
                <a:endParaRPr lang="en-US" sz="1200" b="1" dirty="0"/>
              </a:p>
            </p:txBody>
          </p:sp>
          <p:sp>
            <p:nvSpPr>
              <p:cNvPr id="991239" name="Text Box 7"/>
              <p:cNvSpPr txBox="1">
                <a:spLocks noChangeArrowheads="1"/>
              </p:cNvSpPr>
              <p:nvPr/>
            </p:nvSpPr>
            <p:spPr bwMode="auto">
              <a:xfrm>
                <a:off x="4164" y="2208"/>
                <a:ext cx="624" cy="174"/>
              </a:xfrm>
              <a:prstGeom prst="rect">
                <a:avLst/>
              </a:prstGeom>
              <a:noFill/>
              <a:ln w="9525" algn="ctr">
                <a:noFill/>
                <a:miter lim="800000"/>
                <a:headEnd/>
                <a:tailEnd/>
              </a:ln>
              <a:effectLst/>
            </p:spPr>
            <p:txBody>
              <a:bodyPr wrap="square">
                <a:spAutoFit/>
              </a:bodyPr>
              <a:lstStyle/>
              <a:p>
                <a:pPr eaLnBrk="1" hangingPunct="1"/>
                <a:r>
                  <a:rPr lang="en-GB" sz="1200" b="1" dirty="0">
                    <a:latin typeface="+mn-lt"/>
                  </a:rPr>
                  <a:t>Actual Cost</a:t>
                </a:r>
              </a:p>
            </p:txBody>
          </p:sp>
        </p:grpSp>
        <p:grpSp>
          <p:nvGrpSpPr>
            <p:cNvPr id="4" name="Group 8"/>
            <p:cNvGrpSpPr>
              <a:grpSpLocks/>
            </p:cNvGrpSpPr>
            <p:nvPr/>
          </p:nvGrpSpPr>
          <p:grpSpPr bwMode="auto">
            <a:xfrm>
              <a:off x="3990976" y="1751013"/>
              <a:ext cx="3467100" cy="1449387"/>
              <a:chOff x="2321" y="1103"/>
              <a:chExt cx="2016" cy="913"/>
            </a:xfrm>
          </p:grpSpPr>
          <p:sp>
            <p:nvSpPr>
              <p:cNvPr id="991241" name="Oval 9"/>
              <p:cNvSpPr>
                <a:spLocks noChangeArrowheads="1"/>
              </p:cNvSpPr>
              <p:nvPr/>
            </p:nvSpPr>
            <p:spPr bwMode="auto">
              <a:xfrm>
                <a:off x="2321" y="1296"/>
                <a:ext cx="2016" cy="720"/>
              </a:xfrm>
              <a:prstGeom prst="ellipse">
                <a:avLst/>
              </a:prstGeom>
              <a:solidFill>
                <a:srgbClr val="0070C0"/>
              </a:solidFill>
              <a:ln>
                <a:headEnd/>
                <a:tailEnd/>
              </a:ln>
            </p:spPr>
            <p:style>
              <a:lnRef idx="3">
                <a:schemeClr val="lt1"/>
              </a:lnRef>
              <a:fillRef idx="1">
                <a:schemeClr val="accent1"/>
              </a:fillRef>
              <a:effectRef idx="1">
                <a:schemeClr val="accent1"/>
              </a:effectRef>
              <a:fontRef idx="minor">
                <a:schemeClr val="lt1"/>
              </a:fontRef>
            </p:style>
            <p:txBody>
              <a:bodyPr anchor="ctr"/>
              <a:lstStyle/>
              <a:p>
                <a:pPr eaLnBrk="1" hangingPunct="1"/>
                <a:r>
                  <a:rPr lang="en-GB" sz="1200" b="1" dirty="0">
                    <a:latin typeface="+mn-lt"/>
                  </a:rPr>
                  <a:t>Value of useful work achieved at specific time based on performance measurements</a:t>
                </a:r>
                <a:endParaRPr lang="en-US" sz="1200" b="1" dirty="0">
                  <a:latin typeface="+mn-lt"/>
                </a:endParaRPr>
              </a:p>
            </p:txBody>
          </p:sp>
          <p:sp>
            <p:nvSpPr>
              <p:cNvPr id="991242" name="Text Box 10"/>
              <p:cNvSpPr txBox="1">
                <a:spLocks noChangeArrowheads="1"/>
              </p:cNvSpPr>
              <p:nvPr/>
            </p:nvSpPr>
            <p:spPr bwMode="auto">
              <a:xfrm>
                <a:off x="2989" y="1103"/>
                <a:ext cx="679" cy="174"/>
              </a:xfrm>
              <a:prstGeom prst="rect">
                <a:avLst/>
              </a:prstGeom>
              <a:noFill/>
              <a:ln w="9525" algn="ctr">
                <a:noFill/>
                <a:miter lim="800000"/>
                <a:headEnd/>
                <a:tailEnd/>
              </a:ln>
              <a:effectLst/>
            </p:spPr>
            <p:txBody>
              <a:bodyPr wrap="square">
                <a:spAutoFit/>
              </a:bodyPr>
              <a:lstStyle/>
              <a:p>
                <a:pPr eaLnBrk="1" hangingPunct="1"/>
                <a:r>
                  <a:rPr lang="en-GB" sz="1200" b="1" dirty="0">
                    <a:latin typeface="+mn-lt"/>
                  </a:rPr>
                  <a:t>Earned Value</a:t>
                </a:r>
              </a:p>
            </p:txBody>
          </p:sp>
        </p:grpSp>
      </p:grpSp>
      <p:sp>
        <p:nvSpPr>
          <p:cNvPr id="5" name="Slide Number Placeholder 4"/>
          <p:cNvSpPr>
            <a:spLocks noGrp="1"/>
          </p:cNvSpPr>
          <p:nvPr>
            <p:ph type="sldNum" sz="quarter" idx="12"/>
          </p:nvPr>
        </p:nvSpPr>
        <p:spPr/>
        <p:txBody>
          <a:bodyPr/>
          <a:lstStyle/>
          <a:p>
            <a:fld id="{4BE819A1-3DD8-4179-BFD0-BF7D359F8DBD}" type="slidenum">
              <a:rPr lang="en-US" smtClean="0"/>
              <a:pPr/>
              <a:t>85</a:t>
            </a:fld>
            <a:endParaRPr lang="en-US" dirty="0"/>
          </a:p>
        </p:txBody>
      </p:sp>
    </p:spTree>
    <p:extLst>
      <p:ext uri="{BB962C8B-B14F-4D97-AF65-F5344CB8AC3E}">
        <p14:creationId xmlns:p14="http://schemas.microsoft.com/office/powerpoint/2010/main" xmlns="" val="387675469"/>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p:txBody>
          <a:bodyPr/>
          <a:lstStyle/>
          <a:p>
            <a:r>
              <a:rPr lang="en-GB" dirty="0"/>
              <a:t>Earned Value Principles</a:t>
            </a:r>
            <a:endParaRPr lang="en-US" dirty="0"/>
          </a:p>
        </p:txBody>
      </p:sp>
      <p:grpSp>
        <p:nvGrpSpPr>
          <p:cNvPr id="2" name="Group 70"/>
          <p:cNvGrpSpPr/>
          <p:nvPr/>
        </p:nvGrpSpPr>
        <p:grpSpPr>
          <a:xfrm>
            <a:off x="3869256" y="2083853"/>
            <a:ext cx="3611929" cy="2628900"/>
            <a:chOff x="4757738" y="3333750"/>
            <a:chExt cx="3912923" cy="2628900"/>
          </a:xfrm>
        </p:grpSpPr>
        <p:grpSp>
          <p:nvGrpSpPr>
            <p:cNvPr id="5" name="Group 5"/>
            <p:cNvGrpSpPr>
              <a:grpSpLocks/>
            </p:cNvGrpSpPr>
            <p:nvPr/>
          </p:nvGrpSpPr>
          <p:grpSpPr bwMode="auto">
            <a:xfrm>
              <a:off x="5056982" y="4802188"/>
              <a:ext cx="510778" cy="276225"/>
              <a:chOff x="2300" y="1689"/>
              <a:chExt cx="297" cy="174"/>
            </a:xfrm>
          </p:grpSpPr>
          <p:sp>
            <p:nvSpPr>
              <p:cNvPr id="978950" name="Rectangle 6"/>
              <p:cNvSpPr>
                <a:spLocks noChangeArrowheads="1"/>
              </p:cNvSpPr>
              <p:nvPr/>
            </p:nvSpPr>
            <p:spPr bwMode="auto">
              <a:xfrm>
                <a:off x="2300" y="1689"/>
                <a:ext cx="297" cy="174"/>
              </a:xfrm>
              <a:prstGeom prst="rect">
                <a:avLst/>
              </a:prstGeom>
              <a:solidFill>
                <a:srgbClr val="BBE0E3"/>
              </a:solidFill>
              <a:ln w="9525">
                <a:noFill/>
                <a:miter lim="800000"/>
                <a:headEnd/>
                <a:tailEnd/>
              </a:ln>
            </p:spPr>
            <p:txBody>
              <a:bodyPr/>
              <a:lstStyle/>
              <a:p>
                <a:endParaRPr lang="en-US" dirty="0"/>
              </a:p>
            </p:txBody>
          </p:sp>
          <p:sp>
            <p:nvSpPr>
              <p:cNvPr id="978951" name="Rectangle 7"/>
              <p:cNvSpPr>
                <a:spLocks noChangeArrowheads="1"/>
              </p:cNvSpPr>
              <p:nvPr/>
            </p:nvSpPr>
            <p:spPr bwMode="auto">
              <a:xfrm>
                <a:off x="2300" y="1689"/>
                <a:ext cx="297" cy="174"/>
              </a:xfrm>
              <a:prstGeom prst="rect">
                <a:avLst/>
              </a:prstGeom>
              <a:noFill/>
              <a:ln w="12700" cap="rnd">
                <a:solidFill>
                  <a:srgbClr val="000000"/>
                </a:solidFill>
                <a:miter lim="800000"/>
                <a:headEnd/>
                <a:tailEnd/>
              </a:ln>
            </p:spPr>
            <p:txBody>
              <a:bodyPr/>
              <a:lstStyle/>
              <a:p>
                <a:endParaRPr lang="en-US" dirty="0"/>
              </a:p>
            </p:txBody>
          </p:sp>
        </p:grpSp>
        <p:grpSp>
          <p:nvGrpSpPr>
            <p:cNvPr id="6" name="Group 8"/>
            <p:cNvGrpSpPr>
              <a:grpSpLocks/>
            </p:cNvGrpSpPr>
            <p:nvPr/>
          </p:nvGrpSpPr>
          <p:grpSpPr bwMode="auto">
            <a:xfrm>
              <a:off x="6016626" y="4802188"/>
              <a:ext cx="512498" cy="276225"/>
              <a:chOff x="2858" y="1689"/>
              <a:chExt cx="298" cy="174"/>
            </a:xfrm>
          </p:grpSpPr>
          <p:sp>
            <p:nvSpPr>
              <p:cNvPr id="978953" name="Rectangle 9"/>
              <p:cNvSpPr>
                <a:spLocks noChangeArrowheads="1"/>
              </p:cNvSpPr>
              <p:nvPr/>
            </p:nvSpPr>
            <p:spPr bwMode="auto">
              <a:xfrm>
                <a:off x="2858" y="1689"/>
                <a:ext cx="298" cy="174"/>
              </a:xfrm>
              <a:prstGeom prst="rect">
                <a:avLst/>
              </a:prstGeom>
              <a:solidFill>
                <a:srgbClr val="BBE0E3"/>
              </a:solidFill>
              <a:ln w="9525">
                <a:noFill/>
                <a:miter lim="800000"/>
                <a:headEnd/>
                <a:tailEnd/>
              </a:ln>
            </p:spPr>
            <p:txBody>
              <a:bodyPr/>
              <a:lstStyle/>
              <a:p>
                <a:endParaRPr lang="en-US" dirty="0"/>
              </a:p>
            </p:txBody>
          </p:sp>
          <p:sp>
            <p:nvSpPr>
              <p:cNvPr id="978954" name="Rectangle 10"/>
              <p:cNvSpPr>
                <a:spLocks noChangeArrowheads="1"/>
              </p:cNvSpPr>
              <p:nvPr/>
            </p:nvSpPr>
            <p:spPr bwMode="auto">
              <a:xfrm>
                <a:off x="2858" y="1689"/>
                <a:ext cx="298" cy="174"/>
              </a:xfrm>
              <a:prstGeom prst="rect">
                <a:avLst/>
              </a:prstGeom>
              <a:noFill/>
              <a:ln w="12700" cap="rnd">
                <a:solidFill>
                  <a:srgbClr val="000000"/>
                </a:solidFill>
                <a:miter lim="800000"/>
                <a:headEnd/>
                <a:tailEnd/>
              </a:ln>
            </p:spPr>
            <p:txBody>
              <a:bodyPr/>
              <a:lstStyle/>
              <a:p>
                <a:endParaRPr lang="en-US" dirty="0"/>
              </a:p>
            </p:txBody>
          </p:sp>
        </p:grpSp>
        <p:grpSp>
          <p:nvGrpSpPr>
            <p:cNvPr id="7" name="Group 11"/>
            <p:cNvGrpSpPr>
              <a:grpSpLocks/>
            </p:cNvGrpSpPr>
            <p:nvPr/>
          </p:nvGrpSpPr>
          <p:grpSpPr bwMode="auto">
            <a:xfrm>
              <a:off x="7179205" y="4802188"/>
              <a:ext cx="510778" cy="276225"/>
              <a:chOff x="3534" y="1689"/>
              <a:chExt cx="297" cy="174"/>
            </a:xfrm>
          </p:grpSpPr>
          <p:sp>
            <p:nvSpPr>
              <p:cNvPr id="978956" name="Rectangle 12"/>
              <p:cNvSpPr>
                <a:spLocks noChangeArrowheads="1"/>
              </p:cNvSpPr>
              <p:nvPr/>
            </p:nvSpPr>
            <p:spPr bwMode="auto">
              <a:xfrm>
                <a:off x="3534" y="1689"/>
                <a:ext cx="297" cy="174"/>
              </a:xfrm>
              <a:prstGeom prst="rect">
                <a:avLst/>
              </a:prstGeom>
              <a:solidFill>
                <a:srgbClr val="BBE0E3"/>
              </a:solidFill>
              <a:ln w="9525">
                <a:noFill/>
                <a:miter lim="800000"/>
                <a:headEnd/>
                <a:tailEnd/>
              </a:ln>
            </p:spPr>
            <p:txBody>
              <a:bodyPr/>
              <a:lstStyle/>
              <a:p>
                <a:endParaRPr lang="en-US" dirty="0"/>
              </a:p>
            </p:txBody>
          </p:sp>
          <p:sp>
            <p:nvSpPr>
              <p:cNvPr id="978957" name="Rectangle 13"/>
              <p:cNvSpPr>
                <a:spLocks noChangeArrowheads="1"/>
              </p:cNvSpPr>
              <p:nvPr/>
            </p:nvSpPr>
            <p:spPr bwMode="auto">
              <a:xfrm>
                <a:off x="3534" y="1689"/>
                <a:ext cx="297" cy="174"/>
              </a:xfrm>
              <a:prstGeom prst="rect">
                <a:avLst/>
              </a:prstGeom>
              <a:noFill/>
              <a:ln w="12700" cap="rnd">
                <a:solidFill>
                  <a:srgbClr val="000000"/>
                </a:solidFill>
                <a:miter lim="800000"/>
                <a:headEnd/>
                <a:tailEnd/>
              </a:ln>
            </p:spPr>
            <p:txBody>
              <a:bodyPr/>
              <a:lstStyle/>
              <a:p>
                <a:endParaRPr lang="en-US" dirty="0"/>
              </a:p>
            </p:txBody>
          </p:sp>
        </p:grpSp>
        <p:grpSp>
          <p:nvGrpSpPr>
            <p:cNvPr id="8" name="Group 14"/>
            <p:cNvGrpSpPr>
              <a:grpSpLocks/>
            </p:cNvGrpSpPr>
            <p:nvPr/>
          </p:nvGrpSpPr>
          <p:grpSpPr bwMode="auto">
            <a:xfrm>
              <a:off x="7985787" y="4802188"/>
              <a:ext cx="512498" cy="276225"/>
              <a:chOff x="4003" y="1689"/>
              <a:chExt cx="298" cy="174"/>
            </a:xfrm>
          </p:grpSpPr>
          <p:sp>
            <p:nvSpPr>
              <p:cNvPr id="978959" name="Rectangle 15"/>
              <p:cNvSpPr>
                <a:spLocks noChangeArrowheads="1"/>
              </p:cNvSpPr>
              <p:nvPr/>
            </p:nvSpPr>
            <p:spPr bwMode="auto">
              <a:xfrm>
                <a:off x="4003" y="1689"/>
                <a:ext cx="298" cy="174"/>
              </a:xfrm>
              <a:prstGeom prst="rect">
                <a:avLst/>
              </a:prstGeom>
              <a:solidFill>
                <a:srgbClr val="BBE0E3"/>
              </a:solidFill>
              <a:ln w="9525">
                <a:noFill/>
                <a:miter lim="800000"/>
                <a:headEnd/>
                <a:tailEnd/>
              </a:ln>
            </p:spPr>
            <p:txBody>
              <a:bodyPr/>
              <a:lstStyle/>
              <a:p>
                <a:endParaRPr lang="en-US" dirty="0"/>
              </a:p>
            </p:txBody>
          </p:sp>
          <p:sp>
            <p:nvSpPr>
              <p:cNvPr id="978960" name="Rectangle 16"/>
              <p:cNvSpPr>
                <a:spLocks noChangeArrowheads="1"/>
              </p:cNvSpPr>
              <p:nvPr/>
            </p:nvSpPr>
            <p:spPr bwMode="auto">
              <a:xfrm>
                <a:off x="4003" y="1689"/>
                <a:ext cx="298" cy="174"/>
              </a:xfrm>
              <a:prstGeom prst="rect">
                <a:avLst/>
              </a:prstGeom>
              <a:noFill/>
              <a:ln w="12700" cap="rnd">
                <a:solidFill>
                  <a:srgbClr val="000000"/>
                </a:solidFill>
                <a:miter lim="800000"/>
                <a:headEnd/>
                <a:tailEnd/>
              </a:ln>
            </p:spPr>
            <p:txBody>
              <a:bodyPr/>
              <a:lstStyle/>
              <a:p>
                <a:endParaRPr lang="en-US" dirty="0"/>
              </a:p>
            </p:txBody>
          </p:sp>
        </p:grpSp>
        <p:grpSp>
          <p:nvGrpSpPr>
            <p:cNvPr id="9" name="Group 17"/>
            <p:cNvGrpSpPr>
              <a:grpSpLocks/>
            </p:cNvGrpSpPr>
            <p:nvPr/>
          </p:nvGrpSpPr>
          <p:grpSpPr bwMode="auto">
            <a:xfrm>
              <a:off x="5622793" y="4151313"/>
              <a:ext cx="510778" cy="276225"/>
              <a:chOff x="2629" y="1279"/>
              <a:chExt cx="297" cy="174"/>
            </a:xfrm>
          </p:grpSpPr>
          <p:sp>
            <p:nvSpPr>
              <p:cNvPr id="978962" name="Rectangle 18"/>
              <p:cNvSpPr>
                <a:spLocks noChangeArrowheads="1"/>
              </p:cNvSpPr>
              <p:nvPr/>
            </p:nvSpPr>
            <p:spPr bwMode="auto">
              <a:xfrm>
                <a:off x="2629" y="1279"/>
                <a:ext cx="297" cy="174"/>
              </a:xfrm>
              <a:prstGeom prst="rect">
                <a:avLst/>
              </a:prstGeom>
              <a:solidFill>
                <a:srgbClr val="BBE0E3"/>
              </a:solidFill>
              <a:ln w="9525">
                <a:noFill/>
                <a:miter lim="800000"/>
                <a:headEnd/>
                <a:tailEnd/>
              </a:ln>
            </p:spPr>
            <p:txBody>
              <a:bodyPr/>
              <a:lstStyle/>
              <a:p>
                <a:endParaRPr lang="en-US" dirty="0"/>
              </a:p>
            </p:txBody>
          </p:sp>
          <p:sp>
            <p:nvSpPr>
              <p:cNvPr id="978963" name="Rectangle 19"/>
              <p:cNvSpPr>
                <a:spLocks noChangeArrowheads="1"/>
              </p:cNvSpPr>
              <p:nvPr/>
            </p:nvSpPr>
            <p:spPr bwMode="auto">
              <a:xfrm>
                <a:off x="2629" y="1279"/>
                <a:ext cx="297" cy="174"/>
              </a:xfrm>
              <a:prstGeom prst="rect">
                <a:avLst/>
              </a:prstGeom>
              <a:noFill/>
              <a:ln w="12700" cap="rnd">
                <a:solidFill>
                  <a:srgbClr val="000000"/>
                </a:solidFill>
                <a:miter lim="800000"/>
                <a:headEnd/>
                <a:tailEnd/>
              </a:ln>
            </p:spPr>
            <p:txBody>
              <a:bodyPr/>
              <a:lstStyle/>
              <a:p>
                <a:endParaRPr lang="en-US" dirty="0"/>
              </a:p>
            </p:txBody>
          </p:sp>
        </p:grpSp>
        <p:grpSp>
          <p:nvGrpSpPr>
            <p:cNvPr id="10" name="Group 20"/>
            <p:cNvGrpSpPr>
              <a:grpSpLocks/>
            </p:cNvGrpSpPr>
            <p:nvPr/>
          </p:nvGrpSpPr>
          <p:grpSpPr bwMode="auto">
            <a:xfrm>
              <a:off x="7559279" y="4149725"/>
              <a:ext cx="510778" cy="274638"/>
              <a:chOff x="3755" y="1278"/>
              <a:chExt cx="297" cy="173"/>
            </a:xfrm>
          </p:grpSpPr>
          <p:sp>
            <p:nvSpPr>
              <p:cNvPr id="978965" name="Rectangle 21"/>
              <p:cNvSpPr>
                <a:spLocks noChangeArrowheads="1"/>
              </p:cNvSpPr>
              <p:nvPr/>
            </p:nvSpPr>
            <p:spPr bwMode="auto">
              <a:xfrm>
                <a:off x="3755" y="1278"/>
                <a:ext cx="297" cy="173"/>
              </a:xfrm>
              <a:prstGeom prst="rect">
                <a:avLst/>
              </a:prstGeom>
              <a:solidFill>
                <a:srgbClr val="BBE0E3"/>
              </a:solidFill>
              <a:ln w="9525">
                <a:noFill/>
                <a:miter lim="800000"/>
                <a:headEnd/>
                <a:tailEnd/>
              </a:ln>
            </p:spPr>
            <p:txBody>
              <a:bodyPr/>
              <a:lstStyle/>
              <a:p>
                <a:endParaRPr lang="en-US" dirty="0"/>
              </a:p>
            </p:txBody>
          </p:sp>
          <p:sp>
            <p:nvSpPr>
              <p:cNvPr id="978966" name="Rectangle 22"/>
              <p:cNvSpPr>
                <a:spLocks noChangeArrowheads="1"/>
              </p:cNvSpPr>
              <p:nvPr/>
            </p:nvSpPr>
            <p:spPr bwMode="auto">
              <a:xfrm>
                <a:off x="3755" y="1278"/>
                <a:ext cx="297" cy="173"/>
              </a:xfrm>
              <a:prstGeom prst="rect">
                <a:avLst/>
              </a:prstGeom>
              <a:noFill/>
              <a:ln w="12700" cap="rnd">
                <a:solidFill>
                  <a:srgbClr val="000000"/>
                </a:solidFill>
                <a:miter lim="800000"/>
                <a:headEnd/>
                <a:tailEnd/>
              </a:ln>
            </p:spPr>
            <p:txBody>
              <a:bodyPr/>
              <a:lstStyle/>
              <a:p>
                <a:endParaRPr lang="en-US" dirty="0"/>
              </a:p>
            </p:txBody>
          </p:sp>
        </p:grpSp>
        <p:grpSp>
          <p:nvGrpSpPr>
            <p:cNvPr id="11" name="Group 23"/>
            <p:cNvGrpSpPr>
              <a:grpSpLocks/>
            </p:cNvGrpSpPr>
            <p:nvPr/>
          </p:nvGrpSpPr>
          <p:grpSpPr bwMode="auto">
            <a:xfrm>
              <a:off x="6582437" y="3648075"/>
              <a:ext cx="512498" cy="274638"/>
              <a:chOff x="3187" y="962"/>
              <a:chExt cx="298" cy="173"/>
            </a:xfrm>
          </p:grpSpPr>
          <p:sp>
            <p:nvSpPr>
              <p:cNvPr id="978968" name="Rectangle 24"/>
              <p:cNvSpPr>
                <a:spLocks noChangeArrowheads="1"/>
              </p:cNvSpPr>
              <p:nvPr/>
            </p:nvSpPr>
            <p:spPr bwMode="auto">
              <a:xfrm>
                <a:off x="3187" y="962"/>
                <a:ext cx="298" cy="173"/>
              </a:xfrm>
              <a:prstGeom prst="rect">
                <a:avLst/>
              </a:prstGeom>
              <a:solidFill>
                <a:srgbClr val="BBE0E3"/>
              </a:solidFill>
              <a:ln w="9525">
                <a:noFill/>
                <a:miter lim="800000"/>
                <a:headEnd/>
                <a:tailEnd/>
              </a:ln>
            </p:spPr>
            <p:txBody>
              <a:bodyPr/>
              <a:lstStyle/>
              <a:p>
                <a:endParaRPr lang="en-US" dirty="0"/>
              </a:p>
            </p:txBody>
          </p:sp>
          <p:sp>
            <p:nvSpPr>
              <p:cNvPr id="978969" name="Rectangle 25"/>
              <p:cNvSpPr>
                <a:spLocks noChangeArrowheads="1"/>
              </p:cNvSpPr>
              <p:nvPr/>
            </p:nvSpPr>
            <p:spPr bwMode="auto">
              <a:xfrm>
                <a:off x="3187" y="962"/>
                <a:ext cx="298" cy="173"/>
              </a:xfrm>
              <a:prstGeom prst="rect">
                <a:avLst/>
              </a:prstGeom>
              <a:noFill/>
              <a:ln w="12700" cap="rnd">
                <a:solidFill>
                  <a:srgbClr val="000000"/>
                </a:solidFill>
                <a:miter lim="800000"/>
                <a:headEnd/>
                <a:tailEnd/>
              </a:ln>
            </p:spPr>
            <p:txBody>
              <a:bodyPr/>
              <a:lstStyle/>
              <a:p>
                <a:endParaRPr lang="en-US" dirty="0"/>
              </a:p>
            </p:txBody>
          </p:sp>
        </p:grpSp>
        <p:sp>
          <p:nvSpPr>
            <p:cNvPr id="978970" name="Freeform 26"/>
            <p:cNvSpPr>
              <a:spLocks/>
            </p:cNvSpPr>
            <p:nvPr/>
          </p:nvSpPr>
          <p:spPr bwMode="auto">
            <a:xfrm>
              <a:off x="5879042" y="3922713"/>
              <a:ext cx="961364" cy="228600"/>
            </a:xfrm>
            <a:custGeom>
              <a:avLst/>
              <a:gdLst/>
              <a:ahLst/>
              <a:cxnLst>
                <a:cxn ang="0">
                  <a:pos x="559" y="0"/>
                </a:cxn>
                <a:cxn ang="0">
                  <a:pos x="559" y="72"/>
                </a:cxn>
                <a:cxn ang="0">
                  <a:pos x="0" y="72"/>
                </a:cxn>
                <a:cxn ang="0">
                  <a:pos x="0" y="144"/>
                </a:cxn>
              </a:cxnLst>
              <a:rect l="0" t="0" r="r" b="b"/>
              <a:pathLst>
                <a:path w="559" h="144">
                  <a:moveTo>
                    <a:pt x="559" y="0"/>
                  </a:moveTo>
                  <a:lnTo>
                    <a:pt x="559" y="72"/>
                  </a:lnTo>
                  <a:lnTo>
                    <a:pt x="0" y="72"/>
                  </a:lnTo>
                  <a:lnTo>
                    <a:pt x="0" y="144"/>
                  </a:lnTo>
                </a:path>
              </a:pathLst>
            </a:custGeom>
            <a:noFill/>
            <a:ln w="12700" cap="rnd">
              <a:solidFill>
                <a:srgbClr val="000000"/>
              </a:solidFill>
              <a:prstDash val="solid"/>
              <a:round/>
              <a:headEnd/>
              <a:tailEnd/>
            </a:ln>
          </p:spPr>
          <p:txBody>
            <a:bodyPr/>
            <a:lstStyle/>
            <a:p>
              <a:endParaRPr lang="en-US" dirty="0"/>
            </a:p>
          </p:txBody>
        </p:sp>
        <p:sp>
          <p:nvSpPr>
            <p:cNvPr id="978971" name="Freeform 27"/>
            <p:cNvSpPr>
              <a:spLocks/>
            </p:cNvSpPr>
            <p:nvPr/>
          </p:nvSpPr>
          <p:spPr bwMode="auto">
            <a:xfrm>
              <a:off x="6840406" y="3922713"/>
              <a:ext cx="973402" cy="227013"/>
            </a:xfrm>
            <a:custGeom>
              <a:avLst/>
              <a:gdLst/>
              <a:ahLst/>
              <a:cxnLst>
                <a:cxn ang="0">
                  <a:pos x="0" y="0"/>
                </a:cxn>
                <a:cxn ang="0">
                  <a:pos x="0" y="72"/>
                </a:cxn>
                <a:cxn ang="0">
                  <a:pos x="566" y="72"/>
                </a:cxn>
                <a:cxn ang="0">
                  <a:pos x="566" y="143"/>
                </a:cxn>
              </a:cxnLst>
              <a:rect l="0" t="0" r="r" b="b"/>
              <a:pathLst>
                <a:path w="566" h="143">
                  <a:moveTo>
                    <a:pt x="0" y="0"/>
                  </a:moveTo>
                  <a:lnTo>
                    <a:pt x="0" y="72"/>
                  </a:lnTo>
                  <a:lnTo>
                    <a:pt x="566" y="72"/>
                  </a:lnTo>
                  <a:lnTo>
                    <a:pt x="566" y="143"/>
                  </a:lnTo>
                </a:path>
              </a:pathLst>
            </a:custGeom>
            <a:noFill/>
            <a:ln w="12700" cap="rnd">
              <a:solidFill>
                <a:srgbClr val="000000"/>
              </a:solidFill>
              <a:prstDash val="solid"/>
              <a:round/>
              <a:headEnd/>
              <a:tailEnd/>
            </a:ln>
          </p:spPr>
          <p:txBody>
            <a:bodyPr/>
            <a:lstStyle/>
            <a:p>
              <a:endParaRPr lang="en-US" dirty="0"/>
            </a:p>
          </p:txBody>
        </p:sp>
        <p:sp>
          <p:nvSpPr>
            <p:cNvPr id="978972" name="Freeform 28"/>
            <p:cNvSpPr>
              <a:spLocks/>
            </p:cNvSpPr>
            <p:nvPr/>
          </p:nvSpPr>
          <p:spPr bwMode="auto">
            <a:xfrm>
              <a:off x="5311511" y="4427538"/>
              <a:ext cx="567531" cy="374650"/>
            </a:xfrm>
            <a:custGeom>
              <a:avLst/>
              <a:gdLst/>
              <a:ahLst/>
              <a:cxnLst>
                <a:cxn ang="0">
                  <a:pos x="330" y="0"/>
                </a:cxn>
                <a:cxn ang="0">
                  <a:pos x="330" y="118"/>
                </a:cxn>
                <a:cxn ang="0">
                  <a:pos x="0" y="118"/>
                </a:cxn>
                <a:cxn ang="0">
                  <a:pos x="0" y="236"/>
                </a:cxn>
              </a:cxnLst>
              <a:rect l="0" t="0" r="r" b="b"/>
              <a:pathLst>
                <a:path w="330" h="236">
                  <a:moveTo>
                    <a:pt x="330" y="0"/>
                  </a:moveTo>
                  <a:lnTo>
                    <a:pt x="330" y="118"/>
                  </a:lnTo>
                  <a:lnTo>
                    <a:pt x="0" y="118"/>
                  </a:lnTo>
                  <a:lnTo>
                    <a:pt x="0" y="236"/>
                  </a:lnTo>
                </a:path>
              </a:pathLst>
            </a:custGeom>
            <a:noFill/>
            <a:ln w="12700" cap="rnd">
              <a:solidFill>
                <a:srgbClr val="000000"/>
              </a:solidFill>
              <a:prstDash val="solid"/>
              <a:round/>
              <a:headEnd/>
              <a:tailEnd/>
            </a:ln>
          </p:spPr>
          <p:txBody>
            <a:bodyPr/>
            <a:lstStyle/>
            <a:p>
              <a:endParaRPr lang="en-US" dirty="0"/>
            </a:p>
          </p:txBody>
        </p:sp>
        <p:sp>
          <p:nvSpPr>
            <p:cNvPr id="978973" name="Freeform 29"/>
            <p:cNvSpPr>
              <a:spLocks/>
            </p:cNvSpPr>
            <p:nvPr/>
          </p:nvSpPr>
          <p:spPr bwMode="auto">
            <a:xfrm>
              <a:off x="5879042" y="4427538"/>
              <a:ext cx="392113" cy="374650"/>
            </a:xfrm>
            <a:custGeom>
              <a:avLst/>
              <a:gdLst/>
              <a:ahLst/>
              <a:cxnLst>
                <a:cxn ang="0">
                  <a:pos x="0" y="0"/>
                </a:cxn>
                <a:cxn ang="0">
                  <a:pos x="0" y="118"/>
                </a:cxn>
                <a:cxn ang="0">
                  <a:pos x="228" y="118"/>
                </a:cxn>
                <a:cxn ang="0">
                  <a:pos x="228" y="236"/>
                </a:cxn>
              </a:cxnLst>
              <a:rect l="0" t="0" r="r" b="b"/>
              <a:pathLst>
                <a:path w="228" h="236">
                  <a:moveTo>
                    <a:pt x="0" y="0"/>
                  </a:moveTo>
                  <a:lnTo>
                    <a:pt x="0" y="118"/>
                  </a:lnTo>
                  <a:lnTo>
                    <a:pt x="228" y="118"/>
                  </a:lnTo>
                  <a:lnTo>
                    <a:pt x="228" y="236"/>
                  </a:lnTo>
                </a:path>
              </a:pathLst>
            </a:custGeom>
            <a:noFill/>
            <a:ln w="12700" cap="rnd">
              <a:solidFill>
                <a:srgbClr val="000000"/>
              </a:solidFill>
              <a:prstDash val="solid"/>
              <a:round/>
              <a:headEnd/>
              <a:tailEnd/>
            </a:ln>
          </p:spPr>
          <p:txBody>
            <a:bodyPr/>
            <a:lstStyle/>
            <a:p>
              <a:endParaRPr lang="en-US" dirty="0"/>
            </a:p>
          </p:txBody>
        </p:sp>
        <p:sp>
          <p:nvSpPr>
            <p:cNvPr id="978974" name="Freeform 30"/>
            <p:cNvSpPr>
              <a:spLocks/>
            </p:cNvSpPr>
            <p:nvPr/>
          </p:nvSpPr>
          <p:spPr bwMode="auto">
            <a:xfrm>
              <a:off x="7433734" y="4424363"/>
              <a:ext cx="380074" cy="377825"/>
            </a:xfrm>
            <a:custGeom>
              <a:avLst/>
              <a:gdLst/>
              <a:ahLst/>
              <a:cxnLst>
                <a:cxn ang="0">
                  <a:pos x="221" y="0"/>
                </a:cxn>
                <a:cxn ang="0">
                  <a:pos x="221" y="119"/>
                </a:cxn>
                <a:cxn ang="0">
                  <a:pos x="0" y="119"/>
                </a:cxn>
                <a:cxn ang="0">
                  <a:pos x="0" y="238"/>
                </a:cxn>
              </a:cxnLst>
              <a:rect l="0" t="0" r="r" b="b"/>
              <a:pathLst>
                <a:path w="221" h="238">
                  <a:moveTo>
                    <a:pt x="221" y="0"/>
                  </a:moveTo>
                  <a:lnTo>
                    <a:pt x="221" y="119"/>
                  </a:lnTo>
                  <a:lnTo>
                    <a:pt x="0" y="119"/>
                  </a:lnTo>
                  <a:lnTo>
                    <a:pt x="0" y="238"/>
                  </a:lnTo>
                </a:path>
              </a:pathLst>
            </a:custGeom>
            <a:noFill/>
            <a:ln w="12700" cap="rnd">
              <a:solidFill>
                <a:srgbClr val="000000"/>
              </a:solidFill>
              <a:prstDash val="solid"/>
              <a:round/>
              <a:headEnd/>
              <a:tailEnd/>
            </a:ln>
          </p:spPr>
          <p:txBody>
            <a:bodyPr/>
            <a:lstStyle/>
            <a:p>
              <a:endParaRPr lang="en-US" dirty="0"/>
            </a:p>
          </p:txBody>
        </p:sp>
        <p:sp>
          <p:nvSpPr>
            <p:cNvPr id="978975" name="Freeform 31"/>
            <p:cNvSpPr>
              <a:spLocks/>
            </p:cNvSpPr>
            <p:nvPr/>
          </p:nvSpPr>
          <p:spPr bwMode="auto">
            <a:xfrm>
              <a:off x="7813808" y="4424363"/>
              <a:ext cx="429948" cy="377825"/>
            </a:xfrm>
            <a:custGeom>
              <a:avLst/>
              <a:gdLst/>
              <a:ahLst/>
              <a:cxnLst>
                <a:cxn ang="0">
                  <a:pos x="0" y="0"/>
                </a:cxn>
                <a:cxn ang="0">
                  <a:pos x="0" y="119"/>
                </a:cxn>
                <a:cxn ang="0">
                  <a:pos x="250" y="119"/>
                </a:cxn>
                <a:cxn ang="0">
                  <a:pos x="250" y="238"/>
                </a:cxn>
              </a:cxnLst>
              <a:rect l="0" t="0" r="r" b="b"/>
              <a:pathLst>
                <a:path w="250" h="238">
                  <a:moveTo>
                    <a:pt x="0" y="0"/>
                  </a:moveTo>
                  <a:lnTo>
                    <a:pt x="0" y="119"/>
                  </a:lnTo>
                  <a:lnTo>
                    <a:pt x="250" y="119"/>
                  </a:lnTo>
                  <a:lnTo>
                    <a:pt x="250" y="238"/>
                  </a:lnTo>
                </a:path>
              </a:pathLst>
            </a:custGeom>
            <a:noFill/>
            <a:ln w="12700" cap="rnd">
              <a:solidFill>
                <a:srgbClr val="000000"/>
              </a:solidFill>
              <a:prstDash val="solid"/>
              <a:round/>
              <a:headEnd/>
              <a:tailEnd/>
            </a:ln>
          </p:spPr>
          <p:txBody>
            <a:bodyPr/>
            <a:lstStyle/>
            <a:p>
              <a:endParaRPr lang="en-US" dirty="0"/>
            </a:p>
          </p:txBody>
        </p:sp>
        <p:grpSp>
          <p:nvGrpSpPr>
            <p:cNvPr id="12" name="Group 32"/>
            <p:cNvGrpSpPr>
              <a:grpSpLocks/>
            </p:cNvGrpSpPr>
            <p:nvPr/>
          </p:nvGrpSpPr>
          <p:grpSpPr bwMode="auto">
            <a:xfrm>
              <a:off x="5056982" y="4802188"/>
              <a:ext cx="510778" cy="454025"/>
              <a:chOff x="2300" y="1689"/>
              <a:chExt cx="297" cy="174"/>
            </a:xfrm>
          </p:grpSpPr>
          <p:sp>
            <p:nvSpPr>
              <p:cNvPr id="978977" name="Rectangle 33"/>
              <p:cNvSpPr>
                <a:spLocks noChangeArrowheads="1"/>
              </p:cNvSpPr>
              <p:nvPr/>
            </p:nvSpPr>
            <p:spPr bwMode="auto">
              <a:xfrm>
                <a:off x="2300" y="1689"/>
                <a:ext cx="297" cy="174"/>
              </a:xfrm>
              <a:prstGeom prst="rect">
                <a:avLst/>
              </a:prstGeom>
              <a:solidFill>
                <a:srgbClr val="0033CC"/>
              </a:solidFill>
              <a:ln w="9525">
                <a:noFill/>
                <a:miter lim="800000"/>
                <a:headEnd/>
                <a:tailEnd/>
              </a:ln>
            </p:spPr>
            <p:txBody>
              <a:bodyPr/>
              <a:lstStyle/>
              <a:p>
                <a:endParaRPr lang="en-US" dirty="0"/>
              </a:p>
            </p:txBody>
          </p:sp>
          <p:sp>
            <p:nvSpPr>
              <p:cNvPr id="978978" name="Rectangle 34"/>
              <p:cNvSpPr>
                <a:spLocks noChangeArrowheads="1"/>
              </p:cNvSpPr>
              <p:nvPr/>
            </p:nvSpPr>
            <p:spPr bwMode="auto">
              <a:xfrm>
                <a:off x="2300" y="1689"/>
                <a:ext cx="297" cy="174"/>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lstStyle/>
              <a:p>
                <a:endParaRPr lang="en-US" dirty="0"/>
              </a:p>
            </p:txBody>
          </p:sp>
        </p:grpSp>
        <p:grpSp>
          <p:nvGrpSpPr>
            <p:cNvPr id="13" name="Group 35"/>
            <p:cNvGrpSpPr>
              <a:grpSpLocks/>
            </p:cNvGrpSpPr>
            <p:nvPr/>
          </p:nvGrpSpPr>
          <p:grpSpPr bwMode="auto">
            <a:xfrm>
              <a:off x="6016626" y="4802188"/>
              <a:ext cx="512498" cy="441325"/>
              <a:chOff x="2858" y="1689"/>
              <a:chExt cx="298" cy="174"/>
            </a:xfrm>
          </p:grpSpPr>
          <p:sp>
            <p:nvSpPr>
              <p:cNvPr id="978980" name="Rectangle 36"/>
              <p:cNvSpPr>
                <a:spLocks noChangeArrowheads="1"/>
              </p:cNvSpPr>
              <p:nvPr/>
            </p:nvSpPr>
            <p:spPr bwMode="auto">
              <a:xfrm>
                <a:off x="2858" y="1689"/>
                <a:ext cx="298" cy="174"/>
              </a:xfrm>
              <a:prstGeom prst="rect">
                <a:avLst/>
              </a:prstGeom>
              <a:solidFill>
                <a:srgbClr val="0033CC"/>
              </a:solidFill>
              <a:ln w="9525">
                <a:noFill/>
                <a:miter lim="800000"/>
                <a:headEnd/>
                <a:tailEnd/>
              </a:ln>
            </p:spPr>
            <p:txBody>
              <a:bodyPr/>
              <a:lstStyle/>
              <a:p>
                <a:endParaRPr lang="en-US" dirty="0"/>
              </a:p>
            </p:txBody>
          </p:sp>
          <p:sp>
            <p:nvSpPr>
              <p:cNvPr id="978981" name="Rectangle 37"/>
              <p:cNvSpPr>
                <a:spLocks noChangeArrowheads="1"/>
              </p:cNvSpPr>
              <p:nvPr/>
            </p:nvSpPr>
            <p:spPr bwMode="auto">
              <a:xfrm>
                <a:off x="2858" y="1689"/>
                <a:ext cx="298" cy="174"/>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lstStyle/>
              <a:p>
                <a:endParaRPr lang="en-US" dirty="0"/>
              </a:p>
            </p:txBody>
          </p:sp>
        </p:grpSp>
        <p:grpSp>
          <p:nvGrpSpPr>
            <p:cNvPr id="14" name="Group 38"/>
            <p:cNvGrpSpPr>
              <a:grpSpLocks/>
            </p:cNvGrpSpPr>
            <p:nvPr/>
          </p:nvGrpSpPr>
          <p:grpSpPr bwMode="auto">
            <a:xfrm>
              <a:off x="7110413" y="4802188"/>
              <a:ext cx="579570" cy="441325"/>
              <a:chOff x="3534" y="1689"/>
              <a:chExt cx="297" cy="174"/>
            </a:xfrm>
          </p:grpSpPr>
          <p:sp>
            <p:nvSpPr>
              <p:cNvPr id="978983" name="Rectangle 39"/>
              <p:cNvSpPr>
                <a:spLocks noChangeArrowheads="1"/>
              </p:cNvSpPr>
              <p:nvPr/>
            </p:nvSpPr>
            <p:spPr bwMode="auto">
              <a:xfrm>
                <a:off x="3534" y="1689"/>
                <a:ext cx="297" cy="174"/>
              </a:xfrm>
              <a:prstGeom prst="rect">
                <a:avLst/>
              </a:prstGeom>
              <a:solidFill>
                <a:srgbClr val="FFFF99"/>
              </a:solidFill>
              <a:ln w="9525">
                <a:noFill/>
                <a:miter lim="800000"/>
                <a:headEnd/>
                <a:tailEnd/>
              </a:ln>
            </p:spPr>
            <p:txBody>
              <a:bodyPr/>
              <a:lstStyle/>
              <a:p>
                <a:endParaRPr lang="en-US" dirty="0"/>
              </a:p>
            </p:txBody>
          </p:sp>
          <p:sp>
            <p:nvSpPr>
              <p:cNvPr id="978984" name="Rectangle 40"/>
              <p:cNvSpPr>
                <a:spLocks noChangeArrowheads="1"/>
              </p:cNvSpPr>
              <p:nvPr/>
            </p:nvSpPr>
            <p:spPr bwMode="auto">
              <a:xfrm>
                <a:off x="3534" y="1689"/>
                <a:ext cx="297" cy="174"/>
              </a:xfrm>
              <a:prstGeom prst="rect">
                <a:avLst/>
              </a:prstGeom>
              <a:solidFill>
                <a:srgbClr val="FFFF99"/>
              </a:solidFill>
              <a:ln w="12700" cap="rnd">
                <a:solidFill>
                  <a:srgbClr val="000000"/>
                </a:solidFill>
                <a:miter lim="800000"/>
                <a:headEnd/>
                <a:tailEnd/>
              </a:ln>
            </p:spPr>
            <p:txBody>
              <a:bodyPr/>
              <a:lstStyle/>
              <a:p>
                <a:endParaRPr lang="en-US" dirty="0"/>
              </a:p>
            </p:txBody>
          </p:sp>
        </p:grpSp>
        <p:grpSp>
          <p:nvGrpSpPr>
            <p:cNvPr id="15" name="Group 41"/>
            <p:cNvGrpSpPr>
              <a:grpSpLocks/>
            </p:cNvGrpSpPr>
            <p:nvPr/>
          </p:nvGrpSpPr>
          <p:grpSpPr bwMode="auto">
            <a:xfrm>
              <a:off x="7958270" y="4802188"/>
              <a:ext cx="567531" cy="466725"/>
              <a:chOff x="4003" y="1689"/>
              <a:chExt cx="298" cy="174"/>
            </a:xfrm>
          </p:grpSpPr>
          <p:sp>
            <p:nvSpPr>
              <p:cNvPr id="978986" name="Rectangle 42"/>
              <p:cNvSpPr>
                <a:spLocks noChangeArrowheads="1"/>
              </p:cNvSpPr>
              <p:nvPr/>
            </p:nvSpPr>
            <p:spPr bwMode="auto">
              <a:xfrm>
                <a:off x="4003" y="1689"/>
                <a:ext cx="298" cy="174"/>
              </a:xfrm>
              <a:prstGeom prst="rect">
                <a:avLst/>
              </a:prstGeom>
              <a:solidFill>
                <a:srgbClr val="01FFC9"/>
              </a:solidFill>
              <a:ln w="9525">
                <a:noFill/>
                <a:miter lim="800000"/>
                <a:headEnd/>
                <a:tailEnd/>
              </a:ln>
            </p:spPr>
            <p:txBody>
              <a:bodyPr/>
              <a:lstStyle/>
              <a:p>
                <a:endParaRPr lang="en-US" dirty="0"/>
              </a:p>
            </p:txBody>
          </p:sp>
          <p:sp>
            <p:nvSpPr>
              <p:cNvPr id="978987" name="Rectangle 43"/>
              <p:cNvSpPr>
                <a:spLocks noChangeArrowheads="1"/>
              </p:cNvSpPr>
              <p:nvPr/>
            </p:nvSpPr>
            <p:spPr bwMode="auto">
              <a:xfrm>
                <a:off x="4003" y="1689"/>
                <a:ext cx="298" cy="174"/>
              </a:xfrm>
              <a:prstGeom prst="rect">
                <a:avLst/>
              </a:prstGeom>
              <a:solidFill>
                <a:srgbClr val="01FFC9"/>
              </a:solidFill>
              <a:ln w="12700" cap="rnd">
                <a:solidFill>
                  <a:srgbClr val="000000"/>
                </a:solidFill>
                <a:miter lim="800000"/>
                <a:headEnd/>
                <a:tailEnd/>
              </a:ln>
            </p:spPr>
            <p:txBody>
              <a:bodyPr/>
              <a:lstStyle/>
              <a:p>
                <a:endParaRPr lang="en-US" dirty="0"/>
              </a:p>
            </p:txBody>
          </p:sp>
        </p:grpSp>
        <p:grpSp>
          <p:nvGrpSpPr>
            <p:cNvPr id="16" name="Group 44"/>
            <p:cNvGrpSpPr>
              <a:grpSpLocks/>
            </p:cNvGrpSpPr>
            <p:nvPr/>
          </p:nvGrpSpPr>
          <p:grpSpPr bwMode="auto">
            <a:xfrm>
              <a:off x="5622793" y="4151313"/>
              <a:ext cx="510778" cy="276225"/>
              <a:chOff x="2629" y="1279"/>
              <a:chExt cx="297" cy="174"/>
            </a:xfrm>
          </p:grpSpPr>
          <p:sp>
            <p:nvSpPr>
              <p:cNvPr id="978989" name="Rectangle 45"/>
              <p:cNvSpPr>
                <a:spLocks noChangeArrowheads="1"/>
              </p:cNvSpPr>
              <p:nvPr/>
            </p:nvSpPr>
            <p:spPr bwMode="auto">
              <a:xfrm>
                <a:off x="2629" y="1279"/>
                <a:ext cx="297" cy="174"/>
              </a:xfrm>
              <a:prstGeom prst="rect">
                <a:avLst/>
              </a:prstGeom>
              <a:solidFill>
                <a:srgbClr val="0033CC"/>
              </a:solidFill>
              <a:ln w="9525">
                <a:noFill/>
                <a:miter lim="800000"/>
                <a:headEnd/>
                <a:tailEnd/>
              </a:ln>
            </p:spPr>
            <p:txBody>
              <a:bodyPr/>
              <a:lstStyle/>
              <a:p>
                <a:endParaRPr lang="en-US" dirty="0"/>
              </a:p>
            </p:txBody>
          </p:sp>
          <p:sp>
            <p:nvSpPr>
              <p:cNvPr id="978990" name="Rectangle 46"/>
              <p:cNvSpPr>
                <a:spLocks noChangeArrowheads="1"/>
              </p:cNvSpPr>
              <p:nvPr/>
            </p:nvSpPr>
            <p:spPr bwMode="auto">
              <a:xfrm>
                <a:off x="2629" y="1279"/>
                <a:ext cx="297" cy="174"/>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lstStyle/>
              <a:p>
                <a:endParaRPr lang="en-US" dirty="0"/>
              </a:p>
            </p:txBody>
          </p:sp>
        </p:grpSp>
        <p:grpSp>
          <p:nvGrpSpPr>
            <p:cNvPr id="17" name="Group 47"/>
            <p:cNvGrpSpPr>
              <a:grpSpLocks/>
            </p:cNvGrpSpPr>
            <p:nvPr/>
          </p:nvGrpSpPr>
          <p:grpSpPr bwMode="auto">
            <a:xfrm>
              <a:off x="7559279" y="4149725"/>
              <a:ext cx="510778" cy="274638"/>
              <a:chOff x="3755" y="1278"/>
              <a:chExt cx="297" cy="173"/>
            </a:xfrm>
          </p:grpSpPr>
          <p:sp>
            <p:nvSpPr>
              <p:cNvPr id="978992" name="Rectangle 48"/>
              <p:cNvSpPr>
                <a:spLocks noChangeArrowheads="1"/>
              </p:cNvSpPr>
              <p:nvPr/>
            </p:nvSpPr>
            <p:spPr bwMode="auto">
              <a:xfrm>
                <a:off x="3755" y="1278"/>
                <a:ext cx="297" cy="173"/>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a:lstStyle/>
              <a:p>
                <a:endParaRPr lang="en-US" dirty="0"/>
              </a:p>
            </p:txBody>
          </p:sp>
          <p:sp>
            <p:nvSpPr>
              <p:cNvPr id="978993" name="Rectangle 49"/>
              <p:cNvSpPr>
                <a:spLocks noChangeArrowheads="1"/>
              </p:cNvSpPr>
              <p:nvPr/>
            </p:nvSpPr>
            <p:spPr bwMode="auto">
              <a:xfrm>
                <a:off x="3755" y="1278"/>
                <a:ext cx="297" cy="173"/>
              </a:xfrm>
              <a:prstGeom prst="rect">
                <a:avLst/>
              </a:prstGeom>
              <a:noFill/>
              <a:ln w="12700" cap="rnd">
                <a:solidFill>
                  <a:srgbClr val="000000"/>
                </a:solidFill>
                <a:miter lim="800000"/>
                <a:headEnd/>
                <a:tailEnd/>
              </a:ln>
            </p:spPr>
            <p:txBody>
              <a:bodyPr/>
              <a:lstStyle/>
              <a:p>
                <a:endParaRPr lang="en-US" dirty="0"/>
              </a:p>
            </p:txBody>
          </p:sp>
        </p:grpSp>
        <p:grpSp>
          <p:nvGrpSpPr>
            <p:cNvPr id="18" name="Group 50"/>
            <p:cNvGrpSpPr>
              <a:grpSpLocks/>
            </p:cNvGrpSpPr>
            <p:nvPr/>
          </p:nvGrpSpPr>
          <p:grpSpPr bwMode="auto">
            <a:xfrm>
              <a:off x="6582437" y="3648075"/>
              <a:ext cx="512498" cy="274638"/>
              <a:chOff x="3187" y="962"/>
              <a:chExt cx="298" cy="173"/>
            </a:xfrm>
          </p:grpSpPr>
          <p:sp>
            <p:nvSpPr>
              <p:cNvPr id="978995" name="Rectangle 51"/>
              <p:cNvSpPr>
                <a:spLocks noChangeArrowheads="1"/>
              </p:cNvSpPr>
              <p:nvPr/>
            </p:nvSpPr>
            <p:spPr bwMode="auto">
              <a:xfrm>
                <a:off x="3187" y="962"/>
                <a:ext cx="298" cy="173"/>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a:lstStyle/>
              <a:p>
                <a:endParaRPr lang="en-US" dirty="0"/>
              </a:p>
            </p:txBody>
          </p:sp>
          <p:sp>
            <p:nvSpPr>
              <p:cNvPr id="978996" name="Rectangle 52"/>
              <p:cNvSpPr>
                <a:spLocks noChangeArrowheads="1"/>
              </p:cNvSpPr>
              <p:nvPr/>
            </p:nvSpPr>
            <p:spPr bwMode="auto">
              <a:xfrm>
                <a:off x="3187" y="962"/>
                <a:ext cx="298" cy="173"/>
              </a:xfrm>
              <a:prstGeom prst="rect">
                <a:avLst/>
              </a:prstGeom>
              <a:noFill/>
              <a:ln w="12700" cap="rnd">
                <a:solidFill>
                  <a:srgbClr val="000000"/>
                </a:solidFill>
                <a:miter lim="800000"/>
                <a:headEnd/>
                <a:tailEnd/>
              </a:ln>
            </p:spPr>
            <p:txBody>
              <a:bodyPr/>
              <a:lstStyle/>
              <a:p>
                <a:endParaRPr lang="en-US" dirty="0"/>
              </a:p>
            </p:txBody>
          </p:sp>
        </p:grpSp>
        <p:sp>
          <p:nvSpPr>
            <p:cNvPr id="978997" name="Freeform 53"/>
            <p:cNvSpPr>
              <a:spLocks/>
            </p:cNvSpPr>
            <p:nvPr/>
          </p:nvSpPr>
          <p:spPr bwMode="auto">
            <a:xfrm>
              <a:off x="5879042" y="3922713"/>
              <a:ext cx="961364" cy="228600"/>
            </a:xfrm>
            <a:custGeom>
              <a:avLst/>
              <a:gdLst/>
              <a:ahLst/>
              <a:cxnLst>
                <a:cxn ang="0">
                  <a:pos x="559" y="0"/>
                </a:cxn>
                <a:cxn ang="0">
                  <a:pos x="559" y="72"/>
                </a:cxn>
                <a:cxn ang="0">
                  <a:pos x="0" y="72"/>
                </a:cxn>
                <a:cxn ang="0">
                  <a:pos x="0" y="144"/>
                </a:cxn>
              </a:cxnLst>
              <a:rect l="0" t="0" r="r" b="b"/>
              <a:pathLst>
                <a:path w="559" h="144">
                  <a:moveTo>
                    <a:pt x="559" y="0"/>
                  </a:moveTo>
                  <a:lnTo>
                    <a:pt x="559" y="72"/>
                  </a:lnTo>
                  <a:lnTo>
                    <a:pt x="0" y="72"/>
                  </a:lnTo>
                  <a:lnTo>
                    <a:pt x="0" y="144"/>
                  </a:lnTo>
                </a:path>
              </a:pathLst>
            </a:custGeom>
            <a:noFill/>
            <a:ln w="12700" cap="rnd">
              <a:solidFill>
                <a:srgbClr val="000000"/>
              </a:solidFill>
              <a:prstDash val="solid"/>
              <a:round/>
              <a:headEnd/>
              <a:tailEnd/>
            </a:ln>
          </p:spPr>
          <p:txBody>
            <a:bodyPr/>
            <a:lstStyle/>
            <a:p>
              <a:endParaRPr lang="en-US" dirty="0"/>
            </a:p>
          </p:txBody>
        </p:sp>
        <p:sp>
          <p:nvSpPr>
            <p:cNvPr id="978998" name="Freeform 54"/>
            <p:cNvSpPr>
              <a:spLocks/>
            </p:cNvSpPr>
            <p:nvPr/>
          </p:nvSpPr>
          <p:spPr bwMode="auto">
            <a:xfrm>
              <a:off x="6840406" y="3922713"/>
              <a:ext cx="973402" cy="227013"/>
            </a:xfrm>
            <a:custGeom>
              <a:avLst/>
              <a:gdLst/>
              <a:ahLst/>
              <a:cxnLst>
                <a:cxn ang="0">
                  <a:pos x="0" y="0"/>
                </a:cxn>
                <a:cxn ang="0">
                  <a:pos x="0" y="72"/>
                </a:cxn>
                <a:cxn ang="0">
                  <a:pos x="566" y="72"/>
                </a:cxn>
                <a:cxn ang="0">
                  <a:pos x="566" y="143"/>
                </a:cxn>
              </a:cxnLst>
              <a:rect l="0" t="0" r="r" b="b"/>
              <a:pathLst>
                <a:path w="566" h="143">
                  <a:moveTo>
                    <a:pt x="0" y="0"/>
                  </a:moveTo>
                  <a:lnTo>
                    <a:pt x="0" y="72"/>
                  </a:lnTo>
                  <a:lnTo>
                    <a:pt x="566" y="72"/>
                  </a:lnTo>
                  <a:lnTo>
                    <a:pt x="566" y="143"/>
                  </a:lnTo>
                </a:path>
              </a:pathLst>
            </a:custGeom>
            <a:noFill/>
            <a:ln w="12700" cap="rnd">
              <a:solidFill>
                <a:srgbClr val="000000"/>
              </a:solidFill>
              <a:prstDash val="solid"/>
              <a:round/>
              <a:headEnd/>
              <a:tailEnd/>
            </a:ln>
          </p:spPr>
          <p:txBody>
            <a:bodyPr/>
            <a:lstStyle/>
            <a:p>
              <a:endParaRPr lang="en-US" dirty="0"/>
            </a:p>
          </p:txBody>
        </p:sp>
        <p:sp>
          <p:nvSpPr>
            <p:cNvPr id="978999" name="Freeform 55"/>
            <p:cNvSpPr>
              <a:spLocks/>
            </p:cNvSpPr>
            <p:nvPr/>
          </p:nvSpPr>
          <p:spPr bwMode="auto">
            <a:xfrm>
              <a:off x="5311511" y="4427538"/>
              <a:ext cx="567531" cy="374650"/>
            </a:xfrm>
            <a:custGeom>
              <a:avLst/>
              <a:gdLst/>
              <a:ahLst/>
              <a:cxnLst>
                <a:cxn ang="0">
                  <a:pos x="330" y="0"/>
                </a:cxn>
                <a:cxn ang="0">
                  <a:pos x="330" y="118"/>
                </a:cxn>
                <a:cxn ang="0">
                  <a:pos x="0" y="118"/>
                </a:cxn>
                <a:cxn ang="0">
                  <a:pos x="0" y="236"/>
                </a:cxn>
              </a:cxnLst>
              <a:rect l="0" t="0" r="r" b="b"/>
              <a:pathLst>
                <a:path w="330" h="236">
                  <a:moveTo>
                    <a:pt x="330" y="0"/>
                  </a:moveTo>
                  <a:lnTo>
                    <a:pt x="330" y="118"/>
                  </a:lnTo>
                  <a:lnTo>
                    <a:pt x="0" y="118"/>
                  </a:lnTo>
                  <a:lnTo>
                    <a:pt x="0" y="236"/>
                  </a:lnTo>
                </a:path>
              </a:pathLst>
            </a:custGeom>
            <a:noFill/>
            <a:ln w="12700" cap="rnd">
              <a:solidFill>
                <a:srgbClr val="000000"/>
              </a:solidFill>
              <a:prstDash val="solid"/>
              <a:round/>
              <a:headEnd/>
              <a:tailEnd/>
            </a:ln>
          </p:spPr>
          <p:txBody>
            <a:bodyPr/>
            <a:lstStyle/>
            <a:p>
              <a:endParaRPr lang="en-US" dirty="0"/>
            </a:p>
          </p:txBody>
        </p:sp>
        <p:sp>
          <p:nvSpPr>
            <p:cNvPr id="979000" name="Freeform 56"/>
            <p:cNvSpPr>
              <a:spLocks/>
            </p:cNvSpPr>
            <p:nvPr/>
          </p:nvSpPr>
          <p:spPr bwMode="auto">
            <a:xfrm>
              <a:off x="5879042" y="4427538"/>
              <a:ext cx="392113" cy="374650"/>
            </a:xfrm>
            <a:custGeom>
              <a:avLst/>
              <a:gdLst/>
              <a:ahLst/>
              <a:cxnLst>
                <a:cxn ang="0">
                  <a:pos x="0" y="0"/>
                </a:cxn>
                <a:cxn ang="0">
                  <a:pos x="0" y="118"/>
                </a:cxn>
                <a:cxn ang="0">
                  <a:pos x="228" y="118"/>
                </a:cxn>
                <a:cxn ang="0">
                  <a:pos x="228" y="236"/>
                </a:cxn>
              </a:cxnLst>
              <a:rect l="0" t="0" r="r" b="b"/>
              <a:pathLst>
                <a:path w="228" h="236">
                  <a:moveTo>
                    <a:pt x="0" y="0"/>
                  </a:moveTo>
                  <a:lnTo>
                    <a:pt x="0" y="118"/>
                  </a:lnTo>
                  <a:lnTo>
                    <a:pt x="228" y="118"/>
                  </a:lnTo>
                  <a:lnTo>
                    <a:pt x="228" y="236"/>
                  </a:lnTo>
                </a:path>
              </a:pathLst>
            </a:custGeom>
            <a:noFill/>
            <a:ln w="12700" cap="rnd">
              <a:solidFill>
                <a:srgbClr val="000000"/>
              </a:solidFill>
              <a:prstDash val="solid"/>
              <a:round/>
              <a:headEnd/>
              <a:tailEnd/>
            </a:ln>
          </p:spPr>
          <p:txBody>
            <a:bodyPr/>
            <a:lstStyle/>
            <a:p>
              <a:endParaRPr lang="en-US" dirty="0"/>
            </a:p>
          </p:txBody>
        </p:sp>
        <p:sp>
          <p:nvSpPr>
            <p:cNvPr id="979001" name="Freeform 57"/>
            <p:cNvSpPr>
              <a:spLocks/>
            </p:cNvSpPr>
            <p:nvPr/>
          </p:nvSpPr>
          <p:spPr bwMode="auto">
            <a:xfrm>
              <a:off x="7433734" y="4424363"/>
              <a:ext cx="380074" cy="377825"/>
            </a:xfrm>
            <a:custGeom>
              <a:avLst/>
              <a:gdLst/>
              <a:ahLst/>
              <a:cxnLst>
                <a:cxn ang="0">
                  <a:pos x="221" y="0"/>
                </a:cxn>
                <a:cxn ang="0">
                  <a:pos x="221" y="119"/>
                </a:cxn>
                <a:cxn ang="0">
                  <a:pos x="0" y="119"/>
                </a:cxn>
                <a:cxn ang="0">
                  <a:pos x="0" y="238"/>
                </a:cxn>
              </a:cxnLst>
              <a:rect l="0" t="0" r="r" b="b"/>
              <a:pathLst>
                <a:path w="221" h="238">
                  <a:moveTo>
                    <a:pt x="221" y="0"/>
                  </a:moveTo>
                  <a:lnTo>
                    <a:pt x="221" y="119"/>
                  </a:lnTo>
                  <a:lnTo>
                    <a:pt x="0" y="119"/>
                  </a:lnTo>
                  <a:lnTo>
                    <a:pt x="0" y="238"/>
                  </a:lnTo>
                </a:path>
              </a:pathLst>
            </a:custGeom>
            <a:noFill/>
            <a:ln w="12700" cap="rnd">
              <a:solidFill>
                <a:srgbClr val="000000"/>
              </a:solidFill>
              <a:prstDash val="solid"/>
              <a:round/>
              <a:headEnd/>
              <a:tailEnd/>
            </a:ln>
          </p:spPr>
          <p:txBody>
            <a:bodyPr/>
            <a:lstStyle/>
            <a:p>
              <a:endParaRPr lang="en-US" dirty="0"/>
            </a:p>
          </p:txBody>
        </p:sp>
        <p:sp>
          <p:nvSpPr>
            <p:cNvPr id="979002" name="Freeform 58"/>
            <p:cNvSpPr>
              <a:spLocks/>
            </p:cNvSpPr>
            <p:nvPr/>
          </p:nvSpPr>
          <p:spPr bwMode="auto">
            <a:xfrm>
              <a:off x="7813808" y="4424363"/>
              <a:ext cx="429948" cy="377825"/>
            </a:xfrm>
            <a:custGeom>
              <a:avLst/>
              <a:gdLst/>
              <a:ahLst/>
              <a:cxnLst>
                <a:cxn ang="0">
                  <a:pos x="0" y="0"/>
                </a:cxn>
                <a:cxn ang="0">
                  <a:pos x="0" y="119"/>
                </a:cxn>
                <a:cxn ang="0">
                  <a:pos x="250" y="119"/>
                </a:cxn>
                <a:cxn ang="0">
                  <a:pos x="250" y="238"/>
                </a:cxn>
              </a:cxnLst>
              <a:rect l="0" t="0" r="r" b="b"/>
              <a:pathLst>
                <a:path w="250" h="238">
                  <a:moveTo>
                    <a:pt x="0" y="0"/>
                  </a:moveTo>
                  <a:lnTo>
                    <a:pt x="0" y="119"/>
                  </a:lnTo>
                  <a:lnTo>
                    <a:pt x="250" y="119"/>
                  </a:lnTo>
                  <a:lnTo>
                    <a:pt x="250" y="238"/>
                  </a:lnTo>
                </a:path>
              </a:pathLst>
            </a:custGeom>
            <a:noFill/>
            <a:ln w="12700" cap="rnd">
              <a:solidFill>
                <a:srgbClr val="000000"/>
              </a:solidFill>
              <a:prstDash val="solid"/>
              <a:round/>
              <a:headEnd/>
              <a:tailEnd/>
            </a:ln>
          </p:spPr>
          <p:txBody>
            <a:bodyPr/>
            <a:lstStyle/>
            <a:p>
              <a:endParaRPr lang="en-US" dirty="0"/>
            </a:p>
          </p:txBody>
        </p:sp>
        <p:sp>
          <p:nvSpPr>
            <p:cNvPr id="979003" name="Text Box 59"/>
            <p:cNvSpPr txBox="1">
              <a:spLocks noChangeArrowheads="1"/>
            </p:cNvSpPr>
            <p:nvPr/>
          </p:nvSpPr>
          <p:spPr bwMode="auto">
            <a:xfrm>
              <a:off x="8032221" y="3930650"/>
              <a:ext cx="638440" cy="461665"/>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Pipe</a:t>
              </a:r>
            </a:p>
            <a:p>
              <a:pPr algn="l" eaLnBrk="1" hangingPunct="1"/>
              <a:r>
                <a:rPr lang="en-GB" sz="1200" b="1" dirty="0"/>
                <a:t>Works</a:t>
              </a:r>
              <a:endParaRPr lang="en-US" sz="1200" b="1" dirty="0"/>
            </a:p>
          </p:txBody>
        </p:sp>
        <p:sp>
          <p:nvSpPr>
            <p:cNvPr id="979004" name="Text Box 60"/>
            <p:cNvSpPr txBox="1">
              <a:spLocks noChangeArrowheads="1"/>
            </p:cNvSpPr>
            <p:nvPr/>
          </p:nvSpPr>
          <p:spPr bwMode="auto">
            <a:xfrm>
              <a:off x="4757738" y="3894138"/>
              <a:ext cx="1016397" cy="457200"/>
            </a:xfrm>
            <a:prstGeom prst="rect">
              <a:avLst/>
            </a:prstGeom>
            <a:noFill/>
            <a:ln w="12700" cap="sq">
              <a:noFill/>
              <a:miter lim="800000"/>
              <a:headEnd type="none" w="sm" len="sm"/>
              <a:tailEnd type="none" w="sm" len="sm"/>
            </a:ln>
            <a:effectLst/>
          </p:spPr>
          <p:txBody>
            <a:bodyPr>
              <a:spAutoFit/>
            </a:bodyPr>
            <a:lstStyle/>
            <a:p>
              <a:pPr algn="l" eaLnBrk="1" hangingPunct="1"/>
              <a:r>
                <a:rPr lang="en-GB" sz="1200" b="1" dirty="0"/>
                <a:t>Ground Works</a:t>
              </a:r>
              <a:endParaRPr lang="en-US" sz="1200" b="1" dirty="0"/>
            </a:p>
          </p:txBody>
        </p:sp>
        <p:sp>
          <p:nvSpPr>
            <p:cNvPr id="979005" name="Text Box 61"/>
            <p:cNvSpPr txBox="1">
              <a:spLocks noChangeArrowheads="1"/>
            </p:cNvSpPr>
            <p:nvPr/>
          </p:nvSpPr>
          <p:spPr bwMode="auto">
            <a:xfrm>
              <a:off x="7151688" y="5645150"/>
              <a:ext cx="1349606" cy="276999"/>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Work completed</a:t>
              </a:r>
              <a:endParaRPr lang="en-US" sz="1200" b="1" dirty="0"/>
            </a:p>
          </p:txBody>
        </p:sp>
        <p:sp>
          <p:nvSpPr>
            <p:cNvPr id="979006" name="Text Box 62"/>
            <p:cNvSpPr txBox="1">
              <a:spLocks noChangeArrowheads="1"/>
            </p:cNvSpPr>
            <p:nvPr/>
          </p:nvSpPr>
          <p:spPr bwMode="auto">
            <a:xfrm>
              <a:off x="5971911" y="43180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07" name="Text Box 63"/>
            <p:cNvSpPr txBox="1">
              <a:spLocks noChangeArrowheads="1"/>
            </p:cNvSpPr>
            <p:nvPr/>
          </p:nvSpPr>
          <p:spPr bwMode="auto">
            <a:xfrm>
              <a:off x="6921236" y="56261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08" name="Text Box 64"/>
            <p:cNvSpPr txBox="1">
              <a:spLocks noChangeArrowheads="1"/>
            </p:cNvSpPr>
            <p:nvPr/>
          </p:nvSpPr>
          <p:spPr bwMode="auto">
            <a:xfrm>
              <a:off x="5407819" y="51308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09" name="Text Box 65"/>
            <p:cNvSpPr txBox="1">
              <a:spLocks noChangeArrowheads="1"/>
            </p:cNvSpPr>
            <p:nvPr/>
          </p:nvSpPr>
          <p:spPr bwMode="auto">
            <a:xfrm>
              <a:off x="6398419" y="51181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10" name="Text Box 66"/>
            <p:cNvSpPr txBox="1">
              <a:spLocks noChangeArrowheads="1"/>
            </p:cNvSpPr>
            <p:nvPr/>
          </p:nvSpPr>
          <p:spPr bwMode="auto">
            <a:xfrm>
              <a:off x="7499086" y="51435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11" name="Text Box 67"/>
            <p:cNvSpPr txBox="1">
              <a:spLocks noChangeArrowheads="1"/>
            </p:cNvSpPr>
            <p:nvPr/>
          </p:nvSpPr>
          <p:spPr bwMode="auto">
            <a:xfrm>
              <a:off x="7096655" y="4781550"/>
              <a:ext cx="634603" cy="457200"/>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a:spAutoFit/>
            </a:bodyPr>
            <a:lstStyle/>
            <a:p>
              <a:pPr algn="l" eaLnBrk="1" hangingPunct="1"/>
              <a:r>
                <a:rPr lang="en-GB" sz="1200" b="1" dirty="0"/>
                <a:t>buy pipe</a:t>
              </a:r>
              <a:endParaRPr lang="en-US" sz="1200" b="1" dirty="0"/>
            </a:p>
          </p:txBody>
        </p:sp>
        <p:sp>
          <p:nvSpPr>
            <p:cNvPr id="979012" name="Text Box 68"/>
            <p:cNvSpPr txBox="1">
              <a:spLocks noChangeArrowheads="1"/>
            </p:cNvSpPr>
            <p:nvPr/>
          </p:nvSpPr>
          <p:spPr bwMode="auto">
            <a:xfrm>
              <a:off x="7963430" y="4794250"/>
              <a:ext cx="624284" cy="457200"/>
            </a:xfrm>
            <a:prstGeom prst="rect">
              <a:avLst/>
            </a:prstGeom>
            <a:ln>
              <a:headEnd type="none" w="sm" len="sm"/>
              <a:tailEnd type="none" w="sm" len="sm"/>
            </a:ln>
          </p:spPr>
          <p:style>
            <a:lnRef idx="3">
              <a:schemeClr val="lt1"/>
            </a:lnRef>
            <a:fillRef idx="1">
              <a:schemeClr val="accent6"/>
            </a:fillRef>
            <a:effectRef idx="1">
              <a:schemeClr val="accent6"/>
            </a:effectRef>
            <a:fontRef idx="minor">
              <a:schemeClr val="lt1"/>
            </a:fontRef>
          </p:style>
          <p:txBody>
            <a:bodyPr>
              <a:spAutoFit/>
            </a:bodyPr>
            <a:lstStyle/>
            <a:p>
              <a:pPr algn="l" eaLnBrk="1" hangingPunct="1"/>
              <a:r>
                <a:rPr lang="en-GB" sz="1200" b="1" dirty="0"/>
                <a:t>lay pipe</a:t>
              </a:r>
              <a:endParaRPr lang="en-US" sz="1200" b="1" dirty="0"/>
            </a:p>
          </p:txBody>
        </p:sp>
        <p:sp>
          <p:nvSpPr>
            <p:cNvPr id="979013" name="Text Box 69"/>
            <p:cNvSpPr txBox="1">
              <a:spLocks noChangeArrowheads="1"/>
            </p:cNvSpPr>
            <p:nvPr/>
          </p:nvSpPr>
          <p:spPr bwMode="auto">
            <a:xfrm>
              <a:off x="6078538" y="3333750"/>
              <a:ext cx="1116139" cy="276999"/>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New Pipeline</a:t>
              </a:r>
              <a:endParaRPr lang="en-US" sz="1200" b="1" dirty="0"/>
            </a:p>
          </p:txBody>
        </p:sp>
      </p:grpSp>
      <p:pic>
        <p:nvPicPr>
          <p:cNvPr id="19015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4409" y="1670728"/>
            <a:ext cx="2356338" cy="3276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1079902" y="4947329"/>
            <a:ext cx="1688123" cy="369332"/>
          </a:xfrm>
          <a:prstGeom prst="rect">
            <a:avLst/>
          </a:prstGeom>
          <a:noFill/>
        </p:spPr>
        <p:txBody>
          <a:bodyPr wrap="square" rtlCol="0">
            <a:spAutoFit/>
          </a:bodyPr>
          <a:lstStyle/>
          <a:p>
            <a:r>
              <a:rPr lang="en-US" dirty="0" smtClean="0"/>
              <a:t>Alaska Pipeline</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86</a:t>
            </a:fld>
            <a:endParaRPr lang="en-US" dirty="0"/>
          </a:p>
        </p:txBody>
      </p:sp>
    </p:spTree>
    <p:extLst>
      <p:ext uri="{BB962C8B-B14F-4D97-AF65-F5344CB8AC3E}">
        <p14:creationId xmlns:p14="http://schemas.microsoft.com/office/powerpoint/2010/main" xmlns="" val="1523907250"/>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009" name="Rectangle 17"/>
          <p:cNvSpPr>
            <a:spLocks noGrp="1" noChangeArrowheads="1"/>
          </p:cNvSpPr>
          <p:nvPr>
            <p:ph type="title"/>
          </p:nvPr>
        </p:nvSpPr>
        <p:spPr/>
        <p:txBody>
          <a:bodyPr/>
          <a:lstStyle/>
          <a:p>
            <a:r>
              <a:rPr lang="en-GB" dirty="0"/>
              <a:t>Earned Value Measurement</a:t>
            </a:r>
            <a:endParaRPr lang="en-US" dirty="0"/>
          </a:p>
        </p:txBody>
      </p:sp>
      <p:grpSp>
        <p:nvGrpSpPr>
          <p:cNvPr id="5" name="Group 37"/>
          <p:cNvGrpSpPr/>
          <p:nvPr/>
        </p:nvGrpSpPr>
        <p:grpSpPr>
          <a:xfrm>
            <a:off x="664552" y="1758954"/>
            <a:ext cx="7892181" cy="4005263"/>
            <a:chOff x="904875" y="1962150"/>
            <a:chExt cx="8549862" cy="4005263"/>
          </a:xfrm>
        </p:grpSpPr>
        <p:sp>
          <p:nvSpPr>
            <p:cNvPr id="980994" name="Rectangle 2"/>
            <p:cNvSpPr>
              <a:spLocks noChangeArrowheads="1"/>
            </p:cNvSpPr>
            <p:nvPr/>
          </p:nvSpPr>
          <p:spPr bwMode="auto">
            <a:xfrm>
              <a:off x="2765425" y="4127500"/>
              <a:ext cx="6465888" cy="279400"/>
            </a:xfrm>
            <a:prstGeom prst="rect">
              <a:avLst/>
            </a:prstGeom>
            <a:noFill/>
            <a:ln w="12700">
              <a:solidFill>
                <a:schemeClr val="tx1"/>
              </a:solidFill>
              <a:prstDash val="dash"/>
              <a:miter lim="800000"/>
              <a:headEnd type="none" w="sm" len="sm"/>
              <a:tailEnd type="none" w="sm" len="sm"/>
            </a:ln>
            <a:effectLst/>
          </p:spPr>
          <p:txBody>
            <a:bodyPr wrap="none" anchor="ctr"/>
            <a:lstStyle/>
            <a:p>
              <a:endParaRPr lang="en-US" dirty="0"/>
            </a:p>
          </p:txBody>
        </p:sp>
        <p:sp>
          <p:nvSpPr>
            <p:cNvPr id="980995" name="Line 3"/>
            <p:cNvSpPr>
              <a:spLocks noChangeShapeType="1"/>
            </p:cNvSpPr>
            <p:nvPr/>
          </p:nvSpPr>
          <p:spPr bwMode="auto">
            <a:xfrm>
              <a:off x="9245600" y="3365500"/>
              <a:ext cx="0" cy="69850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980996" name="Line 4"/>
            <p:cNvSpPr>
              <a:spLocks noChangeShapeType="1"/>
            </p:cNvSpPr>
            <p:nvPr/>
          </p:nvSpPr>
          <p:spPr bwMode="auto">
            <a:xfrm>
              <a:off x="6053138" y="3378200"/>
              <a:ext cx="0" cy="67310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980997" name="Line 5"/>
            <p:cNvSpPr>
              <a:spLocks noChangeShapeType="1"/>
            </p:cNvSpPr>
            <p:nvPr/>
          </p:nvSpPr>
          <p:spPr bwMode="auto">
            <a:xfrm>
              <a:off x="7677150" y="3365500"/>
              <a:ext cx="0" cy="685800"/>
            </a:xfrm>
            <a:prstGeom prst="line">
              <a:avLst/>
            </a:prstGeom>
            <a:noFill/>
            <a:ln w="12700" cap="sq">
              <a:solidFill>
                <a:schemeClr val="tx1"/>
              </a:solidFill>
              <a:round/>
              <a:headEnd type="none" w="sm" len="sm"/>
              <a:tailEnd type="none" w="sm" len="sm"/>
            </a:ln>
            <a:effectLst/>
          </p:spPr>
          <p:txBody>
            <a:bodyPr wrap="none"/>
            <a:lstStyle/>
            <a:p>
              <a:endParaRPr lang="en-US" dirty="0"/>
            </a:p>
          </p:txBody>
        </p:sp>
        <p:grpSp>
          <p:nvGrpSpPr>
            <p:cNvPr id="6" name="Group 6"/>
            <p:cNvGrpSpPr>
              <a:grpSpLocks/>
            </p:cNvGrpSpPr>
            <p:nvPr/>
          </p:nvGrpSpPr>
          <p:grpSpPr bwMode="auto">
            <a:xfrm>
              <a:off x="4110038" y="2546350"/>
              <a:ext cx="5344699" cy="666750"/>
              <a:chOff x="2406" y="1828"/>
              <a:chExt cx="3107" cy="420"/>
            </a:xfrm>
          </p:grpSpPr>
          <p:sp>
            <p:nvSpPr>
              <p:cNvPr id="980999" name="AutoShape 7"/>
              <p:cNvSpPr>
                <a:spLocks/>
              </p:cNvSpPr>
              <p:nvPr/>
            </p:nvSpPr>
            <p:spPr bwMode="auto">
              <a:xfrm rot="5400000">
                <a:off x="3960" y="624"/>
                <a:ext cx="40" cy="2744"/>
              </a:xfrm>
              <a:prstGeom prst="leftBracket">
                <a:avLst>
                  <a:gd name="adj" fmla="val 571667"/>
                </a:avLst>
              </a:prstGeom>
              <a:noFill/>
              <a:ln w="12700">
                <a:solidFill>
                  <a:schemeClr val="tx1"/>
                </a:solidFill>
                <a:round/>
                <a:headEnd/>
                <a:tailEnd/>
              </a:ln>
              <a:effectLst/>
            </p:spPr>
            <p:txBody>
              <a:bodyPr wrap="none" anchor="ctr"/>
              <a:lstStyle/>
              <a:p>
                <a:endParaRPr lang="en-US" dirty="0"/>
              </a:p>
            </p:txBody>
          </p:sp>
          <p:sp>
            <p:nvSpPr>
              <p:cNvPr id="981000" name="Text Box 8"/>
              <p:cNvSpPr txBox="1">
                <a:spLocks noChangeArrowheads="1"/>
              </p:cNvSpPr>
              <p:nvPr/>
            </p:nvSpPr>
            <p:spPr bwMode="auto">
              <a:xfrm>
                <a:off x="2406" y="1988"/>
                <a:ext cx="307" cy="174"/>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2 wk</a:t>
                </a:r>
                <a:endParaRPr lang="en-US" sz="1200" b="1" dirty="0"/>
              </a:p>
            </p:txBody>
          </p:sp>
          <p:sp>
            <p:nvSpPr>
              <p:cNvPr id="981001" name="Text Box 9"/>
              <p:cNvSpPr txBox="1">
                <a:spLocks noChangeArrowheads="1"/>
              </p:cNvSpPr>
              <p:nvPr/>
            </p:nvSpPr>
            <p:spPr bwMode="auto">
              <a:xfrm>
                <a:off x="3358" y="1996"/>
                <a:ext cx="307" cy="174"/>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4 wk</a:t>
                </a:r>
                <a:endParaRPr lang="en-US" sz="1200" b="1" dirty="0"/>
              </a:p>
            </p:txBody>
          </p:sp>
          <p:sp>
            <p:nvSpPr>
              <p:cNvPr id="981002" name="Text Box 10"/>
              <p:cNvSpPr txBox="1">
                <a:spLocks noChangeArrowheads="1"/>
              </p:cNvSpPr>
              <p:nvPr/>
            </p:nvSpPr>
            <p:spPr bwMode="auto">
              <a:xfrm>
                <a:off x="4278" y="2004"/>
                <a:ext cx="307" cy="174"/>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6 wk</a:t>
                </a:r>
                <a:endParaRPr lang="en-US" sz="1200" b="1" dirty="0"/>
              </a:p>
            </p:txBody>
          </p:sp>
          <p:sp>
            <p:nvSpPr>
              <p:cNvPr id="981003" name="Text Box 11"/>
              <p:cNvSpPr txBox="1">
                <a:spLocks noChangeArrowheads="1"/>
              </p:cNvSpPr>
              <p:nvPr/>
            </p:nvSpPr>
            <p:spPr bwMode="auto">
              <a:xfrm>
                <a:off x="5206" y="2004"/>
                <a:ext cx="307" cy="174"/>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8 wk</a:t>
                </a:r>
                <a:endParaRPr lang="en-US" sz="1200" b="1" dirty="0"/>
              </a:p>
            </p:txBody>
          </p:sp>
          <p:sp>
            <p:nvSpPr>
              <p:cNvPr id="981004" name="AutoShape 12"/>
              <p:cNvSpPr>
                <a:spLocks noChangeArrowheads="1"/>
              </p:cNvSpPr>
              <p:nvPr/>
            </p:nvSpPr>
            <p:spPr bwMode="auto">
              <a:xfrm rot="10800000">
                <a:off x="5304" y="2160"/>
                <a:ext cx="154" cy="80"/>
              </a:xfrm>
              <a:prstGeom prst="triangle">
                <a:avLst>
                  <a:gd name="adj" fmla="val 50000"/>
                </a:avLst>
              </a:prstGeom>
              <a:solidFill>
                <a:srgbClr val="0033CC"/>
              </a:solidFill>
              <a:ln w="12700" cap="sq">
                <a:solidFill>
                  <a:schemeClr val="tx1"/>
                </a:solidFill>
                <a:miter lim="800000"/>
                <a:headEnd type="none" w="sm" len="sm"/>
                <a:tailEnd type="none" w="sm" len="sm"/>
              </a:ln>
              <a:effectLst/>
            </p:spPr>
            <p:txBody>
              <a:bodyPr wrap="none" anchor="ctr"/>
              <a:lstStyle/>
              <a:p>
                <a:endParaRPr lang="en-US" dirty="0"/>
              </a:p>
            </p:txBody>
          </p:sp>
          <p:sp>
            <p:nvSpPr>
              <p:cNvPr id="981005" name="AutoShape 13"/>
              <p:cNvSpPr>
                <a:spLocks noChangeArrowheads="1"/>
              </p:cNvSpPr>
              <p:nvPr/>
            </p:nvSpPr>
            <p:spPr bwMode="auto">
              <a:xfrm rot="10800000">
                <a:off x="2488" y="2152"/>
                <a:ext cx="154" cy="80"/>
              </a:xfrm>
              <a:prstGeom prst="triangle">
                <a:avLst>
                  <a:gd name="adj" fmla="val 50000"/>
                </a:avLst>
              </a:prstGeom>
              <a:solidFill>
                <a:srgbClr val="0033CC"/>
              </a:solidFill>
              <a:ln w="12700" cap="sq">
                <a:solidFill>
                  <a:schemeClr val="tx1"/>
                </a:solidFill>
                <a:miter lim="800000"/>
                <a:headEnd type="none" w="sm" len="sm"/>
                <a:tailEnd type="none" w="sm" len="sm"/>
              </a:ln>
              <a:effectLst/>
            </p:spPr>
            <p:txBody>
              <a:bodyPr wrap="none" anchor="ctr"/>
              <a:lstStyle/>
              <a:p>
                <a:endParaRPr lang="en-US" dirty="0"/>
              </a:p>
            </p:txBody>
          </p:sp>
          <p:sp>
            <p:nvSpPr>
              <p:cNvPr id="981006" name="AutoShape 14"/>
              <p:cNvSpPr>
                <a:spLocks noChangeArrowheads="1"/>
              </p:cNvSpPr>
              <p:nvPr/>
            </p:nvSpPr>
            <p:spPr bwMode="auto">
              <a:xfrm rot="10800000">
                <a:off x="3464" y="2152"/>
                <a:ext cx="154" cy="80"/>
              </a:xfrm>
              <a:prstGeom prst="triangle">
                <a:avLst>
                  <a:gd name="adj" fmla="val 50000"/>
                </a:avLst>
              </a:prstGeom>
              <a:solidFill>
                <a:srgbClr val="0033CC"/>
              </a:solidFill>
              <a:ln w="12700" cap="sq">
                <a:solidFill>
                  <a:schemeClr val="tx1"/>
                </a:solidFill>
                <a:miter lim="800000"/>
                <a:headEnd type="none" w="sm" len="sm"/>
                <a:tailEnd type="none" w="sm" len="sm"/>
              </a:ln>
              <a:effectLst/>
            </p:spPr>
            <p:txBody>
              <a:bodyPr wrap="none" anchor="ctr"/>
              <a:lstStyle/>
              <a:p>
                <a:endParaRPr lang="en-US" dirty="0"/>
              </a:p>
            </p:txBody>
          </p:sp>
          <p:sp>
            <p:nvSpPr>
              <p:cNvPr id="981007" name="AutoShape 15"/>
              <p:cNvSpPr>
                <a:spLocks noChangeArrowheads="1"/>
              </p:cNvSpPr>
              <p:nvPr/>
            </p:nvSpPr>
            <p:spPr bwMode="auto">
              <a:xfrm rot="10800000">
                <a:off x="4392" y="2168"/>
                <a:ext cx="154" cy="80"/>
              </a:xfrm>
              <a:prstGeom prst="triangle">
                <a:avLst>
                  <a:gd name="adj" fmla="val 50000"/>
                </a:avLst>
              </a:prstGeom>
              <a:solidFill>
                <a:srgbClr val="0033CC"/>
              </a:solidFill>
              <a:ln w="12700" cap="sq">
                <a:solidFill>
                  <a:schemeClr val="tx1"/>
                </a:solidFill>
                <a:miter lim="800000"/>
                <a:headEnd type="none" w="sm" len="sm"/>
                <a:tailEnd type="none" w="sm" len="sm"/>
              </a:ln>
              <a:effectLst/>
            </p:spPr>
            <p:txBody>
              <a:bodyPr wrap="none" anchor="ctr"/>
              <a:lstStyle/>
              <a:p>
                <a:endParaRPr lang="en-US" dirty="0"/>
              </a:p>
            </p:txBody>
          </p:sp>
          <p:sp>
            <p:nvSpPr>
              <p:cNvPr id="981008" name="Text Box 16"/>
              <p:cNvSpPr txBox="1">
                <a:spLocks noChangeArrowheads="1"/>
              </p:cNvSpPr>
              <p:nvPr/>
            </p:nvSpPr>
            <p:spPr bwMode="auto">
              <a:xfrm>
                <a:off x="3638" y="1828"/>
                <a:ext cx="628" cy="174"/>
              </a:xfrm>
              <a:prstGeom prst="rect">
                <a:avLst/>
              </a:prstGeom>
              <a:solidFill>
                <a:schemeClr val="bg1"/>
              </a:solidFill>
              <a:ln w="12700" algn="ctr">
                <a:noFill/>
                <a:miter lim="800000"/>
                <a:headEnd/>
                <a:tailEnd/>
              </a:ln>
              <a:effectLst/>
            </p:spPr>
            <p:txBody>
              <a:bodyPr wrap="none">
                <a:spAutoFit/>
              </a:bodyPr>
              <a:lstStyle/>
              <a:p>
                <a:pPr algn="l" eaLnBrk="1" hangingPunct="1"/>
                <a:r>
                  <a:rPr lang="en-GB" sz="1200" b="1" dirty="0"/>
                  <a:t>C</a:t>
                </a:r>
                <a:r>
                  <a:rPr lang="en-GB" sz="1200" b="1" dirty="0" smtClean="0"/>
                  <a:t>heck </a:t>
                </a:r>
                <a:r>
                  <a:rPr lang="en-GB" sz="1200" b="1" dirty="0"/>
                  <a:t>P</a:t>
                </a:r>
                <a:r>
                  <a:rPr lang="en-GB" sz="1200" b="1" dirty="0" smtClean="0"/>
                  <a:t>oints</a:t>
                </a:r>
                <a:endParaRPr lang="en-US" sz="1200" b="1" dirty="0"/>
              </a:p>
            </p:txBody>
          </p:sp>
        </p:grpSp>
        <p:sp>
          <p:nvSpPr>
            <p:cNvPr id="981010" name="Text Box 18"/>
            <p:cNvSpPr txBox="1">
              <a:spLocks noChangeArrowheads="1"/>
            </p:cNvSpPr>
            <p:nvPr/>
          </p:nvSpPr>
          <p:spPr bwMode="auto">
            <a:xfrm>
              <a:off x="4440238" y="3041650"/>
              <a:ext cx="906499" cy="276999"/>
            </a:xfrm>
            <a:prstGeom prst="rect">
              <a:avLst/>
            </a:prstGeom>
            <a:noFill/>
            <a:ln w="12700" algn="ctr">
              <a:noFill/>
              <a:miter lim="800000"/>
              <a:headEnd/>
              <a:tailEnd/>
            </a:ln>
            <a:effectLst/>
          </p:spPr>
          <p:txBody>
            <a:bodyPr wrap="none">
              <a:spAutoFit/>
            </a:bodyPr>
            <a:lstStyle/>
            <a:p>
              <a:pPr algn="l" eaLnBrk="1" hangingPunct="1"/>
              <a:r>
                <a:rPr lang="en-GB" sz="1200" b="1" dirty="0"/>
                <a:t>Time Now</a:t>
              </a:r>
              <a:endParaRPr lang="en-US" sz="1200" b="1" dirty="0"/>
            </a:p>
          </p:txBody>
        </p:sp>
        <p:grpSp>
          <p:nvGrpSpPr>
            <p:cNvPr id="7" name="Group 19"/>
            <p:cNvGrpSpPr>
              <a:grpSpLocks/>
            </p:cNvGrpSpPr>
            <p:nvPr/>
          </p:nvGrpSpPr>
          <p:grpSpPr bwMode="auto">
            <a:xfrm>
              <a:off x="4375150" y="4470402"/>
              <a:ext cx="3760788" cy="1001713"/>
              <a:chOff x="2560" y="3040"/>
              <a:chExt cx="2187" cy="631"/>
            </a:xfrm>
          </p:grpSpPr>
          <p:sp>
            <p:nvSpPr>
              <p:cNvPr id="981012" name="Text Box 20"/>
              <p:cNvSpPr txBox="1">
                <a:spLocks noChangeArrowheads="1"/>
              </p:cNvSpPr>
              <p:nvPr/>
            </p:nvSpPr>
            <p:spPr bwMode="auto">
              <a:xfrm>
                <a:off x="3334" y="3380"/>
                <a:ext cx="1413" cy="291"/>
              </a:xfrm>
              <a:prstGeom prst="rect">
                <a:avLst/>
              </a:prstGeom>
              <a:noFill/>
              <a:ln w="28575" algn="ctr">
                <a:solidFill>
                  <a:srgbClr val="FF0000"/>
                </a:solidFill>
                <a:miter lim="800000"/>
                <a:headEnd/>
                <a:tailEnd/>
              </a:ln>
              <a:effectLst/>
            </p:spPr>
            <p:txBody>
              <a:bodyPr>
                <a:spAutoFit/>
              </a:bodyPr>
              <a:lstStyle/>
              <a:p>
                <a:pPr algn="l" eaLnBrk="1" hangingPunct="1"/>
                <a:r>
                  <a:rPr lang="en-GB" sz="1200" b="1" dirty="0"/>
                  <a:t>Actual </a:t>
                </a:r>
                <a:r>
                  <a:rPr lang="en-GB" sz="1200" b="1" dirty="0" smtClean="0"/>
                  <a:t>Costs </a:t>
                </a:r>
                <a:r>
                  <a:rPr lang="en-GB" sz="1200" b="1" dirty="0"/>
                  <a:t>recorded at Time Now = </a:t>
                </a:r>
                <a:r>
                  <a:rPr lang="en-GB" sz="1200" b="1" dirty="0" smtClean="0"/>
                  <a:t>$30K</a:t>
                </a:r>
                <a:endParaRPr lang="en-US" sz="1200" b="1" dirty="0"/>
              </a:p>
            </p:txBody>
          </p:sp>
          <p:sp>
            <p:nvSpPr>
              <p:cNvPr id="981013" name="Freeform 21"/>
              <p:cNvSpPr>
                <a:spLocks/>
              </p:cNvSpPr>
              <p:nvPr/>
            </p:nvSpPr>
            <p:spPr bwMode="auto">
              <a:xfrm>
                <a:off x="2560" y="3040"/>
                <a:ext cx="784" cy="416"/>
              </a:xfrm>
              <a:custGeom>
                <a:avLst/>
                <a:gdLst/>
                <a:ahLst/>
                <a:cxnLst>
                  <a:cxn ang="0">
                    <a:pos x="0" y="0"/>
                  </a:cxn>
                  <a:cxn ang="0">
                    <a:pos x="0" y="416"/>
                  </a:cxn>
                  <a:cxn ang="0">
                    <a:pos x="784" y="416"/>
                  </a:cxn>
                </a:cxnLst>
                <a:rect l="0" t="0" r="r" b="b"/>
                <a:pathLst>
                  <a:path w="784" h="416">
                    <a:moveTo>
                      <a:pt x="0" y="0"/>
                    </a:moveTo>
                    <a:lnTo>
                      <a:pt x="0" y="416"/>
                    </a:lnTo>
                    <a:lnTo>
                      <a:pt x="784" y="416"/>
                    </a:lnTo>
                  </a:path>
                </a:pathLst>
              </a:custGeom>
              <a:noFill/>
              <a:ln w="28575" cmpd="sng">
                <a:solidFill>
                  <a:srgbClr val="FF0000"/>
                </a:solidFill>
                <a:prstDash val="solid"/>
                <a:round/>
                <a:headEnd type="triangle" w="lg" len="lg"/>
                <a:tailEnd type="none" w="med" len="med"/>
              </a:ln>
              <a:effectLst/>
            </p:spPr>
            <p:txBody>
              <a:bodyPr wrap="none"/>
              <a:lstStyle/>
              <a:p>
                <a:endParaRPr lang="en-US" dirty="0"/>
              </a:p>
            </p:txBody>
          </p:sp>
        </p:grpSp>
        <p:grpSp>
          <p:nvGrpSpPr>
            <p:cNvPr id="8" name="Group 22"/>
            <p:cNvGrpSpPr>
              <a:grpSpLocks/>
            </p:cNvGrpSpPr>
            <p:nvPr/>
          </p:nvGrpSpPr>
          <p:grpSpPr bwMode="auto">
            <a:xfrm>
              <a:off x="904875" y="4470400"/>
              <a:ext cx="3113088" cy="1497013"/>
              <a:chOff x="542" y="3040"/>
              <a:chExt cx="1810" cy="943"/>
            </a:xfrm>
          </p:grpSpPr>
          <p:sp>
            <p:nvSpPr>
              <p:cNvPr id="981015" name="Text Box 23"/>
              <p:cNvSpPr txBox="1">
                <a:spLocks noChangeArrowheads="1"/>
              </p:cNvSpPr>
              <p:nvPr/>
            </p:nvSpPr>
            <p:spPr bwMode="auto">
              <a:xfrm>
                <a:off x="542" y="3332"/>
                <a:ext cx="1808" cy="651"/>
              </a:xfrm>
              <a:prstGeom prst="rect">
                <a:avLst/>
              </a:prstGeom>
              <a:solidFill>
                <a:schemeClr val="bg1"/>
              </a:solidFill>
              <a:ln w="28575" algn="ctr">
                <a:solidFill>
                  <a:srgbClr val="0070C0"/>
                </a:solidFill>
                <a:miter lim="800000"/>
                <a:headEnd/>
                <a:tailEnd/>
              </a:ln>
              <a:effectLst/>
            </p:spPr>
            <p:txBody>
              <a:bodyPr>
                <a:spAutoFit/>
              </a:bodyPr>
              <a:lstStyle/>
              <a:p>
                <a:pPr algn="l" eaLnBrk="1" hangingPunct="1"/>
                <a:r>
                  <a:rPr lang="en-GB" sz="1200" b="1" dirty="0"/>
                  <a:t>Earned Value at Time Now</a:t>
                </a:r>
              </a:p>
              <a:p>
                <a:pPr algn="l" eaLnBrk="1" hangingPunct="1"/>
                <a:endParaRPr lang="en-GB" sz="1200" b="1" dirty="0"/>
              </a:p>
              <a:p>
                <a:pPr lvl="1" algn="l" eaLnBrk="1" hangingPunct="1"/>
                <a:r>
                  <a:rPr lang="en-GB" sz="1200" b="1" dirty="0"/>
                  <a:t>= % </a:t>
                </a:r>
                <a:r>
                  <a:rPr lang="en-GB" sz="1200" b="1" dirty="0" smtClean="0"/>
                  <a:t>Progress </a:t>
                </a:r>
                <a:r>
                  <a:rPr lang="en-GB" sz="1200" b="1" dirty="0"/>
                  <a:t>x </a:t>
                </a:r>
                <a:r>
                  <a:rPr lang="en-GB" sz="1200" b="1" dirty="0" smtClean="0"/>
                  <a:t>Budget</a:t>
                </a:r>
                <a:endParaRPr lang="en-GB" sz="1200" b="1" dirty="0"/>
              </a:p>
              <a:p>
                <a:pPr lvl="1" algn="l" eaLnBrk="1" hangingPunct="1"/>
                <a:r>
                  <a:rPr lang="en-GB" sz="1200" b="1" dirty="0"/>
                  <a:t>= 20% x </a:t>
                </a:r>
                <a:r>
                  <a:rPr lang="en-GB" sz="1200" b="1" dirty="0" smtClean="0"/>
                  <a:t>$100K</a:t>
                </a:r>
                <a:endParaRPr lang="en-GB" sz="1200" b="1" dirty="0"/>
              </a:p>
              <a:p>
                <a:pPr lvl="1" algn="l" eaLnBrk="1" hangingPunct="1"/>
                <a:r>
                  <a:rPr lang="en-GB" sz="1200" b="1" dirty="0"/>
                  <a:t>= </a:t>
                </a:r>
                <a:r>
                  <a:rPr lang="en-GB" sz="1200" b="1" dirty="0" smtClean="0"/>
                  <a:t>$20K</a:t>
                </a:r>
                <a:endParaRPr lang="en-US" sz="1200" b="1" dirty="0"/>
              </a:p>
            </p:txBody>
          </p:sp>
          <p:sp>
            <p:nvSpPr>
              <p:cNvPr id="981016" name="Line 24"/>
              <p:cNvSpPr>
                <a:spLocks noChangeShapeType="1"/>
              </p:cNvSpPr>
              <p:nvPr/>
            </p:nvSpPr>
            <p:spPr bwMode="auto">
              <a:xfrm flipV="1">
                <a:off x="2352" y="3040"/>
                <a:ext cx="0" cy="288"/>
              </a:xfrm>
              <a:prstGeom prst="line">
                <a:avLst/>
              </a:prstGeom>
              <a:noFill/>
              <a:ln w="28575">
                <a:solidFill>
                  <a:srgbClr val="0033CC"/>
                </a:solidFill>
                <a:round/>
                <a:headEnd/>
                <a:tailEnd type="triangle" w="lg" len="lg"/>
              </a:ln>
              <a:effectLst/>
            </p:spPr>
            <p:txBody>
              <a:bodyPr wrap="none"/>
              <a:lstStyle/>
              <a:p>
                <a:endParaRPr lang="en-US" dirty="0"/>
              </a:p>
            </p:txBody>
          </p:sp>
        </p:grpSp>
        <p:grpSp>
          <p:nvGrpSpPr>
            <p:cNvPr id="9" name="Group 25"/>
            <p:cNvGrpSpPr>
              <a:grpSpLocks/>
            </p:cNvGrpSpPr>
            <p:nvPr/>
          </p:nvGrpSpPr>
          <p:grpSpPr bwMode="auto">
            <a:xfrm>
              <a:off x="2779713" y="1962150"/>
              <a:ext cx="2789237" cy="2457450"/>
              <a:chOff x="1632" y="1460"/>
              <a:chExt cx="1622" cy="1548"/>
            </a:xfrm>
          </p:grpSpPr>
          <p:sp>
            <p:nvSpPr>
              <p:cNvPr id="981018" name="Rectangle 26"/>
              <p:cNvSpPr>
                <a:spLocks noChangeArrowheads="1"/>
              </p:cNvSpPr>
              <p:nvPr/>
            </p:nvSpPr>
            <p:spPr bwMode="auto">
              <a:xfrm>
                <a:off x="1632" y="2872"/>
                <a:ext cx="936" cy="136"/>
              </a:xfrm>
              <a:prstGeom prst="rect">
                <a:avLst/>
              </a:prstGeom>
              <a:solidFill>
                <a:srgbClr val="EAEAEA"/>
              </a:solidFill>
              <a:ln w="28575" algn="ctr">
                <a:solidFill>
                  <a:schemeClr val="tx1"/>
                </a:solidFill>
                <a:prstDash val="dash"/>
                <a:miter lim="800000"/>
                <a:headEnd/>
                <a:tailEnd/>
              </a:ln>
              <a:effectLst/>
            </p:spPr>
            <p:txBody>
              <a:bodyPr wrap="none" anchor="ctr"/>
              <a:lstStyle/>
              <a:p>
                <a:endParaRPr lang="en-US" dirty="0"/>
              </a:p>
            </p:txBody>
          </p:sp>
          <p:grpSp>
            <p:nvGrpSpPr>
              <p:cNvPr id="10" name="Group 27"/>
              <p:cNvGrpSpPr>
                <a:grpSpLocks/>
              </p:cNvGrpSpPr>
              <p:nvPr/>
            </p:nvGrpSpPr>
            <p:grpSpPr bwMode="auto">
              <a:xfrm>
                <a:off x="2006" y="1460"/>
                <a:ext cx="1248" cy="500"/>
                <a:chOff x="2006" y="1460"/>
                <a:chExt cx="1248" cy="500"/>
              </a:xfrm>
            </p:grpSpPr>
            <p:sp>
              <p:nvSpPr>
                <p:cNvPr id="981020" name="Text Box 28"/>
                <p:cNvSpPr txBox="1">
                  <a:spLocks noChangeArrowheads="1"/>
                </p:cNvSpPr>
                <p:nvPr/>
              </p:nvSpPr>
              <p:spPr bwMode="auto">
                <a:xfrm>
                  <a:off x="2006" y="1460"/>
                  <a:ext cx="1248" cy="291"/>
                </a:xfrm>
                <a:prstGeom prst="rect">
                  <a:avLst/>
                </a:prstGeom>
                <a:noFill/>
                <a:ln w="28575" algn="ctr">
                  <a:solidFill>
                    <a:srgbClr val="339966"/>
                  </a:solidFill>
                  <a:miter lim="800000"/>
                  <a:headEnd/>
                  <a:tailEnd/>
                </a:ln>
                <a:effectLst/>
              </p:spPr>
              <p:txBody>
                <a:bodyPr>
                  <a:spAutoFit/>
                </a:bodyPr>
                <a:lstStyle/>
                <a:p>
                  <a:pPr algn="l" eaLnBrk="1" hangingPunct="1"/>
                  <a:r>
                    <a:rPr lang="en-GB" sz="1200" b="1" dirty="0"/>
                    <a:t>Planned Value at Time Now = </a:t>
                  </a:r>
                  <a:r>
                    <a:rPr lang="en-GB" sz="1200" b="1" dirty="0" smtClean="0"/>
                    <a:t>$25K</a:t>
                  </a:r>
                  <a:endParaRPr lang="en-US" sz="1200" b="1" dirty="0"/>
                </a:p>
              </p:txBody>
            </p:sp>
            <p:sp>
              <p:nvSpPr>
                <p:cNvPr id="981021" name="Line 29"/>
                <p:cNvSpPr>
                  <a:spLocks noChangeShapeType="1"/>
                </p:cNvSpPr>
                <p:nvPr/>
              </p:nvSpPr>
              <p:spPr bwMode="auto">
                <a:xfrm>
                  <a:off x="2560" y="1768"/>
                  <a:ext cx="0" cy="192"/>
                </a:xfrm>
                <a:prstGeom prst="line">
                  <a:avLst/>
                </a:prstGeom>
                <a:noFill/>
                <a:ln w="28575">
                  <a:solidFill>
                    <a:srgbClr val="339966"/>
                  </a:solidFill>
                  <a:round/>
                  <a:headEnd/>
                  <a:tailEnd type="triangle" w="lg" len="lg"/>
                </a:ln>
                <a:effectLst/>
              </p:spPr>
              <p:txBody>
                <a:bodyPr wrap="none"/>
                <a:lstStyle/>
                <a:p>
                  <a:endParaRPr lang="en-US" dirty="0"/>
                </a:p>
              </p:txBody>
            </p:sp>
          </p:grpSp>
        </p:grpSp>
        <p:grpSp>
          <p:nvGrpSpPr>
            <p:cNvPr id="11" name="Group 30"/>
            <p:cNvGrpSpPr>
              <a:grpSpLocks/>
            </p:cNvGrpSpPr>
            <p:nvPr/>
          </p:nvGrpSpPr>
          <p:grpSpPr bwMode="auto">
            <a:xfrm>
              <a:off x="2748533" y="3390900"/>
              <a:ext cx="1640280" cy="1031875"/>
              <a:chOff x="1614" y="2360"/>
              <a:chExt cx="954" cy="650"/>
            </a:xfrm>
          </p:grpSpPr>
          <p:grpSp>
            <p:nvGrpSpPr>
              <p:cNvPr id="12" name="Group 31"/>
              <p:cNvGrpSpPr>
                <a:grpSpLocks/>
              </p:cNvGrpSpPr>
              <p:nvPr/>
            </p:nvGrpSpPr>
            <p:grpSpPr bwMode="auto">
              <a:xfrm>
                <a:off x="1614" y="2360"/>
                <a:ext cx="954" cy="440"/>
                <a:chOff x="1614" y="2360"/>
                <a:chExt cx="954" cy="440"/>
              </a:xfrm>
            </p:grpSpPr>
            <p:sp>
              <p:nvSpPr>
                <p:cNvPr id="981024" name="Line 32"/>
                <p:cNvSpPr>
                  <a:spLocks noChangeShapeType="1"/>
                </p:cNvSpPr>
                <p:nvPr/>
              </p:nvSpPr>
              <p:spPr bwMode="auto">
                <a:xfrm flipH="1">
                  <a:off x="2568" y="2360"/>
                  <a:ext cx="0" cy="44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981027" name="Text Box 35"/>
                <p:cNvSpPr txBox="1">
                  <a:spLocks noChangeArrowheads="1"/>
                </p:cNvSpPr>
                <p:nvPr/>
              </p:nvSpPr>
              <p:spPr bwMode="auto">
                <a:xfrm>
                  <a:off x="1614" y="2394"/>
                  <a:ext cx="666" cy="288"/>
                </a:xfrm>
                <a:prstGeom prst="rect">
                  <a:avLst/>
                </a:prstGeom>
                <a:solidFill>
                  <a:schemeClr val="bg1"/>
                </a:solidFill>
                <a:ln w="12700" cap="sq">
                  <a:noFill/>
                  <a:miter lim="800000"/>
                  <a:headEnd type="none" w="sm" len="sm"/>
                  <a:tailEnd type="none" w="sm" len="sm"/>
                </a:ln>
                <a:effectLst/>
              </p:spPr>
              <p:txBody>
                <a:bodyPr>
                  <a:spAutoFit/>
                </a:bodyPr>
                <a:lstStyle/>
                <a:p>
                  <a:pPr algn="l" eaLnBrk="1" hangingPunct="1"/>
                  <a:r>
                    <a:rPr lang="en-GB" sz="1200" b="1" dirty="0"/>
                    <a:t>20 % </a:t>
                  </a:r>
                  <a:r>
                    <a:rPr lang="en-GB" sz="1200" b="1" dirty="0" smtClean="0"/>
                    <a:t>Progress</a:t>
                  </a:r>
                  <a:endParaRPr lang="en-US" sz="1200" b="1" dirty="0"/>
                </a:p>
              </p:txBody>
            </p:sp>
          </p:grpSp>
          <p:sp>
            <p:nvSpPr>
              <p:cNvPr id="981028" name="Rectangle 36"/>
              <p:cNvSpPr>
                <a:spLocks noChangeArrowheads="1"/>
              </p:cNvSpPr>
              <p:nvPr/>
            </p:nvSpPr>
            <p:spPr bwMode="auto">
              <a:xfrm>
                <a:off x="1632" y="2872"/>
                <a:ext cx="720" cy="138"/>
              </a:xfrm>
              <a:prstGeom prst="rect">
                <a:avLst/>
              </a:prstGeom>
              <a:solidFill>
                <a:srgbClr val="B2B2B2"/>
              </a:solidFill>
              <a:ln w="28575" cap="sq">
                <a:solidFill>
                  <a:schemeClr val="tx1"/>
                </a:solidFill>
                <a:miter lim="800000"/>
                <a:headEnd type="none" w="sm" len="sm"/>
                <a:tailEnd type="none" w="sm" len="sm"/>
              </a:ln>
              <a:effectLst/>
            </p:spPr>
            <p:txBody>
              <a:bodyPr wrap="none" anchor="ctr"/>
              <a:lstStyle/>
              <a:p>
                <a:endParaRPr lang="en-US" dirty="0"/>
              </a:p>
            </p:txBody>
          </p:sp>
        </p:grpSp>
      </p:grpSp>
      <p:sp>
        <p:nvSpPr>
          <p:cNvPr id="3" name="Slide Number Placeholder 2"/>
          <p:cNvSpPr>
            <a:spLocks noGrp="1"/>
          </p:cNvSpPr>
          <p:nvPr>
            <p:ph type="sldNum" sz="quarter" idx="12"/>
          </p:nvPr>
        </p:nvSpPr>
        <p:spPr/>
        <p:txBody>
          <a:bodyPr/>
          <a:lstStyle/>
          <a:p>
            <a:fld id="{4BE819A1-3DD8-4179-BFD0-BF7D359F8DBD}" type="slidenum">
              <a:rPr lang="en-US" smtClean="0"/>
              <a:pPr/>
              <a:t>87</a:t>
            </a:fld>
            <a:endParaRPr lang="en-US" dirty="0"/>
          </a:p>
        </p:txBody>
      </p:sp>
      <p:pic>
        <p:nvPicPr>
          <p:cNvPr id="2" name="Picture 1"/>
          <p:cNvPicPr>
            <a:picLocks noChangeAspect="1"/>
          </p:cNvPicPr>
          <p:nvPr/>
        </p:nvPicPr>
        <p:blipFill>
          <a:blip r:embed="rId3" cstate="print"/>
          <a:stretch>
            <a:fillRect/>
          </a:stretch>
        </p:blipFill>
        <p:spPr>
          <a:xfrm flipH="1">
            <a:off x="489759" y="2368430"/>
            <a:ext cx="1798421" cy="1762119"/>
          </a:xfrm>
          <a:prstGeom prst="rect">
            <a:avLst/>
          </a:prstGeom>
        </p:spPr>
      </p:pic>
      <p:pic>
        <p:nvPicPr>
          <p:cNvPr id="4" name="Picture 3"/>
          <p:cNvPicPr>
            <a:picLocks noChangeAspect="1"/>
          </p:cNvPicPr>
          <p:nvPr/>
        </p:nvPicPr>
        <p:blipFill rotWithShape="1">
          <a:blip r:embed="rId4" cstate="print">
            <a:clrChange>
              <a:clrFrom>
                <a:srgbClr val="FFFFFF"/>
              </a:clrFrom>
              <a:clrTo>
                <a:srgbClr val="FFFFFF">
                  <a:alpha val="0"/>
                </a:srgbClr>
              </a:clrTo>
            </a:clrChange>
          </a:blip>
          <a:srcRect r="60000"/>
          <a:stretch/>
        </p:blipFill>
        <p:spPr>
          <a:xfrm>
            <a:off x="3134744" y="3022556"/>
            <a:ext cx="689735" cy="916659"/>
          </a:xfrm>
          <a:prstGeom prst="rect">
            <a:avLst/>
          </a:prstGeom>
        </p:spPr>
      </p:pic>
    </p:spTree>
    <p:extLst>
      <p:ext uri="{BB962C8B-B14F-4D97-AF65-F5344CB8AC3E}">
        <p14:creationId xmlns:p14="http://schemas.microsoft.com/office/powerpoint/2010/main" xmlns="" val="719567"/>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9187" name="Rectangle 3"/>
          <p:cNvSpPr>
            <a:spLocks noGrp="1" noChangeArrowheads="1"/>
          </p:cNvSpPr>
          <p:nvPr>
            <p:ph type="title"/>
          </p:nvPr>
        </p:nvSpPr>
        <p:spPr/>
        <p:txBody>
          <a:bodyPr/>
          <a:lstStyle/>
          <a:p>
            <a:r>
              <a:rPr lang="en-GB" dirty="0"/>
              <a:t>Future Performance</a:t>
            </a:r>
            <a:endParaRPr lang="en-US" dirty="0"/>
          </a:p>
        </p:txBody>
      </p:sp>
      <p:grpSp>
        <p:nvGrpSpPr>
          <p:cNvPr id="5" name="Group 10"/>
          <p:cNvGrpSpPr/>
          <p:nvPr/>
        </p:nvGrpSpPr>
        <p:grpSpPr>
          <a:xfrm>
            <a:off x="778853" y="1680032"/>
            <a:ext cx="7586296" cy="4145697"/>
            <a:chOff x="1636713" y="1854200"/>
            <a:chExt cx="8218487" cy="4145697"/>
          </a:xfrm>
        </p:grpSpPr>
        <p:sp>
          <p:nvSpPr>
            <p:cNvPr id="989186" name="Freeform 2"/>
            <p:cNvSpPr>
              <a:spLocks/>
            </p:cNvSpPr>
            <p:nvPr/>
          </p:nvSpPr>
          <p:spPr bwMode="auto">
            <a:xfrm>
              <a:off x="3192463" y="1854200"/>
              <a:ext cx="5021262" cy="3898900"/>
            </a:xfrm>
            <a:custGeom>
              <a:avLst/>
              <a:gdLst/>
              <a:ahLst/>
              <a:cxnLst>
                <a:cxn ang="0">
                  <a:pos x="216" y="120"/>
                </a:cxn>
                <a:cxn ang="0">
                  <a:pos x="1488" y="0"/>
                </a:cxn>
                <a:cxn ang="0">
                  <a:pos x="2016" y="960"/>
                </a:cxn>
                <a:cxn ang="0">
                  <a:pos x="1224" y="1624"/>
                </a:cxn>
                <a:cxn ang="0">
                  <a:pos x="0" y="1264"/>
                </a:cxn>
                <a:cxn ang="0">
                  <a:pos x="216" y="120"/>
                </a:cxn>
              </a:cxnLst>
              <a:rect l="0" t="0" r="r" b="b"/>
              <a:pathLst>
                <a:path w="2016" h="1624">
                  <a:moveTo>
                    <a:pt x="216" y="120"/>
                  </a:moveTo>
                  <a:lnTo>
                    <a:pt x="1488" y="0"/>
                  </a:lnTo>
                  <a:lnTo>
                    <a:pt x="2016" y="960"/>
                  </a:lnTo>
                  <a:lnTo>
                    <a:pt x="1224" y="1624"/>
                  </a:lnTo>
                  <a:lnTo>
                    <a:pt x="0" y="1264"/>
                  </a:lnTo>
                  <a:lnTo>
                    <a:pt x="216" y="120"/>
                  </a:lnTo>
                  <a:close/>
                </a:path>
              </a:pathLst>
            </a:custGeom>
            <a:ln>
              <a:headEnd/>
              <a:tailEnd/>
            </a:ln>
          </p:spPr>
          <p:style>
            <a:lnRef idx="1">
              <a:schemeClr val="accent5"/>
            </a:lnRef>
            <a:fillRef idx="3">
              <a:schemeClr val="accent5"/>
            </a:fillRef>
            <a:effectRef idx="2">
              <a:schemeClr val="accent5"/>
            </a:effectRef>
            <a:fontRef idx="minor">
              <a:schemeClr val="lt1"/>
            </a:fontRef>
          </p:style>
          <p:txBody>
            <a:bodyPr wrap="none"/>
            <a:lstStyle/>
            <a:p>
              <a:endParaRPr lang="en-US" dirty="0"/>
            </a:p>
          </p:txBody>
        </p:sp>
        <p:sp>
          <p:nvSpPr>
            <p:cNvPr id="989188" name="Text Box 4"/>
            <p:cNvSpPr txBox="1">
              <a:spLocks noChangeArrowheads="1"/>
            </p:cNvSpPr>
            <p:nvPr/>
          </p:nvSpPr>
          <p:spPr bwMode="auto">
            <a:xfrm>
              <a:off x="4221163" y="3146876"/>
              <a:ext cx="3087687" cy="923330"/>
            </a:xfrm>
            <a:prstGeom prst="rect">
              <a:avLst/>
            </a:prstGeom>
            <a:noFill/>
            <a:ln w="12700" algn="ctr">
              <a:noFill/>
              <a:miter lim="800000"/>
              <a:headEnd/>
              <a:tailEnd/>
            </a:ln>
            <a:effectLst/>
          </p:spPr>
          <p:txBody>
            <a:bodyPr>
              <a:spAutoFit/>
            </a:bodyPr>
            <a:lstStyle/>
            <a:p>
              <a:pPr eaLnBrk="1" hangingPunct="1"/>
              <a:r>
                <a:rPr lang="en-GB" b="1" dirty="0">
                  <a:solidFill>
                    <a:schemeClr val="accent6">
                      <a:lumMod val="50000"/>
                    </a:schemeClr>
                  </a:solidFill>
                </a:rPr>
                <a:t>Future performance may be different to current performance</a:t>
              </a:r>
              <a:endParaRPr lang="en-US" b="1" dirty="0">
                <a:solidFill>
                  <a:schemeClr val="accent6">
                    <a:lumMod val="50000"/>
                  </a:schemeClr>
                </a:solidFill>
              </a:endParaRPr>
            </a:p>
          </p:txBody>
        </p:sp>
        <p:sp>
          <p:nvSpPr>
            <p:cNvPr id="989189" name="Rectangle 5"/>
            <p:cNvSpPr>
              <a:spLocks noChangeArrowheads="1"/>
            </p:cNvSpPr>
            <p:nvPr/>
          </p:nvSpPr>
          <p:spPr bwMode="auto">
            <a:xfrm>
              <a:off x="1692275" y="4068763"/>
              <a:ext cx="3205163" cy="830997"/>
            </a:xfrm>
            <a:prstGeom prst="rect">
              <a:avLst/>
            </a:prstGeom>
            <a:noFill/>
            <a:ln w="12700" algn="ctr">
              <a:noFill/>
              <a:miter lim="800000"/>
              <a:headEnd/>
              <a:tailEnd/>
            </a:ln>
            <a:effectLst/>
          </p:spPr>
          <p:txBody>
            <a:bodyPr>
              <a:spAutoFit/>
            </a:bodyPr>
            <a:lstStyle/>
            <a:p>
              <a:pPr lvl="1" algn="l" eaLnBrk="1" hangingPunct="1"/>
              <a:r>
                <a:rPr lang="en-GB" sz="1600" b="1" dirty="0">
                  <a:latin typeface="Helvetica"/>
                  <a:cs typeface="Helvetica"/>
                </a:rPr>
                <a:t>P</a:t>
              </a:r>
              <a:r>
                <a:rPr lang="en-GB" sz="1600" b="1" dirty="0" smtClean="0">
                  <a:latin typeface="Helvetica"/>
                  <a:cs typeface="Helvetica"/>
                </a:rPr>
                <a:t>roactive </a:t>
              </a:r>
              <a:r>
                <a:rPr lang="en-GB" sz="1600" b="1" dirty="0">
                  <a:latin typeface="Helvetica"/>
                  <a:cs typeface="Helvetica"/>
                </a:rPr>
                <a:t>measures are taken to recover variances</a:t>
              </a:r>
            </a:p>
          </p:txBody>
        </p:sp>
        <p:sp>
          <p:nvSpPr>
            <p:cNvPr id="989190" name="Rectangle 6"/>
            <p:cNvSpPr>
              <a:spLocks noChangeArrowheads="1"/>
            </p:cNvSpPr>
            <p:nvPr/>
          </p:nvSpPr>
          <p:spPr bwMode="auto">
            <a:xfrm>
              <a:off x="5911055" y="2155368"/>
              <a:ext cx="3833017" cy="584776"/>
            </a:xfrm>
            <a:prstGeom prst="rect">
              <a:avLst/>
            </a:prstGeom>
            <a:noFill/>
            <a:ln w="12700" algn="ctr">
              <a:noFill/>
              <a:miter lim="800000"/>
              <a:headEnd/>
              <a:tailEnd/>
            </a:ln>
            <a:effectLst/>
          </p:spPr>
          <p:txBody>
            <a:bodyPr wrap="square">
              <a:spAutoFit/>
            </a:bodyPr>
            <a:lstStyle/>
            <a:p>
              <a:pPr lvl="1" algn="l" eaLnBrk="1" hangingPunct="1"/>
              <a:r>
                <a:rPr lang="en-GB" sz="1600" b="1" dirty="0">
                  <a:latin typeface="Helvetica"/>
                  <a:cs typeface="Helvetica"/>
                </a:rPr>
                <a:t>N</a:t>
              </a:r>
              <a:r>
                <a:rPr lang="en-GB" sz="1600" b="1" dirty="0" smtClean="0">
                  <a:latin typeface="Helvetica"/>
                  <a:cs typeface="Helvetica"/>
                </a:rPr>
                <a:t>ature </a:t>
              </a:r>
              <a:r>
                <a:rPr lang="en-GB" sz="1600" b="1" dirty="0">
                  <a:latin typeface="Helvetica"/>
                  <a:cs typeface="Helvetica"/>
                </a:rPr>
                <a:t>of future work is different to completed work</a:t>
              </a:r>
            </a:p>
          </p:txBody>
        </p:sp>
        <p:sp>
          <p:nvSpPr>
            <p:cNvPr id="989191" name="Rectangle 7"/>
            <p:cNvSpPr>
              <a:spLocks noChangeArrowheads="1"/>
            </p:cNvSpPr>
            <p:nvPr/>
          </p:nvSpPr>
          <p:spPr bwMode="auto">
            <a:xfrm>
              <a:off x="4037013" y="5168900"/>
              <a:ext cx="3392487" cy="830997"/>
            </a:xfrm>
            <a:prstGeom prst="rect">
              <a:avLst/>
            </a:prstGeom>
            <a:noFill/>
            <a:ln w="12700" algn="ctr">
              <a:noFill/>
              <a:miter lim="800000"/>
              <a:headEnd/>
              <a:tailEnd/>
            </a:ln>
            <a:effectLst/>
          </p:spPr>
          <p:txBody>
            <a:bodyPr>
              <a:spAutoFit/>
            </a:bodyPr>
            <a:lstStyle/>
            <a:p>
              <a:pPr lvl="1" algn="l" eaLnBrk="1" hangingPunct="1"/>
              <a:r>
                <a:rPr lang="en-GB" sz="1600" b="1" dirty="0">
                  <a:latin typeface="Helvetica"/>
                  <a:cs typeface="Helvetica"/>
                </a:rPr>
                <a:t>C</a:t>
              </a:r>
              <a:r>
                <a:rPr lang="en-GB" sz="1600" b="1" dirty="0" smtClean="0">
                  <a:latin typeface="Helvetica"/>
                  <a:cs typeface="Helvetica"/>
                </a:rPr>
                <a:t>ompleted </a:t>
              </a:r>
              <a:r>
                <a:rPr lang="en-GB" sz="1600" b="1" dirty="0">
                  <a:latin typeface="Helvetica"/>
                  <a:cs typeface="Helvetica"/>
                </a:rPr>
                <a:t>work includes learning that will not apply to future work </a:t>
              </a:r>
            </a:p>
          </p:txBody>
        </p:sp>
        <p:sp>
          <p:nvSpPr>
            <p:cNvPr id="989192" name="Rectangle 8"/>
            <p:cNvSpPr>
              <a:spLocks noChangeArrowheads="1"/>
            </p:cNvSpPr>
            <p:nvPr/>
          </p:nvSpPr>
          <p:spPr bwMode="auto">
            <a:xfrm>
              <a:off x="1636713" y="2235200"/>
              <a:ext cx="3646487" cy="830997"/>
            </a:xfrm>
            <a:prstGeom prst="rect">
              <a:avLst/>
            </a:prstGeom>
            <a:noFill/>
            <a:ln w="12700" algn="ctr">
              <a:noFill/>
              <a:miter lim="800000"/>
              <a:headEnd/>
              <a:tailEnd/>
            </a:ln>
            <a:effectLst/>
          </p:spPr>
          <p:txBody>
            <a:bodyPr>
              <a:spAutoFit/>
            </a:bodyPr>
            <a:lstStyle/>
            <a:p>
              <a:pPr lvl="1" algn="l" eaLnBrk="1" hangingPunct="1"/>
              <a:r>
                <a:rPr lang="en-GB" sz="1600" b="1" dirty="0">
                  <a:latin typeface="Helvetica"/>
                  <a:cs typeface="Helvetica"/>
                </a:rPr>
                <a:t>F</a:t>
              </a:r>
              <a:r>
                <a:rPr lang="en-GB" sz="1600" b="1" dirty="0" smtClean="0">
                  <a:latin typeface="Helvetica"/>
                  <a:cs typeface="Helvetica"/>
                </a:rPr>
                <a:t>uture </a:t>
              </a:r>
              <a:r>
                <a:rPr lang="en-GB" sz="1600" b="1" dirty="0">
                  <a:latin typeface="Helvetica"/>
                  <a:cs typeface="Helvetica"/>
                </a:rPr>
                <a:t>activities are easier or more difficult than completed activities</a:t>
              </a:r>
            </a:p>
          </p:txBody>
        </p:sp>
        <p:sp>
          <p:nvSpPr>
            <p:cNvPr id="989193" name="Text Box 9"/>
            <p:cNvSpPr txBox="1">
              <a:spLocks noChangeArrowheads="1"/>
            </p:cNvSpPr>
            <p:nvPr/>
          </p:nvSpPr>
          <p:spPr bwMode="auto">
            <a:xfrm>
              <a:off x="6738938" y="4108450"/>
              <a:ext cx="3116262" cy="584776"/>
            </a:xfrm>
            <a:prstGeom prst="rect">
              <a:avLst/>
            </a:prstGeom>
            <a:noFill/>
            <a:ln w="12700" algn="ctr">
              <a:noFill/>
              <a:miter lim="800000"/>
              <a:headEnd/>
              <a:tailEnd/>
            </a:ln>
            <a:effectLst/>
          </p:spPr>
          <p:txBody>
            <a:bodyPr>
              <a:spAutoFit/>
            </a:bodyPr>
            <a:lstStyle/>
            <a:p>
              <a:pPr algn="l" eaLnBrk="1" hangingPunct="1"/>
              <a:r>
                <a:rPr lang="en-GB" sz="1600" b="1" dirty="0">
                  <a:latin typeface="Helvetica"/>
                  <a:cs typeface="Helvetica"/>
                </a:rPr>
                <a:t>C</a:t>
              </a:r>
              <a:r>
                <a:rPr lang="en-GB" sz="1600" b="1" dirty="0" smtClean="0">
                  <a:latin typeface="Helvetica"/>
                  <a:cs typeface="Helvetica"/>
                </a:rPr>
                <a:t>ompleted </a:t>
              </a:r>
              <a:r>
                <a:rPr lang="en-GB" sz="1600" b="1" dirty="0">
                  <a:latin typeface="Helvetica"/>
                  <a:cs typeface="Helvetica"/>
                </a:rPr>
                <a:t>work includes non-recurring elements</a:t>
              </a:r>
              <a:endParaRPr lang="en-US" sz="1600" b="1" dirty="0">
                <a:latin typeface="Helvetica"/>
                <a:cs typeface="Helvetica"/>
              </a:endParaRPr>
            </a:p>
          </p:txBody>
        </p:sp>
      </p:gr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88</a:t>
            </a:fld>
            <a:endParaRPr lang="en-US" dirty="0"/>
          </a:p>
        </p:txBody>
      </p:sp>
      <p:sp>
        <p:nvSpPr>
          <p:cNvPr id="4" name="TextBox 3"/>
          <p:cNvSpPr txBox="1"/>
          <p:nvPr/>
        </p:nvSpPr>
        <p:spPr>
          <a:xfrm>
            <a:off x="685800" y="3124200"/>
            <a:ext cx="8001000" cy="677108"/>
          </a:xfrm>
          <a:prstGeom prst="rect">
            <a:avLst/>
          </a:prstGeom>
          <a:solidFill>
            <a:schemeClr val="bg1"/>
          </a:solidFill>
        </p:spPr>
        <p:txBody>
          <a:bodyPr wrap="square" rtlCol="0">
            <a:spAutoFit/>
          </a:bodyPr>
          <a:lstStyle/>
          <a:p>
            <a:pPr marL="0" lvl="1"/>
            <a:r>
              <a:rPr lang="en-GB" sz="2400" b="1" dirty="0">
                <a:latin typeface="Halv"/>
                <a:cs typeface="Halv"/>
              </a:rPr>
              <a:t>EAC = Actual Cost + Estimated Cost to Go / CPI</a:t>
            </a:r>
          </a:p>
          <a:p>
            <a:endParaRPr lang="en-US" sz="1400" dirty="0">
              <a:solidFill>
                <a:srgbClr val="FF0000"/>
              </a:solidFill>
              <a:latin typeface="Halv"/>
              <a:cs typeface="Halv"/>
            </a:endParaRPr>
          </a:p>
        </p:txBody>
      </p:sp>
    </p:spTree>
    <p:extLst>
      <p:ext uri="{BB962C8B-B14F-4D97-AF65-F5344CB8AC3E}">
        <p14:creationId xmlns:p14="http://schemas.microsoft.com/office/powerpoint/2010/main" xmlns="" val="540308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8034" name="Text Box 2"/>
          <p:cNvSpPr txBox="1">
            <a:spLocks noChangeArrowheads="1"/>
          </p:cNvSpPr>
          <p:nvPr/>
        </p:nvSpPr>
        <p:spPr bwMode="auto">
          <a:xfrm>
            <a:off x="682051" y="1287463"/>
            <a:ext cx="7058758" cy="4994275"/>
          </a:xfrm>
          <a:prstGeom prst="rect">
            <a:avLst/>
          </a:prstGeom>
          <a:noFill/>
          <a:ln w="12700" cap="sq" algn="ctr">
            <a:noFill/>
            <a:miter lim="800000"/>
            <a:headEnd/>
            <a:tailEnd/>
          </a:ln>
          <a:effectLst/>
        </p:spPr>
        <p:txBody>
          <a:bodyPr lIns="91433" tIns="45717" rIns="91433" bIns="45717"/>
          <a:lstStyle/>
          <a:p>
            <a:pPr marL="342900"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Measures the efficiency of work in progress</a:t>
            </a:r>
          </a:p>
          <a:p>
            <a:pPr marL="342900"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Provides auditable and repeatable answers to:</a:t>
            </a:r>
          </a:p>
          <a:p>
            <a:pPr marL="800100" lvl="1"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Current performance </a:t>
            </a:r>
          </a:p>
          <a:p>
            <a:pPr marL="800100" lvl="1"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Future out-turn predictions</a:t>
            </a:r>
          </a:p>
          <a:p>
            <a:pPr marL="800100" lvl="1"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Future performance improvement </a:t>
            </a:r>
            <a:r>
              <a:rPr lang="en-GB" sz="2200" dirty="0" smtClean="0">
                <a:solidFill>
                  <a:schemeClr val="accent6">
                    <a:lumMod val="10000"/>
                  </a:schemeClr>
                </a:solidFill>
                <a:latin typeface="Helvetica"/>
                <a:cs typeface="Helvetica"/>
              </a:rPr>
              <a:t>needs</a:t>
            </a:r>
          </a:p>
          <a:p>
            <a:pPr marL="342900" indent="-342900" algn="l" eaLnBrk="1" hangingPunct="1">
              <a:lnSpc>
                <a:spcPct val="110000"/>
              </a:lnSpc>
              <a:spcAft>
                <a:spcPct val="50000"/>
              </a:spcAft>
              <a:buFont typeface="Courier New" pitchFamily="49" charset="0"/>
              <a:buChar char="o"/>
            </a:pPr>
            <a:r>
              <a:rPr lang="en-GB" sz="2200" dirty="0" smtClean="0">
                <a:solidFill>
                  <a:schemeClr val="accent6">
                    <a:lumMod val="10000"/>
                  </a:schemeClr>
                </a:solidFill>
                <a:latin typeface="Helvetica"/>
                <a:cs typeface="Helvetica"/>
              </a:rPr>
              <a:t>Provides reliable information to aid decision making</a:t>
            </a:r>
          </a:p>
          <a:p>
            <a:pPr marL="342900" indent="-342900" algn="l" eaLnBrk="1" hangingPunct="1">
              <a:lnSpc>
                <a:spcPct val="110000"/>
              </a:lnSpc>
              <a:spcAft>
                <a:spcPct val="50000"/>
              </a:spcAft>
              <a:buFont typeface="Courier New" pitchFamily="49" charset="0"/>
              <a:buChar char="o"/>
            </a:pPr>
            <a:r>
              <a:rPr lang="en-GB" sz="2200" dirty="0" smtClean="0">
                <a:solidFill>
                  <a:schemeClr val="accent6">
                    <a:lumMod val="10000"/>
                  </a:schemeClr>
                </a:solidFill>
                <a:latin typeface="Helvetica"/>
                <a:cs typeface="Helvetica"/>
              </a:rPr>
              <a:t>Facilitates trend analysis</a:t>
            </a:r>
          </a:p>
          <a:p>
            <a:pPr marL="342900" indent="-342900" algn="l" eaLnBrk="1" hangingPunct="1">
              <a:lnSpc>
                <a:spcPct val="110000"/>
              </a:lnSpc>
              <a:spcAft>
                <a:spcPct val="50000"/>
              </a:spcAft>
              <a:buFont typeface="Courier New" pitchFamily="49" charset="0"/>
              <a:buChar char="o"/>
            </a:pPr>
            <a:r>
              <a:rPr lang="en-GB" sz="2200" dirty="0" smtClean="0">
                <a:solidFill>
                  <a:schemeClr val="accent6">
                    <a:lumMod val="10000"/>
                  </a:schemeClr>
                </a:solidFill>
                <a:latin typeface="Helvetica"/>
                <a:cs typeface="Helvetica"/>
              </a:rPr>
              <a:t>Provides data for future estimates of similar work </a:t>
            </a:r>
            <a:endParaRPr lang="en-GB" sz="2200" dirty="0">
              <a:solidFill>
                <a:schemeClr val="accent6">
                  <a:lumMod val="10000"/>
                </a:schemeClr>
              </a:solidFill>
              <a:latin typeface="Helvetica"/>
              <a:cs typeface="Helvetica"/>
            </a:endParaRPr>
          </a:p>
        </p:txBody>
      </p:sp>
      <p:sp>
        <p:nvSpPr>
          <p:cNvPr id="1708035" name="Text Box 3"/>
          <p:cNvSpPr txBox="1">
            <a:spLocks noChangeArrowheads="1"/>
          </p:cNvSpPr>
          <p:nvPr/>
        </p:nvSpPr>
        <p:spPr bwMode="auto">
          <a:xfrm>
            <a:off x="621323" y="5694363"/>
            <a:ext cx="183174" cy="336550"/>
          </a:xfrm>
          <a:prstGeom prst="rect">
            <a:avLst/>
          </a:prstGeom>
          <a:noFill/>
          <a:ln w="9525">
            <a:noFill/>
            <a:miter lim="800000"/>
            <a:headEnd/>
            <a:tailEnd/>
          </a:ln>
          <a:effectLst/>
        </p:spPr>
        <p:txBody>
          <a:bodyPr wrap="none">
            <a:spAutoFit/>
          </a:bodyPr>
          <a:lstStyle/>
          <a:p>
            <a:pPr algn="l"/>
            <a:endParaRPr lang="en-US" sz="1600" dirty="0">
              <a:latin typeface="Times New Roman" pitchFamily="18" charset="0"/>
            </a:endParaRPr>
          </a:p>
        </p:txBody>
      </p:sp>
      <p:sp>
        <p:nvSpPr>
          <p:cNvPr id="1708036" name="Rectangle 4"/>
          <p:cNvSpPr>
            <a:spLocks noGrp="1" noChangeArrowheads="1"/>
          </p:cNvSpPr>
          <p:nvPr>
            <p:ph type="title"/>
          </p:nvPr>
        </p:nvSpPr>
        <p:spPr>
          <a:xfrm>
            <a:off x="621323" y="1"/>
            <a:ext cx="8522677" cy="1108075"/>
          </a:xfrm>
        </p:spPr>
        <p:txBody>
          <a:bodyPr/>
          <a:lstStyle/>
          <a:p>
            <a:r>
              <a:rPr lang="en-GB" dirty="0"/>
              <a:t>Advantages </a:t>
            </a:r>
            <a:r>
              <a:rPr lang="en-GB" dirty="0" smtClean="0"/>
              <a:t>of Earned Value</a:t>
            </a:r>
            <a:endParaRPr lang="en-GB" dirty="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89</a:t>
            </a:fld>
            <a:endParaRPr lang="en-US" dirty="0"/>
          </a:p>
        </p:txBody>
      </p:sp>
    </p:spTree>
    <p:extLst>
      <p:ext uri="{BB962C8B-B14F-4D97-AF65-F5344CB8AC3E}">
        <p14:creationId xmlns:p14="http://schemas.microsoft.com/office/powerpoint/2010/main" xmlns="" val="10726203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Life Cycle</a:t>
            </a:r>
            <a:endParaRPr lang="en-US" dirty="0"/>
          </a:p>
        </p:txBody>
      </p:sp>
      <p:sp>
        <p:nvSpPr>
          <p:cNvPr id="11" name="Oval 7"/>
          <p:cNvSpPr/>
          <p:nvPr/>
        </p:nvSpPr>
        <p:spPr>
          <a:xfrm>
            <a:off x="6307342" y="2376333"/>
            <a:ext cx="1878623" cy="1904709"/>
          </a:xfrm>
          <a:custGeom>
            <a:avLst/>
            <a:gdLst>
              <a:gd name="connsiteX0" fmla="*/ 1845966 w 1847088"/>
              <a:gd name="connsiteY0" fmla="*/ 0 h 2307481"/>
              <a:gd name="connsiteX1" fmla="*/ 1847088 w 1847088"/>
              <a:gd name="connsiteY1" fmla="*/ 124617 h 2307481"/>
              <a:gd name="connsiteX2" fmla="*/ 1847088 w 1847088"/>
              <a:gd name="connsiteY2" fmla="*/ 2307481 h 2307481"/>
              <a:gd name="connsiteX3" fmla="*/ 518606 w 1847088"/>
              <a:gd name="connsiteY3" fmla="*/ 2307481 h 2307481"/>
              <a:gd name="connsiteX4" fmla="*/ 0 w 1847088"/>
              <a:gd name="connsiteY4" fmla="*/ 2202200 h 2307481"/>
              <a:gd name="connsiteX5" fmla="*/ 0 w 1847088"/>
              <a:gd name="connsiteY5" fmla="*/ 816332 h 2307481"/>
              <a:gd name="connsiteX6" fmla="*/ 8297 w 1847088"/>
              <a:gd name="connsiteY6" fmla="*/ 803205 h 2307481"/>
              <a:gd name="connsiteX7" fmla="*/ 1845966 w 1847088"/>
              <a:gd name="connsiteY7" fmla="*/ 0 h 2307481"/>
              <a:gd name="connsiteX0" fmla="*/ 1845966 w 1847088"/>
              <a:gd name="connsiteY0" fmla="*/ 0 h 2307481"/>
              <a:gd name="connsiteX1" fmla="*/ 1847088 w 1847088"/>
              <a:gd name="connsiteY1" fmla="*/ 908388 h 2307481"/>
              <a:gd name="connsiteX2" fmla="*/ 1847088 w 1847088"/>
              <a:gd name="connsiteY2" fmla="*/ 2307481 h 2307481"/>
              <a:gd name="connsiteX3" fmla="*/ 518606 w 1847088"/>
              <a:gd name="connsiteY3" fmla="*/ 2307481 h 2307481"/>
              <a:gd name="connsiteX4" fmla="*/ 0 w 1847088"/>
              <a:gd name="connsiteY4" fmla="*/ 2202200 h 2307481"/>
              <a:gd name="connsiteX5" fmla="*/ 0 w 1847088"/>
              <a:gd name="connsiteY5" fmla="*/ 816332 h 2307481"/>
              <a:gd name="connsiteX6" fmla="*/ 8297 w 1847088"/>
              <a:gd name="connsiteY6" fmla="*/ 803205 h 2307481"/>
              <a:gd name="connsiteX7" fmla="*/ 1845966 w 1847088"/>
              <a:gd name="connsiteY7" fmla="*/ 0 h 2307481"/>
              <a:gd name="connsiteX0" fmla="*/ 1878623 w 1878623"/>
              <a:gd name="connsiteY0" fmla="*/ 0 h 1904709"/>
              <a:gd name="connsiteX1" fmla="*/ 1847088 w 1878623"/>
              <a:gd name="connsiteY1" fmla="*/ 505616 h 1904709"/>
              <a:gd name="connsiteX2" fmla="*/ 1847088 w 1878623"/>
              <a:gd name="connsiteY2" fmla="*/ 1904709 h 1904709"/>
              <a:gd name="connsiteX3" fmla="*/ 518606 w 1878623"/>
              <a:gd name="connsiteY3" fmla="*/ 1904709 h 1904709"/>
              <a:gd name="connsiteX4" fmla="*/ 0 w 1878623"/>
              <a:gd name="connsiteY4" fmla="*/ 1799428 h 1904709"/>
              <a:gd name="connsiteX5" fmla="*/ 0 w 1878623"/>
              <a:gd name="connsiteY5" fmla="*/ 413560 h 1904709"/>
              <a:gd name="connsiteX6" fmla="*/ 8297 w 1878623"/>
              <a:gd name="connsiteY6" fmla="*/ 400433 h 1904709"/>
              <a:gd name="connsiteX7" fmla="*/ 1878623 w 1878623"/>
              <a:gd name="connsiteY7" fmla="*/ 0 h 1904709"/>
              <a:gd name="connsiteX0" fmla="*/ 1878623 w 1878623"/>
              <a:gd name="connsiteY0" fmla="*/ 0 h 1904709"/>
              <a:gd name="connsiteX1" fmla="*/ 1835172 w 1878623"/>
              <a:gd name="connsiteY1" fmla="*/ 29410 h 1904709"/>
              <a:gd name="connsiteX2" fmla="*/ 1847088 w 1878623"/>
              <a:gd name="connsiteY2" fmla="*/ 505616 h 1904709"/>
              <a:gd name="connsiteX3" fmla="*/ 1847088 w 1878623"/>
              <a:gd name="connsiteY3" fmla="*/ 1904709 h 1904709"/>
              <a:gd name="connsiteX4" fmla="*/ 518606 w 1878623"/>
              <a:gd name="connsiteY4" fmla="*/ 1904709 h 1904709"/>
              <a:gd name="connsiteX5" fmla="*/ 0 w 1878623"/>
              <a:gd name="connsiteY5" fmla="*/ 1799428 h 1904709"/>
              <a:gd name="connsiteX6" fmla="*/ 0 w 1878623"/>
              <a:gd name="connsiteY6" fmla="*/ 413560 h 1904709"/>
              <a:gd name="connsiteX7" fmla="*/ 8297 w 1878623"/>
              <a:gd name="connsiteY7" fmla="*/ 400433 h 1904709"/>
              <a:gd name="connsiteX8" fmla="*/ 1878623 w 1878623"/>
              <a:gd name="connsiteY8" fmla="*/ 0 h 190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623" h="1904709">
                <a:moveTo>
                  <a:pt x="1878623" y="0"/>
                </a:moveTo>
                <a:cubicBezTo>
                  <a:pt x="1875025" y="17060"/>
                  <a:pt x="1838770" y="12350"/>
                  <a:pt x="1835172" y="29410"/>
                </a:cubicBezTo>
                <a:lnTo>
                  <a:pt x="1847088" y="505616"/>
                </a:lnTo>
                <a:lnTo>
                  <a:pt x="1847088" y="1904709"/>
                </a:lnTo>
                <a:lnTo>
                  <a:pt x="518606" y="1904709"/>
                </a:lnTo>
                <a:lnTo>
                  <a:pt x="0" y="1799428"/>
                </a:lnTo>
                <a:lnTo>
                  <a:pt x="0" y="413560"/>
                </a:lnTo>
                <a:lnTo>
                  <a:pt x="8297" y="400433"/>
                </a:lnTo>
                <a:cubicBezTo>
                  <a:pt x="489695" y="799142"/>
                  <a:pt x="1134630" y="96852"/>
                  <a:pt x="1878623" y="0"/>
                </a:cubicBezTo>
                <a:close/>
              </a:path>
            </a:pathLst>
          </a:custGeom>
          <a:gradFill>
            <a:gsLst>
              <a:gs pos="11000">
                <a:schemeClr val="accent5"/>
              </a:gs>
              <a:gs pos="74000">
                <a:srgbClr val="005CBF"/>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4"/>
          <p:cNvSpPr/>
          <p:nvPr/>
        </p:nvSpPr>
        <p:spPr>
          <a:xfrm>
            <a:off x="2620005" y="2780782"/>
            <a:ext cx="1847088" cy="3010418"/>
          </a:xfrm>
          <a:custGeom>
            <a:avLst/>
            <a:gdLst/>
            <a:ahLst/>
            <a:cxnLst/>
            <a:rect l="l" t="t" r="r" b="b"/>
            <a:pathLst>
              <a:path w="1847088" h="3010418">
                <a:moveTo>
                  <a:pt x="1847088" y="0"/>
                </a:moveTo>
                <a:lnTo>
                  <a:pt x="1847088" y="3010418"/>
                </a:lnTo>
                <a:lnTo>
                  <a:pt x="0" y="3010418"/>
                </a:lnTo>
                <a:lnTo>
                  <a:pt x="0" y="2217293"/>
                </a:lnTo>
                <a:cubicBezTo>
                  <a:pt x="196868" y="2064304"/>
                  <a:pt x="389169" y="1885914"/>
                  <a:pt x="575414" y="1679240"/>
                </a:cubicBezTo>
                <a:cubicBezTo>
                  <a:pt x="1029843" y="1174967"/>
                  <a:pt x="1402408" y="468456"/>
                  <a:pt x="1847088"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5"/>
          <p:cNvSpPr/>
          <p:nvPr/>
        </p:nvSpPr>
        <p:spPr>
          <a:xfrm>
            <a:off x="4467093" y="2285942"/>
            <a:ext cx="1847088" cy="3505259"/>
          </a:xfrm>
          <a:custGeom>
            <a:avLst/>
            <a:gdLst/>
            <a:ahLst/>
            <a:cxnLst/>
            <a:rect l="l" t="t" r="r" b="b"/>
            <a:pathLst>
              <a:path w="1847088" h="3505259">
                <a:moveTo>
                  <a:pt x="964886" y="58"/>
                </a:moveTo>
                <a:cubicBezTo>
                  <a:pt x="1353180" y="4150"/>
                  <a:pt x="1591544" y="213043"/>
                  <a:pt x="1847088" y="492418"/>
                </a:cubicBezTo>
                <a:lnTo>
                  <a:pt x="1847088" y="3505259"/>
                </a:lnTo>
                <a:lnTo>
                  <a:pt x="0" y="3505259"/>
                </a:lnTo>
                <a:lnTo>
                  <a:pt x="0" y="494841"/>
                </a:lnTo>
                <a:cubicBezTo>
                  <a:pt x="279765" y="197749"/>
                  <a:pt x="588752" y="-3905"/>
                  <a:pt x="964886" y="5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7"/>
          <p:cNvSpPr/>
          <p:nvPr/>
        </p:nvSpPr>
        <p:spPr>
          <a:xfrm>
            <a:off x="6307342" y="2770880"/>
            <a:ext cx="1847088" cy="3020321"/>
          </a:xfrm>
          <a:custGeom>
            <a:avLst/>
            <a:gdLst/>
            <a:ahLst/>
            <a:cxnLst/>
            <a:rect l="l" t="t" r="r" b="b"/>
            <a:pathLst>
              <a:path w="1847088" h="3020321">
                <a:moveTo>
                  <a:pt x="0" y="0"/>
                </a:moveTo>
                <a:cubicBezTo>
                  <a:pt x="386645" y="419241"/>
                  <a:pt x="809636" y="1001609"/>
                  <a:pt x="1847088" y="1282227"/>
                </a:cubicBezTo>
                <a:lnTo>
                  <a:pt x="1847088" y="1282242"/>
                </a:lnTo>
                <a:lnTo>
                  <a:pt x="1847088" y="3020321"/>
                </a:lnTo>
                <a:lnTo>
                  <a:pt x="0" y="3020321"/>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7"/>
          <p:cNvSpPr/>
          <p:nvPr/>
        </p:nvSpPr>
        <p:spPr>
          <a:xfrm>
            <a:off x="779756" y="4992696"/>
            <a:ext cx="1847088" cy="798504"/>
          </a:xfrm>
          <a:custGeom>
            <a:avLst/>
            <a:gdLst/>
            <a:ahLst/>
            <a:cxnLst/>
            <a:rect l="l" t="t" r="r" b="b"/>
            <a:pathLst>
              <a:path w="1847088" h="798504">
                <a:moveTo>
                  <a:pt x="1847088" y="0"/>
                </a:moveTo>
                <a:lnTo>
                  <a:pt x="1847088" y="798504"/>
                </a:lnTo>
                <a:lnTo>
                  <a:pt x="0" y="798504"/>
                </a:lnTo>
                <a:lnTo>
                  <a:pt x="0" y="776617"/>
                </a:lnTo>
                <a:lnTo>
                  <a:pt x="0" y="776616"/>
                </a:lnTo>
                <a:cubicBezTo>
                  <a:pt x="628914" y="692489"/>
                  <a:pt x="1258363" y="459955"/>
                  <a:pt x="1847088" y="0"/>
                </a:cubicBezTo>
                <a:close/>
              </a:path>
            </a:pathLst>
          </a:custGeom>
          <a:gradFill>
            <a:gsLst>
              <a:gs pos="11000">
                <a:schemeClr val="accent5"/>
              </a:gs>
              <a:gs pos="74000">
                <a:srgbClr val="005CBF"/>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Oval 7"/>
          <p:cNvSpPr/>
          <p:nvPr/>
        </p:nvSpPr>
        <p:spPr>
          <a:xfrm>
            <a:off x="779756" y="2438342"/>
            <a:ext cx="7374674" cy="3483370"/>
          </a:xfrm>
          <a:custGeom>
            <a:avLst/>
            <a:gdLst>
              <a:gd name="connsiteX0" fmla="*/ 0 w 1676400"/>
              <a:gd name="connsiteY0" fmla="*/ 865824 h 1731647"/>
              <a:gd name="connsiteX1" fmla="*/ 838200 w 1676400"/>
              <a:gd name="connsiteY1" fmla="*/ 0 h 1731647"/>
              <a:gd name="connsiteX2" fmla="*/ 1676400 w 1676400"/>
              <a:gd name="connsiteY2" fmla="*/ 865824 h 1731647"/>
              <a:gd name="connsiteX3" fmla="*/ 838200 w 1676400"/>
              <a:gd name="connsiteY3" fmla="*/ 1731648 h 1731647"/>
              <a:gd name="connsiteX4" fmla="*/ 0 w 1676400"/>
              <a:gd name="connsiteY4" fmla="*/ 865824 h 1731647"/>
              <a:gd name="connsiteX0" fmla="*/ 838200 w 1676400"/>
              <a:gd name="connsiteY0" fmla="*/ 1731648 h 1823088"/>
              <a:gd name="connsiteX1" fmla="*/ 0 w 1676400"/>
              <a:gd name="connsiteY1" fmla="*/ 865824 h 1823088"/>
              <a:gd name="connsiteX2" fmla="*/ 838200 w 1676400"/>
              <a:gd name="connsiteY2" fmla="*/ 0 h 1823088"/>
              <a:gd name="connsiteX3" fmla="*/ 1676400 w 1676400"/>
              <a:gd name="connsiteY3" fmla="*/ 865824 h 1823088"/>
              <a:gd name="connsiteX4" fmla="*/ 929640 w 1676400"/>
              <a:gd name="connsiteY4" fmla="*/ 1823088 h 1823088"/>
              <a:gd name="connsiteX0" fmla="*/ 45180 w 5210054"/>
              <a:gd name="connsiteY0" fmla="*/ 2556839 h 2556839"/>
              <a:gd name="connsiteX1" fmla="*/ 3533654 w 5210054"/>
              <a:gd name="connsiteY1" fmla="*/ 865824 h 2556839"/>
              <a:gd name="connsiteX2" fmla="*/ 4371854 w 5210054"/>
              <a:gd name="connsiteY2" fmla="*/ 0 h 2556839"/>
              <a:gd name="connsiteX3" fmla="*/ 5210054 w 5210054"/>
              <a:gd name="connsiteY3" fmla="*/ 865824 h 2556839"/>
              <a:gd name="connsiteX4" fmla="*/ 4463294 w 521005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2651754 w 5164874"/>
              <a:gd name="connsiteY1" fmla="*/ 1180491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876435 h 2876435"/>
              <a:gd name="connsiteX1" fmla="*/ 2234503 w 5164874"/>
              <a:gd name="connsiteY1" fmla="*/ 1801928 h 2876435"/>
              <a:gd name="connsiteX2" fmla="*/ 4317797 w 5164874"/>
              <a:gd name="connsiteY2" fmla="*/ 0 h 2876435"/>
              <a:gd name="connsiteX3" fmla="*/ 5164874 w 5164874"/>
              <a:gd name="connsiteY3" fmla="*/ 1185420 h 2876435"/>
              <a:gd name="connsiteX4" fmla="*/ 4418114 w 5164874"/>
              <a:gd name="connsiteY4" fmla="*/ 2142684 h 2876435"/>
              <a:gd name="connsiteX0" fmla="*/ 0 w 5164874"/>
              <a:gd name="connsiteY0" fmla="*/ 2883790 h 2883790"/>
              <a:gd name="connsiteX1" fmla="*/ 2110216 w 5164874"/>
              <a:gd name="connsiteY1" fmla="*/ 1747140 h 2883790"/>
              <a:gd name="connsiteX2" fmla="*/ 4317797 w 5164874"/>
              <a:gd name="connsiteY2" fmla="*/ 7355 h 2883790"/>
              <a:gd name="connsiteX3" fmla="*/ 5164874 w 5164874"/>
              <a:gd name="connsiteY3" fmla="*/ 1192775 h 2883790"/>
              <a:gd name="connsiteX4" fmla="*/ 4418114 w 5164874"/>
              <a:gd name="connsiteY4" fmla="*/ 2150039 h 2883790"/>
              <a:gd name="connsiteX0" fmla="*/ 0 w 5164874"/>
              <a:gd name="connsiteY0" fmla="*/ 2857388 h 2857388"/>
              <a:gd name="connsiteX1" fmla="*/ 2110216 w 5164874"/>
              <a:gd name="connsiteY1" fmla="*/ 1720738 h 2857388"/>
              <a:gd name="connsiteX2" fmla="*/ 4442085 w 5164874"/>
              <a:gd name="connsiteY2" fmla="*/ 7586 h 2857388"/>
              <a:gd name="connsiteX3" fmla="*/ 5164874 w 5164874"/>
              <a:gd name="connsiteY3" fmla="*/ 1166373 h 2857388"/>
              <a:gd name="connsiteX4" fmla="*/ 4418114 w 5164874"/>
              <a:gd name="connsiteY4" fmla="*/ 2123637 h 2857388"/>
              <a:gd name="connsiteX0" fmla="*/ 0 w 5963864"/>
              <a:gd name="connsiteY0" fmla="*/ 2866842 h 2866842"/>
              <a:gd name="connsiteX1" fmla="*/ 2110216 w 5963864"/>
              <a:gd name="connsiteY1" fmla="*/ 1730192 h 2866842"/>
              <a:gd name="connsiteX2" fmla="*/ 4442085 w 5963864"/>
              <a:gd name="connsiteY2" fmla="*/ 17040 h 2866842"/>
              <a:gd name="connsiteX3" fmla="*/ 5963864 w 5963864"/>
              <a:gd name="connsiteY3" fmla="*/ 971640 h 2866842"/>
              <a:gd name="connsiteX4" fmla="*/ 4418114 w 5963864"/>
              <a:gd name="connsiteY4" fmla="*/ 2133091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6957128"/>
              <a:gd name="connsiteY0" fmla="*/ 2866842 h 2866842"/>
              <a:gd name="connsiteX1" fmla="*/ 2110216 w 6957128"/>
              <a:gd name="connsiteY1" fmla="*/ 1730192 h 2866842"/>
              <a:gd name="connsiteX2" fmla="*/ 4442085 w 6957128"/>
              <a:gd name="connsiteY2" fmla="*/ 17040 h 2866842"/>
              <a:gd name="connsiteX3" fmla="*/ 5963864 w 6957128"/>
              <a:gd name="connsiteY3" fmla="*/ 971640 h 2866842"/>
              <a:gd name="connsiteX4" fmla="*/ 6957128 w 6957128"/>
              <a:gd name="connsiteY4" fmla="*/ 1458388 h 2866842"/>
              <a:gd name="connsiteX0" fmla="*/ 0 w 6957128"/>
              <a:gd name="connsiteY0" fmla="*/ 2879635 h 2879635"/>
              <a:gd name="connsiteX1" fmla="*/ 2110216 w 6957128"/>
              <a:gd name="connsiteY1" fmla="*/ 1742985 h 2879635"/>
              <a:gd name="connsiteX2" fmla="*/ 4442085 w 6957128"/>
              <a:gd name="connsiteY2" fmla="*/ 29833 h 2879635"/>
              <a:gd name="connsiteX3" fmla="*/ 5448220 w 6957128"/>
              <a:gd name="connsiteY3" fmla="*/ 677663 h 2879635"/>
              <a:gd name="connsiteX4" fmla="*/ 5963864 w 6957128"/>
              <a:gd name="connsiteY4" fmla="*/ 984433 h 2879635"/>
              <a:gd name="connsiteX5" fmla="*/ 6957128 w 6957128"/>
              <a:gd name="connsiteY5" fmla="*/ 1471181 h 2879635"/>
              <a:gd name="connsiteX0" fmla="*/ 0 w 6957128"/>
              <a:gd name="connsiteY0" fmla="*/ 2888186 h 2888186"/>
              <a:gd name="connsiteX1" fmla="*/ 2110216 w 6957128"/>
              <a:gd name="connsiteY1" fmla="*/ 1751536 h 2888186"/>
              <a:gd name="connsiteX2" fmla="*/ 4388819 w 6957128"/>
              <a:gd name="connsiteY2" fmla="*/ 29506 h 2888186"/>
              <a:gd name="connsiteX3" fmla="*/ 5448220 w 6957128"/>
              <a:gd name="connsiteY3" fmla="*/ 686214 h 2888186"/>
              <a:gd name="connsiteX4" fmla="*/ 5963864 w 6957128"/>
              <a:gd name="connsiteY4" fmla="*/ 992984 h 2888186"/>
              <a:gd name="connsiteX5" fmla="*/ 6957128 w 6957128"/>
              <a:gd name="connsiteY5" fmla="*/ 1479732 h 2888186"/>
              <a:gd name="connsiteX0" fmla="*/ 0 w 6957128"/>
              <a:gd name="connsiteY0" fmla="*/ 2858866 h 2858866"/>
              <a:gd name="connsiteX1" fmla="*/ 2110216 w 6957128"/>
              <a:gd name="connsiteY1" fmla="*/ 1722216 h 2858866"/>
              <a:gd name="connsiteX2" fmla="*/ 4388819 w 6957128"/>
              <a:gd name="connsiteY2" fmla="*/ 186 h 2858866"/>
              <a:gd name="connsiteX3" fmla="*/ 5448220 w 6957128"/>
              <a:gd name="connsiteY3" fmla="*/ 656894 h 2858866"/>
              <a:gd name="connsiteX4" fmla="*/ 5963864 w 6957128"/>
              <a:gd name="connsiteY4" fmla="*/ 963664 h 2858866"/>
              <a:gd name="connsiteX5" fmla="*/ 6957128 w 6957128"/>
              <a:gd name="connsiteY5" fmla="*/ 1450412 h 2858866"/>
              <a:gd name="connsiteX0" fmla="*/ 0 w 6957128"/>
              <a:gd name="connsiteY0" fmla="*/ 2871449 h 2871449"/>
              <a:gd name="connsiteX1" fmla="*/ 2110216 w 6957128"/>
              <a:gd name="connsiteY1" fmla="*/ 1734799 h 2871449"/>
              <a:gd name="connsiteX2" fmla="*/ 4388819 w 6957128"/>
              <a:gd name="connsiteY2" fmla="*/ 12769 h 2871449"/>
              <a:gd name="connsiteX3" fmla="*/ 5963864 w 6957128"/>
              <a:gd name="connsiteY3" fmla="*/ 976247 h 2871449"/>
              <a:gd name="connsiteX4" fmla="*/ 6957128 w 6957128"/>
              <a:gd name="connsiteY4" fmla="*/ 1462995 h 2871449"/>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94 h 2858694"/>
              <a:gd name="connsiteX1" fmla="*/ 2278891 w 6957128"/>
              <a:gd name="connsiteY1" fmla="*/ 1784188 h 2858694"/>
              <a:gd name="connsiteX2" fmla="*/ 4388819 w 6957128"/>
              <a:gd name="connsiteY2" fmla="*/ 14 h 2858694"/>
              <a:gd name="connsiteX3" fmla="*/ 5963864 w 6957128"/>
              <a:gd name="connsiteY3" fmla="*/ 963492 h 2858694"/>
              <a:gd name="connsiteX4" fmla="*/ 6957128 w 6957128"/>
              <a:gd name="connsiteY4" fmla="*/ 1450240 h 2858694"/>
              <a:gd name="connsiteX0" fmla="*/ 0 w 6957128"/>
              <a:gd name="connsiteY0" fmla="*/ 2858696 h 2858696"/>
              <a:gd name="connsiteX1" fmla="*/ 2278891 w 6957128"/>
              <a:gd name="connsiteY1" fmla="*/ 1784190 h 2858696"/>
              <a:gd name="connsiteX2" fmla="*/ 4388819 w 6957128"/>
              <a:gd name="connsiteY2" fmla="*/ 16 h 2858696"/>
              <a:gd name="connsiteX3" fmla="*/ 5963864 w 6957128"/>
              <a:gd name="connsiteY3" fmla="*/ 963494 h 2858696"/>
              <a:gd name="connsiteX4" fmla="*/ 6957128 w 6957128"/>
              <a:gd name="connsiteY4" fmla="*/ 1450242 h 2858696"/>
              <a:gd name="connsiteX0" fmla="*/ 0 w 6957128"/>
              <a:gd name="connsiteY0" fmla="*/ 2860548 h 2860548"/>
              <a:gd name="connsiteX1" fmla="*/ 2278891 w 6957128"/>
              <a:gd name="connsiteY1" fmla="*/ 1786042 h 2860548"/>
              <a:gd name="connsiteX2" fmla="*/ 4388819 w 6957128"/>
              <a:gd name="connsiteY2" fmla="*/ 1868 h 2860548"/>
              <a:gd name="connsiteX3" fmla="*/ 6957128 w 6957128"/>
              <a:gd name="connsiteY3" fmla="*/ 1452094 h 2860548"/>
              <a:gd name="connsiteX0" fmla="*/ 0 w 6957128"/>
              <a:gd name="connsiteY0" fmla="*/ 2860619 h 2860619"/>
              <a:gd name="connsiteX1" fmla="*/ 2278891 w 6957128"/>
              <a:gd name="connsiteY1" fmla="*/ 1786113 h 2860619"/>
              <a:gd name="connsiteX2" fmla="*/ 4388819 w 6957128"/>
              <a:gd name="connsiteY2" fmla="*/ 1939 h 2860619"/>
              <a:gd name="connsiteX3" fmla="*/ 6957128 w 6957128"/>
              <a:gd name="connsiteY3" fmla="*/ 1452165 h 2860619"/>
              <a:gd name="connsiteX0" fmla="*/ 0 w 6957128"/>
              <a:gd name="connsiteY0" fmla="*/ 2860634 h 2860634"/>
              <a:gd name="connsiteX1" fmla="*/ 2278891 w 6957128"/>
              <a:gd name="connsiteY1" fmla="*/ 1786128 h 2860634"/>
              <a:gd name="connsiteX2" fmla="*/ 4388819 w 6957128"/>
              <a:gd name="connsiteY2" fmla="*/ 1954 h 2860634"/>
              <a:gd name="connsiteX3" fmla="*/ 6957128 w 6957128"/>
              <a:gd name="connsiteY3" fmla="*/ 1452180 h 2860634"/>
              <a:gd name="connsiteX0" fmla="*/ 0 w 6957128"/>
              <a:gd name="connsiteY0" fmla="*/ 2858747 h 2858747"/>
              <a:gd name="connsiteX1" fmla="*/ 2278891 w 6957128"/>
              <a:gd name="connsiteY1" fmla="*/ 1784241 h 2858747"/>
              <a:gd name="connsiteX2" fmla="*/ 4388819 w 6957128"/>
              <a:gd name="connsiteY2" fmla="*/ 67 h 2858747"/>
              <a:gd name="connsiteX3" fmla="*/ 6957128 w 6957128"/>
              <a:gd name="connsiteY3" fmla="*/ 1450293 h 2858747"/>
              <a:gd name="connsiteX0" fmla="*/ 0 w 6957128"/>
              <a:gd name="connsiteY0" fmla="*/ 2858723 h 2858723"/>
              <a:gd name="connsiteX1" fmla="*/ 2278891 w 6957128"/>
              <a:gd name="connsiteY1" fmla="*/ 1784217 h 2858723"/>
              <a:gd name="connsiteX2" fmla="*/ 4388819 w 6957128"/>
              <a:gd name="connsiteY2" fmla="*/ 43 h 2858723"/>
              <a:gd name="connsiteX3" fmla="*/ 6957128 w 6957128"/>
              <a:gd name="connsiteY3" fmla="*/ 1450269 h 2858723"/>
              <a:gd name="connsiteX0" fmla="*/ 0 w 6957128"/>
              <a:gd name="connsiteY0" fmla="*/ 2858721 h 2858721"/>
              <a:gd name="connsiteX1" fmla="*/ 2278891 w 6957128"/>
              <a:gd name="connsiteY1" fmla="*/ 1784215 h 2858721"/>
              <a:gd name="connsiteX2" fmla="*/ 4388819 w 6957128"/>
              <a:gd name="connsiteY2" fmla="*/ 41 h 2858721"/>
              <a:gd name="connsiteX3" fmla="*/ 6957128 w 6957128"/>
              <a:gd name="connsiteY3" fmla="*/ 1450267 h 2858721"/>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0 w 6957128"/>
              <a:gd name="connsiteY4" fmla="*/ 2858727 h 2858727"/>
              <a:gd name="connsiteX0" fmla="*/ 0 w 6957328"/>
              <a:gd name="connsiteY0" fmla="*/ 2858727 h 2858727"/>
              <a:gd name="connsiteX1" fmla="*/ 2278891 w 6957328"/>
              <a:gd name="connsiteY1" fmla="*/ 1784221 h 2858727"/>
              <a:gd name="connsiteX2" fmla="*/ 4388819 w 6957328"/>
              <a:gd name="connsiteY2" fmla="*/ 47 h 2858727"/>
              <a:gd name="connsiteX3" fmla="*/ 6957128 w 6957328"/>
              <a:gd name="connsiteY3" fmla="*/ 1450273 h 2858727"/>
              <a:gd name="connsiteX4" fmla="*/ 4261321 w 6957328"/>
              <a:gd name="connsiteY4" fmla="*/ 1998140 h 2858727"/>
              <a:gd name="connsiteX5" fmla="*/ 0 w 6957328"/>
              <a:gd name="connsiteY5" fmla="*/ 2858727 h 2858727"/>
              <a:gd name="connsiteX0" fmla="*/ 0 w 6957328"/>
              <a:gd name="connsiteY0" fmla="*/ 2858727 h 2858727"/>
              <a:gd name="connsiteX1" fmla="*/ 2278891 w 6957328"/>
              <a:gd name="connsiteY1" fmla="*/ 1784221 h 2858727"/>
              <a:gd name="connsiteX2" fmla="*/ 4388819 w 6957328"/>
              <a:gd name="connsiteY2" fmla="*/ 47 h 2858727"/>
              <a:gd name="connsiteX3" fmla="*/ 6957128 w 6957328"/>
              <a:gd name="connsiteY3" fmla="*/ 1450273 h 2858727"/>
              <a:gd name="connsiteX4" fmla="*/ 4261321 w 6957328"/>
              <a:gd name="connsiteY4" fmla="*/ 1998140 h 2858727"/>
              <a:gd name="connsiteX5" fmla="*/ 2420348 w 6957328"/>
              <a:gd name="connsiteY5" fmla="*/ 2373354 h 2858727"/>
              <a:gd name="connsiteX6" fmla="*/ 0 w 6957328"/>
              <a:gd name="connsiteY6" fmla="*/ 2858727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4860953 w 6957128"/>
              <a:gd name="connsiteY4" fmla="*/ 1851715 h 2858727"/>
              <a:gd name="connsiteX5" fmla="*/ 4261321 w 6957128"/>
              <a:gd name="connsiteY5" fmla="*/ 1998140 h 2858727"/>
              <a:gd name="connsiteX6" fmla="*/ 2420348 w 6957128"/>
              <a:gd name="connsiteY6" fmla="*/ 2373354 h 2858727"/>
              <a:gd name="connsiteX7" fmla="*/ 0 w 6957128"/>
              <a:gd name="connsiteY7" fmla="*/ 2858727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4261321 w 6957128"/>
              <a:gd name="connsiteY4" fmla="*/ 1998140 h 2858727"/>
              <a:gd name="connsiteX5" fmla="*/ 2420348 w 6957128"/>
              <a:gd name="connsiteY5" fmla="*/ 2373354 h 2858727"/>
              <a:gd name="connsiteX6" fmla="*/ 0 w 6957128"/>
              <a:gd name="connsiteY6" fmla="*/ 2858727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4261321 w 6957128"/>
              <a:gd name="connsiteY4" fmla="*/ 1998140 h 2858727"/>
              <a:gd name="connsiteX5" fmla="*/ 0 w 6957128"/>
              <a:gd name="connsiteY5" fmla="*/ 2858727 h 2858727"/>
              <a:gd name="connsiteX0" fmla="*/ 0 w 7038562"/>
              <a:gd name="connsiteY0" fmla="*/ 2858727 h 3288510"/>
              <a:gd name="connsiteX1" fmla="*/ 2278891 w 7038562"/>
              <a:gd name="connsiteY1" fmla="*/ 1784221 h 3288510"/>
              <a:gd name="connsiteX2" fmla="*/ 4388819 w 7038562"/>
              <a:gd name="connsiteY2" fmla="*/ 47 h 3288510"/>
              <a:gd name="connsiteX3" fmla="*/ 6957128 w 7038562"/>
              <a:gd name="connsiteY3" fmla="*/ 1450273 h 3288510"/>
              <a:gd name="connsiteX4" fmla="*/ 7038562 w 7038562"/>
              <a:gd name="connsiteY4" fmla="*/ 3288510 h 3288510"/>
              <a:gd name="connsiteX5" fmla="*/ 0 w 7038562"/>
              <a:gd name="connsiteY5" fmla="*/ 2858727 h 3288510"/>
              <a:gd name="connsiteX0" fmla="*/ 0 w 7038562"/>
              <a:gd name="connsiteY0" fmla="*/ 2858727 h 3288510"/>
              <a:gd name="connsiteX1" fmla="*/ 2278891 w 7038562"/>
              <a:gd name="connsiteY1" fmla="*/ 1784221 h 3288510"/>
              <a:gd name="connsiteX2" fmla="*/ 4388819 w 7038562"/>
              <a:gd name="connsiteY2" fmla="*/ 47 h 3288510"/>
              <a:gd name="connsiteX3" fmla="*/ 6957128 w 7038562"/>
              <a:gd name="connsiteY3" fmla="*/ 1450273 h 3288510"/>
              <a:gd name="connsiteX4" fmla="*/ 7038562 w 7038562"/>
              <a:gd name="connsiteY4" fmla="*/ 3288510 h 3288510"/>
              <a:gd name="connsiteX5" fmla="*/ 1052767 w 7038562"/>
              <a:gd name="connsiteY5" fmla="*/ 2931599 h 3288510"/>
              <a:gd name="connsiteX6" fmla="*/ 0 w 7038562"/>
              <a:gd name="connsiteY6" fmla="*/ 2858727 h 3288510"/>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7647931 w 7734194"/>
              <a:gd name="connsiteY0" fmla="*/ 3288510 h 3380025"/>
              <a:gd name="connsiteX1" fmla="*/ 0 w 7734194"/>
              <a:gd name="connsiteY1" fmla="*/ 3380025 h 3380025"/>
              <a:gd name="connsiteX2" fmla="*/ 609369 w 7734194"/>
              <a:gd name="connsiteY2" fmla="*/ 2858727 h 3380025"/>
              <a:gd name="connsiteX3" fmla="*/ 2888260 w 7734194"/>
              <a:gd name="connsiteY3" fmla="*/ 1784221 h 3380025"/>
              <a:gd name="connsiteX4" fmla="*/ 4998188 w 7734194"/>
              <a:gd name="connsiteY4" fmla="*/ 47 h 3380025"/>
              <a:gd name="connsiteX5" fmla="*/ 7566497 w 7734194"/>
              <a:gd name="connsiteY5" fmla="*/ 1450273 h 3380025"/>
              <a:gd name="connsiteX6" fmla="*/ 7734194 w 7734194"/>
              <a:gd name="connsiteY6" fmla="*/ 3363553 h 3380025"/>
              <a:gd name="connsiteX0" fmla="*/ 7647931 w 7647931"/>
              <a:gd name="connsiteY0" fmla="*/ 3288510 h 3380025"/>
              <a:gd name="connsiteX1" fmla="*/ 0 w 7647931"/>
              <a:gd name="connsiteY1" fmla="*/ 3380025 h 3380025"/>
              <a:gd name="connsiteX2" fmla="*/ 609369 w 7647931"/>
              <a:gd name="connsiteY2" fmla="*/ 2858727 h 3380025"/>
              <a:gd name="connsiteX3" fmla="*/ 2888260 w 7647931"/>
              <a:gd name="connsiteY3" fmla="*/ 1784221 h 3380025"/>
              <a:gd name="connsiteX4" fmla="*/ 4998188 w 7647931"/>
              <a:gd name="connsiteY4" fmla="*/ 47 h 3380025"/>
              <a:gd name="connsiteX5" fmla="*/ 7566497 w 7647931"/>
              <a:gd name="connsiteY5" fmla="*/ 1450273 h 3380025"/>
              <a:gd name="connsiteX0" fmla="*/ 0 w 7566497"/>
              <a:gd name="connsiteY0" fmla="*/ 3380025 h 3380025"/>
              <a:gd name="connsiteX1" fmla="*/ 609369 w 7566497"/>
              <a:gd name="connsiteY1" fmla="*/ 2858727 h 3380025"/>
              <a:gd name="connsiteX2" fmla="*/ 2888260 w 7566497"/>
              <a:gd name="connsiteY2" fmla="*/ 1784221 h 3380025"/>
              <a:gd name="connsiteX3" fmla="*/ 4998188 w 7566497"/>
              <a:gd name="connsiteY3" fmla="*/ 47 h 3380025"/>
              <a:gd name="connsiteX4" fmla="*/ 7566497 w 7566497"/>
              <a:gd name="connsiteY4" fmla="*/ 1450273 h 3380025"/>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Lst>
            <a:ahLst/>
            <a:cxnLst>
              <a:cxn ang="0">
                <a:pos x="connsiteX0" y="connsiteY0"/>
              </a:cxn>
              <a:cxn ang="0">
                <a:pos x="connsiteX1" y="connsiteY1"/>
              </a:cxn>
              <a:cxn ang="0">
                <a:pos x="connsiteX2" y="connsiteY2"/>
              </a:cxn>
              <a:cxn ang="0">
                <a:pos x="connsiteX3" y="connsiteY3"/>
              </a:cxn>
            </a:cxnLst>
            <a:rect l="l" t="t" r="r" b="b"/>
            <a:pathLst>
              <a:path w="6957128" h="2858727">
                <a:moveTo>
                  <a:pt x="0" y="2858727"/>
                </a:moveTo>
                <a:cubicBezTo>
                  <a:pt x="789222" y="2766887"/>
                  <a:pt x="1579339" y="2459536"/>
                  <a:pt x="2278891" y="1784221"/>
                </a:cubicBezTo>
                <a:cubicBezTo>
                  <a:pt x="2978443" y="1108906"/>
                  <a:pt x="3472354" y="-8355"/>
                  <a:pt x="4388819" y="47"/>
                </a:cubicBezTo>
                <a:cubicBezTo>
                  <a:pt x="5305284" y="8449"/>
                  <a:pt x="5336404" y="1068907"/>
                  <a:pt x="6957128" y="1450273"/>
                </a:cubicBezTo>
              </a:path>
            </a:pathLst>
          </a:custGeom>
          <a:noFill/>
          <a:ln w="38100" cap="rnd">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7"/>
          <p:cNvSpPr/>
          <p:nvPr/>
        </p:nvSpPr>
        <p:spPr>
          <a:xfrm>
            <a:off x="6315639" y="2536135"/>
            <a:ext cx="1833746" cy="515399"/>
          </a:xfrm>
          <a:custGeom>
            <a:avLst/>
            <a:gdLst>
              <a:gd name="connsiteX0" fmla="*/ 0 w 1676400"/>
              <a:gd name="connsiteY0" fmla="*/ 865824 h 1731647"/>
              <a:gd name="connsiteX1" fmla="*/ 838200 w 1676400"/>
              <a:gd name="connsiteY1" fmla="*/ 0 h 1731647"/>
              <a:gd name="connsiteX2" fmla="*/ 1676400 w 1676400"/>
              <a:gd name="connsiteY2" fmla="*/ 865824 h 1731647"/>
              <a:gd name="connsiteX3" fmla="*/ 838200 w 1676400"/>
              <a:gd name="connsiteY3" fmla="*/ 1731648 h 1731647"/>
              <a:gd name="connsiteX4" fmla="*/ 0 w 1676400"/>
              <a:gd name="connsiteY4" fmla="*/ 865824 h 1731647"/>
              <a:gd name="connsiteX0" fmla="*/ 838200 w 1676400"/>
              <a:gd name="connsiteY0" fmla="*/ 1731648 h 1823088"/>
              <a:gd name="connsiteX1" fmla="*/ 0 w 1676400"/>
              <a:gd name="connsiteY1" fmla="*/ 865824 h 1823088"/>
              <a:gd name="connsiteX2" fmla="*/ 838200 w 1676400"/>
              <a:gd name="connsiteY2" fmla="*/ 0 h 1823088"/>
              <a:gd name="connsiteX3" fmla="*/ 1676400 w 1676400"/>
              <a:gd name="connsiteY3" fmla="*/ 865824 h 1823088"/>
              <a:gd name="connsiteX4" fmla="*/ 929640 w 1676400"/>
              <a:gd name="connsiteY4" fmla="*/ 1823088 h 1823088"/>
              <a:gd name="connsiteX0" fmla="*/ 45180 w 5210054"/>
              <a:gd name="connsiteY0" fmla="*/ 2556839 h 2556839"/>
              <a:gd name="connsiteX1" fmla="*/ 3533654 w 5210054"/>
              <a:gd name="connsiteY1" fmla="*/ 865824 h 2556839"/>
              <a:gd name="connsiteX2" fmla="*/ 4371854 w 5210054"/>
              <a:gd name="connsiteY2" fmla="*/ 0 h 2556839"/>
              <a:gd name="connsiteX3" fmla="*/ 5210054 w 5210054"/>
              <a:gd name="connsiteY3" fmla="*/ 865824 h 2556839"/>
              <a:gd name="connsiteX4" fmla="*/ 4463294 w 521005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2651754 w 5164874"/>
              <a:gd name="connsiteY1" fmla="*/ 1180491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876435 h 2876435"/>
              <a:gd name="connsiteX1" fmla="*/ 2234503 w 5164874"/>
              <a:gd name="connsiteY1" fmla="*/ 1801928 h 2876435"/>
              <a:gd name="connsiteX2" fmla="*/ 4317797 w 5164874"/>
              <a:gd name="connsiteY2" fmla="*/ 0 h 2876435"/>
              <a:gd name="connsiteX3" fmla="*/ 5164874 w 5164874"/>
              <a:gd name="connsiteY3" fmla="*/ 1185420 h 2876435"/>
              <a:gd name="connsiteX4" fmla="*/ 4418114 w 5164874"/>
              <a:gd name="connsiteY4" fmla="*/ 2142684 h 2876435"/>
              <a:gd name="connsiteX0" fmla="*/ 0 w 5164874"/>
              <a:gd name="connsiteY0" fmla="*/ 2883790 h 2883790"/>
              <a:gd name="connsiteX1" fmla="*/ 2110216 w 5164874"/>
              <a:gd name="connsiteY1" fmla="*/ 1747140 h 2883790"/>
              <a:gd name="connsiteX2" fmla="*/ 4317797 w 5164874"/>
              <a:gd name="connsiteY2" fmla="*/ 7355 h 2883790"/>
              <a:gd name="connsiteX3" fmla="*/ 5164874 w 5164874"/>
              <a:gd name="connsiteY3" fmla="*/ 1192775 h 2883790"/>
              <a:gd name="connsiteX4" fmla="*/ 4418114 w 5164874"/>
              <a:gd name="connsiteY4" fmla="*/ 2150039 h 2883790"/>
              <a:gd name="connsiteX0" fmla="*/ 0 w 5164874"/>
              <a:gd name="connsiteY0" fmla="*/ 2857388 h 2857388"/>
              <a:gd name="connsiteX1" fmla="*/ 2110216 w 5164874"/>
              <a:gd name="connsiteY1" fmla="*/ 1720738 h 2857388"/>
              <a:gd name="connsiteX2" fmla="*/ 4442085 w 5164874"/>
              <a:gd name="connsiteY2" fmla="*/ 7586 h 2857388"/>
              <a:gd name="connsiteX3" fmla="*/ 5164874 w 5164874"/>
              <a:gd name="connsiteY3" fmla="*/ 1166373 h 2857388"/>
              <a:gd name="connsiteX4" fmla="*/ 4418114 w 5164874"/>
              <a:gd name="connsiteY4" fmla="*/ 2123637 h 2857388"/>
              <a:gd name="connsiteX0" fmla="*/ 0 w 5963864"/>
              <a:gd name="connsiteY0" fmla="*/ 2866842 h 2866842"/>
              <a:gd name="connsiteX1" fmla="*/ 2110216 w 5963864"/>
              <a:gd name="connsiteY1" fmla="*/ 1730192 h 2866842"/>
              <a:gd name="connsiteX2" fmla="*/ 4442085 w 5963864"/>
              <a:gd name="connsiteY2" fmla="*/ 17040 h 2866842"/>
              <a:gd name="connsiteX3" fmla="*/ 5963864 w 5963864"/>
              <a:gd name="connsiteY3" fmla="*/ 971640 h 2866842"/>
              <a:gd name="connsiteX4" fmla="*/ 4418114 w 5963864"/>
              <a:gd name="connsiteY4" fmla="*/ 2133091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6957128"/>
              <a:gd name="connsiteY0" fmla="*/ 2866842 h 2866842"/>
              <a:gd name="connsiteX1" fmla="*/ 2110216 w 6957128"/>
              <a:gd name="connsiteY1" fmla="*/ 1730192 h 2866842"/>
              <a:gd name="connsiteX2" fmla="*/ 4442085 w 6957128"/>
              <a:gd name="connsiteY2" fmla="*/ 17040 h 2866842"/>
              <a:gd name="connsiteX3" fmla="*/ 5963864 w 6957128"/>
              <a:gd name="connsiteY3" fmla="*/ 971640 h 2866842"/>
              <a:gd name="connsiteX4" fmla="*/ 6957128 w 6957128"/>
              <a:gd name="connsiteY4" fmla="*/ 1458388 h 2866842"/>
              <a:gd name="connsiteX0" fmla="*/ 0 w 6957128"/>
              <a:gd name="connsiteY0" fmla="*/ 2879635 h 2879635"/>
              <a:gd name="connsiteX1" fmla="*/ 2110216 w 6957128"/>
              <a:gd name="connsiteY1" fmla="*/ 1742985 h 2879635"/>
              <a:gd name="connsiteX2" fmla="*/ 4442085 w 6957128"/>
              <a:gd name="connsiteY2" fmla="*/ 29833 h 2879635"/>
              <a:gd name="connsiteX3" fmla="*/ 5448220 w 6957128"/>
              <a:gd name="connsiteY3" fmla="*/ 677663 h 2879635"/>
              <a:gd name="connsiteX4" fmla="*/ 5963864 w 6957128"/>
              <a:gd name="connsiteY4" fmla="*/ 984433 h 2879635"/>
              <a:gd name="connsiteX5" fmla="*/ 6957128 w 6957128"/>
              <a:gd name="connsiteY5" fmla="*/ 1471181 h 2879635"/>
              <a:gd name="connsiteX0" fmla="*/ 0 w 6957128"/>
              <a:gd name="connsiteY0" fmla="*/ 2888186 h 2888186"/>
              <a:gd name="connsiteX1" fmla="*/ 2110216 w 6957128"/>
              <a:gd name="connsiteY1" fmla="*/ 1751536 h 2888186"/>
              <a:gd name="connsiteX2" fmla="*/ 4388819 w 6957128"/>
              <a:gd name="connsiteY2" fmla="*/ 29506 h 2888186"/>
              <a:gd name="connsiteX3" fmla="*/ 5448220 w 6957128"/>
              <a:gd name="connsiteY3" fmla="*/ 686214 h 2888186"/>
              <a:gd name="connsiteX4" fmla="*/ 5963864 w 6957128"/>
              <a:gd name="connsiteY4" fmla="*/ 992984 h 2888186"/>
              <a:gd name="connsiteX5" fmla="*/ 6957128 w 6957128"/>
              <a:gd name="connsiteY5" fmla="*/ 1479732 h 2888186"/>
              <a:gd name="connsiteX0" fmla="*/ 0 w 6957128"/>
              <a:gd name="connsiteY0" fmla="*/ 2858866 h 2858866"/>
              <a:gd name="connsiteX1" fmla="*/ 2110216 w 6957128"/>
              <a:gd name="connsiteY1" fmla="*/ 1722216 h 2858866"/>
              <a:gd name="connsiteX2" fmla="*/ 4388819 w 6957128"/>
              <a:gd name="connsiteY2" fmla="*/ 186 h 2858866"/>
              <a:gd name="connsiteX3" fmla="*/ 5448220 w 6957128"/>
              <a:gd name="connsiteY3" fmla="*/ 656894 h 2858866"/>
              <a:gd name="connsiteX4" fmla="*/ 5963864 w 6957128"/>
              <a:gd name="connsiteY4" fmla="*/ 963664 h 2858866"/>
              <a:gd name="connsiteX5" fmla="*/ 6957128 w 6957128"/>
              <a:gd name="connsiteY5" fmla="*/ 1450412 h 2858866"/>
              <a:gd name="connsiteX0" fmla="*/ 0 w 6957128"/>
              <a:gd name="connsiteY0" fmla="*/ 2871449 h 2871449"/>
              <a:gd name="connsiteX1" fmla="*/ 2110216 w 6957128"/>
              <a:gd name="connsiteY1" fmla="*/ 1734799 h 2871449"/>
              <a:gd name="connsiteX2" fmla="*/ 4388819 w 6957128"/>
              <a:gd name="connsiteY2" fmla="*/ 12769 h 2871449"/>
              <a:gd name="connsiteX3" fmla="*/ 5963864 w 6957128"/>
              <a:gd name="connsiteY3" fmla="*/ 976247 h 2871449"/>
              <a:gd name="connsiteX4" fmla="*/ 6957128 w 6957128"/>
              <a:gd name="connsiteY4" fmla="*/ 1462995 h 2871449"/>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94 h 2858694"/>
              <a:gd name="connsiteX1" fmla="*/ 2278891 w 6957128"/>
              <a:gd name="connsiteY1" fmla="*/ 1784188 h 2858694"/>
              <a:gd name="connsiteX2" fmla="*/ 4388819 w 6957128"/>
              <a:gd name="connsiteY2" fmla="*/ 14 h 2858694"/>
              <a:gd name="connsiteX3" fmla="*/ 5963864 w 6957128"/>
              <a:gd name="connsiteY3" fmla="*/ 963492 h 2858694"/>
              <a:gd name="connsiteX4" fmla="*/ 6957128 w 6957128"/>
              <a:gd name="connsiteY4" fmla="*/ 1450240 h 2858694"/>
              <a:gd name="connsiteX0" fmla="*/ 0 w 6957128"/>
              <a:gd name="connsiteY0" fmla="*/ 2858696 h 2858696"/>
              <a:gd name="connsiteX1" fmla="*/ 2278891 w 6957128"/>
              <a:gd name="connsiteY1" fmla="*/ 1784190 h 2858696"/>
              <a:gd name="connsiteX2" fmla="*/ 4388819 w 6957128"/>
              <a:gd name="connsiteY2" fmla="*/ 16 h 2858696"/>
              <a:gd name="connsiteX3" fmla="*/ 5963864 w 6957128"/>
              <a:gd name="connsiteY3" fmla="*/ 963494 h 2858696"/>
              <a:gd name="connsiteX4" fmla="*/ 6957128 w 6957128"/>
              <a:gd name="connsiteY4" fmla="*/ 1450242 h 2858696"/>
              <a:gd name="connsiteX0" fmla="*/ 0 w 6957128"/>
              <a:gd name="connsiteY0" fmla="*/ 2860548 h 2860548"/>
              <a:gd name="connsiteX1" fmla="*/ 2278891 w 6957128"/>
              <a:gd name="connsiteY1" fmla="*/ 1786042 h 2860548"/>
              <a:gd name="connsiteX2" fmla="*/ 4388819 w 6957128"/>
              <a:gd name="connsiteY2" fmla="*/ 1868 h 2860548"/>
              <a:gd name="connsiteX3" fmla="*/ 6957128 w 6957128"/>
              <a:gd name="connsiteY3" fmla="*/ 1452094 h 2860548"/>
              <a:gd name="connsiteX0" fmla="*/ 0 w 6957128"/>
              <a:gd name="connsiteY0" fmla="*/ 2860619 h 2860619"/>
              <a:gd name="connsiteX1" fmla="*/ 2278891 w 6957128"/>
              <a:gd name="connsiteY1" fmla="*/ 1786113 h 2860619"/>
              <a:gd name="connsiteX2" fmla="*/ 4388819 w 6957128"/>
              <a:gd name="connsiteY2" fmla="*/ 1939 h 2860619"/>
              <a:gd name="connsiteX3" fmla="*/ 6957128 w 6957128"/>
              <a:gd name="connsiteY3" fmla="*/ 1452165 h 2860619"/>
              <a:gd name="connsiteX0" fmla="*/ 0 w 6957128"/>
              <a:gd name="connsiteY0" fmla="*/ 2860634 h 2860634"/>
              <a:gd name="connsiteX1" fmla="*/ 2278891 w 6957128"/>
              <a:gd name="connsiteY1" fmla="*/ 1786128 h 2860634"/>
              <a:gd name="connsiteX2" fmla="*/ 4388819 w 6957128"/>
              <a:gd name="connsiteY2" fmla="*/ 1954 h 2860634"/>
              <a:gd name="connsiteX3" fmla="*/ 6957128 w 6957128"/>
              <a:gd name="connsiteY3" fmla="*/ 1452180 h 2860634"/>
              <a:gd name="connsiteX0" fmla="*/ 0 w 6957128"/>
              <a:gd name="connsiteY0" fmla="*/ 2858747 h 2858747"/>
              <a:gd name="connsiteX1" fmla="*/ 2278891 w 6957128"/>
              <a:gd name="connsiteY1" fmla="*/ 1784241 h 2858747"/>
              <a:gd name="connsiteX2" fmla="*/ 4388819 w 6957128"/>
              <a:gd name="connsiteY2" fmla="*/ 67 h 2858747"/>
              <a:gd name="connsiteX3" fmla="*/ 6957128 w 6957128"/>
              <a:gd name="connsiteY3" fmla="*/ 1450293 h 2858747"/>
              <a:gd name="connsiteX0" fmla="*/ 0 w 6957128"/>
              <a:gd name="connsiteY0" fmla="*/ 2858723 h 2858723"/>
              <a:gd name="connsiteX1" fmla="*/ 2278891 w 6957128"/>
              <a:gd name="connsiteY1" fmla="*/ 1784217 h 2858723"/>
              <a:gd name="connsiteX2" fmla="*/ 4388819 w 6957128"/>
              <a:gd name="connsiteY2" fmla="*/ 43 h 2858723"/>
              <a:gd name="connsiteX3" fmla="*/ 6957128 w 6957128"/>
              <a:gd name="connsiteY3" fmla="*/ 1450269 h 2858723"/>
              <a:gd name="connsiteX0" fmla="*/ 0 w 6957128"/>
              <a:gd name="connsiteY0" fmla="*/ 2858721 h 2858721"/>
              <a:gd name="connsiteX1" fmla="*/ 2278891 w 6957128"/>
              <a:gd name="connsiteY1" fmla="*/ 1784215 h 2858721"/>
              <a:gd name="connsiteX2" fmla="*/ 4388819 w 6957128"/>
              <a:gd name="connsiteY2" fmla="*/ 41 h 2858721"/>
              <a:gd name="connsiteX3" fmla="*/ 6957128 w 6957128"/>
              <a:gd name="connsiteY3" fmla="*/ 1450267 h 2858721"/>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4678237"/>
              <a:gd name="connsiteY0" fmla="*/ 1784221 h 1784221"/>
              <a:gd name="connsiteX1" fmla="*/ 2109928 w 4678237"/>
              <a:gd name="connsiteY1" fmla="*/ 47 h 1784221"/>
              <a:gd name="connsiteX2" fmla="*/ 4678237 w 4678237"/>
              <a:gd name="connsiteY2" fmla="*/ 1450273 h 1784221"/>
              <a:gd name="connsiteX0" fmla="*/ 0 w 2568309"/>
              <a:gd name="connsiteY0" fmla="*/ 0 h 1450226"/>
              <a:gd name="connsiteX1" fmla="*/ 2568309 w 2568309"/>
              <a:gd name="connsiteY1" fmla="*/ 1450226 h 1450226"/>
              <a:gd name="connsiteX0" fmla="*/ 0 w 2473630"/>
              <a:gd name="connsiteY0" fmla="*/ 0 h 1733925"/>
              <a:gd name="connsiteX1" fmla="*/ 2473630 w 2473630"/>
              <a:gd name="connsiteY1" fmla="*/ 1733925 h 1733925"/>
              <a:gd name="connsiteX0" fmla="*/ 0 w 1716201"/>
              <a:gd name="connsiteY0" fmla="*/ 627863 h 627920"/>
              <a:gd name="connsiteX1" fmla="*/ 1716201 w 1716201"/>
              <a:gd name="connsiteY1" fmla="*/ 83049 h 627920"/>
              <a:gd name="connsiteX0" fmla="*/ 0 w 1716201"/>
              <a:gd name="connsiteY0" fmla="*/ 544814 h 545025"/>
              <a:gd name="connsiteX1" fmla="*/ 1716201 w 1716201"/>
              <a:gd name="connsiteY1" fmla="*/ 0 h 545025"/>
              <a:gd name="connsiteX0" fmla="*/ 0 w 1716201"/>
              <a:gd name="connsiteY0" fmla="*/ 544814 h 608003"/>
              <a:gd name="connsiteX1" fmla="*/ 1716201 w 1716201"/>
              <a:gd name="connsiteY1" fmla="*/ 0 h 608003"/>
              <a:gd name="connsiteX0" fmla="*/ 0 w 1716201"/>
              <a:gd name="connsiteY0" fmla="*/ 544814 h 592492"/>
              <a:gd name="connsiteX1" fmla="*/ 1716201 w 1716201"/>
              <a:gd name="connsiteY1" fmla="*/ 0 h 592492"/>
              <a:gd name="connsiteX0" fmla="*/ 0 w 1716201"/>
              <a:gd name="connsiteY0" fmla="*/ 544814 h 623614"/>
              <a:gd name="connsiteX1" fmla="*/ 1716201 w 1716201"/>
              <a:gd name="connsiteY1" fmla="*/ 0 h 623614"/>
              <a:gd name="connsiteX0" fmla="*/ 0 w 1719652"/>
              <a:gd name="connsiteY0" fmla="*/ 826976 h 888784"/>
              <a:gd name="connsiteX1" fmla="*/ 1719652 w 1719652"/>
              <a:gd name="connsiteY1" fmla="*/ 0 h 888784"/>
              <a:gd name="connsiteX0" fmla="*/ 0 w 1719652"/>
              <a:gd name="connsiteY0" fmla="*/ 653096 h 724385"/>
              <a:gd name="connsiteX1" fmla="*/ 1719652 w 1719652"/>
              <a:gd name="connsiteY1" fmla="*/ 0 h 724385"/>
              <a:gd name="connsiteX0" fmla="*/ 0 w 1729922"/>
              <a:gd name="connsiteY0" fmla="*/ 322550 h 422977"/>
              <a:gd name="connsiteX1" fmla="*/ 1729922 w 1729922"/>
              <a:gd name="connsiteY1" fmla="*/ 0 h 422977"/>
            </a:gdLst>
            <a:ahLst/>
            <a:cxnLst>
              <a:cxn ang="0">
                <a:pos x="connsiteX0" y="connsiteY0"/>
              </a:cxn>
              <a:cxn ang="0">
                <a:pos x="connsiteX1" y="connsiteY1"/>
              </a:cxn>
            </a:cxnLst>
            <a:rect l="l" t="t" r="r" b="b"/>
            <a:pathLst>
              <a:path w="1729922" h="422977">
                <a:moveTo>
                  <a:pt x="0" y="322550"/>
                </a:moveTo>
                <a:cubicBezTo>
                  <a:pt x="454142" y="649762"/>
                  <a:pt x="1028053" y="79484"/>
                  <a:pt x="1729922" y="0"/>
                </a:cubicBezTo>
              </a:path>
            </a:pathLst>
          </a:custGeom>
          <a:noFill/>
          <a:ln w="38100" cap="rnd">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1092622" y="5791200"/>
            <a:ext cx="1221361"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smtClean="0">
                <a:solidFill>
                  <a:schemeClr val="tx1"/>
                </a:solidFill>
                <a:latin typeface="+mj-lt"/>
              </a:rPr>
              <a:t>Introduction</a:t>
            </a:r>
            <a:endParaRPr lang="en-US" sz="1600" b="0" dirty="0">
              <a:solidFill>
                <a:schemeClr val="tx1"/>
              </a:solidFill>
              <a:latin typeface="+mj-lt"/>
            </a:endParaRPr>
          </a:p>
        </p:txBody>
      </p:sp>
      <p:sp>
        <p:nvSpPr>
          <p:cNvPr id="19" name="TextBox 18"/>
          <p:cNvSpPr txBox="1"/>
          <p:nvPr/>
        </p:nvSpPr>
        <p:spPr>
          <a:xfrm>
            <a:off x="3135714" y="5791200"/>
            <a:ext cx="815673"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smtClean="0">
                <a:solidFill>
                  <a:schemeClr val="tx1"/>
                </a:solidFill>
                <a:latin typeface="+mj-lt"/>
              </a:rPr>
              <a:t>Growth</a:t>
            </a:r>
            <a:endParaRPr lang="en-US" sz="1600" b="0" dirty="0">
              <a:solidFill>
                <a:schemeClr val="tx1"/>
              </a:solidFill>
              <a:latin typeface="+mj-lt"/>
            </a:endParaRPr>
          </a:p>
        </p:txBody>
      </p:sp>
      <p:sp>
        <p:nvSpPr>
          <p:cNvPr id="20" name="TextBox 19"/>
          <p:cNvSpPr txBox="1"/>
          <p:nvPr/>
        </p:nvSpPr>
        <p:spPr>
          <a:xfrm>
            <a:off x="4934584" y="5791200"/>
            <a:ext cx="912109"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smtClean="0">
                <a:solidFill>
                  <a:schemeClr val="tx1"/>
                </a:solidFill>
                <a:latin typeface="+mj-lt"/>
              </a:rPr>
              <a:t>Maturity</a:t>
            </a:r>
            <a:endParaRPr lang="en-US" sz="1600" b="0" dirty="0">
              <a:solidFill>
                <a:schemeClr val="tx1"/>
              </a:solidFill>
              <a:latin typeface="+mj-lt"/>
            </a:endParaRPr>
          </a:p>
        </p:txBody>
      </p:sp>
      <p:sp>
        <p:nvSpPr>
          <p:cNvPr id="21" name="TextBox 20"/>
          <p:cNvSpPr txBox="1"/>
          <p:nvPr/>
        </p:nvSpPr>
        <p:spPr>
          <a:xfrm>
            <a:off x="6829173" y="5791200"/>
            <a:ext cx="803425"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smtClean="0">
                <a:solidFill>
                  <a:schemeClr val="tx1"/>
                </a:solidFill>
                <a:latin typeface="+mj-lt"/>
              </a:rPr>
              <a:t>Decline</a:t>
            </a:r>
            <a:endParaRPr lang="en-US" sz="1600" b="0" dirty="0">
              <a:solidFill>
                <a:schemeClr val="tx1"/>
              </a:solidFill>
              <a:latin typeface="+mj-lt"/>
            </a:endParaRPr>
          </a:p>
        </p:txBody>
      </p:sp>
      <p:sp>
        <p:nvSpPr>
          <p:cNvPr id="22" name="TextBox 21"/>
          <p:cNvSpPr txBox="1"/>
          <p:nvPr/>
        </p:nvSpPr>
        <p:spPr>
          <a:xfrm>
            <a:off x="7022163" y="2819400"/>
            <a:ext cx="994182" cy="584775"/>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smtClean="0">
                <a:solidFill>
                  <a:schemeClr val="bg1"/>
                </a:solidFill>
                <a:latin typeface="+mj-lt"/>
              </a:rPr>
              <a:t>Product</a:t>
            </a:r>
            <a:br>
              <a:rPr lang="en-US" sz="1600" b="0" smtClean="0">
                <a:solidFill>
                  <a:schemeClr val="bg1"/>
                </a:solidFill>
                <a:latin typeface="+mj-lt"/>
              </a:rPr>
            </a:br>
            <a:r>
              <a:rPr lang="en-US" sz="1600" b="0" smtClean="0">
                <a:solidFill>
                  <a:schemeClr val="bg1"/>
                </a:solidFill>
                <a:latin typeface="+mj-lt"/>
              </a:rPr>
              <a:t>Extension</a:t>
            </a:r>
            <a:endParaRPr lang="en-US" sz="1600" b="0" dirty="0">
              <a:solidFill>
                <a:schemeClr val="bg1"/>
              </a:solidFill>
              <a:latin typeface="+mj-lt"/>
            </a:endParaRPr>
          </a:p>
        </p:txBody>
      </p:sp>
      <p:cxnSp>
        <p:nvCxnSpPr>
          <p:cNvPr id="23" name="Straight Arrow Connector 22"/>
          <p:cNvCxnSpPr/>
          <p:nvPr/>
        </p:nvCxnSpPr>
        <p:spPr>
          <a:xfrm>
            <a:off x="762000" y="5791200"/>
            <a:ext cx="7772400" cy="0"/>
          </a:xfrm>
          <a:prstGeom prst="straightConnector1">
            <a:avLst/>
          </a:prstGeom>
          <a:ln w="41275" cap="rnd">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762000" y="1143000"/>
            <a:ext cx="0" cy="4648200"/>
          </a:xfrm>
          <a:prstGeom prst="straightConnector1">
            <a:avLst/>
          </a:prstGeom>
          <a:ln w="41275" cap="rnd">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16200000">
            <a:off x="83689" y="3219551"/>
            <a:ext cx="715260" cy="400110"/>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b="0" smtClean="0">
                <a:solidFill>
                  <a:schemeClr val="tx1"/>
                </a:solidFill>
                <a:latin typeface="+mj-lt"/>
              </a:rPr>
              <a:t>Sales</a:t>
            </a:r>
            <a:endParaRPr lang="en-US" b="0" dirty="0">
              <a:solidFill>
                <a:schemeClr val="tx1"/>
              </a:solidFill>
              <a:latin typeface="+mj-lt"/>
            </a:endParaRPr>
          </a:p>
        </p:txBody>
      </p:sp>
      <p:sp>
        <p:nvSpPr>
          <p:cNvPr id="30" name="TextBox 29"/>
          <p:cNvSpPr txBox="1"/>
          <p:nvPr/>
        </p:nvSpPr>
        <p:spPr>
          <a:xfrm>
            <a:off x="4038600" y="1295400"/>
            <a:ext cx="838691" cy="461665"/>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2400" dirty="0" smtClean="0">
                <a:solidFill>
                  <a:srgbClr val="000000"/>
                </a:solidFill>
                <a:latin typeface="Century Gothic"/>
              </a:rPr>
              <a:t>TIME</a:t>
            </a:r>
            <a:endParaRPr lang="en-US" sz="2400" dirty="0">
              <a:solidFill>
                <a:srgbClr val="000000"/>
              </a:solidFill>
              <a:latin typeface="Century Gothic"/>
            </a:endParaRPr>
          </a:p>
        </p:txBody>
      </p:sp>
      <p:sp>
        <p:nvSpPr>
          <p:cNvPr id="31" name="Right Arrow 30"/>
          <p:cNvSpPr/>
          <p:nvPr/>
        </p:nvSpPr>
        <p:spPr>
          <a:xfrm>
            <a:off x="4953000" y="1371600"/>
            <a:ext cx="685800" cy="363379"/>
          </a:xfrm>
          <a:prstGeom prs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19262848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8034" name="Text Box 2"/>
          <p:cNvSpPr txBox="1">
            <a:spLocks noChangeArrowheads="1"/>
          </p:cNvSpPr>
          <p:nvPr/>
        </p:nvSpPr>
        <p:spPr bwMode="auto">
          <a:xfrm>
            <a:off x="647827" y="1676401"/>
            <a:ext cx="7058758" cy="3429000"/>
          </a:xfrm>
          <a:prstGeom prst="rect">
            <a:avLst/>
          </a:prstGeom>
          <a:noFill/>
          <a:ln w="12700" cap="sq" algn="ctr">
            <a:noFill/>
            <a:miter lim="800000"/>
            <a:headEnd/>
            <a:tailEnd/>
          </a:ln>
          <a:effectLst/>
        </p:spPr>
        <p:txBody>
          <a:bodyPr lIns="91433" tIns="45717" rIns="91433" bIns="45717"/>
          <a:lstStyle/>
          <a:p>
            <a:pPr marL="342900" indent="-342900" algn="l" eaLnBrk="1" hangingPunct="1">
              <a:lnSpc>
                <a:spcPct val="110000"/>
              </a:lnSpc>
              <a:spcAft>
                <a:spcPct val="50000"/>
              </a:spcAft>
              <a:buFont typeface="Courier New" pitchFamily="49" charset="0"/>
              <a:buChar char="o"/>
            </a:pPr>
            <a:r>
              <a:rPr lang="en-GB" sz="2200" dirty="0" smtClean="0">
                <a:solidFill>
                  <a:schemeClr val="accent6">
                    <a:lumMod val="10000"/>
                  </a:schemeClr>
                </a:solidFill>
                <a:latin typeface="Helvetica"/>
                <a:cs typeface="Helvetica"/>
              </a:rPr>
              <a:t>Because </a:t>
            </a:r>
            <a:r>
              <a:rPr lang="en-GB" sz="2200" dirty="0">
                <a:solidFill>
                  <a:schemeClr val="accent6">
                    <a:lumMod val="10000"/>
                  </a:schemeClr>
                </a:solidFill>
                <a:latin typeface="Helvetica"/>
                <a:cs typeface="Helvetica"/>
              </a:rPr>
              <a:t>the technique takes a whole view, over-performance in one area may hide under-performance in another</a:t>
            </a:r>
          </a:p>
          <a:p>
            <a:pPr marL="342900"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EVM requires considerable data administration and effort</a:t>
            </a:r>
          </a:p>
        </p:txBody>
      </p:sp>
      <p:sp>
        <p:nvSpPr>
          <p:cNvPr id="1708035" name="Text Box 3"/>
          <p:cNvSpPr txBox="1">
            <a:spLocks noChangeArrowheads="1"/>
          </p:cNvSpPr>
          <p:nvPr/>
        </p:nvSpPr>
        <p:spPr bwMode="auto">
          <a:xfrm>
            <a:off x="621323" y="5694363"/>
            <a:ext cx="183174" cy="336550"/>
          </a:xfrm>
          <a:prstGeom prst="rect">
            <a:avLst/>
          </a:prstGeom>
          <a:noFill/>
          <a:ln w="9525">
            <a:noFill/>
            <a:miter lim="800000"/>
            <a:headEnd/>
            <a:tailEnd/>
          </a:ln>
          <a:effectLst/>
        </p:spPr>
        <p:txBody>
          <a:bodyPr wrap="none">
            <a:spAutoFit/>
          </a:bodyPr>
          <a:lstStyle/>
          <a:p>
            <a:pPr algn="l"/>
            <a:endParaRPr lang="en-US" sz="1600" dirty="0">
              <a:latin typeface="Times New Roman" pitchFamily="18" charset="0"/>
            </a:endParaRPr>
          </a:p>
        </p:txBody>
      </p:sp>
      <p:sp>
        <p:nvSpPr>
          <p:cNvPr id="1708036" name="Rectangle 4"/>
          <p:cNvSpPr>
            <a:spLocks noGrp="1" noChangeArrowheads="1"/>
          </p:cNvSpPr>
          <p:nvPr>
            <p:ph type="title"/>
          </p:nvPr>
        </p:nvSpPr>
        <p:spPr/>
        <p:txBody>
          <a:bodyPr/>
          <a:lstStyle/>
          <a:p>
            <a:r>
              <a:rPr lang="en-GB" dirty="0" smtClean="0"/>
              <a:t>Disadvantages of EVM</a:t>
            </a:r>
            <a:endParaRPr lang="en-GB" dirty="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90</a:t>
            </a:fld>
            <a:endParaRPr lang="en-US" dirty="0"/>
          </a:p>
        </p:txBody>
      </p:sp>
    </p:spTree>
    <p:extLst>
      <p:ext uri="{BB962C8B-B14F-4D97-AF65-F5344CB8AC3E}">
        <p14:creationId xmlns:p14="http://schemas.microsoft.com/office/powerpoint/2010/main" xmlns="" val="172835613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57601"/>
            <a:ext cx="7772400" cy="914400"/>
          </a:xfrm>
        </p:spPr>
        <p:txBody>
          <a:bodyPr>
            <a:normAutofit fontScale="90000"/>
          </a:bodyPr>
          <a:lstStyle/>
          <a:p>
            <a:r>
              <a:rPr lang="en-US" dirty="0" smtClean="0"/>
              <a:t>Reporting Management</a:t>
            </a:r>
            <a:endParaRPr lang="en-US" dirty="0"/>
          </a:p>
        </p:txBody>
      </p:sp>
      <p:pic>
        <p:nvPicPr>
          <p:cNvPr id="28674" name="Picture 2"/>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990600" y="762000"/>
            <a:ext cx="2396534"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4" name="Slide Number Placeholder 3"/>
          <p:cNvSpPr>
            <a:spLocks noGrp="1"/>
          </p:cNvSpPr>
          <p:nvPr>
            <p:ph type="sldNum" sz="quarter" idx="12"/>
          </p:nvPr>
        </p:nvSpPr>
        <p:spPr/>
        <p:txBody>
          <a:bodyPr/>
          <a:lstStyle/>
          <a:p>
            <a:fld id="{4BE819A1-3DD8-4179-BFD0-BF7D359F8DBD}" type="slidenum">
              <a:rPr lang="en-US" smtClean="0"/>
              <a:pPr/>
              <a:t>91</a:t>
            </a:fld>
            <a:endParaRPr lang="en-US" dirty="0"/>
          </a:p>
        </p:txBody>
      </p:sp>
    </p:spTree>
    <p:extLst>
      <p:ext uri="{BB962C8B-B14F-4D97-AF65-F5344CB8AC3E}">
        <p14:creationId xmlns:p14="http://schemas.microsoft.com/office/powerpoint/2010/main" xmlns="" val="13909740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dirty="0" smtClean="0"/>
              <a:t>Collecting Data for Analyzing</a:t>
            </a:r>
            <a:endParaRPr lang="en-US" dirty="0"/>
          </a:p>
        </p:txBody>
      </p:sp>
      <p:sp>
        <p:nvSpPr>
          <p:cNvPr id="21507" name="Rectangle 3"/>
          <p:cNvSpPr>
            <a:spLocks noGrp="1" noChangeArrowheads="1"/>
          </p:cNvSpPr>
          <p:nvPr>
            <p:ph type="body" idx="1"/>
          </p:nvPr>
        </p:nvSpPr>
        <p:spPr>
          <a:xfrm>
            <a:off x="304800" y="1524000"/>
            <a:ext cx="8839200" cy="4171950"/>
          </a:xfrm>
        </p:spPr>
        <p:txBody>
          <a:bodyPr/>
          <a:lstStyle/>
          <a:p>
            <a:r>
              <a:rPr lang="en-US" dirty="0" smtClean="0"/>
              <a:t>Monitoring progress can serve </a:t>
            </a:r>
            <a:r>
              <a:rPr lang="en-US" dirty="0"/>
              <a:t>to maintain high morale on the project team </a:t>
            </a:r>
            <a:r>
              <a:rPr lang="en-US" dirty="0" smtClean="0"/>
              <a:t>and can also alert </a:t>
            </a:r>
            <a:r>
              <a:rPr lang="en-US" dirty="0"/>
              <a:t>team members to problems that will have to be solved</a:t>
            </a:r>
          </a:p>
          <a:p>
            <a:r>
              <a:rPr lang="en-US" dirty="0"/>
              <a:t>The purpose of the </a:t>
            </a:r>
            <a:r>
              <a:rPr lang="en-US" dirty="0" smtClean="0"/>
              <a:t>control system </a:t>
            </a:r>
            <a:r>
              <a:rPr lang="en-US" dirty="0"/>
              <a:t>is to gather and report </a:t>
            </a:r>
            <a:r>
              <a:rPr lang="en-US" dirty="0" smtClean="0"/>
              <a:t>data to help support decisions to make corrective actions.</a:t>
            </a:r>
            <a:endParaRPr lang="en-US" dirty="0"/>
          </a:p>
        </p:txBody>
      </p:sp>
    </p:spTree>
    <p:extLst>
      <p:ext uri="{BB962C8B-B14F-4D97-AF65-F5344CB8AC3E}">
        <p14:creationId xmlns:p14="http://schemas.microsoft.com/office/powerpoint/2010/main" xmlns="" val="5945493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dirty="0"/>
              <a:t>How to Collect </a:t>
            </a:r>
            <a:r>
              <a:rPr lang="en-US" dirty="0" smtClean="0"/>
              <a:t>Data - 1</a:t>
            </a:r>
            <a:endParaRPr lang="en-US" dirty="0"/>
          </a:p>
        </p:txBody>
      </p:sp>
      <p:sp>
        <p:nvSpPr>
          <p:cNvPr id="22531" name="Rectangle 3"/>
          <p:cNvSpPr>
            <a:spLocks noGrp="1" noChangeArrowheads="1"/>
          </p:cNvSpPr>
          <p:nvPr>
            <p:ph type="body" idx="1"/>
          </p:nvPr>
        </p:nvSpPr>
        <p:spPr>
          <a:xfrm>
            <a:off x="228600" y="1295400"/>
            <a:ext cx="8686800" cy="4724400"/>
          </a:xfrm>
        </p:spPr>
        <p:txBody>
          <a:bodyPr/>
          <a:lstStyle/>
          <a:p>
            <a:r>
              <a:rPr lang="en-US" sz="2800" dirty="0"/>
              <a:t>Significant differences from plan should be highlighted or </a:t>
            </a:r>
            <a:r>
              <a:rPr lang="ja-JP" altLang="en-US" sz="2800" dirty="0">
                <a:latin typeface="Arial"/>
              </a:rPr>
              <a:t>“</a:t>
            </a:r>
            <a:r>
              <a:rPr lang="en-US" sz="2800" dirty="0"/>
              <a:t>flagged</a:t>
            </a:r>
            <a:r>
              <a:rPr lang="ja-JP" altLang="en-US" sz="2800" dirty="0">
                <a:latin typeface="Arial"/>
              </a:rPr>
              <a:t>”</a:t>
            </a:r>
            <a:r>
              <a:rPr lang="en-US" sz="2800" dirty="0"/>
              <a:t> so that they cannot be </a:t>
            </a:r>
            <a:r>
              <a:rPr lang="en-US" sz="2800" dirty="0" smtClean="0"/>
              <a:t>overlooked.</a:t>
            </a:r>
          </a:p>
          <a:p>
            <a:r>
              <a:rPr lang="en-US" sz="2800" dirty="0" smtClean="0"/>
              <a:t>An </a:t>
            </a:r>
            <a:r>
              <a:rPr lang="en-US" sz="2800" dirty="0"/>
              <a:t>internal audit serves the purpose of ensuring all information gathered is honest</a:t>
            </a:r>
          </a:p>
          <a:p>
            <a:r>
              <a:rPr lang="en-US" sz="2800" dirty="0" smtClean="0"/>
              <a:t>To prevent bias, all reports should be developed using factual and verifiable information. </a:t>
            </a:r>
            <a:r>
              <a:rPr lang="en-US" sz="1200" dirty="0" smtClean="0"/>
              <a:t>(Refer back to ISO 9001…)</a:t>
            </a:r>
            <a:endParaRPr lang="en-US" sz="1200" dirty="0"/>
          </a:p>
        </p:txBody>
      </p:sp>
    </p:spTree>
    <p:extLst>
      <p:ext uri="{BB962C8B-B14F-4D97-AF65-F5344CB8AC3E}">
        <p14:creationId xmlns:p14="http://schemas.microsoft.com/office/powerpoint/2010/main" xmlns="" val="3501546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dirty="0"/>
              <a:t>How to Collect </a:t>
            </a:r>
            <a:r>
              <a:rPr lang="en-US" dirty="0" smtClean="0"/>
              <a:t>Data - 2</a:t>
            </a:r>
            <a:endParaRPr lang="en-US" dirty="0"/>
          </a:p>
        </p:txBody>
      </p:sp>
      <p:sp>
        <p:nvSpPr>
          <p:cNvPr id="23555" name="Rectangle 3"/>
          <p:cNvSpPr>
            <a:spLocks noGrp="1" noChangeArrowheads="1"/>
          </p:cNvSpPr>
          <p:nvPr>
            <p:ph type="body" idx="1"/>
          </p:nvPr>
        </p:nvSpPr>
        <p:spPr>
          <a:xfrm>
            <a:off x="457200" y="1828800"/>
            <a:ext cx="8229600" cy="4724400"/>
          </a:xfrm>
        </p:spPr>
        <p:txBody>
          <a:bodyPr/>
          <a:lstStyle/>
          <a:p>
            <a:r>
              <a:rPr lang="en-US" sz="2800"/>
              <a:t>The project manager is often dependent on team members to call attention to problems</a:t>
            </a:r>
          </a:p>
          <a:p>
            <a:r>
              <a:rPr lang="en-US" sz="2800"/>
              <a:t>The project manager must make sure that the bearer of bad news is not punished; nor the admitter-to-error executed</a:t>
            </a:r>
          </a:p>
          <a:p>
            <a:r>
              <a:rPr lang="en-US" sz="2800"/>
              <a:t>The hider-of-mistakes may be shot with impunity - and then sent to corporate Siberia</a:t>
            </a:r>
          </a:p>
        </p:txBody>
      </p:sp>
    </p:spTree>
    <p:extLst>
      <p:ext uri="{BB962C8B-B14F-4D97-AF65-F5344CB8AC3E}">
        <p14:creationId xmlns:p14="http://schemas.microsoft.com/office/powerpoint/2010/main" xmlns="" val="9435895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fontScale="90000"/>
          </a:bodyPr>
          <a:lstStyle/>
          <a:p>
            <a:r>
              <a:rPr lang="en-US" dirty="0"/>
              <a:t>Information Needs and the Reporting </a:t>
            </a:r>
            <a:r>
              <a:rPr lang="en-US" dirty="0" smtClean="0"/>
              <a:t>Process - 1</a:t>
            </a:r>
            <a:endParaRPr lang="en-US" dirty="0"/>
          </a:p>
        </p:txBody>
      </p:sp>
      <p:sp>
        <p:nvSpPr>
          <p:cNvPr id="24579" name="Rectangle 3"/>
          <p:cNvSpPr>
            <a:spLocks noGrp="1" noChangeArrowheads="1"/>
          </p:cNvSpPr>
          <p:nvPr>
            <p:ph type="body" idx="1"/>
          </p:nvPr>
        </p:nvSpPr>
        <p:spPr>
          <a:xfrm>
            <a:off x="381000" y="1828800"/>
            <a:ext cx="8763000" cy="4724400"/>
          </a:xfrm>
        </p:spPr>
        <p:txBody>
          <a:bodyPr/>
          <a:lstStyle/>
          <a:p>
            <a:r>
              <a:rPr lang="en-US" sz="2800"/>
              <a:t>The monitoring system ought to be constructed so that it addresses every level of management</a:t>
            </a:r>
          </a:p>
          <a:p>
            <a:r>
              <a:rPr lang="en-US" sz="2800"/>
              <a:t>Reports do not need to be of the same depth or at the same frequency for each level</a:t>
            </a:r>
          </a:p>
          <a:p>
            <a:r>
              <a:rPr lang="en-US" sz="2800"/>
              <a:t>The relationship of project reports to the project action plan or WBS is the key to the determination of both report content and frequency</a:t>
            </a:r>
          </a:p>
        </p:txBody>
      </p:sp>
    </p:spTree>
    <p:extLst>
      <p:ext uri="{BB962C8B-B14F-4D97-AF65-F5344CB8AC3E}">
        <p14:creationId xmlns:p14="http://schemas.microsoft.com/office/powerpoint/2010/main" xmlns="" val="18910737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fontScale="90000"/>
          </a:bodyPr>
          <a:lstStyle/>
          <a:p>
            <a:r>
              <a:rPr lang="en-US" dirty="0"/>
              <a:t>Information Needs and the Reporting </a:t>
            </a:r>
            <a:r>
              <a:rPr lang="en-US" dirty="0" smtClean="0"/>
              <a:t>Process - 2</a:t>
            </a:r>
            <a:endParaRPr lang="en-US" dirty="0"/>
          </a:p>
        </p:txBody>
      </p:sp>
      <p:sp>
        <p:nvSpPr>
          <p:cNvPr id="25603" name="Rectangle 3"/>
          <p:cNvSpPr>
            <a:spLocks noGrp="1" noChangeArrowheads="1"/>
          </p:cNvSpPr>
          <p:nvPr>
            <p:ph type="body" idx="1"/>
          </p:nvPr>
        </p:nvSpPr>
        <p:spPr>
          <a:xfrm>
            <a:off x="381000" y="1676400"/>
            <a:ext cx="8763000" cy="4724400"/>
          </a:xfrm>
        </p:spPr>
        <p:txBody>
          <a:bodyPr/>
          <a:lstStyle/>
          <a:p>
            <a:r>
              <a:rPr lang="en-US" sz="2800" dirty="0"/>
              <a:t>Reports must contain data relevant to the control of specific tasks that are being carried out according to a specific schedule</a:t>
            </a:r>
          </a:p>
          <a:p>
            <a:r>
              <a:rPr lang="en-US" sz="2800" dirty="0"/>
              <a:t>The frequency of reporting should be great enough to allow control to be exerted during or before the period in which the task is scheduled for completion</a:t>
            </a:r>
          </a:p>
          <a:p>
            <a:r>
              <a:rPr lang="en-US" sz="2800" dirty="0"/>
              <a:t>The timing of reports should generally correspond to the timing of project milestones</a:t>
            </a:r>
          </a:p>
        </p:txBody>
      </p:sp>
    </p:spTree>
    <p:extLst>
      <p:ext uri="{BB962C8B-B14F-4D97-AF65-F5344CB8AC3E}">
        <p14:creationId xmlns:p14="http://schemas.microsoft.com/office/powerpoint/2010/main" xmlns="" val="5179860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r>
              <a:rPr lang="en-US" dirty="0"/>
              <a:t>Information Needs and the Reporting </a:t>
            </a:r>
            <a:r>
              <a:rPr lang="en-US" dirty="0" smtClean="0"/>
              <a:t>Process - 3</a:t>
            </a:r>
            <a:endParaRPr lang="en-US" dirty="0"/>
          </a:p>
        </p:txBody>
      </p:sp>
      <p:sp>
        <p:nvSpPr>
          <p:cNvPr id="26627" name="Rectangle 3"/>
          <p:cNvSpPr>
            <a:spLocks noGrp="1" noChangeArrowheads="1"/>
          </p:cNvSpPr>
          <p:nvPr>
            <p:ph type="body" idx="1"/>
          </p:nvPr>
        </p:nvSpPr>
        <p:spPr>
          <a:xfrm>
            <a:off x="381000" y="1905000"/>
            <a:ext cx="8763000" cy="4724400"/>
          </a:xfrm>
        </p:spPr>
        <p:txBody>
          <a:bodyPr/>
          <a:lstStyle/>
          <a:p>
            <a:r>
              <a:rPr lang="en-US" sz="2800"/>
              <a:t>The nature of the monitoring system should be consistent with the logic of the planning, budgeting, and scheduling systems</a:t>
            </a:r>
          </a:p>
          <a:p>
            <a:r>
              <a:rPr lang="en-US" sz="2800"/>
              <a:t>The primary objective is to ensure achievement of the project plan through control</a:t>
            </a:r>
          </a:p>
          <a:p>
            <a:r>
              <a:rPr lang="en-US" sz="2800"/>
              <a:t>The scheduling and resource usage columns of the project action plan will serve as the key to the design of project reports</a:t>
            </a:r>
          </a:p>
          <a:p>
            <a:endParaRPr lang="en-US" sz="2800"/>
          </a:p>
        </p:txBody>
      </p:sp>
    </p:spTree>
    <p:extLst>
      <p:ext uri="{BB962C8B-B14F-4D97-AF65-F5344CB8AC3E}">
        <p14:creationId xmlns:p14="http://schemas.microsoft.com/office/powerpoint/2010/main" xmlns="" val="20398000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fontScale="90000"/>
          </a:bodyPr>
          <a:lstStyle/>
          <a:p>
            <a:r>
              <a:rPr lang="en-US" dirty="0"/>
              <a:t>Information Needs and the Reporting </a:t>
            </a:r>
            <a:r>
              <a:rPr lang="en-US" dirty="0" smtClean="0"/>
              <a:t>Process - 4</a:t>
            </a:r>
            <a:endParaRPr lang="en-US" dirty="0"/>
          </a:p>
        </p:txBody>
      </p:sp>
      <p:sp>
        <p:nvSpPr>
          <p:cNvPr id="27651" name="Rectangle 3"/>
          <p:cNvSpPr>
            <a:spLocks noGrp="1" noChangeArrowheads="1"/>
          </p:cNvSpPr>
          <p:nvPr>
            <p:ph type="body" idx="1"/>
          </p:nvPr>
        </p:nvSpPr>
        <p:spPr>
          <a:xfrm>
            <a:off x="228600" y="1524000"/>
            <a:ext cx="8915400" cy="4191000"/>
          </a:xfrm>
        </p:spPr>
        <p:txBody>
          <a:bodyPr>
            <a:normAutofit/>
          </a:bodyPr>
          <a:lstStyle/>
          <a:p>
            <a:r>
              <a:rPr lang="en-US" sz="2400" dirty="0"/>
              <a:t>Benefits of detailed, timely reports delivered to the proper </a:t>
            </a:r>
            <a:r>
              <a:rPr lang="en-US" sz="2400" dirty="0" smtClean="0"/>
              <a:t>stakeholders:</a:t>
            </a:r>
            <a:endParaRPr lang="en-US" sz="2400" dirty="0"/>
          </a:p>
          <a:p>
            <a:pPr lvl="1"/>
            <a:r>
              <a:rPr lang="en-US" sz="2000" dirty="0"/>
              <a:t>Mutual understanding of the goals of the project</a:t>
            </a:r>
          </a:p>
          <a:p>
            <a:pPr lvl="1"/>
            <a:r>
              <a:rPr lang="en-US" sz="2000" dirty="0"/>
              <a:t>Awareness of the progress of </a:t>
            </a:r>
            <a:r>
              <a:rPr lang="en-US" sz="2000" dirty="0" smtClean="0"/>
              <a:t>activities</a:t>
            </a:r>
            <a:endParaRPr lang="en-US" sz="2000" dirty="0"/>
          </a:p>
          <a:p>
            <a:pPr lvl="1"/>
            <a:r>
              <a:rPr lang="en-US" sz="2000" dirty="0"/>
              <a:t>More realistic planning for the needs of all </a:t>
            </a:r>
            <a:r>
              <a:rPr lang="en-US" sz="2000" dirty="0" smtClean="0"/>
              <a:t>involved</a:t>
            </a:r>
            <a:endParaRPr lang="en-US" sz="2000" dirty="0"/>
          </a:p>
          <a:p>
            <a:pPr lvl="1"/>
            <a:r>
              <a:rPr lang="en-US" sz="2000" dirty="0"/>
              <a:t>Understanding the relationships of individual tasks </a:t>
            </a:r>
            <a:r>
              <a:rPr lang="en-US" sz="2000" dirty="0" smtClean="0"/>
              <a:t>to the success of the overall </a:t>
            </a:r>
            <a:r>
              <a:rPr lang="en-US" sz="2000" dirty="0"/>
              <a:t>project</a:t>
            </a:r>
          </a:p>
          <a:p>
            <a:pPr lvl="1"/>
            <a:r>
              <a:rPr lang="en-US" sz="2000" dirty="0"/>
              <a:t>Early warning signals of potential problems and delays</a:t>
            </a:r>
          </a:p>
          <a:p>
            <a:pPr lvl="1"/>
            <a:r>
              <a:rPr lang="en-US" sz="2000" dirty="0"/>
              <a:t>Faster management action in response to unacceptable or inappropriate work</a:t>
            </a:r>
          </a:p>
          <a:p>
            <a:pPr lvl="1"/>
            <a:r>
              <a:rPr lang="en-US" sz="2000" dirty="0"/>
              <a:t>Higher visibility to top management</a:t>
            </a:r>
          </a:p>
        </p:txBody>
      </p:sp>
    </p:spTree>
    <p:extLst>
      <p:ext uri="{BB962C8B-B14F-4D97-AF65-F5344CB8AC3E}">
        <p14:creationId xmlns:p14="http://schemas.microsoft.com/office/powerpoint/2010/main" xmlns="" val="4903651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a:t>Report </a:t>
            </a:r>
            <a:r>
              <a:rPr lang="en-US" dirty="0" smtClean="0"/>
              <a:t>Types - 1</a:t>
            </a:r>
            <a:endParaRPr lang="en-US" dirty="0"/>
          </a:p>
        </p:txBody>
      </p:sp>
      <p:sp>
        <p:nvSpPr>
          <p:cNvPr id="28675" name="Rectangle 3"/>
          <p:cNvSpPr>
            <a:spLocks noGrp="1" noChangeArrowheads="1"/>
          </p:cNvSpPr>
          <p:nvPr>
            <p:ph type="body" idx="1"/>
          </p:nvPr>
        </p:nvSpPr>
        <p:spPr>
          <a:xfrm>
            <a:off x="381000" y="1371600"/>
            <a:ext cx="8178800" cy="4171950"/>
          </a:xfrm>
        </p:spPr>
        <p:txBody>
          <a:bodyPr/>
          <a:lstStyle/>
          <a:p>
            <a:r>
              <a:rPr lang="en-US" dirty="0"/>
              <a:t>For the purposes of project management, we can consider three distinct types of reports:</a:t>
            </a:r>
          </a:p>
          <a:p>
            <a:pPr lvl="1"/>
            <a:r>
              <a:rPr lang="en-US" dirty="0" smtClean="0"/>
              <a:t>General</a:t>
            </a:r>
            <a:endParaRPr lang="en-US" dirty="0"/>
          </a:p>
          <a:p>
            <a:pPr lvl="1"/>
            <a:r>
              <a:rPr lang="en-US" dirty="0"/>
              <a:t>Exception</a:t>
            </a:r>
          </a:p>
          <a:p>
            <a:pPr lvl="1"/>
            <a:r>
              <a:rPr lang="en-US" dirty="0"/>
              <a:t>Special </a:t>
            </a:r>
            <a:r>
              <a:rPr lang="en-US" dirty="0" smtClean="0"/>
              <a:t>analysis</a:t>
            </a:r>
            <a:endParaRPr lang="en-US" dirty="0"/>
          </a:p>
          <a:p>
            <a:r>
              <a:rPr lang="en-US" dirty="0" smtClean="0"/>
              <a:t>These reports are driven by either</a:t>
            </a:r>
          </a:p>
          <a:p>
            <a:pPr lvl="1"/>
            <a:r>
              <a:rPr lang="en-US" dirty="0" smtClean="0"/>
              <a:t>Event</a:t>
            </a:r>
          </a:p>
          <a:p>
            <a:pPr lvl="1"/>
            <a:r>
              <a:rPr lang="en-US" dirty="0" smtClean="0"/>
              <a:t>Time </a:t>
            </a:r>
          </a:p>
          <a:p>
            <a:pPr lvl="1"/>
            <a:endParaRPr lang="en-US" dirty="0" smtClean="0"/>
          </a:p>
        </p:txBody>
      </p:sp>
    </p:spTree>
    <p:extLst>
      <p:ext uri="{BB962C8B-B14F-4D97-AF65-F5344CB8AC3E}">
        <p14:creationId xmlns:p14="http://schemas.microsoft.com/office/powerpoint/2010/main" xmlns="" val="1672927563"/>
      </p:ext>
    </p:extLst>
  </p:cSld>
  <p:clrMapOvr>
    <a:masterClrMapping/>
  </p:clrMapOvr>
</p:sld>
</file>

<file path=ppt/theme/theme1.xml><?xml version="1.0" encoding="utf-8"?>
<a:theme xmlns:a="http://schemas.openxmlformats.org/drawingml/2006/main" name="Custom Design">
  <a:themeElements>
    <a:clrScheme name="Custom 4">
      <a:dk1>
        <a:srgbClr val="000000"/>
      </a:dk1>
      <a:lt1>
        <a:srgbClr val="FFFFFF"/>
      </a:lt1>
      <a:dk2>
        <a:srgbClr val="44546A"/>
      </a:dk2>
      <a:lt2>
        <a:srgbClr val="E7E6E6"/>
      </a:lt2>
      <a:accent1>
        <a:srgbClr val="A4A4A4"/>
      </a:accent1>
      <a:accent2>
        <a:srgbClr val="ED7D31"/>
      </a:accent2>
      <a:accent3>
        <a:srgbClr val="A5A5A5"/>
      </a:accent3>
      <a:accent4>
        <a:srgbClr val="FFC000"/>
      </a:accent4>
      <a:accent5>
        <a:srgbClr val="77A641"/>
      </a:accent5>
      <a:accent6>
        <a:srgbClr val="A7D278"/>
      </a:accent6>
      <a:hlink>
        <a:srgbClr val="A7D278"/>
      </a:hlink>
      <a:folHlink>
        <a:srgbClr val="797979"/>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15128</TotalTime>
  <Words>21460</Words>
  <Application>Microsoft Office PowerPoint</Application>
  <PresentationFormat>Presentación en pantalla (4:3)</PresentationFormat>
  <Paragraphs>2928</Paragraphs>
  <Slides>201</Slides>
  <Notes>120</Notes>
  <HiddenSlides>1</HiddenSlides>
  <MMClips>1</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201</vt:i4>
      </vt:variant>
    </vt:vector>
  </HeadingPairs>
  <TitlesOfParts>
    <vt:vector size="203" baseType="lpstr">
      <vt:lpstr>Custom Design</vt:lpstr>
      <vt:lpstr>Document</vt:lpstr>
      <vt:lpstr>Diapositiva 1</vt:lpstr>
      <vt:lpstr>PRiSM Project Implementing</vt:lpstr>
      <vt:lpstr>PRiSM Project Closure</vt:lpstr>
      <vt:lpstr>PRiSM Project Closure</vt:lpstr>
      <vt:lpstr>Post Project Phase</vt:lpstr>
      <vt:lpstr>Handover</vt:lpstr>
      <vt:lpstr>Closure</vt:lpstr>
      <vt:lpstr>Flexible Framework </vt:lpstr>
      <vt:lpstr>Product Life Cycle</vt:lpstr>
      <vt:lpstr>Sustainable Concepts</vt:lpstr>
      <vt:lpstr>Deliverables from a concept to relationships perspective </vt:lpstr>
      <vt:lpstr>We have covered</vt:lpstr>
      <vt:lpstr>Diapositiva 13</vt:lpstr>
      <vt:lpstr>The P5 Standard</vt:lpstr>
      <vt:lpstr>The P5™ Standard for Sustainability in Project Management </vt:lpstr>
      <vt:lpstr>P5 Overview</vt:lpstr>
      <vt:lpstr>Diapositiva 17</vt:lpstr>
      <vt:lpstr>What is a product?</vt:lpstr>
      <vt:lpstr>What is a Project Process?</vt:lpstr>
      <vt:lpstr>P5 and the Social Bottom Line</vt:lpstr>
      <vt:lpstr>P5 and the Social Bottom Line</vt:lpstr>
      <vt:lpstr>P5 and the Social Bottom Line</vt:lpstr>
      <vt:lpstr>P5 and the Social Bottom Line</vt:lpstr>
      <vt:lpstr>P5 and the Environmental Bottom Line</vt:lpstr>
      <vt:lpstr>P5 and the Environmental Bottom Line</vt:lpstr>
      <vt:lpstr>P5 and the Environmental Bottom Line</vt:lpstr>
      <vt:lpstr>P5 and the Environmental Bottom Line</vt:lpstr>
      <vt:lpstr>P5 and the Financial Bottom Line</vt:lpstr>
      <vt:lpstr>P5 and the Financial Bottom Line</vt:lpstr>
      <vt:lpstr>How to Perform the Analysis</vt:lpstr>
      <vt:lpstr>Example</vt:lpstr>
      <vt:lpstr>Why do this? </vt:lpstr>
      <vt:lpstr>A lot of good info…</vt:lpstr>
      <vt:lpstr>Compared with the GRI and UNGC</vt:lpstr>
      <vt:lpstr>Group Exercise  Learning How to use P5</vt:lpstr>
      <vt:lpstr>Class Exercise. Learning How to use P5</vt:lpstr>
      <vt:lpstr>P5 and… </vt:lpstr>
      <vt:lpstr>We have covered</vt:lpstr>
      <vt:lpstr>Diapositiva 39</vt:lpstr>
      <vt:lpstr>Project Controls</vt:lpstr>
      <vt:lpstr>What is Project Control?</vt:lpstr>
      <vt:lpstr>Project Controls Breakdown</vt:lpstr>
      <vt:lpstr>MANAGING CONTROL</vt:lpstr>
      <vt:lpstr>Establishing Project Control</vt:lpstr>
      <vt:lpstr>Establishing Project Control</vt:lpstr>
      <vt:lpstr>Project Controls Principles</vt:lpstr>
      <vt:lpstr>Project Controls Process</vt:lpstr>
      <vt:lpstr>Product Breakdown Structure</vt:lpstr>
      <vt:lpstr>Work Breakdown</vt:lpstr>
      <vt:lpstr>Numbering System</vt:lpstr>
      <vt:lpstr>Organization Breakdown</vt:lpstr>
      <vt:lpstr>Responsibility Matrix</vt:lpstr>
      <vt:lpstr>Cost Breakdown</vt:lpstr>
      <vt:lpstr>Critical Path Method (CPM)</vt:lpstr>
      <vt:lpstr>Critical Path Method</vt:lpstr>
      <vt:lpstr>Critical Path Method</vt:lpstr>
      <vt:lpstr>Critical Path Method</vt:lpstr>
      <vt:lpstr>Critical Path Method Example</vt:lpstr>
      <vt:lpstr>Critical Path Method</vt:lpstr>
      <vt:lpstr>Critical Path Method (CPM)</vt:lpstr>
      <vt:lpstr>Dummy Activity Example</vt:lpstr>
      <vt:lpstr>Critical Path Method</vt:lpstr>
      <vt:lpstr>Critical Path Method</vt:lpstr>
      <vt:lpstr>Estimating Accuracy</vt:lpstr>
      <vt:lpstr>Procurement Management</vt:lpstr>
      <vt:lpstr>Procurement Terms</vt:lpstr>
      <vt:lpstr>A risk based approach</vt:lpstr>
      <vt:lpstr> Foundation :Level 1, People</vt:lpstr>
      <vt:lpstr> Practice: level 3, Procurement Process</vt:lpstr>
      <vt:lpstr>Lead: Level 5 Measurements and Results</vt:lpstr>
      <vt:lpstr>Common Project Procurement Terminology</vt:lpstr>
      <vt:lpstr>Contract vs. Risk</vt:lpstr>
      <vt:lpstr>Acquisition Plan</vt:lpstr>
      <vt:lpstr>Procurement Selection Process</vt:lpstr>
      <vt:lpstr>Evaluation and Selection Criteria</vt:lpstr>
      <vt:lpstr>Green Vendor Scorecard</vt:lpstr>
      <vt:lpstr>Contractual Relationships</vt:lpstr>
      <vt:lpstr>Cost management</vt:lpstr>
      <vt:lpstr>Estimates, Budgets &amp; Costs</vt:lpstr>
      <vt:lpstr>Project Cost Plan</vt:lpstr>
      <vt:lpstr>Benefits of Cost Management</vt:lpstr>
      <vt:lpstr>Project Costs</vt:lpstr>
      <vt:lpstr>Earned Value Management</vt:lpstr>
      <vt:lpstr>Pre-Requisites to EVM</vt:lpstr>
      <vt:lpstr>Earned Value Parameters</vt:lpstr>
      <vt:lpstr>Earned Value Principles</vt:lpstr>
      <vt:lpstr>Earned Value Measurement</vt:lpstr>
      <vt:lpstr>Future Performance</vt:lpstr>
      <vt:lpstr>Advantages of Earned Value</vt:lpstr>
      <vt:lpstr>Disadvantages of EVM</vt:lpstr>
      <vt:lpstr>Reporting Management</vt:lpstr>
      <vt:lpstr>Collecting Data for Analyzing</vt:lpstr>
      <vt:lpstr>How to Collect Data - 1</vt:lpstr>
      <vt:lpstr>How to Collect Data - 2</vt:lpstr>
      <vt:lpstr>Information Needs and the Reporting Process - 1</vt:lpstr>
      <vt:lpstr>Information Needs and the Reporting Process - 2</vt:lpstr>
      <vt:lpstr>Information Needs and the Reporting Process - 3</vt:lpstr>
      <vt:lpstr>Information Needs and the Reporting Process - 4</vt:lpstr>
      <vt:lpstr>Report Types - 1</vt:lpstr>
      <vt:lpstr>Report Types - 3</vt:lpstr>
      <vt:lpstr>Report Types - 4</vt:lpstr>
      <vt:lpstr>Meetings - 1</vt:lpstr>
      <vt:lpstr>Meetings - 2</vt:lpstr>
      <vt:lpstr>Common Reporting Problems</vt:lpstr>
      <vt:lpstr>Tolerances and Triggers</vt:lpstr>
      <vt:lpstr>Project Scoring Model</vt:lpstr>
      <vt:lpstr>Developing Weighted Project Score Formula</vt:lpstr>
      <vt:lpstr>Triggers &amp; Key Performance Indicators</vt:lpstr>
      <vt:lpstr>Methods and the Life Cycle</vt:lpstr>
      <vt:lpstr>Methods Benefits</vt:lpstr>
      <vt:lpstr>Change Control</vt:lpstr>
      <vt:lpstr>Need for Change Control</vt:lpstr>
      <vt:lpstr>Roles</vt:lpstr>
      <vt:lpstr>Change Control Process</vt:lpstr>
      <vt:lpstr>Key Documents – Change Request</vt:lpstr>
      <vt:lpstr>Best Practice</vt:lpstr>
      <vt:lpstr>We have covered</vt:lpstr>
      <vt:lpstr>Issue and Risk Management</vt:lpstr>
      <vt:lpstr>Context</vt:lpstr>
      <vt:lpstr>Terminology</vt:lpstr>
      <vt:lpstr>Levels of Risk</vt:lpstr>
      <vt:lpstr>Sustainability in Risk Management</vt:lpstr>
      <vt:lpstr>Diapositiva 123</vt:lpstr>
      <vt:lpstr>Risk Balance </vt:lpstr>
      <vt:lpstr>Risk Management Process</vt:lpstr>
      <vt:lpstr>Risk Identification Methods</vt:lpstr>
      <vt:lpstr>Risk Register</vt:lpstr>
      <vt:lpstr>Analysis (Assessment)</vt:lpstr>
      <vt:lpstr>Probability &amp; Impact Grid</vt:lpstr>
      <vt:lpstr>Risk Response</vt:lpstr>
      <vt:lpstr>Risk Threat Responses</vt:lpstr>
      <vt:lpstr>Risk Opportunity Responses</vt:lpstr>
      <vt:lpstr>Monitor and Control</vt:lpstr>
      <vt:lpstr>GPM Best Practice</vt:lpstr>
      <vt:lpstr>PESTLE</vt:lpstr>
      <vt:lpstr>SWOT</vt:lpstr>
      <vt:lpstr>Issue Management</vt:lpstr>
      <vt:lpstr>Issue Definition</vt:lpstr>
      <vt:lpstr>Issue Escalation Route</vt:lpstr>
      <vt:lpstr>Issue Log - Contents</vt:lpstr>
      <vt:lpstr>We have covered</vt:lpstr>
      <vt:lpstr>Diapositiva 142</vt:lpstr>
      <vt:lpstr>Organizational Structure and Roles</vt:lpstr>
      <vt:lpstr>What is organization structure?</vt:lpstr>
      <vt:lpstr>Functional</vt:lpstr>
      <vt:lpstr>Advantage / Disadvantage</vt:lpstr>
      <vt:lpstr>Projectized</vt:lpstr>
      <vt:lpstr>Advantage / Disadvantage</vt:lpstr>
      <vt:lpstr>Matrix</vt:lpstr>
      <vt:lpstr>Advantage / Disadvantage</vt:lpstr>
      <vt:lpstr>Organizational Influences</vt:lpstr>
      <vt:lpstr>Organizational Roles</vt:lpstr>
      <vt:lpstr>Example project team structure</vt:lpstr>
      <vt:lpstr>Project Sponsor/Executive</vt:lpstr>
      <vt:lpstr>Project Manager</vt:lpstr>
      <vt:lpstr>Project Board</vt:lpstr>
      <vt:lpstr>We have covered</vt:lpstr>
      <vt:lpstr>Diapositiva 158</vt:lpstr>
      <vt:lpstr>Sponsorship</vt:lpstr>
      <vt:lpstr>Project Sponsorship</vt:lpstr>
      <vt:lpstr>Roles</vt:lpstr>
      <vt:lpstr>Role of the sponsor</vt:lpstr>
      <vt:lpstr>Responsibilities of the sponsor</vt:lpstr>
      <vt:lpstr>Characteristics of the sponsor</vt:lpstr>
      <vt:lpstr>The relationship between Sponsor and PM</vt:lpstr>
      <vt:lpstr>We have covered</vt:lpstr>
      <vt:lpstr>Diapositiva 167</vt:lpstr>
      <vt:lpstr>Stakeholder Engagement</vt:lpstr>
      <vt:lpstr>What are Stakeholders?</vt:lpstr>
      <vt:lpstr>Management of Stakeholders Engagement</vt:lpstr>
      <vt:lpstr>Why?</vt:lpstr>
      <vt:lpstr>Keys to Stakeholder Engagement</vt:lpstr>
      <vt:lpstr>Keys to Stakeholder Engagement</vt:lpstr>
      <vt:lpstr>Stakeholder Engagement process</vt:lpstr>
      <vt:lpstr>Identify stakeholders</vt:lpstr>
      <vt:lpstr>Stakeholder analysis</vt:lpstr>
      <vt:lpstr>Analysis tools – 2x2 grid</vt:lpstr>
      <vt:lpstr>Stakeholder Registers</vt:lpstr>
      <vt:lpstr>Stakeholder Register</vt:lpstr>
      <vt:lpstr>Skills Essential for Effective Stakeholder Engagement</vt:lpstr>
      <vt:lpstr>We have covered</vt:lpstr>
      <vt:lpstr>Diapositiva 182</vt:lpstr>
      <vt:lpstr>Performance and Quality</vt:lpstr>
      <vt:lpstr>Subject Areas</vt:lpstr>
      <vt:lpstr>Preamble</vt:lpstr>
      <vt:lpstr>Quality Assurance vs. Quality Control</vt:lpstr>
      <vt:lpstr>Four quality processes</vt:lpstr>
      <vt:lpstr>Quality of deliverables</vt:lpstr>
      <vt:lpstr>Acceptance criteria</vt:lpstr>
      <vt:lpstr>Why manage quality</vt:lpstr>
      <vt:lpstr>Techniques in quality planning and assurance</vt:lpstr>
      <vt:lpstr>Techniques in quality control</vt:lpstr>
      <vt:lpstr>Quality in work packages</vt:lpstr>
      <vt:lpstr>Benefits of quality management</vt:lpstr>
      <vt:lpstr>Quality Principles from ISO 9001</vt:lpstr>
      <vt:lpstr>What does Quality Mean? </vt:lpstr>
      <vt:lpstr>Quality Responsibilities</vt:lpstr>
      <vt:lpstr>Quality Environment</vt:lpstr>
      <vt:lpstr>Quality Control Tools</vt:lpstr>
      <vt:lpstr>Cost of Quality</vt:lpstr>
      <vt:lpstr>We have covered</vt:lpstr>
    </vt:vector>
  </TitlesOfParts>
  <Company>Fort Wayne/Allen County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GPM Global</dc:creator>
  <cp:keywords>PRiSM Practitioner</cp:keywords>
  <cp:lastModifiedBy>Usuario</cp:lastModifiedBy>
  <cp:revision>299</cp:revision>
  <cp:lastPrinted>2013-02-08T17:18:12Z</cp:lastPrinted>
  <dcterms:created xsi:type="dcterms:W3CDTF">2012-12-19T19:13:24Z</dcterms:created>
  <dcterms:modified xsi:type="dcterms:W3CDTF">2016-04-01T23:07:51Z</dcterms:modified>
</cp:coreProperties>
</file>