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tiff" ContentType="image/tiff"/>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8"/>
  </p:notesMasterIdLst>
  <p:handoutMasterIdLst>
    <p:handoutMasterId r:id="rId189"/>
  </p:handoutMasterIdLst>
  <p:sldIdLst>
    <p:sldId id="675" r:id="rId2"/>
    <p:sldId id="862" r:id="rId3"/>
    <p:sldId id="677" r:id="rId4"/>
    <p:sldId id="678" r:id="rId5"/>
    <p:sldId id="679" r:id="rId6"/>
    <p:sldId id="680" r:id="rId7"/>
    <p:sldId id="681" r:id="rId8"/>
    <p:sldId id="682" r:id="rId9"/>
    <p:sldId id="683" r:id="rId10"/>
    <p:sldId id="684" r:id="rId11"/>
    <p:sldId id="685" r:id="rId12"/>
    <p:sldId id="686" r:id="rId13"/>
    <p:sldId id="687" r:id="rId14"/>
    <p:sldId id="688" r:id="rId15"/>
    <p:sldId id="689" r:id="rId16"/>
    <p:sldId id="690" r:id="rId17"/>
    <p:sldId id="691" r:id="rId18"/>
    <p:sldId id="692" r:id="rId19"/>
    <p:sldId id="693" r:id="rId20"/>
    <p:sldId id="694" r:id="rId21"/>
    <p:sldId id="695" r:id="rId22"/>
    <p:sldId id="696" r:id="rId23"/>
    <p:sldId id="697" r:id="rId24"/>
    <p:sldId id="698" r:id="rId25"/>
    <p:sldId id="699" r:id="rId26"/>
    <p:sldId id="700" r:id="rId27"/>
    <p:sldId id="701" r:id="rId28"/>
    <p:sldId id="702" r:id="rId29"/>
    <p:sldId id="703" r:id="rId30"/>
    <p:sldId id="704" r:id="rId31"/>
    <p:sldId id="705" r:id="rId32"/>
    <p:sldId id="706" r:id="rId33"/>
    <p:sldId id="707" r:id="rId34"/>
    <p:sldId id="708" r:id="rId35"/>
    <p:sldId id="709" r:id="rId36"/>
    <p:sldId id="710" r:id="rId37"/>
    <p:sldId id="711" r:id="rId38"/>
    <p:sldId id="712" r:id="rId39"/>
    <p:sldId id="713" r:id="rId40"/>
    <p:sldId id="714" r:id="rId41"/>
    <p:sldId id="715" r:id="rId42"/>
    <p:sldId id="716" r:id="rId43"/>
    <p:sldId id="717" r:id="rId44"/>
    <p:sldId id="718" r:id="rId45"/>
    <p:sldId id="719" r:id="rId46"/>
    <p:sldId id="720" r:id="rId47"/>
    <p:sldId id="721" r:id="rId48"/>
    <p:sldId id="722" r:id="rId49"/>
    <p:sldId id="723" r:id="rId50"/>
    <p:sldId id="724" r:id="rId51"/>
    <p:sldId id="725" r:id="rId52"/>
    <p:sldId id="726" r:id="rId53"/>
    <p:sldId id="727" r:id="rId54"/>
    <p:sldId id="728" r:id="rId55"/>
    <p:sldId id="729" r:id="rId56"/>
    <p:sldId id="730" r:id="rId57"/>
    <p:sldId id="731" r:id="rId58"/>
    <p:sldId id="732" r:id="rId59"/>
    <p:sldId id="733" r:id="rId60"/>
    <p:sldId id="734" r:id="rId61"/>
    <p:sldId id="735" r:id="rId62"/>
    <p:sldId id="736" r:id="rId63"/>
    <p:sldId id="737" r:id="rId64"/>
    <p:sldId id="738" r:id="rId65"/>
    <p:sldId id="739" r:id="rId66"/>
    <p:sldId id="740" r:id="rId67"/>
    <p:sldId id="741" r:id="rId68"/>
    <p:sldId id="743" r:id="rId69"/>
    <p:sldId id="744" r:id="rId70"/>
    <p:sldId id="745" r:id="rId71"/>
    <p:sldId id="746" r:id="rId72"/>
    <p:sldId id="747" r:id="rId73"/>
    <p:sldId id="748" r:id="rId74"/>
    <p:sldId id="858" r:id="rId75"/>
    <p:sldId id="749" r:id="rId76"/>
    <p:sldId id="750" r:id="rId77"/>
    <p:sldId id="751" r:id="rId78"/>
    <p:sldId id="752" r:id="rId79"/>
    <p:sldId id="753" r:id="rId80"/>
    <p:sldId id="754" r:id="rId81"/>
    <p:sldId id="755" r:id="rId82"/>
    <p:sldId id="756" r:id="rId83"/>
    <p:sldId id="757" r:id="rId84"/>
    <p:sldId id="758" r:id="rId85"/>
    <p:sldId id="759" r:id="rId86"/>
    <p:sldId id="760" r:id="rId87"/>
    <p:sldId id="761" r:id="rId88"/>
    <p:sldId id="762" r:id="rId89"/>
    <p:sldId id="763" r:id="rId90"/>
    <p:sldId id="764" r:id="rId91"/>
    <p:sldId id="765" r:id="rId92"/>
    <p:sldId id="766" r:id="rId93"/>
    <p:sldId id="767" r:id="rId94"/>
    <p:sldId id="768" r:id="rId95"/>
    <p:sldId id="769" r:id="rId96"/>
    <p:sldId id="770" r:id="rId97"/>
    <p:sldId id="771" r:id="rId98"/>
    <p:sldId id="772" r:id="rId99"/>
    <p:sldId id="773" r:id="rId100"/>
    <p:sldId id="774" r:id="rId101"/>
    <p:sldId id="775" r:id="rId102"/>
    <p:sldId id="776" r:id="rId103"/>
    <p:sldId id="777" r:id="rId104"/>
    <p:sldId id="778" r:id="rId105"/>
    <p:sldId id="779" r:id="rId106"/>
    <p:sldId id="780" r:id="rId107"/>
    <p:sldId id="781" r:id="rId108"/>
    <p:sldId id="782" r:id="rId109"/>
    <p:sldId id="783" r:id="rId110"/>
    <p:sldId id="784" r:id="rId111"/>
    <p:sldId id="785" r:id="rId112"/>
    <p:sldId id="786" r:id="rId113"/>
    <p:sldId id="787" r:id="rId114"/>
    <p:sldId id="788" r:id="rId115"/>
    <p:sldId id="789" r:id="rId116"/>
    <p:sldId id="790" r:id="rId117"/>
    <p:sldId id="791" r:id="rId118"/>
    <p:sldId id="792" r:id="rId119"/>
    <p:sldId id="793" r:id="rId120"/>
    <p:sldId id="794" r:id="rId121"/>
    <p:sldId id="795" r:id="rId122"/>
    <p:sldId id="796" r:id="rId123"/>
    <p:sldId id="797" r:id="rId124"/>
    <p:sldId id="798" r:id="rId125"/>
    <p:sldId id="799" r:id="rId126"/>
    <p:sldId id="800" r:id="rId127"/>
    <p:sldId id="801" r:id="rId128"/>
    <p:sldId id="802" r:id="rId129"/>
    <p:sldId id="803" r:id="rId130"/>
    <p:sldId id="804" r:id="rId131"/>
    <p:sldId id="805" r:id="rId132"/>
    <p:sldId id="806" r:id="rId133"/>
    <p:sldId id="807" r:id="rId134"/>
    <p:sldId id="808" r:id="rId135"/>
    <p:sldId id="809" r:id="rId136"/>
    <p:sldId id="810" r:id="rId137"/>
    <p:sldId id="811" r:id="rId138"/>
    <p:sldId id="812" r:id="rId139"/>
    <p:sldId id="813" r:id="rId140"/>
    <p:sldId id="814" r:id="rId141"/>
    <p:sldId id="815" r:id="rId142"/>
    <p:sldId id="816" r:id="rId143"/>
    <p:sldId id="817" r:id="rId144"/>
    <p:sldId id="818" r:id="rId145"/>
    <p:sldId id="859" r:id="rId146"/>
    <p:sldId id="819" r:id="rId147"/>
    <p:sldId id="820" r:id="rId148"/>
    <p:sldId id="821" r:id="rId149"/>
    <p:sldId id="822" r:id="rId150"/>
    <p:sldId id="823" r:id="rId151"/>
    <p:sldId id="824" r:id="rId152"/>
    <p:sldId id="825" r:id="rId153"/>
    <p:sldId id="827" r:id="rId154"/>
    <p:sldId id="828" r:id="rId155"/>
    <p:sldId id="829" r:id="rId156"/>
    <p:sldId id="830" r:id="rId157"/>
    <p:sldId id="831" r:id="rId158"/>
    <p:sldId id="832" r:id="rId159"/>
    <p:sldId id="833" r:id="rId160"/>
    <p:sldId id="835" r:id="rId161"/>
    <p:sldId id="836" r:id="rId162"/>
    <p:sldId id="837" r:id="rId163"/>
    <p:sldId id="839" r:id="rId164"/>
    <p:sldId id="840" r:id="rId165"/>
    <p:sldId id="841" r:id="rId166"/>
    <p:sldId id="842" r:id="rId167"/>
    <p:sldId id="843" r:id="rId168"/>
    <p:sldId id="844" r:id="rId169"/>
    <p:sldId id="845" r:id="rId170"/>
    <p:sldId id="846" r:id="rId171"/>
    <p:sldId id="847" r:id="rId172"/>
    <p:sldId id="643" r:id="rId173"/>
    <p:sldId id="264" r:id="rId174"/>
    <p:sldId id="361" r:id="rId175"/>
    <p:sldId id="362" r:id="rId176"/>
    <p:sldId id="363" r:id="rId177"/>
    <p:sldId id="411" r:id="rId178"/>
    <p:sldId id="413" r:id="rId179"/>
    <p:sldId id="665" r:id="rId180"/>
    <p:sldId id="854" r:id="rId181"/>
    <p:sldId id="852" r:id="rId182"/>
    <p:sldId id="387" r:id="rId183"/>
    <p:sldId id="388" r:id="rId184"/>
    <p:sldId id="389" r:id="rId185"/>
    <p:sldId id="390" r:id="rId186"/>
    <p:sldId id="391" r:id="rId18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y1" id="{96FFEE8D-3682-4153-AB8D-18830B82171D}">
          <p14:sldIdLst>
            <p14:sldId id="675"/>
            <p14:sldId id="862"/>
            <p14:sldId id="677"/>
            <p14:sldId id="67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725"/>
            <p14:sldId id="726"/>
            <p14:sldId id="727"/>
            <p14:sldId id="728"/>
            <p14:sldId id="729"/>
            <p14:sldId id="730"/>
            <p14:sldId id="731"/>
            <p14:sldId id="732"/>
            <p14:sldId id="733"/>
            <p14:sldId id="734"/>
            <p14:sldId id="735"/>
            <p14:sldId id="736"/>
            <p14:sldId id="737"/>
            <p14:sldId id="738"/>
            <p14:sldId id="739"/>
            <p14:sldId id="740"/>
            <p14:sldId id="741"/>
            <p14:sldId id="743"/>
            <p14:sldId id="744"/>
            <p14:sldId id="745"/>
            <p14:sldId id="746"/>
            <p14:sldId id="747"/>
            <p14:sldId id="748"/>
            <p14:sldId id="858"/>
            <p14:sldId id="749"/>
            <p14:sldId id="750"/>
            <p14:sldId id="751"/>
            <p14:sldId id="752"/>
            <p14:sldId id="753"/>
            <p14:sldId id="754"/>
            <p14:sldId id="755"/>
            <p14:sldId id="756"/>
            <p14:sldId id="757"/>
            <p14:sldId id="758"/>
            <p14:sldId id="759"/>
            <p14:sldId id="760"/>
            <p14:sldId id="761"/>
            <p14:sldId id="762"/>
            <p14:sldId id="763"/>
            <p14:sldId id="764"/>
            <p14:sldId id="765"/>
            <p14:sldId id="766"/>
            <p14:sldId id="767"/>
            <p14:sldId id="768"/>
            <p14:sldId id="769"/>
            <p14:sldId id="770"/>
            <p14:sldId id="771"/>
            <p14:sldId id="772"/>
            <p14:sldId id="773"/>
            <p14:sldId id="774"/>
            <p14:sldId id="775"/>
            <p14:sldId id="776"/>
            <p14:sldId id="777"/>
            <p14:sldId id="778"/>
            <p14:sldId id="779"/>
            <p14:sldId id="780"/>
            <p14:sldId id="781"/>
            <p14:sldId id="782"/>
            <p14:sldId id="783"/>
            <p14:sldId id="784"/>
            <p14:sldId id="785"/>
            <p14:sldId id="786"/>
            <p14:sldId id="787"/>
            <p14:sldId id="788"/>
            <p14:sldId id="789"/>
            <p14:sldId id="790"/>
            <p14:sldId id="791"/>
            <p14:sldId id="792"/>
            <p14:sldId id="793"/>
            <p14:sldId id="794"/>
            <p14:sldId id="795"/>
            <p14:sldId id="796"/>
            <p14:sldId id="797"/>
            <p14:sldId id="798"/>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818"/>
            <p14:sldId id="859"/>
            <p14:sldId id="819"/>
            <p14:sldId id="820"/>
            <p14:sldId id="821"/>
            <p14:sldId id="822"/>
            <p14:sldId id="823"/>
            <p14:sldId id="824"/>
            <p14:sldId id="825"/>
            <p14:sldId id="827"/>
            <p14:sldId id="828"/>
            <p14:sldId id="829"/>
            <p14:sldId id="830"/>
            <p14:sldId id="831"/>
            <p14:sldId id="832"/>
            <p14:sldId id="833"/>
            <p14:sldId id="835"/>
            <p14:sldId id="836"/>
            <p14:sldId id="837"/>
            <p14:sldId id="839"/>
            <p14:sldId id="840"/>
            <p14:sldId id="841"/>
            <p14:sldId id="842"/>
            <p14:sldId id="843"/>
            <p14:sldId id="844"/>
            <p14:sldId id="845"/>
            <p14:sldId id="846"/>
            <p14:sldId id="847"/>
          </p14:sldIdLst>
        </p14:section>
        <p14:section name="Day 2" id="{623B4A2A-E5C6-47B6-B5F6-F55AC39AE9BF}">
          <p14:sldIdLst>
            <p14:sldId id="643"/>
            <p14:sldId id="264"/>
            <p14:sldId id="361"/>
            <p14:sldId id="362"/>
            <p14:sldId id="363"/>
            <p14:sldId id="411"/>
            <p14:sldId id="413"/>
            <p14:sldId id="665"/>
            <p14:sldId id="854"/>
            <p14:sldId id="852"/>
            <p14:sldId id="387"/>
            <p14:sldId id="388"/>
            <p14:sldId id="389"/>
            <p14:sldId id="390"/>
            <p14:sldId id="391"/>
          </p14:sldIdLst>
        </p14:section>
        <p14:section name="Day 3" id="{F752B190-B7C8-4B70-AA2B-934ADEFEE2D4}">
          <p14:sldIdLst/>
        </p14:section>
        <p14:section name="Day 4" id="{F42F913B-3D1A-4FDA-9F51-4FE13DB2AEFC}">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u" initials="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6F8F8"/>
    <a:srgbClr val="09046C"/>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86022" autoAdjust="0"/>
  </p:normalViewPr>
  <p:slideViewPr>
    <p:cSldViewPr>
      <p:cViewPr>
        <p:scale>
          <a:sx n="70" d="100"/>
          <a:sy n="70" d="100"/>
        </p:scale>
        <p:origin x="-1800" y="-202"/>
      </p:cViewPr>
      <p:guideLst>
        <p:guide orient="horz" pos="2160"/>
        <p:guide pos="2880"/>
      </p:guideLst>
    </p:cSldViewPr>
  </p:slideViewPr>
  <p:outlineViewPr>
    <p:cViewPr>
      <p:scale>
        <a:sx n="33" d="100"/>
        <a:sy n="33" d="100"/>
      </p:scale>
      <p:origin x="0" y="1755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_rels/viewProps.xml.rels><?xml version="1.0" encoding="UTF-8" standalone="yes"?>
<Relationships xmlns="http://schemas.openxmlformats.org/package/2006/relationships"><Relationship Id="rId13" Type="http://schemas.openxmlformats.org/officeDocument/2006/relationships/slide" Target="slides/slide30.xml"/><Relationship Id="rId18" Type="http://schemas.openxmlformats.org/officeDocument/2006/relationships/slide" Target="slides/slide39.xml"/><Relationship Id="rId26" Type="http://schemas.openxmlformats.org/officeDocument/2006/relationships/slide" Target="slides/slide60.xml"/><Relationship Id="rId39" Type="http://schemas.openxmlformats.org/officeDocument/2006/relationships/slide" Target="slides/slide77.xml"/><Relationship Id="rId21" Type="http://schemas.openxmlformats.org/officeDocument/2006/relationships/slide" Target="slides/slide55.xml"/><Relationship Id="rId34" Type="http://schemas.openxmlformats.org/officeDocument/2006/relationships/slide" Target="slides/slide68.xml"/><Relationship Id="rId42" Type="http://schemas.openxmlformats.org/officeDocument/2006/relationships/slide" Target="slides/slide82.xml"/><Relationship Id="rId47" Type="http://schemas.openxmlformats.org/officeDocument/2006/relationships/slide" Target="slides/slide96.xml"/><Relationship Id="rId50" Type="http://schemas.openxmlformats.org/officeDocument/2006/relationships/slide" Target="slides/slide99.xml"/><Relationship Id="rId55" Type="http://schemas.openxmlformats.org/officeDocument/2006/relationships/slide" Target="slides/slide107.xml"/><Relationship Id="rId63" Type="http://schemas.openxmlformats.org/officeDocument/2006/relationships/slide" Target="slides/slide125.xml"/><Relationship Id="rId68" Type="http://schemas.openxmlformats.org/officeDocument/2006/relationships/slide" Target="slides/slide132.xml"/><Relationship Id="rId76" Type="http://schemas.openxmlformats.org/officeDocument/2006/relationships/slide" Target="slides/slide171.xml"/><Relationship Id="rId84" Type="http://schemas.openxmlformats.org/officeDocument/2006/relationships/slide" Target="slides/slide181.xml"/><Relationship Id="rId89" Type="http://schemas.openxmlformats.org/officeDocument/2006/relationships/slide" Target="slides/slide186.xml"/><Relationship Id="rId7" Type="http://schemas.openxmlformats.org/officeDocument/2006/relationships/slide" Target="slides/slide24.xml"/><Relationship Id="rId71" Type="http://schemas.openxmlformats.org/officeDocument/2006/relationships/slide" Target="slides/slide154.xml"/><Relationship Id="rId2" Type="http://schemas.openxmlformats.org/officeDocument/2006/relationships/slide" Target="slides/slide9.xml"/><Relationship Id="rId16" Type="http://schemas.openxmlformats.org/officeDocument/2006/relationships/slide" Target="slides/slide33.xml"/><Relationship Id="rId29" Type="http://schemas.openxmlformats.org/officeDocument/2006/relationships/slide" Target="slides/slide63.xml"/><Relationship Id="rId11" Type="http://schemas.openxmlformats.org/officeDocument/2006/relationships/slide" Target="slides/slide28.xml"/><Relationship Id="rId24" Type="http://schemas.openxmlformats.org/officeDocument/2006/relationships/slide" Target="slides/slide58.xml"/><Relationship Id="rId32" Type="http://schemas.openxmlformats.org/officeDocument/2006/relationships/slide" Target="slides/slide66.xml"/><Relationship Id="rId37" Type="http://schemas.openxmlformats.org/officeDocument/2006/relationships/slide" Target="slides/slide71.xml"/><Relationship Id="rId40" Type="http://schemas.openxmlformats.org/officeDocument/2006/relationships/slide" Target="slides/slide80.xml"/><Relationship Id="rId45" Type="http://schemas.openxmlformats.org/officeDocument/2006/relationships/slide" Target="slides/slide94.xml"/><Relationship Id="rId53" Type="http://schemas.openxmlformats.org/officeDocument/2006/relationships/slide" Target="slides/slide102.xml"/><Relationship Id="rId58" Type="http://schemas.openxmlformats.org/officeDocument/2006/relationships/slide" Target="slides/slide110.xml"/><Relationship Id="rId66" Type="http://schemas.openxmlformats.org/officeDocument/2006/relationships/slide" Target="slides/slide128.xml"/><Relationship Id="rId74" Type="http://schemas.openxmlformats.org/officeDocument/2006/relationships/slide" Target="slides/slide159.xml"/><Relationship Id="rId79" Type="http://schemas.openxmlformats.org/officeDocument/2006/relationships/slide" Target="slides/slide175.xml"/><Relationship Id="rId87" Type="http://schemas.openxmlformats.org/officeDocument/2006/relationships/slide" Target="slides/slide184.xml"/><Relationship Id="rId5" Type="http://schemas.openxmlformats.org/officeDocument/2006/relationships/slide" Target="slides/slide22.xml"/><Relationship Id="rId61" Type="http://schemas.openxmlformats.org/officeDocument/2006/relationships/slide" Target="slides/slide123.xml"/><Relationship Id="rId82" Type="http://schemas.openxmlformats.org/officeDocument/2006/relationships/slide" Target="slides/slide178.xml"/><Relationship Id="rId19" Type="http://schemas.openxmlformats.org/officeDocument/2006/relationships/slide" Target="slides/slide40.xml"/><Relationship Id="rId4" Type="http://schemas.openxmlformats.org/officeDocument/2006/relationships/slide" Target="slides/slide13.xml"/><Relationship Id="rId9" Type="http://schemas.openxmlformats.org/officeDocument/2006/relationships/slide" Target="slides/slide26.xml"/><Relationship Id="rId14" Type="http://schemas.openxmlformats.org/officeDocument/2006/relationships/slide" Target="slides/slide31.xml"/><Relationship Id="rId22" Type="http://schemas.openxmlformats.org/officeDocument/2006/relationships/slide" Target="slides/slide56.xml"/><Relationship Id="rId27" Type="http://schemas.openxmlformats.org/officeDocument/2006/relationships/slide" Target="slides/slide61.xml"/><Relationship Id="rId30" Type="http://schemas.openxmlformats.org/officeDocument/2006/relationships/slide" Target="slides/slide64.xml"/><Relationship Id="rId35" Type="http://schemas.openxmlformats.org/officeDocument/2006/relationships/slide" Target="slides/slide69.xml"/><Relationship Id="rId43" Type="http://schemas.openxmlformats.org/officeDocument/2006/relationships/slide" Target="slides/slide92.xml"/><Relationship Id="rId48" Type="http://schemas.openxmlformats.org/officeDocument/2006/relationships/slide" Target="slides/slide97.xml"/><Relationship Id="rId56" Type="http://schemas.openxmlformats.org/officeDocument/2006/relationships/slide" Target="slides/slide108.xml"/><Relationship Id="rId64" Type="http://schemas.openxmlformats.org/officeDocument/2006/relationships/slide" Target="slides/slide126.xml"/><Relationship Id="rId69" Type="http://schemas.openxmlformats.org/officeDocument/2006/relationships/slide" Target="slides/slide149.xml"/><Relationship Id="rId77" Type="http://schemas.openxmlformats.org/officeDocument/2006/relationships/slide" Target="slides/slide173.xml"/><Relationship Id="rId8" Type="http://schemas.openxmlformats.org/officeDocument/2006/relationships/slide" Target="slides/slide25.xml"/><Relationship Id="rId51" Type="http://schemas.openxmlformats.org/officeDocument/2006/relationships/slide" Target="slides/slide100.xml"/><Relationship Id="rId72" Type="http://schemas.openxmlformats.org/officeDocument/2006/relationships/slide" Target="slides/slide155.xml"/><Relationship Id="rId80" Type="http://schemas.openxmlformats.org/officeDocument/2006/relationships/slide" Target="slides/slide176.xml"/><Relationship Id="rId85" Type="http://schemas.openxmlformats.org/officeDocument/2006/relationships/slide" Target="slides/slide182.xml"/><Relationship Id="rId3" Type="http://schemas.openxmlformats.org/officeDocument/2006/relationships/slide" Target="slides/slide11.xml"/><Relationship Id="rId12" Type="http://schemas.openxmlformats.org/officeDocument/2006/relationships/slide" Target="slides/slide29.xml"/><Relationship Id="rId17" Type="http://schemas.openxmlformats.org/officeDocument/2006/relationships/slide" Target="slides/slide34.xml"/><Relationship Id="rId25" Type="http://schemas.openxmlformats.org/officeDocument/2006/relationships/slide" Target="slides/slide59.xml"/><Relationship Id="rId33" Type="http://schemas.openxmlformats.org/officeDocument/2006/relationships/slide" Target="slides/slide67.xml"/><Relationship Id="rId38" Type="http://schemas.openxmlformats.org/officeDocument/2006/relationships/slide" Target="slides/slide76.xml"/><Relationship Id="rId46" Type="http://schemas.openxmlformats.org/officeDocument/2006/relationships/slide" Target="slides/slide95.xml"/><Relationship Id="rId59" Type="http://schemas.openxmlformats.org/officeDocument/2006/relationships/slide" Target="slides/slide116.xml"/><Relationship Id="rId67" Type="http://schemas.openxmlformats.org/officeDocument/2006/relationships/slide" Target="slides/slide131.xml"/><Relationship Id="rId20" Type="http://schemas.openxmlformats.org/officeDocument/2006/relationships/slide" Target="slides/slide54.xml"/><Relationship Id="rId41" Type="http://schemas.openxmlformats.org/officeDocument/2006/relationships/slide" Target="slides/slide81.xml"/><Relationship Id="rId54" Type="http://schemas.openxmlformats.org/officeDocument/2006/relationships/slide" Target="slides/slide103.xml"/><Relationship Id="rId62" Type="http://schemas.openxmlformats.org/officeDocument/2006/relationships/slide" Target="slides/slide124.xml"/><Relationship Id="rId70" Type="http://schemas.openxmlformats.org/officeDocument/2006/relationships/slide" Target="slides/slide153.xml"/><Relationship Id="rId75" Type="http://schemas.openxmlformats.org/officeDocument/2006/relationships/slide" Target="slides/slide161.xml"/><Relationship Id="rId83" Type="http://schemas.openxmlformats.org/officeDocument/2006/relationships/slide" Target="slides/slide179.xml"/><Relationship Id="rId88" Type="http://schemas.openxmlformats.org/officeDocument/2006/relationships/slide" Target="slides/slide185.xml"/><Relationship Id="rId1" Type="http://schemas.openxmlformats.org/officeDocument/2006/relationships/slide" Target="slides/slide1.xml"/><Relationship Id="rId6" Type="http://schemas.openxmlformats.org/officeDocument/2006/relationships/slide" Target="slides/slide23.xml"/><Relationship Id="rId15" Type="http://schemas.openxmlformats.org/officeDocument/2006/relationships/slide" Target="slides/slide32.xml"/><Relationship Id="rId23" Type="http://schemas.openxmlformats.org/officeDocument/2006/relationships/slide" Target="slides/slide57.xml"/><Relationship Id="rId28" Type="http://schemas.openxmlformats.org/officeDocument/2006/relationships/slide" Target="slides/slide62.xml"/><Relationship Id="rId36" Type="http://schemas.openxmlformats.org/officeDocument/2006/relationships/slide" Target="slides/slide70.xml"/><Relationship Id="rId49" Type="http://schemas.openxmlformats.org/officeDocument/2006/relationships/slide" Target="slides/slide98.xml"/><Relationship Id="rId57" Type="http://schemas.openxmlformats.org/officeDocument/2006/relationships/slide" Target="slides/slide109.xml"/><Relationship Id="rId10" Type="http://schemas.openxmlformats.org/officeDocument/2006/relationships/slide" Target="slides/slide27.xml"/><Relationship Id="rId31" Type="http://schemas.openxmlformats.org/officeDocument/2006/relationships/slide" Target="slides/slide65.xml"/><Relationship Id="rId44" Type="http://schemas.openxmlformats.org/officeDocument/2006/relationships/slide" Target="slides/slide93.xml"/><Relationship Id="rId52" Type="http://schemas.openxmlformats.org/officeDocument/2006/relationships/slide" Target="slides/slide101.xml"/><Relationship Id="rId60" Type="http://schemas.openxmlformats.org/officeDocument/2006/relationships/slide" Target="slides/slide122.xml"/><Relationship Id="rId65" Type="http://schemas.openxmlformats.org/officeDocument/2006/relationships/slide" Target="slides/slide127.xml"/><Relationship Id="rId73" Type="http://schemas.openxmlformats.org/officeDocument/2006/relationships/slide" Target="slides/slide158.xml"/><Relationship Id="rId78" Type="http://schemas.openxmlformats.org/officeDocument/2006/relationships/slide" Target="slides/slide174.xml"/><Relationship Id="rId81" Type="http://schemas.openxmlformats.org/officeDocument/2006/relationships/slide" Target="slides/slide177.xml"/><Relationship Id="rId86" Type="http://schemas.openxmlformats.org/officeDocument/2006/relationships/slide" Target="slides/slide183.xml"/></Relationships>
</file>

<file path=ppt/diagrams/_rels/data1.xml.rels><?xml version="1.0" encoding="UTF-8" standalone="yes"?>
<Relationships xmlns="http://schemas.openxmlformats.org/package/2006/relationships"><Relationship Id="rId1" Type="http://schemas.openxmlformats.org/officeDocument/2006/relationships/image" Target="../media/image6.jpeg"/></Relationships>
</file>

<file path=ppt/diagrams/_rels/data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image" Target="../media/image28.png"/><Relationship Id="rId5" Type="http://schemas.openxmlformats.org/officeDocument/2006/relationships/image" Target="../media/image32.jpeg"/><Relationship Id="rId4" Type="http://schemas.openxmlformats.org/officeDocument/2006/relationships/image" Target="../media/image3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B00B82-86D2-4C6D-AA34-4C9EB4DFA5C8}"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80141B3F-64E6-47F0-872F-84B5D4F6266F}">
      <dgm:prSet phldrT="[Text]" custT="1"/>
      <dgm:spPr/>
      <dgm:t>
        <a:bodyPr/>
        <a:lstStyle/>
        <a:p>
          <a:r>
            <a:rPr lang="en-US" sz="1600" dirty="0" smtClean="0"/>
            <a:t>Mónica González</a:t>
          </a:r>
          <a:endParaRPr lang="en-US" sz="1600" dirty="0"/>
        </a:p>
      </dgm:t>
    </dgm:pt>
    <dgm:pt modelId="{BB683EE0-E37F-4EEE-A8A5-C2C5CE55B451}" type="sibTrans" cxnId="{262EACE5-F804-4F92-99CE-0AF85C4B3A54}">
      <dgm:prSet/>
      <dgm:spPr/>
      <dgm:t>
        <a:bodyPr/>
        <a:lstStyle/>
        <a:p>
          <a:endParaRPr lang="en-US"/>
        </a:p>
      </dgm:t>
    </dgm:pt>
    <dgm:pt modelId="{80D992B3-212B-4B84-8DF0-102A721347D4}" type="parTrans" cxnId="{262EACE5-F804-4F92-99CE-0AF85C4B3A54}">
      <dgm:prSet/>
      <dgm:spPr/>
      <dgm:t>
        <a:bodyPr/>
        <a:lstStyle/>
        <a:p>
          <a:endParaRPr lang="en-US"/>
        </a:p>
      </dgm:t>
    </dgm:pt>
    <dgm:pt modelId="{854642C0-7396-4D8B-BFCE-84CEC154AC68}" type="pres">
      <dgm:prSet presAssocID="{17B00B82-86D2-4C6D-AA34-4C9EB4DFA5C8}" presName="Name0" presStyleCnt="0">
        <dgm:presLayoutVars>
          <dgm:chMax/>
          <dgm:chPref/>
          <dgm:dir/>
          <dgm:animLvl val="lvl"/>
        </dgm:presLayoutVars>
      </dgm:prSet>
      <dgm:spPr/>
      <dgm:t>
        <a:bodyPr/>
        <a:lstStyle/>
        <a:p>
          <a:endParaRPr lang="en-US"/>
        </a:p>
      </dgm:t>
    </dgm:pt>
    <dgm:pt modelId="{2FBD2D8B-3968-4987-A44C-472FD7A21CDA}" type="pres">
      <dgm:prSet presAssocID="{80141B3F-64E6-47F0-872F-84B5D4F6266F}" presName="composite" presStyleCnt="0"/>
      <dgm:spPr/>
    </dgm:pt>
    <dgm:pt modelId="{08D84FD4-7DF5-4EB4-8AD8-B2CDC767CA93}" type="pres">
      <dgm:prSet presAssocID="{80141B3F-64E6-47F0-872F-84B5D4F6266F}" presName="ParentAccentShape" presStyleLbl="trBgShp" presStyleIdx="0" presStyleCnt="1" custLinFactNeighborX="1906" custLinFactNeighborY="6035"/>
      <dgm:spPr/>
    </dgm:pt>
    <dgm:pt modelId="{1066BD38-9009-44E4-968B-3A1186398FA2}" type="pres">
      <dgm:prSet presAssocID="{80141B3F-64E6-47F0-872F-84B5D4F6266F}" presName="ParentText" presStyleLbl="revTx" presStyleIdx="0" presStyleCnt="2" custLinFactNeighborX="26026" custLinFactNeighborY="85955">
        <dgm:presLayoutVars>
          <dgm:chMax val="1"/>
          <dgm:chPref val="1"/>
          <dgm:bulletEnabled val="1"/>
        </dgm:presLayoutVars>
      </dgm:prSet>
      <dgm:spPr/>
      <dgm:t>
        <a:bodyPr/>
        <a:lstStyle/>
        <a:p>
          <a:endParaRPr lang="en-US"/>
        </a:p>
      </dgm:t>
    </dgm:pt>
    <dgm:pt modelId="{38BC65A6-9E1A-47FE-893A-4C79403AB3A0}" type="pres">
      <dgm:prSet presAssocID="{80141B3F-64E6-47F0-872F-84B5D4F6266F}" presName="ChildText" presStyleLbl="revTx" presStyleIdx="1" presStyleCnt="2" custScaleY="20032">
        <dgm:presLayoutVars>
          <dgm:chMax val="0"/>
          <dgm:chPref val="0"/>
        </dgm:presLayoutVars>
      </dgm:prSet>
      <dgm:spPr/>
      <dgm:t>
        <a:bodyPr/>
        <a:lstStyle/>
        <a:p>
          <a:endParaRPr lang="en-US"/>
        </a:p>
      </dgm:t>
    </dgm:pt>
    <dgm:pt modelId="{E4850D0E-539F-4D01-9A39-7869CFA4620A}" type="pres">
      <dgm:prSet presAssocID="{80141B3F-64E6-47F0-872F-84B5D4F6266F}" presName="ChildAccentShape" presStyleLbl="trBgShp" presStyleIdx="0" presStyleCnt="1"/>
      <dgm:spPr/>
    </dgm:pt>
    <dgm:pt modelId="{066E4C04-97A2-490C-B41F-967D89E8CA33}" type="pres">
      <dgm:prSet presAssocID="{80141B3F-64E6-47F0-872F-84B5D4F6266F}" presName="Image" presStyleLbl="alignImgPlace1" presStyleIdx="0" presStyleCnt="1" custScaleX="63024" custScaleY="122421" custLinFactNeighborX="15633" custLinFactNeighborY="-799"/>
      <dgm:spPr>
        <a:blipFill rotWithShape="0">
          <a:blip xmlns:r="http://schemas.openxmlformats.org/officeDocument/2006/relationships" r:embed="rId1"/>
          <a:stretch>
            <a:fillRect/>
          </a:stretch>
        </a:blipFill>
      </dgm:spPr>
      <dgm:t>
        <a:bodyPr/>
        <a:lstStyle/>
        <a:p>
          <a:endParaRPr lang="es-ES"/>
        </a:p>
      </dgm:t>
    </dgm:pt>
  </dgm:ptLst>
  <dgm:cxnLst>
    <dgm:cxn modelId="{FC169CD6-3CED-4ECB-9D4A-A352EE2CDC91}" type="presOf" srcId="{17B00B82-86D2-4C6D-AA34-4C9EB4DFA5C8}" destId="{854642C0-7396-4D8B-BFCE-84CEC154AC68}" srcOrd="0" destOrd="0" presId="urn:microsoft.com/office/officeart/2009/3/layout/SnapshotPictureList"/>
    <dgm:cxn modelId="{262EACE5-F804-4F92-99CE-0AF85C4B3A54}" srcId="{17B00B82-86D2-4C6D-AA34-4C9EB4DFA5C8}" destId="{80141B3F-64E6-47F0-872F-84B5D4F6266F}" srcOrd="0" destOrd="0" parTransId="{80D992B3-212B-4B84-8DF0-102A721347D4}" sibTransId="{BB683EE0-E37F-4EEE-A8A5-C2C5CE55B451}"/>
    <dgm:cxn modelId="{9D5A8EE9-BAA3-47DE-8B2D-616AC323E1CE}" type="presOf" srcId="{80141B3F-64E6-47F0-872F-84B5D4F6266F}" destId="{1066BD38-9009-44E4-968B-3A1186398FA2}" srcOrd="0" destOrd="0" presId="urn:microsoft.com/office/officeart/2009/3/layout/SnapshotPictureList"/>
    <dgm:cxn modelId="{93111BF1-BFD5-4DC8-843F-260DF1ED16FD}" type="presParOf" srcId="{854642C0-7396-4D8B-BFCE-84CEC154AC68}" destId="{2FBD2D8B-3968-4987-A44C-472FD7A21CDA}" srcOrd="0" destOrd="0" presId="urn:microsoft.com/office/officeart/2009/3/layout/SnapshotPictureList"/>
    <dgm:cxn modelId="{C83EA1C8-D145-4137-8F8C-F05F5DE8C7FD}" type="presParOf" srcId="{2FBD2D8B-3968-4987-A44C-472FD7A21CDA}" destId="{08D84FD4-7DF5-4EB4-8AD8-B2CDC767CA93}" srcOrd="0" destOrd="0" presId="urn:microsoft.com/office/officeart/2009/3/layout/SnapshotPictureList"/>
    <dgm:cxn modelId="{EE8A208B-56E0-44AF-8A1B-B78C30F55897}" type="presParOf" srcId="{2FBD2D8B-3968-4987-A44C-472FD7A21CDA}" destId="{1066BD38-9009-44E4-968B-3A1186398FA2}" srcOrd="1" destOrd="0" presId="urn:microsoft.com/office/officeart/2009/3/layout/SnapshotPictureList"/>
    <dgm:cxn modelId="{54BEE19D-EEC5-492D-A54D-A4CB7F943AD8}" type="presParOf" srcId="{2FBD2D8B-3968-4987-A44C-472FD7A21CDA}" destId="{38BC65A6-9E1A-47FE-893A-4C79403AB3A0}" srcOrd="2" destOrd="0" presId="urn:microsoft.com/office/officeart/2009/3/layout/SnapshotPictureList"/>
    <dgm:cxn modelId="{18D69FC5-1043-48E3-8B28-21CFF79FF8A2}" type="presParOf" srcId="{2FBD2D8B-3968-4987-A44C-472FD7A21CDA}" destId="{E4850D0E-539F-4D01-9A39-7869CFA4620A}" srcOrd="3" destOrd="0" presId="urn:microsoft.com/office/officeart/2009/3/layout/SnapshotPictureList"/>
    <dgm:cxn modelId="{8E317150-FA07-4FB0-9355-B8607E58D5EE}" type="presParOf" srcId="{2FBD2D8B-3968-4987-A44C-472FD7A21CDA}" destId="{066E4C04-97A2-490C-B41F-967D89E8CA33}"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225DEB-C06C-42B0-A937-0E621233E5D5}" type="doc">
      <dgm:prSet loTypeId="urn:microsoft.com/office/officeart/2005/8/layout/hList7#1" loCatId="list" qsTypeId="urn:microsoft.com/office/officeart/2005/8/quickstyle/3d1" qsCatId="3D" csTypeId="urn:microsoft.com/office/officeart/2005/8/colors/accent1_2" csCatId="accent1" phldr="1"/>
      <dgm:spPr/>
    </dgm:pt>
    <dgm:pt modelId="{35325126-CF44-44AF-98E1-01BCD3BCFECF}">
      <dgm:prSet phldrT="[Texto]" custT="1"/>
      <dgm:spPr/>
      <dgm:t>
        <a:bodyPr/>
        <a:lstStyle/>
        <a:p>
          <a:r>
            <a:rPr lang="es-MX" sz="2400" b="1" dirty="0" smtClean="0"/>
            <a:t>1.                </a:t>
          </a:r>
          <a:r>
            <a:rPr lang="es-MX" sz="1700" b="1" dirty="0" smtClean="0"/>
            <a:t>Pre-Cumplimiento</a:t>
          </a:r>
          <a:endParaRPr lang="en-US" sz="1700" b="1" dirty="0"/>
        </a:p>
      </dgm:t>
    </dgm:pt>
    <dgm:pt modelId="{B624D62A-F105-47F0-AF12-518EFEB09DC3}" type="parTrans" cxnId="{DDFC6ECF-EDCD-4A2D-B62E-2C3F8C3299FD}">
      <dgm:prSet/>
      <dgm:spPr/>
      <dgm:t>
        <a:bodyPr/>
        <a:lstStyle/>
        <a:p>
          <a:endParaRPr lang="en-US" sz="2400" b="1"/>
        </a:p>
      </dgm:t>
    </dgm:pt>
    <dgm:pt modelId="{ACE4DD3C-D410-46F2-A1B7-B9405E33A5DF}" type="sibTrans" cxnId="{DDFC6ECF-EDCD-4A2D-B62E-2C3F8C3299FD}">
      <dgm:prSet/>
      <dgm:spPr/>
      <dgm:t>
        <a:bodyPr/>
        <a:lstStyle/>
        <a:p>
          <a:endParaRPr lang="en-US" sz="2400" b="1"/>
        </a:p>
      </dgm:t>
    </dgm:pt>
    <dgm:pt modelId="{2EAF1432-A21C-4220-9C11-C0EA5115B3CA}">
      <dgm:prSet phldrT="[Texto]" custT="1"/>
      <dgm:spPr/>
      <dgm:t>
        <a:bodyPr/>
        <a:lstStyle/>
        <a:p>
          <a:r>
            <a:rPr lang="es-MX" sz="2400" b="1" dirty="0" smtClean="0"/>
            <a:t>3.                 </a:t>
          </a:r>
          <a:r>
            <a:rPr lang="es-MX" sz="2000" b="1" dirty="0" smtClean="0"/>
            <a:t>Más allá del  </a:t>
          </a:r>
          <a:r>
            <a:rPr lang="es-MX" sz="1700" b="1" dirty="0" smtClean="0"/>
            <a:t>Cumplimiento</a:t>
          </a:r>
          <a:endParaRPr lang="en-US" sz="1700" b="1" dirty="0"/>
        </a:p>
      </dgm:t>
    </dgm:pt>
    <dgm:pt modelId="{2B4D51C4-1CD0-47A3-AA9F-12BEAF7A2ACB}" type="parTrans" cxnId="{AA7FED09-413D-4557-9A61-108A9B28478C}">
      <dgm:prSet/>
      <dgm:spPr/>
      <dgm:t>
        <a:bodyPr/>
        <a:lstStyle/>
        <a:p>
          <a:endParaRPr lang="en-US" sz="2400" b="1"/>
        </a:p>
      </dgm:t>
    </dgm:pt>
    <dgm:pt modelId="{A2C98AF1-BA48-437F-A4F0-414EBAE3DB18}" type="sibTrans" cxnId="{AA7FED09-413D-4557-9A61-108A9B28478C}">
      <dgm:prSet/>
      <dgm:spPr/>
      <dgm:t>
        <a:bodyPr/>
        <a:lstStyle/>
        <a:p>
          <a:endParaRPr lang="en-US" sz="2400" b="1"/>
        </a:p>
      </dgm:t>
    </dgm:pt>
    <dgm:pt modelId="{6024CC8A-7EB1-4685-AD83-FFE2078A096B}">
      <dgm:prSet phldrT="[Texto]" custT="1"/>
      <dgm:spPr/>
      <dgm:t>
        <a:bodyPr/>
        <a:lstStyle/>
        <a:p>
          <a:r>
            <a:rPr lang="es-MX" sz="2400" b="1" dirty="0" smtClean="0"/>
            <a:t>4.        </a:t>
          </a:r>
          <a:r>
            <a:rPr lang="es-MX" sz="2000" b="1" dirty="0" smtClean="0"/>
            <a:t>Integrada a la  Estrategia</a:t>
          </a:r>
          <a:endParaRPr lang="en-US" sz="2000" b="1" dirty="0"/>
        </a:p>
      </dgm:t>
    </dgm:pt>
    <dgm:pt modelId="{FB4327E1-EF3B-4BAD-A6A6-AA392FFC79D0}" type="parTrans" cxnId="{8BA6BD93-EB15-4CE4-A0D6-E1976EAF0321}">
      <dgm:prSet/>
      <dgm:spPr/>
      <dgm:t>
        <a:bodyPr/>
        <a:lstStyle/>
        <a:p>
          <a:endParaRPr lang="en-US" sz="2400" b="1"/>
        </a:p>
      </dgm:t>
    </dgm:pt>
    <dgm:pt modelId="{B18F2851-E84F-45BF-8EC2-CC5BE31BCEAA}" type="sibTrans" cxnId="{8BA6BD93-EB15-4CE4-A0D6-E1976EAF0321}">
      <dgm:prSet/>
      <dgm:spPr/>
      <dgm:t>
        <a:bodyPr/>
        <a:lstStyle/>
        <a:p>
          <a:endParaRPr lang="en-US" sz="2400" b="1"/>
        </a:p>
      </dgm:t>
    </dgm:pt>
    <dgm:pt modelId="{9C5AE8DC-3D84-4AD6-AA0B-2254757C98EA}">
      <dgm:prSet phldrT="[Texto]" custT="1"/>
      <dgm:spPr/>
      <dgm:t>
        <a:bodyPr/>
        <a:lstStyle/>
        <a:p>
          <a:r>
            <a:rPr lang="es-MX" sz="2400" b="1" dirty="0" smtClean="0"/>
            <a:t>2.           </a:t>
          </a:r>
          <a:r>
            <a:rPr lang="es-MX" sz="1700" b="1" dirty="0" smtClean="0"/>
            <a:t>Cumplimiento</a:t>
          </a:r>
          <a:endParaRPr lang="en-US" sz="1700" b="1" dirty="0"/>
        </a:p>
      </dgm:t>
    </dgm:pt>
    <dgm:pt modelId="{C5BCC243-FF1A-4D5A-9582-7A362DA4F415}" type="parTrans" cxnId="{B2019AE9-6DF3-407A-8559-2CA764DA8205}">
      <dgm:prSet/>
      <dgm:spPr/>
      <dgm:t>
        <a:bodyPr/>
        <a:lstStyle/>
        <a:p>
          <a:endParaRPr lang="en-US" sz="2400" b="1"/>
        </a:p>
      </dgm:t>
    </dgm:pt>
    <dgm:pt modelId="{A9692027-8F59-4D7D-A280-D473C0A9BFC7}" type="sibTrans" cxnId="{B2019AE9-6DF3-407A-8559-2CA764DA8205}">
      <dgm:prSet/>
      <dgm:spPr/>
      <dgm:t>
        <a:bodyPr/>
        <a:lstStyle/>
        <a:p>
          <a:endParaRPr lang="en-US" sz="2400" b="1"/>
        </a:p>
      </dgm:t>
    </dgm:pt>
    <dgm:pt modelId="{8231BAE0-A99F-4449-9C2B-303E22F569D1}">
      <dgm:prSet phldrT="[Texto]" custT="1"/>
      <dgm:spPr/>
      <dgm:t>
        <a:bodyPr/>
        <a:lstStyle/>
        <a:p>
          <a:r>
            <a:rPr lang="es-MX" sz="2400" b="1" dirty="0" smtClean="0"/>
            <a:t>5        </a:t>
          </a:r>
          <a:r>
            <a:rPr lang="es-MX" sz="2000" b="1" dirty="0" smtClean="0"/>
            <a:t>Propósito y Pasión</a:t>
          </a:r>
          <a:endParaRPr lang="en-US" sz="2000" b="1" dirty="0"/>
        </a:p>
      </dgm:t>
    </dgm:pt>
    <dgm:pt modelId="{C116815B-7BA4-4E24-A884-9FAF56FF8219}" type="parTrans" cxnId="{618CBF1D-7E8E-45BB-B9F5-7A0EF01B72A9}">
      <dgm:prSet/>
      <dgm:spPr/>
      <dgm:t>
        <a:bodyPr/>
        <a:lstStyle/>
        <a:p>
          <a:endParaRPr lang="en-US" sz="2400" b="1"/>
        </a:p>
      </dgm:t>
    </dgm:pt>
    <dgm:pt modelId="{36EECEE0-6AC1-4746-8199-AD8C81A9042E}" type="sibTrans" cxnId="{618CBF1D-7E8E-45BB-B9F5-7A0EF01B72A9}">
      <dgm:prSet/>
      <dgm:spPr/>
      <dgm:t>
        <a:bodyPr/>
        <a:lstStyle/>
        <a:p>
          <a:endParaRPr lang="en-US" sz="2400" b="1"/>
        </a:p>
      </dgm:t>
    </dgm:pt>
    <dgm:pt modelId="{767CB043-6A42-4E81-946A-B0A7BA481088}" type="pres">
      <dgm:prSet presAssocID="{E9225DEB-C06C-42B0-A937-0E621233E5D5}" presName="Name0" presStyleCnt="0">
        <dgm:presLayoutVars>
          <dgm:dir/>
          <dgm:resizeHandles val="exact"/>
        </dgm:presLayoutVars>
      </dgm:prSet>
      <dgm:spPr/>
    </dgm:pt>
    <dgm:pt modelId="{67A89126-54B8-4BB6-A14C-23D9B37802F0}" type="pres">
      <dgm:prSet presAssocID="{E9225DEB-C06C-42B0-A937-0E621233E5D5}" presName="fgShape" presStyleLbl="fgShp" presStyleIdx="0" presStyleCnt="1"/>
      <dgm:spPr/>
    </dgm:pt>
    <dgm:pt modelId="{9296471F-16CD-4DEA-B92E-C1F13548FEB4}" type="pres">
      <dgm:prSet presAssocID="{E9225DEB-C06C-42B0-A937-0E621233E5D5}" presName="linComp" presStyleCnt="0"/>
      <dgm:spPr/>
    </dgm:pt>
    <dgm:pt modelId="{74A1E492-4DFF-4353-AC4D-627E3873A756}" type="pres">
      <dgm:prSet presAssocID="{35325126-CF44-44AF-98E1-01BCD3BCFECF}" presName="compNode" presStyleCnt="0"/>
      <dgm:spPr/>
    </dgm:pt>
    <dgm:pt modelId="{5A84B3DB-6CD9-44B5-973B-F88489D39305}" type="pres">
      <dgm:prSet presAssocID="{35325126-CF44-44AF-98E1-01BCD3BCFECF}" presName="bkgdShape" presStyleLbl="node1" presStyleIdx="0" presStyleCnt="5"/>
      <dgm:spPr/>
      <dgm:t>
        <a:bodyPr/>
        <a:lstStyle/>
        <a:p>
          <a:endParaRPr lang="en-US"/>
        </a:p>
      </dgm:t>
    </dgm:pt>
    <dgm:pt modelId="{283BED6C-E142-4868-B441-BE8447DE66D1}" type="pres">
      <dgm:prSet presAssocID="{35325126-CF44-44AF-98E1-01BCD3BCFECF}" presName="nodeTx" presStyleLbl="node1" presStyleIdx="0" presStyleCnt="5">
        <dgm:presLayoutVars>
          <dgm:bulletEnabled val="1"/>
        </dgm:presLayoutVars>
      </dgm:prSet>
      <dgm:spPr/>
      <dgm:t>
        <a:bodyPr/>
        <a:lstStyle/>
        <a:p>
          <a:endParaRPr lang="en-US"/>
        </a:p>
      </dgm:t>
    </dgm:pt>
    <dgm:pt modelId="{D7823726-5772-45E9-BB0E-25EB57FB8110}" type="pres">
      <dgm:prSet presAssocID="{35325126-CF44-44AF-98E1-01BCD3BCFECF}" presName="invisiNode" presStyleLbl="node1" presStyleIdx="0" presStyleCnt="5"/>
      <dgm:spPr/>
    </dgm:pt>
    <dgm:pt modelId="{837264C6-3736-4868-8EFF-1F003515EA8F}" type="pres">
      <dgm:prSet presAssocID="{35325126-CF44-44AF-98E1-01BCD3BCFECF}" presName="imagNode" presStyleLbl="fgImgPlace1" presStyleIdx="0" presStyleCnt="5"/>
      <dgm:spPr>
        <a:blipFill rotWithShape="1">
          <a:blip xmlns:r="http://schemas.openxmlformats.org/officeDocument/2006/relationships" r:embed="rId1"/>
          <a:stretch>
            <a:fillRect/>
          </a:stretch>
        </a:blipFill>
      </dgm:spPr>
      <dgm:t>
        <a:bodyPr/>
        <a:lstStyle/>
        <a:p>
          <a:endParaRPr lang="en-US"/>
        </a:p>
      </dgm:t>
    </dgm:pt>
    <dgm:pt modelId="{1D2BD762-7AC3-4311-AC6A-FB229F992749}" type="pres">
      <dgm:prSet presAssocID="{ACE4DD3C-D410-46F2-A1B7-B9405E33A5DF}" presName="sibTrans" presStyleLbl="sibTrans2D1" presStyleIdx="0" presStyleCnt="0"/>
      <dgm:spPr/>
      <dgm:t>
        <a:bodyPr/>
        <a:lstStyle/>
        <a:p>
          <a:endParaRPr lang="en-US"/>
        </a:p>
      </dgm:t>
    </dgm:pt>
    <dgm:pt modelId="{ED8617D4-3D76-4D5C-B33A-CB801C20F6C4}" type="pres">
      <dgm:prSet presAssocID="{9C5AE8DC-3D84-4AD6-AA0B-2254757C98EA}" presName="compNode" presStyleCnt="0"/>
      <dgm:spPr/>
    </dgm:pt>
    <dgm:pt modelId="{372DDB79-DAE9-4398-BEA2-717486782BD4}" type="pres">
      <dgm:prSet presAssocID="{9C5AE8DC-3D84-4AD6-AA0B-2254757C98EA}" presName="bkgdShape" presStyleLbl="node1" presStyleIdx="1" presStyleCnt="5" custScaleX="108793"/>
      <dgm:spPr/>
      <dgm:t>
        <a:bodyPr/>
        <a:lstStyle/>
        <a:p>
          <a:endParaRPr lang="en-US"/>
        </a:p>
      </dgm:t>
    </dgm:pt>
    <dgm:pt modelId="{B9E56758-B4B5-455A-820F-5EC02EB13411}" type="pres">
      <dgm:prSet presAssocID="{9C5AE8DC-3D84-4AD6-AA0B-2254757C98EA}" presName="nodeTx" presStyleLbl="node1" presStyleIdx="1" presStyleCnt="5">
        <dgm:presLayoutVars>
          <dgm:bulletEnabled val="1"/>
        </dgm:presLayoutVars>
      </dgm:prSet>
      <dgm:spPr/>
      <dgm:t>
        <a:bodyPr/>
        <a:lstStyle/>
        <a:p>
          <a:endParaRPr lang="en-US"/>
        </a:p>
      </dgm:t>
    </dgm:pt>
    <dgm:pt modelId="{6F5B0135-47FE-4265-92CE-62278825BF33}" type="pres">
      <dgm:prSet presAssocID="{9C5AE8DC-3D84-4AD6-AA0B-2254757C98EA}" presName="invisiNode" presStyleLbl="node1" presStyleIdx="1" presStyleCnt="5"/>
      <dgm:spPr/>
    </dgm:pt>
    <dgm:pt modelId="{1B52E1DD-AA69-45EB-BA86-4D92F3FEC05F}" type="pres">
      <dgm:prSet presAssocID="{9C5AE8DC-3D84-4AD6-AA0B-2254757C98EA}" presName="imagNode" presStyleLbl="fgImgPlace1" presStyleIdx="1" presStyleCnt="5"/>
      <dgm:spPr>
        <a:blipFill rotWithShape="1">
          <a:blip xmlns:r="http://schemas.openxmlformats.org/officeDocument/2006/relationships" r:embed="rId2"/>
          <a:stretch>
            <a:fillRect/>
          </a:stretch>
        </a:blipFill>
      </dgm:spPr>
      <dgm:t>
        <a:bodyPr/>
        <a:lstStyle/>
        <a:p>
          <a:endParaRPr lang="en-US"/>
        </a:p>
      </dgm:t>
    </dgm:pt>
    <dgm:pt modelId="{7C40E3C3-9072-4069-A691-FC24AFF439ED}" type="pres">
      <dgm:prSet presAssocID="{A9692027-8F59-4D7D-A280-D473C0A9BFC7}" presName="sibTrans" presStyleLbl="sibTrans2D1" presStyleIdx="0" presStyleCnt="0"/>
      <dgm:spPr/>
      <dgm:t>
        <a:bodyPr/>
        <a:lstStyle/>
        <a:p>
          <a:endParaRPr lang="en-US"/>
        </a:p>
      </dgm:t>
    </dgm:pt>
    <dgm:pt modelId="{9E4A3E96-99C2-4A7E-982E-2127579FE929}" type="pres">
      <dgm:prSet presAssocID="{2EAF1432-A21C-4220-9C11-C0EA5115B3CA}" presName="compNode" presStyleCnt="0"/>
      <dgm:spPr/>
    </dgm:pt>
    <dgm:pt modelId="{94A55952-10D5-43BE-B966-6EB1665FC576}" type="pres">
      <dgm:prSet presAssocID="{2EAF1432-A21C-4220-9C11-C0EA5115B3CA}" presName="bkgdShape" presStyleLbl="node1" presStyleIdx="2" presStyleCnt="5" custScaleX="106653"/>
      <dgm:spPr/>
      <dgm:t>
        <a:bodyPr/>
        <a:lstStyle/>
        <a:p>
          <a:endParaRPr lang="en-US"/>
        </a:p>
      </dgm:t>
    </dgm:pt>
    <dgm:pt modelId="{C8E19F28-3E9B-47B4-B378-951BBE6ECCD0}" type="pres">
      <dgm:prSet presAssocID="{2EAF1432-A21C-4220-9C11-C0EA5115B3CA}" presName="nodeTx" presStyleLbl="node1" presStyleIdx="2" presStyleCnt="5">
        <dgm:presLayoutVars>
          <dgm:bulletEnabled val="1"/>
        </dgm:presLayoutVars>
      </dgm:prSet>
      <dgm:spPr/>
      <dgm:t>
        <a:bodyPr/>
        <a:lstStyle/>
        <a:p>
          <a:endParaRPr lang="en-US"/>
        </a:p>
      </dgm:t>
    </dgm:pt>
    <dgm:pt modelId="{45A98109-E899-4875-8240-D9DBFF4F8E5A}" type="pres">
      <dgm:prSet presAssocID="{2EAF1432-A21C-4220-9C11-C0EA5115B3CA}" presName="invisiNode" presStyleLbl="node1" presStyleIdx="2" presStyleCnt="5"/>
      <dgm:spPr/>
    </dgm:pt>
    <dgm:pt modelId="{28D8746B-130F-48AE-B1F5-4E857CE31137}" type="pres">
      <dgm:prSet presAssocID="{2EAF1432-A21C-4220-9C11-C0EA5115B3CA}"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52A7BC32-2F76-402C-8B61-10CC0B3FC895}" type="pres">
      <dgm:prSet presAssocID="{A2C98AF1-BA48-437F-A4F0-414EBAE3DB18}" presName="sibTrans" presStyleLbl="sibTrans2D1" presStyleIdx="0" presStyleCnt="0"/>
      <dgm:spPr/>
      <dgm:t>
        <a:bodyPr/>
        <a:lstStyle/>
        <a:p>
          <a:endParaRPr lang="en-US"/>
        </a:p>
      </dgm:t>
    </dgm:pt>
    <dgm:pt modelId="{D1CE9A8E-9E86-4A56-A254-AE169ECE4BBD}" type="pres">
      <dgm:prSet presAssocID="{6024CC8A-7EB1-4685-AD83-FFE2078A096B}" presName="compNode" presStyleCnt="0"/>
      <dgm:spPr/>
    </dgm:pt>
    <dgm:pt modelId="{8FC504F8-9309-4445-9A83-AA7392D97530}" type="pres">
      <dgm:prSet presAssocID="{6024CC8A-7EB1-4685-AD83-FFE2078A096B}" presName="bkgdShape" presStyleLbl="node1" presStyleIdx="3" presStyleCnt="5"/>
      <dgm:spPr/>
      <dgm:t>
        <a:bodyPr/>
        <a:lstStyle/>
        <a:p>
          <a:endParaRPr lang="en-US"/>
        </a:p>
      </dgm:t>
    </dgm:pt>
    <dgm:pt modelId="{ABD7AFE2-8BB9-468D-98C1-12A995CB0E61}" type="pres">
      <dgm:prSet presAssocID="{6024CC8A-7EB1-4685-AD83-FFE2078A096B}" presName="nodeTx" presStyleLbl="node1" presStyleIdx="3" presStyleCnt="5">
        <dgm:presLayoutVars>
          <dgm:bulletEnabled val="1"/>
        </dgm:presLayoutVars>
      </dgm:prSet>
      <dgm:spPr/>
      <dgm:t>
        <a:bodyPr/>
        <a:lstStyle/>
        <a:p>
          <a:endParaRPr lang="en-US"/>
        </a:p>
      </dgm:t>
    </dgm:pt>
    <dgm:pt modelId="{219DE7C7-6702-43FE-B2A4-A9483A8ED75C}" type="pres">
      <dgm:prSet presAssocID="{6024CC8A-7EB1-4685-AD83-FFE2078A096B}" presName="invisiNode" presStyleLbl="node1" presStyleIdx="3" presStyleCnt="5"/>
      <dgm:spPr/>
    </dgm:pt>
    <dgm:pt modelId="{826EA789-FCEA-42AC-8D0A-8B9DE06A8345}" type="pres">
      <dgm:prSet presAssocID="{6024CC8A-7EB1-4685-AD83-FFE2078A096B}"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411C7DE9-C9B5-4468-A8F8-8D36AB5B9993}" type="pres">
      <dgm:prSet presAssocID="{B18F2851-E84F-45BF-8EC2-CC5BE31BCEAA}" presName="sibTrans" presStyleLbl="sibTrans2D1" presStyleIdx="0" presStyleCnt="0"/>
      <dgm:spPr/>
      <dgm:t>
        <a:bodyPr/>
        <a:lstStyle/>
        <a:p>
          <a:endParaRPr lang="en-US"/>
        </a:p>
      </dgm:t>
    </dgm:pt>
    <dgm:pt modelId="{E8B53E82-B6F2-4FFF-8C2F-2E837A1F2F03}" type="pres">
      <dgm:prSet presAssocID="{8231BAE0-A99F-4449-9C2B-303E22F569D1}" presName="compNode" presStyleCnt="0"/>
      <dgm:spPr/>
    </dgm:pt>
    <dgm:pt modelId="{90A9EF7A-5EA7-4A80-AD39-D58B86C493A5}" type="pres">
      <dgm:prSet presAssocID="{8231BAE0-A99F-4449-9C2B-303E22F569D1}" presName="bkgdShape" presStyleLbl="node1" presStyleIdx="4" presStyleCnt="5"/>
      <dgm:spPr/>
      <dgm:t>
        <a:bodyPr/>
        <a:lstStyle/>
        <a:p>
          <a:endParaRPr lang="en-US"/>
        </a:p>
      </dgm:t>
    </dgm:pt>
    <dgm:pt modelId="{C2555D4D-D3D4-42B1-9A5B-7B3CFD30D06C}" type="pres">
      <dgm:prSet presAssocID="{8231BAE0-A99F-4449-9C2B-303E22F569D1}" presName="nodeTx" presStyleLbl="node1" presStyleIdx="4" presStyleCnt="5">
        <dgm:presLayoutVars>
          <dgm:bulletEnabled val="1"/>
        </dgm:presLayoutVars>
      </dgm:prSet>
      <dgm:spPr/>
      <dgm:t>
        <a:bodyPr/>
        <a:lstStyle/>
        <a:p>
          <a:endParaRPr lang="en-US"/>
        </a:p>
      </dgm:t>
    </dgm:pt>
    <dgm:pt modelId="{45F621EC-C889-46DE-9F70-831BA52254F8}" type="pres">
      <dgm:prSet presAssocID="{8231BAE0-A99F-4449-9C2B-303E22F569D1}" presName="invisiNode" presStyleLbl="node1" presStyleIdx="4" presStyleCnt="5"/>
      <dgm:spPr/>
    </dgm:pt>
    <dgm:pt modelId="{88B4BA4B-ACF3-4B31-BFFB-5677D978C822}" type="pres">
      <dgm:prSet presAssocID="{8231BAE0-A99F-4449-9C2B-303E22F569D1}"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1000" r="-1000"/>
          </a:stretch>
        </a:blipFill>
      </dgm:spPr>
    </dgm:pt>
  </dgm:ptLst>
  <dgm:cxnLst>
    <dgm:cxn modelId="{B2019AE9-6DF3-407A-8559-2CA764DA8205}" srcId="{E9225DEB-C06C-42B0-A937-0E621233E5D5}" destId="{9C5AE8DC-3D84-4AD6-AA0B-2254757C98EA}" srcOrd="1" destOrd="0" parTransId="{C5BCC243-FF1A-4D5A-9582-7A362DA4F415}" sibTransId="{A9692027-8F59-4D7D-A280-D473C0A9BFC7}"/>
    <dgm:cxn modelId="{F0A00818-414F-534A-9191-2FC2B95AE0FB}" type="presOf" srcId="{B18F2851-E84F-45BF-8EC2-CC5BE31BCEAA}" destId="{411C7DE9-C9B5-4468-A8F8-8D36AB5B9993}" srcOrd="0" destOrd="0" presId="urn:microsoft.com/office/officeart/2005/8/layout/hList7#1"/>
    <dgm:cxn modelId="{B855C302-30E5-1A4C-8B96-6B60BF0FB320}" type="presOf" srcId="{8231BAE0-A99F-4449-9C2B-303E22F569D1}" destId="{C2555D4D-D3D4-42B1-9A5B-7B3CFD30D06C}" srcOrd="1" destOrd="0" presId="urn:microsoft.com/office/officeart/2005/8/layout/hList7#1"/>
    <dgm:cxn modelId="{643B6B95-83D5-184D-A85F-7633F5DB2A4E}" type="presOf" srcId="{6024CC8A-7EB1-4685-AD83-FFE2078A096B}" destId="{8FC504F8-9309-4445-9A83-AA7392D97530}" srcOrd="0" destOrd="0" presId="urn:microsoft.com/office/officeart/2005/8/layout/hList7#1"/>
    <dgm:cxn modelId="{8BA6BD93-EB15-4CE4-A0D6-E1976EAF0321}" srcId="{E9225DEB-C06C-42B0-A937-0E621233E5D5}" destId="{6024CC8A-7EB1-4685-AD83-FFE2078A096B}" srcOrd="3" destOrd="0" parTransId="{FB4327E1-EF3B-4BAD-A6A6-AA392FFC79D0}" sibTransId="{B18F2851-E84F-45BF-8EC2-CC5BE31BCEAA}"/>
    <dgm:cxn modelId="{B24A1E1E-5FDD-3A48-97B6-218F25B81E6C}" type="presOf" srcId="{9C5AE8DC-3D84-4AD6-AA0B-2254757C98EA}" destId="{372DDB79-DAE9-4398-BEA2-717486782BD4}" srcOrd="0" destOrd="0" presId="urn:microsoft.com/office/officeart/2005/8/layout/hList7#1"/>
    <dgm:cxn modelId="{847AC9AE-F569-BE4E-8F6C-B87C4E4B4443}" type="presOf" srcId="{35325126-CF44-44AF-98E1-01BCD3BCFECF}" destId="{5A84B3DB-6CD9-44B5-973B-F88489D39305}" srcOrd="0" destOrd="0" presId="urn:microsoft.com/office/officeart/2005/8/layout/hList7#1"/>
    <dgm:cxn modelId="{C482325D-E7D1-4F45-B788-166EB1975FCB}" type="presOf" srcId="{35325126-CF44-44AF-98E1-01BCD3BCFECF}" destId="{283BED6C-E142-4868-B441-BE8447DE66D1}" srcOrd="1" destOrd="0" presId="urn:microsoft.com/office/officeart/2005/8/layout/hList7#1"/>
    <dgm:cxn modelId="{618CBF1D-7E8E-45BB-B9F5-7A0EF01B72A9}" srcId="{E9225DEB-C06C-42B0-A937-0E621233E5D5}" destId="{8231BAE0-A99F-4449-9C2B-303E22F569D1}" srcOrd="4" destOrd="0" parTransId="{C116815B-7BA4-4E24-A884-9FAF56FF8219}" sibTransId="{36EECEE0-6AC1-4746-8199-AD8C81A9042E}"/>
    <dgm:cxn modelId="{3706B40B-9ED5-9C4B-904C-B55AD4A64223}" type="presOf" srcId="{2EAF1432-A21C-4220-9C11-C0EA5115B3CA}" destId="{94A55952-10D5-43BE-B966-6EB1665FC576}" srcOrd="0" destOrd="0" presId="urn:microsoft.com/office/officeart/2005/8/layout/hList7#1"/>
    <dgm:cxn modelId="{D92B5C2B-986D-0044-9944-0E97EAF5F063}" type="presOf" srcId="{2EAF1432-A21C-4220-9C11-C0EA5115B3CA}" destId="{C8E19F28-3E9B-47B4-B378-951BBE6ECCD0}" srcOrd="1" destOrd="0" presId="urn:microsoft.com/office/officeart/2005/8/layout/hList7#1"/>
    <dgm:cxn modelId="{59FB7294-7BD6-6B48-8B13-14E209560164}" type="presOf" srcId="{ACE4DD3C-D410-46F2-A1B7-B9405E33A5DF}" destId="{1D2BD762-7AC3-4311-AC6A-FB229F992749}" srcOrd="0" destOrd="0" presId="urn:microsoft.com/office/officeart/2005/8/layout/hList7#1"/>
    <dgm:cxn modelId="{723497C5-80B2-C043-971E-E58B339B8AF3}" type="presOf" srcId="{6024CC8A-7EB1-4685-AD83-FFE2078A096B}" destId="{ABD7AFE2-8BB9-468D-98C1-12A995CB0E61}" srcOrd="1" destOrd="0" presId="urn:microsoft.com/office/officeart/2005/8/layout/hList7#1"/>
    <dgm:cxn modelId="{DEEEFB0A-D063-E84C-9E19-7B5A425A3363}" type="presOf" srcId="{8231BAE0-A99F-4449-9C2B-303E22F569D1}" destId="{90A9EF7A-5EA7-4A80-AD39-D58B86C493A5}" srcOrd="0" destOrd="0" presId="urn:microsoft.com/office/officeart/2005/8/layout/hList7#1"/>
    <dgm:cxn modelId="{E0678605-3C68-214C-9C8F-87FC84CE8934}" type="presOf" srcId="{9C5AE8DC-3D84-4AD6-AA0B-2254757C98EA}" destId="{B9E56758-B4B5-455A-820F-5EC02EB13411}" srcOrd="1" destOrd="0" presId="urn:microsoft.com/office/officeart/2005/8/layout/hList7#1"/>
    <dgm:cxn modelId="{0EA87C93-84D4-A541-AA2B-96E4CCEDCF62}" type="presOf" srcId="{A2C98AF1-BA48-437F-A4F0-414EBAE3DB18}" destId="{52A7BC32-2F76-402C-8B61-10CC0B3FC895}" srcOrd="0" destOrd="0" presId="urn:microsoft.com/office/officeart/2005/8/layout/hList7#1"/>
    <dgm:cxn modelId="{DDFC6ECF-EDCD-4A2D-B62E-2C3F8C3299FD}" srcId="{E9225DEB-C06C-42B0-A937-0E621233E5D5}" destId="{35325126-CF44-44AF-98E1-01BCD3BCFECF}" srcOrd="0" destOrd="0" parTransId="{B624D62A-F105-47F0-AF12-518EFEB09DC3}" sibTransId="{ACE4DD3C-D410-46F2-A1B7-B9405E33A5DF}"/>
    <dgm:cxn modelId="{94F23217-31F5-D847-9A00-379CE2F2F400}" type="presOf" srcId="{A9692027-8F59-4D7D-A280-D473C0A9BFC7}" destId="{7C40E3C3-9072-4069-A691-FC24AFF439ED}" srcOrd="0" destOrd="0" presId="urn:microsoft.com/office/officeart/2005/8/layout/hList7#1"/>
    <dgm:cxn modelId="{AA7FED09-413D-4557-9A61-108A9B28478C}" srcId="{E9225DEB-C06C-42B0-A937-0E621233E5D5}" destId="{2EAF1432-A21C-4220-9C11-C0EA5115B3CA}" srcOrd="2" destOrd="0" parTransId="{2B4D51C4-1CD0-47A3-AA9F-12BEAF7A2ACB}" sibTransId="{A2C98AF1-BA48-437F-A4F0-414EBAE3DB18}"/>
    <dgm:cxn modelId="{9490A472-193F-7A40-A007-51AA055439EF}" type="presOf" srcId="{E9225DEB-C06C-42B0-A937-0E621233E5D5}" destId="{767CB043-6A42-4E81-946A-B0A7BA481088}" srcOrd="0" destOrd="0" presId="urn:microsoft.com/office/officeart/2005/8/layout/hList7#1"/>
    <dgm:cxn modelId="{B3FD1089-DBAA-0F45-93D0-B7A225093547}" type="presParOf" srcId="{767CB043-6A42-4E81-946A-B0A7BA481088}" destId="{67A89126-54B8-4BB6-A14C-23D9B37802F0}" srcOrd="0" destOrd="0" presId="urn:microsoft.com/office/officeart/2005/8/layout/hList7#1"/>
    <dgm:cxn modelId="{84BC2AD4-815F-704A-BE88-D13F47EAF1F1}" type="presParOf" srcId="{767CB043-6A42-4E81-946A-B0A7BA481088}" destId="{9296471F-16CD-4DEA-B92E-C1F13548FEB4}" srcOrd="1" destOrd="0" presId="urn:microsoft.com/office/officeart/2005/8/layout/hList7#1"/>
    <dgm:cxn modelId="{87925DE6-FD82-F648-98D7-B75948668ED5}" type="presParOf" srcId="{9296471F-16CD-4DEA-B92E-C1F13548FEB4}" destId="{74A1E492-4DFF-4353-AC4D-627E3873A756}" srcOrd="0" destOrd="0" presId="urn:microsoft.com/office/officeart/2005/8/layout/hList7#1"/>
    <dgm:cxn modelId="{B7686335-3F66-EA4E-8DB8-385985C88BD5}" type="presParOf" srcId="{74A1E492-4DFF-4353-AC4D-627E3873A756}" destId="{5A84B3DB-6CD9-44B5-973B-F88489D39305}" srcOrd="0" destOrd="0" presId="urn:microsoft.com/office/officeart/2005/8/layout/hList7#1"/>
    <dgm:cxn modelId="{23C370D9-6CAE-2A41-AB0B-E6E00FE38157}" type="presParOf" srcId="{74A1E492-4DFF-4353-AC4D-627E3873A756}" destId="{283BED6C-E142-4868-B441-BE8447DE66D1}" srcOrd="1" destOrd="0" presId="urn:microsoft.com/office/officeart/2005/8/layout/hList7#1"/>
    <dgm:cxn modelId="{31B132C9-C40D-BF41-A2E2-050FA7E6B06A}" type="presParOf" srcId="{74A1E492-4DFF-4353-AC4D-627E3873A756}" destId="{D7823726-5772-45E9-BB0E-25EB57FB8110}" srcOrd="2" destOrd="0" presId="urn:microsoft.com/office/officeart/2005/8/layout/hList7#1"/>
    <dgm:cxn modelId="{4B0B4A05-B983-5A4E-9833-9E0F59329972}" type="presParOf" srcId="{74A1E492-4DFF-4353-AC4D-627E3873A756}" destId="{837264C6-3736-4868-8EFF-1F003515EA8F}" srcOrd="3" destOrd="0" presId="urn:microsoft.com/office/officeart/2005/8/layout/hList7#1"/>
    <dgm:cxn modelId="{F6E32AA1-D07E-474A-B4A1-53DF645CA6B6}" type="presParOf" srcId="{9296471F-16CD-4DEA-B92E-C1F13548FEB4}" destId="{1D2BD762-7AC3-4311-AC6A-FB229F992749}" srcOrd="1" destOrd="0" presId="urn:microsoft.com/office/officeart/2005/8/layout/hList7#1"/>
    <dgm:cxn modelId="{9D27B69C-741B-FE4C-8A45-7F9DF455D28E}" type="presParOf" srcId="{9296471F-16CD-4DEA-B92E-C1F13548FEB4}" destId="{ED8617D4-3D76-4D5C-B33A-CB801C20F6C4}" srcOrd="2" destOrd="0" presId="urn:microsoft.com/office/officeart/2005/8/layout/hList7#1"/>
    <dgm:cxn modelId="{FE2B57E9-EE53-3B43-AB68-696A2F6D1812}" type="presParOf" srcId="{ED8617D4-3D76-4D5C-B33A-CB801C20F6C4}" destId="{372DDB79-DAE9-4398-BEA2-717486782BD4}" srcOrd="0" destOrd="0" presId="urn:microsoft.com/office/officeart/2005/8/layout/hList7#1"/>
    <dgm:cxn modelId="{67ADB8E9-3DBF-6B45-8DD6-135D1F142BCF}" type="presParOf" srcId="{ED8617D4-3D76-4D5C-B33A-CB801C20F6C4}" destId="{B9E56758-B4B5-455A-820F-5EC02EB13411}" srcOrd="1" destOrd="0" presId="urn:microsoft.com/office/officeart/2005/8/layout/hList7#1"/>
    <dgm:cxn modelId="{D6F992EB-01E8-B644-890B-5BC60732CDE9}" type="presParOf" srcId="{ED8617D4-3D76-4D5C-B33A-CB801C20F6C4}" destId="{6F5B0135-47FE-4265-92CE-62278825BF33}" srcOrd="2" destOrd="0" presId="urn:microsoft.com/office/officeart/2005/8/layout/hList7#1"/>
    <dgm:cxn modelId="{BCD2556E-4A87-7042-901D-BD314AD75248}" type="presParOf" srcId="{ED8617D4-3D76-4D5C-B33A-CB801C20F6C4}" destId="{1B52E1DD-AA69-45EB-BA86-4D92F3FEC05F}" srcOrd="3" destOrd="0" presId="urn:microsoft.com/office/officeart/2005/8/layout/hList7#1"/>
    <dgm:cxn modelId="{0500F9A0-9348-9045-A3AB-F65A192661FC}" type="presParOf" srcId="{9296471F-16CD-4DEA-B92E-C1F13548FEB4}" destId="{7C40E3C3-9072-4069-A691-FC24AFF439ED}" srcOrd="3" destOrd="0" presId="urn:microsoft.com/office/officeart/2005/8/layout/hList7#1"/>
    <dgm:cxn modelId="{F88DF9BE-1BD9-A74C-98A1-744BA0F5DAFA}" type="presParOf" srcId="{9296471F-16CD-4DEA-B92E-C1F13548FEB4}" destId="{9E4A3E96-99C2-4A7E-982E-2127579FE929}" srcOrd="4" destOrd="0" presId="urn:microsoft.com/office/officeart/2005/8/layout/hList7#1"/>
    <dgm:cxn modelId="{C16E4561-9B6F-FE4E-BE3B-D3562ADA0D2B}" type="presParOf" srcId="{9E4A3E96-99C2-4A7E-982E-2127579FE929}" destId="{94A55952-10D5-43BE-B966-6EB1665FC576}" srcOrd="0" destOrd="0" presId="urn:microsoft.com/office/officeart/2005/8/layout/hList7#1"/>
    <dgm:cxn modelId="{41ABD22D-F563-594F-B7BA-0467B369C70A}" type="presParOf" srcId="{9E4A3E96-99C2-4A7E-982E-2127579FE929}" destId="{C8E19F28-3E9B-47B4-B378-951BBE6ECCD0}" srcOrd="1" destOrd="0" presId="urn:microsoft.com/office/officeart/2005/8/layout/hList7#1"/>
    <dgm:cxn modelId="{C0F2ADAA-5E61-754B-8BE0-7BDD56BB0901}" type="presParOf" srcId="{9E4A3E96-99C2-4A7E-982E-2127579FE929}" destId="{45A98109-E899-4875-8240-D9DBFF4F8E5A}" srcOrd="2" destOrd="0" presId="urn:microsoft.com/office/officeart/2005/8/layout/hList7#1"/>
    <dgm:cxn modelId="{93482482-03E9-7A43-9F56-3DDFB29522E0}" type="presParOf" srcId="{9E4A3E96-99C2-4A7E-982E-2127579FE929}" destId="{28D8746B-130F-48AE-B1F5-4E857CE31137}" srcOrd="3" destOrd="0" presId="urn:microsoft.com/office/officeart/2005/8/layout/hList7#1"/>
    <dgm:cxn modelId="{EB1960C8-4FAC-8D46-8B7E-6FDF2E259E8E}" type="presParOf" srcId="{9296471F-16CD-4DEA-B92E-C1F13548FEB4}" destId="{52A7BC32-2F76-402C-8B61-10CC0B3FC895}" srcOrd="5" destOrd="0" presId="urn:microsoft.com/office/officeart/2005/8/layout/hList7#1"/>
    <dgm:cxn modelId="{3095DD0B-B0DE-5341-9147-7541DD2A8B87}" type="presParOf" srcId="{9296471F-16CD-4DEA-B92E-C1F13548FEB4}" destId="{D1CE9A8E-9E86-4A56-A254-AE169ECE4BBD}" srcOrd="6" destOrd="0" presId="urn:microsoft.com/office/officeart/2005/8/layout/hList7#1"/>
    <dgm:cxn modelId="{8C1C9E1A-70EE-C64F-AD68-6BEA065DBA43}" type="presParOf" srcId="{D1CE9A8E-9E86-4A56-A254-AE169ECE4BBD}" destId="{8FC504F8-9309-4445-9A83-AA7392D97530}" srcOrd="0" destOrd="0" presId="urn:microsoft.com/office/officeart/2005/8/layout/hList7#1"/>
    <dgm:cxn modelId="{1A9FE728-5B81-BD4D-9F39-9EF579E27EFD}" type="presParOf" srcId="{D1CE9A8E-9E86-4A56-A254-AE169ECE4BBD}" destId="{ABD7AFE2-8BB9-468D-98C1-12A995CB0E61}" srcOrd="1" destOrd="0" presId="urn:microsoft.com/office/officeart/2005/8/layout/hList7#1"/>
    <dgm:cxn modelId="{BF1D803A-931A-3A47-AAD2-51AB9285FBB7}" type="presParOf" srcId="{D1CE9A8E-9E86-4A56-A254-AE169ECE4BBD}" destId="{219DE7C7-6702-43FE-B2A4-A9483A8ED75C}" srcOrd="2" destOrd="0" presId="urn:microsoft.com/office/officeart/2005/8/layout/hList7#1"/>
    <dgm:cxn modelId="{0254A23E-38E5-9244-A191-99A3323CCC0D}" type="presParOf" srcId="{D1CE9A8E-9E86-4A56-A254-AE169ECE4BBD}" destId="{826EA789-FCEA-42AC-8D0A-8B9DE06A8345}" srcOrd="3" destOrd="0" presId="urn:microsoft.com/office/officeart/2005/8/layout/hList7#1"/>
    <dgm:cxn modelId="{D7F02590-7698-6645-BF94-3FFD9434C68F}" type="presParOf" srcId="{9296471F-16CD-4DEA-B92E-C1F13548FEB4}" destId="{411C7DE9-C9B5-4468-A8F8-8D36AB5B9993}" srcOrd="7" destOrd="0" presId="urn:microsoft.com/office/officeart/2005/8/layout/hList7#1"/>
    <dgm:cxn modelId="{F1A37EDD-63BF-1C48-B51F-8509884D13CF}" type="presParOf" srcId="{9296471F-16CD-4DEA-B92E-C1F13548FEB4}" destId="{E8B53E82-B6F2-4FFF-8C2F-2E837A1F2F03}" srcOrd="8" destOrd="0" presId="urn:microsoft.com/office/officeart/2005/8/layout/hList7#1"/>
    <dgm:cxn modelId="{840FCE5D-7FE6-5A42-9DFB-45D93569B2F3}" type="presParOf" srcId="{E8B53E82-B6F2-4FFF-8C2F-2E837A1F2F03}" destId="{90A9EF7A-5EA7-4A80-AD39-D58B86C493A5}" srcOrd="0" destOrd="0" presId="urn:microsoft.com/office/officeart/2005/8/layout/hList7#1"/>
    <dgm:cxn modelId="{7FC320F6-EB3E-654F-90A4-A8C0F489F655}" type="presParOf" srcId="{E8B53E82-B6F2-4FFF-8C2F-2E837A1F2F03}" destId="{C2555D4D-D3D4-42B1-9A5B-7B3CFD30D06C}" srcOrd="1" destOrd="0" presId="urn:microsoft.com/office/officeart/2005/8/layout/hList7#1"/>
    <dgm:cxn modelId="{83808DEE-B850-1547-B5D3-9039AC994E4A}" type="presParOf" srcId="{E8B53E82-B6F2-4FFF-8C2F-2E837A1F2F03}" destId="{45F621EC-C889-46DE-9F70-831BA52254F8}" srcOrd="2" destOrd="0" presId="urn:microsoft.com/office/officeart/2005/8/layout/hList7#1"/>
    <dgm:cxn modelId="{03B614DE-F3DA-7E48-8ECF-21688F5F1D7E}" type="presParOf" srcId="{E8B53E82-B6F2-4FFF-8C2F-2E837A1F2F03}" destId="{88B4BA4B-ACF3-4B31-BFFB-5677D978C822}"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1EC577-7A62-344A-A851-55867ED83D0C}" type="doc">
      <dgm:prSet loTypeId="urn:microsoft.com/office/officeart/2005/8/layout/cycle3" loCatId="" qsTypeId="urn:microsoft.com/office/officeart/2005/8/quickstyle/simple4" qsCatId="simple" csTypeId="urn:microsoft.com/office/officeart/2005/8/colors/colorful3" csCatId="colorful" phldr="1"/>
      <dgm:spPr/>
      <dgm:t>
        <a:bodyPr/>
        <a:lstStyle/>
        <a:p>
          <a:endParaRPr lang="en-US"/>
        </a:p>
      </dgm:t>
    </dgm:pt>
    <dgm:pt modelId="{052FD21B-61E1-1044-8580-03C1B879F2BE}">
      <dgm:prSet phldrT="[Text]"/>
      <dgm:spPr/>
      <dgm:t>
        <a:bodyPr/>
        <a:lstStyle/>
        <a:p>
          <a:r>
            <a:rPr lang="en-US" dirty="0" smtClean="0"/>
            <a:t>1. </a:t>
          </a:r>
          <a:r>
            <a:rPr lang="en-US" dirty="0" err="1" smtClean="0"/>
            <a:t>Analizar</a:t>
          </a:r>
          <a:r>
            <a:rPr lang="en-US" dirty="0" smtClean="0"/>
            <a:t> </a:t>
          </a:r>
          <a:r>
            <a:rPr lang="en-US" dirty="0" err="1" smtClean="0"/>
            <a:t>situación</a:t>
          </a:r>
          <a:r>
            <a:rPr lang="en-US" dirty="0" smtClean="0"/>
            <a:t> y </a:t>
          </a:r>
          <a:r>
            <a:rPr lang="en-US" dirty="0" err="1" smtClean="0"/>
            <a:t>contexto</a:t>
          </a:r>
          <a:r>
            <a:rPr lang="en-US" dirty="0" smtClean="0"/>
            <a:t>.</a:t>
          </a:r>
          <a:endParaRPr lang="en-US" dirty="0"/>
        </a:p>
      </dgm:t>
    </dgm:pt>
    <dgm:pt modelId="{DE387CB0-8E19-4A4D-A7A8-7DA66693A8E7}" type="parTrans" cxnId="{CF1B87AF-CAE7-9644-BEBB-1714F59D78E9}">
      <dgm:prSet/>
      <dgm:spPr/>
      <dgm:t>
        <a:bodyPr/>
        <a:lstStyle/>
        <a:p>
          <a:endParaRPr lang="en-US"/>
        </a:p>
      </dgm:t>
    </dgm:pt>
    <dgm:pt modelId="{7F07B202-0D60-B147-9754-03A82269DA3C}" type="sibTrans" cxnId="{CF1B87AF-CAE7-9644-BEBB-1714F59D78E9}">
      <dgm:prSet/>
      <dgm:spPr/>
      <dgm:t>
        <a:bodyPr/>
        <a:lstStyle/>
        <a:p>
          <a:endParaRPr lang="en-US"/>
        </a:p>
      </dgm:t>
    </dgm:pt>
    <dgm:pt modelId="{01E85BFE-5BF0-5F43-B981-6C55C9EF9559}">
      <dgm:prSet/>
      <dgm:spPr/>
      <dgm:t>
        <a:bodyPr/>
        <a:lstStyle/>
        <a:p>
          <a:r>
            <a:rPr lang="en-US" dirty="0" smtClean="0"/>
            <a:t>2. </a:t>
          </a:r>
          <a:r>
            <a:rPr lang="en-US" dirty="0" err="1" smtClean="0"/>
            <a:t>Identificar</a:t>
          </a:r>
          <a:r>
            <a:rPr lang="en-US" dirty="0" smtClean="0"/>
            <a:t> </a:t>
          </a:r>
          <a:r>
            <a:rPr lang="en-US" dirty="0" err="1" smtClean="0"/>
            <a:t>objetivos</a:t>
          </a:r>
          <a:r>
            <a:rPr lang="en-US" dirty="0" smtClean="0"/>
            <a:t> y (</a:t>
          </a:r>
          <a:r>
            <a:rPr lang="en-US" dirty="0" err="1" smtClean="0"/>
            <a:t>próximas</a:t>
          </a:r>
          <a:r>
            <a:rPr lang="en-US" dirty="0" smtClean="0"/>
            <a:t>- </a:t>
          </a:r>
          <a:r>
            <a:rPr lang="en-US" dirty="0" err="1" smtClean="0"/>
            <a:t>mejores</a:t>
          </a:r>
          <a:r>
            <a:rPr lang="en-US" dirty="0" smtClean="0"/>
            <a:t>) </a:t>
          </a:r>
          <a:r>
            <a:rPr lang="en-US" dirty="0" err="1" smtClean="0"/>
            <a:t>opciones</a:t>
          </a:r>
          <a:r>
            <a:rPr lang="en-US" dirty="0" smtClean="0"/>
            <a:t>. </a:t>
          </a:r>
          <a:endParaRPr lang="en-US" dirty="0"/>
        </a:p>
      </dgm:t>
    </dgm:pt>
    <dgm:pt modelId="{EB2663F4-4CD8-514D-93F7-FE8F7719A9C5}" type="parTrans" cxnId="{2460A0E3-4D9B-7646-8DA9-6192C575E17C}">
      <dgm:prSet/>
      <dgm:spPr/>
      <dgm:t>
        <a:bodyPr/>
        <a:lstStyle/>
        <a:p>
          <a:endParaRPr lang="en-US"/>
        </a:p>
      </dgm:t>
    </dgm:pt>
    <dgm:pt modelId="{1C5FF1B7-0705-9A4A-927F-A8C7024A83D8}" type="sibTrans" cxnId="{2460A0E3-4D9B-7646-8DA9-6192C575E17C}">
      <dgm:prSet/>
      <dgm:spPr/>
      <dgm:t>
        <a:bodyPr/>
        <a:lstStyle/>
        <a:p>
          <a:endParaRPr lang="en-US"/>
        </a:p>
      </dgm:t>
    </dgm:pt>
    <dgm:pt modelId="{FD2C6739-C1F0-7541-A39A-141DF2530B5D}">
      <dgm:prSet/>
      <dgm:spPr/>
      <dgm:t>
        <a:bodyPr/>
        <a:lstStyle/>
        <a:p>
          <a:r>
            <a:rPr lang="en-US" dirty="0" smtClean="0"/>
            <a:t>4. </a:t>
          </a:r>
          <a:r>
            <a:rPr lang="en-US" dirty="0" err="1" smtClean="0"/>
            <a:t>Identificar</a:t>
          </a:r>
          <a:r>
            <a:rPr lang="en-US" dirty="0" smtClean="0"/>
            <a:t> </a:t>
          </a:r>
          <a:r>
            <a:rPr lang="en-US" dirty="0" err="1" smtClean="0"/>
            <a:t>puntos</a:t>
          </a:r>
          <a:r>
            <a:rPr lang="en-US" dirty="0" smtClean="0"/>
            <a:t> en </a:t>
          </a:r>
          <a:r>
            <a:rPr lang="en-US" dirty="0" err="1" smtClean="0"/>
            <a:t>comun</a:t>
          </a:r>
          <a:r>
            <a:rPr lang="en-US" dirty="0" smtClean="0"/>
            <a:t> y </a:t>
          </a:r>
          <a:r>
            <a:rPr lang="en-US" dirty="0" err="1" smtClean="0"/>
            <a:t>diferencias</a:t>
          </a:r>
          <a:r>
            <a:rPr lang="en-US" dirty="0" smtClean="0"/>
            <a:t>.</a:t>
          </a:r>
          <a:endParaRPr lang="en-US" dirty="0"/>
        </a:p>
      </dgm:t>
    </dgm:pt>
    <dgm:pt modelId="{044F23E5-4652-5E4E-9B65-FCCAD908FC71}" type="parTrans" cxnId="{FFFDC5CE-EBB4-E745-B200-0176EEF75E66}">
      <dgm:prSet/>
      <dgm:spPr/>
      <dgm:t>
        <a:bodyPr/>
        <a:lstStyle/>
        <a:p>
          <a:endParaRPr lang="en-US"/>
        </a:p>
      </dgm:t>
    </dgm:pt>
    <dgm:pt modelId="{4D8FDD9B-908C-3145-9AC1-22783E1CBA49}" type="sibTrans" cxnId="{FFFDC5CE-EBB4-E745-B200-0176EEF75E66}">
      <dgm:prSet/>
      <dgm:spPr/>
      <dgm:t>
        <a:bodyPr/>
        <a:lstStyle/>
        <a:p>
          <a:endParaRPr lang="en-US"/>
        </a:p>
      </dgm:t>
    </dgm:pt>
    <dgm:pt modelId="{2FD9A911-4E42-1845-B71D-66C696E1CFF3}">
      <dgm:prSet/>
      <dgm:spPr/>
      <dgm:t>
        <a:bodyPr/>
        <a:lstStyle/>
        <a:p>
          <a:r>
            <a:rPr lang="en-US" dirty="0" smtClean="0"/>
            <a:t>5. </a:t>
          </a:r>
          <a:r>
            <a:rPr lang="en-US" dirty="0" err="1" smtClean="0"/>
            <a:t>Diagnosticar</a:t>
          </a:r>
          <a:r>
            <a:rPr lang="en-US" dirty="0" smtClean="0"/>
            <a:t> el </a:t>
          </a:r>
          <a:r>
            <a:rPr lang="en-US" dirty="0" err="1" smtClean="0"/>
            <a:t>problema</a:t>
          </a:r>
          <a:r>
            <a:rPr lang="en-US" dirty="0" smtClean="0"/>
            <a:t>, </a:t>
          </a:r>
          <a:r>
            <a:rPr lang="en-US" dirty="0" err="1" smtClean="0"/>
            <a:t>identificar</a:t>
          </a:r>
          <a:r>
            <a:rPr lang="en-US" dirty="0" smtClean="0"/>
            <a:t> </a:t>
          </a:r>
          <a:r>
            <a:rPr lang="en-US" dirty="0" err="1" smtClean="0"/>
            <a:t>soluciones</a:t>
          </a:r>
          <a:r>
            <a:rPr lang="en-US" dirty="0" smtClean="0"/>
            <a:t> y/o </a:t>
          </a:r>
          <a:r>
            <a:rPr lang="en-US" dirty="0" err="1" smtClean="0"/>
            <a:t>tomar</a:t>
          </a:r>
          <a:r>
            <a:rPr lang="en-US" dirty="0" smtClean="0"/>
            <a:t> </a:t>
          </a:r>
          <a:r>
            <a:rPr lang="en-US" dirty="0" err="1" smtClean="0"/>
            <a:t>acciones</a:t>
          </a:r>
          <a:r>
            <a:rPr lang="en-US" dirty="0" smtClean="0"/>
            <a:t>  </a:t>
          </a:r>
          <a:r>
            <a:rPr lang="en-US" dirty="0" err="1" smtClean="0"/>
            <a:t>para</a:t>
          </a:r>
          <a:r>
            <a:rPr lang="en-US" dirty="0" smtClean="0"/>
            <a:t> </a:t>
          </a:r>
          <a:r>
            <a:rPr lang="en-US" dirty="0" err="1" smtClean="0"/>
            <a:t>sortear</a:t>
          </a:r>
          <a:r>
            <a:rPr lang="en-US" dirty="0" smtClean="0"/>
            <a:t> el </a:t>
          </a:r>
          <a:r>
            <a:rPr lang="en-US" dirty="0" err="1" smtClean="0"/>
            <a:t>problema</a:t>
          </a:r>
          <a:r>
            <a:rPr lang="en-US" dirty="0" smtClean="0"/>
            <a:t>.</a:t>
          </a:r>
          <a:endParaRPr lang="en-US" dirty="0"/>
        </a:p>
      </dgm:t>
    </dgm:pt>
    <dgm:pt modelId="{7BC68A1F-C92D-4B4C-B6E9-1411A646722D}" type="parTrans" cxnId="{8D903C67-8EAF-9A40-B112-38CA02ED7200}">
      <dgm:prSet/>
      <dgm:spPr/>
      <dgm:t>
        <a:bodyPr/>
        <a:lstStyle/>
        <a:p>
          <a:endParaRPr lang="en-US"/>
        </a:p>
      </dgm:t>
    </dgm:pt>
    <dgm:pt modelId="{B9202CA1-4D4A-684F-A2B1-9235BE774568}" type="sibTrans" cxnId="{8D903C67-8EAF-9A40-B112-38CA02ED7200}">
      <dgm:prSet/>
      <dgm:spPr/>
      <dgm:t>
        <a:bodyPr/>
        <a:lstStyle/>
        <a:p>
          <a:endParaRPr lang="en-US"/>
        </a:p>
      </dgm:t>
    </dgm:pt>
    <dgm:pt modelId="{F453C637-B7AC-624F-B8EF-45222029BD0A}">
      <dgm:prSet/>
      <dgm:spPr/>
      <dgm:t>
        <a:bodyPr/>
        <a:lstStyle/>
        <a:p>
          <a:r>
            <a:rPr lang="en-US" dirty="0" smtClean="0"/>
            <a:t>6. Resolver </a:t>
          </a:r>
          <a:r>
            <a:rPr lang="en-US" dirty="0" err="1" smtClean="0"/>
            <a:t>las</a:t>
          </a:r>
          <a:r>
            <a:rPr lang="en-US" dirty="0" smtClean="0"/>
            <a:t> </a:t>
          </a:r>
          <a:r>
            <a:rPr lang="en-US" dirty="0" err="1" smtClean="0"/>
            <a:t>diferencias</a:t>
          </a:r>
          <a:r>
            <a:rPr lang="en-US" dirty="0" smtClean="0"/>
            <a:t> o </a:t>
          </a:r>
          <a:r>
            <a:rPr lang="en-US" dirty="0" err="1" smtClean="0"/>
            <a:t>ponerse</a:t>
          </a:r>
          <a:r>
            <a:rPr lang="en-US" dirty="0" smtClean="0"/>
            <a:t> de </a:t>
          </a:r>
          <a:r>
            <a:rPr lang="en-US" dirty="0" err="1" smtClean="0"/>
            <a:t>acuerdo</a:t>
          </a:r>
          <a:r>
            <a:rPr lang="en-US" dirty="0" smtClean="0"/>
            <a:t> </a:t>
          </a:r>
          <a:r>
            <a:rPr lang="en-US" dirty="0" err="1" smtClean="0"/>
            <a:t>sobre</a:t>
          </a:r>
          <a:r>
            <a:rPr lang="en-US" dirty="0" smtClean="0"/>
            <a:t> </a:t>
          </a:r>
          <a:r>
            <a:rPr lang="en-US" dirty="0" err="1" smtClean="0"/>
            <a:t>las</a:t>
          </a:r>
          <a:r>
            <a:rPr lang="en-US" dirty="0" smtClean="0"/>
            <a:t> </a:t>
          </a:r>
          <a:r>
            <a:rPr lang="en-US" dirty="0" err="1" smtClean="0"/>
            <a:t>diferencias</a:t>
          </a:r>
          <a:r>
            <a:rPr lang="en-US" dirty="0" smtClean="0"/>
            <a:t>  y el </a:t>
          </a:r>
          <a:r>
            <a:rPr lang="en-US" dirty="0" err="1" smtClean="0"/>
            <a:t>modo</a:t>
          </a:r>
          <a:r>
            <a:rPr lang="en-US" dirty="0" smtClean="0"/>
            <a:t> de </a:t>
          </a:r>
          <a:r>
            <a:rPr lang="en-US" dirty="0" err="1" smtClean="0"/>
            <a:t>resolverlas</a:t>
          </a:r>
          <a:r>
            <a:rPr lang="en-US" dirty="0" smtClean="0"/>
            <a:t>.</a:t>
          </a:r>
          <a:endParaRPr lang="en-US" dirty="0"/>
        </a:p>
      </dgm:t>
    </dgm:pt>
    <dgm:pt modelId="{58936EE1-37B2-524E-B4AE-5E42C25BE5EB}" type="parTrans" cxnId="{EE2C7348-5B3A-D242-85E3-B87F15BEDA97}">
      <dgm:prSet/>
      <dgm:spPr/>
      <dgm:t>
        <a:bodyPr/>
        <a:lstStyle/>
        <a:p>
          <a:endParaRPr lang="en-US"/>
        </a:p>
      </dgm:t>
    </dgm:pt>
    <dgm:pt modelId="{3400C8B2-6B2C-C84F-8C2D-B8CD68D36894}" type="sibTrans" cxnId="{EE2C7348-5B3A-D242-85E3-B87F15BEDA97}">
      <dgm:prSet/>
      <dgm:spPr/>
      <dgm:t>
        <a:bodyPr/>
        <a:lstStyle/>
        <a:p>
          <a:endParaRPr lang="en-US"/>
        </a:p>
      </dgm:t>
    </dgm:pt>
    <dgm:pt modelId="{78F41AE7-59AD-BD43-806E-3575C9F99814}">
      <dgm:prSet/>
      <dgm:spPr/>
      <dgm:t>
        <a:bodyPr/>
        <a:lstStyle/>
        <a:p>
          <a:r>
            <a:rPr lang="en-US" dirty="0" smtClean="0"/>
            <a:t>7. </a:t>
          </a:r>
          <a:r>
            <a:rPr lang="en-US" dirty="0" err="1" smtClean="0"/>
            <a:t>Considerar</a:t>
          </a:r>
          <a:r>
            <a:rPr lang="en-US" dirty="0" smtClean="0"/>
            <a:t> </a:t>
          </a:r>
          <a:r>
            <a:rPr lang="en-US" dirty="0" err="1" smtClean="0"/>
            <a:t>las</a:t>
          </a:r>
          <a:r>
            <a:rPr lang="en-US" dirty="0" smtClean="0"/>
            <a:t> </a:t>
          </a:r>
          <a:r>
            <a:rPr lang="en-US" dirty="0" err="1" smtClean="0"/>
            <a:t>consecuencias</a:t>
          </a:r>
          <a:r>
            <a:rPr lang="en-US" dirty="0" smtClean="0"/>
            <a:t>; </a:t>
          </a:r>
          <a:r>
            <a:rPr lang="en-US" dirty="0" err="1" smtClean="0"/>
            <a:t>documentar</a:t>
          </a:r>
          <a:r>
            <a:rPr lang="en-US" dirty="0" smtClean="0"/>
            <a:t> y </a:t>
          </a:r>
          <a:r>
            <a:rPr lang="en-US" dirty="0" err="1" smtClean="0"/>
            <a:t>comunicar</a:t>
          </a:r>
          <a:r>
            <a:rPr lang="en-US" dirty="0" smtClean="0"/>
            <a:t>.</a:t>
          </a:r>
          <a:endParaRPr lang="en-US" dirty="0"/>
        </a:p>
      </dgm:t>
    </dgm:pt>
    <dgm:pt modelId="{22096BB6-D6B4-BC4F-9041-A187159BEFDE}" type="parTrans" cxnId="{730FB00B-7517-8442-B381-DFC72ECAA850}">
      <dgm:prSet/>
      <dgm:spPr/>
      <dgm:t>
        <a:bodyPr/>
        <a:lstStyle/>
        <a:p>
          <a:endParaRPr lang="en-US"/>
        </a:p>
      </dgm:t>
    </dgm:pt>
    <dgm:pt modelId="{A3173CEC-65E2-AF4A-A50D-00313379FDF2}" type="sibTrans" cxnId="{730FB00B-7517-8442-B381-DFC72ECAA850}">
      <dgm:prSet/>
      <dgm:spPr/>
      <dgm:t>
        <a:bodyPr/>
        <a:lstStyle/>
        <a:p>
          <a:endParaRPr lang="en-US"/>
        </a:p>
      </dgm:t>
    </dgm:pt>
    <dgm:pt modelId="{A5421DF4-2BB1-C34E-B684-A7289D3129C9}">
      <dgm:prSet/>
      <dgm:spPr/>
      <dgm:t>
        <a:bodyPr/>
        <a:lstStyle/>
        <a:p>
          <a:r>
            <a:rPr lang="en-US" dirty="0" smtClean="0"/>
            <a:t>8. </a:t>
          </a:r>
          <a:r>
            <a:rPr lang="en-US" dirty="0" err="1" smtClean="0"/>
            <a:t>Aplicar</a:t>
          </a:r>
          <a:r>
            <a:rPr lang="en-US" dirty="0" smtClean="0"/>
            <a:t> </a:t>
          </a:r>
          <a:r>
            <a:rPr lang="en-US" dirty="0" err="1" smtClean="0"/>
            <a:t>las</a:t>
          </a:r>
          <a:r>
            <a:rPr lang="en-US" dirty="0" smtClean="0"/>
            <a:t> </a:t>
          </a:r>
          <a:r>
            <a:rPr lang="en-US" dirty="0" err="1" smtClean="0"/>
            <a:t>lecciones</a:t>
          </a:r>
          <a:r>
            <a:rPr lang="en-US" dirty="0" smtClean="0"/>
            <a:t> </a:t>
          </a:r>
          <a:r>
            <a:rPr lang="en-US" dirty="0" err="1" smtClean="0"/>
            <a:t>aprendidas</a:t>
          </a:r>
          <a:r>
            <a:rPr lang="en-US" dirty="0" smtClean="0"/>
            <a:t> a </a:t>
          </a:r>
          <a:r>
            <a:rPr lang="en-US" dirty="0" err="1" smtClean="0"/>
            <a:t>futuros</a:t>
          </a:r>
          <a:r>
            <a:rPr lang="en-US" dirty="0" smtClean="0"/>
            <a:t> </a:t>
          </a:r>
          <a:r>
            <a:rPr lang="en-US" dirty="0" err="1" smtClean="0"/>
            <a:t>proyectos</a:t>
          </a:r>
          <a:r>
            <a:rPr lang="en-US" dirty="0" smtClean="0"/>
            <a:t> o a </a:t>
          </a:r>
          <a:r>
            <a:rPr lang="en-US" dirty="0" err="1" smtClean="0"/>
            <a:t>fases</a:t>
          </a:r>
          <a:r>
            <a:rPr lang="en-US" dirty="0" smtClean="0"/>
            <a:t> del </a:t>
          </a:r>
          <a:r>
            <a:rPr lang="en-US" dirty="0" err="1" smtClean="0"/>
            <a:t>mismo</a:t>
          </a:r>
          <a:r>
            <a:rPr lang="en-US" dirty="0" smtClean="0"/>
            <a:t> </a:t>
          </a:r>
          <a:r>
            <a:rPr lang="en-US" dirty="0" err="1" smtClean="0"/>
            <a:t>proyecto</a:t>
          </a:r>
          <a:r>
            <a:rPr lang="en-US" dirty="0" smtClean="0"/>
            <a:t>.</a:t>
          </a:r>
          <a:endParaRPr lang="en-US" dirty="0"/>
        </a:p>
      </dgm:t>
    </dgm:pt>
    <dgm:pt modelId="{467C2C29-F0A8-774F-992E-79F8D26CB9D7}" type="parTrans" cxnId="{53313A9E-1050-F147-9600-1B7F9F64E733}">
      <dgm:prSet/>
      <dgm:spPr/>
      <dgm:t>
        <a:bodyPr/>
        <a:lstStyle/>
        <a:p>
          <a:endParaRPr lang="en-US"/>
        </a:p>
      </dgm:t>
    </dgm:pt>
    <dgm:pt modelId="{BF643EB0-506C-514C-B7C8-92212F0404B4}" type="sibTrans" cxnId="{53313A9E-1050-F147-9600-1B7F9F64E733}">
      <dgm:prSet/>
      <dgm:spPr/>
      <dgm:t>
        <a:bodyPr/>
        <a:lstStyle/>
        <a:p>
          <a:endParaRPr lang="en-US"/>
        </a:p>
      </dgm:t>
    </dgm:pt>
    <dgm:pt modelId="{396658B4-F4FE-E94C-BAFF-B04BEA0B5C2D}">
      <dgm:prSet/>
      <dgm:spPr/>
      <dgm:t>
        <a:bodyPr/>
        <a:lstStyle/>
        <a:p>
          <a:r>
            <a:rPr lang="en-US" dirty="0" smtClean="0"/>
            <a:t>3. </a:t>
          </a:r>
          <a:r>
            <a:rPr lang="en-US" dirty="0" err="1" smtClean="0"/>
            <a:t>Escuchar</a:t>
          </a:r>
          <a:r>
            <a:rPr lang="en-US" dirty="0" smtClean="0"/>
            <a:t> los </a:t>
          </a:r>
          <a:r>
            <a:rPr lang="en-US" dirty="0" err="1" smtClean="0"/>
            <a:t>argumentos</a:t>
          </a:r>
          <a:r>
            <a:rPr lang="en-US" dirty="0" smtClean="0"/>
            <a:t>  de </a:t>
          </a:r>
          <a:r>
            <a:rPr lang="en-US" dirty="0" err="1" smtClean="0"/>
            <a:t>otros</a:t>
          </a:r>
          <a:r>
            <a:rPr lang="en-US" dirty="0" smtClean="0"/>
            <a:t>.</a:t>
          </a:r>
          <a:endParaRPr lang="en-US" dirty="0"/>
        </a:p>
      </dgm:t>
    </dgm:pt>
    <dgm:pt modelId="{E6CE764D-69E0-3041-8DE1-55D3567FE11C}" type="parTrans" cxnId="{08FAED55-CF30-214F-9762-A2AB6378DADD}">
      <dgm:prSet/>
      <dgm:spPr/>
      <dgm:t>
        <a:bodyPr/>
        <a:lstStyle/>
        <a:p>
          <a:endParaRPr lang="en-US"/>
        </a:p>
      </dgm:t>
    </dgm:pt>
    <dgm:pt modelId="{8D78B80E-C4E5-074B-AEAF-D626CA9098CE}" type="sibTrans" cxnId="{08FAED55-CF30-214F-9762-A2AB6378DADD}">
      <dgm:prSet/>
      <dgm:spPr/>
      <dgm:t>
        <a:bodyPr/>
        <a:lstStyle/>
        <a:p>
          <a:endParaRPr lang="en-US"/>
        </a:p>
      </dgm:t>
    </dgm:pt>
    <dgm:pt modelId="{6A53298A-5C7B-9547-8384-BBA5FC8CB791}" type="pres">
      <dgm:prSet presAssocID="{D51EC577-7A62-344A-A851-55867ED83D0C}" presName="Name0" presStyleCnt="0">
        <dgm:presLayoutVars>
          <dgm:dir/>
          <dgm:resizeHandles val="exact"/>
        </dgm:presLayoutVars>
      </dgm:prSet>
      <dgm:spPr/>
      <dgm:t>
        <a:bodyPr/>
        <a:lstStyle/>
        <a:p>
          <a:endParaRPr lang="en-US"/>
        </a:p>
      </dgm:t>
    </dgm:pt>
    <dgm:pt modelId="{939534B1-4F80-C24C-AA2C-ABB5E32B1951}" type="pres">
      <dgm:prSet presAssocID="{D51EC577-7A62-344A-A851-55867ED83D0C}" presName="cycle" presStyleCnt="0"/>
      <dgm:spPr/>
    </dgm:pt>
    <dgm:pt modelId="{DD172027-F6CE-314B-BB9A-2913A03E6290}" type="pres">
      <dgm:prSet presAssocID="{052FD21B-61E1-1044-8580-03C1B879F2BE}" presName="nodeFirstNode" presStyleLbl="node1" presStyleIdx="0" presStyleCnt="8">
        <dgm:presLayoutVars>
          <dgm:bulletEnabled val="1"/>
        </dgm:presLayoutVars>
      </dgm:prSet>
      <dgm:spPr/>
      <dgm:t>
        <a:bodyPr/>
        <a:lstStyle/>
        <a:p>
          <a:endParaRPr lang="en-US"/>
        </a:p>
      </dgm:t>
    </dgm:pt>
    <dgm:pt modelId="{57A9D33B-6EC7-6F40-AD79-779067F7919B}" type="pres">
      <dgm:prSet presAssocID="{7F07B202-0D60-B147-9754-03A82269DA3C}" presName="sibTransFirstNode" presStyleLbl="bgShp" presStyleIdx="0" presStyleCnt="1"/>
      <dgm:spPr/>
      <dgm:t>
        <a:bodyPr/>
        <a:lstStyle/>
        <a:p>
          <a:endParaRPr lang="en-US"/>
        </a:p>
      </dgm:t>
    </dgm:pt>
    <dgm:pt modelId="{5F13657B-CB75-784C-B10A-D3F63C46A490}" type="pres">
      <dgm:prSet presAssocID="{01E85BFE-5BF0-5F43-B981-6C55C9EF9559}" presName="nodeFollowingNodes" presStyleLbl="node1" presStyleIdx="1" presStyleCnt="8">
        <dgm:presLayoutVars>
          <dgm:bulletEnabled val="1"/>
        </dgm:presLayoutVars>
      </dgm:prSet>
      <dgm:spPr/>
      <dgm:t>
        <a:bodyPr/>
        <a:lstStyle/>
        <a:p>
          <a:endParaRPr lang="en-US"/>
        </a:p>
      </dgm:t>
    </dgm:pt>
    <dgm:pt modelId="{E7AC860B-3415-2B47-9969-6C2DA7ED7B26}" type="pres">
      <dgm:prSet presAssocID="{396658B4-F4FE-E94C-BAFF-B04BEA0B5C2D}" presName="nodeFollowingNodes" presStyleLbl="node1" presStyleIdx="2" presStyleCnt="8">
        <dgm:presLayoutVars>
          <dgm:bulletEnabled val="1"/>
        </dgm:presLayoutVars>
      </dgm:prSet>
      <dgm:spPr/>
      <dgm:t>
        <a:bodyPr/>
        <a:lstStyle/>
        <a:p>
          <a:endParaRPr lang="en-US"/>
        </a:p>
      </dgm:t>
    </dgm:pt>
    <dgm:pt modelId="{D4E36626-5BA3-7E4F-9390-A901051729A3}" type="pres">
      <dgm:prSet presAssocID="{FD2C6739-C1F0-7541-A39A-141DF2530B5D}" presName="nodeFollowingNodes" presStyleLbl="node1" presStyleIdx="3" presStyleCnt="8">
        <dgm:presLayoutVars>
          <dgm:bulletEnabled val="1"/>
        </dgm:presLayoutVars>
      </dgm:prSet>
      <dgm:spPr/>
      <dgm:t>
        <a:bodyPr/>
        <a:lstStyle/>
        <a:p>
          <a:endParaRPr lang="en-US"/>
        </a:p>
      </dgm:t>
    </dgm:pt>
    <dgm:pt modelId="{1E69DE8A-24F6-4D48-9321-2B1B23DDD7ED}" type="pres">
      <dgm:prSet presAssocID="{2FD9A911-4E42-1845-B71D-66C696E1CFF3}" presName="nodeFollowingNodes" presStyleLbl="node1" presStyleIdx="4" presStyleCnt="8">
        <dgm:presLayoutVars>
          <dgm:bulletEnabled val="1"/>
        </dgm:presLayoutVars>
      </dgm:prSet>
      <dgm:spPr/>
      <dgm:t>
        <a:bodyPr/>
        <a:lstStyle/>
        <a:p>
          <a:endParaRPr lang="en-US"/>
        </a:p>
      </dgm:t>
    </dgm:pt>
    <dgm:pt modelId="{B3B86611-3536-8B48-BCE5-E8AE395890B6}" type="pres">
      <dgm:prSet presAssocID="{F453C637-B7AC-624F-B8EF-45222029BD0A}" presName="nodeFollowingNodes" presStyleLbl="node1" presStyleIdx="5" presStyleCnt="8">
        <dgm:presLayoutVars>
          <dgm:bulletEnabled val="1"/>
        </dgm:presLayoutVars>
      </dgm:prSet>
      <dgm:spPr/>
      <dgm:t>
        <a:bodyPr/>
        <a:lstStyle/>
        <a:p>
          <a:endParaRPr lang="en-US"/>
        </a:p>
      </dgm:t>
    </dgm:pt>
    <dgm:pt modelId="{2FDE6FC7-86B5-9B4B-9613-3B93647A7A3C}" type="pres">
      <dgm:prSet presAssocID="{78F41AE7-59AD-BD43-806E-3575C9F99814}" presName="nodeFollowingNodes" presStyleLbl="node1" presStyleIdx="6" presStyleCnt="8">
        <dgm:presLayoutVars>
          <dgm:bulletEnabled val="1"/>
        </dgm:presLayoutVars>
      </dgm:prSet>
      <dgm:spPr/>
      <dgm:t>
        <a:bodyPr/>
        <a:lstStyle/>
        <a:p>
          <a:endParaRPr lang="en-US"/>
        </a:p>
      </dgm:t>
    </dgm:pt>
    <dgm:pt modelId="{F665F223-10B2-7344-8B1B-D1CD9B28A0A1}" type="pres">
      <dgm:prSet presAssocID="{A5421DF4-2BB1-C34E-B684-A7289D3129C9}" presName="nodeFollowingNodes" presStyleLbl="node1" presStyleIdx="7" presStyleCnt="8">
        <dgm:presLayoutVars>
          <dgm:bulletEnabled val="1"/>
        </dgm:presLayoutVars>
      </dgm:prSet>
      <dgm:spPr/>
      <dgm:t>
        <a:bodyPr/>
        <a:lstStyle/>
        <a:p>
          <a:endParaRPr lang="en-US"/>
        </a:p>
      </dgm:t>
    </dgm:pt>
  </dgm:ptLst>
  <dgm:cxnLst>
    <dgm:cxn modelId="{FB66209F-5775-9443-865A-CDFCF8323A48}" type="presOf" srcId="{F453C637-B7AC-624F-B8EF-45222029BD0A}" destId="{B3B86611-3536-8B48-BCE5-E8AE395890B6}" srcOrd="0" destOrd="0" presId="urn:microsoft.com/office/officeart/2005/8/layout/cycle3"/>
    <dgm:cxn modelId="{2F45F4CB-2BCC-1E49-BDA6-4DCBB759D6EA}" type="presOf" srcId="{396658B4-F4FE-E94C-BAFF-B04BEA0B5C2D}" destId="{E7AC860B-3415-2B47-9969-6C2DA7ED7B26}" srcOrd="0" destOrd="0" presId="urn:microsoft.com/office/officeart/2005/8/layout/cycle3"/>
    <dgm:cxn modelId="{730FB00B-7517-8442-B381-DFC72ECAA850}" srcId="{D51EC577-7A62-344A-A851-55867ED83D0C}" destId="{78F41AE7-59AD-BD43-806E-3575C9F99814}" srcOrd="6" destOrd="0" parTransId="{22096BB6-D6B4-BC4F-9041-A187159BEFDE}" sibTransId="{A3173CEC-65E2-AF4A-A50D-00313379FDF2}"/>
    <dgm:cxn modelId="{2460A0E3-4D9B-7646-8DA9-6192C575E17C}" srcId="{D51EC577-7A62-344A-A851-55867ED83D0C}" destId="{01E85BFE-5BF0-5F43-B981-6C55C9EF9559}" srcOrd="1" destOrd="0" parTransId="{EB2663F4-4CD8-514D-93F7-FE8F7719A9C5}" sibTransId="{1C5FF1B7-0705-9A4A-927F-A8C7024A83D8}"/>
    <dgm:cxn modelId="{53313A9E-1050-F147-9600-1B7F9F64E733}" srcId="{D51EC577-7A62-344A-A851-55867ED83D0C}" destId="{A5421DF4-2BB1-C34E-B684-A7289D3129C9}" srcOrd="7" destOrd="0" parTransId="{467C2C29-F0A8-774F-992E-79F8D26CB9D7}" sibTransId="{BF643EB0-506C-514C-B7C8-92212F0404B4}"/>
    <dgm:cxn modelId="{BC6684CC-36CF-7E46-93C8-6DD0735A2A41}" type="presOf" srcId="{2FD9A911-4E42-1845-B71D-66C696E1CFF3}" destId="{1E69DE8A-24F6-4D48-9321-2B1B23DDD7ED}" srcOrd="0" destOrd="0" presId="urn:microsoft.com/office/officeart/2005/8/layout/cycle3"/>
    <dgm:cxn modelId="{EE2C7348-5B3A-D242-85E3-B87F15BEDA97}" srcId="{D51EC577-7A62-344A-A851-55867ED83D0C}" destId="{F453C637-B7AC-624F-B8EF-45222029BD0A}" srcOrd="5" destOrd="0" parTransId="{58936EE1-37B2-524E-B4AE-5E42C25BE5EB}" sibTransId="{3400C8B2-6B2C-C84F-8C2D-B8CD68D36894}"/>
    <dgm:cxn modelId="{3EF7EEFA-FF27-1146-AFFB-A37AFFB04BCE}" type="presOf" srcId="{052FD21B-61E1-1044-8580-03C1B879F2BE}" destId="{DD172027-F6CE-314B-BB9A-2913A03E6290}" srcOrd="0" destOrd="0" presId="urn:microsoft.com/office/officeart/2005/8/layout/cycle3"/>
    <dgm:cxn modelId="{17414C02-C032-6540-9A42-259019C63271}" type="presOf" srcId="{01E85BFE-5BF0-5F43-B981-6C55C9EF9559}" destId="{5F13657B-CB75-784C-B10A-D3F63C46A490}" srcOrd="0" destOrd="0" presId="urn:microsoft.com/office/officeart/2005/8/layout/cycle3"/>
    <dgm:cxn modelId="{FFFDC5CE-EBB4-E745-B200-0176EEF75E66}" srcId="{D51EC577-7A62-344A-A851-55867ED83D0C}" destId="{FD2C6739-C1F0-7541-A39A-141DF2530B5D}" srcOrd="3" destOrd="0" parTransId="{044F23E5-4652-5E4E-9B65-FCCAD908FC71}" sibTransId="{4D8FDD9B-908C-3145-9AC1-22783E1CBA49}"/>
    <dgm:cxn modelId="{08FAED55-CF30-214F-9762-A2AB6378DADD}" srcId="{D51EC577-7A62-344A-A851-55867ED83D0C}" destId="{396658B4-F4FE-E94C-BAFF-B04BEA0B5C2D}" srcOrd="2" destOrd="0" parTransId="{E6CE764D-69E0-3041-8DE1-55D3567FE11C}" sibTransId="{8D78B80E-C4E5-074B-AEAF-D626CA9098CE}"/>
    <dgm:cxn modelId="{BB9A0D78-C2D3-6143-BD87-5B3A7D43FC2D}" type="presOf" srcId="{D51EC577-7A62-344A-A851-55867ED83D0C}" destId="{6A53298A-5C7B-9547-8384-BBA5FC8CB791}" srcOrd="0" destOrd="0" presId="urn:microsoft.com/office/officeart/2005/8/layout/cycle3"/>
    <dgm:cxn modelId="{8D903C67-8EAF-9A40-B112-38CA02ED7200}" srcId="{D51EC577-7A62-344A-A851-55867ED83D0C}" destId="{2FD9A911-4E42-1845-B71D-66C696E1CFF3}" srcOrd="4" destOrd="0" parTransId="{7BC68A1F-C92D-4B4C-B6E9-1411A646722D}" sibTransId="{B9202CA1-4D4A-684F-A2B1-9235BE774568}"/>
    <dgm:cxn modelId="{CF1B87AF-CAE7-9644-BEBB-1714F59D78E9}" srcId="{D51EC577-7A62-344A-A851-55867ED83D0C}" destId="{052FD21B-61E1-1044-8580-03C1B879F2BE}" srcOrd="0" destOrd="0" parTransId="{DE387CB0-8E19-4A4D-A7A8-7DA66693A8E7}" sibTransId="{7F07B202-0D60-B147-9754-03A82269DA3C}"/>
    <dgm:cxn modelId="{962C04D0-BEB6-FF42-BA12-166924591CAB}" type="presOf" srcId="{FD2C6739-C1F0-7541-A39A-141DF2530B5D}" destId="{D4E36626-5BA3-7E4F-9390-A901051729A3}" srcOrd="0" destOrd="0" presId="urn:microsoft.com/office/officeart/2005/8/layout/cycle3"/>
    <dgm:cxn modelId="{8AC53B7F-9201-B940-AE00-517DE56F8A21}" type="presOf" srcId="{78F41AE7-59AD-BD43-806E-3575C9F99814}" destId="{2FDE6FC7-86B5-9B4B-9613-3B93647A7A3C}" srcOrd="0" destOrd="0" presId="urn:microsoft.com/office/officeart/2005/8/layout/cycle3"/>
    <dgm:cxn modelId="{CD5F234D-2020-FA49-8208-122564B3AFD0}" type="presOf" srcId="{7F07B202-0D60-B147-9754-03A82269DA3C}" destId="{57A9D33B-6EC7-6F40-AD79-779067F7919B}" srcOrd="0" destOrd="0" presId="urn:microsoft.com/office/officeart/2005/8/layout/cycle3"/>
    <dgm:cxn modelId="{78F1B460-F85F-6F45-B6C2-B20230DD41C1}" type="presOf" srcId="{A5421DF4-2BB1-C34E-B684-A7289D3129C9}" destId="{F665F223-10B2-7344-8B1B-D1CD9B28A0A1}" srcOrd="0" destOrd="0" presId="urn:microsoft.com/office/officeart/2005/8/layout/cycle3"/>
    <dgm:cxn modelId="{584E5D51-A54F-6E4B-87BD-F43335CF121A}" type="presParOf" srcId="{6A53298A-5C7B-9547-8384-BBA5FC8CB791}" destId="{939534B1-4F80-C24C-AA2C-ABB5E32B1951}" srcOrd="0" destOrd="0" presId="urn:microsoft.com/office/officeart/2005/8/layout/cycle3"/>
    <dgm:cxn modelId="{175B4003-6E75-4942-B3AC-A2E513A3DF74}" type="presParOf" srcId="{939534B1-4F80-C24C-AA2C-ABB5E32B1951}" destId="{DD172027-F6CE-314B-BB9A-2913A03E6290}" srcOrd="0" destOrd="0" presId="urn:microsoft.com/office/officeart/2005/8/layout/cycle3"/>
    <dgm:cxn modelId="{AA0F2247-6B23-4A41-8356-D1EC547ED4A7}" type="presParOf" srcId="{939534B1-4F80-C24C-AA2C-ABB5E32B1951}" destId="{57A9D33B-6EC7-6F40-AD79-779067F7919B}" srcOrd="1" destOrd="0" presId="urn:microsoft.com/office/officeart/2005/8/layout/cycle3"/>
    <dgm:cxn modelId="{B8217015-01F8-444B-BE00-2B1A2314E947}" type="presParOf" srcId="{939534B1-4F80-C24C-AA2C-ABB5E32B1951}" destId="{5F13657B-CB75-784C-B10A-D3F63C46A490}" srcOrd="2" destOrd="0" presId="urn:microsoft.com/office/officeart/2005/8/layout/cycle3"/>
    <dgm:cxn modelId="{BBBADFC4-80BC-8847-BD5B-A108EA6F7CD6}" type="presParOf" srcId="{939534B1-4F80-C24C-AA2C-ABB5E32B1951}" destId="{E7AC860B-3415-2B47-9969-6C2DA7ED7B26}" srcOrd="3" destOrd="0" presId="urn:microsoft.com/office/officeart/2005/8/layout/cycle3"/>
    <dgm:cxn modelId="{0F38F6AB-C569-624E-8390-3AD80F8B94F0}" type="presParOf" srcId="{939534B1-4F80-C24C-AA2C-ABB5E32B1951}" destId="{D4E36626-5BA3-7E4F-9390-A901051729A3}" srcOrd="4" destOrd="0" presId="urn:microsoft.com/office/officeart/2005/8/layout/cycle3"/>
    <dgm:cxn modelId="{B55469B8-5496-9949-91A5-1E49C90F1690}" type="presParOf" srcId="{939534B1-4F80-C24C-AA2C-ABB5E32B1951}" destId="{1E69DE8A-24F6-4D48-9321-2B1B23DDD7ED}" srcOrd="5" destOrd="0" presId="urn:microsoft.com/office/officeart/2005/8/layout/cycle3"/>
    <dgm:cxn modelId="{E9B071F1-6169-2A43-B4F5-A80AD5CBD5E4}" type="presParOf" srcId="{939534B1-4F80-C24C-AA2C-ABB5E32B1951}" destId="{B3B86611-3536-8B48-BCE5-E8AE395890B6}" srcOrd="6" destOrd="0" presId="urn:microsoft.com/office/officeart/2005/8/layout/cycle3"/>
    <dgm:cxn modelId="{AEF37FF2-14AE-6949-9576-57263A02E955}" type="presParOf" srcId="{939534B1-4F80-C24C-AA2C-ABB5E32B1951}" destId="{2FDE6FC7-86B5-9B4B-9613-3B93647A7A3C}" srcOrd="7" destOrd="0" presId="urn:microsoft.com/office/officeart/2005/8/layout/cycle3"/>
    <dgm:cxn modelId="{D08C86F6-4C3B-EE4B-8CC5-AF8F08D7A1FC}" type="presParOf" srcId="{939534B1-4F80-C24C-AA2C-ABB5E32B1951}" destId="{F665F223-10B2-7344-8B1B-D1CD9B28A0A1}"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84FD4-7DF5-4EB4-8AD8-B2CDC767CA93}">
      <dsp:nvSpPr>
        <dsp:cNvPr id="0" name=""/>
        <dsp:cNvSpPr/>
      </dsp:nvSpPr>
      <dsp:spPr>
        <a:xfrm>
          <a:off x="86997" y="706489"/>
          <a:ext cx="2226471" cy="1584381"/>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6E4C04-97A2-490C-B41F-967D89E8CA33}">
      <dsp:nvSpPr>
        <dsp:cNvPr id="0" name=""/>
        <dsp:cNvSpPr/>
      </dsp:nvSpPr>
      <dsp:spPr>
        <a:xfrm>
          <a:off x="689439" y="241044"/>
          <a:ext cx="1349258" cy="1834707"/>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66BD38-9009-44E4-968B-3A1186398FA2}">
      <dsp:nvSpPr>
        <dsp:cNvPr id="0" name=""/>
        <dsp:cNvSpPr/>
      </dsp:nvSpPr>
      <dsp:spPr>
        <a:xfrm>
          <a:off x="666132" y="2081902"/>
          <a:ext cx="2053820" cy="188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60" tIns="60960" rIns="162560" bIns="60960" numCol="1" spcCol="1270" anchor="ctr" anchorCtr="0">
          <a:noAutofit/>
        </a:bodyPr>
        <a:lstStyle/>
        <a:p>
          <a:pPr lvl="0" algn="l" defTabSz="711200">
            <a:lnSpc>
              <a:spcPct val="90000"/>
            </a:lnSpc>
            <a:spcBef>
              <a:spcPct val="0"/>
            </a:spcBef>
            <a:spcAft>
              <a:spcPct val="35000"/>
            </a:spcAft>
          </a:pPr>
          <a:r>
            <a:rPr lang="en-US" sz="1600" kern="1200" dirty="0" smtClean="0"/>
            <a:t>Mónica González</a:t>
          </a:r>
          <a:endParaRPr lang="en-US" sz="1600" kern="1200" dirty="0"/>
        </a:p>
      </dsp:txBody>
      <dsp:txXfrm>
        <a:off x="666132" y="2081902"/>
        <a:ext cx="2053820" cy="188067"/>
      </dsp:txXfrm>
    </dsp:sp>
    <dsp:sp modelId="{38BC65A6-9E1A-47FE-893A-4C79403AB3A0}">
      <dsp:nvSpPr>
        <dsp:cNvPr id="0" name=""/>
        <dsp:cNvSpPr/>
      </dsp:nvSpPr>
      <dsp:spPr>
        <a:xfrm>
          <a:off x="2361673" y="1244370"/>
          <a:ext cx="1017918" cy="31738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11D9453-9CB0-4F6C-83CA-BC3792CE1911}" type="datetimeFigureOut">
              <a:rPr lang="en-US" smtClean="0"/>
              <a:pPr/>
              <a:t>7/8/2014</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A9E6A88-621D-4C1C-A96F-8A79975381B6}" type="slidenum">
              <a:rPr lang="en-US" smtClean="0"/>
              <a:pPr/>
              <a:t>‹Nº›</a:t>
            </a:fld>
            <a:endParaRPr lang="en-US" dirty="0"/>
          </a:p>
        </p:txBody>
      </p:sp>
    </p:spTree>
    <p:extLst>
      <p:ext uri="{BB962C8B-B14F-4D97-AF65-F5344CB8AC3E}">
        <p14:creationId xmlns:p14="http://schemas.microsoft.com/office/powerpoint/2010/main" val="7459873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A59E84AB-9821-4CFF-B035-BCF87D6028B3}" type="datetimeFigureOut">
              <a:rPr lang="en-US" smtClean="0"/>
              <a:pPr/>
              <a:t>7/8/2014</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AC3EBD7-D354-4C97-8BB4-9A9E39C1C5CE}" type="slidenum">
              <a:rPr lang="en-US" smtClean="0"/>
              <a:pPr/>
              <a:t>‹Nº›</a:t>
            </a:fld>
            <a:endParaRPr lang="en-US" dirty="0"/>
          </a:p>
        </p:txBody>
      </p:sp>
    </p:spTree>
    <p:extLst>
      <p:ext uri="{BB962C8B-B14F-4D97-AF65-F5344CB8AC3E}">
        <p14:creationId xmlns:p14="http://schemas.microsoft.com/office/powerpoint/2010/main" val="16712291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n.wikipedia.org/wiki/Applied_ethic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en.wikipedia.org/wiki/Professional_ethics" TargetMode="Externa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en.wikipedia.org/wiki/Milton_Friedma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un.org/millenniumgoal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iso.org/iso/home/standards/management-standards/catalogue_detail?csnumber=38381"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www.theguardian.com/world/qatar" TargetMode="External"/><Relationship Id="rId2" Type="http://schemas.openxmlformats.org/officeDocument/2006/relationships/slide" Target="../slides/slide104.xml"/><Relationship Id="rId1" Type="http://schemas.openxmlformats.org/officeDocument/2006/relationships/notesMaster" Target="../notesMasters/notesMaster1.xml"/><Relationship Id="rId6" Type="http://schemas.openxmlformats.org/officeDocument/2006/relationships/hyperlink" Target="http://www.thehimalayantimes.com/fullNews.php?headline=Envoy+Sharma+in+soup+&amp;NewsID=375975" TargetMode="External"/><Relationship Id="rId5" Type="http://schemas.openxmlformats.org/officeDocument/2006/relationships/hyperlink" Target="http://www.theguardian.com/world/nepal" TargetMode="External"/><Relationship Id="rId4" Type="http://schemas.openxmlformats.org/officeDocument/2006/relationships/hyperlink" Target="http://www.theguardian.com/world/slavery"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bulletin.unglobalcompact.org/t/r-l-njrtlil-tyfkjjrx-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a:bodyPr>
          <a:lstStyle/>
          <a:p>
            <a:r>
              <a:rPr lang="en-US" sz="1300" dirty="0"/>
              <a:t>The global concern on Sustainable Development, Climate Change, Ethics, Social Responsibility and Supply Chains has increased in recent years. The criticality of Sustainability to change the values ​​of all elements of society is a global imperative. There is a growing demand for sustainable business practices through their processes and products, so that they are more sensitive and responsive to environmental sustainability and to community (or multiple communities) in which they operate. </a:t>
            </a:r>
          </a:p>
          <a:p>
            <a:r>
              <a:rPr lang="en-US" sz="1300" dirty="0"/>
              <a:t>We are at a moment in history in which our ethics acquire crucial importance. </a:t>
            </a:r>
            <a:r>
              <a:rPr lang="en-US" dirty="0" smtClean="0"/>
              <a:t>Business ethics (also corporate ethics) is a form of </a:t>
            </a:r>
            <a:r>
              <a:rPr lang="en-US" dirty="0" smtClean="0">
                <a:hlinkClick r:id="rId3" tooltip="Applied ethics"/>
              </a:rPr>
              <a:t>applied ethics</a:t>
            </a:r>
            <a:r>
              <a:rPr lang="en-US" dirty="0" smtClean="0"/>
              <a:t> or </a:t>
            </a:r>
            <a:r>
              <a:rPr lang="en-US" dirty="0" smtClean="0">
                <a:hlinkClick r:id="rId4" tooltip="Professional ethics"/>
              </a:rPr>
              <a:t>professional ethics</a:t>
            </a:r>
            <a:r>
              <a:rPr lang="en-US" dirty="0" smtClean="0"/>
              <a:t> that examines ethical principles and moral or ethical problems that arise in a business environment. It applies to all aspects of business conduct and is relevant to the conduct of individuals and entire organizations. For example, today most major corporations promote their commitment to non-economic values under headings such as ethics codes and social responsibility charters.</a:t>
            </a:r>
            <a:endParaRPr lang="en-US" sz="1300" dirty="0"/>
          </a:p>
          <a:p>
            <a:endParaRPr lang="en-US" sz="1300" dirty="0"/>
          </a:p>
          <a:p>
            <a:r>
              <a:rPr lang="en-US" sz="1300" dirty="0"/>
              <a:t>Companies today "can not be socially responsible if not aspire to sustainable development. Their culture, their daily behavior and its economic, environmental and social performance must be aligned and consistent with the highest towards global sustainable development goals.</a:t>
            </a:r>
          </a:p>
          <a:p>
            <a:endParaRPr lang="en-US" sz="1300" dirty="0"/>
          </a:p>
          <a:p>
            <a:r>
              <a:rPr lang="en-US" sz="1300" dirty="0"/>
              <a:t>Longstanding concerns about poor social and environmental conditions in companies’ supply chains, along with heightened public scrutiny of business behavior, have led to rising expectations that companies should seek more effective ways to improve their suppliers’</a:t>
            </a:r>
          </a:p>
          <a:p>
            <a:r>
              <a:rPr lang="en-US" sz="1300" dirty="0"/>
              <a:t>environmental, social and governance (“ESG”) practices.</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17</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sub-category covers the impacts of a portfolio, program, or project on the society in which the project’s product will impact the end users or customers that will make use of it.</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136</a:t>
            </a:fld>
            <a:endParaRPr lang="en-US" dirty="0"/>
          </a:p>
        </p:txBody>
      </p:sp>
    </p:spTree>
    <p:extLst>
      <p:ext uri="{BB962C8B-B14F-4D97-AF65-F5344CB8AC3E}">
        <p14:creationId xmlns:p14="http://schemas.microsoft.com/office/powerpoint/2010/main" val="8092539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sub-category covers project process and product impacts as they pertain to human rights. </a:t>
            </a:r>
          </a:p>
          <a:p>
            <a:r>
              <a:rPr lang="en-US" dirty="0" smtClean="0"/>
              <a:t>Among the human rights issues included are non-discrimination, gender equality, freedom of association, collective bargaining, child labor, forced or compulsory labor. </a:t>
            </a:r>
          </a:p>
          <a:p>
            <a:r>
              <a:rPr lang="en-US" dirty="0" smtClean="0"/>
              <a:t> The international legal framework for human rights is comprised of a body of law made up of treaties, conventions, declarations and other instruments. The corner stone of human rights is the United Nations (UN) International Bill of Rights, which is formed by three instruments: </a:t>
            </a:r>
          </a:p>
          <a:p>
            <a:r>
              <a:rPr lang="en-US" dirty="0" smtClean="0"/>
              <a:t>•	United Nations (UN) Declaration, ‘Universal Declaration of Human Rights’, 1948 </a:t>
            </a:r>
          </a:p>
          <a:p>
            <a:r>
              <a:rPr lang="en-US" dirty="0" smtClean="0"/>
              <a:t>•	United Nations (UN) Convention, ‘International Covenant on Civil and Political Rights’, 1966 </a:t>
            </a:r>
          </a:p>
          <a:p>
            <a:r>
              <a:rPr lang="en-US" dirty="0" smtClean="0"/>
              <a:t>•	United Nations (UN) Convention, ‘International Covenant on Economic, Social, and Cultural Rights’, 1966 </a:t>
            </a:r>
          </a:p>
          <a:p>
            <a:endParaRPr lang="en-US" dirty="0" smtClean="0"/>
          </a:p>
          <a:p>
            <a:r>
              <a:rPr lang="en-US" dirty="0" smtClean="0"/>
              <a:t>These are the first reference points for any organization reporting on human rights.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137</a:t>
            </a:fld>
            <a:endParaRPr lang="en-US" dirty="0"/>
          </a:p>
        </p:txBody>
      </p:sp>
    </p:spTree>
    <p:extLst>
      <p:ext uri="{BB962C8B-B14F-4D97-AF65-F5344CB8AC3E}">
        <p14:creationId xmlns:p14="http://schemas.microsoft.com/office/powerpoint/2010/main" val="2798334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This sub-category covers project process and product impacts as they pertain to ethical behavior and focuses on three areas: Investment and Procurement, Bribery and Corruption, and Anti-Competition.  </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Each element in this sub-category extends beyond a behavioral competence to organizational culture in how conscious leadership and higher purpose are cornerstones to successful projects and ultimately stronger business.</a:t>
            </a:r>
            <a:endParaRPr lang="en-US" sz="13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138</a:t>
            </a:fld>
            <a:endParaRPr lang="en-US" dirty="0"/>
          </a:p>
        </p:txBody>
      </p:sp>
    </p:spTree>
    <p:extLst>
      <p:ext uri="{BB962C8B-B14F-4D97-AF65-F5344CB8AC3E}">
        <p14:creationId xmlns:p14="http://schemas.microsoft.com/office/powerpoint/2010/main" val="27983344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The environmental aspect of sustainability concerns portfolio, program, or project’s impact on living and non-living natural systems, including land, air, water and ecosystems.</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139</a:t>
            </a:fld>
            <a:endParaRPr lang="en-US" dirty="0"/>
          </a:p>
        </p:txBody>
      </p:sp>
    </p:spTree>
    <p:extLst>
      <p:ext uri="{BB962C8B-B14F-4D97-AF65-F5344CB8AC3E}">
        <p14:creationId xmlns:p14="http://schemas.microsoft.com/office/powerpoint/2010/main" val="27983344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sub-category covers project process and product impacts as they pertain to energy resources and focuses on three primary areas: Energy used, Emissions/Co2, and Clean Energy Return.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140</a:t>
            </a:fld>
            <a:endParaRPr lang="en-US" dirty="0"/>
          </a:p>
        </p:txBody>
      </p:sp>
    </p:spTree>
    <p:extLst>
      <p:ext uri="{BB962C8B-B14F-4D97-AF65-F5344CB8AC3E}">
        <p14:creationId xmlns:p14="http://schemas.microsoft.com/office/powerpoint/2010/main" val="2798334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sub-category covers project process and product impacts as they pertain to water resources and focuses on three primary areas: Water Quality, Water Consumption, and Water Displacement. 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141</a:t>
            </a:fld>
            <a:endParaRPr lang="en-US" dirty="0"/>
          </a:p>
        </p:txBody>
      </p:sp>
    </p:spTree>
    <p:extLst>
      <p:ext uri="{BB962C8B-B14F-4D97-AF65-F5344CB8AC3E}">
        <p14:creationId xmlns:p14="http://schemas.microsoft.com/office/powerpoint/2010/main" val="27983344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sub-category covers project process and product impacts as they pertain to waste that  during the extraction of raw materials, the processing of raw materials into intermediate and final products, the consumption of final products and  focuses on five primary areas: Recycling, Water Disposal, Reusability, Incorporated Energy, and Waste.</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142</a:t>
            </a:fld>
            <a:endParaRPr lang="en-US" dirty="0"/>
          </a:p>
        </p:txBody>
      </p:sp>
    </p:spTree>
    <p:extLst>
      <p:ext uri="{BB962C8B-B14F-4D97-AF65-F5344CB8AC3E}">
        <p14:creationId xmlns:p14="http://schemas.microsoft.com/office/powerpoint/2010/main" val="27983344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P5 views Return on Investment (ROI) from a financial aspect as the direct financial gain to be realized for investing in a portfolio, program or project. This sub-category covers the financial gain and net present value of an individual project.</a:t>
            </a:r>
            <a:endParaRPr lang="en-US" sz="13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143</a:t>
            </a:fld>
            <a:endParaRPr lang="en-US" dirty="0"/>
          </a:p>
        </p:txBody>
      </p:sp>
    </p:spTree>
    <p:extLst>
      <p:ext uri="{BB962C8B-B14F-4D97-AF65-F5344CB8AC3E}">
        <p14:creationId xmlns:p14="http://schemas.microsoft.com/office/powerpoint/2010/main" val="27983344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P5 views business agility as the ability of an organization to easily adapt (from a financial perspective) in response to changes in the portfolio, program or project to meet project outcomes from a sustainability perspective. This sub-category focuses on two elements, flexibility/</a:t>
            </a:r>
            <a:r>
              <a:rPr lang="en-US" sz="1200" kern="1200" baseline="0" dirty="0" err="1" smtClean="0">
                <a:solidFill>
                  <a:schemeClr val="tx1"/>
                </a:solidFill>
                <a:latin typeface="+mn-lt"/>
                <a:ea typeface="+mn-ea"/>
                <a:cs typeface="+mn-cs"/>
              </a:rPr>
              <a:t>optionality</a:t>
            </a:r>
            <a:r>
              <a:rPr lang="en-US" sz="1200" kern="1200" baseline="0" dirty="0" smtClean="0">
                <a:solidFill>
                  <a:schemeClr val="tx1"/>
                </a:solidFill>
                <a:latin typeface="+mn-lt"/>
                <a:ea typeface="+mn-ea"/>
                <a:cs typeface="+mn-cs"/>
              </a:rPr>
              <a:t> in the project and increased business flexibility</a:t>
            </a:r>
            <a:endParaRPr lang="en-US" sz="13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144</a:t>
            </a:fld>
            <a:endParaRPr lang="en-US" dirty="0"/>
          </a:p>
        </p:txBody>
      </p:sp>
    </p:spTree>
    <p:extLst>
      <p:ext uri="{BB962C8B-B14F-4D97-AF65-F5344CB8AC3E}">
        <p14:creationId xmlns:p14="http://schemas.microsoft.com/office/powerpoint/2010/main" val="27983344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P5 views economic stimulation as the financial stimulation that occurs as a result of the project. The two measures are Local Economic Impact and Indirect Benefits.</a:t>
            </a:r>
            <a:endParaRPr lang="en-US" sz="13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145</a:t>
            </a:fld>
            <a:endParaRPr lang="en-US" dirty="0"/>
          </a:p>
        </p:txBody>
      </p:sp>
    </p:spTree>
    <p:extLst>
      <p:ext uri="{BB962C8B-B14F-4D97-AF65-F5344CB8AC3E}">
        <p14:creationId xmlns:p14="http://schemas.microsoft.com/office/powerpoint/2010/main" val="279833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300" dirty="0" err="1"/>
              <a:t>PRiSM</a:t>
            </a:r>
            <a:r>
              <a:rPr lang="en-US" sz="1300" dirty="0"/>
              <a:t>™ (</a:t>
            </a:r>
            <a:r>
              <a:rPr lang="en-US" sz="1300" u="sng" dirty="0"/>
              <a:t>Pr</a:t>
            </a:r>
            <a:r>
              <a:rPr lang="en-US" sz="1300" dirty="0"/>
              <a:t>ojects </a:t>
            </a:r>
            <a:r>
              <a:rPr lang="en-US" sz="1300" u="sng" dirty="0"/>
              <a:t>i</a:t>
            </a:r>
            <a:r>
              <a:rPr lang="en-US" sz="1300" dirty="0"/>
              <a:t>ntegrating </a:t>
            </a:r>
            <a:r>
              <a:rPr lang="en-US" sz="1300" u="sng" dirty="0"/>
              <a:t>S</a:t>
            </a:r>
            <a:r>
              <a:rPr lang="en-US" sz="1300" dirty="0"/>
              <a:t>ustainable </a:t>
            </a:r>
            <a:r>
              <a:rPr lang="en-US" sz="1300" u="sng" dirty="0"/>
              <a:t>M</a:t>
            </a:r>
            <a:r>
              <a:rPr lang="en-US" sz="1300" dirty="0"/>
              <a:t>ethods) is the sustainability based project delivery method which incorporates tangible tools and methods to manage the balance between finite resources, social responsibility, and delivering “green” project outcomes.  It was developed for organizations to integrate project processes with sustainability initiatives to achieve business objectives while decreasing negative environmental impact.</a:t>
            </a:r>
          </a:p>
          <a:p>
            <a:r>
              <a:rPr lang="en-US" sz="1300" dirty="0"/>
              <a:t> </a:t>
            </a:r>
          </a:p>
          <a:p>
            <a:r>
              <a:rPr lang="en-US" sz="1300" dirty="0" err="1"/>
              <a:t>PRiSM</a:t>
            </a:r>
            <a:r>
              <a:rPr lang="en-US" sz="1300" dirty="0"/>
              <a:t> is a structured project management methodology that highlights areas of sustainability and integrates them into the traditional core project phases which, when understood and effectively addressed, can reduce negative environmental impacts in all types of projects while maximizing opportunities to manage sustainability and finite resources.   </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18</a:t>
            </a:fld>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Calculating sustainability on a project is critical.  </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817" indent="-285699" eaLnBrk="0" hangingPunct="0">
              <a:defRPr>
                <a:solidFill>
                  <a:schemeClr val="tx1"/>
                </a:solidFill>
                <a:latin typeface="Arial" pitchFamily="34" charset="0"/>
                <a:cs typeface="Arial" pitchFamily="34" charset="0"/>
              </a:defRPr>
            </a:lvl2pPr>
            <a:lvl3pPr marL="1142796" indent="-228560" eaLnBrk="0" hangingPunct="0">
              <a:defRPr>
                <a:solidFill>
                  <a:schemeClr val="tx1"/>
                </a:solidFill>
                <a:latin typeface="Arial" pitchFamily="34" charset="0"/>
                <a:cs typeface="Arial" pitchFamily="34" charset="0"/>
              </a:defRPr>
            </a:lvl3pPr>
            <a:lvl4pPr marL="1599915" indent="-228560" eaLnBrk="0" hangingPunct="0">
              <a:defRPr>
                <a:solidFill>
                  <a:schemeClr val="tx1"/>
                </a:solidFill>
                <a:latin typeface="Arial" pitchFamily="34" charset="0"/>
                <a:cs typeface="Arial" pitchFamily="34" charset="0"/>
              </a:defRPr>
            </a:lvl4pPr>
            <a:lvl5pPr marL="2057034" indent="-228560" eaLnBrk="0" hangingPunct="0">
              <a:defRPr>
                <a:solidFill>
                  <a:schemeClr val="tx1"/>
                </a:solidFill>
                <a:latin typeface="Arial" pitchFamily="34" charset="0"/>
                <a:cs typeface="Arial" pitchFamily="34" charset="0"/>
              </a:defRPr>
            </a:lvl5pPr>
            <a:lvl6pPr marL="2514152" indent="-228560" eaLnBrk="0" fontAlgn="base" hangingPunct="0">
              <a:spcBef>
                <a:spcPct val="0"/>
              </a:spcBef>
              <a:spcAft>
                <a:spcPct val="0"/>
              </a:spcAft>
              <a:defRPr>
                <a:solidFill>
                  <a:schemeClr val="tx1"/>
                </a:solidFill>
                <a:latin typeface="Arial" pitchFamily="34" charset="0"/>
                <a:cs typeface="Arial" pitchFamily="34" charset="0"/>
              </a:defRPr>
            </a:lvl6pPr>
            <a:lvl7pPr marL="2971271" indent="-228560" eaLnBrk="0" fontAlgn="base" hangingPunct="0">
              <a:spcBef>
                <a:spcPct val="0"/>
              </a:spcBef>
              <a:spcAft>
                <a:spcPct val="0"/>
              </a:spcAft>
              <a:defRPr>
                <a:solidFill>
                  <a:schemeClr val="tx1"/>
                </a:solidFill>
                <a:latin typeface="Arial" pitchFamily="34" charset="0"/>
                <a:cs typeface="Arial" pitchFamily="34" charset="0"/>
              </a:defRPr>
            </a:lvl7pPr>
            <a:lvl8pPr marL="3428389" indent="-228560" eaLnBrk="0" fontAlgn="base" hangingPunct="0">
              <a:spcBef>
                <a:spcPct val="0"/>
              </a:spcBef>
              <a:spcAft>
                <a:spcPct val="0"/>
              </a:spcAft>
              <a:defRPr>
                <a:solidFill>
                  <a:schemeClr val="tx1"/>
                </a:solidFill>
                <a:latin typeface="Arial" pitchFamily="34" charset="0"/>
                <a:cs typeface="Arial" pitchFamily="34" charset="0"/>
              </a:defRPr>
            </a:lvl8pPr>
            <a:lvl9pPr marL="3885507" indent="-22856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089602B-594A-4F6B-9F2A-FEF9C504ADA4}" type="slidenum">
              <a:rPr lang="en-US" smtClean="0">
                <a:latin typeface="Calibri" pitchFamily="34" charset="0"/>
              </a:rPr>
              <a:pPr eaLnBrk="1" hangingPunct="1"/>
              <a:t>149</a:t>
            </a:fld>
            <a:endParaRPr lang="en-US" dirty="0" smtClean="0">
              <a:latin typeface="Calibri"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151</a:t>
            </a:fld>
            <a:endParaRPr lang="en-US" dirty="0"/>
          </a:p>
        </p:txBody>
      </p:sp>
    </p:spTree>
    <p:extLst>
      <p:ext uri="{BB962C8B-B14F-4D97-AF65-F5344CB8AC3E}">
        <p14:creationId xmlns:p14="http://schemas.microsoft.com/office/powerpoint/2010/main" val="125068936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number of projects that surround a simple consumer beverage range in the hundreds. We are going to take a </a:t>
            </a:r>
            <a:endParaRPr lang="en-US" dirty="0" smtClean="0"/>
          </a:p>
          <a:p>
            <a:endParaRPr lang="en-US" dirty="0" smtClean="0"/>
          </a:p>
          <a:p>
            <a:r>
              <a:rPr lang="en-US" dirty="0" smtClean="0"/>
              <a:t>Step 1. </a:t>
            </a:r>
          </a:p>
          <a:p>
            <a:endParaRPr lang="en-US" dirty="0" smtClean="0"/>
          </a:p>
          <a:p>
            <a:r>
              <a:rPr lang="en-US" dirty="0" smtClean="0"/>
              <a:t>Determine how many P5 Elements</a:t>
            </a:r>
            <a:r>
              <a:rPr lang="en-US" baseline="0" dirty="0" smtClean="0"/>
              <a:t> could be measured from what is shared in this video.  (Circle on your worksheet).</a:t>
            </a:r>
            <a:endParaRPr lang="en-US" dirty="0" smtClean="0"/>
          </a:p>
          <a:p>
            <a:endParaRPr lang="en-US" dirty="0" smtClean="0"/>
          </a:p>
          <a:p>
            <a:r>
              <a:rPr lang="en-US" baseline="0" dirty="0" smtClean="0"/>
              <a:t>Exercise 2. </a:t>
            </a:r>
          </a:p>
          <a:p>
            <a:endParaRPr lang="en-US" baseline="0" dirty="0" smtClean="0"/>
          </a:p>
          <a:p>
            <a:r>
              <a:rPr lang="en-US" baseline="0" dirty="0" smtClean="0"/>
              <a:t>In groups of four, assign a score to each element.  For positive impacts score High Medium Low (3,2,1)  For Negative Impacts Score High Medium Low (-3.-2.-1)  Add up the total score.</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152</a:t>
            </a:fld>
            <a:endParaRPr lang="en-US" dirty="0"/>
          </a:p>
        </p:txBody>
      </p:sp>
    </p:spTree>
    <p:extLst>
      <p:ext uri="{BB962C8B-B14F-4D97-AF65-F5344CB8AC3E}">
        <p14:creationId xmlns:p14="http://schemas.microsoft.com/office/powerpoint/2010/main" val="12506893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step is to define sustainability objectives.  </a:t>
            </a:r>
          </a:p>
          <a:p>
            <a:endParaRPr lang="en-US" dirty="0" smtClean="0"/>
          </a:p>
          <a:p>
            <a:r>
              <a:rPr lang="en-US" dirty="0" smtClean="0"/>
              <a:t>Although, there may be some already in the charter, it is important to take what your findings from your impact analysis and what you have identified from the EMS and also what you may have learned from a CSR officer or from your company’s and outline some high level objectives. How are you going to address the impacts? Think of the </a:t>
            </a:r>
            <a:r>
              <a:rPr lang="en-US" dirty="0" err="1" smtClean="0"/>
              <a:t>deming</a:t>
            </a:r>
            <a:r>
              <a:rPr lang="en-US" dirty="0" smtClean="0"/>
              <a:t> model, Plan Do Check Act, this would be plan step to establish output expectations.</a:t>
            </a:r>
          </a:p>
          <a:p>
            <a:endParaRPr lang="en-US" dirty="0" smtClean="0"/>
          </a:p>
          <a:p>
            <a:r>
              <a:rPr lang="en-US" dirty="0" smtClean="0"/>
              <a:t>The outcomes from your P5 Impact analysis</a:t>
            </a:r>
            <a:r>
              <a:rPr lang="en-US" baseline="0" dirty="0" smtClean="0"/>
              <a:t> should result in sustainability objectives.  If you have many +2s or +3s they should be documented and planned for in your SMP.</a:t>
            </a:r>
            <a:endParaRPr lang="en-US" dirty="0" smtClean="0"/>
          </a:p>
          <a:p>
            <a:pPr defTabSz="863587"/>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153</a:t>
            </a:fld>
            <a:endParaRPr lang="en-US" dirty="0"/>
          </a:p>
        </p:txBody>
      </p:sp>
    </p:spTree>
    <p:extLst>
      <p:ext uri="{BB962C8B-B14F-4D97-AF65-F5344CB8AC3E}">
        <p14:creationId xmlns:p14="http://schemas.microsoft.com/office/powerpoint/2010/main" val="46893514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Green Project Management® or Sustainability in Project Management in short addresses the impact of a project on the environment.  There have been several theories identified over the past several years but none that can be adopted as repeatable processes that provide governance and  deliver consistent results.  </a:t>
            </a:r>
            <a:endParaRPr lang="en-US" dirty="0"/>
          </a:p>
          <a:p>
            <a:r>
              <a:rPr lang="en-GB" dirty="0"/>
              <a:t> </a:t>
            </a:r>
            <a:endParaRPr lang="en-US" dirty="0"/>
          </a:p>
          <a:p>
            <a:r>
              <a:rPr lang="en-GB" dirty="0"/>
              <a:t>In order for green project management to take a permanent foothold a new set of activities that focus strictly on the sustainable aspects of an initiative through project governance is required.</a:t>
            </a:r>
            <a:endParaRPr lang="en-US" dirty="0"/>
          </a:p>
          <a:p>
            <a:r>
              <a:rPr lang="en-GB" dirty="0"/>
              <a:t> </a:t>
            </a:r>
            <a:endParaRPr lang="en-US" dirty="0"/>
          </a:p>
          <a:p>
            <a:r>
              <a:rPr lang="en-GB" dirty="0"/>
              <a:t>The sustainability management plan (SMP) addresses these needs by determining how green the project delivery will be and how it aligns with organizational standards set forth in the environmental management system and or regulatory compliance standards document.  The SMP is a true method to measure the impacts -long and short term- to organizational goals such as waste reduction, resource consumption, and energy efficiency.</a:t>
            </a:r>
            <a:endParaRPr lang="en-US" dirty="0"/>
          </a:p>
          <a:p>
            <a:r>
              <a:rPr lang="en-GB" dirty="0"/>
              <a:t> </a:t>
            </a:r>
            <a:endParaRPr lang="en-US" dirty="0"/>
          </a:p>
          <a:p>
            <a:r>
              <a:rPr lang="en-GB" dirty="0"/>
              <a:t>The SMP is used to govern the benefits of the project and so therefore belongs either as part of or as an attachment to the business case.  When it is accepted that the business case is the driving document of all projects, then it would be remised to believe that sustainability could exist without some sort of impact with the business case.  </a:t>
            </a:r>
            <a:endParaRPr lang="en-US" dirty="0"/>
          </a:p>
          <a:p>
            <a:r>
              <a:rPr lang="en-GB" dirty="0"/>
              <a:t> </a:t>
            </a:r>
            <a:endParaRPr lang="en-US" dirty="0"/>
          </a:p>
          <a:p>
            <a:r>
              <a:rPr lang="en-GB" dirty="0"/>
              <a:t>With the understanding that the business case must align itself with the strategy of the organization or company, then having a SMP and Environmental Management System in place ensures that the organization’s approach meets the strategy laid out within that.  That is not to say that the business case has to ensure that it produces green projects each and every time, but that the elements or subjects within the business case also ask or investigate the five measureable aspects of sustainability to gain the full understanding, direction, costs and benefits available within this area for the organization.</a:t>
            </a:r>
            <a:endParaRPr lang="en-US" dirty="0"/>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154</a:t>
            </a:fld>
            <a:endParaRPr lang="en-US" dirty="0"/>
          </a:p>
        </p:txBody>
      </p:sp>
    </p:spTree>
    <p:extLst>
      <p:ext uri="{BB962C8B-B14F-4D97-AF65-F5344CB8AC3E}">
        <p14:creationId xmlns:p14="http://schemas.microsoft.com/office/powerpoint/2010/main" val="194243049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Sustainability in Project Management in short addresses the impact of a project on the environment.  There have been several theories identified over the past several years but none that can be adopted as repeatable processes that provide governance and  deliver consistent results.  </a:t>
            </a:r>
            <a:endParaRPr lang="en-US" dirty="0"/>
          </a:p>
          <a:p>
            <a:r>
              <a:rPr lang="en-GB" dirty="0"/>
              <a:t> </a:t>
            </a:r>
            <a:endParaRPr lang="en-US" dirty="0"/>
          </a:p>
          <a:p>
            <a:r>
              <a:rPr lang="en-US" sz="1300" dirty="0"/>
              <a:t>The SMP uses a change management process to map sustainability objectives derived from the P5 impact analysis into a column table that outlines the P5 category (People, Planet, or Profit,) sub category, and element as well as the reason for the inclusion, the initial score, any legal or regulatory conflicts and a proposed action.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155</a:t>
            </a:fld>
            <a:endParaRPr lang="en-US" dirty="0"/>
          </a:p>
        </p:txBody>
      </p:sp>
    </p:spTree>
    <p:extLst>
      <p:ext uri="{BB962C8B-B14F-4D97-AF65-F5344CB8AC3E}">
        <p14:creationId xmlns:p14="http://schemas.microsoft.com/office/powerpoint/2010/main" val="370635627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Talk</a:t>
            </a:r>
            <a:r>
              <a:rPr lang="en-US" baseline="0" dirty="0" smtClean="0"/>
              <a:t> about the cost of not doing one.</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157</a:t>
            </a:fld>
            <a:endParaRPr lang="en-US"/>
          </a:p>
        </p:txBody>
      </p:sp>
    </p:spTree>
    <p:extLst>
      <p:ext uri="{BB962C8B-B14F-4D97-AF65-F5344CB8AC3E}">
        <p14:creationId xmlns:p14="http://schemas.microsoft.com/office/powerpoint/2010/main" val="325167796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698500"/>
            <a:ext cx="5711825" cy="4284663"/>
          </a:xfrm>
        </p:spPr>
      </p:sp>
      <p:sp>
        <p:nvSpPr>
          <p:cNvPr id="3" name="Notes Placeholder 2"/>
          <p:cNvSpPr>
            <a:spLocks noGrp="1"/>
          </p:cNvSpPr>
          <p:nvPr>
            <p:ph type="body" idx="1"/>
          </p:nvPr>
        </p:nvSpPr>
        <p:spPr/>
        <p:txBody>
          <a:bodyPr/>
          <a:lstStyle/>
          <a:p>
            <a:pPr lvl="0"/>
            <a:endParaRPr lang="en-US" sz="1100" dirty="0"/>
          </a:p>
        </p:txBody>
      </p:sp>
    </p:spTree>
    <p:extLst>
      <p:ext uri="{BB962C8B-B14F-4D97-AF65-F5344CB8AC3E}">
        <p14:creationId xmlns:p14="http://schemas.microsoft.com/office/powerpoint/2010/main" val="141608979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698500"/>
            <a:ext cx="5711825" cy="4284663"/>
          </a:xfrm>
        </p:spPr>
      </p:sp>
      <p:sp>
        <p:nvSpPr>
          <p:cNvPr id="3" name="Notes Placeholder 2"/>
          <p:cNvSpPr>
            <a:spLocks noGrp="1"/>
          </p:cNvSpPr>
          <p:nvPr>
            <p:ph type="body" idx="1"/>
          </p:nvPr>
        </p:nvSpPr>
        <p:spPr/>
        <p:txBody>
          <a:bodyPr/>
          <a:lstStyle/>
          <a:p>
            <a:pPr defTabSz="914198">
              <a:defRPr/>
            </a:pPr>
            <a:endParaRPr lang="en-US" dirty="0"/>
          </a:p>
        </p:txBody>
      </p:sp>
    </p:spTree>
    <p:extLst>
      <p:ext uri="{BB962C8B-B14F-4D97-AF65-F5344CB8AC3E}">
        <p14:creationId xmlns:p14="http://schemas.microsoft.com/office/powerpoint/2010/main" val="141608979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Consultation is the competence to reason, to present solid arguments, to listen to the other point</a:t>
            </a:r>
          </a:p>
          <a:p>
            <a:r>
              <a:rPr lang="en-US" dirty="0" smtClean="0"/>
              <a:t>of view, to negotiate and to find solutions. It is basically the exchange of opinions about project</a:t>
            </a:r>
          </a:p>
          <a:p>
            <a:r>
              <a:rPr lang="en-US" dirty="0" smtClean="0"/>
              <a:t>issues. Based on respect, systematic and structured thinking, analysis of facts and arguments or</a:t>
            </a:r>
          </a:p>
          <a:p>
            <a:r>
              <a:rPr lang="en-US" dirty="0" smtClean="0"/>
              <a:t>scenarios it leads to mutually accepted decisions. Consultation brings differences of opinion into</a:t>
            </a:r>
          </a:p>
          <a:p>
            <a:r>
              <a:rPr lang="en-US" dirty="0" smtClean="0"/>
              <a:t>the open. It is useful in project role-play.</a:t>
            </a:r>
          </a:p>
          <a:p>
            <a:endParaRPr lang="en-US" dirty="0" smtClean="0"/>
          </a:p>
          <a:p>
            <a:r>
              <a:rPr lang="en-US" dirty="0" smtClean="0"/>
              <a:t>Reasoning makes it possible to change a person’s point of view, to be able to understand situations</a:t>
            </a:r>
          </a:p>
          <a:p>
            <a:r>
              <a:rPr lang="en-US" dirty="0" smtClean="0"/>
              <a:t>in any discipline and to resolve issues with a high degree of certainty. It challenges solutions and</a:t>
            </a:r>
          </a:p>
          <a:p>
            <a:r>
              <a:rPr lang="en-US" dirty="0" smtClean="0"/>
              <a:t>conclusions built on the basis of perception and prejudice.</a:t>
            </a:r>
          </a:p>
          <a:p>
            <a:r>
              <a:rPr lang="en-US" dirty="0" smtClean="0"/>
              <a:t>Logical questions and solutions can be communicated more easily in the project </a:t>
            </a:r>
            <a:r>
              <a:rPr lang="en-US" dirty="0" err="1" smtClean="0"/>
              <a:t>organisation</a:t>
            </a:r>
            <a:r>
              <a:rPr lang="en-US" dirty="0" smtClean="0"/>
              <a:t>. They</a:t>
            </a:r>
          </a:p>
          <a:p>
            <a:r>
              <a:rPr lang="en-US" dirty="0" smtClean="0"/>
              <a:t>should lead to more foreseeable and manageable results. Structures and logic underpin project management,</a:t>
            </a:r>
          </a:p>
          <a:p>
            <a:r>
              <a:rPr lang="en-US" dirty="0" smtClean="0"/>
              <a:t>but can also make the process more difficult if they are applied too rigidly.</a:t>
            </a:r>
          </a:p>
          <a:p>
            <a:r>
              <a:rPr lang="en-US" dirty="0" smtClean="0"/>
              <a:t>Possible process steps: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160</a:t>
            </a:fld>
            <a:endParaRPr lang="en-US" dirty="0"/>
          </a:p>
        </p:txBody>
      </p:sp>
    </p:spTree>
    <p:extLst>
      <p:ext uri="{BB962C8B-B14F-4D97-AF65-F5344CB8AC3E}">
        <p14:creationId xmlns:p14="http://schemas.microsoft.com/office/powerpoint/2010/main" val="4165781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00088"/>
            <a:ext cx="5710237" cy="4281487"/>
          </a:xfrm>
        </p:spPr>
      </p:sp>
      <p:sp>
        <p:nvSpPr>
          <p:cNvPr id="3" name="Notes Placeholder 2"/>
          <p:cNvSpPr>
            <a:spLocks noGrp="1"/>
          </p:cNvSpPr>
          <p:nvPr>
            <p:ph type="body" idx="1"/>
          </p:nvPr>
        </p:nvSpPr>
        <p:spPr/>
        <p:txBody>
          <a:bodyPr>
            <a:normAutofit/>
          </a:bodyPr>
          <a:lstStyle/>
          <a:p>
            <a:r>
              <a:rPr lang="en-US" sz="1300" dirty="0"/>
              <a:t>Green Project Management® or Sustainability in Project Management in short addresses the impact of a project’s delivery on the environment (ecological), society, and the economy.  There have been several theories for integration identified over the past several years but none that can be adopted as repeatable processes to provide governance and deliver consistent and measurable results.  </a:t>
            </a:r>
          </a:p>
          <a:p>
            <a:pPr defTabSz="994938">
              <a:defRPr/>
            </a:pPr>
            <a:endParaRPr lang="en-GB" baseline="0" dirty="0" smtClean="0"/>
          </a:p>
          <a:p>
            <a:r>
              <a:rPr lang="en-US" dirty="0">
                <a:latin typeface="ZapfCalligr BT" pitchFamily="18" charset="0"/>
              </a:rPr>
              <a:t>Project Management, as a discipline has been continuously evolving since the times of early civilization.  </a:t>
            </a:r>
          </a:p>
          <a:p>
            <a:r>
              <a:rPr lang="en-US" dirty="0">
                <a:latin typeface="ZapfCalligr BT" pitchFamily="18" charset="0"/>
              </a:rPr>
              <a:t> </a:t>
            </a:r>
          </a:p>
          <a:p>
            <a:r>
              <a:rPr lang="en-US" dirty="0">
                <a:latin typeface="ZapfCalligr BT" pitchFamily="18" charset="0"/>
              </a:rPr>
              <a:t>It wasn’t until the mid-20</a:t>
            </a:r>
            <a:r>
              <a:rPr lang="en-US" baseline="30000" dirty="0">
                <a:latin typeface="ZapfCalligr BT" pitchFamily="18" charset="0"/>
              </a:rPr>
              <a:t>th</a:t>
            </a:r>
            <a:r>
              <a:rPr lang="en-US" dirty="0">
                <a:latin typeface="ZapfCalligr BT" pitchFamily="18" charset="0"/>
              </a:rPr>
              <a:t> century however when Project Management as a discipline began to take on a definitive form with the Pioneering minds of Henry Gantt who developed the Gantt chart and Henri </a:t>
            </a:r>
            <a:r>
              <a:rPr lang="en-US" dirty="0" err="1">
                <a:latin typeface="ZapfCalligr BT" pitchFamily="18" charset="0"/>
              </a:rPr>
              <a:t>Fayol</a:t>
            </a:r>
            <a:r>
              <a:rPr lang="en-US" dirty="0">
                <a:latin typeface="ZapfCalligr BT" pitchFamily="18" charset="0"/>
              </a:rPr>
              <a:t> the architect of the five management functions that are the basis of today’s various bodies of knowledge.  </a:t>
            </a:r>
          </a:p>
          <a:p>
            <a:r>
              <a:rPr lang="en-US" dirty="0">
                <a:latin typeface="ZapfCalligr BT" pitchFamily="18" charset="0"/>
              </a:rPr>
              <a:t> </a:t>
            </a:r>
          </a:p>
          <a:p>
            <a:r>
              <a:rPr lang="en-US" dirty="0">
                <a:latin typeface="ZapfCalligr BT" pitchFamily="18" charset="0"/>
              </a:rPr>
              <a:t>Tools, techniques, methods and standards continue to be honed and streamlined by organizations, both public and private and certifications based on a project manager’s ability execute based the use of these standards give further credence to the discipline.</a:t>
            </a:r>
          </a:p>
          <a:p>
            <a:endParaRPr lang="en-US" dirty="0">
              <a:latin typeface="ZapfCalligr BT" pitchFamily="18" charset="0"/>
            </a:endParaRPr>
          </a:p>
          <a:p>
            <a:r>
              <a:rPr lang="en-US" dirty="0">
                <a:latin typeface="ZapfCalligr BT" pitchFamily="18" charset="0"/>
              </a:rPr>
              <a:t>Since the adoption of ISO 14001, which exists to help organizations minimize how their operations impact the environment and comply with applicable laws, the subject of sustainability through project management had remained nebulous at best as there had been a lack of continuity among organizations who desire to use project management as the mechanism to impart change.  </a:t>
            </a:r>
          </a:p>
          <a:p>
            <a:r>
              <a:rPr lang="en-US" dirty="0">
                <a:latin typeface="ZapfCalligr BT" pitchFamily="18" charset="0"/>
              </a:rPr>
              <a:t/>
            </a:r>
            <a:br>
              <a:rPr lang="en-US" dirty="0">
                <a:latin typeface="ZapfCalligr BT" pitchFamily="18" charset="0"/>
              </a:rPr>
            </a:br>
            <a:r>
              <a:rPr lang="en-US" dirty="0">
                <a:latin typeface="ZapfCalligr BT" pitchFamily="18" charset="0"/>
              </a:rPr>
              <a:t>As a best practice organization, GPM is working to streamline and promote the practical application of green project management to not only decrease an organization’s negative environmental impact but achieving business objectives. </a:t>
            </a:r>
          </a:p>
          <a:p>
            <a:r>
              <a:rPr lang="en-US" dirty="0">
                <a:latin typeface="ZapfCalligr BT" pitchFamily="18" charset="0"/>
              </a:rPr>
              <a:t> </a:t>
            </a:r>
          </a:p>
          <a:p>
            <a:r>
              <a:rPr lang="en-US" dirty="0">
                <a:latin typeface="ZapfCalligr BT" pitchFamily="18" charset="0"/>
              </a:rPr>
              <a:t>Our sustainability based framework which you will become masters of over the next four days, measures environmental impact down to the task level, and employs methods to measure value. Our set of best practices to augment the current bodies of knowledge so that when employed, organizations can better understand how they contribute to their carbon footprint and can thus take measures to decrease it without sacrificing their bottom line.  </a:t>
            </a:r>
          </a:p>
          <a:p>
            <a:pPr defTabSz="994938">
              <a:defRPr/>
            </a:pPr>
            <a:endParaRPr lang="en-GB" baseline="0" dirty="0" smtClean="0"/>
          </a:p>
          <a:p>
            <a:pPr defTabSz="994938">
              <a:defRPr/>
            </a:pPr>
            <a:endParaRPr lang="en-GB" baseline="0" dirty="0" smtClean="0"/>
          </a:p>
          <a:p>
            <a:pPr defTabSz="994938">
              <a:defRPr/>
            </a:pPr>
            <a:endParaRPr lang="en-GB" baseline="0" dirty="0"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r>
              <a:rPr lang="en-US" dirty="0">
                <a:latin typeface="Verdana" pitchFamily="34" charset="0"/>
                <a:ea typeface="Verdana" pitchFamily="34" charset="0"/>
                <a:cs typeface="Verdana" pitchFamily="34" charset="0"/>
              </a:rPr>
              <a:t>Often times a business case for a project has to compete with others in terms of acceptance or prioritization, the sponsor will gather input from project management to ensure the business case can be translated to a formidable project. </a:t>
            </a:r>
          </a:p>
          <a:p>
            <a:endParaRPr lang="en-US" dirty="0">
              <a:latin typeface="Verdana" pitchFamily="34" charset="0"/>
              <a:ea typeface="Verdana" pitchFamily="34" charset="0"/>
              <a:cs typeface="Verdana" pitchFamily="34" charset="0"/>
            </a:endParaRPr>
          </a:p>
          <a:p>
            <a:r>
              <a:rPr lang="en-US" dirty="0">
                <a:latin typeface="Verdana" pitchFamily="34" charset="0"/>
                <a:ea typeface="Verdana" pitchFamily="34" charset="0"/>
                <a:cs typeface="Verdana" pitchFamily="34" charset="0"/>
              </a:rPr>
              <a:t>What are some ways to assist in getting the project prioritized?</a:t>
            </a:r>
          </a:p>
          <a:p>
            <a:endParaRPr lang="en-US" dirty="0">
              <a:latin typeface="Verdana" pitchFamily="34" charset="0"/>
              <a:ea typeface="Verdana" pitchFamily="34" charset="0"/>
              <a:cs typeface="Verdana" pitchFamily="34" charset="0"/>
            </a:endParaRPr>
          </a:p>
          <a:p>
            <a:pPr marL="186535" indent="-186535">
              <a:buFont typeface="Arial" pitchFamily="34" charset="0"/>
              <a:buChar char="•"/>
            </a:pPr>
            <a:r>
              <a:rPr lang="en-US" dirty="0">
                <a:latin typeface="Verdana" pitchFamily="34" charset="0"/>
                <a:ea typeface="Verdana" pitchFamily="34" charset="0"/>
                <a:cs typeface="Verdana" pitchFamily="34" charset="0"/>
              </a:rPr>
              <a:t>Determine if the outcome will benefit other parts of the company.</a:t>
            </a:r>
          </a:p>
          <a:p>
            <a:pPr marL="186535" indent="-186535">
              <a:buFont typeface="Arial" pitchFamily="34" charset="0"/>
              <a:buChar char="•"/>
            </a:pPr>
            <a:r>
              <a:rPr lang="en-US" dirty="0">
                <a:latin typeface="Verdana" pitchFamily="34" charset="0"/>
                <a:ea typeface="Verdana" pitchFamily="34" charset="0"/>
                <a:cs typeface="Verdana" pitchFamily="34" charset="0"/>
              </a:rPr>
              <a:t>Determine what waste can be eliminated and help the company reduce resource dependency.</a:t>
            </a:r>
          </a:p>
          <a:p>
            <a:pPr marL="186535" indent="-186535">
              <a:buFont typeface="Arial" pitchFamily="34" charset="0"/>
              <a:buChar char="•"/>
            </a:pPr>
            <a:r>
              <a:rPr lang="en-US" dirty="0">
                <a:latin typeface="Verdana" pitchFamily="34" charset="0"/>
                <a:ea typeface="Verdana" pitchFamily="34" charset="0"/>
                <a:cs typeface="Verdana" pitchFamily="34" charset="0"/>
              </a:rPr>
              <a:t>Determine if this project can be aligned with another project that is being developed.</a:t>
            </a:r>
          </a:p>
          <a:p>
            <a:pPr marL="186535" indent="-186535">
              <a:buFont typeface="Arial" pitchFamily="34" charset="0"/>
              <a:buChar char="•"/>
            </a:pPr>
            <a:endParaRPr lang="en-US" dirty="0">
              <a:latin typeface="Verdana" pitchFamily="34" charset="0"/>
              <a:ea typeface="Verdana" pitchFamily="34" charset="0"/>
              <a:cs typeface="Verdana" pitchFamily="34" charset="0"/>
            </a:endParaRPr>
          </a:p>
          <a:p>
            <a:pPr marL="186535" indent="-186535">
              <a:buFont typeface="Arial" pitchFamily="34" charset="0"/>
              <a:buChar char="•"/>
            </a:pPr>
            <a:r>
              <a:rPr lang="en-US" dirty="0">
                <a:latin typeface="Verdana" pitchFamily="34" charset="0"/>
                <a:ea typeface="Verdana" pitchFamily="34" charset="0"/>
                <a:cs typeface="Verdana" pitchFamily="34" charset="0"/>
              </a:rPr>
              <a:t>(Create BP for major topics)</a:t>
            </a:r>
          </a:p>
          <a:p>
            <a:endParaRPr lang="en-US"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08933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5028">
              <a:spcBef>
                <a:spcPct val="0"/>
              </a:spcBef>
            </a:pPr>
            <a:r>
              <a:rPr lang="en-US" dirty="0" smtClean="0"/>
              <a:t>This is the project </a:t>
            </a:r>
          </a:p>
          <a:p>
            <a:pPr defTabSz="965028">
              <a:spcBef>
                <a:spcPct val="0"/>
              </a:spcBef>
            </a:pPr>
            <a:endParaRPr lang="en-US"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817" indent="-285699" eaLnBrk="0" hangingPunct="0">
              <a:defRPr>
                <a:solidFill>
                  <a:schemeClr val="tx1"/>
                </a:solidFill>
                <a:latin typeface="Arial" pitchFamily="34" charset="0"/>
                <a:cs typeface="Arial" pitchFamily="34" charset="0"/>
              </a:defRPr>
            </a:lvl2pPr>
            <a:lvl3pPr marL="1142796" indent="-228560" eaLnBrk="0" hangingPunct="0">
              <a:defRPr>
                <a:solidFill>
                  <a:schemeClr val="tx1"/>
                </a:solidFill>
                <a:latin typeface="Arial" pitchFamily="34" charset="0"/>
                <a:cs typeface="Arial" pitchFamily="34" charset="0"/>
              </a:defRPr>
            </a:lvl3pPr>
            <a:lvl4pPr marL="1599915" indent="-228560" eaLnBrk="0" hangingPunct="0">
              <a:defRPr>
                <a:solidFill>
                  <a:schemeClr val="tx1"/>
                </a:solidFill>
                <a:latin typeface="Arial" pitchFamily="34" charset="0"/>
                <a:cs typeface="Arial" pitchFamily="34" charset="0"/>
              </a:defRPr>
            </a:lvl4pPr>
            <a:lvl5pPr marL="2057034" indent="-228560" eaLnBrk="0" hangingPunct="0">
              <a:defRPr>
                <a:solidFill>
                  <a:schemeClr val="tx1"/>
                </a:solidFill>
                <a:latin typeface="Arial" pitchFamily="34" charset="0"/>
                <a:cs typeface="Arial" pitchFamily="34" charset="0"/>
              </a:defRPr>
            </a:lvl5pPr>
            <a:lvl6pPr marL="2514152" indent="-228560" eaLnBrk="0" fontAlgn="base" hangingPunct="0">
              <a:spcBef>
                <a:spcPct val="0"/>
              </a:spcBef>
              <a:spcAft>
                <a:spcPct val="0"/>
              </a:spcAft>
              <a:defRPr>
                <a:solidFill>
                  <a:schemeClr val="tx1"/>
                </a:solidFill>
                <a:latin typeface="Arial" pitchFamily="34" charset="0"/>
                <a:cs typeface="Arial" pitchFamily="34" charset="0"/>
              </a:defRPr>
            </a:lvl6pPr>
            <a:lvl7pPr marL="2971271" indent="-228560" eaLnBrk="0" fontAlgn="base" hangingPunct="0">
              <a:spcBef>
                <a:spcPct val="0"/>
              </a:spcBef>
              <a:spcAft>
                <a:spcPct val="0"/>
              </a:spcAft>
              <a:defRPr>
                <a:solidFill>
                  <a:schemeClr val="tx1"/>
                </a:solidFill>
                <a:latin typeface="Arial" pitchFamily="34" charset="0"/>
                <a:cs typeface="Arial" pitchFamily="34" charset="0"/>
              </a:defRPr>
            </a:lvl7pPr>
            <a:lvl8pPr marL="3428389" indent="-228560" eaLnBrk="0" fontAlgn="base" hangingPunct="0">
              <a:spcBef>
                <a:spcPct val="0"/>
              </a:spcBef>
              <a:spcAft>
                <a:spcPct val="0"/>
              </a:spcAft>
              <a:defRPr>
                <a:solidFill>
                  <a:schemeClr val="tx1"/>
                </a:solidFill>
                <a:latin typeface="Arial" pitchFamily="34" charset="0"/>
                <a:cs typeface="Arial" pitchFamily="34" charset="0"/>
              </a:defRPr>
            </a:lvl8pPr>
            <a:lvl9pPr marL="3885507" indent="-22856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AAB54CE-F4CD-45C9-A8B5-8A5680ADF3E9}" type="slidenum">
              <a:rPr lang="en-US" smtClean="0">
                <a:latin typeface="Calibri" pitchFamily="34" charset="0"/>
              </a:rPr>
              <a:pPr eaLnBrk="1" hangingPunct="1"/>
              <a:t>171</a:t>
            </a:fld>
            <a:endParaRPr lang="en-US" dirty="0" smtClean="0">
              <a:latin typeface="Calibri"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The planning phase is the moment when the project starts to come to life.  Here</a:t>
            </a:r>
            <a:r>
              <a:rPr lang="en-US" baseline="0" dirty="0" smtClean="0"/>
              <a:t> the project manager needs to gain a real understanding of what the client or organization is looking to achieve so that they can plot the best way to deliver the project, its main deliverables and the planned benefits in the most sensible and safest manner to benefit all parties involved.</a:t>
            </a:r>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173</a:t>
            </a:fld>
            <a:endParaRPr lang="en-US" dirty="0"/>
          </a:p>
        </p:txBody>
      </p:sp>
    </p:spTree>
    <p:extLst>
      <p:ext uri="{BB962C8B-B14F-4D97-AF65-F5344CB8AC3E}">
        <p14:creationId xmlns:p14="http://schemas.microsoft.com/office/powerpoint/2010/main" val="227929879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7" y="9119474"/>
            <a:ext cx="3169920" cy="480060"/>
          </a:xfrm>
          <a:prstGeom prst="rect">
            <a:avLst/>
          </a:prstGeom>
          <a:ln/>
        </p:spPr>
        <p:txBody>
          <a:bodyPr/>
          <a:lstStyle/>
          <a:p>
            <a:fld id="{F8622E32-5D32-46E0-8201-427E480D5A90}" type="slidenum">
              <a:rPr lang="en-GB"/>
              <a:pPr/>
              <a:t>174</a:t>
            </a:fld>
            <a:endParaRPr lang="en-GB" dirty="0"/>
          </a:p>
        </p:txBody>
      </p:sp>
      <p:sp>
        <p:nvSpPr>
          <p:cNvPr id="723970" name="Rectangle 2"/>
          <p:cNvSpPr>
            <a:spLocks noGrp="1" noRot="1" noChangeAspect="1" noChangeArrowheads="1" noTextEdit="1"/>
          </p:cNvSpPr>
          <p:nvPr>
            <p:ph type="sldImg"/>
          </p:nvPr>
        </p:nvSpPr>
        <p:spPr>
          <a:xfrm>
            <a:off x="1257300" y="720725"/>
            <a:ext cx="4800600" cy="3600450"/>
          </a:xfrm>
          <a:ln/>
        </p:spPr>
      </p:sp>
      <p:sp>
        <p:nvSpPr>
          <p:cNvPr id="723971" name="Rectangle 3"/>
          <p:cNvSpPr>
            <a:spLocks noGrp="1" noChangeArrowheads="1"/>
          </p:cNvSpPr>
          <p:nvPr>
            <p:ph type="body" idx="1"/>
          </p:nvPr>
        </p:nvSpPr>
        <p:spPr/>
        <p:txBody>
          <a:bodyPr/>
          <a:lstStyle/>
          <a:p>
            <a:r>
              <a:rPr lang="en-GB" dirty="0"/>
              <a:t>Project management can be said to comprise </a:t>
            </a:r>
            <a:r>
              <a:rPr lang="en-GB" dirty="0" smtClean="0"/>
              <a:t>of two elements, </a:t>
            </a:r>
            <a:r>
              <a:rPr lang="en-GB" dirty="0"/>
              <a:t>planning and control. In the first, we decide what we intend to do and how we intend to do </a:t>
            </a:r>
            <a:r>
              <a:rPr lang="en-GB" dirty="0" smtClean="0"/>
              <a:t>it,</a:t>
            </a:r>
            <a:r>
              <a:rPr lang="en-GB" baseline="0" dirty="0" smtClean="0"/>
              <a:t> whilst i</a:t>
            </a:r>
            <a:r>
              <a:rPr lang="en-GB" dirty="0" smtClean="0"/>
              <a:t>n </a:t>
            </a:r>
            <a:r>
              <a:rPr lang="en-GB" dirty="0"/>
              <a:t>the second, we actually </a:t>
            </a:r>
            <a:r>
              <a:rPr lang="en-GB" dirty="0" smtClean="0"/>
              <a:t>carry this out.</a:t>
            </a:r>
            <a:endParaRPr lang="en-GB" dirty="0"/>
          </a:p>
          <a:p>
            <a:r>
              <a:rPr lang="en-GB" dirty="0"/>
              <a:t>Planning is the foundation of control. Without </a:t>
            </a:r>
            <a:r>
              <a:rPr lang="en-GB" dirty="0" smtClean="0"/>
              <a:t>any plans </a:t>
            </a:r>
            <a:r>
              <a:rPr lang="en-GB" dirty="0"/>
              <a:t>we have nothing to </a:t>
            </a:r>
            <a:r>
              <a:rPr lang="en-GB" dirty="0" smtClean="0"/>
              <a:t>control and </a:t>
            </a:r>
            <a:r>
              <a:rPr lang="en-GB" dirty="0"/>
              <a:t>no targets to aim for.</a:t>
            </a:r>
          </a:p>
          <a:p>
            <a:r>
              <a:rPr lang="en-GB" dirty="0"/>
              <a:t>Because planning is such a major and fundamental part of project management there are numerous opinions about how it should be structured and performed. Unfortunately, the terminology that surrounds the subject varies from one source to another.</a:t>
            </a:r>
            <a:r>
              <a:rPr lang="en-US" dirty="0"/>
              <a:t> </a:t>
            </a:r>
          </a:p>
          <a:p>
            <a:endParaRPr lang="en-GB" dirty="0" smtClean="0"/>
          </a:p>
          <a:p>
            <a:r>
              <a:rPr lang="en-GB" dirty="0" smtClean="0"/>
              <a:t>As a basic guide, you can always take solace from a little poetry. </a:t>
            </a:r>
          </a:p>
          <a:p>
            <a:endParaRPr lang="en-US" dirty="0"/>
          </a:p>
          <a:p>
            <a:r>
              <a:rPr lang="en-GB" dirty="0"/>
              <a:t>In the immortal words of Rudyard Kipling</a:t>
            </a:r>
            <a:r>
              <a:rPr lang="en-GB" dirty="0" smtClean="0"/>
              <a:t>:</a:t>
            </a:r>
          </a:p>
          <a:p>
            <a:endParaRPr lang="en-GB" i="1" dirty="0"/>
          </a:p>
          <a:p>
            <a:r>
              <a:rPr lang="en-GB" i="1" dirty="0"/>
              <a:t>“I have six faithful serving men</a:t>
            </a:r>
          </a:p>
          <a:p>
            <a:r>
              <a:rPr lang="en-GB" i="1" dirty="0" smtClean="0"/>
              <a:t>They </a:t>
            </a:r>
            <a:r>
              <a:rPr lang="en-GB" i="1" dirty="0"/>
              <a:t>taught me all I </a:t>
            </a:r>
            <a:r>
              <a:rPr lang="en-GB" i="1" dirty="0" smtClean="0"/>
              <a:t>knew</a:t>
            </a:r>
            <a:endParaRPr lang="en-GB" i="1" dirty="0"/>
          </a:p>
          <a:p>
            <a:r>
              <a:rPr lang="en-GB" i="1" dirty="0"/>
              <a:t>Their names are What and Where and When</a:t>
            </a:r>
          </a:p>
          <a:p>
            <a:r>
              <a:rPr lang="en-GB" i="1" dirty="0"/>
              <a:t>And Why and How and Who”</a:t>
            </a:r>
            <a:endParaRPr lang="en-GB" dirty="0"/>
          </a:p>
          <a:p>
            <a:endParaRPr lang="en-GB" dirty="0"/>
          </a:p>
          <a:p>
            <a:r>
              <a:rPr lang="en-GB" dirty="0"/>
              <a:t>Plans are the project manager’s ‘faithful serving men’. They explain the what, where, when, why, how and who of the project.</a:t>
            </a:r>
          </a:p>
          <a:p>
            <a:r>
              <a:rPr lang="en-GB" dirty="0"/>
              <a:t>Plans are statements of </a:t>
            </a:r>
            <a:r>
              <a:rPr lang="en-GB" dirty="0" smtClean="0"/>
              <a:t>intent, they </a:t>
            </a:r>
            <a:r>
              <a:rPr lang="en-GB" dirty="0"/>
              <a:t>define what the project is intended to achieve and how we intend to achieve it. That simple statement means that they have to cover a great deal of information</a:t>
            </a:r>
            <a:r>
              <a:rPr lang="en-GB" dirty="0" smtClean="0"/>
              <a:t>.</a:t>
            </a:r>
            <a:r>
              <a:rPr lang="en-US" baseline="0" dirty="0" smtClean="0"/>
              <a:t>  However, remember a plan is exactly that at a Project Manager should be prepared and flexible enough to change and update it as the project progresses.</a:t>
            </a:r>
            <a:endParaRPr lang="en-GB"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23714" name="Rectangle 2"/>
          <p:cNvSpPr>
            <a:spLocks noGrp="1" noRot="1" noChangeAspect="1" noChangeArrowheads="1" noTextEdit="1"/>
          </p:cNvSpPr>
          <p:nvPr>
            <p:ph type="sldImg"/>
          </p:nvPr>
        </p:nvSpPr>
        <p:spPr>
          <a:xfrm>
            <a:off x="1258888" y="720725"/>
            <a:ext cx="4799012" cy="3598863"/>
          </a:xfrm>
          <a:ln/>
        </p:spPr>
      </p:sp>
      <p:sp>
        <p:nvSpPr>
          <p:cNvPr id="1523715" name="Rectangle 3"/>
          <p:cNvSpPr>
            <a:spLocks noGrp="1" noChangeArrowheads="1"/>
          </p:cNvSpPr>
          <p:nvPr>
            <p:ph type="body" idx="1"/>
          </p:nvPr>
        </p:nvSpPr>
        <p:spPr>
          <a:xfrm>
            <a:off x="976252" y="4561485"/>
            <a:ext cx="5362697" cy="4319322"/>
          </a:xfrm>
        </p:spPr>
        <p:txBody>
          <a:bodyPr/>
          <a:lstStyle/>
          <a:p>
            <a:r>
              <a:rPr lang="en-GB" sz="1000" dirty="0"/>
              <a:t>So if you know what is in the Project Management Plan, then who needs it for what reasons?</a:t>
            </a:r>
          </a:p>
          <a:p>
            <a:r>
              <a:rPr lang="en-GB" sz="1000" b="1" dirty="0"/>
              <a:t>Owner/Author</a:t>
            </a:r>
            <a:endParaRPr lang="en-GB" sz="1000" dirty="0"/>
          </a:p>
          <a:p>
            <a:r>
              <a:rPr lang="en-GB" sz="1000" dirty="0"/>
              <a:t>The owner of the Project Management Plan is the Project Manager.  In addition he is responsible for writing and updating the plan as the project matures and becomes subject to changes.</a:t>
            </a:r>
            <a:endParaRPr lang="en-GB" sz="1000" b="1" dirty="0"/>
          </a:p>
          <a:p>
            <a:r>
              <a:rPr lang="en-GB" sz="1000" b="1" dirty="0"/>
              <a:t>Authority</a:t>
            </a:r>
            <a:endParaRPr lang="en-GB" sz="1000" dirty="0"/>
          </a:p>
          <a:p>
            <a:r>
              <a:rPr lang="en-GB" sz="1000" dirty="0"/>
              <a:t>The role of authority of the Project Management Plan falls to the Project Sponsor.  He approves it initially in the Definition Phase but then reviews it and approves it against any changes or at Phase or Stage reviews. </a:t>
            </a:r>
            <a:endParaRPr lang="en-GB" sz="1000" b="1" dirty="0"/>
          </a:p>
          <a:p>
            <a:r>
              <a:rPr lang="en-GB" sz="1000" b="1" dirty="0"/>
              <a:t>Audience</a:t>
            </a:r>
            <a:endParaRPr lang="en-GB" sz="1000" dirty="0"/>
          </a:p>
          <a:p>
            <a:r>
              <a:rPr lang="en-GB" sz="1000" dirty="0"/>
              <a:t>The Project Management Plan should be available for reading and reviewing by all members of the Project Team, all internal and external Stakeholders and in addition any interested parties that are cleared to read this information.  Dependant upon the type of the project, the material that is placed inside the plan may need to have a restricted access policy.</a:t>
            </a:r>
          </a:p>
          <a:p>
            <a:r>
              <a:rPr lang="en-GB" sz="1000" b="1" dirty="0"/>
              <a:t>Monitor and control</a:t>
            </a:r>
          </a:p>
          <a:p>
            <a:r>
              <a:rPr lang="en-GB" sz="1000" dirty="0"/>
              <a:t>How achievement of benefits is to be measured, managed and monitored. </a:t>
            </a:r>
          </a:p>
          <a:p>
            <a:r>
              <a:rPr lang="en-GB" sz="1000" b="1" dirty="0"/>
              <a:t>Development</a:t>
            </a:r>
            <a:endParaRPr lang="en-GB" sz="1000" dirty="0"/>
          </a:p>
          <a:p>
            <a:r>
              <a:rPr lang="en-GB" sz="1000" dirty="0"/>
              <a:t>The Project Management Plan cannot have a defined list of personnel that help develop it.  It is important that the Project Management Plan includes all the team members and specialist knowledge that is available to the Project Manager as this will not only mean that the project will not only be developed with the best opportunity of success but also the document will be used as a bond for the team to feel part of the team and to give them all the direction needed to deliver the project objectives most effectively.</a:t>
            </a:r>
            <a:endParaRPr lang="en-GB" sz="1000" b="1" dirty="0"/>
          </a:p>
          <a:p>
            <a:endParaRPr lang="en-GB" sz="1000"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795650" name="Rectangle 2"/>
          <p:cNvSpPr>
            <a:spLocks noGrp="1" noRot="1" noChangeAspect="1" noChangeArrowheads="1" noTextEdit="1"/>
          </p:cNvSpPr>
          <p:nvPr>
            <p:ph type="sldImg"/>
          </p:nvPr>
        </p:nvSpPr>
        <p:spPr>
          <a:xfrm>
            <a:off x="1262063" y="722313"/>
            <a:ext cx="4795837" cy="3597275"/>
          </a:xfrm>
          <a:ln/>
        </p:spPr>
      </p:sp>
      <p:sp>
        <p:nvSpPr>
          <p:cNvPr id="795651" name="Rectangle 3"/>
          <p:cNvSpPr>
            <a:spLocks noGrp="1" noChangeArrowheads="1"/>
          </p:cNvSpPr>
          <p:nvPr>
            <p:ph type="body" idx="1"/>
          </p:nvPr>
        </p:nvSpPr>
        <p:spPr>
          <a:xfrm>
            <a:off x="976252" y="4559961"/>
            <a:ext cx="5362697" cy="4319322"/>
          </a:xfrm>
        </p:spPr>
        <p:txBody>
          <a:bodyPr/>
          <a:lstStyle/>
          <a:p>
            <a:pPr>
              <a:spcAft>
                <a:spcPct val="50000"/>
              </a:spcAft>
            </a:pPr>
            <a:r>
              <a:rPr lang="en-GB" dirty="0"/>
              <a:t>The Project Management Plan provides a baseline description of how the project will be managed.   It is periodically reviewed and updated through change control.  The PMP will be the baseline document upon which changes are considered. </a:t>
            </a:r>
          </a:p>
          <a:p>
            <a:pPr>
              <a:spcAft>
                <a:spcPct val="50000"/>
              </a:spcAft>
            </a:pPr>
            <a:endParaRPr lang="en-GB" dirty="0"/>
          </a:p>
          <a:p>
            <a:pPr>
              <a:spcAft>
                <a:spcPct val="50000"/>
              </a:spcAft>
            </a:pPr>
            <a:r>
              <a:rPr lang="en-GB" dirty="0"/>
              <a:t>It can easily be defined with its contents by the words why, what, how, how much, who, when and where.  When preparing a PMP the Project Manager should be always asking these questions and in that given order.</a:t>
            </a:r>
          </a:p>
          <a:p>
            <a:pPr>
              <a:spcAft>
                <a:spcPct val="50000"/>
              </a:spcAft>
            </a:pPr>
            <a:endParaRPr lang="en-GB" dirty="0"/>
          </a:p>
          <a:p>
            <a:pPr>
              <a:spcAft>
                <a:spcPct val="50000"/>
              </a:spcAft>
            </a:pPr>
            <a:r>
              <a:rPr lang="en-GB" b="1" dirty="0"/>
              <a:t>Key points:</a:t>
            </a:r>
          </a:p>
          <a:p>
            <a:pPr lvl="1" algn="just">
              <a:spcAft>
                <a:spcPct val="50000"/>
              </a:spcAft>
            </a:pPr>
            <a:r>
              <a:rPr lang="en-GB" dirty="0">
                <a:latin typeface="ZapfCalligr BT" pitchFamily="18" charset="0"/>
              </a:rPr>
              <a:t>describes policies for managing changes, communication, configuration, governance, health and safety, environmental issues, procurement, quality and risk</a:t>
            </a:r>
          </a:p>
          <a:p>
            <a:pPr lvl="1" algn="just">
              <a:spcAft>
                <a:spcPct val="50000"/>
              </a:spcAft>
            </a:pPr>
            <a:r>
              <a:rPr lang="en-GB" dirty="0">
                <a:latin typeface="ZapfCalligr BT" pitchFamily="18" charset="0"/>
              </a:rPr>
              <a:t>progressively developed during planning and is a live configuration controlled document</a:t>
            </a:r>
          </a:p>
          <a:p>
            <a:pPr>
              <a:spcAft>
                <a:spcPct val="50000"/>
              </a:spcAft>
            </a:pPr>
            <a:endParaRPr lang="en-GB" dirty="0"/>
          </a:p>
          <a:p>
            <a:pPr>
              <a:spcAft>
                <a:spcPct val="50000"/>
              </a:spcAft>
            </a:pPr>
            <a:r>
              <a:rPr lang="en-GB" dirty="0"/>
              <a:t>   </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18178" name="Rectangle 2"/>
          <p:cNvSpPr>
            <a:spLocks noGrp="1" noRot="1" noChangeAspect="1" noChangeArrowheads="1" noTextEdit="1"/>
          </p:cNvSpPr>
          <p:nvPr>
            <p:ph type="sldImg"/>
          </p:nvPr>
        </p:nvSpPr>
        <p:spPr>
          <a:xfrm>
            <a:off x="1262063" y="722313"/>
            <a:ext cx="4795837" cy="3597275"/>
          </a:xfrm>
          <a:ln/>
        </p:spPr>
      </p:sp>
      <p:sp>
        <p:nvSpPr>
          <p:cNvPr id="818179" name="Rectangle 3"/>
          <p:cNvSpPr>
            <a:spLocks noGrp="1" noChangeArrowheads="1"/>
          </p:cNvSpPr>
          <p:nvPr>
            <p:ph type="body" idx="1"/>
          </p:nvPr>
        </p:nvSpPr>
        <p:spPr>
          <a:xfrm>
            <a:off x="976252" y="4559961"/>
            <a:ext cx="5362697" cy="4319322"/>
          </a:xfrm>
        </p:spPr>
        <p:txBody>
          <a:bodyPr/>
          <a:lstStyle/>
          <a:p>
            <a:r>
              <a:rPr lang="en-US" sz="1300" dirty="0"/>
              <a:t>The purpose of </a:t>
            </a:r>
            <a:r>
              <a:rPr lang="en-US" sz="1300" b="1" dirty="0"/>
              <a:t>Define scope </a:t>
            </a:r>
            <a:r>
              <a:rPr lang="en-US" sz="1300" dirty="0"/>
              <a:t>is to achieve clarity of the project scope including objectives,</a:t>
            </a:r>
          </a:p>
          <a:p>
            <a:r>
              <a:rPr lang="en-US" sz="1300" dirty="0"/>
              <a:t>deliverables, requirements, and boundaries by defining the end state of the project.</a:t>
            </a:r>
          </a:p>
          <a:p>
            <a:r>
              <a:rPr lang="en-US" sz="1300" dirty="0"/>
              <a:t>The definition of project scope makes clear what the project will contribute to the strategic goals of</a:t>
            </a:r>
          </a:p>
          <a:p>
            <a:r>
              <a:rPr lang="en-US" sz="1300" dirty="0"/>
              <a:t>the organization. The project scope statement should be used as the basis for future project</a:t>
            </a:r>
          </a:p>
          <a:p>
            <a:r>
              <a:rPr lang="en-US" sz="1300" dirty="0"/>
              <a:t>decisions, as well as for communicating the importance of the project and the benefits that should</a:t>
            </a:r>
          </a:p>
          <a:p>
            <a:r>
              <a:rPr lang="en-US" sz="1300" dirty="0"/>
              <a:t>be realized by performing the project successfully.</a:t>
            </a:r>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833986" name="Rectangle 2"/>
          <p:cNvSpPr>
            <a:spLocks noGrp="1" noRot="1" noChangeAspect="1" noChangeArrowheads="1" noTextEdit="1"/>
          </p:cNvSpPr>
          <p:nvPr>
            <p:ph type="sldImg"/>
          </p:nvPr>
        </p:nvSpPr>
        <p:spPr>
          <a:xfrm>
            <a:off x="1258888" y="720725"/>
            <a:ext cx="4799012" cy="3598863"/>
          </a:xfrm>
          <a:ln/>
        </p:spPr>
      </p:sp>
      <p:sp>
        <p:nvSpPr>
          <p:cNvPr id="1833987" name="Rectangle 3"/>
          <p:cNvSpPr>
            <a:spLocks noGrp="1" noChangeArrowheads="1"/>
          </p:cNvSpPr>
          <p:nvPr>
            <p:ph type="body" idx="1"/>
          </p:nvPr>
        </p:nvSpPr>
        <p:spPr>
          <a:xfrm>
            <a:off x="976252" y="4561485"/>
            <a:ext cx="5424549" cy="4319322"/>
          </a:xfrm>
          <a:noFill/>
          <a:ln/>
        </p:spPr>
        <p:txBody>
          <a:bodyPr lIns="96503" tIns="48251" rIns="96503" bIns="48251"/>
          <a:lstStyle/>
          <a:p>
            <a:r>
              <a:rPr lang="en-GB" b="1" dirty="0"/>
              <a:t>Acceptance Criteria</a:t>
            </a:r>
            <a:endParaRPr lang="en-GB" dirty="0"/>
          </a:p>
          <a:p>
            <a:r>
              <a:rPr lang="en-GB" dirty="0"/>
              <a:t>Acceptance Criteria are the requirements of the Customer by which the project’s delivery success will be gauged. They must be measureable and unambiguous.  They are identified as early as possible by the Project Manager so that it will help with accuracy when planning work and estimating costs and schedules.  The use of loose descriptions or phrases will inevitably lead to disputes over the interpretation of the product delivery at some stage during the project.  Criteria must be achievable within the scope and budget of the project. They will be unique to the project.  </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Green Project Management® or Sustainability in Project Management in short addresses the impact of a project on the environment.  There have been several theories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identified over the past several years but none that can be adopted as</a:t>
            </a:r>
            <a:r>
              <a:rPr lang="en-GB" sz="1200" kern="1200" baseline="0" dirty="0" smtClean="0">
                <a:solidFill>
                  <a:schemeClr val="tx1"/>
                </a:solidFill>
                <a:effectLst/>
                <a:latin typeface="+mn-lt"/>
                <a:ea typeface="+mn-ea"/>
                <a:cs typeface="+mn-cs"/>
              </a:rPr>
              <a:t> repeatable processes that provide governance and  deliver consistent results</a:t>
            </a:r>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order for green project management to take a permanent foothold a new set of activities that focus strictly on the sustainable aspects of an initiative through project governance is required.</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sustainability management plan (SMP) addresses these needs by determining how green the project delivery will be and how it aligns with organizational standards set forth in the environmental management system and or regulatory compliance standards document.  The SMP is a true method to measure the impacts -long and short term- to organizational goals such as waste reduction, resource consumption, and energy efficiency.</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SMP is used to govern the benefits of the project and so therefore belongs either as part of or as an attachment to the business case.  When it is accepted that the business case is the driving document of all projects, then it would be remised to believe that sustainability could exist without some sort of impact with the business case.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With the understanding that the business case must align itself with the strategy of the organization or company, then having a SMP and Environmental Management System in place ensures that the organization’s approach meets the strategy laid out within that.  That is not to say that the business case has to ensure that it produces green projects each and every time, but that the elements or subjects within the business case also ask or investigate the five measureable aspects of sustainability to gain the full understanding, direction, costs and benefits available within this area for the organization.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179</a:t>
            </a:fld>
            <a:endParaRPr lang="en-US" dirty="0"/>
          </a:p>
        </p:txBody>
      </p:sp>
    </p:spTree>
    <p:extLst>
      <p:ext uri="{BB962C8B-B14F-4D97-AF65-F5344CB8AC3E}">
        <p14:creationId xmlns:p14="http://schemas.microsoft.com/office/powerpoint/2010/main" val="194243049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3842" name="Rectangle 2"/>
          <p:cNvSpPr>
            <a:spLocks noGrp="1" noRot="1" noChangeAspect="1" noChangeArrowheads="1" noTextEdit="1"/>
          </p:cNvSpPr>
          <p:nvPr>
            <p:ph type="sldImg"/>
          </p:nvPr>
        </p:nvSpPr>
        <p:spPr>
          <a:xfrm>
            <a:off x="1262063" y="722313"/>
            <a:ext cx="4795837" cy="3597275"/>
          </a:xfrm>
          <a:ln/>
        </p:spPr>
      </p:sp>
      <p:sp>
        <p:nvSpPr>
          <p:cNvPr id="803843" name="Rectangle 3"/>
          <p:cNvSpPr>
            <a:spLocks noGrp="1" noChangeArrowheads="1"/>
          </p:cNvSpPr>
          <p:nvPr>
            <p:ph type="body" idx="1"/>
          </p:nvPr>
        </p:nvSpPr>
        <p:spPr>
          <a:xfrm>
            <a:off x="976252" y="4559961"/>
            <a:ext cx="5362697" cy="4319322"/>
          </a:xfrm>
        </p:spPr>
        <p:txBody>
          <a:bodyPr/>
          <a:lstStyle/>
          <a:p>
            <a:r>
              <a:rPr lang="en-GB" dirty="0"/>
              <a:t>The Product Breakdown Structure (PBS) is a hierarchical breakdown of the products that are to be produced by the project.  Typically the final solution for the project is shown at the highest level, with major products that make up that solution shown at the next highest level.  The components of each product (or sub products) will typically be shown at lower levels.  The higher levels are used to support development of the Work Breakdown Structure, asking what needs to be done to complete each product.  Products are easily identified on a breakdown structure, as they are nouns or naming words.  The PBS also used in the identification of the items to be used in configuration management and on change impact assessments. </a:t>
            </a:r>
          </a:p>
          <a:p>
            <a:r>
              <a:rPr lang="en-GB" dirty="0"/>
              <a:t>The PBS provides a high level view of the key products and is useful for the project stakeholders who are more likely to be focused on products than the work to be accomplished.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dirty="0" smtClean="0">
                <a:effectLst/>
              </a:rPr>
              <a:t>There is a difference between "Green Project" Management and Green "Project Management". Here we will elaborate on the two.  There are projects</a:t>
            </a:r>
            <a:r>
              <a:rPr lang="en-US" baseline="0" dirty="0" smtClean="0">
                <a:effectLst/>
              </a:rPr>
              <a:t> that by definition are green. A GPM however is not defined by how many green initiatives they undertake.</a:t>
            </a:r>
            <a:br>
              <a:rPr lang="en-US" baseline="0" dirty="0" smtClean="0">
                <a:effectLst/>
              </a:rPr>
            </a:br>
            <a:r>
              <a:rPr lang="en-US" baseline="0" dirty="0" smtClean="0">
                <a:effectLst/>
              </a:rPr>
              <a:t/>
            </a:r>
            <a:br>
              <a:rPr lang="en-US" baseline="0" dirty="0" smtClean="0">
                <a:effectLst/>
              </a:rPr>
            </a:br>
            <a:r>
              <a:rPr lang="en-US" baseline="0" dirty="0" smtClean="0">
                <a:effectLst/>
              </a:rPr>
              <a:t>Question: </a:t>
            </a:r>
            <a:endParaRPr lang="en-US" dirty="0" smtClean="0">
              <a:effectLst/>
            </a:endParaRPr>
          </a:p>
          <a:p>
            <a:r>
              <a:rPr lang="en-US" dirty="0" smtClean="0">
                <a:effectLst/>
              </a:rPr>
              <a:t/>
            </a:r>
            <a:br>
              <a:rPr lang="en-US" dirty="0" smtClean="0">
                <a:effectLst/>
              </a:rPr>
            </a:br>
            <a:r>
              <a:rPr lang="en-US" dirty="0" smtClean="0">
                <a:effectLst/>
              </a:rPr>
              <a:t>The answer is </a:t>
            </a:r>
            <a:r>
              <a:rPr lang="en-US" b="1" dirty="0" smtClean="0">
                <a:effectLst/>
              </a:rPr>
              <a:t>B</a:t>
            </a:r>
            <a:r>
              <a:rPr lang="en-US" dirty="0" smtClean="0">
                <a:effectLst/>
              </a:rPr>
              <a:t>.</a:t>
            </a:r>
          </a:p>
          <a:p>
            <a:r>
              <a:rPr lang="en-US" b="1" dirty="0" smtClean="0">
                <a:effectLst/>
              </a:rPr>
              <a:t>Why?</a:t>
            </a:r>
            <a:endParaRPr lang="en-US" dirty="0" smtClean="0">
              <a:effectLst/>
            </a:endParaRPr>
          </a:p>
          <a:p>
            <a:r>
              <a:rPr lang="en-US" dirty="0" smtClean="0">
                <a:effectLst/>
              </a:rPr>
              <a:t/>
            </a:r>
            <a:br>
              <a:rPr lang="en-US" dirty="0" smtClean="0">
                <a:effectLst/>
              </a:rPr>
            </a:br>
            <a:r>
              <a:rPr lang="en-US" b="1" dirty="0" smtClean="0">
                <a:effectLst/>
              </a:rPr>
              <a:t>If you chose "A"</a:t>
            </a:r>
            <a:r>
              <a:rPr lang="en-US" dirty="0" smtClean="0">
                <a:effectLst/>
              </a:rPr>
              <a:t/>
            </a:r>
            <a:br>
              <a:rPr lang="en-US" dirty="0" smtClean="0">
                <a:effectLst/>
              </a:rPr>
            </a:br>
            <a:r>
              <a:rPr lang="en-US" dirty="0" smtClean="0">
                <a:effectLst/>
              </a:rPr>
              <a:t>The deliverable may be environmentally friendly however the focus of green project management is on METHOD by which it is delivered and the long term impacts it has on the organizations five bottom lines.</a:t>
            </a:r>
          </a:p>
          <a:p>
            <a:r>
              <a:rPr lang="en-US" dirty="0" smtClean="0">
                <a:effectLst/>
              </a:rPr>
              <a:t/>
            </a:r>
            <a:br>
              <a:rPr lang="en-US" dirty="0" smtClean="0">
                <a:effectLst/>
              </a:rPr>
            </a:br>
            <a:r>
              <a:rPr lang="en-US" b="1" dirty="0" smtClean="0">
                <a:effectLst/>
              </a:rPr>
              <a:t>Why it is "B"</a:t>
            </a:r>
            <a:r>
              <a:rPr lang="en-US" dirty="0" smtClean="0">
                <a:effectLst/>
              </a:rPr>
              <a:t> </a:t>
            </a:r>
          </a:p>
          <a:p>
            <a:r>
              <a:rPr lang="en-US" dirty="0" smtClean="0">
                <a:effectLst/>
              </a:rPr>
              <a:t>If GPM is applied to a "green" initiative it will produce the best of both worlds in that the deliverable will be environmentally friendly and it will be delivered in a manner that positively impacts all five bottom lines. If GPM is applied to an infrastructure, retail, media, IT, or any other type of project, it will ensure that the delivery is as environmentally conscious as possible thus aligning with and contributing to the organization's ethical and environmental goals.</a:t>
            </a:r>
            <a:br>
              <a:rPr lang="en-US" dirty="0" smtClean="0">
                <a:effectLst/>
              </a:rPr>
            </a:br>
            <a:endParaRPr lang="en-US" dirty="0" smtClean="0">
              <a:effectLst/>
            </a:endParaRPr>
          </a:p>
          <a:p>
            <a:r>
              <a:rPr lang="en-US" b="1" dirty="0" smtClean="0">
                <a:effectLst/>
              </a:rPr>
              <a:t>Why not "C"</a:t>
            </a:r>
            <a:endParaRPr lang="en-US" dirty="0" smtClean="0">
              <a:effectLst/>
            </a:endParaRPr>
          </a:p>
          <a:p>
            <a:r>
              <a:rPr lang="en-US" dirty="0" smtClean="0">
                <a:effectLst/>
              </a:rPr>
              <a:t>The focus should be on the delivery and methods used to ensure that it aligns with organizational goals and objectives while decreasing negative environmental impact.</a:t>
            </a:r>
          </a:p>
          <a:p>
            <a:endParaRPr lang="en-US" dirty="0" smtClean="0">
              <a:effectLst/>
            </a:endParaRPr>
          </a:p>
        </p:txBody>
      </p:sp>
    </p:spTree>
    <p:extLst>
      <p:ext uri="{BB962C8B-B14F-4D97-AF65-F5344CB8AC3E}">
        <p14:creationId xmlns:p14="http://schemas.microsoft.com/office/powerpoint/2010/main" val="347169570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5890" name="Rectangle 2"/>
          <p:cNvSpPr>
            <a:spLocks noGrp="1" noRot="1" noChangeAspect="1" noChangeArrowheads="1" noTextEdit="1"/>
          </p:cNvSpPr>
          <p:nvPr>
            <p:ph type="sldImg"/>
          </p:nvPr>
        </p:nvSpPr>
        <p:spPr>
          <a:xfrm>
            <a:off x="1262063" y="722313"/>
            <a:ext cx="4795837" cy="3597275"/>
          </a:xfrm>
          <a:ln/>
        </p:spPr>
      </p:sp>
      <p:sp>
        <p:nvSpPr>
          <p:cNvPr id="805891" name="Rectangle 3"/>
          <p:cNvSpPr>
            <a:spLocks noGrp="1" noChangeArrowheads="1"/>
          </p:cNvSpPr>
          <p:nvPr>
            <p:ph type="body" idx="1"/>
          </p:nvPr>
        </p:nvSpPr>
        <p:spPr>
          <a:xfrm>
            <a:off x="976252" y="4559961"/>
            <a:ext cx="5362697" cy="4319322"/>
          </a:xfrm>
        </p:spPr>
        <p:txBody>
          <a:bodyPr/>
          <a:lstStyle/>
          <a:p>
            <a:r>
              <a:rPr lang="en-GB" sz="1100" dirty="0"/>
              <a:t>The Work Breakdown Structure provides a hierarchical structure showing the tasks to be undertaken in a project.  The preferred and most common form is based on the breakdown of products as shown above.  Once this has been done, task decomposition breaks the products into manageable units of work.  The decomposition is continued until an appropriate level is reached.  This level is decided by the Project Manager dependant upon the team he has and the experience they have.  This will allow him to decide what level of control he will need to take and therefore the depth of detail in which the WBS must be taken.  Elements at the lowest level in any branch are called the work packages.  The elements are easily recognised by the use of verbs (action words) to describe them, rather than the nouns found in a PBS. </a:t>
            </a:r>
          </a:p>
          <a:p>
            <a:r>
              <a:rPr lang="en-GB" sz="1100" dirty="0"/>
              <a:t>The WBS should enable members of the project team to define their tasks to a meaningful level of detail.</a:t>
            </a:r>
          </a:p>
          <a:p>
            <a:r>
              <a:rPr lang="en-GB" sz="1100" dirty="0"/>
              <a:t>The main benefits of the WBS are as follows:</a:t>
            </a:r>
          </a:p>
          <a:p>
            <a:pPr marL="645606" lvl="1" indent="-176075">
              <a:buFontTx/>
              <a:buChar char="•"/>
            </a:pPr>
            <a:r>
              <a:rPr lang="en-GB" sz="1100" dirty="0"/>
              <a:t>enables breakdown of work into easily definable and manageable units (chunks) of work</a:t>
            </a:r>
          </a:p>
          <a:p>
            <a:pPr marL="645606" lvl="1" indent="-176075">
              <a:buFontTx/>
              <a:buChar char="•"/>
            </a:pPr>
            <a:r>
              <a:rPr lang="en-GB" sz="1100" dirty="0"/>
              <a:t>provides a structure for defining the statement of work at each level including, requirements, budgets, deliverables.</a:t>
            </a:r>
          </a:p>
          <a:p>
            <a:pPr marL="645606" lvl="1" indent="-176075">
              <a:buFontTx/>
              <a:buChar char="•"/>
            </a:pPr>
            <a:r>
              <a:rPr lang="en-GB" sz="1100" dirty="0"/>
              <a:t>helps to define relationships with the organization and cost management systems</a:t>
            </a:r>
          </a:p>
          <a:p>
            <a:pPr marL="645606" lvl="1" indent="-176075">
              <a:buFontTx/>
              <a:buChar char="•"/>
            </a:pPr>
            <a:r>
              <a:rPr lang="en-GB" sz="1100" dirty="0"/>
              <a:t>provides a framework for communicating throughout the project including performance reporting and escalation of issues</a:t>
            </a:r>
          </a:p>
          <a:p>
            <a:pPr marL="645606" lvl="1" indent="-176075">
              <a:buFontTx/>
              <a:buChar char="•"/>
            </a:pPr>
            <a:r>
              <a:rPr lang="en-GB" sz="1100" dirty="0"/>
              <a:t>enables assignment of single point accountability and supports allocation of resources</a:t>
            </a:r>
          </a:p>
          <a:p>
            <a:pPr marL="645606" lvl="1" indent="-176075">
              <a:buFontTx/>
              <a:buChar char="•"/>
            </a:pPr>
            <a:r>
              <a:rPr lang="en-GB" sz="1100" dirty="0"/>
              <a:t>supports risk identification and assessment showing relationships between tasks </a:t>
            </a:r>
          </a:p>
          <a:p>
            <a:endParaRPr lang="en-US" sz="1100"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7938" name="Rectangle 2"/>
          <p:cNvSpPr>
            <a:spLocks noGrp="1" noRot="1" noChangeAspect="1" noChangeArrowheads="1" noTextEdit="1"/>
          </p:cNvSpPr>
          <p:nvPr>
            <p:ph type="sldImg"/>
          </p:nvPr>
        </p:nvSpPr>
        <p:spPr>
          <a:xfrm>
            <a:off x="1262063" y="722313"/>
            <a:ext cx="4795837" cy="3597275"/>
          </a:xfrm>
          <a:ln/>
        </p:spPr>
      </p:sp>
      <p:sp>
        <p:nvSpPr>
          <p:cNvPr id="807939" name="Rectangle 3"/>
          <p:cNvSpPr>
            <a:spLocks noGrp="1" noChangeArrowheads="1"/>
          </p:cNvSpPr>
          <p:nvPr>
            <p:ph type="body" idx="1"/>
          </p:nvPr>
        </p:nvSpPr>
        <p:spPr bwMode="gray">
          <a:xfrm>
            <a:off x="976254" y="4559961"/>
            <a:ext cx="5372726" cy="4319322"/>
          </a:xfrm>
          <a:noFill/>
          <a:ln/>
        </p:spPr>
        <p:txBody>
          <a:bodyPr lIns="96655" tIns="48327" rIns="96655" bIns="48327"/>
          <a:lstStyle/>
          <a:p>
            <a:r>
              <a:rPr lang="en-GB" sz="1100" dirty="0"/>
              <a:t>It is important to provide a unique numbering system to ensure that each element of the product or work breakdown structure can be referenced.  The system should maintain the hierarchical relationship, as shown above.</a:t>
            </a:r>
          </a:p>
          <a:p>
            <a:r>
              <a:rPr lang="en-GB" sz="1100" dirty="0"/>
              <a:t>Considerations that may need to be taken into account when deciding the level of breakdown are:</a:t>
            </a:r>
          </a:p>
          <a:p>
            <a:r>
              <a:rPr lang="en-GB" sz="1100" b="1" dirty="0"/>
              <a:t>Single point accountability</a:t>
            </a:r>
            <a:r>
              <a:rPr lang="en-GB" sz="1100" dirty="0"/>
              <a:t> – when one person can be assigned to manage an appropriate manageable level of work, and that no one person controls too many work packages.</a:t>
            </a:r>
          </a:p>
          <a:p>
            <a:r>
              <a:rPr lang="en-GB" sz="1100" b="1" dirty="0"/>
              <a:t>Clear definition of work</a:t>
            </a:r>
            <a:r>
              <a:rPr lang="en-GB" sz="1100" dirty="0"/>
              <a:t> – when work has been defined in clear terms of deliverables, objectives and critical success criteria.</a:t>
            </a:r>
          </a:p>
          <a:p>
            <a:r>
              <a:rPr lang="en-GB" sz="1100" b="1" dirty="0"/>
              <a:t>Performance Measurement</a:t>
            </a:r>
            <a:r>
              <a:rPr lang="en-GB" sz="1100" dirty="0"/>
              <a:t> – when the same methods of performance measurement can be used for activities within a work package (particularly important for earned value management).</a:t>
            </a:r>
          </a:p>
          <a:p>
            <a:r>
              <a:rPr lang="en-GB" sz="1100" b="1" dirty="0"/>
              <a:t>Cost</a:t>
            </a:r>
            <a:r>
              <a:rPr lang="en-GB" sz="1100" dirty="0"/>
              <a:t> – that cost can be allocated to the work package.  This may depend on the level and type of cost involved, for example sub contract work, high cost materials.</a:t>
            </a:r>
          </a:p>
          <a:p>
            <a:r>
              <a:rPr lang="en-GB" sz="1100" b="1" dirty="0"/>
              <a:t>Criticality or risk</a:t>
            </a:r>
            <a:r>
              <a:rPr lang="en-GB" sz="1100" dirty="0"/>
              <a:t> – where critical and risky activities may need greater visibility, further decomposition may be appropriate and advantageous.</a:t>
            </a:r>
          </a:p>
          <a:p>
            <a:r>
              <a:rPr lang="en-GB" sz="1100" b="1" dirty="0"/>
              <a:t>External contracting</a:t>
            </a:r>
            <a:r>
              <a:rPr lang="en-GB" sz="1100" dirty="0"/>
              <a:t> - the possibility of controlling external work through contracts can reduce the need for detailed breakdown.  In this way areas of the PBS/WBS can be ‘blocked off’ and allocated to the contractor for their own structure to be developed.</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9986" name="Rectangle 2"/>
          <p:cNvSpPr>
            <a:spLocks noGrp="1" noRot="1" noChangeAspect="1" noChangeArrowheads="1" noTextEdit="1"/>
          </p:cNvSpPr>
          <p:nvPr>
            <p:ph type="sldImg"/>
          </p:nvPr>
        </p:nvSpPr>
        <p:spPr>
          <a:xfrm>
            <a:off x="1262063" y="722313"/>
            <a:ext cx="4795837" cy="3597275"/>
          </a:xfrm>
          <a:ln/>
        </p:spPr>
      </p:sp>
      <p:sp>
        <p:nvSpPr>
          <p:cNvPr id="809987" name="Rectangle 3"/>
          <p:cNvSpPr>
            <a:spLocks noGrp="1" noChangeArrowheads="1"/>
          </p:cNvSpPr>
          <p:nvPr>
            <p:ph type="body" idx="1"/>
          </p:nvPr>
        </p:nvSpPr>
        <p:spPr>
          <a:xfrm>
            <a:off x="976252" y="4559961"/>
            <a:ext cx="5362697" cy="4319322"/>
          </a:xfrm>
        </p:spPr>
        <p:txBody>
          <a:bodyPr/>
          <a:lstStyle/>
          <a:p>
            <a:r>
              <a:rPr lang="en-GB" dirty="0"/>
              <a:t>One structure derived from the WBS is the </a:t>
            </a:r>
            <a:r>
              <a:rPr lang="en-GB" dirty="0" smtClean="0"/>
              <a:t>Organization </a:t>
            </a:r>
            <a:r>
              <a:rPr lang="en-GB" dirty="0"/>
              <a:t>Breakdown Structure.  This is regularly seen as an </a:t>
            </a:r>
            <a:r>
              <a:rPr lang="en-GB" dirty="0" smtClean="0"/>
              <a:t>Organization </a:t>
            </a:r>
            <a:r>
              <a:rPr lang="en-GB" dirty="0"/>
              <a:t>Chart in most industries, as shown above.  It shows the roles and titles of the team members (related to the work they are managing), their span of control and the approved reporting structure.</a:t>
            </a:r>
          </a:p>
          <a:p>
            <a:r>
              <a:rPr lang="en-GB" dirty="0"/>
              <a:t>The project OBS is used with the WBS to form the Responsibility Assignment Matrix.</a:t>
            </a:r>
          </a:p>
          <a:p>
            <a:r>
              <a:rPr lang="en-GB" dirty="0"/>
              <a:t>To produce the </a:t>
            </a:r>
            <a:r>
              <a:rPr lang="en-GB" dirty="0" smtClean="0"/>
              <a:t>Organization </a:t>
            </a:r>
            <a:r>
              <a:rPr lang="en-GB" dirty="0"/>
              <a:t>Breakdown Structure, the work breakdown and tasks are analysed.  Typically, team leaders or co-ordination roles are assigned to individuals in order to manage groups of tasks.  The criteria used to decide on management levels for groups may be:</a:t>
            </a:r>
          </a:p>
          <a:p>
            <a:pPr marL="645606" lvl="1" indent="-176075" algn="just">
              <a:buFontTx/>
              <a:buChar char="•"/>
            </a:pPr>
            <a:r>
              <a:rPr lang="en-GB" dirty="0">
                <a:latin typeface="ZapfCalligr BT" pitchFamily="18" charset="0"/>
              </a:rPr>
              <a:t>size and nature of the tasks</a:t>
            </a:r>
          </a:p>
          <a:p>
            <a:pPr marL="645606" lvl="1" indent="-176075" algn="just">
              <a:buFontTx/>
              <a:buChar char="•"/>
            </a:pPr>
            <a:r>
              <a:rPr lang="en-GB" dirty="0">
                <a:latin typeface="ZapfCalligr BT" pitchFamily="18" charset="0"/>
              </a:rPr>
              <a:t>complexity in terms of interdependencies </a:t>
            </a:r>
          </a:p>
          <a:p>
            <a:pPr marL="645606" lvl="1" indent="-176075" algn="just">
              <a:buFontTx/>
              <a:buChar char="•"/>
            </a:pPr>
            <a:r>
              <a:rPr lang="en-GB" dirty="0">
                <a:latin typeface="ZapfCalligr BT" pitchFamily="18" charset="0"/>
              </a:rPr>
              <a:t>criticality and risks</a:t>
            </a:r>
          </a:p>
          <a:p>
            <a:pPr marL="645606" lvl="1" indent="-176075" algn="just">
              <a:buFontTx/>
              <a:buChar char="•"/>
            </a:pPr>
            <a:endParaRPr lang="en-GB" dirty="0">
              <a:latin typeface="ZapfCalligr BT" pitchFamily="18" charset="0"/>
            </a:endParaRPr>
          </a:p>
          <a:p>
            <a:r>
              <a:rPr lang="en-GB" dirty="0"/>
              <a:t>The Project OBS identifies key decision making authorities and ownership of work areas.  It therefore supports communications, performance monitoring, control, and reporting.  </a:t>
            </a:r>
          </a:p>
          <a:p>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12034" name="Rectangle 2"/>
          <p:cNvSpPr>
            <a:spLocks noGrp="1" noRot="1" noChangeAspect="1" noChangeArrowheads="1" noTextEdit="1"/>
          </p:cNvSpPr>
          <p:nvPr>
            <p:ph type="sldImg"/>
          </p:nvPr>
        </p:nvSpPr>
        <p:spPr>
          <a:xfrm>
            <a:off x="1262063" y="722313"/>
            <a:ext cx="4795837" cy="3597275"/>
          </a:xfrm>
          <a:ln/>
        </p:spPr>
      </p:sp>
      <p:sp>
        <p:nvSpPr>
          <p:cNvPr id="812035" name="Rectangle 3"/>
          <p:cNvSpPr>
            <a:spLocks noGrp="1" noChangeArrowheads="1"/>
          </p:cNvSpPr>
          <p:nvPr>
            <p:ph type="body" idx="1"/>
          </p:nvPr>
        </p:nvSpPr>
        <p:spPr>
          <a:xfrm>
            <a:off x="976252" y="4559961"/>
            <a:ext cx="5362697" cy="4319322"/>
          </a:xfrm>
        </p:spPr>
        <p:txBody>
          <a:bodyPr/>
          <a:lstStyle/>
          <a:p>
            <a:r>
              <a:rPr lang="en-GB" dirty="0"/>
              <a:t>The </a:t>
            </a:r>
            <a:r>
              <a:rPr lang="en-GB" b="1" dirty="0"/>
              <a:t>Responsibility Assignment Matrix</a:t>
            </a:r>
            <a:r>
              <a:rPr lang="en-GB" dirty="0"/>
              <a:t> is used to define the accountability, role and responsibility of each team member.  It is developed by combining the WBS (or PBS) and the OBS.</a:t>
            </a:r>
          </a:p>
          <a:p>
            <a:r>
              <a:rPr lang="en-GB" dirty="0"/>
              <a:t>The completed matrix shows who is accountable, who is responsible for performing the work, who is responsible for product delivery, who else may be involved and their particular role and contribution.</a:t>
            </a:r>
          </a:p>
          <a:p>
            <a:r>
              <a:rPr lang="en-GB" dirty="0"/>
              <a:t>When completing a RAM, one very important rule is that if the highest level you have set in the matrix is ‘Responsible’, only one person can be allocated this for each line.  </a:t>
            </a: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500">
                <a:solidFill>
                  <a:schemeClr val="tx1"/>
                </a:solidFill>
                <a:latin typeface="Arial" pitchFamily="34" charset="0"/>
                <a:cs typeface="Arial" pitchFamily="34" charset="0"/>
              </a:defRPr>
            </a:lvl1pPr>
            <a:lvl2pPr marL="785372" indent="-302066" eaLnBrk="0" hangingPunct="0">
              <a:defRPr sz="1500">
                <a:solidFill>
                  <a:schemeClr val="tx1"/>
                </a:solidFill>
                <a:latin typeface="Arial" pitchFamily="34" charset="0"/>
                <a:cs typeface="Arial" pitchFamily="34" charset="0"/>
              </a:defRPr>
            </a:lvl2pPr>
            <a:lvl3pPr marL="1208265" indent="-241653" eaLnBrk="0" hangingPunct="0">
              <a:defRPr sz="1500">
                <a:solidFill>
                  <a:schemeClr val="tx1"/>
                </a:solidFill>
                <a:latin typeface="Arial" pitchFamily="34" charset="0"/>
                <a:cs typeface="Arial" pitchFamily="34" charset="0"/>
              </a:defRPr>
            </a:lvl3pPr>
            <a:lvl4pPr marL="1691571" indent="-241653" eaLnBrk="0" hangingPunct="0">
              <a:defRPr sz="1500">
                <a:solidFill>
                  <a:schemeClr val="tx1"/>
                </a:solidFill>
                <a:latin typeface="Arial" pitchFamily="34" charset="0"/>
                <a:cs typeface="Arial" pitchFamily="34" charset="0"/>
              </a:defRPr>
            </a:lvl4pPr>
            <a:lvl5pPr marL="2174878" indent="-241653" eaLnBrk="0" hangingPunct="0">
              <a:defRPr sz="1500">
                <a:solidFill>
                  <a:schemeClr val="tx1"/>
                </a:solidFill>
                <a:latin typeface="Arial" pitchFamily="34" charset="0"/>
                <a:cs typeface="Arial" pitchFamily="34" charset="0"/>
              </a:defRPr>
            </a:lvl5pPr>
            <a:lvl6pPr marL="2658184" indent="-241653" eaLnBrk="0" fontAlgn="base" hangingPunct="0">
              <a:spcBef>
                <a:spcPct val="0"/>
              </a:spcBef>
              <a:spcAft>
                <a:spcPct val="0"/>
              </a:spcAft>
              <a:defRPr sz="1500">
                <a:solidFill>
                  <a:schemeClr val="tx1"/>
                </a:solidFill>
                <a:latin typeface="Arial" pitchFamily="34" charset="0"/>
                <a:cs typeface="Arial" pitchFamily="34" charset="0"/>
              </a:defRPr>
            </a:lvl6pPr>
            <a:lvl7pPr marL="3141490" indent="-241653" eaLnBrk="0" fontAlgn="base" hangingPunct="0">
              <a:spcBef>
                <a:spcPct val="0"/>
              </a:spcBef>
              <a:spcAft>
                <a:spcPct val="0"/>
              </a:spcAft>
              <a:defRPr sz="1500">
                <a:solidFill>
                  <a:schemeClr val="tx1"/>
                </a:solidFill>
                <a:latin typeface="Arial" pitchFamily="34" charset="0"/>
                <a:cs typeface="Arial" pitchFamily="34" charset="0"/>
              </a:defRPr>
            </a:lvl7pPr>
            <a:lvl8pPr marL="3624796" indent="-241653" eaLnBrk="0" fontAlgn="base" hangingPunct="0">
              <a:spcBef>
                <a:spcPct val="0"/>
              </a:spcBef>
              <a:spcAft>
                <a:spcPct val="0"/>
              </a:spcAft>
              <a:defRPr sz="1500">
                <a:solidFill>
                  <a:schemeClr val="tx1"/>
                </a:solidFill>
                <a:latin typeface="Arial" pitchFamily="34" charset="0"/>
                <a:cs typeface="Arial" pitchFamily="34" charset="0"/>
              </a:defRPr>
            </a:lvl8pPr>
            <a:lvl9pPr marL="4108102" indent="-241653" eaLnBrk="0" fontAlgn="base" hangingPunct="0">
              <a:spcBef>
                <a:spcPct val="0"/>
              </a:spcBef>
              <a:spcAft>
                <a:spcPct val="0"/>
              </a:spcAft>
              <a:defRPr sz="1500">
                <a:solidFill>
                  <a:schemeClr val="tx1"/>
                </a:solidFill>
                <a:latin typeface="Arial" pitchFamily="34" charset="0"/>
                <a:cs typeface="Arial" pitchFamily="34" charset="0"/>
              </a:defRPr>
            </a:lvl9pPr>
          </a:lstStyle>
          <a:p>
            <a:pPr eaLnBrk="1" hangingPunct="1"/>
            <a:fld id="{6007AD92-1121-4625-BC1A-C4B1983F3C76}" type="slidenum">
              <a:rPr lang="en-US" sz="1300"/>
              <a:pPr eaLnBrk="1" hangingPunct="1"/>
              <a:t>23</a:t>
            </a:fld>
            <a:endParaRPr lang="en-US" sz="1300" dirty="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defRPr/>
            </a:pPr>
            <a:r>
              <a:rPr lang="en-US" sz="1100" b="1" dirty="0"/>
              <a:t>Social Responsibility (SR)</a:t>
            </a:r>
            <a:r>
              <a:rPr lang="en-US" sz="1100" dirty="0"/>
              <a:t> is the responsibility of an </a:t>
            </a:r>
            <a:r>
              <a:rPr lang="en-US" sz="1100" b="1" dirty="0"/>
              <a:t>Organization</a:t>
            </a:r>
            <a:r>
              <a:rPr lang="en-US" sz="1100" dirty="0"/>
              <a:t> for the impacts of its decisions &amp; activities on society and the environment, through transparent &amp; ethical business behavior</a:t>
            </a:r>
          </a:p>
          <a:p>
            <a:endParaRPr lang="nl-NL" sz="1100" dirty="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500">
                <a:solidFill>
                  <a:schemeClr val="tx1"/>
                </a:solidFill>
                <a:latin typeface="Arial" pitchFamily="34" charset="0"/>
                <a:cs typeface="Arial" pitchFamily="34" charset="0"/>
              </a:defRPr>
            </a:lvl1pPr>
            <a:lvl2pPr marL="785372" indent="-302066" eaLnBrk="0" hangingPunct="0">
              <a:defRPr sz="1500">
                <a:solidFill>
                  <a:schemeClr val="tx1"/>
                </a:solidFill>
                <a:latin typeface="Arial" pitchFamily="34" charset="0"/>
                <a:cs typeface="Arial" pitchFamily="34" charset="0"/>
              </a:defRPr>
            </a:lvl2pPr>
            <a:lvl3pPr marL="1208265" indent="-241653" eaLnBrk="0" hangingPunct="0">
              <a:defRPr sz="1500">
                <a:solidFill>
                  <a:schemeClr val="tx1"/>
                </a:solidFill>
                <a:latin typeface="Arial" pitchFamily="34" charset="0"/>
                <a:cs typeface="Arial" pitchFamily="34" charset="0"/>
              </a:defRPr>
            </a:lvl3pPr>
            <a:lvl4pPr marL="1691571" indent="-241653" eaLnBrk="0" hangingPunct="0">
              <a:defRPr sz="1500">
                <a:solidFill>
                  <a:schemeClr val="tx1"/>
                </a:solidFill>
                <a:latin typeface="Arial" pitchFamily="34" charset="0"/>
                <a:cs typeface="Arial" pitchFamily="34" charset="0"/>
              </a:defRPr>
            </a:lvl4pPr>
            <a:lvl5pPr marL="2174878" indent="-241653" eaLnBrk="0" hangingPunct="0">
              <a:defRPr sz="1500">
                <a:solidFill>
                  <a:schemeClr val="tx1"/>
                </a:solidFill>
                <a:latin typeface="Arial" pitchFamily="34" charset="0"/>
                <a:cs typeface="Arial" pitchFamily="34" charset="0"/>
              </a:defRPr>
            </a:lvl5pPr>
            <a:lvl6pPr marL="2658184" indent="-241653" eaLnBrk="0" fontAlgn="base" hangingPunct="0">
              <a:spcBef>
                <a:spcPct val="0"/>
              </a:spcBef>
              <a:spcAft>
                <a:spcPct val="0"/>
              </a:spcAft>
              <a:defRPr sz="1500">
                <a:solidFill>
                  <a:schemeClr val="tx1"/>
                </a:solidFill>
                <a:latin typeface="Arial" pitchFamily="34" charset="0"/>
                <a:cs typeface="Arial" pitchFamily="34" charset="0"/>
              </a:defRPr>
            </a:lvl6pPr>
            <a:lvl7pPr marL="3141490" indent="-241653" eaLnBrk="0" fontAlgn="base" hangingPunct="0">
              <a:spcBef>
                <a:spcPct val="0"/>
              </a:spcBef>
              <a:spcAft>
                <a:spcPct val="0"/>
              </a:spcAft>
              <a:defRPr sz="1500">
                <a:solidFill>
                  <a:schemeClr val="tx1"/>
                </a:solidFill>
                <a:latin typeface="Arial" pitchFamily="34" charset="0"/>
                <a:cs typeface="Arial" pitchFamily="34" charset="0"/>
              </a:defRPr>
            </a:lvl7pPr>
            <a:lvl8pPr marL="3624796" indent="-241653" eaLnBrk="0" fontAlgn="base" hangingPunct="0">
              <a:spcBef>
                <a:spcPct val="0"/>
              </a:spcBef>
              <a:spcAft>
                <a:spcPct val="0"/>
              </a:spcAft>
              <a:defRPr sz="1500">
                <a:solidFill>
                  <a:schemeClr val="tx1"/>
                </a:solidFill>
                <a:latin typeface="Arial" pitchFamily="34" charset="0"/>
                <a:cs typeface="Arial" pitchFamily="34" charset="0"/>
              </a:defRPr>
            </a:lvl8pPr>
            <a:lvl9pPr marL="4108102" indent="-241653" eaLnBrk="0" fontAlgn="base" hangingPunct="0">
              <a:spcBef>
                <a:spcPct val="0"/>
              </a:spcBef>
              <a:spcAft>
                <a:spcPct val="0"/>
              </a:spcAft>
              <a:defRPr sz="1500">
                <a:solidFill>
                  <a:schemeClr val="tx1"/>
                </a:solidFill>
                <a:latin typeface="Arial" pitchFamily="34" charset="0"/>
                <a:cs typeface="Arial" pitchFamily="34" charset="0"/>
              </a:defRPr>
            </a:lvl9pPr>
          </a:lstStyle>
          <a:p>
            <a:pPr eaLnBrk="1" hangingPunct="1"/>
            <a:fld id="{8B7FD95D-1199-41C8-AF8E-9125545F4859}" type="slidenum">
              <a:rPr lang="en-US" sz="1300"/>
              <a:pPr eaLnBrk="1" hangingPunct="1"/>
              <a:t>24</a:t>
            </a:fld>
            <a:endParaRPr lang="en-US" sz="1300" dirty="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000" b="1" dirty="0"/>
              <a:t>Organizations around the world, and their stakeholders, are becoming increasingly aware of the need for &amp; benefits of socially responsible behavior.</a:t>
            </a:r>
          </a:p>
          <a:p>
            <a:pPr>
              <a:lnSpc>
                <a:spcPct val="80000"/>
              </a:lnSpc>
              <a:buFontTx/>
              <a:buNone/>
            </a:pPr>
            <a:endParaRPr lang="en-US" sz="1000" dirty="0"/>
          </a:p>
          <a:p>
            <a:pPr>
              <a:lnSpc>
                <a:spcPct val="80000"/>
              </a:lnSpc>
              <a:buFontTx/>
              <a:buNone/>
            </a:pPr>
            <a:r>
              <a:rPr lang="en-US" sz="1000" dirty="0"/>
              <a:t>An organization's </a:t>
            </a:r>
            <a:r>
              <a:rPr lang="en-US" sz="1000" b="1" dirty="0"/>
              <a:t>performance</a:t>
            </a:r>
            <a:r>
              <a:rPr lang="en-US" sz="1000" dirty="0"/>
              <a:t> in relation to the society in which it operates &amp; to its impact on the environment has become a critical part of measuring its overall performance and its ability to continue operating effectively. This </a:t>
            </a:r>
            <a:r>
              <a:rPr lang="en-US" sz="1000" b="1" dirty="0"/>
              <a:t>is</a:t>
            </a:r>
            <a:r>
              <a:rPr lang="en-US" sz="1000" dirty="0"/>
              <a:t>, in part, </a:t>
            </a:r>
            <a:r>
              <a:rPr lang="en-US" sz="1000" b="1" dirty="0"/>
              <a:t>a reflection </a:t>
            </a:r>
            <a:r>
              <a:rPr lang="en-US" sz="1000" dirty="0"/>
              <a:t>of the growing recognition </a:t>
            </a:r>
            <a:r>
              <a:rPr lang="en-US" sz="1000" b="1" dirty="0"/>
              <a:t>of the need for ensuring healthy ecosystems, social equity &amp; good organizational governance. </a:t>
            </a:r>
          </a:p>
          <a:p>
            <a:endParaRPr lang="nl-NL" dirty="0"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err="1" smtClean="0"/>
              <a:t>The</a:t>
            </a:r>
            <a:r>
              <a:rPr lang="es-MX" dirty="0" smtClean="0"/>
              <a:t> next sustainability wave, 2005</a:t>
            </a:r>
          </a:p>
          <a:p>
            <a:endParaRPr lang="es-MX" dirty="0" smtClean="0"/>
          </a:p>
          <a:p>
            <a:r>
              <a:rPr lang="en-US" i="1" dirty="0" smtClean="0"/>
              <a:t>Stage 1:</a:t>
            </a:r>
            <a:r>
              <a:rPr lang="en-US" dirty="0" smtClean="0"/>
              <a:t> The company feels no obligation beyond profits. It cuts corners and tries not to get caught if it breaks the law or uses exploitative practices that cheat the system. It ignores sustainability and actively fights against related regulations. </a:t>
            </a:r>
          </a:p>
          <a:p>
            <a:endParaRPr lang="en-US" dirty="0" smtClean="0"/>
          </a:p>
          <a:p>
            <a:r>
              <a:rPr lang="en-US" i="1" dirty="0" smtClean="0"/>
              <a:t>Stage 2:</a:t>
            </a:r>
            <a:r>
              <a:rPr lang="en-US" dirty="0" smtClean="0"/>
              <a:t> The business manages its liabilities by obeying the law and all labor, environmental, health, and safety regulations. It reactively does what it legally has to do and does it well. Emerging environmental and philanthropic social actions are treated as costs, projects are end-of-pipe retrofits, and CSR is given lip service. </a:t>
            </a:r>
          </a:p>
          <a:p>
            <a:endParaRPr lang="en-US" dirty="0" smtClean="0"/>
          </a:p>
          <a:p>
            <a:r>
              <a:rPr lang="en-US" i="1" dirty="0" smtClean="0"/>
              <a:t>Stage 3:</a:t>
            </a:r>
            <a:r>
              <a:rPr lang="en-US" dirty="0" smtClean="0"/>
              <a:t> The company moves from defense to offense. It realizes it can save expenses with proactive and incremental operational eco-efficiencies, cleaner processes, and better waste management. It recognizes community investment and social marketing can minimize uncertainty, enhance its reputation, and help maximize shareholder value. However, sustainability initiatives are still marginalized in specialized departments — they are tacked on as "green housekeeping," not built in and institutionalized. </a:t>
            </a:r>
          </a:p>
          <a:p>
            <a:endParaRPr lang="en-US" dirty="0" smtClean="0"/>
          </a:p>
          <a:p>
            <a:r>
              <a:rPr lang="en-US" i="1" dirty="0" smtClean="0"/>
              <a:t>Stage 4:</a:t>
            </a:r>
            <a:r>
              <a:rPr lang="en-US" dirty="0" smtClean="0"/>
              <a:t> The firm transforms itself. It re-brands itself as a company committed to sustainability and integrates sustainability with key business strategies. It captures added value from breakthrough sustainability initiatives that benefit all stakeholders. Instead of costs and risks, it sees investments and opportunities. It makes cleaner products, applies eco-effectiveness and life-cycle stewardship, and enjoys competitive advantages from sustainability initiatives. </a:t>
            </a:r>
          </a:p>
          <a:p>
            <a:endParaRPr lang="en-US" dirty="0" smtClean="0"/>
          </a:p>
          <a:p>
            <a:r>
              <a:rPr lang="en-US" i="1" dirty="0" smtClean="0"/>
              <a:t>Stage 5:</a:t>
            </a:r>
            <a:r>
              <a:rPr lang="en-US" dirty="0" smtClean="0"/>
              <a:t> Driven by a passionate, values-based commitment to improving the well-being of the company, society, and the environment, the company helps build a better world because it is the right thing to do. </a:t>
            </a:r>
          </a:p>
          <a:p>
            <a:endParaRPr lang="en-US" dirty="0" smtClean="0"/>
          </a:p>
          <a:p>
            <a:r>
              <a:rPr lang="en-US" i="1" dirty="0" smtClean="0"/>
              <a:t>The Stage 3 to Stage 4 Transformation and the Stage 5 Difference</a:t>
            </a:r>
          </a:p>
          <a:p>
            <a:endParaRPr lang="en-US" i="1" dirty="0" smtClean="0"/>
          </a:p>
          <a:p>
            <a:r>
              <a:rPr lang="en-US" i="1" dirty="0" smtClean="0"/>
              <a:t>The leap from Stage 3 to Stage 4 on the sustainability journey requires linking market opportunities with corporate responsibilities: creating positives like innovative products and services for the world's poor while eliminating negatives like pollution, waste, and child labor; creating new value like sanitation, health, safe food, clean water, and new jobs while eliminating non-value; seeing partnerships with diverse stakeholders in the market as a source of innovative solutions; seeing sustainability as an engine for growth as well as risk mitigation. </a:t>
            </a:r>
          </a:p>
          <a:p>
            <a:endParaRPr lang="en-US" dirty="0"/>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25</a:t>
            </a:fld>
            <a:endParaRPr lang="en-US" dirty="0"/>
          </a:p>
        </p:txBody>
      </p:sp>
    </p:spTree>
    <p:extLst>
      <p:ext uri="{BB962C8B-B14F-4D97-AF65-F5344CB8AC3E}">
        <p14:creationId xmlns:p14="http://schemas.microsoft.com/office/powerpoint/2010/main" val="770565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defTabSz="966612">
              <a:defRPr/>
            </a:pPr>
            <a:r>
              <a:rPr lang="en-US" dirty="0" smtClean="0">
                <a:hlinkClick r:id="rId3"/>
              </a:rPr>
              <a:t>Milton Friedman’s famous viewpoint</a:t>
            </a:r>
            <a:r>
              <a:rPr lang="en-US" dirty="0" smtClean="0"/>
              <a:t>.</a:t>
            </a:r>
            <a:endParaRPr lang="es-ES" dirty="0" smtClean="0"/>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26</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28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So, how can boards best organize themselves and act so as to add perspective and value in these matters?  First, they must develop the capacity to examine and evaluate individual CSR-oriented actions, this is a process that requires both an understanding of the motivation behind them and an assessment of their impact on society and on the firm.  Second, they need to ensure that the firm’s CSR activities constitute a coherent and effective CSR strategy. Third, they have to see to it that their firm’s CSR strategy and decision-making are integrated into the company’s overall strategy.  (Leonard and Rangan, Harvard Business School)</a:t>
            </a:r>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29</a:t>
            </a:fld>
            <a:endParaRPr lang="en-US" dirty="0"/>
          </a:p>
        </p:txBody>
      </p:sp>
    </p:spTree>
    <p:extLst>
      <p:ext uri="{BB962C8B-B14F-4D97-AF65-F5344CB8AC3E}">
        <p14:creationId xmlns:p14="http://schemas.microsoft.com/office/powerpoint/2010/main" val="3020747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4</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Corporate can be seen in</a:t>
            </a:r>
            <a:r>
              <a:rPr lang="en-US" baseline="0" dirty="0" smtClean="0"/>
              <a:t> this view as a variation of Herzberg’s Motivator-Hygiene Model where there are certain characteristics of a job or organization in this case, where there are strong motivators to drive corporate responsibility and change and hygiene factors which are based on a cluster of factors which are not necessarily motivational but, deal directly with issues of organization policy, administration, supervision, and organization environment and impacts on the environment.</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30</a:t>
            </a:fld>
            <a:endParaRPr lang="en-US" dirty="0"/>
          </a:p>
        </p:txBody>
      </p:sp>
    </p:spTree>
    <p:extLst>
      <p:ext uri="{BB962C8B-B14F-4D97-AF65-F5344CB8AC3E}">
        <p14:creationId xmlns:p14="http://schemas.microsoft.com/office/powerpoint/2010/main" val="3036055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&lt;Talk about RIO</a:t>
            </a:r>
            <a:r>
              <a:rPr lang="en-US" baseline="0" dirty="0" smtClean="0"/>
              <a:t> and the outcome document&gt;</a:t>
            </a:r>
            <a:endParaRPr lang="en-US" dirty="0" smtClean="0"/>
          </a:p>
          <a:p>
            <a:pPr defTabSz="966612">
              <a:defRPr/>
            </a:pPr>
            <a:r>
              <a:rPr lang="en-GB" sz="1300" dirty="0"/>
              <a:t>The outcome document from RIO which concluded at the end of June, offers recognition and acknowledgement of the need for renewed efforts on the part of both private and public sectors to adopt sustainable business practices. </a:t>
            </a:r>
          </a:p>
          <a:p>
            <a:pPr defTabSz="966612">
              <a:defRPr/>
            </a:pPr>
            <a:endParaRPr lang="en-US" dirty="0" smtClean="0"/>
          </a:p>
          <a:p>
            <a:pPr defTabSz="966612">
              <a:defRPr/>
            </a:pPr>
            <a:r>
              <a:rPr lang="en-US" dirty="0" smtClean="0"/>
              <a:t>All 283 paragraphs are pretty lame. They have been attacked by the press and NGOs. Why? The commitment is not there.  There are a lot of paragraphs that recognize</a:t>
            </a:r>
            <a:r>
              <a:rPr lang="en-US" baseline="0" dirty="0" smtClean="0"/>
              <a:t> and </a:t>
            </a:r>
            <a:r>
              <a:rPr lang="en-US" dirty="0" smtClean="0"/>
              <a:t>acknowledge but very little “decision” in the outcome.  Over the past 20 years all we have done is recognize and reaffirm. This is where we must become decisive</a:t>
            </a:r>
            <a:r>
              <a:rPr lang="en-US" baseline="0" dirty="0" smtClean="0"/>
              <a:t> and respond.</a:t>
            </a:r>
            <a:r>
              <a:rPr lang="en-US" dirty="0" smtClean="0"/>
              <a:t> </a:t>
            </a:r>
          </a:p>
          <a:p>
            <a:pPr defTabSz="966612">
              <a:defRPr/>
            </a:pPr>
            <a:endParaRPr lang="en-US" baseline="0" dirty="0" smtClean="0"/>
          </a:p>
          <a:p>
            <a:r>
              <a:rPr lang="en-GB" sz="1300" dirty="0"/>
              <a:t>Active participation from the corporate world is emerging as more and more companies are adopting corporate social responsibility into their mission statements and are working towards more ethical management of their supply chains Coca Cola is just one of hundreds of large companies that list their efforts in energy efficiency, climate protection, sustainable packaging, water stewardship, and workplace ethics on the main menu of their website. </a:t>
            </a:r>
            <a:endParaRPr lang="en-US" sz="1300" dirty="0"/>
          </a:p>
          <a:p>
            <a:r>
              <a:rPr lang="en-GB" sz="1300" dirty="0"/>
              <a:t>  </a:t>
            </a:r>
            <a:endParaRPr lang="en-US" sz="1300" dirty="0"/>
          </a:p>
          <a:p>
            <a:r>
              <a:rPr lang="en-GB" sz="1300" dirty="0"/>
              <a:t>While there is little doubt that project management plays vital roles in the delivery of these initiatives, </a:t>
            </a:r>
            <a:r>
              <a:rPr lang="en-US" sz="1300" dirty="0"/>
              <a:t>delivery standards are non-existent.</a:t>
            </a:r>
          </a:p>
          <a:p>
            <a:endParaRPr lang="en-US" sz="1300" dirty="0"/>
          </a:p>
          <a:p>
            <a:r>
              <a:rPr lang="en-GB" sz="1300" dirty="0"/>
              <a:t>In my role with GPM, I have had discussions with numerous Chief Sustainability Officers, Corporate Social Responsibility Coordinators, and Sustainable Practice Directors. One of the most common responses I receive when I ask how they integrate sustainability with product and service delivery is the challenge of getting project managers to “speak their language”. Amy from Bell Helicopter likened it to talking to dolphins.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32</a:t>
            </a:fld>
            <a:endParaRPr lang="en-US" dirty="0"/>
          </a:p>
        </p:txBody>
      </p:sp>
    </p:spTree>
    <p:extLst>
      <p:ext uri="{BB962C8B-B14F-4D97-AF65-F5344CB8AC3E}">
        <p14:creationId xmlns:p14="http://schemas.microsoft.com/office/powerpoint/2010/main" val="299611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r>
              <a:rPr lang="en-US" dirty="0" smtClean="0"/>
              <a:t>NEW YORK (UN Population Division/DESA) ­ World </a:t>
            </a:r>
            <a:r>
              <a:rPr lang="en-US" dirty="0" err="1" smtClean="0"/>
              <a:t>populationreached</a:t>
            </a:r>
            <a:r>
              <a:rPr lang="en-US" dirty="0" smtClean="0"/>
              <a:t> 7 billion early in 2012, up from the current 6.8 billion, and surpass 9 billion people by 2050, reveals the 2008 Revision of the official United Nations population estimates and projections, released today.</a:t>
            </a:r>
          </a:p>
          <a:p>
            <a:endParaRPr lang="en-US" dirty="0" smtClean="0"/>
          </a:p>
          <a:p>
            <a:r>
              <a:rPr lang="en-US" sz="1300" dirty="0"/>
              <a:t>A Great demand of humanity (and growing) of energy and resources is placing great emphasis on the physical and biological capacity of the Earth to sustain life in a stable manner . Climate destabilization due to emissions of greenhouse gases is only one concern . Scientists have identified nine " planetary boundaries " out of which the Earth can not function in a stable state , the state in which civilizations have thrived . </a:t>
            </a:r>
          </a:p>
          <a:p>
            <a:endParaRPr lang="en-US" sz="1300" dirty="0"/>
          </a:p>
          <a:p>
            <a:r>
              <a:rPr lang="en-US" sz="1300" dirty="0"/>
              <a:t>Three of these boundaries ( climate change, biological diversity and nitrogen input to the biosphere) have already been exceeded . Several others, such as ocean acidification , are near the tipping point. To keep the Earth in the "safe areas of operation, " we have to rethink fundamentally human civilization . We need to think deeply about how energy , water , food , housing , transportation, and all we need is obtained. We have to find ways billions of people on the planet can achieve a decent life in a way that can be sustained in the long term.</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33</a:t>
            </a:fld>
            <a:endParaRPr lang="en-US" dirty="0"/>
          </a:p>
        </p:txBody>
      </p:sp>
    </p:spTree>
    <p:extLst>
      <p:ext uri="{BB962C8B-B14F-4D97-AF65-F5344CB8AC3E}">
        <p14:creationId xmlns:p14="http://schemas.microsoft.com/office/powerpoint/2010/main" val="715746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Secretary-General Ban Ki-moon speaks at the opening ceremony of the World Future Energy Summit 2012 in Abu Dhabi, United Arab Emirates. UN Photo/Evan Schneider</a:t>
            </a:r>
          </a:p>
          <a:p>
            <a:endParaRPr lang="en-US" dirty="0" smtClean="0"/>
          </a:p>
          <a:p>
            <a:r>
              <a:rPr lang="en-US" dirty="0" smtClean="0"/>
              <a:t>International Year of Sustainable Energy for All kicked off 16 January 2012, United Nations officials called on governments, the private sector and civil society to help expand energy access, improve efficiency and increase the use of renewables.</a:t>
            </a:r>
          </a:p>
          <a:p>
            <a:endParaRPr lang="en-US" dirty="0" smtClean="0"/>
          </a:p>
          <a:p>
            <a:r>
              <a:rPr lang="en-US" dirty="0" smtClean="0"/>
              <a:t>Mr. Ban said “We are here to build a new energy future… a future that harnesses the power of technology and innovation in the service of people and the planet”. </a:t>
            </a:r>
          </a:p>
          <a:p>
            <a:r>
              <a:rPr lang="en-US" dirty="0" smtClean="0"/>
              <a:t>“Sustainable energy for all is within our reach,” he told the summit, which also serves as the global launch of 2012 as the International Year.</a:t>
            </a:r>
          </a:p>
          <a:p>
            <a:r>
              <a:rPr lang="en-US" dirty="0" smtClean="0"/>
              <a:t>Mr. Ban stressed that energy is central to everything, from powering economies to achieving the anti-poverty targets known as the Millennium Development Goals (</a:t>
            </a:r>
            <a:r>
              <a:rPr lang="en-US" dirty="0" smtClean="0">
                <a:hlinkClick r:id="rId3" action="ppaction://hlinkfile"/>
              </a:rPr>
              <a:t>MDGs</a:t>
            </a:r>
            <a:r>
              <a:rPr lang="en-US" dirty="0" smtClean="0"/>
              <a:t>), from combating climate change to underpinning global security. </a:t>
            </a:r>
          </a:p>
          <a:p>
            <a:endParaRPr lang="en-US" dirty="0" smtClean="0"/>
          </a:p>
          <a:p>
            <a:r>
              <a:rPr lang="en-US" dirty="0" smtClean="0"/>
              <a:t>“It is the golden thread that connects economic growth, increased social equity and preserving the environment.”</a:t>
            </a:r>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34</a:t>
            </a:fld>
            <a:endParaRPr lang="en-US" dirty="0"/>
          </a:p>
        </p:txBody>
      </p:sp>
    </p:spTree>
    <p:extLst>
      <p:ext uri="{BB962C8B-B14F-4D97-AF65-F5344CB8AC3E}">
        <p14:creationId xmlns:p14="http://schemas.microsoft.com/office/powerpoint/2010/main" val="715746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36</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37</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defTabSz="1021706">
              <a:defRPr/>
            </a:pPr>
            <a:r>
              <a:rPr lang="en-US" sz="1000" dirty="0"/>
              <a:t>Global Reporting Initiative (GRI) is an organization whose purpose is to promote the development of sustainability reporting in all types of organizations. GRI produces a comprehensive framework for the preparation of Sustainability Reports, which are widely used worldwide. The Framework, including the Guide for the preparation of reports, sets out the principles and indicators that organizations can use to measure and disclose their economic, environmental and social. GRI is committed to continuously improving and increasing the use of these Guidelines, which are available to the public for free. ? GRI is a nonprofit organization with multiple stakeholders. It was founded by CERES and the United Nations Program for Environment (UNEP) in 1997 in the United States. In 2002, GRI moved its offices to Amsterdam, where he is currently its Secretariat. GRI has regional offices ("Focal Points") in Australia, Brazil, China, India and the United States, and also has a network of more than 30,000 people worldwide</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39</a:t>
            </a:fld>
            <a:endParaRPr lang="en-US" dirty="0"/>
          </a:p>
        </p:txBody>
      </p:sp>
    </p:spTree>
    <p:extLst>
      <p:ext uri="{BB962C8B-B14F-4D97-AF65-F5344CB8AC3E}">
        <p14:creationId xmlns:p14="http://schemas.microsoft.com/office/powerpoint/2010/main" val="3610743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000" dirty="0"/>
              <a:t>Sustainability reporting’ is a broad term considered synonymous with others used to describe reporting on economic, environmental, and social impacts (e.g., triple bottom line, corporate responsibility reporting, etc.). A sustainability report should provide a balanced and reasonable representation of the sustainability performance</a:t>
            </a:r>
          </a:p>
          <a:p>
            <a:r>
              <a:rPr lang="en-US" sz="1000" dirty="0"/>
              <a:t>Reports can be used for the following purposes, among others:</a:t>
            </a:r>
          </a:p>
          <a:p>
            <a:r>
              <a:rPr lang="en-US" sz="1000" dirty="0"/>
              <a:t>• </a:t>
            </a:r>
            <a:r>
              <a:rPr lang="en-US" sz="1000" b="1" dirty="0"/>
              <a:t>Benchmarking </a:t>
            </a:r>
            <a:r>
              <a:rPr lang="en-US" sz="1000" dirty="0"/>
              <a:t>and assessing sustainability performance with respect to laws, norms, codes,</a:t>
            </a:r>
          </a:p>
          <a:p>
            <a:r>
              <a:rPr lang="en-US" sz="1000" dirty="0"/>
              <a:t>performance standards, and voluntary initiatives;</a:t>
            </a:r>
          </a:p>
          <a:p>
            <a:r>
              <a:rPr lang="en-US" sz="1000" dirty="0"/>
              <a:t>• </a:t>
            </a:r>
            <a:r>
              <a:rPr lang="en-US" sz="1000" b="1" dirty="0"/>
              <a:t>Demonstrating </a:t>
            </a:r>
            <a:r>
              <a:rPr lang="en-US" sz="1000" dirty="0"/>
              <a:t>how the organization influences and is influenced by expectations about sustainable development; and</a:t>
            </a:r>
          </a:p>
          <a:p>
            <a:r>
              <a:rPr lang="en-US" sz="1000" dirty="0"/>
              <a:t>• </a:t>
            </a:r>
            <a:r>
              <a:rPr lang="en-US" sz="1000" b="1" dirty="0"/>
              <a:t>Comparing </a:t>
            </a:r>
            <a:r>
              <a:rPr lang="en-US" sz="1000" dirty="0"/>
              <a:t>performance within an organization and between different organizations over time. – including both positive and negative contributions.</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40</a:t>
            </a:fld>
            <a:endParaRPr lang="en-US" dirty="0"/>
          </a:p>
        </p:txBody>
      </p:sp>
    </p:spTree>
    <p:extLst>
      <p:ext uri="{BB962C8B-B14F-4D97-AF65-F5344CB8AC3E}">
        <p14:creationId xmlns:p14="http://schemas.microsoft.com/office/powerpoint/2010/main" val="3856448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300" dirty="0"/>
              <a:t>The table in figure is from the 2013 G4 release for GRI reporting.</a:t>
            </a:r>
          </a:p>
          <a:p>
            <a:pPr defTabSz="966612">
              <a:defRPr/>
            </a:pPr>
            <a:endParaRPr lang="en-US" sz="1300" dirty="0"/>
          </a:p>
          <a:p>
            <a:pPr defTabSz="966612">
              <a:defRPr/>
            </a:pPr>
            <a:r>
              <a:rPr lang="en-US" sz="1300" dirty="0"/>
              <a:t>GRI G4 states “Sustainability reporting is fundamental to an organization’s integrated thinking and reporting process in providing input into the organization’s identification of its material issues, its strategic objectives, and the assessment of its ability to achieve those objectives and create value over time”.</a:t>
            </a:r>
            <a:endParaRPr lang="es-ES" sz="1300" dirty="0"/>
          </a:p>
          <a:p>
            <a:endParaRPr lang="en-US" sz="1300" dirty="0"/>
          </a:p>
          <a:p>
            <a:endParaRPr lang="en-US" sz="1300" dirty="0"/>
          </a:p>
          <a:p>
            <a:r>
              <a:rPr lang="en-US" sz="1300" dirty="0"/>
              <a:t>The reporting indicators are primarily structured in pairs, with a Core Indicator seeking disclosure on the processes in place to address the aspect, and an additional Indicator to report on degree of compliance.</a:t>
            </a:r>
          </a:p>
          <a:p>
            <a:endParaRPr lang="en-US" sz="1300" dirty="0"/>
          </a:p>
          <a:p>
            <a:pPr defTabSz="966612">
              <a:defRPr/>
            </a:pPr>
            <a:r>
              <a:rPr lang="en-US" sz="1300" dirty="0"/>
              <a:t>The final category “Product Responsibility” includes Customer Health and Safety, Product Labeling, Marketing Communications, Customer Privacy, and Compliance.  A more complete approach to sustainability reporting would take into account lifespan and servicing as well as the efficiency and maturity of the product’s design and build process.</a:t>
            </a:r>
            <a:endParaRPr lang="es-ES" sz="1300" dirty="0"/>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41</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significant strides towards the Millennium Development Goals.</a:t>
            </a:r>
          </a:p>
          <a:p>
            <a:endParaRPr lang="en-US" dirty="0"/>
          </a:p>
          <a:p>
            <a:r>
              <a:rPr lang="en-US" dirty="0"/>
              <a:t>More children than ever are attending primary school, child deaths have dropped dramatically, emphasis on providing access to safe drinking water has been a greatly expanded, and targeted investments in fighting malaria, AIDS and tuberculosis have saved millions of lives.</a:t>
            </a:r>
          </a:p>
          <a:p>
            <a:r>
              <a:rPr lang="en-US" dirty="0"/>
              <a:t> </a:t>
            </a:r>
          </a:p>
          <a:p>
            <a:r>
              <a:rPr lang="en-US" dirty="0"/>
              <a:t>The MDGs are making a real difference in millions of lives and are set to expire in 2015. In order to Realize what UN Secretary Ban Ki-Moon calls “A life of Dignity for All” we will need to dig deeper and take a slightly different approach.</a:t>
            </a:r>
          </a:p>
          <a:p>
            <a:r>
              <a:rPr lang="en-US" dirty="0"/>
              <a:t> </a:t>
            </a:r>
          </a:p>
        </p:txBody>
      </p:sp>
      <p:sp>
        <p:nvSpPr>
          <p:cNvPr id="4" name="Slide Number Placeholder 3"/>
          <p:cNvSpPr>
            <a:spLocks noGrp="1"/>
          </p:cNvSpPr>
          <p:nvPr>
            <p:ph type="sldNum" sz="quarter" idx="10"/>
          </p:nvPr>
        </p:nvSpPr>
        <p:spPr/>
        <p:txBody>
          <a:bodyPr/>
          <a:lstStyle/>
          <a:p>
            <a:fld id="{599A7EB3-3557-F84E-B153-ED06C43B9F01}" type="slidenum">
              <a:rPr lang="en-US" smtClean="0"/>
              <a:pPr/>
              <a:t>45</a:t>
            </a:fld>
            <a:endParaRPr lang="en-US"/>
          </a:p>
        </p:txBody>
      </p:sp>
    </p:spTree>
    <p:extLst>
      <p:ext uri="{BB962C8B-B14F-4D97-AF65-F5344CB8AC3E}">
        <p14:creationId xmlns:p14="http://schemas.microsoft.com/office/powerpoint/2010/main" val="1603085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3">
              <a:defRPr/>
            </a:pPr>
            <a:r>
              <a:rPr lang="en-US" sz="1400" dirty="0"/>
              <a:t>GPM is a Social Enterprise established to address issues and profits realized are reinvested in the business with the aim of increasing social impact. Unlike a Non-Profit, the business is not dependent on donations or on private or public grants to survive and to operate, because, as any other business, it is self-sustainable and unlike a Non-Profit, where funds are spent only once on the field, our funds are invested to increase and improve the business' operations and the tools we offer to our partners. Our construct is unique among project management organizations in that we are able to function as a company and put into practice what we encourage others to do. (The GPMG Accreditation Board, is a separate not-for-profit organization that governs all GPM certifications.)</a:t>
            </a:r>
          </a:p>
          <a:p>
            <a:pPr defTabSz="966473">
              <a:defRPr/>
            </a:pP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5</a:t>
            </a:fld>
            <a:endParaRPr lang="en-US" dirty="0"/>
          </a:p>
        </p:txBody>
      </p:sp>
    </p:spTree>
    <p:extLst>
      <p:ext uri="{BB962C8B-B14F-4D97-AF65-F5344CB8AC3E}">
        <p14:creationId xmlns:p14="http://schemas.microsoft.com/office/powerpoint/2010/main" val="1453791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they are to help take corporate sustainability to scale and turn business into a truly transformative</a:t>
            </a:r>
          </a:p>
          <a:p>
            <a:r>
              <a:rPr lang="en-US" dirty="0" smtClean="0"/>
              <a:t>force in the Post-2015 era. </a:t>
            </a:r>
          </a:p>
          <a:p>
            <a:endParaRPr lang="en-US" dirty="0" smtClean="0"/>
          </a:p>
          <a:p>
            <a:r>
              <a:rPr lang="en-US" dirty="0" smtClean="0"/>
              <a:t>The Post-2015 Business Engagement Architecture illustrates the main</a:t>
            </a:r>
            <a:r>
              <a:rPr lang="en-US" baseline="0" dirty="0" smtClean="0"/>
              <a:t> </a:t>
            </a:r>
            <a:r>
              <a:rPr lang="en-US" dirty="0" smtClean="0"/>
              <a:t>building blocks necessary to enhance corporate sustainability as an effective</a:t>
            </a:r>
            <a:r>
              <a:rPr lang="en-US" baseline="0" dirty="0" smtClean="0"/>
              <a:t> </a:t>
            </a:r>
            <a:r>
              <a:rPr lang="en-US" dirty="0" smtClean="0"/>
              <a:t>contribution to sustainable development, creating value for both business</a:t>
            </a:r>
            <a:r>
              <a:rPr lang="en-US" baseline="0" dirty="0" smtClean="0"/>
              <a:t> </a:t>
            </a:r>
            <a:r>
              <a:rPr lang="en-US" dirty="0" smtClean="0"/>
              <a:t>and society.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99A7EB3-3557-F84E-B153-ED06C43B9F01}" type="slidenum">
              <a:rPr lang="en-US" smtClean="0"/>
              <a:pPr/>
              <a:t>46</a:t>
            </a:fld>
            <a:endParaRPr lang="en-US"/>
          </a:p>
        </p:txBody>
      </p:sp>
    </p:spTree>
    <p:extLst>
      <p:ext uri="{BB962C8B-B14F-4D97-AF65-F5344CB8AC3E}">
        <p14:creationId xmlns:p14="http://schemas.microsoft.com/office/powerpoint/2010/main" val="2856526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model is a</a:t>
            </a:r>
            <a:r>
              <a:rPr lang="en-US" baseline="0" dirty="0" smtClean="0"/>
              <a:t> good from a high level, but what is missing are specific actionable items.  GPM’s approach meets all of the requirements for this framework, including certification schemes under Transparency and Accountability.</a:t>
            </a:r>
            <a:endParaRPr lang="en-US" dirty="0"/>
          </a:p>
        </p:txBody>
      </p:sp>
      <p:sp>
        <p:nvSpPr>
          <p:cNvPr id="4" name="Slide Number Placeholder 3"/>
          <p:cNvSpPr>
            <a:spLocks noGrp="1"/>
          </p:cNvSpPr>
          <p:nvPr>
            <p:ph type="sldNum" sz="quarter" idx="10"/>
          </p:nvPr>
        </p:nvSpPr>
        <p:spPr/>
        <p:txBody>
          <a:bodyPr/>
          <a:lstStyle/>
          <a:p>
            <a:fld id="{599A7EB3-3557-F84E-B153-ED06C43B9F01}" type="slidenum">
              <a:rPr lang="en-US" smtClean="0"/>
              <a:pPr/>
              <a:t>47</a:t>
            </a:fld>
            <a:endParaRPr lang="en-US"/>
          </a:p>
        </p:txBody>
      </p:sp>
    </p:spTree>
    <p:extLst>
      <p:ext uri="{BB962C8B-B14F-4D97-AF65-F5344CB8AC3E}">
        <p14:creationId xmlns:p14="http://schemas.microsoft.com/office/powerpoint/2010/main" val="3216753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smtClean="0"/>
              <a:t>I&amp;D: Investigación y Desarrollo </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48</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depicts the areas of focus</a:t>
            </a:r>
            <a:r>
              <a:rPr lang="en-US" baseline="0" dirty="0" smtClean="0"/>
              <a:t> for the new architecture.  In the course, we will explain how to achieve these through project management.  The current model by the UN doesn’t provide a step by </a:t>
            </a:r>
            <a:r>
              <a:rPr lang="en-US" baseline="0" smtClean="0"/>
              <a:t>step process, we do.</a:t>
            </a:r>
            <a:endParaRPr lang="en-US"/>
          </a:p>
        </p:txBody>
      </p:sp>
      <p:sp>
        <p:nvSpPr>
          <p:cNvPr id="4" name="Slide Number Placeholder 3"/>
          <p:cNvSpPr>
            <a:spLocks noGrp="1"/>
          </p:cNvSpPr>
          <p:nvPr>
            <p:ph type="sldNum" sz="quarter" idx="10"/>
          </p:nvPr>
        </p:nvSpPr>
        <p:spPr/>
        <p:txBody>
          <a:bodyPr/>
          <a:lstStyle/>
          <a:p>
            <a:fld id="{2AC3EBD7-D354-4C97-8BB4-9A9E39C1C5CE}" type="slidenum">
              <a:rPr lang="en-US" smtClean="0"/>
              <a:pPr/>
              <a:t>50</a:t>
            </a:fld>
            <a:endParaRPr lang="en-US" dirty="0"/>
          </a:p>
        </p:txBody>
      </p:sp>
    </p:spTree>
    <p:extLst>
      <p:ext uri="{BB962C8B-B14F-4D97-AF65-F5344CB8AC3E}">
        <p14:creationId xmlns:p14="http://schemas.microsoft.com/office/powerpoint/2010/main" val="3890309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75779"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83" indent="-285725" eaLnBrk="0" hangingPunct="0">
              <a:defRPr sz="2400">
                <a:solidFill>
                  <a:schemeClr val="tx1"/>
                </a:solidFill>
                <a:latin typeface="Arial" charset="0"/>
                <a:ea typeface="ＭＳ Ｐゴシック" charset="0"/>
              </a:defRPr>
            </a:lvl2pPr>
            <a:lvl3pPr marL="1142898" indent="-228580" eaLnBrk="0" hangingPunct="0">
              <a:defRPr sz="2400">
                <a:solidFill>
                  <a:schemeClr val="tx1"/>
                </a:solidFill>
                <a:latin typeface="Arial" charset="0"/>
                <a:ea typeface="ＭＳ Ｐゴシック" charset="0"/>
              </a:defRPr>
            </a:lvl3pPr>
            <a:lvl4pPr marL="1600057" indent="-228580" eaLnBrk="0" hangingPunct="0">
              <a:defRPr sz="2400">
                <a:solidFill>
                  <a:schemeClr val="tx1"/>
                </a:solidFill>
                <a:latin typeface="Arial" charset="0"/>
                <a:ea typeface="ＭＳ Ｐゴシック" charset="0"/>
              </a:defRPr>
            </a:lvl4pPr>
            <a:lvl5pPr marL="2057217" indent="-228580" eaLnBrk="0" hangingPunct="0">
              <a:defRPr sz="2400">
                <a:solidFill>
                  <a:schemeClr val="tx1"/>
                </a:solidFill>
                <a:latin typeface="Arial" charset="0"/>
                <a:ea typeface="ＭＳ Ｐゴシック" charset="0"/>
              </a:defRPr>
            </a:lvl5pPr>
            <a:lvl6pPr marL="2514376" indent="-228580" eaLnBrk="0" fontAlgn="base" hangingPunct="0">
              <a:spcBef>
                <a:spcPct val="0"/>
              </a:spcBef>
              <a:spcAft>
                <a:spcPct val="0"/>
              </a:spcAft>
              <a:defRPr sz="2400">
                <a:solidFill>
                  <a:schemeClr val="tx1"/>
                </a:solidFill>
                <a:latin typeface="Arial" charset="0"/>
                <a:ea typeface="ＭＳ Ｐゴシック" charset="0"/>
              </a:defRPr>
            </a:lvl6pPr>
            <a:lvl7pPr marL="2971536" indent="-228580" eaLnBrk="0" fontAlgn="base" hangingPunct="0">
              <a:spcBef>
                <a:spcPct val="0"/>
              </a:spcBef>
              <a:spcAft>
                <a:spcPct val="0"/>
              </a:spcAft>
              <a:defRPr sz="2400">
                <a:solidFill>
                  <a:schemeClr val="tx1"/>
                </a:solidFill>
                <a:latin typeface="Arial" charset="0"/>
                <a:ea typeface="ＭＳ Ｐゴシック" charset="0"/>
              </a:defRPr>
            </a:lvl7pPr>
            <a:lvl8pPr marL="3428694" indent="-228580" eaLnBrk="0" fontAlgn="base" hangingPunct="0">
              <a:spcBef>
                <a:spcPct val="0"/>
              </a:spcBef>
              <a:spcAft>
                <a:spcPct val="0"/>
              </a:spcAft>
              <a:defRPr sz="2400">
                <a:solidFill>
                  <a:schemeClr val="tx1"/>
                </a:solidFill>
                <a:latin typeface="Arial" charset="0"/>
                <a:ea typeface="ＭＳ Ｐゴシック" charset="0"/>
              </a:defRPr>
            </a:lvl8pPr>
            <a:lvl9pPr marL="3885854" indent="-22858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300">
              <a:latin typeface="Calibri" charset="0"/>
            </a:endParaRPr>
          </a:p>
        </p:txBody>
      </p:sp>
      <p:sp>
        <p:nvSpPr>
          <p:cNvPr id="75780"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83" indent="-285725" eaLnBrk="0" hangingPunct="0">
              <a:defRPr sz="2400">
                <a:solidFill>
                  <a:schemeClr val="tx1"/>
                </a:solidFill>
                <a:latin typeface="Arial" charset="0"/>
                <a:ea typeface="ＭＳ Ｐゴシック" charset="0"/>
              </a:defRPr>
            </a:lvl2pPr>
            <a:lvl3pPr marL="1142898" indent="-228580" eaLnBrk="0" hangingPunct="0">
              <a:defRPr sz="2400">
                <a:solidFill>
                  <a:schemeClr val="tx1"/>
                </a:solidFill>
                <a:latin typeface="Arial" charset="0"/>
                <a:ea typeface="ＭＳ Ｐゴシック" charset="0"/>
              </a:defRPr>
            </a:lvl3pPr>
            <a:lvl4pPr marL="1600057" indent="-228580" eaLnBrk="0" hangingPunct="0">
              <a:defRPr sz="2400">
                <a:solidFill>
                  <a:schemeClr val="tx1"/>
                </a:solidFill>
                <a:latin typeface="Arial" charset="0"/>
                <a:ea typeface="ＭＳ Ｐゴシック" charset="0"/>
              </a:defRPr>
            </a:lvl4pPr>
            <a:lvl5pPr marL="2057217" indent="-228580" eaLnBrk="0" hangingPunct="0">
              <a:defRPr sz="2400">
                <a:solidFill>
                  <a:schemeClr val="tx1"/>
                </a:solidFill>
                <a:latin typeface="Arial" charset="0"/>
                <a:ea typeface="ＭＳ Ｐゴシック" charset="0"/>
              </a:defRPr>
            </a:lvl5pPr>
            <a:lvl6pPr marL="2514376" indent="-228580" eaLnBrk="0" fontAlgn="base" hangingPunct="0">
              <a:spcBef>
                <a:spcPct val="0"/>
              </a:spcBef>
              <a:spcAft>
                <a:spcPct val="0"/>
              </a:spcAft>
              <a:defRPr sz="2400">
                <a:solidFill>
                  <a:schemeClr val="tx1"/>
                </a:solidFill>
                <a:latin typeface="Arial" charset="0"/>
                <a:ea typeface="ＭＳ Ｐゴシック" charset="0"/>
              </a:defRPr>
            </a:lvl6pPr>
            <a:lvl7pPr marL="2971536" indent="-228580" eaLnBrk="0" fontAlgn="base" hangingPunct="0">
              <a:spcBef>
                <a:spcPct val="0"/>
              </a:spcBef>
              <a:spcAft>
                <a:spcPct val="0"/>
              </a:spcAft>
              <a:defRPr sz="2400">
                <a:solidFill>
                  <a:schemeClr val="tx1"/>
                </a:solidFill>
                <a:latin typeface="Arial" charset="0"/>
                <a:ea typeface="ＭＳ Ｐゴシック" charset="0"/>
              </a:defRPr>
            </a:lvl7pPr>
            <a:lvl8pPr marL="3428694" indent="-228580" eaLnBrk="0" fontAlgn="base" hangingPunct="0">
              <a:spcBef>
                <a:spcPct val="0"/>
              </a:spcBef>
              <a:spcAft>
                <a:spcPct val="0"/>
              </a:spcAft>
              <a:defRPr sz="2400">
                <a:solidFill>
                  <a:schemeClr val="tx1"/>
                </a:solidFill>
                <a:latin typeface="Arial" charset="0"/>
                <a:ea typeface="ＭＳ Ｐゴシック" charset="0"/>
              </a:defRPr>
            </a:lvl8pPr>
            <a:lvl9pPr marL="3885854" indent="-22858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A1AFBF-7359-8D49-A352-1950676E6C12}" type="slidenum">
              <a:rPr lang="en-US" sz="1300">
                <a:latin typeface="Calibri" charset="0"/>
              </a:rPr>
              <a:pPr eaLnBrk="1" hangingPunct="1"/>
              <a:t>51</a:t>
            </a:fld>
            <a:endParaRPr lang="en-US" sz="1300">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we are only measuring supply chains, that that is all that is being managed.  There is a major disconnect here.  Products aren’t created through supply chains but </a:t>
            </a:r>
            <a:r>
              <a:rPr lang="en-US" baseline="0" smtClean="0"/>
              <a:t>through projects.</a:t>
            </a:r>
            <a:endParaRPr lang="en-US"/>
          </a:p>
        </p:txBody>
      </p:sp>
      <p:sp>
        <p:nvSpPr>
          <p:cNvPr id="4" name="Slide Number Placeholder 3"/>
          <p:cNvSpPr>
            <a:spLocks noGrp="1"/>
          </p:cNvSpPr>
          <p:nvPr>
            <p:ph type="sldNum" sz="quarter" idx="10"/>
          </p:nvPr>
        </p:nvSpPr>
        <p:spPr/>
        <p:txBody>
          <a:bodyPr/>
          <a:lstStyle/>
          <a:p>
            <a:fld id="{2AC3EBD7-D354-4C97-8BB4-9A9E39C1C5CE}" type="slidenum">
              <a:rPr lang="en-US" smtClean="0"/>
              <a:pPr/>
              <a:t>52</a:t>
            </a:fld>
            <a:endParaRPr lang="en-US" dirty="0"/>
          </a:p>
        </p:txBody>
      </p:sp>
    </p:spTree>
    <p:extLst>
      <p:ext uri="{BB962C8B-B14F-4D97-AF65-F5344CB8AC3E}">
        <p14:creationId xmlns:p14="http://schemas.microsoft.com/office/powerpoint/2010/main" val="29584625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What are the benefits of ISO International Standards?</a:t>
            </a:r>
          </a:p>
          <a:p>
            <a:endParaRPr lang="en-US" sz="1000" dirty="0"/>
          </a:p>
          <a:p>
            <a:r>
              <a:rPr lang="en-US" sz="1000" dirty="0"/>
              <a:t>ISO International Standards ensure that products and services are safe, reliable and of good quality. For business, they are strategic tools that reduce costs by minimizing waste and errors and increasing productivity. They help companies to access new markets, level the playing field for developing countries and facilitate free and fair global trade. (ISO.org)</a:t>
            </a:r>
          </a:p>
        </p:txBody>
      </p:sp>
      <p:sp>
        <p:nvSpPr>
          <p:cNvPr id="4" name="Slide Number Placeholder 3"/>
          <p:cNvSpPr>
            <a:spLocks noGrp="1"/>
          </p:cNvSpPr>
          <p:nvPr>
            <p:ph type="sldNum" sz="quarter" idx="10"/>
          </p:nvPr>
        </p:nvSpPr>
        <p:spPr/>
        <p:txBody>
          <a:bodyPr/>
          <a:lstStyle/>
          <a:p>
            <a:fld id="{2AC3EBD7-D354-4C97-8BB4-9A9E39C1C5CE}" type="slidenum">
              <a:rPr lang="en-US" smtClean="0"/>
              <a:pPr/>
              <a:t>54</a:t>
            </a:fld>
            <a:endParaRPr lang="en-US" dirty="0"/>
          </a:p>
        </p:txBody>
      </p:sp>
    </p:spTree>
    <p:extLst>
      <p:ext uri="{BB962C8B-B14F-4D97-AF65-F5344CB8AC3E}">
        <p14:creationId xmlns:p14="http://schemas.microsoft.com/office/powerpoint/2010/main" val="4152043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217" indent="-319314" eaLnBrk="0" hangingPunct="0">
              <a:defRPr sz="1600">
                <a:solidFill>
                  <a:schemeClr val="tx1"/>
                </a:solidFill>
                <a:latin typeface="Arial" pitchFamily="34" charset="0"/>
                <a:cs typeface="Arial" pitchFamily="34" charset="0"/>
              </a:defRPr>
            </a:lvl2pPr>
            <a:lvl3pPr marL="1277257" indent="-255451" eaLnBrk="0" hangingPunct="0">
              <a:defRPr sz="1600">
                <a:solidFill>
                  <a:schemeClr val="tx1"/>
                </a:solidFill>
                <a:latin typeface="Arial" pitchFamily="34" charset="0"/>
                <a:cs typeface="Arial" pitchFamily="34" charset="0"/>
              </a:defRPr>
            </a:lvl3pPr>
            <a:lvl4pPr marL="1788160" indent="-255451" eaLnBrk="0" hangingPunct="0">
              <a:defRPr sz="1600">
                <a:solidFill>
                  <a:schemeClr val="tx1"/>
                </a:solidFill>
                <a:latin typeface="Arial" pitchFamily="34" charset="0"/>
                <a:cs typeface="Arial" pitchFamily="34" charset="0"/>
              </a:defRPr>
            </a:lvl4pPr>
            <a:lvl5pPr marL="2299064" indent="-255451" eaLnBrk="0" hangingPunct="0">
              <a:defRPr sz="1600">
                <a:solidFill>
                  <a:schemeClr val="tx1"/>
                </a:solidFill>
                <a:latin typeface="Arial" pitchFamily="34" charset="0"/>
                <a:cs typeface="Arial" pitchFamily="34" charset="0"/>
              </a:defRPr>
            </a:lvl5pPr>
            <a:lvl6pPr marL="2809966" indent="-255451" eaLnBrk="0" fontAlgn="base" hangingPunct="0">
              <a:spcBef>
                <a:spcPct val="0"/>
              </a:spcBef>
              <a:spcAft>
                <a:spcPct val="0"/>
              </a:spcAft>
              <a:defRPr sz="1600">
                <a:solidFill>
                  <a:schemeClr val="tx1"/>
                </a:solidFill>
                <a:latin typeface="Arial" pitchFamily="34" charset="0"/>
                <a:cs typeface="Arial" pitchFamily="34" charset="0"/>
              </a:defRPr>
            </a:lvl6pPr>
            <a:lvl7pPr marL="3320869" indent="-255451" eaLnBrk="0" fontAlgn="base" hangingPunct="0">
              <a:spcBef>
                <a:spcPct val="0"/>
              </a:spcBef>
              <a:spcAft>
                <a:spcPct val="0"/>
              </a:spcAft>
              <a:defRPr sz="1600">
                <a:solidFill>
                  <a:schemeClr val="tx1"/>
                </a:solidFill>
                <a:latin typeface="Arial" pitchFamily="34" charset="0"/>
                <a:cs typeface="Arial" pitchFamily="34" charset="0"/>
              </a:defRPr>
            </a:lvl7pPr>
            <a:lvl8pPr marL="3831772" indent="-255451" eaLnBrk="0" fontAlgn="base" hangingPunct="0">
              <a:spcBef>
                <a:spcPct val="0"/>
              </a:spcBef>
              <a:spcAft>
                <a:spcPct val="0"/>
              </a:spcAft>
              <a:defRPr sz="1600">
                <a:solidFill>
                  <a:schemeClr val="tx1"/>
                </a:solidFill>
                <a:latin typeface="Arial" pitchFamily="34" charset="0"/>
                <a:cs typeface="Arial" pitchFamily="34" charset="0"/>
              </a:defRPr>
            </a:lvl8pPr>
            <a:lvl9pPr marL="4342675" indent="-255451"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EB5877C5-74EB-4AA9-9302-C14B9A930871}" type="slidenum">
              <a:rPr lang="en-US" sz="1400"/>
              <a:pPr eaLnBrk="1" hangingPunct="1"/>
              <a:t>55</a:t>
            </a:fld>
            <a:endParaRPr lang="en-US" sz="1400" dirty="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217" indent="-319314" eaLnBrk="0" hangingPunct="0">
              <a:defRPr sz="1600">
                <a:solidFill>
                  <a:schemeClr val="tx1"/>
                </a:solidFill>
                <a:latin typeface="Arial" pitchFamily="34" charset="0"/>
                <a:cs typeface="Arial" pitchFamily="34" charset="0"/>
              </a:defRPr>
            </a:lvl2pPr>
            <a:lvl3pPr marL="1277257" indent="-255451" eaLnBrk="0" hangingPunct="0">
              <a:defRPr sz="1600">
                <a:solidFill>
                  <a:schemeClr val="tx1"/>
                </a:solidFill>
                <a:latin typeface="Arial" pitchFamily="34" charset="0"/>
                <a:cs typeface="Arial" pitchFamily="34" charset="0"/>
              </a:defRPr>
            </a:lvl3pPr>
            <a:lvl4pPr marL="1788160" indent="-255451" eaLnBrk="0" hangingPunct="0">
              <a:defRPr sz="1600">
                <a:solidFill>
                  <a:schemeClr val="tx1"/>
                </a:solidFill>
                <a:latin typeface="Arial" pitchFamily="34" charset="0"/>
                <a:cs typeface="Arial" pitchFamily="34" charset="0"/>
              </a:defRPr>
            </a:lvl4pPr>
            <a:lvl5pPr marL="2299064" indent="-255451" eaLnBrk="0" hangingPunct="0">
              <a:defRPr sz="1600">
                <a:solidFill>
                  <a:schemeClr val="tx1"/>
                </a:solidFill>
                <a:latin typeface="Arial" pitchFamily="34" charset="0"/>
                <a:cs typeface="Arial" pitchFamily="34" charset="0"/>
              </a:defRPr>
            </a:lvl5pPr>
            <a:lvl6pPr marL="2809966" indent="-255451" eaLnBrk="0" fontAlgn="base" hangingPunct="0">
              <a:spcBef>
                <a:spcPct val="0"/>
              </a:spcBef>
              <a:spcAft>
                <a:spcPct val="0"/>
              </a:spcAft>
              <a:defRPr sz="1600">
                <a:solidFill>
                  <a:schemeClr val="tx1"/>
                </a:solidFill>
                <a:latin typeface="Arial" pitchFamily="34" charset="0"/>
                <a:cs typeface="Arial" pitchFamily="34" charset="0"/>
              </a:defRPr>
            </a:lvl6pPr>
            <a:lvl7pPr marL="3320869" indent="-255451" eaLnBrk="0" fontAlgn="base" hangingPunct="0">
              <a:spcBef>
                <a:spcPct val="0"/>
              </a:spcBef>
              <a:spcAft>
                <a:spcPct val="0"/>
              </a:spcAft>
              <a:defRPr sz="1600">
                <a:solidFill>
                  <a:schemeClr val="tx1"/>
                </a:solidFill>
                <a:latin typeface="Arial" pitchFamily="34" charset="0"/>
                <a:cs typeface="Arial" pitchFamily="34" charset="0"/>
              </a:defRPr>
            </a:lvl7pPr>
            <a:lvl8pPr marL="3831772" indent="-255451" eaLnBrk="0" fontAlgn="base" hangingPunct="0">
              <a:spcBef>
                <a:spcPct val="0"/>
              </a:spcBef>
              <a:spcAft>
                <a:spcPct val="0"/>
              </a:spcAft>
              <a:defRPr sz="1600">
                <a:solidFill>
                  <a:schemeClr val="tx1"/>
                </a:solidFill>
                <a:latin typeface="Arial" pitchFamily="34" charset="0"/>
                <a:cs typeface="Arial" pitchFamily="34" charset="0"/>
              </a:defRPr>
            </a:lvl8pPr>
            <a:lvl9pPr marL="4342675" indent="-255451"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87C0DAE6-11EF-48BE-BF05-5246EA926931}" type="slidenum">
              <a:rPr lang="en-US" sz="1400"/>
              <a:pPr eaLnBrk="1" hangingPunct="1"/>
              <a:t>56</a:t>
            </a:fld>
            <a:endParaRPr lang="en-US" sz="1400" dirty="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ISO 26000 contains no requirements and therefore the word “shall”, which indicates a requirement in ISO language, is not used</a:t>
            </a:r>
          </a:p>
          <a:p>
            <a:r>
              <a:rPr lang="en-US" dirty="0" smtClean="0">
                <a:latin typeface="Arial" pitchFamily="34" charset="0"/>
              </a:rPr>
              <a:t>But does contain 386 “should”s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217" indent="-319314" eaLnBrk="0" hangingPunct="0">
              <a:defRPr sz="1600">
                <a:solidFill>
                  <a:schemeClr val="tx1"/>
                </a:solidFill>
                <a:latin typeface="Arial" pitchFamily="34" charset="0"/>
                <a:cs typeface="Arial" pitchFamily="34" charset="0"/>
              </a:defRPr>
            </a:lvl2pPr>
            <a:lvl3pPr marL="1277257" indent="-255451" eaLnBrk="0" hangingPunct="0">
              <a:defRPr sz="1600">
                <a:solidFill>
                  <a:schemeClr val="tx1"/>
                </a:solidFill>
                <a:latin typeface="Arial" pitchFamily="34" charset="0"/>
                <a:cs typeface="Arial" pitchFamily="34" charset="0"/>
              </a:defRPr>
            </a:lvl3pPr>
            <a:lvl4pPr marL="1788160" indent="-255451" eaLnBrk="0" hangingPunct="0">
              <a:defRPr sz="1600">
                <a:solidFill>
                  <a:schemeClr val="tx1"/>
                </a:solidFill>
                <a:latin typeface="Arial" pitchFamily="34" charset="0"/>
                <a:cs typeface="Arial" pitchFamily="34" charset="0"/>
              </a:defRPr>
            </a:lvl4pPr>
            <a:lvl5pPr marL="2299064" indent="-255451" eaLnBrk="0" hangingPunct="0">
              <a:defRPr sz="1600">
                <a:solidFill>
                  <a:schemeClr val="tx1"/>
                </a:solidFill>
                <a:latin typeface="Arial" pitchFamily="34" charset="0"/>
                <a:cs typeface="Arial" pitchFamily="34" charset="0"/>
              </a:defRPr>
            </a:lvl5pPr>
            <a:lvl6pPr marL="2809966" indent="-255451" eaLnBrk="0" fontAlgn="base" hangingPunct="0">
              <a:spcBef>
                <a:spcPct val="0"/>
              </a:spcBef>
              <a:spcAft>
                <a:spcPct val="0"/>
              </a:spcAft>
              <a:defRPr sz="1600">
                <a:solidFill>
                  <a:schemeClr val="tx1"/>
                </a:solidFill>
                <a:latin typeface="Arial" pitchFamily="34" charset="0"/>
                <a:cs typeface="Arial" pitchFamily="34" charset="0"/>
              </a:defRPr>
            </a:lvl6pPr>
            <a:lvl7pPr marL="3320869" indent="-255451" eaLnBrk="0" fontAlgn="base" hangingPunct="0">
              <a:spcBef>
                <a:spcPct val="0"/>
              </a:spcBef>
              <a:spcAft>
                <a:spcPct val="0"/>
              </a:spcAft>
              <a:defRPr sz="1600">
                <a:solidFill>
                  <a:schemeClr val="tx1"/>
                </a:solidFill>
                <a:latin typeface="Arial" pitchFamily="34" charset="0"/>
                <a:cs typeface="Arial" pitchFamily="34" charset="0"/>
              </a:defRPr>
            </a:lvl7pPr>
            <a:lvl8pPr marL="3831772" indent="-255451" eaLnBrk="0" fontAlgn="base" hangingPunct="0">
              <a:spcBef>
                <a:spcPct val="0"/>
              </a:spcBef>
              <a:spcAft>
                <a:spcPct val="0"/>
              </a:spcAft>
              <a:defRPr sz="1600">
                <a:solidFill>
                  <a:schemeClr val="tx1"/>
                </a:solidFill>
                <a:latin typeface="Arial" pitchFamily="34" charset="0"/>
                <a:cs typeface="Arial" pitchFamily="34" charset="0"/>
              </a:defRPr>
            </a:lvl8pPr>
            <a:lvl9pPr marL="4342675" indent="-255451"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1BCB6471-C9DC-4343-B253-9A9D4776A106}" type="slidenum">
              <a:rPr lang="en-US" sz="1400"/>
              <a:pPr eaLnBrk="1" hangingPunct="1"/>
              <a:t>57</a:t>
            </a:fld>
            <a:endParaRPr lang="en-US" sz="1400"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solidFill>
                <a:srgbClr val="FF0000"/>
              </a:solidFill>
            </a:endParaRPr>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7</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217" indent="-319314" eaLnBrk="0" hangingPunct="0">
              <a:defRPr sz="1600">
                <a:solidFill>
                  <a:schemeClr val="tx1"/>
                </a:solidFill>
                <a:latin typeface="Arial" pitchFamily="34" charset="0"/>
                <a:cs typeface="Arial" pitchFamily="34" charset="0"/>
              </a:defRPr>
            </a:lvl2pPr>
            <a:lvl3pPr marL="1277257" indent="-255451" eaLnBrk="0" hangingPunct="0">
              <a:defRPr sz="1600">
                <a:solidFill>
                  <a:schemeClr val="tx1"/>
                </a:solidFill>
                <a:latin typeface="Arial" pitchFamily="34" charset="0"/>
                <a:cs typeface="Arial" pitchFamily="34" charset="0"/>
              </a:defRPr>
            </a:lvl3pPr>
            <a:lvl4pPr marL="1788160" indent="-255451" eaLnBrk="0" hangingPunct="0">
              <a:defRPr sz="1600">
                <a:solidFill>
                  <a:schemeClr val="tx1"/>
                </a:solidFill>
                <a:latin typeface="Arial" pitchFamily="34" charset="0"/>
                <a:cs typeface="Arial" pitchFamily="34" charset="0"/>
              </a:defRPr>
            </a:lvl4pPr>
            <a:lvl5pPr marL="2299064" indent="-255451" eaLnBrk="0" hangingPunct="0">
              <a:defRPr sz="1600">
                <a:solidFill>
                  <a:schemeClr val="tx1"/>
                </a:solidFill>
                <a:latin typeface="Arial" pitchFamily="34" charset="0"/>
                <a:cs typeface="Arial" pitchFamily="34" charset="0"/>
              </a:defRPr>
            </a:lvl5pPr>
            <a:lvl6pPr marL="2809966" indent="-255451" eaLnBrk="0" fontAlgn="base" hangingPunct="0">
              <a:spcBef>
                <a:spcPct val="0"/>
              </a:spcBef>
              <a:spcAft>
                <a:spcPct val="0"/>
              </a:spcAft>
              <a:defRPr sz="1600">
                <a:solidFill>
                  <a:schemeClr val="tx1"/>
                </a:solidFill>
                <a:latin typeface="Arial" pitchFamily="34" charset="0"/>
                <a:cs typeface="Arial" pitchFamily="34" charset="0"/>
              </a:defRPr>
            </a:lvl6pPr>
            <a:lvl7pPr marL="3320869" indent="-255451" eaLnBrk="0" fontAlgn="base" hangingPunct="0">
              <a:spcBef>
                <a:spcPct val="0"/>
              </a:spcBef>
              <a:spcAft>
                <a:spcPct val="0"/>
              </a:spcAft>
              <a:defRPr sz="1600">
                <a:solidFill>
                  <a:schemeClr val="tx1"/>
                </a:solidFill>
                <a:latin typeface="Arial" pitchFamily="34" charset="0"/>
                <a:cs typeface="Arial" pitchFamily="34" charset="0"/>
              </a:defRPr>
            </a:lvl7pPr>
            <a:lvl8pPr marL="3831772" indent="-255451" eaLnBrk="0" fontAlgn="base" hangingPunct="0">
              <a:spcBef>
                <a:spcPct val="0"/>
              </a:spcBef>
              <a:spcAft>
                <a:spcPct val="0"/>
              </a:spcAft>
              <a:defRPr sz="1600">
                <a:solidFill>
                  <a:schemeClr val="tx1"/>
                </a:solidFill>
                <a:latin typeface="Arial" pitchFamily="34" charset="0"/>
                <a:cs typeface="Arial" pitchFamily="34" charset="0"/>
              </a:defRPr>
            </a:lvl8pPr>
            <a:lvl9pPr marL="4342675" indent="-255451"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CAD77DD6-0D1A-4FE9-B2EF-5493B83BDD19}" type="slidenum">
              <a:rPr lang="en-US" sz="1400"/>
              <a:pPr eaLnBrk="1" hangingPunct="1"/>
              <a:t>58</a:t>
            </a:fld>
            <a:endParaRPr lang="en-US" sz="1400" dirty="0"/>
          </a:p>
        </p:txBody>
      </p:sp>
      <p:sp>
        <p:nvSpPr>
          <p:cNvPr id="110595" name="Rectangle 1026"/>
          <p:cNvSpPr>
            <a:spLocks noGrp="1" noRot="1" noChangeAspect="1" noChangeArrowheads="1" noTextEdit="1"/>
          </p:cNvSpPr>
          <p:nvPr>
            <p:ph type="sldImg"/>
          </p:nvPr>
        </p:nvSpPr>
        <p:spPr>
          <a:ln/>
        </p:spPr>
      </p:sp>
      <p:sp>
        <p:nvSpPr>
          <p:cNvPr id="11059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Arial" pitchFamily="34" charset="0"/>
              </a:rPr>
              <a:t>ISO 14004 is guidance on how to implement ISO 14001</a:t>
            </a:r>
          </a:p>
          <a:p>
            <a:r>
              <a:rPr lang="en-US" sz="1000" dirty="0">
                <a:latin typeface="Arial" pitchFamily="34" charset="0"/>
              </a:rPr>
              <a:t>10, 11, and 12 relate to auditing of the 14001 standard.  I would note here that a new joint auditing standard is currently being developed that will eventually replace 14010, 14011, and 14012.  This new standard ISO 19011 is an auditing standard that may be used for both ISO 9000 and ISO 14001.</a:t>
            </a:r>
          </a:p>
          <a:p>
            <a:r>
              <a:rPr lang="en-US" sz="1000" dirty="0">
                <a:hlinkClick r:id="rId3" action="ppaction://hlinkfile"/>
              </a:rPr>
              <a:t>ISO 14064-1:2006 </a:t>
            </a:r>
            <a:r>
              <a:rPr lang="en-US" sz="1000" dirty="0"/>
              <a:t/>
            </a:r>
            <a:br>
              <a:rPr lang="en-US" sz="1000" dirty="0"/>
            </a:br>
            <a:r>
              <a:rPr lang="en-US" sz="1000" dirty="0"/>
              <a:t>Greenhouse gases -- Part 1: Specification with guidance at the organization level for quantification and reporting of greenhouse gas emissions and removals </a:t>
            </a:r>
            <a:endParaRPr lang="en-US" sz="1000" dirty="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217" indent="-319314" eaLnBrk="0" hangingPunct="0">
              <a:defRPr sz="1600">
                <a:solidFill>
                  <a:schemeClr val="tx1"/>
                </a:solidFill>
                <a:latin typeface="Arial" pitchFamily="34" charset="0"/>
                <a:cs typeface="Arial" pitchFamily="34" charset="0"/>
              </a:defRPr>
            </a:lvl2pPr>
            <a:lvl3pPr marL="1277257" indent="-255451" eaLnBrk="0" hangingPunct="0">
              <a:defRPr sz="1600">
                <a:solidFill>
                  <a:schemeClr val="tx1"/>
                </a:solidFill>
                <a:latin typeface="Arial" pitchFamily="34" charset="0"/>
                <a:cs typeface="Arial" pitchFamily="34" charset="0"/>
              </a:defRPr>
            </a:lvl3pPr>
            <a:lvl4pPr marL="1788160" indent="-255451" eaLnBrk="0" hangingPunct="0">
              <a:defRPr sz="1600">
                <a:solidFill>
                  <a:schemeClr val="tx1"/>
                </a:solidFill>
                <a:latin typeface="Arial" pitchFamily="34" charset="0"/>
                <a:cs typeface="Arial" pitchFamily="34" charset="0"/>
              </a:defRPr>
            </a:lvl4pPr>
            <a:lvl5pPr marL="2299064" indent="-255451" eaLnBrk="0" hangingPunct="0">
              <a:defRPr sz="1600">
                <a:solidFill>
                  <a:schemeClr val="tx1"/>
                </a:solidFill>
                <a:latin typeface="Arial" pitchFamily="34" charset="0"/>
                <a:cs typeface="Arial" pitchFamily="34" charset="0"/>
              </a:defRPr>
            </a:lvl5pPr>
            <a:lvl6pPr marL="2809966" indent="-255451" eaLnBrk="0" fontAlgn="base" hangingPunct="0">
              <a:spcBef>
                <a:spcPct val="0"/>
              </a:spcBef>
              <a:spcAft>
                <a:spcPct val="0"/>
              </a:spcAft>
              <a:defRPr sz="1600">
                <a:solidFill>
                  <a:schemeClr val="tx1"/>
                </a:solidFill>
                <a:latin typeface="Arial" pitchFamily="34" charset="0"/>
                <a:cs typeface="Arial" pitchFamily="34" charset="0"/>
              </a:defRPr>
            </a:lvl6pPr>
            <a:lvl7pPr marL="3320869" indent="-255451" eaLnBrk="0" fontAlgn="base" hangingPunct="0">
              <a:spcBef>
                <a:spcPct val="0"/>
              </a:spcBef>
              <a:spcAft>
                <a:spcPct val="0"/>
              </a:spcAft>
              <a:defRPr sz="1600">
                <a:solidFill>
                  <a:schemeClr val="tx1"/>
                </a:solidFill>
                <a:latin typeface="Arial" pitchFamily="34" charset="0"/>
                <a:cs typeface="Arial" pitchFamily="34" charset="0"/>
              </a:defRPr>
            </a:lvl7pPr>
            <a:lvl8pPr marL="3831772" indent="-255451" eaLnBrk="0" fontAlgn="base" hangingPunct="0">
              <a:spcBef>
                <a:spcPct val="0"/>
              </a:spcBef>
              <a:spcAft>
                <a:spcPct val="0"/>
              </a:spcAft>
              <a:defRPr sz="1600">
                <a:solidFill>
                  <a:schemeClr val="tx1"/>
                </a:solidFill>
                <a:latin typeface="Arial" pitchFamily="34" charset="0"/>
                <a:cs typeface="Arial" pitchFamily="34" charset="0"/>
              </a:defRPr>
            </a:lvl8pPr>
            <a:lvl9pPr marL="4342675" indent="-255451"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F2F2124E-C4A3-4D48-9C0C-3BDB5B82A00B}" type="slidenum">
              <a:rPr lang="en-US" sz="1400"/>
              <a:pPr eaLnBrk="1" hangingPunct="1"/>
              <a:t>60</a:t>
            </a:fld>
            <a:endParaRPr lang="en-US" sz="1400" dirty="0"/>
          </a:p>
        </p:txBody>
      </p:sp>
      <p:sp>
        <p:nvSpPr>
          <p:cNvPr id="113667" name="Rectangle 2050"/>
          <p:cNvSpPr>
            <a:spLocks noGrp="1" noRot="1" noChangeAspect="1" noChangeArrowheads="1" noTextEdit="1"/>
          </p:cNvSpPr>
          <p:nvPr>
            <p:ph type="sldImg"/>
          </p:nvPr>
        </p:nvSpPr>
        <p:spPr>
          <a:ln/>
        </p:spPr>
      </p:sp>
      <p:sp>
        <p:nvSpPr>
          <p:cNvPr id="113668" name="Rectangle 2051"/>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217" indent="-319314" eaLnBrk="0" hangingPunct="0">
              <a:defRPr sz="1600">
                <a:solidFill>
                  <a:schemeClr val="tx1"/>
                </a:solidFill>
                <a:latin typeface="Arial" pitchFamily="34" charset="0"/>
                <a:cs typeface="Arial" pitchFamily="34" charset="0"/>
              </a:defRPr>
            </a:lvl2pPr>
            <a:lvl3pPr marL="1277257" indent="-255451" eaLnBrk="0" hangingPunct="0">
              <a:defRPr sz="1600">
                <a:solidFill>
                  <a:schemeClr val="tx1"/>
                </a:solidFill>
                <a:latin typeface="Arial" pitchFamily="34" charset="0"/>
                <a:cs typeface="Arial" pitchFamily="34" charset="0"/>
              </a:defRPr>
            </a:lvl3pPr>
            <a:lvl4pPr marL="1788160" indent="-255451" eaLnBrk="0" hangingPunct="0">
              <a:defRPr sz="1600">
                <a:solidFill>
                  <a:schemeClr val="tx1"/>
                </a:solidFill>
                <a:latin typeface="Arial" pitchFamily="34" charset="0"/>
                <a:cs typeface="Arial" pitchFamily="34" charset="0"/>
              </a:defRPr>
            </a:lvl4pPr>
            <a:lvl5pPr marL="2299064" indent="-255451" eaLnBrk="0" hangingPunct="0">
              <a:defRPr sz="1600">
                <a:solidFill>
                  <a:schemeClr val="tx1"/>
                </a:solidFill>
                <a:latin typeface="Arial" pitchFamily="34" charset="0"/>
                <a:cs typeface="Arial" pitchFamily="34" charset="0"/>
              </a:defRPr>
            </a:lvl5pPr>
            <a:lvl6pPr marL="2809966" indent="-255451" eaLnBrk="0" fontAlgn="base" hangingPunct="0">
              <a:spcBef>
                <a:spcPct val="0"/>
              </a:spcBef>
              <a:spcAft>
                <a:spcPct val="0"/>
              </a:spcAft>
              <a:defRPr sz="1600">
                <a:solidFill>
                  <a:schemeClr val="tx1"/>
                </a:solidFill>
                <a:latin typeface="Arial" pitchFamily="34" charset="0"/>
                <a:cs typeface="Arial" pitchFamily="34" charset="0"/>
              </a:defRPr>
            </a:lvl6pPr>
            <a:lvl7pPr marL="3320869" indent="-255451" eaLnBrk="0" fontAlgn="base" hangingPunct="0">
              <a:spcBef>
                <a:spcPct val="0"/>
              </a:spcBef>
              <a:spcAft>
                <a:spcPct val="0"/>
              </a:spcAft>
              <a:defRPr sz="1600">
                <a:solidFill>
                  <a:schemeClr val="tx1"/>
                </a:solidFill>
                <a:latin typeface="Arial" pitchFamily="34" charset="0"/>
                <a:cs typeface="Arial" pitchFamily="34" charset="0"/>
              </a:defRPr>
            </a:lvl7pPr>
            <a:lvl8pPr marL="3831772" indent="-255451" eaLnBrk="0" fontAlgn="base" hangingPunct="0">
              <a:spcBef>
                <a:spcPct val="0"/>
              </a:spcBef>
              <a:spcAft>
                <a:spcPct val="0"/>
              </a:spcAft>
              <a:defRPr sz="1600">
                <a:solidFill>
                  <a:schemeClr val="tx1"/>
                </a:solidFill>
                <a:latin typeface="Arial" pitchFamily="34" charset="0"/>
                <a:cs typeface="Arial" pitchFamily="34" charset="0"/>
              </a:defRPr>
            </a:lvl8pPr>
            <a:lvl9pPr marL="4342675" indent="-255451"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2B1B57CB-4FD9-44D4-8599-3559EA4442DF}" type="slidenum">
              <a:rPr lang="en-US" sz="1400"/>
              <a:pPr eaLnBrk="1" hangingPunct="1"/>
              <a:t>61</a:t>
            </a:fld>
            <a:endParaRPr lang="en-US" sz="1400"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I introduce the term “PDCA” here</a:t>
            </a:r>
          </a:p>
          <a:p>
            <a:endParaRPr lang="en-US" dirty="0" smtClean="0">
              <a:latin typeface="Arial" pitchFamily="34" charset="0"/>
            </a:endParaRPr>
          </a:p>
          <a:p>
            <a:r>
              <a:rPr lang="en-US" dirty="0" smtClean="0">
                <a:latin typeface="Arial" pitchFamily="34" charset="0"/>
              </a:rPr>
              <a:t>I often use the term “activities, products, and services” here and reference the standard’s use of these terms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steps in each successive PDCA cycle are:</a:t>
            </a:r>
            <a:endParaRPr lang="en-US" b="1" baseline="30000" dirty="0" smtClean="0"/>
          </a:p>
          <a:p>
            <a:endParaRPr lang="en-US" baseline="30000" dirty="0" smtClean="0"/>
          </a:p>
          <a:p>
            <a:r>
              <a:rPr lang="en-US" b="1" dirty="0" smtClean="0"/>
              <a:t>PLAN</a:t>
            </a:r>
            <a:r>
              <a:rPr lang="en-US" dirty="0" smtClean="0"/>
              <a:t> Establish the objectives and processes necessary to deliver results in accordance with the expected output (the target or goals). By establishing output expectations, the completeness and accuracy of the specificatio</a:t>
            </a:r>
            <a:r>
              <a:rPr lang="en-US" baseline="0" dirty="0" smtClean="0"/>
              <a:t>n </a:t>
            </a:r>
            <a:r>
              <a:rPr lang="en-US" dirty="0" smtClean="0"/>
              <a:t>is also a part of the targeted improvement. When possible start on a small scale to test possible effects. </a:t>
            </a:r>
          </a:p>
          <a:p>
            <a:endParaRPr lang="en-US" b="1" dirty="0" smtClean="0"/>
          </a:p>
          <a:p>
            <a:r>
              <a:rPr lang="en-US" b="1" dirty="0" smtClean="0"/>
              <a:t>DO </a:t>
            </a:r>
            <a:r>
              <a:rPr lang="en-US" dirty="0" smtClean="0"/>
              <a:t>Implement the plan, execute the process, make the product. Collect data for charting and analysis in the following "CHECK" and "ACT" steps. </a:t>
            </a:r>
          </a:p>
          <a:p>
            <a:endParaRPr lang="en-US" dirty="0" smtClean="0"/>
          </a:p>
          <a:p>
            <a:r>
              <a:rPr lang="en-US" b="1" dirty="0" smtClean="0"/>
              <a:t>CHECK</a:t>
            </a:r>
            <a:r>
              <a:rPr lang="en-US" dirty="0" smtClean="0"/>
              <a:t> Study the actual results (measured and collected in "DO" above) and compare against the expected results (targets or goals from the "PLAN") to ascertain any differences. Look for deviation in implementation from the plan and also look for the appropriateness and completeness of the plan to enable the execution, i.e., "Do". Charting data can make this much easier to see trends over several PDCA cycles and in order to convert the collected data into information. Information is what you need for the next step "ACT". </a:t>
            </a:r>
          </a:p>
          <a:p>
            <a:endParaRPr lang="en-US" dirty="0" smtClean="0"/>
          </a:p>
          <a:p>
            <a:r>
              <a:rPr lang="en-US" b="1" dirty="0" smtClean="0"/>
              <a:t>ACT </a:t>
            </a:r>
            <a:r>
              <a:rPr lang="en-US" dirty="0" smtClean="0"/>
              <a:t>Request corrective</a:t>
            </a:r>
            <a:r>
              <a:rPr lang="en-US" baseline="0" dirty="0" smtClean="0"/>
              <a:t> actions </a:t>
            </a:r>
            <a:r>
              <a:rPr lang="en-US" dirty="0" smtClean="0"/>
              <a:t>on significant differences between actual and planned results. Analyze the differences to determine their root causes. Determine where to apply changes that will include improvement of the process or product. When a pass through these four steps does not result in the need to improve, the scope to which PDCA is applied may be refined to plan and improve with more detail in the next iteration of the cycle, or attention needs to be placed in a different stage of the process.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62</a:t>
            </a:fld>
            <a:endParaRPr lang="en-US" dirty="0"/>
          </a:p>
        </p:txBody>
      </p:sp>
    </p:spTree>
    <p:extLst>
      <p:ext uri="{BB962C8B-B14F-4D97-AF65-F5344CB8AC3E}">
        <p14:creationId xmlns:p14="http://schemas.microsoft.com/office/powerpoint/2010/main" val="1390897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63</a:t>
            </a:fld>
            <a:endParaRPr lang="en-US" dirty="0"/>
          </a:p>
        </p:txBody>
      </p:sp>
    </p:spTree>
    <p:extLst>
      <p:ext uri="{BB962C8B-B14F-4D97-AF65-F5344CB8AC3E}">
        <p14:creationId xmlns:p14="http://schemas.microsoft.com/office/powerpoint/2010/main" val="2311268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t>ISO 50001 establishes a framework for industrial plants ; commercial, institutional, and governmental facilities ; and entire organizations to manage energy.</a:t>
            </a:r>
          </a:p>
          <a:p>
            <a:pPr eaLnBrk="1" hangingPunct="1">
              <a:spcBef>
                <a:spcPct val="0"/>
              </a:spcBef>
            </a:pPr>
            <a:r>
              <a:rPr lang="en-US" dirty="0" smtClean="0"/>
              <a:t>Targeting broad applicability across national economic sectors, it is estimated that the standard could influence up to 60 % of the world’s energy use.*</a:t>
            </a:r>
          </a:p>
          <a:p>
            <a:pPr eaLnBrk="1" hangingPunct="1">
              <a:spcBef>
                <a:spcPct val="0"/>
              </a:spcBef>
            </a:pPr>
            <a:endParaRPr lang="en-US" dirty="0" smtClean="0"/>
          </a:p>
          <a:p>
            <a:pPr eaLnBrk="1" hangingPunct="1">
              <a:spcBef>
                <a:spcPct val="0"/>
              </a:spcBef>
            </a:pPr>
            <a:r>
              <a:rPr lang="en-US" dirty="0" smtClean="0"/>
              <a:t>* This estimate is based on information provided in the section, “ World </a:t>
            </a:r>
            <a:r>
              <a:rPr lang="es-ES" dirty="0" smtClean="0"/>
              <a:t>Energy Demand and Economic </a:t>
            </a:r>
            <a:r>
              <a:rPr lang="en-US" dirty="0" smtClean="0"/>
              <a:t>Outlook ”, in the </a:t>
            </a:r>
            <a:r>
              <a:rPr lang="en-US" i="1" dirty="0" smtClean="0"/>
              <a:t>International Energy  Outlook 2010, published by the US </a:t>
            </a:r>
            <a:r>
              <a:rPr lang="es-ES" dirty="0" smtClean="0"/>
              <a:t>Energy Information Administration. This cites 2007 figures on global energy consumption by sector, including </a:t>
            </a:r>
            <a:r>
              <a:rPr lang="en-US" dirty="0" smtClean="0"/>
              <a:t>7 % by the commercial sector (defined </a:t>
            </a:r>
            <a:r>
              <a:rPr lang="es-ES" dirty="0" smtClean="0"/>
              <a:t>as businesses, institutions, and organizations that provide services), </a:t>
            </a:r>
            <a:r>
              <a:rPr lang="en-US" dirty="0" smtClean="0"/>
              <a:t>and 51 % by the industrial sector, </a:t>
            </a:r>
            <a:r>
              <a:rPr lang="es-ES" dirty="0" smtClean="0"/>
              <a:t>(including manufacturing, agriculture, </a:t>
            </a:r>
            <a:r>
              <a:rPr lang="en-US" dirty="0" smtClean="0"/>
              <a:t>mining, and construction). As ISO 50001 is primarily targeted at the </a:t>
            </a:r>
            <a:r>
              <a:rPr lang="es-ES" dirty="0" smtClean="0"/>
              <a:t>commercial and industrial sectors, </a:t>
            </a:r>
            <a:r>
              <a:rPr lang="en-US" dirty="0" smtClean="0"/>
              <a:t>adding the above figures provides an approximate total of 60 % of global energy demand on which the standard could have a positive impact.</a:t>
            </a:r>
            <a:endParaRPr lang="es-ES" dirty="0" smtClean="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217" indent="-319314" eaLnBrk="0" hangingPunct="0">
              <a:defRPr>
                <a:solidFill>
                  <a:schemeClr val="tx1"/>
                </a:solidFill>
                <a:latin typeface="Arial" charset="0"/>
              </a:defRPr>
            </a:lvl2pPr>
            <a:lvl3pPr marL="1277257" indent="-255451" eaLnBrk="0" hangingPunct="0">
              <a:defRPr>
                <a:solidFill>
                  <a:schemeClr val="tx1"/>
                </a:solidFill>
                <a:latin typeface="Arial" charset="0"/>
              </a:defRPr>
            </a:lvl3pPr>
            <a:lvl4pPr marL="1788160" indent="-255451" eaLnBrk="0" hangingPunct="0">
              <a:defRPr>
                <a:solidFill>
                  <a:schemeClr val="tx1"/>
                </a:solidFill>
                <a:latin typeface="Arial" charset="0"/>
              </a:defRPr>
            </a:lvl4pPr>
            <a:lvl5pPr marL="2299064" indent="-255451" eaLnBrk="0" hangingPunct="0">
              <a:defRPr>
                <a:solidFill>
                  <a:schemeClr val="tx1"/>
                </a:solidFill>
                <a:latin typeface="Arial" charset="0"/>
              </a:defRPr>
            </a:lvl5pPr>
            <a:lvl6pPr marL="2809966" indent="-255451" eaLnBrk="0" fontAlgn="base" hangingPunct="0">
              <a:spcBef>
                <a:spcPct val="0"/>
              </a:spcBef>
              <a:spcAft>
                <a:spcPct val="0"/>
              </a:spcAft>
              <a:defRPr>
                <a:solidFill>
                  <a:schemeClr val="tx1"/>
                </a:solidFill>
                <a:latin typeface="Arial" charset="0"/>
              </a:defRPr>
            </a:lvl6pPr>
            <a:lvl7pPr marL="3320869" indent="-255451" eaLnBrk="0" fontAlgn="base" hangingPunct="0">
              <a:spcBef>
                <a:spcPct val="0"/>
              </a:spcBef>
              <a:spcAft>
                <a:spcPct val="0"/>
              </a:spcAft>
              <a:defRPr>
                <a:solidFill>
                  <a:schemeClr val="tx1"/>
                </a:solidFill>
                <a:latin typeface="Arial" charset="0"/>
              </a:defRPr>
            </a:lvl7pPr>
            <a:lvl8pPr marL="3831772" indent="-255451" eaLnBrk="0" fontAlgn="base" hangingPunct="0">
              <a:spcBef>
                <a:spcPct val="0"/>
              </a:spcBef>
              <a:spcAft>
                <a:spcPct val="0"/>
              </a:spcAft>
              <a:defRPr>
                <a:solidFill>
                  <a:schemeClr val="tx1"/>
                </a:solidFill>
                <a:latin typeface="Arial" charset="0"/>
              </a:defRPr>
            </a:lvl8pPr>
            <a:lvl9pPr marL="4342675" indent="-255451" eaLnBrk="0" fontAlgn="base" hangingPunct="0">
              <a:spcBef>
                <a:spcPct val="0"/>
              </a:spcBef>
              <a:spcAft>
                <a:spcPct val="0"/>
              </a:spcAft>
              <a:defRPr>
                <a:solidFill>
                  <a:schemeClr val="tx1"/>
                </a:solidFill>
                <a:latin typeface="Arial" charset="0"/>
              </a:defRPr>
            </a:lvl9pPr>
          </a:lstStyle>
          <a:p>
            <a:pPr eaLnBrk="1" hangingPunct="1"/>
            <a:fld id="{94543213-37A8-4E9A-965E-7A74DC1ED5F9}" type="slidenum">
              <a:rPr lang="es-ES"/>
              <a:pPr eaLnBrk="1" hangingPunct="1"/>
              <a:t>64</a:t>
            </a:fld>
            <a:endParaRPr lang="es-E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t>ISO 50001 — Why is it important?</a:t>
            </a:r>
          </a:p>
          <a:p>
            <a:pPr eaLnBrk="1" hangingPunct="1">
              <a:spcBef>
                <a:spcPct val="0"/>
              </a:spcBef>
            </a:pPr>
            <a:endParaRPr lang="en-US" dirty="0" smtClean="0"/>
          </a:p>
          <a:p>
            <a:pPr eaLnBrk="1" hangingPunct="1">
              <a:spcBef>
                <a:spcPct val="0"/>
              </a:spcBef>
            </a:pPr>
            <a:r>
              <a:rPr lang="en-US" dirty="0" smtClean="0"/>
              <a:t>Energy is critical to organizational operations and can be a major cost to organizations, whatever their activities. An idea can be gained by considering the use of energy through the supply chain of a business, from raw materials </a:t>
            </a:r>
            <a:r>
              <a:rPr lang="es-ES" dirty="0" smtClean="0"/>
              <a:t>through to recycling.</a:t>
            </a:r>
          </a:p>
          <a:p>
            <a:pPr eaLnBrk="1" hangingPunct="1">
              <a:spcBef>
                <a:spcPct val="0"/>
              </a:spcBef>
            </a:pPr>
            <a:r>
              <a:rPr lang="en-US" dirty="0" smtClean="0"/>
              <a:t>In addition to the economic costs of energy to an organization, energy can impose environmental and societal costs by depleting resources and contributing to problems such as climate change.</a:t>
            </a:r>
          </a:p>
          <a:p>
            <a:pPr eaLnBrk="1" hangingPunct="1">
              <a:spcBef>
                <a:spcPct val="0"/>
              </a:spcBef>
            </a:pPr>
            <a:r>
              <a:rPr lang="en-US" dirty="0" smtClean="0"/>
              <a:t>The development and deployment of technologies for new energy sources and renewable sources can take time.</a:t>
            </a:r>
          </a:p>
          <a:p>
            <a:pPr eaLnBrk="1" hangingPunct="1">
              <a:spcBef>
                <a:spcPct val="0"/>
              </a:spcBef>
            </a:pPr>
            <a:r>
              <a:rPr lang="en-US" dirty="0" smtClean="0"/>
              <a:t>Individual organizations cannot control energy prices, government policies or the global economy, but they can improve the way they manage energy in the here and now. Improved energy performance can provide rapid benefits for an organization by maximizing the use of its energy sources and energy-related assets, thus reducing both energy cost and consumption. The organization will  also make positive contributions toward reducing depletion of energy resources and mitigating worldwide effects of energy use, such as global warming.</a:t>
            </a:r>
          </a:p>
          <a:p>
            <a:pPr eaLnBrk="1" hangingPunct="1">
              <a:spcBef>
                <a:spcPct val="0"/>
              </a:spcBef>
            </a:pPr>
            <a:endParaRPr lang="en-US" dirty="0" smtClean="0"/>
          </a:p>
          <a:p>
            <a:pPr eaLnBrk="1" hangingPunct="1">
              <a:spcBef>
                <a:spcPct val="0"/>
              </a:spcBef>
            </a:pPr>
            <a:r>
              <a:rPr lang="en-US" dirty="0" smtClean="0"/>
              <a:t>ISO 50001 is based on the management system model that is already understood and implemented by organizations worldwide. It can make a positive difference</a:t>
            </a:r>
          </a:p>
          <a:p>
            <a:pPr eaLnBrk="1" hangingPunct="1">
              <a:spcBef>
                <a:spcPct val="0"/>
              </a:spcBef>
            </a:pPr>
            <a:r>
              <a:rPr lang="en-US" dirty="0" smtClean="0"/>
              <a:t>for organizations of all types in the very near future, while supporting longer term efforts for improved energy technologies.</a:t>
            </a:r>
          </a:p>
          <a:p>
            <a:pPr eaLnBrk="1" hangingPunct="1">
              <a:spcBef>
                <a:spcPct val="0"/>
              </a:spcBef>
            </a:pPr>
            <a:endParaRPr lang="en-US" dirty="0" smtClean="0"/>
          </a:p>
        </p:txBody>
      </p:sp>
      <p:sp>
        <p:nvSpPr>
          <p:cNvPr id="1946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217" indent="-319314" eaLnBrk="0" hangingPunct="0">
              <a:defRPr>
                <a:solidFill>
                  <a:schemeClr val="tx1"/>
                </a:solidFill>
                <a:latin typeface="Arial" charset="0"/>
              </a:defRPr>
            </a:lvl2pPr>
            <a:lvl3pPr marL="1277257" indent="-255451" eaLnBrk="0" hangingPunct="0">
              <a:defRPr>
                <a:solidFill>
                  <a:schemeClr val="tx1"/>
                </a:solidFill>
                <a:latin typeface="Arial" charset="0"/>
              </a:defRPr>
            </a:lvl3pPr>
            <a:lvl4pPr marL="1788160" indent="-255451" eaLnBrk="0" hangingPunct="0">
              <a:defRPr>
                <a:solidFill>
                  <a:schemeClr val="tx1"/>
                </a:solidFill>
                <a:latin typeface="Arial" charset="0"/>
              </a:defRPr>
            </a:lvl4pPr>
            <a:lvl5pPr marL="2299064" indent="-255451" eaLnBrk="0" hangingPunct="0">
              <a:defRPr>
                <a:solidFill>
                  <a:schemeClr val="tx1"/>
                </a:solidFill>
                <a:latin typeface="Arial" charset="0"/>
              </a:defRPr>
            </a:lvl5pPr>
            <a:lvl6pPr marL="2809966" indent="-255451" eaLnBrk="0" fontAlgn="base" hangingPunct="0">
              <a:spcBef>
                <a:spcPct val="0"/>
              </a:spcBef>
              <a:spcAft>
                <a:spcPct val="0"/>
              </a:spcAft>
              <a:defRPr>
                <a:solidFill>
                  <a:schemeClr val="tx1"/>
                </a:solidFill>
                <a:latin typeface="Arial" charset="0"/>
              </a:defRPr>
            </a:lvl6pPr>
            <a:lvl7pPr marL="3320869" indent="-255451" eaLnBrk="0" fontAlgn="base" hangingPunct="0">
              <a:spcBef>
                <a:spcPct val="0"/>
              </a:spcBef>
              <a:spcAft>
                <a:spcPct val="0"/>
              </a:spcAft>
              <a:defRPr>
                <a:solidFill>
                  <a:schemeClr val="tx1"/>
                </a:solidFill>
                <a:latin typeface="Arial" charset="0"/>
              </a:defRPr>
            </a:lvl7pPr>
            <a:lvl8pPr marL="3831772" indent="-255451" eaLnBrk="0" fontAlgn="base" hangingPunct="0">
              <a:spcBef>
                <a:spcPct val="0"/>
              </a:spcBef>
              <a:spcAft>
                <a:spcPct val="0"/>
              </a:spcAft>
              <a:defRPr>
                <a:solidFill>
                  <a:schemeClr val="tx1"/>
                </a:solidFill>
                <a:latin typeface="Arial" charset="0"/>
              </a:defRPr>
            </a:lvl8pPr>
            <a:lvl9pPr marL="4342675" indent="-255451" eaLnBrk="0" fontAlgn="base" hangingPunct="0">
              <a:spcBef>
                <a:spcPct val="0"/>
              </a:spcBef>
              <a:spcAft>
                <a:spcPct val="0"/>
              </a:spcAft>
              <a:defRPr>
                <a:solidFill>
                  <a:schemeClr val="tx1"/>
                </a:solidFill>
                <a:latin typeface="Arial" charset="0"/>
              </a:defRPr>
            </a:lvl9pPr>
          </a:lstStyle>
          <a:p>
            <a:pPr eaLnBrk="1" hangingPunct="1"/>
            <a:fld id="{CD9AC0FF-0F1D-4D36-912E-93EA5B612C92}" type="slidenum">
              <a:rPr lang="es-ES"/>
              <a:pPr eaLnBrk="1" hangingPunct="1"/>
              <a:t>65</a:t>
            </a:fld>
            <a:endParaRPr lang="es-E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smtClean="0"/>
          </a:p>
        </p:txBody>
      </p:sp>
      <p:sp>
        <p:nvSpPr>
          <p:cNvPr id="204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217" indent="-319314" eaLnBrk="0" hangingPunct="0">
              <a:defRPr>
                <a:solidFill>
                  <a:schemeClr val="tx1"/>
                </a:solidFill>
                <a:latin typeface="Arial" charset="0"/>
              </a:defRPr>
            </a:lvl2pPr>
            <a:lvl3pPr marL="1277257" indent="-255451" eaLnBrk="0" hangingPunct="0">
              <a:defRPr>
                <a:solidFill>
                  <a:schemeClr val="tx1"/>
                </a:solidFill>
                <a:latin typeface="Arial" charset="0"/>
              </a:defRPr>
            </a:lvl3pPr>
            <a:lvl4pPr marL="1788160" indent="-255451" eaLnBrk="0" hangingPunct="0">
              <a:defRPr>
                <a:solidFill>
                  <a:schemeClr val="tx1"/>
                </a:solidFill>
                <a:latin typeface="Arial" charset="0"/>
              </a:defRPr>
            </a:lvl4pPr>
            <a:lvl5pPr marL="2299064" indent="-255451" eaLnBrk="0" hangingPunct="0">
              <a:defRPr>
                <a:solidFill>
                  <a:schemeClr val="tx1"/>
                </a:solidFill>
                <a:latin typeface="Arial" charset="0"/>
              </a:defRPr>
            </a:lvl5pPr>
            <a:lvl6pPr marL="2809966" indent="-255451" eaLnBrk="0" fontAlgn="base" hangingPunct="0">
              <a:spcBef>
                <a:spcPct val="0"/>
              </a:spcBef>
              <a:spcAft>
                <a:spcPct val="0"/>
              </a:spcAft>
              <a:defRPr>
                <a:solidFill>
                  <a:schemeClr val="tx1"/>
                </a:solidFill>
                <a:latin typeface="Arial" charset="0"/>
              </a:defRPr>
            </a:lvl6pPr>
            <a:lvl7pPr marL="3320869" indent="-255451" eaLnBrk="0" fontAlgn="base" hangingPunct="0">
              <a:spcBef>
                <a:spcPct val="0"/>
              </a:spcBef>
              <a:spcAft>
                <a:spcPct val="0"/>
              </a:spcAft>
              <a:defRPr>
                <a:solidFill>
                  <a:schemeClr val="tx1"/>
                </a:solidFill>
                <a:latin typeface="Arial" charset="0"/>
              </a:defRPr>
            </a:lvl7pPr>
            <a:lvl8pPr marL="3831772" indent="-255451" eaLnBrk="0" fontAlgn="base" hangingPunct="0">
              <a:spcBef>
                <a:spcPct val="0"/>
              </a:spcBef>
              <a:spcAft>
                <a:spcPct val="0"/>
              </a:spcAft>
              <a:defRPr>
                <a:solidFill>
                  <a:schemeClr val="tx1"/>
                </a:solidFill>
                <a:latin typeface="Arial" charset="0"/>
              </a:defRPr>
            </a:lvl8pPr>
            <a:lvl9pPr marL="4342675" indent="-255451" eaLnBrk="0" fontAlgn="base" hangingPunct="0">
              <a:spcBef>
                <a:spcPct val="0"/>
              </a:spcBef>
              <a:spcAft>
                <a:spcPct val="0"/>
              </a:spcAft>
              <a:defRPr>
                <a:solidFill>
                  <a:schemeClr val="tx1"/>
                </a:solidFill>
                <a:latin typeface="Arial" charset="0"/>
              </a:defRPr>
            </a:lvl9pPr>
          </a:lstStyle>
          <a:p>
            <a:pPr eaLnBrk="1" hangingPunct="1"/>
            <a:fld id="{67DBAD03-0BFC-418B-B9D6-45F1247BF9C3}" type="slidenum">
              <a:rPr lang="es-ES"/>
              <a:pPr eaLnBrk="1" hangingPunct="1"/>
              <a:t>66</a:t>
            </a:fld>
            <a:endParaRPr lang="es-E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Clr>
                <a:srgbClr val="FF5050"/>
              </a:buClr>
              <a:buFontTx/>
              <a:buAutoNum type="arabicPeriod"/>
            </a:pPr>
            <a:r>
              <a:rPr lang="en-US" dirty="0" smtClean="0"/>
              <a:t> What is the Purpose of an Audit?</a:t>
            </a:r>
          </a:p>
          <a:p>
            <a:pPr eaLnBrk="1" hangingPunct="1">
              <a:buClr>
                <a:srgbClr val="FF5050"/>
              </a:buClr>
              <a:buFontTx/>
              <a:buAutoNum type="arabicPeriod"/>
            </a:pPr>
            <a:r>
              <a:rPr lang="en-US" dirty="0" smtClean="0"/>
              <a:t> What are the stages of an Audit?</a:t>
            </a:r>
          </a:p>
          <a:p>
            <a:pPr eaLnBrk="1" hangingPunct="1">
              <a:buClr>
                <a:srgbClr val="FF5050"/>
              </a:buClr>
              <a:buFontTx/>
              <a:buNone/>
            </a:pPr>
            <a:r>
              <a:rPr lang="en-US" dirty="0" smtClean="0"/>
              <a:t>-</a:t>
            </a:r>
            <a:r>
              <a:rPr lang="en-US" baseline="0" dirty="0" smtClean="0"/>
              <a:t> </a:t>
            </a:r>
            <a:r>
              <a:rPr lang="en-US" dirty="0" smtClean="0"/>
              <a:t>Preparation, Execution, and Monitoring Report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69</a:t>
            </a:fld>
            <a:endParaRPr lang="en-US" dirty="0"/>
          </a:p>
        </p:txBody>
      </p:sp>
    </p:spTree>
    <p:extLst>
      <p:ext uri="{BB962C8B-B14F-4D97-AF65-F5344CB8AC3E}">
        <p14:creationId xmlns:p14="http://schemas.microsoft.com/office/powerpoint/2010/main" val="27349874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question.  Click to show Answer</a:t>
            </a:r>
          </a:p>
          <a:p>
            <a:endParaRPr lang="en-US" baseline="0" dirty="0" smtClean="0"/>
          </a:p>
          <a:p>
            <a:r>
              <a:rPr lang="en-US" baseline="0" dirty="0" smtClean="0"/>
              <a:t>Even more, </a:t>
            </a:r>
            <a:r>
              <a:rPr lang="en-US" baseline="0" dirty="0" err="1" smtClean="0"/>
              <a:t>noone</a:t>
            </a:r>
            <a:r>
              <a:rPr lang="en-US" baseline="0" dirty="0" smtClean="0"/>
              <a:t> really even acknowledges its importance.  If the business community is adopting sustainability on an ever increasing scale, why not?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75</a:t>
            </a:fld>
            <a:endParaRPr lang="en-US" dirty="0"/>
          </a:p>
        </p:txBody>
      </p:sp>
    </p:spTree>
    <p:extLst>
      <p:ext uri="{BB962C8B-B14F-4D97-AF65-F5344CB8AC3E}">
        <p14:creationId xmlns:p14="http://schemas.microsoft.com/office/powerpoint/2010/main" val="429012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9</a:t>
            </a:fld>
            <a:endParaRPr lang="en-US" dirty="0"/>
          </a:p>
        </p:txBody>
      </p:sp>
    </p:spTree>
    <p:extLst>
      <p:ext uri="{BB962C8B-B14F-4D97-AF65-F5344CB8AC3E}">
        <p14:creationId xmlns:p14="http://schemas.microsoft.com/office/powerpoint/2010/main" val="32977316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GB" dirty="0" smtClean="0"/>
              <a:t>IPMA</a:t>
            </a:r>
            <a:r>
              <a:rPr lang="en-GB" baseline="0" dirty="0" smtClean="0"/>
              <a:t> 2008 World Congress</a:t>
            </a:r>
            <a:r>
              <a:rPr lang="en-GB" dirty="0" smtClean="0"/>
              <a:t> – IPMA Vice-President Mary McKinlay’s keynote speech</a:t>
            </a:r>
            <a:r>
              <a:rPr lang="en-GB" baseline="0" dirty="0" smtClean="0"/>
              <a:t> stated this.  (What is the IPMA…) </a:t>
            </a:r>
            <a:endParaRPr lang="en-GB" dirty="0" smtClean="0"/>
          </a:p>
          <a:p>
            <a:endParaRPr lang="en-GB" sz="1300" dirty="0">
              <a:solidFill>
                <a:srgbClr val="003300"/>
              </a:solidFill>
            </a:endParaRPr>
          </a:p>
          <a:p>
            <a:r>
              <a:rPr lang="en-GB" sz="1300" dirty="0">
                <a:solidFill>
                  <a:srgbClr val="003300"/>
                </a:solidFill>
              </a:rPr>
              <a:t>Key moment in the history of sustainability in project management IPMA World Congress 2008 Keynote</a:t>
            </a:r>
            <a:endParaRPr lang="en-GB" dirty="0"/>
          </a:p>
        </p:txBody>
      </p:sp>
      <p:sp>
        <p:nvSpPr>
          <p:cNvPr id="4" name="Slide Number Placeholder 3"/>
          <p:cNvSpPr>
            <a:spLocks noGrp="1"/>
          </p:cNvSpPr>
          <p:nvPr>
            <p:ph type="sldNum" sz="quarter" idx="10"/>
          </p:nvPr>
        </p:nvSpPr>
        <p:spPr/>
        <p:txBody>
          <a:bodyPr/>
          <a:lstStyle/>
          <a:p>
            <a:pPr>
              <a:defRPr/>
            </a:pPr>
            <a:r>
              <a:rPr lang="en-GB" dirty="0" smtClean="0"/>
              <a:t>Page </a:t>
            </a:r>
            <a:fld id="{FC47F003-9287-43A6-8AA4-2D16EC8AEB38}" type="slidenum">
              <a:rPr lang="en-GB" smtClean="0"/>
              <a:pPr>
                <a:defRPr/>
              </a:pPr>
              <a:t>76</a:t>
            </a:fld>
            <a:endParaRPr lang="en-GB"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off slide then talk about sustainable delivery.</a:t>
            </a:r>
          </a:p>
          <a:p>
            <a:endParaRPr lang="en-US" baseline="0" dirty="0" smtClean="0"/>
          </a:p>
          <a:p>
            <a:r>
              <a:rPr lang="en-US" baseline="0" dirty="0" smtClean="0"/>
              <a:t>Engage the group.  There is no “globally accepted answer”  The only place you will find it on Wikipedia is in reference to PRiSM.</a:t>
            </a:r>
          </a:p>
          <a:p>
            <a:endParaRPr lang="en-US" baseline="0" dirty="0" smtClean="0"/>
          </a:p>
          <a:p>
            <a:r>
              <a:rPr lang="en-US" baseline="0" dirty="0" smtClean="0"/>
              <a:t>G’head.  Google it.</a:t>
            </a:r>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77</a:t>
            </a:fld>
            <a:endParaRPr lang="en-US" dirty="0"/>
          </a:p>
        </p:txBody>
      </p:sp>
    </p:spTree>
    <p:extLst>
      <p:ext uri="{BB962C8B-B14F-4D97-AF65-F5344CB8AC3E}">
        <p14:creationId xmlns:p14="http://schemas.microsoft.com/office/powerpoint/2010/main" val="23726123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the</a:t>
            </a:r>
            <a:r>
              <a:rPr lang="en-US" baseline="0" dirty="0" smtClean="0"/>
              <a:t> participants explain what each ISO is related to.</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79</a:t>
            </a:fld>
            <a:endParaRPr lang="en-US" dirty="0"/>
          </a:p>
        </p:txBody>
      </p:sp>
    </p:spTree>
    <p:extLst>
      <p:ext uri="{BB962C8B-B14F-4D97-AF65-F5344CB8AC3E}">
        <p14:creationId xmlns:p14="http://schemas.microsoft.com/office/powerpoint/2010/main" val="28340810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ZapfCalligr BT"/>
              </a:rPr>
              <a:t>I would like to outline some of the key challenges to sustainability in project management. The diagram, which is from the new ISO 21500 Guidance on Project Management, shows a diagram of project stakeholders.  The ISO states that the roles and responsibilities of stakeholders should be defined and communicated based on the organization and project goals. Bear in mind that the project organization is also included in this diagram. Some of the challenges to integrating sustainability with project management are due to the constraints of how we function. If this was a diagram depicting operations, the regulatory bodies would be more connected.  </a:t>
            </a:r>
          </a:p>
          <a:p>
            <a:r>
              <a:rPr lang="en-US" dirty="0" smtClean="0">
                <a:latin typeface="ZapfCalligr BT"/>
              </a:rPr>
              <a:t>Other keys challenges are</a:t>
            </a:r>
          </a:p>
          <a:p>
            <a:r>
              <a:rPr lang="en-US" dirty="0" smtClean="0">
                <a:latin typeface="ZapfCalligr BT"/>
              </a:rPr>
              <a:t>-rationalizing and harmonizing the economic, compliance, ethical, and sustainability dimensions of corporate responsibility and sustainability  in the context of stakeholder requirements; </a:t>
            </a:r>
          </a:p>
          <a:p>
            <a:r>
              <a:rPr lang="en-US" dirty="0" smtClean="0">
                <a:latin typeface="ZapfCalligr BT"/>
              </a:rPr>
              <a:t>-managing non-financial risk, particularly to brand, reputation, local license to operate and to performance instability as an integral part of corporate sustainability management; </a:t>
            </a:r>
          </a:p>
          <a:p>
            <a:r>
              <a:rPr lang="en-US" dirty="0" smtClean="0">
                <a:latin typeface="ZapfCalligr BT"/>
              </a:rPr>
              <a:t>-integrating eco-design and other sustainability requirements into product and service offerings; </a:t>
            </a:r>
          </a:p>
          <a:p>
            <a:r>
              <a:rPr lang="en-US" dirty="0" smtClean="0">
                <a:latin typeface="ZapfCalligr BT"/>
              </a:rPr>
              <a:t>·managing the sustainability performance optimization process to continually increase stakeholder satisfaction; </a:t>
            </a:r>
          </a:p>
          <a:p>
            <a:r>
              <a:rPr lang="en-US" dirty="0" smtClean="0">
                <a:latin typeface="ZapfCalligr BT"/>
              </a:rPr>
              <a:t>·developing strategic responsibility and sustainability capabilities; </a:t>
            </a:r>
          </a:p>
          <a:p>
            <a:endParaRPr lang="en-GB"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rPr>
              <a:t>© GPM LLC 2011-2012</a:t>
            </a:r>
            <a:endParaRPr lang="en-GB" i="1">
              <a:latin typeface="Calibri"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a:t>On the individual level, there are some misconceptions.</a:t>
            </a:r>
          </a:p>
          <a:p>
            <a:endParaRPr lang="en-GB" b="1"/>
          </a:p>
          <a:p>
            <a:r>
              <a:rPr lang="en-GB" b="1"/>
              <a:t>The misconception of added steps (increased workload)  </a:t>
            </a:r>
            <a:r>
              <a:rPr lang="en-GB"/>
              <a:t>- Many times, the response we get is that we are adding extra layers that don’t belong.</a:t>
            </a:r>
          </a:p>
          <a:p>
            <a:r>
              <a:rPr lang="en-GB" b="1"/>
              <a:t>Proving the value </a:t>
            </a:r>
            <a:r>
              <a:rPr lang="en-GB"/>
              <a:t>– Sustainability is a not a function of project management, “operations should worry about that.”</a:t>
            </a:r>
          </a:p>
          <a:p>
            <a:r>
              <a:rPr lang="en-GB" b="1"/>
              <a:t>Established standards </a:t>
            </a:r>
            <a:r>
              <a:rPr lang="en-GB"/>
              <a:t>– There aren’t any standards for sustainability in project management, and we only do what is inside the box…</a:t>
            </a:r>
          </a:p>
          <a:p>
            <a:r>
              <a:rPr lang="en-GB" b="1"/>
              <a:t>Lack of consistent and repeatable processes </a:t>
            </a:r>
            <a:r>
              <a:rPr lang="en-GB"/>
              <a:t>– How would we go about integrating the two on a practical level.  We already recycle our paper… what else is there?</a:t>
            </a:r>
          </a:p>
          <a:p>
            <a:r>
              <a:rPr lang="en-GB" b="1"/>
              <a:t>Lack of Governance </a:t>
            </a:r>
            <a:r>
              <a:rPr lang="en-GB"/>
              <a:t>–  This exists at the portfolio level therefore if one individual wants to adopt it, it can be a challenge. </a:t>
            </a:r>
          </a:p>
          <a:p>
            <a:r>
              <a:rPr lang="en-GB" b="1"/>
              <a:t>Lack of tools </a:t>
            </a:r>
            <a:r>
              <a:rPr lang="en-GB"/>
              <a:t>– How can we show project impact to the triple bottom line People, Planet, Profit? This is also the challenge for sustainability Coordinators or CSR Officers as they coordinate the organizational reporting and project management is left out.  </a:t>
            </a:r>
          </a:p>
          <a:p>
            <a:endParaRPr lang="en-GB"/>
          </a:p>
          <a:p>
            <a:endParaRPr lang="en-GB"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atin typeface="Calibri" pitchFamily="34" charset="0"/>
              </a:rPr>
              <a:t>© GPM LLC 2011-2012</a:t>
            </a:r>
            <a:endParaRPr lang="en-GB" i="1">
              <a:latin typeface="Calibri"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Ask class. Would you all agree that a project has a defined start and end?  What are project managers trained to manage to?  Click to show the brick walls. Is this a misconception? A project manager is only responsible for what happens inside that box.   Does that mean that accounting for post close impacts can’t be part of the process? Is that the excuse?  I believe so.</a:t>
            </a:r>
          </a:p>
        </p:txBody>
      </p:sp>
      <p:sp>
        <p:nvSpPr>
          <p:cNvPr id="4" name="Slide Number Placeholder 3"/>
          <p:cNvSpPr>
            <a:spLocks noGrp="1"/>
          </p:cNvSpPr>
          <p:nvPr>
            <p:ph type="sldNum" sz="quarter" idx="10"/>
          </p:nvPr>
        </p:nvSpPr>
        <p:spPr/>
        <p:txBody>
          <a:bodyPr/>
          <a:lstStyle/>
          <a:p>
            <a:fld id="{2AC3EBD7-D354-4C97-8BB4-9A9E39C1C5CE}" type="slidenum">
              <a:rPr lang="en-US" smtClean="0"/>
              <a:pPr/>
              <a:t>82</a:t>
            </a:fld>
            <a:endParaRPr lang="en-US" dirty="0"/>
          </a:p>
        </p:txBody>
      </p:sp>
    </p:spTree>
    <p:extLst>
      <p:ext uri="{BB962C8B-B14F-4D97-AF65-F5344CB8AC3E}">
        <p14:creationId xmlns:p14="http://schemas.microsoft.com/office/powerpoint/2010/main" val="16608431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http://www.pmi.org/~/media/PDF/Research/2012_Pulse_of_the_profession.ashx</a:t>
            </a:r>
          </a:p>
          <a:p>
            <a:endParaRPr lang="en-US" dirty="0" smtClean="0"/>
          </a:p>
          <a:p>
            <a:r>
              <a:rPr lang="en-US" dirty="0" smtClean="0"/>
              <a:t>This</a:t>
            </a:r>
            <a:r>
              <a:rPr lang="en-US" baseline="0" dirty="0" smtClean="0"/>
              <a:t> was published in  year 2012 by the PMI, an organization that we have a great relationship with and hold much respect for.</a:t>
            </a:r>
          </a:p>
          <a:p>
            <a:r>
              <a:rPr lang="en-US" baseline="0" dirty="0" smtClean="0"/>
              <a:t>How would you interpret this? A little foreshadowing.</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83</a:t>
            </a:fld>
            <a:endParaRPr lang="en-US"/>
          </a:p>
        </p:txBody>
      </p:sp>
    </p:spTree>
    <p:extLst>
      <p:ext uri="{BB962C8B-B14F-4D97-AF65-F5344CB8AC3E}">
        <p14:creationId xmlns:p14="http://schemas.microsoft.com/office/powerpoint/2010/main" val="11047404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Anyone care to read what is inside the red box?</a:t>
            </a:r>
          </a:p>
          <a:p>
            <a:r>
              <a:rPr lang="en-US" dirty="0" smtClean="0"/>
              <a:t>PMI’s PMBOK</a:t>
            </a:r>
            <a:r>
              <a:rPr lang="en-US" baseline="0" dirty="0" smtClean="0"/>
              <a:t> Guide is the most widely adopted text on project management standards in the world.  The newly released book of 616 pages now accounts for sustainability. </a:t>
            </a:r>
          </a:p>
        </p:txBody>
      </p:sp>
      <p:sp>
        <p:nvSpPr>
          <p:cNvPr id="4" name="Slide Number Placeholder 3"/>
          <p:cNvSpPr>
            <a:spLocks noGrp="1"/>
          </p:cNvSpPr>
          <p:nvPr>
            <p:ph type="sldNum" sz="quarter" idx="10"/>
          </p:nvPr>
        </p:nvSpPr>
        <p:spPr/>
        <p:txBody>
          <a:bodyPr/>
          <a:lstStyle/>
          <a:p>
            <a:fld id="{2FBE0712-AA02-4CEE-AF68-858CBC03CA04}" type="slidenum">
              <a:rPr lang="en-US" smtClean="0"/>
              <a:pPr/>
              <a:t>85</a:t>
            </a:fld>
            <a:endParaRPr lang="en-US"/>
          </a:p>
        </p:txBody>
      </p:sp>
    </p:spTree>
    <p:extLst>
      <p:ext uri="{BB962C8B-B14F-4D97-AF65-F5344CB8AC3E}">
        <p14:creationId xmlns:p14="http://schemas.microsoft.com/office/powerpoint/2010/main" val="17532253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519">
              <a:spcBef>
                <a:spcPct val="0"/>
              </a:spcBef>
            </a:pPr>
            <a:r>
              <a:rPr lang="en-US" dirty="0" smtClean="0"/>
              <a:t>Here is a diagram, from ISO 21500, Guidance</a:t>
            </a:r>
            <a:r>
              <a:rPr lang="en-US" baseline="0" dirty="0" smtClean="0"/>
              <a:t> on Project Management</a:t>
            </a:r>
            <a:r>
              <a:rPr lang="en-US" dirty="0" smtClean="0"/>
              <a:t> page</a:t>
            </a:r>
            <a:r>
              <a:rPr lang="en-US" baseline="0" dirty="0" smtClean="0"/>
              <a:t> 3 </a:t>
            </a:r>
            <a:r>
              <a:rPr lang="en-US" dirty="0" smtClean="0"/>
              <a:t>that depicts the project organization. The boxes represent project management concepts and the arrows represent a logical flow by which the concepts are connected. The dotted lines are organizational boundaries.  </a:t>
            </a:r>
          </a:p>
          <a:p>
            <a:pPr defTabSz="963519">
              <a:spcBef>
                <a:spcPct val="0"/>
              </a:spcBef>
            </a:pPr>
            <a:endParaRPr lang="en-US" dirty="0" smtClean="0"/>
          </a:p>
          <a:p>
            <a:pPr defTabSz="963519">
              <a:spcBef>
                <a:spcPct val="0"/>
              </a:spcBef>
            </a:pPr>
            <a:r>
              <a:rPr lang="en-US" dirty="0" smtClean="0"/>
              <a:t>The blue box listed as opportunities represents what becomes the project initiation phase and comes from organizational need, market demand and so forth. I will stress that factors outside the organizational boundary include regulatory, socio-economic, and ecological.  If they are penetrating the organization then where would they most likely live within the project environment?  Project Governance. Makes sense.</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F2BFC5C-A399-4D70-A860-6469FFDDBCC8}" type="slidenum">
              <a:rPr lang="en-US" smtClean="0">
                <a:latin typeface="Calibri" pitchFamily="34" charset="0"/>
              </a:rPr>
              <a:pPr eaLnBrk="1" hangingPunct="1"/>
              <a:t>86</a:t>
            </a:fld>
            <a:endParaRPr lang="en-US" smtClean="0">
              <a:latin typeface="Calibri"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519">
              <a:spcBef>
                <a:spcPct val="0"/>
              </a:spcBef>
            </a:pPr>
            <a:r>
              <a:rPr lang="en-US" dirty="0" smtClean="0"/>
              <a:t>Where does sustainability most commonly live?  Organizational strategy and operations.   Look on any fortune 500 website and you will see Social Responsibility and the vast majority is tied to supply chains, and operations.  If opportunity is driven through projects, then why do we not have best practices for sustainability within project management?</a:t>
            </a:r>
          </a:p>
          <a:p>
            <a:pPr defTabSz="963519">
              <a:spcBef>
                <a:spcPct val="0"/>
              </a:spcBef>
            </a:pPr>
            <a:endParaRPr lang="en-US" dirty="0" smtClean="0"/>
          </a:p>
          <a:p>
            <a:pPr defTabSz="963519">
              <a:spcBef>
                <a:spcPct val="0"/>
              </a:spcBef>
            </a:pPr>
            <a:r>
              <a:rPr lang="en-US" dirty="0" smtClean="0"/>
              <a:t>Example Coca Cola</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3D03C3C-17A6-4121-9141-8BD704FBEB66}" type="slidenum">
              <a:rPr lang="en-US" smtClean="0">
                <a:latin typeface="Calibri" pitchFamily="34" charset="0"/>
              </a:rPr>
              <a:pPr eaLnBrk="1" hangingPunct="1"/>
              <a:t>88</a:t>
            </a:fld>
            <a:endParaRPr lang="en-US" smtClean="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GPM</a:t>
            </a:r>
            <a:r>
              <a:rPr lang="en-US" baseline="0" dirty="0" smtClean="0"/>
              <a:t> earned an achievement award from the International Project Management Association for the development of PRiSM.</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10</a:t>
            </a:fld>
            <a:endParaRPr lang="en-US" dirty="0"/>
          </a:p>
        </p:txBody>
      </p:sp>
    </p:spTree>
    <p:extLst>
      <p:ext uri="{BB962C8B-B14F-4D97-AF65-F5344CB8AC3E}">
        <p14:creationId xmlns:p14="http://schemas.microsoft.com/office/powerpoint/2010/main" val="2468815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519">
              <a:spcBef>
                <a:spcPct val="0"/>
              </a:spcBef>
            </a:pPr>
            <a:r>
              <a:rPr lang="en-US" smtClean="0"/>
              <a:t>By all accounts, this entire section is excluded.</a:t>
            </a:r>
          </a:p>
          <a:p>
            <a:pPr defTabSz="963519">
              <a:spcBef>
                <a:spcPct val="0"/>
              </a:spcBef>
            </a:pPr>
            <a:endParaRPr lang="en-US" smtClean="0"/>
          </a:p>
          <a:p>
            <a:pPr defTabSz="963519">
              <a:spcBef>
                <a:spcPct val="0"/>
              </a:spcBef>
            </a:pPr>
            <a:endParaRPr 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37309D6-AB8A-40D4-A88C-7BA71D415045}" type="slidenum">
              <a:rPr lang="en-US" smtClean="0">
                <a:latin typeface="Calibri" pitchFamily="34" charset="0"/>
              </a:rPr>
              <a:pPr eaLnBrk="1" hangingPunct="1"/>
              <a:t>89</a:t>
            </a:fld>
            <a:endParaRPr lang="en-US" smtClean="0">
              <a:latin typeface="Calibri"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519">
              <a:spcBef>
                <a:spcPct val="0"/>
              </a:spcBef>
            </a:pPr>
            <a:r>
              <a:rPr lang="en-US" dirty="0" smtClean="0"/>
              <a:t>Sustainability governance needs to exist in </a:t>
            </a:r>
            <a:r>
              <a:rPr lang="en-US" b="1" dirty="0" smtClean="0"/>
              <a:t>within</a:t>
            </a:r>
            <a:r>
              <a:rPr lang="en-US" dirty="0" smtClean="0"/>
              <a:t> project governance. When organizations talk about cradle to cradle, unless they are including the delivery process, something is missing.  </a:t>
            </a:r>
          </a:p>
          <a:p>
            <a:pPr defTabSz="963519">
              <a:spcBef>
                <a:spcPct val="0"/>
              </a:spcBef>
            </a:pPr>
            <a:r>
              <a:rPr lang="en-US" dirty="0" smtClean="0"/>
              <a:t>A couple things to note: </a:t>
            </a:r>
          </a:p>
          <a:p>
            <a:pPr defTabSz="963519">
              <a:spcBef>
                <a:spcPct val="0"/>
              </a:spcBef>
            </a:pPr>
            <a:endParaRPr lang="en-US" dirty="0" smtClean="0"/>
          </a:p>
          <a:p>
            <a:pPr defTabSz="963519">
              <a:spcBef>
                <a:spcPct val="0"/>
              </a:spcBef>
            </a:pPr>
            <a:r>
              <a:rPr lang="en-US" dirty="0" smtClean="0"/>
              <a:t>Some of the benefits of incorporating sustainability with project governance at the portfolio level:</a:t>
            </a:r>
          </a:p>
          <a:p>
            <a:pPr defTabSz="963519"/>
            <a:r>
              <a:rPr lang="en-GB" dirty="0" smtClean="0"/>
              <a:t>It becomes a standard way of practice.</a:t>
            </a:r>
          </a:p>
          <a:p>
            <a:pPr defTabSz="963519"/>
            <a:r>
              <a:rPr lang="en-GB" dirty="0" smtClean="0"/>
              <a:t>The organization shares best practices and so improvements occur more rapidly</a:t>
            </a:r>
          </a:p>
          <a:p>
            <a:pPr defTabSz="963519"/>
            <a:r>
              <a:rPr lang="en-GB" dirty="0" smtClean="0"/>
              <a:t>Response to and from lower levels becomes easier to make changes to business approach</a:t>
            </a:r>
          </a:p>
          <a:p>
            <a:pPr defTabSz="963519">
              <a:spcBef>
                <a:spcPct val="0"/>
              </a:spcBef>
            </a:pPr>
            <a:endParaRPr lang="en-US" dirty="0" smtClean="0"/>
          </a:p>
          <a:p>
            <a:pPr defTabSz="963519"/>
            <a:r>
              <a:rPr lang="en-GB" dirty="0" smtClean="0"/>
              <a:t>At the program level it is important to try and share experiences, resources and practices.</a:t>
            </a:r>
          </a:p>
          <a:p>
            <a:pPr defTabSz="963519"/>
            <a:r>
              <a:rPr lang="en-GB" dirty="0" smtClean="0"/>
              <a:t>If the sustainability program has been started in a different part of the organization and the practices are working to deliver a project within this area then it is the responsibility of the Program Manager to ensure that each of the projects under their control embrace the changes and that they are promoted through good communication and a clear education to all departments.</a:t>
            </a:r>
          </a:p>
          <a:p>
            <a:pPr defTabSz="963519">
              <a:spcBef>
                <a:spcPct val="0"/>
              </a:spcBef>
            </a:pPr>
            <a:endParaRPr lang="en-US" dirty="0"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CEE6580-2B96-425C-8E24-D26C0DC0AB16}" type="slidenum">
              <a:rPr lang="en-US" smtClean="0">
                <a:latin typeface="Calibri" pitchFamily="34" charset="0"/>
              </a:rPr>
              <a:pPr eaLnBrk="1" hangingPunct="1"/>
              <a:t>90</a:t>
            </a:fld>
            <a:endParaRPr lang="en-US" smtClean="0">
              <a:latin typeface="Calibri"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380354" name="Rectangle 2"/>
          <p:cNvSpPr>
            <a:spLocks noGrp="1" noRot="1" noChangeAspect="1" noChangeArrowheads="1" noTextEdit="1"/>
          </p:cNvSpPr>
          <p:nvPr>
            <p:ph type="sldImg"/>
          </p:nvPr>
        </p:nvSpPr>
        <p:spPr>
          <a:xfrm>
            <a:off x="1258888" y="720725"/>
            <a:ext cx="4799012" cy="3598863"/>
          </a:xfrm>
          <a:ln/>
        </p:spPr>
      </p:sp>
      <p:sp>
        <p:nvSpPr>
          <p:cNvPr id="1380355" name="Rectangle 3"/>
          <p:cNvSpPr>
            <a:spLocks noGrp="1" noChangeArrowheads="1"/>
          </p:cNvSpPr>
          <p:nvPr>
            <p:ph type="body" idx="1"/>
          </p:nvPr>
        </p:nvSpPr>
        <p:spPr>
          <a:xfrm>
            <a:off x="976253" y="4561485"/>
            <a:ext cx="5362697" cy="4319322"/>
          </a:xfrm>
        </p:spPr>
        <p:txBody>
          <a:bodyPr/>
          <a:lstStyle/>
          <a:p>
            <a:r>
              <a:rPr lang="en-US" sz="1300" b="1" dirty="0"/>
              <a:t>Projects</a:t>
            </a:r>
          </a:p>
          <a:p>
            <a:pPr marL="241653" indent="-241653">
              <a:buFont typeface="+mj-lt"/>
              <a:buAutoNum type="arabicPeriod"/>
            </a:pPr>
            <a:r>
              <a:rPr lang="en-US" sz="1300" dirty="0"/>
              <a:t>A project consists of a unique set of processes consisting of coordinated and controlled activities with start and end dates, performed to achieve project objectives. Achievement of the project objectives requires the provision of deliverables conforming to specific requirements. A project may</a:t>
            </a:r>
          </a:p>
          <a:p>
            <a:pPr marL="241653" indent="-241653">
              <a:buFont typeface="+mj-lt"/>
              <a:buAutoNum type="arabicPeriod"/>
            </a:pPr>
            <a:r>
              <a:rPr lang="en-US" sz="1300" dirty="0"/>
              <a:t>be subject to multiple constraints.</a:t>
            </a:r>
          </a:p>
          <a:p>
            <a:pPr marL="241653" indent="-241653">
              <a:buFont typeface="+mj-lt"/>
              <a:buAutoNum type="arabicPeriod"/>
            </a:pPr>
            <a:r>
              <a:rPr lang="en-US" sz="1300" dirty="0"/>
              <a:t>Although many projects may be similar, each project is unique. Project differences may occur in: deliverables provided; stakeholders influencing; resources used; constraints; and the way processes are tailored to provide the deliverables.</a:t>
            </a:r>
          </a:p>
          <a:p>
            <a:pPr marL="241653" indent="-241653">
              <a:buFont typeface="+mj-lt"/>
              <a:buAutoNum type="arabicPeriod"/>
            </a:pPr>
            <a:r>
              <a:rPr lang="en-US" sz="1300" dirty="0"/>
              <a:t>Every project has a definite start and end, and is usually divided into phases</a:t>
            </a:r>
            <a:endParaRPr lang="en-US" sz="1300" b="1" dirty="0"/>
          </a:p>
          <a:p>
            <a:pPr marL="181240" indent="-181240">
              <a:buFont typeface="Arial" pitchFamily="34" charset="0"/>
              <a:buChar char="•"/>
            </a:pPr>
            <a:endParaRPr lang="en-US" sz="1300" b="1" dirty="0"/>
          </a:p>
          <a:p>
            <a:r>
              <a:rPr lang="en-US" sz="1300" b="1" dirty="0"/>
              <a:t>Project Management</a:t>
            </a:r>
          </a:p>
          <a:p>
            <a:pPr marL="181240" indent="-181240">
              <a:buFont typeface="Arial" pitchFamily="34" charset="0"/>
              <a:buChar char="•"/>
            </a:pPr>
            <a:r>
              <a:rPr lang="en-US" sz="1300" dirty="0"/>
              <a:t>Project management is the application of methods, tools, techniques and competencies to a project.</a:t>
            </a:r>
          </a:p>
          <a:p>
            <a:pPr marL="181240" indent="-181240">
              <a:buFont typeface="Arial" pitchFamily="34" charset="0"/>
              <a:buChar char="•"/>
            </a:pPr>
            <a:r>
              <a:rPr lang="en-US" sz="1300" dirty="0"/>
              <a:t>Project management includes the integration of the various phases of the project life cycle</a:t>
            </a:r>
          </a:p>
          <a:p>
            <a:pPr marL="181240" indent="-181240">
              <a:buFont typeface="Arial" pitchFamily="34" charset="0"/>
              <a:buChar char="•"/>
            </a:pPr>
            <a:r>
              <a:rPr lang="en-US" sz="1300" dirty="0"/>
              <a:t>Project management is performed through processes. The processes selected for performing a</a:t>
            </a:r>
          </a:p>
          <a:p>
            <a:pPr marL="181240" indent="-181240">
              <a:buFont typeface="Arial" pitchFamily="34" charset="0"/>
              <a:buChar char="•"/>
            </a:pPr>
            <a:r>
              <a:rPr lang="en-US" sz="1300" dirty="0"/>
              <a:t>project should be aligned in a systemic view. Each phase of the project life cycle should have</a:t>
            </a:r>
          </a:p>
          <a:p>
            <a:pPr marL="181240" indent="-181240">
              <a:buFont typeface="Arial" pitchFamily="34" charset="0"/>
              <a:buChar char="•"/>
            </a:pPr>
            <a:r>
              <a:rPr lang="en-US" sz="1300" dirty="0"/>
              <a:t>specific deliverables. These deliverables should be regularly reviewed during the project to meet</a:t>
            </a:r>
          </a:p>
          <a:p>
            <a:pPr marL="181240" indent="-181240">
              <a:buFont typeface="Arial" pitchFamily="34" charset="0"/>
              <a:buChar char="•"/>
            </a:pPr>
            <a:r>
              <a:rPr lang="en-US" sz="1300" dirty="0"/>
              <a:t>the requirements of the sponsor, customers and other stakeholders</a:t>
            </a:r>
          </a:p>
          <a:p>
            <a:pPr marL="181240" indent="-181240">
              <a:buFont typeface="Arial" pitchFamily="34" charset="0"/>
              <a:buChar char="•"/>
            </a:pPr>
            <a:endParaRPr lang="en-US" sz="1300" dirty="0"/>
          </a:p>
          <a:p>
            <a:pPr marL="181240" indent="-181240">
              <a:buFont typeface="Arial" pitchFamily="34" charset="0"/>
              <a:buChar char="•"/>
            </a:pPr>
            <a:r>
              <a:rPr lang="en-US" sz="1300" dirty="0"/>
              <a:t>ISO 21500 Section 3.2 and 3.3</a:t>
            </a:r>
            <a:endParaRPr lang="en-GB" sz="1100"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This standard addresses only project management processes. However, it should be noted that product, support and project management processes might overlap and interact throughout a project.</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93</a:t>
            </a:fld>
            <a:endParaRPr lang="en-US" dirty="0"/>
          </a:p>
        </p:txBody>
      </p:sp>
    </p:spTree>
    <p:extLst>
      <p:ext uri="{BB962C8B-B14F-4D97-AF65-F5344CB8AC3E}">
        <p14:creationId xmlns:p14="http://schemas.microsoft.com/office/powerpoint/2010/main" val="26889886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ZapfCalligr BT" pitchFamily="18" charset="0"/>
              </a:rPr>
              <a:t>Key challenges in Sustainability management include: </a:t>
            </a:r>
          </a:p>
          <a:p>
            <a:pPr lvl="0"/>
            <a:r>
              <a:rPr lang="en-US" dirty="0">
                <a:latin typeface="ZapfCalligr BT" pitchFamily="18" charset="0"/>
              </a:rPr>
              <a:t>·managing in an integrated manner the full lifecycle of strategy formulation, implementation, evaluation and evolution incorporating stakeholder participation; </a:t>
            </a:r>
          </a:p>
          <a:p>
            <a:pPr lvl="0"/>
            <a:r>
              <a:rPr lang="en-US" dirty="0">
                <a:latin typeface="ZapfCalligr BT" pitchFamily="18" charset="0"/>
              </a:rPr>
              <a:t>·aligning responsibility strategy to corporate strategy focusing on: </a:t>
            </a:r>
          </a:p>
          <a:p>
            <a:pPr lvl="0"/>
            <a:r>
              <a:rPr lang="en-US" dirty="0">
                <a:latin typeface="ZapfCalligr BT" pitchFamily="18" charset="0"/>
              </a:rPr>
              <a:t>-rationalising and harmonising the economic, compliance, ethical, and sustainability dimensions of corporate responsibility and sustainability  in the context of stakeholder requirements; </a:t>
            </a:r>
          </a:p>
          <a:p>
            <a:pPr lvl="0"/>
            <a:r>
              <a:rPr lang="en-US" dirty="0">
                <a:latin typeface="ZapfCalligr BT" pitchFamily="18" charset="0"/>
              </a:rPr>
              <a:t>-managing non-financial risk, particularly to brand, reputation, local licence to operate and to performance instability as an integral part of corporate sustainability management; </a:t>
            </a:r>
          </a:p>
          <a:p>
            <a:pPr lvl="0"/>
            <a:r>
              <a:rPr lang="en-US" dirty="0">
                <a:latin typeface="ZapfCalligr BT" pitchFamily="18" charset="0"/>
              </a:rPr>
              <a:t>-integrating eco-design and other sustainability requirements into product and service offerings; </a:t>
            </a:r>
          </a:p>
          <a:p>
            <a:pPr lvl="0"/>
            <a:r>
              <a:rPr lang="en-US" dirty="0">
                <a:latin typeface="ZapfCalligr BT" pitchFamily="18" charset="0"/>
              </a:rPr>
              <a:t>·managing the sustainability performance optimisation process to continually increase stakeholder satisfaction; </a:t>
            </a:r>
          </a:p>
          <a:p>
            <a:pPr lvl="0"/>
            <a:r>
              <a:rPr lang="en-US" dirty="0">
                <a:latin typeface="ZapfCalligr BT" pitchFamily="18" charset="0"/>
              </a:rPr>
              <a:t>·developing strategic responsibility and sustainability capabilities; </a:t>
            </a:r>
          </a:p>
          <a:p>
            <a:endParaRPr lang="en-GB" dirty="0"/>
          </a:p>
        </p:txBody>
      </p:sp>
      <p:sp>
        <p:nvSpPr>
          <p:cNvPr id="4" name="Slide Number Placeholder 3"/>
          <p:cNvSpPr>
            <a:spLocks noGrp="1"/>
          </p:cNvSpPr>
          <p:nvPr>
            <p:ph type="sldNum" sz="quarter" idx="10"/>
          </p:nvPr>
        </p:nvSpPr>
        <p:spPr/>
        <p:txBody>
          <a:bodyPr/>
          <a:lstStyle/>
          <a:p>
            <a:r>
              <a:rPr lang="en-GB" dirty="0" smtClean="0"/>
              <a:t>© GPM LLC 2011-2012</a:t>
            </a:r>
            <a:endParaRPr lang="en-GB" i="1"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At Program level it is important to try and share experiences, resources and practices.</a:t>
            </a:r>
          </a:p>
          <a:p>
            <a:endParaRPr lang="en-GB" dirty="0" smtClean="0"/>
          </a:p>
          <a:p>
            <a:r>
              <a:rPr lang="en-GB" dirty="0" smtClean="0"/>
              <a:t>If the sustainability program has been started into a different part of the organization and the practices are working to deliver a project within this area then it is the responsibility of the Program Manager to ensure that each of the projects under their control embrace the changes and that they are promoted through good communication</a:t>
            </a:r>
            <a:r>
              <a:rPr lang="en-GB" baseline="0" dirty="0" smtClean="0"/>
              <a:t> and a clear education to all departments.</a:t>
            </a:r>
            <a:endParaRPr lang="en-GB" dirty="0"/>
          </a:p>
        </p:txBody>
      </p:sp>
      <p:sp>
        <p:nvSpPr>
          <p:cNvPr id="4" name="Slide Number Placeholder 3"/>
          <p:cNvSpPr>
            <a:spLocks noGrp="1"/>
          </p:cNvSpPr>
          <p:nvPr>
            <p:ph type="sldNum" sz="quarter" idx="10"/>
          </p:nvPr>
        </p:nvSpPr>
        <p:spPr/>
        <p:txBody>
          <a:bodyPr/>
          <a:lstStyle/>
          <a:p>
            <a:r>
              <a:rPr lang="en-GB" dirty="0" smtClean="0"/>
              <a:t>© GPM LLC 2011-2012</a:t>
            </a:r>
            <a:endParaRPr lang="en-GB" i="1"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438722" name="Rectangle 2"/>
          <p:cNvSpPr>
            <a:spLocks noGrp="1" noRot="1" noChangeAspect="1" noChangeArrowheads="1" noTextEdit="1"/>
          </p:cNvSpPr>
          <p:nvPr>
            <p:ph type="sldImg"/>
          </p:nvPr>
        </p:nvSpPr>
        <p:spPr>
          <a:xfrm>
            <a:off x="1258888" y="720725"/>
            <a:ext cx="4799012" cy="3598863"/>
          </a:xfrm>
          <a:ln/>
        </p:spPr>
      </p:sp>
      <p:sp>
        <p:nvSpPr>
          <p:cNvPr id="1438723" name="Rectangle 3"/>
          <p:cNvSpPr>
            <a:spLocks noGrp="1" noChangeArrowheads="1"/>
          </p:cNvSpPr>
          <p:nvPr>
            <p:ph type="body" idx="1"/>
          </p:nvPr>
        </p:nvSpPr>
        <p:spPr>
          <a:xfrm>
            <a:off x="976253" y="4561485"/>
            <a:ext cx="5362697" cy="4319322"/>
          </a:xfrm>
        </p:spPr>
        <p:txBody>
          <a:bodyPr/>
          <a:lstStyle/>
          <a:p>
            <a:r>
              <a:rPr lang="en-GB" sz="1100" dirty="0"/>
              <a:t>Governance of project management is a responsibility of corporate management requiring the support of project sponsors, project managers and project teams.  Effective governance of project management will ensure that the organization’s projects are:</a:t>
            </a:r>
          </a:p>
          <a:p>
            <a:r>
              <a:rPr lang="en-GB" sz="1100" dirty="0"/>
              <a:t>aligned to organization’s strategic objectives</a:t>
            </a:r>
          </a:p>
          <a:p>
            <a:r>
              <a:rPr lang="en-GB" sz="1100" dirty="0"/>
              <a:t>delivered efficiently</a:t>
            </a:r>
          </a:p>
          <a:p>
            <a:r>
              <a:rPr lang="en-GB" sz="1100" dirty="0"/>
              <a:t>sustainable</a:t>
            </a:r>
            <a:r>
              <a:rPr lang="en-US" sz="1100" dirty="0"/>
              <a:t> </a:t>
            </a:r>
          </a:p>
          <a:p>
            <a:r>
              <a:rPr lang="en-GB" sz="1100" dirty="0"/>
              <a:t>The relationships between management responsibilities are shown above. This shows that the activities involved in the governance of project management is a subset of corporate governance.  It shows that most project management activities are outside the responsibility of corporate governance.  This suggests that the control of projects must be shared between corporate governance and project management.</a:t>
            </a:r>
          </a:p>
          <a:p>
            <a:r>
              <a:rPr lang="en-GB" sz="1100" b="1" dirty="0"/>
              <a:t>Application of principles - </a:t>
            </a:r>
            <a:r>
              <a:rPr lang="en-GB" sz="1100" dirty="0"/>
              <a:t>APM suggests that monitoring performance in four component areas will indicate the extent to which the principles are applied.  These are:</a:t>
            </a:r>
          </a:p>
          <a:p>
            <a:r>
              <a:rPr lang="en-GB" sz="1100" dirty="0"/>
              <a:t>portfolio direction</a:t>
            </a:r>
          </a:p>
          <a:p>
            <a:r>
              <a:rPr lang="en-GB" sz="1100" dirty="0"/>
              <a:t>project sponsorship</a:t>
            </a:r>
          </a:p>
          <a:p>
            <a:r>
              <a:rPr lang="en-GB" sz="1100" dirty="0"/>
              <a:t>project management</a:t>
            </a:r>
          </a:p>
          <a:p>
            <a:r>
              <a:rPr lang="en-GB" sz="1100" dirty="0"/>
              <a:t>disclosure and reporting.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448962" name="Rectangle 2"/>
          <p:cNvSpPr>
            <a:spLocks noGrp="1" noRot="1" noChangeAspect="1" noChangeArrowheads="1" noTextEdit="1"/>
          </p:cNvSpPr>
          <p:nvPr>
            <p:ph type="sldImg"/>
          </p:nvPr>
        </p:nvSpPr>
        <p:spPr>
          <a:xfrm>
            <a:off x="1214438" y="719138"/>
            <a:ext cx="4803775" cy="3602037"/>
          </a:xfrm>
          <a:ln/>
        </p:spPr>
      </p:sp>
      <p:sp>
        <p:nvSpPr>
          <p:cNvPr id="1448963" name="Rectangle 3"/>
          <p:cNvSpPr>
            <a:spLocks noGrp="1" noChangeArrowheads="1"/>
          </p:cNvSpPr>
          <p:nvPr>
            <p:ph type="body" idx="1"/>
          </p:nvPr>
        </p:nvSpPr>
        <p:spPr>
          <a:xfrm>
            <a:off x="974582" y="4563007"/>
            <a:ext cx="5366039" cy="4319322"/>
          </a:xfrm>
        </p:spPr>
        <p:txBody>
          <a:bodyPr/>
          <a:lstStyle/>
          <a:p>
            <a:r>
              <a:rPr lang="en-GB" dirty="0"/>
              <a:t>Typical activities performed by the Project Sponsor during the project life cycle include:</a:t>
            </a:r>
          </a:p>
          <a:p>
            <a:endParaRPr lang="en-GB" dirty="0"/>
          </a:p>
          <a:p>
            <a:r>
              <a:rPr lang="en-GB" dirty="0"/>
              <a:t>Developing and maintaining the Business Case, assigning the Project Manager and authorising the project management plan and any updates. </a:t>
            </a:r>
          </a:p>
          <a:p>
            <a:r>
              <a:rPr lang="en-GB" dirty="0"/>
              <a:t>Monitoring the project environment for risks, communicating with the Project Manager and other project stakeholders to identify any changes required.  </a:t>
            </a:r>
          </a:p>
          <a:p>
            <a:r>
              <a:rPr lang="en-GB" dirty="0"/>
              <a:t>Reviewing progress against critical success criteria and checking that the planned business benefits will be achieved.  Depending on progress the sponsor may decide to stop, change or continue the project. </a:t>
            </a:r>
          </a:p>
          <a:p>
            <a:r>
              <a:rPr lang="en-GB" dirty="0"/>
              <a:t>Accepting the project deliverables, signing off the project and handing the products to the operating authority.</a:t>
            </a:r>
          </a:p>
          <a:p>
            <a:r>
              <a:rPr lang="en-GB" dirty="0"/>
              <a:t>Conducting benefits </a:t>
            </a:r>
            <a:r>
              <a:rPr lang="en-GB" dirty="0" smtClean="0"/>
              <a:t>realization </a:t>
            </a:r>
            <a:r>
              <a:rPr lang="en-GB" dirty="0"/>
              <a:t>reviews during the Operations Phase.</a:t>
            </a:r>
            <a:r>
              <a:rPr lang="en-US" dirty="0"/>
              <a:t> </a:t>
            </a:r>
            <a:endParaRPr lang="en-GB"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448962" name="Rectangle 2"/>
          <p:cNvSpPr>
            <a:spLocks noGrp="1" noRot="1" noChangeAspect="1" noChangeArrowheads="1" noTextEdit="1"/>
          </p:cNvSpPr>
          <p:nvPr>
            <p:ph type="sldImg"/>
          </p:nvPr>
        </p:nvSpPr>
        <p:spPr>
          <a:xfrm>
            <a:off x="1214438" y="719138"/>
            <a:ext cx="4803775" cy="3602037"/>
          </a:xfrm>
          <a:ln/>
        </p:spPr>
      </p:sp>
      <p:sp>
        <p:nvSpPr>
          <p:cNvPr id="1448963" name="Rectangle 3"/>
          <p:cNvSpPr>
            <a:spLocks noGrp="1" noChangeArrowheads="1"/>
          </p:cNvSpPr>
          <p:nvPr>
            <p:ph type="body" idx="1"/>
          </p:nvPr>
        </p:nvSpPr>
        <p:spPr>
          <a:xfrm>
            <a:off x="974582" y="4563007"/>
            <a:ext cx="5366039" cy="4319322"/>
          </a:xfrm>
        </p:spPr>
        <p:txBody>
          <a:bodyPr/>
          <a:lstStyle/>
          <a:p>
            <a:r>
              <a:rPr lang="en-GB" dirty="0"/>
              <a:t>Typical activities performed by the Project Sponsor during the project life cycle include:</a:t>
            </a:r>
          </a:p>
          <a:p>
            <a:endParaRPr lang="en-GB" dirty="0"/>
          </a:p>
          <a:p>
            <a:r>
              <a:rPr lang="en-GB" dirty="0"/>
              <a:t>Developing and maintaining the Business Case, assigning the Project Manager and authorising the project management plan and any updates. </a:t>
            </a:r>
          </a:p>
          <a:p>
            <a:r>
              <a:rPr lang="en-GB" dirty="0"/>
              <a:t>Monitoring the project environment for risks, communicating with the Project Manager and other project stakeholders to identify any changes required.  </a:t>
            </a:r>
          </a:p>
          <a:p>
            <a:r>
              <a:rPr lang="en-GB" dirty="0"/>
              <a:t>Reviewing progress against critical success criteria and checking that the planned business benefits will be achieved.  Depending on progress the sponsor may decide to stop, change or continue the project. </a:t>
            </a:r>
          </a:p>
          <a:p>
            <a:r>
              <a:rPr lang="en-GB" dirty="0"/>
              <a:t>Accepting the project deliverables, signing off the project and handing the products to the operating authority.</a:t>
            </a:r>
          </a:p>
          <a:p>
            <a:r>
              <a:rPr lang="en-GB" dirty="0"/>
              <a:t>Conducting benefits </a:t>
            </a:r>
            <a:r>
              <a:rPr lang="en-GB" dirty="0" smtClean="0"/>
              <a:t>realization </a:t>
            </a:r>
            <a:r>
              <a:rPr lang="en-GB" dirty="0"/>
              <a:t>reviews during the Operations Phase.</a:t>
            </a:r>
            <a:r>
              <a:rPr lang="en-US" dirty="0"/>
              <a:t> </a:t>
            </a:r>
            <a:endParaRPr lang="en-GB"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Success Criteria</a:t>
            </a:r>
            <a:endParaRPr lang="en-GB" dirty="0" smtClean="0"/>
          </a:p>
          <a:p>
            <a:r>
              <a:rPr lang="en-GB" dirty="0" smtClean="0"/>
              <a:t>Success criteria are the specific parameters that will be used to judge the project’s success. They must be measurable and unambiguous.  Use of subjective phrases will inevitably lead to disputes over interpretation at some stage of the project.  Criteria must be achievable within the scope of the project. They will be unique to the project and derived from the stakeholders needs.  </a:t>
            </a:r>
          </a:p>
          <a:p>
            <a:r>
              <a:rPr lang="en-GB" dirty="0" smtClean="0"/>
              <a:t>In summary, effective success criteria will be:</a:t>
            </a:r>
          </a:p>
          <a:p>
            <a:r>
              <a:rPr lang="en-GB" dirty="0" smtClean="0"/>
              <a:t>Defined as part of the business case</a:t>
            </a:r>
          </a:p>
          <a:p>
            <a:r>
              <a:rPr lang="en-GB" dirty="0" smtClean="0"/>
              <a:t>Reviewed at the end of each phase or stage</a:t>
            </a:r>
          </a:p>
          <a:p>
            <a:r>
              <a:rPr lang="en-GB" dirty="0" smtClean="0"/>
              <a:t>SMART (Specific, Measurable, Achievable, Realistic and Time bound)</a:t>
            </a:r>
          </a:p>
          <a:p>
            <a:r>
              <a:rPr lang="en-GB" dirty="0" smtClean="0"/>
              <a:t>Agreed between the Sponsor and the Project Manager</a:t>
            </a:r>
          </a:p>
          <a:p>
            <a:r>
              <a:rPr lang="en-GB" dirty="0" smtClean="0"/>
              <a:t>Inclusive of tolerances</a:t>
            </a:r>
          </a:p>
          <a:p>
            <a:r>
              <a:rPr lang="en-GB" dirty="0" smtClean="0"/>
              <a:t>Related to the benefits within the Business Case</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100</a:t>
            </a:fld>
            <a:endParaRPr lang="en-US" dirty="0"/>
          </a:p>
        </p:txBody>
      </p:sp>
    </p:spTree>
    <p:extLst>
      <p:ext uri="{BB962C8B-B14F-4D97-AF65-F5344CB8AC3E}">
        <p14:creationId xmlns:p14="http://schemas.microsoft.com/office/powerpoint/2010/main" val="1266519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519">
              <a:spcBef>
                <a:spcPct val="0"/>
              </a:spcBef>
            </a:pPr>
            <a:r>
              <a:rPr lang="en-US" dirty="0" err="1"/>
              <a:t>Tsunesaburo</a:t>
            </a:r>
            <a:r>
              <a:rPr lang="en-US" dirty="0"/>
              <a:t> Makiguchi, a Japanese education reformer from the 1930's used to say. “Although there is a saying that even dust, when it accumulates, can form a mountain, there are in fact no mountains that have been made from accumulated dust…Real mountains are formed by sudden, dramatic shifts in the earth’s crust.”  I view challenge of integrating sustainability and project management the same way. In order to accommodate the changing demands of our global economy and decrease our negative environmental impact, project management as a discipline, must evolve with a dramatic shift.  </a:t>
            </a:r>
          </a:p>
          <a:p>
            <a:pPr defTabSz="963519">
              <a:spcBef>
                <a:spcPct val="0"/>
              </a:spcBef>
            </a:pPr>
            <a:endParaRPr lang="en-US" dirty="0"/>
          </a:p>
          <a:p>
            <a:pPr defTabSz="963519">
              <a:spcBef>
                <a:spcPct val="0"/>
              </a:spcBef>
            </a:pPr>
            <a:r>
              <a:rPr lang="en-US" dirty="0"/>
              <a:t>A study by Gartner in 2010 stated that there were 18 Million Project Managers worldwide . A similar study by PMI stated that there were 20 million.  Let’s take the average and call it 19 million. </a:t>
            </a:r>
          </a:p>
          <a:p>
            <a:pPr defTabSz="963519"/>
            <a:endParaRPr lang="en-US" dirty="0"/>
          </a:p>
          <a:p>
            <a:pPr defTabSz="963519"/>
            <a:r>
              <a:rPr lang="en-US" dirty="0"/>
              <a:t>If this number didn’t increase and in 2050 our planet’s population reaches 9 billion that roughly one in every 475 people will consider themselves as a project manager.  That is a lot of people who have the ability to impact change on a large scale one project at a time.  We obviously can’t wait that long. It starts with one person. That’s why we call project manager’s change agents.</a:t>
            </a:r>
          </a:p>
          <a:p>
            <a:pPr defTabSz="963519">
              <a:spcBef>
                <a:spcPct val="0"/>
              </a:spcBef>
            </a:pPr>
            <a:endParaRPr lang="en-US" dirty="0"/>
          </a:p>
          <a:p>
            <a:pPr defTabSz="963519">
              <a:spcBef>
                <a:spcPct val="0"/>
              </a:spcBef>
            </a:pPr>
            <a:endParaRPr lang="en-US" dirty="0"/>
          </a:p>
          <a:p>
            <a:pPr defTabSz="963519"/>
            <a:endParaRPr lang="en-US" dirty="0"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78267BE-71D1-4953-B566-52F7AF538B47}" type="slidenum">
              <a:rPr lang="en-US" smtClean="0">
                <a:latin typeface="Calibri" pitchFamily="34" charset="0"/>
              </a:rPr>
              <a:pPr eaLnBrk="1" hangingPunct="1"/>
              <a:t>12</a:t>
            </a:fld>
            <a:endParaRPr lang="en-US" smtClean="0">
              <a:latin typeface="Calibri"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7" y="9119474"/>
            <a:ext cx="3169920" cy="480060"/>
          </a:xfrm>
          <a:prstGeom prst="rect">
            <a:avLst/>
          </a:prstGeom>
          <a:ln/>
        </p:spPr>
        <p:txBody>
          <a:bodyPr/>
          <a:lstStyle/>
          <a:p>
            <a:fld id="{8D9269A3-B024-4B8C-AA2B-55DA263D07AF}" type="slidenum">
              <a:rPr lang="en-GB"/>
              <a:pPr/>
              <a:t>101</a:t>
            </a:fld>
            <a:endParaRPr lang="en-GB" dirty="0"/>
          </a:p>
        </p:txBody>
      </p:sp>
      <p:sp>
        <p:nvSpPr>
          <p:cNvPr id="705538" name="Rectangle 2"/>
          <p:cNvSpPr>
            <a:spLocks noGrp="1" noRot="1" noChangeAspect="1" noChangeArrowheads="1" noTextEdit="1"/>
          </p:cNvSpPr>
          <p:nvPr>
            <p:ph type="sldImg"/>
          </p:nvPr>
        </p:nvSpPr>
        <p:spPr>
          <a:xfrm>
            <a:off x="1257300" y="720725"/>
            <a:ext cx="4802188" cy="3600450"/>
          </a:xfrm>
          <a:ln/>
        </p:spPr>
      </p:sp>
      <p:sp>
        <p:nvSpPr>
          <p:cNvPr id="705539" name="Rectangle 3"/>
          <p:cNvSpPr>
            <a:spLocks noGrp="1" noChangeArrowheads="1"/>
          </p:cNvSpPr>
          <p:nvPr>
            <p:ph type="body" idx="1"/>
          </p:nvPr>
        </p:nvSpPr>
        <p:spPr/>
        <p:txBody>
          <a:bodyPr/>
          <a:lstStyle/>
          <a:p>
            <a:pPr defTabSz="994938">
              <a:defRPr/>
            </a:pPr>
            <a:r>
              <a:rPr lang="en-US" b="1" u="none" dirty="0" smtClean="0">
                <a:solidFill>
                  <a:schemeClr val="tx1"/>
                </a:solidFill>
                <a:effectLst/>
              </a:rPr>
              <a:t>Success:</a:t>
            </a:r>
          </a:p>
          <a:p>
            <a:pPr defTabSz="994938">
              <a:defRPr/>
            </a:pPr>
            <a:endParaRPr lang="en-US" u="none" dirty="0" smtClean="0">
              <a:solidFill>
                <a:schemeClr val="tx1"/>
              </a:solidFill>
              <a:effectLst/>
            </a:endParaRPr>
          </a:p>
          <a:p>
            <a:pPr defTabSz="994938">
              <a:defRPr/>
            </a:pPr>
            <a:r>
              <a:rPr lang="en-US" u="none" dirty="0" smtClean="0">
                <a:solidFill>
                  <a:schemeClr val="tx1"/>
                </a:solidFill>
                <a:effectLst/>
              </a:rPr>
              <a:t>"The person who succeeds is not the one who holds back, fearing failure, nor the one who never fails... but rather the one who moves on in spite of failure. Far better to dare mighty things, to win glorious triumphs, even though checkered by failure, than to take rank with those poor spirits who neither enjoy much nor suffer much because they live in the grey twilight that knows not victory or defeat”. Author: Theodore Roosevelt</a:t>
            </a:r>
          </a:p>
          <a:p>
            <a:pPr defTabSz="994938">
              <a:defRPr/>
            </a:pPr>
            <a:endParaRPr lang="en-US" u="none" dirty="0" smtClean="0">
              <a:solidFill>
                <a:schemeClr val="tx1"/>
              </a:solidFill>
              <a:effectLst/>
            </a:endParaRPr>
          </a:p>
          <a:p>
            <a:r>
              <a:rPr lang="en-GB" dirty="0"/>
              <a:t>It is convenient to think of four main areas where a project may be judged to be a success or failure and a fourth result or benefit that can be achieved by these successes.</a:t>
            </a:r>
            <a:endParaRPr lang="en-GB" b="1" dirty="0"/>
          </a:p>
          <a:p>
            <a:r>
              <a:rPr lang="en-GB" b="1" dirty="0"/>
              <a:t/>
            </a:r>
            <a:br>
              <a:rPr lang="en-GB" b="1" dirty="0"/>
            </a:br>
            <a:r>
              <a:rPr lang="en-GB" b="1" dirty="0"/>
              <a:t>Product Delivery</a:t>
            </a:r>
            <a:endParaRPr lang="en-GB" dirty="0"/>
          </a:p>
          <a:p>
            <a:r>
              <a:rPr lang="en-GB" dirty="0"/>
              <a:t>This is the area that has been historically recognised as being the judge of whether a project has been a success or not. It is concerned with the delivery of the final product within the budget set, within the timescales agreed and to the required specification.</a:t>
            </a:r>
            <a:endParaRPr lang="en-GB" b="1" dirty="0"/>
          </a:p>
          <a:p>
            <a:r>
              <a:rPr lang="en-GB" b="1" dirty="0"/>
              <a:t/>
            </a:r>
            <a:br>
              <a:rPr lang="en-GB" b="1" dirty="0"/>
            </a:br>
            <a:r>
              <a:rPr lang="en-GB" b="1" dirty="0"/>
              <a:t>Business Objectives</a:t>
            </a:r>
            <a:endParaRPr lang="en-GB" dirty="0"/>
          </a:p>
          <a:p>
            <a:r>
              <a:rPr lang="en-GB" dirty="0"/>
              <a:t>It is important to define and quantify benefits that are derived from the project in line with corporate strategy. These benefits are realised mainly after the project’s end product has been delivered and the project team disbanded.</a:t>
            </a:r>
          </a:p>
          <a:p>
            <a:r>
              <a:rPr lang="en-GB" dirty="0"/>
              <a:t>Even if the project has done all it was asked to do in terms of the end product, the project may still be regarded as a failure if we do not eventually get the benefits that were used to justify the project in the first place.</a:t>
            </a:r>
            <a:endParaRPr lang="en-GB" b="1" dirty="0"/>
          </a:p>
          <a:p>
            <a:r>
              <a:rPr lang="en-GB" b="1" dirty="0"/>
              <a:t/>
            </a:r>
            <a:br>
              <a:rPr lang="en-GB" b="1" dirty="0"/>
            </a:br>
            <a:r>
              <a:rPr lang="en-GB" b="1" dirty="0"/>
              <a:t>Management Process</a:t>
            </a:r>
            <a:endParaRPr lang="en-GB" dirty="0"/>
          </a:p>
          <a:p>
            <a:r>
              <a:rPr lang="en-GB" dirty="0"/>
              <a:t>Delivering the project within its specific constraints is one aspect of success, but delivering it using the defined processes within a governed system and administering the project in a set prescribed manner is another.  Imagine a long car journey that gets you to the correct destination on time and within budget, but the driver takes very rough dusty roads, almost has an accident and never stops for a comfort break.  The driver may consider the journey a great success as it achieved its product delivery objectives. But feeling dusty, car sick and tired in the back, you may have a very different view.</a:t>
            </a:r>
          </a:p>
          <a:p>
            <a:endParaRPr lang="en-GB" b="1" dirty="0"/>
          </a:p>
          <a:p>
            <a:r>
              <a:rPr lang="en-GB" b="1" dirty="0"/>
              <a:t>Continuous Improvement</a:t>
            </a:r>
            <a:endParaRPr lang="en-GB" dirty="0"/>
          </a:p>
          <a:p>
            <a:r>
              <a:rPr lang="en-GB" dirty="0"/>
              <a:t>The three previous areas of potential success relate to individual projects. This area is about achieving success time after time as efficiently as possible.</a:t>
            </a:r>
            <a:r>
              <a:rPr lang="en-US" dirty="0"/>
              <a:t> </a:t>
            </a:r>
          </a:p>
          <a:p>
            <a:endParaRPr lang="en-US" dirty="0"/>
          </a:p>
          <a:p>
            <a:pPr defTabSz="994938">
              <a:defRPr/>
            </a:pPr>
            <a:r>
              <a:rPr lang="en-GB" b="1" dirty="0"/>
              <a:t>Footprint Reduction</a:t>
            </a:r>
          </a:p>
          <a:p>
            <a:pPr defTabSz="994938">
              <a:defRPr/>
            </a:pPr>
            <a:r>
              <a:rPr lang="en-GB" dirty="0"/>
              <a:t>As we discussed earlier, the natural by-product of successful green project management is when the four aforementioned criteria results in a reduction to your organization’s carbon footprint or dependency on natural or non-renewable resources.</a:t>
            </a:r>
          </a:p>
          <a:p>
            <a:endParaRPr lang="en-GB"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7" y="9119474"/>
            <a:ext cx="3169920" cy="480060"/>
          </a:xfrm>
          <a:prstGeom prst="rect">
            <a:avLst/>
          </a:prstGeom>
          <a:ln/>
        </p:spPr>
        <p:txBody>
          <a:bodyPr/>
          <a:lstStyle/>
          <a:p>
            <a:fld id="{1884695C-0690-4DF9-9ACB-5B2921AE9D8E}" type="slidenum">
              <a:rPr lang="en-GB"/>
              <a:pPr/>
              <a:t>102</a:t>
            </a:fld>
            <a:endParaRPr lang="en-GB" dirty="0"/>
          </a:p>
        </p:txBody>
      </p:sp>
      <p:sp>
        <p:nvSpPr>
          <p:cNvPr id="707586" name="Rectangle 2"/>
          <p:cNvSpPr>
            <a:spLocks noGrp="1" noRot="1" noChangeAspect="1" noChangeArrowheads="1" noTextEdit="1"/>
          </p:cNvSpPr>
          <p:nvPr>
            <p:ph type="sldImg"/>
          </p:nvPr>
        </p:nvSpPr>
        <p:spPr>
          <a:xfrm>
            <a:off x="1257300" y="720725"/>
            <a:ext cx="4802188" cy="3600450"/>
          </a:xfrm>
          <a:ln/>
        </p:spPr>
      </p:sp>
      <p:sp>
        <p:nvSpPr>
          <p:cNvPr id="707587" name="Rectangle 3"/>
          <p:cNvSpPr>
            <a:spLocks noGrp="1" noChangeArrowheads="1"/>
          </p:cNvSpPr>
          <p:nvPr>
            <p:ph type="body" idx="1"/>
          </p:nvPr>
        </p:nvSpPr>
        <p:spPr/>
        <p:txBody>
          <a:bodyPr/>
          <a:lstStyle/>
          <a:p>
            <a:r>
              <a:rPr lang="en-GB" dirty="0"/>
              <a:t>Success criteria are the measurable at the end of the project, the way that the project delivery is judged.  These are typically broken down into three areas.</a:t>
            </a:r>
          </a:p>
          <a:p>
            <a:r>
              <a:rPr lang="en-GB" b="1" dirty="0"/>
              <a:t>Time</a:t>
            </a:r>
            <a:endParaRPr lang="en-GB" dirty="0"/>
          </a:p>
          <a:p>
            <a:r>
              <a:rPr lang="en-GB" dirty="0"/>
              <a:t>This parameter is the simplest but you should just bear in mind that sometimes delivering the product early can be as undesirable as delivering it late. Some sources refer to this parameter as the schedule.</a:t>
            </a:r>
            <a:endParaRPr lang="en-GB" b="1" dirty="0"/>
          </a:p>
          <a:p>
            <a:r>
              <a:rPr lang="en-GB" b="1" dirty="0"/>
              <a:t>Cost</a:t>
            </a:r>
            <a:endParaRPr lang="en-GB" dirty="0"/>
          </a:p>
          <a:p>
            <a:r>
              <a:rPr lang="en-GB" dirty="0"/>
              <a:t>The cost of a project is the thing that customers most often want to fix. But it is also the parameter that is most often exceeded. This inevitably occurs because people do not understand the relationship between the project cost and the other two parameters.  One of the major reasons for project cost overrun is a lack of understanding of the true scope of the work involved.</a:t>
            </a:r>
            <a:br>
              <a:rPr lang="en-GB" dirty="0"/>
            </a:br>
            <a:r>
              <a:rPr lang="en-GB" b="1" dirty="0"/>
              <a:t>Scope</a:t>
            </a:r>
            <a:endParaRPr lang="en-GB" dirty="0"/>
          </a:p>
          <a:p>
            <a:r>
              <a:rPr lang="en-GB" dirty="0"/>
              <a:t>This parameter is given various names by various sources. Traditionally it has been called Quality and more recently Performance or Specification. Whatever you call it, it is fundamentally about the definition of the end product.  The early stages of requirements management are crucial in understanding the needs of the customer.</a:t>
            </a:r>
          </a:p>
          <a:p>
            <a:r>
              <a:rPr lang="en-GB" dirty="0"/>
              <a:t>The use of the term Scope fits better with the modern approach to the subjects of Scope Management and Quality which deals with a lot more than just the specification of the end product.</a:t>
            </a:r>
          </a:p>
          <a:p>
            <a:r>
              <a:rPr lang="en-GB" dirty="0"/>
              <a:t>Throughout the lifetime of a project these three parameters are likely to conflict. The role of the project manager can be depicted as a juggler, trying to balance the conflicting demands for an extensive and ever changing scope in a short timescale at minimum cost. </a:t>
            </a:r>
          </a:p>
          <a:p>
            <a:r>
              <a:rPr lang="en-GB" dirty="0"/>
              <a:t>For any project, priorities must be set and it is a useful exercise to place a project within this triangle to indicate the relative flexibility, or lack of it, in any of the three parameters. The closer the project appears to one of the corners, the more important and therefore less flexible that parameter is. Naturally, the tendency is to want to show that all three parameters are fixed, but as you move the project towards one corner it naturally gets further away from the others.</a:t>
            </a:r>
            <a:r>
              <a:rPr lang="en-US" dirty="0"/>
              <a:t>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471490" name="Rectangle 2"/>
          <p:cNvSpPr>
            <a:spLocks noGrp="1" noRot="1" noChangeAspect="1" noChangeArrowheads="1" noTextEdit="1"/>
          </p:cNvSpPr>
          <p:nvPr>
            <p:ph type="sldImg"/>
          </p:nvPr>
        </p:nvSpPr>
        <p:spPr>
          <a:xfrm>
            <a:off x="1258888" y="720725"/>
            <a:ext cx="4799012" cy="3598863"/>
          </a:xfrm>
          <a:ln/>
        </p:spPr>
      </p:sp>
      <p:sp>
        <p:nvSpPr>
          <p:cNvPr id="1471491" name="Rectangle 3"/>
          <p:cNvSpPr>
            <a:spLocks noGrp="1" noChangeArrowheads="1"/>
          </p:cNvSpPr>
          <p:nvPr>
            <p:ph type="body" idx="1"/>
          </p:nvPr>
        </p:nvSpPr>
        <p:spPr>
          <a:xfrm>
            <a:off x="976253" y="4561485"/>
            <a:ext cx="5362697" cy="4319322"/>
          </a:xfrm>
        </p:spPr>
        <p:txBody>
          <a:bodyPr/>
          <a:lstStyle/>
          <a:p>
            <a:r>
              <a:rPr lang="en-GB" b="1" dirty="0"/>
              <a:t>Success factors</a:t>
            </a:r>
          </a:p>
          <a:p>
            <a:endParaRPr lang="en-GB" dirty="0"/>
          </a:p>
          <a:p>
            <a:r>
              <a:rPr lang="en-GB" dirty="0"/>
              <a:t>Success factors are elements of the project context (environment) and management processes that will enable success – or reduce the chance of failure.   For example:</a:t>
            </a:r>
          </a:p>
          <a:p>
            <a:r>
              <a:rPr lang="en-GB" dirty="0"/>
              <a:t>Senior management support</a:t>
            </a:r>
          </a:p>
          <a:p>
            <a:r>
              <a:rPr lang="en-GB" dirty="0"/>
              <a:t>Clearly defined team roles and goals</a:t>
            </a:r>
          </a:p>
          <a:p>
            <a:r>
              <a:rPr lang="en-GB" dirty="0"/>
              <a:t>Good communications</a:t>
            </a:r>
          </a:p>
          <a:p>
            <a:r>
              <a:rPr lang="en-GB" dirty="0"/>
              <a:t>Team motivation </a:t>
            </a:r>
          </a:p>
          <a:p>
            <a:r>
              <a:rPr lang="en-GB" dirty="0"/>
              <a:t>Strong Leadership</a:t>
            </a:r>
          </a:p>
          <a:p>
            <a:endParaRPr lang="en-GB" dirty="0"/>
          </a:p>
          <a:p>
            <a:r>
              <a:rPr lang="en-GB" dirty="0"/>
              <a:t>Research has shown that the absence of such factors is more likely to lead to failure and therefore the project sponsor and project manager should identify and address any weaknesses and build on their and the team’s existing strengths.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70000" lnSpcReduction="20000"/>
          </a:bodyPr>
          <a:lstStyle/>
          <a:p>
            <a:r>
              <a:rPr lang="es-ES" dirty="0" smtClean="0"/>
              <a:t>http://www.theguardian.com/world/2013/sep/25/revealed-qatars-world-cup-slaves</a:t>
            </a:r>
          </a:p>
          <a:p>
            <a:endParaRPr lang="es-AR" dirty="0" smtClean="0"/>
          </a:p>
          <a:p>
            <a:r>
              <a:rPr lang="en-US" dirty="0" smtClean="0"/>
              <a:t>Dozens of Nepalese migrant </a:t>
            </a:r>
            <a:r>
              <a:rPr lang="en-US" dirty="0" err="1" smtClean="0"/>
              <a:t>labourers</a:t>
            </a:r>
            <a:r>
              <a:rPr lang="en-US" dirty="0" smtClean="0"/>
              <a:t> have died in </a:t>
            </a:r>
            <a:r>
              <a:rPr lang="en-US" dirty="0" smtClean="0">
                <a:hlinkClick r:id="rId3" tooltip="More from the Guardian on Qatar"/>
              </a:rPr>
              <a:t>Qatar</a:t>
            </a:r>
            <a:r>
              <a:rPr lang="en-US" dirty="0" smtClean="0"/>
              <a:t> in recent weeks and thousands more are enduring appalling </a:t>
            </a:r>
            <a:r>
              <a:rPr lang="en-US" dirty="0" err="1" smtClean="0"/>
              <a:t>labour</a:t>
            </a:r>
            <a:r>
              <a:rPr lang="en-US" dirty="0" smtClean="0"/>
              <a:t> abuses, a Guardian investigation has found, raising serious questions about Qatar's preparations to host the 2022 World Cup.</a:t>
            </a:r>
          </a:p>
          <a:p>
            <a:r>
              <a:rPr lang="en-US" dirty="0" smtClean="0"/>
              <a:t>This summer, Nepalese workers died at a rate of almost one a day in Qatar, many of them young men who had sudden heart attacks. The investigation found evidence to suggest that thousands of Nepalese, who make up the single largest group of </a:t>
            </a:r>
            <a:r>
              <a:rPr lang="en-US" dirty="0" err="1" smtClean="0"/>
              <a:t>labourers</a:t>
            </a:r>
            <a:r>
              <a:rPr lang="en-US" dirty="0" smtClean="0"/>
              <a:t> in Qatar, face exploitation and abuses that amount to modern-day </a:t>
            </a:r>
            <a:r>
              <a:rPr lang="en-US" dirty="0" smtClean="0">
                <a:hlinkClick r:id="rId4" tooltip="More from the Guardian on Slavery"/>
              </a:rPr>
              <a:t>slavery</a:t>
            </a:r>
            <a:r>
              <a:rPr lang="en-US" dirty="0" smtClean="0"/>
              <a:t>, as defined by the International </a:t>
            </a:r>
            <a:r>
              <a:rPr lang="en-US" dirty="0" err="1" smtClean="0"/>
              <a:t>Labour</a:t>
            </a:r>
            <a:r>
              <a:rPr lang="en-US" dirty="0" smtClean="0"/>
              <a:t> </a:t>
            </a:r>
            <a:r>
              <a:rPr lang="en-US" dirty="0" err="1" smtClean="0"/>
              <a:t>Organisation</a:t>
            </a:r>
            <a:r>
              <a:rPr lang="en-US" dirty="0" smtClean="0"/>
              <a:t>, during a building binge paving the way for 2022.</a:t>
            </a:r>
          </a:p>
          <a:p>
            <a:r>
              <a:rPr lang="en-US" dirty="0" smtClean="0"/>
              <a:t>According to documents obtained from the Nepalese embassy in Doha, at least 44 workers died between 4 June and 8 August. More than half died of heart attacks, heart failure or workplace accidents.</a:t>
            </a:r>
          </a:p>
          <a:p>
            <a:r>
              <a:rPr lang="en-US" dirty="0" smtClean="0"/>
              <a:t>The investigation also reveals:</a:t>
            </a:r>
          </a:p>
          <a:p>
            <a:r>
              <a:rPr lang="en-US" dirty="0" smtClean="0"/>
              <a:t>•</a:t>
            </a:r>
            <a:r>
              <a:rPr lang="en-US" b="1" dirty="0" smtClean="0"/>
              <a:t> </a:t>
            </a:r>
            <a:r>
              <a:rPr lang="en-US" dirty="0" smtClean="0"/>
              <a:t>Evidence of forced </a:t>
            </a:r>
            <a:r>
              <a:rPr lang="en-US" dirty="0" err="1" smtClean="0"/>
              <a:t>labour</a:t>
            </a:r>
            <a:r>
              <a:rPr lang="en-US" dirty="0" smtClean="0"/>
              <a:t> on a huge World Cup infrastructure project.</a:t>
            </a:r>
          </a:p>
          <a:p>
            <a:r>
              <a:rPr lang="en-US" dirty="0" smtClean="0"/>
              <a:t>• Some Nepalese men have alleged that they have not been paid for months and have had their salaries retained to stop them running away.</a:t>
            </a:r>
          </a:p>
          <a:p>
            <a:r>
              <a:rPr lang="en-US" dirty="0" smtClean="0"/>
              <a:t>• Some workers on other sites say employers routinely confiscate passports and refuse to issue ID cards, in effect reducing them to the status of illegal aliens.</a:t>
            </a:r>
          </a:p>
          <a:p>
            <a:r>
              <a:rPr lang="en-US" dirty="0" smtClean="0"/>
              <a:t>• Some </a:t>
            </a:r>
            <a:r>
              <a:rPr lang="en-US" dirty="0" err="1" smtClean="0"/>
              <a:t>labourers</a:t>
            </a:r>
            <a:r>
              <a:rPr lang="en-US" dirty="0" smtClean="0"/>
              <a:t> say they have been denied access to free drinking water in the desert heat.</a:t>
            </a:r>
          </a:p>
          <a:p>
            <a:r>
              <a:rPr lang="en-US" dirty="0" smtClean="0"/>
              <a:t>• About 30 Nepalese sought refuge at their embassy in Doha to escape the brutal conditions of their employment.</a:t>
            </a:r>
          </a:p>
          <a:p>
            <a:r>
              <a:rPr lang="en-US" dirty="0" smtClean="0"/>
              <a:t>The allegations suggest a chain of exploitation leading from poor Nepalese villages to Qatari leaders. The overall picture is of one of the richest nations exploiting one of the poorest to get ready for the world's most popular sporting tournament.</a:t>
            </a:r>
          </a:p>
          <a:p>
            <a:r>
              <a:rPr lang="en-US" dirty="0" smtClean="0"/>
              <a:t>"We'd like to leave, but the company won't let us," said one Nepalese migrant employed at </a:t>
            </a:r>
            <a:r>
              <a:rPr lang="en-US" dirty="0" err="1" smtClean="0"/>
              <a:t>Lusail</a:t>
            </a:r>
            <a:r>
              <a:rPr lang="en-US" dirty="0" smtClean="0"/>
              <a:t> City development, a $45bn (£28bn) city being built from scratch which will include the 90,000-seater stadium that will host the World Cup final. "I'm angry about how this company is treating us, but we're helpless. I regret coming here, but what to do? We were compelled to come just to make a living, but we've had no luck."</a:t>
            </a:r>
          </a:p>
          <a:p>
            <a:r>
              <a:rPr lang="en-US" dirty="0" smtClean="0"/>
              <a:t>The body tasked with </a:t>
            </a:r>
            <a:r>
              <a:rPr lang="en-US" dirty="0" err="1" smtClean="0"/>
              <a:t>organising</a:t>
            </a:r>
            <a:r>
              <a:rPr lang="en-US" dirty="0" smtClean="0"/>
              <a:t> the World Cup, the Qatar 2022 Supreme Committee, told the Guardian that work had yet to begin on projects directly related to the World Cup. However, it said it was "deeply concerned with the allegations that have been made against certain contractors/sub-contractors working on </a:t>
            </a:r>
            <a:r>
              <a:rPr lang="en-US" dirty="0" err="1" smtClean="0"/>
              <a:t>Lusail</a:t>
            </a:r>
            <a:r>
              <a:rPr lang="en-US" dirty="0" smtClean="0"/>
              <a:t> City's construction site and considers this issue to be of the utmost seriousness". It added: "We have been informed that the relevant government authorities are conducting an investigation into the allegations."</a:t>
            </a:r>
          </a:p>
          <a:p>
            <a:r>
              <a:rPr lang="en-US" dirty="0" smtClean="0"/>
              <a:t>The Guardian's investigation also found men throughout the wider Qatari construction industry sleeping 12 to a room in places and getting sick through repulsive conditions in filthy hostels. Some say they have been forced to work without pay and left begging for food.</a:t>
            </a:r>
          </a:p>
          <a:p>
            <a:r>
              <a:rPr lang="en-US" dirty="0" smtClean="0"/>
              <a:t>"We were working on an empty stomach for 24 hours; 12 hours' work and then no food all night," said Ram Kumar </a:t>
            </a:r>
            <a:r>
              <a:rPr lang="en-US" dirty="0" err="1" smtClean="0"/>
              <a:t>Mahara</a:t>
            </a:r>
            <a:r>
              <a:rPr lang="en-US" dirty="0" smtClean="0"/>
              <a:t>, 27. "When I complained, my manager assaulted me, kicked me out of the </a:t>
            </a:r>
            <a:r>
              <a:rPr lang="en-US" dirty="0" err="1" smtClean="0"/>
              <a:t>labour</a:t>
            </a:r>
            <a:r>
              <a:rPr lang="en-US" dirty="0" smtClean="0"/>
              <a:t> camp I lived in and refused to pay me anything. I had to beg for food from other workers."</a:t>
            </a:r>
          </a:p>
          <a:p>
            <a:r>
              <a:rPr lang="en-US" dirty="0" smtClean="0"/>
              <a:t>Almost all migrant workers have huge debts from </a:t>
            </a:r>
            <a:r>
              <a:rPr lang="en-US" dirty="0" smtClean="0">
                <a:hlinkClick r:id="rId5" tooltip="More from the Guardian on Nepal"/>
              </a:rPr>
              <a:t>Nepal</a:t>
            </a:r>
            <a:r>
              <a:rPr lang="en-US" dirty="0" smtClean="0"/>
              <a:t>, accrued in order to pay recruitment agents for their jobs. The obligation to repay these debts, combined with the non-payment of wages, confiscation of documents and inability of workers to leave their place of work, constitute forced </a:t>
            </a:r>
            <a:r>
              <a:rPr lang="en-US" dirty="0" err="1" smtClean="0"/>
              <a:t>labour</a:t>
            </a:r>
            <a:r>
              <a:rPr lang="en-US" dirty="0" smtClean="0"/>
              <a:t>, a form of modern-day slavery estimated to affect up to 21 million people across the globe. So entrenched is this exploitation that the Nepalese ambassador to Qatar, Maya </a:t>
            </a:r>
            <a:r>
              <a:rPr lang="en-US" dirty="0" err="1" smtClean="0"/>
              <a:t>Kumari</a:t>
            </a:r>
            <a:r>
              <a:rPr lang="en-US" dirty="0" smtClean="0"/>
              <a:t> Sharma, </a:t>
            </a:r>
            <a:r>
              <a:rPr lang="en-US" dirty="0" smtClean="0">
                <a:hlinkClick r:id="rId6"/>
              </a:rPr>
              <a:t>recently described the emirate as an "open jail"</a:t>
            </a:r>
            <a:r>
              <a:rPr lang="en-US" dirty="0" smtClean="0"/>
              <a:t>.</a:t>
            </a:r>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104</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106</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GPM</a:t>
            </a:r>
            <a:r>
              <a:rPr lang="en-US" baseline="0" dirty="0" smtClean="0"/>
              <a:t> has a sustainability calculator that measures sustainability from a project to project basis.  Each of you will be provided this at the end of the course.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107</a:t>
            </a:fld>
            <a:endParaRPr lang="en-US" dirty="0"/>
          </a:p>
        </p:txBody>
      </p:sp>
    </p:spTree>
    <p:extLst>
      <p:ext uri="{BB962C8B-B14F-4D97-AF65-F5344CB8AC3E}">
        <p14:creationId xmlns:p14="http://schemas.microsoft.com/office/powerpoint/2010/main" val="26647621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473538" name="Rectangle 2"/>
          <p:cNvSpPr>
            <a:spLocks noGrp="1" noRot="1" noChangeAspect="1" noChangeArrowheads="1" noTextEdit="1"/>
          </p:cNvSpPr>
          <p:nvPr>
            <p:ph type="sldImg"/>
          </p:nvPr>
        </p:nvSpPr>
        <p:spPr>
          <a:ln/>
        </p:spPr>
      </p:sp>
      <p:sp>
        <p:nvSpPr>
          <p:cNvPr id="1473539" name="Rectangle 3"/>
          <p:cNvSpPr>
            <a:spLocks noGrp="1" noChangeArrowheads="1"/>
          </p:cNvSpPr>
          <p:nvPr>
            <p:ph type="body" idx="1"/>
          </p:nvPr>
        </p:nvSpPr>
        <p:spPr/>
        <p:txBody>
          <a:bodyPr/>
          <a:lstStyle/>
          <a:p>
            <a:r>
              <a:rPr lang="en-GB" b="1" dirty="0"/>
              <a:t>Benefits </a:t>
            </a:r>
            <a:r>
              <a:rPr lang="en-GB" b="1" dirty="0" smtClean="0"/>
              <a:t>Management</a:t>
            </a:r>
          </a:p>
          <a:p>
            <a:endParaRPr lang="en-GB" b="1" dirty="0" smtClean="0"/>
          </a:p>
          <a:p>
            <a:r>
              <a:rPr lang="en-US" sz="1300" dirty="0"/>
              <a:t>Benefits realization is generally the responsibility of organizational management, which may use</a:t>
            </a:r>
          </a:p>
          <a:p>
            <a:r>
              <a:rPr lang="en-US" sz="1300" dirty="0"/>
              <a:t>the deliverables of the project to realize benefits in alignment with the organizational strategy. The</a:t>
            </a:r>
          </a:p>
          <a:p>
            <a:r>
              <a:rPr lang="en-US" sz="1300" dirty="0"/>
              <a:t>project manager should consider the benefits and their realization as they influence decision making</a:t>
            </a:r>
          </a:p>
          <a:p>
            <a:r>
              <a:rPr lang="en-US" sz="1300" dirty="0"/>
              <a:t>throughout the project life cycle.</a:t>
            </a:r>
            <a:endParaRPr lang="en-GB" b="1" dirty="0"/>
          </a:p>
          <a:p>
            <a:endParaRPr lang="en-GB" dirty="0"/>
          </a:p>
          <a:p>
            <a:r>
              <a:rPr lang="en-GB" dirty="0" smtClean="0"/>
              <a:t>The </a:t>
            </a:r>
            <a:r>
              <a:rPr lang="en-GB" dirty="0"/>
              <a:t>benefit of a project is the quantified and measured improvement resulting from completion of the project deliverables.  This will typically be in monetary values but not necessarily.  Again, project stakeholders will judge the success of the project in meeting the planned benefits.  Examples of these are:</a:t>
            </a:r>
          </a:p>
          <a:p>
            <a:endParaRPr lang="en-GB"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pPr defTabSz="994938">
              <a:defRPr/>
            </a:pPr>
            <a:r>
              <a:rPr lang="en-US" b="1" dirty="0"/>
              <a:t>Environmental Impact</a:t>
            </a:r>
            <a:br>
              <a:rPr lang="en-US" b="1" dirty="0"/>
            </a:br>
            <a:r>
              <a:rPr lang="en-US" dirty="0"/>
              <a:t>The goods and services you use during the project, the methods you employ to communicate and the use of time are all interdependent and all can all lead to project failure if they are not detailed and have a risk assessment with failover plans ready to go.</a:t>
            </a:r>
          </a:p>
          <a:p>
            <a:pPr defTabSz="994938">
              <a:defRPr/>
            </a:pPr>
            <a:endParaRPr lang="en-US" dirty="0"/>
          </a:p>
          <a:p>
            <a:pPr defTabSz="994938">
              <a:defRPr/>
            </a:pPr>
            <a:r>
              <a:rPr lang="en-US" dirty="0"/>
              <a:t>Due to this  any unanticipated plan for possible increase in the project timeline, scope and budget can impact other projects, the cost of the product being developed, the time it takes to deliver the product to market, which opens up the opportunity for your competition to take market share.</a:t>
            </a:r>
          </a:p>
          <a:p>
            <a:pPr defTabSz="994938">
              <a:defRPr/>
            </a:pPr>
            <a:endParaRPr lang="en-US" dirty="0"/>
          </a:p>
          <a:p>
            <a:pPr defTabSz="994938">
              <a:defRPr/>
            </a:pPr>
            <a:r>
              <a:rPr lang="en-US" dirty="0"/>
              <a:t>Indirectly, the soft costs to address these after the fact, in terms of:</a:t>
            </a:r>
          </a:p>
          <a:p>
            <a:pPr marL="186551" indent="-186551" defTabSz="994938">
              <a:buFont typeface="Arial" pitchFamily="34" charset="0"/>
              <a:buChar char="•"/>
              <a:defRPr/>
            </a:pPr>
            <a:r>
              <a:rPr lang="en-US" dirty="0"/>
              <a:t>Increased communication – uses time, delivery and action based on unplanned communications </a:t>
            </a:r>
          </a:p>
          <a:p>
            <a:pPr marL="186551" indent="-186551" defTabSz="994938">
              <a:buFont typeface="Arial" pitchFamily="34" charset="0"/>
              <a:buChar char="•"/>
              <a:defRPr/>
            </a:pPr>
            <a:r>
              <a:rPr lang="en-US" dirty="0"/>
              <a:t>Budget increases – Materials may need to be procured for new sources, higher cost on short notice</a:t>
            </a:r>
          </a:p>
          <a:p>
            <a:pPr marL="186551" indent="-186551" defTabSz="994938">
              <a:buFont typeface="Arial" pitchFamily="34" charset="0"/>
              <a:buChar char="•"/>
              <a:defRPr/>
            </a:pPr>
            <a:r>
              <a:rPr lang="en-US" dirty="0"/>
              <a:t>Undefined Scope – Opens up the door for vague deliverables which will amplify the previous two</a:t>
            </a:r>
          </a:p>
          <a:p>
            <a:pPr marL="186551" indent="-186551" defTabSz="994938">
              <a:buFont typeface="Arial" pitchFamily="34" charset="0"/>
              <a:buChar char="•"/>
              <a:defRPr/>
            </a:pPr>
            <a:endParaRPr lang="en-US" dirty="0"/>
          </a:p>
          <a:p>
            <a:pPr defTabSz="994938">
              <a:defRPr/>
            </a:pPr>
            <a:r>
              <a:rPr lang="en-US" dirty="0"/>
              <a:t>A GPM will take this into account before the project leaves the INITIATION phase.</a:t>
            </a:r>
            <a:endParaRPr lang="en-GB" dirty="0"/>
          </a:p>
          <a:p>
            <a:endParaRPr lang="en-US" dirty="0"/>
          </a:p>
        </p:txBody>
      </p:sp>
    </p:spTree>
    <p:extLst>
      <p:ext uri="{BB962C8B-B14F-4D97-AF65-F5344CB8AC3E}">
        <p14:creationId xmlns:p14="http://schemas.microsoft.com/office/powerpoint/2010/main" val="14160897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110</a:t>
            </a:fld>
            <a:endParaRPr lang="en-US" dirty="0"/>
          </a:p>
        </p:txBody>
      </p:sp>
    </p:spTree>
    <p:extLst>
      <p:ext uri="{BB962C8B-B14F-4D97-AF65-F5344CB8AC3E}">
        <p14:creationId xmlns:p14="http://schemas.microsoft.com/office/powerpoint/2010/main" val="32121423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111</a:t>
            </a:fld>
            <a:endParaRPr lang="en-US"/>
          </a:p>
        </p:txBody>
      </p:sp>
    </p:spTree>
    <p:extLst>
      <p:ext uri="{BB962C8B-B14F-4D97-AF65-F5344CB8AC3E}">
        <p14:creationId xmlns:p14="http://schemas.microsoft.com/office/powerpoint/2010/main" val="2221792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02"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atin typeface="Calibri" charset="0"/>
                <a:ea typeface="ＭＳ Ｐゴシック" charset="0"/>
                <a:cs typeface="ＭＳ Ｐゴシック" charset="0"/>
              </a:rPr>
              <a:t>The approach taken for the content of this theme is based upon PRISM™ (Projects Integrating Sustainable Methods). PRISM is a structured project management methodology that highlights areas of sustainability and integrates them into the core project phases. The methodology answers the question: ‘How do I apply sustainability to my projects?’</a:t>
            </a:r>
          </a:p>
          <a:p>
            <a:pPr eaLnBrk="1" hangingPunct="1">
              <a:spcBef>
                <a:spcPct val="0"/>
              </a:spcBef>
            </a:pPr>
            <a:r>
              <a:rPr lang="en-GB">
                <a:latin typeface="Calibri" charset="0"/>
                <a:ea typeface="ＭＳ Ｐゴシック" charset="0"/>
                <a:cs typeface="ＭＳ Ｐゴシック" charset="0"/>
              </a:rPr>
              <a:t>The typical Sustainability element have been distilled and applied to PRINCE2®, these elements can be found in the Sustainability theme of Green PRINCE2.</a:t>
            </a:r>
          </a:p>
          <a:p>
            <a:pPr eaLnBrk="1" hangingPunct="1">
              <a:spcBef>
                <a:spcPct val="0"/>
              </a:spcBef>
            </a:pPr>
            <a:r>
              <a:rPr lang="en-GB">
                <a:latin typeface="Calibri" charset="0"/>
                <a:ea typeface="ＭＳ Ｐゴシック" charset="0"/>
                <a:cs typeface="ＭＳ Ｐゴシック" charset="0"/>
              </a:rPr>
              <a:t>PRISM also covers a full process approach and is compliant with the International Project Management Competence Baseline 3.0, these element of PRISM are not covered in this training for integrating between PRISM and PRINCE2®.</a:t>
            </a:r>
          </a:p>
        </p:txBody>
      </p:sp>
      <p:sp>
        <p:nvSpPr>
          <p:cNvPr id="51203"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83" indent="-285725" eaLnBrk="0" hangingPunct="0">
              <a:defRPr sz="2400">
                <a:solidFill>
                  <a:schemeClr val="tx1"/>
                </a:solidFill>
                <a:latin typeface="Arial" charset="0"/>
                <a:ea typeface="ＭＳ Ｐゴシック" charset="0"/>
              </a:defRPr>
            </a:lvl2pPr>
            <a:lvl3pPr marL="1142898" indent="-228580" eaLnBrk="0" hangingPunct="0">
              <a:defRPr sz="2400">
                <a:solidFill>
                  <a:schemeClr val="tx1"/>
                </a:solidFill>
                <a:latin typeface="Arial" charset="0"/>
                <a:ea typeface="ＭＳ Ｐゴシック" charset="0"/>
              </a:defRPr>
            </a:lvl3pPr>
            <a:lvl4pPr marL="1600057" indent="-228580" eaLnBrk="0" hangingPunct="0">
              <a:defRPr sz="2400">
                <a:solidFill>
                  <a:schemeClr val="tx1"/>
                </a:solidFill>
                <a:latin typeface="Arial" charset="0"/>
                <a:ea typeface="ＭＳ Ｐゴシック" charset="0"/>
              </a:defRPr>
            </a:lvl4pPr>
            <a:lvl5pPr marL="2057217" indent="-228580" eaLnBrk="0" hangingPunct="0">
              <a:defRPr sz="2400">
                <a:solidFill>
                  <a:schemeClr val="tx1"/>
                </a:solidFill>
                <a:latin typeface="Arial" charset="0"/>
                <a:ea typeface="ＭＳ Ｐゴシック" charset="0"/>
              </a:defRPr>
            </a:lvl5pPr>
            <a:lvl6pPr marL="2514376" indent="-228580" eaLnBrk="0" fontAlgn="base" hangingPunct="0">
              <a:spcBef>
                <a:spcPct val="0"/>
              </a:spcBef>
              <a:spcAft>
                <a:spcPct val="0"/>
              </a:spcAft>
              <a:defRPr sz="2400">
                <a:solidFill>
                  <a:schemeClr val="tx1"/>
                </a:solidFill>
                <a:latin typeface="Arial" charset="0"/>
                <a:ea typeface="ＭＳ Ｐゴシック" charset="0"/>
              </a:defRPr>
            </a:lvl6pPr>
            <a:lvl7pPr marL="2971536" indent="-228580" eaLnBrk="0" fontAlgn="base" hangingPunct="0">
              <a:spcBef>
                <a:spcPct val="0"/>
              </a:spcBef>
              <a:spcAft>
                <a:spcPct val="0"/>
              </a:spcAft>
              <a:defRPr sz="2400">
                <a:solidFill>
                  <a:schemeClr val="tx1"/>
                </a:solidFill>
                <a:latin typeface="Arial" charset="0"/>
                <a:ea typeface="ＭＳ Ｐゴシック" charset="0"/>
              </a:defRPr>
            </a:lvl7pPr>
            <a:lvl8pPr marL="3428694" indent="-228580" eaLnBrk="0" fontAlgn="base" hangingPunct="0">
              <a:spcBef>
                <a:spcPct val="0"/>
              </a:spcBef>
              <a:spcAft>
                <a:spcPct val="0"/>
              </a:spcAft>
              <a:defRPr sz="2400">
                <a:solidFill>
                  <a:schemeClr val="tx1"/>
                </a:solidFill>
                <a:latin typeface="Arial" charset="0"/>
                <a:ea typeface="ＭＳ Ｐゴシック" charset="0"/>
              </a:defRPr>
            </a:lvl8pPr>
            <a:lvl9pPr marL="3885854" indent="-22858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3575F48-9C18-0D48-9AAF-0CFB7D79D956}" type="slidenum">
              <a:rPr lang="en-US" sz="1300">
                <a:latin typeface="Calibri" charset="0"/>
              </a:rPr>
              <a:pPr eaLnBrk="1" hangingPunct="1"/>
              <a:t>15</a:t>
            </a:fld>
            <a:endParaRPr lang="en-US" sz="1300">
              <a:latin typeface="Calibri"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1000" b="1" dirty="0"/>
              <a:t>Integration Management</a:t>
            </a:r>
            <a:endParaRPr lang="en-US" sz="1000" dirty="0"/>
          </a:p>
          <a:p>
            <a:r>
              <a:rPr lang="en-US" sz="1000" dirty="0"/>
              <a:t>By applying the green methodology processes to the standard Integration Management process this can create a collision at times with Operational Change Control within projects and most organizations.  Understanding the best approach to align these processes and how they work with change management and configuration management will allow the green project manager to establish a best practice approach to the delivery of the product.  Gartner surmises that any operational change management is a prerequisite to providing high service quality and to setting the bar for successful transition.  This not only supports functional business processes, but is also an enabler that functional organizations rely on, expect to be available and provides the highest quality in service management.  These expectations and concerns within an organization cannot be achieved or addressed without a structured framework towards green and change management processes.</a:t>
            </a:r>
          </a:p>
          <a:p>
            <a:r>
              <a:rPr lang="en-US" sz="1000" b="1" dirty="0"/>
              <a:t>These are the key processes that are often overlooked by the project managers from a Green perspective.  However, it should be an aspect that is evaluated with each change and factored into the overall practice.</a:t>
            </a:r>
            <a:endParaRPr lang="en-US" sz="1000" dirty="0"/>
          </a:p>
          <a:p>
            <a:r>
              <a:rPr lang="en-US" sz="1000" dirty="0"/>
              <a:t>The original defined project scope and the integrated performance baseline must be maintained by continuously managing changes to the baseline, either by rejecting new changes or by approving changes and incorporating them into a revised baseline.  Any alterations to the original baseline require that the full impact of the change be assessed against the expected green benefits that were being achieved to then gain full appreciation of how this change might now affect the green aspect of project delivery.</a:t>
            </a:r>
          </a:p>
          <a:p>
            <a:r>
              <a:rPr lang="en-US" sz="1000" b="1" dirty="0"/>
              <a:t>Integrated Change Control requires:</a:t>
            </a:r>
            <a:endParaRPr lang="en-US" sz="1000" dirty="0"/>
          </a:p>
          <a:p>
            <a:pPr lvl="0"/>
            <a:r>
              <a:rPr lang="en-US" sz="1000" dirty="0"/>
              <a:t>Maintaining the integrity of performance measurement baselines (configuration control libraries)</a:t>
            </a:r>
          </a:p>
          <a:p>
            <a:pPr lvl="0"/>
            <a:r>
              <a:rPr lang="en-US" sz="1000" dirty="0"/>
              <a:t>Coordinating changes across knowledge areas.  For example, a proposed schedule change will often affect cost, risk, quality, resource and the environment  </a:t>
            </a:r>
          </a:p>
          <a:p>
            <a:r>
              <a:rPr lang="en-US" sz="1000" b="1" dirty="0"/>
              <a:t>Ways to incorporate “green” into Integration Management</a:t>
            </a:r>
            <a:endParaRPr lang="en-US" sz="1000" dirty="0"/>
          </a:p>
          <a:p>
            <a:r>
              <a:rPr lang="en-US" sz="1000" b="1" dirty="0"/>
              <a:t>The Project Charter</a:t>
            </a:r>
            <a:r>
              <a:rPr lang="en-US" sz="1000" dirty="0"/>
              <a:t> – The charter rarely contains criteria or gives credence to the goal of how green the project will be.  As the charter is the one document that dictates control over the entirety or the project, it is the first place to start.</a:t>
            </a:r>
          </a:p>
          <a:p>
            <a:r>
              <a:rPr lang="en-US" sz="1000" b="1" dirty="0"/>
              <a:t>Key Benefits: </a:t>
            </a:r>
            <a:endParaRPr lang="en-US" sz="1000" dirty="0"/>
          </a:p>
          <a:p>
            <a:pPr lvl="0"/>
            <a:r>
              <a:rPr lang="en-US" sz="1000" dirty="0"/>
              <a:t>It gets the project thinking sustainability from the initiation phase</a:t>
            </a:r>
          </a:p>
          <a:p>
            <a:pPr lvl="0"/>
            <a:r>
              <a:rPr lang="en-US" sz="1000" dirty="0"/>
              <a:t>It authorizes the Project Manager to formalize the organization’s green processes into the Project Management Plan</a:t>
            </a:r>
          </a:p>
          <a:p>
            <a:pPr lvl="0"/>
            <a:r>
              <a:rPr lang="en-US" sz="1000" dirty="0"/>
              <a:t>If the Charter is used in a budget authorization, showing any improvements in environmental elements such as waste reduction can be used to demonstrate financial impact which may stimulate a strong justification for project funding</a:t>
            </a:r>
          </a:p>
          <a:p>
            <a:pPr lvl="0"/>
            <a:r>
              <a:rPr lang="en-US" sz="1000" dirty="0"/>
              <a:t>It should also be used as a base measurement for the project as one of the acceptance or success criteria to demonstrate to stakeholders what benefits have been achieved giving softer issues such as environmental impact assessments greater credence </a:t>
            </a:r>
          </a:p>
          <a:p>
            <a:r>
              <a:rPr lang="en-US" sz="1000" b="1" dirty="0"/>
              <a:t>Example:</a:t>
            </a:r>
            <a:r>
              <a:rPr lang="en-US" sz="1000" dirty="0"/>
              <a:t>   </a:t>
            </a:r>
          </a:p>
          <a:p>
            <a:r>
              <a:rPr lang="en-US" sz="1000" dirty="0"/>
              <a:t>Your company determines that the billing system is nearing its end of life and needs replacing.  You have been tasked with finding a successor to the system and then implementing it within the organization.  The current system was purchased because the initial purchase price was the lowest, which is the company’s standard operating procedure.  However, this is where you can add the key objectives and therefore change the emphasis towards overall </a:t>
            </a:r>
            <a:r>
              <a:rPr lang="en-US" sz="1000" b="1" dirty="0"/>
              <a:t>efficiency</a:t>
            </a:r>
            <a:r>
              <a:rPr lang="en-US" sz="1000" dirty="0"/>
              <a:t>.</a:t>
            </a:r>
          </a:p>
          <a:p>
            <a:r>
              <a:rPr lang="en-US" sz="1000" b="1" dirty="0"/>
              <a:t>Some criteria that can be used within the scoring matrix can include:</a:t>
            </a:r>
            <a:endParaRPr lang="en-US" sz="1000" dirty="0"/>
          </a:p>
          <a:p>
            <a:pPr lvl="0"/>
            <a:r>
              <a:rPr lang="en-US" sz="1000" dirty="0"/>
              <a:t>Efficiency – will the new system free up staff time to be re-allocated to other duties thus speeding up other processes in the organization?</a:t>
            </a:r>
          </a:p>
          <a:p>
            <a:pPr lvl="0"/>
            <a:r>
              <a:rPr lang="en-US" sz="1000" dirty="0"/>
              <a:t>Does it allow for new functionality and so will it reduce the dependency on paper based systems?</a:t>
            </a:r>
          </a:p>
          <a:p>
            <a:pPr lvl="0"/>
            <a:r>
              <a:rPr lang="en-US" sz="1000" dirty="0"/>
              <a:t>License fees, Ease of use, Hardware resources required, Maintenance costs, Compatibility, Support costs, Implementation costs, Training costs</a:t>
            </a:r>
          </a:p>
          <a:p>
            <a:r>
              <a:rPr lang="en-US" sz="1000" b="1" dirty="0"/>
              <a:t>If you base your assessment on these and other criteria, you will be able to show the longer term cost savings and the improved efficiencies of going to a greener option.  This should then assist in helping you accomplish your project objectives while also possibly changing your procurement and project practices.</a:t>
            </a:r>
            <a:endParaRPr lang="en-US" sz="1000" dirty="0"/>
          </a:p>
        </p:txBody>
      </p:sp>
    </p:spTree>
    <p:extLst>
      <p:ext uri="{BB962C8B-B14F-4D97-AF65-F5344CB8AC3E}">
        <p14:creationId xmlns:p14="http://schemas.microsoft.com/office/powerpoint/2010/main" val="20642469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1000" b="1" dirty="0"/>
              <a:t>Human Resource Management</a:t>
            </a:r>
          </a:p>
          <a:p>
            <a:r>
              <a:rPr lang="en-US" sz="1000" dirty="0"/>
              <a:t>Human Resources Management focuses on the allocation of resources and how to manage them effectively.  This knowledge area distinguishes itself in its management of organizational resources, (e.g. training, compensation, stakeholder buy-in) to verify that the appropriate people are placed in the right positions due to their knowledge and experience so that they have the right tools they need to succeed. human resources management involves “organizing and managing the project team”</a:t>
            </a:r>
          </a:p>
          <a:p>
            <a:r>
              <a:rPr lang="en-US" sz="1000" dirty="0"/>
              <a:t>This element of project and man management involves developing the suitable roles and responsibilities for each project team member by identifying the needs and qualification requirements of a particular post to manage their work to be completed.  These requirements are completed in the Human Resources Planning, the Project Team Acquisition and the Development and Management process areas.  The primary role from an environmental or a green project management standpoint in the ‘Acquire Project Team’, ‘Develop Project Team’ and ‘Manage Project Team’ process areas is to provide input and guidance for the areas of training and the qualifications of the right person to manage environmental concerns based on your EMS and the guidelines set forth in ISO 14000.  Ensuring that the right message and the correct understanding of what difference having a greener approach will make will allow the whole team to gain a fuller appreciation of the justification of spending the extra time spent, finances issued and resources associated to the project, something that can sometimes be considered an expense or a waste in time that can be better utilized within the organization elsewhere.</a:t>
            </a:r>
          </a:p>
        </p:txBody>
      </p:sp>
    </p:spTree>
    <p:extLst>
      <p:ext uri="{BB962C8B-B14F-4D97-AF65-F5344CB8AC3E}">
        <p14:creationId xmlns:p14="http://schemas.microsoft.com/office/powerpoint/2010/main" val="20642469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1000" b="1" dirty="0"/>
              <a:t>Cost Management</a:t>
            </a:r>
          </a:p>
          <a:p>
            <a:r>
              <a:rPr lang="en-US" sz="1000" dirty="0"/>
              <a:t>Within Cost Management, a project manager must develop the parameters and authorized thresholds necessary to regulate the costs for the overall project.  According to the </a:t>
            </a:r>
            <a:r>
              <a:rPr lang="en-US" sz="1000" i="1" dirty="0"/>
              <a:t>PMBOK® Guide</a:t>
            </a:r>
            <a:r>
              <a:rPr lang="en-US" sz="1000" dirty="0"/>
              <a:t>, Cost Management involves “planning, estimating, budgeting, and controlling costs so that the project can be completed within the approved budget”.  The three primary areas of influence for ISO 14000 </a:t>
            </a:r>
            <a:r>
              <a:rPr lang="en-US" sz="1000" dirty="0" smtClean="0"/>
              <a:t>(and another ISOs:</a:t>
            </a:r>
            <a:r>
              <a:rPr lang="en-US" sz="1000" baseline="0" dirty="0" smtClean="0"/>
              <a:t> 9001, 50001, 26000) </a:t>
            </a:r>
            <a:r>
              <a:rPr lang="en-US" sz="1000" dirty="0" smtClean="0"/>
              <a:t>and EMS (or Integrated Management System) </a:t>
            </a:r>
            <a:r>
              <a:rPr lang="en-US" sz="1000" dirty="0"/>
              <a:t>are the Cost Estimating, Cost Budgeting and Cost Control Process.  Each knowledge area contains processes and activities that support project integration </a:t>
            </a:r>
            <a:r>
              <a:rPr lang="en-US" sz="1000" dirty="0" smtClean="0"/>
              <a:t>with mentioned ISO. </a:t>
            </a:r>
          </a:p>
          <a:p>
            <a:endParaRPr lang="en-US" sz="1000" dirty="0"/>
          </a:p>
          <a:p>
            <a:r>
              <a:rPr lang="en-US" sz="1000" dirty="0"/>
              <a:t>ISO 14000 </a:t>
            </a:r>
            <a:r>
              <a:rPr lang="en-US" sz="1000" dirty="0" smtClean="0"/>
              <a:t>(and another ISOs:</a:t>
            </a:r>
            <a:r>
              <a:rPr lang="en-US" sz="1000" baseline="0" dirty="0" smtClean="0"/>
              <a:t> 9001, 50001, 26000) </a:t>
            </a:r>
            <a:r>
              <a:rPr lang="en-US" sz="1000" dirty="0" smtClean="0"/>
              <a:t>and EMS (or Integrated Management System) </a:t>
            </a:r>
            <a:r>
              <a:rPr lang="en-US" sz="1000" dirty="0"/>
              <a:t>inputs support estimating and budgeting efforts by providing guidance on resource selection and allocation.  Knowing what work needs to be accomplished to comply with environmental regulations will help a project manager set a more realistic project cost baseline.  Once the initial budgeting is complete, the Cost Control process will then monitor overages in the cost thresholds set by the project board or sponsor and then to justify the need for additional resource or finance if the objectives of the project are not being met.</a:t>
            </a:r>
          </a:p>
          <a:p>
            <a:r>
              <a:rPr lang="en-US" sz="1000" dirty="0"/>
              <a:t>As a best practice approach, it has been suggested within many early sustainable projects, that the costs that are attributable to green elements are calculated separately in the first projects that an organization.  By doing this, the company can then see what small amounts can be spent to create such large effects.  By generating this evidence early, it encourages other parts of the organization to join in and develop their own and embrace the whole company approach to green project management.</a:t>
            </a:r>
          </a:p>
        </p:txBody>
      </p:sp>
    </p:spTree>
    <p:extLst>
      <p:ext uri="{BB962C8B-B14F-4D97-AF65-F5344CB8AC3E}">
        <p14:creationId xmlns:p14="http://schemas.microsoft.com/office/powerpoint/2010/main" val="20642469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1000" b="1" dirty="0"/>
              <a:t>Quality Management</a:t>
            </a:r>
          </a:p>
          <a:p>
            <a:r>
              <a:rPr lang="en-US" sz="1000" dirty="0"/>
              <a:t>In Quality Management, Project Managers utilize constraints that will deliver the intended result. Quality Management “involves determining quality policies, objectives, and responsibilities so that the project will satisfy the need for which it was undertaken”.  In a simpler description, Quality Management is accountable for making sure that any work performed is done so correctly to first time to avoid rework and wasted energy or resource. </a:t>
            </a:r>
          </a:p>
          <a:p>
            <a:r>
              <a:rPr lang="en-US" sz="1000" dirty="0"/>
              <a:t>Quality Management has a direct relationship with Green Project Management.  Ensuring that the right standard or specification to a product or a piece of work is carried, first time all of the time, means that your wastage costs are minimized.  Quality typical falls into three costs brackets; the first of these is the cost of prevention.  Preventing failure or reducing the number of quality review failures means that by prior planning and a strong control regime, all project work is given greater confidence in its ability to be delivered to the needs of the client in the most cost efficient manner.  The second of the cost elements is that of quality appraisal, or the checking of the products or procedures as the project progresses through its full lifecycle.  By ensuring the right checks are done by the right people when it is most beneficial to carry out the checks, means that the organization will keep strong supervision and accountancy for the delivery without having excess resource wasted.  The third and final cost for quality is that of the cost of failure, both internally and externally.  What is the cost to a company if it has products being returned or being subjected to enquiries?  Cost of failure goes beyond the wasted material and the time needed for re-work, all the way to the cost of reputation and therefore future contracts and repeat work.</a:t>
            </a:r>
          </a:p>
        </p:txBody>
      </p:sp>
    </p:spTree>
    <p:extLst>
      <p:ext uri="{BB962C8B-B14F-4D97-AF65-F5344CB8AC3E}">
        <p14:creationId xmlns:p14="http://schemas.microsoft.com/office/powerpoint/2010/main" val="20642469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1000" b="1" dirty="0"/>
              <a:t>Communications Management</a:t>
            </a:r>
          </a:p>
          <a:p>
            <a:r>
              <a:rPr lang="en-US" sz="1000" dirty="0"/>
              <a:t>Within the Communications Management knowledge area, a Project Manager will outline requirements for communicating with all project stakeholders.  According to the PMBOK® Guide, communications management involves the “timely and appropriate generation, collection, distribution, storage, retrieval, and ultimate disposition of project information”. </a:t>
            </a:r>
            <a:br>
              <a:rPr lang="en-US" sz="1000" dirty="0"/>
            </a:br>
            <a:r>
              <a:rPr lang="en-US" sz="1000" dirty="0"/>
              <a:t/>
            </a:r>
            <a:br>
              <a:rPr lang="en-US" sz="1000" dirty="0"/>
            </a:br>
            <a:r>
              <a:rPr lang="en-US" sz="1000" dirty="0"/>
              <a:t>Therefore, Communications Management must seek to manage all project information in a way that works most efficiently and carries and delivers the message most effectively to the stakeholders of the project.  The process areas that control these functions are contained in the Communications Planning and Performance Reporting process areas.  ISO standards provides direction on which areas to monitor and how to communicate the information.  This guidance will aid the Project Manager in developing the metrics for measurement that will support decision making among the project management team and stakeholders on the environmental concerns within delivery. </a:t>
            </a:r>
            <a:br>
              <a:rPr lang="en-US" sz="1000" dirty="0"/>
            </a:br>
            <a:r>
              <a:rPr lang="en-US" sz="1000" dirty="0"/>
              <a:t>The performance reporting process, in conjunction with the EMS, </a:t>
            </a:r>
            <a:r>
              <a:rPr lang="en-US" sz="1000" dirty="0" err="1"/>
              <a:t>EnMS</a:t>
            </a:r>
            <a:r>
              <a:rPr lang="en-US" sz="1000" dirty="0"/>
              <a:t>, and PMIS systems, can be used to monitor thresholds set by the Communications Planning process and help build the case</a:t>
            </a:r>
            <a:br>
              <a:rPr lang="en-US" sz="1000" dirty="0"/>
            </a:br>
            <a:r>
              <a:rPr lang="en-US" sz="1000" dirty="0"/>
              <a:t>to justify change or corrective actions in change management.</a:t>
            </a:r>
          </a:p>
          <a:p>
            <a:r>
              <a:rPr lang="en-US" sz="1000" dirty="0"/>
              <a:t>One question that has to be asked when preparing the communications whether internal or external from the project is what message are we trying to deliver, or what is it we are trying to tell the recipient?  Having the understanding of that above all else means that you will be able to address the concerns, issues and problems that may arise during the project. </a:t>
            </a:r>
          </a:p>
        </p:txBody>
      </p:sp>
    </p:spTree>
    <p:extLst>
      <p:ext uri="{BB962C8B-B14F-4D97-AF65-F5344CB8AC3E}">
        <p14:creationId xmlns:p14="http://schemas.microsoft.com/office/powerpoint/2010/main" val="20642469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900" dirty="0"/>
              <a:t>The objective of the Risk Management Planning process area is to define and document how the project will deal with risk, set tolerance levels, thresholds, reporting requirements, roles and responsibilities.  So what risks exist within Green Project Management; how can something that can help the planet be a risk to the project? </a:t>
            </a:r>
            <a:br>
              <a:rPr lang="en-US" sz="900" dirty="0"/>
            </a:br>
            <a:r>
              <a:rPr lang="en-US" sz="900" dirty="0"/>
              <a:t>The objective of the Risk Identification process is to identify, classify and rank the risks that could both negatively and positively affect the project. That said, perhaps Green Project Management is way of identifying the positive elements of risk within a project.  These positive elements of risk are also known as Opportunities.  The information that is captured in the Risk Identification process is used to develop an effective risk response plan and to define action items, thresholds and metrics for the Risk Monitoring and Control process. </a:t>
            </a:r>
          </a:p>
          <a:p>
            <a:r>
              <a:rPr lang="en-US" sz="900" b="1" dirty="0"/>
              <a:t>Practical Application</a:t>
            </a:r>
            <a:r>
              <a:rPr lang="en-US" sz="900" dirty="0"/>
              <a:t/>
            </a:r>
            <a:br>
              <a:rPr lang="en-US" sz="900" dirty="0"/>
            </a:br>
            <a:r>
              <a:rPr lang="en-US" sz="900" dirty="0"/>
              <a:t>Include in your requests for quotations or proposals that vendors and suppliers include with their response how they might meet your green criteria.</a:t>
            </a:r>
            <a:br>
              <a:rPr lang="en-US" sz="900" dirty="0"/>
            </a:br>
            <a:r>
              <a:rPr lang="en-US" sz="900" dirty="0"/>
              <a:t/>
            </a:r>
            <a:br>
              <a:rPr lang="en-US" sz="900" dirty="0"/>
            </a:br>
            <a:r>
              <a:rPr lang="en-US" sz="900" b="1" dirty="0"/>
              <a:t>Examples</a:t>
            </a:r>
            <a:r>
              <a:rPr lang="en-US" sz="900" dirty="0"/>
              <a:t/>
            </a:r>
            <a:br>
              <a:rPr lang="en-US" sz="900" dirty="0"/>
            </a:br>
            <a:r>
              <a:rPr lang="en-US" sz="900" b="1" dirty="0"/>
              <a:t>Quantitative criteria:</a:t>
            </a:r>
            <a:br>
              <a:rPr lang="en-US" sz="900" b="1" dirty="0"/>
            </a:br>
            <a:r>
              <a:rPr lang="en-US" sz="900" dirty="0"/>
              <a:t>A vendor may incur costs by executing an environmental management plan or be a source of environmental costs because of wasteful processes.  Early identification of these costs can point the Project Manager in the right direction to a suitable vendor or not as applicable.</a:t>
            </a:r>
          </a:p>
          <a:p>
            <a:pPr lvl="0"/>
            <a:r>
              <a:rPr lang="en-US" sz="900" b="1" dirty="0"/>
              <a:t>Pollution Case/Effect:</a:t>
            </a:r>
            <a:r>
              <a:rPr lang="en-US" sz="900" dirty="0"/>
              <a:t>  Representing environmental costs caused by a potential supplier</a:t>
            </a:r>
          </a:p>
          <a:p>
            <a:pPr lvl="0"/>
            <a:r>
              <a:rPr lang="en-US" sz="900" b="1" dirty="0"/>
              <a:t>Environmental Commitment:</a:t>
            </a:r>
            <a:r>
              <a:rPr lang="en-US" sz="900" dirty="0"/>
              <a:t>  Represents the degree of commitment the supplier has in environmental management.</a:t>
            </a:r>
          </a:p>
          <a:p>
            <a:r>
              <a:rPr lang="en-US" sz="900" b="1" dirty="0"/>
              <a:t>Qualitative criteria</a:t>
            </a:r>
            <a:r>
              <a:rPr lang="en-US" sz="900" dirty="0"/>
              <a:t/>
            </a:r>
            <a:br>
              <a:rPr lang="en-US" sz="900" dirty="0"/>
            </a:br>
            <a:r>
              <a:rPr lang="en-US" sz="900" dirty="0"/>
              <a:t/>
            </a:r>
            <a:br>
              <a:rPr lang="en-US" sz="900" dirty="0"/>
            </a:br>
            <a:r>
              <a:rPr lang="en-US" sz="900" dirty="0"/>
              <a:t>Scoring on qualitative criteria will depend on the weight that is applied to each item on a pre-assigned scorecard based on the importance that your organization or you as the Project Manager place on each category.</a:t>
            </a:r>
          </a:p>
          <a:p>
            <a:pPr lvl="0"/>
            <a:r>
              <a:rPr lang="en-US" sz="900" b="1" dirty="0"/>
              <a:t>Environmental Commitment:  </a:t>
            </a:r>
            <a:r>
              <a:rPr lang="en-US" sz="900" dirty="0"/>
              <a:t>Their overall corporate goals to decrease their carbon footprint</a:t>
            </a:r>
            <a:r>
              <a:rPr lang="en-US" sz="900" b="1" dirty="0"/>
              <a:t> </a:t>
            </a:r>
            <a:endParaRPr lang="en-US" sz="900" dirty="0"/>
          </a:p>
          <a:p>
            <a:pPr lvl="0"/>
            <a:r>
              <a:rPr lang="en-US" sz="900" b="1" dirty="0"/>
              <a:t>Logistics:  </a:t>
            </a:r>
            <a:r>
              <a:rPr lang="en-US" sz="900" dirty="0"/>
              <a:t>How streamlined are their logistics</a:t>
            </a:r>
          </a:p>
          <a:p>
            <a:pPr lvl="0"/>
            <a:r>
              <a:rPr lang="en-US" sz="900" b="1" dirty="0"/>
              <a:t>Strength of their SMP:  </a:t>
            </a:r>
            <a:r>
              <a:rPr lang="en-US" sz="900" dirty="0"/>
              <a:t>How their action and results measure up to their goals</a:t>
            </a:r>
          </a:p>
        </p:txBody>
      </p:sp>
    </p:spTree>
    <p:extLst>
      <p:ext uri="{BB962C8B-B14F-4D97-AF65-F5344CB8AC3E}">
        <p14:creationId xmlns:p14="http://schemas.microsoft.com/office/powerpoint/2010/main" val="20642469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sz="1000" b="1" dirty="0"/>
              <a:t>Procurement Management</a:t>
            </a:r>
          </a:p>
          <a:p>
            <a:r>
              <a:rPr lang="en-US" sz="1000" dirty="0"/>
              <a:t>According to the PMBOK</a:t>
            </a:r>
            <a:r>
              <a:rPr lang="en-US" sz="1000" i="1" dirty="0"/>
              <a:t>® </a:t>
            </a:r>
            <a:r>
              <a:rPr lang="en-US" sz="1000" dirty="0"/>
              <a:t>Guide, Procurement Management includes “the processes to purchase or acquire the products, services, or results to complete the work associated with the project” (PMI, 2004, p. 269).  In essence, Procurement Management serves as the mechanism to manage external relationships and access specialized support for skill areas.  The convergence of ISO 14000, which shapes your Environmental Management System (EMS) and Procurement Management are contained within the Purchase and Acquisition Plan and Contract Administration process areas. </a:t>
            </a:r>
            <a:br>
              <a:rPr lang="en-US" sz="1000" dirty="0"/>
            </a:br>
            <a:r>
              <a:rPr lang="en-US" sz="1000" dirty="0"/>
              <a:t/>
            </a:r>
            <a:br>
              <a:rPr lang="en-US" sz="1000" dirty="0"/>
            </a:br>
            <a:r>
              <a:rPr lang="en-US" sz="1000" dirty="0"/>
              <a:t>The Purchases and Acquisitions Plan process looks at developing or acquiring products or services to accomplish the project objectives.  The rules of procurement are established and documented in the procurement management plan.  ISO 14000 inputs as well as your Environmental Management System can be used to influence the development and interpretation of requirements as well as influence the selection of vendors and products.  The inputs that are molded by ISO 14000 policies should be utilized to create assumptions, constraints, measurement metrics and other criteria for making decisions and that will be incorporated into the plan.</a:t>
            </a:r>
          </a:p>
          <a:p>
            <a:r>
              <a:rPr lang="en-US" sz="1000" dirty="0"/>
              <a:t>The Contract Administration process monitors performance of any contracts that correlate to the project and its overall completion.  The ISO 14000 EMS can be used to monitor vendor performance against the environmental standards that you decreed in the original procurement or contractual document. </a:t>
            </a:r>
          </a:p>
          <a:p>
            <a:r>
              <a:rPr lang="en-US" sz="1000" dirty="0"/>
              <a:t>The results of the measurements can also be used to in change management to keep the project within the guidelines set forth in the project charter.  In addition, the project team would use these outputs to conduct audits and inspection to verify that project work is not only meeting requirements, but also meeting ISO 14000 requirements and are in line with your organization’s EMS.</a:t>
            </a:r>
          </a:p>
          <a:p>
            <a:r>
              <a:rPr lang="en-US" sz="1000" dirty="0"/>
              <a:t> </a:t>
            </a:r>
          </a:p>
          <a:p>
            <a:r>
              <a:rPr lang="en-US" sz="1000" dirty="0"/>
              <a:t>So when it comes to Green Project Management, you can see, it is not to replace standard project management nor is it a new process that will solve all your problems and green issues alone.  Green Project Management is not simply just a badge to be held or achieved, so what is it?  What Green Project Management gives you, a new way of looking at delivering projects, in alignment with those tools and techniques that best practice project management gives you; by thinking through the project, by planning it, by delivering and controlling it, whilst thinking about how you can improve the environment, but without stopping a project or spending a fortune to alter your deliverables, you can be a part of the changing evolution in the project management industry, the change that is a Green Project Manager. </a:t>
            </a:r>
          </a:p>
        </p:txBody>
      </p:sp>
    </p:spTree>
    <p:extLst>
      <p:ext uri="{BB962C8B-B14F-4D97-AF65-F5344CB8AC3E}">
        <p14:creationId xmlns:p14="http://schemas.microsoft.com/office/powerpoint/2010/main" val="20642469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698500"/>
            <a:ext cx="5713413" cy="4284663"/>
          </a:xfrm>
        </p:spPr>
      </p:sp>
      <p:sp>
        <p:nvSpPr>
          <p:cNvPr id="3" name="Notes Placeholder 2"/>
          <p:cNvSpPr>
            <a:spLocks noGrp="1"/>
          </p:cNvSpPr>
          <p:nvPr>
            <p:ph type="body" idx="1"/>
          </p:nvPr>
        </p:nvSpPr>
        <p:spPr/>
        <p:txBody>
          <a:bodyPr/>
          <a:lstStyle/>
          <a:p>
            <a:r>
              <a:rPr lang="en-US" sz="1000" b="1" dirty="0"/>
              <a:t>We are now going to do a walkthrough of the PRiSM Methodology from a Workflow Perspective before diving in a little deeper.</a:t>
            </a:r>
          </a:p>
          <a:p>
            <a:endParaRPr lang="en-US" sz="1000" b="1" dirty="0"/>
          </a:p>
          <a:p>
            <a:r>
              <a:rPr lang="en-US" sz="1000" b="1" dirty="0"/>
              <a:t>PRiSM Short for (Projects integrating Sustainable Methods)</a:t>
            </a:r>
          </a:p>
          <a:p>
            <a:endParaRPr lang="en-US" sz="1000" dirty="0"/>
          </a:p>
          <a:p>
            <a:r>
              <a:rPr lang="en-US" sz="1000" dirty="0"/>
              <a:t>PRiSM™ (</a:t>
            </a:r>
            <a:r>
              <a:rPr lang="en-US" sz="1000" u="sng" dirty="0"/>
              <a:t>Pr</a:t>
            </a:r>
            <a:r>
              <a:rPr lang="en-US" sz="1000" dirty="0"/>
              <a:t>ojects </a:t>
            </a:r>
            <a:r>
              <a:rPr lang="en-US" sz="1000" u="sng" dirty="0"/>
              <a:t>i</a:t>
            </a:r>
            <a:r>
              <a:rPr lang="en-US" sz="1000" dirty="0"/>
              <a:t>ntegrating </a:t>
            </a:r>
            <a:r>
              <a:rPr lang="en-US" sz="1000" u="sng" dirty="0"/>
              <a:t>S</a:t>
            </a:r>
            <a:r>
              <a:rPr lang="en-US" sz="1000" dirty="0"/>
              <a:t>ustainable </a:t>
            </a:r>
            <a:r>
              <a:rPr lang="en-US" sz="1000" u="sng" dirty="0"/>
              <a:t>M</a:t>
            </a:r>
            <a:r>
              <a:rPr lang="en-US" sz="1000" dirty="0"/>
              <a:t>ethods) is the sustainability based project delivery method which incorporates tangible tools and methods to manage the balance between finite resources, social responsibility, and delivering “green” project outcomes.  It was developed for organizations to integrate project processes with sustainability initiatives to achieve business objectives while decreasing negative environmental impact.</a:t>
            </a:r>
          </a:p>
          <a:p>
            <a:r>
              <a:rPr lang="en-US" sz="1000" dirty="0"/>
              <a:t> </a:t>
            </a:r>
          </a:p>
          <a:p>
            <a:r>
              <a:rPr lang="en-US" sz="1000" dirty="0"/>
              <a:t>PRiSM is a structured project management methodology that highlights areas of sustainability and integrates them into the traditional core project phases which, when understood and effectively addressed, can reduce negative environmental impacts in all types of projects while maximizing opportunities to manage sustainability and finite resources.   PRiSM is cut from the same cloth as the globally accepted standards for professional project management.  These standards are the “books of knowledge” as they are known to project managers.  PRiSM incorporates a framework of activities derived from ISO 21500, 14001, 26000, 50001 and 9001, focuses on specific areas and incorporates best practices to practically answer the question:   </a:t>
            </a:r>
            <a:r>
              <a:rPr lang="en-US" sz="1000" b="1" dirty="0"/>
              <a:t>"How do I apply sustainability in to my projects?”</a:t>
            </a:r>
            <a:endParaRPr lang="en-US" sz="1000" dirty="0"/>
          </a:p>
        </p:txBody>
      </p:sp>
    </p:spTree>
    <p:extLst>
      <p:ext uri="{BB962C8B-B14F-4D97-AF65-F5344CB8AC3E}">
        <p14:creationId xmlns:p14="http://schemas.microsoft.com/office/powerpoint/2010/main" val="35458877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 project phase is one where the ideas are formulated and the business reviews whether this is a feasible project or element of a project to be included within the portfolio of projects that it is currently running.</a:t>
            </a:r>
          </a:p>
          <a:p>
            <a:endParaRPr lang="en-US" dirty="0" smtClean="0"/>
          </a:p>
          <a:p>
            <a:r>
              <a:rPr lang="en-US" dirty="0" smtClean="0"/>
              <a:t>The key deliverable within this phase is the Project Charter or Business Case that will show the value of the sustainability element within the full project document.  In addition, to support the charter, the delivery has to be leveled against the organization’s environmental management system allowing it therefore to develop further its Sustainability Management Plan (SMP) for the future.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122</a:t>
            </a:fld>
            <a:endParaRPr lang="en-US" dirty="0"/>
          </a:p>
        </p:txBody>
      </p:sp>
    </p:spTree>
    <p:extLst>
      <p:ext uri="{BB962C8B-B14F-4D97-AF65-F5344CB8AC3E}">
        <p14:creationId xmlns:p14="http://schemas.microsoft.com/office/powerpoint/2010/main" val="25215056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3826" name="Rectangle 2"/>
          <p:cNvSpPr>
            <a:spLocks noGrp="1" noRot="1" noChangeAspect="1" noChangeArrowheads="1" noTextEdit="1"/>
          </p:cNvSpPr>
          <p:nvPr>
            <p:ph type="sldImg"/>
          </p:nvPr>
        </p:nvSpPr>
        <p:spPr>
          <a:ln/>
        </p:spPr>
      </p:sp>
      <p:sp>
        <p:nvSpPr>
          <p:cNvPr id="1613827" name="Rectangle 3"/>
          <p:cNvSpPr>
            <a:spLocks noGrp="1" noChangeArrowheads="1"/>
          </p:cNvSpPr>
          <p:nvPr>
            <p:ph type="body" idx="1"/>
          </p:nvPr>
        </p:nvSpPr>
        <p:spPr/>
        <p:txBody>
          <a:bodyPr/>
          <a:lstStyle/>
          <a:p>
            <a:r>
              <a:rPr lang="en-GB" sz="1100" dirty="0"/>
              <a:t>The Business Case is the key document to any project.  Without a detailed and authorised Business Case a project should not be allowed to proceed.</a:t>
            </a:r>
          </a:p>
          <a:p>
            <a:r>
              <a:rPr lang="en-GB" sz="1100" dirty="0"/>
              <a:t>It is also a document that lives on beyond the Project Lifecycle into the Operations Phase where the Benefits realization Review takes place, conducted by the Project Sponsor and any additional and useful stakeholders that can assist him/her in the identification and verification of the benefits.</a:t>
            </a:r>
          </a:p>
          <a:p>
            <a:r>
              <a:rPr lang="en-GB" sz="1100" dirty="0"/>
              <a:t>Throughout the whole Project Lifecycle and beyond, the Business Case has many purposes.</a:t>
            </a:r>
          </a:p>
          <a:p>
            <a:r>
              <a:rPr lang="en-GB" sz="1100" dirty="0"/>
              <a:t>It is there to justify the meaning of carrying out the work.</a:t>
            </a:r>
          </a:p>
          <a:p>
            <a:r>
              <a:rPr lang="en-GB" sz="1100" dirty="0"/>
              <a:t>It is used as an authorization for a project to proceed or obtain its funding.</a:t>
            </a:r>
          </a:p>
          <a:p>
            <a:r>
              <a:rPr lang="en-GB" sz="1100" dirty="0"/>
              <a:t>In the early stages of a project team’s development, it can be used by the Project Manager to give direction and purpose to the team.</a:t>
            </a:r>
          </a:p>
          <a:p>
            <a:r>
              <a:rPr lang="en-GB" sz="1100" dirty="0"/>
              <a:t>It is the baseline document to all project activities to gauge performance and progress against the original plan of benefits.</a:t>
            </a:r>
          </a:p>
          <a:p>
            <a:r>
              <a:rPr lang="en-GB" sz="1100" dirty="0"/>
              <a:t>It is used a an evaluating tool for any formal Change Control requests that may be submitted to a project to assess them against the potential alteration to the perceived benefits.</a:t>
            </a:r>
          </a:p>
          <a:p>
            <a:r>
              <a:rPr lang="en-GB" sz="1100" dirty="0"/>
              <a:t>Within the Operations Phase it is used as the benchmark for Benefit realization.</a:t>
            </a:r>
          </a:p>
          <a:p>
            <a:r>
              <a:rPr lang="en-GB" sz="1100" dirty="0"/>
              <a:t>After all project reviews it can be used to facilitate the future improvements to a project team and its organization by being using to learn from lessons within its project.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Source: </a:t>
            </a:r>
          </a:p>
          <a:p>
            <a:endParaRPr lang="en-US" dirty="0" smtClean="0"/>
          </a:p>
          <a:p>
            <a:r>
              <a:rPr lang="en-US" dirty="0" smtClean="0"/>
              <a:t>http://caringforclimate.org/about/</a:t>
            </a:r>
          </a:p>
          <a:p>
            <a:r>
              <a:rPr lang="en-US" dirty="0" smtClean="0"/>
              <a:t>http://caringforclimate.org/news/</a:t>
            </a:r>
          </a:p>
          <a:p>
            <a:r>
              <a:rPr lang="en-US" dirty="0" smtClean="0"/>
              <a:t>Warming of the climate system is unequivocal, as is now evident from observations of increases in global average air and ocean temperatures, widespread melting of snow and ice and rising global average sea level.</a:t>
            </a:r>
          </a:p>
          <a:p>
            <a:endParaRPr lang="en-US" dirty="0" smtClean="0"/>
          </a:p>
          <a:p>
            <a:r>
              <a:rPr lang="en-US" dirty="0" smtClean="0"/>
              <a:t>Source: </a:t>
            </a:r>
            <a:r>
              <a:rPr lang="en-US" sz="1300" i="1" dirty="0">
                <a:hlinkClick r:id="rId3"/>
              </a:rPr>
              <a:t>UN Global Compact–Accenture CEO Study on Sustainability</a:t>
            </a:r>
            <a:r>
              <a:rPr lang="en-US" sz="1300" dirty="0"/>
              <a:t>, (Page 19)</a:t>
            </a:r>
            <a:endParaRPr lang="en-US" dirty="0" smtClean="0"/>
          </a:p>
          <a:p>
            <a:endParaRPr lang="en-US" dirty="0" smtClean="0"/>
          </a:p>
          <a:p>
            <a:r>
              <a:rPr lang="en-US" sz="1300" dirty="0"/>
              <a:t>In May 2013, for the first time in human history, the concentration of carbon dioxide in the atmosphere passed the milestone level of 400 pm.11 And despite government agreements to limit the rise in global average temperature to 2 degrees Celsius, the International Energy Agency (IEA) warned in 2012 that, on current emissions trends, average temperatures will rise by 6 degrees Celsius by the end of the century.</a:t>
            </a:r>
          </a:p>
          <a:p>
            <a:endParaRPr lang="en-US" sz="1300" dirty="0"/>
          </a:p>
          <a:p>
            <a:r>
              <a:rPr lang="en-US" sz="1300" dirty="0"/>
              <a:t>In 2012, researchers estimated that the cost of climate change and air pollution combined will rise to 3.2% of global GDP by 2030. The world’s least developed countries are forecast to bear the brunt, suffering losses of up to 11% of GDP. And the impacts are already being felt: the authors estimate that climate change is contributing to the deaths of nearly 400,000 people a year and costing the world more than $1.2 trillion, wiping 1.6% annually </a:t>
            </a:r>
            <a:r>
              <a:rPr lang="es-ES" sz="1300" dirty="0" err="1"/>
              <a:t>from</a:t>
            </a:r>
            <a:r>
              <a:rPr lang="es-ES" sz="1300" dirty="0"/>
              <a:t> global GDP.</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16</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4850" name="Rectangle 2"/>
          <p:cNvSpPr>
            <a:spLocks noGrp="1" noRot="1" noChangeAspect="1" noChangeArrowheads="1" noTextEdit="1"/>
          </p:cNvSpPr>
          <p:nvPr>
            <p:ph type="sldImg"/>
          </p:nvPr>
        </p:nvSpPr>
        <p:spPr>
          <a:ln/>
        </p:spPr>
      </p:sp>
      <p:sp>
        <p:nvSpPr>
          <p:cNvPr id="1614851" name="Rectangle 3"/>
          <p:cNvSpPr>
            <a:spLocks noGrp="1" noChangeArrowheads="1"/>
          </p:cNvSpPr>
          <p:nvPr>
            <p:ph type="body" idx="1"/>
          </p:nvPr>
        </p:nvSpPr>
        <p:spPr/>
        <p:txBody>
          <a:bodyPr/>
          <a:lstStyle/>
          <a:p>
            <a:pPr algn="just" defTabSz="938981" fontAlgn="base">
              <a:spcBef>
                <a:spcPct val="0"/>
              </a:spcBef>
              <a:spcAft>
                <a:spcPct val="100000"/>
              </a:spcAft>
              <a:defRPr/>
            </a:pPr>
            <a:r>
              <a:rPr lang="en-GB" dirty="0"/>
              <a:t>The typical contents of a Business Case are shown on the slide above</a:t>
            </a:r>
            <a:r>
              <a:rPr lang="en-GB" dirty="0" smtClean="0"/>
              <a:t>.</a:t>
            </a:r>
            <a:r>
              <a:rPr lang="en-GB" b="1" dirty="0" smtClean="0"/>
              <a:t> </a:t>
            </a:r>
            <a:r>
              <a:rPr lang="en-GB" b="0" dirty="0" smtClean="0"/>
              <a:t>(Couldn’t help the bad humor…</a:t>
            </a:r>
            <a:r>
              <a:rPr lang="en-GB" b="0" baseline="0" dirty="0" smtClean="0"/>
              <a:t> in the picture.)</a:t>
            </a:r>
            <a:endParaRPr lang="en-GB" b="0" dirty="0"/>
          </a:p>
          <a:p>
            <a:r>
              <a:rPr lang="en-GB" dirty="0"/>
              <a:t>The first element to the document should be the reason or justification for the project.</a:t>
            </a:r>
          </a:p>
          <a:p>
            <a:r>
              <a:rPr lang="en-GB" dirty="0"/>
              <a:t>A statement of Success and Acceptance Criteria should be shown within the Business Case to allow the Project Manager to identify from these the Quality Standards that he/she will be expected to achieve in their project goals.</a:t>
            </a:r>
          </a:p>
          <a:p>
            <a:r>
              <a:rPr lang="en-GB" dirty="0"/>
              <a:t>The Project Sponsor should also identify what benefits the </a:t>
            </a:r>
            <a:r>
              <a:rPr lang="en-GB" dirty="0" smtClean="0"/>
              <a:t>organization </a:t>
            </a:r>
            <a:r>
              <a:rPr lang="en-GB" dirty="0"/>
              <a:t>should be looking to gain by having this project go ahead so that anyone reading the document can see the reason and result of the project within one area.</a:t>
            </a:r>
          </a:p>
          <a:p>
            <a:r>
              <a:rPr lang="en-GB" dirty="0"/>
              <a:t>The Project Manager will also need to know what they are being asked to produce as an end product.  This product needs to be clear and precise so that the Project Manager can develop a prescriptive scope of work to match the deliverables.</a:t>
            </a:r>
          </a:p>
          <a:p>
            <a:r>
              <a:rPr lang="en-GB" dirty="0"/>
              <a:t>A further area of the Business Case will be the Investment Appraisal which will give financial support to the project giving the true value of a project to the </a:t>
            </a:r>
            <a:r>
              <a:rPr lang="en-GB" dirty="0" smtClean="0"/>
              <a:t>organization.</a:t>
            </a:r>
            <a:endParaRPr lang="en-GB" dirty="0"/>
          </a:p>
          <a:p>
            <a:r>
              <a:rPr lang="en-GB" dirty="0"/>
              <a:t>It is important within a Business Case to list the options or approaches available or being considered and this must also include the option of not doing the project and its relevant impact.</a:t>
            </a:r>
          </a:p>
          <a:p>
            <a:r>
              <a:rPr lang="en-GB" dirty="0"/>
              <a:t>The Business Case as stated early is the driving force behind each project and so at every review it must be present for consideration as to whether or not the project should proceed or be halted as the justification or benefit can not now be realised.  This is most commonly known as the Go/No go decision point</a:t>
            </a:r>
            <a:r>
              <a:rPr lang="en-GB" dirty="0" smtClean="0"/>
              <a:t>.</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smtClean="0"/>
          </a:p>
          <a:p>
            <a:r>
              <a:rPr lang="en-US" dirty="0" smtClean="0"/>
              <a:t>The key deliverable within this phase is the Project Charter. the value of the sustainability elements are housed here.  We</a:t>
            </a:r>
            <a:r>
              <a:rPr lang="en-US" baseline="0" dirty="0" smtClean="0"/>
              <a:t> are going to mainly focus on this phase today but will touch on all four.</a:t>
            </a:r>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126</a:t>
            </a:fld>
            <a:endParaRPr lang="en-US" dirty="0"/>
          </a:p>
        </p:txBody>
      </p:sp>
    </p:spTree>
    <p:extLst>
      <p:ext uri="{BB962C8B-B14F-4D97-AF65-F5344CB8AC3E}">
        <p14:creationId xmlns:p14="http://schemas.microsoft.com/office/powerpoint/2010/main" val="25215056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3587"/>
            <a:r>
              <a:rPr lang="en-US" dirty="0" smtClean="0"/>
              <a:t>As a project manager, we recommend that when you review the project charter, always level it against the corporate EMS.  Meaning, does the request align with corporate targets and objectives already in place?   Don’t leave it up to the project sponsor or anyone who handles the charter before it touches your hands to do so.  </a:t>
            </a:r>
          </a:p>
          <a:p>
            <a:pPr defTabSz="863587"/>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127</a:t>
            </a:fld>
            <a:endParaRPr lang="en-US" dirty="0"/>
          </a:p>
        </p:txBody>
      </p:sp>
    </p:spTree>
    <p:extLst>
      <p:ext uri="{BB962C8B-B14F-4D97-AF65-F5344CB8AC3E}">
        <p14:creationId xmlns:p14="http://schemas.microsoft.com/office/powerpoint/2010/main" val="4689351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Performing</a:t>
            </a:r>
            <a:r>
              <a:rPr lang="en-US" baseline="0" dirty="0" smtClean="0"/>
              <a:t> an Impact analysis begins with mapping your project deliverables up by each category.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128</a:t>
            </a:fld>
            <a:endParaRPr lang="en-US" dirty="0"/>
          </a:p>
        </p:txBody>
      </p:sp>
    </p:spTree>
    <p:extLst>
      <p:ext uri="{BB962C8B-B14F-4D97-AF65-F5344CB8AC3E}">
        <p14:creationId xmlns:p14="http://schemas.microsoft.com/office/powerpoint/2010/main" val="4689351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phrase “the triple bottom line” was first coined in 1994 by John </a:t>
            </a:r>
            <a:r>
              <a:rPr lang="en-US" sz="1400" dirty="0" err="1"/>
              <a:t>Elkington</a:t>
            </a:r>
            <a:r>
              <a:rPr lang="en-US" sz="1400" dirty="0"/>
              <a:t>, the founder of a British consultancy called </a:t>
            </a:r>
            <a:r>
              <a:rPr lang="en-US" sz="1400" dirty="0" err="1"/>
              <a:t>SustainAbility</a:t>
            </a:r>
            <a:r>
              <a:rPr lang="en-US" sz="1400" dirty="0"/>
              <a:t>. His argument was that companies should be preparing three different (and quite separate) bottom lines. One is the traditional measure of corporate profit—the “bottom line” of the profit and loss account. The second is the bottom line of a company's “people account”—a measure in some shape or form of how socially responsible an organization has been throughout its operations. The third is the bottom line of the company's “planet” account—a measure of how environmentally responsible it has been. The triple bottom line (TBL) thus consists of three Ps: profit, people and planet. It aims to measure the financial, social and environmental performance of the corporation over a period of time. Only a company that produces a TBL is taking account of the full cost involved in doing business.</a:t>
            </a:r>
          </a:p>
          <a:p>
            <a:r>
              <a:rPr lang="en-US" sz="1400" dirty="0"/>
              <a:t>THIS DOESN’T GEL VERY EASILY WITH PROJECT MANAGEMENT. THAT IS WHY GPM CREATED P5.</a:t>
            </a:r>
            <a:endParaRPr lang="en-US" dirty="0" smtClean="0"/>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129</a:t>
            </a:fld>
            <a:endParaRPr lang="en-US"/>
          </a:p>
        </p:txBody>
      </p:sp>
    </p:spTree>
    <p:extLst>
      <p:ext uri="{BB962C8B-B14F-4D97-AF65-F5344CB8AC3E}">
        <p14:creationId xmlns:p14="http://schemas.microsoft.com/office/powerpoint/2010/main" val="35235507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P5 is the link between</a:t>
            </a:r>
            <a:r>
              <a:rPr lang="en-US" baseline="0" dirty="0" smtClean="0"/>
              <a:t> the UNGC, GRI, TBL, and PMLC</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130</a:t>
            </a:fld>
            <a:endParaRPr lang="en-US" dirty="0"/>
          </a:p>
        </p:txBody>
      </p:sp>
    </p:spTree>
    <p:extLst>
      <p:ext uri="{BB962C8B-B14F-4D97-AF65-F5344CB8AC3E}">
        <p14:creationId xmlns:p14="http://schemas.microsoft.com/office/powerpoint/2010/main" val="13542751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(Cue and read from slide…  DETAILS to follow in upcoming</a:t>
            </a:r>
            <a:r>
              <a:rPr lang="en-US" baseline="0" dirty="0" smtClean="0"/>
              <a:t> slides)</a:t>
            </a:r>
            <a:endParaRPr lang="en-US" dirty="0"/>
          </a:p>
        </p:txBody>
      </p:sp>
    </p:spTree>
    <p:extLst>
      <p:ext uri="{BB962C8B-B14F-4D97-AF65-F5344CB8AC3E}">
        <p14:creationId xmlns:p14="http://schemas.microsoft.com/office/powerpoint/2010/main" val="394842295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 shows how</a:t>
            </a:r>
            <a:r>
              <a:rPr lang="en-US" baseline="0" dirty="0" smtClean="0"/>
              <a:t> Process and product Impact the Categories, Sub-Categories, and Elements.</a:t>
            </a:r>
            <a:endParaRPr lang="en-US" dirty="0"/>
          </a:p>
        </p:txBody>
      </p:sp>
      <p:sp>
        <p:nvSpPr>
          <p:cNvPr id="4" name="Slide Number Placeholder 3"/>
          <p:cNvSpPr>
            <a:spLocks noGrp="1"/>
          </p:cNvSpPr>
          <p:nvPr>
            <p:ph type="sldNum" sz="quarter" idx="10"/>
          </p:nvPr>
        </p:nvSpPr>
        <p:spPr/>
        <p:txBody>
          <a:bodyPr/>
          <a:lstStyle/>
          <a:p>
            <a:r>
              <a:rPr lang="en-GB" dirty="0" smtClean="0"/>
              <a:t>© GPM LLC 2011-2012</a:t>
            </a:r>
            <a:endParaRPr lang="en-GB" i="1" dirty="0"/>
          </a:p>
        </p:txBody>
      </p:sp>
    </p:spTree>
    <p:extLst>
      <p:ext uri="{BB962C8B-B14F-4D97-AF65-F5344CB8AC3E}">
        <p14:creationId xmlns:p14="http://schemas.microsoft.com/office/powerpoint/2010/main" val="21471332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P5 looks at the product life cycle from a different perspective.  The product’s impact from a social, environmental, and economic perspective during each of these phases should be accounted for in the product’s project from the time that the idea for the product is conceived until it is handed off in its final form.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133</a:t>
            </a:fld>
            <a:endParaRPr lang="en-US" dirty="0"/>
          </a:p>
        </p:txBody>
      </p:sp>
    </p:spTree>
    <p:extLst>
      <p:ext uri="{BB962C8B-B14F-4D97-AF65-F5344CB8AC3E}">
        <p14:creationId xmlns:p14="http://schemas.microsoft.com/office/powerpoint/2010/main" val="29014252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sub-category covers project governance policies as they pertain to labor practices, the relationship to policy set forth in organizational strategy, and operations, its hiring and staffing policies and procedures, treatment of employees, and their well-being.</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135</a:t>
            </a:fld>
            <a:endParaRPr lang="en-US" dirty="0"/>
          </a:p>
        </p:txBody>
      </p:sp>
    </p:spTree>
    <p:extLst>
      <p:ext uri="{BB962C8B-B14F-4D97-AF65-F5344CB8AC3E}">
        <p14:creationId xmlns:p14="http://schemas.microsoft.com/office/powerpoint/2010/main" val="42680090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800" b="0">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p:txBody>
          <a:bodyPr/>
          <a:lstStyle/>
          <a:p>
            <a:fld id="{807900AD-7055-4804-B6A6-AD1698EA1A9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0837480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4930491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C55D1-6AC9-42DA-9753-5649E900E074}" type="datetime1">
              <a:rPr lang="en-US" smtClean="0"/>
              <a:pPr/>
              <a:t>7/8/2014</a:t>
            </a:fld>
            <a:endParaRPr lang="en-US" dirty="0"/>
          </a:p>
        </p:txBody>
      </p:sp>
      <p:sp>
        <p:nvSpPr>
          <p:cNvPr id="5" name="Footer Placeholder 4"/>
          <p:cNvSpPr>
            <a:spLocks noGrp="1"/>
          </p:cNvSpPr>
          <p:nvPr>
            <p:ph type="ftr" sz="quarter" idx="11"/>
          </p:nvPr>
        </p:nvSpPr>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‹Nº›</a:t>
            </a:fld>
            <a:endParaRPr lang="en-US" dirty="0"/>
          </a:p>
        </p:txBody>
      </p:sp>
    </p:spTree>
    <p:extLst>
      <p:ext uri="{BB962C8B-B14F-4D97-AF65-F5344CB8AC3E}">
        <p14:creationId xmlns:p14="http://schemas.microsoft.com/office/powerpoint/2010/main" val="120390448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257" y="1582057"/>
            <a:ext cx="8595664" cy="4191422"/>
          </a:xfrm>
        </p:spPr>
        <p:txBody>
          <a:bodyPr/>
          <a:lstStyle>
            <a:lvl1pPr>
              <a:defRPr sz="2200"/>
            </a:lvl1pPr>
            <a:lvl2pPr>
              <a:defRPr sz="2000"/>
            </a:lvl2pPr>
            <a:lvl3pPr>
              <a:defRPr sz="1800">
                <a:solidFill>
                  <a:schemeClr val="bg2">
                    <a:lumMod val="50000"/>
                  </a:schemeClr>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p:nvPr>
        </p:nvSpPr>
        <p:spPr/>
        <p:txBody>
          <a:bodyPr/>
          <a:lstStyle/>
          <a:p>
            <a:r>
              <a:rPr lang="en-GB" smtClean="0"/>
              <a:t>Click to edit Master title style</a:t>
            </a:r>
            <a:endParaRPr lang="en-US"/>
          </a:p>
        </p:txBody>
      </p:sp>
      <p:sp>
        <p:nvSpPr>
          <p:cNvPr id="4" name="Footer Placeholder 4"/>
          <p:cNvSpPr>
            <a:spLocks noGrp="1"/>
          </p:cNvSpPr>
          <p:nvPr>
            <p:ph type="ftr" sz="quarter" idx="11"/>
          </p:nvPr>
        </p:nvSpPr>
        <p:spPr>
          <a:xfrm>
            <a:off x="3124200" y="6356350"/>
            <a:ext cx="2895600" cy="365125"/>
          </a:xfrm>
        </p:spPr>
        <p:txBody>
          <a:bodyPr/>
          <a:lstStyle/>
          <a:p>
            <a:r>
              <a:rPr lang="en-US" dirty="0" smtClean="0"/>
              <a:t>©Copyright GPM 2009-2013</a:t>
            </a:r>
            <a:endParaRPr lang="en-US" dirty="0"/>
          </a:p>
        </p:txBody>
      </p:sp>
      <p:sp>
        <p:nvSpPr>
          <p:cNvPr id="5" name="Slide Number Placeholder 5"/>
          <p:cNvSpPr>
            <a:spLocks noGrp="1"/>
          </p:cNvSpPr>
          <p:nvPr>
            <p:ph type="sldNum" sz="quarter" idx="12"/>
          </p:nvPr>
        </p:nvSpPr>
        <p:spPr>
          <a:xfrm>
            <a:off x="6553200" y="6356350"/>
            <a:ext cx="2133600" cy="365125"/>
          </a:xfrm>
        </p:spPr>
        <p:txBody>
          <a:bodyPr/>
          <a:lstStyle/>
          <a:p>
            <a:fld id="{4BE819A1-3DD8-4179-BFD0-BF7D359F8DBD}" type="slidenum">
              <a:rPr lang="en-US" smtClean="0"/>
              <a:pPr/>
              <a:t>‹Nº›</a:t>
            </a:fld>
            <a:endParaRPr lang="en-US" dirty="0"/>
          </a:p>
        </p:txBody>
      </p:sp>
      <p:pic>
        <p:nvPicPr>
          <p:cNvPr id="6" name="Picture 5"/>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77383209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787769" y="1"/>
            <a:ext cx="7215554" cy="1108075"/>
          </a:xfr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1796562" y="1600200"/>
            <a:ext cx="3527181"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464420" y="1600200"/>
            <a:ext cx="3527180" cy="4495800"/>
          </a:xfrm>
        </p:spPr>
        <p:txBody>
          <a:bodyPr/>
          <a:lstStyle/>
          <a:p>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10023751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4547696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7197089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dirty="0" smtClean="0"/>
              <a:t>©Copyright GPM 2009-2013</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pPr/>
              <a:t>‹Nº›</a:t>
            </a:fld>
            <a:endParaRPr lang="en-US" dirty="0"/>
          </a:p>
        </p:txBody>
      </p:sp>
      <p:pic>
        <p:nvPicPr>
          <p:cNvPr id="8" name="Picture 7"/>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7105738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19B6E3-54A4-4358-A1B7-FED28835504D}" type="datetime1">
              <a:rPr lang="en-US" smtClean="0"/>
              <a:pPr/>
              <a:t>7/8/2014</a:t>
            </a:fld>
            <a:endParaRPr lang="en-US" dirty="0"/>
          </a:p>
        </p:txBody>
      </p:sp>
      <p:sp>
        <p:nvSpPr>
          <p:cNvPr id="8" name="Footer Placeholder 7"/>
          <p:cNvSpPr>
            <a:spLocks noGrp="1"/>
          </p:cNvSpPr>
          <p:nvPr>
            <p:ph type="ftr" sz="quarter" idx="11"/>
          </p:nvPr>
        </p:nvSpPr>
        <p:spPr/>
        <p:txBody>
          <a:bodyPr/>
          <a:lstStyle/>
          <a:p>
            <a:r>
              <a:rPr lang="en-US" dirty="0" smtClean="0"/>
              <a:t>©Copyright GPM 2009-2013</a:t>
            </a:r>
            <a:endParaRPr lang="en-US" dirty="0"/>
          </a:p>
        </p:txBody>
      </p:sp>
      <p:sp>
        <p:nvSpPr>
          <p:cNvPr id="9" name="Slide Number Placeholder 8"/>
          <p:cNvSpPr>
            <a:spLocks noGrp="1"/>
          </p:cNvSpPr>
          <p:nvPr>
            <p:ph type="sldNum" sz="quarter" idx="12"/>
          </p:nvPr>
        </p:nvSpPr>
        <p:spPr/>
        <p:txBody>
          <a:bodyPr/>
          <a:lstStyle/>
          <a:p>
            <a:fld id="{4BE819A1-3DD8-4179-BFD0-BF7D359F8DBD}" type="slidenum">
              <a:rPr lang="en-US" smtClean="0"/>
              <a:pPr/>
              <a:t>‹Nº›</a:t>
            </a:fld>
            <a:endParaRPr lang="en-US" dirty="0"/>
          </a:p>
        </p:txBody>
      </p:sp>
    </p:spTree>
    <p:extLst>
      <p:ext uri="{BB962C8B-B14F-4D97-AF65-F5344CB8AC3E}">
        <p14:creationId xmlns:p14="http://schemas.microsoft.com/office/powerpoint/2010/main" val="33929795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‹Nº›</a:t>
            </a:fld>
            <a:endParaRPr lang="en-US" dirty="0"/>
          </a:p>
        </p:txBody>
      </p:sp>
      <p:pic>
        <p:nvPicPr>
          <p:cNvPr id="6" name="Picture 5"/>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68707245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733014-FA39-42FE-AFAB-7A4952321136}" type="datetime1">
              <a:rPr lang="en-US" smtClean="0"/>
              <a:pPr/>
              <a:t>7/8/2014</a:t>
            </a:fld>
            <a:endParaRPr lang="en-US" dirty="0"/>
          </a:p>
        </p:txBody>
      </p:sp>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‹Nº›</a:t>
            </a:fld>
            <a:endParaRPr lang="en-US" dirty="0"/>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05037421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35C857-C6C2-4DBA-A9DA-BE5F3FA01D86}" type="datetime1">
              <a:rPr lang="en-US" smtClean="0"/>
              <a:pPr/>
              <a:t>7/8/2014</a:t>
            </a:fld>
            <a:endParaRPr lang="en-US" dirty="0"/>
          </a:p>
        </p:txBody>
      </p:sp>
      <p:sp>
        <p:nvSpPr>
          <p:cNvPr id="6" name="Footer Placeholder 5"/>
          <p:cNvSpPr>
            <a:spLocks noGrp="1"/>
          </p:cNvSpPr>
          <p:nvPr>
            <p:ph type="ftr" sz="quarter" idx="11"/>
          </p:nvPr>
        </p:nvSpPr>
        <p:spPr/>
        <p:txBody>
          <a:bodyPr/>
          <a:lstStyle/>
          <a:p>
            <a:r>
              <a:rPr lang="en-US" dirty="0" smtClean="0"/>
              <a:t>©Copyright GPM 2009-2013</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pPr/>
              <a:t>‹Nº›</a:t>
            </a:fld>
            <a:endParaRPr lang="en-US" dirty="0"/>
          </a:p>
        </p:txBody>
      </p:sp>
    </p:spTree>
    <p:extLst>
      <p:ext uri="{BB962C8B-B14F-4D97-AF65-F5344CB8AC3E}">
        <p14:creationId xmlns:p14="http://schemas.microsoft.com/office/powerpoint/2010/main" val="376028378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894D45-2EB2-4F2A-B13B-EE7DA47E0A7C}" type="datetime1">
              <a:rPr lang="en-US" smtClean="0"/>
              <a:pPr/>
              <a:t>7/8/2014</a:t>
            </a:fld>
            <a:endParaRPr lang="en-US" dirty="0"/>
          </a:p>
        </p:txBody>
      </p:sp>
      <p:sp>
        <p:nvSpPr>
          <p:cNvPr id="6" name="Footer Placeholder 5"/>
          <p:cNvSpPr>
            <a:spLocks noGrp="1"/>
          </p:cNvSpPr>
          <p:nvPr>
            <p:ph type="ftr" sz="quarter" idx="11"/>
          </p:nvPr>
        </p:nvSpPr>
        <p:spPr/>
        <p:txBody>
          <a:bodyPr/>
          <a:lstStyle/>
          <a:p>
            <a:r>
              <a:rPr lang="en-US" dirty="0" smtClean="0"/>
              <a:t>©Copyright GPM 2009-2013</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pPr/>
              <a:t>‹Nº›</a:t>
            </a:fld>
            <a:endParaRPr lang="en-US" dirty="0"/>
          </a:p>
        </p:txBody>
      </p:sp>
    </p:spTree>
    <p:extLst>
      <p:ext uri="{BB962C8B-B14F-4D97-AF65-F5344CB8AC3E}">
        <p14:creationId xmlns:p14="http://schemas.microsoft.com/office/powerpoint/2010/main" val="266038393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6 Imagen"/>
          <p:cNvPicPr>
            <a:picLocks noChangeAspect="1"/>
          </p:cNvPicPr>
          <p:nvPr userDrawn="1"/>
        </p:nvPicPr>
        <p:blipFill rotWithShape="1">
          <a:blip r:embed="rId15" cstate="print">
            <a:extLst>
              <a:ext uri="{28A0092B-C50C-407E-A947-70E740481C1C}">
                <a14:useLocalDpi xmlns:a14="http://schemas.microsoft.com/office/drawing/2010/main" val="0"/>
              </a:ext>
            </a:extLst>
          </a:blip>
          <a:srcRect l="-6684"/>
          <a:stretch/>
        </p:blipFill>
        <p:spPr>
          <a:xfrm rot="10800000">
            <a:off x="0" y="-304799"/>
            <a:ext cx="9753972" cy="1268760"/>
          </a:xfrm>
          <a:prstGeom prst="rect">
            <a:avLst/>
          </a:prstGeom>
        </p:spPr>
      </p:pic>
      <p:sp>
        <p:nvSpPr>
          <p:cNvPr id="2" name="Title Placeholder 1"/>
          <p:cNvSpPr>
            <a:spLocks noGrp="1"/>
          </p:cNvSpPr>
          <p:nvPr>
            <p:ph type="title"/>
          </p:nvPr>
        </p:nvSpPr>
        <p:spPr>
          <a:xfrm>
            <a:off x="381000" y="0"/>
            <a:ext cx="6400800" cy="8382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90FBC1-9A80-4EA1-8ADE-0BE9FB0D9340}" type="datetime1">
              <a:rPr lang="en-US" smtClean="0"/>
              <a:pPr/>
              <a:t>7/8/2014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2009-2013</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819A1-3DD8-4179-BFD0-BF7D359F8DBD}" type="slidenum">
              <a:rPr lang="en-US" smtClean="0"/>
              <a:pPr/>
              <a:t>‹Nº›</a:t>
            </a:fld>
            <a:endParaRPr lang="en-US" dirty="0"/>
          </a:p>
        </p:txBody>
      </p:sp>
      <p:sp>
        <p:nvSpPr>
          <p:cNvPr id="15" name="Rounded Rectangle 14"/>
          <p:cNvSpPr/>
          <p:nvPr userDrawn="1"/>
        </p:nvSpPr>
        <p:spPr>
          <a:xfrm>
            <a:off x="6858000" y="76200"/>
            <a:ext cx="2133600" cy="1066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ectangle 8"/>
          <p:cNvSpPr/>
          <p:nvPr userDrawn="1"/>
        </p:nvSpPr>
        <p:spPr>
          <a:xfrm>
            <a:off x="0" y="6137910"/>
            <a:ext cx="9144000" cy="754380"/>
          </a:xfrm>
          <a:prstGeom prst="rect">
            <a:avLst/>
          </a:prstGeom>
          <a:gradFill flip="none" rotWithShape="1">
            <a:gsLst>
              <a:gs pos="89000">
                <a:schemeClr val="accent1">
                  <a:lumMod val="75000"/>
                </a:schemeClr>
              </a:gs>
              <a:gs pos="19000">
                <a:schemeClr val="accent1">
                  <a:tint val="44500"/>
                  <a:satMod val="160000"/>
                </a:schemeClr>
              </a:gs>
              <a:gs pos="0">
                <a:schemeClr val="accent1">
                  <a:lumMod val="18000"/>
                  <a:lumOff val="8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934200" y="152400"/>
            <a:ext cx="1925362" cy="887145"/>
          </a:xfrm>
          <a:prstGeom prst="rect">
            <a:avLst/>
          </a:prstGeom>
        </p:spPr>
      </p:pic>
      <p:cxnSp>
        <p:nvCxnSpPr>
          <p:cNvPr id="12" name="Straight Connector 11"/>
          <p:cNvCxnSpPr/>
          <p:nvPr userDrawn="1"/>
        </p:nvCxnSpPr>
        <p:spPr>
          <a:xfrm>
            <a:off x="0" y="6124575"/>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753350" y="6282900"/>
            <a:ext cx="1238250" cy="555837"/>
          </a:xfrm>
          <a:prstGeom prst="rect">
            <a:avLst/>
          </a:prstGeom>
        </p:spPr>
      </p:pic>
    </p:spTree>
    <p:extLst>
      <p:ext uri="{BB962C8B-B14F-4D97-AF65-F5344CB8AC3E}">
        <p14:creationId xmlns:p14="http://schemas.microsoft.com/office/powerpoint/2010/main" val="2848730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8" r:id="rId13"/>
  </p:sldLayoutIdLst>
  <p:timing>
    <p:tnLst>
      <p:par>
        <p:cTn id="1" dur="indefinite" restart="never" nodeType="tmRoot"/>
      </p:par>
    </p:tnLst>
  </p:timing>
  <p:hf hdr="0" dt="0"/>
  <p:txStyles>
    <p:titleStyle>
      <a:lvl1pPr algn="l" defTabSz="914400" rtl="0" eaLnBrk="1" latinLnBrk="0" hangingPunct="1">
        <a:spcBef>
          <a:spcPct val="0"/>
        </a:spcBef>
        <a:buNone/>
        <a:defRPr sz="3100" b="0" kern="1200">
          <a:solidFill>
            <a:srgbClr val="003300"/>
          </a:solidFill>
          <a:latin typeface="+mj-lt"/>
          <a:ea typeface="+mj-ea"/>
          <a:cs typeface="+mj-cs"/>
        </a:defRPr>
      </a:lvl1pPr>
    </p:titleStyle>
    <p:body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0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microsoft.com/office/2007/relationships/hdphoto" Target="../media/hdphoto4.wdp"/></Relationships>
</file>

<file path=ppt/slides/_rels/slide10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10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74.xml"/><Relationship Id="rId1" Type="http://schemas.openxmlformats.org/officeDocument/2006/relationships/slideLayout" Target="../slideLayouts/slideLayout10.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0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89.png"/><Relationship Id="rId4" Type="http://schemas.openxmlformats.org/officeDocument/2006/relationships/image" Target="../media/image102.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21.emf"/></Relationships>
</file>

<file path=ppt/slides/_rels/slide1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22.emf"/></Relationships>
</file>

<file path=ppt/slides/_rels/slide12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jpeg"/><Relationship Id="rId7" Type="http://schemas.openxmlformats.org/officeDocument/2006/relationships/image" Target="../media/image130.png"/><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3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3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3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3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3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3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4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4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4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4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4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4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8.png"/><Relationship Id="rId4" Type="http://schemas.openxmlformats.org/officeDocument/2006/relationships/package" Target="../embeddings/Microsoft_Word_Document1.docx"/></Relationships>
</file>

<file path=ppt/slides/_rels/slide14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hyperlink" Target="http://www.youtube.com/watch?v=Se12y9hSOM0"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45.png"/></Relationships>
</file>

<file path=ppt/slides/_rels/slide152.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slideLayout" Target="../slideLayouts/slideLayout2.xml"/><Relationship Id="rId7" Type="http://schemas.openxmlformats.org/officeDocument/2006/relationships/image" Target="../media/image1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youtube.com/watch?v=Se12y9hSOM0" TargetMode="External"/><Relationship Id="rId5" Type="http://schemas.openxmlformats.org/officeDocument/2006/relationships/image" Target="../media/image146.png"/><Relationship Id="rId4" Type="http://schemas.openxmlformats.org/officeDocument/2006/relationships/notesSlide" Target="../notesSlides/notesSlide11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48.emf"/></Relationships>
</file>

<file path=ppt/slides/_rels/slide1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49.emf"/></Relationships>
</file>

<file path=ppt/slides/_rels/slide155.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15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6.xml"/><Relationship Id="rId1" Type="http://schemas.openxmlformats.org/officeDocument/2006/relationships/slideLayout" Target="../slideLayouts/slideLayout7.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15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oleObject" Target="file:///\\localhost\Users\joelcarboni\Dropbox\AUB\Macintosh%20HD:Users:joelcarboni:Dropbox:5.%20Training%20Partners:Templates%20and%20teaching%20aides:Sustainability%20Management%20Plan.docx!OLE_LINK2"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60.png"/><Relationship Id="rId4" Type="http://schemas.openxmlformats.org/officeDocument/2006/relationships/image" Target="../media/image161.emf"/></Relationships>
</file>

<file path=ppt/slides/_rels/slide16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38.png"/><Relationship Id="rId5" Type="http://schemas.openxmlformats.org/officeDocument/2006/relationships/package" Target="../embeddings/Microsoft_Word_Document2.docx"/><Relationship Id="rId4" Type="http://schemas.openxmlformats.org/officeDocument/2006/relationships/oleObject" Target="../embeddings/oleObject2.bin"/></Relationships>
</file>

<file path=ppt/slides/_rels/slide16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62.png"/><Relationship Id="rId4" Type="http://schemas.openxmlformats.org/officeDocument/2006/relationships/package" Target="../embeddings/Microsoft_Word_Document3.docx"/></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mailto:monica.gonzalez@greenprojectmanagement.org"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hyperlink" Target="http://www.globalreporting.or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hyperlink" Target="https://www.globalreporting.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84.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slides/_rels/slide8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77.emf"/><Relationship Id="rId7" Type="http://schemas.openxmlformats.org/officeDocument/2006/relationships/image" Target="../media/image81.emf"/><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olding Eart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384"/>
            <a:ext cx="9144000" cy="6071616"/>
          </a:xfrm>
          <a:prstGeom prst="rect">
            <a:avLst/>
          </a:prstGeom>
        </p:spPr>
      </p:pic>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8" name="TextBox 7"/>
          <p:cNvSpPr txBox="1"/>
          <p:nvPr/>
        </p:nvSpPr>
        <p:spPr>
          <a:xfrm>
            <a:off x="76200" y="5715000"/>
            <a:ext cx="762000" cy="646331"/>
          </a:xfrm>
          <a:prstGeom prst="rect">
            <a:avLst/>
          </a:prstGeom>
          <a:noFill/>
        </p:spPr>
        <p:txBody>
          <a:bodyPr wrap="square" rtlCol="0">
            <a:spAutoFit/>
          </a:bodyPr>
          <a:lstStyle/>
          <a:p>
            <a:r>
              <a:rPr lang="en-US" dirty="0" smtClean="0">
                <a:solidFill>
                  <a:schemeClr val="bg1">
                    <a:lumMod val="50000"/>
                  </a:schemeClr>
                </a:solidFill>
              </a:rPr>
              <a:t>V 3.0</a:t>
            </a:r>
          </a:p>
          <a:p>
            <a:endParaRPr lang="en-US" dirty="0">
              <a:solidFill>
                <a:schemeClr val="bg1">
                  <a:lumMod val="50000"/>
                </a:schemeClr>
              </a:solidFill>
            </a:endParaRPr>
          </a:p>
        </p:txBody>
      </p:sp>
      <p:sp>
        <p:nvSpPr>
          <p:cNvPr id="7" name="Title 1"/>
          <p:cNvSpPr>
            <a:spLocks noGrp="1"/>
          </p:cNvSpPr>
          <p:nvPr>
            <p:ph type="ctrTitle"/>
          </p:nvPr>
        </p:nvSpPr>
        <p:spPr>
          <a:xfrm>
            <a:off x="2514600" y="4267200"/>
            <a:ext cx="6934200" cy="1470025"/>
          </a:xfrm>
        </p:spPr>
        <p:txBody>
          <a:bodyPr/>
          <a:lstStyle/>
          <a:p>
            <a:pPr algn="ctr"/>
            <a:r>
              <a:rPr lang="en-US" sz="6000" b="0" dirty="0" err="1" smtClean="0"/>
              <a:t>Profesional</a:t>
            </a:r>
            <a:r>
              <a:rPr lang="en-US" sz="6000" b="0" dirty="0" smtClean="0"/>
              <a:t> </a:t>
            </a:r>
            <a:r>
              <a:rPr lang="en-US" sz="6000" b="0" dirty="0" err="1" smtClean="0"/>
              <a:t>PRiSM</a:t>
            </a:r>
            <a:endParaRPr lang="en-US" sz="6000" b="0" dirty="0"/>
          </a:p>
        </p:txBody>
      </p:sp>
      <p:sp>
        <p:nvSpPr>
          <p:cNvPr id="9" name="Subtitle 2"/>
          <p:cNvSpPr>
            <a:spLocks noGrp="1"/>
          </p:cNvSpPr>
          <p:nvPr>
            <p:ph type="subTitle" idx="1"/>
          </p:nvPr>
        </p:nvSpPr>
        <p:spPr>
          <a:xfrm>
            <a:off x="1981200" y="5410200"/>
            <a:ext cx="8153400" cy="838200"/>
          </a:xfrm>
        </p:spPr>
        <p:txBody>
          <a:bodyPr>
            <a:normAutofit/>
          </a:bodyPr>
          <a:lstStyle/>
          <a:p>
            <a:r>
              <a:rPr lang="en-US" sz="2700" dirty="0" err="1" smtClean="0"/>
              <a:t>Projectos</a:t>
            </a:r>
            <a:r>
              <a:rPr lang="en-US" sz="2700" dirty="0" smtClean="0"/>
              <a:t> </a:t>
            </a:r>
            <a:r>
              <a:rPr lang="en-US" sz="2700" dirty="0" err="1" smtClean="0"/>
              <a:t>que</a:t>
            </a:r>
            <a:r>
              <a:rPr lang="en-US" sz="2700" dirty="0" smtClean="0"/>
              <a:t> </a:t>
            </a:r>
            <a:r>
              <a:rPr lang="en-US" sz="2700" dirty="0" err="1" smtClean="0"/>
              <a:t>integran</a:t>
            </a:r>
            <a:r>
              <a:rPr lang="en-US" sz="2700" dirty="0" smtClean="0"/>
              <a:t> </a:t>
            </a:r>
            <a:r>
              <a:rPr lang="en-US" sz="2700" dirty="0" err="1" smtClean="0"/>
              <a:t>Métodos</a:t>
            </a:r>
            <a:r>
              <a:rPr lang="en-US" sz="2700" dirty="0" smtClean="0"/>
              <a:t> </a:t>
            </a:r>
            <a:r>
              <a:rPr lang="en-US" sz="2700" dirty="0" err="1" smtClean="0"/>
              <a:t>Sostenibles</a:t>
            </a:r>
            <a:endParaRPr lang="en-US" sz="2700" dirty="0" smtClean="0"/>
          </a:p>
        </p:txBody>
      </p:sp>
      <p:sp>
        <p:nvSpPr>
          <p:cNvPr id="10" name="9 CuadroTexto"/>
          <p:cNvSpPr txBox="1"/>
          <p:nvPr/>
        </p:nvSpPr>
        <p:spPr>
          <a:xfrm>
            <a:off x="7086600" y="3657600"/>
            <a:ext cx="1752600" cy="584775"/>
          </a:xfrm>
          <a:prstGeom prst="rect">
            <a:avLst/>
          </a:prstGeom>
          <a:noFill/>
        </p:spPr>
        <p:txBody>
          <a:bodyPr wrap="square" rtlCol="0">
            <a:spAutoFit/>
          </a:bodyPr>
          <a:lstStyle/>
          <a:p>
            <a:r>
              <a:rPr lang="es-AR" sz="3200" b="1" dirty="0" smtClean="0">
                <a:solidFill>
                  <a:srgbClr val="00B050"/>
                </a:solidFill>
              </a:rPr>
              <a:t>PARTE I</a:t>
            </a:r>
            <a:endParaRPr lang="es-ES" sz="3200" b="1" dirty="0">
              <a:solidFill>
                <a:srgbClr val="00B050"/>
              </a:solidFill>
            </a:endParaRPr>
          </a:p>
        </p:txBody>
      </p:sp>
    </p:spTree>
    <p:extLst>
      <p:ext uri="{BB962C8B-B14F-4D97-AF65-F5344CB8AC3E}">
        <p14:creationId xmlns:p14="http://schemas.microsoft.com/office/powerpoint/2010/main" val="3651416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Reconocimiento</a:t>
            </a:r>
            <a:r>
              <a:rPr lang="en-US" dirty="0" smtClean="0"/>
              <a:t> de la </a:t>
            </a:r>
            <a:r>
              <a:rPr lang="en-US" dirty="0" err="1" smtClean="0"/>
              <a:t>Industria</a:t>
            </a:r>
            <a:endParaRPr lang="en-US" dirty="0"/>
          </a:p>
        </p:txBody>
      </p:sp>
      <p:pic>
        <p:nvPicPr>
          <p:cNvPr id="3" name="Picture 2" descr="GPM PRiSM Flowchart V 2.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143000"/>
            <a:ext cx="3009261" cy="4953000"/>
          </a:xfrm>
          <a:prstGeom prst="rect">
            <a:avLst/>
          </a:prstGeom>
        </p:spPr>
      </p:pic>
      <p:sp>
        <p:nvSpPr>
          <p:cNvPr id="4" name="TextBox 3"/>
          <p:cNvSpPr txBox="1"/>
          <p:nvPr/>
        </p:nvSpPr>
        <p:spPr>
          <a:xfrm>
            <a:off x="3429000" y="1219200"/>
            <a:ext cx="5410200" cy="5170646"/>
          </a:xfrm>
          <a:prstGeom prst="rect">
            <a:avLst/>
          </a:prstGeom>
          <a:noFill/>
        </p:spPr>
        <p:txBody>
          <a:bodyPr wrap="square" rtlCol="0">
            <a:spAutoFit/>
          </a:bodyPr>
          <a:lstStyle/>
          <a:p>
            <a:r>
              <a:rPr lang="en-US" sz="2400" b="1" dirty="0" err="1" smtClean="0"/>
              <a:t>PRiSM</a:t>
            </a:r>
            <a:r>
              <a:rPr lang="en-US" sz="2400" dirty="0" smtClean="0"/>
              <a:t> </a:t>
            </a:r>
            <a:r>
              <a:rPr lang="en-US" sz="2400" dirty="0" err="1" smtClean="0"/>
              <a:t>es</a:t>
            </a:r>
            <a:r>
              <a:rPr lang="en-US" sz="2400" dirty="0" smtClean="0"/>
              <a:t> </a:t>
            </a:r>
            <a:r>
              <a:rPr lang="en-US" sz="2400" dirty="0" err="1" smtClean="0"/>
              <a:t>nuestra</a:t>
            </a:r>
            <a:r>
              <a:rPr lang="en-US" sz="2400" dirty="0" smtClean="0"/>
              <a:t> </a:t>
            </a:r>
            <a:r>
              <a:rPr lang="en-US" sz="2400" dirty="0" err="1" smtClean="0"/>
              <a:t>metodología</a:t>
            </a:r>
            <a:r>
              <a:rPr lang="en-US" sz="2400" dirty="0" smtClean="0"/>
              <a:t> </a:t>
            </a:r>
            <a:r>
              <a:rPr lang="en-US" sz="2400" dirty="0" err="1" smtClean="0"/>
              <a:t>esttructurada</a:t>
            </a:r>
            <a:r>
              <a:rPr lang="en-US" sz="2400" dirty="0" smtClean="0"/>
              <a:t> de </a:t>
            </a:r>
            <a:r>
              <a:rPr lang="en-US" sz="2400" dirty="0" err="1" smtClean="0"/>
              <a:t>proyecto</a:t>
            </a:r>
            <a:r>
              <a:rPr lang="en-US" sz="2400" dirty="0" smtClean="0"/>
              <a:t> </a:t>
            </a:r>
            <a:r>
              <a:rPr lang="en-US" sz="2400" dirty="0" err="1" smtClean="0"/>
              <a:t>que</a:t>
            </a:r>
            <a:r>
              <a:rPr lang="en-US" sz="2400" dirty="0" smtClean="0"/>
              <a:t> </a:t>
            </a:r>
            <a:r>
              <a:rPr lang="en-US" sz="2400" dirty="0" err="1" smtClean="0"/>
              <a:t>incorpora</a:t>
            </a:r>
            <a:endParaRPr lang="en-US" sz="2400" dirty="0" smtClean="0"/>
          </a:p>
          <a:p>
            <a:r>
              <a:rPr lang="en-US" sz="2400" dirty="0" smtClean="0"/>
              <a:t> Los </a:t>
            </a:r>
            <a:r>
              <a:rPr lang="en-US" sz="2400" dirty="0" err="1" smtClean="0"/>
              <a:t>Estándares</a:t>
            </a:r>
            <a:r>
              <a:rPr lang="en-US" sz="2400" dirty="0" smtClean="0"/>
              <a:t> ISO </a:t>
            </a:r>
            <a:r>
              <a:rPr lang="en-US" sz="2400" dirty="0" err="1" smtClean="0"/>
              <a:t>para</a:t>
            </a:r>
            <a:r>
              <a:rPr lang="en-US" sz="2400" dirty="0" smtClean="0"/>
              <a:t>: </a:t>
            </a:r>
          </a:p>
          <a:p>
            <a:pPr marL="342900" indent="-342900">
              <a:buFont typeface="Arial"/>
              <a:buChar char="•"/>
            </a:pPr>
            <a:r>
              <a:rPr lang="en-US" sz="2400" dirty="0" smtClean="0"/>
              <a:t>La </a:t>
            </a:r>
            <a:r>
              <a:rPr lang="en-US" sz="2400" dirty="0" err="1" smtClean="0"/>
              <a:t>Gestión</a:t>
            </a:r>
            <a:r>
              <a:rPr lang="en-US" sz="2400" dirty="0" smtClean="0"/>
              <a:t> de la </a:t>
            </a:r>
            <a:r>
              <a:rPr lang="en-US" sz="2400" dirty="0" err="1" smtClean="0"/>
              <a:t>Calidad</a:t>
            </a:r>
            <a:endParaRPr lang="en-US" sz="2400" dirty="0" smtClean="0"/>
          </a:p>
          <a:p>
            <a:pPr marL="342900" indent="-342900">
              <a:buFont typeface="Arial"/>
              <a:buChar char="•"/>
            </a:pPr>
            <a:r>
              <a:rPr lang="en-US" sz="2400" dirty="0" smtClean="0"/>
              <a:t>La </a:t>
            </a:r>
            <a:r>
              <a:rPr lang="en-US" sz="2400" dirty="0" err="1" smtClean="0"/>
              <a:t>Gestión</a:t>
            </a:r>
            <a:r>
              <a:rPr lang="en-US" sz="2400" dirty="0" smtClean="0"/>
              <a:t> </a:t>
            </a:r>
            <a:r>
              <a:rPr lang="en-US" sz="2400" dirty="0" err="1" smtClean="0"/>
              <a:t>Ambiental</a:t>
            </a:r>
            <a:endParaRPr lang="en-US" sz="2400" dirty="0" smtClean="0"/>
          </a:p>
          <a:p>
            <a:pPr marL="342900" indent="-342900">
              <a:buFont typeface="Arial"/>
              <a:buChar char="•"/>
            </a:pPr>
            <a:r>
              <a:rPr lang="en-US" sz="2400" dirty="0" smtClean="0"/>
              <a:t>La </a:t>
            </a:r>
            <a:r>
              <a:rPr lang="en-US" sz="2400" dirty="0" err="1" smtClean="0"/>
              <a:t>Gestión</a:t>
            </a:r>
            <a:r>
              <a:rPr lang="en-US" sz="2400" dirty="0" smtClean="0"/>
              <a:t> de la </a:t>
            </a:r>
            <a:r>
              <a:rPr lang="en-US" sz="2400" dirty="0" err="1" smtClean="0"/>
              <a:t>Energía</a:t>
            </a:r>
            <a:endParaRPr lang="en-US" sz="2400" dirty="0" smtClean="0"/>
          </a:p>
          <a:p>
            <a:pPr marL="342900" indent="-342900">
              <a:buFont typeface="Arial"/>
              <a:buChar char="•"/>
            </a:pPr>
            <a:r>
              <a:rPr lang="en-US" sz="2400" dirty="0" err="1" smtClean="0"/>
              <a:t>Responsabilidad</a:t>
            </a:r>
            <a:r>
              <a:rPr lang="en-US" sz="2400" dirty="0" smtClean="0"/>
              <a:t> Social </a:t>
            </a:r>
            <a:r>
              <a:rPr lang="en-US" sz="2400" dirty="0" err="1" smtClean="0"/>
              <a:t>Corportaiva</a:t>
            </a:r>
            <a:endParaRPr lang="en-US" sz="2400" dirty="0" smtClean="0"/>
          </a:p>
          <a:p>
            <a:pPr marL="342900" indent="-342900">
              <a:buFont typeface="Arial"/>
              <a:buChar char="•"/>
            </a:pPr>
            <a:r>
              <a:rPr lang="en-US" sz="2400" dirty="0" err="1" smtClean="0"/>
              <a:t>Dirección</a:t>
            </a:r>
            <a:r>
              <a:rPr lang="en-US" sz="2400" dirty="0" smtClean="0"/>
              <a:t> y </a:t>
            </a:r>
            <a:r>
              <a:rPr lang="en-US" sz="2400" dirty="0" err="1" smtClean="0"/>
              <a:t>Gestión</a:t>
            </a:r>
            <a:r>
              <a:rPr lang="en-US" sz="2400" dirty="0" smtClean="0"/>
              <a:t> de </a:t>
            </a:r>
            <a:r>
              <a:rPr lang="en-US" sz="2400" dirty="0" err="1" smtClean="0"/>
              <a:t>Proyectos</a:t>
            </a:r>
            <a:endParaRPr lang="en-US" sz="2400" dirty="0" smtClean="0"/>
          </a:p>
          <a:p>
            <a:pPr marL="342900" indent="-342900">
              <a:buFont typeface="Arial"/>
              <a:buChar char="•"/>
            </a:pPr>
            <a:endParaRPr lang="en-US" sz="2400" dirty="0" smtClean="0"/>
          </a:p>
          <a:p>
            <a:pPr marL="342900" indent="-342900"/>
            <a:r>
              <a:rPr lang="en-US" sz="2400" dirty="0" smtClean="0"/>
              <a:t>Los </a:t>
            </a:r>
            <a:r>
              <a:rPr lang="en-US" sz="2400" dirty="0" err="1" smtClean="0"/>
              <a:t>Diez</a:t>
            </a:r>
            <a:r>
              <a:rPr lang="en-US" sz="2400" dirty="0" smtClean="0"/>
              <a:t> </a:t>
            </a:r>
            <a:r>
              <a:rPr lang="en-US" sz="2400" dirty="0" err="1" smtClean="0"/>
              <a:t>Principios</a:t>
            </a:r>
            <a:r>
              <a:rPr lang="en-US" sz="2400" dirty="0" smtClean="0"/>
              <a:t> del </a:t>
            </a:r>
            <a:r>
              <a:rPr lang="en-US" sz="2400" dirty="0" err="1" smtClean="0"/>
              <a:t>Pacto</a:t>
            </a:r>
            <a:r>
              <a:rPr lang="en-US" sz="2400" dirty="0" smtClean="0"/>
              <a:t> Mundial de </a:t>
            </a:r>
            <a:r>
              <a:rPr lang="en-US" sz="2400" dirty="0" err="1" smtClean="0"/>
              <a:t>las</a:t>
            </a:r>
            <a:r>
              <a:rPr lang="en-US" sz="2400" dirty="0" smtClean="0"/>
              <a:t> </a:t>
            </a:r>
            <a:r>
              <a:rPr lang="en-US" sz="2400" dirty="0" err="1" smtClean="0"/>
              <a:t>Naciones</a:t>
            </a:r>
            <a:r>
              <a:rPr lang="en-US" sz="2400" dirty="0" smtClean="0"/>
              <a:t> </a:t>
            </a:r>
            <a:r>
              <a:rPr lang="en-US" sz="2400" dirty="0" err="1" smtClean="0"/>
              <a:t>Unidas</a:t>
            </a:r>
            <a:endParaRPr lang="en-US" sz="2400" dirty="0" smtClean="0"/>
          </a:p>
          <a:p>
            <a:pPr marL="342900" indent="-342900"/>
            <a:r>
              <a:rPr lang="en-US" sz="2400" dirty="0" smtClean="0"/>
              <a:t>El Marco de </a:t>
            </a:r>
            <a:r>
              <a:rPr lang="en-US" sz="2400" dirty="0" err="1" smtClean="0"/>
              <a:t>Referencia</a:t>
            </a:r>
            <a:r>
              <a:rPr lang="en-US" sz="2400" dirty="0" smtClean="0"/>
              <a:t> GRI G4 </a:t>
            </a:r>
          </a:p>
          <a:p>
            <a:pPr marL="342900" indent="-342900"/>
            <a:r>
              <a:rPr lang="en-US" sz="2400" dirty="0" smtClean="0"/>
              <a:t>IPMA ICB 3.0 Competence Baseline</a:t>
            </a:r>
          </a:p>
          <a:p>
            <a:endParaRPr lang="en-US" dirty="0"/>
          </a:p>
        </p:txBody>
      </p:sp>
      <p:pic>
        <p:nvPicPr>
          <p:cNvPr id="6" name="Picture 4" descr="Award Graphic.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219200"/>
            <a:ext cx="8880772" cy="4724400"/>
          </a:xfrm>
          <a:prstGeom prst="rect">
            <a:avLst/>
          </a:prstGeom>
        </p:spPr>
      </p:pic>
    </p:spTree>
    <p:extLst>
      <p:ext uri="{BB962C8B-B14F-4D97-AF65-F5344CB8AC3E}">
        <p14:creationId xmlns:p14="http://schemas.microsoft.com/office/powerpoint/2010/main" val="179068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Exito</a:t>
            </a:r>
            <a:r>
              <a:rPr lang="en-US" dirty="0" smtClean="0"/>
              <a:t> de un </a:t>
            </a:r>
            <a:r>
              <a:rPr lang="en-US" dirty="0" err="1" smtClean="0"/>
              <a:t>Proyecto</a:t>
            </a:r>
            <a:r>
              <a:rPr lang="en-US" dirty="0" smtClean="0"/>
              <a:t> y </a:t>
            </a:r>
            <a:r>
              <a:rPr lang="en-US" dirty="0" err="1" smtClean="0"/>
              <a:t>Gestión</a:t>
            </a:r>
            <a:r>
              <a:rPr lang="en-US" dirty="0" smtClean="0"/>
              <a:t> de los </a:t>
            </a:r>
            <a:r>
              <a:rPr lang="en-US" dirty="0" err="1" smtClean="0"/>
              <a:t>Beneficios</a:t>
            </a:r>
            <a:endParaRPr lang="en-US" dirty="0"/>
          </a:p>
        </p:txBody>
      </p:sp>
      <p:sp>
        <p:nvSpPr>
          <p:cNvPr id="3" name="Text Placeholder 2"/>
          <p:cNvSpPr>
            <a:spLocks noGrp="1"/>
          </p:cNvSpPr>
          <p:nvPr>
            <p:ph type="body" idx="1"/>
          </p:nvPr>
        </p:nvSpPr>
        <p:spPr/>
        <p:txBody>
          <a:bodyPr/>
          <a:lstStyle/>
          <a:p>
            <a:r>
              <a:rPr lang="en-US" dirty="0" smtClean="0"/>
              <a:t>¿</a:t>
            </a:r>
            <a:r>
              <a:rPr lang="en-US" dirty="0" err="1" smtClean="0"/>
              <a:t>Qué</a:t>
            </a:r>
            <a:r>
              <a:rPr lang="en-US" dirty="0" smtClean="0"/>
              <a:t> define el </a:t>
            </a:r>
            <a:r>
              <a:rPr lang="en-US" dirty="0" err="1" smtClean="0"/>
              <a:t>éxito</a:t>
            </a:r>
            <a:r>
              <a:rPr lang="en-US" dirty="0" smtClean="0"/>
              <a:t>?</a:t>
            </a:r>
            <a:endParaRPr lang="en-US" dirty="0"/>
          </a:p>
        </p:txBody>
      </p:sp>
      <p:sp>
        <p:nvSpPr>
          <p:cNvPr id="4" name="Footer Placeholder 3"/>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100</a:t>
            </a:fld>
            <a:endParaRPr lang="en-US" dirty="0"/>
          </a:p>
        </p:txBody>
      </p:sp>
      <p:pic>
        <p:nvPicPr>
          <p:cNvPr id="7170" name="Picture 2" descr="https://encrypted-tbn0.gstatic.com/images?q=tbn:ANd9GcQtirkqMe8ukh9S0VOzIm4x8eWxRhfy6tHRyJiVobN8OMufCr_0YQ"/>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8200" y="912814"/>
            <a:ext cx="4239186" cy="28209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16538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jbcaaa\AppData\Local\Microsoft\Windows\Temporary Internet Files\Content.IE5\S0EZRBJG\MP900448731[1].jpg"/>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a:stretch/>
        </p:blipFill>
        <p:spPr bwMode="auto">
          <a:xfrm rot="10800000">
            <a:off x="7497284" y="2463969"/>
            <a:ext cx="1492677" cy="22108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t>¿</a:t>
            </a:r>
            <a:r>
              <a:rPr lang="en-US" dirty="0" err="1" smtClean="0"/>
              <a:t>Qué</a:t>
            </a:r>
            <a:r>
              <a:rPr lang="en-US" dirty="0" smtClean="0"/>
              <a:t> </a:t>
            </a:r>
            <a:r>
              <a:rPr lang="en-US" dirty="0" err="1" smtClean="0"/>
              <a:t>es</a:t>
            </a:r>
            <a:r>
              <a:rPr lang="en-US" dirty="0" smtClean="0"/>
              <a:t> el </a:t>
            </a:r>
            <a:r>
              <a:rPr lang="en-US" dirty="0" err="1" smtClean="0"/>
              <a:t>éxito</a:t>
            </a:r>
            <a:r>
              <a:rPr lang="en-US" dirty="0" smtClean="0"/>
              <a:t>?</a:t>
            </a:r>
            <a:endParaRPr lang="en-US" dirty="0"/>
          </a:p>
        </p:txBody>
      </p:sp>
      <p:sp>
        <p:nvSpPr>
          <p:cNvPr id="3" name="Footer Placeholder 2"/>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101</a:t>
            </a:fld>
            <a:endParaRPr lang="en-US" dirty="0"/>
          </a:p>
        </p:txBody>
      </p:sp>
      <p:grpSp>
        <p:nvGrpSpPr>
          <p:cNvPr id="2" name="Group 3"/>
          <p:cNvGrpSpPr>
            <a:grpSpLocks/>
          </p:cNvGrpSpPr>
          <p:nvPr/>
        </p:nvGrpSpPr>
        <p:grpSpPr bwMode="auto">
          <a:xfrm>
            <a:off x="167090" y="1500174"/>
            <a:ext cx="5917434" cy="3835390"/>
            <a:chOff x="516" y="1316"/>
            <a:chExt cx="3613" cy="2305"/>
          </a:xfrm>
        </p:grpSpPr>
        <p:sp>
          <p:nvSpPr>
            <p:cNvPr id="704516" name="Oval 4"/>
            <p:cNvSpPr>
              <a:spLocks noChangeArrowheads="1"/>
            </p:cNvSpPr>
            <p:nvPr/>
          </p:nvSpPr>
          <p:spPr bwMode="auto">
            <a:xfrm>
              <a:off x="516" y="1316"/>
              <a:ext cx="3613" cy="2305"/>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GB" sz="2000" dirty="0"/>
            </a:p>
          </p:txBody>
        </p:sp>
        <p:sp>
          <p:nvSpPr>
            <p:cNvPr id="704517" name="Oval 5"/>
            <p:cNvSpPr>
              <a:spLocks noChangeArrowheads="1"/>
            </p:cNvSpPr>
            <p:nvPr/>
          </p:nvSpPr>
          <p:spPr bwMode="auto">
            <a:xfrm>
              <a:off x="1474" y="2079"/>
              <a:ext cx="1695" cy="667"/>
            </a:xfrm>
            <a:prstGeom prst="ellipse">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r>
                <a:rPr lang="en-GB" sz="1800" b="1" dirty="0" err="1" smtClean="0"/>
                <a:t>Cambio</a:t>
              </a:r>
              <a:r>
                <a:rPr lang="en-GB" sz="1800" b="1" dirty="0" smtClean="0"/>
                <a:t> </a:t>
              </a:r>
              <a:r>
                <a:rPr lang="en-GB" sz="1800" b="1" dirty="0" err="1" smtClean="0"/>
                <a:t>Exitoso</a:t>
              </a:r>
              <a:endParaRPr lang="en-GB" sz="1800" b="1" dirty="0"/>
            </a:p>
          </p:txBody>
        </p:sp>
        <p:sp>
          <p:nvSpPr>
            <p:cNvPr id="704518" name="Text Box 6"/>
            <p:cNvSpPr txBox="1">
              <a:spLocks noChangeArrowheads="1"/>
            </p:cNvSpPr>
            <p:nvPr/>
          </p:nvSpPr>
          <p:spPr bwMode="auto">
            <a:xfrm>
              <a:off x="1550" y="1469"/>
              <a:ext cx="1543" cy="222"/>
            </a:xfrm>
            <a:prstGeom prst="rect">
              <a:avLst/>
            </a:prstGeom>
            <a:noFill/>
            <a:ln w="9525">
              <a:noFill/>
              <a:miter lim="800000"/>
              <a:headEnd/>
              <a:tailEnd/>
            </a:ln>
            <a:effectLst/>
          </p:spPr>
          <p:txBody>
            <a:bodyPr wrap="none">
              <a:spAutoFit/>
            </a:bodyPr>
            <a:lstStyle/>
            <a:p>
              <a:pPr algn="l"/>
              <a:r>
                <a:rPr lang="en-GB" sz="1800" dirty="0" err="1" smtClean="0"/>
                <a:t>Objetivos</a:t>
              </a:r>
              <a:r>
                <a:rPr lang="en-GB" sz="1800" dirty="0" smtClean="0"/>
                <a:t> </a:t>
              </a:r>
              <a:r>
                <a:rPr lang="en-GB" sz="1800" dirty="0" err="1" smtClean="0"/>
                <a:t>Empresariales</a:t>
              </a:r>
              <a:endParaRPr lang="en-GB" sz="1800" dirty="0"/>
            </a:p>
          </p:txBody>
        </p:sp>
        <p:sp>
          <p:nvSpPr>
            <p:cNvPr id="704519" name="Text Box 7"/>
            <p:cNvSpPr txBox="1">
              <a:spLocks noChangeArrowheads="1"/>
            </p:cNvSpPr>
            <p:nvPr/>
          </p:nvSpPr>
          <p:spPr bwMode="auto">
            <a:xfrm>
              <a:off x="1181" y="3014"/>
              <a:ext cx="844" cy="388"/>
            </a:xfrm>
            <a:prstGeom prst="rect">
              <a:avLst/>
            </a:prstGeom>
            <a:noFill/>
            <a:ln w="9525">
              <a:noFill/>
              <a:miter lim="800000"/>
              <a:headEnd/>
              <a:tailEnd/>
            </a:ln>
            <a:effectLst/>
          </p:spPr>
          <p:txBody>
            <a:bodyPr wrap="none">
              <a:spAutoFit/>
            </a:bodyPr>
            <a:lstStyle/>
            <a:p>
              <a:pPr algn="l"/>
              <a:r>
                <a:rPr lang="en-GB" sz="1800" dirty="0" err="1" smtClean="0"/>
                <a:t>Entrega</a:t>
              </a:r>
              <a:r>
                <a:rPr lang="en-GB" sz="1800" dirty="0" smtClean="0"/>
                <a:t> </a:t>
              </a:r>
            </a:p>
            <a:p>
              <a:pPr algn="l"/>
              <a:r>
                <a:rPr lang="en-GB" sz="1800" dirty="0" smtClean="0"/>
                <a:t>del </a:t>
              </a:r>
              <a:r>
                <a:rPr lang="en-GB" sz="1800" dirty="0" err="1" smtClean="0"/>
                <a:t>Producto</a:t>
              </a:r>
              <a:endParaRPr lang="en-GB" sz="1800" dirty="0"/>
            </a:p>
          </p:txBody>
        </p:sp>
        <p:sp>
          <p:nvSpPr>
            <p:cNvPr id="704520" name="Text Box 8"/>
            <p:cNvSpPr txBox="1">
              <a:spLocks noChangeArrowheads="1"/>
            </p:cNvSpPr>
            <p:nvPr/>
          </p:nvSpPr>
          <p:spPr bwMode="auto">
            <a:xfrm>
              <a:off x="2659" y="3018"/>
              <a:ext cx="731" cy="388"/>
            </a:xfrm>
            <a:prstGeom prst="rect">
              <a:avLst/>
            </a:prstGeom>
            <a:noFill/>
            <a:ln w="9525">
              <a:noFill/>
              <a:miter lim="800000"/>
              <a:headEnd/>
              <a:tailEnd/>
            </a:ln>
            <a:effectLst/>
          </p:spPr>
          <p:txBody>
            <a:bodyPr wrap="none">
              <a:spAutoFit/>
            </a:bodyPr>
            <a:lstStyle/>
            <a:p>
              <a:r>
                <a:rPr lang="en-GB" sz="1800" dirty="0" err="1" smtClean="0"/>
                <a:t>Procesos</a:t>
              </a:r>
              <a:r>
                <a:rPr lang="en-GB" sz="1800" dirty="0" smtClean="0"/>
                <a:t> </a:t>
              </a:r>
            </a:p>
            <a:p>
              <a:r>
                <a:rPr lang="en-GB" sz="1800" dirty="0" smtClean="0"/>
                <a:t>de </a:t>
              </a:r>
              <a:r>
                <a:rPr lang="en-GB" sz="1800" dirty="0" err="1" smtClean="0"/>
                <a:t>Gestión</a:t>
              </a:r>
              <a:endParaRPr lang="en-GB" sz="1800" dirty="0"/>
            </a:p>
          </p:txBody>
        </p:sp>
        <p:sp>
          <p:nvSpPr>
            <p:cNvPr id="704521" name="Text Box 9"/>
            <p:cNvSpPr txBox="1">
              <a:spLocks noChangeArrowheads="1"/>
            </p:cNvSpPr>
            <p:nvPr/>
          </p:nvSpPr>
          <p:spPr bwMode="auto">
            <a:xfrm>
              <a:off x="2744" y="1750"/>
              <a:ext cx="927" cy="388"/>
            </a:xfrm>
            <a:prstGeom prst="rect">
              <a:avLst/>
            </a:prstGeom>
            <a:noFill/>
            <a:ln w="9525">
              <a:noFill/>
              <a:miter lim="800000"/>
              <a:headEnd/>
              <a:tailEnd/>
            </a:ln>
            <a:effectLst/>
          </p:spPr>
          <p:txBody>
            <a:bodyPr wrap="square">
              <a:spAutoFit/>
            </a:bodyPr>
            <a:lstStyle/>
            <a:p>
              <a:r>
                <a:rPr lang="en-GB" dirty="0" err="1" smtClean="0"/>
                <a:t>Mejora</a:t>
              </a:r>
              <a:r>
                <a:rPr lang="en-GB" dirty="0" smtClean="0"/>
                <a:t> Continua</a:t>
              </a:r>
              <a:endParaRPr lang="en-GB" dirty="0"/>
            </a:p>
          </p:txBody>
        </p:sp>
        <p:sp>
          <p:nvSpPr>
            <p:cNvPr id="704522" name="AutoShape 10"/>
            <p:cNvSpPr>
              <a:spLocks noChangeArrowheads="1"/>
            </p:cNvSpPr>
            <p:nvPr/>
          </p:nvSpPr>
          <p:spPr bwMode="auto">
            <a:xfrm rot="13330651" flipH="1">
              <a:off x="1318" y="2670"/>
              <a:ext cx="463" cy="299"/>
            </a:xfrm>
            <a:prstGeom prst="downArrow">
              <a:avLst>
                <a:gd name="adj1" fmla="val 50000"/>
                <a:gd name="adj2" fmla="val 25000"/>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dirty="0"/>
            </a:p>
          </p:txBody>
        </p:sp>
        <p:sp>
          <p:nvSpPr>
            <p:cNvPr id="704523" name="AutoShape 11"/>
            <p:cNvSpPr>
              <a:spLocks noChangeArrowheads="1"/>
            </p:cNvSpPr>
            <p:nvPr/>
          </p:nvSpPr>
          <p:spPr bwMode="auto">
            <a:xfrm rot="33102" flipH="1">
              <a:off x="2087" y="1712"/>
              <a:ext cx="463" cy="299"/>
            </a:xfrm>
            <a:prstGeom prst="downArrow">
              <a:avLst>
                <a:gd name="adj1" fmla="val 50000"/>
                <a:gd name="adj2" fmla="val 25000"/>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dirty="0"/>
            </a:p>
          </p:txBody>
        </p:sp>
        <p:sp>
          <p:nvSpPr>
            <p:cNvPr id="704524" name="AutoShape 12"/>
            <p:cNvSpPr>
              <a:spLocks noChangeArrowheads="1"/>
            </p:cNvSpPr>
            <p:nvPr/>
          </p:nvSpPr>
          <p:spPr bwMode="auto">
            <a:xfrm rot="7607985">
              <a:off x="2855" y="2675"/>
              <a:ext cx="456" cy="304"/>
            </a:xfrm>
            <a:prstGeom prst="downArrow">
              <a:avLst>
                <a:gd name="adj1" fmla="val 50000"/>
                <a:gd name="adj2" fmla="val 25000"/>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dirty="0"/>
            </a:p>
          </p:txBody>
        </p:sp>
      </p:grpSp>
      <p:sp>
        <p:nvSpPr>
          <p:cNvPr id="13" name="AutoShape 10"/>
          <p:cNvSpPr>
            <a:spLocks noChangeArrowheads="1"/>
          </p:cNvSpPr>
          <p:nvPr/>
        </p:nvSpPr>
        <p:spPr bwMode="auto">
          <a:xfrm rot="16200000" flipH="1">
            <a:off x="6585972" y="2537350"/>
            <a:ext cx="758310" cy="1711835"/>
          </a:xfrm>
          <a:prstGeom prst="downArrow">
            <a:avLst>
              <a:gd name="adj1" fmla="val 50000"/>
              <a:gd name="adj2" fmla="val 25000"/>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n-GB" dirty="0"/>
          </a:p>
        </p:txBody>
      </p:sp>
      <p:sp>
        <p:nvSpPr>
          <p:cNvPr id="14" name="Text Box 7"/>
          <p:cNvSpPr txBox="1">
            <a:spLocks noChangeArrowheads="1"/>
          </p:cNvSpPr>
          <p:nvPr/>
        </p:nvSpPr>
        <p:spPr bwMode="auto">
          <a:xfrm>
            <a:off x="6332342" y="3087470"/>
            <a:ext cx="1184940" cy="584775"/>
          </a:xfrm>
          <a:prstGeom prst="rect">
            <a:avLst/>
          </a:prstGeom>
          <a:noFill/>
          <a:ln w="9525">
            <a:noFill/>
            <a:miter lim="800000"/>
            <a:headEnd/>
            <a:tailEnd/>
          </a:ln>
          <a:effectLst/>
        </p:spPr>
        <p:txBody>
          <a:bodyPr wrap="none">
            <a:spAutoFit/>
          </a:bodyPr>
          <a:lstStyle/>
          <a:p>
            <a:r>
              <a:rPr lang="en-GB" sz="1600" b="1" dirty="0" err="1" smtClean="0"/>
              <a:t>Reducción</a:t>
            </a:r>
            <a:r>
              <a:rPr lang="en-GB" sz="1600" b="1" dirty="0" smtClean="0"/>
              <a:t> </a:t>
            </a:r>
          </a:p>
          <a:p>
            <a:r>
              <a:rPr lang="en-GB" sz="1600" b="1" dirty="0" smtClean="0"/>
              <a:t>de la </a:t>
            </a:r>
            <a:r>
              <a:rPr lang="en-GB" sz="1600" b="1" dirty="0" err="1" smtClean="0"/>
              <a:t>Huella</a:t>
            </a:r>
            <a:endParaRPr lang="en-GB" sz="1600" b="1" dirty="0" smtClean="0"/>
          </a:p>
        </p:txBody>
      </p:sp>
      <p:sp>
        <p:nvSpPr>
          <p:cNvPr id="19" name="AutoShape 10"/>
          <p:cNvSpPr>
            <a:spLocks noChangeArrowheads="1"/>
          </p:cNvSpPr>
          <p:nvPr/>
        </p:nvSpPr>
        <p:spPr bwMode="auto">
          <a:xfrm rot="14841521" flipH="1">
            <a:off x="6267962" y="1490127"/>
            <a:ext cx="758310" cy="1711835"/>
          </a:xfrm>
          <a:prstGeom prst="downArrow">
            <a:avLst>
              <a:gd name="adj1" fmla="val 50000"/>
              <a:gd name="adj2" fmla="val 25000"/>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n-GB" dirty="0"/>
          </a:p>
        </p:txBody>
      </p:sp>
      <p:pic>
        <p:nvPicPr>
          <p:cNvPr id="9218" name="Picture 2" descr="http://gmauthority.com/blog/wp-content/uploads/2010/10/Apple-Mac-market-shar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2594" y="1236553"/>
            <a:ext cx="1487366" cy="1171301"/>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7"/>
          <p:cNvSpPr txBox="1">
            <a:spLocks noChangeArrowheads="1"/>
          </p:cNvSpPr>
          <p:nvPr/>
        </p:nvSpPr>
        <p:spPr bwMode="auto">
          <a:xfrm rot="20367693">
            <a:off x="5272846" y="2115468"/>
            <a:ext cx="2555380" cy="584775"/>
          </a:xfrm>
          <a:prstGeom prst="rect">
            <a:avLst/>
          </a:prstGeom>
          <a:noFill/>
          <a:ln w="9525">
            <a:noFill/>
            <a:miter lim="800000"/>
            <a:headEnd/>
            <a:tailEnd/>
          </a:ln>
          <a:effectLst/>
        </p:spPr>
        <p:txBody>
          <a:bodyPr wrap="none">
            <a:spAutoFit/>
          </a:bodyPr>
          <a:lstStyle/>
          <a:p>
            <a:pPr algn="l"/>
            <a:r>
              <a:rPr lang="en-GB" sz="1600" b="1" dirty="0" err="1" smtClean="0"/>
              <a:t>Participación</a:t>
            </a:r>
            <a:r>
              <a:rPr lang="en-GB" sz="1600" b="1" dirty="0" smtClean="0"/>
              <a:t> en el Mercado</a:t>
            </a:r>
          </a:p>
          <a:p>
            <a:pPr algn="l"/>
            <a:r>
              <a:rPr lang="en-GB" sz="1600" b="1" dirty="0" err="1" smtClean="0"/>
              <a:t>Incrementada</a:t>
            </a:r>
            <a:endParaRPr lang="en-GB" sz="1600" b="1" dirty="0"/>
          </a:p>
        </p:txBody>
      </p:sp>
      <p:sp>
        <p:nvSpPr>
          <p:cNvPr id="21" name="AutoShape 10"/>
          <p:cNvSpPr>
            <a:spLocks noChangeArrowheads="1"/>
          </p:cNvSpPr>
          <p:nvPr/>
        </p:nvSpPr>
        <p:spPr bwMode="auto">
          <a:xfrm rot="17837114" flipH="1">
            <a:off x="6171377" y="3799095"/>
            <a:ext cx="758310" cy="1711835"/>
          </a:xfrm>
          <a:prstGeom prst="downArrow">
            <a:avLst>
              <a:gd name="adj1" fmla="val 50000"/>
              <a:gd name="adj2" fmla="val 25000"/>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n-GB" dirty="0"/>
          </a:p>
        </p:txBody>
      </p:sp>
      <p:pic>
        <p:nvPicPr>
          <p:cNvPr id="9220" name="Picture 4" descr="http://upload.wikimedia.org/wikipedia/commons/e/ec/Happy_smiley_fac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698" y="4971160"/>
            <a:ext cx="1104094" cy="110409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7"/>
          <p:cNvSpPr txBox="1">
            <a:spLocks noChangeArrowheads="1"/>
          </p:cNvSpPr>
          <p:nvPr/>
        </p:nvSpPr>
        <p:spPr bwMode="auto">
          <a:xfrm rot="1705088">
            <a:off x="5880733" y="4486095"/>
            <a:ext cx="1339597" cy="338554"/>
          </a:xfrm>
          <a:prstGeom prst="rect">
            <a:avLst/>
          </a:prstGeom>
          <a:noFill/>
          <a:ln w="9525">
            <a:noFill/>
            <a:miter lim="800000"/>
            <a:headEnd/>
            <a:tailEnd/>
          </a:ln>
          <a:effectLst/>
        </p:spPr>
        <p:txBody>
          <a:bodyPr wrap="none">
            <a:spAutoFit/>
          </a:bodyPr>
          <a:lstStyle/>
          <a:p>
            <a:pPr algn="l"/>
            <a:r>
              <a:rPr lang="en-GB" sz="1600" b="1" dirty="0" smtClean="0"/>
              <a:t>Personal </a:t>
            </a:r>
            <a:r>
              <a:rPr lang="en-GB" sz="1600" b="1" dirty="0" err="1" smtClean="0"/>
              <a:t>Feliz</a:t>
            </a:r>
            <a:endParaRPr lang="en-GB" sz="1600" b="1" dirty="0"/>
          </a:p>
        </p:txBody>
      </p:sp>
    </p:spTree>
    <p:extLst>
      <p:ext uri="{BB962C8B-B14F-4D97-AF65-F5344CB8AC3E}">
        <p14:creationId xmlns:p14="http://schemas.microsoft.com/office/powerpoint/2010/main" val="405539920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2" name="Picture 10" descr="C:\Users\Joel\AppData\Local\Microsoft\Windows\Temporary Internet Files\Content.IE5\AV8D6S6D\MC90043392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7494" y="863134"/>
            <a:ext cx="1101646" cy="916940"/>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C:\Users\Joel\AppData\Local\Microsoft\Windows\Temporary Internet Files\Content.IE5\P26ZBHSV\MC90043492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7190" y="2574182"/>
            <a:ext cx="1351264" cy="1351264"/>
          </a:xfrm>
          <a:prstGeom prst="rect">
            <a:avLst/>
          </a:prstGeom>
          <a:noFill/>
          <a:extLst>
            <a:ext uri="{909E8E84-426E-40DD-AFC4-6F175D3DCCD1}">
              <a14:hiddenFill xmlns:a14="http://schemas.microsoft.com/office/drawing/2010/main">
                <a:solidFill>
                  <a:srgbClr val="FFFFFF"/>
                </a:solidFill>
              </a14:hiddenFill>
            </a:ext>
          </a:extLst>
        </p:spPr>
      </p:pic>
      <p:pic>
        <p:nvPicPr>
          <p:cNvPr id="23565" name="Picture 13" descr="C:\Users\Joel\AppData\Local\Microsoft\Windows\Temporary Internet Files\Content.IE5\AV8D6S6D\MC900433857[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3768" y="2662190"/>
            <a:ext cx="1252508" cy="1252508"/>
          </a:xfrm>
          <a:prstGeom prst="rect">
            <a:avLst/>
          </a:prstGeom>
          <a:noFill/>
          <a:extLst>
            <a:ext uri="{909E8E84-426E-40DD-AFC4-6F175D3DCCD1}">
              <a14:hiddenFill xmlns:a14="http://schemas.microsoft.com/office/drawing/2010/main">
                <a:solidFill>
                  <a:srgbClr val="FFFFFF"/>
                </a:solidFill>
              </a14:hiddenFill>
            </a:ext>
          </a:extLst>
        </p:spPr>
      </p:pic>
      <p:sp>
        <p:nvSpPr>
          <p:cNvPr id="5" name="Left-Right-Up Arrow 4"/>
          <p:cNvSpPr/>
          <p:nvPr/>
        </p:nvSpPr>
        <p:spPr>
          <a:xfrm>
            <a:off x="3263968" y="1871246"/>
            <a:ext cx="2404636" cy="1656184"/>
          </a:xfrm>
          <a:prstGeom prst="leftRigh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6" name="TextBox 5"/>
          <p:cNvSpPr txBox="1"/>
          <p:nvPr/>
        </p:nvSpPr>
        <p:spPr>
          <a:xfrm>
            <a:off x="3869745" y="359078"/>
            <a:ext cx="1464255" cy="523220"/>
          </a:xfrm>
          <a:prstGeom prst="rect">
            <a:avLst/>
          </a:prstGeom>
          <a:noFill/>
        </p:spPr>
        <p:txBody>
          <a:bodyPr wrap="square" rtlCol="0">
            <a:spAutoFit/>
          </a:bodyPr>
          <a:lstStyle/>
          <a:p>
            <a:r>
              <a:rPr lang="en-US" sz="2800" b="1" dirty="0" err="1" smtClean="0"/>
              <a:t>Tiempo</a:t>
            </a:r>
            <a:endParaRPr lang="en-US" sz="2800" b="1" dirty="0"/>
          </a:p>
        </p:txBody>
      </p:sp>
      <p:sp>
        <p:nvSpPr>
          <p:cNvPr id="41" name="TextBox 40"/>
          <p:cNvSpPr txBox="1"/>
          <p:nvPr/>
        </p:nvSpPr>
        <p:spPr>
          <a:xfrm>
            <a:off x="990600" y="2216430"/>
            <a:ext cx="2057399" cy="523220"/>
          </a:xfrm>
          <a:prstGeom prst="rect">
            <a:avLst/>
          </a:prstGeom>
          <a:noFill/>
        </p:spPr>
        <p:txBody>
          <a:bodyPr wrap="square" rtlCol="0">
            <a:spAutoFit/>
          </a:bodyPr>
          <a:lstStyle/>
          <a:p>
            <a:r>
              <a:rPr lang="en-US" sz="2800" b="1" dirty="0" err="1" smtClean="0"/>
              <a:t>Presupuesto</a:t>
            </a:r>
            <a:endParaRPr lang="en-US" sz="2800" b="1" dirty="0"/>
          </a:p>
        </p:txBody>
      </p:sp>
      <p:sp>
        <p:nvSpPr>
          <p:cNvPr id="42" name="TextBox 41"/>
          <p:cNvSpPr txBox="1"/>
          <p:nvPr/>
        </p:nvSpPr>
        <p:spPr>
          <a:xfrm>
            <a:off x="3587261" y="5257800"/>
            <a:ext cx="1899139" cy="523220"/>
          </a:xfrm>
          <a:prstGeom prst="rect">
            <a:avLst/>
          </a:prstGeom>
          <a:noFill/>
        </p:spPr>
        <p:txBody>
          <a:bodyPr wrap="square" rtlCol="0">
            <a:spAutoFit/>
          </a:bodyPr>
          <a:lstStyle/>
          <a:p>
            <a:r>
              <a:rPr lang="en-US" sz="2800" b="1" dirty="0" err="1" smtClean="0"/>
              <a:t>Impacto</a:t>
            </a:r>
            <a:r>
              <a:rPr lang="en-US" sz="2800" b="1" dirty="0" smtClean="0"/>
              <a:t> P5 </a:t>
            </a:r>
            <a:endParaRPr lang="en-US" sz="2800" b="1" dirty="0"/>
          </a:p>
        </p:txBody>
      </p:sp>
      <p:sp>
        <p:nvSpPr>
          <p:cNvPr id="2" name="Rectangle 1"/>
          <p:cNvSpPr/>
          <p:nvPr/>
        </p:nvSpPr>
        <p:spPr>
          <a:xfrm>
            <a:off x="4312294" y="3383414"/>
            <a:ext cx="432049" cy="7833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1" name="Rectangle 10"/>
          <p:cNvSpPr/>
          <p:nvPr/>
        </p:nvSpPr>
        <p:spPr>
          <a:xfrm>
            <a:off x="4312292" y="3545658"/>
            <a:ext cx="432048" cy="7833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2" name="Rectangle 11"/>
          <p:cNvSpPr/>
          <p:nvPr/>
        </p:nvSpPr>
        <p:spPr>
          <a:xfrm>
            <a:off x="4312292" y="3695996"/>
            <a:ext cx="432048" cy="7833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3" name="Rectangle 12"/>
          <p:cNvSpPr/>
          <p:nvPr/>
        </p:nvSpPr>
        <p:spPr>
          <a:xfrm>
            <a:off x="4310383" y="3840012"/>
            <a:ext cx="432049" cy="7833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3" name="Down Arrow 2"/>
          <p:cNvSpPr/>
          <p:nvPr/>
        </p:nvSpPr>
        <p:spPr>
          <a:xfrm>
            <a:off x="4097636" y="3984028"/>
            <a:ext cx="857541" cy="252028"/>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pic>
        <p:nvPicPr>
          <p:cNvPr id="19458" name="Picture 2" descr="C:\Users\Joel\AppData\Local\Microsoft\Windows\Temporary Internet Files\Content.IE5\P26ZBHSV\MC900438066[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574" y="4316070"/>
            <a:ext cx="1083568" cy="108356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161420" y="2203094"/>
            <a:ext cx="1458579" cy="523220"/>
          </a:xfrm>
          <a:prstGeom prst="rect">
            <a:avLst/>
          </a:prstGeom>
          <a:noFill/>
        </p:spPr>
        <p:txBody>
          <a:bodyPr wrap="square" rtlCol="0">
            <a:spAutoFit/>
          </a:bodyPr>
          <a:lstStyle/>
          <a:p>
            <a:r>
              <a:rPr lang="en-US" sz="2800" b="1" dirty="0" err="1" smtClean="0"/>
              <a:t>Alcance</a:t>
            </a:r>
            <a:endParaRPr lang="en-US" sz="2800" b="1" dirty="0"/>
          </a:p>
        </p:txBody>
      </p:sp>
      <p:sp>
        <p:nvSpPr>
          <p:cNvPr id="8" name="Title 7"/>
          <p:cNvSpPr>
            <a:spLocks noGrp="1"/>
          </p:cNvSpPr>
          <p:nvPr>
            <p:ph type="title"/>
          </p:nvPr>
        </p:nvSpPr>
        <p:spPr>
          <a:xfrm>
            <a:off x="381000" y="0"/>
            <a:ext cx="3048000" cy="1143000"/>
          </a:xfrm>
        </p:spPr>
        <p:txBody>
          <a:bodyPr/>
          <a:lstStyle/>
          <a:p>
            <a:r>
              <a:rPr lang="en-US" dirty="0" err="1" smtClean="0"/>
              <a:t>Criterios</a:t>
            </a:r>
            <a:r>
              <a:rPr lang="en-US" dirty="0" smtClean="0"/>
              <a:t> de </a:t>
            </a:r>
            <a:r>
              <a:rPr lang="en-US" dirty="0" err="1" smtClean="0"/>
              <a:t>Éxito</a:t>
            </a:r>
            <a:endParaRPr lang="en-US" dirty="0"/>
          </a:p>
        </p:txBody>
      </p:sp>
      <p:sp>
        <p:nvSpPr>
          <p:cNvPr id="4" name="Footer Placeholder 3"/>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7" name="Slide Number Placeholder 6"/>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102</a:t>
            </a:fld>
            <a:endParaRPr lang="en-US" dirty="0"/>
          </a:p>
        </p:txBody>
      </p:sp>
    </p:spTree>
    <p:extLst>
      <p:ext uri="{BB962C8B-B14F-4D97-AF65-F5344CB8AC3E}">
        <p14:creationId xmlns:p14="http://schemas.microsoft.com/office/powerpoint/2010/main" val="385383370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0466" name="Rectangle 2"/>
          <p:cNvSpPr>
            <a:spLocks noGrp="1" noChangeArrowheads="1"/>
          </p:cNvSpPr>
          <p:nvPr>
            <p:ph type="title"/>
          </p:nvPr>
        </p:nvSpPr>
        <p:spPr/>
        <p:txBody>
          <a:bodyPr/>
          <a:lstStyle/>
          <a:p>
            <a:r>
              <a:rPr lang="en-GB" dirty="0" err="1" smtClean="0"/>
              <a:t>Factores</a:t>
            </a:r>
            <a:r>
              <a:rPr lang="en-GB" dirty="0" smtClean="0"/>
              <a:t> de </a:t>
            </a:r>
            <a:r>
              <a:rPr lang="en-GB" dirty="0" err="1" smtClean="0"/>
              <a:t>Éxito</a:t>
            </a:r>
            <a:endParaRPr lang="en-US" dirty="0"/>
          </a:p>
        </p:txBody>
      </p:sp>
      <p:sp>
        <p:nvSpPr>
          <p:cNvPr id="1470467" name="Rectangle 3"/>
          <p:cNvSpPr>
            <a:spLocks noGrp="1" noChangeArrowheads="1"/>
          </p:cNvSpPr>
          <p:nvPr>
            <p:ph type="body" orient="vert" idx="1"/>
          </p:nvPr>
        </p:nvSpPr>
        <p:spPr>
          <a:xfrm rot="16200000">
            <a:off x="2400300" y="-571500"/>
            <a:ext cx="4343401" cy="7924800"/>
          </a:xfrm>
        </p:spPr>
        <p:txBody>
          <a:bodyPr>
            <a:normAutofit/>
          </a:bodyPr>
          <a:lstStyle/>
          <a:p>
            <a:pPr>
              <a:buFont typeface="Wingdings" charset="2"/>
              <a:buChar char="q"/>
            </a:pPr>
            <a:r>
              <a:rPr lang="en-GB" dirty="0" err="1" smtClean="0"/>
              <a:t>Soporte</a:t>
            </a:r>
            <a:r>
              <a:rPr lang="en-GB" dirty="0" smtClean="0"/>
              <a:t> Senior de </a:t>
            </a:r>
            <a:r>
              <a:rPr lang="en-GB" dirty="0" err="1" smtClean="0"/>
              <a:t>Gestión</a:t>
            </a:r>
            <a:endParaRPr lang="en-GB" dirty="0"/>
          </a:p>
          <a:p>
            <a:pPr>
              <a:buFont typeface="Wingdings" charset="2"/>
              <a:buChar char="q"/>
            </a:pPr>
            <a:r>
              <a:rPr lang="en-GB" dirty="0" err="1" smtClean="0"/>
              <a:t>Metas</a:t>
            </a:r>
            <a:r>
              <a:rPr lang="en-GB" dirty="0" smtClean="0"/>
              <a:t> </a:t>
            </a:r>
            <a:r>
              <a:rPr lang="en-GB" dirty="0" err="1" smtClean="0"/>
              <a:t>claramente</a:t>
            </a:r>
            <a:r>
              <a:rPr lang="en-GB" dirty="0" smtClean="0"/>
              <a:t> </a:t>
            </a:r>
            <a:r>
              <a:rPr lang="en-GB" dirty="0" err="1" smtClean="0"/>
              <a:t>definidas</a:t>
            </a:r>
            <a:endParaRPr lang="en-GB" dirty="0"/>
          </a:p>
          <a:p>
            <a:pPr>
              <a:buFont typeface="Wingdings" charset="2"/>
              <a:buChar char="q"/>
            </a:pPr>
            <a:r>
              <a:rPr lang="en-GB" dirty="0" err="1" smtClean="0"/>
              <a:t>Buenas</a:t>
            </a:r>
            <a:r>
              <a:rPr lang="en-GB" dirty="0" smtClean="0"/>
              <a:t> </a:t>
            </a:r>
            <a:r>
              <a:rPr lang="en-GB" dirty="0" err="1" smtClean="0"/>
              <a:t>Comunicaciones</a:t>
            </a:r>
            <a:endParaRPr lang="en-GB" dirty="0"/>
          </a:p>
          <a:p>
            <a:pPr>
              <a:buFont typeface="Wingdings" charset="2"/>
              <a:buChar char="q"/>
            </a:pPr>
            <a:r>
              <a:rPr lang="en-GB" dirty="0" err="1" smtClean="0"/>
              <a:t>Motivación</a:t>
            </a:r>
            <a:r>
              <a:rPr lang="en-GB" dirty="0" smtClean="0"/>
              <a:t> del </a:t>
            </a:r>
            <a:r>
              <a:rPr lang="en-GB" dirty="0" err="1" smtClean="0"/>
              <a:t>Equipo</a:t>
            </a:r>
            <a:endParaRPr lang="en-GB" dirty="0"/>
          </a:p>
          <a:p>
            <a:pPr>
              <a:buFont typeface="Wingdings" charset="2"/>
              <a:buChar char="q"/>
            </a:pPr>
            <a:r>
              <a:rPr lang="en-GB" dirty="0" err="1" smtClean="0"/>
              <a:t>Fuerte</a:t>
            </a:r>
            <a:r>
              <a:rPr lang="en-GB" dirty="0" smtClean="0"/>
              <a:t> </a:t>
            </a:r>
            <a:r>
              <a:rPr lang="en-GB" dirty="0" err="1" smtClean="0"/>
              <a:t>Liderazgo</a:t>
            </a:r>
            <a:endParaRPr lang="en-GB" dirty="0" smtClean="0"/>
          </a:p>
          <a:p>
            <a:pPr>
              <a:buFont typeface="Wingdings" charset="2"/>
              <a:buChar char="q"/>
            </a:pPr>
            <a:r>
              <a:rPr lang="en-GB" dirty="0" err="1" smtClean="0"/>
              <a:t>Que</a:t>
            </a:r>
            <a:r>
              <a:rPr lang="en-GB" dirty="0" smtClean="0"/>
              <a:t> de </a:t>
            </a:r>
            <a:r>
              <a:rPr lang="en-GB" dirty="0" err="1" smtClean="0"/>
              <a:t>soporte</a:t>
            </a:r>
            <a:r>
              <a:rPr lang="en-GB" dirty="0" smtClean="0"/>
              <a:t> a la </a:t>
            </a:r>
            <a:r>
              <a:rPr lang="en-GB" dirty="0" err="1" smtClean="0"/>
              <a:t>dirección</a:t>
            </a:r>
            <a:r>
              <a:rPr lang="en-GB" dirty="0" smtClean="0"/>
              <a:t> de la </a:t>
            </a:r>
            <a:r>
              <a:rPr lang="en-GB" dirty="0" err="1" smtClean="0"/>
              <a:t>organización</a:t>
            </a:r>
            <a:endParaRPr lang="en-GB" dirty="0" smtClean="0"/>
          </a:p>
          <a:p>
            <a:pPr>
              <a:buFont typeface="Wingdings" charset="2"/>
              <a:buChar char="q"/>
            </a:pPr>
            <a:r>
              <a:rPr lang="en-GB" dirty="0" smtClean="0"/>
              <a:t>No </a:t>
            </a:r>
            <a:r>
              <a:rPr lang="en-GB" dirty="0" err="1" smtClean="0"/>
              <a:t>Hacer</a:t>
            </a:r>
            <a:r>
              <a:rPr lang="en-GB" dirty="0" smtClean="0"/>
              <a:t> </a:t>
            </a:r>
            <a:r>
              <a:rPr lang="en-GB" dirty="0" err="1" smtClean="0"/>
              <a:t>Daño</a:t>
            </a:r>
            <a:r>
              <a:rPr lang="en-GB" dirty="0" smtClean="0"/>
              <a:t>... (</a:t>
            </a:r>
            <a:r>
              <a:rPr lang="en-GB" dirty="0" err="1" smtClean="0"/>
              <a:t>Financiero</a:t>
            </a:r>
            <a:r>
              <a:rPr lang="en-GB" dirty="0" smtClean="0"/>
              <a:t>, </a:t>
            </a:r>
            <a:r>
              <a:rPr lang="en-GB" dirty="0" err="1" smtClean="0"/>
              <a:t>Ambiental</a:t>
            </a:r>
            <a:r>
              <a:rPr lang="en-GB" dirty="0" smtClean="0"/>
              <a:t> y Social)</a:t>
            </a:r>
            <a:endParaRPr lang="en-US"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103</a:t>
            </a:fld>
            <a:endParaRPr lang="en-US" dirty="0"/>
          </a:p>
        </p:txBody>
      </p:sp>
    </p:spTree>
    <p:extLst>
      <p:ext uri="{BB962C8B-B14F-4D97-AF65-F5344CB8AC3E}">
        <p14:creationId xmlns:p14="http://schemas.microsoft.com/office/powerpoint/2010/main" val="282138676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 </a:t>
            </a:r>
            <a:r>
              <a:rPr lang="en-US" dirty="0" err="1" smtClean="0"/>
              <a:t>Proyecto</a:t>
            </a:r>
            <a:r>
              <a:rPr lang="en-US" dirty="0" smtClean="0"/>
              <a:t> del </a:t>
            </a:r>
            <a:r>
              <a:rPr lang="en-US" dirty="0" err="1" smtClean="0"/>
              <a:t>Estadio</a:t>
            </a:r>
            <a:r>
              <a:rPr lang="en-US" dirty="0" smtClean="0"/>
              <a:t> de la </a:t>
            </a:r>
            <a:r>
              <a:rPr lang="en-US" dirty="0" err="1" smtClean="0"/>
              <a:t>Copa</a:t>
            </a:r>
            <a:r>
              <a:rPr lang="en-US" dirty="0" smtClean="0"/>
              <a:t> Mundial 2022</a:t>
            </a:r>
            <a:endParaRPr lang="en-US" dirty="0"/>
          </a:p>
        </p:txBody>
      </p:sp>
      <p:pic>
        <p:nvPicPr>
          <p:cNvPr id="5" name="Picture 4"/>
          <p:cNvPicPr>
            <a:picLocks noChangeAspect="1"/>
          </p:cNvPicPr>
          <p:nvPr/>
        </p:nvPicPr>
        <p:blipFill>
          <a:blip r:embed="rId3" cstate="print"/>
          <a:stretch>
            <a:fillRect/>
          </a:stretch>
        </p:blipFill>
        <p:spPr>
          <a:xfrm>
            <a:off x="4524723" y="1752600"/>
            <a:ext cx="4510887" cy="2743200"/>
          </a:xfrm>
          <a:prstGeom prst="rect">
            <a:avLst/>
          </a:prstGeom>
        </p:spPr>
      </p:pic>
      <p:sp>
        <p:nvSpPr>
          <p:cNvPr id="6" name="TextBox 5"/>
          <p:cNvSpPr txBox="1"/>
          <p:nvPr/>
        </p:nvSpPr>
        <p:spPr>
          <a:xfrm>
            <a:off x="4495800" y="4495800"/>
            <a:ext cx="2252068" cy="307777"/>
          </a:xfrm>
          <a:prstGeom prst="rect">
            <a:avLst/>
          </a:prstGeom>
          <a:noFill/>
        </p:spPr>
        <p:txBody>
          <a:bodyPr wrap="none" rtlCol="0">
            <a:spAutoFit/>
          </a:bodyPr>
          <a:lstStyle/>
          <a:p>
            <a:r>
              <a:rPr lang="en-US" sz="1400" dirty="0" smtClean="0"/>
              <a:t>Photo Courtesy of </a:t>
            </a:r>
            <a:r>
              <a:rPr lang="en-US" sz="1400" dirty="0" err="1" smtClean="0"/>
              <a:t>FIFA.com</a:t>
            </a:r>
            <a:r>
              <a:rPr lang="en-US" sz="1400" dirty="0" smtClean="0"/>
              <a:t> </a:t>
            </a:r>
            <a:endParaRPr lang="en-US" sz="1400" dirty="0"/>
          </a:p>
        </p:txBody>
      </p:sp>
      <p:sp>
        <p:nvSpPr>
          <p:cNvPr id="4" name="TextBox 3"/>
          <p:cNvSpPr txBox="1"/>
          <p:nvPr/>
        </p:nvSpPr>
        <p:spPr>
          <a:xfrm>
            <a:off x="381000" y="1066800"/>
            <a:ext cx="3962400" cy="5078314"/>
          </a:xfrm>
          <a:prstGeom prst="rect">
            <a:avLst/>
          </a:prstGeom>
          <a:noFill/>
        </p:spPr>
        <p:txBody>
          <a:bodyPr wrap="square" rtlCol="0">
            <a:spAutoFit/>
          </a:bodyPr>
          <a:lstStyle/>
          <a:p>
            <a:r>
              <a:rPr lang="en-US" dirty="0"/>
              <a:t>Dozens </a:t>
            </a:r>
            <a:r>
              <a:rPr lang="en-US" dirty="0" smtClean="0"/>
              <a:t>of </a:t>
            </a:r>
            <a:r>
              <a:rPr lang="en-US" dirty="0"/>
              <a:t>Nepalese migrant </a:t>
            </a:r>
            <a:r>
              <a:rPr lang="en-US" dirty="0" smtClean="0"/>
              <a:t>laborers </a:t>
            </a:r>
            <a:r>
              <a:rPr lang="en-US" dirty="0"/>
              <a:t>have died in Qatar in recent weeks </a:t>
            </a:r>
            <a:r>
              <a:rPr lang="en-US" dirty="0" smtClean="0"/>
              <a:t>and </a:t>
            </a:r>
            <a:r>
              <a:rPr lang="en-US" dirty="0"/>
              <a:t>thousands more are enduring appalling </a:t>
            </a:r>
            <a:r>
              <a:rPr lang="en-US" dirty="0" smtClean="0"/>
              <a:t>labor abuses</a:t>
            </a:r>
            <a:r>
              <a:rPr lang="en-US" dirty="0"/>
              <a:t>, a Guardian </a:t>
            </a:r>
            <a:endParaRPr lang="en-US" dirty="0" smtClean="0"/>
          </a:p>
          <a:p>
            <a:r>
              <a:rPr lang="en-US" dirty="0" smtClean="0"/>
              <a:t>investigation </a:t>
            </a:r>
            <a:r>
              <a:rPr lang="en-US" dirty="0"/>
              <a:t>has found, raising serious questions about Qatar's </a:t>
            </a:r>
            <a:endParaRPr lang="en-US" dirty="0" smtClean="0"/>
          </a:p>
          <a:p>
            <a:r>
              <a:rPr lang="en-US" dirty="0" smtClean="0"/>
              <a:t>preparations </a:t>
            </a:r>
            <a:r>
              <a:rPr lang="en-US" dirty="0"/>
              <a:t>to host the 2022 World Cup</a:t>
            </a:r>
            <a:r>
              <a:rPr lang="en-US" dirty="0" smtClean="0"/>
              <a:t>.</a:t>
            </a:r>
          </a:p>
          <a:p>
            <a:endParaRPr lang="en-US" dirty="0"/>
          </a:p>
          <a:p>
            <a:r>
              <a:rPr lang="en-US" dirty="0"/>
              <a:t>According to documents obtained from the Nepalese embassy  </a:t>
            </a:r>
            <a:r>
              <a:rPr lang="en-US" dirty="0" smtClean="0"/>
              <a:t>in </a:t>
            </a:r>
            <a:r>
              <a:rPr lang="en-US" dirty="0"/>
              <a:t>Doha, at least 44 workers died between 4 June and 8 August. </a:t>
            </a:r>
            <a:endParaRPr lang="en-US" dirty="0" smtClean="0"/>
          </a:p>
          <a:p>
            <a:endParaRPr lang="en-US" dirty="0"/>
          </a:p>
          <a:p>
            <a:r>
              <a:rPr lang="en-US" dirty="0" smtClean="0"/>
              <a:t>More </a:t>
            </a:r>
            <a:r>
              <a:rPr lang="en-US" dirty="0"/>
              <a:t>than half died of heart attacks, heart failure or workplace accidents.</a:t>
            </a:r>
          </a:p>
          <a:p>
            <a:endParaRPr lang="en-US" dirty="0"/>
          </a:p>
          <a:p>
            <a:endParaRPr lang="en-US" dirty="0"/>
          </a:p>
        </p:txBody>
      </p:sp>
    </p:spTree>
    <p:extLst>
      <p:ext uri="{BB962C8B-B14F-4D97-AF65-F5344CB8AC3E}">
        <p14:creationId xmlns:p14="http://schemas.microsoft.com/office/powerpoint/2010/main" val="379072380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2022 World Cup</a:t>
            </a:r>
          </a:p>
        </p:txBody>
      </p:sp>
      <p:sp>
        <p:nvSpPr>
          <p:cNvPr id="4" name="TextBox 3"/>
          <p:cNvSpPr txBox="1"/>
          <p:nvPr/>
        </p:nvSpPr>
        <p:spPr>
          <a:xfrm>
            <a:off x="152400" y="948690"/>
            <a:ext cx="4572000" cy="4893647"/>
          </a:xfrm>
          <a:prstGeom prst="rect">
            <a:avLst/>
          </a:prstGeom>
          <a:noFill/>
        </p:spPr>
        <p:txBody>
          <a:bodyPr wrap="square" rtlCol="0">
            <a:spAutoFit/>
          </a:bodyPr>
          <a:lstStyle/>
          <a:p>
            <a:r>
              <a:rPr lang="en-US" b="1" dirty="0" smtClean="0"/>
              <a:t>La </a:t>
            </a:r>
            <a:r>
              <a:rPr lang="en-US" b="1" dirty="0" err="1" smtClean="0"/>
              <a:t>investigación</a:t>
            </a:r>
            <a:r>
              <a:rPr lang="en-US" b="1" dirty="0" smtClean="0"/>
              <a:t> </a:t>
            </a:r>
            <a:r>
              <a:rPr lang="en-US" b="1" dirty="0" err="1" smtClean="0"/>
              <a:t>realizada</a:t>
            </a:r>
            <a:r>
              <a:rPr lang="en-US" b="1" dirty="0" smtClean="0"/>
              <a:t> </a:t>
            </a:r>
            <a:r>
              <a:rPr lang="en-US" b="1" dirty="0" err="1" smtClean="0"/>
              <a:t>por</a:t>
            </a:r>
            <a:r>
              <a:rPr lang="en-US" b="1" dirty="0" smtClean="0"/>
              <a:t> The Guardian </a:t>
            </a:r>
            <a:r>
              <a:rPr lang="en-US" b="1" dirty="0" err="1" smtClean="0"/>
              <a:t>revela</a:t>
            </a:r>
            <a:r>
              <a:rPr lang="en-US" b="1" dirty="0" smtClean="0"/>
              <a:t>:</a:t>
            </a:r>
          </a:p>
          <a:p>
            <a:endParaRPr lang="en-US" b="1" dirty="0"/>
          </a:p>
          <a:p>
            <a:r>
              <a:rPr lang="en-US" dirty="0"/>
              <a:t>•</a:t>
            </a:r>
            <a:r>
              <a:rPr lang="en-US" sz="1600" dirty="0"/>
              <a:t> </a:t>
            </a:r>
            <a:r>
              <a:rPr lang="en-US" sz="1600" dirty="0" err="1" smtClean="0"/>
              <a:t>Evidencia</a:t>
            </a:r>
            <a:r>
              <a:rPr lang="en-US" sz="1600" dirty="0" smtClean="0"/>
              <a:t> de </a:t>
            </a:r>
            <a:r>
              <a:rPr lang="en-US" sz="1600" b="1" dirty="0" err="1" smtClean="0"/>
              <a:t>trabajo</a:t>
            </a:r>
            <a:r>
              <a:rPr lang="en-US" sz="1600" b="1" dirty="0" smtClean="0"/>
              <a:t> </a:t>
            </a:r>
            <a:r>
              <a:rPr lang="en-US" sz="1600" b="1" dirty="0" err="1" smtClean="0"/>
              <a:t>forzado</a:t>
            </a:r>
            <a:r>
              <a:rPr lang="en-US" sz="1600" b="1" dirty="0" smtClean="0"/>
              <a:t> </a:t>
            </a:r>
            <a:r>
              <a:rPr lang="es-ES" sz="1600" dirty="0" smtClean="0"/>
              <a:t>en un enorme proyecto de infraestructura de la Copa del Mundo. </a:t>
            </a:r>
            <a:endParaRPr lang="en-US" sz="1600" dirty="0"/>
          </a:p>
          <a:p>
            <a:r>
              <a:rPr lang="en-US" sz="1600" dirty="0"/>
              <a:t>• </a:t>
            </a:r>
            <a:r>
              <a:rPr lang="es-ES" sz="1600" dirty="0" smtClean="0"/>
              <a:t>Algunos hombres Nepaleses han denunciado que </a:t>
            </a:r>
            <a:r>
              <a:rPr lang="es-ES" sz="1600" b="1" dirty="0" smtClean="0"/>
              <a:t>no se les ha pagado durante meses </a:t>
            </a:r>
            <a:r>
              <a:rPr lang="es-ES" sz="1600" dirty="0" smtClean="0"/>
              <a:t>y </a:t>
            </a:r>
            <a:r>
              <a:rPr lang="es-ES" sz="1600" b="1" dirty="0" smtClean="0"/>
              <a:t>han tenido retenidos sus salarios </a:t>
            </a:r>
            <a:r>
              <a:rPr lang="es-ES" sz="1600" dirty="0" smtClean="0"/>
              <a:t>para que no huyan. </a:t>
            </a:r>
            <a:br>
              <a:rPr lang="es-ES" sz="1600" dirty="0" smtClean="0"/>
            </a:br>
            <a:r>
              <a:rPr lang="en-US" sz="1600" dirty="0" smtClean="0"/>
              <a:t>• </a:t>
            </a:r>
            <a:r>
              <a:rPr lang="es-ES" sz="1600" dirty="0" smtClean="0"/>
              <a:t>Algunos trabajadores en otros sitios dicen que los empleadores </a:t>
            </a:r>
            <a:r>
              <a:rPr lang="es-ES" sz="1600" b="1" dirty="0" smtClean="0"/>
              <a:t>confiscan los pasaportes de forma rutinaria</a:t>
            </a:r>
            <a:r>
              <a:rPr lang="es-ES" sz="1600" dirty="0" smtClean="0"/>
              <a:t> y se niegan a emitir tarjetas de identificación, reduciéndolos, en efecto, a la condición de los extranjeros ilegales</a:t>
            </a:r>
            <a:r>
              <a:rPr lang="en-US" sz="1600" dirty="0" smtClean="0"/>
              <a:t>.</a:t>
            </a:r>
            <a:endParaRPr lang="en-US" sz="1600" dirty="0"/>
          </a:p>
          <a:p>
            <a:r>
              <a:rPr lang="en-US" sz="1600" dirty="0"/>
              <a:t>• </a:t>
            </a:r>
            <a:r>
              <a:rPr lang="es-ES" sz="1600" dirty="0" smtClean="0"/>
              <a:t>Algunos trabajadores dicen que se les ha </a:t>
            </a:r>
            <a:r>
              <a:rPr lang="es-ES" sz="1600" b="1" dirty="0" smtClean="0"/>
              <a:t>negado el acceso al agua</a:t>
            </a:r>
            <a:r>
              <a:rPr lang="es-ES" sz="1600" dirty="0" smtClean="0"/>
              <a:t> potable gratuita en el calor del desierto. </a:t>
            </a:r>
            <a:br>
              <a:rPr lang="es-ES" sz="1600" dirty="0" smtClean="0"/>
            </a:br>
            <a:r>
              <a:rPr lang="es-ES" sz="1600" dirty="0" smtClean="0"/>
              <a:t>• Alrededor de </a:t>
            </a:r>
            <a:r>
              <a:rPr lang="es-ES" sz="1600" b="1" dirty="0" smtClean="0"/>
              <a:t>30 nepaleses buscaron refugio </a:t>
            </a:r>
            <a:r>
              <a:rPr lang="es-ES" sz="1600" dirty="0" smtClean="0"/>
              <a:t>en su embajada en Doha para escapar de las brutales condiciones de su empleo.</a:t>
            </a:r>
            <a:endParaRPr lang="en-US" sz="1600" dirty="0"/>
          </a:p>
        </p:txBody>
      </p:sp>
      <p:pic>
        <p:nvPicPr>
          <p:cNvPr id="5" name="Picture 4"/>
          <p:cNvPicPr>
            <a:picLocks noChangeAspect="1"/>
          </p:cNvPicPr>
          <p:nvPr/>
        </p:nvPicPr>
        <p:blipFill>
          <a:blip r:embed="rId2" cstate="print"/>
          <a:stretch>
            <a:fillRect/>
          </a:stretch>
        </p:blipFill>
        <p:spPr>
          <a:xfrm>
            <a:off x="4783015" y="1524000"/>
            <a:ext cx="3985846" cy="2590800"/>
          </a:xfrm>
          <a:prstGeom prst="rect">
            <a:avLst/>
          </a:prstGeom>
        </p:spPr>
      </p:pic>
      <p:sp>
        <p:nvSpPr>
          <p:cNvPr id="6" name="TextBox 5"/>
          <p:cNvSpPr txBox="1"/>
          <p:nvPr/>
        </p:nvSpPr>
        <p:spPr>
          <a:xfrm>
            <a:off x="4783016" y="4267200"/>
            <a:ext cx="4084021" cy="369332"/>
          </a:xfrm>
          <a:prstGeom prst="rect">
            <a:avLst/>
          </a:prstGeom>
          <a:noFill/>
        </p:spPr>
        <p:txBody>
          <a:bodyPr wrap="none" rtlCol="0">
            <a:spAutoFit/>
          </a:bodyPr>
          <a:lstStyle/>
          <a:p>
            <a:r>
              <a:rPr lang="en-US" dirty="0" smtClean="0"/>
              <a:t>Photo Courtesy of </a:t>
            </a:r>
            <a:r>
              <a:rPr lang="en-US" dirty="0" err="1" smtClean="0"/>
              <a:t>www.theguardian.com</a:t>
            </a:r>
            <a:endParaRPr lang="en-US" dirty="0"/>
          </a:p>
        </p:txBody>
      </p:sp>
    </p:spTree>
    <p:extLst>
      <p:ext uri="{BB962C8B-B14F-4D97-AF65-F5344CB8AC3E}">
        <p14:creationId xmlns:p14="http://schemas.microsoft.com/office/powerpoint/2010/main" val="211086675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Colapso</a:t>
            </a:r>
            <a:r>
              <a:rPr lang="en-US" dirty="0" smtClean="0"/>
              <a:t> del RANA Plaza en 2013 – </a:t>
            </a:r>
            <a:r>
              <a:rPr lang="en-US" dirty="0" err="1" smtClean="0"/>
              <a:t>Muchos</a:t>
            </a:r>
            <a:r>
              <a:rPr lang="en-US" dirty="0" smtClean="0"/>
              <a:t> </a:t>
            </a:r>
            <a:r>
              <a:rPr lang="en-US" dirty="0" err="1" smtClean="0"/>
              <a:t>Proyectos</a:t>
            </a:r>
            <a:r>
              <a:rPr lang="en-US" dirty="0" smtClean="0"/>
              <a:t> </a:t>
            </a:r>
            <a:r>
              <a:rPr lang="en-US" dirty="0" err="1" smtClean="0"/>
              <a:t>fallaron</a:t>
            </a:r>
            <a:r>
              <a:rPr lang="en-US" dirty="0" smtClean="0"/>
              <a:t>…</a:t>
            </a:r>
            <a:endParaRPr lang="en-US" dirty="0"/>
          </a:p>
        </p:txBody>
      </p:sp>
      <p:pic>
        <p:nvPicPr>
          <p:cNvPr id="4" name="Picture 3"/>
          <p:cNvPicPr>
            <a:picLocks noChangeAspect="1"/>
          </p:cNvPicPr>
          <p:nvPr/>
        </p:nvPicPr>
        <p:blipFill>
          <a:blip r:embed="rId3" cstate="print"/>
          <a:stretch>
            <a:fillRect/>
          </a:stretch>
        </p:blipFill>
        <p:spPr>
          <a:xfrm>
            <a:off x="3024554" y="1295400"/>
            <a:ext cx="5874711" cy="4248150"/>
          </a:xfrm>
          <a:prstGeom prst="rect">
            <a:avLst/>
          </a:prstGeom>
        </p:spPr>
      </p:pic>
      <p:pic>
        <p:nvPicPr>
          <p:cNvPr id="5" name="Picture 4"/>
          <p:cNvPicPr>
            <a:picLocks noChangeAspect="1"/>
          </p:cNvPicPr>
          <p:nvPr/>
        </p:nvPicPr>
        <p:blipFill>
          <a:blip r:embed="rId4" cstate="print"/>
          <a:stretch>
            <a:fillRect/>
          </a:stretch>
        </p:blipFill>
        <p:spPr>
          <a:xfrm>
            <a:off x="1055077" y="1295400"/>
            <a:ext cx="773723" cy="838200"/>
          </a:xfrm>
          <a:prstGeom prst="rect">
            <a:avLst/>
          </a:prstGeom>
        </p:spPr>
      </p:pic>
      <p:pic>
        <p:nvPicPr>
          <p:cNvPr id="7" name="Picture 6"/>
          <p:cNvPicPr>
            <a:picLocks noChangeAspect="1"/>
          </p:cNvPicPr>
          <p:nvPr/>
        </p:nvPicPr>
        <p:blipFill>
          <a:blip r:embed="rId5" cstate="print"/>
          <a:stretch>
            <a:fillRect/>
          </a:stretch>
        </p:blipFill>
        <p:spPr>
          <a:xfrm>
            <a:off x="773723" y="2286000"/>
            <a:ext cx="1266092" cy="826008"/>
          </a:xfrm>
          <a:prstGeom prst="rect">
            <a:avLst/>
          </a:prstGeom>
        </p:spPr>
      </p:pic>
      <p:sp>
        <p:nvSpPr>
          <p:cNvPr id="9" name="Rectangle 8"/>
          <p:cNvSpPr/>
          <p:nvPr/>
        </p:nvSpPr>
        <p:spPr>
          <a:xfrm>
            <a:off x="2667000" y="5562600"/>
            <a:ext cx="6477000" cy="646331"/>
          </a:xfrm>
          <a:prstGeom prst="rect">
            <a:avLst/>
          </a:prstGeom>
        </p:spPr>
        <p:txBody>
          <a:bodyPr wrap="square">
            <a:spAutoFit/>
          </a:bodyPr>
          <a:lstStyle/>
          <a:p>
            <a:r>
              <a:rPr lang="es-ES" dirty="0" smtClean="0"/>
              <a:t>El colapso de la fábrica </a:t>
            </a:r>
            <a:r>
              <a:rPr lang="es-ES" dirty="0" err="1" smtClean="0"/>
              <a:t>The</a:t>
            </a:r>
            <a:r>
              <a:rPr lang="es-ES" dirty="0" smtClean="0"/>
              <a:t> Rana Plaza en Bangladesh mató a 1.132 trabajadores de la confección e hirió a más de 2.500 en abril 2013</a:t>
            </a:r>
            <a:endParaRPr lang="en-US" dirty="0"/>
          </a:p>
        </p:txBody>
      </p:sp>
      <p:pic>
        <p:nvPicPr>
          <p:cNvPr id="10" name="Picture 9"/>
          <p:cNvPicPr>
            <a:picLocks noChangeAspect="1"/>
          </p:cNvPicPr>
          <p:nvPr/>
        </p:nvPicPr>
        <p:blipFill>
          <a:blip r:embed="rId6" cstate="print"/>
          <a:stretch>
            <a:fillRect/>
          </a:stretch>
        </p:blipFill>
        <p:spPr>
          <a:xfrm>
            <a:off x="140677" y="3276600"/>
            <a:ext cx="1195754" cy="973613"/>
          </a:xfrm>
          <a:prstGeom prst="rect">
            <a:avLst/>
          </a:prstGeom>
        </p:spPr>
      </p:pic>
      <p:pic>
        <p:nvPicPr>
          <p:cNvPr id="11" name="Picture 10"/>
          <p:cNvPicPr>
            <a:picLocks noChangeAspect="1"/>
          </p:cNvPicPr>
          <p:nvPr/>
        </p:nvPicPr>
        <p:blipFill>
          <a:blip r:embed="rId7" cstate="print"/>
          <a:stretch>
            <a:fillRect/>
          </a:stretch>
        </p:blipFill>
        <p:spPr>
          <a:xfrm>
            <a:off x="844062" y="4572000"/>
            <a:ext cx="1117645" cy="695598"/>
          </a:xfrm>
          <a:prstGeom prst="rect">
            <a:avLst/>
          </a:prstGeom>
        </p:spPr>
      </p:pic>
      <p:pic>
        <p:nvPicPr>
          <p:cNvPr id="13" name="Picture 12"/>
          <p:cNvPicPr>
            <a:picLocks noChangeAspect="1"/>
          </p:cNvPicPr>
          <p:nvPr/>
        </p:nvPicPr>
        <p:blipFill>
          <a:blip r:embed="rId8" cstate="print"/>
          <a:stretch>
            <a:fillRect/>
          </a:stretch>
        </p:blipFill>
        <p:spPr>
          <a:xfrm>
            <a:off x="1617785" y="3124200"/>
            <a:ext cx="1031631" cy="1117600"/>
          </a:xfrm>
          <a:prstGeom prst="rect">
            <a:avLst/>
          </a:prstGeom>
        </p:spPr>
      </p:pic>
    </p:spTree>
    <p:extLst>
      <p:ext uri="{BB962C8B-B14F-4D97-AF65-F5344CB8AC3E}">
        <p14:creationId xmlns:p14="http://schemas.microsoft.com/office/powerpoint/2010/main" val="160929730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61258" y="1143002"/>
            <a:ext cx="2405742" cy="4630479"/>
          </a:xfrm>
        </p:spPr>
        <p:txBody>
          <a:bodyPr>
            <a:normAutofit/>
          </a:bodyPr>
          <a:lstStyle/>
          <a:p>
            <a:r>
              <a:rPr lang="en-US" sz="2000" dirty="0" err="1" smtClean="0"/>
              <a:t>Importante</a:t>
            </a:r>
            <a:r>
              <a:rPr lang="en-US" sz="2000" dirty="0" smtClean="0"/>
              <a:t> </a:t>
            </a:r>
            <a:r>
              <a:rPr lang="en-US" sz="2000" dirty="0" err="1" smtClean="0"/>
              <a:t>para</a:t>
            </a:r>
            <a:r>
              <a:rPr lang="en-US" sz="2000" dirty="0" smtClean="0"/>
              <a:t> </a:t>
            </a:r>
            <a:r>
              <a:rPr lang="en-US" sz="2000" dirty="0" err="1" smtClean="0"/>
              <a:t>marcar</a:t>
            </a:r>
            <a:r>
              <a:rPr lang="en-US" sz="2000" dirty="0" smtClean="0"/>
              <a:t> la </a:t>
            </a:r>
            <a:r>
              <a:rPr lang="en-US" sz="2000" dirty="0" err="1" smtClean="0"/>
              <a:t>tendencia</a:t>
            </a:r>
            <a:r>
              <a:rPr lang="en-US" sz="2000" dirty="0" smtClean="0"/>
              <a:t> del </a:t>
            </a:r>
            <a:r>
              <a:rPr lang="en-US" sz="2000" dirty="0" err="1" smtClean="0"/>
              <a:t>Impacto</a:t>
            </a:r>
            <a:r>
              <a:rPr lang="en-US" sz="2000" dirty="0" smtClean="0"/>
              <a:t> </a:t>
            </a:r>
            <a:r>
              <a:rPr lang="en-US" sz="2000" dirty="0" err="1" smtClean="0"/>
              <a:t>Sostenible</a:t>
            </a:r>
            <a:endParaRPr lang="en-US" sz="2000" dirty="0" smtClean="0"/>
          </a:p>
          <a:p>
            <a:r>
              <a:rPr lang="en-US" sz="2000" dirty="0" err="1" smtClean="0"/>
              <a:t>Establece</a:t>
            </a:r>
            <a:r>
              <a:rPr lang="en-US" sz="2000" dirty="0" smtClean="0"/>
              <a:t> </a:t>
            </a:r>
            <a:r>
              <a:rPr lang="en-US" sz="2000" dirty="0" err="1" smtClean="0"/>
              <a:t>Línea</a:t>
            </a:r>
            <a:r>
              <a:rPr lang="en-US" sz="2000" dirty="0" smtClean="0"/>
              <a:t> Bases</a:t>
            </a:r>
          </a:p>
          <a:p>
            <a:r>
              <a:rPr lang="en-US" sz="2000" dirty="0" smtClean="0"/>
              <a:t>Los </a:t>
            </a:r>
            <a:r>
              <a:rPr lang="en-US" sz="2000" dirty="0" err="1" smtClean="0"/>
              <a:t>proyectos</a:t>
            </a:r>
            <a:r>
              <a:rPr lang="en-US" sz="2000" dirty="0" smtClean="0"/>
              <a:t> son </a:t>
            </a:r>
            <a:r>
              <a:rPr lang="en-US" sz="2000" dirty="0" err="1" smtClean="0"/>
              <a:t>vistos</a:t>
            </a:r>
            <a:r>
              <a:rPr lang="en-US" sz="2000" dirty="0" smtClean="0"/>
              <a:t> </a:t>
            </a:r>
            <a:r>
              <a:rPr lang="en-US" sz="2000" dirty="0" err="1" smtClean="0"/>
              <a:t>como</a:t>
            </a:r>
            <a:r>
              <a:rPr lang="en-US" sz="2000" dirty="0" smtClean="0"/>
              <a:t> </a:t>
            </a:r>
            <a:r>
              <a:rPr lang="en-US" sz="2000" dirty="0" err="1" smtClean="0"/>
              <a:t>cíclicos</a:t>
            </a:r>
            <a:endParaRPr lang="en-US" sz="2000" dirty="0" smtClean="0"/>
          </a:p>
          <a:p>
            <a:r>
              <a:rPr lang="en-US" sz="2000" dirty="0" err="1" smtClean="0"/>
              <a:t>Conduzca</a:t>
            </a:r>
            <a:r>
              <a:rPr lang="en-US" sz="2000" dirty="0" smtClean="0"/>
              <a:t> la </a:t>
            </a:r>
            <a:r>
              <a:rPr lang="en-US" sz="2000" dirty="0" err="1" smtClean="0"/>
              <a:t>Sostenibilidad</a:t>
            </a:r>
            <a:r>
              <a:rPr lang="en-US" sz="2000" dirty="0" smtClean="0"/>
              <a:t> a </a:t>
            </a:r>
            <a:r>
              <a:rPr lang="en-US" sz="2000" dirty="0" err="1" smtClean="0"/>
              <a:t>través</a:t>
            </a:r>
            <a:r>
              <a:rPr lang="en-US" sz="2000" dirty="0" smtClean="0"/>
              <a:t> de </a:t>
            </a:r>
            <a:r>
              <a:rPr lang="en-US" sz="2000" dirty="0" err="1" smtClean="0"/>
              <a:t>Proyectos</a:t>
            </a:r>
            <a:endParaRPr lang="en-US" sz="2000" dirty="0" smtClean="0"/>
          </a:p>
          <a:p>
            <a:endParaRPr lang="en-US" dirty="0"/>
          </a:p>
        </p:txBody>
      </p:sp>
      <p:sp>
        <p:nvSpPr>
          <p:cNvPr id="6" name="Title 5"/>
          <p:cNvSpPr>
            <a:spLocks noGrp="1"/>
          </p:cNvSpPr>
          <p:nvPr>
            <p:ph type="title"/>
          </p:nvPr>
        </p:nvSpPr>
        <p:spPr/>
        <p:txBody>
          <a:bodyPr/>
          <a:lstStyle/>
          <a:p>
            <a:r>
              <a:rPr lang="en-US" dirty="0" err="1" smtClean="0"/>
              <a:t>Midiendo</a:t>
            </a:r>
            <a:r>
              <a:rPr lang="en-US" dirty="0" smtClean="0"/>
              <a:t> el </a:t>
            </a:r>
            <a:r>
              <a:rPr lang="en-US" dirty="0" err="1" smtClean="0"/>
              <a:t>éxito</a:t>
            </a:r>
            <a:r>
              <a:rPr lang="en-US" dirty="0" smtClean="0"/>
              <a:t> </a:t>
            </a:r>
            <a:r>
              <a:rPr lang="en-US" dirty="0" err="1" smtClean="0"/>
              <a:t>Sostenible</a:t>
            </a:r>
            <a:endParaRPr lang="en-US"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1219200"/>
            <a:ext cx="6068542"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697331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2539" name="Rectangle 27"/>
          <p:cNvSpPr>
            <a:spLocks noGrp="1" noChangeArrowheads="1"/>
          </p:cNvSpPr>
          <p:nvPr>
            <p:ph type="title"/>
          </p:nvPr>
        </p:nvSpPr>
        <p:spPr>
          <a:xfrm>
            <a:off x="211015" y="228600"/>
            <a:ext cx="4501662" cy="609600"/>
          </a:xfrm>
        </p:spPr>
        <p:txBody>
          <a:bodyPr/>
          <a:lstStyle/>
          <a:p>
            <a:r>
              <a:rPr lang="en-GB" dirty="0" err="1" smtClean="0"/>
              <a:t>Gestión</a:t>
            </a:r>
            <a:r>
              <a:rPr lang="en-GB" dirty="0" smtClean="0"/>
              <a:t> de los </a:t>
            </a:r>
            <a:r>
              <a:rPr lang="en-GB" dirty="0" err="1" smtClean="0"/>
              <a:t>Beneficios</a:t>
            </a:r>
            <a:endParaRPr lang="en-US" dirty="0"/>
          </a:p>
        </p:txBody>
      </p:sp>
      <p:sp>
        <p:nvSpPr>
          <p:cNvPr id="2" name="Footer Placeholder 1"/>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108</a:t>
            </a:fld>
            <a:endParaRPr lang="en-US" dirty="0"/>
          </a:p>
        </p:txBody>
      </p:sp>
      <p:sp>
        <p:nvSpPr>
          <p:cNvPr id="4" name="Rectangle 3"/>
          <p:cNvSpPr/>
          <p:nvPr/>
        </p:nvSpPr>
        <p:spPr>
          <a:xfrm>
            <a:off x="152400" y="3276600"/>
            <a:ext cx="6128962" cy="2585323"/>
          </a:xfrm>
          <a:prstGeom prst="rect">
            <a:avLst/>
          </a:prstGeom>
        </p:spPr>
        <p:txBody>
          <a:bodyPr wrap="square">
            <a:spAutoFit/>
          </a:bodyPr>
          <a:lstStyle/>
          <a:p>
            <a:r>
              <a:rPr lang="en-GB" b="1" dirty="0" err="1" smtClean="0"/>
              <a:t>Ejemplos</a:t>
            </a:r>
            <a:r>
              <a:rPr lang="en-GB" b="1" dirty="0" smtClean="0"/>
              <a:t> de </a:t>
            </a:r>
            <a:r>
              <a:rPr lang="en-GB" b="1" dirty="0" err="1" smtClean="0"/>
              <a:t>Beneficios</a:t>
            </a:r>
            <a:endParaRPr lang="en-GB" dirty="0"/>
          </a:p>
          <a:p>
            <a:pPr marL="169863" indent="-169863">
              <a:buFont typeface="Arial" pitchFamily="34" charset="0"/>
              <a:buChar char="•"/>
            </a:pPr>
            <a:r>
              <a:rPr lang="en-GB" sz="1600" dirty="0" err="1" smtClean="0"/>
              <a:t>Incremento</a:t>
            </a:r>
            <a:r>
              <a:rPr lang="en-GB" sz="1600" dirty="0" smtClean="0"/>
              <a:t> de la </a:t>
            </a:r>
            <a:r>
              <a:rPr lang="en-GB" sz="1600" dirty="0" err="1" smtClean="0"/>
              <a:t>Participación</a:t>
            </a:r>
            <a:r>
              <a:rPr lang="en-GB" sz="1600" dirty="0" smtClean="0"/>
              <a:t> en el </a:t>
            </a:r>
            <a:r>
              <a:rPr lang="en-GB" sz="1600" dirty="0" err="1" smtClean="0"/>
              <a:t>mercado</a:t>
            </a:r>
            <a:endParaRPr lang="en-GB" sz="1600" dirty="0"/>
          </a:p>
          <a:p>
            <a:pPr marL="171450" indent="-171450">
              <a:buFont typeface="Arial" pitchFamily="34" charset="0"/>
              <a:buChar char="•"/>
            </a:pPr>
            <a:r>
              <a:rPr lang="es-ES" sz="1600" dirty="0" smtClean="0"/>
              <a:t>Aumento de facturación y beneficios</a:t>
            </a:r>
            <a:r>
              <a:rPr lang="en-GB" sz="1600" dirty="0" smtClean="0"/>
              <a:t> </a:t>
            </a:r>
            <a:endParaRPr lang="en-GB" sz="1600" dirty="0"/>
          </a:p>
          <a:p>
            <a:pPr marL="171450" indent="-171450">
              <a:buFont typeface="Arial" pitchFamily="34" charset="0"/>
              <a:buChar char="•"/>
            </a:pPr>
            <a:r>
              <a:rPr lang="es-ES" sz="1600" dirty="0" smtClean="0"/>
              <a:t>Una mayor capacidad de producción </a:t>
            </a:r>
            <a:endParaRPr lang="en-GB" sz="1600" dirty="0"/>
          </a:p>
          <a:p>
            <a:pPr marL="171450" indent="-171450">
              <a:buFont typeface="Arial" pitchFamily="34" charset="0"/>
              <a:buChar char="•"/>
            </a:pPr>
            <a:r>
              <a:rPr lang="es-ES" sz="1600" dirty="0" smtClean="0"/>
              <a:t>Un portafolio de productos más grande</a:t>
            </a:r>
          </a:p>
          <a:p>
            <a:pPr marL="171450" indent="-171450">
              <a:buFont typeface="Arial" pitchFamily="34" charset="0"/>
              <a:buChar char="•"/>
            </a:pPr>
            <a:r>
              <a:rPr lang="es-ES" sz="1600" dirty="0" smtClean="0"/>
              <a:t> Mejora en la Seguridad</a:t>
            </a:r>
          </a:p>
          <a:p>
            <a:pPr marL="171450" indent="-171450">
              <a:buFont typeface="Arial" pitchFamily="34" charset="0"/>
              <a:buChar char="•"/>
            </a:pPr>
            <a:r>
              <a:rPr lang="es-ES" sz="1600" dirty="0" smtClean="0"/>
              <a:t> Aumento de la satisfacción del personal </a:t>
            </a:r>
          </a:p>
          <a:p>
            <a:pPr marL="171450" indent="-171450">
              <a:buFont typeface="Arial" pitchFamily="34" charset="0"/>
              <a:buChar char="•"/>
            </a:pPr>
            <a:r>
              <a:rPr lang="es-ES" sz="1600" dirty="0" smtClean="0"/>
              <a:t>Mejor Posicionamiento de la Marca</a:t>
            </a:r>
          </a:p>
          <a:p>
            <a:pPr marL="171450" indent="-171450">
              <a:buFont typeface="Arial" pitchFamily="34" charset="0"/>
              <a:buChar char="•"/>
            </a:pPr>
            <a:r>
              <a:rPr lang="es-ES" sz="1600" dirty="0" smtClean="0"/>
              <a:t>Disminución de la Huella de Carbono</a:t>
            </a:r>
          </a:p>
          <a:p>
            <a:pPr marL="171450" indent="-171450">
              <a:buFont typeface="Arial" pitchFamily="34" charset="0"/>
              <a:buChar char="•"/>
            </a:pPr>
            <a:r>
              <a:rPr lang="es-ES" sz="1600" dirty="0" smtClean="0"/>
              <a:t>Informes de la Cuna a la Tumba</a:t>
            </a:r>
            <a:endParaRPr lang="en-GB" sz="1600"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914400"/>
            <a:ext cx="8671093" cy="228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89785" y="3352801"/>
            <a:ext cx="1181046" cy="276999"/>
          </a:xfrm>
          <a:prstGeom prst="rect">
            <a:avLst/>
          </a:prstGeom>
          <a:noFill/>
        </p:spPr>
        <p:txBody>
          <a:bodyPr wrap="none" rtlCol="0">
            <a:spAutoFit/>
          </a:bodyPr>
          <a:lstStyle/>
          <a:p>
            <a:r>
              <a:rPr lang="en-US" sz="1200" dirty="0" smtClean="0"/>
              <a:t>(Supply Chains)</a:t>
            </a:r>
            <a:endParaRPr lang="en-US" sz="1200" dirty="0"/>
          </a:p>
        </p:txBody>
      </p:sp>
    </p:spTree>
    <p:extLst>
      <p:ext uri="{BB962C8B-B14F-4D97-AF65-F5344CB8AC3E}">
        <p14:creationId xmlns:p14="http://schemas.microsoft.com/office/powerpoint/2010/main" val="274919996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GPM Best Practice</a:t>
            </a:r>
          </a:p>
        </p:txBody>
      </p:sp>
      <p:grpSp>
        <p:nvGrpSpPr>
          <p:cNvPr id="11" name="Group 10"/>
          <p:cNvGrpSpPr/>
          <p:nvPr/>
        </p:nvGrpSpPr>
        <p:grpSpPr>
          <a:xfrm>
            <a:off x="152400" y="2057401"/>
            <a:ext cx="7303478" cy="2813356"/>
            <a:chOff x="706713" y="1638751"/>
            <a:chExt cx="7303476" cy="2011186"/>
          </a:xfrm>
        </p:grpSpPr>
        <p:sp>
          <p:nvSpPr>
            <p:cNvPr id="5" name="TextBox 4"/>
            <p:cNvSpPr txBox="1"/>
            <p:nvPr/>
          </p:nvSpPr>
          <p:spPr>
            <a:xfrm>
              <a:off x="1321793" y="1638751"/>
              <a:ext cx="6336704" cy="1826170"/>
            </a:xfrm>
            <a:prstGeom prst="rect">
              <a:avLst/>
            </a:prstGeom>
            <a:noFill/>
          </p:spPr>
          <p:txBody>
            <a:bodyPr wrap="square" rtlCol="0">
              <a:spAutoFit/>
            </a:bodyPr>
            <a:lstStyle/>
            <a:p>
              <a:endParaRPr lang="en-US" sz="1600" b="1" dirty="0">
                <a:latin typeface="Verdana" pitchFamily="34" charset="0"/>
              </a:endParaRPr>
            </a:p>
            <a:p>
              <a:r>
                <a:rPr lang="en-US" sz="1600" b="1" dirty="0" err="1" smtClean="0">
                  <a:latin typeface="Verdana" pitchFamily="34" charset="0"/>
                </a:rPr>
                <a:t>Errores</a:t>
              </a:r>
              <a:r>
                <a:rPr lang="en-US" sz="1600" b="1" dirty="0" smtClean="0">
                  <a:latin typeface="Verdana" pitchFamily="34" charset="0"/>
                </a:rPr>
                <a:t> de </a:t>
              </a:r>
              <a:r>
                <a:rPr lang="en-US" sz="1600" b="1" dirty="0" err="1" smtClean="0">
                  <a:latin typeface="Verdana" pitchFamily="34" charset="0"/>
                </a:rPr>
                <a:t>cálculo</a:t>
              </a:r>
              <a:r>
                <a:rPr lang="en-US" sz="1600" b="1" dirty="0" smtClean="0">
                  <a:latin typeface="Verdana" pitchFamily="34" charset="0"/>
                </a:rPr>
                <a:t> en el </a:t>
              </a:r>
              <a:r>
                <a:rPr lang="en-US" sz="1600" b="1" dirty="0" err="1" smtClean="0">
                  <a:latin typeface="Verdana" pitchFamily="34" charset="0"/>
                </a:rPr>
                <a:t>Presupuesto</a:t>
              </a:r>
              <a:r>
                <a:rPr lang="en-US" sz="1600" b="1" dirty="0" smtClean="0">
                  <a:latin typeface="Verdana" pitchFamily="34" charset="0"/>
                </a:rPr>
                <a:t> </a:t>
              </a:r>
              <a:r>
                <a:rPr lang="en-US" sz="1600" dirty="0" smtClean="0">
                  <a:latin typeface="Verdana" pitchFamily="34" charset="0"/>
                </a:rPr>
                <a:t>= </a:t>
              </a:r>
              <a:r>
                <a:rPr lang="en-US" sz="1600" dirty="0" err="1" smtClean="0">
                  <a:latin typeface="Verdana" pitchFamily="34" charset="0"/>
                </a:rPr>
                <a:t>incremento</a:t>
              </a:r>
              <a:r>
                <a:rPr lang="en-US" sz="1600" dirty="0" smtClean="0">
                  <a:latin typeface="Verdana" pitchFamily="34" charset="0"/>
                </a:rPr>
                <a:t>/</a:t>
              </a:r>
              <a:r>
                <a:rPr lang="en-US" sz="1600" dirty="0" err="1" smtClean="0">
                  <a:latin typeface="Verdana" pitchFamily="34" charset="0"/>
                </a:rPr>
                <a:t>disminución</a:t>
              </a:r>
              <a:r>
                <a:rPr lang="en-US" sz="1600" dirty="0" smtClean="0">
                  <a:latin typeface="Verdana" pitchFamily="34" charset="0"/>
                </a:rPr>
                <a:t> del </a:t>
              </a:r>
              <a:r>
                <a:rPr lang="en-US" sz="1600" dirty="0" err="1" smtClean="0">
                  <a:latin typeface="Verdana" pitchFamily="34" charset="0"/>
                </a:rPr>
                <a:t>alcance</a:t>
              </a:r>
              <a:r>
                <a:rPr lang="en-US" sz="1600" dirty="0" smtClean="0">
                  <a:latin typeface="Verdana" pitchFamily="34" charset="0"/>
                </a:rPr>
                <a:t> y </a:t>
              </a:r>
              <a:r>
                <a:rPr lang="en-US" sz="1600" dirty="0" err="1" smtClean="0">
                  <a:latin typeface="Verdana" pitchFamily="34" charset="0"/>
                </a:rPr>
                <a:t>tiempo</a:t>
              </a:r>
              <a:r>
                <a:rPr lang="en-US" sz="1600" dirty="0" smtClean="0">
                  <a:latin typeface="Verdana" pitchFamily="34" charset="0"/>
                </a:rPr>
                <a:t> </a:t>
              </a:r>
            </a:p>
            <a:p>
              <a:r>
                <a:rPr lang="en-US" sz="1600" dirty="0" smtClean="0">
                  <a:latin typeface="Verdana" pitchFamily="34" charset="0"/>
                </a:rPr>
                <a:t/>
              </a:r>
              <a:br>
                <a:rPr lang="en-US" sz="1600" dirty="0" smtClean="0">
                  <a:latin typeface="Verdana" pitchFamily="34" charset="0"/>
                </a:rPr>
              </a:br>
              <a:r>
                <a:rPr lang="en-US" sz="1600" dirty="0" smtClean="0">
                  <a:latin typeface="Verdana" pitchFamily="34" charset="0"/>
                </a:rPr>
                <a:t/>
              </a:r>
              <a:br>
                <a:rPr lang="en-US" sz="1600" dirty="0" smtClean="0">
                  <a:latin typeface="Verdana" pitchFamily="34" charset="0"/>
                </a:rPr>
              </a:br>
              <a:r>
                <a:rPr lang="en-US" sz="1600" b="1" dirty="0" err="1" smtClean="0">
                  <a:latin typeface="Verdana" pitchFamily="34" charset="0"/>
                </a:rPr>
                <a:t>Pobres</a:t>
              </a:r>
              <a:r>
                <a:rPr lang="en-US" sz="1600" b="1" dirty="0" smtClean="0">
                  <a:latin typeface="Verdana" pitchFamily="34" charset="0"/>
                </a:rPr>
                <a:t> </a:t>
              </a:r>
              <a:r>
                <a:rPr lang="en-US" sz="1600" b="1" dirty="0" err="1" smtClean="0">
                  <a:latin typeface="Verdana" pitchFamily="34" charset="0"/>
                </a:rPr>
                <a:t>líneas</a:t>
              </a:r>
              <a:r>
                <a:rPr lang="en-US" sz="1600" b="1" dirty="0" smtClean="0">
                  <a:latin typeface="Verdana" pitchFamily="34" charset="0"/>
                </a:rPr>
                <a:t> de </a:t>
              </a:r>
              <a:r>
                <a:rPr lang="en-US" sz="1600" b="1" dirty="0" err="1" smtClean="0">
                  <a:latin typeface="Verdana" pitchFamily="34" charset="0"/>
                </a:rPr>
                <a:t>Tiempo</a:t>
              </a:r>
              <a:r>
                <a:rPr lang="en-US" sz="1600" b="1" dirty="0" smtClean="0">
                  <a:latin typeface="Verdana" pitchFamily="34" charset="0"/>
                </a:rPr>
                <a:t>  </a:t>
              </a:r>
              <a:r>
                <a:rPr lang="en-US" sz="1600" dirty="0" smtClean="0">
                  <a:latin typeface="Verdana" pitchFamily="34" charset="0"/>
                </a:rPr>
                <a:t>= Se </a:t>
              </a:r>
              <a:r>
                <a:rPr lang="en-US" sz="1600" dirty="0" err="1" smtClean="0">
                  <a:latin typeface="Verdana" pitchFamily="34" charset="0"/>
                </a:rPr>
                <a:t>necesitan</a:t>
              </a:r>
              <a:r>
                <a:rPr lang="en-US" sz="1600" dirty="0" smtClean="0">
                  <a:latin typeface="Verdana" pitchFamily="34" charset="0"/>
                </a:rPr>
                <a:t> </a:t>
              </a:r>
              <a:r>
                <a:rPr lang="en-US" sz="1600" dirty="0" err="1" smtClean="0">
                  <a:latin typeface="Verdana" pitchFamily="34" charset="0"/>
                </a:rPr>
                <a:t>más</a:t>
              </a:r>
              <a:r>
                <a:rPr lang="en-US" sz="1600" dirty="0" smtClean="0">
                  <a:latin typeface="Verdana" pitchFamily="34" charset="0"/>
                </a:rPr>
                <a:t> </a:t>
              </a:r>
              <a:r>
                <a:rPr lang="en-US" sz="1600" dirty="0" err="1" smtClean="0">
                  <a:latin typeface="Verdana" pitchFamily="34" charset="0"/>
                </a:rPr>
                <a:t>Recursos</a:t>
              </a:r>
              <a:endParaRPr lang="en-US" sz="1600" dirty="0" smtClean="0">
                <a:latin typeface="Verdana" pitchFamily="34" charset="0"/>
              </a:endParaRPr>
            </a:p>
            <a:p>
              <a:endParaRPr lang="en-US" sz="1600" dirty="0" smtClean="0">
                <a:latin typeface="Verdana" pitchFamily="34" charset="0"/>
              </a:endParaRPr>
            </a:p>
            <a:p>
              <a:r>
                <a:rPr lang="en-US" sz="1600" dirty="0" smtClean="0">
                  <a:latin typeface="Verdana" pitchFamily="34" charset="0"/>
                </a:rPr>
                <a:t/>
              </a:r>
              <a:br>
                <a:rPr lang="en-US" sz="1600" dirty="0" smtClean="0">
                  <a:latin typeface="Verdana" pitchFamily="34" charset="0"/>
                </a:rPr>
              </a:br>
              <a:r>
                <a:rPr lang="en-US" sz="1600" b="1" dirty="0" err="1" smtClean="0">
                  <a:latin typeface="Verdana" pitchFamily="34" charset="0"/>
                </a:rPr>
                <a:t>Alcances</a:t>
              </a:r>
              <a:r>
                <a:rPr lang="en-US" sz="1600" b="1" dirty="0" smtClean="0">
                  <a:latin typeface="Verdana" pitchFamily="34" charset="0"/>
                </a:rPr>
                <a:t> </a:t>
              </a:r>
              <a:r>
                <a:rPr lang="en-US" sz="1600" b="1" dirty="0" err="1" smtClean="0">
                  <a:latin typeface="Verdana" pitchFamily="34" charset="0"/>
                </a:rPr>
                <a:t>indefinidos</a:t>
              </a:r>
              <a:r>
                <a:rPr lang="en-US" sz="1600" b="1" dirty="0" smtClean="0">
                  <a:latin typeface="Verdana" pitchFamily="34" charset="0"/>
                </a:rPr>
                <a:t> o </a:t>
              </a:r>
              <a:r>
                <a:rPr lang="en-US" sz="1600" b="1" dirty="0" err="1" smtClean="0">
                  <a:latin typeface="Verdana" pitchFamily="34" charset="0"/>
                </a:rPr>
                <a:t>confusos</a:t>
              </a:r>
              <a:r>
                <a:rPr lang="en-US" sz="1600" b="1" dirty="0" smtClean="0">
                  <a:latin typeface="Verdana" pitchFamily="34" charset="0"/>
                </a:rPr>
                <a:t> </a:t>
              </a:r>
              <a:r>
                <a:rPr lang="en-US" sz="1600" dirty="0" smtClean="0">
                  <a:latin typeface="Verdana" pitchFamily="34" charset="0"/>
                </a:rPr>
                <a:t>= </a:t>
              </a:r>
              <a:r>
                <a:rPr lang="en-US" sz="1600" dirty="0" err="1" smtClean="0">
                  <a:latin typeface="Verdana" pitchFamily="34" charset="0"/>
                </a:rPr>
                <a:t>Más</a:t>
              </a:r>
              <a:r>
                <a:rPr lang="en-US" sz="1600" dirty="0" smtClean="0">
                  <a:latin typeface="Verdana" pitchFamily="34" charset="0"/>
                </a:rPr>
                <a:t> </a:t>
              </a:r>
              <a:r>
                <a:rPr lang="en-US" sz="1600" dirty="0" err="1" smtClean="0">
                  <a:latin typeface="Verdana" pitchFamily="34" charset="0"/>
                </a:rPr>
                <a:t>dinero</a:t>
              </a:r>
              <a:r>
                <a:rPr lang="en-US" sz="1600" dirty="0" smtClean="0">
                  <a:latin typeface="Verdana" pitchFamily="34" charset="0"/>
                </a:rPr>
                <a:t> y </a:t>
              </a:r>
              <a:r>
                <a:rPr lang="en-US" sz="1600" dirty="0" err="1" smtClean="0">
                  <a:latin typeface="Verdana" pitchFamily="34" charset="0"/>
                </a:rPr>
                <a:t>Tiempo</a:t>
              </a:r>
              <a:endParaRPr lang="en-US" sz="1600" dirty="0" smtClean="0">
                <a:latin typeface="Verdana" pitchFamily="34" charset="0"/>
              </a:endParaRPr>
            </a:p>
            <a:p>
              <a:endParaRPr lang="en-US" sz="1600" dirty="0">
                <a:latin typeface="Verdana" pitchFamily="34" charset="0"/>
              </a:endParaRPr>
            </a:p>
          </p:txBody>
        </p:sp>
        <p:pic>
          <p:nvPicPr>
            <p:cNvPr id="6" name="Picture 10" descr="C:\Users\Joel\AppData\Local\Microsoft\Windows\Temporary Internet Files\Content.IE5\AV8D6S6D\MC90043392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165" y="2292401"/>
              <a:ext cx="550823" cy="342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C:\Users\Joel\AppData\Local\Microsoft\Windows\Temporary Internet Files\Content.IE5\P26ZBHSV\MC90043492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254" y="2715513"/>
              <a:ext cx="468520" cy="4685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C:\Users\Joel\AppData\Local\Microsoft\Windows\Temporary Internet Files\Content.IE5\AV8D6S6D\MC900433857[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713" y="1643711"/>
              <a:ext cx="504056" cy="504056"/>
            </a:xfrm>
            <a:prstGeom prst="rect">
              <a:avLst/>
            </a:prstGeom>
            <a:noFill/>
            <a:extLst>
              <a:ext uri="{909E8E84-426E-40DD-AFC4-6F175D3DCCD1}">
                <a14:hiddenFill xmlns:a14="http://schemas.microsoft.com/office/drawing/2010/main">
                  <a:solidFill>
                    <a:srgbClr val="FFFFFF"/>
                  </a:solidFill>
                </a14:hiddenFill>
              </a:ext>
            </a:extLst>
          </p:spPr>
        </p:pic>
        <p:sp>
          <p:nvSpPr>
            <p:cNvPr id="9" name="Right Brace 8"/>
            <p:cNvSpPr/>
            <p:nvPr/>
          </p:nvSpPr>
          <p:spPr>
            <a:xfrm>
              <a:off x="7578141" y="1802170"/>
              <a:ext cx="432048" cy="1847767"/>
            </a:xfrm>
            <a:prstGeom prst="rightBrace">
              <a:avLst>
                <a:gd name="adj1" fmla="val 7103"/>
                <a:gd name="adj2" fmla="val 51738"/>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600" dirty="0">
                <a:latin typeface="Verdana" pitchFamily="34" charset="0"/>
              </a:endParaRPr>
            </a:p>
          </p:txBody>
        </p:sp>
      </p:gr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200" y="5466414"/>
            <a:ext cx="1483530" cy="1391586"/>
          </a:xfrm>
          <a:prstGeom prst="rect">
            <a:avLst/>
          </a:prstGeom>
        </p:spPr>
      </p:pic>
      <p:sp>
        <p:nvSpPr>
          <p:cNvPr id="3" name="Rectangle 2"/>
          <p:cNvSpPr/>
          <p:nvPr/>
        </p:nvSpPr>
        <p:spPr>
          <a:xfrm>
            <a:off x="625637" y="1219200"/>
            <a:ext cx="6537163" cy="646331"/>
          </a:xfrm>
          <a:prstGeom prst="rect">
            <a:avLst/>
          </a:prstGeom>
        </p:spPr>
        <p:txBody>
          <a:bodyPr wrap="square">
            <a:spAutoFit/>
          </a:bodyPr>
          <a:lstStyle/>
          <a:p>
            <a:r>
              <a:rPr lang="en-US" b="1" dirty="0" smtClean="0">
                <a:latin typeface="Verdana" pitchFamily="34" charset="0"/>
              </a:rPr>
              <a:t>La </a:t>
            </a:r>
            <a:r>
              <a:rPr lang="en-US" b="1" dirty="0" err="1" smtClean="0">
                <a:latin typeface="Verdana" pitchFamily="34" charset="0"/>
              </a:rPr>
              <a:t>Interdependencia</a:t>
            </a:r>
            <a:r>
              <a:rPr lang="en-US" b="1" dirty="0" smtClean="0">
                <a:latin typeface="Verdana" pitchFamily="34" charset="0"/>
              </a:rPr>
              <a:t> de los </a:t>
            </a:r>
            <a:r>
              <a:rPr lang="en-US" b="1" dirty="0" err="1" smtClean="0">
                <a:latin typeface="Verdana" pitchFamily="34" charset="0"/>
              </a:rPr>
              <a:t>Indicadores</a:t>
            </a:r>
            <a:r>
              <a:rPr lang="en-US" b="1" dirty="0" smtClean="0">
                <a:latin typeface="Verdana" pitchFamily="34" charset="0"/>
              </a:rPr>
              <a:t> Claves de </a:t>
            </a:r>
            <a:r>
              <a:rPr lang="en-US" b="1" dirty="0" err="1" smtClean="0">
                <a:latin typeface="Verdana" pitchFamily="34" charset="0"/>
              </a:rPr>
              <a:t>Desempeño</a:t>
            </a:r>
            <a:r>
              <a:rPr lang="en-US" b="1" dirty="0" smtClean="0">
                <a:latin typeface="Verdana" pitchFamily="34" charset="0"/>
              </a:rPr>
              <a:t> </a:t>
            </a:r>
            <a:r>
              <a:rPr lang="en-US" b="1" dirty="0" err="1" smtClean="0">
                <a:latin typeface="Verdana" pitchFamily="34" charset="0"/>
              </a:rPr>
              <a:t>es</a:t>
            </a:r>
            <a:r>
              <a:rPr lang="en-US" b="1" dirty="0" smtClean="0">
                <a:latin typeface="Verdana" pitchFamily="34" charset="0"/>
              </a:rPr>
              <a:t> un </a:t>
            </a:r>
            <a:r>
              <a:rPr lang="en-US" b="1" dirty="0" err="1" smtClean="0">
                <a:latin typeface="Verdana" pitchFamily="34" charset="0"/>
              </a:rPr>
              <a:t>concepto</a:t>
            </a:r>
            <a:r>
              <a:rPr lang="en-US" b="1" dirty="0" smtClean="0">
                <a:latin typeface="Verdana" pitchFamily="34" charset="0"/>
              </a:rPr>
              <a:t> simple.</a:t>
            </a:r>
            <a:endParaRPr lang="en-US" b="1" dirty="0">
              <a:latin typeface="Verdana" pitchFamily="34" charset="0"/>
            </a:endParaRPr>
          </a:p>
        </p:txBody>
      </p:sp>
      <p:pic>
        <p:nvPicPr>
          <p:cNvPr id="14" name="Picture 2" descr="C:\Users\Joel\AppData\Local\Microsoft\Windows\Temporary Internet Files\Content.IE5\P26ZBHSV\MC900438066[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677" y="4419600"/>
            <a:ext cx="599038" cy="59903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73723" y="4583668"/>
            <a:ext cx="5749907" cy="369332"/>
          </a:xfrm>
          <a:prstGeom prst="rect">
            <a:avLst/>
          </a:prstGeom>
          <a:noFill/>
        </p:spPr>
        <p:txBody>
          <a:bodyPr wrap="none" rtlCol="0">
            <a:spAutoFit/>
          </a:bodyPr>
          <a:lstStyle/>
          <a:p>
            <a:r>
              <a:rPr lang="en-US" b="1" dirty="0" smtClean="0"/>
              <a:t>No </a:t>
            </a:r>
            <a:r>
              <a:rPr lang="en-US" b="1" dirty="0" err="1" smtClean="0"/>
              <a:t>Sostenible</a:t>
            </a:r>
            <a:r>
              <a:rPr lang="en-US" dirty="0" smtClean="0"/>
              <a:t> = </a:t>
            </a:r>
            <a:r>
              <a:rPr lang="en-US" dirty="0" err="1" smtClean="0"/>
              <a:t>Causea</a:t>
            </a:r>
            <a:r>
              <a:rPr lang="en-US" dirty="0" smtClean="0"/>
              <a:t> </a:t>
            </a:r>
            <a:r>
              <a:rPr lang="en-US" dirty="0" err="1" smtClean="0"/>
              <a:t>Daño</a:t>
            </a:r>
            <a:r>
              <a:rPr lang="en-US" dirty="0" smtClean="0"/>
              <a:t> al </a:t>
            </a:r>
            <a:r>
              <a:rPr lang="en-US" dirty="0" err="1" smtClean="0"/>
              <a:t>Ambiente</a:t>
            </a:r>
            <a:r>
              <a:rPr lang="en-US" dirty="0" smtClean="0"/>
              <a:t> y a la </a:t>
            </a:r>
            <a:r>
              <a:rPr lang="en-US" dirty="0" err="1" smtClean="0"/>
              <a:t>Sociedad</a:t>
            </a:r>
            <a:endParaRPr lang="en-US" dirty="0"/>
          </a:p>
        </p:txBody>
      </p:sp>
      <p:pic>
        <p:nvPicPr>
          <p:cNvPr id="16" name="Picture 15"/>
          <p:cNvPicPr>
            <a:picLocks noChangeAspect="1"/>
          </p:cNvPicPr>
          <p:nvPr/>
        </p:nvPicPr>
        <p:blipFill>
          <a:blip r:embed="rId8" cstate="print"/>
          <a:stretch>
            <a:fillRect/>
          </a:stretch>
        </p:blipFill>
        <p:spPr>
          <a:xfrm>
            <a:off x="7715665" y="2971800"/>
            <a:ext cx="1428335" cy="1041400"/>
          </a:xfrm>
          <a:prstGeom prst="rect">
            <a:avLst/>
          </a:prstGeom>
        </p:spPr>
      </p:pic>
    </p:spTree>
    <p:extLst>
      <p:ext uri="{BB962C8B-B14F-4D97-AF65-F5344CB8AC3E}">
        <p14:creationId xmlns:p14="http://schemas.microsoft.com/office/powerpoint/2010/main" val="27897960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Prémiese</a:t>
            </a:r>
            <a:r>
              <a:rPr lang="en-US" dirty="0" smtClean="0"/>
              <a:t>  </a:t>
            </a:r>
            <a:r>
              <a:rPr lang="en-US" dirty="0" err="1" smtClean="0"/>
              <a:t>Ud</a:t>
            </a:r>
            <a:r>
              <a:rPr lang="en-US" dirty="0" smtClean="0"/>
              <a:t> </a:t>
            </a:r>
            <a:r>
              <a:rPr lang="en-US" dirty="0" err="1" smtClean="0"/>
              <a:t>mismo</a:t>
            </a:r>
            <a:r>
              <a:rPr lang="en-US" dirty="0" smtClean="0"/>
              <a:t> y/o a un </a:t>
            </a:r>
            <a:r>
              <a:rPr lang="en-US" dirty="0" err="1" smtClean="0"/>
              <a:t>Colega</a:t>
            </a:r>
            <a:r>
              <a:rPr lang="en-US" dirty="0" smtClean="0"/>
              <a:t>!</a:t>
            </a:r>
            <a:endParaRPr lang="en-US" dirty="0"/>
          </a:p>
        </p:txBody>
      </p:sp>
      <p:sp>
        <p:nvSpPr>
          <p:cNvPr id="5" name="Footer Placeholder 4"/>
          <p:cNvSpPr>
            <a:spLocks noGrp="1"/>
          </p:cNvSpPr>
          <p:nvPr>
            <p:ph type="ftr" sz="quarter" idx="11"/>
          </p:nvPr>
        </p:nvSpPr>
        <p:spPr/>
        <p:txBody>
          <a:bodyPr/>
          <a:lstStyle/>
          <a:p>
            <a:r>
              <a:rPr lang="en-US" dirty="0" smtClean="0"/>
              <a:t>©Copyright GPM 2009-2013</a:t>
            </a:r>
            <a:endParaRPr lang="en-US" dirty="0"/>
          </a:p>
        </p:txBody>
      </p:sp>
      <p:sp>
        <p:nvSpPr>
          <p:cNvPr id="7" name="Content Placeholder 3"/>
          <p:cNvSpPr txBox="1">
            <a:spLocks/>
          </p:cNvSpPr>
          <p:nvPr/>
        </p:nvSpPr>
        <p:spPr>
          <a:xfrm>
            <a:off x="4267200" y="1524000"/>
            <a:ext cx="4724400" cy="472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lvl="1" indent="0">
              <a:buNone/>
            </a:pPr>
            <a:endParaRPr lang="en-US" dirty="0"/>
          </a:p>
        </p:txBody>
      </p:sp>
      <p:sp>
        <p:nvSpPr>
          <p:cNvPr id="8" name="Content Placeholder 7"/>
          <p:cNvSpPr>
            <a:spLocks noGrp="1"/>
          </p:cNvSpPr>
          <p:nvPr>
            <p:ph sz="half" idx="1"/>
          </p:nvPr>
        </p:nvSpPr>
        <p:spPr>
          <a:xfrm>
            <a:off x="203200" y="1143000"/>
            <a:ext cx="4038600" cy="1524000"/>
          </a:xfrm>
        </p:spPr>
        <p:txBody>
          <a:bodyPr>
            <a:normAutofit fontScale="92500" lnSpcReduction="10000"/>
          </a:bodyPr>
          <a:lstStyle/>
          <a:p>
            <a:r>
              <a:rPr lang="en-US" sz="2400" dirty="0" err="1" smtClean="0"/>
              <a:t>Proyecto</a:t>
            </a:r>
            <a:r>
              <a:rPr lang="en-US" sz="2400" dirty="0" smtClean="0"/>
              <a:t> del </a:t>
            </a:r>
            <a:r>
              <a:rPr lang="en-US" sz="2400" dirty="0" err="1" smtClean="0"/>
              <a:t>Año</a:t>
            </a:r>
            <a:endParaRPr lang="en-US" sz="2400" dirty="0" smtClean="0"/>
          </a:p>
          <a:p>
            <a:pPr lvl="1"/>
            <a:r>
              <a:rPr lang="en-US" sz="2000" dirty="0" smtClean="0"/>
              <a:t>Oro y Plata</a:t>
            </a:r>
          </a:p>
          <a:p>
            <a:r>
              <a:rPr lang="en-US" sz="2400" dirty="0" err="1" smtClean="0"/>
              <a:t>Premio</a:t>
            </a:r>
            <a:r>
              <a:rPr lang="en-US" sz="2400" dirty="0" smtClean="0"/>
              <a:t> a la </a:t>
            </a:r>
            <a:r>
              <a:rPr lang="en-US" sz="2400" dirty="0" err="1" smtClean="0"/>
              <a:t>Sostenibilidad</a:t>
            </a:r>
            <a:endParaRPr lang="en-US" sz="2400" dirty="0" smtClean="0"/>
          </a:p>
          <a:p>
            <a:r>
              <a:rPr lang="en-US" sz="2400" dirty="0" err="1" smtClean="0"/>
              <a:t>Premio</a:t>
            </a:r>
            <a:r>
              <a:rPr lang="en-US" sz="2400" dirty="0" smtClean="0"/>
              <a:t> a los </a:t>
            </a:r>
            <a:r>
              <a:rPr lang="en-US" sz="2400" dirty="0" err="1" smtClean="0"/>
              <a:t>Fundamentos</a:t>
            </a:r>
            <a:endParaRPr lang="en-US" sz="2400" dirty="0"/>
          </a:p>
          <a:p>
            <a:pPr marL="0" indent="0">
              <a:buNone/>
            </a:pPr>
            <a:endParaRPr lang="en-US" sz="3200" b="1" dirty="0"/>
          </a:p>
          <a:p>
            <a:endParaRPr lang="en-US" sz="3200" b="1" dirty="0"/>
          </a:p>
        </p:txBody>
      </p:sp>
      <p:sp>
        <p:nvSpPr>
          <p:cNvPr id="12" name="Rounded Rectangle 11"/>
          <p:cNvSpPr/>
          <p:nvPr/>
        </p:nvSpPr>
        <p:spPr>
          <a:xfrm>
            <a:off x="4279900" y="1295400"/>
            <a:ext cx="4724400" cy="4343400"/>
          </a:xfrm>
          <a:prstGeom prst="roundRect">
            <a:avLst/>
          </a:prstGeom>
          <a:solidFill>
            <a:schemeClr val="accent1">
              <a:lumMod val="75000"/>
            </a:schemeClr>
          </a:solidFill>
          <a:ln>
            <a:solidFill>
              <a:srgbClr val="090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El </a:t>
            </a:r>
            <a:r>
              <a:rPr lang="en-US" sz="2400" dirty="0" err="1" smtClean="0"/>
              <a:t>Premio</a:t>
            </a:r>
            <a:r>
              <a:rPr lang="en-US" sz="2400" dirty="0" smtClean="0"/>
              <a:t> a los </a:t>
            </a:r>
            <a:r>
              <a:rPr lang="en-US" sz="2400" dirty="0" err="1" smtClean="0"/>
              <a:t>Fundamentos</a:t>
            </a:r>
            <a:r>
              <a:rPr lang="en-US" sz="2400" dirty="0" smtClean="0"/>
              <a:t> GPM® </a:t>
            </a:r>
            <a:r>
              <a:rPr lang="en-US" sz="1600" dirty="0" err="1" smtClean="0"/>
              <a:t>es</a:t>
            </a:r>
            <a:r>
              <a:rPr lang="en-US" sz="1600" dirty="0" smtClean="0"/>
              <a:t> </a:t>
            </a:r>
            <a:r>
              <a:rPr lang="en-US" sz="1600" dirty="0" err="1" smtClean="0"/>
              <a:t>otorgada</a:t>
            </a:r>
            <a:r>
              <a:rPr lang="en-US" sz="1600" dirty="0" smtClean="0"/>
              <a:t> a la persona </a:t>
            </a:r>
            <a:r>
              <a:rPr lang="en-US" sz="1600" dirty="0" err="1" smtClean="0"/>
              <a:t>que</a:t>
            </a:r>
            <a:r>
              <a:rPr lang="en-US" sz="1600" dirty="0" smtClean="0"/>
              <a:t> </a:t>
            </a:r>
            <a:r>
              <a:rPr lang="en-US" sz="1600" dirty="0" err="1" smtClean="0"/>
              <a:t>presenta</a:t>
            </a:r>
            <a:r>
              <a:rPr lang="en-US" sz="1600" dirty="0" smtClean="0"/>
              <a:t> el </a:t>
            </a:r>
            <a:r>
              <a:rPr lang="en-US" sz="1600" dirty="0" err="1" smtClean="0"/>
              <a:t>más</a:t>
            </a:r>
            <a:r>
              <a:rPr lang="en-US" sz="1600" dirty="0" smtClean="0"/>
              <a:t> </a:t>
            </a:r>
            <a:r>
              <a:rPr lang="en-US" sz="1600" dirty="0" err="1" smtClean="0"/>
              <a:t>completo</a:t>
            </a:r>
            <a:r>
              <a:rPr lang="en-US" sz="1600" dirty="0" smtClean="0"/>
              <a:t> </a:t>
            </a:r>
            <a:r>
              <a:rPr lang="en-US" sz="1600" dirty="0" err="1" smtClean="0"/>
              <a:t>EnVex</a:t>
            </a:r>
            <a:r>
              <a:rPr lang="en-US" sz="1600" dirty="0" smtClean="0"/>
              <a:t> en un </a:t>
            </a:r>
            <a:r>
              <a:rPr lang="en-US" sz="1600" dirty="0" err="1" smtClean="0"/>
              <a:t>curso</a:t>
            </a:r>
            <a:r>
              <a:rPr lang="en-US" sz="1600" dirty="0" smtClean="0"/>
              <a:t> </a:t>
            </a:r>
            <a:r>
              <a:rPr lang="en-US" sz="1600" dirty="0" err="1" smtClean="0"/>
              <a:t>PRiSM</a:t>
            </a:r>
            <a:r>
              <a:rPr lang="en-US" sz="1600" dirty="0" smtClean="0"/>
              <a:t> </a:t>
            </a:r>
            <a:r>
              <a:rPr lang="en-US" sz="1600" dirty="0"/>
              <a:t>Practitioner </a:t>
            </a:r>
            <a:r>
              <a:rPr lang="en-US" sz="1600" dirty="0" smtClean="0"/>
              <a:t>en un </a:t>
            </a:r>
            <a:r>
              <a:rPr lang="en-US" sz="1600" dirty="0" err="1" smtClean="0"/>
              <a:t>año</a:t>
            </a:r>
            <a:r>
              <a:rPr lang="en-US" sz="1600" dirty="0" smtClean="0"/>
              <a:t> dado. </a:t>
            </a:r>
            <a:endParaRPr lang="en-US" sz="1600" dirty="0"/>
          </a:p>
          <a:p>
            <a:endParaRPr lang="en-US" sz="1600" dirty="0"/>
          </a:p>
          <a:p>
            <a:r>
              <a:rPr lang="en-US" sz="1600" dirty="0" smtClean="0"/>
              <a:t>Los </a:t>
            </a:r>
            <a:r>
              <a:rPr lang="en-US" sz="1600" dirty="0" err="1" smtClean="0"/>
              <a:t>EnVexes</a:t>
            </a:r>
            <a:r>
              <a:rPr lang="en-US" sz="1600" dirty="0" smtClean="0"/>
              <a:t> son </a:t>
            </a:r>
            <a:r>
              <a:rPr lang="en-US" sz="1600" dirty="0" err="1" smtClean="0"/>
              <a:t>proyectos</a:t>
            </a:r>
            <a:r>
              <a:rPr lang="en-US" sz="1600" dirty="0" smtClean="0"/>
              <a:t> </a:t>
            </a:r>
            <a:r>
              <a:rPr lang="en-US" sz="1600" dirty="0" err="1" smtClean="0"/>
              <a:t>virtuales</a:t>
            </a:r>
            <a:r>
              <a:rPr lang="en-US" sz="1600" dirty="0" smtClean="0"/>
              <a:t> en el </a:t>
            </a:r>
            <a:r>
              <a:rPr lang="en-US" sz="1600" dirty="0" err="1" smtClean="0"/>
              <a:t>curso</a:t>
            </a:r>
            <a:r>
              <a:rPr lang="en-US" sz="1600" dirty="0" smtClean="0"/>
              <a:t> </a:t>
            </a:r>
            <a:r>
              <a:rPr lang="en-US" sz="1600" dirty="0" err="1" smtClean="0"/>
              <a:t>que</a:t>
            </a:r>
            <a:r>
              <a:rPr lang="en-US" sz="1600" dirty="0" smtClean="0"/>
              <a:t> son </a:t>
            </a:r>
            <a:r>
              <a:rPr lang="en-US" sz="1600" dirty="0" err="1" smtClean="0"/>
              <a:t>tomados</a:t>
            </a:r>
            <a:r>
              <a:rPr lang="en-US" sz="1600" dirty="0" smtClean="0"/>
              <a:t> de </a:t>
            </a:r>
            <a:r>
              <a:rPr lang="en-US" sz="1600" dirty="0" err="1" smtClean="0"/>
              <a:t>estdios</a:t>
            </a:r>
            <a:r>
              <a:rPr lang="en-US" sz="1600" dirty="0" smtClean="0"/>
              <a:t> de </a:t>
            </a:r>
            <a:r>
              <a:rPr lang="en-US" sz="1600" dirty="0" err="1" smtClean="0"/>
              <a:t>casos</a:t>
            </a:r>
            <a:r>
              <a:rPr lang="en-US" sz="1600" dirty="0" smtClean="0"/>
              <a:t> de la </a:t>
            </a:r>
            <a:r>
              <a:rPr lang="en-US" sz="1600" dirty="0" err="1" smtClean="0"/>
              <a:t>vida</a:t>
            </a:r>
            <a:r>
              <a:rPr lang="en-US" sz="1600" dirty="0" smtClean="0"/>
              <a:t> real.  </a:t>
            </a:r>
            <a:r>
              <a:rPr lang="en-US" sz="1600" dirty="0" err="1" smtClean="0"/>
              <a:t>Estos</a:t>
            </a:r>
            <a:r>
              <a:rPr lang="en-US" sz="1600" dirty="0" smtClean="0"/>
              <a:t> </a:t>
            </a:r>
            <a:r>
              <a:rPr lang="en-US" sz="1600" dirty="0" err="1" smtClean="0"/>
              <a:t>ejercicios</a:t>
            </a:r>
            <a:r>
              <a:rPr lang="en-US" sz="1600" dirty="0" smtClean="0"/>
              <a:t> </a:t>
            </a:r>
            <a:r>
              <a:rPr lang="en-US" sz="1600" dirty="0" err="1" smtClean="0"/>
              <a:t>desafían</a:t>
            </a:r>
            <a:r>
              <a:rPr lang="en-US" sz="1600" dirty="0" smtClean="0"/>
              <a:t> a los </a:t>
            </a:r>
            <a:r>
              <a:rPr lang="en-US" sz="1600" dirty="0" err="1" smtClean="0"/>
              <a:t>estudiantes</a:t>
            </a:r>
            <a:r>
              <a:rPr lang="en-US" sz="1600" dirty="0" smtClean="0"/>
              <a:t> del </a:t>
            </a:r>
            <a:r>
              <a:rPr lang="en-US" sz="1600" dirty="0" err="1" smtClean="0"/>
              <a:t>curso</a:t>
            </a:r>
            <a:r>
              <a:rPr lang="en-US" sz="1600" dirty="0" smtClean="0"/>
              <a:t> a </a:t>
            </a:r>
            <a:r>
              <a:rPr lang="en-US" sz="1600" dirty="0" err="1" smtClean="0"/>
              <a:t>aplicar</a:t>
            </a:r>
            <a:r>
              <a:rPr lang="en-US" sz="1600" dirty="0" smtClean="0"/>
              <a:t> lo </a:t>
            </a:r>
            <a:r>
              <a:rPr lang="en-US" sz="1600" dirty="0" err="1" smtClean="0"/>
              <a:t>que</a:t>
            </a:r>
            <a:r>
              <a:rPr lang="en-US" sz="1600" dirty="0" smtClean="0"/>
              <a:t> </a:t>
            </a:r>
            <a:r>
              <a:rPr lang="en-US" sz="1600" dirty="0" err="1" smtClean="0"/>
              <a:t>aprenden</a:t>
            </a:r>
            <a:r>
              <a:rPr lang="en-US" sz="1600" dirty="0" smtClean="0"/>
              <a:t> en el </a:t>
            </a:r>
            <a:r>
              <a:rPr lang="en-US" sz="1600" dirty="0" err="1" smtClean="0"/>
              <a:t>curso</a:t>
            </a:r>
            <a:r>
              <a:rPr lang="en-US" sz="1600" dirty="0" smtClean="0"/>
              <a:t> </a:t>
            </a:r>
            <a:r>
              <a:rPr lang="en-US" sz="1600" dirty="0" err="1" smtClean="0"/>
              <a:t>para</a:t>
            </a:r>
            <a:r>
              <a:rPr lang="en-US" sz="1600" dirty="0" smtClean="0"/>
              <a:t> </a:t>
            </a:r>
            <a:r>
              <a:rPr lang="en-US" sz="1600" dirty="0" err="1" smtClean="0"/>
              <a:t>lograr</a:t>
            </a:r>
            <a:r>
              <a:rPr lang="en-US" sz="1600" dirty="0" smtClean="0"/>
              <a:t> los </a:t>
            </a:r>
            <a:r>
              <a:rPr lang="en-US" sz="1600" dirty="0" err="1" smtClean="0"/>
              <a:t>objetivos</a:t>
            </a:r>
            <a:r>
              <a:rPr lang="en-US" sz="1600" dirty="0" smtClean="0"/>
              <a:t> del </a:t>
            </a:r>
            <a:r>
              <a:rPr lang="en-US" sz="1600" dirty="0" err="1" smtClean="0"/>
              <a:t>proyecto</a:t>
            </a:r>
            <a:r>
              <a:rPr lang="en-US" sz="1600" dirty="0" smtClean="0"/>
              <a:t> a la </a:t>
            </a:r>
            <a:r>
              <a:rPr lang="en-US" sz="1600" dirty="0" err="1" smtClean="0"/>
              <a:t>vez</a:t>
            </a:r>
            <a:r>
              <a:rPr lang="en-US" sz="1600" dirty="0" smtClean="0"/>
              <a:t> </a:t>
            </a:r>
            <a:r>
              <a:rPr lang="en-US" sz="1600" dirty="0" err="1" smtClean="0"/>
              <a:t>que</a:t>
            </a:r>
            <a:r>
              <a:rPr lang="en-US" sz="1600" dirty="0" smtClean="0"/>
              <a:t> </a:t>
            </a:r>
            <a:r>
              <a:rPr lang="en-US" sz="1600" dirty="0" err="1" smtClean="0"/>
              <a:t>obtienen</a:t>
            </a:r>
            <a:r>
              <a:rPr lang="en-US" sz="1600" dirty="0" smtClean="0"/>
              <a:t> </a:t>
            </a:r>
            <a:r>
              <a:rPr lang="en-US" sz="1600" dirty="0" err="1" smtClean="0"/>
              <a:t>beneficios</a:t>
            </a:r>
            <a:r>
              <a:rPr lang="en-US" sz="1600" dirty="0" smtClean="0"/>
              <a:t> </a:t>
            </a:r>
            <a:r>
              <a:rPr lang="en-US" sz="1600" dirty="0" err="1" smtClean="0"/>
              <a:t>desde</a:t>
            </a:r>
            <a:r>
              <a:rPr lang="en-US" sz="1600" dirty="0" smtClean="0"/>
              <a:t> el </a:t>
            </a:r>
            <a:r>
              <a:rPr lang="en-US" sz="1600" dirty="0" err="1" smtClean="0"/>
              <a:t>punto</a:t>
            </a:r>
            <a:r>
              <a:rPr lang="en-US" sz="1600" dirty="0" smtClean="0"/>
              <a:t> de vista </a:t>
            </a:r>
            <a:r>
              <a:rPr lang="en-US" sz="1600" dirty="0" err="1" smtClean="0"/>
              <a:t>económico</a:t>
            </a:r>
            <a:r>
              <a:rPr lang="en-US" sz="1600" dirty="0" smtClean="0"/>
              <a:t>, social y </a:t>
            </a:r>
            <a:r>
              <a:rPr lang="en-US" sz="1600" dirty="0" err="1" smtClean="0"/>
              <a:t>ambiental</a:t>
            </a:r>
            <a:r>
              <a:rPr lang="en-US" sz="1600" dirty="0" smtClean="0"/>
              <a:t>.</a:t>
            </a:r>
            <a:endParaRPr lang="en-US" sz="1600" dirty="0"/>
          </a:p>
          <a:p>
            <a:endParaRPr lang="en-US" sz="1600" dirty="0"/>
          </a:p>
          <a:p>
            <a:r>
              <a:rPr lang="en-US" sz="1600" dirty="0" err="1" smtClean="0"/>
              <a:t>Ganador</a:t>
            </a:r>
            <a:r>
              <a:rPr lang="en-US" sz="1600" dirty="0" smtClean="0"/>
              <a:t> del </a:t>
            </a:r>
            <a:r>
              <a:rPr lang="en-US" sz="1600" dirty="0" err="1" smtClean="0"/>
              <a:t>Premio</a:t>
            </a:r>
            <a:r>
              <a:rPr lang="en-US" sz="1600" dirty="0" smtClean="0"/>
              <a:t> 2013 – Anna Wang – Volkswagen Financial Services</a:t>
            </a:r>
            <a:endParaRPr lang="en-US" sz="1600" dirty="0"/>
          </a:p>
        </p:txBody>
      </p:sp>
      <p:pic>
        <p:nvPicPr>
          <p:cNvPr id="3" name="Picture 2"/>
          <p:cNvPicPr>
            <a:picLocks noChangeAspect="1"/>
          </p:cNvPicPr>
          <p:nvPr/>
        </p:nvPicPr>
        <p:blipFill>
          <a:blip r:embed="rId2" cstate="print"/>
          <a:stretch>
            <a:fillRect/>
          </a:stretch>
        </p:blipFill>
        <p:spPr>
          <a:xfrm>
            <a:off x="152400" y="2590800"/>
            <a:ext cx="3710995" cy="3105896"/>
          </a:xfrm>
          <a:prstGeom prst="rect">
            <a:avLst/>
          </a:prstGeom>
        </p:spPr>
      </p:pic>
    </p:spTree>
    <p:extLst>
      <p:ext uri="{BB962C8B-B14F-4D97-AF65-F5344CB8AC3E}">
        <p14:creationId xmlns:p14="http://schemas.microsoft.com/office/powerpoint/2010/main" val="356689870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Entendiendo</a:t>
            </a:r>
            <a:r>
              <a:rPr lang="en-US" dirty="0" smtClean="0"/>
              <a:t> los </a:t>
            </a:r>
            <a:r>
              <a:rPr lang="en-US" dirty="0" err="1" smtClean="0"/>
              <a:t>objetivos</a:t>
            </a:r>
            <a:r>
              <a:rPr lang="en-US" dirty="0" smtClean="0"/>
              <a:t> </a:t>
            </a:r>
            <a:r>
              <a:rPr lang="en-US" dirty="0" err="1" smtClean="0"/>
              <a:t>Organizacionales</a:t>
            </a:r>
            <a:endParaRPr lang="en-US" dirty="0"/>
          </a:p>
        </p:txBody>
      </p:sp>
      <p:sp>
        <p:nvSpPr>
          <p:cNvPr id="3" name="Content Placeholder 2"/>
          <p:cNvSpPr>
            <a:spLocks noGrp="1"/>
          </p:cNvSpPr>
          <p:nvPr>
            <p:ph idx="1"/>
          </p:nvPr>
        </p:nvSpPr>
        <p:spPr/>
        <p:txBody>
          <a:bodyPr>
            <a:normAutofit/>
          </a:bodyPr>
          <a:lstStyle/>
          <a:p>
            <a:r>
              <a:rPr lang="en-US" sz="1800" dirty="0" smtClean="0"/>
              <a:t>Los </a:t>
            </a:r>
            <a:r>
              <a:rPr lang="en-US" sz="1800" dirty="0" err="1" smtClean="0"/>
              <a:t>Directores</a:t>
            </a:r>
            <a:r>
              <a:rPr lang="en-US" sz="1800" dirty="0" smtClean="0"/>
              <a:t> de </a:t>
            </a:r>
            <a:r>
              <a:rPr lang="en-US" sz="1800" dirty="0" err="1" smtClean="0"/>
              <a:t>Proyecto</a:t>
            </a:r>
            <a:r>
              <a:rPr lang="en-US" sz="1800" dirty="0" smtClean="0"/>
              <a:t> </a:t>
            </a:r>
            <a:r>
              <a:rPr lang="en-US" sz="1800" dirty="0" err="1" smtClean="0"/>
              <a:t>deben</a:t>
            </a:r>
            <a:r>
              <a:rPr lang="en-US" sz="1800" dirty="0" smtClean="0"/>
              <a:t> </a:t>
            </a:r>
            <a:r>
              <a:rPr lang="en-US" sz="1800" dirty="0" err="1" smtClean="0"/>
              <a:t>tener</a:t>
            </a:r>
            <a:r>
              <a:rPr lang="en-US" sz="1800" dirty="0" smtClean="0"/>
              <a:t> un </a:t>
            </a:r>
            <a:r>
              <a:rPr lang="en-US" sz="1800" dirty="0" err="1" smtClean="0"/>
              <a:t>claro</a:t>
            </a:r>
            <a:r>
              <a:rPr lang="en-US" sz="1800" dirty="0" smtClean="0"/>
              <a:t> </a:t>
            </a:r>
            <a:r>
              <a:rPr lang="en-US" sz="1800" dirty="0" err="1" smtClean="0"/>
              <a:t>entendimiento</a:t>
            </a:r>
            <a:r>
              <a:rPr lang="en-US" sz="1800" dirty="0" smtClean="0"/>
              <a:t> de los </a:t>
            </a:r>
            <a:r>
              <a:rPr lang="en-US" sz="1800" dirty="0" err="1" smtClean="0"/>
              <a:t>objetivos</a:t>
            </a:r>
            <a:r>
              <a:rPr lang="en-US" sz="1800" dirty="0" smtClean="0"/>
              <a:t> </a:t>
            </a:r>
            <a:r>
              <a:rPr lang="en-US" sz="1800" dirty="0" err="1" smtClean="0"/>
              <a:t>organizacionales</a:t>
            </a:r>
            <a:r>
              <a:rPr lang="en-US" sz="1800" dirty="0" smtClean="0"/>
              <a:t> </a:t>
            </a:r>
            <a:r>
              <a:rPr lang="en-US" sz="1800" dirty="0" err="1" smtClean="0"/>
              <a:t>más</a:t>
            </a:r>
            <a:r>
              <a:rPr lang="en-US" sz="1800" dirty="0" smtClean="0"/>
              <a:t> </a:t>
            </a:r>
            <a:r>
              <a:rPr lang="en-US" sz="1800" dirty="0" err="1" smtClean="0"/>
              <a:t>allá</a:t>
            </a:r>
            <a:r>
              <a:rPr lang="en-US" sz="1800" dirty="0" smtClean="0"/>
              <a:t> de los </a:t>
            </a:r>
            <a:r>
              <a:rPr lang="en-US" sz="1800" dirty="0" err="1" smtClean="0"/>
              <a:t>objetivos</a:t>
            </a:r>
            <a:r>
              <a:rPr lang="en-US" sz="1800" dirty="0" smtClean="0"/>
              <a:t> del </a:t>
            </a:r>
            <a:r>
              <a:rPr lang="en-US" sz="1800" dirty="0" err="1" smtClean="0"/>
              <a:t>proyecto</a:t>
            </a:r>
            <a:r>
              <a:rPr lang="en-US" sz="1800" dirty="0" smtClean="0"/>
              <a:t>.</a:t>
            </a:r>
            <a:endParaRPr lang="en-US" sz="1800" dirty="0"/>
          </a:p>
          <a:p>
            <a:r>
              <a:rPr lang="es-ES" sz="1800" dirty="0" smtClean="0"/>
              <a:t>Los proyectos o entregables que no se alinean con los objetivos organizacionales deben ser ponderados por el riesgo.</a:t>
            </a:r>
            <a:endParaRPr lang="en-US" sz="1800" dirty="0" smtClean="0"/>
          </a:p>
          <a:p>
            <a:endParaRPr lang="en-US" sz="1800" dirty="0"/>
          </a:p>
          <a:p>
            <a:r>
              <a:rPr lang="en-US" sz="1800" dirty="0" smtClean="0"/>
              <a:t>Q. </a:t>
            </a:r>
            <a:r>
              <a:rPr lang="es-ES" sz="1800" dirty="0" smtClean="0"/>
              <a:t>¿Cuáles son algunas de las formas de mantenerse actualizado? </a:t>
            </a:r>
            <a:endParaRPr lang="en-US" sz="1800" dirty="0" smtClean="0"/>
          </a:p>
        </p:txBody>
      </p:sp>
      <p:sp>
        <p:nvSpPr>
          <p:cNvPr id="4" name="Footer Placeholder 3"/>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110</a:t>
            </a:fld>
            <a:endParaRPr lang="en-US" dirty="0"/>
          </a:p>
        </p:txBody>
      </p:sp>
    </p:spTree>
    <p:extLst>
      <p:ext uri="{BB962C8B-B14F-4D97-AF65-F5344CB8AC3E}">
        <p14:creationId xmlns:p14="http://schemas.microsoft.com/office/powerpoint/2010/main" val="251976512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oel\AppData\Local\Microsoft\Windows\Temporary Internet Files\Content.IE5\WDG0Q81S\MC9004151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893170" y="2362201"/>
            <a:ext cx="1627123" cy="26187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1355" y="2438401"/>
            <a:ext cx="5908431" cy="646331"/>
          </a:xfrm>
          <a:prstGeom prst="rect">
            <a:avLst/>
          </a:prstGeom>
          <a:noFill/>
        </p:spPr>
        <p:txBody>
          <a:bodyPr wrap="square" rtlCol="0">
            <a:spAutoFit/>
          </a:bodyPr>
          <a:lstStyle/>
          <a:p>
            <a:r>
              <a:rPr lang="es-ES" dirty="0" smtClean="0"/>
              <a:t>Revisemos las Áreas de Conocimiento  y Veamos dónde encaja la sostenibilidad!  </a:t>
            </a:r>
            <a:endParaRPr lang="en-US" dirty="0" smtClean="0"/>
          </a:p>
        </p:txBody>
      </p:sp>
      <p:sp>
        <p:nvSpPr>
          <p:cNvPr id="2" name="Title 1"/>
          <p:cNvSpPr>
            <a:spLocks noGrp="1"/>
          </p:cNvSpPr>
          <p:nvPr>
            <p:ph type="title"/>
          </p:nvPr>
        </p:nvSpPr>
        <p:spPr/>
        <p:txBody>
          <a:bodyPr/>
          <a:lstStyle/>
          <a:p>
            <a:r>
              <a:rPr lang="en-US" sz="3100" b="0" kern="1200" dirty="0" err="1" smtClean="0">
                <a:solidFill>
                  <a:srgbClr val="003300"/>
                </a:solidFill>
                <a:effectLst/>
                <a:latin typeface="Calibri"/>
                <a:ea typeface="+mj-ea"/>
                <a:cs typeface="+mj-cs"/>
              </a:rPr>
              <a:t>Áreas</a:t>
            </a:r>
            <a:r>
              <a:rPr lang="en-US" sz="3100" b="0" kern="1200" dirty="0" smtClean="0">
                <a:solidFill>
                  <a:srgbClr val="003300"/>
                </a:solidFill>
                <a:effectLst/>
                <a:latin typeface="Calibri"/>
                <a:ea typeface="+mj-ea"/>
                <a:cs typeface="+mj-cs"/>
              </a:rPr>
              <a:t> del </a:t>
            </a:r>
            <a:r>
              <a:rPr lang="en-US" sz="3100" b="0" kern="1200" dirty="0" err="1" smtClean="0">
                <a:solidFill>
                  <a:srgbClr val="003300"/>
                </a:solidFill>
                <a:effectLst/>
                <a:latin typeface="Calibri"/>
                <a:ea typeface="+mj-ea"/>
                <a:cs typeface="+mj-cs"/>
              </a:rPr>
              <a:t>Conocimiento</a:t>
            </a:r>
            <a:r>
              <a:rPr lang="en-US" dirty="0" smtClean="0"/>
              <a:t> </a:t>
            </a:r>
            <a:endParaRPr lang="en-US" dirty="0"/>
          </a:p>
        </p:txBody>
      </p:sp>
    </p:spTree>
    <p:extLst>
      <p:ext uri="{BB962C8B-B14F-4D97-AF65-F5344CB8AC3E}">
        <p14:creationId xmlns:p14="http://schemas.microsoft.com/office/powerpoint/2010/main" val="340068634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23520" y="2276872"/>
            <a:ext cx="3482280" cy="1754326"/>
          </a:xfrm>
          <a:prstGeom prst="rect">
            <a:avLst/>
          </a:prstGeom>
          <a:noFill/>
        </p:spPr>
        <p:txBody>
          <a:bodyPr wrap="square" rtlCol="0">
            <a:spAutoFit/>
          </a:bodyPr>
          <a:lstStyle/>
          <a:p>
            <a:pPr algn="ctr"/>
            <a:r>
              <a:rPr lang="en-US" sz="3600" dirty="0" err="1" smtClean="0"/>
              <a:t>Sostenibilidad</a:t>
            </a:r>
            <a:r>
              <a:rPr lang="en-US" sz="3600" dirty="0" smtClean="0"/>
              <a:t> en la </a:t>
            </a:r>
            <a:r>
              <a:rPr lang="en-US" sz="3600" dirty="0" err="1" smtClean="0"/>
              <a:t>Gestión</a:t>
            </a:r>
            <a:r>
              <a:rPr lang="en-US" sz="3600" dirty="0" smtClean="0"/>
              <a:t> de la </a:t>
            </a:r>
            <a:r>
              <a:rPr lang="en-US" sz="3600" dirty="0" err="1" smtClean="0"/>
              <a:t>Integración</a:t>
            </a:r>
            <a:endParaRPr lang="en-US" dirty="0"/>
          </a:p>
        </p:txBody>
      </p:sp>
      <p:sp>
        <p:nvSpPr>
          <p:cNvPr id="2" name="TextBox 1"/>
          <p:cNvSpPr txBox="1"/>
          <p:nvPr/>
        </p:nvSpPr>
        <p:spPr>
          <a:xfrm>
            <a:off x="198296" y="5181600"/>
            <a:ext cx="8793304" cy="923330"/>
          </a:xfrm>
          <a:prstGeom prst="rect">
            <a:avLst/>
          </a:prstGeom>
          <a:noFill/>
        </p:spPr>
        <p:txBody>
          <a:bodyPr wrap="square" rtlCol="0">
            <a:spAutoFit/>
          </a:bodyPr>
          <a:lstStyle/>
          <a:p>
            <a:r>
              <a:rPr lang="es-ES" b="1" dirty="0" smtClean="0"/>
              <a:t>Gestión de la Integración</a:t>
            </a:r>
            <a:r>
              <a:rPr lang="es-ES" dirty="0" smtClean="0"/>
              <a:t>: incluye los procesos necesarios para identificar, definir, combinar, </a:t>
            </a:r>
            <a:br>
              <a:rPr lang="es-ES" dirty="0" smtClean="0"/>
            </a:br>
            <a:r>
              <a:rPr lang="es-ES" dirty="0" smtClean="0"/>
              <a:t>unificar, coordinar, controlar y cerrar las distintas actividades y procesos relacionados con el proyecto.</a:t>
            </a:r>
            <a:endParaRPr lang="en-US" dirty="0"/>
          </a:p>
        </p:txBody>
      </p:sp>
      <p:pic>
        <p:nvPicPr>
          <p:cNvPr id="4" name="Picture 3"/>
          <p:cNvPicPr>
            <a:picLocks noChangeAspect="1"/>
          </p:cNvPicPr>
          <p:nvPr/>
        </p:nvPicPr>
        <p:blipFill>
          <a:blip r:embed="rId3" cstate="print"/>
          <a:stretch>
            <a:fillRect/>
          </a:stretch>
        </p:blipFill>
        <p:spPr>
          <a:xfrm>
            <a:off x="703385" y="1447800"/>
            <a:ext cx="3024554" cy="3276600"/>
          </a:xfrm>
          <a:prstGeom prst="rect">
            <a:avLst/>
          </a:prstGeom>
        </p:spPr>
      </p:pic>
      <p:sp>
        <p:nvSpPr>
          <p:cNvPr id="5" name="Title 4"/>
          <p:cNvSpPr>
            <a:spLocks noGrp="1"/>
          </p:cNvSpPr>
          <p:nvPr>
            <p:ph type="title"/>
          </p:nvPr>
        </p:nvSpPr>
        <p:spPr/>
        <p:txBody>
          <a:bodyPr/>
          <a:lstStyle/>
          <a:p>
            <a:r>
              <a:rPr lang="en-US" dirty="0" err="1" smtClean="0"/>
              <a:t>Áreas</a:t>
            </a:r>
            <a:r>
              <a:rPr lang="en-US" dirty="0" smtClean="0"/>
              <a:t> del </a:t>
            </a:r>
            <a:r>
              <a:rPr lang="en-US" dirty="0" err="1" smtClean="0"/>
              <a:t>Conocimiento</a:t>
            </a:r>
            <a:r>
              <a:rPr lang="en-US" dirty="0" smtClean="0"/>
              <a:t>  </a:t>
            </a:r>
            <a:endParaRPr lang="en-US" dirty="0"/>
          </a:p>
        </p:txBody>
      </p:sp>
    </p:spTree>
    <p:extLst>
      <p:ext uri="{BB962C8B-B14F-4D97-AF65-F5344CB8AC3E}">
        <p14:creationId xmlns:p14="http://schemas.microsoft.com/office/powerpoint/2010/main" val="316344714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23520" y="2204865"/>
            <a:ext cx="3558480" cy="1754326"/>
          </a:xfrm>
          <a:prstGeom prst="rect">
            <a:avLst/>
          </a:prstGeom>
          <a:noFill/>
        </p:spPr>
        <p:txBody>
          <a:bodyPr wrap="square" rtlCol="0">
            <a:spAutoFit/>
          </a:bodyPr>
          <a:lstStyle/>
          <a:p>
            <a:pPr algn="ctr"/>
            <a:r>
              <a:rPr lang="en-US" sz="3600" dirty="0" err="1" smtClean="0"/>
              <a:t>Sostenibilidad</a:t>
            </a:r>
            <a:r>
              <a:rPr lang="en-US" sz="3600" dirty="0" smtClean="0"/>
              <a:t> en la </a:t>
            </a:r>
            <a:r>
              <a:rPr lang="en-US" sz="3600" dirty="0" err="1" smtClean="0"/>
              <a:t>Gestión</a:t>
            </a:r>
            <a:r>
              <a:rPr lang="en-US" sz="3600" dirty="0" smtClean="0"/>
              <a:t> de los </a:t>
            </a:r>
            <a:r>
              <a:rPr lang="en-US" sz="3600" dirty="0" err="1" smtClean="0"/>
              <a:t>Recursos</a:t>
            </a:r>
            <a:endParaRPr lang="en-US" dirty="0"/>
          </a:p>
        </p:txBody>
      </p:sp>
      <p:pic>
        <p:nvPicPr>
          <p:cNvPr id="5" name="Picture 2" descr="http://images.tribe.net/tribe/upload/photo/0c6/d7c/0c6d7cc3-ba09-488f-ae12-8a454afb5d2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1447800"/>
            <a:ext cx="4572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189036" y="152400"/>
            <a:ext cx="6985488" cy="795338"/>
          </a:xfrm>
        </p:spPr>
        <p:txBody>
          <a:bodyPr/>
          <a:lstStyle/>
          <a:p>
            <a:r>
              <a:rPr lang="en-US" dirty="0" err="1" smtClean="0"/>
              <a:t>Áreas</a:t>
            </a:r>
            <a:r>
              <a:rPr lang="en-US" dirty="0" smtClean="0"/>
              <a:t> del </a:t>
            </a:r>
            <a:r>
              <a:rPr lang="en-US" dirty="0" err="1" smtClean="0"/>
              <a:t>Conocimiento</a:t>
            </a:r>
            <a:r>
              <a:rPr lang="en-US" dirty="0" smtClean="0"/>
              <a:t> </a:t>
            </a:r>
            <a:endParaRPr lang="en-US" dirty="0"/>
          </a:p>
        </p:txBody>
      </p:sp>
      <p:sp>
        <p:nvSpPr>
          <p:cNvPr id="2" name="TextBox 1"/>
          <p:cNvSpPr txBox="1"/>
          <p:nvPr/>
        </p:nvSpPr>
        <p:spPr>
          <a:xfrm>
            <a:off x="609600" y="5257800"/>
            <a:ext cx="8305800" cy="646331"/>
          </a:xfrm>
          <a:prstGeom prst="rect">
            <a:avLst/>
          </a:prstGeom>
          <a:noFill/>
        </p:spPr>
        <p:txBody>
          <a:bodyPr wrap="square" rtlCol="0">
            <a:spAutoFit/>
          </a:bodyPr>
          <a:lstStyle/>
          <a:p>
            <a:r>
              <a:rPr lang="es-ES" b="1" dirty="0" smtClean="0"/>
              <a:t>Gestión de los Recursos</a:t>
            </a:r>
            <a:r>
              <a:rPr lang="es-ES" dirty="0" smtClean="0"/>
              <a:t>: incluye los procesos requeridos para administrar los recursos finitos  de manera efectiva.</a:t>
            </a:r>
            <a:endParaRPr lang="en-US" dirty="0"/>
          </a:p>
        </p:txBody>
      </p:sp>
    </p:spTree>
    <p:extLst>
      <p:ext uri="{BB962C8B-B14F-4D97-AF65-F5344CB8AC3E}">
        <p14:creationId xmlns:p14="http://schemas.microsoft.com/office/powerpoint/2010/main" val="96446757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Áreas</a:t>
            </a:r>
            <a:r>
              <a:rPr lang="en-US" dirty="0" smtClean="0"/>
              <a:t> del </a:t>
            </a:r>
            <a:r>
              <a:rPr lang="en-US" dirty="0" err="1" smtClean="0"/>
              <a:t>Conocimiento</a:t>
            </a:r>
            <a:r>
              <a:rPr lang="en-US" dirty="0" smtClean="0"/>
              <a:t> </a:t>
            </a:r>
            <a:endParaRPr lang="en-US" dirty="0"/>
          </a:p>
        </p:txBody>
      </p:sp>
      <p:sp>
        <p:nvSpPr>
          <p:cNvPr id="3" name="TextBox 2"/>
          <p:cNvSpPr txBox="1"/>
          <p:nvPr/>
        </p:nvSpPr>
        <p:spPr>
          <a:xfrm>
            <a:off x="4556598" y="2329406"/>
            <a:ext cx="3673001" cy="1754326"/>
          </a:xfrm>
          <a:prstGeom prst="rect">
            <a:avLst/>
          </a:prstGeom>
          <a:noFill/>
        </p:spPr>
        <p:txBody>
          <a:bodyPr wrap="square" rtlCol="0">
            <a:spAutoFit/>
          </a:bodyPr>
          <a:lstStyle/>
          <a:p>
            <a:pPr algn="ctr"/>
            <a:r>
              <a:rPr lang="en-US" sz="3600" dirty="0" err="1" smtClean="0"/>
              <a:t>Sostenibilidad</a:t>
            </a:r>
            <a:r>
              <a:rPr lang="en-US" sz="3600" dirty="0" smtClean="0"/>
              <a:t> en la </a:t>
            </a:r>
            <a:r>
              <a:rPr lang="en-US" sz="3600" dirty="0" err="1" smtClean="0"/>
              <a:t>Gestión</a:t>
            </a:r>
            <a:r>
              <a:rPr lang="en-US" sz="3600" dirty="0" smtClean="0"/>
              <a:t> de </a:t>
            </a:r>
            <a:r>
              <a:rPr lang="en-US" sz="3600" dirty="0" err="1" smtClean="0"/>
              <a:t>Costos</a:t>
            </a:r>
            <a:endParaRPr lang="en-US" dirty="0"/>
          </a:p>
        </p:txBody>
      </p:sp>
      <p:pic>
        <p:nvPicPr>
          <p:cNvPr id="3074" name="Picture 2" descr="http://www.projectmanagementdocs.com/images/money-managem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9" y="2204866"/>
            <a:ext cx="3528392" cy="20034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3723" y="4953001"/>
            <a:ext cx="7532077" cy="646331"/>
          </a:xfrm>
          <a:prstGeom prst="rect">
            <a:avLst/>
          </a:prstGeom>
          <a:noFill/>
        </p:spPr>
        <p:txBody>
          <a:bodyPr wrap="square" rtlCol="0">
            <a:spAutoFit/>
          </a:bodyPr>
          <a:lstStyle/>
          <a:p>
            <a:r>
              <a:rPr lang="es-ES" b="1" dirty="0" smtClean="0"/>
              <a:t>Gestión de costos</a:t>
            </a:r>
            <a:r>
              <a:rPr lang="es-ES" dirty="0" smtClean="0"/>
              <a:t>: los procesos necesarios para desarrollar el presupuesto y para monitorear el progreso para controlar los costos.</a:t>
            </a:r>
            <a:endParaRPr lang="en-US" dirty="0"/>
          </a:p>
        </p:txBody>
      </p:sp>
    </p:spTree>
    <p:extLst>
      <p:ext uri="{BB962C8B-B14F-4D97-AF65-F5344CB8AC3E}">
        <p14:creationId xmlns:p14="http://schemas.microsoft.com/office/powerpoint/2010/main" val="271876941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65697" y="2348880"/>
            <a:ext cx="3663903" cy="1754326"/>
          </a:xfrm>
          <a:prstGeom prst="rect">
            <a:avLst/>
          </a:prstGeom>
          <a:noFill/>
        </p:spPr>
        <p:txBody>
          <a:bodyPr wrap="square" rtlCol="0">
            <a:spAutoFit/>
          </a:bodyPr>
          <a:lstStyle/>
          <a:p>
            <a:pPr algn="ctr"/>
            <a:r>
              <a:rPr lang="en-US" sz="3600" dirty="0" err="1" smtClean="0"/>
              <a:t>Sostenibilidad</a:t>
            </a:r>
            <a:r>
              <a:rPr lang="en-US" sz="3600" dirty="0" smtClean="0"/>
              <a:t> en la </a:t>
            </a:r>
            <a:r>
              <a:rPr lang="en-US" sz="3600" dirty="0" err="1" smtClean="0"/>
              <a:t>Gestión</a:t>
            </a:r>
            <a:r>
              <a:rPr lang="en-US" sz="3600" dirty="0" smtClean="0"/>
              <a:t> de la </a:t>
            </a:r>
            <a:r>
              <a:rPr lang="en-US" sz="3600" dirty="0" err="1" smtClean="0"/>
              <a:t>Calidad</a:t>
            </a:r>
            <a:endParaRPr lang="en-US" dirty="0"/>
          </a:p>
        </p:txBody>
      </p:sp>
      <p:pic>
        <p:nvPicPr>
          <p:cNvPr id="4098" name="Picture 2" descr="http://www.rallydev.com/agileblog/wp-content/uploads/2011/11/quality-control.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9447" y="1493096"/>
            <a:ext cx="4286250" cy="3781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smtClean="0"/>
              <a:t>Áreas</a:t>
            </a:r>
            <a:r>
              <a:rPr lang="en-US" dirty="0" smtClean="0"/>
              <a:t> del </a:t>
            </a:r>
            <a:r>
              <a:rPr lang="en-US" dirty="0" err="1" smtClean="0"/>
              <a:t>Conocimiento</a:t>
            </a:r>
            <a:r>
              <a:rPr lang="en-US" dirty="0" smtClean="0"/>
              <a:t> </a:t>
            </a:r>
            <a:endParaRPr lang="en-US" dirty="0"/>
          </a:p>
        </p:txBody>
      </p:sp>
      <p:sp>
        <p:nvSpPr>
          <p:cNvPr id="4" name="TextBox 3"/>
          <p:cNvSpPr txBox="1"/>
          <p:nvPr/>
        </p:nvSpPr>
        <p:spPr>
          <a:xfrm>
            <a:off x="304801" y="5334000"/>
            <a:ext cx="7848599" cy="923330"/>
          </a:xfrm>
          <a:prstGeom prst="rect">
            <a:avLst/>
          </a:prstGeom>
          <a:noFill/>
        </p:spPr>
        <p:txBody>
          <a:bodyPr wrap="square" rtlCol="0">
            <a:spAutoFit/>
          </a:bodyPr>
          <a:lstStyle/>
          <a:p>
            <a:r>
              <a:rPr lang="es-ES" b="1" dirty="0" smtClean="0"/>
              <a:t>Gestión de la  Calidad:</a:t>
            </a:r>
            <a:r>
              <a:rPr lang="es-ES" dirty="0" smtClean="0"/>
              <a:t> los procesos necesarios para planificar y establecer el aseguramiento y control de la calidad.</a:t>
            </a:r>
            <a:r>
              <a:rPr lang="en-US" dirty="0" smtClean="0"/>
              <a:t> </a:t>
            </a:r>
            <a:endParaRPr lang="en-US" dirty="0"/>
          </a:p>
          <a:p>
            <a:endParaRPr lang="en-US" dirty="0"/>
          </a:p>
        </p:txBody>
      </p:sp>
    </p:spTree>
    <p:extLst>
      <p:ext uri="{BB962C8B-B14F-4D97-AF65-F5344CB8AC3E}">
        <p14:creationId xmlns:p14="http://schemas.microsoft.com/office/powerpoint/2010/main" val="285946333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68" name="Rectangle 5"/>
          <p:cNvSpPr>
            <a:spLocks noChangeArrowheads="1"/>
          </p:cNvSpPr>
          <p:nvPr/>
        </p:nvSpPr>
        <p:spPr bwMode="auto">
          <a:xfrm>
            <a:off x="533400" y="7620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200" dirty="0">
              <a:solidFill>
                <a:schemeClr val="bg1"/>
              </a:solidFill>
            </a:endParaRPr>
          </a:p>
        </p:txBody>
      </p:sp>
      <p:sp>
        <p:nvSpPr>
          <p:cNvPr id="11269" name="Text Box 6"/>
          <p:cNvSpPr txBox="1">
            <a:spLocks noChangeArrowheads="1"/>
          </p:cNvSpPr>
          <p:nvPr/>
        </p:nvSpPr>
        <p:spPr bwMode="auto">
          <a:xfrm>
            <a:off x="1" y="1484313"/>
            <a:ext cx="8893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0" name="Text Box 7"/>
          <p:cNvSpPr txBox="1">
            <a:spLocks noChangeArrowheads="1"/>
          </p:cNvSpPr>
          <p:nvPr/>
        </p:nvSpPr>
        <p:spPr bwMode="auto">
          <a:xfrm>
            <a:off x="250825" y="1557338"/>
            <a:ext cx="8713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1" name="Text Box 14"/>
          <p:cNvSpPr txBox="1">
            <a:spLocks noChangeArrowheads="1"/>
          </p:cNvSpPr>
          <p:nvPr/>
        </p:nvSpPr>
        <p:spPr bwMode="auto">
          <a:xfrm>
            <a:off x="281354" y="1143001"/>
            <a:ext cx="8353425" cy="101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a:latin typeface="+mj-lt"/>
              </a:rPr>
              <a:t>These principles embodied in ISO 9001 have been developed with the intention that management can lead the organization towards improved performance.</a:t>
            </a:r>
            <a:endParaRPr lang="es-ES" sz="2000" b="1" i="1" dirty="0">
              <a:solidFill>
                <a:schemeClr val="bg2"/>
              </a:solidFill>
              <a:latin typeface="+mj-lt"/>
            </a:endParaRPr>
          </a:p>
        </p:txBody>
      </p:sp>
      <p:sp>
        <p:nvSpPr>
          <p:cNvPr id="2" name="Title 1"/>
          <p:cNvSpPr>
            <a:spLocks noGrp="1"/>
          </p:cNvSpPr>
          <p:nvPr>
            <p:ph type="title"/>
          </p:nvPr>
        </p:nvSpPr>
        <p:spPr>
          <a:xfrm>
            <a:off x="228600" y="-152400"/>
            <a:ext cx="6600092" cy="1143000"/>
          </a:xfrm>
        </p:spPr>
        <p:txBody>
          <a:bodyPr/>
          <a:lstStyle/>
          <a:p>
            <a:r>
              <a:rPr lang="en-US" sz="2800" dirty="0" smtClean="0"/>
              <a:t>De </a:t>
            </a:r>
            <a:r>
              <a:rPr lang="en-US" sz="2800" dirty="0" err="1" smtClean="0"/>
              <a:t>acuerdo</a:t>
            </a:r>
            <a:r>
              <a:rPr lang="en-US" sz="2800" dirty="0" smtClean="0"/>
              <a:t> a la </a:t>
            </a:r>
            <a:r>
              <a:rPr lang="en-US" sz="2800" dirty="0" err="1" smtClean="0"/>
              <a:t>Guía</a:t>
            </a:r>
            <a:r>
              <a:rPr lang="en-US" sz="2800" dirty="0" smtClean="0"/>
              <a:t> del </a:t>
            </a:r>
            <a:r>
              <a:rPr lang="en-US" sz="2800" i="1" dirty="0" smtClean="0"/>
              <a:t>PMBOK® – Quinta </a:t>
            </a:r>
            <a:r>
              <a:rPr lang="en-US" sz="2800" i="1" dirty="0" err="1" smtClean="0"/>
              <a:t>Edición</a:t>
            </a:r>
            <a:endParaRPr lang="en-US" sz="2800" dirty="0"/>
          </a:p>
        </p:txBody>
      </p:sp>
      <p:sp>
        <p:nvSpPr>
          <p:cNvPr id="3" name="Content Placeholder 2"/>
          <p:cNvSpPr>
            <a:spLocks noGrp="1"/>
          </p:cNvSpPr>
          <p:nvPr>
            <p:ph idx="1"/>
          </p:nvPr>
        </p:nvSpPr>
        <p:spPr>
          <a:xfrm>
            <a:off x="457200" y="2209800"/>
            <a:ext cx="8229600" cy="3733800"/>
          </a:xfrm>
        </p:spPr>
        <p:txBody>
          <a:bodyPr>
            <a:normAutofit fontScale="92500" lnSpcReduction="10000"/>
          </a:bodyPr>
          <a:lstStyle/>
          <a:p>
            <a:r>
              <a:rPr lang="en-US" b="0" dirty="0"/>
              <a:t>Customer Focus</a:t>
            </a:r>
          </a:p>
          <a:p>
            <a:r>
              <a:rPr lang="en-US" b="0" dirty="0"/>
              <a:t>leadership</a:t>
            </a:r>
          </a:p>
          <a:p>
            <a:r>
              <a:rPr lang="en-US" b="0" dirty="0"/>
              <a:t>Involvement of people</a:t>
            </a:r>
          </a:p>
          <a:p>
            <a:r>
              <a:rPr lang="en-US" b="0" dirty="0"/>
              <a:t>Process Approach</a:t>
            </a:r>
          </a:p>
          <a:p>
            <a:r>
              <a:rPr lang="en-US" b="0" dirty="0"/>
              <a:t>System approach to management</a:t>
            </a:r>
          </a:p>
          <a:p>
            <a:r>
              <a:rPr lang="en-US" b="0" dirty="0" smtClean="0"/>
              <a:t>Continuous </a:t>
            </a:r>
            <a:r>
              <a:rPr lang="en-US" b="0" dirty="0"/>
              <a:t>Improvement</a:t>
            </a:r>
          </a:p>
          <a:p>
            <a:r>
              <a:rPr lang="en-US" b="0" dirty="0"/>
              <a:t>Factual approach to decision making</a:t>
            </a:r>
          </a:p>
          <a:p>
            <a:r>
              <a:rPr lang="en-US" b="0" dirty="0"/>
              <a:t>Mutually beneficial supplier</a:t>
            </a:r>
          </a:p>
        </p:txBody>
      </p:sp>
      <p:pic>
        <p:nvPicPr>
          <p:cNvPr id="14" name="Picture 13"/>
          <p:cNvPicPr>
            <a:picLocks noChangeAspect="1"/>
          </p:cNvPicPr>
          <p:nvPr/>
        </p:nvPicPr>
        <p:blipFill>
          <a:blip r:embed="rId2" cstate="print"/>
          <a:stretch>
            <a:fillRect/>
          </a:stretch>
        </p:blipFill>
        <p:spPr>
          <a:xfrm>
            <a:off x="5345723" y="2438400"/>
            <a:ext cx="1617785" cy="1752600"/>
          </a:xfrm>
          <a:prstGeom prst="rect">
            <a:avLst/>
          </a:prstGeom>
        </p:spPr>
      </p:pic>
      <p:sp>
        <p:nvSpPr>
          <p:cNvPr id="4" name="Oval Callout 3"/>
          <p:cNvSpPr/>
          <p:nvPr/>
        </p:nvSpPr>
        <p:spPr bwMode="auto">
          <a:xfrm>
            <a:off x="7385539" y="1981201"/>
            <a:ext cx="1125415" cy="822305"/>
          </a:xfrm>
          <a:prstGeom prst="wedgeEllipseCallout">
            <a:avLst>
              <a:gd name="adj1" fmla="val -92205"/>
              <a:gd name="adj2" fmla="val 61278"/>
            </a:avLst>
          </a:prstGeom>
          <a:ln>
            <a:headEnd type="none" w="med" len="med"/>
            <a:tailEnd type="triangl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r>
              <a:rPr lang="en-US" sz="800" dirty="0"/>
              <a:t>Look for this again during Project </a:t>
            </a:r>
            <a:r>
              <a:rPr lang="en-US" sz="800" dirty="0" smtClean="0"/>
              <a:t>Quality Management</a:t>
            </a:r>
            <a:r>
              <a:rPr lang="en-US" sz="800" dirty="0"/>
              <a:t>!</a:t>
            </a:r>
          </a:p>
        </p:txBody>
      </p:sp>
      <p:sp>
        <p:nvSpPr>
          <p:cNvPr id="5" name="TextBox 4"/>
          <p:cNvSpPr txBox="1"/>
          <p:nvPr/>
        </p:nvSpPr>
        <p:spPr>
          <a:xfrm>
            <a:off x="228600" y="1219200"/>
            <a:ext cx="8440615" cy="4524316"/>
          </a:xfrm>
          <a:prstGeom prst="rect">
            <a:avLst/>
          </a:prstGeom>
          <a:solidFill>
            <a:schemeClr val="accent3">
              <a:lumMod val="75000"/>
            </a:schemeClr>
          </a:solidFill>
        </p:spPr>
        <p:txBody>
          <a:bodyPr wrap="square" rtlCol="0">
            <a:spAutoFit/>
          </a:bodyPr>
          <a:lstStyle/>
          <a:p>
            <a:r>
              <a:rPr lang="en-US" dirty="0" smtClean="0"/>
              <a:t>“Project </a:t>
            </a:r>
            <a:r>
              <a:rPr lang="en-US" dirty="0"/>
              <a:t>Quality Management includes the processes and activities of the performing organization that determine quality policies, objectives, and responsibilities so that the project will satisfy the needs for which it was undertaken. Project Quality Management uses policies and procedures to implement, within the project’s context, the organization’s quality management system and, as appropriate, it supports continuous process improvement activities as undertaken on behalf of the performing organization. </a:t>
            </a:r>
            <a:r>
              <a:rPr lang="en-US" sz="2400" b="1" dirty="0"/>
              <a:t>Project Quality Management works to ensure that the project requirements, including product requirements, are met and validated</a:t>
            </a:r>
            <a:r>
              <a:rPr lang="en-US" sz="2400" b="1" dirty="0" smtClean="0"/>
              <a:t>.” </a:t>
            </a:r>
          </a:p>
          <a:p>
            <a:endParaRPr lang="en-US" dirty="0" smtClean="0"/>
          </a:p>
          <a:p>
            <a:endParaRPr lang="en-US" dirty="0"/>
          </a:p>
          <a:p>
            <a:r>
              <a:rPr lang="en-US" dirty="0"/>
              <a:t>©2013 Project Management Institute. </a:t>
            </a:r>
            <a:r>
              <a:rPr lang="en-US" i="1" dirty="0"/>
              <a:t>A Guide to the Project Management Body of Knowledge (PMBOK® Guide) – Fifth Edition </a:t>
            </a:r>
            <a:r>
              <a:rPr lang="en-US" i="1" dirty="0" smtClean="0"/>
              <a:t>Page </a:t>
            </a:r>
            <a:r>
              <a:rPr lang="en-US" b="1" dirty="0" smtClean="0"/>
              <a:t>227 </a:t>
            </a:r>
            <a:endParaRPr lang="en-US" dirty="0"/>
          </a:p>
          <a:p>
            <a:endParaRPr lang="en-US" dirty="0"/>
          </a:p>
          <a:p>
            <a:endParaRPr lang="en-US" dirty="0"/>
          </a:p>
        </p:txBody>
      </p:sp>
    </p:spTree>
    <p:extLst>
      <p:ext uri="{BB962C8B-B14F-4D97-AF65-F5344CB8AC3E}">
        <p14:creationId xmlns:p14="http://schemas.microsoft.com/office/powerpoint/2010/main" val="273909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24400" y="2362200"/>
            <a:ext cx="3962400" cy="1754326"/>
          </a:xfrm>
          <a:prstGeom prst="rect">
            <a:avLst/>
          </a:prstGeom>
          <a:noFill/>
        </p:spPr>
        <p:txBody>
          <a:bodyPr wrap="square" rtlCol="0">
            <a:spAutoFit/>
          </a:bodyPr>
          <a:lstStyle/>
          <a:p>
            <a:pPr algn="ctr"/>
            <a:r>
              <a:rPr lang="en-US" sz="3600" dirty="0" err="1" smtClean="0"/>
              <a:t>Sostenibilidad</a:t>
            </a:r>
            <a:r>
              <a:rPr lang="en-US" sz="3600" dirty="0" smtClean="0"/>
              <a:t> en la </a:t>
            </a:r>
            <a:r>
              <a:rPr lang="en-US" sz="3600" dirty="0" err="1" smtClean="0"/>
              <a:t>Gestión</a:t>
            </a:r>
            <a:r>
              <a:rPr lang="en-US" sz="3600" dirty="0" smtClean="0"/>
              <a:t> de </a:t>
            </a:r>
            <a:r>
              <a:rPr lang="en-US" sz="3600" dirty="0" err="1" smtClean="0"/>
              <a:t>las</a:t>
            </a:r>
            <a:r>
              <a:rPr lang="en-US" sz="3600" dirty="0" smtClean="0"/>
              <a:t> </a:t>
            </a:r>
            <a:r>
              <a:rPr lang="en-US" sz="3600" dirty="0" err="1" smtClean="0"/>
              <a:t>Communicaciones</a:t>
            </a:r>
            <a:endParaRPr lang="en-US" dirty="0"/>
          </a:p>
        </p:txBody>
      </p:sp>
      <p:pic>
        <p:nvPicPr>
          <p:cNvPr id="5122" name="Picture 2" descr="http://locimobile.com/blog/wp-content/uploads/2010/07/tin-can-phon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0550" y="2293970"/>
            <a:ext cx="3981450" cy="273367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211016" y="228600"/>
            <a:ext cx="4747710" cy="722864"/>
          </a:xfrm>
        </p:spPr>
        <p:txBody>
          <a:bodyPr/>
          <a:lstStyle/>
          <a:p>
            <a:r>
              <a:rPr lang="en-US" dirty="0" err="1" smtClean="0"/>
              <a:t>Áreas</a:t>
            </a:r>
            <a:r>
              <a:rPr lang="en-US" dirty="0" smtClean="0"/>
              <a:t> del </a:t>
            </a:r>
            <a:r>
              <a:rPr lang="en-US" dirty="0" err="1" smtClean="0"/>
              <a:t>Conocimiento</a:t>
            </a:r>
            <a:endParaRPr lang="en-US" dirty="0"/>
          </a:p>
        </p:txBody>
      </p:sp>
      <p:sp>
        <p:nvSpPr>
          <p:cNvPr id="2" name="TextBox 1"/>
          <p:cNvSpPr txBox="1"/>
          <p:nvPr/>
        </p:nvSpPr>
        <p:spPr>
          <a:xfrm>
            <a:off x="281354" y="5029200"/>
            <a:ext cx="8661858" cy="646331"/>
          </a:xfrm>
          <a:prstGeom prst="rect">
            <a:avLst/>
          </a:prstGeom>
          <a:noFill/>
        </p:spPr>
        <p:txBody>
          <a:bodyPr wrap="none" rtlCol="0">
            <a:spAutoFit/>
          </a:bodyPr>
          <a:lstStyle/>
          <a:p>
            <a:r>
              <a:rPr lang="es-ES" b="1" dirty="0" smtClean="0"/>
              <a:t>Gestión de la Comunicación</a:t>
            </a:r>
            <a:r>
              <a:rPr lang="es-ES" dirty="0" smtClean="0"/>
              <a:t>: Los procesos necesarios para planificar, gestionar y distribuir </a:t>
            </a:r>
            <a:br>
              <a:rPr lang="es-ES" dirty="0" smtClean="0"/>
            </a:br>
            <a:r>
              <a:rPr lang="es-ES" dirty="0" smtClean="0"/>
              <a:t>información relevante para el proyecto.</a:t>
            </a:r>
            <a:endParaRPr lang="en-US" dirty="0"/>
          </a:p>
        </p:txBody>
      </p:sp>
    </p:spTree>
    <p:extLst>
      <p:ext uri="{BB962C8B-B14F-4D97-AF65-F5344CB8AC3E}">
        <p14:creationId xmlns:p14="http://schemas.microsoft.com/office/powerpoint/2010/main" val="364845141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Áreas</a:t>
            </a:r>
            <a:r>
              <a:rPr lang="en-US" dirty="0" smtClean="0"/>
              <a:t> del </a:t>
            </a:r>
            <a:r>
              <a:rPr lang="en-US" dirty="0" err="1" smtClean="0"/>
              <a:t>Conocimiento</a:t>
            </a:r>
            <a:endParaRPr lang="en-US" dirty="0"/>
          </a:p>
        </p:txBody>
      </p:sp>
      <p:sp>
        <p:nvSpPr>
          <p:cNvPr id="3" name="TextBox 2"/>
          <p:cNvSpPr txBox="1"/>
          <p:nvPr/>
        </p:nvSpPr>
        <p:spPr>
          <a:xfrm>
            <a:off x="4067944" y="2996954"/>
            <a:ext cx="3528392" cy="1754326"/>
          </a:xfrm>
          <a:prstGeom prst="rect">
            <a:avLst/>
          </a:prstGeom>
          <a:noFill/>
        </p:spPr>
        <p:txBody>
          <a:bodyPr wrap="square" rtlCol="0">
            <a:spAutoFit/>
          </a:bodyPr>
          <a:lstStyle/>
          <a:p>
            <a:pPr algn="ctr"/>
            <a:r>
              <a:rPr lang="en-US" sz="3600" dirty="0" err="1" smtClean="0"/>
              <a:t>Sostenibilidad</a:t>
            </a:r>
            <a:r>
              <a:rPr lang="en-US" sz="3600" dirty="0" smtClean="0"/>
              <a:t> en la </a:t>
            </a:r>
            <a:r>
              <a:rPr lang="en-US" sz="3600" dirty="0" err="1" smtClean="0"/>
              <a:t>Gestión</a:t>
            </a:r>
            <a:r>
              <a:rPr lang="en-US" sz="3600" dirty="0" smtClean="0"/>
              <a:t> del </a:t>
            </a:r>
            <a:r>
              <a:rPr lang="en-US" sz="3600" dirty="0" err="1" smtClean="0"/>
              <a:t>Riesgo</a:t>
            </a:r>
            <a:endParaRPr lang="en-US" dirty="0"/>
          </a:p>
        </p:txBody>
      </p:sp>
      <p:pic>
        <p:nvPicPr>
          <p:cNvPr id="6146" name="Picture 2" descr="http://www.asiaforexmentor.com/webpages/risk.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 y="2362200"/>
            <a:ext cx="4932040" cy="36990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43201" y="5257800"/>
            <a:ext cx="6248400" cy="646331"/>
          </a:xfrm>
          <a:prstGeom prst="rect">
            <a:avLst/>
          </a:prstGeom>
          <a:noFill/>
        </p:spPr>
        <p:txBody>
          <a:bodyPr wrap="square" rtlCol="0">
            <a:spAutoFit/>
          </a:bodyPr>
          <a:lstStyle/>
          <a:p>
            <a:r>
              <a:rPr lang="es-ES" b="1" dirty="0" smtClean="0"/>
              <a:t>Gestión del Riesgo</a:t>
            </a:r>
            <a:r>
              <a:rPr lang="es-ES" dirty="0" smtClean="0"/>
              <a:t>: procesos necesarios para identificar y gestionar  amenazas y oportunidades.</a:t>
            </a:r>
            <a:endParaRPr lang="en-US" dirty="0"/>
          </a:p>
        </p:txBody>
      </p:sp>
    </p:spTree>
    <p:extLst>
      <p:ext uri="{BB962C8B-B14F-4D97-AF65-F5344CB8AC3E}">
        <p14:creationId xmlns:p14="http://schemas.microsoft.com/office/powerpoint/2010/main" val="26853829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58384" y="2348880"/>
            <a:ext cx="4032448" cy="1754326"/>
          </a:xfrm>
          <a:prstGeom prst="rect">
            <a:avLst/>
          </a:prstGeom>
          <a:noFill/>
        </p:spPr>
        <p:txBody>
          <a:bodyPr wrap="square" rtlCol="0">
            <a:spAutoFit/>
          </a:bodyPr>
          <a:lstStyle/>
          <a:p>
            <a:pPr algn="ctr"/>
            <a:r>
              <a:rPr lang="en-US" sz="3600" dirty="0" err="1" smtClean="0"/>
              <a:t>Sostenibilidad</a:t>
            </a:r>
            <a:r>
              <a:rPr lang="en-US" sz="3600" dirty="0" smtClean="0"/>
              <a:t> en la </a:t>
            </a:r>
            <a:r>
              <a:rPr lang="en-US" sz="3600" dirty="0" err="1" smtClean="0"/>
              <a:t>Gestión</a:t>
            </a:r>
            <a:r>
              <a:rPr lang="en-US" sz="3600" dirty="0" smtClean="0"/>
              <a:t> de </a:t>
            </a:r>
            <a:r>
              <a:rPr lang="en-US" sz="3600" dirty="0" err="1" smtClean="0"/>
              <a:t>las</a:t>
            </a:r>
            <a:r>
              <a:rPr lang="en-US" sz="3600" dirty="0" smtClean="0"/>
              <a:t> </a:t>
            </a:r>
            <a:r>
              <a:rPr lang="en-US" sz="3600" dirty="0" err="1" smtClean="0"/>
              <a:t>Adquisiciones</a:t>
            </a:r>
            <a:endParaRPr lang="en-US" dirty="0"/>
          </a:p>
        </p:txBody>
      </p:sp>
      <p:pic>
        <p:nvPicPr>
          <p:cNvPr id="7170" name="Picture 2" descr="http://www.thatsoftwareguy.com/istock_qd.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1912196"/>
            <a:ext cx="3695700" cy="294322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685801" y="762000"/>
            <a:ext cx="4747710" cy="722864"/>
          </a:xfrm>
        </p:spPr>
        <p:txBody>
          <a:bodyPr/>
          <a:lstStyle/>
          <a:p>
            <a:r>
              <a:rPr lang="en-US" dirty="0" err="1" smtClean="0"/>
              <a:t>Áreas</a:t>
            </a:r>
            <a:r>
              <a:rPr lang="en-US" dirty="0" smtClean="0"/>
              <a:t> del </a:t>
            </a:r>
            <a:r>
              <a:rPr lang="en-US" dirty="0" err="1" smtClean="0"/>
              <a:t>Conocimiento</a:t>
            </a:r>
            <a:endParaRPr lang="en-US" dirty="0"/>
          </a:p>
        </p:txBody>
      </p:sp>
      <p:sp>
        <p:nvSpPr>
          <p:cNvPr id="2" name="TextBox 1"/>
          <p:cNvSpPr txBox="1"/>
          <p:nvPr/>
        </p:nvSpPr>
        <p:spPr>
          <a:xfrm>
            <a:off x="304800" y="5257800"/>
            <a:ext cx="8671285" cy="646331"/>
          </a:xfrm>
          <a:prstGeom prst="rect">
            <a:avLst/>
          </a:prstGeom>
          <a:noFill/>
        </p:spPr>
        <p:txBody>
          <a:bodyPr wrap="square" rtlCol="0">
            <a:spAutoFit/>
          </a:bodyPr>
          <a:lstStyle/>
          <a:p>
            <a:r>
              <a:rPr lang="es-ES" b="1" dirty="0" smtClean="0"/>
              <a:t>Gestión de las Adquisiciones</a:t>
            </a:r>
            <a:r>
              <a:rPr lang="es-ES" dirty="0" smtClean="0"/>
              <a:t>: los procesos necesarios para planificar y adquirir productos, </a:t>
            </a:r>
            <a:br>
              <a:rPr lang="es-ES" dirty="0" smtClean="0"/>
            </a:br>
            <a:r>
              <a:rPr lang="es-ES" dirty="0" smtClean="0"/>
              <a:t>servicios o resultados, y para gestionar las relaciones con los proveedores.</a:t>
            </a:r>
            <a:endParaRPr lang="en-US" dirty="0"/>
          </a:p>
        </p:txBody>
      </p:sp>
    </p:spTree>
    <p:extLst>
      <p:ext uri="{BB962C8B-B14F-4D97-AF65-F5344CB8AC3E}">
        <p14:creationId xmlns:p14="http://schemas.microsoft.com/office/powerpoint/2010/main" val="29970117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img2-2.timeinc.net/toh/i/a/tools/wood-ashes-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7526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descr="C:\Users\Joel\AppData\Local\Microsoft\Windows\Temporary Internet Files\Content.IE5\GRWZKG7U\MP90043896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1" y="2057400"/>
            <a:ext cx="35718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a:off x="3276600" y="3181350"/>
            <a:ext cx="1066800" cy="0"/>
          </a:xfrm>
          <a:prstGeom prst="straightConnector1">
            <a:avLst/>
          </a:prstGeom>
          <a:ln w="38100">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7413" name="Rectangle 2"/>
          <p:cNvSpPr txBox="1">
            <a:spLocks noChangeArrowheads="1"/>
          </p:cNvSpPr>
          <p:nvPr/>
        </p:nvSpPr>
        <p:spPr bwMode="auto">
          <a:xfrm>
            <a:off x="762000" y="304800"/>
            <a:ext cx="807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endParaRPr lang="en-US" sz="3200" b="1">
              <a:solidFill>
                <a:schemeClr val="bg1"/>
              </a:solidFill>
            </a:endParaRPr>
          </a:p>
        </p:txBody>
      </p:sp>
      <p:sp>
        <p:nvSpPr>
          <p:cNvPr id="18438" name="Title 1"/>
          <p:cNvSpPr>
            <a:spLocks noGrp="1"/>
          </p:cNvSpPr>
          <p:nvPr>
            <p:ph type="title" idx="4294967295"/>
          </p:nvPr>
        </p:nvSpPr>
        <p:spPr>
          <a:ln>
            <a:miter lim="800000"/>
            <a:headEnd/>
            <a:tailEnd/>
          </a:ln>
        </p:spPr>
        <p:txBody>
          <a:bodyPr/>
          <a:lstStyle/>
          <a:p>
            <a:pPr eaLnBrk="1" hangingPunct="1">
              <a:defRPr/>
            </a:pPr>
            <a:r>
              <a:rPr lang="en-US" sz="3200" kern="1200" dirty="0" err="1" smtClean="0">
                <a:ea typeface="+mn-ea"/>
                <a:cs typeface="Arial" pitchFamily="34" charset="0"/>
              </a:rPr>
              <a:t>Agentes</a:t>
            </a:r>
            <a:r>
              <a:rPr lang="en-US" sz="3200" kern="1200" dirty="0" smtClean="0">
                <a:ea typeface="+mn-ea"/>
                <a:cs typeface="Arial" pitchFamily="34" charset="0"/>
              </a:rPr>
              <a:t> de </a:t>
            </a:r>
            <a:r>
              <a:rPr lang="en-US" sz="3200" kern="1200" dirty="0" err="1" smtClean="0">
                <a:ea typeface="+mn-ea"/>
                <a:cs typeface="Arial" pitchFamily="34" charset="0"/>
              </a:rPr>
              <a:t>Cambio</a:t>
            </a:r>
            <a:endParaRPr lang="en-US" sz="3200" kern="1200" dirty="0">
              <a:ea typeface="+mn-ea"/>
              <a:cs typeface="Arial" pitchFamily="34" charset="0"/>
            </a:endParaRPr>
          </a:p>
        </p:txBody>
      </p:sp>
    </p:spTree>
    <p:extLst>
      <p:ext uri="{BB962C8B-B14F-4D97-AF65-F5344CB8AC3E}">
        <p14:creationId xmlns:p14="http://schemas.microsoft.com/office/powerpoint/2010/main" val="307088800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Áreas</a:t>
            </a:r>
            <a:r>
              <a:rPr lang="en-US" dirty="0" smtClean="0"/>
              <a:t> del </a:t>
            </a:r>
            <a:r>
              <a:rPr lang="en-US" dirty="0" err="1" smtClean="0"/>
              <a:t>Conocimiento</a:t>
            </a:r>
            <a:r>
              <a:rPr lang="en-US" dirty="0" smtClean="0"/>
              <a:t> </a:t>
            </a:r>
            <a:endParaRPr lang="en-US" dirty="0"/>
          </a:p>
        </p:txBody>
      </p:sp>
      <p:sp>
        <p:nvSpPr>
          <p:cNvPr id="3" name="TextBox 2"/>
          <p:cNvSpPr txBox="1"/>
          <p:nvPr/>
        </p:nvSpPr>
        <p:spPr>
          <a:xfrm>
            <a:off x="773723" y="4495801"/>
            <a:ext cx="8370277" cy="1477328"/>
          </a:xfrm>
          <a:prstGeom prst="rect">
            <a:avLst/>
          </a:prstGeom>
          <a:noFill/>
        </p:spPr>
        <p:txBody>
          <a:bodyPr wrap="square" rtlCol="0">
            <a:spAutoFit/>
          </a:bodyPr>
          <a:lstStyle/>
          <a:p>
            <a:r>
              <a:rPr lang="es-ES" b="1" dirty="0" smtClean="0"/>
              <a:t>Gestión del Tiempo </a:t>
            </a:r>
            <a:r>
              <a:rPr lang="es-ES" dirty="0" smtClean="0"/>
              <a:t>- los procesos necesarios para programar las actividades del proyecto y monitorear el progreso para controlar el cronograma</a:t>
            </a:r>
            <a:r>
              <a:rPr lang="en-US" dirty="0" smtClean="0"/>
              <a:t>. </a:t>
            </a:r>
          </a:p>
          <a:p>
            <a:endParaRPr lang="en-US" dirty="0"/>
          </a:p>
          <a:p>
            <a:r>
              <a:rPr lang="es-ES" b="1" dirty="0" smtClean="0"/>
              <a:t>Gestión del Alcance </a:t>
            </a:r>
            <a:r>
              <a:rPr lang="es-ES" dirty="0" smtClean="0"/>
              <a:t>- los procesos necesarios para identificar y definir el trabajo </a:t>
            </a:r>
            <a:br>
              <a:rPr lang="es-ES" dirty="0" smtClean="0"/>
            </a:br>
            <a:r>
              <a:rPr lang="es-ES" dirty="0" smtClean="0"/>
              <a:t>y los entregables, y sólo el trabajo y los entregables requeridos.</a:t>
            </a:r>
            <a:endParaRPr lang="en-US" dirty="0"/>
          </a:p>
        </p:txBody>
      </p:sp>
      <p:pic>
        <p:nvPicPr>
          <p:cNvPr id="4" name="Picture 3"/>
          <p:cNvPicPr>
            <a:picLocks noChangeAspect="1"/>
          </p:cNvPicPr>
          <p:nvPr/>
        </p:nvPicPr>
        <p:blipFill>
          <a:blip r:embed="rId2" cstate="print"/>
          <a:stretch>
            <a:fillRect/>
          </a:stretch>
        </p:blipFill>
        <p:spPr>
          <a:xfrm>
            <a:off x="995025" y="1295400"/>
            <a:ext cx="2111590" cy="2908300"/>
          </a:xfrm>
          <a:prstGeom prst="rect">
            <a:avLst/>
          </a:prstGeom>
        </p:spPr>
      </p:pic>
      <p:sp>
        <p:nvSpPr>
          <p:cNvPr id="5" name="TextBox 4"/>
          <p:cNvSpPr txBox="1"/>
          <p:nvPr/>
        </p:nvSpPr>
        <p:spPr>
          <a:xfrm>
            <a:off x="3810000" y="1752600"/>
            <a:ext cx="4876800" cy="1754326"/>
          </a:xfrm>
          <a:prstGeom prst="rect">
            <a:avLst/>
          </a:prstGeom>
          <a:noFill/>
        </p:spPr>
        <p:txBody>
          <a:bodyPr wrap="square" rtlCol="0">
            <a:spAutoFit/>
          </a:bodyPr>
          <a:lstStyle/>
          <a:p>
            <a:pPr algn="ctr"/>
            <a:r>
              <a:rPr lang="en-US" sz="3600" dirty="0" err="1" smtClean="0"/>
              <a:t>Sostenibilidad</a:t>
            </a:r>
            <a:r>
              <a:rPr lang="en-US" sz="3600" dirty="0" smtClean="0"/>
              <a:t> en la </a:t>
            </a:r>
            <a:r>
              <a:rPr lang="en-US" sz="3600" dirty="0" err="1" smtClean="0"/>
              <a:t>Gestión</a:t>
            </a:r>
            <a:r>
              <a:rPr lang="en-US" sz="3600" dirty="0" smtClean="0"/>
              <a:t> </a:t>
            </a:r>
          </a:p>
          <a:p>
            <a:pPr algn="ctr"/>
            <a:r>
              <a:rPr lang="en-US" sz="3600" dirty="0" smtClean="0"/>
              <a:t>del </a:t>
            </a:r>
            <a:r>
              <a:rPr lang="en-US" sz="3600" dirty="0" err="1" smtClean="0"/>
              <a:t>Tiempo</a:t>
            </a:r>
            <a:r>
              <a:rPr lang="en-US" sz="3600" dirty="0" smtClean="0"/>
              <a:t> y del </a:t>
            </a:r>
            <a:r>
              <a:rPr lang="en-US" sz="3600" dirty="0" err="1" smtClean="0"/>
              <a:t>Alcance</a:t>
            </a:r>
            <a:endParaRPr lang="en-US" sz="3600" dirty="0"/>
          </a:p>
        </p:txBody>
      </p:sp>
    </p:spTree>
    <p:extLst>
      <p:ext uri="{BB962C8B-B14F-4D97-AF65-F5344CB8AC3E}">
        <p14:creationId xmlns:p14="http://schemas.microsoft.com/office/powerpoint/2010/main" val="1245231899"/>
      </p:ext>
    </p:extLst>
  </p:cSld>
  <p:clrMapOvr>
    <a:masterClrMapping/>
  </p:clrMapOvr>
  <p:transition spd="slow"/>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3384" y="3657600"/>
            <a:ext cx="7753708" cy="2862322"/>
          </a:xfrm>
          <a:prstGeom prst="rect">
            <a:avLst/>
          </a:prstGeom>
        </p:spPr>
        <p:txBody>
          <a:bodyPr wrap="square">
            <a:spAutoFit/>
          </a:bodyPr>
          <a:lstStyle/>
          <a:p>
            <a:pPr lvl="0" eaLnBrk="0" fontAlgn="base" hangingPunct="0">
              <a:spcBef>
                <a:spcPct val="0"/>
              </a:spcBef>
              <a:spcAft>
                <a:spcPct val="0"/>
              </a:spcAft>
            </a:pPr>
            <a:r>
              <a:rPr lang="en-US" sz="2400" b="1" dirty="0" smtClean="0"/>
              <a:t>La </a:t>
            </a:r>
            <a:r>
              <a:rPr lang="en-US" sz="2400" b="1" dirty="0" err="1" smtClean="0"/>
              <a:t>fortaleza</a:t>
            </a:r>
            <a:r>
              <a:rPr lang="en-US" sz="2400" b="1" dirty="0" smtClean="0"/>
              <a:t> de </a:t>
            </a:r>
            <a:r>
              <a:rPr lang="en-US" sz="2400" b="1" dirty="0" err="1" smtClean="0"/>
              <a:t>PRiSM</a:t>
            </a:r>
            <a:endParaRPr lang="en-US" sz="2400" b="1" dirty="0" smtClean="0"/>
          </a:p>
          <a:p>
            <a:pPr lvl="0" eaLnBrk="0" fontAlgn="base" hangingPunct="0">
              <a:spcBef>
                <a:spcPct val="0"/>
              </a:spcBef>
              <a:spcAft>
                <a:spcPct val="0"/>
              </a:spcAft>
            </a:pPr>
            <a:r>
              <a:rPr lang="en-US" sz="2400" dirty="0" smtClean="0"/>
              <a:t>Es la </a:t>
            </a:r>
            <a:r>
              <a:rPr lang="en-US" sz="2400" dirty="0" err="1" smtClean="0"/>
              <a:t>única</a:t>
            </a:r>
            <a:r>
              <a:rPr lang="en-US" sz="2400" dirty="0" smtClean="0"/>
              <a:t> </a:t>
            </a:r>
            <a:r>
              <a:rPr lang="en-US" sz="2400" dirty="0" err="1" smtClean="0"/>
              <a:t>Metodología</a:t>
            </a:r>
            <a:r>
              <a:rPr lang="en-US" sz="2400" dirty="0" smtClean="0"/>
              <a:t> de </a:t>
            </a:r>
            <a:r>
              <a:rPr lang="en-US" sz="2400" dirty="0" err="1" smtClean="0"/>
              <a:t>proyecto</a:t>
            </a:r>
            <a:r>
              <a:rPr lang="en-US" sz="2400" dirty="0" smtClean="0"/>
              <a:t> </a:t>
            </a:r>
            <a:r>
              <a:rPr lang="en-US" sz="2400" dirty="0" err="1" smtClean="0"/>
              <a:t>que</a:t>
            </a:r>
            <a:r>
              <a:rPr lang="en-US" sz="2400" dirty="0" smtClean="0"/>
              <a:t> se </a:t>
            </a:r>
            <a:r>
              <a:rPr lang="en-US" sz="2400" dirty="0" err="1" smtClean="0"/>
              <a:t>alínea</a:t>
            </a:r>
            <a:r>
              <a:rPr lang="en-US" sz="2400" dirty="0" smtClean="0"/>
              <a:t> con ISO 26000, ISO 21500, ISO 14001, ISO 9000, ISO 50001, los </a:t>
            </a:r>
            <a:r>
              <a:rPr lang="en-US" sz="2400" dirty="0" err="1" smtClean="0"/>
              <a:t>Diez</a:t>
            </a:r>
            <a:r>
              <a:rPr lang="en-US" sz="2400" dirty="0" smtClean="0"/>
              <a:t> </a:t>
            </a:r>
            <a:r>
              <a:rPr lang="en-US" sz="2400" dirty="0" err="1" smtClean="0"/>
              <a:t>Principios</a:t>
            </a:r>
            <a:r>
              <a:rPr lang="en-US" sz="2400" dirty="0" smtClean="0"/>
              <a:t> del </a:t>
            </a:r>
            <a:r>
              <a:rPr lang="en-US" sz="2400" dirty="0" err="1" smtClean="0"/>
              <a:t>Pacto</a:t>
            </a:r>
            <a:r>
              <a:rPr lang="en-US" sz="2400" dirty="0" smtClean="0"/>
              <a:t> Global de </a:t>
            </a:r>
            <a:r>
              <a:rPr lang="en-US" sz="2400" dirty="0" err="1" smtClean="0"/>
              <a:t>las</a:t>
            </a:r>
            <a:r>
              <a:rPr lang="en-US" sz="2400" dirty="0" smtClean="0"/>
              <a:t> </a:t>
            </a:r>
            <a:r>
              <a:rPr lang="en-US" sz="2400" dirty="0" err="1" smtClean="0"/>
              <a:t>Naciones</a:t>
            </a:r>
            <a:r>
              <a:rPr lang="en-US" sz="2400" dirty="0" smtClean="0"/>
              <a:t> </a:t>
            </a:r>
            <a:r>
              <a:rPr lang="en-US" sz="2400" dirty="0" err="1" smtClean="0"/>
              <a:t>Unidas</a:t>
            </a:r>
            <a:r>
              <a:rPr lang="en-US" sz="2400" dirty="0" smtClean="0"/>
              <a:t>, y el Marco de </a:t>
            </a:r>
            <a:r>
              <a:rPr lang="en-US" sz="2400" dirty="0" err="1" smtClean="0"/>
              <a:t>Referencia</a:t>
            </a:r>
            <a:r>
              <a:rPr lang="en-US" sz="2400" dirty="0" smtClean="0"/>
              <a:t> del GRI G4 </a:t>
            </a:r>
            <a:r>
              <a:rPr lang="en-US" sz="2400" dirty="0" err="1" smtClean="0"/>
              <a:t>para</a:t>
            </a:r>
            <a:r>
              <a:rPr lang="en-US" sz="2400" dirty="0" smtClean="0"/>
              <a:t> los </a:t>
            </a:r>
            <a:r>
              <a:rPr lang="en-US" sz="2400" dirty="0" err="1" smtClean="0"/>
              <a:t>Informes</a:t>
            </a:r>
            <a:r>
              <a:rPr lang="en-US" sz="2400" dirty="0" smtClean="0"/>
              <a:t> de </a:t>
            </a:r>
            <a:r>
              <a:rPr lang="en-US" sz="2400" dirty="0" err="1" smtClean="0"/>
              <a:t>Sostenibilidad</a:t>
            </a:r>
            <a:endParaRPr lang="en-US" sz="2400" dirty="0"/>
          </a:p>
          <a:p>
            <a:pPr lvl="0" eaLnBrk="0" fontAlgn="base" hangingPunct="0">
              <a:spcBef>
                <a:spcPct val="0"/>
              </a:spcBef>
              <a:spcAft>
                <a:spcPct val="0"/>
              </a:spcAft>
            </a:pPr>
            <a:r>
              <a:rPr lang="en-US" dirty="0" smtClean="0"/>
              <a:t/>
            </a:r>
            <a:br>
              <a:rPr lang="en-US" dirty="0" smtClean="0"/>
            </a:b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2185" y="1600200"/>
            <a:ext cx="3789605" cy="1746128"/>
          </a:xfrm>
          <a:prstGeom prst="rect">
            <a:avLst/>
          </a:prstGeom>
        </p:spPr>
      </p:pic>
    </p:spTree>
    <p:extLst>
      <p:ext uri="{BB962C8B-B14F-4D97-AF65-F5344CB8AC3E}">
        <p14:creationId xmlns:p14="http://schemas.microsoft.com/office/powerpoint/2010/main" val="213659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z="3200" b="0" kern="1200" dirty="0" smtClean="0">
                <a:solidFill>
                  <a:srgbClr val="003300"/>
                </a:solidFill>
                <a:effectLst/>
                <a:latin typeface="+mj-lt"/>
                <a:ea typeface="+mj-ea"/>
                <a:cs typeface="+mj-cs"/>
              </a:rPr>
              <a:t>La </a:t>
            </a:r>
            <a:r>
              <a:rPr lang="en-GB" sz="3200" b="0" kern="1200" dirty="0" err="1" smtClean="0">
                <a:solidFill>
                  <a:srgbClr val="003300"/>
                </a:solidFill>
                <a:effectLst/>
                <a:latin typeface="+mj-lt"/>
                <a:ea typeface="+mj-ea"/>
                <a:cs typeface="+mj-cs"/>
              </a:rPr>
              <a:t>Etapa</a:t>
            </a:r>
            <a:r>
              <a:rPr lang="en-GB" sz="3200" b="0" kern="1200" dirty="0" smtClean="0">
                <a:solidFill>
                  <a:srgbClr val="003300"/>
                </a:solidFill>
                <a:effectLst/>
                <a:latin typeface="+mj-lt"/>
                <a:ea typeface="+mj-ea"/>
                <a:cs typeface="+mj-cs"/>
              </a:rPr>
              <a:t> de Pre </a:t>
            </a:r>
            <a:r>
              <a:rPr lang="en-GB" sz="3200" b="0" kern="1200" dirty="0" err="1" smtClean="0">
                <a:solidFill>
                  <a:srgbClr val="003300"/>
                </a:solidFill>
                <a:effectLst/>
                <a:latin typeface="+mj-lt"/>
                <a:ea typeface="+mj-ea"/>
                <a:cs typeface="+mj-cs"/>
              </a:rPr>
              <a:t>Proyecto</a:t>
            </a:r>
            <a:r>
              <a:rPr lang="en-GB" sz="3200" b="0" kern="1200" dirty="0" smtClean="0">
                <a:solidFill>
                  <a:srgbClr val="003300"/>
                </a:solidFill>
                <a:effectLst/>
                <a:latin typeface="+mj-lt"/>
                <a:ea typeface="+mj-ea"/>
                <a:cs typeface="+mj-cs"/>
              </a:rPr>
              <a:t>/</a:t>
            </a:r>
            <a:r>
              <a:rPr lang="en-GB" sz="3200" b="0" kern="1200" dirty="0" err="1" smtClean="0">
                <a:solidFill>
                  <a:srgbClr val="003300"/>
                </a:solidFill>
                <a:effectLst/>
                <a:latin typeface="+mj-lt"/>
                <a:ea typeface="+mj-ea"/>
                <a:cs typeface="+mj-cs"/>
              </a:rPr>
              <a:t>Iniciación</a:t>
            </a:r>
            <a:r>
              <a:rPr lang="en-GB" sz="3200" b="0" kern="1200" dirty="0" smtClean="0">
                <a:solidFill>
                  <a:srgbClr val="003300"/>
                </a:solidFill>
                <a:effectLst/>
                <a:latin typeface="+mj-lt"/>
                <a:ea typeface="+mj-ea"/>
                <a:cs typeface="+mj-cs"/>
              </a:rPr>
              <a:t> </a:t>
            </a:r>
            <a:r>
              <a:rPr lang="en-GB" sz="2800" dirty="0" err="1" smtClean="0"/>
              <a:t>PRiSM</a:t>
            </a:r>
            <a:endParaRPr lang="en-US" dirty="0"/>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24000"/>
            <a:ext cx="8705850" cy="340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153206" y="2954179"/>
            <a:ext cx="466794" cy="246221"/>
          </a:xfrm>
          <a:prstGeom prst="rect">
            <a:avLst/>
          </a:prstGeom>
          <a:noFill/>
        </p:spPr>
        <p:txBody>
          <a:bodyPr wrap="none" rtlCol="0">
            <a:spAutoFit/>
          </a:bodyPr>
          <a:lstStyle/>
          <a:p>
            <a:r>
              <a:rPr lang="en-US" sz="1000" dirty="0" smtClean="0"/>
              <a:t>/map</a:t>
            </a:r>
            <a:endParaRPr lang="en-US" sz="1000" dirty="0"/>
          </a:p>
        </p:txBody>
      </p:sp>
    </p:spTree>
    <p:extLst>
      <p:ext uri="{BB962C8B-B14F-4D97-AF65-F5344CB8AC3E}">
        <p14:creationId xmlns:p14="http://schemas.microsoft.com/office/powerpoint/2010/main" val="31879174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6" name="Rectangle 2"/>
          <p:cNvSpPr>
            <a:spLocks noGrp="1" noChangeArrowheads="1"/>
          </p:cNvSpPr>
          <p:nvPr>
            <p:ph type="title"/>
          </p:nvPr>
        </p:nvSpPr>
        <p:spPr>
          <a:xfrm>
            <a:off x="304800" y="0"/>
            <a:ext cx="7215554" cy="1108075"/>
          </a:xfrm>
        </p:spPr>
        <p:txBody>
          <a:bodyPr/>
          <a:lstStyle/>
          <a:p>
            <a:r>
              <a:rPr lang="en-GB" dirty="0" smtClean="0">
                <a:solidFill>
                  <a:srgbClr val="003300"/>
                </a:solidFill>
              </a:rPr>
              <a:t>El </a:t>
            </a:r>
            <a:r>
              <a:rPr lang="en-GB" dirty="0" err="1" smtClean="0">
                <a:solidFill>
                  <a:srgbClr val="003300"/>
                </a:solidFill>
              </a:rPr>
              <a:t>Propósito</a:t>
            </a:r>
            <a:r>
              <a:rPr lang="en-GB" dirty="0" smtClean="0">
                <a:solidFill>
                  <a:srgbClr val="003300"/>
                </a:solidFill>
              </a:rPr>
              <a:t> del </a:t>
            </a:r>
            <a:r>
              <a:rPr lang="en-GB" dirty="0" err="1" smtClean="0">
                <a:solidFill>
                  <a:srgbClr val="003300"/>
                </a:solidFill>
              </a:rPr>
              <a:t>Caso</a:t>
            </a:r>
            <a:r>
              <a:rPr lang="en-GB" dirty="0" smtClean="0">
                <a:solidFill>
                  <a:srgbClr val="003300"/>
                </a:solidFill>
              </a:rPr>
              <a:t> de </a:t>
            </a:r>
            <a:r>
              <a:rPr lang="en-GB" dirty="0" err="1" smtClean="0">
                <a:solidFill>
                  <a:srgbClr val="003300"/>
                </a:solidFill>
              </a:rPr>
              <a:t>Negocio</a:t>
            </a:r>
            <a:r>
              <a:rPr lang="en-GB" dirty="0" smtClean="0">
                <a:solidFill>
                  <a:srgbClr val="003300"/>
                </a:solidFill>
              </a:rPr>
              <a:t> </a:t>
            </a:r>
            <a:endParaRPr lang="en-GB" dirty="0">
              <a:solidFill>
                <a:srgbClr val="003300"/>
              </a:solidFill>
            </a:endParaRPr>
          </a:p>
        </p:txBody>
      </p:sp>
      <p:sp>
        <p:nvSpPr>
          <p:cNvPr id="1419267" name="Rectangle 3"/>
          <p:cNvSpPr>
            <a:spLocks noGrp="1" noChangeArrowheads="1"/>
          </p:cNvSpPr>
          <p:nvPr>
            <p:ph type="body" sz="half" idx="1"/>
          </p:nvPr>
        </p:nvSpPr>
        <p:spPr>
          <a:xfrm>
            <a:off x="491805" y="1391603"/>
            <a:ext cx="6289995" cy="4495800"/>
          </a:xfrm>
        </p:spPr>
        <p:txBody>
          <a:bodyPr>
            <a:normAutofit fontScale="92500" lnSpcReduction="10000"/>
          </a:bodyPr>
          <a:lstStyle/>
          <a:p>
            <a:pPr>
              <a:lnSpc>
                <a:spcPct val="110000"/>
              </a:lnSpc>
              <a:buClrTx/>
            </a:pPr>
            <a:r>
              <a:rPr lang="es-ES" sz="2200" dirty="0" smtClean="0">
                <a:latin typeface="Verdana" pitchFamily="34" charset="0"/>
              </a:rPr>
              <a:t>Justificación del proyecto </a:t>
            </a:r>
            <a:endParaRPr lang="en-GB" sz="2200" dirty="0">
              <a:latin typeface="Verdana" pitchFamily="34" charset="0"/>
            </a:endParaRPr>
          </a:p>
          <a:p>
            <a:pPr>
              <a:lnSpc>
                <a:spcPct val="110000"/>
              </a:lnSpc>
              <a:buClrTx/>
            </a:pPr>
            <a:r>
              <a:rPr lang="es-ES" sz="2200" dirty="0" smtClean="0">
                <a:latin typeface="Verdana" pitchFamily="34" charset="0"/>
              </a:rPr>
              <a:t>Para obtener la autorización para el proyecto y su financiación</a:t>
            </a:r>
            <a:endParaRPr lang="en-GB" sz="2200" dirty="0">
              <a:latin typeface="Verdana" pitchFamily="34" charset="0"/>
            </a:endParaRPr>
          </a:p>
          <a:p>
            <a:pPr>
              <a:lnSpc>
                <a:spcPct val="110000"/>
              </a:lnSpc>
              <a:buClrTx/>
            </a:pPr>
            <a:r>
              <a:rPr lang="es-ES" sz="2200" dirty="0" smtClean="0">
                <a:latin typeface="Verdana" pitchFamily="34" charset="0"/>
              </a:rPr>
              <a:t>Utilizado para dar dirección a un equipo de proyecto</a:t>
            </a:r>
            <a:endParaRPr lang="en-GB" sz="2200" dirty="0">
              <a:latin typeface="Verdana" pitchFamily="34" charset="0"/>
            </a:endParaRPr>
          </a:p>
          <a:p>
            <a:pPr>
              <a:lnSpc>
                <a:spcPct val="110000"/>
              </a:lnSpc>
              <a:buClrTx/>
            </a:pPr>
            <a:r>
              <a:rPr lang="en-GB" sz="2200" dirty="0" err="1" smtClean="0">
                <a:latin typeface="Verdana" pitchFamily="34" charset="0"/>
              </a:rPr>
              <a:t>Documento</a:t>
            </a:r>
            <a:r>
              <a:rPr lang="en-GB" sz="2200" dirty="0" smtClean="0">
                <a:latin typeface="Verdana" pitchFamily="34" charset="0"/>
              </a:rPr>
              <a:t> de </a:t>
            </a:r>
            <a:r>
              <a:rPr lang="en-GB" sz="2200" dirty="0" err="1" smtClean="0">
                <a:latin typeface="Verdana" pitchFamily="34" charset="0"/>
              </a:rPr>
              <a:t>Línea</a:t>
            </a:r>
            <a:r>
              <a:rPr lang="en-GB" sz="2200" dirty="0" smtClean="0">
                <a:latin typeface="Verdana" pitchFamily="34" charset="0"/>
              </a:rPr>
              <a:t> Base </a:t>
            </a:r>
            <a:r>
              <a:rPr lang="en-GB" sz="2200" dirty="0" err="1" smtClean="0">
                <a:latin typeface="Verdana" pitchFamily="34" charset="0"/>
              </a:rPr>
              <a:t>para</a:t>
            </a:r>
            <a:r>
              <a:rPr lang="en-GB" sz="2200" dirty="0" smtClean="0">
                <a:latin typeface="Verdana" pitchFamily="34" charset="0"/>
              </a:rPr>
              <a:t> </a:t>
            </a:r>
            <a:r>
              <a:rPr lang="en-GB" sz="2200" dirty="0" err="1" smtClean="0">
                <a:latin typeface="Verdana" pitchFamily="34" charset="0"/>
              </a:rPr>
              <a:t>revisiones</a:t>
            </a:r>
            <a:r>
              <a:rPr lang="en-GB" sz="2200" dirty="0" smtClean="0">
                <a:latin typeface="Verdana" pitchFamily="34" charset="0"/>
              </a:rPr>
              <a:t> de </a:t>
            </a:r>
            <a:r>
              <a:rPr lang="en-GB" sz="2200" dirty="0" err="1" smtClean="0">
                <a:latin typeface="Verdana" pitchFamily="34" charset="0"/>
              </a:rPr>
              <a:t>fases</a:t>
            </a:r>
            <a:r>
              <a:rPr lang="en-GB" sz="2200" dirty="0" smtClean="0">
                <a:latin typeface="Verdana" pitchFamily="34" charset="0"/>
              </a:rPr>
              <a:t> y </a:t>
            </a:r>
            <a:r>
              <a:rPr lang="en-GB" sz="2200" dirty="0" err="1" smtClean="0">
                <a:latin typeface="Verdana" pitchFamily="34" charset="0"/>
              </a:rPr>
              <a:t>etapas</a:t>
            </a:r>
            <a:endParaRPr lang="en-GB" sz="2200" dirty="0" smtClean="0">
              <a:latin typeface="Verdana" pitchFamily="34" charset="0"/>
            </a:endParaRPr>
          </a:p>
          <a:p>
            <a:pPr>
              <a:lnSpc>
                <a:spcPct val="110000"/>
              </a:lnSpc>
              <a:buClrTx/>
            </a:pPr>
            <a:r>
              <a:rPr lang="en-GB" sz="2200" dirty="0" err="1" smtClean="0">
                <a:latin typeface="Verdana" pitchFamily="34" charset="0"/>
              </a:rPr>
              <a:t>Utilizado</a:t>
            </a:r>
            <a:r>
              <a:rPr lang="en-GB" sz="2200" dirty="0" smtClean="0">
                <a:latin typeface="Verdana" pitchFamily="34" charset="0"/>
              </a:rPr>
              <a:t> en la </a:t>
            </a:r>
            <a:r>
              <a:rPr lang="en-GB" sz="2200" dirty="0" err="1" smtClean="0">
                <a:latin typeface="Verdana" pitchFamily="34" charset="0"/>
              </a:rPr>
              <a:t>evaluación</a:t>
            </a:r>
            <a:r>
              <a:rPr lang="en-GB" sz="2200" dirty="0" smtClean="0">
                <a:latin typeface="Verdana" pitchFamily="34" charset="0"/>
              </a:rPr>
              <a:t> de </a:t>
            </a:r>
            <a:r>
              <a:rPr lang="en-GB" sz="2200" dirty="0" err="1" smtClean="0">
                <a:latin typeface="Verdana" pitchFamily="34" charset="0"/>
              </a:rPr>
              <a:t>las</a:t>
            </a:r>
            <a:r>
              <a:rPr lang="en-GB" sz="2200" dirty="0" smtClean="0">
                <a:latin typeface="Verdana" pitchFamily="34" charset="0"/>
              </a:rPr>
              <a:t> solicitudes de </a:t>
            </a:r>
            <a:r>
              <a:rPr lang="en-GB" sz="2200" dirty="0" err="1" smtClean="0">
                <a:latin typeface="Verdana" pitchFamily="34" charset="0"/>
              </a:rPr>
              <a:t>cambio</a:t>
            </a:r>
            <a:endParaRPr lang="en-GB" sz="2200" dirty="0">
              <a:latin typeface="Verdana" pitchFamily="34" charset="0"/>
            </a:endParaRPr>
          </a:p>
          <a:p>
            <a:pPr>
              <a:lnSpc>
                <a:spcPct val="110000"/>
              </a:lnSpc>
              <a:buClrTx/>
            </a:pPr>
            <a:r>
              <a:rPr lang="en-GB" sz="2200" dirty="0" err="1" smtClean="0">
                <a:latin typeface="Verdana" pitchFamily="34" charset="0"/>
              </a:rPr>
              <a:t>Documento</a:t>
            </a:r>
            <a:r>
              <a:rPr lang="en-GB" sz="2200" dirty="0" smtClean="0">
                <a:latin typeface="Verdana" pitchFamily="34" charset="0"/>
              </a:rPr>
              <a:t> de </a:t>
            </a:r>
            <a:r>
              <a:rPr lang="en-GB" sz="2200" dirty="0" err="1" smtClean="0">
                <a:latin typeface="Verdana" pitchFamily="34" charset="0"/>
              </a:rPr>
              <a:t>Línea</a:t>
            </a:r>
            <a:r>
              <a:rPr lang="en-GB" sz="2200" dirty="0" smtClean="0">
                <a:latin typeface="Verdana" pitchFamily="34" charset="0"/>
              </a:rPr>
              <a:t> Base </a:t>
            </a:r>
            <a:r>
              <a:rPr lang="en-GB" sz="2200" dirty="0" err="1" smtClean="0">
                <a:latin typeface="Verdana" pitchFamily="34" charset="0"/>
              </a:rPr>
              <a:t>para</a:t>
            </a:r>
            <a:r>
              <a:rPr lang="en-GB" sz="2200" dirty="0" smtClean="0">
                <a:latin typeface="Verdana" pitchFamily="34" charset="0"/>
              </a:rPr>
              <a:t> la </a:t>
            </a:r>
            <a:r>
              <a:rPr lang="en-GB" sz="2200" dirty="0" err="1" smtClean="0">
                <a:latin typeface="Verdana" pitchFamily="34" charset="0"/>
              </a:rPr>
              <a:t>revisión</a:t>
            </a:r>
            <a:r>
              <a:rPr lang="en-GB" sz="2200" dirty="0" smtClean="0">
                <a:latin typeface="Verdana" pitchFamily="34" charset="0"/>
              </a:rPr>
              <a:t> de los </a:t>
            </a:r>
            <a:r>
              <a:rPr lang="en-GB" sz="2200" dirty="0" err="1" smtClean="0">
                <a:latin typeface="Verdana" pitchFamily="34" charset="0"/>
              </a:rPr>
              <a:t>Beneficios</a:t>
            </a:r>
            <a:endParaRPr lang="en-GB" sz="2200" dirty="0">
              <a:latin typeface="Verdana" pitchFamily="34" charset="0"/>
            </a:endParaRPr>
          </a:p>
          <a:p>
            <a:pPr>
              <a:lnSpc>
                <a:spcPct val="110000"/>
              </a:lnSpc>
              <a:buClrTx/>
            </a:pPr>
            <a:r>
              <a:rPr lang="en-GB" sz="2200" dirty="0" err="1" smtClean="0">
                <a:latin typeface="Verdana" pitchFamily="34" charset="0"/>
              </a:rPr>
              <a:t>Utilizado</a:t>
            </a:r>
            <a:r>
              <a:rPr lang="en-GB" sz="2200" dirty="0" smtClean="0">
                <a:latin typeface="Verdana" pitchFamily="34" charset="0"/>
              </a:rPr>
              <a:t> </a:t>
            </a:r>
            <a:r>
              <a:rPr lang="en-GB" sz="2200" dirty="0" err="1" smtClean="0">
                <a:latin typeface="Verdana" pitchFamily="34" charset="0"/>
              </a:rPr>
              <a:t>por</a:t>
            </a:r>
            <a:r>
              <a:rPr lang="en-GB" sz="2200" dirty="0" smtClean="0">
                <a:latin typeface="Verdana" pitchFamily="34" charset="0"/>
              </a:rPr>
              <a:t> la </a:t>
            </a:r>
            <a:r>
              <a:rPr lang="en-GB" sz="2200" dirty="0" err="1" smtClean="0">
                <a:latin typeface="Verdana" pitchFamily="34" charset="0"/>
              </a:rPr>
              <a:t>organización</a:t>
            </a:r>
            <a:r>
              <a:rPr lang="en-GB" sz="2200" dirty="0" smtClean="0">
                <a:latin typeface="Verdana" pitchFamily="34" charset="0"/>
              </a:rPr>
              <a:t> </a:t>
            </a:r>
            <a:r>
              <a:rPr lang="en-GB" sz="2200" dirty="0" err="1" smtClean="0">
                <a:latin typeface="Verdana" pitchFamily="34" charset="0"/>
              </a:rPr>
              <a:t>para</a:t>
            </a:r>
            <a:r>
              <a:rPr lang="en-GB" sz="2200" dirty="0" smtClean="0">
                <a:latin typeface="Verdana" pitchFamily="34" charset="0"/>
              </a:rPr>
              <a:t> </a:t>
            </a:r>
            <a:r>
              <a:rPr lang="en-GB" sz="2200" dirty="0" err="1" smtClean="0">
                <a:latin typeface="Verdana" pitchFamily="34" charset="0"/>
              </a:rPr>
              <a:t>facilitar</a:t>
            </a:r>
            <a:r>
              <a:rPr lang="en-GB" sz="2200" dirty="0" smtClean="0">
                <a:latin typeface="Verdana" pitchFamily="34" charset="0"/>
              </a:rPr>
              <a:t> </a:t>
            </a:r>
            <a:r>
              <a:rPr lang="en-GB" sz="2200" dirty="0" err="1" smtClean="0">
                <a:latin typeface="Verdana" pitchFamily="34" charset="0"/>
              </a:rPr>
              <a:t>las</a:t>
            </a:r>
            <a:r>
              <a:rPr lang="en-GB" sz="2200" dirty="0" smtClean="0">
                <a:latin typeface="Verdana" pitchFamily="34" charset="0"/>
              </a:rPr>
              <a:t> </a:t>
            </a:r>
            <a:r>
              <a:rPr lang="en-GB" sz="2200" dirty="0" err="1" smtClean="0">
                <a:latin typeface="Verdana" pitchFamily="34" charset="0"/>
              </a:rPr>
              <a:t>lecciones</a:t>
            </a:r>
            <a:r>
              <a:rPr lang="en-GB" sz="2200" dirty="0" smtClean="0">
                <a:latin typeface="Verdana" pitchFamily="34" charset="0"/>
              </a:rPr>
              <a:t> </a:t>
            </a:r>
            <a:r>
              <a:rPr lang="en-GB" sz="2200" dirty="0" err="1" smtClean="0">
                <a:latin typeface="Verdana" pitchFamily="34" charset="0"/>
              </a:rPr>
              <a:t>aprendidas</a:t>
            </a:r>
            <a:endParaRPr lang="en-GB" sz="2200" dirty="0">
              <a:latin typeface="Verdana" pitchFamily="34" charset="0"/>
            </a:endParaRPr>
          </a:p>
        </p:txBody>
      </p:sp>
      <p:pic>
        <p:nvPicPr>
          <p:cNvPr id="1891336" name="Picture 8"/>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684395" y="3328417"/>
            <a:ext cx="2392783" cy="2141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dirty="0" smtClean="0"/>
              <a:t>©Copyright GPM 2009-2013</a:t>
            </a:r>
            <a:endParaRPr lang="en-US" dirty="0"/>
          </a:p>
        </p:txBody>
      </p:sp>
    </p:spTree>
    <p:extLst>
      <p:ext uri="{BB962C8B-B14F-4D97-AF65-F5344CB8AC3E}">
        <p14:creationId xmlns:p14="http://schemas.microsoft.com/office/powerpoint/2010/main" val="9944309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338" name="Rectangle 2"/>
          <p:cNvSpPr>
            <a:spLocks noGrp="1" noChangeArrowheads="1"/>
          </p:cNvSpPr>
          <p:nvPr>
            <p:ph type="title"/>
          </p:nvPr>
        </p:nvSpPr>
        <p:spPr/>
        <p:txBody>
          <a:bodyPr/>
          <a:lstStyle/>
          <a:p>
            <a:r>
              <a:rPr lang="en-GB" dirty="0" err="1" smtClean="0"/>
              <a:t>Contenido</a:t>
            </a:r>
            <a:r>
              <a:rPr lang="en-GB" dirty="0" smtClean="0"/>
              <a:t> del </a:t>
            </a:r>
            <a:r>
              <a:rPr lang="en-GB" dirty="0" err="1" smtClean="0"/>
              <a:t>Caso</a:t>
            </a:r>
            <a:r>
              <a:rPr lang="en-GB" dirty="0" smtClean="0"/>
              <a:t> de </a:t>
            </a:r>
            <a:r>
              <a:rPr lang="en-GB" dirty="0" err="1" smtClean="0"/>
              <a:t>Negocios</a:t>
            </a:r>
            <a:endParaRPr lang="en-GB" dirty="0"/>
          </a:p>
        </p:txBody>
      </p:sp>
      <p:sp>
        <p:nvSpPr>
          <p:cNvPr id="1422339" name="Rectangle 3"/>
          <p:cNvSpPr>
            <a:spLocks noGrp="1" noChangeArrowheads="1"/>
          </p:cNvSpPr>
          <p:nvPr>
            <p:ph type="body" idx="1"/>
          </p:nvPr>
        </p:nvSpPr>
        <p:spPr/>
        <p:txBody>
          <a:bodyPr>
            <a:normAutofit fontScale="62500" lnSpcReduction="20000"/>
          </a:bodyPr>
          <a:lstStyle/>
          <a:p>
            <a:r>
              <a:rPr lang="en-GB" dirty="0" err="1" smtClean="0"/>
              <a:t>Propósito</a:t>
            </a:r>
            <a:endParaRPr lang="en-GB" dirty="0"/>
          </a:p>
          <a:p>
            <a:r>
              <a:rPr lang="en-GB" dirty="0" err="1" smtClean="0"/>
              <a:t>Resumen</a:t>
            </a:r>
            <a:r>
              <a:rPr lang="en-GB" dirty="0" smtClean="0"/>
              <a:t> del </a:t>
            </a:r>
            <a:r>
              <a:rPr lang="en-GB" dirty="0" err="1" smtClean="0"/>
              <a:t>Proyecto</a:t>
            </a:r>
            <a:endParaRPr lang="en-GB" dirty="0"/>
          </a:p>
          <a:p>
            <a:r>
              <a:rPr lang="en-GB" dirty="0" err="1" smtClean="0"/>
              <a:t>Objetivos</a:t>
            </a:r>
            <a:r>
              <a:rPr lang="en-GB" dirty="0" smtClean="0"/>
              <a:t> </a:t>
            </a:r>
            <a:r>
              <a:rPr lang="en-GB" dirty="0" err="1" smtClean="0"/>
              <a:t>Organizacionales</a:t>
            </a:r>
            <a:endParaRPr lang="en-GB" dirty="0"/>
          </a:p>
          <a:p>
            <a:r>
              <a:rPr lang="en-GB" dirty="0" err="1" smtClean="0"/>
              <a:t>Objetivos</a:t>
            </a:r>
            <a:r>
              <a:rPr lang="en-GB" dirty="0" smtClean="0"/>
              <a:t> del </a:t>
            </a:r>
            <a:r>
              <a:rPr lang="en-GB" dirty="0" err="1" smtClean="0"/>
              <a:t>Proyecto</a:t>
            </a:r>
            <a:endParaRPr lang="en-GB" dirty="0"/>
          </a:p>
          <a:p>
            <a:r>
              <a:rPr lang="en-GB" dirty="0" err="1" smtClean="0"/>
              <a:t>Beneficios</a:t>
            </a:r>
            <a:endParaRPr lang="en-GB" dirty="0"/>
          </a:p>
          <a:p>
            <a:r>
              <a:rPr lang="en-GB" dirty="0" err="1" smtClean="0"/>
              <a:t>Entregables</a:t>
            </a:r>
            <a:endParaRPr lang="en-GB" dirty="0" smtClean="0"/>
          </a:p>
          <a:p>
            <a:r>
              <a:rPr lang="en-GB" b="1" u="sng" dirty="0" err="1" smtClean="0">
                <a:solidFill>
                  <a:schemeClr val="accent1">
                    <a:lumMod val="75000"/>
                  </a:schemeClr>
                </a:solidFill>
              </a:rPr>
              <a:t>Indicadores</a:t>
            </a:r>
            <a:r>
              <a:rPr lang="en-GB" b="1" u="sng" dirty="0" smtClean="0">
                <a:solidFill>
                  <a:schemeClr val="accent1">
                    <a:lumMod val="75000"/>
                  </a:schemeClr>
                </a:solidFill>
              </a:rPr>
              <a:t> de </a:t>
            </a:r>
            <a:r>
              <a:rPr lang="en-GB" b="1" u="sng" dirty="0" err="1" smtClean="0">
                <a:solidFill>
                  <a:schemeClr val="accent1">
                    <a:lumMod val="75000"/>
                  </a:schemeClr>
                </a:solidFill>
              </a:rPr>
              <a:t>Desempeño</a:t>
            </a:r>
            <a:endParaRPr lang="en-GB" b="1" u="sng" dirty="0" smtClean="0">
              <a:solidFill>
                <a:schemeClr val="accent1">
                  <a:lumMod val="75000"/>
                </a:schemeClr>
              </a:solidFill>
            </a:endParaRPr>
          </a:p>
          <a:p>
            <a:r>
              <a:rPr lang="en-GB" dirty="0" err="1" smtClean="0"/>
              <a:t>Riesgos</a:t>
            </a:r>
            <a:r>
              <a:rPr lang="en-GB" dirty="0" smtClean="0"/>
              <a:t> y </a:t>
            </a:r>
            <a:r>
              <a:rPr lang="en-GB" dirty="0" err="1" smtClean="0"/>
              <a:t>Oportunidades</a:t>
            </a:r>
            <a:endParaRPr lang="en-GB" dirty="0" smtClean="0"/>
          </a:p>
          <a:p>
            <a:r>
              <a:rPr lang="en-GB" dirty="0" err="1" smtClean="0"/>
              <a:t>Condiciones</a:t>
            </a:r>
            <a:r>
              <a:rPr lang="en-GB" dirty="0" smtClean="0"/>
              <a:t> del Mercado y</a:t>
            </a:r>
          </a:p>
          <a:p>
            <a:pPr>
              <a:buNone/>
            </a:pPr>
            <a:r>
              <a:rPr lang="en-GB" dirty="0" smtClean="0"/>
              <a:t>	 </a:t>
            </a:r>
            <a:r>
              <a:rPr lang="en-GB" dirty="0" err="1" smtClean="0"/>
              <a:t>Competencia</a:t>
            </a:r>
            <a:endParaRPr lang="en-GB" dirty="0" smtClean="0"/>
          </a:p>
          <a:p>
            <a:r>
              <a:rPr lang="en-GB" dirty="0" err="1" smtClean="0"/>
              <a:t>Restricciones</a:t>
            </a:r>
            <a:r>
              <a:rPr lang="en-GB" dirty="0" smtClean="0"/>
              <a:t> </a:t>
            </a:r>
            <a:r>
              <a:rPr lang="en-GB" dirty="0" err="1" smtClean="0"/>
              <a:t>Organizacionales</a:t>
            </a:r>
            <a:endParaRPr lang="en-GB" dirty="0" smtClean="0"/>
          </a:p>
          <a:p>
            <a:r>
              <a:rPr lang="en-GB" dirty="0" err="1" smtClean="0"/>
              <a:t>Patrocinador</a:t>
            </a:r>
            <a:r>
              <a:rPr lang="en-GB" dirty="0" smtClean="0"/>
              <a:t> del </a:t>
            </a:r>
            <a:r>
              <a:rPr lang="en-GB" dirty="0" err="1" smtClean="0"/>
              <a:t>Proyecto</a:t>
            </a:r>
            <a:endParaRPr lang="en-GB" dirty="0" smtClean="0"/>
          </a:p>
          <a:p>
            <a:r>
              <a:rPr lang="en-GB" dirty="0" err="1" smtClean="0"/>
              <a:t>Propietario</a:t>
            </a:r>
            <a:r>
              <a:rPr lang="en-GB" dirty="0" smtClean="0"/>
              <a:t> del </a:t>
            </a:r>
            <a:r>
              <a:rPr lang="en-GB" dirty="0" err="1" smtClean="0"/>
              <a:t>Proyecto</a:t>
            </a:r>
            <a:endParaRPr lang="en-GB" dirty="0" smtClean="0"/>
          </a:p>
          <a:p>
            <a:r>
              <a:rPr lang="en-GB" dirty="0" smtClean="0"/>
              <a:t>Control del </a:t>
            </a:r>
            <a:r>
              <a:rPr lang="en-GB" dirty="0" err="1" smtClean="0"/>
              <a:t>Proyecto</a:t>
            </a:r>
            <a:endParaRPr lang="en-GB" dirty="0" smtClean="0"/>
          </a:p>
          <a:p>
            <a:r>
              <a:rPr lang="en-GB" dirty="0" err="1" smtClean="0"/>
              <a:t>Recursos</a:t>
            </a:r>
            <a:endParaRPr lang="en-GB" dirty="0" smtClean="0"/>
          </a:p>
          <a:p>
            <a:r>
              <a:rPr lang="en-GB" dirty="0" err="1" smtClean="0"/>
              <a:t>Otras</a:t>
            </a:r>
            <a:r>
              <a:rPr lang="en-GB" dirty="0" smtClean="0"/>
              <a:t> </a:t>
            </a:r>
            <a:r>
              <a:rPr lang="en-GB" dirty="0" err="1" smtClean="0"/>
              <a:t>Restricciones</a:t>
            </a:r>
            <a:endParaRPr lang="en-GB" dirty="0" smtClean="0"/>
          </a:p>
          <a:p>
            <a:endParaRPr lang="en-GB" dirty="0"/>
          </a:p>
        </p:txBody>
      </p:sp>
      <p:pic>
        <p:nvPicPr>
          <p:cNvPr id="18974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974" y="1536020"/>
            <a:ext cx="3411424" cy="373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86200" y="1828801"/>
            <a:ext cx="1828800" cy="369332"/>
          </a:xfrm>
          <a:prstGeom prst="rect">
            <a:avLst/>
          </a:prstGeom>
          <a:noFill/>
        </p:spPr>
        <p:txBody>
          <a:bodyPr wrap="square" rtlCol="0">
            <a:spAutoFit/>
          </a:bodyPr>
          <a:lstStyle/>
          <a:p>
            <a:r>
              <a:rPr lang="en-US" dirty="0" err="1" smtClean="0"/>
              <a:t>Caso</a:t>
            </a:r>
            <a:r>
              <a:rPr lang="en-US" dirty="0" smtClean="0"/>
              <a:t> de </a:t>
            </a:r>
            <a:r>
              <a:rPr lang="en-US" dirty="0" err="1" smtClean="0"/>
              <a:t>Negocio</a:t>
            </a:r>
            <a:endParaRPr lang="en-US" dirty="0"/>
          </a:p>
        </p:txBody>
      </p:sp>
      <p:sp>
        <p:nvSpPr>
          <p:cNvPr id="7" name="TextBox 6"/>
          <p:cNvSpPr txBox="1"/>
          <p:nvPr/>
        </p:nvSpPr>
        <p:spPr>
          <a:xfrm>
            <a:off x="4343400" y="3505200"/>
            <a:ext cx="1905000" cy="800219"/>
          </a:xfrm>
          <a:prstGeom prst="rect">
            <a:avLst/>
          </a:prstGeom>
          <a:noFill/>
        </p:spPr>
        <p:txBody>
          <a:bodyPr wrap="square" rtlCol="0">
            <a:spAutoFit/>
          </a:bodyPr>
          <a:lstStyle/>
          <a:p>
            <a:r>
              <a:rPr lang="en-US" dirty="0" err="1" smtClean="0"/>
              <a:t>Caso</a:t>
            </a:r>
            <a:r>
              <a:rPr lang="en-US" dirty="0" smtClean="0"/>
              <a:t> de </a:t>
            </a:r>
            <a:r>
              <a:rPr lang="en-US" dirty="0" err="1" smtClean="0"/>
              <a:t>Negocio</a:t>
            </a:r>
            <a:r>
              <a:rPr lang="en-US" dirty="0" smtClean="0"/>
              <a:t/>
            </a:r>
            <a:br>
              <a:rPr lang="en-US" dirty="0" smtClean="0"/>
            </a:br>
            <a:r>
              <a:rPr lang="en-US" sz="1400" dirty="0" smtClean="0"/>
              <a:t>(No </a:t>
            </a:r>
            <a:r>
              <a:rPr lang="en-US" sz="1400" dirty="0" err="1" smtClean="0"/>
              <a:t>es</a:t>
            </a:r>
            <a:r>
              <a:rPr lang="en-US" sz="1400" dirty="0" smtClean="0"/>
              <a:t> el </a:t>
            </a:r>
            <a:r>
              <a:rPr lang="en-US" sz="1400" dirty="0" err="1" smtClean="0"/>
              <a:t>mismo</a:t>
            </a:r>
            <a:r>
              <a:rPr lang="en-US" sz="1400" dirty="0" smtClean="0"/>
              <a:t> al </a:t>
            </a:r>
            <a:r>
              <a:rPr lang="en-US" sz="1400" dirty="0" err="1" smtClean="0"/>
              <a:t>cual</a:t>
            </a:r>
            <a:r>
              <a:rPr lang="en-US" sz="1400" dirty="0" smtClean="0"/>
              <a:t> </a:t>
            </a:r>
            <a:r>
              <a:rPr lang="en-US" sz="1400" dirty="0" err="1" smtClean="0"/>
              <a:t>nos</a:t>
            </a:r>
            <a:r>
              <a:rPr lang="en-US" sz="1400" dirty="0" smtClean="0"/>
              <a:t> </a:t>
            </a:r>
            <a:r>
              <a:rPr lang="en-US" sz="1400" dirty="0" err="1" smtClean="0"/>
              <a:t>referimos</a:t>
            </a:r>
            <a:r>
              <a:rPr lang="en-US" sz="1400" dirty="0" smtClean="0"/>
              <a:t>)</a:t>
            </a:r>
            <a:endParaRPr lang="en-US" sz="1400" dirty="0"/>
          </a:p>
        </p:txBody>
      </p:sp>
      <p:cxnSp>
        <p:nvCxnSpPr>
          <p:cNvPr id="4" name="Straight Arrow Connector 3"/>
          <p:cNvCxnSpPr/>
          <p:nvPr/>
        </p:nvCxnSpPr>
        <p:spPr bwMode="auto">
          <a:xfrm>
            <a:off x="5638800" y="4267200"/>
            <a:ext cx="1075593" cy="2286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bwMode="auto">
          <a:xfrm flipV="1">
            <a:off x="5516126" y="1991432"/>
            <a:ext cx="1075593" cy="1"/>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3" name="Footer Placeholder 2"/>
          <p:cNvSpPr>
            <a:spLocks noGrp="1"/>
          </p:cNvSpPr>
          <p:nvPr>
            <p:ph type="ftr" sz="quarter" idx="11"/>
          </p:nvPr>
        </p:nvSpPr>
        <p:spPr/>
        <p:txBody>
          <a:bodyPr/>
          <a:lstStyle/>
          <a:p>
            <a:r>
              <a:rPr lang="en-US" dirty="0" smtClean="0"/>
              <a:t>©Copyright GPM 2009-2013</a:t>
            </a:r>
            <a:endParaRPr lang="en-US" dirty="0"/>
          </a:p>
        </p:txBody>
      </p:sp>
    </p:spTree>
    <p:extLst>
      <p:ext uri="{BB962C8B-B14F-4D97-AF65-F5344CB8AC3E}">
        <p14:creationId xmlns:p14="http://schemas.microsoft.com/office/powerpoint/2010/main" val="176146956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086600" cy="11430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3200" b="0" kern="1200" dirty="0" smtClean="0">
                <a:solidFill>
                  <a:srgbClr val="003300"/>
                </a:solidFill>
                <a:effectLst/>
                <a:latin typeface="+mj-lt"/>
                <a:ea typeface="+mj-ea"/>
                <a:cs typeface="+mj-cs"/>
              </a:rPr>
              <a:t>La </a:t>
            </a:r>
            <a:r>
              <a:rPr lang="en-US" sz="3200" b="0" kern="1200" dirty="0" err="1" smtClean="0">
                <a:solidFill>
                  <a:srgbClr val="003300"/>
                </a:solidFill>
                <a:effectLst/>
                <a:latin typeface="+mj-lt"/>
                <a:ea typeface="+mj-ea"/>
                <a:cs typeface="+mj-cs"/>
              </a:rPr>
              <a:t>Sostenibilidad</a:t>
            </a:r>
            <a:r>
              <a:rPr lang="en-US" sz="3200" b="0" kern="1200" dirty="0" smtClean="0">
                <a:solidFill>
                  <a:srgbClr val="003300"/>
                </a:solidFill>
                <a:effectLst/>
                <a:latin typeface="+mj-lt"/>
                <a:ea typeface="+mj-ea"/>
                <a:cs typeface="+mj-cs"/>
              </a:rPr>
              <a:t> en el </a:t>
            </a:r>
            <a:r>
              <a:rPr lang="en-US" sz="3200" b="0" kern="1200" dirty="0" err="1" smtClean="0">
                <a:solidFill>
                  <a:srgbClr val="003300"/>
                </a:solidFill>
                <a:effectLst/>
                <a:latin typeface="+mj-lt"/>
                <a:ea typeface="+mj-ea"/>
                <a:cs typeface="+mj-cs"/>
              </a:rPr>
              <a:t>Caso</a:t>
            </a:r>
            <a:r>
              <a:rPr lang="en-US" sz="3200" b="0" kern="1200" dirty="0" smtClean="0">
                <a:solidFill>
                  <a:srgbClr val="003300"/>
                </a:solidFill>
                <a:effectLst/>
                <a:latin typeface="+mj-lt"/>
                <a:ea typeface="+mj-ea"/>
                <a:cs typeface="+mj-cs"/>
              </a:rPr>
              <a:t> de </a:t>
            </a:r>
            <a:r>
              <a:rPr lang="en-US" sz="3200" b="0" kern="1200" dirty="0" err="1" smtClean="0">
                <a:solidFill>
                  <a:srgbClr val="003300"/>
                </a:solidFill>
                <a:effectLst/>
                <a:latin typeface="+mj-lt"/>
                <a:ea typeface="+mj-ea"/>
                <a:cs typeface="+mj-cs"/>
              </a:rPr>
              <a:t>Negocio</a:t>
            </a:r>
            <a:endParaRPr lang="en-US" dirty="0"/>
          </a:p>
        </p:txBody>
      </p:sp>
      <p:sp>
        <p:nvSpPr>
          <p:cNvPr id="3" name="Content Placeholder 2"/>
          <p:cNvSpPr>
            <a:spLocks noGrp="1"/>
          </p:cNvSpPr>
          <p:nvPr>
            <p:ph idx="1"/>
          </p:nvPr>
        </p:nvSpPr>
        <p:spPr>
          <a:xfrm>
            <a:off x="457200" y="1371600"/>
            <a:ext cx="8229600" cy="4525963"/>
          </a:xfrm>
        </p:spPr>
        <p:txBody>
          <a:bodyPr>
            <a:normAutofit lnSpcReduction="10000"/>
          </a:bodyPr>
          <a:lstStyle/>
          <a:p>
            <a:r>
              <a:rPr lang="en-US" dirty="0" err="1" smtClean="0"/>
              <a:t>Debe</a:t>
            </a:r>
            <a:r>
              <a:rPr lang="en-US" dirty="0" smtClean="0"/>
              <a:t> </a:t>
            </a:r>
            <a:r>
              <a:rPr lang="en-US" dirty="0" err="1" smtClean="0"/>
              <a:t>incluir</a:t>
            </a:r>
            <a:r>
              <a:rPr lang="en-US" dirty="0" smtClean="0"/>
              <a:t> </a:t>
            </a:r>
            <a:r>
              <a:rPr lang="en-US" dirty="0" err="1" smtClean="0"/>
              <a:t>referencias</a:t>
            </a:r>
            <a:r>
              <a:rPr lang="en-US" dirty="0" smtClean="0"/>
              <a:t> a:</a:t>
            </a:r>
          </a:p>
          <a:p>
            <a:pPr lvl="1"/>
            <a:r>
              <a:rPr lang="en-US" dirty="0" err="1" smtClean="0"/>
              <a:t>Gobernanza</a:t>
            </a:r>
            <a:r>
              <a:rPr lang="en-US" dirty="0" smtClean="0"/>
              <a:t> de </a:t>
            </a:r>
            <a:r>
              <a:rPr lang="en-US" dirty="0" err="1" smtClean="0"/>
              <a:t>Sostenibilidad</a:t>
            </a:r>
            <a:r>
              <a:rPr lang="en-US" dirty="0" smtClean="0"/>
              <a:t> </a:t>
            </a:r>
            <a:r>
              <a:rPr lang="en-US" dirty="0" err="1" smtClean="0"/>
              <a:t>Corportaiva</a:t>
            </a:r>
            <a:endParaRPr lang="en-US" dirty="0" smtClean="0"/>
          </a:p>
          <a:p>
            <a:pPr lvl="1"/>
            <a:r>
              <a:rPr lang="en-US" dirty="0" err="1" smtClean="0"/>
              <a:t>Cumplimiento</a:t>
            </a:r>
            <a:r>
              <a:rPr lang="en-US" dirty="0" smtClean="0"/>
              <a:t> </a:t>
            </a:r>
            <a:r>
              <a:rPr lang="en-US" dirty="0" err="1" smtClean="0"/>
              <a:t>Regulatorio</a:t>
            </a:r>
            <a:endParaRPr lang="en-US" dirty="0" smtClean="0"/>
          </a:p>
          <a:p>
            <a:pPr lvl="1"/>
            <a:r>
              <a:rPr lang="en-US" dirty="0" err="1" smtClean="0"/>
              <a:t>Objetivos</a:t>
            </a:r>
            <a:r>
              <a:rPr lang="en-US" dirty="0" smtClean="0"/>
              <a:t> y </a:t>
            </a:r>
            <a:r>
              <a:rPr lang="en-US" dirty="0" err="1" smtClean="0"/>
              <a:t>Metas</a:t>
            </a:r>
            <a:endParaRPr lang="en-US" dirty="0" smtClean="0"/>
          </a:p>
          <a:p>
            <a:pPr lvl="1"/>
            <a:r>
              <a:rPr lang="en-US" dirty="0" err="1" smtClean="0"/>
              <a:t>Indicadores</a:t>
            </a:r>
            <a:r>
              <a:rPr lang="en-US" dirty="0" smtClean="0"/>
              <a:t> de </a:t>
            </a:r>
            <a:r>
              <a:rPr lang="en-US" dirty="0" err="1" smtClean="0"/>
              <a:t>Desempeño</a:t>
            </a:r>
            <a:r>
              <a:rPr lang="en-US" dirty="0" smtClean="0"/>
              <a:t> </a:t>
            </a:r>
            <a:r>
              <a:rPr lang="en-US" dirty="0" err="1" smtClean="0"/>
              <a:t>Utilizando</a:t>
            </a:r>
            <a:r>
              <a:rPr lang="en-US" dirty="0" smtClean="0"/>
              <a:t> P5 (</a:t>
            </a:r>
            <a:r>
              <a:rPr lang="en-US" dirty="0" err="1" smtClean="0"/>
              <a:t>Vamos</a:t>
            </a:r>
            <a:r>
              <a:rPr lang="en-US" dirty="0" smtClean="0"/>
              <a:t> a </a:t>
            </a:r>
            <a:r>
              <a:rPr lang="en-US" dirty="0" err="1" smtClean="0"/>
              <a:t>llegar</a:t>
            </a:r>
            <a:r>
              <a:rPr lang="en-US" dirty="0" smtClean="0"/>
              <a:t> a </a:t>
            </a:r>
            <a:r>
              <a:rPr lang="en-US" dirty="0" err="1" smtClean="0"/>
              <a:t>esto</a:t>
            </a:r>
            <a:r>
              <a:rPr lang="en-US" dirty="0" smtClean="0"/>
              <a:t>)</a:t>
            </a:r>
          </a:p>
          <a:p>
            <a:r>
              <a:rPr lang="en-US" dirty="0" smtClean="0"/>
              <a:t>Los </a:t>
            </a:r>
            <a:r>
              <a:rPr lang="en-US" dirty="0" err="1" smtClean="0"/>
              <a:t>Directores</a:t>
            </a:r>
            <a:r>
              <a:rPr lang="en-US" dirty="0" smtClean="0"/>
              <a:t> de </a:t>
            </a:r>
            <a:r>
              <a:rPr lang="en-US" dirty="0" err="1" smtClean="0"/>
              <a:t>Proyecto</a:t>
            </a:r>
            <a:r>
              <a:rPr lang="en-US" dirty="0" smtClean="0"/>
              <a:t> </a:t>
            </a:r>
            <a:r>
              <a:rPr lang="en-US" dirty="0" err="1" smtClean="0"/>
              <a:t>deben</a:t>
            </a:r>
            <a:r>
              <a:rPr lang="en-US" dirty="0" smtClean="0"/>
              <a:t> </a:t>
            </a:r>
            <a:r>
              <a:rPr lang="en-US" dirty="0" err="1" smtClean="0"/>
              <a:t>siempre</a:t>
            </a:r>
            <a:r>
              <a:rPr lang="en-US" dirty="0" smtClean="0"/>
              <a:t> </a:t>
            </a:r>
            <a:r>
              <a:rPr lang="en-US" dirty="0" err="1" smtClean="0"/>
              <a:t>revisar</a:t>
            </a:r>
            <a:r>
              <a:rPr lang="en-US" dirty="0" smtClean="0"/>
              <a:t> el </a:t>
            </a:r>
            <a:r>
              <a:rPr lang="en-US" dirty="0" err="1" smtClean="0"/>
              <a:t>caso</a:t>
            </a:r>
            <a:r>
              <a:rPr lang="en-US" dirty="0" smtClean="0"/>
              <a:t> de </a:t>
            </a:r>
            <a:r>
              <a:rPr lang="en-US" dirty="0" err="1" smtClean="0"/>
              <a:t>Negocios</a:t>
            </a:r>
            <a:r>
              <a:rPr lang="en-US" dirty="0" smtClean="0"/>
              <a:t> o </a:t>
            </a:r>
            <a:r>
              <a:rPr lang="en-US" dirty="0" err="1" smtClean="0"/>
              <a:t>Acta</a:t>
            </a:r>
            <a:r>
              <a:rPr lang="en-US" dirty="0" smtClean="0"/>
              <a:t> </a:t>
            </a:r>
            <a:r>
              <a:rPr lang="en-US" dirty="0" err="1" smtClean="0"/>
              <a:t>desde</a:t>
            </a:r>
            <a:r>
              <a:rPr lang="en-US" dirty="0" smtClean="0"/>
              <a:t> la </a:t>
            </a:r>
            <a:r>
              <a:rPr lang="en-US" dirty="0" err="1" smtClean="0"/>
              <a:t>Perspectiva</a:t>
            </a:r>
            <a:r>
              <a:rPr lang="en-US" dirty="0" smtClean="0"/>
              <a:t> de RSE </a:t>
            </a:r>
            <a:r>
              <a:rPr lang="en-US" dirty="0" err="1" smtClean="0"/>
              <a:t>comparándolos</a:t>
            </a:r>
            <a:r>
              <a:rPr lang="en-US" dirty="0" smtClean="0"/>
              <a:t> </a:t>
            </a:r>
            <a:r>
              <a:rPr lang="en-US" dirty="0" err="1" smtClean="0"/>
              <a:t>respecto</a:t>
            </a:r>
            <a:r>
              <a:rPr lang="en-US" dirty="0" smtClean="0"/>
              <a:t> del SGA (SG </a:t>
            </a:r>
            <a:r>
              <a:rPr lang="en-US" dirty="0" err="1" smtClean="0"/>
              <a:t>Integrado</a:t>
            </a:r>
            <a:r>
              <a:rPr lang="en-US" dirty="0" smtClean="0"/>
              <a:t>)o con el Responsible de RSE de la </a:t>
            </a:r>
            <a:r>
              <a:rPr lang="en-US" dirty="0" err="1" smtClean="0"/>
              <a:t>Organización</a:t>
            </a:r>
            <a:r>
              <a:rPr lang="en-US" dirty="0" smtClean="0"/>
              <a:t>.</a:t>
            </a:r>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4915" y="4876800"/>
            <a:ext cx="1226694" cy="1226694"/>
          </a:xfrm>
          <a:prstGeom prst="rect">
            <a:avLst/>
          </a:prstGeom>
        </p:spPr>
      </p:pic>
    </p:spTree>
    <p:extLst>
      <p:ext uri="{BB962C8B-B14F-4D97-AF65-F5344CB8AC3E}">
        <p14:creationId xmlns:p14="http://schemas.microsoft.com/office/powerpoint/2010/main" val="293243509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0" y="1765300"/>
            <a:ext cx="9144000" cy="3308261"/>
          </a:xfrm>
          <a:prstGeom prst="rect">
            <a:avLst/>
          </a:prstGeom>
        </p:spPr>
      </p:pic>
      <p:sp>
        <p:nvSpPr>
          <p:cNvPr id="2" name="Title 1"/>
          <p:cNvSpPr>
            <a:spLocks noGrp="1"/>
          </p:cNvSpPr>
          <p:nvPr>
            <p:ph type="title"/>
          </p:nvPr>
        </p:nvSpPr>
        <p:spPr/>
        <p:txBody>
          <a:bodyPr/>
          <a:lstStyle/>
          <a:p>
            <a:pPr>
              <a:defRPr/>
            </a:pPr>
            <a:r>
              <a:rPr lang="en-GB" sz="2800" dirty="0" smtClean="0"/>
              <a:t>La </a:t>
            </a:r>
            <a:r>
              <a:rPr lang="en-GB" sz="2800" dirty="0" err="1" smtClean="0"/>
              <a:t>Etapa</a:t>
            </a:r>
            <a:r>
              <a:rPr lang="en-GB" sz="2800" dirty="0" smtClean="0"/>
              <a:t> de Pre </a:t>
            </a:r>
            <a:r>
              <a:rPr lang="en-GB" sz="2800" dirty="0" err="1" smtClean="0"/>
              <a:t>Proyecto</a:t>
            </a:r>
            <a:r>
              <a:rPr lang="en-GB" sz="2800" dirty="0" smtClean="0"/>
              <a:t>/</a:t>
            </a:r>
            <a:r>
              <a:rPr lang="en-GB" sz="2800" dirty="0" err="1" smtClean="0"/>
              <a:t>Iniciación</a:t>
            </a:r>
            <a:r>
              <a:rPr lang="en-GB" sz="2800" dirty="0" smtClean="0"/>
              <a:t> </a:t>
            </a:r>
            <a:r>
              <a:rPr lang="en-GB" sz="2400" dirty="0" err="1" smtClean="0"/>
              <a:t>PRiSM</a:t>
            </a:r>
            <a:endParaRPr lang="en-US" dirty="0"/>
          </a:p>
        </p:txBody>
      </p:sp>
      <p:sp>
        <p:nvSpPr>
          <p:cNvPr id="6" name="Rectangular Callout 5"/>
          <p:cNvSpPr/>
          <p:nvPr/>
        </p:nvSpPr>
        <p:spPr>
          <a:xfrm>
            <a:off x="1295400" y="3124200"/>
            <a:ext cx="2667000" cy="2057400"/>
          </a:xfrm>
          <a:prstGeom prst="wedgeRectCallout">
            <a:avLst>
              <a:gd name="adj1" fmla="val 111362"/>
              <a:gd name="adj2" fmla="val -89405"/>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bwMode="auto">
          <a:xfrm>
            <a:off x="1371600" y="3276600"/>
            <a:ext cx="2514600" cy="1736646"/>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50000"/>
              </a:spcBef>
              <a:spcAft>
                <a:spcPct val="0"/>
              </a:spcAft>
              <a:buClr>
                <a:schemeClr val="accent1"/>
              </a:buClr>
              <a:buSzPct val="50000"/>
            </a:pPr>
            <a:r>
              <a:rPr kumimoji="0" lang="en-US" sz="2400" i="0" u="none" strike="noStrike" cap="none" normalizeH="0" baseline="0" dirty="0" err="1" smtClean="0">
                <a:ln>
                  <a:noFill/>
                </a:ln>
                <a:solidFill>
                  <a:schemeClr val="tx1"/>
                </a:solidFill>
                <a:effectLst/>
                <a:latin typeface="Calibri"/>
                <a:cs typeface="Calibri"/>
              </a:rPr>
              <a:t>Revisar</a:t>
            </a:r>
            <a:r>
              <a:rPr kumimoji="0" lang="en-US" sz="2400" i="0" u="none" strike="noStrike" cap="none" normalizeH="0" baseline="0" dirty="0" smtClean="0">
                <a:ln>
                  <a:noFill/>
                </a:ln>
                <a:solidFill>
                  <a:schemeClr val="tx1"/>
                </a:solidFill>
                <a:effectLst/>
                <a:latin typeface="Calibri"/>
                <a:cs typeface="Calibri"/>
              </a:rPr>
              <a:t> los </a:t>
            </a:r>
            <a:r>
              <a:rPr kumimoji="0" lang="en-US" sz="2400" i="0" u="none" strike="noStrike" cap="none" normalizeH="0" baseline="0" dirty="0" err="1" smtClean="0">
                <a:ln>
                  <a:noFill/>
                </a:ln>
                <a:solidFill>
                  <a:schemeClr val="tx1"/>
                </a:solidFill>
                <a:effectLst/>
                <a:latin typeface="Calibri"/>
                <a:cs typeface="Calibri"/>
              </a:rPr>
              <a:t>Objetivos</a:t>
            </a:r>
            <a:r>
              <a:rPr kumimoji="0" lang="en-US" sz="2400" i="0" u="none" strike="noStrike" cap="none" normalizeH="0" baseline="0" dirty="0" smtClean="0">
                <a:ln>
                  <a:noFill/>
                </a:ln>
                <a:solidFill>
                  <a:schemeClr val="tx1"/>
                </a:solidFill>
                <a:effectLst/>
                <a:latin typeface="Calibri"/>
                <a:cs typeface="Calibri"/>
              </a:rPr>
              <a:t> </a:t>
            </a:r>
            <a:r>
              <a:rPr lang="en-US" sz="2400" dirty="0" smtClean="0">
                <a:cs typeface="Calibri"/>
              </a:rPr>
              <a:t>de </a:t>
            </a:r>
            <a:r>
              <a:rPr lang="en-US" sz="2400" dirty="0" err="1" smtClean="0">
                <a:cs typeface="Calibri"/>
              </a:rPr>
              <a:t>Sostenibilidad</a:t>
            </a:r>
            <a:r>
              <a:rPr lang="en-US" sz="2400" dirty="0" smtClean="0">
                <a:cs typeface="Calibri"/>
              </a:rPr>
              <a:t> de la </a:t>
            </a:r>
            <a:r>
              <a:rPr kumimoji="0" lang="en-US" sz="2400" i="0" u="none" strike="noStrike" cap="none" normalizeH="0" baseline="0" dirty="0" err="1" smtClean="0">
                <a:ln>
                  <a:noFill/>
                </a:ln>
                <a:solidFill>
                  <a:schemeClr val="tx1"/>
                </a:solidFill>
                <a:effectLst/>
                <a:latin typeface="Calibri"/>
                <a:cs typeface="Calibri"/>
              </a:rPr>
              <a:t>Organización</a:t>
            </a:r>
            <a:endParaRPr kumimoji="0" lang="en-US" sz="2400" i="0" u="none" strike="noStrike" cap="none" normalizeH="0" baseline="0" dirty="0" smtClean="0">
              <a:ln>
                <a:noFill/>
              </a:ln>
              <a:solidFill>
                <a:schemeClr val="tx1"/>
              </a:solidFill>
              <a:effectLst/>
              <a:latin typeface="Calibri"/>
              <a:cs typeface="Calibri"/>
            </a:endParaRPr>
          </a:p>
        </p:txBody>
      </p:sp>
    </p:spTree>
    <p:extLst>
      <p:ext uri="{BB962C8B-B14F-4D97-AF65-F5344CB8AC3E}">
        <p14:creationId xmlns:p14="http://schemas.microsoft.com/office/powerpoint/2010/main" val="424117571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stretch>
            <a:fillRect/>
          </a:stretch>
        </p:blipFill>
        <p:spPr>
          <a:xfrm>
            <a:off x="0" y="1765300"/>
            <a:ext cx="9144000" cy="3308261"/>
          </a:xfrm>
          <a:prstGeom prst="rect">
            <a:avLst/>
          </a:prstGeom>
        </p:spPr>
      </p:pic>
      <p:sp>
        <p:nvSpPr>
          <p:cNvPr id="2" name="Title 1"/>
          <p:cNvSpPr>
            <a:spLocks noGrp="1"/>
          </p:cNvSpPr>
          <p:nvPr>
            <p:ph type="title"/>
          </p:nvPr>
        </p:nvSpPr>
        <p:spPr/>
        <p:txBody>
          <a:bodyPr/>
          <a:lstStyle/>
          <a:p>
            <a:r>
              <a:rPr lang="en-US" dirty="0" err="1" smtClean="0"/>
              <a:t>Compararlo</a:t>
            </a:r>
            <a:r>
              <a:rPr lang="en-US" dirty="0" smtClean="0"/>
              <a:t> </a:t>
            </a:r>
            <a:r>
              <a:rPr lang="en-US" dirty="0" err="1" smtClean="0"/>
              <a:t>respecto</a:t>
            </a:r>
            <a:r>
              <a:rPr lang="en-US" dirty="0" smtClean="0"/>
              <a:t> de SGA </a:t>
            </a:r>
            <a:endParaRPr lang="en-US" dirty="0"/>
          </a:p>
        </p:txBody>
      </p:sp>
      <p:sp>
        <p:nvSpPr>
          <p:cNvPr id="7" name="Rectangular Callout 6"/>
          <p:cNvSpPr/>
          <p:nvPr/>
        </p:nvSpPr>
        <p:spPr>
          <a:xfrm>
            <a:off x="1028700" y="3199881"/>
            <a:ext cx="2438400" cy="1676400"/>
          </a:xfrm>
          <a:prstGeom prst="wedgeRectCallout">
            <a:avLst>
              <a:gd name="adj1" fmla="val 102245"/>
              <a:gd name="adj2" fmla="val -49707"/>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9832" y="3274496"/>
            <a:ext cx="2116138"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213625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stretch>
            <a:fillRect/>
          </a:stretch>
        </p:blipFill>
        <p:spPr>
          <a:xfrm>
            <a:off x="0" y="1765300"/>
            <a:ext cx="9144000" cy="3308261"/>
          </a:xfrm>
          <a:prstGeom prst="rect">
            <a:avLst/>
          </a:prstGeom>
        </p:spPr>
      </p:pic>
      <p:sp>
        <p:nvSpPr>
          <p:cNvPr id="2" name="Title 1"/>
          <p:cNvSpPr>
            <a:spLocks noGrp="1"/>
          </p:cNvSpPr>
          <p:nvPr>
            <p:ph type="title"/>
          </p:nvPr>
        </p:nvSpPr>
        <p:spPr/>
        <p:txBody>
          <a:bodyPr/>
          <a:lstStyle/>
          <a:p>
            <a:r>
              <a:rPr lang="en-US" dirty="0" err="1" smtClean="0"/>
              <a:t>Analisis</a:t>
            </a:r>
            <a:r>
              <a:rPr lang="en-US" dirty="0" smtClean="0"/>
              <a:t> de </a:t>
            </a:r>
            <a:r>
              <a:rPr lang="en-US" dirty="0" err="1" smtClean="0"/>
              <a:t>Impacto</a:t>
            </a:r>
            <a:r>
              <a:rPr lang="en-US" dirty="0" smtClean="0"/>
              <a:t> de </a:t>
            </a:r>
            <a:r>
              <a:rPr lang="en-US" dirty="0" err="1" smtClean="0"/>
              <a:t>Sostenibilidad</a:t>
            </a:r>
            <a:r>
              <a:rPr lang="en-US" dirty="0" smtClean="0"/>
              <a:t> del </a:t>
            </a:r>
            <a:r>
              <a:rPr lang="en-US" dirty="0" err="1" smtClean="0"/>
              <a:t>Proyecto</a:t>
            </a:r>
            <a:endParaRPr lang="en-US" dirty="0"/>
          </a:p>
        </p:txBody>
      </p:sp>
      <p:sp>
        <p:nvSpPr>
          <p:cNvPr id="7" name="Rectangular Callout 6"/>
          <p:cNvSpPr/>
          <p:nvPr/>
        </p:nvSpPr>
        <p:spPr>
          <a:xfrm>
            <a:off x="1295400" y="3124200"/>
            <a:ext cx="2667000" cy="2057400"/>
          </a:xfrm>
          <a:prstGeom prst="wedgeRectCallout">
            <a:avLst>
              <a:gd name="adj1" fmla="val 105257"/>
              <a:gd name="adj2" fmla="val -36255"/>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noChangeArrowheads="1"/>
          </p:cNvPicPr>
          <p:nvPr>
            <p:extLst>
              <p:ext uri="{D42A27DB-BD31-4B8C-83A1-F6EECF244321}">
                <p14:modId xmlns:p14="http://schemas.microsoft.com/office/powerpoint/2010/main" val="274861687"/>
              </p:ext>
            </p:extLst>
          </p:nvPr>
        </p:nvPicPr>
        <p:blipFill>
          <a:blip r:embed="rId4" cstate="print">
            <a:extLst>
              <a:ext uri="{28A0092B-C50C-407E-A947-70E740481C1C}">
                <a14:useLocalDpi xmlns:a14="http://schemas.microsoft.com/office/drawing/2010/main" val="0"/>
              </a:ext>
            </a:extLst>
          </a:blip>
          <a:srcRect/>
          <a:stretch>
            <a:fillRect/>
          </a:stretch>
        </p:blipFill>
        <p:spPr bwMode="auto">
          <a:xfrm>
            <a:off x="1470422" y="3228774"/>
            <a:ext cx="2316956" cy="1775724"/>
          </a:xfrm>
          <a:prstGeom prst="rect">
            <a:avLst/>
          </a:prstGeom>
          <a:noFill/>
          <a:ln>
            <a:noFill/>
          </a:ln>
        </p:spPr>
      </p:pic>
    </p:spTree>
    <p:extLst>
      <p:ext uri="{BB962C8B-B14F-4D97-AF65-F5344CB8AC3E}">
        <p14:creationId xmlns:p14="http://schemas.microsoft.com/office/powerpoint/2010/main" val="197551421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22031" y="152401"/>
            <a:ext cx="6338944" cy="825561"/>
          </a:xfrm>
        </p:spPr>
        <p:txBody>
          <a:bodyPr/>
          <a:lstStyle/>
          <a:p>
            <a:r>
              <a:rPr lang="en-GB" dirty="0" smtClean="0"/>
              <a:t>La Triple </a:t>
            </a:r>
            <a:r>
              <a:rPr lang="en-GB" dirty="0" err="1" smtClean="0"/>
              <a:t>Línea</a:t>
            </a:r>
            <a:r>
              <a:rPr lang="en-GB" dirty="0" smtClean="0"/>
              <a:t> Base y la </a:t>
            </a:r>
            <a:r>
              <a:rPr lang="en-GB" dirty="0" err="1" smtClean="0"/>
              <a:t>Gestión</a:t>
            </a:r>
            <a:r>
              <a:rPr lang="en-GB" dirty="0" smtClean="0"/>
              <a:t> de </a:t>
            </a:r>
            <a:r>
              <a:rPr lang="en-GB" dirty="0" err="1" smtClean="0"/>
              <a:t>Proyectos</a:t>
            </a:r>
            <a:endParaRPr lang="en-GB" dirty="0" smtClean="0"/>
          </a:p>
        </p:txBody>
      </p:sp>
      <p:pic>
        <p:nvPicPr>
          <p:cNvPr id="2" name="Picture 1"/>
          <p:cNvPicPr>
            <a:picLocks noChangeAspect="1"/>
          </p:cNvPicPr>
          <p:nvPr/>
        </p:nvPicPr>
        <p:blipFill>
          <a:blip r:embed="rId3" cstate="print"/>
          <a:stretch>
            <a:fillRect/>
          </a:stretch>
        </p:blipFill>
        <p:spPr>
          <a:xfrm>
            <a:off x="2532184" y="1447800"/>
            <a:ext cx="4501662" cy="4876800"/>
          </a:xfrm>
          <a:prstGeom prst="rect">
            <a:avLst/>
          </a:prstGeom>
        </p:spPr>
      </p:pic>
      <p:pic>
        <p:nvPicPr>
          <p:cNvPr id="3" name="Picture 2"/>
          <p:cNvPicPr>
            <a:picLocks noChangeAspect="1"/>
          </p:cNvPicPr>
          <p:nvPr/>
        </p:nvPicPr>
        <p:blipFill>
          <a:blip r:embed="rId4" cstate="print"/>
          <a:stretch>
            <a:fillRect/>
          </a:stretch>
        </p:blipFill>
        <p:spPr>
          <a:xfrm>
            <a:off x="2190146" y="1219201"/>
            <a:ext cx="5406407" cy="5334000"/>
          </a:xfrm>
          <a:prstGeom prst="rect">
            <a:avLst/>
          </a:prstGeom>
        </p:spPr>
      </p:pic>
      <p:pic>
        <p:nvPicPr>
          <p:cNvPr id="4" name="Picture 3"/>
          <p:cNvPicPr>
            <a:picLocks noChangeAspect="1"/>
          </p:cNvPicPr>
          <p:nvPr/>
        </p:nvPicPr>
        <p:blipFill>
          <a:blip r:embed="rId5" cstate="print"/>
          <a:stretch>
            <a:fillRect/>
          </a:stretch>
        </p:blipFill>
        <p:spPr>
          <a:xfrm>
            <a:off x="1969477" y="1333500"/>
            <a:ext cx="5599494" cy="5524500"/>
          </a:xfrm>
          <a:prstGeom prst="rect">
            <a:avLst/>
          </a:prstGeom>
        </p:spPr>
      </p:pic>
    </p:spTree>
    <p:extLst>
      <p:ext uri="{BB962C8B-B14F-4D97-AF65-F5344CB8AC3E}">
        <p14:creationId xmlns:p14="http://schemas.microsoft.com/office/powerpoint/2010/main" val="487228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85" y="4648201"/>
            <a:ext cx="7772401" cy="1362075"/>
          </a:xfrm>
        </p:spPr>
        <p:txBody>
          <a:bodyPr/>
          <a:lstStyle/>
          <a:p>
            <a:r>
              <a:rPr lang="en-US" dirty="0" err="1" smtClean="0"/>
              <a:t>Sostenibilidad</a:t>
            </a:r>
            <a:endParaRPr lang="en-US" dirty="0"/>
          </a:p>
        </p:txBody>
      </p:sp>
      <p:sp>
        <p:nvSpPr>
          <p:cNvPr id="6" name="Text Placeholder 5"/>
          <p:cNvSpPr>
            <a:spLocks noGrp="1"/>
          </p:cNvSpPr>
          <p:nvPr>
            <p:ph type="body" idx="1"/>
          </p:nvPr>
        </p:nvSpPr>
        <p:spPr>
          <a:xfrm>
            <a:off x="703385" y="3124201"/>
            <a:ext cx="7772401" cy="1500187"/>
          </a:xfrm>
        </p:spPr>
        <p:txBody>
          <a:bodyPr/>
          <a:lstStyle/>
          <a:p>
            <a:r>
              <a:rPr lang="en-US" dirty="0" err="1" smtClean="0"/>
              <a:t>Levantando</a:t>
            </a:r>
            <a:r>
              <a:rPr lang="en-US" dirty="0" smtClean="0"/>
              <a:t> </a:t>
            </a:r>
            <a:r>
              <a:rPr lang="en-US" dirty="0" err="1" smtClean="0"/>
              <a:t>Velocidad</a:t>
            </a:r>
            <a:r>
              <a:rPr lang="en-US" dirty="0" smtClean="0"/>
              <a:t> </a:t>
            </a:r>
            <a:endParaRPr lang="en-US" dirty="0"/>
          </a:p>
        </p:txBody>
      </p:sp>
      <p:pic>
        <p:nvPicPr>
          <p:cNvPr id="4098" name="Picture 2" descr="http://images4.fanpop.com/image/photos/17700000/F1-formula-1-racing-17727480-700-429.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44062" y="1295400"/>
            <a:ext cx="4296397" cy="26330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73840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jatrgovac.com/usdocs/global-compact-log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128"/>
          <a:stretch/>
        </p:blipFill>
        <p:spPr bwMode="auto">
          <a:xfrm>
            <a:off x="914400" y="2438400"/>
            <a:ext cx="1167054" cy="12264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stretch>
            <a:fillRect/>
          </a:stretch>
        </p:blipFill>
        <p:spPr>
          <a:xfrm>
            <a:off x="8153400" y="3124200"/>
            <a:ext cx="562708" cy="609600"/>
          </a:xfrm>
          <a:prstGeom prst="rect">
            <a:avLst/>
          </a:prstGeom>
        </p:spPr>
      </p:pic>
      <p:pic>
        <p:nvPicPr>
          <p:cNvPr id="7" name="Picture 6"/>
          <p:cNvPicPr>
            <a:picLocks noChangeAspect="1"/>
          </p:cNvPicPr>
          <p:nvPr/>
        </p:nvPicPr>
        <p:blipFill>
          <a:blip r:embed="rId5" cstate="print"/>
          <a:stretch>
            <a:fillRect/>
          </a:stretch>
        </p:blipFill>
        <p:spPr>
          <a:xfrm>
            <a:off x="6781800" y="3110392"/>
            <a:ext cx="1254369" cy="547208"/>
          </a:xfrm>
          <a:prstGeom prst="rect">
            <a:avLst/>
          </a:prstGeom>
        </p:spPr>
      </p:pic>
      <p:pic>
        <p:nvPicPr>
          <p:cNvPr id="10" name="Picture 9"/>
          <p:cNvPicPr>
            <a:picLocks noChangeAspect="1"/>
          </p:cNvPicPr>
          <p:nvPr/>
        </p:nvPicPr>
        <p:blipFill>
          <a:blip r:embed="rId6" cstate="print"/>
          <a:stretch>
            <a:fillRect/>
          </a:stretch>
        </p:blipFill>
        <p:spPr>
          <a:xfrm>
            <a:off x="3587262" y="990600"/>
            <a:ext cx="1688123" cy="1227117"/>
          </a:xfrm>
          <a:prstGeom prst="rect">
            <a:avLst/>
          </a:prstGeom>
        </p:spPr>
      </p:pic>
      <p:cxnSp>
        <p:nvCxnSpPr>
          <p:cNvPr id="12" name="Straight Arrow Connector 11"/>
          <p:cNvCxnSpPr/>
          <p:nvPr/>
        </p:nvCxnSpPr>
        <p:spPr bwMode="auto">
          <a:xfrm>
            <a:off x="4419600" y="2217717"/>
            <a:ext cx="0" cy="525483"/>
          </a:xfrm>
          <a:prstGeom prst="straightConnector1">
            <a:avLst/>
          </a:prstGeom>
          <a:noFill/>
          <a:ln w="9525" cap="flat" cmpd="sng" algn="ctr">
            <a:solidFill>
              <a:schemeClr val="folHlink"/>
            </a:solidFill>
            <a:prstDash val="solid"/>
            <a:round/>
            <a:headEnd type="none" w="med" len="med"/>
            <a:tailEnd type="arrow"/>
          </a:ln>
          <a:effectLst/>
        </p:spPr>
      </p:cxnSp>
      <p:cxnSp>
        <p:nvCxnSpPr>
          <p:cNvPr id="13" name="Straight Arrow Connector 12"/>
          <p:cNvCxnSpPr/>
          <p:nvPr/>
        </p:nvCxnSpPr>
        <p:spPr bwMode="auto">
          <a:xfrm flipH="1">
            <a:off x="5486400" y="3352800"/>
            <a:ext cx="1125415" cy="0"/>
          </a:xfrm>
          <a:prstGeom prst="straightConnector1">
            <a:avLst/>
          </a:prstGeom>
          <a:noFill/>
          <a:ln w="9525" cap="flat" cmpd="sng" algn="ctr">
            <a:solidFill>
              <a:schemeClr val="folHlink"/>
            </a:solidFill>
            <a:prstDash val="solid"/>
            <a:round/>
            <a:headEnd type="none" w="med" len="med"/>
            <a:tailEnd type="arrow"/>
          </a:ln>
          <a:effectLst/>
        </p:spPr>
      </p:cxnSp>
      <p:cxnSp>
        <p:nvCxnSpPr>
          <p:cNvPr id="16" name="Straight Arrow Connector 15"/>
          <p:cNvCxnSpPr/>
          <p:nvPr/>
        </p:nvCxnSpPr>
        <p:spPr bwMode="auto">
          <a:xfrm>
            <a:off x="2250831" y="3200400"/>
            <a:ext cx="844062" cy="0"/>
          </a:xfrm>
          <a:prstGeom prst="straightConnector1">
            <a:avLst/>
          </a:prstGeom>
          <a:noFill/>
          <a:ln w="9525" cap="flat" cmpd="sng" algn="ctr">
            <a:solidFill>
              <a:schemeClr val="folHlink"/>
            </a:solidFill>
            <a:prstDash val="solid"/>
            <a:round/>
            <a:headEnd type="none" w="med" len="med"/>
            <a:tailEnd type="arrow"/>
          </a:ln>
          <a:effectLst/>
        </p:spPr>
      </p:cxnSp>
      <p:cxnSp>
        <p:nvCxnSpPr>
          <p:cNvPr id="19" name="Straight Arrow Connector 18"/>
          <p:cNvCxnSpPr/>
          <p:nvPr/>
        </p:nvCxnSpPr>
        <p:spPr bwMode="auto">
          <a:xfrm flipV="1">
            <a:off x="4343400" y="4114800"/>
            <a:ext cx="13032" cy="609600"/>
          </a:xfrm>
          <a:prstGeom prst="straightConnector1">
            <a:avLst/>
          </a:prstGeom>
          <a:noFill/>
          <a:ln w="9525" cap="flat" cmpd="sng" algn="ctr">
            <a:solidFill>
              <a:schemeClr val="folHlink"/>
            </a:solidFill>
            <a:prstDash val="solid"/>
            <a:round/>
            <a:headEnd type="none" w="med" len="med"/>
            <a:tailEnd type="arrow"/>
          </a:ln>
          <a:effectLst/>
        </p:spPr>
      </p:cxnSp>
      <p:sp>
        <p:nvSpPr>
          <p:cNvPr id="3" name="Title 2"/>
          <p:cNvSpPr>
            <a:spLocks noGrp="1"/>
          </p:cNvSpPr>
          <p:nvPr>
            <p:ph type="title" idx="4294967295"/>
          </p:nvPr>
        </p:nvSpPr>
        <p:spPr/>
        <p:txBody>
          <a:bodyPr/>
          <a:lstStyle/>
          <a:p>
            <a:pPr rtl="0" eaLnBrk="1" latinLnBrk="0" hangingPunct="1"/>
            <a:r>
              <a:rPr lang="en-US" sz="3200" kern="1200" dirty="0" err="1" smtClean="0">
                <a:solidFill>
                  <a:srgbClr val="4C6312"/>
                </a:solidFill>
                <a:effectLst/>
                <a:latin typeface="Calibri"/>
                <a:ea typeface="+mn-ea"/>
                <a:cs typeface="+mn-cs"/>
              </a:rPr>
              <a:t>Presentamos</a:t>
            </a:r>
            <a:r>
              <a:rPr lang="en-US" sz="3200" kern="1200" dirty="0" smtClean="0">
                <a:solidFill>
                  <a:srgbClr val="4C6312"/>
                </a:solidFill>
                <a:effectLst/>
                <a:latin typeface="Calibri"/>
                <a:ea typeface="+mn-ea"/>
                <a:cs typeface="+mn-cs"/>
              </a:rPr>
              <a:t> El </a:t>
            </a:r>
            <a:r>
              <a:rPr lang="en-US" sz="3200" kern="1200" dirty="0" err="1" smtClean="0">
                <a:solidFill>
                  <a:srgbClr val="4C6312"/>
                </a:solidFill>
                <a:effectLst/>
                <a:latin typeface="Calibri"/>
                <a:ea typeface="+mn-ea"/>
                <a:cs typeface="+mn-cs"/>
              </a:rPr>
              <a:t>Estándar</a:t>
            </a:r>
            <a:r>
              <a:rPr lang="en-US" sz="3200" kern="1200" dirty="0" smtClean="0">
                <a:solidFill>
                  <a:srgbClr val="4C6312"/>
                </a:solidFill>
                <a:effectLst/>
                <a:latin typeface="Calibri"/>
                <a:ea typeface="+mn-ea"/>
                <a:cs typeface="+mn-cs"/>
              </a:rPr>
              <a:t> P5</a:t>
            </a:r>
            <a:endParaRPr lang="en-US" sz="3200" dirty="0" smtClean="0">
              <a:solidFill>
                <a:srgbClr val="4C6312"/>
              </a:solidFill>
              <a:effectLst/>
            </a:endParaRPr>
          </a:p>
        </p:txBody>
      </p:sp>
      <p:pic>
        <p:nvPicPr>
          <p:cNvPr id="8" name="Picture 7"/>
          <p:cNvPicPr>
            <a:picLocks noChangeAspect="1"/>
          </p:cNvPicPr>
          <p:nvPr/>
        </p:nvPicPr>
        <p:blipFill>
          <a:blip r:embed="rId7" cstate="print"/>
          <a:stretch>
            <a:fillRect/>
          </a:stretch>
        </p:blipFill>
        <p:spPr>
          <a:xfrm>
            <a:off x="3505200" y="4788243"/>
            <a:ext cx="1600200" cy="1383957"/>
          </a:xfrm>
          <a:prstGeom prst="rect">
            <a:avLst/>
          </a:prstGeom>
        </p:spPr>
      </p:pic>
      <p:pic>
        <p:nvPicPr>
          <p:cNvPr id="5" name="Picture 4" descr="P5-Logo.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1400" y="2819400"/>
            <a:ext cx="1600200" cy="1276406"/>
          </a:xfrm>
          <a:prstGeom prst="rect">
            <a:avLst/>
          </a:prstGeom>
        </p:spPr>
      </p:pic>
    </p:spTree>
    <p:extLst>
      <p:ext uri="{BB962C8B-B14F-4D97-AF65-F5344CB8AC3E}">
        <p14:creationId xmlns:p14="http://schemas.microsoft.com/office/powerpoint/2010/main" val="297240684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1524002"/>
            <a:ext cx="7033708" cy="3508977"/>
          </a:xfrm>
        </p:spPr>
        <p:txBody>
          <a:bodyPr>
            <a:normAutofit fontScale="92500" lnSpcReduction="10000"/>
          </a:bodyPr>
          <a:lstStyle/>
          <a:p>
            <a:r>
              <a:rPr lang="en-GB" dirty="0" err="1" smtClean="0"/>
              <a:t>Cinco</a:t>
            </a:r>
            <a:r>
              <a:rPr lang="en-GB" dirty="0" smtClean="0"/>
              <a:t> </a:t>
            </a:r>
            <a:r>
              <a:rPr lang="en-GB" dirty="0" err="1" smtClean="0"/>
              <a:t>elementos</a:t>
            </a:r>
            <a:r>
              <a:rPr lang="en-GB" dirty="0" smtClean="0"/>
              <a:t> </a:t>
            </a:r>
            <a:r>
              <a:rPr lang="en-GB" dirty="0" err="1" smtClean="0"/>
              <a:t>medibles</a:t>
            </a:r>
            <a:r>
              <a:rPr lang="en-GB" dirty="0" smtClean="0"/>
              <a:t> de </a:t>
            </a:r>
            <a:r>
              <a:rPr lang="en-GB" dirty="0" err="1" smtClean="0"/>
              <a:t>Sostenibilidad</a:t>
            </a:r>
            <a:endParaRPr lang="en-GB" dirty="0" smtClean="0"/>
          </a:p>
          <a:p>
            <a:r>
              <a:rPr lang="en-GB" dirty="0" err="1" smtClean="0"/>
              <a:t>Cada</a:t>
            </a:r>
            <a:r>
              <a:rPr lang="en-GB" dirty="0" smtClean="0"/>
              <a:t> </a:t>
            </a:r>
            <a:r>
              <a:rPr lang="en-GB" dirty="0" err="1" smtClean="0"/>
              <a:t>uno</a:t>
            </a:r>
            <a:r>
              <a:rPr lang="en-GB" dirty="0" smtClean="0"/>
              <a:t> </a:t>
            </a:r>
            <a:r>
              <a:rPr lang="en-GB" dirty="0" err="1" smtClean="0"/>
              <a:t>medido</a:t>
            </a:r>
            <a:r>
              <a:rPr lang="en-GB" dirty="0" smtClean="0"/>
              <a:t> </a:t>
            </a:r>
            <a:r>
              <a:rPr lang="en-GB" dirty="0" err="1" smtClean="0"/>
              <a:t>individualmente</a:t>
            </a:r>
            <a:r>
              <a:rPr lang="en-GB" dirty="0" smtClean="0"/>
              <a:t> y </a:t>
            </a:r>
            <a:r>
              <a:rPr lang="en-GB" dirty="0" err="1" smtClean="0"/>
              <a:t>su</a:t>
            </a:r>
            <a:r>
              <a:rPr lang="en-GB" dirty="0" smtClean="0"/>
              <a:t> </a:t>
            </a:r>
            <a:r>
              <a:rPr lang="en-GB" dirty="0" err="1" smtClean="0"/>
              <a:t>Mutua</a:t>
            </a:r>
            <a:r>
              <a:rPr lang="en-GB" dirty="0" smtClean="0"/>
              <a:t> </a:t>
            </a:r>
            <a:r>
              <a:rPr lang="en-GB" dirty="0" err="1" smtClean="0"/>
              <a:t>Interrelación</a:t>
            </a:r>
            <a:endParaRPr lang="en-GB" sz="2000" dirty="0" smtClean="0"/>
          </a:p>
          <a:p>
            <a:pPr lvl="1"/>
            <a:r>
              <a:rPr lang="en-GB" dirty="0" smtClean="0"/>
              <a:t>El </a:t>
            </a:r>
            <a:r>
              <a:rPr lang="en-GB" dirty="0" err="1" smtClean="0"/>
              <a:t>Planeta</a:t>
            </a:r>
            <a:r>
              <a:rPr lang="en-GB" dirty="0" smtClean="0"/>
              <a:t> (</a:t>
            </a:r>
            <a:r>
              <a:rPr lang="en-GB" dirty="0" err="1" smtClean="0"/>
              <a:t>Aspecto</a:t>
            </a:r>
            <a:r>
              <a:rPr lang="en-GB" dirty="0" smtClean="0"/>
              <a:t> </a:t>
            </a:r>
            <a:r>
              <a:rPr lang="en-GB" dirty="0" err="1" smtClean="0"/>
              <a:t>Ambiental</a:t>
            </a:r>
            <a:r>
              <a:rPr lang="en-GB" dirty="0" smtClean="0"/>
              <a:t>)</a:t>
            </a:r>
          </a:p>
          <a:p>
            <a:pPr lvl="1"/>
            <a:r>
              <a:rPr lang="en-GB" dirty="0" smtClean="0"/>
              <a:t>Las Persona (</a:t>
            </a:r>
            <a:r>
              <a:rPr lang="en-GB" dirty="0" err="1" smtClean="0"/>
              <a:t>Aspecto</a:t>
            </a:r>
            <a:r>
              <a:rPr lang="en-GB" dirty="0" smtClean="0"/>
              <a:t> Social)</a:t>
            </a:r>
          </a:p>
          <a:p>
            <a:pPr lvl="1"/>
            <a:r>
              <a:rPr lang="en-GB" dirty="0" smtClean="0"/>
              <a:t>El </a:t>
            </a:r>
            <a:r>
              <a:rPr lang="en-GB" dirty="0" err="1" smtClean="0"/>
              <a:t>Beneficio</a:t>
            </a:r>
            <a:r>
              <a:rPr lang="en-GB" dirty="0" smtClean="0"/>
              <a:t> (</a:t>
            </a:r>
            <a:r>
              <a:rPr lang="en-GB" dirty="0" err="1" smtClean="0"/>
              <a:t>Aspecto</a:t>
            </a:r>
            <a:r>
              <a:rPr lang="en-GB" dirty="0" smtClean="0"/>
              <a:t> </a:t>
            </a:r>
            <a:r>
              <a:rPr lang="en-GB" dirty="0" err="1" smtClean="0"/>
              <a:t>Financiero</a:t>
            </a:r>
            <a:r>
              <a:rPr lang="en-GB" dirty="0" smtClean="0"/>
              <a:t>)</a:t>
            </a:r>
          </a:p>
          <a:p>
            <a:pPr lvl="1"/>
            <a:r>
              <a:rPr lang="en-GB" dirty="0" smtClean="0"/>
              <a:t>El </a:t>
            </a:r>
            <a:r>
              <a:rPr lang="en-GB" dirty="0" err="1" smtClean="0"/>
              <a:t>Proceso</a:t>
            </a:r>
            <a:r>
              <a:rPr lang="en-GB" dirty="0" smtClean="0"/>
              <a:t> (</a:t>
            </a:r>
            <a:r>
              <a:rPr lang="en-GB" dirty="0" err="1" smtClean="0"/>
              <a:t>Aspecto</a:t>
            </a:r>
            <a:r>
              <a:rPr lang="en-GB" dirty="0" smtClean="0"/>
              <a:t> de </a:t>
            </a:r>
            <a:r>
              <a:rPr lang="en-GB" dirty="0" err="1" smtClean="0"/>
              <a:t>Gobernanza</a:t>
            </a:r>
            <a:r>
              <a:rPr lang="en-GB" dirty="0" smtClean="0"/>
              <a:t>)</a:t>
            </a:r>
          </a:p>
          <a:p>
            <a:pPr lvl="1"/>
            <a:r>
              <a:rPr lang="en-GB" dirty="0" smtClean="0"/>
              <a:t>El </a:t>
            </a:r>
            <a:r>
              <a:rPr lang="en-GB" dirty="0" err="1" smtClean="0"/>
              <a:t>Producto</a:t>
            </a:r>
            <a:r>
              <a:rPr lang="en-GB" dirty="0" smtClean="0"/>
              <a:t> (</a:t>
            </a:r>
            <a:r>
              <a:rPr lang="en-GB" dirty="0" err="1" smtClean="0"/>
              <a:t>Aspecto</a:t>
            </a:r>
            <a:r>
              <a:rPr lang="en-GB" dirty="0" smtClean="0"/>
              <a:t> </a:t>
            </a:r>
            <a:r>
              <a:rPr lang="en-GB" dirty="0" err="1" smtClean="0"/>
              <a:t>Técnico</a:t>
            </a:r>
            <a:r>
              <a:rPr lang="en-GB" dirty="0" smtClean="0"/>
              <a:t>)</a:t>
            </a:r>
          </a:p>
        </p:txBody>
      </p:sp>
      <p:sp>
        <p:nvSpPr>
          <p:cNvPr id="5" name="Title 4"/>
          <p:cNvSpPr>
            <a:spLocks noGrp="1"/>
          </p:cNvSpPr>
          <p:nvPr>
            <p:ph type="title"/>
          </p:nvPr>
        </p:nvSpPr>
        <p:spPr/>
        <p:txBody>
          <a:bodyPr/>
          <a:lstStyle/>
          <a:p>
            <a:r>
              <a:rPr lang="en-US" dirty="0" err="1" smtClean="0"/>
              <a:t>Descripción</a:t>
            </a:r>
            <a:r>
              <a:rPr lang="en-US" dirty="0" smtClean="0"/>
              <a:t> de P5 </a:t>
            </a:r>
            <a:endParaRPr lang="en-US"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pic>
        <p:nvPicPr>
          <p:cNvPr id="7" name="Picture 6" descr="P5-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4648200"/>
            <a:ext cx="1600200" cy="1276406"/>
          </a:xfrm>
          <a:prstGeom prst="rect">
            <a:avLst/>
          </a:prstGeom>
        </p:spPr>
      </p:pic>
    </p:spTree>
    <p:extLst>
      <p:ext uri="{BB962C8B-B14F-4D97-AF65-F5344CB8AC3E}">
        <p14:creationId xmlns:p14="http://schemas.microsoft.com/office/powerpoint/2010/main" val="270751100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2" name="Title 1"/>
          <p:cNvSpPr>
            <a:spLocks noGrp="1"/>
          </p:cNvSpPr>
          <p:nvPr>
            <p:ph type="title"/>
          </p:nvPr>
        </p:nvSpPr>
        <p:spPr>
          <a:xfrm>
            <a:off x="381000" y="0"/>
            <a:ext cx="6172200" cy="685800"/>
          </a:xfrm>
        </p:spPr>
        <p:txBody>
          <a:bodyPr/>
          <a:lstStyle/>
          <a:p>
            <a:r>
              <a:rPr lang="en-US" dirty="0" smtClean="0"/>
              <a:t>El </a:t>
            </a:r>
            <a:r>
              <a:rPr lang="en-US" dirty="0" err="1" smtClean="0"/>
              <a:t>Cuadro</a:t>
            </a:r>
            <a:r>
              <a:rPr lang="en-US" dirty="0" smtClean="0"/>
              <a:t> P5</a:t>
            </a:r>
            <a:endParaRPr lang="en-US" dirty="0"/>
          </a:p>
        </p:txBody>
      </p:sp>
      <p:pic>
        <p:nvPicPr>
          <p:cNvPr id="4" name="Picture 3" descr="The P5 Matrix 201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143000"/>
            <a:ext cx="8839200" cy="4876611"/>
          </a:xfrm>
          <a:prstGeom prst="rect">
            <a:avLst/>
          </a:prstGeom>
        </p:spPr>
      </p:pic>
    </p:spTree>
    <p:extLst>
      <p:ext uri="{BB962C8B-B14F-4D97-AF65-F5344CB8AC3E}">
        <p14:creationId xmlns:p14="http://schemas.microsoft.com/office/powerpoint/2010/main" val="343939365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Qué</a:t>
            </a:r>
            <a:r>
              <a:rPr lang="en-US" dirty="0" smtClean="0"/>
              <a:t> </a:t>
            </a:r>
            <a:r>
              <a:rPr lang="en-US" dirty="0" err="1" smtClean="0"/>
              <a:t>es</a:t>
            </a:r>
            <a:r>
              <a:rPr lang="en-US" dirty="0" smtClean="0"/>
              <a:t> un </a:t>
            </a:r>
            <a:r>
              <a:rPr lang="en-US" dirty="0" err="1" smtClean="0"/>
              <a:t>Producto</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133</a:t>
            </a:fld>
            <a:endParaRPr lang="en-US" dirty="0"/>
          </a:p>
        </p:txBody>
      </p:sp>
      <p:sp>
        <p:nvSpPr>
          <p:cNvPr id="6" name="Rectangle 5"/>
          <p:cNvSpPr/>
          <p:nvPr/>
        </p:nvSpPr>
        <p:spPr>
          <a:xfrm>
            <a:off x="1905000" y="1295400"/>
            <a:ext cx="5715000" cy="2031325"/>
          </a:xfrm>
          <a:prstGeom prst="rect">
            <a:avLst/>
          </a:prstGeom>
        </p:spPr>
        <p:txBody>
          <a:bodyPr wrap="square">
            <a:spAutoFit/>
          </a:bodyPr>
          <a:lstStyle/>
          <a:p>
            <a:r>
              <a:rPr lang="es-ES" dirty="0" smtClean="0"/>
              <a:t>Un "producto" se define como cualquier servicio, bien, cambio, recurso, resultado de negocio o resultado tangible o intangible realizado por una organización, utilizando procesos de dirección de proyectos para crear, actualizar, ampliar, mantener y eventualmente disponer de los productos, con el objetivo de utilizar al “producto” para proporcionar un beneficio futuro a la organización. </a:t>
            </a:r>
            <a:endParaRPr lang="en-US" dirty="0"/>
          </a:p>
        </p:txBody>
      </p:sp>
      <p:pic>
        <p:nvPicPr>
          <p:cNvPr id="7" name="Picture 6"/>
          <p:cNvPicPr>
            <a:picLocks noChangeAspect="1"/>
          </p:cNvPicPr>
          <p:nvPr/>
        </p:nvPicPr>
        <p:blipFill>
          <a:blip r:embed="rId3" cstate="print"/>
          <a:stretch>
            <a:fillRect/>
          </a:stretch>
        </p:blipFill>
        <p:spPr>
          <a:xfrm>
            <a:off x="457200" y="1447800"/>
            <a:ext cx="1079500" cy="1231900"/>
          </a:xfrm>
          <a:prstGeom prst="rect">
            <a:avLst/>
          </a:prstGeom>
        </p:spPr>
      </p:pic>
      <p:sp>
        <p:nvSpPr>
          <p:cNvPr id="8" name="TextBox 7"/>
          <p:cNvSpPr txBox="1"/>
          <p:nvPr/>
        </p:nvSpPr>
        <p:spPr>
          <a:xfrm>
            <a:off x="381000" y="3500497"/>
            <a:ext cx="7010400" cy="2554545"/>
          </a:xfrm>
          <a:prstGeom prst="rect">
            <a:avLst/>
          </a:prstGeom>
          <a:noFill/>
        </p:spPr>
        <p:txBody>
          <a:bodyPr wrap="square" rtlCol="0">
            <a:spAutoFit/>
          </a:bodyPr>
          <a:lstStyle/>
          <a:p>
            <a:r>
              <a:rPr lang="es-ES" sz="2400" dirty="0" smtClean="0"/>
              <a:t>Los Productos  siguen en general cuatro etapas:</a:t>
            </a:r>
            <a:r>
              <a:rPr lang="en-US" sz="2400" dirty="0" smtClean="0"/>
              <a:t> </a:t>
            </a:r>
          </a:p>
          <a:p>
            <a:endParaRPr lang="en-US" sz="2400" dirty="0"/>
          </a:p>
          <a:p>
            <a:pPr marL="342900" indent="-342900">
              <a:buFont typeface="Arial"/>
              <a:buChar char="•"/>
            </a:pPr>
            <a:r>
              <a:rPr lang="es-ES" sz="2400" b="1" baseline="30000" dirty="0" smtClean="0"/>
              <a:t>Introducción</a:t>
            </a:r>
            <a:r>
              <a:rPr lang="es-ES" sz="2400" baseline="30000" dirty="0" smtClean="0"/>
              <a:t> – El producto se introduce en el mercado</a:t>
            </a:r>
            <a:endParaRPr lang="en-US" sz="2400" baseline="30000" dirty="0"/>
          </a:p>
          <a:p>
            <a:pPr marL="342900" indent="-342900">
              <a:buFont typeface="Arial"/>
              <a:buChar char="•"/>
            </a:pPr>
            <a:r>
              <a:rPr lang="es-ES" sz="2400" b="1" baseline="30000" dirty="0" smtClean="0"/>
              <a:t>Crecimiento</a:t>
            </a:r>
            <a:r>
              <a:rPr lang="es-ES" sz="2400" dirty="0" smtClean="0"/>
              <a:t> </a:t>
            </a:r>
            <a:r>
              <a:rPr lang="es-ES" sz="2400" baseline="30000" dirty="0" smtClean="0"/>
              <a:t>- El producto comienza a crecer en el mercado</a:t>
            </a:r>
            <a:endParaRPr lang="en-US" sz="2400" baseline="30000" dirty="0"/>
          </a:p>
          <a:p>
            <a:pPr marL="342900" indent="-342900">
              <a:buFont typeface="Arial"/>
              <a:buChar char="•"/>
            </a:pPr>
            <a:r>
              <a:rPr lang="es-ES" sz="2400" b="1" baseline="30000" dirty="0" smtClean="0"/>
              <a:t>Madurez </a:t>
            </a:r>
            <a:r>
              <a:rPr lang="es-ES" sz="2400" baseline="30000" dirty="0" smtClean="0"/>
              <a:t>- El producto se establece y las ventas se incrementan  y eventualmente se estabilizan</a:t>
            </a:r>
            <a:endParaRPr lang="en-US" sz="2400" baseline="30000" dirty="0"/>
          </a:p>
          <a:p>
            <a:pPr marL="342900" indent="-342900">
              <a:buFont typeface="Arial"/>
              <a:buChar char="•"/>
            </a:pPr>
            <a:r>
              <a:rPr lang="es-ES" sz="2400" b="1" baseline="30000" dirty="0" smtClean="0"/>
              <a:t>Declinación</a:t>
            </a:r>
            <a:r>
              <a:rPr lang="es-ES" sz="2400" baseline="30000" dirty="0" smtClean="0"/>
              <a:t> - La etapa en la que el producto comienza a declinar o el mercado del producto ya no está allí.</a:t>
            </a:r>
            <a:endParaRPr lang="en-US" sz="2400" dirty="0"/>
          </a:p>
        </p:txBody>
      </p:sp>
      <p:pic>
        <p:nvPicPr>
          <p:cNvPr id="9" name="Picture 8"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35990402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Qué</a:t>
            </a:r>
            <a:r>
              <a:rPr lang="en-US" dirty="0" smtClean="0"/>
              <a:t> </a:t>
            </a:r>
            <a:r>
              <a:rPr lang="en-US" dirty="0" err="1" smtClean="0"/>
              <a:t>es</a:t>
            </a:r>
            <a:r>
              <a:rPr lang="en-US" dirty="0" smtClean="0"/>
              <a:t> el </a:t>
            </a:r>
            <a:r>
              <a:rPr lang="en-US" dirty="0" err="1" smtClean="0"/>
              <a:t>Proceso</a:t>
            </a:r>
            <a:r>
              <a:rPr lang="en-US" dirty="0" smtClean="0"/>
              <a:t> de un </a:t>
            </a:r>
            <a:r>
              <a:rPr lang="en-US" dirty="0" err="1" smtClean="0"/>
              <a:t>Proyecto</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134</a:t>
            </a:fld>
            <a:endParaRPr lang="en-US" dirty="0"/>
          </a:p>
        </p:txBody>
      </p:sp>
      <p:pic>
        <p:nvPicPr>
          <p:cNvPr id="6" name="Picture 5"/>
          <p:cNvPicPr>
            <a:picLocks noChangeAspect="1"/>
          </p:cNvPicPr>
          <p:nvPr/>
        </p:nvPicPr>
        <p:blipFill>
          <a:blip r:embed="rId2" cstate="print"/>
          <a:stretch>
            <a:fillRect/>
          </a:stretch>
        </p:blipFill>
        <p:spPr>
          <a:xfrm>
            <a:off x="457200" y="1676400"/>
            <a:ext cx="990600" cy="1130121"/>
          </a:xfrm>
          <a:prstGeom prst="rect">
            <a:avLst/>
          </a:prstGeom>
        </p:spPr>
      </p:pic>
      <p:sp>
        <p:nvSpPr>
          <p:cNvPr id="7" name="TextBox 6"/>
          <p:cNvSpPr txBox="1"/>
          <p:nvPr/>
        </p:nvSpPr>
        <p:spPr>
          <a:xfrm>
            <a:off x="1524000" y="1600200"/>
            <a:ext cx="7336048" cy="3416320"/>
          </a:xfrm>
          <a:prstGeom prst="rect">
            <a:avLst/>
          </a:prstGeom>
          <a:noFill/>
        </p:spPr>
        <p:txBody>
          <a:bodyPr wrap="square" rtlCol="0">
            <a:spAutoFit/>
          </a:bodyPr>
          <a:lstStyle/>
          <a:p>
            <a:r>
              <a:rPr lang="en-US" dirty="0" smtClean="0"/>
              <a:t>De </a:t>
            </a:r>
            <a:r>
              <a:rPr lang="en-US" dirty="0" err="1" smtClean="0"/>
              <a:t>acuerdo</a:t>
            </a:r>
            <a:r>
              <a:rPr lang="en-US" dirty="0" smtClean="0"/>
              <a:t> con la ISO 21500, Un </a:t>
            </a:r>
            <a:r>
              <a:rPr lang="en-US" dirty="0" err="1" smtClean="0"/>
              <a:t>proceso</a:t>
            </a:r>
            <a:r>
              <a:rPr lang="en-US" dirty="0" smtClean="0"/>
              <a:t> </a:t>
            </a:r>
            <a:r>
              <a:rPr lang="en-US" dirty="0" err="1" smtClean="0"/>
              <a:t>es</a:t>
            </a:r>
            <a:r>
              <a:rPr lang="en-US" dirty="0" smtClean="0"/>
              <a:t> un </a:t>
            </a:r>
            <a:r>
              <a:rPr lang="en-US" dirty="0" err="1" smtClean="0"/>
              <a:t>conjunto</a:t>
            </a:r>
            <a:r>
              <a:rPr lang="en-US" dirty="0" smtClean="0"/>
              <a:t> de </a:t>
            </a:r>
            <a:r>
              <a:rPr lang="en-US" dirty="0" err="1" smtClean="0"/>
              <a:t>actividades</a:t>
            </a:r>
            <a:r>
              <a:rPr lang="en-US" dirty="0" smtClean="0"/>
              <a:t>  </a:t>
            </a:r>
            <a:r>
              <a:rPr lang="en-US" dirty="0" err="1" smtClean="0"/>
              <a:t>interrelacionadas</a:t>
            </a:r>
            <a:r>
              <a:rPr lang="en-US" dirty="0" smtClean="0"/>
              <a:t>. Los </a:t>
            </a:r>
            <a:r>
              <a:rPr lang="en-US" dirty="0" err="1" smtClean="0"/>
              <a:t>procesos</a:t>
            </a:r>
            <a:r>
              <a:rPr lang="en-US" dirty="0" smtClean="0"/>
              <a:t> </a:t>
            </a:r>
            <a:r>
              <a:rPr lang="en-US" dirty="0" err="1" smtClean="0"/>
              <a:t>utilizados</a:t>
            </a:r>
            <a:r>
              <a:rPr lang="en-US" dirty="0" smtClean="0"/>
              <a:t> en </a:t>
            </a:r>
            <a:r>
              <a:rPr lang="en-US" dirty="0" err="1" smtClean="0"/>
              <a:t>proyectos</a:t>
            </a:r>
            <a:r>
              <a:rPr lang="en-US" dirty="0" smtClean="0"/>
              <a:t> son </a:t>
            </a:r>
            <a:r>
              <a:rPr lang="en-US" dirty="0" err="1" smtClean="0"/>
              <a:t>categorizados</a:t>
            </a:r>
            <a:r>
              <a:rPr lang="en-US" dirty="0" smtClean="0"/>
              <a:t> </a:t>
            </a:r>
            <a:r>
              <a:rPr lang="en-US" dirty="0" err="1" smtClean="0"/>
              <a:t>generalmente</a:t>
            </a:r>
            <a:r>
              <a:rPr lang="en-US" dirty="0" smtClean="0"/>
              <a:t> en </a:t>
            </a:r>
            <a:r>
              <a:rPr lang="en-US" dirty="0" err="1" smtClean="0"/>
              <a:t>tres</a:t>
            </a:r>
            <a:r>
              <a:rPr lang="en-US" dirty="0" smtClean="0"/>
              <a:t> </a:t>
            </a:r>
            <a:r>
              <a:rPr lang="en-US" dirty="0" err="1" smtClean="0"/>
              <a:t>tipos</a:t>
            </a:r>
            <a:r>
              <a:rPr lang="en-US" dirty="0" smtClean="0"/>
              <a:t> </a:t>
            </a:r>
            <a:r>
              <a:rPr lang="en-US" dirty="0" err="1" smtClean="0"/>
              <a:t>principales</a:t>
            </a:r>
            <a:r>
              <a:rPr lang="en-US" dirty="0" smtClean="0"/>
              <a:t>:</a:t>
            </a:r>
            <a:endParaRPr lang="en-US" dirty="0"/>
          </a:p>
          <a:p>
            <a:endParaRPr lang="en-US" baseline="30000" dirty="0" smtClean="0"/>
          </a:p>
          <a:p>
            <a:pPr marL="285750" indent="-285750">
              <a:buFont typeface="Arial"/>
              <a:buChar char="•"/>
            </a:pPr>
            <a:r>
              <a:rPr lang="es-ES" baseline="30000" dirty="0" smtClean="0"/>
              <a:t>Los procesos de dirección de proyectos, que son específicos de la dirección y gestión de proyectos, y que establecen la forma en que se gestionan las actividades seleccionadas para el proyecto</a:t>
            </a:r>
            <a:r>
              <a:rPr lang="en-US" baseline="30000" dirty="0" smtClean="0"/>
              <a:t>for </a:t>
            </a:r>
            <a:r>
              <a:rPr lang="en-US" baseline="30000" dirty="0"/>
              <a:t>the project are managed;</a:t>
            </a:r>
          </a:p>
          <a:p>
            <a:pPr marL="285750" indent="-285750">
              <a:buFont typeface="Arial"/>
              <a:buChar char="•"/>
            </a:pPr>
            <a:endParaRPr lang="en-US" baseline="30000" dirty="0" smtClean="0"/>
          </a:p>
          <a:p>
            <a:pPr marL="285750" indent="-285750">
              <a:buFont typeface="Arial"/>
              <a:buChar char="•"/>
            </a:pPr>
            <a:r>
              <a:rPr lang="es-ES" baseline="30000" dirty="0" smtClean="0"/>
              <a:t>Los procesos relacionados con el producto, que no son exclusivos de la dirección y gestión de proyectos, y que dan lugar a la especificación y creación de un producto, servicio o resultado particular, y que varían en función del entregable particular del proyecto; </a:t>
            </a:r>
            <a:endParaRPr lang="en-US" baseline="30000" dirty="0"/>
          </a:p>
          <a:p>
            <a:pPr marL="285750" indent="-285750">
              <a:buFont typeface="Arial"/>
              <a:buChar char="•"/>
            </a:pPr>
            <a:endParaRPr lang="en-US" baseline="30000" dirty="0"/>
          </a:p>
          <a:p>
            <a:pPr marL="285750" lvl="0" indent="-285750">
              <a:buFont typeface="Arial"/>
              <a:buChar char="•"/>
            </a:pPr>
            <a:r>
              <a:rPr lang="es-ES" baseline="30000" dirty="0" smtClean="0"/>
              <a:t>Los procesos de apoyo al proyecto, que no son exclusivos de la dirección y gestión de proyectos, y que proporcionan apoyo relevante y valioso para producir y dirigir y gestionar los procesos en disciplinas tales como logística, finanzas, contabilidad y seguridad.</a:t>
            </a:r>
          </a:p>
          <a:p>
            <a:endParaRPr lang="en-US" dirty="0"/>
          </a:p>
        </p:txBody>
      </p:sp>
      <p:pic>
        <p:nvPicPr>
          <p:cNvPr id="9" name="Picture 8" descr="P5-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1594477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y la </a:t>
            </a:r>
            <a:r>
              <a:rPr lang="en-US" dirty="0" err="1" smtClean="0"/>
              <a:t>Línea</a:t>
            </a:r>
            <a:r>
              <a:rPr lang="en-US" dirty="0" smtClean="0"/>
              <a:t> de Base Social</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135</a:t>
            </a:fld>
            <a:endParaRPr lang="en-US" dirty="0"/>
          </a:p>
        </p:txBody>
      </p:sp>
      <p:pic>
        <p:nvPicPr>
          <p:cNvPr id="6" name="Picture 5"/>
          <p:cNvPicPr>
            <a:picLocks noChangeAspect="1"/>
          </p:cNvPicPr>
          <p:nvPr/>
        </p:nvPicPr>
        <p:blipFill>
          <a:blip r:embed="rId3" cstate="print"/>
          <a:stretch>
            <a:fillRect/>
          </a:stretch>
        </p:blipFill>
        <p:spPr>
          <a:xfrm>
            <a:off x="381000" y="1600200"/>
            <a:ext cx="1016000" cy="1168400"/>
          </a:xfrm>
          <a:prstGeom prst="rect">
            <a:avLst/>
          </a:prstGeom>
        </p:spPr>
      </p:pic>
      <p:sp>
        <p:nvSpPr>
          <p:cNvPr id="7" name="TextBox 6"/>
          <p:cNvSpPr txBox="1"/>
          <p:nvPr/>
        </p:nvSpPr>
        <p:spPr>
          <a:xfrm>
            <a:off x="1752600" y="1371600"/>
            <a:ext cx="6553200" cy="4247317"/>
          </a:xfrm>
          <a:prstGeom prst="rect">
            <a:avLst/>
          </a:prstGeom>
          <a:noFill/>
        </p:spPr>
        <p:txBody>
          <a:bodyPr wrap="square" rtlCol="0">
            <a:spAutoFit/>
          </a:bodyPr>
          <a:lstStyle/>
          <a:p>
            <a:r>
              <a:rPr lang="en-US" b="1" dirty="0" err="1" smtClean="0"/>
              <a:t>Prácticas</a:t>
            </a:r>
            <a:r>
              <a:rPr lang="en-US" b="1" dirty="0" smtClean="0"/>
              <a:t> </a:t>
            </a:r>
            <a:r>
              <a:rPr lang="en-US" b="1" dirty="0" err="1" smtClean="0"/>
              <a:t>Laborales</a:t>
            </a:r>
            <a:r>
              <a:rPr lang="en-US" b="1" dirty="0" smtClean="0"/>
              <a:t> y Trabajo </a:t>
            </a:r>
            <a:r>
              <a:rPr lang="en-US" b="1" dirty="0" err="1" smtClean="0"/>
              <a:t>Decente</a:t>
            </a:r>
            <a:r>
              <a:rPr lang="en-US" b="1" dirty="0" smtClean="0"/>
              <a:t/>
            </a:r>
            <a:br>
              <a:rPr lang="en-US" b="1" dirty="0" smtClean="0"/>
            </a:br>
            <a:endParaRPr lang="en-US" b="1" dirty="0" smtClean="0"/>
          </a:p>
          <a:p>
            <a:pPr marL="285750" indent="-285750">
              <a:buFont typeface="Arial"/>
              <a:buChar char="•"/>
            </a:pPr>
            <a:r>
              <a:rPr lang="en-US" dirty="0" err="1" smtClean="0"/>
              <a:t>Empleo</a:t>
            </a:r>
            <a:r>
              <a:rPr lang="en-US" dirty="0" smtClean="0"/>
              <a:t/>
            </a:r>
            <a:br>
              <a:rPr lang="en-US" dirty="0" smtClean="0"/>
            </a:br>
            <a:endParaRPr lang="en-US" dirty="0" smtClean="0"/>
          </a:p>
          <a:p>
            <a:pPr marL="285750" indent="-285750">
              <a:buFont typeface="Arial"/>
              <a:buChar char="•"/>
            </a:pPr>
            <a:r>
              <a:rPr lang="en-US" dirty="0" err="1" smtClean="0"/>
              <a:t>Relaciones</a:t>
            </a:r>
            <a:r>
              <a:rPr lang="en-US" dirty="0" smtClean="0"/>
              <a:t> de </a:t>
            </a:r>
            <a:r>
              <a:rPr lang="en-US" dirty="0" err="1" smtClean="0"/>
              <a:t>Dirección</a:t>
            </a:r>
            <a:r>
              <a:rPr lang="en-US" dirty="0" smtClean="0"/>
              <a:t>/</a:t>
            </a:r>
            <a:r>
              <a:rPr lang="en-US" dirty="0" err="1" smtClean="0"/>
              <a:t>Laborales</a:t>
            </a:r>
            <a:r>
              <a:rPr lang="en-US" dirty="0" smtClean="0"/>
              <a:t/>
            </a:r>
            <a:br>
              <a:rPr lang="en-US" dirty="0" smtClean="0"/>
            </a:br>
            <a:endParaRPr lang="en-US" dirty="0" smtClean="0"/>
          </a:p>
          <a:p>
            <a:pPr marL="285750" indent="-285750">
              <a:buFont typeface="Arial"/>
              <a:buChar char="•"/>
            </a:pPr>
            <a:r>
              <a:rPr lang="en-US" dirty="0" err="1" smtClean="0"/>
              <a:t>Salud</a:t>
            </a:r>
            <a:r>
              <a:rPr lang="en-US" dirty="0" smtClean="0"/>
              <a:t> y </a:t>
            </a:r>
            <a:r>
              <a:rPr lang="en-US" dirty="0" err="1" smtClean="0"/>
              <a:t>Seguridad</a:t>
            </a:r>
            <a:r>
              <a:rPr lang="en-US" dirty="0" smtClean="0"/>
              <a:t/>
            </a:r>
            <a:br>
              <a:rPr lang="en-US" dirty="0" smtClean="0"/>
            </a:br>
            <a:endParaRPr lang="en-US" dirty="0" smtClean="0"/>
          </a:p>
          <a:p>
            <a:pPr marL="285750" indent="-285750">
              <a:buFont typeface="Arial"/>
              <a:buChar char="•"/>
            </a:pPr>
            <a:r>
              <a:rPr lang="en-US" dirty="0" err="1" smtClean="0"/>
              <a:t>Capacitación</a:t>
            </a:r>
            <a:r>
              <a:rPr lang="en-US" dirty="0" smtClean="0"/>
              <a:t> y </a:t>
            </a:r>
            <a:r>
              <a:rPr lang="en-US" dirty="0" err="1" smtClean="0"/>
              <a:t>Educación</a:t>
            </a:r>
            <a:r>
              <a:rPr lang="en-US" dirty="0" smtClean="0"/>
              <a:t/>
            </a:r>
            <a:br>
              <a:rPr lang="en-US" dirty="0" smtClean="0"/>
            </a:br>
            <a:endParaRPr lang="en-US" dirty="0" smtClean="0"/>
          </a:p>
          <a:p>
            <a:pPr marL="285750" indent="-285750">
              <a:buFont typeface="Arial"/>
              <a:buChar char="•"/>
            </a:pPr>
            <a:r>
              <a:rPr lang="en-US" dirty="0" err="1" smtClean="0"/>
              <a:t>Aprendizaje</a:t>
            </a:r>
            <a:r>
              <a:rPr lang="en-US" dirty="0" smtClean="0"/>
              <a:t> </a:t>
            </a:r>
            <a:r>
              <a:rPr lang="en-US" dirty="0" err="1" smtClean="0"/>
              <a:t>Organizacional</a:t>
            </a:r>
            <a:r>
              <a:rPr lang="en-US" dirty="0" smtClean="0"/>
              <a:t/>
            </a:r>
            <a:br>
              <a:rPr lang="en-US" dirty="0" smtClean="0"/>
            </a:br>
            <a:endParaRPr lang="en-US" dirty="0" smtClean="0"/>
          </a:p>
          <a:p>
            <a:pPr marL="285750" indent="-285750">
              <a:buFont typeface="Arial"/>
              <a:buChar char="•"/>
            </a:pPr>
            <a:r>
              <a:rPr lang="en-US" dirty="0" err="1" smtClean="0"/>
              <a:t>Diversidad</a:t>
            </a:r>
            <a:r>
              <a:rPr lang="en-US" dirty="0" smtClean="0"/>
              <a:t> e </a:t>
            </a:r>
            <a:r>
              <a:rPr lang="en-US" dirty="0" err="1" smtClean="0"/>
              <a:t>Igualdad</a:t>
            </a:r>
            <a:r>
              <a:rPr lang="en-US" dirty="0" smtClean="0"/>
              <a:t> de </a:t>
            </a:r>
            <a:r>
              <a:rPr lang="en-US" dirty="0" err="1" smtClean="0"/>
              <a:t>Oportunidades</a:t>
            </a:r>
            <a:r>
              <a:rPr lang="en-US" dirty="0" smtClean="0"/>
              <a:t/>
            </a:r>
            <a:br>
              <a:rPr lang="en-US" dirty="0" smtClean="0"/>
            </a:br>
            <a:endParaRPr lang="en-US" dirty="0" smtClean="0"/>
          </a:p>
          <a:p>
            <a:pPr marL="285750" indent="-285750">
              <a:buFont typeface="Arial"/>
              <a:buChar char="•"/>
            </a:pPr>
            <a:r>
              <a:rPr lang="en-US" dirty="0" err="1" smtClean="0"/>
              <a:t>Emigración</a:t>
            </a:r>
            <a:r>
              <a:rPr lang="en-US" dirty="0" smtClean="0"/>
              <a:t> del Personal </a:t>
            </a:r>
            <a:r>
              <a:rPr lang="en-US" dirty="0" err="1" smtClean="0"/>
              <a:t>Capacitado</a:t>
            </a:r>
            <a:r>
              <a:rPr lang="en-US" dirty="0" smtClean="0"/>
              <a:t> </a:t>
            </a:r>
          </a:p>
        </p:txBody>
      </p:sp>
      <p:pic>
        <p:nvPicPr>
          <p:cNvPr id="8" name="Picture 7"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212448070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y la </a:t>
            </a:r>
            <a:r>
              <a:rPr lang="en-US" dirty="0" err="1" smtClean="0"/>
              <a:t>Línea</a:t>
            </a:r>
            <a:r>
              <a:rPr lang="en-US" dirty="0" smtClean="0"/>
              <a:t> de Base Social</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136</a:t>
            </a:fld>
            <a:endParaRPr lang="en-US" dirty="0"/>
          </a:p>
        </p:txBody>
      </p:sp>
      <p:pic>
        <p:nvPicPr>
          <p:cNvPr id="6" name="Picture 5"/>
          <p:cNvPicPr>
            <a:picLocks noChangeAspect="1"/>
          </p:cNvPicPr>
          <p:nvPr/>
        </p:nvPicPr>
        <p:blipFill>
          <a:blip r:embed="rId3" cstate="print"/>
          <a:stretch>
            <a:fillRect/>
          </a:stretch>
        </p:blipFill>
        <p:spPr>
          <a:xfrm>
            <a:off x="381000" y="1600200"/>
            <a:ext cx="1016000" cy="1168400"/>
          </a:xfrm>
          <a:prstGeom prst="rect">
            <a:avLst/>
          </a:prstGeom>
        </p:spPr>
      </p:pic>
      <p:sp>
        <p:nvSpPr>
          <p:cNvPr id="7" name="TextBox 6"/>
          <p:cNvSpPr txBox="1"/>
          <p:nvPr/>
        </p:nvSpPr>
        <p:spPr>
          <a:xfrm>
            <a:off x="1752600" y="1371600"/>
            <a:ext cx="6553200" cy="3693319"/>
          </a:xfrm>
          <a:prstGeom prst="rect">
            <a:avLst/>
          </a:prstGeom>
          <a:noFill/>
        </p:spPr>
        <p:txBody>
          <a:bodyPr wrap="square" rtlCol="0">
            <a:spAutoFit/>
          </a:bodyPr>
          <a:lstStyle/>
          <a:p>
            <a:r>
              <a:rPr lang="en-US" b="1" dirty="0" err="1" smtClean="0"/>
              <a:t>Sociedad</a:t>
            </a:r>
            <a:r>
              <a:rPr lang="en-US" b="1" dirty="0" smtClean="0"/>
              <a:t> y </a:t>
            </a:r>
            <a:r>
              <a:rPr lang="en-US" b="1" dirty="0" err="1" smtClean="0"/>
              <a:t>Consumidores</a:t>
            </a:r>
            <a:r>
              <a:rPr lang="en-US" b="1" dirty="0" smtClean="0"/>
              <a:t/>
            </a:r>
            <a:br>
              <a:rPr lang="en-US" b="1" dirty="0" smtClean="0"/>
            </a:br>
            <a:endParaRPr lang="en-US" b="1" dirty="0" smtClean="0"/>
          </a:p>
          <a:p>
            <a:pPr marL="285750" indent="-285750">
              <a:buFont typeface="Arial"/>
              <a:buChar char="•"/>
            </a:pPr>
            <a:r>
              <a:rPr lang="en-US" dirty="0" err="1" smtClean="0"/>
              <a:t>Apoyo</a:t>
            </a:r>
            <a:r>
              <a:rPr lang="en-US" dirty="0" smtClean="0"/>
              <a:t> a la </a:t>
            </a:r>
            <a:r>
              <a:rPr lang="en-US" dirty="0" err="1" smtClean="0"/>
              <a:t>Comunidad</a:t>
            </a:r>
            <a:r>
              <a:rPr lang="en-US" dirty="0" smtClean="0"/>
              <a:t/>
            </a:r>
            <a:br>
              <a:rPr lang="en-US" dirty="0" smtClean="0"/>
            </a:br>
            <a:endParaRPr lang="en-US" dirty="0"/>
          </a:p>
          <a:p>
            <a:pPr marL="285750" indent="-285750">
              <a:buFont typeface="Arial"/>
              <a:buChar char="•"/>
            </a:pPr>
            <a:r>
              <a:rPr lang="en-US" dirty="0" err="1" smtClean="0"/>
              <a:t>Política</a:t>
            </a:r>
            <a:r>
              <a:rPr lang="en-US" dirty="0" smtClean="0"/>
              <a:t> </a:t>
            </a:r>
            <a:r>
              <a:rPr lang="en-US" dirty="0" err="1" smtClean="0"/>
              <a:t>Pública</a:t>
            </a:r>
            <a:r>
              <a:rPr lang="en-US" dirty="0" smtClean="0"/>
              <a:t>/ </a:t>
            </a:r>
            <a:r>
              <a:rPr lang="en-US" dirty="0" err="1" smtClean="0"/>
              <a:t>Cumplimiento</a:t>
            </a:r>
            <a:r>
              <a:rPr lang="en-US" dirty="0" smtClean="0"/>
              <a:t/>
            </a:r>
            <a:br>
              <a:rPr lang="en-US" dirty="0" smtClean="0"/>
            </a:br>
            <a:endParaRPr lang="en-US" dirty="0" smtClean="0"/>
          </a:p>
          <a:p>
            <a:pPr marL="285750" indent="-285750">
              <a:buFont typeface="Arial"/>
              <a:buChar char="•"/>
            </a:pPr>
            <a:r>
              <a:rPr lang="en-US" dirty="0" err="1" smtClean="0"/>
              <a:t>Salud</a:t>
            </a:r>
            <a:r>
              <a:rPr lang="en-US" dirty="0" smtClean="0"/>
              <a:t> y </a:t>
            </a:r>
            <a:r>
              <a:rPr lang="en-US" dirty="0" err="1" smtClean="0"/>
              <a:t>Seguridad</a:t>
            </a:r>
            <a:r>
              <a:rPr lang="en-US" dirty="0" smtClean="0"/>
              <a:t> del </a:t>
            </a:r>
            <a:r>
              <a:rPr lang="en-US" dirty="0" err="1" smtClean="0"/>
              <a:t>Consumidor</a:t>
            </a:r>
            <a:r>
              <a:rPr lang="en-US" dirty="0" smtClean="0"/>
              <a:t/>
            </a:r>
            <a:br>
              <a:rPr lang="en-US" dirty="0" smtClean="0"/>
            </a:br>
            <a:endParaRPr lang="en-US" dirty="0" smtClean="0"/>
          </a:p>
          <a:p>
            <a:pPr marL="285750" indent="-285750">
              <a:buFont typeface="Arial"/>
              <a:buChar char="•"/>
            </a:pPr>
            <a:r>
              <a:rPr lang="en-US" dirty="0" err="1" smtClean="0"/>
              <a:t>Etiquetado</a:t>
            </a:r>
            <a:r>
              <a:rPr lang="en-US" dirty="0" smtClean="0"/>
              <a:t> de </a:t>
            </a:r>
            <a:r>
              <a:rPr lang="en-US" dirty="0" err="1" smtClean="0"/>
              <a:t>Productos</a:t>
            </a:r>
            <a:r>
              <a:rPr lang="en-US" dirty="0" smtClean="0"/>
              <a:t> y </a:t>
            </a:r>
            <a:r>
              <a:rPr lang="en-US" dirty="0" err="1" smtClean="0"/>
              <a:t>Etiquetado</a:t>
            </a:r>
            <a:r>
              <a:rPr lang="en-US" dirty="0" smtClean="0"/>
              <a:t> de </a:t>
            </a:r>
            <a:r>
              <a:rPr lang="en-US" dirty="0" err="1" smtClean="0"/>
              <a:t>Servicios</a:t>
            </a:r>
            <a:r>
              <a:rPr lang="en-US" dirty="0" smtClean="0"/>
              <a:t/>
            </a:r>
            <a:br>
              <a:rPr lang="en-US" dirty="0" smtClean="0"/>
            </a:br>
            <a:endParaRPr lang="en-US" dirty="0" smtClean="0"/>
          </a:p>
          <a:p>
            <a:pPr marL="285750" indent="-285750">
              <a:buFont typeface="Arial"/>
              <a:buChar char="•"/>
            </a:pPr>
            <a:r>
              <a:rPr lang="en-US" dirty="0" err="1" smtClean="0"/>
              <a:t>Comunicaciones</a:t>
            </a:r>
            <a:r>
              <a:rPr lang="en-US" dirty="0" smtClean="0"/>
              <a:t> de </a:t>
            </a:r>
            <a:r>
              <a:rPr lang="en-US" dirty="0" err="1" smtClean="0"/>
              <a:t>Venta</a:t>
            </a:r>
            <a:r>
              <a:rPr lang="en-US" dirty="0" smtClean="0"/>
              <a:t> y </a:t>
            </a:r>
            <a:r>
              <a:rPr lang="en-US" dirty="0" err="1" smtClean="0"/>
              <a:t>Publicidad</a:t>
            </a:r>
            <a:r>
              <a:rPr lang="en-US" dirty="0" smtClean="0"/>
              <a:t/>
            </a:r>
            <a:br>
              <a:rPr lang="en-US" dirty="0" smtClean="0"/>
            </a:br>
            <a:endParaRPr lang="en-US" dirty="0" smtClean="0"/>
          </a:p>
          <a:p>
            <a:pPr marL="285750" indent="-285750">
              <a:buFont typeface="Arial"/>
              <a:buChar char="•"/>
            </a:pPr>
            <a:r>
              <a:rPr lang="en-US" dirty="0" err="1" smtClean="0"/>
              <a:t>Privacidad</a:t>
            </a:r>
            <a:r>
              <a:rPr lang="en-US" dirty="0" smtClean="0"/>
              <a:t> del </a:t>
            </a:r>
            <a:r>
              <a:rPr lang="en-US" dirty="0" err="1" smtClean="0"/>
              <a:t>Consumidor</a:t>
            </a:r>
            <a:endParaRPr lang="en-US" dirty="0" smtClean="0"/>
          </a:p>
        </p:txBody>
      </p:sp>
      <p:pic>
        <p:nvPicPr>
          <p:cNvPr id="8" name="Picture 7"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10014358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y la </a:t>
            </a:r>
            <a:r>
              <a:rPr lang="en-US" dirty="0" err="1" smtClean="0"/>
              <a:t>Línea</a:t>
            </a:r>
            <a:r>
              <a:rPr lang="en-US" dirty="0" smtClean="0"/>
              <a:t> de Base Social</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137</a:t>
            </a:fld>
            <a:endParaRPr lang="en-US" dirty="0"/>
          </a:p>
        </p:txBody>
      </p:sp>
      <p:pic>
        <p:nvPicPr>
          <p:cNvPr id="6" name="Picture 5"/>
          <p:cNvPicPr>
            <a:picLocks noChangeAspect="1"/>
          </p:cNvPicPr>
          <p:nvPr/>
        </p:nvPicPr>
        <p:blipFill>
          <a:blip r:embed="rId3" cstate="print"/>
          <a:stretch>
            <a:fillRect/>
          </a:stretch>
        </p:blipFill>
        <p:spPr>
          <a:xfrm>
            <a:off x="381000" y="1600200"/>
            <a:ext cx="1016000" cy="1168400"/>
          </a:xfrm>
          <a:prstGeom prst="rect">
            <a:avLst/>
          </a:prstGeom>
        </p:spPr>
      </p:pic>
      <p:sp>
        <p:nvSpPr>
          <p:cNvPr id="7" name="TextBox 6"/>
          <p:cNvSpPr txBox="1"/>
          <p:nvPr/>
        </p:nvSpPr>
        <p:spPr>
          <a:xfrm>
            <a:off x="1752600" y="1371600"/>
            <a:ext cx="6553200" cy="2585323"/>
          </a:xfrm>
          <a:prstGeom prst="rect">
            <a:avLst/>
          </a:prstGeom>
          <a:noFill/>
        </p:spPr>
        <p:txBody>
          <a:bodyPr wrap="square" rtlCol="0">
            <a:spAutoFit/>
          </a:bodyPr>
          <a:lstStyle/>
          <a:p>
            <a:r>
              <a:rPr lang="en-US" b="1" dirty="0" err="1" smtClean="0"/>
              <a:t>Derechos</a:t>
            </a:r>
            <a:r>
              <a:rPr lang="en-US" b="1" dirty="0" smtClean="0"/>
              <a:t> </a:t>
            </a:r>
            <a:r>
              <a:rPr lang="en-US" b="1" dirty="0" err="1" smtClean="0"/>
              <a:t>Humanos</a:t>
            </a:r>
            <a:r>
              <a:rPr lang="en-US" b="1" dirty="0" smtClean="0"/>
              <a:t/>
            </a:r>
            <a:br>
              <a:rPr lang="en-US" b="1" dirty="0" smtClean="0"/>
            </a:br>
            <a:endParaRPr lang="en-US" b="1" dirty="0" smtClean="0"/>
          </a:p>
          <a:p>
            <a:pPr marL="285750" indent="-285750">
              <a:buFont typeface="Arial"/>
              <a:buChar char="•"/>
            </a:pPr>
            <a:r>
              <a:rPr lang="en-US" dirty="0" smtClean="0"/>
              <a:t>No </a:t>
            </a:r>
            <a:r>
              <a:rPr lang="en-US" dirty="0" err="1" smtClean="0"/>
              <a:t>Discriminación</a:t>
            </a:r>
            <a:r>
              <a:rPr lang="en-US" dirty="0" smtClean="0"/>
              <a:t/>
            </a:r>
            <a:br>
              <a:rPr lang="en-US" dirty="0" smtClean="0"/>
            </a:br>
            <a:endParaRPr lang="en-US" dirty="0"/>
          </a:p>
          <a:p>
            <a:pPr marL="285750" indent="-285750">
              <a:buFont typeface="Arial"/>
              <a:buChar char="•"/>
            </a:pPr>
            <a:r>
              <a:rPr lang="en-US" dirty="0" smtClean="0"/>
              <a:t>Libertad de </a:t>
            </a:r>
            <a:r>
              <a:rPr lang="en-US" dirty="0" err="1" smtClean="0"/>
              <a:t>Asociación</a:t>
            </a:r>
            <a:r>
              <a:rPr lang="en-US" dirty="0" smtClean="0"/>
              <a:t/>
            </a:r>
            <a:br>
              <a:rPr lang="en-US" dirty="0" smtClean="0"/>
            </a:br>
            <a:endParaRPr lang="en-US" dirty="0" smtClean="0"/>
          </a:p>
          <a:p>
            <a:pPr marL="285750" indent="-285750">
              <a:buFont typeface="Arial"/>
              <a:buChar char="•"/>
            </a:pPr>
            <a:r>
              <a:rPr lang="en-US" dirty="0" smtClean="0"/>
              <a:t>Trabajo </a:t>
            </a:r>
            <a:r>
              <a:rPr lang="en-US" dirty="0" err="1" smtClean="0"/>
              <a:t>Infantil</a:t>
            </a:r>
            <a:r>
              <a:rPr lang="en-US" dirty="0" smtClean="0"/>
              <a:t/>
            </a:r>
            <a:br>
              <a:rPr lang="en-US" dirty="0" smtClean="0"/>
            </a:br>
            <a:endParaRPr lang="en-US" dirty="0" smtClean="0"/>
          </a:p>
          <a:p>
            <a:pPr marL="285750" indent="-285750">
              <a:buFont typeface="Arial"/>
              <a:buChar char="•"/>
            </a:pPr>
            <a:r>
              <a:rPr lang="en-US" dirty="0" smtClean="0"/>
              <a:t>Trabajo </a:t>
            </a:r>
            <a:r>
              <a:rPr lang="en-US" dirty="0" err="1" smtClean="0"/>
              <a:t>Forzado</a:t>
            </a:r>
            <a:r>
              <a:rPr lang="en-US" dirty="0" smtClean="0"/>
              <a:t> y </a:t>
            </a:r>
            <a:r>
              <a:rPr lang="en-US" dirty="0" err="1" smtClean="0"/>
              <a:t>Obligado</a:t>
            </a:r>
            <a:endParaRPr lang="en-US" dirty="0" smtClean="0"/>
          </a:p>
        </p:txBody>
      </p:sp>
      <p:pic>
        <p:nvPicPr>
          <p:cNvPr id="8" name="Picture 7"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40283282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y la </a:t>
            </a:r>
            <a:r>
              <a:rPr lang="en-US" dirty="0" err="1" smtClean="0"/>
              <a:t>Línea</a:t>
            </a:r>
            <a:r>
              <a:rPr lang="en-US" dirty="0" smtClean="0"/>
              <a:t> de Base Social</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138</a:t>
            </a:fld>
            <a:endParaRPr lang="en-US" dirty="0"/>
          </a:p>
        </p:txBody>
      </p:sp>
      <p:pic>
        <p:nvPicPr>
          <p:cNvPr id="6" name="Picture 5"/>
          <p:cNvPicPr>
            <a:picLocks noChangeAspect="1"/>
          </p:cNvPicPr>
          <p:nvPr/>
        </p:nvPicPr>
        <p:blipFill>
          <a:blip r:embed="rId3" cstate="print"/>
          <a:stretch>
            <a:fillRect/>
          </a:stretch>
        </p:blipFill>
        <p:spPr>
          <a:xfrm>
            <a:off x="381000" y="1600200"/>
            <a:ext cx="1016000" cy="1168400"/>
          </a:xfrm>
          <a:prstGeom prst="rect">
            <a:avLst/>
          </a:prstGeom>
        </p:spPr>
      </p:pic>
      <p:sp>
        <p:nvSpPr>
          <p:cNvPr id="7" name="TextBox 6"/>
          <p:cNvSpPr txBox="1"/>
          <p:nvPr/>
        </p:nvSpPr>
        <p:spPr>
          <a:xfrm>
            <a:off x="1752600" y="1371600"/>
            <a:ext cx="6553200" cy="2031325"/>
          </a:xfrm>
          <a:prstGeom prst="rect">
            <a:avLst/>
          </a:prstGeom>
          <a:noFill/>
        </p:spPr>
        <p:txBody>
          <a:bodyPr wrap="square" rtlCol="0">
            <a:spAutoFit/>
          </a:bodyPr>
          <a:lstStyle/>
          <a:p>
            <a:r>
              <a:rPr lang="en-US" b="1" dirty="0" err="1" smtClean="0"/>
              <a:t>Comportamiento</a:t>
            </a:r>
            <a:r>
              <a:rPr lang="en-US" b="1" dirty="0" smtClean="0"/>
              <a:t> </a:t>
            </a:r>
            <a:r>
              <a:rPr lang="en-US" b="1" dirty="0" err="1" smtClean="0"/>
              <a:t>Ético</a:t>
            </a:r>
            <a:endParaRPr lang="en-US" b="1" dirty="0" smtClean="0"/>
          </a:p>
          <a:p>
            <a:endParaRPr lang="en-US" b="1" dirty="0" smtClean="0"/>
          </a:p>
          <a:p>
            <a:pPr marL="285750" indent="-285750">
              <a:buFont typeface="Arial"/>
              <a:buChar char="•"/>
            </a:pPr>
            <a:r>
              <a:rPr lang="en-US" dirty="0" err="1" smtClean="0"/>
              <a:t>Prácticas</a:t>
            </a:r>
            <a:r>
              <a:rPr lang="en-US" dirty="0" smtClean="0"/>
              <a:t> de </a:t>
            </a:r>
            <a:r>
              <a:rPr lang="en-US" dirty="0" err="1" smtClean="0"/>
              <a:t>Adquisición</a:t>
            </a:r>
            <a:r>
              <a:rPr lang="en-US" dirty="0" smtClean="0"/>
              <a:t> e </a:t>
            </a:r>
            <a:r>
              <a:rPr lang="en-US" dirty="0" err="1" smtClean="0"/>
              <a:t>Inversión</a:t>
            </a:r>
            <a:r>
              <a:rPr lang="en-US" dirty="0" smtClean="0"/>
              <a:t/>
            </a:r>
            <a:br>
              <a:rPr lang="en-US" dirty="0" smtClean="0"/>
            </a:br>
            <a:endParaRPr lang="en-US" dirty="0" smtClean="0"/>
          </a:p>
          <a:p>
            <a:pPr marL="285750" indent="-285750">
              <a:buFont typeface="Arial"/>
              <a:buChar char="•"/>
            </a:pPr>
            <a:r>
              <a:rPr lang="en-US" dirty="0" err="1" smtClean="0"/>
              <a:t>Soborno</a:t>
            </a:r>
            <a:r>
              <a:rPr lang="en-US" dirty="0" smtClean="0"/>
              <a:t> y </a:t>
            </a:r>
            <a:r>
              <a:rPr lang="en-US" dirty="0" err="1" smtClean="0"/>
              <a:t>Corrupción</a:t>
            </a:r>
            <a:r>
              <a:rPr lang="en-US" dirty="0" smtClean="0"/>
              <a:t/>
            </a:r>
            <a:br>
              <a:rPr lang="en-US" dirty="0" smtClean="0"/>
            </a:br>
            <a:endParaRPr lang="en-US" dirty="0" smtClean="0"/>
          </a:p>
          <a:p>
            <a:pPr marL="285750" indent="-285750">
              <a:buFont typeface="Arial"/>
              <a:buChar char="•"/>
            </a:pPr>
            <a:r>
              <a:rPr lang="en-US" dirty="0" err="1" smtClean="0"/>
              <a:t>Comportamiento</a:t>
            </a:r>
            <a:r>
              <a:rPr lang="en-US" dirty="0" smtClean="0"/>
              <a:t> Anti-</a:t>
            </a:r>
            <a:r>
              <a:rPr lang="en-US" dirty="0" err="1" smtClean="0"/>
              <a:t>Competencia</a:t>
            </a:r>
            <a:endParaRPr lang="en-US" dirty="0" smtClean="0"/>
          </a:p>
        </p:txBody>
      </p:sp>
      <p:pic>
        <p:nvPicPr>
          <p:cNvPr id="8" name="Picture 7"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341546870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5867400" cy="1143000"/>
          </a:xfrm>
        </p:spPr>
        <p:txBody>
          <a:bodyPr/>
          <a:lstStyle/>
          <a:p>
            <a:r>
              <a:rPr lang="en-US" dirty="0" smtClean="0"/>
              <a:t>P5 y la </a:t>
            </a:r>
            <a:r>
              <a:rPr lang="en-US" dirty="0" err="1" smtClean="0"/>
              <a:t>Línea</a:t>
            </a:r>
            <a:r>
              <a:rPr lang="en-US" dirty="0" smtClean="0"/>
              <a:t> de Base del </a:t>
            </a:r>
            <a:r>
              <a:rPr lang="en-US" dirty="0" err="1" smtClean="0"/>
              <a:t>Medio</a:t>
            </a:r>
            <a:r>
              <a:rPr lang="en-US" dirty="0" smtClean="0"/>
              <a:t> </a:t>
            </a:r>
            <a:r>
              <a:rPr lang="en-US" dirty="0" err="1" smtClean="0"/>
              <a:t>Ambiente</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139</a:t>
            </a:fld>
            <a:endParaRPr lang="en-US" dirty="0"/>
          </a:p>
        </p:txBody>
      </p:sp>
      <p:sp>
        <p:nvSpPr>
          <p:cNvPr id="7" name="TextBox 6"/>
          <p:cNvSpPr txBox="1"/>
          <p:nvPr/>
        </p:nvSpPr>
        <p:spPr>
          <a:xfrm>
            <a:off x="1752600" y="1371600"/>
            <a:ext cx="6553200" cy="2031325"/>
          </a:xfrm>
          <a:prstGeom prst="rect">
            <a:avLst/>
          </a:prstGeom>
          <a:noFill/>
        </p:spPr>
        <p:txBody>
          <a:bodyPr wrap="square" rtlCol="0">
            <a:spAutoFit/>
          </a:bodyPr>
          <a:lstStyle/>
          <a:p>
            <a:r>
              <a:rPr lang="en-US" b="1" dirty="0" err="1" smtClean="0"/>
              <a:t>Transporte</a:t>
            </a:r>
            <a:endParaRPr lang="en-US" b="1" dirty="0" smtClean="0"/>
          </a:p>
          <a:p>
            <a:endParaRPr lang="en-US" b="1" dirty="0" smtClean="0"/>
          </a:p>
          <a:p>
            <a:pPr marL="285750" indent="-285750">
              <a:buFont typeface="Arial"/>
              <a:buChar char="•"/>
            </a:pPr>
            <a:r>
              <a:rPr lang="en-US" dirty="0" err="1" smtClean="0"/>
              <a:t>Compra</a:t>
            </a:r>
            <a:r>
              <a:rPr lang="en-US" dirty="0" smtClean="0"/>
              <a:t> Local</a:t>
            </a:r>
            <a:br>
              <a:rPr lang="en-US" dirty="0" smtClean="0"/>
            </a:br>
            <a:endParaRPr lang="en-US" dirty="0" smtClean="0"/>
          </a:p>
          <a:p>
            <a:pPr marL="285750" indent="-285750">
              <a:buFont typeface="Arial"/>
              <a:buChar char="•"/>
            </a:pPr>
            <a:r>
              <a:rPr lang="en-US" dirty="0" err="1" smtClean="0"/>
              <a:t>Comunicación</a:t>
            </a:r>
            <a:r>
              <a:rPr lang="en-US" dirty="0" smtClean="0"/>
              <a:t> Digital</a:t>
            </a:r>
          </a:p>
          <a:p>
            <a:endParaRPr lang="en-US" dirty="0" smtClean="0"/>
          </a:p>
          <a:p>
            <a:pPr marL="285750" indent="-285750">
              <a:buFont typeface="Arial"/>
              <a:buChar char="•"/>
            </a:pPr>
            <a:r>
              <a:rPr lang="en-US" dirty="0" err="1" smtClean="0"/>
              <a:t>Viajes</a:t>
            </a:r>
            <a:endParaRPr lang="en-US" dirty="0" smtClean="0"/>
          </a:p>
        </p:txBody>
      </p:sp>
      <p:pic>
        <p:nvPicPr>
          <p:cNvPr id="3" name="Picture 2"/>
          <p:cNvPicPr>
            <a:picLocks noChangeAspect="1"/>
          </p:cNvPicPr>
          <p:nvPr/>
        </p:nvPicPr>
        <p:blipFill>
          <a:blip r:embed="rId3" cstate="print"/>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2971302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81000"/>
            <a:ext cx="4386522" cy="584775"/>
          </a:xfrm>
          <a:prstGeom prst="rect">
            <a:avLst/>
          </a:prstGeom>
          <a:noFill/>
        </p:spPr>
        <p:txBody>
          <a:bodyPr wrap="none" rtlCol="0">
            <a:spAutoFit/>
          </a:bodyPr>
          <a:lstStyle/>
          <a:p>
            <a:r>
              <a:rPr lang="es-ES" sz="3200" dirty="0" smtClean="0"/>
              <a:t>Términos que debe saber</a:t>
            </a:r>
            <a:endParaRPr lang="en-US" sz="3100" dirty="0"/>
          </a:p>
        </p:txBody>
      </p:sp>
      <p:sp>
        <p:nvSpPr>
          <p:cNvPr id="5" name="TextBox 4"/>
          <p:cNvSpPr txBox="1"/>
          <p:nvPr/>
        </p:nvSpPr>
        <p:spPr>
          <a:xfrm>
            <a:off x="575315" y="1763739"/>
            <a:ext cx="7724623" cy="3139321"/>
          </a:xfrm>
          <a:prstGeom prst="rect">
            <a:avLst/>
          </a:prstGeom>
          <a:noFill/>
        </p:spPr>
        <p:txBody>
          <a:bodyPr wrap="square" rtlCol="0">
            <a:spAutoFit/>
          </a:bodyPr>
          <a:lstStyle/>
          <a:p>
            <a:r>
              <a:rPr lang="en-US" b="1" dirty="0" err="1" smtClean="0"/>
              <a:t>Responsabilidad</a:t>
            </a:r>
            <a:r>
              <a:rPr lang="en-US" b="1" dirty="0" smtClean="0"/>
              <a:t> Social </a:t>
            </a:r>
            <a:r>
              <a:rPr lang="en-US" b="1" dirty="0" err="1" smtClean="0"/>
              <a:t>Empresaria</a:t>
            </a:r>
            <a:r>
              <a:rPr lang="en-US" b="1" dirty="0" smtClean="0"/>
              <a:t> (RSE) </a:t>
            </a:r>
            <a:r>
              <a:rPr lang="en-US" dirty="0" smtClean="0"/>
              <a:t>– La </a:t>
            </a:r>
            <a:r>
              <a:rPr lang="en-US" dirty="0" err="1" smtClean="0"/>
              <a:t>corporación</a:t>
            </a:r>
            <a:r>
              <a:rPr lang="en-US" dirty="0" smtClean="0"/>
              <a:t> </a:t>
            </a:r>
            <a:r>
              <a:rPr lang="en-US" dirty="0" err="1" smtClean="0"/>
              <a:t>cree</a:t>
            </a:r>
            <a:r>
              <a:rPr lang="en-US" dirty="0" smtClean="0"/>
              <a:t> </a:t>
            </a:r>
            <a:r>
              <a:rPr lang="en-US" dirty="0" err="1" smtClean="0"/>
              <a:t>que</a:t>
            </a:r>
            <a:r>
              <a:rPr lang="en-US" dirty="0" smtClean="0"/>
              <a:t> </a:t>
            </a:r>
            <a:r>
              <a:rPr lang="en-US" dirty="0" err="1" smtClean="0"/>
              <a:t>una</a:t>
            </a:r>
            <a:r>
              <a:rPr lang="en-US" dirty="0" smtClean="0"/>
              <a:t> </a:t>
            </a:r>
            <a:r>
              <a:rPr lang="en-US" dirty="0" err="1" smtClean="0"/>
              <a:t>compañia</a:t>
            </a:r>
            <a:r>
              <a:rPr lang="en-US" dirty="0" smtClean="0"/>
              <a:t> </a:t>
            </a:r>
            <a:r>
              <a:rPr lang="en-US" dirty="0" err="1" smtClean="0"/>
              <a:t>necesita</a:t>
            </a:r>
            <a:r>
              <a:rPr lang="en-US" dirty="0" smtClean="0"/>
              <a:t> ser </a:t>
            </a:r>
            <a:r>
              <a:rPr lang="en-US" dirty="0" err="1" smtClean="0"/>
              <a:t>responsable</a:t>
            </a:r>
            <a:r>
              <a:rPr lang="en-US" dirty="0" smtClean="0"/>
              <a:t> </a:t>
            </a:r>
            <a:r>
              <a:rPr lang="en-US" dirty="0" err="1" smtClean="0"/>
              <a:t>por</a:t>
            </a:r>
            <a:r>
              <a:rPr lang="en-US" dirty="0" smtClean="0"/>
              <a:t> </a:t>
            </a:r>
            <a:r>
              <a:rPr lang="en-US" dirty="0" err="1" smtClean="0"/>
              <a:t>sus</a:t>
            </a:r>
            <a:r>
              <a:rPr lang="en-US" dirty="0" smtClean="0"/>
              <a:t> </a:t>
            </a:r>
            <a:r>
              <a:rPr lang="en-US" dirty="0" err="1" smtClean="0"/>
              <a:t>acciones</a:t>
            </a:r>
            <a:r>
              <a:rPr lang="en-US" dirty="0" smtClean="0"/>
              <a:t> </a:t>
            </a:r>
            <a:r>
              <a:rPr lang="en-US" dirty="0"/>
              <a:t>– </a:t>
            </a:r>
            <a:r>
              <a:rPr lang="en-US" u="sng" dirty="0" smtClean="0"/>
              <a:t>social, </a:t>
            </a:r>
            <a:r>
              <a:rPr lang="en-US" u="sng" dirty="0" err="1" smtClean="0"/>
              <a:t>ética</a:t>
            </a:r>
            <a:r>
              <a:rPr lang="en-US" u="sng" dirty="0" smtClean="0"/>
              <a:t> y </a:t>
            </a:r>
            <a:r>
              <a:rPr lang="en-US" u="sng" dirty="0" err="1" smtClean="0"/>
              <a:t>ambiental</a:t>
            </a:r>
            <a:r>
              <a:rPr lang="en-US" u="sng" dirty="0" smtClean="0"/>
              <a:t>. </a:t>
            </a:r>
          </a:p>
          <a:p>
            <a:endParaRPr lang="en-US" b="1" dirty="0"/>
          </a:p>
          <a:p>
            <a:r>
              <a:rPr lang="en-US" b="1" dirty="0" err="1" smtClean="0"/>
              <a:t>Desarrollo</a:t>
            </a:r>
            <a:r>
              <a:rPr lang="en-US" b="1" dirty="0" smtClean="0"/>
              <a:t> </a:t>
            </a:r>
            <a:r>
              <a:rPr lang="en-US" b="1" dirty="0" err="1" smtClean="0"/>
              <a:t>Sostenible</a:t>
            </a:r>
            <a:r>
              <a:rPr lang="en-US" b="1" dirty="0" smtClean="0"/>
              <a:t> </a:t>
            </a:r>
            <a:r>
              <a:rPr lang="en-US" dirty="0" smtClean="0"/>
              <a:t>– </a:t>
            </a:r>
            <a:r>
              <a:rPr lang="en-US" dirty="0" err="1" smtClean="0"/>
              <a:t>Desarrollo</a:t>
            </a:r>
            <a:r>
              <a:rPr lang="en-US" dirty="0" smtClean="0"/>
              <a:t> </a:t>
            </a:r>
            <a:r>
              <a:rPr lang="en-US" dirty="0" err="1" smtClean="0"/>
              <a:t>que</a:t>
            </a:r>
            <a:r>
              <a:rPr lang="en-US" dirty="0" smtClean="0"/>
              <a:t> </a:t>
            </a:r>
            <a:r>
              <a:rPr lang="en-US" dirty="0" err="1" smtClean="0"/>
              <a:t>satisface</a:t>
            </a:r>
            <a:r>
              <a:rPr lang="en-US" dirty="0" smtClean="0"/>
              <a:t> </a:t>
            </a:r>
            <a:r>
              <a:rPr lang="en-US" dirty="0" err="1" smtClean="0"/>
              <a:t>las</a:t>
            </a:r>
            <a:r>
              <a:rPr lang="en-US" dirty="0" smtClean="0"/>
              <a:t> </a:t>
            </a:r>
            <a:r>
              <a:rPr lang="en-US" dirty="0" err="1" smtClean="0"/>
              <a:t>necesidades</a:t>
            </a:r>
            <a:r>
              <a:rPr lang="en-US" dirty="0" smtClean="0"/>
              <a:t> del </a:t>
            </a:r>
            <a:r>
              <a:rPr lang="en-US" dirty="0" err="1" smtClean="0"/>
              <a:t>presente</a:t>
            </a:r>
            <a:r>
              <a:rPr lang="en-US" dirty="0" smtClean="0"/>
              <a:t> sin </a:t>
            </a:r>
            <a:r>
              <a:rPr lang="en-US" dirty="0" err="1" smtClean="0"/>
              <a:t>comprometer</a:t>
            </a:r>
            <a:r>
              <a:rPr lang="en-US" dirty="0" smtClean="0"/>
              <a:t> a la </a:t>
            </a:r>
            <a:r>
              <a:rPr lang="en-US" dirty="0" err="1" smtClean="0"/>
              <a:t>futuras</a:t>
            </a:r>
            <a:r>
              <a:rPr lang="en-US" dirty="0" smtClean="0"/>
              <a:t> </a:t>
            </a:r>
            <a:r>
              <a:rPr lang="en-US" dirty="0" err="1" smtClean="0"/>
              <a:t>generaciones</a:t>
            </a:r>
            <a:r>
              <a:rPr lang="en-US" dirty="0" smtClean="0"/>
              <a:t> de </a:t>
            </a:r>
            <a:r>
              <a:rPr lang="en-US" dirty="0" err="1" smtClean="0"/>
              <a:t>satisfacer</a:t>
            </a:r>
            <a:r>
              <a:rPr lang="en-US" dirty="0" smtClean="0"/>
              <a:t> </a:t>
            </a:r>
            <a:r>
              <a:rPr lang="en-US" dirty="0" err="1" smtClean="0"/>
              <a:t>sus</a:t>
            </a:r>
            <a:r>
              <a:rPr lang="en-US" dirty="0" smtClean="0"/>
              <a:t> </a:t>
            </a:r>
            <a:r>
              <a:rPr lang="en-US" dirty="0" err="1" smtClean="0"/>
              <a:t>proipias</a:t>
            </a:r>
            <a:r>
              <a:rPr lang="en-US" dirty="0" smtClean="0"/>
              <a:t> </a:t>
            </a:r>
            <a:r>
              <a:rPr lang="en-US" dirty="0" err="1" smtClean="0"/>
              <a:t>necesidades</a:t>
            </a:r>
            <a:endParaRPr lang="en-US" dirty="0" smtClean="0"/>
          </a:p>
          <a:p>
            <a:endParaRPr lang="en-US" dirty="0" smtClean="0"/>
          </a:p>
          <a:p>
            <a:endParaRPr lang="en-US" dirty="0"/>
          </a:p>
          <a:p>
            <a:r>
              <a:rPr lang="en-US" b="1" dirty="0" smtClean="0"/>
              <a:t>ISO</a:t>
            </a:r>
            <a:r>
              <a:rPr lang="en-US" dirty="0" smtClean="0"/>
              <a:t> </a:t>
            </a:r>
            <a:r>
              <a:rPr lang="en-US" b="1" dirty="0" smtClean="0"/>
              <a:t>(</a:t>
            </a:r>
            <a:r>
              <a:rPr lang="en-US" b="1" dirty="0" err="1" smtClean="0"/>
              <a:t>Organización</a:t>
            </a:r>
            <a:r>
              <a:rPr lang="en-US" b="1" dirty="0" smtClean="0"/>
              <a:t> </a:t>
            </a:r>
            <a:r>
              <a:rPr lang="en-US" b="1" dirty="0" err="1" smtClean="0"/>
              <a:t>Internacional</a:t>
            </a:r>
            <a:r>
              <a:rPr lang="en-US" b="1" dirty="0" smtClean="0"/>
              <a:t> de </a:t>
            </a:r>
            <a:r>
              <a:rPr lang="en-US" b="1" dirty="0" err="1" smtClean="0"/>
              <a:t>Estandarización</a:t>
            </a:r>
            <a:r>
              <a:rPr lang="en-US" b="1" dirty="0" smtClean="0"/>
              <a:t>)</a:t>
            </a:r>
            <a:r>
              <a:rPr lang="en-US" dirty="0" smtClean="0"/>
              <a:t> – El mayor </a:t>
            </a:r>
            <a:r>
              <a:rPr lang="en-US" dirty="0" err="1" smtClean="0"/>
              <a:t>desarrollador</a:t>
            </a:r>
            <a:r>
              <a:rPr lang="en-US" dirty="0" smtClean="0"/>
              <a:t> de </a:t>
            </a:r>
            <a:r>
              <a:rPr lang="en-US" dirty="0" err="1" smtClean="0"/>
              <a:t>Estándares</a:t>
            </a:r>
            <a:r>
              <a:rPr lang="en-US" dirty="0" smtClean="0"/>
              <a:t> </a:t>
            </a:r>
            <a:r>
              <a:rPr lang="en-US" dirty="0" err="1" smtClean="0"/>
              <a:t>Internaciones</a:t>
            </a:r>
            <a:r>
              <a:rPr lang="en-US" dirty="0" smtClean="0"/>
              <a:t> en forma </a:t>
            </a:r>
            <a:r>
              <a:rPr lang="en-US" dirty="0" err="1" smtClean="0"/>
              <a:t>voluntaria</a:t>
            </a:r>
            <a:r>
              <a:rPr lang="en-US" dirty="0" smtClean="0"/>
              <a:t>.  </a:t>
            </a:r>
            <a:r>
              <a:rPr lang="en-US" dirty="0" err="1" smtClean="0"/>
              <a:t>Fundada</a:t>
            </a:r>
            <a:r>
              <a:rPr lang="en-US" dirty="0" smtClean="0"/>
              <a:t> en </a:t>
            </a:r>
            <a:r>
              <a:rPr lang="en-US" dirty="0"/>
              <a:t>1947, </a:t>
            </a:r>
            <a:r>
              <a:rPr lang="en-US" dirty="0" smtClean="0"/>
              <a:t>ISO ha </a:t>
            </a:r>
            <a:r>
              <a:rPr lang="en-US" dirty="0" err="1" smtClean="0"/>
              <a:t>publicado</a:t>
            </a:r>
            <a:r>
              <a:rPr lang="en-US" dirty="0" smtClean="0"/>
              <a:t> </a:t>
            </a:r>
            <a:r>
              <a:rPr lang="en-US" dirty="0" err="1" smtClean="0"/>
              <a:t>más</a:t>
            </a:r>
            <a:r>
              <a:rPr lang="en-US" dirty="0" smtClean="0"/>
              <a:t> de 19.500 </a:t>
            </a:r>
            <a:r>
              <a:rPr lang="en-US" dirty="0" err="1" smtClean="0"/>
              <a:t>Estándares</a:t>
            </a:r>
            <a:r>
              <a:rPr lang="en-US" dirty="0" smtClean="0"/>
              <a:t> </a:t>
            </a:r>
            <a:r>
              <a:rPr lang="en-US" dirty="0" err="1" smtClean="0"/>
              <a:t>Internacionales</a:t>
            </a:r>
            <a:r>
              <a:rPr lang="en-US" dirty="0" smtClean="0"/>
              <a:t> </a:t>
            </a:r>
            <a:r>
              <a:rPr lang="en-US" dirty="0" err="1" smtClean="0"/>
              <a:t>que</a:t>
            </a:r>
            <a:r>
              <a:rPr lang="en-US" dirty="0" smtClean="0"/>
              <a:t> </a:t>
            </a:r>
            <a:r>
              <a:rPr lang="en-US" dirty="0" err="1" smtClean="0"/>
              <a:t>cubren</a:t>
            </a:r>
            <a:r>
              <a:rPr lang="en-US" dirty="0" smtClean="0"/>
              <a:t> </a:t>
            </a:r>
            <a:r>
              <a:rPr lang="en-US" dirty="0" err="1" smtClean="0"/>
              <a:t>casi</a:t>
            </a:r>
            <a:r>
              <a:rPr lang="en-US" dirty="0" smtClean="0"/>
              <a:t> </a:t>
            </a:r>
            <a:r>
              <a:rPr lang="en-US" dirty="0" err="1" smtClean="0"/>
              <a:t>todos</a:t>
            </a:r>
            <a:r>
              <a:rPr lang="en-US" dirty="0" smtClean="0"/>
              <a:t> los </a:t>
            </a:r>
            <a:r>
              <a:rPr lang="en-US" dirty="0" err="1" smtClean="0"/>
              <a:t>aspectos</a:t>
            </a:r>
            <a:r>
              <a:rPr lang="en-US" dirty="0" smtClean="0"/>
              <a:t> de la </a:t>
            </a:r>
            <a:r>
              <a:rPr lang="en-US" dirty="0" err="1" smtClean="0"/>
              <a:t>tecnología</a:t>
            </a:r>
            <a:r>
              <a:rPr lang="en-US" dirty="0" smtClean="0"/>
              <a:t> y de los </a:t>
            </a:r>
            <a:r>
              <a:rPr lang="en-US" dirty="0" err="1" smtClean="0"/>
              <a:t>negocios</a:t>
            </a:r>
            <a:r>
              <a:rPr lang="en-US" dirty="0" smtClean="0"/>
              <a:t>.</a:t>
            </a:r>
            <a:endParaRPr lang="en-US" dirty="0"/>
          </a:p>
        </p:txBody>
      </p:sp>
      <p:sp>
        <p:nvSpPr>
          <p:cNvPr id="6" name="Rectangle 5"/>
          <p:cNvSpPr/>
          <p:nvPr/>
        </p:nvSpPr>
        <p:spPr>
          <a:xfrm>
            <a:off x="633046" y="3200401"/>
            <a:ext cx="5802923" cy="430887"/>
          </a:xfrm>
          <a:prstGeom prst="rect">
            <a:avLst/>
          </a:prstGeom>
        </p:spPr>
        <p:txBody>
          <a:bodyPr wrap="square">
            <a:spAutoFit/>
          </a:bodyPr>
          <a:lstStyle/>
          <a:p>
            <a:r>
              <a:rPr lang="en-US" sz="1100" dirty="0" err="1" smtClean="0"/>
              <a:t>Nuestro</a:t>
            </a:r>
            <a:r>
              <a:rPr lang="en-US" sz="1100" dirty="0" smtClean="0"/>
              <a:t> Futuro </a:t>
            </a:r>
            <a:r>
              <a:rPr lang="en-US" sz="1100" dirty="0" err="1" smtClean="0"/>
              <a:t>Común</a:t>
            </a:r>
            <a:r>
              <a:rPr lang="en-US" sz="1100" dirty="0" smtClean="0"/>
              <a:t> , </a:t>
            </a:r>
            <a:r>
              <a:rPr lang="en-US" sz="1100" dirty="0" err="1" smtClean="0"/>
              <a:t>conocido</a:t>
            </a:r>
            <a:r>
              <a:rPr lang="en-US" sz="1100" dirty="0" smtClean="0"/>
              <a:t> </a:t>
            </a:r>
            <a:r>
              <a:rPr lang="en-US" sz="1100" dirty="0" err="1" smtClean="0"/>
              <a:t>como</a:t>
            </a:r>
            <a:r>
              <a:rPr lang="en-US" sz="1100" dirty="0" smtClean="0"/>
              <a:t> el </a:t>
            </a:r>
            <a:r>
              <a:rPr lang="en-US" sz="1100" dirty="0" err="1" smtClean="0"/>
              <a:t>Informe</a:t>
            </a:r>
            <a:r>
              <a:rPr lang="en-US" sz="1100" dirty="0" smtClean="0"/>
              <a:t> de </a:t>
            </a:r>
            <a:r>
              <a:rPr lang="en-US" sz="1100" dirty="0" err="1"/>
              <a:t>Brundtland</a:t>
            </a:r>
            <a:r>
              <a:rPr lang="en-US" sz="1100" dirty="0"/>
              <a:t> Report</a:t>
            </a:r>
            <a:r>
              <a:rPr lang="en-US" sz="1100" dirty="0" smtClean="0"/>
              <a:t>, de la </a:t>
            </a:r>
            <a:r>
              <a:rPr lang="en-US" sz="1100" dirty="0" err="1" smtClean="0"/>
              <a:t>Comisión</a:t>
            </a:r>
            <a:r>
              <a:rPr lang="en-US" sz="1100" dirty="0" smtClean="0"/>
              <a:t> Mundial  de </a:t>
            </a:r>
            <a:r>
              <a:rPr lang="en-US" sz="1100" dirty="0" err="1" smtClean="0"/>
              <a:t>las</a:t>
            </a:r>
            <a:r>
              <a:rPr lang="en-US" sz="1100" dirty="0" smtClean="0"/>
              <a:t> </a:t>
            </a:r>
            <a:r>
              <a:rPr lang="en-US" sz="1100" dirty="0" err="1" smtClean="0"/>
              <a:t>Naciones</a:t>
            </a:r>
            <a:r>
              <a:rPr lang="en-US" sz="1100" dirty="0" smtClean="0"/>
              <a:t> </a:t>
            </a:r>
            <a:r>
              <a:rPr lang="en-US" sz="1100" dirty="0" err="1" smtClean="0"/>
              <a:t>Unidas</a:t>
            </a:r>
            <a:r>
              <a:rPr lang="en-US" sz="1100" dirty="0" smtClean="0"/>
              <a:t> </a:t>
            </a:r>
            <a:r>
              <a:rPr lang="en-US" sz="1100" dirty="0" err="1" smtClean="0"/>
              <a:t>sobre</a:t>
            </a:r>
            <a:r>
              <a:rPr lang="en-US" sz="1100" dirty="0" smtClean="0"/>
              <a:t> </a:t>
            </a:r>
            <a:r>
              <a:rPr lang="en-US" sz="1100" dirty="0" err="1" smtClean="0"/>
              <a:t>Desarrollo</a:t>
            </a:r>
            <a:r>
              <a:rPr lang="en-US" sz="1100" dirty="0" smtClean="0"/>
              <a:t> y </a:t>
            </a:r>
            <a:r>
              <a:rPr lang="en-US" sz="1100" dirty="0" err="1" smtClean="0"/>
              <a:t>Medio</a:t>
            </a:r>
            <a:r>
              <a:rPr lang="en-US" sz="1100" dirty="0" smtClean="0"/>
              <a:t> </a:t>
            </a:r>
            <a:r>
              <a:rPr lang="en-US" sz="1100" dirty="0" err="1" smtClean="0"/>
              <a:t>Ambiente</a:t>
            </a:r>
            <a:r>
              <a:rPr lang="en-US" sz="1100" dirty="0" smtClean="0"/>
              <a:t>  (WCED</a:t>
            </a:r>
            <a:r>
              <a:rPr lang="en-US" sz="1100" dirty="0"/>
              <a:t>) </a:t>
            </a:r>
            <a:r>
              <a:rPr lang="en-US" sz="1100" dirty="0" smtClean="0"/>
              <a:t> </a:t>
            </a:r>
            <a:r>
              <a:rPr lang="en-US" sz="1100" dirty="0" err="1" smtClean="0"/>
              <a:t>publicado</a:t>
            </a:r>
            <a:r>
              <a:rPr lang="en-US" sz="1100" dirty="0" smtClean="0"/>
              <a:t> en  </a:t>
            </a:r>
            <a:r>
              <a:rPr lang="en-US" sz="1100" dirty="0"/>
              <a:t>1987.</a:t>
            </a:r>
          </a:p>
        </p:txBody>
      </p:sp>
    </p:spTree>
    <p:extLst>
      <p:ext uri="{BB962C8B-B14F-4D97-AF65-F5344CB8AC3E}">
        <p14:creationId xmlns:p14="http://schemas.microsoft.com/office/powerpoint/2010/main" val="64763399"/>
      </p:ext>
    </p:extLst>
  </p:cSld>
  <p:clrMapOvr>
    <a:masterClrMapping/>
  </p:clrMapOvr>
  <p:transition spd="slow"/>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y la </a:t>
            </a:r>
            <a:r>
              <a:rPr lang="en-US" dirty="0" err="1" smtClean="0"/>
              <a:t>Línea</a:t>
            </a:r>
            <a:r>
              <a:rPr lang="en-US" dirty="0" smtClean="0"/>
              <a:t> de Base del </a:t>
            </a:r>
            <a:r>
              <a:rPr lang="en-US" dirty="0" err="1" smtClean="0"/>
              <a:t>Medio</a:t>
            </a:r>
            <a:r>
              <a:rPr lang="en-US" dirty="0" smtClean="0"/>
              <a:t> </a:t>
            </a:r>
            <a:r>
              <a:rPr lang="en-US" dirty="0" err="1" smtClean="0"/>
              <a:t>Ambiente</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140</a:t>
            </a:fld>
            <a:endParaRPr lang="en-US" dirty="0"/>
          </a:p>
        </p:txBody>
      </p:sp>
      <p:sp>
        <p:nvSpPr>
          <p:cNvPr id="7" name="TextBox 6"/>
          <p:cNvSpPr txBox="1"/>
          <p:nvPr/>
        </p:nvSpPr>
        <p:spPr>
          <a:xfrm>
            <a:off x="1752600" y="1371600"/>
            <a:ext cx="6553200" cy="2031325"/>
          </a:xfrm>
          <a:prstGeom prst="rect">
            <a:avLst/>
          </a:prstGeom>
          <a:noFill/>
        </p:spPr>
        <p:txBody>
          <a:bodyPr wrap="square" rtlCol="0">
            <a:spAutoFit/>
          </a:bodyPr>
          <a:lstStyle/>
          <a:p>
            <a:r>
              <a:rPr lang="en-US" b="1" dirty="0" err="1" smtClean="0"/>
              <a:t>Energía</a:t>
            </a:r>
            <a:endParaRPr lang="en-US" b="1" dirty="0" smtClean="0"/>
          </a:p>
          <a:p>
            <a:endParaRPr lang="en-US" b="1" dirty="0" smtClean="0"/>
          </a:p>
          <a:p>
            <a:pPr marL="285750" indent="-285750">
              <a:buFont typeface="Arial"/>
              <a:buChar char="•"/>
            </a:pPr>
            <a:r>
              <a:rPr lang="en-US" dirty="0" err="1" smtClean="0"/>
              <a:t>Energía</a:t>
            </a:r>
            <a:r>
              <a:rPr lang="en-US" dirty="0" smtClean="0"/>
              <a:t> </a:t>
            </a:r>
            <a:r>
              <a:rPr lang="en-US" dirty="0" err="1" smtClean="0"/>
              <a:t>Utilizada</a:t>
            </a:r>
            <a:r>
              <a:rPr lang="en-US" dirty="0" smtClean="0"/>
              <a:t> (</a:t>
            </a:r>
            <a:r>
              <a:rPr lang="en-US" dirty="0" err="1" smtClean="0"/>
              <a:t>Consumida</a:t>
            </a:r>
            <a:r>
              <a:rPr lang="en-US" dirty="0" smtClean="0"/>
              <a:t>)</a:t>
            </a:r>
            <a:br>
              <a:rPr lang="en-US" dirty="0" smtClean="0"/>
            </a:br>
            <a:endParaRPr lang="en-US" dirty="0" smtClean="0"/>
          </a:p>
          <a:p>
            <a:pPr marL="285750" indent="-285750">
              <a:buFont typeface="Arial"/>
              <a:buChar char="•"/>
            </a:pPr>
            <a:r>
              <a:rPr lang="en-US" dirty="0" err="1" smtClean="0"/>
              <a:t>Emisiones</a:t>
            </a:r>
            <a:r>
              <a:rPr lang="en-US" dirty="0" smtClean="0"/>
              <a:t>/ CO2 </a:t>
            </a:r>
          </a:p>
          <a:p>
            <a:endParaRPr lang="en-US" dirty="0" smtClean="0"/>
          </a:p>
          <a:p>
            <a:pPr marL="285750" indent="-285750">
              <a:buFont typeface="Arial"/>
              <a:buChar char="•"/>
            </a:pPr>
            <a:r>
              <a:rPr lang="en-US" dirty="0" err="1" smtClean="0"/>
              <a:t>Retorno</a:t>
            </a:r>
            <a:r>
              <a:rPr lang="en-US" dirty="0" smtClean="0"/>
              <a:t> de </a:t>
            </a:r>
            <a:r>
              <a:rPr lang="en-US" dirty="0" err="1" smtClean="0"/>
              <a:t>Energía</a:t>
            </a:r>
            <a:r>
              <a:rPr lang="en-US" dirty="0" smtClean="0"/>
              <a:t> </a:t>
            </a:r>
            <a:r>
              <a:rPr lang="en-US" dirty="0" err="1" smtClean="0"/>
              <a:t>Limpia</a:t>
            </a:r>
            <a:endParaRPr lang="en-US" dirty="0" smtClean="0"/>
          </a:p>
        </p:txBody>
      </p:sp>
      <p:pic>
        <p:nvPicPr>
          <p:cNvPr id="3" name="Picture 2"/>
          <p:cNvPicPr>
            <a:picLocks noChangeAspect="1"/>
          </p:cNvPicPr>
          <p:nvPr/>
        </p:nvPicPr>
        <p:blipFill>
          <a:blip r:embed="rId3" cstate="print"/>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313687817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y la </a:t>
            </a:r>
            <a:r>
              <a:rPr lang="en-US" dirty="0" err="1" smtClean="0"/>
              <a:t>Línea</a:t>
            </a:r>
            <a:r>
              <a:rPr lang="en-US" dirty="0" smtClean="0"/>
              <a:t> de Base del </a:t>
            </a:r>
            <a:r>
              <a:rPr lang="en-US" dirty="0" err="1" smtClean="0"/>
              <a:t>Medio</a:t>
            </a:r>
            <a:r>
              <a:rPr lang="en-US" dirty="0" smtClean="0"/>
              <a:t> </a:t>
            </a:r>
            <a:r>
              <a:rPr lang="en-US" dirty="0" err="1" smtClean="0"/>
              <a:t>Ambiente</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141</a:t>
            </a:fld>
            <a:endParaRPr lang="en-US" dirty="0"/>
          </a:p>
        </p:txBody>
      </p:sp>
      <p:sp>
        <p:nvSpPr>
          <p:cNvPr id="7" name="TextBox 6"/>
          <p:cNvSpPr txBox="1"/>
          <p:nvPr/>
        </p:nvSpPr>
        <p:spPr>
          <a:xfrm>
            <a:off x="1752600" y="1371600"/>
            <a:ext cx="6553200" cy="2308324"/>
          </a:xfrm>
          <a:prstGeom prst="rect">
            <a:avLst/>
          </a:prstGeom>
          <a:noFill/>
        </p:spPr>
        <p:txBody>
          <a:bodyPr wrap="square" rtlCol="0">
            <a:spAutoFit/>
          </a:bodyPr>
          <a:lstStyle/>
          <a:p>
            <a:r>
              <a:rPr lang="en-US" b="1" dirty="0" smtClean="0"/>
              <a:t>Agua</a:t>
            </a:r>
          </a:p>
          <a:p>
            <a:endParaRPr lang="en-US" b="1" dirty="0" smtClean="0"/>
          </a:p>
          <a:p>
            <a:pPr marL="285750" indent="-285750">
              <a:buFont typeface="Arial"/>
              <a:buChar char="•"/>
            </a:pPr>
            <a:r>
              <a:rPr lang="en-US" dirty="0" err="1" smtClean="0"/>
              <a:t>Calidad</a:t>
            </a:r>
            <a:r>
              <a:rPr lang="en-US" dirty="0" smtClean="0"/>
              <a:t> del Agua</a:t>
            </a:r>
          </a:p>
          <a:p>
            <a:pPr marL="285750" indent="-285750">
              <a:buFont typeface="Arial"/>
              <a:buChar char="•"/>
            </a:pPr>
            <a:endParaRPr lang="en-US" dirty="0" smtClean="0"/>
          </a:p>
          <a:p>
            <a:pPr marL="285750" indent="-285750">
              <a:buFont typeface="Arial"/>
              <a:buChar char="•"/>
            </a:pPr>
            <a:r>
              <a:rPr lang="en-US" dirty="0" err="1" smtClean="0"/>
              <a:t>Consumo</a:t>
            </a:r>
            <a:r>
              <a:rPr lang="en-US" dirty="0" smtClean="0"/>
              <a:t> de Agua </a:t>
            </a:r>
          </a:p>
          <a:p>
            <a:endParaRPr lang="en-US" dirty="0" smtClean="0"/>
          </a:p>
          <a:p>
            <a:pPr marL="285750" indent="-285750">
              <a:buFont typeface="Arial"/>
              <a:buChar char="•"/>
            </a:pPr>
            <a:r>
              <a:rPr lang="en-US" dirty="0" err="1" smtClean="0"/>
              <a:t>Extracción</a:t>
            </a:r>
            <a:r>
              <a:rPr lang="en-US" dirty="0" smtClean="0"/>
              <a:t> de Agua</a:t>
            </a:r>
          </a:p>
          <a:p>
            <a:pPr marL="285750" indent="-285750"/>
            <a:endParaRPr lang="en-US" dirty="0"/>
          </a:p>
        </p:txBody>
      </p:sp>
      <p:pic>
        <p:nvPicPr>
          <p:cNvPr id="3" name="Picture 2"/>
          <p:cNvPicPr>
            <a:picLocks noChangeAspect="1"/>
          </p:cNvPicPr>
          <p:nvPr/>
        </p:nvPicPr>
        <p:blipFill>
          <a:blip r:embed="rId3" cstate="print"/>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316121507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y la </a:t>
            </a:r>
            <a:r>
              <a:rPr lang="en-US" dirty="0" err="1" smtClean="0"/>
              <a:t>Línea</a:t>
            </a:r>
            <a:r>
              <a:rPr lang="en-US" dirty="0" smtClean="0"/>
              <a:t> de Base del </a:t>
            </a:r>
            <a:r>
              <a:rPr lang="en-US" dirty="0" err="1" smtClean="0"/>
              <a:t>Medio</a:t>
            </a:r>
            <a:r>
              <a:rPr lang="en-US" dirty="0" smtClean="0"/>
              <a:t> </a:t>
            </a:r>
            <a:r>
              <a:rPr lang="en-US" dirty="0" err="1" smtClean="0"/>
              <a:t>Ambiente</a:t>
            </a:r>
            <a:r>
              <a:rPr lang="en-US" dirty="0" smtClean="0"/>
              <a:t> </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142</a:t>
            </a:fld>
            <a:endParaRPr lang="en-US" dirty="0"/>
          </a:p>
        </p:txBody>
      </p:sp>
      <p:sp>
        <p:nvSpPr>
          <p:cNvPr id="7" name="TextBox 6"/>
          <p:cNvSpPr txBox="1"/>
          <p:nvPr/>
        </p:nvSpPr>
        <p:spPr>
          <a:xfrm>
            <a:off x="1752600" y="1371600"/>
            <a:ext cx="6553200" cy="3139321"/>
          </a:xfrm>
          <a:prstGeom prst="rect">
            <a:avLst/>
          </a:prstGeom>
          <a:noFill/>
        </p:spPr>
        <p:txBody>
          <a:bodyPr wrap="square" rtlCol="0">
            <a:spAutoFit/>
          </a:bodyPr>
          <a:lstStyle/>
          <a:p>
            <a:r>
              <a:rPr lang="en-US" b="1" dirty="0" err="1" smtClean="0"/>
              <a:t>Residuos</a:t>
            </a:r>
            <a:endParaRPr lang="en-US" b="1" dirty="0" smtClean="0"/>
          </a:p>
          <a:p>
            <a:endParaRPr lang="en-US" b="1" dirty="0" smtClean="0"/>
          </a:p>
          <a:p>
            <a:pPr marL="285750" indent="-285750">
              <a:buFont typeface="Arial"/>
              <a:buChar char="•"/>
            </a:pPr>
            <a:r>
              <a:rPr lang="en-US" dirty="0" err="1" smtClean="0"/>
              <a:t>Reciclado</a:t>
            </a:r>
            <a:endParaRPr lang="en-US" dirty="0" smtClean="0"/>
          </a:p>
          <a:p>
            <a:pPr marL="285750" indent="-285750">
              <a:buFont typeface="Arial"/>
              <a:buChar char="•"/>
            </a:pPr>
            <a:endParaRPr lang="en-US" dirty="0" smtClean="0"/>
          </a:p>
          <a:p>
            <a:pPr marL="285750" indent="-285750">
              <a:buFont typeface="Arial"/>
              <a:buChar char="•"/>
            </a:pPr>
            <a:r>
              <a:rPr lang="en-US" dirty="0" err="1" smtClean="0"/>
              <a:t>Disposición</a:t>
            </a:r>
            <a:endParaRPr lang="en-US" dirty="0" smtClean="0"/>
          </a:p>
          <a:p>
            <a:endParaRPr lang="en-US" dirty="0" smtClean="0"/>
          </a:p>
          <a:p>
            <a:pPr marL="285750" indent="-285750">
              <a:buFont typeface="Arial"/>
              <a:buChar char="•"/>
            </a:pPr>
            <a:r>
              <a:rPr lang="en-US" dirty="0" err="1" smtClean="0"/>
              <a:t>Reutilización</a:t>
            </a:r>
            <a:endParaRPr lang="en-US" dirty="0" smtClean="0"/>
          </a:p>
          <a:p>
            <a:pPr marL="285750" indent="-285750">
              <a:buFont typeface="Arial"/>
              <a:buChar char="•"/>
            </a:pPr>
            <a:endParaRPr lang="en-US" dirty="0"/>
          </a:p>
          <a:p>
            <a:pPr marL="285750" indent="-285750">
              <a:buFont typeface="Arial"/>
              <a:buChar char="•"/>
            </a:pPr>
            <a:r>
              <a:rPr lang="en-US" dirty="0" err="1" smtClean="0"/>
              <a:t>Energía</a:t>
            </a:r>
            <a:r>
              <a:rPr lang="en-US" dirty="0" smtClean="0"/>
              <a:t> </a:t>
            </a:r>
            <a:r>
              <a:rPr lang="en-US" dirty="0" err="1" smtClean="0"/>
              <a:t>Incorporada</a:t>
            </a:r>
            <a:endParaRPr lang="en-US" dirty="0" smtClean="0"/>
          </a:p>
          <a:p>
            <a:pPr marL="285750" indent="-285750">
              <a:buFont typeface="Arial"/>
              <a:buChar char="•"/>
            </a:pPr>
            <a:endParaRPr lang="en-US" dirty="0"/>
          </a:p>
          <a:p>
            <a:pPr marL="285750" indent="-285750">
              <a:buFont typeface="Arial"/>
              <a:buChar char="•"/>
            </a:pPr>
            <a:r>
              <a:rPr lang="en-US" dirty="0" err="1" smtClean="0"/>
              <a:t>Basura</a:t>
            </a:r>
            <a:endParaRPr lang="en-US" dirty="0" smtClean="0"/>
          </a:p>
        </p:txBody>
      </p:sp>
      <p:pic>
        <p:nvPicPr>
          <p:cNvPr id="3" name="Picture 2"/>
          <p:cNvPicPr>
            <a:picLocks noChangeAspect="1"/>
          </p:cNvPicPr>
          <p:nvPr/>
        </p:nvPicPr>
        <p:blipFill>
          <a:blip r:embed="rId3" cstate="print"/>
          <a:stretch>
            <a:fillRect/>
          </a:stretch>
        </p:blipFill>
        <p:spPr>
          <a:xfrm>
            <a:off x="381000" y="1524000"/>
            <a:ext cx="1056640"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357267225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y la </a:t>
            </a:r>
            <a:r>
              <a:rPr lang="en-US" dirty="0" err="1" smtClean="0"/>
              <a:t>Línea</a:t>
            </a:r>
            <a:r>
              <a:rPr lang="en-US" dirty="0" smtClean="0"/>
              <a:t> de Base de </a:t>
            </a:r>
            <a:r>
              <a:rPr lang="en-US" dirty="0" err="1" smtClean="0"/>
              <a:t>las</a:t>
            </a:r>
            <a:r>
              <a:rPr lang="en-US" dirty="0" smtClean="0"/>
              <a:t> </a:t>
            </a:r>
            <a:r>
              <a:rPr lang="en-US" dirty="0" err="1" smtClean="0"/>
              <a:t>Finanzas</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143</a:t>
            </a:fld>
            <a:endParaRPr lang="en-US" dirty="0"/>
          </a:p>
        </p:txBody>
      </p:sp>
      <p:sp>
        <p:nvSpPr>
          <p:cNvPr id="7" name="TextBox 6"/>
          <p:cNvSpPr txBox="1"/>
          <p:nvPr/>
        </p:nvSpPr>
        <p:spPr>
          <a:xfrm>
            <a:off x="1752600" y="1371600"/>
            <a:ext cx="6553200" cy="3416320"/>
          </a:xfrm>
          <a:prstGeom prst="rect">
            <a:avLst/>
          </a:prstGeom>
          <a:noFill/>
        </p:spPr>
        <p:txBody>
          <a:bodyPr wrap="square" rtlCol="0">
            <a:spAutoFit/>
          </a:bodyPr>
          <a:lstStyle/>
          <a:p>
            <a:r>
              <a:rPr lang="en-US" b="1" dirty="0" err="1" smtClean="0"/>
              <a:t>Retorno</a:t>
            </a:r>
            <a:r>
              <a:rPr lang="en-US" b="1" dirty="0" smtClean="0"/>
              <a:t> </a:t>
            </a:r>
            <a:r>
              <a:rPr lang="en-US" b="1" dirty="0" err="1" smtClean="0"/>
              <a:t>sobre</a:t>
            </a:r>
            <a:r>
              <a:rPr lang="en-US" b="1" dirty="0" smtClean="0"/>
              <a:t> la </a:t>
            </a:r>
            <a:r>
              <a:rPr lang="en-US" b="1" dirty="0" err="1" smtClean="0"/>
              <a:t>Inversión</a:t>
            </a:r>
            <a:endParaRPr lang="en-US" b="1" dirty="0" smtClean="0"/>
          </a:p>
          <a:p>
            <a:endParaRPr lang="en-US" b="1" dirty="0" smtClean="0"/>
          </a:p>
          <a:p>
            <a:pPr marL="285750" indent="-285750">
              <a:buFont typeface="Arial"/>
              <a:buChar char="•"/>
            </a:pPr>
            <a:r>
              <a:rPr lang="en-US" dirty="0" err="1" smtClean="0"/>
              <a:t>Beneficios</a:t>
            </a:r>
            <a:r>
              <a:rPr lang="en-US" dirty="0" smtClean="0"/>
              <a:t> </a:t>
            </a:r>
            <a:r>
              <a:rPr lang="en-US" dirty="0" err="1" smtClean="0"/>
              <a:t>Financieros</a:t>
            </a:r>
            <a:r>
              <a:rPr lang="en-US" dirty="0" smtClean="0"/>
              <a:t> </a:t>
            </a:r>
            <a:r>
              <a:rPr lang="en-US" dirty="0" err="1" smtClean="0"/>
              <a:t>Directos</a:t>
            </a:r>
            <a:endParaRPr lang="en-US" dirty="0" smtClean="0"/>
          </a:p>
          <a:p>
            <a:pPr marL="285750" indent="-285750">
              <a:buFont typeface="Arial"/>
              <a:buChar char="•"/>
            </a:pPr>
            <a:endParaRPr lang="en-US" dirty="0"/>
          </a:p>
          <a:p>
            <a:pPr marL="285750" indent="-285750">
              <a:buFont typeface="Arial"/>
              <a:buChar char="•"/>
            </a:pPr>
            <a:r>
              <a:rPr lang="en-US" dirty="0" err="1" smtClean="0"/>
              <a:t>Razón</a:t>
            </a:r>
            <a:r>
              <a:rPr lang="en-US" dirty="0" smtClean="0"/>
              <a:t> </a:t>
            </a:r>
            <a:r>
              <a:rPr lang="en-US" dirty="0" err="1" smtClean="0"/>
              <a:t>Costo</a:t>
            </a:r>
            <a:r>
              <a:rPr lang="en-US" dirty="0" smtClean="0"/>
              <a:t> </a:t>
            </a:r>
            <a:r>
              <a:rPr lang="en-US" dirty="0" err="1" smtClean="0"/>
              <a:t>Beneficio</a:t>
            </a:r>
            <a:endParaRPr lang="en-US" dirty="0" smtClean="0"/>
          </a:p>
          <a:p>
            <a:pPr marL="285750" indent="-285750">
              <a:buFont typeface="Arial"/>
              <a:buChar char="•"/>
            </a:pPr>
            <a:endParaRPr lang="en-US" dirty="0"/>
          </a:p>
          <a:p>
            <a:pPr marL="285750" indent="-285750">
              <a:buFont typeface="Arial"/>
              <a:buChar char="•"/>
            </a:pPr>
            <a:r>
              <a:rPr lang="en-US" dirty="0" err="1" smtClean="0"/>
              <a:t>Tasa</a:t>
            </a:r>
            <a:r>
              <a:rPr lang="en-US" dirty="0" smtClean="0"/>
              <a:t> </a:t>
            </a:r>
            <a:r>
              <a:rPr lang="en-US" dirty="0" err="1" smtClean="0"/>
              <a:t>Externa</a:t>
            </a:r>
            <a:r>
              <a:rPr lang="en-US" dirty="0" smtClean="0"/>
              <a:t> de </a:t>
            </a:r>
            <a:r>
              <a:rPr lang="en-US" dirty="0" err="1" smtClean="0"/>
              <a:t>Retorno</a:t>
            </a:r>
            <a:endParaRPr lang="en-US" dirty="0" smtClean="0"/>
          </a:p>
          <a:p>
            <a:pPr marL="285750" indent="-285750">
              <a:buFont typeface="Arial"/>
              <a:buChar char="•"/>
            </a:pPr>
            <a:endParaRPr lang="en-US" dirty="0"/>
          </a:p>
          <a:p>
            <a:pPr marL="285750" indent="-285750">
              <a:buFont typeface="Arial"/>
              <a:buChar char="•"/>
            </a:pPr>
            <a:r>
              <a:rPr lang="en-US" dirty="0" err="1" smtClean="0"/>
              <a:t>Tasa</a:t>
            </a:r>
            <a:r>
              <a:rPr lang="en-US" dirty="0" smtClean="0"/>
              <a:t> </a:t>
            </a:r>
            <a:r>
              <a:rPr lang="en-US" dirty="0" err="1" smtClean="0"/>
              <a:t>Interna</a:t>
            </a:r>
            <a:r>
              <a:rPr lang="en-US" dirty="0" smtClean="0"/>
              <a:t> de </a:t>
            </a:r>
            <a:r>
              <a:rPr lang="en-US" dirty="0" err="1" smtClean="0"/>
              <a:t>Retorno</a:t>
            </a:r>
            <a:endParaRPr lang="en-US" dirty="0" smtClean="0"/>
          </a:p>
          <a:p>
            <a:pPr marL="285750" indent="-285750">
              <a:buFont typeface="Arial"/>
              <a:buChar char="•"/>
            </a:pPr>
            <a:endParaRPr lang="en-US" dirty="0" smtClean="0"/>
          </a:p>
          <a:p>
            <a:pPr marL="285750" indent="-285750">
              <a:buFont typeface="Arial"/>
              <a:buChar char="•"/>
            </a:pPr>
            <a:r>
              <a:rPr lang="en-US" dirty="0" smtClean="0"/>
              <a:t>Valor </a:t>
            </a:r>
            <a:r>
              <a:rPr lang="en-US" dirty="0" err="1" smtClean="0"/>
              <a:t>Presente</a:t>
            </a:r>
            <a:r>
              <a:rPr lang="en-US" dirty="0" smtClean="0"/>
              <a:t> </a:t>
            </a:r>
            <a:r>
              <a:rPr lang="en-US" dirty="0" err="1" smtClean="0"/>
              <a:t>Neto</a:t>
            </a:r>
            <a:endParaRPr lang="en-US" dirty="0" smtClean="0"/>
          </a:p>
          <a:p>
            <a:endParaRPr lang="en-US" dirty="0" smtClean="0"/>
          </a:p>
        </p:txBody>
      </p:sp>
      <p:pic>
        <p:nvPicPr>
          <p:cNvPr id="6" name="Picture 5"/>
          <p:cNvPicPr>
            <a:picLocks noChangeAspect="1"/>
          </p:cNvPicPr>
          <p:nvPr/>
        </p:nvPicPr>
        <p:blipFill>
          <a:blip r:embed="rId3" cstate="print"/>
          <a:stretch>
            <a:fillRect/>
          </a:stretch>
        </p:blipFill>
        <p:spPr>
          <a:xfrm>
            <a:off x="381000" y="1524000"/>
            <a:ext cx="1057619"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298344141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y la </a:t>
            </a:r>
            <a:r>
              <a:rPr lang="en-US" dirty="0" err="1" smtClean="0"/>
              <a:t>Línea</a:t>
            </a:r>
            <a:r>
              <a:rPr lang="en-US" dirty="0" smtClean="0"/>
              <a:t> de Base de </a:t>
            </a:r>
            <a:r>
              <a:rPr lang="en-US" dirty="0" err="1" smtClean="0"/>
              <a:t>las</a:t>
            </a:r>
            <a:r>
              <a:rPr lang="en-US" dirty="0" smtClean="0"/>
              <a:t> </a:t>
            </a:r>
            <a:r>
              <a:rPr lang="en-US" dirty="0" err="1" smtClean="0"/>
              <a:t>Finanzas</a:t>
            </a:r>
            <a:r>
              <a:rPr lang="en-US" dirty="0" smtClean="0"/>
              <a:t> </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144</a:t>
            </a:fld>
            <a:endParaRPr lang="en-US" dirty="0"/>
          </a:p>
        </p:txBody>
      </p:sp>
      <p:sp>
        <p:nvSpPr>
          <p:cNvPr id="7" name="TextBox 6"/>
          <p:cNvSpPr txBox="1"/>
          <p:nvPr/>
        </p:nvSpPr>
        <p:spPr>
          <a:xfrm>
            <a:off x="1752600" y="1371600"/>
            <a:ext cx="6553200" cy="2031325"/>
          </a:xfrm>
          <a:prstGeom prst="rect">
            <a:avLst/>
          </a:prstGeom>
          <a:noFill/>
        </p:spPr>
        <p:txBody>
          <a:bodyPr wrap="square" rtlCol="0">
            <a:spAutoFit/>
          </a:bodyPr>
          <a:lstStyle/>
          <a:p>
            <a:r>
              <a:rPr lang="en-US" b="1" dirty="0" err="1" smtClean="0"/>
              <a:t>Agilidad</a:t>
            </a:r>
            <a:r>
              <a:rPr lang="en-US" b="1" dirty="0" smtClean="0"/>
              <a:t>  </a:t>
            </a:r>
            <a:r>
              <a:rPr lang="en-US" b="1" dirty="0" err="1" smtClean="0"/>
              <a:t>Empresarial</a:t>
            </a:r>
            <a:endParaRPr lang="en-US" b="1" dirty="0" smtClean="0"/>
          </a:p>
          <a:p>
            <a:endParaRPr lang="en-US" b="1" dirty="0" smtClean="0"/>
          </a:p>
          <a:p>
            <a:pPr marL="285750" indent="-285750">
              <a:buFont typeface="Arial"/>
              <a:buChar char="•"/>
            </a:pPr>
            <a:r>
              <a:rPr lang="en-US" dirty="0" err="1" smtClean="0"/>
              <a:t>Flexibilidad</a:t>
            </a:r>
            <a:r>
              <a:rPr lang="en-US" dirty="0" smtClean="0"/>
              <a:t> / </a:t>
            </a:r>
            <a:r>
              <a:rPr lang="en-US" dirty="0" err="1" smtClean="0"/>
              <a:t>Optionalidad</a:t>
            </a:r>
            <a:r>
              <a:rPr lang="en-US" dirty="0" smtClean="0"/>
              <a:t> en el </a:t>
            </a:r>
            <a:r>
              <a:rPr lang="en-US" dirty="0" err="1" smtClean="0"/>
              <a:t>Proyecto</a:t>
            </a:r>
            <a:endParaRPr lang="en-US" dirty="0" smtClean="0"/>
          </a:p>
          <a:p>
            <a:pPr marL="285750" indent="-285750">
              <a:buFont typeface="Arial"/>
              <a:buChar char="•"/>
            </a:pPr>
            <a:endParaRPr lang="en-US" dirty="0" smtClean="0"/>
          </a:p>
          <a:p>
            <a:pPr marL="285750" indent="-285750">
              <a:buFont typeface="Arial"/>
              <a:buChar char="•"/>
            </a:pPr>
            <a:r>
              <a:rPr lang="en-US" dirty="0" err="1" smtClean="0"/>
              <a:t>Flexibilidad</a:t>
            </a:r>
            <a:r>
              <a:rPr lang="en-US" dirty="0" smtClean="0"/>
              <a:t> </a:t>
            </a:r>
            <a:r>
              <a:rPr lang="en-US" dirty="0" err="1" smtClean="0"/>
              <a:t>Empresarial</a:t>
            </a:r>
            <a:r>
              <a:rPr lang="en-US" dirty="0" smtClean="0"/>
              <a:t> </a:t>
            </a:r>
            <a:r>
              <a:rPr lang="en-US" dirty="0" err="1" smtClean="0"/>
              <a:t>Incrementada</a:t>
            </a:r>
            <a:endParaRPr lang="en-US" dirty="0" smtClean="0"/>
          </a:p>
          <a:p>
            <a:pPr marL="285750" indent="-285750">
              <a:buFont typeface="Arial"/>
              <a:buChar char="•"/>
            </a:pPr>
            <a:endParaRPr lang="en-US" dirty="0"/>
          </a:p>
          <a:p>
            <a:endParaRPr lang="en-US" dirty="0" smtClean="0"/>
          </a:p>
        </p:txBody>
      </p:sp>
      <p:pic>
        <p:nvPicPr>
          <p:cNvPr id="6" name="Picture 5"/>
          <p:cNvPicPr>
            <a:picLocks noChangeAspect="1"/>
          </p:cNvPicPr>
          <p:nvPr/>
        </p:nvPicPr>
        <p:blipFill>
          <a:blip r:embed="rId3" cstate="print"/>
          <a:stretch>
            <a:fillRect/>
          </a:stretch>
        </p:blipFill>
        <p:spPr>
          <a:xfrm>
            <a:off x="381000" y="1524000"/>
            <a:ext cx="1057619"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303692709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y la </a:t>
            </a:r>
            <a:r>
              <a:rPr lang="en-US" dirty="0" err="1" smtClean="0"/>
              <a:t>Línea</a:t>
            </a:r>
            <a:r>
              <a:rPr lang="en-US" dirty="0" smtClean="0"/>
              <a:t> de Base de </a:t>
            </a:r>
            <a:r>
              <a:rPr lang="en-US" dirty="0" err="1" smtClean="0"/>
              <a:t>las</a:t>
            </a:r>
            <a:r>
              <a:rPr lang="en-US" dirty="0" smtClean="0"/>
              <a:t> </a:t>
            </a:r>
            <a:r>
              <a:rPr lang="en-US" dirty="0" err="1" smtClean="0"/>
              <a:t>Finanzas</a:t>
            </a:r>
            <a:r>
              <a:rPr lang="en-US" dirty="0" smtClean="0"/>
              <a:t> </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145</a:t>
            </a:fld>
            <a:endParaRPr lang="en-US" dirty="0"/>
          </a:p>
        </p:txBody>
      </p:sp>
      <p:sp>
        <p:nvSpPr>
          <p:cNvPr id="7" name="TextBox 6"/>
          <p:cNvSpPr txBox="1"/>
          <p:nvPr/>
        </p:nvSpPr>
        <p:spPr>
          <a:xfrm>
            <a:off x="1752600" y="1371600"/>
            <a:ext cx="6553200" cy="1754326"/>
          </a:xfrm>
          <a:prstGeom prst="rect">
            <a:avLst/>
          </a:prstGeom>
          <a:noFill/>
        </p:spPr>
        <p:txBody>
          <a:bodyPr wrap="square" rtlCol="0">
            <a:spAutoFit/>
          </a:bodyPr>
          <a:lstStyle/>
          <a:p>
            <a:r>
              <a:rPr lang="en-US" b="1" dirty="0" err="1" smtClean="0"/>
              <a:t>Estimulación</a:t>
            </a:r>
            <a:r>
              <a:rPr lang="en-US" b="1" dirty="0" smtClean="0"/>
              <a:t> </a:t>
            </a:r>
            <a:r>
              <a:rPr lang="en-US" b="1" dirty="0" err="1" smtClean="0"/>
              <a:t>Económica</a:t>
            </a:r>
            <a:endParaRPr lang="en-US" b="1" dirty="0" smtClean="0"/>
          </a:p>
          <a:p>
            <a:endParaRPr lang="en-US" b="1" dirty="0" smtClean="0"/>
          </a:p>
          <a:p>
            <a:pPr marL="285750" indent="-285750">
              <a:buFont typeface="Arial"/>
              <a:buChar char="•"/>
            </a:pPr>
            <a:r>
              <a:rPr lang="en-US" dirty="0" err="1" smtClean="0"/>
              <a:t>Impacto</a:t>
            </a:r>
            <a:r>
              <a:rPr lang="en-US" dirty="0" smtClean="0"/>
              <a:t> </a:t>
            </a:r>
            <a:r>
              <a:rPr lang="en-US" dirty="0" err="1" smtClean="0"/>
              <a:t>Económico</a:t>
            </a:r>
            <a:r>
              <a:rPr lang="en-US" dirty="0" smtClean="0"/>
              <a:t> Local</a:t>
            </a:r>
          </a:p>
          <a:p>
            <a:pPr marL="285750" indent="-285750">
              <a:buFont typeface="Arial"/>
              <a:buChar char="•"/>
            </a:pPr>
            <a:endParaRPr lang="en-US" dirty="0" smtClean="0"/>
          </a:p>
          <a:p>
            <a:pPr marL="285750" indent="-285750">
              <a:buFont typeface="Arial"/>
              <a:buChar char="•"/>
            </a:pPr>
            <a:r>
              <a:rPr lang="en-US" dirty="0" err="1" smtClean="0"/>
              <a:t>Beneficios</a:t>
            </a:r>
            <a:r>
              <a:rPr lang="en-US" dirty="0" smtClean="0"/>
              <a:t> </a:t>
            </a:r>
            <a:r>
              <a:rPr lang="en-US" dirty="0" err="1" smtClean="0"/>
              <a:t>Indirectos</a:t>
            </a:r>
            <a:endParaRPr lang="en-US" dirty="0" smtClean="0"/>
          </a:p>
          <a:p>
            <a:endParaRPr lang="en-US" dirty="0" smtClean="0"/>
          </a:p>
        </p:txBody>
      </p:sp>
      <p:pic>
        <p:nvPicPr>
          <p:cNvPr id="6" name="Picture 5"/>
          <p:cNvPicPr>
            <a:picLocks noChangeAspect="1"/>
          </p:cNvPicPr>
          <p:nvPr/>
        </p:nvPicPr>
        <p:blipFill>
          <a:blip r:embed="rId3" cstate="print"/>
          <a:stretch>
            <a:fillRect/>
          </a:stretch>
        </p:blipFill>
        <p:spPr>
          <a:xfrm>
            <a:off x="381000" y="1524000"/>
            <a:ext cx="1057619" cy="1219200"/>
          </a:xfrm>
          <a:prstGeom prst="rect">
            <a:avLst/>
          </a:prstGeom>
        </p:spPr>
      </p:pic>
      <p:pic>
        <p:nvPicPr>
          <p:cNvPr id="8" name="Picture 7"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303692709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Cómo</a:t>
            </a:r>
            <a:r>
              <a:rPr lang="en-US" dirty="0" smtClean="0"/>
              <a:t> </a:t>
            </a:r>
            <a:r>
              <a:rPr lang="en-US" dirty="0" err="1" smtClean="0"/>
              <a:t>realizar</a:t>
            </a:r>
            <a:r>
              <a:rPr lang="en-US" dirty="0" smtClean="0"/>
              <a:t> el </a:t>
            </a:r>
            <a:r>
              <a:rPr lang="en-US" dirty="0" err="1" smtClean="0"/>
              <a:t>Análisis</a:t>
            </a:r>
            <a:r>
              <a:rPr lang="en-US" dirty="0" smtClean="0"/>
              <a:t>?</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s-ES" dirty="0" smtClean="0"/>
              <a:t>Existen varias formas de realizar un análisis de impacto P5. El desarrollo de un registro de riesgos utilizando cada elemento como una categoría es la más sencilla. </a:t>
            </a:r>
          </a:p>
          <a:p>
            <a:pPr marL="514350" indent="-514350">
              <a:buFont typeface="+mj-lt"/>
              <a:buAutoNum type="arabicPeriod"/>
            </a:pPr>
            <a:r>
              <a:rPr lang="es-ES" dirty="0" smtClean="0"/>
              <a:t>La manera más eficaz es el uso de un sistema de puntaje.</a:t>
            </a:r>
          </a:p>
          <a:p>
            <a:pPr marL="514350" indent="-514350">
              <a:buFont typeface="+mj-lt"/>
              <a:buAutoNum type="arabicPeriod"/>
            </a:pPr>
            <a:endParaRPr lang="en-US" dirty="0" smtClean="0"/>
          </a:p>
          <a:p>
            <a:pPr marL="0" indent="0">
              <a:buNone/>
            </a:pP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146</a:t>
            </a:fld>
            <a:endParaRPr lang="en-US" dirty="0"/>
          </a:p>
        </p:txBody>
      </p:sp>
      <p:pic>
        <p:nvPicPr>
          <p:cNvPr id="6" name="Picture 5" descr="P5-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134489686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Ejemplo</a:t>
            </a:r>
            <a:endParaRPr lang="en-US" dirty="0"/>
          </a:p>
        </p:txBody>
      </p:sp>
      <p:sp>
        <p:nvSpPr>
          <p:cNvPr id="3" name="Content Placeholder 2"/>
          <p:cNvSpPr>
            <a:spLocks noGrp="1"/>
          </p:cNvSpPr>
          <p:nvPr>
            <p:ph idx="1"/>
          </p:nvPr>
        </p:nvSpPr>
        <p:spPr>
          <a:xfrm>
            <a:off x="457200" y="1219200"/>
            <a:ext cx="8229600" cy="4906963"/>
          </a:xfrm>
        </p:spPr>
        <p:txBody>
          <a:bodyPr>
            <a:normAutofit fontScale="85000" lnSpcReduction="20000"/>
          </a:bodyPr>
          <a:lstStyle/>
          <a:p>
            <a:r>
              <a:rPr lang="en-US" dirty="0" err="1" smtClean="0"/>
              <a:t>Utilizando</a:t>
            </a:r>
            <a:r>
              <a:rPr lang="en-US" dirty="0" smtClean="0"/>
              <a:t> un </a:t>
            </a:r>
            <a:r>
              <a:rPr lang="en-US" dirty="0" err="1" smtClean="0"/>
              <a:t>sistema</a:t>
            </a:r>
            <a:r>
              <a:rPr lang="en-US" dirty="0" smtClean="0"/>
              <a:t> de </a:t>
            </a:r>
            <a:r>
              <a:rPr lang="en-US" dirty="0" err="1" smtClean="0"/>
              <a:t>puntaje</a:t>
            </a:r>
            <a:r>
              <a:rPr lang="en-US" dirty="0" smtClean="0"/>
              <a:t>, </a:t>
            </a:r>
            <a:r>
              <a:rPr lang="es-ES" dirty="0" smtClean="0"/>
              <a:t>cada producto entregable y proceso del proyecto tiene un puntaje respecto de cada elemento de P5 sobre la base de una escala positivo/neutro/negativo, que va desde un neutro (0), alto (+ 3), medio (+ o -2), y bajo (-3)</a:t>
            </a:r>
            <a:r>
              <a:rPr lang="en-US" dirty="0" smtClean="0"/>
              <a:t>.  </a:t>
            </a:r>
            <a:endParaRPr lang="en-US" dirty="0"/>
          </a:p>
          <a:p>
            <a:endParaRPr lang="en-US" dirty="0" smtClean="0"/>
          </a:p>
          <a:p>
            <a:endParaRPr lang="en-US" dirty="0"/>
          </a:p>
          <a:p>
            <a:endParaRPr lang="es-ES" dirty="0" smtClean="0"/>
          </a:p>
          <a:p>
            <a:endParaRPr lang="es-ES" dirty="0" smtClean="0"/>
          </a:p>
          <a:p>
            <a:r>
              <a:rPr lang="es-ES" dirty="0" smtClean="0"/>
              <a:t>Este método es un Proceso simplificado de Jerarquía Analítica, una de las técnicas analíticas más populares para problemas complejos de toma de decisiones. Nota: Una jerarquía AHP puede tener tantos niveles como sea necesario para caracterizar completamente una situación de decisión determinada (Toma de Decisiones, 2013).</a:t>
            </a:r>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147</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468617495"/>
              </p:ext>
            </p:extLst>
          </p:nvPr>
        </p:nvGraphicFramePr>
        <p:xfrm>
          <a:off x="990600" y="3124200"/>
          <a:ext cx="7289143" cy="954335"/>
        </p:xfrm>
        <a:graphic>
          <a:graphicData uri="http://schemas.openxmlformats.org/presentationml/2006/ole">
            <mc:AlternateContent xmlns:mc="http://schemas.openxmlformats.org/markup-compatibility/2006">
              <mc:Choice xmlns:v="urn:schemas-microsoft-com:vml" Requires="v">
                <p:oleObj spid="_x0000_s2057" name="Document" r:id="rId4" imgW="5625893" imgH="736573" progId="Word.Document.12">
                  <p:embed/>
                </p:oleObj>
              </mc:Choice>
              <mc:Fallback>
                <p:oleObj name="Document" r:id="rId4" imgW="5625893" imgH="736573" progId="Word.Document.12">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124200"/>
                        <a:ext cx="7289143" cy="9543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7253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Por</a:t>
            </a:r>
            <a:r>
              <a:rPr lang="en-US" dirty="0" smtClean="0"/>
              <a:t> </a:t>
            </a:r>
            <a:r>
              <a:rPr lang="en-US" dirty="0" err="1" smtClean="0"/>
              <a:t>qué</a:t>
            </a:r>
            <a:r>
              <a:rPr lang="en-US" dirty="0" smtClean="0"/>
              <a:t> </a:t>
            </a:r>
            <a:r>
              <a:rPr lang="en-US" dirty="0" err="1" smtClean="0"/>
              <a:t>hacer</a:t>
            </a:r>
            <a:r>
              <a:rPr lang="en-US" dirty="0" smtClean="0"/>
              <a:t> </a:t>
            </a:r>
            <a:r>
              <a:rPr lang="en-US" dirty="0" err="1" smtClean="0"/>
              <a:t>esto</a:t>
            </a:r>
            <a:r>
              <a:rPr lang="en-US" dirty="0" smtClean="0"/>
              <a:t>?	</a:t>
            </a:r>
            <a:endParaRPr lang="en-US" dirty="0"/>
          </a:p>
        </p:txBody>
      </p:sp>
      <p:sp>
        <p:nvSpPr>
          <p:cNvPr id="3" name="Content Placeholder 2"/>
          <p:cNvSpPr>
            <a:spLocks noGrp="1"/>
          </p:cNvSpPr>
          <p:nvPr>
            <p:ph idx="1"/>
          </p:nvPr>
        </p:nvSpPr>
        <p:spPr/>
        <p:txBody>
          <a:bodyPr>
            <a:normAutofit/>
          </a:bodyPr>
          <a:lstStyle/>
          <a:p>
            <a:r>
              <a:rPr lang="en-US" dirty="0" smtClean="0"/>
              <a:t>El </a:t>
            </a:r>
            <a:r>
              <a:rPr lang="en-US" dirty="0" err="1" smtClean="0"/>
              <a:t>análisis</a:t>
            </a:r>
            <a:r>
              <a:rPr lang="en-US" dirty="0" smtClean="0"/>
              <a:t> de </a:t>
            </a:r>
            <a:r>
              <a:rPr lang="en-US" dirty="0" err="1" smtClean="0"/>
              <a:t>impacto</a:t>
            </a:r>
            <a:r>
              <a:rPr lang="en-US" dirty="0" smtClean="0"/>
              <a:t> </a:t>
            </a:r>
            <a:r>
              <a:rPr lang="en-US" dirty="0"/>
              <a:t>P5 </a:t>
            </a:r>
            <a:r>
              <a:rPr lang="en-US" dirty="0" err="1" smtClean="0"/>
              <a:t>proporcionará</a:t>
            </a:r>
            <a:r>
              <a:rPr lang="en-US" dirty="0" smtClean="0"/>
              <a:t> </a:t>
            </a:r>
            <a:r>
              <a:rPr lang="es-ES" dirty="0" smtClean="0"/>
              <a:t>información clave sobre dónde están las áreas de problemas desde la perspectiva de la sostenibilidad. </a:t>
            </a:r>
          </a:p>
          <a:p>
            <a:r>
              <a:rPr lang="es-ES" dirty="0" smtClean="0"/>
              <a:t>Una vez que se completa el análisis, los elementos que suponen un riesgo (cualquier cosa con una puntuación +) deben ser divididos en partes, revisados y  mapeados dentro del Plan de Gestión de Sostenibilidad (SMP).</a:t>
            </a:r>
            <a:br>
              <a:rPr lang="es-ES" dirty="0" smtClean="0"/>
            </a:br>
            <a:endParaRPr lang="en-US" dirty="0"/>
          </a:p>
          <a:p>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148</a:t>
            </a:fld>
            <a:endParaRPr lang="en-US" dirty="0"/>
          </a:p>
        </p:txBody>
      </p:sp>
      <p:pic>
        <p:nvPicPr>
          <p:cNvPr id="6" name="Picture 5" descr="P5-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338484204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p:txBody>
          <a:bodyPr/>
          <a:lstStyle/>
          <a:p>
            <a:r>
              <a:rPr lang="en-US" dirty="0" smtClean="0"/>
              <a:t>Un </a:t>
            </a:r>
            <a:r>
              <a:rPr lang="en-US" dirty="0" err="1" smtClean="0"/>
              <a:t>montón</a:t>
            </a:r>
            <a:r>
              <a:rPr lang="en-US" dirty="0" smtClean="0"/>
              <a:t> de </a:t>
            </a:r>
            <a:r>
              <a:rPr lang="en-US" dirty="0" err="1" smtClean="0"/>
              <a:t>buena</a:t>
            </a:r>
            <a:r>
              <a:rPr lang="en-US" dirty="0" smtClean="0"/>
              <a:t> info…</a:t>
            </a:r>
          </a:p>
        </p:txBody>
      </p:sp>
      <p:sp>
        <p:nvSpPr>
          <p:cNvPr id="30723" name="Date Placeholder 1"/>
          <p:cNvSpPr>
            <a:spLocks noGrp="1"/>
          </p:cNvSpPr>
          <p:nvPr>
            <p:ph type="dt" sz="quarter" idx="4294967295"/>
          </p:nvPr>
        </p:nvSpPr>
        <p:spPr bwMode="auto">
          <a:xfrm>
            <a:off x="0" y="6526213"/>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1000" dirty="0" smtClean="0">
                <a:solidFill>
                  <a:srgbClr val="FFFFFF"/>
                </a:solidFill>
              </a:rPr>
              <a:t>PMI  |  Presentation Title</a:t>
            </a:r>
            <a:endParaRPr lang="en-US" sz="1000" dirty="0" smtClean="0">
              <a:solidFill>
                <a:srgbClr val="455560"/>
              </a:solidFill>
            </a:endParaRPr>
          </a:p>
        </p:txBody>
      </p:sp>
      <p:pic>
        <p:nvPicPr>
          <p:cNvPr id="3072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295400"/>
            <a:ext cx="3200400" cy="250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1219200"/>
            <a:ext cx="52197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a:grpSpLocks/>
          </p:cNvGrpSpPr>
          <p:nvPr/>
        </p:nvGrpSpPr>
        <p:grpSpPr bwMode="auto">
          <a:xfrm>
            <a:off x="0" y="1709738"/>
            <a:ext cx="9144000" cy="4191000"/>
            <a:chOff x="0" y="1709341"/>
            <a:chExt cx="9144000" cy="4190999"/>
          </a:xfrm>
        </p:grpSpPr>
        <p:sp>
          <p:nvSpPr>
            <p:cNvPr id="2" name="Rectangular Callout 1"/>
            <p:cNvSpPr/>
            <p:nvPr/>
          </p:nvSpPr>
          <p:spPr bwMode="auto">
            <a:xfrm>
              <a:off x="0" y="1709341"/>
              <a:ext cx="9144000" cy="4190999"/>
            </a:xfrm>
            <a:prstGeom prst="wedgeRectCallout">
              <a:avLst>
                <a:gd name="adj1" fmla="val 36310"/>
                <a:gd name="adj2" fmla="val -53682"/>
              </a:avLst>
            </a:prstGeom>
            <a:solidFill>
              <a:srgbClr val="C4DACA"/>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en-US" sz="2400" dirty="0">
                <a:solidFill>
                  <a:schemeClr val="tx1"/>
                </a:solidFill>
                <a:latin typeface="Times" charset="0"/>
              </a:endParaRPr>
            </a:p>
          </p:txBody>
        </p:sp>
        <p:pic>
          <p:nvPicPr>
            <p:cNvPr id="30732"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 y="2057400"/>
              <a:ext cx="9128760" cy="2696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729"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8" y="2079625"/>
            <a:ext cx="9120187" cy="267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a:grpSpLocks/>
          </p:cNvGrpSpPr>
          <p:nvPr/>
        </p:nvGrpSpPr>
        <p:grpSpPr bwMode="auto">
          <a:xfrm>
            <a:off x="1295400" y="914400"/>
            <a:ext cx="6477000" cy="4986338"/>
            <a:chOff x="1828800" y="1219201"/>
            <a:chExt cx="5943600" cy="4681140"/>
          </a:xfrm>
        </p:grpSpPr>
        <p:sp>
          <p:nvSpPr>
            <p:cNvPr id="10" name="Rectangular Callout 9"/>
            <p:cNvSpPr/>
            <p:nvPr/>
          </p:nvSpPr>
          <p:spPr bwMode="auto">
            <a:xfrm>
              <a:off x="1828800" y="1219201"/>
              <a:ext cx="5943600" cy="4681140"/>
            </a:xfrm>
            <a:prstGeom prst="wedgeRectCallout">
              <a:avLst>
                <a:gd name="adj1" fmla="val -58164"/>
                <a:gd name="adj2" fmla="val -39937"/>
              </a:avLst>
            </a:prstGeom>
            <a:solidFill>
              <a:srgbClr val="C4DACA"/>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en-US" sz="2400" dirty="0">
                <a:solidFill>
                  <a:schemeClr val="tx1"/>
                </a:solidFill>
                <a:latin typeface="Times" charset="0"/>
              </a:endParaRPr>
            </a:p>
          </p:txBody>
        </p:sp>
        <p:pic>
          <p:nvPicPr>
            <p:cNvPr id="3073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2621" y="1321338"/>
              <a:ext cx="5788952" cy="4476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09860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072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el 1"/>
          <p:cNvSpPr>
            <a:spLocks noGrp="1"/>
          </p:cNvSpPr>
          <p:nvPr>
            <p:ph type="title"/>
          </p:nvPr>
        </p:nvSpPr>
        <p:spPr/>
        <p:txBody>
          <a:bodyPr/>
          <a:lstStyle/>
          <a:p>
            <a:pPr marL="514350" indent="-514350"/>
            <a:r>
              <a:rPr lang="en-US" sz="2800" dirty="0" err="1" smtClean="0">
                <a:latin typeface="Calibri" charset="0"/>
              </a:rPr>
              <a:t>Términos</a:t>
            </a:r>
            <a:r>
              <a:rPr lang="en-US" sz="2800" dirty="0" smtClean="0">
                <a:latin typeface="Calibri" charset="0"/>
              </a:rPr>
              <a:t> y </a:t>
            </a:r>
            <a:r>
              <a:rPr lang="en-US" sz="2800" dirty="0" err="1" smtClean="0">
                <a:latin typeface="Calibri" charset="0"/>
              </a:rPr>
              <a:t>Definiciones</a:t>
            </a:r>
            <a:r>
              <a:rPr lang="en-US" sz="2800" dirty="0" smtClean="0">
                <a:latin typeface="Calibri" charset="0"/>
              </a:rPr>
              <a:t> </a:t>
            </a:r>
            <a:r>
              <a:rPr lang="en-US" sz="2800" dirty="0" err="1" smtClean="0">
                <a:latin typeface="Calibri" charset="0"/>
              </a:rPr>
              <a:t>usadas</a:t>
            </a:r>
            <a:r>
              <a:rPr lang="en-US" sz="2800" dirty="0" smtClean="0">
                <a:latin typeface="Calibri" charset="0"/>
              </a:rPr>
              <a:t>:</a:t>
            </a:r>
            <a:r>
              <a:rPr lang="en-US" sz="2800" dirty="0">
                <a:latin typeface="Calibri" charset="0"/>
              </a:rPr>
              <a:t/>
            </a:r>
            <a:br>
              <a:rPr lang="en-US" sz="2800" dirty="0">
                <a:latin typeface="Calibri" charset="0"/>
              </a:rPr>
            </a:br>
            <a:endParaRPr lang="en-US" dirty="0">
              <a:solidFill>
                <a:srgbClr val="16D554"/>
              </a:solidFill>
              <a:latin typeface="Calibri" charset="0"/>
              <a:ea typeface="ＭＳ Ｐゴシック" charset="0"/>
              <a:cs typeface="ＭＳ Ｐゴシック" charset="0"/>
            </a:endParaRPr>
          </a:p>
        </p:txBody>
      </p:sp>
      <p:sp>
        <p:nvSpPr>
          <p:cNvPr id="50178" name="Tijdelijke aanduiding voor voettekst 3"/>
          <p:cNvSpPr>
            <a:spLocks noGrp="1"/>
          </p:cNvSpPr>
          <p:nvPr>
            <p:ph type="ftr"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nl-NL" sz="1200">
                <a:solidFill>
                  <a:srgbClr val="898989"/>
                </a:solidFill>
                <a:latin typeface="Calibri" charset="0"/>
              </a:rPr>
              <a:t>©Copyright GPM 2009-2013</a:t>
            </a:r>
            <a:endParaRPr lang="en-US" sz="1200">
              <a:solidFill>
                <a:srgbClr val="898989"/>
              </a:solidFill>
              <a:latin typeface="Calibri" charset="0"/>
            </a:endParaRPr>
          </a:p>
        </p:txBody>
      </p:sp>
      <p:sp>
        <p:nvSpPr>
          <p:cNvPr id="50179" name="Tijdelijke aanduiding voor dianumm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61C1B9-EC4F-4C4E-BAB1-CE6FD9FAB0C7}" type="slidenum">
              <a:rPr lang="en-US" sz="1200">
                <a:solidFill>
                  <a:srgbClr val="898989"/>
                </a:solidFill>
                <a:latin typeface="Calibri" charset="0"/>
              </a:rPr>
              <a:pPr eaLnBrk="1" hangingPunct="1"/>
              <a:t>15</a:t>
            </a:fld>
            <a:endParaRPr lang="en-US" sz="1200">
              <a:solidFill>
                <a:srgbClr val="898989"/>
              </a:solidFill>
              <a:latin typeface="Calibri" charset="0"/>
            </a:endParaRPr>
          </a:p>
        </p:txBody>
      </p:sp>
      <p:sp>
        <p:nvSpPr>
          <p:cNvPr id="50180" name="Rechthoek 6"/>
          <p:cNvSpPr>
            <a:spLocks noChangeArrowheads="1"/>
          </p:cNvSpPr>
          <p:nvPr/>
        </p:nvSpPr>
        <p:spPr bwMode="auto">
          <a:xfrm>
            <a:off x="457200" y="762000"/>
            <a:ext cx="4114800"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93663" indent="3175">
              <a:spcBef>
                <a:spcPct val="20000"/>
              </a:spcBef>
              <a:buClr>
                <a:srgbClr val="4C6312"/>
              </a:buClr>
              <a:buFont typeface="Arial" charset="0"/>
              <a:buChar char="•"/>
            </a:pPr>
            <a:endParaRPr lang="en-US" sz="2000" b="1" dirty="0" smtClean="0">
              <a:latin typeface="Calibri" charset="0"/>
            </a:endParaRPr>
          </a:p>
          <a:p>
            <a:pPr marL="93663" indent="3175">
              <a:spcBef>
                <a:spcPct val="20000"/>
              </a:spcBef>
              <a:buClr>
                <a:srgbClr val="4C6312"/>
              </a:buClr>
              <a:buFont typeface="Arial" charset="0"/>
              <a:buChar char="•"/>
            </a:pPr>
            <a:r>
              <a:rPr lang="en-US" sz="2000" dirty="0" err="1" smtClean="0">
                <a:latin typeface="Calibri" charset="0"/>
              </a:rPr>
              <a:t>Sostenibilidad</a:t>
            </a:r>
            <a:endParaRPr lang="en-US" sz="2000" dirty="0">
              <a:latin typeface="Calibri" charset="0"/>
            </a:endParaRPr>
          </a:p>
          <a:p>
            <a:pPr marL="93663" indent="3175">
              <a:spcBef>
                <a:spcPct val="20000"/>
              </a:spcBef>
              <a:buClr>
                <a:srgbClr val="4C6312"/>
              </a:buClr>
              <a:buFont typeface="Arial" charset="0"/>
              <a:buChar char="•"/>
            </a:pPr>
            <a:r>
              <a:rPr lang="en-US" sz="2000" dirty="0" err="1" smtClean="0">
                <a:latin typeface="Calibri" charset="0"/>
              </a:rPr>
              <a:t>Informes</a:t>
            </a:r>
            <a:r>
              <a:rPr lang="en-US" sz="2000" dirty="0" smtClean="0">
                <a:latin typeface="Calibri" charset="0"/>
              </a:rPr>
              <a:t> de </a:t>
            </a:r>
            <a:r>
              <a:rPr lang="en-US" sz="2000" dirty="0" err="1" smtClean="0">
                <a:latin typeface="Calibri" charset="0"/>
              </a:rPr>
              <a:t>Sostenibilidad</a:t>
            </a:r>
            <a:endParaRPr lang="en-US" sz="2000" dirty="0">
              <a:latin typeface="Calibri" charset="0"/>
            </a:endParaRPr>
          </a:p>
          <a:p>
            <a:pPr marL="93663" indent="3175">
              <a:spcBef>
                <a:spcPct val="20000"/>
              </a:spcBef>
              <a:buClr>
                <a:srgbClr val="4C6312"/>
              </a:buClr>
              <a:buFont typeface="Arial" charset="0"/>
              <a:buChar char="•"/>
            </a:pPr>
            <a:r>
              <a:rPr lang="en-US" sz="2000" dirty="0" err="1" smtClean="0">
                <a:latin typeface="Calibri" charset="0"/>
              </a:rPr>
              <a:t>Responsabilidad</a:t>
            </a:r>
            <a:r>
              <a:rPr lang="en-US" sz="2000" dirty="0" smtClean="0">
                <a:latin typeface="Calibri" charset="0"/>
              </a:rPr>
              <a:t> Social</a:t>
            </a:r>
            <a:endParaRPr lang="en-US" sz="2000" dirty="0">
              <a:latin typeface="Calibri" charset="0"/>
            </a:endParaRPr>
          </a:p>
          <a:p>
            <a:pPr marL="93663" indent="3175">
              <a:spcBef>
                <a:spcPct val="20000"/>
              </a:spcBef>
              <a:buClr>
                <a:srgbClr val="4C6312"/>
              </a:buClr>
              <a:buFont typeface="Arial" charset="0"/>
              <a:buChar char="•"/>
            </a:pPr>
            <a:r>
              <a:rPr lang="en-US" sz="2000" dirty="0" err="1" smtClean="0">
                <a:latin typeface="Calibri" charset="0"/>
              </a:rPr>
              <a:t>Sostenibilidad</a:t>
            </a:r>
            <a:r>
              <a:rPr lang="en-US" sz="2000" dirty="0" smtClean="0">
                <a:latin typeface="Calibri" charset="0"/>
              </a:rPr>
              <a:t> Social</a:t>
            </a:r>
            <a:endParaRPr lang="en-US" sz="2000" dirty="0">
              <a:latin typeface="Calibri" charset="0"/>
            </a:endParaRPr>
          </a:p>
          <a:p>
            <a:pPr marL="93663" indent="3175">
              <a:spcBef>
                <a:spcPct val="20000"/>
              </a:spcBef>
              <a:buClr>
                <a:srgbClr val="4C6312"/>
              </a:buClr>
              <a:buFont typeface="Arial" charset="0"/>
              <a:buChar char="•"/>
            </a:pPr>
            <a:r>
              <a:rPr lang="en-US" sz="2000" dirty="0" err="1" smtClean="0">
                <a:latin typeface="Calibri" charset="0"/>
              </a:rPr>
              <a:t>Sostenibilidad</a:t>
            </a:r>
            <a:r>
              <a:rPr lang="en-US" sz="2000" dirty="0" smtClean="0">
                <a:latin typeface="Calibri" charset="0"/>
              </a:rPr>
              <a:t> </a:t>
            </a:r>
            <a:r>
              <a:rPr lang="en-US" sz="2000" dirty="0" err="1" smtClean="0">
                <a:latin typeface="Calibri" charset="0"/>
              </a:rPr>
              <a:t>Económica</a:t>
            </a:r>
            <a:endParaRPr lang="en-US" sz="2000" dirty="0">
              <a:latin typeface="Calibri" charset="0"/>
            </a:endParaRPr>
          </a:p>
          <a:p>
            <a:pPr marL="93663" indent="3175">
              <a:spcBef>
                <a:spcPct val="20000"/>
              </a:spcBef>
              <a:buClr>
                <a:srgbClr val="4C6312"/>
              </a:buClr>
              <a:buFont typeface="Arial" charset="0"/>
              <a:buChar char="•"/>
            </a:pPr>
            <a:r>
              <a:rPr lang="en-US" sz="2000" dirty="0" err="1" smtClean="0">
                <a:latin typeface="Calibri" charset="0"/>
              </a:rPr>
              <a:t>Sostenibilidad</a:t>
            </a:r>
            <a:r>
              <a:rPr lang="en-US" sz="2000" dirty="0" smtClean="0">
                <a:latin typeface="Calibri" charset="0"/>
              </a:rPr>
              <a:t> </a:t>
            </a:r>
            <a:r>
              <a:rPr lang="en-US" sz="2000" dirty="0" err="1" smtClean="0">
                <a:latin typeface="Calibri" charset="0"/>
              </a:rPr>
              <a:t>Ambiental</a:t>
            </a:r>
            <a:endParaRPr lang="en-US" sz="2000" dirty="0" smtClean="0">
              <a:latin typeface="Calibri" charset="0"/>
            </a:endParaRPr>
          </a:p>
          <a:p>
            <a:pPr marL="93663" indent="3175">
              <a:spcBef>
                <a:spcPct val="20000"/>
              </a:spcBef>
              <a:buClr>
                <a:srgbClr val="4C6312"/>
              </a:buClr>
              <a:buFont typeface="Arial" charset="0"/>
              <a:buChar char="•"/>
            </a:pPr>
            <a:r>
              <a:rPr lang="en-US" sz="2000" dirty="0" smtClean="0">
                <a:latin typeface="Calibri" charset="0"/>
              </a:rPr>
              <a:t>El </a:t>
            </a:r>
            <a:r>
              <a:rPr lang="en-US" sz="2000" dirty="0" err="1" smtClean="0">
                <a:latin typeface="Calibri" charset="0"/>
              </a:rPr>
              <a:t>Pacto</a:t>
            </a:r>
            <a:r>
              <a:rPr lang="en-US" sz="2000" dirty="0" smtClean="0">
                <a:latin typeface="Calibri" charset="0"/>
              </a:rPr>
              <a:t> Mundial de </a:t>
            </a:r>
            <a:r>
              <a:rPr lang="en-US" sz="2000" dirty="0" err="1" smtClean="0">
                <a:latin typeface="Calibri" charset="0"/>
              </a:rPr>
              <a:t>las</a:t>
            </a:r>
            <a:r>
              <a:rPr lang="en-US" sz="2000" dirty="0" smtClean="0">
                <a:latin typeface="Calibri" charset="0"/>
              </a:rPr>
              <a:t> </a:t>
            </a:r>
            <a:r>
              <a:rPr lang="en-US" sz="2000" dirty="0" err="1" smtClean="0">
                <a:latin typeface="Calibri" charset="0"/>
              </a:rPr>
              <a:t>Naciones</a:t>
            </a:r>
            <a:r>
              <a:rPr lang="en-US" sz="2000" dirty="0" smtClean="0">
                <a:latin typeface="Calibri" charset="0"/>
              </a:rPr>
              <a:t> </a:t>
            </a:r>
            <a:r>
              <a:rPr lang="en-US" sz="2000" dirty="0" err="1" smtClean="0">
                <a:latin typeface="Calibri" charset="0"/>
              </a:rPr>
              <a:t>Unidas</a:t>
            </a:r>
            <a:endParaRPr lang="en-US" sz="2000" dirty="0">
              <a:latin typeface="Calibri" charset="0"/>
            </a:endParaRPr>
          </a:p>
          <a:p>
            <a:pPr marL="93663" indent="3175">
              <a:spcBef>
                <a:spcPct val="20000"/>
              </a:spcBef>
              <a:buClr>
                <a:srgbClr val="4C6312"/>
              </a:buClr>
              <a:buFont typeface="Arial" charset="0"/>
              <a:buChar char="•"/>
            </a:pPr>
            <a:r>
              <a:rPr lang="en-US" sz="2000" dirty="0" smtClean="0">
                <a:latin typeface="Calibri" charset="0"/>
              </a:rPr>
              <a:t>La Triple </a:t>
            </a:r>
            <a:r>
              <a:rPr lang="en-US" sz="2000" dirty="0" err="1" smtClean="0">
                <a:latin typeface="Calibri" charset="0"/>
              </a:rPr>
              <a:t>Línea</a:t>
            </a:r>
            <a:r>
              <a:rPr lang="en-US" sz="2000" dirty="0" smtClean="0">
                <a:latin typeface="Calibri" charset="0"/>
              </a:rPr>
              <a:t> Base</a:t>
            </a:r>
            <a:endParaRPr lang="en-US" sz="2000" dirty="0">
              <a:latin typeface="Calibri" charset="0"/>
            </a:endParaRPr>
          </a:p>
          <a:p>
            <a:pPr marL="93663" indent="3175">
              <a:spcBef>
                <a:spcPct val="20000"/>
              </a:spcBef>
              <a:buClr>
                <a:srgbClr val="4C6312"/>
              </a:buClr>
              <a:buFont typeface="Arial" charset="0"/>
              <a:buChar char="•"/>
            </a:pPr>
            <a:r>
              <a:rPr lang="en-US" sz="2000" dirty="0" smtClean="0">
                <a:latin typeface="Calibri" charset="0"/>
              </a:rPr>
              <a:t>El </a:t>
            </a:r>
            <a:r>
              <a:rPr lang="en-US" sz="2000" dirty="0" err="1" smtClean="0">
                <a:latin typeface="Calibri" charset="0"/>
              </a:rPr>
              <a:t>Concepto</a:t>
            </a:r>
            <a:r>
              <a:rPr lang="en-US" sz="2000" dirty="0" smtClean="0">
                <a:latin typeface="Calibri" charset="0"/>
              </a:rPr>
              <a:t> P5</a:t>
            </a:r>
            <a:endParaRPr lang="en-US" sz="2000" dirty="0">
              <a:latin typeface="Calibri" charset="0"/>
            </a:endParaRPr>
          </a:p>
          <a:p>
            <a:pPr marL="93663" indent="3175">
              <a:spcBef>
                <a:spcPct val="20000"/>
              </a:spcBef>
              <a:buClr>
                <a:srgbClr val="4C6312"/>
              </a:buClr>
              <a:buFont typeface="Arial" charset="0"/>
              <a:buChar char="•"/>
            </a:pPr>
            <a:r>
              <a:rPr lang="en-US" sz="2000" dirty="0">
                <a:latin typeface="Calibri" charset="0"/>
              </a:rPr>
              <a:t>PESTLE</a:t>
            </a:r>
          </a:p>
          <a:p>
            <a:pPr marL="93663" indent="3175">
              <a:spcBef>
                <a:spcPct val="20000"/>
              </a:spcBef>
              <a:buClr>
                <a:srgbClr val="4C6312"/>
              </a:buClr>
              <a:buFont typeface="Arial" charset="0"/>
              <a:buChar char="•"/>
            </a:pPr>
            <a:r>
              <a:rPr lang="en-US" sz="2000" dirty="0" smtClean="0">
                <a:latin typeface="Calibri" charset="0"/>
              </a:rPr>
              <a:t>Plan de </a:t>
            </a:r>
            <a:r>
              <a:rPr lang="en-US" sz="2000" dirty="0" err="1" smtClean="0">
                <a:latin typeface="Calibri" charset="0"/>
              </a:rPr>
              <a:t>Gestión</a:t>
            </a:r>
            <a:r>
              <a:rPr lang="en-US" sz="2000" dirty="0" smtClean="0">
                <a:latin typeface="Calibri" charset="0"/>
              </a:rPr>
              <a:t> de la </a:t>
            </a:r>
            <a:r>
              <a:rPr lang="en-US" sz="2000" dirty="0" err="1" smtClean="0">
                <a:latin typeface="Calibri" charset="0"/>
              </a:rPr>
              <a:t>Sostenibilidad</a:t>
            </a:r>
            <a:endParaRPr lang="en-US" sz="2000" dirty="0">
              <a:latin typeface="Calibri" charset="0"/>
            </a:endParaRPr>
          </a:p>
          <a:p>
            <a:pPr marL="93663" indent="3175">
              <a:spcBef>
                <a:spcPct val="20000"/>
              </a:spcBef>
              <a:buClr>
                <a:srgbClr val="4C6312"/>
              </a:buClr>
              <a:buFont typeface="Arial" charset="0"/>
              <a:buChar char="•"/>
            </a:pPr>
            <a:r>
              <a:rPr lang="en-US" sz="2000" dirty="0" err="1" smtClean="0">
                <a:latin typeface="Calibri" charset="0"/>
              </a:rPr>
              <a:t>Sistemas</a:t>
            </a:r>
            <a:r>
              <a:rPr lang="en-US" sz="2000" dirty="0" smtClean="0">
                <a:latin typeface="Calibri" charset="0"/>
              </a:rPr>
              <a:t> de </a:t>
            </a:r>
            <a:r>
              <a:rPr lang="en-US" sz="2000" dirty="0" err="1" smtClean="0">
                <a:latin typeface="Calibri" charset="0"/>
              </a:rPr>
              <a:t>Gestión</a:t>
            </a:r>
            <a:r>
              <a:rPr lang="en-US" sz="2000" dirty="0" smtClean="0">
                <a:latin typeface="Calibri" charset="0"/>
              </a:rPr>
              <a:t> de la </a:t>
            </a:r>
            <a:r>
              <a:rPr lang="en-US" sz="2000" dirty="0" err="1" smtClean="0">
                <a:latin typeface="Calibri" charset="0"/>
              </a:rPr>
              <a:t>Energía</a:t>
            </a:r>
            <a:endParaRPr lang="en-US" sz="2000" dirty="0">
              <a:latin typeface="Calibri" charset="0"/>
            </a:endParaRPr>
          </a:p>
          <a:p>
            <a:pPr marL="93663" indent="3175">
              <a:spcBef>
                <a:spcPct val="20000"/>
              </a:spcBef>
              <a:buClr>
                <a:srgbClr val="4C6312"/>
              </a:buClr>
              <a:buFont typeface="Arial" charset="0"/>
              <a:buChar char="•"/>
            </a:pPr>
            <a:endParaRPr lang="en-US" sz="2000" dirty="0">
              <a:latin typeface="Calibri" charset="0"/>
            </a:endParaRPr>
          </a:p>
          <a:p>
            <a:pPr marL="93663" indent="3175">
              <a:spcBef>
                <a:spcPct val="20000"/>
              </a:spcBef>
              <a:buClr>
                <a:srgbClr val="4C6312"/>
              </a:buClr>
              <a:buFont typeface="Arial" charset="0"/>
              <a:buChar char="•"/>
            </a:pPr>
            <a:endParaRPr lang="en-US" sz="2000" dirty="0">
              <a:latin typeface="Calibri" charset="0"/>
            </a:endParaRPr>
          </a:p>
        </p:txBody>
      </p:sp>
      <p:sp>
        <p:nvSpPr>
          <p:cNvPr id="50181" name="Rechthoek 7"/>
          <p:cNvSpPr>
            <a:spLocks noChangeArrowheads="1"/>
          </p:cNvSpPr>
          <p:nvPr/>
        </p:nvSpPr>
        <p:spPr bwMode="auto">
          <a:xfrm>
            <a:off x="4876800" y="1295400"/>
            <a:ext cx="411480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93663" indent="3175">
              <a:spcBef>
                <a:spcPct val="20000"/>
              </a:spcBef>
              <a:buClr>
                <a:srgbClr val="4C6312"/>
              </a:buClr>
              <a:buFont typeface="Arial" charset="0"/>
              <a:buChar char="•"/>
            </a:pPr>
            <a:r>
              <a:rPr lang="en-US" sz="2000" dirty="0">
                <a:latin typeface="Calibri" charset="0"/>
              </a:rPr>
              <a:t>ISO 21500</a:t>
            </a:r>
          </a:p>
          <a:p>
            <a:pPr marL="93663" indent="3175">
              <a:spcBef>
                <a:spcPct val="20000"/>
              </a:spcBef>
              <a:buClr>
                <a:srgbClr val="4C6312"/>
              </a:buClr>
              <a:buFont typeface="Arial" charset="0"/>
              <a:buChar char="•"/>
            </a:pPr>
            <a:r>
              <a:rPr lang="en-US" sz="2000" dirty="0">
                <a:latin typeface="Calibri" charset="0"/>
              </a:rPr>
              <a:t>ISO 14001</a:t>
            </a:r>
          </a:p>
          <a:p>
            <a:pPr marL="93663" indent="3175">
              <a:spcBef>
                <a:spcPct val="20000"/>
              </a:spcBef>
              <a:buClr>
                <a:srgbClr val="4C6312"/>
              </a:buClr>
              <a:buFont typeface="Arial" charset="0"/>
              <a:buChar char="•"/>
            </a:pPr>
            <a:r>
              <a:rPr lang="en-US" sz="2000" dirty="0">
                <a:latin typeface="Calibri" charset="0"/>
              </a:rPr>
              <a:t>ISO 26000</a:t>
            </a:r>
          </a:p>
          <a:p>
            <a:pPr marL="93663" indent="3175">
              <a:spcBef>
                <a:spcPct val="20000"/>
              </a:spcBef>
              <a:buClr>
                <a:srgbClr val="4C6312"/>
              </a:buClr>
              <a:buFont typeface="Arial" charset="0"/>
              <a:buChar char="•"/>
            </a:pPr>
            <a:r>
              <a:rPr lang="en-US" sz="2000" dirty="0">
                <a:latin typeface="Calibri" charset="0"/>
              </a:rPr>
              <a:t>ISO 50001</a:t>
            </a:r>
          </a:p>
          <a:p>
            <a:pPr marL="93663" indent="3175">
              <a:spcBef>
                <a:spcPct val="20000"/>
              </a:spcBef>
              <a:buClr>
                <a:srgbClr val="4C6312"/>
              </a:buClr>
              <a:buFont typeface="Arial" charset="0"/>
              <a:buChar char="•"/>
            </a:pPr>
            <a:r>
              <a:rPr lang="en-US" sz="2000" dirty="0">
                <a:latin typeface="Calibri" charset="0"/>
              </a:rPr>
              <a:t>ISO 9001</a:t>
            </a:r>
          </a:p>
          <a:p>
            <a:pPr marL="93663" indent="3175">
              <a:spcBef>
                <a:spcPct val="20000"/>
              </a:spcBef>
              <a:buClr>
                <a:srgbClr val="4C6312"/>
              </a:buClr>
              <a:buFont typeface="Arial" charset="0"/>
              <a:buChar char="•"/>
            </a:pPr>
            <a:r>
              <a:rPr lang="en-US" sz="2000" dirty="0" err="1" smtClean="0">
                <a:latin typeface="Calibri" charset="0"/>
              </a:rPr>
              <a:t>Energía</a:t>
            </a:r>
            <a:r>
              <a:rPr lang="en-US" sz="2000" dirty="0" smtClean="0">
                <a:latin typeface="Calibri" charset="0"/>
              </a:rPr>
              <a:t> </a:t>
            </a:r>
            <a:r>
              <a:rPr lang="en-US" sz="2000" dirty="0" err="1" smtClean="0">
                <a:latin typeface="Calibri" charset="0"/>
              </a:rPr>
              <a:t>Primaria</a:t>
            </a:r>
            <a:endParaRPr lang="en-US" sz="2000" dirty="0">
              <a:latin typeface="Calibri" charset="0"/>
            </a:endParaRPr>
          </a:p>
          <a:p>
            <a:pPr marL="93663" indent="3175">
              <a:spcBef>
                <a:spcPct val="20000"/>
              </a:spcBef>
              <a:buClr>
                <a:srgbClr val="4C6312"/>
              </a:buClr>
              <a:buFont typeface="Arial" charset="0"/>
              <a:buChar char="•"/>
            </a:pPr>
            <a:r>
              <a:rPr lang="en-US" sz="2000" dirty="0" err="1" smtClean="0">
                <a:latin typeface="Calibri" charset="0"/>
              </a:rPr>
              <a:t>Energía</a:t>
            </a:r>
            <a:r>
              <a:rPr lang="en-US" sz="2000" dirty="0" smtClean="0">
                <a:latin typeface="Calibri" charset="0"/>
              </a:rPr>
              <a:t> </a:t>
            </a:r>
            <a:r>
              <a:rPr lang="en-US" sz="2000" dirty="0" err="1" smtClean="0">
                <a:latin typeface="Calibri" charset="0"/>
              </a:rPr>
              <a:t>Secundaria</a:t>
            </a:r>
            <a:endParaRPr lang="en-US" sz="2000" dirty="0">
              <a:latin typeface="Calibri" charset="0"/>
            </a:endParaRPr>
          </a:p>
          <a:p>
            <a:pPr marL="93663" indent="3175">
              <a:spcBef>
                <a:spcPct val="20000"/>
              </a:spcBef>
              <a:buClr>
                <a:srgbClr val="4C6312"/>
              </a:buClr>
              <a:buFont typeface="Arial" charset="0"/>
              <a:buChar char="•"/>
            </a:pPr>
            <a:r>
              <a:rPr lang="en-US" sz="2000" dirty="0" err="1" smtClean="0">
                <a:latin typeface="Calibri" charset="0"/>
              </a:rPr>
              <a:t>Calidad</a:t>
            </a:r>
            <a:r>
              <a:rPr lang="en-US" sz="2000" dirty="0" smtClean="0">
                <a:latin typeface="Calibri" charset="0"/>
              </a:rPr>
              <a:t> </a:t>
            </a:r>
            <a:endParaRPr lang="en-US" sz="2000" dirty="0">
              <a:latin typeface="Calibri" charset="0"/>
            </a:endParaRPr>
          </a:p>
          <a:p>
            <a:pPr marL="93663" indent="3175">
              <a:spcBef>
                <a:spcPct val="20000"/>
              </a:spcBef>
              <a:buClr>
                <a:srgbClr val="4C6312"/>
              </a:buClr>
              <a:buFont typeface="Arial" charset="0"/>
              <a:buChar char="•"/>
            </a:pPr>
            <a:r>
              <a:rPr lang="en-US" sz="2000" dirty="0" err="1" smtClean="0">
                <a:latin typeface="Calibri" charset="0"/>
              </a:rPr>
              <a:t>Medio</a:t>
            </a:r>
            <a:r>
              <a:rPr lang="en-US" sz="2000" dirty="0" smtClean="0">
                <a:latin typeface="Calibri" charset="0"/>
              </a:rPr>
              <a:t> </a:t>
            </a:r>
            <a:r>
              <a:rPr lang="en-US" sz="2000" dirty="0" err="1" smtClean="0">
                <a:latin typeface="Calibri" charset="0"/>
              </a:rPr>
              <a:t>Ambiente</a:t>
            </a:r>
            <a:endParaRPr lang="en-US" sz="2000" dirty="0">
              <a:latin typeface="Calibri" charset="0"/>
            </a:endParaRPr>
          </a:p>
          <a:p>
            <a:pPr marL="93663" indent="3175">
              <a:spcBef>
                <a:spcPct val="20000"/>
              </a:spcBef>
              <a:buClr>
                <a:srgbClr val="4C6312"/>
              </a:buClr>
              <a:buFont typeface="Arial" charset="0"/>
              <a:buChar char="•"/>
            </a:pPr>
            <a:r>
              <a:rPr lang="en-US" sz="2000" dirty="0" err="1" smtClean="0">
                <a:latin typeface="Calibri" charset="0"/>
              </a:rPr>
              <a:t>Salud</a:t>
            </a:r>
            <a:r>
              <a:rPr lang="en-US" sz="2000" dirty="0" smtClean="0">
                <a:latin typeface="Calibri" charset="0"/>
              </a:rPr>
              <a:t> y </a:t>
            </a:r>
            <a:r>
              <a:rPr lang="en-US" sz="2000" dirty="0" err="1" smtClean="0">
                <a:latin typeface="Calibri" charset="0"/>
              </a:rPr>
              <a:t>Seguridad</a:t>
            </a:r>
            <a:r>
              <a:rPr lang="en-US" sz="2000" dirty="0" smtClean="0">
                <a:latin typeface="Calibri" charset="0"/>
              </a:rPr>
              <a:t> </a:t>
            </a:r>
            <a:r>
              <a:rPr lang="en-US" sz="2000" dirty="0" err="1" smtClean="0">
                <a:latin typeface="Calibri" charset="0"/>
              </a:rPr>
              <a:t>Ocupacional</a:t>
            </a:r>
            <a:endParaRPr lang="en-US" sz="2000" dirty="0">
              <a:latin typeface="Calibri" charset="0"/>
            </a:endParaRPr>
          </a:p>
          <a:p>
            <a:pPr marL="93663" indent="3175">
              <a:spcBef>
                <a:spcPct val="20000"/>
              </a:spcBef>
              <a:buClr>
                <a:srgbClr val="4C6312"/>
              </a:buClr>
              <a:buFont typeface="Arial" charset="0"/>
              <a:buChar char="•"/>
            </a:pPr>
            <a:endParaRPr lang="en-US" sz="2000" b="1" dirty="0">
              <a:latin typeface="Calibri" charset="0"/>
            </a:endParaRPr>
          </a:p>
          <a:p>
            <a:pPr marL="93663" indent="3175">
              <a:spcBef>
                <a:spcPct val="20000"/>
              </a:spcBef>
              <a:buClr>
                <a:srgbClr val="4C6312"/>
              </a:buClr>
              <a:buFont typeface="Arial" charset="0"/>
              <a:buChar char="•"/>
            </a:pPr>
            <a:endParaRPr lang="en-US" sz="2000" b="1" dirty="0">
              <a:latin typeface="Calibri" charset="0"/>
            </a:endParaRPr>
          </a:p>
        </p:txBody>
      </p:sp>
    </p:spTree>
    <p:extLst>
      <p:ext uri="{BB962C8B-B14F-4D97-AF65-F5344CB8AC3E}">
        <p14:creationId xmlns:p14="http://schemas.microsoft.com/office/powerpoint/2010/main" val="158059700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Compared with the GRI and UNGC</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pic>
        <p:nvPicPr>
          <p:cNvPr id="6" name="Picture 5" descr="P5 GRI and UNGC.pdf"/>
          <p:cNvPicPr>
            <a:picLocks noChangeAspect="1"/>
          </p:cNvPicPr>
          <p:nvPr/>
        </p:nvPicPr>
        <p:blipFill rotWithShape="1">
          <a:blip r:embed="rId2" cstate="print">
            <a:extLst>
              <a:ext uri="{28A0092B-C50C-407E-A947-70E740481C1C}">
                <a14:useLocalDpi xmlns:a14="http://schemas.microsoft.com/office/drawing/2010/main" val="0"/>
              </a:ext>
            </a:extLst>
          </a:blip>
          <a:srcRect l="8148" t="6470" r="16601" b="44362"/>
          <a:stretch/>
        </p:blipFill>
        <p:spPr>
          <a:xfrm>
            <a:off x="457200" y="-38100"/>
            <a:ext cx="8077200" cy="6842469"/>
          </a:xfrm>
          <a:prstGeom prst="rect">
            <a:avLst/>
          </a:prstGeom>
        </p:spPr>
      </p:pic>
    </p:spTree>
    <p:extLst>
      <p:ext uri="{BB962C8B-B14F-4D97-AF65-F5344CB8AC3E}">
        <p14:creationId xmlns:p14="http://schemas.microsoft.com/office/powerpoint/2010/main" val="397991425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70" y="152400"/>
            <a:ext cx="6365630" cy="795338"/>
          </a:xfrm>
        </p:spPr>
        <p:txBody>
          <a:bodyPr/>
          <a:lstStyle/>
          <a:p>
            <a:r>
              <a:rPr lang="en-US" dirty="0" err="1" smtClean="0"/>
              <a:t>Ejercicio</a:t>
            </a:r>
            <a:r>
              <a:rPr lang="en-US" dirty="0" smtClean="0"/>
              <a:t> en </a:t>
            </a:r>
            <a:r>
              <a:rPr lang="en-US" dirty="0" err="1" smtClean="0"/>
              <a:t>Grupos</a:t>
            </a:r>
            <a:r>
              <a:rPr lang="en-US" dirty="0" smtClean="0"/>
              <a:t> </a:t>
            </a:r>
            <a:br>
              <a:rPr lang="en-US" dirty="0" smtClean="0"/>
            </a:br>
            <a:r>
              <a:rPr lang="en-US" dirty="0" err="1" smtClean="0"/>
              <a:t>Aprendiendo</a:t>
            </a:r>
            <a:r>
              <a:rPr lang="en-US" dirty="0" smtClean="0"/>
              <a:t> a </a:t>
            </a:r>
            <a:r>
              <a:rPr lang="en-US" dirty="0" err="1" smtClean="0"/>
              <a:t>usar</a:t>
            </a:r>
            <a:r>
              <a:rPr lang="en-US" dirty="0" smtClean="0"/>
              <a:t> P5</a:t>
            </a:r>
            <a:endParaRPr lang="en-US" dirty="0"/>
          </a:p>
        </p:txBody>
      </p:sp>
      <p:pic>
        <p:nvPicPr>
          <p:cNvPr id="10" name="Picture 9">
            <a:hlinkClick r:id="rId3"/>
          </p:cNvPr>
          <p:cNvPicPr>
            <a:picLocks noChangeAspect="1"/>
          </p:cNvPicPr>
          <p:nvPr/>
        </p:nvPicPr>
        <p:blipFill>
          <a:blip r:embed="rId4" cstate="print"/>
          <a:stretch>
            <a:fillRect/>
          </a:stretch>
        </p:blipFill>
        <p:spPr>
          <a:xfrm>
            <a:off x="5978769" y="1447800"/>
            <a:ext cx="2321169" cy="4492752"/>
          </a:xfrm>
          <a:prstGeom prst="rect">
            <a:avLst/>
          </a:prstGeom>
        </p:spPr>
      </p:pic>
      <p:sp>
        <p:nvSpPr>
          <p:cNvPr id="11" name="TextBox 10"/>
          <p:cNvSpPr txBox="1"/>
          <p:nvPr/>
        </p:nvSpPr>
        <p:spPr>
          <a:xfrm>
            <a:off x="562708" y="2895600"/>
            <a:ext cx="5064369" cy="923330"/>
          </a:xfrm>
          <a:prstGeom prst="rect">
            <a:avLst/>
          </a:prstGeom>
          <a:noFill/>
        </p:spPr>
        <p:txBody>
          <a:bodyPr wrap="square" rtlCol="0">
            <a:spAutoFit/>
          </a:bodyPr>
          <a:lstStyle/>
          <a:p>
            <a:r>
              <a:rPr lang="en-US" dirty="0" smtClean="0"/>
              <a:t>Con </a:t>
            </a:r>
            <a:r>
              <a:rPr lang="en-US" dirty="0" err="1" smtClean="0"/>
              <a:t>su</a:t>
            </a:r>
            <a:r>
              <a:rPr lang="en-US" dirty="0" smtClean="0"/>
              <a:t> sombrero </a:t>
            </a:r>
            <a:r>
              <a:rPr lang="en-US" dirty="0" err="1" smtClean="0"/>
              <a:t>puesto</a:t>
            </a:r>
            <a:r>
              <a:rPr lang="en-US" dirty="0" smtClean="0"/>
              <a:t> de Director de </a:t>
            </a:r>
            <a:r>
              <a:rPr lang="en-US" dirty="0" err="1" smtClean="0"/>
              <a:t>Proyecto</a:t>
            </a:r>
            <a:r>
              <a:rPr lang="en-US" dirty="0" smtClean="0"/>
              <a:t>, </a:t>
            </a:r>
            <a:r>
              <a:rPr lang="en-US" dirty="0" err="1" smtClean="0"/>
              <a:t>cuáles</a:t>
            </a:r>
            <a:r>
              <a:rPr lang="en-US" dirty="0" smtClean="0"/>
              <a:t> son </a:t>
            </a:r>
            <a:r>
              <a:rPr lang="en-US" dirty="0" err="1" smtClean="0"/>
              <a:t>algunos</a:t>
            </a:r>
            <a:r>
              <a:rPr lang="en-US" dirty="0" smtClean="0"/>
              <a:t> de los </a:t>
            </a:r>
            <a:r>
              <a:rPr lang="en-US" dirty="0" err="1" smtClean="0"/>
              <a:t>ejemplos</a:t>
            </a:r>
            <a:r>
              <a:rPr lang="en-US" dirty="0" smtClean="0"/>
              <a:t> de </a:t>
            </a:r>
            <a:r>
              <a:rPr lang="en-US" dirty="0" err="1" smtClean="0"/>
              <a:t>proyectos</a:t>
            </a:r>
            <a:r>
              <a:rPr lang="en-US" dirty="0" smtClean="0"/>
              <a:t> </a:t>
            </a:r>
            <a:r>
              <a:rPr lang="en-US" dirty="0" err="1" smtClean="0"/>
              <a:t>que</a:t>
            </a:r>
            <a:r>
              <a:rPr lang="en-US" dirty="0" smtClean="0"/>
              <a:t> </a:t>
            </a:r>
            <a:r>
              <a:rPr lang="en-US" dirty="0" err="1" smtClean="0"/>
              <a:t>estarían</a:t>
            </a:r>
            <a:r>
              <a:rPr lang="en-US" dirty="0" smtClean="0"/>
              <a:t> </a:t>
            </a:r>
            <a:r>
              <a:rPr lang="en-US" dirty="0" err="1" smtClean="0"/>
              <a:t>asociados</a:t>
            </a:r>
            <a:r>
              <a:rPr lang="en-US" dirty="0" smtClean="0"/>
              <a:t> con el </a:t>
            </a:r>
            <a:r>
              <a:rPr lang="en-US" dirty="0" err="1" smtClean="0"/>
              <a:t>agua</a:t>
            </a:r>
            <a:r>
              <a:rPr lang="en-US" dirty="0" smtClean="0"/>
              <a:t> </a:t>
            </a:r>
            <a:r>
              <a:rPr lang="en-US" dirty="0" err="1" smtClean="0"/>
              <a:t>embotellada</a:t>
            </a:r>
            <a:r>
              <a:rPr lang="en-US" dirty="0" smtClean="0"/>
              <a:t>?</a:t>
            </a:r>
            <a:endParaRPr lang="en-US" dirty="0"/>
          </a:p>
        </p:txBody>
      </p:sp>
      <p:sp>
        <p:nvSpPr>
          <p:cNvPr id="12" name="TextBox 11"/>
          <p:cNvSpPr txBox="1"/>
          <p:nvPr/>
        </p:nvSpPr>
        <p:spPr>
          <a:xfrm>
            <a:off x="492369" y="1752601"/>
            <a:ext cx="6365717" cy="923330"/>
          </a:xfrm>
          <a:prstGeom prst="rect">
            <a:avLst/>
          </a:prstGeom>
          <a:noFill/>
        </p:spPr>
        <p:txBody>
          <a:bodyPr wrap="none" rtlCol="0">
            <a:spAutoFit/>
          </a:bodyPr>
          <a:lstStyle/>
          <a:p>
            <a:r>
              <a:rPr lang="es-ES" b="1" dirty="0" smtClean="0"/>
              <a:t>Usted es el Director de Proyecto para la Compañía Bebidas ABC</a:t>
            </a:r>
          </a:p>
          <a:p>
            <a:r>
              <a:rPr lang="es-ES" b="1" dirty="0" smtClean="0"/>
              <a:t>que acaba de llegar con una idea nueva "agua embotellada“.</a:t>
            </a:r>
            <a:endParaRPr lang="en-US" b="1" dirty="0" smtClean="0"/>
          </a:p>
          <a:p>
            <a:endParaRPr lang="en-US" b="1" dirty="0"/>
          </a:p>
        </p:txBody>
      </p:sp>
      <p:pic>
        <p:nvPicPr>
          <p:cNvPr id="6" name="Picture 5" descr="P5-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4648200"/>
            <a:ext cx="1600200" cy="1276406"/>
          </a:xfrm>
          <a:prstGeom prst="rect">
            <a:avLst/>
          </a:prstGeom>
        </p:spPr>
      </p:pic>
    </p:spTree>
    <p:extLst>
      <p:ext uri="{BB962C8B-B14F-4D97-AF65-F5344CB8AC3E}">
        <p14:creationId xmlns:p14="http://schemas.microsoft.com/office/powerpoint/2010/main" val="3278003026"/>
      </p:ext>
    </p:extLst>
  </p:cSld>
  <p:clrMapOvr>
    <a:masterClrMapping/>
  </p:clrMapOvr>
  <p:transition spd="slow"/>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stretch>
            <a:fillRect/>
          </a:stretch>
        </p:blipFill>
        <p:spPr>
          <a:xfrm>
            <a:off x="422031" y="1143000"/>
            <a:ext cx="4089332" cy="4800600"/>
          </a:xfrm>
          <a:prstGeom prst="rect">
            <a:avLst/>
          </a:prstGeom>
        </p:spPr>
      </p:pic>
      <p:sp>
        <p:nvSpPr>
          <p:cNvPr id="2" name="Title 1"/>
          <p:cNvSpPr>
            <a:spLocks noGrp="1"/>
          </p:cNvSpPr>
          <p:nvPr>
            <p:ph type="title"/>
          </p:nvPr>
        </p:nvSpPr>
        <p:spPr/>
        <p:txBody>
          <a:bodyPr/>
          <a:lstStyle/>
          <a:p>
            <a:r>
              <a:rPr lang="en-US" dirty="0" err="1" smtClean="0"/>
              <a:t>Ejercicio</a:t>
            </a:r>
            <a:r>
              <a:rPr lang="en-US" dirty="0" smtClean="0"/>
              <a:t> en </a:t>
            </a:r>
            <a:r>
              <a:rPr lang="en-US" dirty="0" err="1" smtClean="0"/>
              <a:t>Clase</a:t>
            </a:r>
            <a:r>
              <a:rPr lang="en-US" dirty="0" smtClean="0"/>
              <a:t>. </a:t>
            </a:r>
            <a:r>
              <a:rPr lang="en-US" dirty="0" err="1" smtClean="0"/>
              <a:t>Aprendiendo</a:t>
            </a:r>
            <a:r>
              <a:rPr lang="en-US" dirty="0" smtClean="0"/>
              <a:t> a </a:t>
            </a:r>
            <a:r>
              <a:rPr lang="en-US" dirty="0" err="1" smtClean="0"/>
              <a:t>utilizar</a:t>
            </a:r>
            <a:r>
              <a:rPr lang="en-US" dirty="0" smtClean="0"/>
              <a:t> P5</a:t>
            </a:r>
            <a:endParaRPr lang="en-US" dirty="0"/>
          </a:p>
        </p:txBody>
      </p:sp>
      <p:pic>
        <p:nvPicPr>
          <p:cNvPr id="10" name="Picture 9">
            <a:hlinkClick r:id="rId6"/>
          </p:cNvPr>
          <p:cNvPicPr>
            <a:picLocks noChangeAspect="1"/>
          </p:cNvPicPr>
          <p:nvPr/>
        </p:nvPicPr>
        <p:blipFill>
          <a:blip r:embed="rId7" cstate="print"/>
          <a:stretch>
            <a:fillRect/>
          </a:stretch>
        </p:blipFill>
        <p:spPr>
          <a:xfrm>
            <a:off x="6400800" y="1447800"/>
            <a:ext cx="2321169" cy="4492752"/>
          </a:xfrm>
          <a:prstGeom prst="rect">
            <a:avLst/>
          </a:prstGeom>
        </p:spPr>
      </p:pic>
      <p:pic>
        <p:nvPicPr>
          <p:cNvPr id="5" name="The Story of Bottled Water (20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cstate="print"/>
          <a:stretch>
            <a:fillRect/>
          </a:stretch>
        </p:blipFill>
        <p:spPr>
          <a:xfrm>
            <a:off x="381000" y="1219200"/>
            <a:ext cx="8058530" cy="4419600"/>
          </a:xfrm>
          <a:prstGeom prst="rect">
            <a:avLst/>
          </a:prstGeom>
        </p:spPr>
      </p:pic>
    </p:spTree>
    <p:extLst>
      <p:ext uri="{BB962C8B-B14F-4D97-AF65-F5344CB8AC3E}">
        <p14:creationId xmlns:p14="http://schemas.microsoft.com/office/powerpoint/2010/main" val="34186335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5"/>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84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fill="hold" display="0">
                  <p:stCondLst>
                    <p:cond delay="indefinite"/>
                  </p:stCondLst>
                </p:cTn>
                <p:tgtEl>
                  <p:spTgt spid="5"/>
                </p:tgtEl>
              </p:cMediaNode>
            </p:vide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0" y="1765300"/>
            <a:ext cx="9144000" cy="3308261"/>
          </a:xfrm>
          <a:prstGeom prst="rect">
            <a:avLst/>
          </a:prstGeom>
        </p:spPr>
      </p:pic>
      <p:sp>
        <p:nvSpPr>
          <p:cNvPr id="2" name="Title 1"/>
          <p:cNvSpPr>
            <a:spLocks noGrp="1"/>
          </p:cNvSpPr>
          <p:nvPr>
            <p:ph type="title"/>
          </p:nvPr>
        </p:nvSpPr>
        <p:spPr/>
        <p:txBody>
          <a:bodyPr/>
          <a:lstStyle/>
          <a:p>
            <a:r>
              <a:rPr lang="en-US" dirty="0" err="1" smtClean="0"/>
              <a:t>Definir</a:t>
            </a:r>
            <a:r>
              <a:rPr lang="en-US" dirty="0" smtClean="0"/>
              <a:t> los </a:t>
            </a:r>
            <a:r>
              <a:rPr lang="en-US" dirty="0" err="1" smtClean="0"/>
              <a:t>Objetivos</a:t>
            </a:r>
            <a:r>
              <a:rPr lang="en-US" dirty="0" smtClean="0"/>
              <a:t> de </a:t>
            </a:r>
            <a:r>
              <a:rPr lang="en-US" dirty="0" err="1" smtClean="0"/>
              <a:t>Sostenibilidad</a:t>
            </a:r>
            <a:endParaRPr lang="en-US" dirty="0"/>
          </a:p>
        </p:txBody>
      </p:sp>
      <p:sp>
        <p:nvSpPr>
          <p:cNvPr id="7" name="Rectangular Callout 6"/>
          <p:cNvSpPr/>
          <p:nvPr/>
        </p:nvSpPr>
        <p:spPr>
          <a:xfrm>
            <a:off x="2316480" y="2971800"/>
            <a:ext cx="2438400" cy="1676400"/>
          </a:xfrm>
          <a:prstGeom prst="wedgeRectCallout">
            <a:avLst>
              <a:gd name="adj1" fmla="val 135370"/>
              <a:gd name="adj2" fmla="val -41526"/>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3015409"/>
            <a:ext cx="2057400" cy="163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41707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0" y="1765300"/>
            <a:ext cx="9144000" cy="3308261"/>
          </a:xfrm>
          <a:prstGeom prst="rect">
            <a:avLst/>
          </a:prstGeom>
        </p:spPr>
      </p:pic>
      <p:sp>
        <p:nvSpPr>
          <p:cNvPr id="2" name="Title 1"/>
          <p:cNvSpPr>
            <a:spLocks noGrp="1"/>
          </p:cNvSpPr>
          <p:nvPr>
            <p:ph type="title"/>
          </p:nvPr>
        </p:nvSpPr>
        <p:spPr>
          <a:xfrm>
            <a:off x="228600" y="0"/>
            <a:ext cx="4519110" cy="1143000"/>
          </a:xfrm>
        </p:spPr>
        <p:txBody>
          <a:bodyPr/>
          <a:lstStyle/>
          <a:p>
            <a:r>
              <a:rPr lang="en-US" b="1" dirty="0" smtClean="0"/>
              <a:t>¿</a:t>
            </a:r>
            <a:r>
              <a:rPr lang="en-US" b="1" dirty="0" err="1" smtClean="0"/>
              <a:t>Qué</a:t>
            </a:r>
            <a:r>
              <a:rPr lang="en-US" b="1" dirty="0" smtClean="0"/>
              <a:t> </a:t>
            </a:r>
            <a:r>
              <a:rPr lang="en-US" b="1" dirty="0" err="1" smtClean="0"/>
              <a:t>es</a:t>
            </a:r>
            <a:r>
              <a:rPr lang="en-US" b="1" dirty="0" smtClean="0"/>
              <a:t> un PGS?</a:t>
            </a:r>
            <a:endParaRPr lang="en-US" b="1" dirty="0"/>
          </a:p>
        </p:txBody>
      </p:sp>
      <p:sp>
        <p:nvSpPr>
          <p:cNvPr id="6" name="Rectangular Callout 5"/>
          <p:cNvSpPr/>
          <p:nvPr/>
        </p:nvSpPr>
        <p:spPr>
          <a:xfrm>
            <a:off x="1371601" y="2514600"/>
            <a:ext cx="3429000" cy="2590800"/>
          </a:xfrm>
          <a:prstGeom prst="wedgeRectCallout">
            <a:avLst>
              <a:gd name="adj1" fmla="val 145943"/>
              <a:gd name="adj2" fmla="val -23745"/>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p>
            <a:r>
              <a:rPr lang="en-US" dirty="0" smtClean="0"/>
              <a:t>©Copyright GPM 2009-2013</a:t>
            </a:r>
            <a:endParaRPr lang="en-US" dirty="0"/>
          </a:p>
        </p:txBody>
      </p:sp>
      <p:pic>
        <p:nvPicPr>
          <p:cNvPr id="9"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819874"/>
            <a:ext cx="2995613" cy="228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21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81" y="152400"/>
            <a:ext cx="6525019" cy="838200"/>
          </a:xfrm>
        </p:spPr>
        <p:txBody>
          <a:bodyPr>
            <a:noAutofit/>
          </a:bodyPr>
          <a:lstStyle/>
          <a:p>
            <a:pPr algn="ctr"/>
            <a:r>
              <a:rPr lang="en-US" dirty="0" err="1" smtClean="0">
                <a:solidFill>
                  <a:schemeClr val="accent1">
                    <a:lumMod val="50000"/>
                  </a:schemeClr>
                </a:solidFill>
              </a:rPr>
              <a:t>Herramientas</a:t>
            </a:r>
            <a:r>
              <a:rPr lang="en-US" dirty="0" smtClean="0">
                <a:solidFill>
                  <a:schemeClr val="accent1">
                    <a:lumMod val="50000"/>
                  </a:schemeClr>
                </a:solidFill>
              </a:rPr>
              <a:t> </a:t>
            </a:r>
            <a:r>
              <a:rPr lang="en-US" dirty="0" err="1" smtClean="0">
                <a:solidFill>
                  <a:schemeClr val="accent1">
                    <a:lumMod val="50000"/>
                  </a:schemeClr>
                </a:solidFill>
              </a:rPr>
              <a:t>para</a:t>
            </a:r>
            <a:r>
              <a:rPr lang="en-US" dirty="0" smtClean="0">
                <a:solidFill>
                  <a:schemeClr val="accent1">
                    <a:lumMod val="50000"/>
                  </a:schemeClr>
                </a:solidFill>
              </a:rPr>
              <a:t> </a:t>
            </a:r>
            <a:r>
              <a:rPr lang="en-US" dirty="0" err="1" smtClean="0">
                <a:solidFill>
                  <a:schemeClr val="accent1">
                    <a:lumMod val="50000"/>
                  </a:schemeClr>
                </a:solidFill>
              </a:rPr>
              <a:t>Integrar</a:t>
            </a:r>
            <a:r>
              <a:rPr lang="en-US" dirty="0" smtClean="0">
                <a:solidFill>
                  <a:schemeClr val="accent1">
                    <a:lumMod val="50000"/>
                  </a:schemeClr>
                </a:solidFill>
              </a:rPr>
              <a:t> </a:t>
            </a:r>
            <a:r>
              <a:rPr lang="en-US" dirty="0" err="1" smtClean="0">
                <a:solidFill>
                  <a:schemeClr val="accent1">
                    <a:lumMod val="50000"/>
                  </a:schemeClr>
                </a:solidFill>
              </a:rPr>
              <a:t>Sostenibilidad</a:t>
            </a:r>
            <a:r>
              <a:rPr lang="en-US" dirty="0" smtClean="0">
                <a:solidFill>
                  <a:schemeClr val="accent1">
                    <a:lumMod val="50000"/>
                  </a:schemeClr>
                </a:solidFill>
              </a:rPr>
              <a:t> a la </a:t>
            </a:r>
            <a:r>
              <a:rPr lang="en-US" dirty="0" err="1" smtClean="0">
                <a:solidFill>
                  <a:schemeClr val="accent1">
                    <a:lumMod val="50000"/>
                  </a:schemeClr>
                </a:solidFill>
              </a:rPr>
              <a:t>Dirección</a:t>
            </a:r>
            <a:r>
              <a:rPr lang="en-US" dirty="0" smtClean="0">
                <a:solidFill>
                  <a:schemeClr val="accent1">
                    <a:lumMod val="50000"/>
                  </a:schemeClr>
                </a:solidFill>
              </a:rPr>
              <a:t> de </a:t>
            </a:r>
            <a:r>
              <a:rPr lang="en-US" dirty="0" err="1" smtClean="0">
                <a:solidFill>
                  <a:schemeClr val="accent1">
                    <a:lumMod val="50000"/>
                  </a:schemeClr>
                </a:solidFill>
              </a:rPr>
              <a:t>Proyectos</a:t>
            </a:r>
            <a:endParaRPr lang="en-US" dirty="0">
              <a:solidFill>
                <a:schemeClr val="tx1"/>
              </a:solidFill>
            </a:endParaRPr>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2133600"/>
            <a:ext cx="2053958" cy="1575594"/>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676400" y="4114800"/>
            <a:ext cx="6477000" cy="923330"/>
          </a:xfrm>
          <a:prstGeom prst="rect">
            <a:avLst/>
          </a:prstGeom>
          <a:noFill/>
        </p:spPr>
        <p:txBody>
          <a:bodyPr wrap="square" rtlCol="0">
            <a:spAutoFit/>
          </a:bodyPr>
          <a:lstStyle/>
          <a:p>
            <a:r>
              <a:rPr lang="es-ES" dirty="0" smtClean="0"/>
              <a:t>Los PGS (SMP) vincula metas y objetivos corporativos de RSE con el Plan del Proyecto e identifica los impactos del proyecto desde el punto de vista ambiental, social y económico.</a:t>
            </a:r>
            <a:endParaRPr lang="en-US" dirty="0"/>
          </a:p>
        </p:txBody>
      </p:sp>
    </p:spTree>
    <p:extLst>
      <p:ext uri="{BB962C8B-B14F-4D97-AF65-F5344CB8AC3E}">
        <p14:creationId xmlns:p14="http://schemas.microsoft.com/office/powerpoint/2010/main" val="128969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542955"/>
            <a:ext cx="5257800" cy="400110"/>
          </a:xfrm>
          <a:prstGeom prst="rect">
            <a:avLst/>
          </a:prstGeom>
          <a:noFill/>
        </p:spPr>
        <p:txBody>
          <a:bodyPr wrap="square" rtlCol="0">
            <a:spAutoFit/>
          </a:bodyPr>
          <a:lstStyle/>
          <a:p>
            <a:r>
              <a:rPr lang="en-US" sz="2000" b="1" dirty="0" smtClean="0"/>
              <a:t>Is it because the Global Market doesn’t want it?</a:t>
            </a:r>
            <a:endParaRPr lang="en-US" sz="2000" b="1" dirty="0"/>
          </a:p>
        </p:txBody>
      </p:sp>
      <p:grpSp>
        <p:nvGrpSpPr>
          <p:cNvPr id="8" name="Group 7"/>
          <p:cNvGrpSpPr/>
          <p:nvPr/>
        </p:nvGrpSpPr>
        <p:grpSpPr>
          <a:xfrm>
            <a:off x="838200" y="1066800"/>
            <a:ext cx="7416799" cy="4953000"/>
            <a:chOff x="838200" y="1066800"/>
            <a:chExt cx="7416799" cy="495300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4099" y="1450262"/>
              <a:ext cx="7200900" cy="4456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641452" y="4977205"/>
              <a:ext cx="2384946" cy="786535"/>
            </a:xfrm>
            <a:prstGeom prst="rect">
              <a:avLst/>
            </a:prstGeom>
            <a:noFill/>
            <a:ln w="76200">
              <a:solidFill>
                <a:srgbClr val="FF0000"/>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Rectangle 3"/>
            <p:cNvSpPr/>
            <p:nvPr/>
          </p:nvSpPr>
          <p:spPr>
            <a:xfrm>
              <a:off x="2438400" y="2133600"/>
              <a:ext cx="5213603" cy="786535"/>
            </a:xfrm>
            <a:prstGeom prst="rect">
              <a:avLst/>
            </a:prstGeom>
            <a:noFill/>
            <a:ln w="76200">
              <a:solidFill>
                <a:srgbClr val="FF0000"/>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Rectangle 4"/>
            <p:cNvSpPr/>
            <p:nvPr/>
          </p:nvSpPr>
          <p:spPr>
            <a:xfrm>
              <a:off x="838200" y="1066800"/>
              <a:ext cx="7416799" cy="495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066800"/>
              <a:ext cx="7416799"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219200" y="1828800"/>
              <a:ext cx="1219200" cy="2286000"/>
            </a:xfrm>
            <a:prstGeom prst="rect">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 name="Rectangular Callout 6"/>
            <p:cNvSpPr/>
            <p:nvPr/>
          </p:nvSpPr>
          <p:spPr>
            <a:xfrm>
              <a:off x="3581400" y="3886200"/>
              <a:ext cx="2667000" cy="1295400"/>
            </a:xfrm>
            <a:prstGeom prst="wedgeRectCallout">
              <a:avLst>
                <a:gd name="adj1" fmla="val -94166"/>
                <a:gd name="adj2" fmla="val -1404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Three Clicks from Disney.com.</a:t>
              </a:r>
            </a:p>
            <a:p>
              <a:pPr algn="ctr"/>
              <a:r>
                <a:rPr lang="en-US" b="1" dirty="0" smtClean="0">
                  <a:solidFill>
                    <a:schemeClr val="tx1"/>
                  </a:solidFill>
                </a:rPr>
                <a:t>Must be important?</a:t>
              </a:r>
              <a:endParaRPr lang="en-US" b="1" dirty="0">
                <a:solidFill>
                  <a:schemeClr val="tx1"/>
                </a:solidFill>
              </a:endParaRPr>
            </a:p>
          </p:txBody>
        </p:sp>
      </p:gr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5" y="654600"/>
            <a:ext cx="7724775" cy="54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57225" y="4800600"/>
            <a:ext cx="2162175" cy="1295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1981200" y="2362200"/>
            <a:ext cx="3124200" cy="2171700"/>
          </a:xfrm>
          <a:prstGeom prst="wedgeRoundRectCallout">
            <a:avLst/>
          </a:prstGeom>
          <a:solidFill>
            <a:schemeClr val="accent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tx1"/>
                </a:solidFill>
              </a:rPr>
              <a:t>Esta</a:t>
            </a:r>
            <a:r>
              <a:rPr lang="en-US" sz="2000" b="1" dirty="0" smtClean="0">
                <a:solidFill>
                  <a:schemeClr val="tx1"/>
                </a:solidFill>
              </a:rPr>
              <a:t> vista del </a:t>
            </a:r>
            <a:r>
              <a:rPr lang="en-US" sz="2000" b="1" dirty="0" err="1" smtClean="0">
                <a:solidFill>
                  <a:schemeClr val="tx1"/>
                </a:solidFill>
              </a:rPr>
              <a:t>sitio</a:t>
            </a:r>
            <a:r>
              <a:rPr lang="en-US" sz="2000" b="1" dirty="0" smtClean="0">
                <a:solidFill>
                  <a:schemeClr val="tx1"/>
                </a:solidFill>
              </a:rPr>
              <a:t> web de BP </a:t>
            </a:r>
            <a:r>
              <a:rPr lang="en-US" sz="2000" b="1" dirty="0" err="1" smtClean="0">
                <a:solidFill>
                  <a:schemeClr val="tx1"/>
                </a:solidFill>
              </a:rPr>
              <a:t>fue</a:t>
            </a:r>
            <a:r>
              <a:rPr lang="en-US" sz="2000" b="1" dirty="0" smtClean="0">
                <a:solidFill>
                  <a:schemeClr val="tx1"/>
                </a:solidFill>
              </a:rPr>
              <a:t> </a:t>
            </a:r>
            <a:r>
              <a:rPr lang="en-US" sz="2000" b="1" dirty="0" err="1" smtClean="0">
                <a:solidFill>
                  <a:schemeClr val="tx1"/>
                </a:solidFill>
              </a:rPr>
              <a:t>tomada</a:t>
            </a:r>
            <a:r>
              <a:rPr lang="en-US" sz="2000" b="1" dirty="0" smtClean="0">
                <a:solidFill>
                  <a:schemeClr val="tx1"/>
                </a:solidFill>
              </a:rPr>
              <a:t> en </a:t>
            </a:r>
            <a:r>
              <a:rPr lang="en-US" sz="2000" b="1" dirty="0" err="1" smtClean="0">
                <a:solidFill>
                  <a:schemeClr val="tx1"/>
                </a:solidFill>
              </a:rPr>
              <a:t>Enero</a:t>
            </a:r>
            <a:r>
              <a:rPr lang="en-US" sz="2000" b="1" dirty="0" smtClean="0">
                <a:solidFill>
                  <a:schemeClr val="tx1"/>
                </a:solidFill>
              </a:rPr>
              <a:t>. La RSE </a:t>
            </a:r>
            <a:r>
              <a:rPr lang="en-US" sz="2000" b="1" dirty="0" err="1" smtClean="0">
                <a:solidFill>
                  <a:schemeClr val="tx1"/>
                </a:solidFill>
              </a:rPr>
              <a:t>es</a:t>
            </a:r>
            <a:r>
              <a:rPr lang="en-US" sz="2000" b="1" dirty="0" smtClean="0">
                <a:solidFill>
                  <a:schemeClr val="tx1"/>
                </a:solidFill>
              </a:rPr>
              <a:t> clave </a:t>
            </a:r>
            <a:r>
              <a:rPr lang="en-US" sz="2000" b="1" dirty="0" err="1" smtClean="0">
                <a:solidFill>
                  <a:schemeClr val="tx1"/>
                </a:solidFill>
              </a:rPr>
              <a:t>para</a:t>
            </a:r>
            <a:r>
              <a:rPr lang="en-US" sz="2000" b="1" dirty="0" smtClean="0">
                <a:solidFill>
                  <a:schemeClr val="tx1"/>
                </a:solidFill>
              </a:rPr>
              <a:t> </a:t>
            </a:r>
            <a:r>
              <a:rPr lang="en-US" sz="2000" b="1" dirty="0" err="1" smtClean="0">
                <a:solidFill>
                  <a:schemeClr val="tx1"/>
                </a:solidFill>
              </a:rPr>
              <a:t>las</a:t>
            </a:r>
            <a:r>
              <a:rPr lang="en-US" sz="2000" b="1" dirty="0" smtClean="0">
                <a:solidFill>
                  <a:schemeClr val="tx1"/>
                </a:solidFill>
              </a:rPr>
              <a:t> </a:t>
            </a:r>
            <a:r>
              <a:rPr lang="en-US" sz="2000" b="1" dirty="0" err="1" smtClean="0">
                <a:solidFill>
                  <a:schemeClr val="tx1"/>
                </a:solidFill>
              </a:rPr>
              <a:t>operaciones</a:t>
            </a:r>
            <a:r>
              <a:rPr lang="en-US" sz="2000" b="1" dirty="0" smtClean="0">
                <a:solidFill>
                  <a:schemeClr val="tx1"/>
                </a:solidFill>
              </a:rPr>
              <a:t> de BP.</a:t>
            </a:r>
            <a:endParaRPr lang="en-US" sz="2000" b="1" dirty="0">
              <a:solidFill>
                <a:schemeClr val="tx1"/>
              </a:solidFill>
            </a:endParaRPr>
          </a:p>
        </p:txBody>
      </p:sp>
    </p:spTree>
    <p:extLst>
      <p:ext uri="{BB962C8B-B14F-4D97-AF65-F5344CB8AC3E}">
        <p14:creationId xmlns:p14="http://schemas.microsoft.com/office/powerpoint/2010/main" val="167120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86400" y="1600201"/>
            <a:ext cx="3429000" cy="4031873"/>
          </a:xfrm>
          <a:prstGeom prst="rect">
            <a:avLst/>
          </a:prstGeom>
          <a:noFill/>
        </p:spPr>
        <p:txBody>
          <a:bodyPr wrap="square" rtlCol="0">
            <a:spAutoFit/>
          </a:bodyPr>
          <a:lstStyle/>
          <a:p>
            <a:r>
              <a:rPr lang="es-ES" sz="3200" dirty="0" smtClean="0"/>
              <a:t>El proyecto para implementar la </a:t>
            </a:r>
            <a:r>
              <a:rPr lang="es-ES" sz="3200" dirty="0" err="1" smtClean="0"/>
              <a:t>Deepwater</a:t>
            </a:r>
            <a:r>
              <a:rPr lang="es-ES" sz="3200" dirty="0" smtClean="0"/>
              <a:t> </a:t>
            </a:r>
            <a:r>
              <a:rPr lang="es-ES" sz="3200" dirty="0" err="1" smtClean="0"/>
              <a:t>Horizon</a:t>
            </a:r>
            <a:r>
              <a:rPr lang="es-ES" sz="3200" dirty="0" smtClean="0"/>
              <a:t> en el Golfo de México no incluyó un PGS. (o un registro de riesgos ...) </a:t>
            </a:r>
            <a:endParaRPr lang="en-US" sz="3200" dirty="0"/>
          </a:p>
        </p:txBody>
      </p:sp>
      <p:pic>
        <p:nvPicPr>
          <p:cNvPr id="1031" name="Picture 7" descr="http://media.treehugger.com/assets/images/2012/02/20120227-gulf-oil-spill.jpg.492x0_q85_crop-sma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3900" y="1600200"/>
            <a:ext cx="2241269" cy="15989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81001" y="266700"/>
            <a:ext cx="4519110" cy="838200"/>
          </a:xfrm>
          <a:prstGeom prst="rect">
            <a:avLst/>
          </a:prstGeom>
        </p:spPr>
        <p:txBody>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err="1" smtClean="0">
                <a:solidFill>
                  <a:schemeClr val="accent1">
                    <a:lumMod val="50000"/>
                  </a:schemeClr>
                </a:solidFill>
              </a:rPr>
              <a:t>Petróleo</a:t>
            </a:r>
            <a:r>
              <a:rPr lang="en-US" b="1" dirty="0" smtClean="0">
                <a:solidFill>
                  <a:schemeClr val="accent1">
                    <a:lumMod val="50000"/>
                  </a:schemeClr>
                </a:solidFill>
              </a:rPr>
              <a:t> y Agua</a:t>
            </a:r>
            <a:endParaRPr lang="en-US" b="1" dirty="0">
              <a:solidFill>
                <a:schemeClr val="accent1">
                  <a:lumMod val="50000"/>
                </a:schemeClr>
              </a:solidFill>
            </a:endParaRPr>
          </a:p>
        </p:txBody>
      </p:sp>
      <p:pic>
        <p:nvPicPr>
          <p:cNvPr id="6" name="Picture 2" descr="http://static.guim.co.uk/sys-images/Guardian/Pix/pictures/2010/2/2/1265134018292/BP-Chief-Executive-Tony-H-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400" y="1625600"/>
            <a:ext cx="2262188" cy="15735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inapcache.boston.com/universal/site_graphics/blogs/bigpicture/oilspill_05_12/o31_233037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401" y="3352800"/>
            <a:ext cx="2217503" cy="1525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greenpeace-stopped-the-dump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04432" y="3352800"/>
            <a:ext cx="2253368" cy="1488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47763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69900" y="1444935"/>
            <a:ext cx="6704623" cy="3795698"/>
          </a:xfrm>
        </p:spPr>
        <p:txBody>
          <a:bodyPr>
            <a:normAutofit fontScale="85000" lnSpcReduction="10000"/>
          </a:bodyPr>
          <a:lstStyle/>
          <a:p>
            <a:pPr>
              <a:buFont typeface="Wingdings" charset="2"/>
              <a:buChar char="q"/>
            </a:pPr>
            <a:r>
              <a:rPr lang="es-ES" sz="2200" dirty="0" smtClean="0"/>
              <a:t>El Plan de Gestión de la Sostenibilidad (PGS) proporciona el marco para abordar los impactos a corto y largo plazo para los objetivos de sostenibilidad, ya que pertenecen al proyecto con énfasis en los impactos ambiental, social, económicos. </a:t>
            </a:r>
            <a:r>
              <a:rPr lang="en-GB" sz="2300" b="0" kern="1200" dirty="0" smtClean="0"/>
              <a:t/>
            </a:r>
            <a:br>
              <a:rPr lang="en-GB" sz="2300" b="0" kern="1200" dirty="0" smtClean="0"/>
            </a:br>
            <a:endParaRPr lang="en-GB" sz="2300" b="0" kern="1200" dirty="0" smtClean="0"/>
          </a:p>
          <a:p>
            <a:pPr>
              <a:buFont typeface="Wingdings" charset="2"/>
              <a:buChar char="q"/>
            </a:pPr>
            <a:r>
              <a:rPr lang="es-ES" sz="2400" dirty="0" smtClean="0"/>
              <a:t>Un PGS determina cuán ecológica/sostenible será la entrega del proyecto y cómo va a alinearse con la estrategia de la organización a través de la gobernanza.</a:t>
            </a:r>
          </a:p>
          <a:p>
            <a:pPr>
              <a:buFont typeface="Wingdings" charset="2"/>
              <a:buChar char="q"/>
            </a:pPr>
            <a:endParaRPr lang="es-ES" sz="2000" dirty="0" smtClean="0"/>
          </a:p>
          <a:p>
            <a:pPr>
              <a:buFont typeface="Wingdings" charset="2"/>
              <a:buChar char="q"/>
            </a:pPr>
            <a:r>
              <a:rPr lang="es-ES" sz="2400" dirty="0" smtClean="0"/>
              <a:t>Un PGS describe los procesos para gestionar y mitigar el impacto socio-eco-ambientales negativos de un proyecto. </a:t>
            </a:r>
            <a:r>
              <a:rPr lang="en-GB" sz="2300" b="0" kern="1200" dirty="0" smtClean="0"/>
              <a:t/>
            </a:r>
            <a:br>
              <a:rPr lang="en-GB" sz="2300" b="0" kern="1200" dirty="0" smtClean="0"/>
            </a:br>
            <a:endParaRPr lang="en-GB" sz="2300" b="0" kern="1200" dirty="0" smtClean="0"/>
          </a:p>
          <a:p>
            <a:pPr>
              <a:buNone/>
            </a:pPr>
            <a:endParaRPr lang="en-US" b="0" kern="1200" dirty="0"/>
          </a:p>
          <a:p>
            <a:endParaRPr lang="en-US" dirty="0"/>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3847" y="4495800"/>
            <a:ext cx="1500553" cy="1524000"/>
          </a:xfrm>
          <a:prstGeom prst="rect">
            <a:avLst/>
          </a:prstGeom>
        </p:spPr>
      </p:pic>
      <p:sp>
        <p:nvSpPr>
          <p:cNvPr id="4" name="Title 1"/>
          <p:cNvSpPr>
            <a:spLocks noGrp="1"/>
          </p:cNvSpPr>
          <p:nvPr>
            <p:ph type="title"/>
          </p:nvPr>
        </p:nvSpPr>
        <p:spPr>
          <a:xfrm>
            <a:off x="281355" y="-152400"/>
            <a:ext cx="6503286" cy="1143000"/>
          </a:xfrm>
        </p:spPr>
        <p:txBody>
          <a:bodyPr>
            <a:normAutofit/>
          </a:bodyPr>
          <a:lstStyle/>
          <a:p>
            <a:r>
              <a:rPr lang="en-US" dirty="0" smtClean="0"/>
              <a:t>¿</a:t>
            </a:r>
            <a:r>
              <a:rPr lang="en-US" dirty="0" err="1" smtClean="0"/>
              <a:t>Qué</a:t>
            </a:r>
            <a:r>
              <a:rPr lang="en-US" dirty="0" smtClean="0"/>
              <a:t> </a:t>
            </a:r>
            <a:r>
              <a:rPr lang="en-US" dirty="0" err="1" smtClean="0"/>
              <a:t>es</a:t>
            </a:r>
            <a:r>
              <a:rPr lang="en-US" dirty="0" smtClean="0"/>
              <a:t> el Plan de </a:t>
            </a:r>
            <a:r>
              <a:rPr lang="en-US" dirty="0" err="1" smtClean="0"/>
              <a:t>Gestión</a:t>
            </a:r>
            <a:r>
              <a:rPr lang="en-US" dirty="0" smtClean="0"/>
              <a:t> de </a:t>
            </a:r>
            <a:r>
              <a:rPr lang="en-US" dirty="0" err="1" smtClean="0"/>
              <a:t>Sostenibilidad</a:t>
            </a:r>
            <a:r>
              <a:rPr lang="en-US" dirty="0" smtClean="0"/>
              <a:t>?</a:t>
            </a:r>
            <a:endParaRPr lang="en-US" dirty="0"/>
          </a:p>
        </p:txBody>
      </p:sp>
    </p:spTree>
    <p:extLst>
      <p:ext uri="{BB962C8B-B14F-4D97-AF65-F5344CB8AC3E}">
        <p14:creationId xmlns:p14="http://schemas.microsoft.com/office/powerpoint/2010/main" val="93554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752600"/>
            <a:ext cx="7848600" cy="3886200"/>
          </a:xfrm>
        </p:spPr>
        <p:txBody>
          <a:bodyPr>
            <a:normAutofit/>
          </a:bodyPr>
          <a:lstStyle/>
          <a:p>
            <a:r>
              <a:rPr lang="en-US" sz="2400" b="0" dirty="0" err="1" smtClean="0"/>
              <a:t>Mejora</a:t>
            </a:r>
            <a:r>
              <a:rPr lang="en-US" sz="2400" b="0" dirty="0" smtClean="0"/>
              <a:t> </a:t>
            </a:r>
            <a:r>
              <a:rPr lang="en-US" sz="2400" dirty="0" smtClean="0"/>
              <a:t>la </a:t>
            </a:r>
            <a:r>
              <a:rPr lang="en-US" sz="2400" dirty="0" err="1" smtClean="0"/>
              <a:t>atención</a:t>
            </a:r>
            <a:r>
              <a:rPr lang="en-US" sz="2400" dirty="0" smtClean="0"/>
              <a:t> (la </a:t>
            </a:r>
            <a:r>
              <a:rPr lang="en-US" sz="2400" dirty="0" err="1" smtClean="0"/>
              <a:t>focalización</a:t>
            </a:r>
            <a:r>
              <a:rPr lang="en-US" sz="2400" dirty="0" smtClean="0"/>
              <a:t>) a </a:t>
            </a:r>
            <a:r>
              <a:rPr lang="en-US" sz="2400" dirty="0" err="1" smtClean="0"/>
              <a:t>las</a:t>
            </a:r>
            <a:r>
              <a:rPr lang="en-US" sz="2400" dirty="0" smtClean="0"/>
              <a:t> </a:t>
            </a:r>
            <a:r>
              <a:rPr lang="en-US" sz="2400" dirty="0" err="1" smtClean="0"/>
              <a:t>conexiones</a:t>
            </a:r>
            <a:r>
              <a:rPr lang="en-US" sz="2400" dirty="0" smtClean="0"/>
              <a:t> </a:t>
            </a:r>
            <a:r>
              <a:rPr lang="en-US" sz="2400" dirty="0" err="1" smtClean="0"/>
              <a:t>compartidas</a:t>
            </a:r>
            <a:r>
              <a:rPr lang="en-US" sz="2400" dirty="0" smtClean="0"/>
              <a:t> con los </a:t>
            </a:r>
            <a:r>
              <a:rPr lang="en-US" sz="2400" dirty="0" err="1" smtClean="0"/>
              <a:t>próximos</a:t>
            </a:r>
            <a:r>
              <a:rPr lang="en-US" sz="2400" dirty="0" smtClean="0"/>
              <a:t> </a:t>
            </a:r>
            <a:r>
              <a:rPr lang="en-US" sz="2400" dirty="0" err="1" smtClean="0"/>
              <a:t>proyectos</a:t>
            </a:r>
            <a:r>
              <a:rPr lang="en-US" sz="2400" dirty="0" smtClean="0"/>
              <a:t> en la cola</a:t>
            </a:r>
            <a:r>
              <a:rPr lang="en-GB" sz="2400" b="0" dirty="0" smtClean="0"/>
              <a:t> </a:t>
            </a:r>
          </a:p>
          <a:p>
            <a:r>
              <a:rPr lang="en-GB" sz="2400" b="0" dirty="0" err="1" smtClean="0"/>
              <a:t>Destaca</a:t>
            </a:r>
            <a:r>
              <a:rPr lang="en-GB" sz="2400" b="0" dirty="0" smtClean="0"/>
              <a:t>  </a:t>
            </a:r>
            <a:r>
              <a:rPr lang="en-GB" sz="2400" b="0" dirty="0" err="1" smtClean="0"/>
              <a:t>las</a:t>
            </a:r>
            <a:r>
              <a:rPr lang="en-GB" sz="2400" b="0" dirty="0" smtClean="0"/>
              <a:t> </a:t>
            </a:r>
            <a:r>
              <a:rPr lang="en-GB" sz="2400" b="0" dirty="0" err="1" smtClean="0"/>
              <a:t>oportunitdades</a:t>
            </a:r>
            <a:r>
              <a:rPr lang="en-GB" sz="2400" b="0" dirty="0" smtClean="0"/>
              <a:t> de </a:t>
            </a:r>
            <a:r>
              <a:rPr lang="en-GB" sz="2400" b="0" dirty="0" err="1" smtClean="0"/>
              <a:t>comunicación</a:t>
            </a:r>
            <a:r>
              <a:rPr lang="en-GB" sz="2400" b="0" dirty="0" smtClean="0"/>
              <a:t> con </a:t>
            </a:r>
            <a:r>
              <a:rPr lang="en-GB" sz="2400" b="0" dirty="0" err="1" smtClean="0"/>
              <a:t>las</a:t>
            </a:r>
            <a:r>
              <a:rPr lang="en-GB" sz="2400" b="0" dirty="0" smtClean="0"/>
              <a:t> </a:t>
            </a:r>
            <a:r>
              <a:rPr lang="en-GB" sz="2400" b="0" dirty="0" err="1" smtClean="0"/>
              <a:t>partes</a:t>
            </a:r>
            <a:r>
              <a:rPr lang="en-GB" sz="2400" b="0" dirty="0" smtClean="0"/>
              <a:t> </a:t>
            </a:r>
            <a:r>
              <a:rPr lang="en-GB" sz="2400" b="0" dirty="0" err="1" smtClean="0"/>
              <a:t>interesadas</a:t>
            </a:r>
            <a:r>
              <a:rPr lang="en-GB" sz="2400" b="0" dirty="0" smtClean="0"/>
              <a:t> </a:t>
            </a:r>
            <a:r>
              <a:rPr lang="en-GB" sz="2400" b="0" dirty="0" err="1" smtClean="0"/>
              <a:t>externas</a:t>
            </a:r>
            <a:r>
              <a:rPr lang="en-GB" sz="2400" b="0" dirty="0" smtClean="0"/>
              <a:t> </a:t>
            </a:r>
            <a:r>
              <a:rPr lang="en-GB" sz="2400" b="0" dirty="0" err="1" smtClean="0"/>
              <a:t>identificando</a:t>
            </a:r>
            <a:r>
              <a:rPr lang="en-GB" sz="2400" b="0" dirty="0" smtClean="0"/>
              <a:t> </a:t>
            </a:r>
            <a:r>
              <a:rPr lang="en-GB" sz="2400" b="0" dirty="0" err="1" smtClean="0"/>
              <a:t>mayores</a:t>
            </a:r>
            <a:r>
              <a:rPr lang="en-GB" sz="2400" b="0" dirty="0" smtClean="0"/>
              <a:t> </a:t>
            </a:r>
            <a:r>
              <a:rPr lang="en-GB" sz="2400" b="0" dirty="0" err="1" smtClean="0"/>
              <a:t>controles</a:t>
            </a:r>
            <a:r>
              <a:rPr lang="en-GB" sz="2400" b="0" dirty="0" smtClean="0"/>
              <a:t> en el </a:t>
            </a:r>
            <a:r>
              <a:rPr lang="en-GB" sz="2400" b="0" dirty="0" err="1" smtClean="0"/>
              <a:t>proceso</a:t>
            </a:r>
            <a:r>
              <a:rPr lang="en-GB" sz="2400" b="0" dirty="0" smtClean="0"/>
              <a:t> </a:t>
            </a:r>
            <a:r>
              <a:rPr lang="en-GB" sz="2400" b="0" dirty="0" err="1" smtClean="0"/>
              <a:t>como</a:t>
            </a:r>
            <a:r>
              <a:rPr lang="en-GB" sz="2400" b="0" dirty="0" smtClean="0"/>
              <a:t> </a:t>
            </a:r>
            <a:r>
              <a:rPr lang="en-GB" sz="2400" b="0" dirty="0" err="1" smtClean="0"/>
              <a:t>también</a:t>
            </a:r>
            <a:r>
              <a:rPr lang="en-GB" sz="2400" b="0" dirty="0" smtClean="0"/>
              <a:t> en los </a:t>
            </a:r>
            <a:r>
              <a:rPr lang="en-GB" sz="2400" b="0" dirty="0" err="1" smtClean="0"/>
              <a:t>impactos</a:t>
            </a:r>
            <a:r>
              <a:rPr lang="en-GB" sz="2400" b="0" dirty="0" smtClean="0"/>
              <a:t> </a:t>
            </a:r>
            <a:r>
              <a:rPr lang="en-GB" sz="2400" b="0" dirty="0" err="1" smtClean="0"/>
              <a:t>sociales</a:t>
            </a:r>
            <a:r>
              <a:rPr lang="en-GB" sz="2400" b="0" dirty="0" smtClean="0"/>
              <a:t>, </a:t>
            </a:r>
            <a:r>
              <a:rPr lang="en-GB" sz="2400" dirty="0" err="1" smtClean="0"/>
              <a:t>ambientales</a:t>
            </a:r>
            <a:r>
              <a:rPr lang="en-GB" sz="2400" dirty="0" smtClean="0"/>
              <a:t> y </a:t>
            </a:r>
            <a:r>
              <a:rPr lang="en-GB" sz="2400" dirty="0" err="1" smtClean="0"/>
              <a:t>económicos</a:t>
            </a:r>
            <a:r>
              <a:rPr lang="en-GB" sz="2400" dirty="0" smtClean="0"/>
              <a:t>.</a:t>
            </a:r>
            <a:endParaRPr lang="en-GB" sz="2400" b="0" dirty="0" smtClean="0"/>
          </a:p>
          <a:p>
            <a:r>
              <a:rPr lang="en-GB" sz="2400" b="0" dirty="0" err="1" smtClean="0"/>
              <a:t>Refuerza</a:t>
            </a:r>
            <a:r>
              <a:rPr lang="en-GB" sz="2400" b="0" dirty="0" smtClean="0"/>
              <a:t> </a:t>
            </a:r>
            <a:r>
              <a:rPr lang="en-GB" sz="2400" b="0" dirty="0" err="1" smtClean="0"/>
              <a:t>que</a:t>
            </a:r>
            <a:r>
              <a:rPr lang="en-GB" sz="2400" b="0" dirty="0" smtClean="0"/>
              <a:t> la </a:t>
            </a:r>
            <a:r>
              <a:rPr lang="en-GB" sz="2400" b="0" dirty="0" err="1" smtClean="0"/>
              <a:t>Sostenibilidad</a:t>
            </a:r>
            <a:r>
              <a:rPr lang="en-GB" sz="2400" b="0" dirty="0" smtClean="0"/>
              <a:t> </a:t>
            </a:r>
            <a:r>
              <a:rPr lang="en-GB" sz="2400" b="0" dirty="0" err="1" smtClean="0"/>
              <a:t>es</a:t>
            </a:r>
            <a:r>
              <a:rPr lang="en-GB" sz="2400" b="0" dirty="0" smtClean="0"/>
              <a:t> </a:t>
            </a:r>
            <a:r>
              <a:rPr lang="en-GB" sz="2400" b="0" dirty="0" err="1" smtClean="0"/>
              <a:t>igual</a:t>
            </a:r>
            <a:r>
              <a:rPr lang="en-GB" sz="2400" b="0" dirty="0" smtClean="0"/>
              <a:t> a la </a:t>
            </a:r>
            <a:r>
              <a:rPr lang="en-GB" sz="2400" b="0" dirty="0" err="1" smtClean="0"/>
              <a:t>Rentabilidad</a:t>
            </a:r>
            <a:r>
              <a:rPr lang="en-GB" sz="2400" b="0" dirty="0" smtClean="0"/>
              <a:t>! </a:t>
            </a:r>
          </a:p>
        </p:txBody>
      </p:sp>
      <p:sp>
        <p:nvSpPr>
          <p:cNvPr id="4" name="Title 1"/>
          <p:cNvSpPr>
            <a:spLocks noGrp="1"/>
          </p:cNvSpPr>
          <p:nvPr>
            <p:ph type="title"/>
          </p:nvPr>
        </p:nvSpPr>
        <p:spPr>
          <a:xfrm>
            <a:off x="25988" y="228600"/>
            <a:ext cx="5841411" cy="685800"/>
          </a:xfrm>
        </p:spPr>
        <p:txBody>
          <a:bodyPr>
            <a:noAutofit/>
          </a:bodyPr>
          <a:lstStyle/>
          <a:p>
            <a:pPr algn="ctr"/>
            <a:r>
              <a:rPr lang="en-US" dirty="0" smtClean="0"/>
              <a:t>El Valor del PGS </a:t>
            </a:r>
            <a:endParaRPr lang="en-US" dirty="0"/>
          </a:p>
        </p:txBody>
      </p:sp>
    </p:spTree>
    <p:extLst>
      <p:ext uri="{BB962C8B-B14F-4D97-AF65-F5344CB8AC3E}">
        <p14:creationId xmlns:p14="http://schemas.microsoft.com/office/powerpoint/2010/main" val="384918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81000"/>
            <a:ext cx="3856890" cy="569387"/>
          </a:xfrm>
          <a:prstGeom prst="rect">
            <a:avLst/>
          </a:prstGeom>
          <a:noFill/>
        </p:spPr>
        <p:txBody>
          <a:bodyPr wrap="none" rtlCol="0">
            <a:spAutoFit/>
          </a:bodyPr>
          <a:lstStyle/>
          <a:p>
            <a:r>
              <a:rPr lang="en-US" sz="3100" dirty="0" err="1" smtClean="0"/>
              <a:t>Términos</a:t>
            </a:r>
            <a:r>
              <a:rPr lang="en-US" sz="3100" dirty="0" smtClean="0"/>
              <a:t> </a:t>
            </a:r>
            <a:r>
              <a:rPr lang="en-US" sz="3100" dirty="0" err="1" smtClean="0"/>
              <a:t>para</a:t>
            </a:r>
            <a:r>
              <a:rPr lang="en-US" sz="3100" dirty="0" smtClean="0"/>
              <a:t> </a:t>
            </a:r>
            <a:r>
              <a:rPr lang="en-US" sz="3100" dirty="0" err="1" smtClean="0"/>
              <a:t>conocer</a:t>
            </a:r>
            <a:endParaRPr lang="en-US" sz="3100" dirty="0"/>
          </a:p>
        </p:txBody>
      </p:sp>
      <p:sp>
        <p:nvSpPr>
          <p:cNvPr id="5" name="TextBox 4"/>
          <p:cNvSpPr txBox="1"/>
          <p:nvPr/>
        </p:nvSpPr>
        <p:spPr>
          <a:xfrm>
            <a:off x="533400" y="1371600"/>
            <a:ext cx="7724623" cy="4524315"/>
          </a:xfrm>
          <a:prstGeom prst="rect">
            <a:avLst/>
          </a:prstGeom>
          <a:noFill/>
        </p:spPr>
        <p:txBody>
          <a:bodyPr wrap="square" rtlCol="0">
            <a:spAutoFit/>
          </a:bodyPr>
          <a:lstStyle/>
          <a:p>
            <a:r>
              <a:rPr lang="en-US" b="1" dirty="0" err="1" smtClean="0"/>
              <a:t>Cambio</a:t>
            </a:r>
            <a:r>
              <a:rPr lang="en-US" b="1" dirty="0" smtClean="0"/>
              <a:t> </a:t>
            </a:r>
            <a:r>
              <a:rPr lang="en-US" b="1" dirty="0" err="1" smtClean="0"/>
              <a:t>Climático</a:t>
            </a:r>
            <a:endParaRPr lang="en-US" b="1" dirty="0" smtClean="0"/>
          </a:p>
          <a:p>
            <a:endParaRPr lang="en-US" b="1" dirty="0" smtClean="0"/>
          </a:p>
          <a:p>
            <a:r>
              <a:rPr lang="es-ES" dirty="0" smtClean="0"/>
              <a:t>"Cambio en el estado del clima que puede ser identificado (por ejemplo, mediante pruebas estadísticas) por los cambios en la media y / o la variabilidad de sus propiedades, y que persiste durante un período prolongado, típicamente décadas o más. Se refiere a cualquier cambio en el clima a través del tiempo, ya sea debido a la variabilidad natural o como resultado de la actividad humana "(</a:t>
            </a:r>
            <a:r>
              <a:rPr lang="es-ES" i="1" dirty="0" smtClean="0"/>
              <a:t>Según el Grupo Intergubernamental de Expertos sobre el Cambio Climático-IPCC</a:t>
            </a:r>
            <a:r>
              <a:rPr lang="es-ES" dirty="0" smtClean="0"/>
              <a:t>) </a:t>
            </a:r>
            <a:br>
              <a:rPr lang="es-ES" dirty="0" smtClean="0"/>
            </a:br>
            <a:r>
              <a:rPr lang="es-ES" dirty="0" smtClean="0"/>
              <a:t/>
            </a:r>
            <a:br>
              <a:rPr lang="es-ES" dirty="0" smtClean="0"/>
            </a:br>
            <a:r>
              <a:rPr lang="es-ES" dirty="0" smtClean="0"/>
              <a:t>"El cambio de clima atribuido directa o indirectamente a la actividad humana que altera la composición de la atmósfera mundial y que se suma a la variabilidad natural del clima observada durante períodos de tiempo comparables" (</a:t>
            </a:r>
            <a:r>
              <a:rPr lang="es-ES" i="1" dirty="0" smtClean="0"/>
              <a:t>De acuerdo con la Convención Marco de las Naciones Unidas sobre el Cambio Climático CMNUCC</a:t>
            </a:r>
            <a:r>
              <a:rPr lang="es-ES" dirty="0" smtClean="0"/>
              <a:t>)</a:t>
            </a:r>
            <a:r>
              <a:rPr lang="en-US" i="1" dirty="0" smtClean="0"/>
              <a:t> </a:t>
            </a:r>
            <a:endParaRPr lang="es-ES" i="1" dirty="0" smtClean="0"/>
          </a:p>
          <a:p>
            <a:endParaRPr lang="en-US" dirty="0"/>
          </a:p>
        </p:txBody>
      </p:sp>
    </p:spTree>
    <p:extLst>
      <p:ext uri="{BB962C8B-B14F-4D97-AF65-F5344CB8AC3E}">
        <p14:creationId xmlns:p14="http://schemas.microsoft.com/office/powerpoint/2010/main" val="3776133094"/>
      </p:ext>
    </p:extLst>
  </p:cSld>
  <p:clrMapOvr>
    <a:masterClrMapping/>
  </p:clrMapOvr>
  <p:transition spd="slow"/>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914400"/>
          </a:xfrm>
        </p:spPr>
        <p:txBody>
          <a:bodyPr/>
          <a:lstStyle/>
          <a:p>
            <a:r>
              <a:rPr lang="en-US" dirty="0" smtClean="0"/>
              <a:t>Not Gold Plating, Consulting</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graphicFrame>
        <p:nvGraphicFramePr>
          <p:cNvPr id="6" name="Diagram 5"/>
          <p:cNvGraphicFramePr/>
          <p:nvPr>
            <p:extLst>
              <p:ext uri="{D42A27DB-BD31-4B8C-83A1-F6EECF244321}">
                <p14:modId xmlns:p14="http://schemas.microsoft.com/office/powerpoint/2010/main" val="3539745584"/>
              </p:ext>
            </p:extLst>
          </p:nvPr>
        </p:nvGraphicFramePr>
        <p:xfrm>
          <a:off x="228600" y="838200"/>
          <a:ext cx="87630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215299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Las </a:t>
            </a:r>
            <a:r>
              <a:rPr lang="en-US" dirty="0" err="1" smtClean="0"/>
              <a:t>Mejores</a:t>
            </a:r>
            <a:r>
              <a:rPr lang="en-US" dirty="0" smtClean="0"/>
              <a:t> </a:t>
            </a:r>
            <a:r>
              <a:rPr lang="en-US" dirty="0" err="1" smtClean="0"/>
              <a:t>Prácticas</a:t>
            </a:r>
            <a:r>
              <a:rPr lang="en-US" dirty="0" smtClean="0"/>
              <a:t> de GPM </a:t>
            </a:r>
            <a:endParaRPr lang="en-US" dirty="0"/>
          </a:p>
        </p:txBody>
      </p:sp>
      <p:sp>
        <p:nvSpPr>
          <p:cNvPr id="5" name="Content Placeholder 4"/>
          <p:cNvSpPr>
            <a:spLocks noGrp="1"/>
          </p:cNvSpPr>
          <p:nvPr>
            <p:ph idx="1"/>
          </p:nvPr>
        </p:nvSpPr>
        <p:spPr>
          <a:xfrm>
            <a:off x="644374" y="1600200"/>
            <a:ext cx="6600488" cy="4495800"/>
          </a:xfrm>
        </p:spPr>
        <p:txBody>
          <a:bodyPr>
            <a:normAutofit fontScale="92500" lnSpcReduction="10000"/>
          </a:bodyPr>
          <a:lstStyle/>
          <a:p>
            <a:r>
              <a:rPr lang="en-US" dirty="0" smtClean="0">
                <a:ea typeface="Verdana" pitchFamily="34" charset="0"/>
                <a:cs typeface="Verdana" pitchFamily="34" charset="0"/>
              </a:rPr>
              <a:t>La </a:t>
            </a:r>
            <a:r>
              <a:rPr lang="en-US" dirty="0" err="1" smtClean="0">
                <a:ea typeface="Verdana" pitchFamily="34" charset="0"/>
                <a:cs typeface="Verdana" pitchFamily="34" charset="0"/>
              </a:rPr>
              <a:t>mayoría</a:t>
            </a:r>
            <a:r>
              <a:rPr lang="en-US" dirty="0" smtClean="0">
                <a:ea typeface="Verdana" pitchFamily="34" charset="0"/>
                <a:cs typeface="Verdana" pitchFamily="34" charset="0"/>
              </a:rPr>
              <a:t> de los </a:t>
            </a:r>
            <a:r>
              <a:rPr lang="en-US" dirty="0" err="1" smtClean="0">
                <a:ea typeface="Verdana" pitchFamily="34" charset="0"/>
                <a:cs typeface="Verdana" pitchFamily="34" charset="0"/>
              </a:rPr>
              <a:t>cursos</a:t>
            </a:r>
            <a:r>
              <a:rPr lang="en-US" dirty="0" smtClean="0">
                <a:ea typeface="Verdana" pitchFamily="34" charset="0"/>
                <a:cs typeface="Verdana" pitchFamily="34" charset="0"/>
              </a:rPr>
              <a:t> de </a:t>
            </a:r>
            <a:r>
              <a:rPr lang="en-US" dirty="0" err="1" smtClean="0">
                <a:ea typeface="Verdana" pitchFamily="34" charset="0"/>
                <a:cs typeface="Verdana" pitchFamily="34" charset="0"/>
              </a:rPr>
              <a:t>Dirección</a:t>
            </a:r>
            <a:r>
              <a:rPr lang="en-US" dirty="0" smtClean="0">
                <a:ea typeface="Verdana" pitchFamily="34" charset="0"/>
                <a:cs typeface="Verdana" pitchFamily="34" charset="0"/>
              </a:rPr>
              <a:t> de </a:t>
            </a:r>
            <a:r>
              <a:rPr lang="en-US" dirty="0" err="1" smtClean="0">
                <a:ea typeface="Verdana" pitchFamily="34" charset="0"/>
                <a:cs typeface="Verdana" pitchFamily="34" charset="0"/>
              </a:rPr>
              <a:t>Proyectos</a:t>
            </a:r>
            <a:r>
              <a:rPr lang="en-US" dirty="0" smtClean="0">
                <a:ea typeface="Verdana" pitchFamily="34" charset="0"/>
                <a:cs typeface="Verdana" pitchFamily="34" charset="0"/>
              </a:rPr>
              <a:t> </a:t>
            </a:r>
            <a:r>
              <a:rPr lang="en-US" dirty="0" err="1" smtClean="0">
                <a:ea typeface="Verdana" pitchFamily="34" charset="0"/>
                <a:cs typeface="Verdana" pitchFamily="34" charset="0"/>
              </a:rPr>
              <a:t>enseña</a:t>
            </a:r>
            <a:r>
              <a:rPr lang="en-US" dirty="0" smtClean="0">
                <a:ea typeface="Verdana" pitchFamily="34" charset="0"/>
                <a:cs typeface="Verdana" pitchFamily="34" charset="0"/>
              </a:rPr>
              <a:t> </a:t>
            </a:r>
            <a:r>
              <a:rPr lang="en-US" dirty="0" err="1" smtClean="0">
                <a:ea typeface="Verdana" pitchFamily="34" charset="0"/>
                <a:cs typeface="Verdana" pitchFamily="34" charset="0"/>
              </a:rPr>
              <a:t>que</a:t>
            </a:r>
            <a:r>
              <a:rPr lang="en-US" dirty="0" smtClean="0">
                <a:ea typeface="Verdana" pitchFamily="34" charset="0"/>
                <a:cs typeface="Verdana" pitchFamily="34" charset="0"/>
              </a:rPr>
              <a:t> el </a:t>
            </a:r>
            <a:r>
              <a:rPr lang="en-US" dirty="0" err="1" smtClean="0">
                <a:ea typeface="Verdana" pitchFamily="34" charset="0"/>
                <a:cs typeface="Verdana" pitchFamily="34" charset="0"/>
              </a:rPr>
              <a:t>patrocinador</a:t>
            </a:r>
            <a:r>
              <a:rPr lang="en-US" dirty="0" smtClean="0">
                <a:ea typeface="Verdana" pitchFamily="34" charset="0"/>
                <a:cs typeface="Verdana" pitchFamily="34" charset="0"/>
              </a:rPr>
              <a:t> del </a:t>
            </a:r>
            <a:r>
              <a:rPr lang="en-US" dirty="0" err="1" smtClean="0">
                <a:ea typeface="Verdana" pitchFamily="34" charset="0"/>
                <a:cs typeface="Verdana" pitchFamily="34" charset="0"/>
              </a:rPr>
              <a:t>proyecto</a:t>
            </a:r>
            <a:r>
              <a:rPr lang="en-US" dirty="0" smtClean="0">
                <a:ea typeface="Verdana" pitchFamily="34" charset="0"/>
                <a:cs typeface="Verdana" pitchFamily="34" charset="0"/>
              </a:rPr>
              <a:t> </a:t>
            </a:r>
            <a:r>
              <a:rPr lang="en-US" dirty="0" err="1" smtClean="0">
                <a:ea typeface="Verdana" pitchFamily="34" charset="0"/>
                <a:cs typeface="Verdana" pitchFamily="34" charset="0"/>
              </a:rPr>
              <a:t>es</a:t>
            </a:r>
            <a:r>
              <a:rPr lang="en-US" dirty="0" smtClean="0">
                <a:ea typeface="Verdana" pitchFamily="34" charset="0"/>
                <a:cs typeface="Verdana" pitchFamily="34" charset="0"/>
              </a:rPr>
              <a:t> </a:t>
            </a:r>
            <a:r>
              <a:rPr lang="en-US" dirty="0" err="1" smtClean="0">
                <a:ea typeface="Verdana" pitchFamily="34" charset="0"/>
                <a:cs typeface="Verdana" pitchFamily="34" charset="0"/>
              </a:rPr>
              <a:t>quien</a:t>
            </a:r>
            <a:r>
              <a:rPr lang="en-US" dirty="0" smtClean="0">
                <a:ea typeface="Verdana" pitchFamily="34" charset="0"/>
                <a:cs typeface="Verdana" pitchFamily="34" charset="0"/>
              </a:rPr>
              <a:t> </a:t>
            </a:r>
            <a:r>
              <a:rPr lang="en-US" dirty="0" err="1" smtClean="0">
                <a:ea typeface="Verdana" pitchFamily="34" charset="0"/>
                <a:cs typeface="Verdana" pitchFamily="34" charset="0"/>
              </a:rPr>
              <a:t>proporciona</a:t>
            </a:r>
            <a:r>
              <a:rPr lang="en-US" dirty="0" smtClean="0">
                <a:ea typeface="Verdana" pitchFamily="34" charset="0"/>
                <a:cs typeface="Verdana" pitchFamily="34" charset="0"/>
              </a:rPr>
              <a:t> el </a:t>
            </a:r>
            <a:r>
              <a:rPr lang="en-US" dirty="0" err="1" smtClean="0">
                <a:ea typeface="Verdana" pitchFamily="34" charset="0"/>
                <a:cs typeface="Verdana" pitchFamily="34" charset="0"/>
              </a:rPr>
              <a:t>Caso</a:t>
            </a:r>
            <a:r>
              <a:rPr lang="en-US" dirty="0" smtClean="0">
                <a:ea typeface="Verdana" pitchFamily="34" charset="0"/>
                <a:cs typeface="Verdana" pitchFamily="34" charset="0"/>
              </a:rPr>
              <a:t> de </a:t>
            </a:r>
            <a:r>
              <a:rPr lang="en-US" dirty="0" err="1" smtClean="0">
                <a:ea typeface="Verdana" pitchFamily="34" charset="0"/>
                <a:cs typeface="Verdana" pitchFamily="34" charset="0"/>
              </a:rPr>
              <a:t>Negocio</a:t>
            </a:r>
            <a:r>
              <a:rPr lang="en-US" dirty="0" smtClean="0">
                <a:ea typeface="Verdana" pitchFamily="34" charset="0"/>
                <a:cs typeface="Verdana" pitchFamily="34" charset="0"/>
              </a:rPr>
              <a:t> y </a:t>
            </a:r>
            <a:r>
              <a:rPr lang="en-US" dirty="0" err="1" smtClean="0">
                <a:ea typeface="Verdana" pitchFamily="34" charset="0"/>
                <a:cs typeface="Verdana" pitchFamily="34" charset="0"/>
              </a:rPr>
              <a:t>desarrolla</a:t>
            </a:r>
            <a:r>
              <a:rPr lang="en-US" dirty="0" smtClean="0">
                <a:ea typeface="Verdana" pitchFamily="34" charset="0"/>
                <a:cs typeface="Verdana" pitchFamily="34" charset="0"/>
              </a:rPr>
              <a:t> el </a:t>
            </a:r>
            <a:r>
              <a:rPr lang="en-US" dirty="0" err="1" smtClean="0">
                <a:ea typeface="Verdana" pitchFamily="34" charset="0"/>
                <a:cs typeface="Verdana" pitchFamily="34" charset="0"/>
              </a:rPr>
              <a:t>Acta</a:t>
            </a:r>
            <a:r>
              <a:rPr lang="en-US" dirty="0" smtClean="0">
                <a:ea typeface="Verdana" pitchFamily="34" charset="0"/>
                <a:cs typeface="Verdana" pitchFamily="34" charset="0"/>
              </a:rPr>
              <a:t> de </a:t>
            </a:r>
            <a:r>
              <a:rPr lang="en-US" dirty="0" err="1" smtClean="0">
                <a:ea typeface="Verdana" pitchFamily="34" charset="0"/>
                <a:cs typeface="Verdana" pitchFamily="34" charset="0"/>
              </a:rPr>
              <a:t>Constitución</a:t>
            </a:r>
            <a:r>
              <a:rPr lang="en-US" dirty="0" smtClean="0">
                <a:ea typeface="Verdana" pitchFamily="34" charset="0"/>
                <a:cs typeface="Verdana" pitchFamily="34" charset="0"/>
              </a:rPr>
              <a:t> del </a:t>
            </a:r>
            <a:r>
              <a:rPr lang="en-US" dirty="0" err="1" smtClean="0">
                <a:ea typeface="Verdana" pitchFamily="34" charset="0"/>
                <a:cs typeface="Verdana" pitchFamily="34" charset="0"/>
              </a:rPr>
              <a:t>Proyectos</a:t>
            </a:r>
            <a:r>
              <a:rPr lang="en-US" dirty="0" smtClean="0">
                <a:ea typeface="Verdana" pitchFamily="34" charset="0"/>
                <a:cs typeface="Verdana" pitchFamily="34" charset="0"/>
              </a:rPr>
              <a:t> – en GPM no </a:t>
            </a:r>
            <a:r>
              <a:rPr lang="en-US" dirty="0" err="1" smtClean="0">
                <a:ea typeface="Verdana" pitchFamily="34" charset="0"/>
                <a:cs typeface="Verdana" pitchFamily="34" charset="0"/>
              </a:rPr>
              <a:t>es</a:t>
            </a:r>
            <a:r>
              <a:rPr lang="en-US" dirty="0" smtClean="0">
                <a:ea typeface="Verdana" pitchFamily="34" charset="0"/>
                <a:cs typeface="Verdana" pitchFamily="34" charset="0"/>
              </a:rPr>
              <a:t> </a:t>
            </a:r>
            <a:r>
              <a:rPr lang="en-US" dirty="0" err="1" smtClean="0">
                <a:ea typeface="Verdana" pitchFamily="34" charset="0"/>
                <a:cs typeface="Verdana" pitchFamily="34" charset="0"/>
              </a:rPr>
              <a:t>diferente</a:t>
            </a:r>
            <a:r>
              <a:rPr lang="en-US" dirty="0" smtClean="0">
                <a:ea typeface="Verdana" pitchFamily="34" charset="0"/>
                <a:cs typeface="Verdana" pitchFamily="34" charset="0"/>
              </a:rPr>
              <a:t>.</a:t>
            </a:r>
          </a:p>
          <a:p>
            <a:r>
              <a:rPr lang="en-US" dirty="0" err="1" smtClean="0">
                <a:ea typeface="Verdana" pitchFamily="34" charset="0"/>
                <a:cs typeface="Verdana" pitchFamily="34" charset="0"/>
              </a:rPr>
              <a:t>Hacer</a:t>
            </a:r>
            <a:r>
              <a:rPr lang="en-US" dirty="0" smtClean="0">
                <a:ea typeface="Verdana" pitchFamily="34" charset="0"/>
                <a:cs typeface="Verdana" pitchFamily="34" charset="0"/>
              </a:rPr>
              <a:t> la </a:t>
            </a:r>
            <a:r>
              <a:rPr lang="en-US" dirty="0" err="1" smtClean="0">
                <a:ea typeface="Verdana" pitchFamily="34" charset="0"/>
                <a:cs typeface="Verdana" pitchFamily="34" charset="0"/>
              </a:rPr>
              <a:t>Sostenibilidad</a:t>
            </a:r>
            <a:r>
              <a:rPr lang="en-US" dirty="0" smtClean="0">
                <a:ea typeface="Verdana" pitchFamily="34" charset="0"/>
                <a:cs typeface="Verdana" pitchFamily="34" charset="0"/>
              </a:rPr>
              <a:t> parte del </a:t>
            </a:r>
            <a:r>
              <a:rPr lang="en-US" dirty="0" err="1" smtClean="0">
                <a:ea typeface="Verdana" pitchFamily="34" charset="0"/>
                <a:cs typeface="Verdana" pitchFamily="34" charset="0"/>
              </a:rPr>
              <a:t>caso</a:t>
            </a:r>
            <a:r>
              <a:rPr lang="en-US" dirty="0" smtClean="0">
                <a:ea typeface="Verdana" pitchFamily="34" charset="0"/>
                <a:cs typeface="Verdana" pitchFamily="34" charset="0"/>
              </a:rPr>
              <a:t> de </a:t>
            </a:r>
            <a:r>
              <a:rPr lang="en-US" dirty="0" err="1" smtClean="0">
                <a:ea typeface="Verdana" pitchFamily="34" charset="0"/>
                <a:cs typeface="Verdana" pitchFamily="34" charset="0"/>
              </a:rPr>
              <a:t>Negocio</a:t>
            </a:r>
            <a:r>
              <a:rPr lang="en-US" dirty="0" smtClean="0">
                <a:ea typeface="Verdana" pitchFamily="34" charset="0"/>
                <a:cs typeface="Verdana" pitchFamily="34" charset="0"/>
              </a:rPr>
              <a:t> </a:t>
            </a:r>
            <a:r>
              <a:rPr lang="en-US" dirty="0" err="1" smtClean="0">
                <a:ea typeface="Verdana" pitchFamily="34" charset="0"/>
                <a:cs typeface="Verdana" pitchFamily="34" charset="0"/>
              </a:rPr>
              <a:t>para</a:t>
            </a:r>
            <a:r>
              <a:rPr lang="en-US" dirty="0" smtClean="0">
                <a:ea typeface="Verdana" pitchFamily="34" charset="0"/>
                <a:cs typeface="Verdana" pitchFamily="34" charset="0"/>
              </a:rPr>
              <a:t> </a:t>
            </a:r>
            <a:r>
              <a:rPr lang="en-US" dirty="0" err="1" smtClean="0">
                <a:ea typeface="Verdana" pitchFamily="34" charset="0"/>
                <a:cs typeface="Verdana" pitchFamily="34" charset="0"/>
              </a:rPr>
              <a:t>ganar</a:t>
            </a:r>
            <a:r>
              <a:rPr lang="en-US" dirty="0" smtClean="0">
                <a:ea typeface="Verdana" pitchFamily="34" charset="0"/>
                <a:cs typeface="Verdana" pitchFamily="34" charset="0"/>
              </a:rPr>
              <a:t> </a:t>
            </a:r>
            <a:r>
              <a:rPr lang="en-US" dirty="0" err="1" smtClean="0">
                <a:ea typeface="Verdana" pitchFamily="34" charset="0"/>
                <a:cs typeface="Verdana" pitchFamily="34" charset="0"/>
              </a:rPr>
              <a:t>más</a:t>
            </a:r>
            <a:r>
              <a:rPr lang="en-US" dirty="0" smtClean="0">
                <a:ea typeface="Verdana" pitchFamily="34" charset="0"/>
                <a:cs typeface="Verdana" pitchFamily="34" charset="0"/>
              </a:rPr>
              <a:t> pronto la </a:t>
            </a:r>
            <a:r>
              <a:rPr lang="en-US" dirty="0" err="1" smtClean="0">
                <a:ea typeface="Verdana" pitchFamily="34" charset="0"/>
                <a:cs typeface="Verdana" pitchFamily="34" charset="0"/>
              </a:rPr>
              <a:t>aceptación</a:t>
            </a:r>
            <a:r>
              <a:rPr lang="en-US" dirty="0" smtClean="0">
                <a:ea typeface="Verdana" pitchFamily="34" charset="0"/>
                <a:cs typeface="Verdana" pitchFamily="34" charset="0"/>
              </a:rPr>
              <a:t>.</a:t>
            </a:r>
          </a:p>
          <a:p>
            <a:r>
              <a:rPr lang="en-US" dirty="0" err="1" smtClean="0">
                <a:ea typeface="Verdana" pitchFamily="34" charset="0"/>
                <a:cs typeface="Verdana" pitchFamily="34" charset="0"/>
              </a:rPr>
              <a:t>Demostrar</a:t>
            </a:r>
            <a:r>
              <a:rPr lang="en-US" dirty="0" smtClean="0">
                <a:ea typeface="Verdana" pitchFamily="34" charset="0"/>
                <a:cs typeface="Verdana" pitchFamily="34" charset="0"/>
              </a:rPr>
              <a:t> en forma </a:t>
            </a:r>
            <a:r>
              <a:rPr lang="en-US" dirty="0" err="1" smtClean="0">
                <a:ea typeface="Verdana" pitchFamily="34" charset="0"/>
                <a:cs typeface="Verdana" pitchFamily="34" charset="0"/>
              </a:rPr>
              <a:t>clara</a:t>
            </a:r>
            <a:r>
              <a:rPr lang="en-US" dirty="0" smtClean="0">
                <a:ea typeface="Verdana" pitchFamily="34" charset="0"/>
                <a:cs typeface="Verdana" pitchFamily="34" charset="0"/>
              </a:rPr>
              <a:t> y </a:t>
            </a:r>
            <a:r>
              <a:rPr lang="en-US" dirty="0" err="1" smtClean="0">
                <a:ea typeface="Verdana" pitchFamily="34" charset="0"/>
                <a:cs typeface="Verdana" pitchFamily="34" charset="0"/>
              </a:rPr>
              <a:t>precisa</a:t>
            </a:r>
            <a:r>
              <a:rPr lang="en-US" dirty="0" smtClean="0">
                <a:ea typeface="Verdana" pitchFamily="34" charset="0"/>
                <a:cs typeface="Verdana" pitchFamily="34" charset="0"/>
              </a:rPr>
              <a:t> </a:t>
            </a:r>
            <a:r>
              <a:rPr lang="en-US" dirty="0" err="1" smtClean="0">
                <a:ea typeface="Verdana" pitchFamily="34" charset="0"/>
                <a:cs typeface="Verdana" pitchFamily="34" charset="0"/>
              </a:rPr>
              <a:t>qué</a:t>
            </a:r>
            <a:r>
              <a:rPr lang="en-US" dirty="0" smtClean="0">
                <a:ea typeface="Verdana" pitchFamily="34" charset="0"/>
                <a:cs typeface="Verdana" pitchFamily="34" charset="0"/>
              </a:rPr>
              <a:t> </a:t>
            </a:r>
            <a:r>
              <a:rPr lang="en-US" dirty="0" err="1" smtClean="0">
                <a:ea typeface="Verdana" pitchFamily="34" charset="0"/>
                <a:cs typeface="Verdana" pitchFamily="34" charset="0"/>
              </a:rPr>
              <a:t>beneficios</a:t>
            </a:r>
            <a:r>
              <a:rPr lang="en-US" dirty="0" smtClean="0">
                <a:ea typeface="Verdana" pitchFamily="34" charset="0"/>
                <a:cs typeface="Verdana" pitchFamily="34" charset="0"/>
              </a:rPr>
              <a:t> </a:t>
            </a:r>
            <a:r>
              <a:rPr lang="en-US" dirty="0" err="1" smtClean="0">
                <a:ea typeface="Verdana" pitchFamily="34" charset="0"/>
                <a:cs typeface="Verdana" pitchFamily="34" charset="0"/>
              </a:rPr>
              <a:t>pueden</a:t>
            </a:r>
            <a:r>
              <a:rPr lang="en-US" dirty="0" smtClean="0">
                <a:ea typeface="Verdana" pitchFamily="34" charset="0"/>
                <a:cs typeface="Verdana" pitchFamily="34" charset="0"/>
              </a:rPr>
              <a:t> </a:t>
            </a:r>
            <a:r>
              <a:rPr lang="en-US" dirty="0" err="1" smtClean="0">
                <a:ea typeface="Verdana" pitchFamily="34" charset="0"/>
                <a:cs typeface="Verdana" pitchFamily="34" charset="0"/>
              </a:rPr>
              <a:t>lograrse</a:t>
            </a:r>
            <a:r>
              <a:rPr lang="en-US" dirty="0" smtClean="0">
                <a:ea typeface="Verdana" pitchFamily="34" charset="0"/>
                <a:cs typeface="Verdana" pitchFamily="34" charset="0"/>
              </a:rPr>
              <a:t> en un </a:t>
            </a:r>
            <a:r>
              <a:rPr lang="en-US" dirty="0" err="1" smtClean="0">
                <a:ea typeface="Verdana" pitchFamily="34" charset="0"/>
                <a:cs typeface="Verdana" pitchFamily="34" charset="0"/>
              </a:rPr>
              <a:t>ambiente</a:t>
            </a:r>
            <a:r>
              <a:rPr lang="en-US" dirty="0" smtClean="0">
                <a:ea typeface="Verdana" pitchFamily="34" charset="0"/>
                <a:cs typeface="Verdana" pitchFamily="34" charset="0"/>
              </a:rPr>
              <a:t> </a:t>
            </a:r>
            <a:r>
              <a:rPr lang="en-US" dirty="0" err="1" smtClean="0">
                <a:ea typeface="Verdana" pitchFamily="34" charset="0"/>
                <a:cs typeface="Verdana" pitchFamily="34" charset="0"/>
              </a:rPr>
              <a:t>sostenible</a:t>
            </a:r>
            <a:r>
              <a:rPr lang="en-US" dirty="0" smtClean="0">
                <a:ea typeface="Verdana" pitchFamily="34" charset="0"/>
                <a:cs typeface="Verdana" pitchFamily="34" charset="0"/>
              </a:rPr>
              <a:t> o </a:t>
            </a:r>
            <a:r>
              <a:rPr lang="en-US" dirty="0" err="1" smtClean="0">
                <a:ea typeface="Verdana" pitchFamily="34" charset="0"/>
                <a:cs typeface="Verdana" pitchFamily="34" charset="0"/>
              </a:rPr>
              <a:t>utilizando</a:t>
            </a:r>
            <a:r>
              <a:rPr lang="en-US" dirty="0" smtClean="0">
                <a:ea typeface="Verdana" pitchFamily="34" charset="0"/>
                <a:cs typeface="Verdana" pitchFamily="34" charset="0"/>
              </a:rPr>
              <a:t> </a:t>
            </a:r>
            <a:r>
              <a:rPr lang="en-US" dirty="0" err="1" smtClean="0">
                <a:ea typeface="Verdana" pitchFamily="34" charset="0"/>
                <a:cs typeface="Verdana" pitchFamily="34" charset="0"/>
              </a:rPr>
              <a:t>métodos</a:t>
            </a:r>
            <a:r>
              <a:rPr lang="en-US" dirty="0" smtClean="0">
                <a:ea typeface="Verdana" pitchFamily="34" charset="0"/>
                <a:cs typeface="Verdana" pitchFamily="34" charset="0"/>
              </a:rPr>
              <a:t> </a:t>
            </a:r>
            <a:r>
              <a:rPr lang="en-US" dirty="0" err="1" smtClean="0">
                <a:ea typeface="Verdana" pitchFamily="34" charset="0"/>
                <a:cs typeface="Verdana" pitchFamily="34" charset="0"/>
              </a:rPr>
              <a:t>sostenibles</a:t>
            </a:r>
            <a:endParaRPr lang="en-US" dirty="0" smtClean="0">
              <a:ea typeface="Verdana" pitchFamily="34" charset="0"/>
              <a:cs typeface="Verdana"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4191000"/>
            <a:ext cx="1776910" cy="1730946"/>
          </a:xfrm>
          <a:prstGeom prst="rect">
            <a:avLst/>
          </a:prstGeom>
        </p:spPr>
      </p:pic>
      <p:sp>
        <p:nvSpPr>
          <p:cNvPr id="4" name="Footer Placeholder 3"/>
          <p:cNvSpPr>
            <a:spLocks noGrp="1"/>
          </p:cNvSpPr>
          <p:nvPr>
            <p:ph type="ftr" sz="quarter" idx="11"/>
          </p:nvPr>
        </p:nvSpPr>
        <p:spPr/>
        <p:txBody>
          <a:bodyPr/>
          <a:lstStyle/>
          <a:p>
            <a:r>
              <a:rPr lang="en-US" dirty="0" smtClean="0"/>
              <a:t>©Copyright GPM 2009-2013</a:t>
            </a:r>
            <a:endParaRPr lang="en-US" dirty="0"/>
          </a:p>
        </p:txBody>
      </p:sp>
    </p:spTree>
    <p:extLst>
      <p:ext uri="{BB962C8B-B14F-4D97-AF65-F5344CB8AC3E}">
        <p14:creationId xmlns:p14="http://schemas.microsoft.com/office/powerpoint/2010/main" val="2858735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76200"/>
            <a:ext cx="6985488" cy="795338"/>
          </a:xfrm>
        </p:spPr>
        <p:txBody>
          <a:bodyPr/>
          <a:lstStyle/>
          <a:p>
            <a:r>
              <a:rPr lang="en-US" dirty="0" smtClean="0"/>
              <a:t>¿</a:t>
            </a:r>
            <a:r>
              <a:rPr lang="en-US" dirty="0" err="1" smtClean="0"/>
              <a:t>Qué</a:t>
            </a:r>
            <a:r>
              <a:rPr lang="en-US" dirty="0" smtClean="0"/>
              <a:t> se </a:t>
            </a:r>
            <a:r>
              <a:rPr lang="en-US" dirty="0" err="1" smtClean="0"/>
              <a:t>incluye</a:t>
            </a:r>
            <a:r>
              <a:rPr lang="en-US" dirty="0" smtClean="0"/>
              <a:t> en un PGS?</a:t>
            </a:r>
            <a:endParaRPr lang="en-US" dirty="0">
              <a:solidFill>
                <a:srgbClr val="FF0000"/>
              </a:solidFill>
            </a:endParaRPr>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8769" y="1676400"/>
            <a:ext cx="2314362" cy="1295400"/>
          </a:xfrm>
          <a:prstGeom prst="rect">
            <a:avLst/>
          </a:prstGeom>
        </p:spPr>
      </p:pic>
      <p:sp>
        <p:nvSpPr>
          <p:cNvPr id="3" name="TextBox 2"/>
          <p:cNvSpPr txBox="1"/>
          <p:nvPr/>
        </p:nvSpPr>
        <p:spPr>
          <a:xfrm>
            <a:off x="562708" y="1600200"/>
            <a:ext cx="8276492" cy="4247317"/>
          </a:xfrm>
          <a:prstGeom prst="rect">
            <a:avLst/>
          </a:prstGeom>
          <a:noFill/>
        </p:spPr>
        <p:txBody>
          <a:bodyPr wrap="square" rtlCol="0">
            <a:spAutoFit/>
          </a:bodyPr>
          <a:lstStyle/>
          <a:p>
            <a:pPr marL="285750" indent="-285750">
              <a:buFont typeface="Wingdings" charset="2"/>
              <a:buChar char="q"/>
            </a:pPr>
            <a:r>
              <a:rPr lang="en-US" dirty="0" err="1" smtClean="0"/>
              <a:t>Tabla</a:t>
            </a:r>
            <a:r>
              <a:rPr lang="en-US" dirty="0" smtClean="0"/>
              <a:t> de </a:t>
            </a:r>
            <a:r>
              <a:rPr lang="en-US" dirty="0" err="1" smtClean="0"/>
              <a:t>Contenido</a:t>
            </a:r>
            <a:endParaRPr lang="en-US" dirty="0" smtClean="0"/>
          </a:p>
          <a:p>
            <a:pPr marL="285750" indent="-285750">
              <a:buFont typeface="Wingdings" charset="2"/>
              <a:buChar char="q"/>
            </a:pPr>
            <a:r>
              <a:rPr lang="en-US" dirty="0" smtClean="0"/>
              <a:t>Control de </a:t>
            </a:r>
            <a:r>
              <a:rPr lang="en-US" dirty="0" err="1" smtClean="0"/>
              <a:t>Documento</a:t>
            </a:r>
            <a:r>
              <a:rPr lang="en-US" dirty="0" smtClean="0"/>
              <a:t> </a:t>
            </a:r>
          </a:p>
          <a:p>
            <a:pPr marL="742884" lvl="1" indent="-285750">
              <a:buFont typeface="Wingdings" charset="2"/>
              <a:buChar char="q"/>
            </a:pPr>
            <a:r>
              <a:rPr lang="en-US" dirty="0" err="1" smtClean="0"/>
              <a:t>Historial</a:t>
            </a:r>
            <a:r>
              <a:rPr lang="en-US" dirty="0" smtClean="0"/>
              <a:t> de </a:t>
            </a:r>
            <a:r>
              <a:rPr lang="en-US" dirty="0" err="1" smtClean="0"/>
              <a:t>versiones</a:t>
            </a:r>
            <a:r>
              <a:rPr lang="en-US" dirty="0" smtClean="0"/>
              <a:t> y </a:t>
            </a:r>
            <a:r>
              <a:rPr lang="en-US" dirty="0" err="1" smtClean="0"/>
              <a:t>lista</a:t>
            </a:r>
            <a:r>
              <a:rPr lang="en-US" dirty="0" smtClean="0"/>
              <a:t> de </a:t>
            </a:r>
            <a:r>
              <a:rPr lang="en-US" dirty="0" err="1" smtClean="0"/>
              <a:t>destinatarios</a:t>
            </a:r>
            <a:endParaRPr lang="en-US" dirty="0" smtClean="0"/>
          </a:p>
          <a:p>
            <a:pPr marL="285750" indent="-285750">
              <a:buFont typeface="Wingdings" charset="2"/>
              <a:buChar char="q"/>
            </a:pPr>
            <a:r>
              <a:rPr lang="en-US" dirty="0" err="1" smtClean="0"/>
              <a:t>Propósito</a:t>
            </a:r>
            <a:endParaRPr lang="en-US" dirty="0" smtClean="0"/>
          </a:p>
          <a:p>
            <a:pPr marL="742884" lvl="1" indent="-285750">
              <a:buFont typeface="Wingdings" charset="2"/>
              <a:buChar char="q"/>
            </a:pPr>
            <a:r>
              <a:rPr lang="en-US" dirty="0" err="1" smtClean="0"/>
              <a:t>Breve</a:t>
            </a:r>
            <a:r>
              <a:rPr lang="en-US" dirty="0" smtClean="0"/>
              <a:t> </a:t>
            </a:r>
            <a:r>
              <a:rPr lang="en-US" dirty="0" err="1" smtClean="0"/>
              <a:t>descripción</a:t>
            </a:r>
            <a:r>
              <a:rPr lang="en-US" dirty="0" smtClean="0"/>
              <a:t> de lo </a:t>
            </a:r>
            <a:r>
              <a:rPr lang="en-US" dirty="0" err="1" smtClean="0"/>
              <a:t>que</a:t>
            </a:r>
            <a:r>
              <a:rPr lang="en-US" dirty="0" smtClean="0"/>
              <a:t> </a:t>
            </a:r>
            <a:r>
              <a:rPr lang="en-US" dirty="0" err="1" smtClean="0"/>
              <a:t>es</a:t>
            </a:r>
            <a:r>
              <a:rPr lang="en-US" dirty="0" smtClean="0"/>
              <a:t> el </a:t>
            </a:r>
            <a:r>
              <a:rPr lang="en-US" dirty="0" err="1" smtClean="0"/>
              <a:t>documento</a:t>
            </a:r>
            <a:endParaRPr lang="en-US" dirty="0" smtClean="0"/>
          </a:p>
          <a:p>
            <a:pPr marL="285750" indent="-285750">
              <a:buFont typeface="Wingdings" charset="2"/>
              <a:buChar char="q"/>
            </a:pPr>
            <a:r>
              <a:rPr lang="en-US" dirty="0" err="1" smtClean="0"/>
              <a:t>Resumen</a:t>
            </a:r>
            <a:r>
              <a:rPr lang="en-US" dirty="0" smtClean="0"/>
              <a:t> </a:t>
            </a:r>
            <a:r>
              <a:rPr lang="en-US" dirty="0" err="1" smtClean="0"/>
              <a:t>Ejecutivo</a:t>
            </a:r>
            <a:r>
              <a:rPr lang="en-US" dirty="0" smtClean="0"/>
              <a:t> o Brief</a:t>
            </a:r>
          </a:p>
          <a:p>
            <a:pPr marL="742884" lvl="1" indent="-285750">
              <a:buFont typeface="Wingdings" charset="2"/>
              <a:buChar char="q"/>
            </a:pPr>
            <a:r>
              <a:rPr lang="es-ES" dirty="0" smtClean="0"/>
              <a:t>Resumen de los factores de sostenibilidad en el proyecto </a:t>
            </a:r>
            <a:endParaRPr lang="en-US" dirty="0" smtClean="0"/>
          </a:p>
          <a:p>
            <a:pPr marL="285750" indent="-285750">
              <a:buFont typeface="Wingdings" charset="2"/>
              <a:buChar char="q"/>
            </a:pPr>
            <a:r>
              <a:rPr lang="en-US" dirty="0" err="1" smtClean="0"/>
              <a:t>Listado</a:t>
            </a:r>
            <a:r>
              <a:rPr lang="en-US" dirty="0" smtClean="0"/>
              <a:t> de los </a:t>
            </a:r>
            <a:r>
              <a:rPr lang="en-US" dirty="0" err="1" smtClean="0"/>
              <a:t>Objetivos</a:t>
            </a:r>
            <a:r>
              <a:rPr lang="en-US" dirty="0" smtClean="0"/>
              <a:t> de </a:t>
            </a:r>
            <a:r>
              <a:rPr lang="en-US" dirty="0" err="1" smtClean="0"/>
              <a:t>Sostenibilidad</a:t>
            </a:r>
            <a:r>
              <a:rPr lang="en-US" dirty="0" smtClean="0"/>
              <a:t> de los </a:t>
            </a:r>
            <a:r>
              <a:rPr lang="en-US" dirty="0" err="1" smtClean="0"/>
              <a:t>Proyectos</a:t>
            </a:r>
            <a:endParaRPr lang="en-US" dirty="0" smtClean="0"/>
          </a:p>
          <a:p>
            <a:pPr marL="742884" lvl="1" indent="-285750">
              <a:buFont typeface="Wingdings" charset="2"/>
              <a:buChar char="q"/>
            </a:pPr>
            <a:r>
              <a:rPr lang="en-US" dirty="0" err="1" smtClean="0"/>
              <a:t>Derivado</a:t>
            </a:r>
            <a:r>
              <a:rPr lang="en-US" dirty="0" smtClean="0"/>
              <a:t> del </a:t>
            </a:r>
            <a:r>
              <a:rPr lang="en-US" dirty="0" err="1" smtClean="0"/>
              <a:t>Análisis</a:t>
            </a:r>
            <a:r>
              <a:rPr lang="en-US" dirty="0" smtClean="0"/>
              <a:t> de </a:t>
            </a:r>
            <a:r>
              <a:rPr lang="en-US" dirty="0" err="1" smtClean="0"/>
              <a:t>Impacto</a:t>
            </a:r>
            <a:r>
              <a:rPr lang="en-US" dirty="0" smtClean="0"/>
              <a:t> P5</a:t>
            </a:r>
          </a:p>
          <a:p>
            <a:pPr marL="285750" indent="-285750">
              <a:buFont typeface="Wingdings" charset="2"/>
              <a:buChar char="q"/>
            </a:pPr>
            <a:r>
              <a:rPr lang="en-US" dirty="0" err="1" smtClean="0"/>
              <a:t>Descripción</a:t>
            </a:r>
            <a:r>
              <a:rPr lang="en-US" dirty="0" smtClean="0"/>
              <a:t> de los </a:t>
            </a:r>
            <a:r>
              <a:rPr lang="en-US" dirty="0" err="1" smtClean="0"/>
              <a:t>Indicadores</a:t>
            </a:r>
            <a:r>
              <a:rPr lang="en-US" dirty="0" smtClean="0"/>
              <a:t> de </a:t>
            </a:r>
            <a:r>
              <a:rPr lang="en-US" dirty="0" err="1" smtClean="0"/>
              <a:t>Desempeño</a:t>
            </a:r>
            <a:r>
              <a:rPr lang="en-US" dirty="0" smtClean="0"/>
              <a:t> y </a:t>
            </a:r>
            <a:r>
              <a:rPr lang="en-US" dirty="0" err="1" smtClean="0"/>
              <a:t>Mediciones</a:t>
            </a:r>
            <a:r>
              <a:rPr lang="en-US" dirty="0" smtClean="0"/>
              <a:t>  Claves (</a:t>
            </a:r>
            <a:r>
              <a:rPr lang="en-US" dirty="0" err="1" smtClean="0"/>
              <a:t>Cualitativos</a:t>
            </a:r>
            <a:r>
              <a:rPr lang="en-US" dirty="0" smtClean="0"/>
              <a:t> y </a:t>
            </a:r>
            <a:r>
              <a:rPr lang="en-US" dirty="0" err="1" smtClean="0"/>
              <a:t>Cuantitativos</a:t>
            </a:r>
            <a:r>
              <a:rPr lang="en-US" dirty="0" smtClean="0"/>
              <a:t>)</a:t>
            </a:r>
          </a:p>
          <a:p>
            <a:pPr marL="285750" indent="-285750">
              <a:buFont typeface="Wingdings" charset="2"/>
              <a:buChar char="q"/>
            </a:pPr>
            <a:r>
              <a:rPr lang="en-US" dirty="0" smtClean="0"/>
              <a:t>El </a:t>
            </a:r>
            <a:r>
              <a:rPr lang="en-US" dirty="0" err="1" smtClean="0"/>
              <a:t>Puntaje</a:t>
            </a:r>
            <a:r>
              <a:rPr lang="en-US" dirty="0" smtClean="0"/>
              <a:t> de la </a:t>
            </a:r>
            <a:r>
              <a:rPr lang="en-US" dirty="0" err="1" smtClean="0"/>
              <a:t>Evaluación</a:t>
            </a:r>
            <a:r>
              <a:rPr lang="en-US" dirty="0" smtClean="0"/>
              <a:t> de P5 (y </a:t>
            </a:r>
            <a:r>
              <a:rPr lang="en-US" dirty="0" err="1" smtClean="0"/>
              <a:t>su</a:t>
            </a:r>
            <a:r>
              <a:rPr lang="en-US" dirty="0" smtClean="0"/>
              <a:t> </a:t>
            </a:r>
            <a:r>
              <a:rPr lang="en-US" dirty="0" err="1" smtClean="0"/>
              <a:t>actualiazción</a:t>
            </a:r>
            <a:r>
              <a:rPr lang="en-US" dirty="0" smtClean="0"/>
              <a:t>)</a:t>
            </a:r>
          </a:p>
          <a:p>
            <a:pPr marL="285750" indent="-285750">
              <a:buFont typeface="Wingdings" charset="2"/>
              <a:buChar char="q"/>
            </a:pPr>
            <a:r>
              <a:rPr lang="en-US" dirty="0" err="1" smtClean="0"/>
              <a:t>Exclusiones</a:t>
            </a:r>
            <a:r>
              <a:rPr lang="en-US" dirty="0" smtClean="0"/>
              <a:t> al </a:t>
            </a:r>
            <a:r>
              <a:rPr lang="en-US" dirty="0" err="1" smtClean="0"/>
              <a:t>Alcance</a:t>
            </a:r>
            <a:r>
              <a:rPr lang="en-US" dirty="0" smtClean="0"/>
              <a:t> </a:t>
            </a:r>
          </a:p>
          <a:p>
            <a:pPr marL="285750" indent="-285750">
              <a:buFont typeface="Wingdings" charset="2"/>
              <a:buChar char="q"/>
            </a:pPr>
            <a:r>
              <a:rPr lang="en-US" dirty="0" err="1" smtClean="0"/>
              <a:t>Revisiones</a:t>
            </a:r>
            <a:r>
              <a:rPr lang="en-US" dirty="0" smtClean="0"/>
              <a:t> de la </a:t>
            </a:r>
            <a:r>
              <a:rPr lang="en-US" dirty="0" err="1" smtClean="0"/>
              <a:t>Sostenibilidad</a:t>
            </a:r>
            <a:r>
              <a:rPr lang="en-US" dirty="0" smtClean="0"/>
              <a:t>  e </a:t>
            </a:r>
            <a:r>
              <a:rPr lang="en-US" dirty="0" err="1" smtClean="0"/>
              <a:t>Informes</a:t>
            </a:r>
            <a:r>
              <a:rPr lang="en-US" dirty="0" smtClean="0"/>
              <a:t> </a:t>
            </a:r>
          </a:p>
          <a:p>
            <a:pPr marL="285750" indent="-285750">
              <a:buFont typeface="Wingdings" charset="2"/>
              <a:buChar char="q"/>
            </a:pPr>
            <a:r>
              <a:rPr lang="en-US" dirty="0" err="1" smtClean="0"/>
              <a:t>Verificaciones</a:t>
            </a:r>
            <a:endParaRPr lang="en-US" dirty="0"/>
          </a:p>
        </p:txBody>
      </p:sp>
    </p:spTree>
    <p:extLst>
      <p:ext uri="{BB962C8B-B14F-4D97-AF65-F5344CB8AC3E}">
        <p14:creationId xmlns:p14="http://schemas.microsoft.com/office/powerpoint/2010/main" val="3864497837"/>
      </p:ext>
    </p:extLst>
  </p:cSld>
  <p:clrMapOvr>
    <a:masterClrMapping/>
  </p:clrMapOvr>
  <p:transition spd="slow"/>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de </a:t>
            </a:r>
            <a:r>
              <a:rPr lang="en-US" dirty="0" err="1" smtClean="0"/>
              <a:t>Versiones</a:t>
            </a:r>
            <a:r>
              <a:rPr lang="en-US" dirty="0" smtClean="0"/>
              <a:t> y </a:t>
            </a:r>
            <a:r>
              <a:rPr lang="en-US" dirty="0" err="1" smtClean="0"/>
              <a:t>Distribución</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800423466"/>
              </p:ext>
            </p:extLst>
          </p:nvPr>
        </p:nvGraphicFramePr>
        <p:xfrm>
          <a:off x="2286000" y="990600"/>
          <a:ext cx="4558332" cy="5105400"/>
        </p:xfrm>
        <a:graphic>
          <a:graphicData uri="http://schemas.openxmlformats.org/presentationml/2006/ole">
            <mc:AlternateContent xmlns:mc="http://schemas.openxmlformats.org/markup-compatibility/2006">
              <mc:Choice xmlns:v="urn:schemas-microsoft-com:vml" Requires="v">
                <p:oleObj spid="_x0000_s3081" name="Document" r:id="rId3" imgW="5613480" imgH="5805360" progId="Word.Document.12">
                  <p:link updateAutomatic="1"/>
                </p:oleObj>
              </mc:Choice>
              <mc:Fallback>
                <p:oleObj name="Document" r:id="rId3" imgW="5613480" imgH="5805360" progId="Word.Document.12">
                  <p:link updateAutomatic="1"/>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990600"/>
                        <a:ext cx="4558332" cy="510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descr="SMP.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693" y="1371600"/>
            <a:ext cx="1381810" cy="773430"/>
          </a:xfrm>
          <a:prstGeom prst="rect">
            <a:avLst/>
          </a:prstGeom>
        </p:spPr>
      </p:pic>
    </p:spTree>
    <p:extLst>
      <p:ext uri="{BB962C8B-B14F-4D97-AF65-F5344CB8AC3E}">
        <p14:creationId xmlns:p14="http://schemas.microsoft.com/office/powerpoint/2010/main" val="2516554293"/>
      </p:ext>
    </p:extLst>
  </p:cSld>
  <p:clrMapOvr>
    <a:masterClrMapping/>
  </p:clrMapOvr>
  <p:transition spd="slow"/>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Propósito</a:t>
            </a:r>
            <a:endParaRPr lang="en-US" dirty="0"/>
          </a:p>
        </p:txBody>
      </p:sp>
      <p:sp>
        <p:nvSpPr>
          <p:cNvPr id="4" name="Rectangle 3"/>
          <p:cNvSpPr/>
          <p:nvPr/>
        </p:nvSpPr>
        <p:spPr>
          <a:xfrm>
            <a:off x="2039815" y="990600"/>
            <a:ext cx="6260123" cy="5262979"/>
          </a:xfrm>
          <a:prstGeom prst="rect">
            <a:avLst/>
          </a:prstGeom>
        </p:spPr>
        <p:txBody>
          <a:bodyPr wrap="square">
            <a:spAutoFit/>
          </a:bodyPr>
          <a:lstStyle/>
          <a:p>
            <a:pPr lvl="0"/>
            <a:r>
              <a:rPr lang="en-US" sz="1600" b="1" dirty="0" err="1" smtClean="0"/>
              <a:t>Ejemplo</a:t>
            </a:r>
            <a:endParaRPr lang="en-US" sz="1600" b="1" dirty="0"/>
          </a:p>
          <a:p>
            <a:r>
              <a:rPr lang="en-GB" sz="1600" dirty="0" smtClean="0"/>
              <a:t/>
            </a:r>
            <a:br>
              <a:rPr lang="en-GB" sz="1600" dirty="0" smtClean="0"/>
            </a:br>
            <a:r>
              <a:rPr lang="es-ES" sz="1600" dirty="0" smtClean="0"/>
              <a:t>Este documento tiene el propósito de desarrollar el Plan de Gestión de la Sostenibilidad del Proyecto de Agencia de Aplicación del Código. </a:t>
            </a:r>
            <a:br>
              <a:rPr lang="es-ES" sz="1600" dirty="0" smtClean="0"/>
            </a:br>
            <a:r>
              <a:rPr lang="es-ES" sz="1600" dirty="0" smtClean="0"/>
              <a:t/>
            </a:r>
            <a:br>
              <a:rPr lang="es-ES" sz="1600" dirty="0" smtClean="0"/>
            </a:br>
            <a:r>
              <a:rPr lang="es-ES" sz="1600" dirty="0" smtClean="0"/>
              <a:t>Este proyecto se ajusta estratégicamente a los Objetivos y Prioridades del Consejo de la Ciudad de Detroit en particular, pero también de la Agencia Federal de Seguridad, EEUU con respecto a sus políticas y directrices sobre la gobernanza ambiental y la sostenibilidad. </a:t>
            </a:r>
            <a:br>
              <a:rPr lang="es-ES" sz="1600" dirty="0" smtClean="0"/>
            </a:br>
            <a:r>
              <a:rPr lang="es-ES" sz="1600" dirty="0" smtClean="0"/>
              <a:t/>
            </a:r>
            <a:br>
              <a:rPr lang="es-ES" sz="1600" dirty="0" smtClean="0"/>
            </a:br>
            <a:r>
              <a:rPr lang="es-ES" sz="1600" dirty="0" smtClean="0"/>
              <a:t>Este documento detalla las actividades, objetivos e indicadores claves de  desempeño que se tienen en cuenta para establecer, implementar y mantener la aplicación del nuevo código que resolverá no sólo los problemas detectados, sino también aumentará el prestigio de la ciudad, que se reconocerá como "La ciudad más ecológica" de los Estados Unidos. </a:t>
            </a:r>
            <a:br>
              <a:rPr lang="es-ES" sz="1600" dirty="0" smtClean="0"/>
            </a:br>
            <a:r>
              <a:rPr lang="es-ES" sz="1600" dirty="0" smtClean="0"/>
              <a:t/>
            </a:r>
            <a:br>
              <a:rPr lang="es-ES" sz="1600" dirty="0" smtClean="0"/>
            </a:br>
            <a:r>
              <a:rPr lang="es-ES" sz="1600" dirty="0" smtClean="0"/>
              <a:t>El prestigio renovado de Detroit tendrá un impacto positivo en el turismo local e internacional con un incremento del 40%, con un mínimo de 15% de aumento del Producto Bruto Geográfico y el 5% de aumento del producto bruto total en 5 años según las estadísticas Agencia XYZ.</a:t>
            </a:r>
            <a:endParaRPr lang="en-US" sz="1600" dirty="0"/>
          </a:p>
        </p:txBody>
      </p:sp>
      <p:pic>
        <p:nvPicPr>
          <p:cNvPr id="6" name="Picture 5" descr="SM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693" y="1371600"/>
            <a:ext cx="1381810" cy="773430"/>
          </a:xfrm>
          <a:prstGeom prst="rect">
            <a:avLst/>
          </a:prstGeom>
        </p:spPr>
      </p:pic>
    </p:spTree>
    <p:extLst>
      <p:ext uri="{BB962C8B-B14F-4D97-AF65-F5344CB8AC3E}">
        <p14:creationId xmlns:p14="http://schemas.microsoft.com/office/powerpoint/2010/main" val="413056369"/>
      </p:ext>
    </p:extLst>
  </p:cSld>
  <p:clrMapOvr>
    <a:masterClrMapping/>
  </p:clrMapOvr>
  <p:transition spd="slow"/>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Resumen</a:t>
            </a:r>
            <a:r>
              <a:rPr lang="en-US" dirty="0" smtClean="0"/>
              <a:t> </a:t>
            </a:r>
            <a:r>
              <a:rPr lang="en-US" dirty="0" err="1" smtClean="0"/>
              <a:t>Ejecutivo</a:t>
            </a:r>
            <a:endParaRPr lang="en-US" dirty="0"/>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693" y="1371600"/>
            <a:ext cx="1381810" cy="773430"/>
          </a:xfrm>
          <a:prstGeom prst="rect">
            <a:avLst/>
          </a:prstGeom>
        </p:spPr>
      </p:pic>
      <p:sp>
        <p:nvSpPr>
          <p:cNvPr id="3" name="TextBox 2"/>
          <p:cNvSpPr txBox="1"/>
          <p:nvPr/>
        </p:nvSpPr>
        <p:spPr>
          <a:xfrm>
            <a:off x="304800" y="2362200"/>
            <a:ext cx="8458200" cy="1631216"/>
          </a:xfrm>
          <a:prstGeom prst="rect">
            <a:avLst/>
          </a:prstGeom>
          <a:noFill/>
        </p:spPr>
        <p:txBody>
          <a:bodyPr wrap="square" rtlCol="0">
            <a:spAutoFit/>
          </a:bodyPr>
          <a:lstStyle/>
          <a:p>
            <a:r>
              <a:rPr lang="en-US" sz="2000" dirty="0" smtClean="0"/>
              <a:t>Lo </a:t>
            </a:r>
            <a:r>
              <a:rPr lang="en-US" sz="2000" dirty="0" err="1" smtClean="0"/>
              <a:t>que</a:t>
            </a:r>
            <a:r>
              <a:rPr lang="en-US" sz="2000" dirty="0" smtClean="0"/>
              <a:t> el </a:t>
            </a:r>
            <a:r>
              <a:rPr lang="en-US" sz="2000" dirty="0" err="1" smtClean="0"/>
              <a:t>proyecto</a:t>
            </a:r>
            <a:r>
              <a:rPr lang="en-US" sz="2000" dirty="0" smtClean="0"/>
              <a:t> </a:t>
            </a:r>
            <a:r>
              <a:rPr lang="en-US" sz="2000" dirty="0" err="1" smtClean="0"/>
              <a:t>trata</a:t>
            </a:r>
            <a:r>
              <a:rPr lang="en-US" sz="2000" dirty="0" smtClean="0"/>
              <a:t> de </a:t>
            </a:r>
            <a:r>
              <a:rPr lang="en-US" sz="2000" dirty="0" err="1" smtClean="0"/>
              <a:t>lograr</a:t>
            </a:r>
            <a:r>
              <a:rPr lang="en-US" sz="2000" dirty="0" smtClean="0"/>
              <a:t>  </a:t>
            </a:r>
            <a:r>
              <a:rPr lang="en-US" sz="2000" dirty="0" err="1" smtClean="0"/>
              <a:t>desde</a:t>
            </a:r>
            <a:r>
              <a:rPr lang="en-US" sz="2000" dirty="0" smtClean="0"/>
              <a:t> el alto </a:t>
            </a:r>
            <a:r>
              <a:rPr lang="en-US" sz="2000" dirty="0" err="1" smtClean="0"/>
              <a:t>nivel</a:t>
            </a:r>
            <a:r>
              <a:rPr lang="en-US" sz="2000" dirty="0" smtClean="0"/>
              <a:t> y </a:t>
            </a:r>
            <a:r>
              <a:rPr lang="en-US" sz="2000" dirty="0" err="1" smtClean="0"/>
              <a:t>cómo</a:t>
            </a:r>
            <a:r>
              <a:rPr lang="en-US" sz="2000" dirty="0" smtClean="0"/>
              <a:t> </a:t>
            </a:r>
            <a:r>
              <a:rPr lang="en-US" sz="2000" dirty="0" err="1" smtClean="0"/>
              <a:t>afectará</a:t>
            </a:r>
            <a:r>
              <a:rPr lang="en-US" sz="2000" dirty="0" smtClean="0"/>
              <a:t> </a:t>
            </a:r>
          </a:p>
          <a:p>
            <a:pPr marL="342900" indent="-342900">
              <a:buAutoNum type="alphaUcPeriod"/>
            </a:pPr>
            <a:r>
              <a:rPr lang="en-US" sz="2000" dirty="0" smtClean="0"/>
              <a:t>La </a:t>
            </a:r>
            <a:r>
              <a:rPr lang="en-US" sz="2000" dirty="0" err="1" smtClean="0"/>
              <a:t>línea</a:t>
            </a:r>
            <a:r>
              <a:rPr lang="en-US" sz="2000" dirty="0" smtClean="0"/>
              <a:t> base del </a:t>
            </a:r>
            <a:r>
              <a:rPr lang="en-US" sz="2000" dirty="0" err="1" smtClean="0"/>
              <a:t>Planeta</a:t>
            </a:r>
            <a:endParaRPr lang="en-US" sz="2000" dirty="0" smtClean="0"/>
          </a:p>
          <a:p>
            <a:pPr marL="342900" indent="-342900">
              <a:buAutoNum type="alphaUcPeriod"/>
            </a:pPr>
            <a:r>
              <a:rPr lang="en-US" sz="2000" dirty="0" smtClean="0"/>
              <a:t>La </a:t>
            </a:r>
            <a:r>
              <a:rPr lang="en-US" sz="2000" dirty="0" err="1" smtClean="0"/>
              <a:t>línea</a:t>
            </a:r>
            <a:r>
              <a:rPr lang="en-US" sz="2000" dirty="0" smtClean="0"/>
              <a:t> base Social </a:t>
            </a:r>
          </a:p>
          <a:p>
            <a:pPr marL="342900" indent="-342900">
              <a:buAutoNum type="alphaUcPeriod"/>
            </a:pPr>
            <a:r>
              <a:rPr lang="en-US" sz="2000" dirty="0" smtClean="0"/>
              <a:t>La </a:t>
            </a:r>
            <a:r>
              <a:rPr lang="en-US" sz="2000" dirty="0" err="1" smtClean="0"/>
              <a:t>línea</a:t>
            </a:r>
            <a:r>
              <a:rPr lang="en-US" sz="2000" dirty="0" smtClean="0"/>
              <a:t> base </a:t>
            </a:r>
            <a:r>
              <a:rPr lang="en-US" sz="2000" dirty="0" err="1" smtClean="0"/>
              <a:t>Económica</a:t>
            </a:r>
            <a:r>
              <a:rPr lang="en-US" sz="2000" dirty="0" smtClean="0"/>
              <a:t> (</a:t>
            </a:r>
            <a:r>
              <a:rPr lang="en-US" sz="2000" dirty="0" err="1" smtClean="0"/>
              <a:t>Corporativa</a:t>
            </a:r>
            <a:r>
              <a:rPr lang="en-US" sz="2000" dirty="0" smtClean="0"/>
              <a:t>)</a:t>
            </a:r>
          </a:p>
          <a:p>
            <a:pPr marL="342900" indent="-342900">
              <a:buAutoNum type="alphaUcPeriod"/>
            </a:pPr>
            <a:endParaRPr lang="en-US" sz="2000" dirty="0"/>
          </a:p>
        </p:txBody>
      </p:sp>
    </p:spTree>
    <p:extLst>
      <p:ext uri="{BB962C8B-B14F-4D97-AF65-F5344CB8AC3E}">
        <p14:creationId xmlns:p14="http://schemas.microsoft.com/office/powerpoint/2010/main" val="438678256"/>
      </p:ext>
    </p:extLst>
  </p:cSld>
  <p:clrMapOvr>
    <a:masterClrMapping/>
  </p:clrMapOvr>
  <p:transition spd="slow"/>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Objetivos</a:t>
            </a:r>
            <a:r>
              <a:rPr lang="en-US" dirty="0" smtClean="0"/>
              <a:t> de </a:t>
            </a:r>
            <a:r>
              <a:rPr lang="en-US" dirty="0" err="1" smtClean="0"/>
              <a:t>Sostenibilidad</a:t>
            </a:r>
            <a:r>
              <a:rPr lang="en-US" dirty="0" smtClean="0"/>
              <a:t> del </a:t>
            </a:r>
            <a:r>
              <a:rPr lang="en-US" dirty="0" err="1" smtClean="0"/>
              <a:t>Proyecto</a:t>
            </a:r>
            <a:endParaRPr lang="en-US" dirty="0"/>
          </a:p>
        </p:txBody>
      </p:sp>
      <p:pic>
        <p:nvPicPr>
          <p:cNvPr id="6" name="Picture 5" descr="SM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219200"/>
            <a:ext cx="1381810" cy="77343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2239108647"/>
              </p:ext>
            </p:extLst>
          </p:nvPr>
        </p:nvGraphicFramePr>
        <p:xfrm>
          <a:off x="685800" y="2438400"/>
          <a:ext cx="8051143" cy="1054100"/>
        </p:xfrm>
        <a:graphic>
          <a:graphicData uri="http://schemas.openxmlformats.org/presentationml/2006/ole">
            <mc:AlternateContent xmlns:mc="http://schemas.openxmlformats.org/markup-compatibility/2006">
              <mc:Choice xmlns:v="urn:schemas-microsoft-com:vml" Requires="v">
                <p:oleObj spid="_x0000_s4105" name="Document" r:id="rId5" imgW="5625893" imgH="736573" progId="Word.Document.12">
                  <p:embed/>
                </p:oleObj>
              </mc:Choice>
              <mc:Fallback>
                <p:oleObj name="Document" r:id="rId5" imgW="5625893" imgH="736573" progId="Word.Document.12">
                  <p:embed/>
                  <p:pic>
                    <p:nvPicPr>
                      <p:cNvPr id="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2438400"/>
                        <a:ext cx="8051143" cy="1054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990600" y="3733800"/>
            <a:ext cx="7010400" cy="646331"/>
          </a:xfrm>
          <a:prstGeom prst="rect">
            <a:avLst/>
          </a:prstGeom>
          <a:noFill/>
        </p:spPr>
        <p:txBody>
          <a:bodyPr wrap="square" rtlCol="0">
            <a:spAutoFit/>
          </a:bodyPr>
          <a:lstStyle/>
          <a:p>
            <a:r>
              <a:rPr lang="en-US" dirty="0" smtClean="0"/>
              <a:t>Los </a:t>
            </a:r>
            <a:r>
              <a:rPr lang="en-US" dirty="0" err="1" smtClean="0"/>
              <a:t>objetivos</a:t>
            </a:r>
            <a:r>
              <a:rPr lang="en-US" dirty="0" smtClean="0"/>
              <a:t> de </a:t>
            </a:r>
            <a:r>
              <a:rPr lang="en-US" dirty="0" err="1" smtClean="0"/>
              <a:t>Sostenibilidad</a:t>
            </a:r>
            <a:r>
              <a:rPr lang="en-US" dirty="0" smtClean="0"/>
              <a:t> se </a:t>
            </a:r>
            <a:r>
              <a:rPr lang="en-US" dirty="0" err="1" smtClean="0"/>
              <a:t>toman</a:t>
            </a:r>
            <a:r>
              <a:rPr lang="en-US" dirty="0" smtClean="0"/>
              <a:t> a </a:t>
            </a:r>
            <a:r>
              <a:rPr lang="en-US" dirty="0" err="1" smtClean="0"/>
              <a:t>partir</a:t>
            </a:r>
            <a:r>
              <a:rPr lang="en-US" dirty="0" smtClean="0"/>
              <a:t> del </a:t>
            </a:r>
            <a:r>
              <a:rPr lang="en-US" dirty="0" err="1" smtClean="0"/>
              <a:t>Análisis</a:t>
            </a:r>
            <a:r>
              <a:rPr lang="en-US" dirty="0" smtClean="0"/>
              <a:t> P5.  Se </a:t>
            </a:r>
            <a:r>
              <a:rPr lang="en-US" dirty="0" err="1" smtClean="0"/>
              <a:t>incluye</a:t>
            </a:r>
            <a:r>
              <a:rPr lang="en-US" dirty="0" smtClean="0"/>
              <a:t> </a:t>
            </a:r>
            <a:r>
              <a:rPr lang="en-US" dirty="0" err="1" smtClean="0"/>
              <a:t>todo</a:t>
            </a:r>
            <a:r>
              <a:rPr lang="en-US" dirty="0" smtClean="0"/>
              <a:t> lo </a:t>
            </a:r>
            <a:r>
              <a:rPr lang="en-US" dirty="0" err="1" smtClean="0"/>
              <a:t>que</a:t>
            </a:r>
            <a:r>
              <a:rPr lang="en-US" dirty="0" smtClean="0"/>
              <a:t> </a:t>
            </a:r>
            <a:r>
              <a:rPr lang="en-US" dirty="0" err="1" smtClean="0"/>
              <a:t>necesita</a:t>
            </a:r>
            <a:r>
              <a:rPr lang="en-US" dirty="0" smtClean="0"/>
              <a:t> ser </a:t>
            </a:r>
            <a:r>
              <a:rPr lang="en-US" dirty="0" err="1" smtClean="0"/>
              <a:t>mejorado</a:t>
            </a:r>
            <a:r>
              <a:rPr lang="en-US" dirty="0" smtClean="0"/>
              <a:t>.</a:t>
            </a:r>
          </a:p>
        </p:txBody>
      </p:sp>
    </p:spTree>
    <p:extLst>
      <p:ext uri="{BB962C8B-B14F-4D97-AF65-F5344CB8AC3E}">
        <p14:creationId xmlns:p14="http://schemas.microsoft.com/office/powerpoint/2010/main" val="294865035"/>
      </p:ext>
    </p:extLst>
  </p:cSld>
  <p:clrMapOvr>
    <a:masterClrMapping/>
  </p:clrMapOvr>
  <p:transition spd="slow"/>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5367702" cy="795338"/>
          </a:xfrm>
        </p:spPr>
        <p:txBody>
          <a:bodyPr/>
          <a:lstStyle/>
          <a:p>
            <a:pPr lvl="0"/>
            <a:r>
              <a:rPr lang="en-GB" sz="1600" dirty="0" err="1" smtClean="0"/>
              <a:t>Mediciones</a:t>
            </a:r>
            <a:r>
              <a:rPr lang="en-GB" sz="1600" dirty="0" smtClean="0"/>
              <a:t> de </a:t>
            </a:r>
            <a:r>
              <a:rPr lang="en-GB" sz="1600" dirty="0" err="1" smtClean="0"/>
              <a:t>Desempeño</a:t>
            </a:r>
            <a:r>
              <a:rPr lang="en-GB" sz="1600" dirty="0" smtClean="0"/>
              <a:t> Claves</a:t>
            </a:r>
            <a:br>
              <a:rPr lang="en-GB" sz="1600" dirty="0" smtClean="0"/>
            </a:br>
            <a:r>
              <a:rPr lang="en-GB" sz="1600" dirty="0" smtClean="0"/>
              <a:t>(</a:t>
            </a:r>
            <a:r>
              <a:rPr lang="en-GB" sz="1600" dirty="0" err="1" smtClean="0"/>
              <a:t>Cualitativas</a:t>
            </a:r>
            <a:r>
              <a:rPr lang="en-GB" sz="1600" dirty="0" smtClean="0"/>
              <a:t> y </a:t>
            </a:r>
            <a:r>
              <a:rPr lang="en-GB" sz="1600" dirty="0" err="1" smtClean="0"/>
              <a:t>Cuantitativas</a:t>
            </a:r>
            <a:r>
              <a:rPr lang="en-GB" sz="1600" dirty="0" smtClean="0"/>
              <a:t>)</a:t>
            </a:r>
            <a:endParaRPr lang="en-US" sz="1600" dirty="0"/>
          </a:p>
        </p:txBody>
      </p:sp>
      <p:sp>
        <p:nvSpPr>
          <p:cNvPr id="4" name="Rectangle 3"/>
          <p:cNvSpPr/>
          <p:nvPr/>
        </p:nvSpPr>
        <p:spPr>
          <a:xfrm>
            <a:off x="1371600" y="1143000"/>
            <a:ext cx="7620000" cy="5424562"/>
          </a:xfrm>
          <a:prstGeom prst="rect">
            <a:avLst/>
          </a:prstGeom>
        </p:spPr>
        <p:txBody>
          <a:bodyPr wrap="square">
            <a:spAutoFit/>
          </a:bodyPr>
          <a:lstStyle/>
          <a:p>
            <a:r>
              <a:rPr lang="en-GB" sz="1200" b="1" dirty="0" err="1" smtClean="0"/>
              <a:t>Indicadores</a:t>
            </a:r>
            <a:r>
              <a:rPr lang="en-GB" sz="1200" b="1" dirty="0" smtClean="0"/>
              <a:t> Claves del </a:t>
            </a:r>
            <a:r>
              <a:rPr lang="en-GB" sz="1200" b="1" dirty="0" err="1" smtClean="0"/>
              <a:t>Desempeño</a:t>
            </a:r>
            <a:r>
              <a:rPr lang="en-GB" sz="1200" b="1" dirty="0" smtClean="0"/>
              <a:t> </a:t>
            </a:r>
            <a:r>
              <a:rPr lang="en-GB" sz="1200" b="1" dirty="0" err="1" smtClean="0"/>
              <a:t>Ambiental</a:t>
            </a:r>
            <a:endParaRPr lang="en-US" sz="1200" dirty="0"/>
          </a:p>
          <a:p>
            <a:pPr marL="171450" lvl="0" indent="-171450">
              <a:buFont typeface="Arial"/>
              <a:buChar char="•"/>
            </a:pPr>
            <a:r>
              <a:rPr lang="en-GB" sz="1200" dirty="0" err="1" smtClean="0"/>
              <a:t>Energía</a:t>
            </a:r>
            <a:r>
              <a:rPr lang="en-GB" sz="1200" dirty="0" smtClean="0"/>
              <a:t>: </a:t>
            </a:r>
            <a:r>
              <a:rPr lang="en-GB" sz="1200" dirty="0" err="1" smtClean="0"/>
              <a:t>Número</a:t>
            </a:r>
            <a:r>
              <a:rPr lang="en-GB" sz="1200" dirty="0" smtClean="0"/>
              <a:t> de </a:t>
            </a:r>
            <a:r>
              <a:rPr lang="en-GB" sz="1200" dirty="0" err="1" smtClean="0"/>
              <a:t>Edificios</a:t>
            </a:r>
            <a:r>
              <a:rPr lang="en-GB" sz="1200" dirty="0" smtClean="0"/>
              <a:t> “</a:t>
            </a:r>
            <a:r>
              <a:rPr lang="en-GB" sz="1200" dirty="0" err="1" smtClean="0"/>
              <a:t>verdes</a:t>
            </a:r>
            <a:r>
              <a:rPr lang="en-GB" sz="1200" dirty="0" smtClean="0"/>
              <a:t>” en la Ciudad</a:t>
            </a:r>
            <a:endParaRPr lang="en-US" sz="1200" dirty="0"/>
          </a:p>
          <a:p>
            <a:pPr marL="171450" lvl="0" indent="-171450">
              <a:buFont typeface="Arial"/>
              <a:buChar char="•"/>
            </a:pPr>
            <a:r>
              <a:rPr lang="en-GB" sz="1200" dirty="0" err="1" smtClean="0"/>
              <a:t>Residuos</a:t>
            </a:r>
            <a:r>
              <a:rPr lang="en-GB" sz="1200" dirty="0" smtClean="0"/>
              <a:t>:  </a:t>
            </a:r>
            <a:r>
              <a:rPr lang="en-GB" sz="1200" dirty="0" err="1" smtClean="0"/>
              <a:t>Cantidad</a:t>
            </a:r>
            <a:r>
              <a:rPr lang="en-GB" sz="1200" dirty="0" smtClean="0"/>
              <a:t> de </a:t>
            </a:r>
            <a:r>
              <a:rPr lang="en-GB" sz="1200" dirty="0" err="1" smtClean="0"/>
              <a:t>residuos</a:t>
            </a:r>
            <a:r>
              <a:rPr lang="en-GB" sz="1200" dirty="0" smtClean="0"/>
              <a:t> </a:t>
            </a:r>
            <a:r>
              <a:rPr lang="en-GB" sz="1200" dirty="0" err="1" smtClean="0"/>
              <a:t>peligrosos</a:t>
            </a:r>
            <a:r>
              <a:rPr lang="en-GB" sz="1200" dirty="0" smtClean="0"/>
              <a:t> </a:t>
            </a:r>
            <a:r>
              <a:rPr lang="en-GB" sz="1200" dirty="0" err="1" smtClean="0"/>
              <a:t>tratados</a:t>
            </a:r>
            <a:endParaRPr lang="en-US" sz="1200" dirty="0"/>
          </a:p>
          <a:p>
            <a:pPr marL="171450" lvl="0" indent="-171450">
              <a:buFont typeface="Arial"/>
              <a:buChar char="•"/>
            </a:pPr>
            <a:r>
              <a:rPr lang="en-GB" sz="1200" dirty="0" err="1" smtClean="0"/>
              <a:t>Transporte</a:t>
            </a:r>
            <a:r>
              <a:rPr lang="en-GB" sz="1200" dirty="0" smtClean="0"/>
              <a:t>: </a:t>
            </a:r>
            <a:r>
              <a:rPr lang="en-GB" sz="1200" dirty="0" err="1" smtClean="0"/>
              <a:t>Número</a:t>
            </a:r>
            <a:r>
              <a:rPr lang="en-GB" sz="1200" dirty="0" smtClean="0"/>
              <a:t> de </a:t>
            </a:r>
            <a:r>
              <a:rPr lang="en-GB" sz="1200" dirty="0" err="1" smtClean="0"/>
              <a:t>transportes</a:t>
            </a:r>
            <a:r>
              <a:rPr lang="en-GB" sz="1200" dirty="0" smtClean="0"/>
              <a:t> </a:t>
            </a:r>
            <a:r>
              <a:rPr lang="en-GB" sz="1200" dirty="0" err="1" smtClean="0"/>
              <a:t>públicos</a:t>
            </a:r>
            <a:r>
              <a:rPr lang="en-GB" sz="1200" dirty="0" smtClean="0"/>
              <a:t> </a:t>
            </a:r>
            <a:r>
              <a:rPr lang="en-GB" sz="1200" dirty="0" err="1" smtClean="0"/>
              <a:t>eléctricos</a:t>
            </a:r>
            <a:r>
              <a:rPr lang="en-GB" sz="1200" dirty="0" smtClean="0"/>
              <a:t> </a:t>
            </a:r>
            <a:endParaRPr lang="en-US" sz="1200" dirty="0"/>
          </a:p>
          <a:p>
            <a:pPr marL="171450" lvl="0" indent="-171450">
              <a:buFont typeface="Arial"/>
              <a:buChar char="•"/>
            </a:pPr>
            <a:r>
              <a:rPr lang="en-GB" sz="1200" dirty="0" err="1" smtClean="0"/>
              <a:t>Uso</a:t>
            </a:r>
            <a:r>
              <a:rPr lang="en-GB" sz="1200" dirty="0" smtClean="0"/>
              <a:t> del Agua: </a:t>
            </a:r>
            <a:r>
              <a:rPr lang="en-GB" sz="1200" dirty="0" err="1" smtClean="0"/>
              <a:t>Número</a:t>
            </a:r>
            <a:r>
              <a:rPr lang="en-GB" sz="1200" dirty="0" smtClean="0"/>
              <a:t> de </a:t>
            </a:r>
            <a:r>
              <a:rPr lang="en-GB" sz="1200" dirty="0" err="1" smtClean="0"/>
              <a:t>Edificios</a:t>
            </a:r>
            <a:r>
              <a:rPr lang="en-GB" sz="1200" dirty="0" smtClean="0"/>
              <a:t> con </a:t>
            </a:r>
            <a:r>
              <a:rPr lang="en-GB" sz="1200" dirty="0" err="1" smtClean="0"/>
              <a:t>sistema</a:t>
            </a:r>
            <a:r>
              <a:rPr lang="en-GB" sz="1200" dirty="0" smtClean="0"/>
              <a:t> de </a:t>
            </a:r>
            <a:r>
              <a:rPr lang="en-GB" sz="1200" dirty="0" err="1" smtClean="0"/>
              <a:t>reciclado</a:t>
            </a:r>
            <a:r>
              <a:rPr lang="en-GB" sz="1200" dirty="0" smtClean="0"/>
              <a:t> de </a:t>
            </a:r>
            <a:r>
              <a:rPr lang="en-GB" sz="1200" dirty="0" err="1" smtClean="0"/>
              <a:t>agua</a:t>
            </a:r>
            <a:endParaRPr lang="en-US" sz="1200" dirty="0"/>
          </a:p>
          <a:p>
            <a:pPr marL="171450" lvl="0" indent="-171450">
              <a:buFont typeface="Arial"/>
              <a:buChar char="•"/>
            </a:pPr>
            <a:r>
              <a:rPr lang="en-GB" sz="1200" dirty="0" err="1" smtClean="0"/>
              <a:t>Materiales</a:t>
            </a:r>
            <a:r>
              <a:rPr lang="en-GB" sz="1200" dirty="0" smtClean="0"/>
              <a:t> y </a:t>
            </a:r>
            <a:r>
              <a:rPr lang="en-GB" sz="1200" dirty="0" err="1" smtClean="0"/>
              <a:t>Recursos</a:t>
            </a:r>
            <a:r>
              <a:rPr lang="en-GB" sz="1200" dirty="0" smtClean="0"/>
              <a:t>: </a:t>
            </a:r>
            <a:r>
              <a:rPr lang="en-GB" sz="1200" dirty="0" err="1" smtClean="0"/>
              <a:t>Cantidad</a:t>
            </a:r>
            <a:r>
              <a:rPr lang="en-GB" sz="1200" dirty="0" smtClean="0"/>
              <a:t> de </a:t>
            </a:r>
            <a:r>
              <a:rPr lang="en-GB" sz="1200" dirty="0" err="1" smtClean="0"/>
              <a:t>beneficios</a:t>
            </a:r>
            <a:r>
              <a:rPr lang="en-GB" sz="1200" dirty="0" smtClean="0"/>
              <a:t> </a:t>
            </a:r>
            <a:r>
              <a:rPr lang="en-GB" sz="1200" dirty="0" err="1" smtClean="0"/>
              <a:t>promocionales</a:t>
            </a:r>
            <a:r>
              <a:rPr lang="en-GB" sz="1200" dirty="0" smtClean="0"/>
              <a:t> </a:t>
            </a:r>
            <a:r>
              <a:rPr lang="en-GB" sz="1200" dirty="0" err="1" smtClean="0"/>
              <a:t>para</a:t>
            </a:r>
            <a:r>
              <a:rPr lang="en-GB" sz="1200" dirty="0" smtClean="0"/>
              <a:t> </a:t>
            </a:r>
            <a:r>
              <a:rPr lang="en-GB" sz="1200" dirty="0" err="1" smtClean="0"/>
              <a:t>adquirir</a:t>
            </a:r>
            <a:r>
              <a:rPr lang="en-GB" sz="1200" dirty="0" smtClean="0"/>
              <a:t> </a:t>
            </a:r>
            <a:r>
              <a:rPr lang="en-GB" sz="1200" dirty="0" err="1" smtClean="0"/>
              <a:t>materiales</a:t>
            </a:r>
            <a:r>
              <a:rPr lang="en-GB" sz="1200" dirty="0" smtClean="0"/>
              <a:t> locales y </a:t>
            </a:r>
            <a:r>
              <a:rPr lang="en-GB" sz="1200" dirty="0" err="1" smtClean="0"/>
              <a:t>su</a:t>
            </a:r>
            <a:r>
              <a:rPr lang="en-GB" sz="1200" dirty="0" smtClean="0"/>
              <a:t> </a:t>
            </a:r>
            <a:r>
              <a:rPr lang="en-GB" sz="1200" dirty="0" err="1" smtClean="0"/>
              <a:t>imapcto</a:t>
            </a:r>
            <a:r>
              <a:rPr lang="en-GB" sz="1200" dirty="0" smtClean="0"/>
              <a:t> en </a:t>
            </a:r>
            <a:r>
              <a:rPr lang="en-GB" sz="1200" dirty="0" err="1" smtClean="0"/>
              <a:t>las</a:t>
            </a:r>
            <a:r>
              <a:rPr lang="en-GB" sz="1200" dirty="0" smtClean="0"/>
              <a:t> </a:t>
            </a:r>
            <a:r>
              <a:rPr lang="en-GB" sz="1200" dirty="0" err="1" smtClean="0"/>
              <a:t>industrias</a:t>
            </a:r>
            <a:r>
              <a:rPr lang="en-GB" sz="1200" dirty="0" smtClean="0"/>
              <a:t> locales. </a:t>
            </a:r>
            <a:r>
              <a:rPr lang="en-GB" sz="1200" dirty="0" err="1" smtClean="0"/>
              <a:t>Ej</a:t>
            </a:r>
            <a:r>
              <a:rPr lang="en-GB" sz="1200" dirty="0" smtClean="0"/>
              <a:t>: en </a:t>
            </a:r>
            <a:r>
              <a:rPr lang="en-GB" sz="1200" dirty="0" err="1" smtClean="0"/>
              <a:t>Construcción</a:t>
            </a:r>
            <a:r>
              <a:rPr lang="en-GB" sz="1200" dirty="0" smtClean="0"/>
              <a:t/>
            </a:r>
            <a:br>
              <a:rPr lang="en-GB" sz="1200" dirty="0" smtClean="0"/>
            </a:br>
            <a:endParaRPr lang="en-US" sz="1200" dirty="0"/>
          </a:p>
          <a:p>
            <a:r>
              <a:rPr lang="en-GB" sz="1200" b="1" dirty="0" err="1" smtClean="0"/>
              <a:t>Indicadores</a:t>
            </a:r>
            <a:r>
              <a:rPr lang="en-GB" sz="1200" b="1" dirty="0" smtClean="0"/>
              <a:t> Claves del </a:t>
            </a:r>
            <a:r>
              <a:rPr lang="en-GB" sz="1200" b="1" dirty="0" err="1" smtClean="0"/>
              <a:t>Desempeño</a:t>
            </a:r>
            <a:r>
              <a:rPr lang="en-GB" sz="1200" b="1" dirty="0" smtClean="0"/>
              <a:t> </a:t>
            </a:r>
            <a:r>
              <a:rPr lang="en-GB" sz="1200" b="1" dirty="0" err="1" smtClean="0"/>
              <a:t>Financiero</a:t>
            </a:r>
            <a:endParaRPr lang="en-US" sz="1200" dirty="0"/>
          </a:p>
          <a:p>
            <a:pPr marL="171450" lvl="0" indent="-171450">
              <a:buFont typeface="Arial"/>
              <a:buChar char="•"/>
            </a:pPr>
            <a:r>
              <a:rPr lang="en-GB" sz="1200" dirty="0" err="1" smtClean="0"/>
              <a:t>Retorno</a:t>
            </a:r>
            <a:r>
              <a:rPr lang="en-GB" sz="1200" dirty="0" smtClean="0"/>
              <a:t> </a:t>
            </a:r>
            <a:r>
              <a:rPr lang="en-GB" sz="1200" dirty="0" err="1" smtClean="0"/>
              <a:t>sobre</a:t>
            </a:r>
            <a:r>
              <a:rPr lang="en-GB" sz="1200" dirty="0" smtClean="0"/>
              <a:t> la </a:t>
            </a:r>
            <a:r>
              <a:rPr lang="en-GB" sz="1200" dirty="0" err="1" smtClean="0"/>
              <a:t>Inversión</a:t>
            </a:r>
            <a:r>
              <a:rPr lang="en-GB" sz="1200" dirty="0" smtClean="0"/>
              <a:t>: </a:t>
            </a:r>
            <a:r>
              <a:rPr lang="en-GB" sz="1200" dirty="0"/>
              <a:t>ROI </a:t>
            </a:r>
            <a:endParaRPr lang="en-US" sz="1200" dirty="0"/>
          </a:p>
          <a:p>
            <a:pPr marL="171450" lvl="0" indent="-171450">
              <a:buFont typeface="Arial"/>
              <a:buChar char="•"/>
            </a:pPr>
            <a:r>
              <a:rPr lang="en-GB" sz="1200" dirty="0" err="1" smtClean="0"/>
              <a:t>Agilidad</a:t>
            </a:r>
            <a:r>
              <a:rPr lang="en-GB" sz="1200" dirty="0" smtClean="0"/>
              <a:t> del </a:t>
            </a:r>
            <a:r>
              <a:rPr lang="en-GB" sz="1200" dirty="0" err="1" smtClean="0"/>
              <a:t>Negocio</a:t>
            </a:r>
            <a:r>
              <a:rPr lang="en-GB" sz="1200" dirty="0" smtClean="0"/>
              <a:t>: </a:t>
            </a:r>
            <a:r>
              <a:rPr lang="en-GB" sz="1200" dirty="0" err="1" smtClean="0"/>
              <a:t>Número</a:t>
            </a:r>
            <a:r>
              <a:rPr lang="en-GB" sz="1200" dirty="0" smtClean="0"/>
              <a:t> de </a:t>
            </a:r>
            <a:r>
              <a:rPr lang="en-GB" sz="1200" dirty="0" err="1" smtClean="0"/>
              <a:t>días</a:t>
            </a:r>
            <a:r>
              <a:rPr lang="en-GB" sz="1200" dirty="0" smtClean="0"/>
              <a:t> </a:t>
            </a:r>
            <a:r>
              <a:rPr lang="en-GB" sz="1200" dirty="0" err="1" smtClean="0"/>
              <a:t>para</a:t>
            </a:r>
            <a:r>
              <a:rPr lang="en-GB" sz="1200" dirty="0" smtClean="0"/>
              <a:t> resolver los (</a:t>
            </a:r>
            <a:r>
              <a:rPr lang="en-GB" sz="1200" dirty="0" err="1" smtClean="0"/>
              <a:t>actuales</a:t>
            </a:r>
            <a:r>
              <a:rPr lang="en-GB" sz="1200" dirty="0" smtClean="0"/>
              <a:t> y </a:t>
            </a:r>
            <a:r>
              <a:rPr lang="en-GB" sz="1200" dirty="0" err="1" smtClean="0"/>
              <a:t>potenciales</a:t>
            </a:r>
            <a:r>
              <a:rPr lang="en-GB" sz="1200" dirty="0" smtClean="0"/>
              <a:t>) </a:t>
            </a:r>
            <a:r>
              <a:rPr lang="en-GB" sz="1200" dirty="0" err="1" smtClean="0"/>
              <a:t>problemas</a:t>
            </a:r>
            <a:r>
              <a:rPr lang="en-GB" sz="1200" dirty="0" smtClean="0"/>
              <a:t> de </a:t>
            </a:r>
            <a:r>
              <a:rPr lang="en-GB" sz="1200" dirty="0" err="1" smtClean="0"/>
              <a:t>ratería</a:t>
            </a:r>
            <a:r>
              <a:rPr lang="en-GB" sz="1200" dirty="0" smtClean="0"/>
              <a:t>, </a:t>
            </a:r>
            <a:r>
              <a:rPr lang="en-GB" sz="1200" dirty="0" err="1" smtClean="0"/>
              <a:t>malezas</a:t>
            </a:r>
            <a:r>
              <a:rPr lang="en-GB" sz="1200" dirty="0" smtClean="0"/>
              <a:t>, </a:t>
            </a:r>
            <a:r>
              <a:rPr lang="en-GB" sz="1200" dirty="0" err="1" smtClean="0"/>
              <a:t>plagas</a:t>
            </a:r>
            <a:r>
              <a:rPr lang="en-GB" sz="1200" dirty="0" smtClean="0"/>
              <a:t>, </a:t>
            </a:r>
            <a:r>
              <a:rPr lang="en-GB" sz="1200" dirty="0" err="1" smtClean="0"/>
              <a:t>edificios</a:t>
            </a:r>
            <a:r>
              <a:rPr lang="en-GB" sz="1200" dirty="0" smtClean="0"/>
              <a:t> </a:t>
            </a:r>
            <a:r>
              <a:rPr lang="en-GB" sz="1200" dirty="0" err="1" smtClean="0"/>
              <a:t>inseguros</a:t>
            </a:r>
            <a:r>
              <a:rPr lang="en-GB" sz="1200" dirty="0" smtClean="0"/>
              <a:t>, </a:t>
            </a:r>
            <a:r>
              <a:rPr lang="en-GB" sz="1200" dirty="0" err="1" smtClean="0"/>
              <a:t>grafitis</a:t>
            </a:r>
            <a:r>
              <a:rPr lang="en-GB" sz="1200" dirty="0" smtClean="0"/>
              <a:t/>
            </a:r>
            <a:br>
              <a:rPr lang="en-GB" sz="1200" dirty="0" smtClean="0"/>
            </a:br>
            <a:endParaRPr lang="en-US" sz="1200" dirty="0" smtClean="0"/>
          </a:p>
          <a:p>
            <a:r>
              <a:rPr lang="en-GB" sz="1200" b="1" dirty="0" err="1" smtClean="0"/>
              <a:t>Indicadores</a:t>
            </a:r>
            <a:r>
              <a:rPr lang="en-GB" sz="1200" b="1" dirty="0" smtClean="0"/>
              <a:t> Claves del </a:t>
            </a:r>
            <a:r>
              <a:rPr lang="en-GB" sz="1200" b="1" dirty="0" err="1" smtClean="0"/>
              <a:t>Desempeño</a:t>
            </a:r>
            <a:r>
              <a:rPr lang="en-GB" sz="1200" b="1" dirty="0" smtClean="0"/>
              <a:t> de </a:t>
            </a:r>
            <a:r>
              <a:rPr lang="en-GB" sz="1200" b="1" dirty="0" err="1" smtClean="0"/>
              <a:t>loa</a:t>
            </a:r>
            <a:r>
              <a:rPr lang="en-GB" sz="1200" b="1" dirty="0" smtClean="0"/>
              <a:t> </a:t>
            </a:r>
            <a:r>
              <a:rPr lang="en-GB" sz="1200" b="1" dirty="0" err="1" smtClean="0"/>
              <a:t>Productos</a:t>
            </a:r>
            <a:endParaRPr lang="en-US" sz="1200" dirty="0"/>
          </a:p>
          <a:p>
            <a:pPr marL="171450" lvl="0" indent="-171450">
              <a:buFont typeface="Arial"/>
              <a:buChar char="•"/>
            </a:pPr>
            <a:r>
              <a:rPr lang="en-GB" sz="1200" dirty="0" err="1" smtClean="0"/>
              <a:t>Prestación</a:t>
            </a:r>
            <a:r>
              <a:rPr lang="en-GB" sz="1200" dirty="0" smtClean="0"/>
              <a:t> del </a:t>
            </a:r>
            <a:r>
              <a:rPr lang="en-GB" sz="1200" dirty="0" err="1" smtClean="0"/>
              <a:t>Servicio</a:t>
            </a:r>
            <a:r>
              <a:rPr lang="en-GB" sz="1200" dirty="0" smtClean="0"/>
              <a:t>: </a:t>
            </a:r>
            <a:r>
              <a:rPr lang="en-GB" sz="1200" dirty="0" err="1" smtClean="0"/>
              <a:t>Resultado</a:t>
            </a:r>
            <a:r>
              <a:rPr lang="en-GB" sz="1200" dirty="0" smtClean="0"/>
              <a:t> de </a:t>
            </a:r>
            <a:r>
              <a:rPr lang="en-GB" sz="1200" dirty="0" err="1" smtClean="0"/>
              <a:t>Encuesta</a:t>
            </a:r>
            <a:r>
              <a:rPr lang="en-GB" sz="1200" dirty="0" smtClean="0"/>
              <a:t> de </a:t>
            </a:r>
            <a:r>
              <a:rPr lang="en-GB" sz="1200" dirty="0" err="1" smtClean="0"/>
              <a:t>Satisafcción</a:t>
            </a:r>
            <a:r>
              <a:rPr lang="en-GB" sz="1200" dirty="0" smtClean="0"/>
              <a:t> (</a:t>
            </a:r>
            <a:r>
              <a:rPr lang="en-GB" sz="1200" dirty="0" err="1" smtClean="0"/>
              <a:t>encuestas</a:t>
            </a:r>
            <a:r>
              <a:rPr lang="en-GB" sz="1200" dirty="0" smtClean="0"/>
              <a:t> </a:t>
            </a:r>
            <a:r>
              <a:rPr lang="en-GB" sz="1200" dirty="0" err="1" smtClean="0"/>
              <a:t>llevadas</a:t>
            </a:r>
            <a:r>
              <a:rPr lang="en-GB" sz="1200" dirty="0" smtClean="0"/>
              <a:t> a </a:t>
            </a:r>
            <a:r>
              <a:rPr lang="en-GB" sz="1200" dirty="0" err="1" smtClean="0"/>
              <a:t>cabo</a:t>
            </a:r>
            <a:r>
              <a:rPr lang="en-GB" sz="1200" dirty="0" smtClean="0"/>
              <a:t> </a:t>
            </a:r>
            <a:r>
              <a:rPr lang="en-GB" sz="1200" dirty="0" err="1" smtClean="0"/>
              <a:t>por</a:t>
            </a:r>
            <a:r>
              <a:rPr lang="en-GB" sz="1200" dirty="0" smtClean="0"/>
              <a:t> </a:t>
            </a:r>
            <a:r>
              <a:rPr lang="en-GB" sz="1200" dirty="0" err="1" smtClean="0"/>
              <a:t>agencias</a:t>
            </a:r>
            <a:r>
              <a:rPr lang="en-GB" sz="1200" dirty="0" smtClean="0"/>
              <a:t> </a:t>
            </a:r>
            <a:r>
              <a:rPr lang="en-GB" sz="1200" dirty="0" err="1" smtClean="0"/>
              <a:t>independientes</a:t>
            </a:r>
            <a:r>
              <a:rPr lang="en-GB" sz="1200" dirty="0" smtClean="0"/>
              <a:t>)   </a:t>
            </a:r>
            <a:endParaRPr lang="en-US" sz="1200" dirty="0"/>
          </a:p>
          <a:p>
            <a:pPr marL="171450" lvl="0" indent="-171450">
              <a:buFont typeface="Arial"/>
              <a:buChar char="•"/>
            </a:pPr>
            <a:r>
              <a:rPr lang="en-GB" sz="1200" dirty="0" smtClean="0"/>
              <a:t>Vida </a:t>
            </a:r>
            <a:r>
              <a:rPr lang="en-GB" sz="1200" dirty="0" err="1" smtClean="0"/>
              <a:t>útil</a:t>
            </a:r>
            <a:r>
              <a:rPr lang="en-GB" sz="1200" dirty="0" smtClean="0"/>
              <a:t> del </a:t>
            </a:r>
            <a:r>
              <a:rPr lang="en-GB" sz="1200" dirty="0" err="1" smtClean="0"/>
              <a:t>Productro</a:t>
            </a:r>
            <a:r>
              <a:rPr lang="en-GB" sz="1200" dirty="0" smtClean="0"/>
              <a:t>/</a:t>
            </a:r>
            <a:r>
              <a:rPr lang="en-GB" sz="1200" dirty="0" err="1" smtClean="0"/>
              <a:t>Servicio</a:t>
            </a:r>
            <a:r>
              <a:rPr lang="en-GB" sz="1200" dirty="0" smtClean="0"/>
              <a:t>: La </a:t>
            </a:r>
            <a:r>
              <a:rPr lang="en-GB" sz="1200" dirty="0" err="1" smtClean="0"/>
              <a:t>Agenciade</a:t>
            </a:r>
            <a:r>
              <a:rPr lang="en-GB" sz="1200" dirty="0" smtClean="0"/>
              <a:t> </a:t>
            </a:r>
            <a:r>
              <a:rPr lang="en-GB" sz="1200" dirty="0" err="1" smtClean="0"/>
              <a:t>Aplicación</a:t>
            </a:r>
            <a:r>
              <a:rPr lang="en-GB" sz="1200" dirty="0" smtClean="0"/>
              <a:t> del </a:t>
            </a:r>
            <a:r>
              <a:rPr lang="en-GB" sz="1200" dirty="0" err="1" smtClean="0"/>
              <a:t>Código</a:t>
            </a:r>
            <a:r>
              <a:rPr lang="en-GB" sz="1200" dirty="0" smtClean="0"/>
              <a:t> </a:t>
            </a:r>
            <a:r>
              <a:rPr lang="en-GB" sz="1200" dirty="0" err="1" smtClean="0"/>
              <a:t>deberá</a:t>
            </a:r>
            <a:r>
              <a:rPr lang="en-GB" sz="1200" dirty="0" smtClean="0"/>
              <a:t> </a:t>
            </a:r>
            <a:r>
              <a:rPr lang="en-GB" sz="1200" dirty="0" err="1" smtClean="0"/>
              <a:t>tener</a:t>
            </a:r>
            <a:r>
              <a:rPr lang="en-GB" sz="1200" dirty="0" smtClean="0"/>
              <a:t> </a:t>
            </a:r>
            <a:r>
              <a:rPr lang="en-GB" sz="1200" dirty="0" err="1" smtClean="0"/>
              <a:t>una</a:t>
            </a:r>
            <a:r>
              <a:rPr lang="en-GB" sz="1200" dirty="0" smtClean="0"/>
              <a:t> </a:t>
            </a:r>
            <a:r>
              <a:rPr lang="en-GB" sz="1200" dirty="0" err="1" smtClean="0"/>
              <a:t>Satisafcción</a:t>
            </a:r>
            <a:r>
              <a:rPr lang="en-GB" sz="1200" dirty="0" smtClean="0"/>
              <a:t> de la </a:t>
            </a:r>
            <a:r>
              <a:rPr lang="en-GB" sz="1200" dirty="0" err="1" smtClean="0"/>
              <a:t>Comunidad</a:t>
            </a:r>
            <a:r>
              <a:rPr lang="en-GB" sz="1200" dirty="0" smtClean="0"/>
              <a:t> mayor o </a:t>
            </a:r>
            <a:r>
              <a:rPr lang="en-GB" sz="1200" dirty="0" err="1" smtClean="0"/>
              <a:t>igual</a:t>
            </a:r>
            <a:r>
              <a:rPr lang="en-GB" sz="1200" dirty="0" smtClean="0"/>
              <a:t> a 60%. </a:t>
            </a:r>
            <a:br>
              <a:rPr lang="en-GB" sz="1200" dirty="0" smtClean="0"/>
            </a:br>
            <a:endParaRPr lang="en-US" sz="1200" dirty="0"/>
          </a:p>
          <a:p>
            <a:r>
              <a:rPr lang="en-GB" sz="1200" b="1" dirty="0" err="1" smtClean="0"/>
              <a:t>Indicadores</a:t>
            </a:r>
            <a:r>
              <a:rPr lang="en-GB" sz="1200" b="1" dirty="0" smtClean="0"/>
              <a:t> Claves del </a:t>
            </a:r>
            <a:r>
              <a:rPr lang="en-GB" sz="1200" b="1" dirty="0" err="1" smtClean="0"/>
              <a:t>Desempeño</a:t>
            </a:r>
            <a:r>
              <a:rPr lang="en-GB" sz="1200" b="1" dirty="0" smtClean="0"/>
              <a:t> de los </a:t>
            </a:r>
            <a:r>
              <a:rPr lang="en-GB" sz="1200" b="1" dirty="0" err="1" smtClean="0"/>
              <a:t>Procesos</a:t>
            </a:r>
            <a:endParaRPr lang="en-US" sz="1200" dirty="0"/>
          </a:p>
          <a:p>
            <a:pPr marL="171450" lvl="0" indent="-171450">
              <a:buFont typeface="Arial"/>
              <a:buChar char="•"/>
            </a:pPr>
            <a:r>
              <a:rPr lang="en-GB" sz="1200" dirty="0" err="1" smtClean="0"/>
              <a:t>Madurez</a:t>
            </a:r>
            <a:r>
              <a:rPr lang="en-GB" sz="1200" dirty="0" smtClean="0"/>
              <a:t> de los </a:t>
            </a:r>
            <a:r>
              <a:rPr lang="en-GB" sz="1200" dirty="0" err="1" smtClean="0"/>
              <a:t>Procesos</a:t>
            </a:r>
            <a:r>
              <a:rPr lang="en-GB" sz="1200" dirty="0" smtClean="0"/>
              <a:t>: </a:t>
            </a:r>
            <a:r>
              <a:rPr lang="en-GB" sz="1200" dirty="0" err="1" smtClean="0"/>
              <a:t>Madurez</a:t>
            </a:r>
            <a:r>
              <a:rPr lang="en-GB" sz="1200" dirty="0" smtClean="0"/>
              <a:t> del SGA – </a:t>
            </a:r>
            <a:r>
              <a:rPr lang="en-GB" sz="1200" dirty="0" err="1" smtClean="0"/>
              <a:t>aplicación</a:t>
            </a:r>
            <a:r>
              <a:rPr lang="en-GB" sz="1200" dirty="0" smtClean="0"/>
              <a:t> del </a:t>
            </a:r>
            <a:r>
              <a:rPr lang="en-GB" sz="1200" dirty="0" err="1" smtClean="0"/>
              <a:t>ciclo</a:t>
            </a:r>
            <a:r>
              <a:rPr lang="en-GB" sz="1200" dirty="0" smtClean="0"/>
              <a:t> de Deming: </a:t>
            </a:r>
            <a:r>
              <a:rPr lang="en-GB" sz="1200" dirty="0" err="1" smtClean="0"/>
              <a:t>Planear</a:t>
            </a:r>
            <a:r>
              <a:rPr lang="en-GB" sz="1200" dirty="0" smtClean="0"/>
              <a:t>- </a:t>
            </a:r>
            <a:r>
              <a:rPr lang="en-GB" sz="1200" dirty="0" err="1" smtClean="0"/>
              <a:t>Hacer</a:t>
            </a:r>
            <a:r>
              <a:rPr lang="en-GB" sz="1200" dirty="0" smtClean="0"/>
              <a:t>- </a:t>
            </a:r>
            <a:r>
              <a:rPr lang="en-GB" sz="1200" dirty="0" err="1" smtClean="0"/>
              <a:t>Verificar</a:t>
            </a:r>
            <a:r>
              <a:rPr lang="en-GB" sz="1200" dirty="0" smtClean="0"/>
              <a:t>- </a:t>
            </a:r>
            <a:r>
              <a:rPr lang="en-GB" sz="1200" dirty="0" err="1" smtClean="0"/>
              <a:t>Actuar</a:t>
            </a:r>
            <a:r>
              <a:rPr lang="en-GB" sz="1200" dirty="0" smtClean="0"/>
              <a:t> </a:t>
            </a:r>
          </a:p>
          <a:p>
            <a:pPr marL="171450" lvl="0" indent="-171450">
              <a:buFont typeface="Arial"/>
              <a:buChar char="•"/>
            </a:pPr>
            <a:r>
              <a:rPr lang="es-ES" sz="1200" dirty="0" smtClean="0"/>
              <a:t>Eficiencia de madurez y la imparcialidad de los procesos: número de acciones correctivas y su impacto financiero </a:t>
            </a:r>
            <a:r>
              <a:rPr lang="en-GB" sz="1200" dirty="0" smtClean="0"/>
              <a:t/>
            </a:r>
            <a:br>
              <a:rPr lang="en-GB" sz="1200" dirty="0" smtClean="0"/>
            </a:br>
            <a:endParaRPr lang="en-US" sz="1200" dirty="0"/>
          </a:p>
          <a:p>
            <a:r>
              <a:rPr lang="en-GB" sz="1200" b="1" dirty="0" err="1" smtClean="0"/>
              <a:t>Indicadores</a:t>
            </a:r>
            <a:r>
              <a:rPr lang="en-GB" sz="1200" b="1" dirty="0" smtClean="0"/>
              <a:t> Claves del </a:t>
            </a:r>
            <a:r>
              <a:rPr lang="en-GB" sz="1200" b="1" dirty="0" err="1" smtClean="0"/>
              <a:t>Desempeño</a:t>
            </a:r>
            <a:r>
              <a:rPr lang="en-GB" sz="1200" b="1" dirty="0" smtClean="0"/>
              <a:t> Social</a:t>
            </a:r>
            <a:endParaRPr lang="en-US" sz="1200" dirty="0"/>
          </a:p>
          <a:p>
            <a:pPr marL="171450" lvl="0" indent="-171450">
              <a:buFont typeface="Arial"/>
              <a:buChar char="•"/>
            </a:pPr>
            <a:r>
              <a:rPr lang="en-GB" sz="1200" dirty="0" err="1" smtClean="0"/>
              <a:t>Practicas</a:t>
            </a:r>
            <a:r>
              <a:rPr lang="en-GB" sz="1200" dirty="0" smtClean="0"/>
              <a:t> </a:t>
            </a:r>
            <a:r>
              <a:rPr lang="en-GB" sz="1200" dirty="0" err="1" smtClean="0"/>
              <a:t>Laborales</a:t>
            </a:r>
            <a:r>
              <a:rPr lang="en-GB" sz="1200" dirty="0" smtClean="0"/>
              <a:t> y Trabajo </a:t>
            </a:r>
            <a:r>
              <a:rPr lang="en-GB" sz="1200" dirty="0" err="1" smtClean="0"/>
              <a:t>Decente</a:t>
            </a:r>
            <a:r>
              <a:rPr lang="en-GB" sz="1200" dirty="0" smtClean="0"/>
              <a:t>: </a:t>
            </a:r>
            <a:r>
              <a:rPr lang="en-GB" sz="1200" dirty="0" err="1" smtClean="0"/>
              <a:t>Número</a:t>
            </a:r>
            <a:r>
              <a:rPr lang="en-GB" sz="1200" dirty="0" smtClean="0"/>
              <a:t> de </a:t>
            </a:r>
            <a:r>
              <a:rPr lang="en-GB" sz="1200" dirty="0" err="1" smtClean="0"/>
              <a:t>accidentes</a:t>
            </a:r>
            <a:r>
              <a:rPr lang="en-GB" sz="1200" dirty="0" smtClean="0"/>
              <a:t> </a:t>
            </a:r>
            <a:r>
              <a:rPr lang="en-GB" sz="1200" dirty="0" err="1" smtClean="0"/>
              <a:t>laborales</a:t>
            </a:r>
            <a:r>
              <a:rPr lang="en-GB" sz="1200" dirty="0" smtClean="0"/>
              <a:t> y </a:t>
            </a:r>
            <a:r>
              <a:rPr lang="en-GB" sz="1200" dirty="0" err="1" smtClean="0"/>
              <a:t>cantidad</a:t>
            </a:r>
            <a:r>
              <a:rPr lang="en-GB" sz="1200" dirty="0" smtClean="0"/>
              <a:t> de </a:t>
            </a:r>
            <a:r>
              <a:rPr lang="en-GB" sz="1200" dirty="0" err="1" smtClean="0"/>
              <a:t>dinero</a:t>
            </a:r>
            <a:r>
              <a:rPr lang="en-GB" sz="1200" dirty="0" smtClean="0"/>
              <a:t> </a:t>
            </a:r>
            <a:r>
              <a:rPr lang="en-GB" sz="1200" dirty="0" err="1" smtClean="0"/>
              <a:t>incurrido</a:t>
            </a:r>
            <a:r>
              <a:rPr lang="en-GB" sz="1200" dirty="0" smtClean="0"/>
              <a:t> </a:t>
            </a:r>
            <a:endParaRPr lang="en-US" sz="1200" dirty="0"/>
          </a:p>
          <a:p>
            <a:pPr marL="171450" lvl="0" indent="-171450">
              <a:buFont typeface="Arial"/>
              <a:buChar char="•"/>
            </a:pPr>
            <a:r>
              <a:rPr lang="en-GB" sz="1200" dirty="0" err="1" smtClean="0"/>
              <a:t>Sociedad</a:t>
            </a:r>
            <a:r>
              <a:rPr lang="en-GB" sz="1200" dirty="0" smtClean="0"/>
              <a:t> y </a:t>
            </a:r>
            <a:r>
              <a:rPr lang="en-GB" sz="1200" dirty="0" err="1" smtClean="0"/>
              <a:t>Consumidores</a:t>
            </a:r>
            <a:r>
              <a:rPr lang="en-GB" sz="1200" dirty="0" smtClean="0"/>
              <a:t>: </a:t>
            </a:r>
            <a:r>
              <a:rPr lang="en-GB" sz="1200" dirty="0" err="1" smtClean="0"/>
              <a:t>Número</a:t>
            </a:r>
            <a:r>
              <a:rPr lang="en-GB" sz="1200" dirty="0" smtClean="0"/>
              <a:t> de </a:t>
            </a:r>
            <a:r>
              <a:rPr lang="en-GB" sz="1200" dirty="0" err="1" smtClean="0"/>
              <a:t>chicos</a:t>
            </a:r>
            <a:r>
              <a:rPr lang="en-GB" sz="1200" dirty="0" smtClean="0"/>
              <a:t> </a:t>
            </a:r>
            <a:r>
              <a:rPr lang="en-GB" sz="1200" dirty="0" err="1" smtClean="0"/>
              <a:t>que</a:t>
            </a:r>
            <a:r>
              <a:rPr lang="en-GB" sz="1200" dirty="0" smtClean="0"/>
              <a:t> </a:t>
            </a:r>
            <a:r>
              <a:rPr lang="en-GB" sz="1200" dirty="0" err="1" smtClean="0"/>
              <a:t>recibieron</a:t>
            </a:r>
            <a:r>
              <a:rPr lang="en-GB" sz="1200" dirty="0" smtClean="0"/>
              <a:t> </a:t>
            </a:r>
            <a:r>
              <a:rPr lang="en-GB" sz="1200" dirty="0" err="1" smtClean="0"/>
              <a:t>cursos</a:t>
            </a:r>
            <a:r>
              <a:rPr lang="en-GB" sz="1200" dirty="0" smtClean="0"/>
              <a:t> de </a:t>
            </a:r>
            <a:r>
              <a:rPr lang="en-GB" sz="1200" dirty="0" err="1" smtClean="0"/>
              <a:t>capacitación</a:t>
            </a:r>
            <a:r>
              <a:rPr lang="en-GB" sz="1200" dirty="0" smtClean="0"/>
              <a:t> </a:t>
            </a:r>
            <a:r>
              <a:rPr lang="en-GB" sz="1200" dirty="0" err="1" smtClean="0"/>
              <a:t>sobre</a:t>
            </a:r>
            <a:r>
              <a:rPr lang="en-GB" sz="1200" dirty="0" smtClean="0"/>
              <a:t> </a:t>
            </a:r>
            <a:r>
              <a:rPr lang="en-GB" sz="1200" dirty="0" err="1" smtClean="0"/>
              <a:t>Sostenibilidad</a:t>
            </a:r>
            <a:r>
              <a:rPr lang="en-GB" sz="1200" dirty="0" smtClean="0"/>
              <a:t>.</a:t>
            </a:r>
            <a:endParaRPr lang="en-US" sz="1200" dirty="0"/>
          </a:p>
          <a:p>
            <a:pPr marL="171450" lvl="0" indent="-171450">
              <a:buFont typeface="Arial"/>
              <a:buChar char="•"/>
            </a:pPr>
            <a:r>
              <a:rPr lang="en-GB" sz="1200" dirty="0" err="1" smtClean="0"/>
              <a:t>Comportamiento</a:t>
            </a:r>
            <a:r>
              <a:rPr lang="en-GB" sz="1200" dirty="0" smtClean="0"/>
              <a:t> </a:t>
            </a:r>
            <a:r>
              <a:rPr lang="en-GB" sz="1200" dirty="0" err="1" smtClean="0"/>
              <a:t>ëtico</a:t>
            </a:r>
            <a:r>
              <a:rPr lang="en-GB" sz="1200" dirty="0" smtClean="0"/>
              <a:t>: </a:t>
            </a:r>
            <a:r>
              <a:rPr lang="en-GB" sz="1200" dirty="0" err="1" smtClean="0"/>
              <a:t>Implementar</a:t>
            </a:r>
            <a:r>
              <a:rPr lang="en-GB" sz="1200" dirty="0" smtClean="0"/>
              <a:t> “</a:t>
            </a:r>
            <a:r>
              <a:rPr lang="en-GB" sz="1200" dirty="0" err="1" smtClean="0"/>
              <a:t>Premios</a:t>
            </a:r>
            <a:r>
              <a:rPr lang="en-GB" sz="1200" dirty="0" smtClean="0"/>
              <a:t> a la </a:t>
            </a:r>
            <a:r>
              <a:rPr lang="en-GB" sz="1200" dirty="0" err="1" smtClean="0"/>
              <a:t>Sostenibilidad</a:t>
            </a:r>
            <a:r>
              <a:rPr lang="en-GB" sz="1200" dirty="0" smtClean="0"/>
              <a:t>” en </a:t>
            </a:r>
            <a:r>
              <a:rPr lang="en-GB" sz="1200" dirty="0" err="1" smtClean="0"/>
              <a:t>escuelas</a:t>
            </a:r>
            <a:r>
              <a:rPr lang="en-GB" sz="1200" dirty="0" smtClean="0"/>
              <a:t>, </a:t>
            </a:r>
            <a:r>
              <a:rPr lang="en-GB" sz="1200" dirty="0" err="1" smtClean="0"/>
              <a:t>restaurantes</a:t>
            </a:r>
            <a:r>
              <a:rPr lang="en-GB" sz="1200" dirty="0" smtClean="0"/>
              <a:t>, </a:t>
            </a:r>
            <a:r>
              <a:rPr lang="en-GB" sz="1200" dirty="0" err="1" smtClean="0"/>
              <a:t>organizadores</a:t>
            </a:r>
            <a:r>
              <a:rPr lang="en-GB" sz="1200" dirty="0" smtClean="0"/>
              <a:t> de </a:t>
            </a:r>
            <a:r>
              <a:rPr lang="en-GB" sz="1200" dirty="0" err="1" smtClean="0"/>
              <a:t>eventos</a:t>
            </a:r>
            <a:r>
              <a:rPr lang="en-GB" sz="1200" dirty="0" smtClean="0"/>
              <a:t>, etc. </a:t>
            </a:r>
            <a:r>
              <a:rPr lang="en-GB" sz="1050" dirty="0" smtClean="0"/>
              <a:t/>
            </a:r>
            <a:br>
              <a:rPr lang="en-GB" sz="1050" dirty="0" smtClean="0"/>
            </a:br>
            <a:endParaRPr lang="en-US" sz="1050" dirty="0"/>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39" y="1600200"/>
            <a:ext cx="1381810" cy="773430"/>
          </a:xfrm>
          <a:prstGeom prst="rect">
            <a:avLst/>
          </a:prstGeom>
        </p:spPr>
      </p:pic>
      <p:sp>
        <p:nvSpPr>
          <p:cNvPr id="3" name="TextBox 2"/>
          <p:cNvSpPr txBox="1"/>
          <p:nvPr/>
        </p:nvSpPr>
        <p:spPr>
          <a:xfrm>
            <a:off x="1371600" y="685800"/>
            <a:ext cx="1010213" cy="369332"/>
          </a:xfrm>
          <a:prstGeom prst="rect">
            <a:avLst/>
          </a:prstGeom>
          <a:noFill/>
        </p:spPr>
        <p:txBody>
          <a:bodyPr wrap="none" rtlCol="0">
            <a:spAutoFit/>
          </a:bodyPr>
          <a:lstStyle/>
          <a:p>
            <a:r>
              <a:rPr lang="en-US" dirty="0" err="1" smtClean="0"/>
              <a:t>Ejemplo</a:t>
            </a:r>
            <a:r>
              <a:rPr lang="en-US" dirty="0" smtClean="0"/>
              <a:t>:</a:t>
            </a:r>
            <a:endParaRPr lang="en-US" dirty="0"/>
          </a:p>
        </p:txBody>
      </p:sp>
    </p:spTree>
    <p:extLst>
      <p:ext uri="{BB962C8B-B14F-4D97-AF65-F5344CB8AC3E}">
        <p14:creationId xmlns:p14="http://schemas.microsoft.com/office/powerpoint/2010/main" val="8197107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5" end="1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6" end="1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17" end="1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P5 Impact Assessment</a:t>
            </a:r>
            <a:endParaRPr lang="en-US" dirty="0"/>
          </a:p>
        </p:txBody>
      </p:sp>
      <p:sp>
        <p:nvSpPr>
          <p:cNvPr id="10" name="Rectangle 9"/>
          <p:cNvSpPr/>
          <p:nvPr/>
        </p:nvSpPr>
        <p:spPr>
          <a:xfrm>
            <a:off x="914400" y="1447800"/>
            <a:ext cx="7543800" cy="646331"/>
          </a:xfrm>
          <a:prstGeom prst="rect">
            <a:avLst/>
          </a:prstGeom>
        </p:spPr>
        <p:txBody>
          <a:bodyPr wrap="square">
            <a:spAutoFit/>
          </a:bodyPr>
          <a:lstStyle/>
          <a:p>
            <a:r>
              <a:rPr lang="en-GB" dirty="0" err="1" smtClean="0"/>
              <a:t>Resumen</a:t>
            </a:r>
            <a:r>
              <a:rPr lang="en-GB" dirty="0" smtClean="0"/>
              <a:t> de la </a:t>
            </a:r>
            <a:r>
              <a:rPr lang="en-GB" dirty="0" err="1" smtClean="0"/>
              <a:t>Evaluación</a:t>
            </a:r>
            <a:r>
              <a:rPr lang="en-GB" dirty="0" smtClean="0"/>
              <a:t> de </a:t>
            </a:r>
            <a:r>
              <a:rPr lang="en-GB" dirty="0" err="1" smtClean="0"/>
              <a:t>Impacto</a:t>
            </a:r>
            <a:r>
              <a:rPr lang="en-GB" dirty="0" smtClean="0"/>
              <a:t> P5 y de </a:t>
            </a:r>
            <a:r>
              <a:rPr lang="en-GB" dirty="0" err="1" smtClean="0"/>
              <a:t>las</a:t>
            </a:r>
            <a:r>
              <a:rPr lang="en-GB" dirty="0" smtClean="0"/>
              <a:t> </a:t>
            </a:r>
            <a:r>
              <a:rPr lang="en-GB" dirty="0" err="1" smtClean="0"/>
              <a:t>Acciones</a:t>
            </a:r>
            <a:r>
              <a:rPr lang="en-GB" dirty="0" smtClean="0"/>
              <a:t> </a:t>
            </a:r>
            <a:r>
              <a:rPr lang="en-GB" dirty="0" err="1" smtClean="0"/>
              <a:t>que</a:t>
            </a:r>
            <a:r>
              <a:rPr lang="en-GB" dirty="0" smtClean="0"/>
              <a:t> </a:t>
            </a:r>
            <a:r>
              <a:rPr lang="en-GB" dirty="0" err="1" smtClean="0"/>
              <a:t>serán</a:t>
            </a:r>
            <a:r>
              <a:rPr lang="en-GB" dirty="0" smtClean="0"/>
              <a:t> </a:t>
            </a:r>
            <a:r>
              <a:rPr lang="en-GB" dirty="0" err="1" smtClean="0"/>
              <a:t>tomadas</a:t>
            </a:r>
            <a:r>
              <a:rPr lang="en-GB" dirty="0" smtClean="0"/>
              <a:t> </a:t>
            </a:r>
            <a:r>
              <a:rPr lang="en-GB" dirty="0" err="1" smtClean="0"/>
              <a:t>para</a:t>
            </a:r>
            <a:r>
              <a:rPr lang="en-GB" dirty="0" smtClean="0"/>
              <a:t> </a:t>
            </a:r>
            <a:r>
              <a:rPr lang="en-GB" dirty="0" err="1" smtClean="0"/>
              <a:t>reducir</a:t>
            </a:r>
            <a:r>
              <a:rPr lang="en-GB" dirty="0" smtClean="0"/>
              <a:t> </a:t>
            </a:r>
            <a:r>
              <a:rPr lang="en-GB" dirty="0" err="1" smtClean="0"/>
              <a:t>efectos</a:t>
            </a:r>
            <a:r>
              <a:rPr lang="en-GB" dirty="0" smtClean="0"/>
              <a:t> </a:t>
            </a:r>
            <a:r>
              <a:rPr lang="en-GB" dirty="0" err="1" smtClean="0"/>
              <a:t>negativos</a:t>
            </a:r>
            <a:r>
              <a:rPr lang="en-GB" dirty="0" smtClean="0"/>
              <a:t> o </a:t>
            </a:r>
            <a:r>
              <a:rPr lang="en-GB" dirty="0" err="1" smtClean="0"/>
              <a:t>aumentar</a:t>
            </a:r>
            <a:r>
              <a:rPr lang="en-GB" dirty="0" smtClean="0"/>
              <a:t> </a:t>
            </a:r>
            <a:r>
              <a:rPr lang="en-GB" dirty="0" err="1" smtClean="0"/>
              <a:t>las</a:t>
            </a:r>
            <a:r>
              <a:rPr lang="en-GB" dirty="0" smtClean="0"/>
              <a:t> </a:t>
            </a:r>
            <a:r>
              <a:rPr lang="en-GB" dirty="0" err="1" smtClean="0"/>
              <a:t>oportunidades</a:t>
            </a:r>
            <a:r>
              <a:rPr lang="en-GB" dirty="0" smtClean="0"/>
              <a:t> </a:t>
            </a:r>
            <a:r>
              <a:rPr lang="en-GB" dirty="0" err="1" smtClean="0"/>
              <a:t>identificadas</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057229766"/>
              </p:ext>
            </p:extLst>
          </p:nvPr>
        </p:nvGraphicFramePr>
        <p:xfrm>
          <a:off x="768350" y="2032000"/>
          <a:ext cx="7607300" cy="2794000"/>
        </p:xfrm>
        <a:graphic>
          <a:graphicData uri="http://schemas.openxmlformats.org/presentationml/2006/ole">
            <mc:AlternateContent xmlns:mc="http://schemas.openxmlformats.org/markup-compatibility/2006">
              <mc:Choice xmlns:v="urn:schemas-microsoft-com:vml" Requires="v">
                <p:oleObj spid="_x0000_s5129" name="Document" r:id="rId4" imgW="7607020" imgH="2793897" progId="Word.Document.12">
                  <p:embed/>
                </p:oleObj>
              </mc:Choice>
              <mc:Fallback>
                <p:oleObj name="Document" r:id="rId4" imgW="7607020" imgH="2793897" progId="Word.Document.12">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350" y="2032000"/>
                        <a:ext cx="7607300" cy="279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78237106"/>
      </p:ext>
    </p:extLst>
  </p:cSld>
  <p:clrMapOvr>
    <a:masterClrMapping/>
  </p:clrMapOvr>
  <p:transition spd="slow"/>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762000"/>
          </a:xfrm>
        </p:spPr>
        <p:txBody>
          <a:bodyPr/>
          <a:lstStyle/>
          <a:p>
            <a:r>
              <a:rPr lang="en-US" dirty="0" smtClean="0"/>
              <a:t>Las </a:t>
            </a:r>
            <a:r>
              <a:rPr lang="en-US" dirty="0" err="1" smtClean="0"/>
              <a:t>partes</a:t>
            </a:r>
            <a:r>
              <a:rPr lang="en-US" smtClean="0"/>
              <a:t> finales</a:t>
            </a:r>
            <a:endParaRPr lang="en-US" dirty="0"/>
          </a:p>
        </p:txBody>
      </p:sp>
      <p:sp>
        <p:nvSpPr>
          <p:cNvPr id="4" name="Rectangle 3"/>
          <p:cNvSpPr/>
          <p:nvPr/>
        </p:nvSpPr>
        <p:spPr>
          <a:xfrm>
            <a:off x="228600" y="533400"/>
            <a:ext cx="8299938" cy="5655394"/>
          </a:xfrm>
          <a:prstGeom prst="rect">
            <a:avLst/>
          </a:prstGeom>
        </p:spPr>
        <p:txBody>
          <a:bodyPr wrap="square">
            <a:spAutoFit/>
          </a:bodyPr>
          <a:lstStyle/>
          <a:p>
            <a:pPr lvl="0"/>
            <a:r>
              <a:rPr lang="en-GB" sz="1550" b="1" dirty="0" err="1" smtClean="0"/>
              <a:t>Exclusiones</a:t>
            </a:r>
            <a:r>
              <a:rPr lang="en-GB" sz="1550" b="1" dirty="0" smtClean="0"/>
              <a:t> del </a:t>
            </a:r>
            <a:r>
              <a:rPr lang="en-GB" sz="1550" b="1" dirty="0" err="1" smtClean="0"/>
              <a:t>Alcance</a:t>
            </a:r>
            <a:endParaRPr lang="en-US" sz="1550" dirty="0"/>
          </a:p>
          <a:p>
            <a:r>
              <a:rPr lang="en-US" sz="1550" dirty="0" err="1" smtClean="0"/>
              <a:t>Ninguna</a:t>
            </a:r>
            <a:r>
              <a:rPr lang="en-US" sz="1550" dirty="0" smtClean="0"/>
              <a:t>.</a:t>
            </a:r>
            <a:endParaRPr lang="en-US" sz="1550" dirty="0"/>
          </a:p>
          <a:p>
            <a:r>
              <a:rPr lang="en-GB" sz="1550" b="1" dirty="0"/>
              <a:t> </a:t>
            </a:r>
            <a:endParaRPr lang="en-US" sz="1550" dirty="0"/>
          </a:p>
          <a:p>
            <a:pPr lvl="0"/>
            <a:r>
              <a:rPr lang="en-GB" sz="1550" b="1" dirty="0" err="1" smtClean="0"/>
              <a:t>Gestión</a:t>
            </a:r>
            <a:r>
              <a:rPr lang="en-GB" sz="1550" b="1" dirty="0" smtClean="0"/>
              <a:t> de </a:t>
            </a:r>
            <a:r>
              <a:rPr lang="en-GB" sz="1550" b="1" dirty="0" err="1" smtClean="0"/>
              <a:t>Riesgos</a:t>
            </a:r>
            <a:r>
              <a:rPr lang="en-GB" sz="1550" b="1" dirty="0" smtClean="0"/>
              <a:t> de </a:t>
            </a:r>
            <a:r>
              <a:rPr lang="en-GB" sz="1550" b="1" dirty="0" err="1" smtClean="0"/>
              <a:t>Sostenibilidad</a:t>
            </a:r>
            <a:endParaRPr lang="en-US" sz="1550" dirty="0"/>
          </a:p>
          <a:p>
            <a:r>
              <a:rPr lang="en-GB" sz="1550" dirty="0" smtClean="0"/>
              <a:t>Para la </a:t>
            </a:r>
            <a:r>
              <a:rPr lang="en-GB" sz="1550" dirty="0" err="1" smtClean="0"/>
              <a:t>Gestión</a:t>
            </a:r>
            <a:r>
              <a:rPr lang="en-GB" sz="1550" dirty="0" smtClean="0"/>
              <a:t> de </a:t>
            </a:r>
            <a:r>
              <a:rPr lang="en-GB" sz="1550" dirty="0" err="1" smtClean="0"/>
              <a:t>Riesgos</a:t>
            </a:r>
            <a:r>
              <a:rPr lang="en-GB" sz="1550" dirty="0" smtClean="0"/>
              <a:t> de </a:t>
            </a:r>
            <a:r>
              <a:rPr lang="en-GB" sz="1550" dirty="0" err="1" smtClean="0"/>
              <a:t>Sostenibilidad</a:t>
            </a:r>
            <a:r>
              <a:rPr lang="en-GB" sz="1550" dirty="0" smtClean="0"/>
              <a:t>, the agency </a:t>
            </a:r>
            <a:r>
              <a:rPr lang="en-GB" sz="1550" dirty="0" err="1" smtClean="0"/>
              <a:t>aplicará</a:t>
            </a:r>
            <a:r>
              <a:rPr lang="en-GB" sz="1550" dirty="0" smtClean="0"/>
              <a:t> la </a:t>
            </a:r>
            <a:r>
              <a:rPr lang="en-GB" sz="1550" dirty="0" err="1" smtClean="0"/>
              <a:t>Guía</a:t>
            </a:r>
            <a:r>
              <a:rPr lang="en-GB" sz="1550" dirty="0" smtClean="0"/>
              <a:t> del PMBOK®. El Plan de </a:t>
            </a:r>
            <a:r>
              <a:rPr lang="en-GB" sz="1550" dirty="0" err="1" smtClean="0"/>
              <a:t>Riesgos</a:t>
            </a:r>
            <a:r>
              <a:rPr lang="en-GB" sz="1550" dirty="0" smtClean="0"/>
              <a:t> de </a:t>
            </a:r>
            <a:r>
              <a:rPr lang="en-GB" sz="1550" dirty="0" err="1" smtClean="0"/>
              <a:t>Sostenibilidad</a:t>
            </a:r>
            <a:r>
              <a:rPr lang="en-GB" sz="1550" dirty="0" smtClean="0"/>
              <a:t> </a:t>
            </a:r>
            <a:r>
              <a:rPr lang="en-GB" sz="1550" dirty="0" err="1" smtClean="0"/>
              <a:t>deberá</a:t>
            </a:r>
            <a:r>
              <a:rPr lang="en-GB" sz="1550" dirty="0" smtClean="0"/>
              <a:t> </a:t>
            </a:r>
            <a:r>
              <a:rPr lang="en-GB" sz="1550" dirty="0" err="1" smtClean="0"/>
              <a:t>incluir</a:t>
            </a:r>
            <a:r>
              <a:rPr lang="en-GB" sz="1550" dirty="0" smtClean="0"/>
              <a:t> los </a:t>
            </a:r>
            <a:r>
              <a:rPr lang="en-GB" sz="1550" dirty="0" err="1" smtClean="0"/>
              <a:t>aspectos</a:t>
            </a:r>
            <a:r>
              <a:rPr lang="en-GB" sz="1550" dirty="0" smtClean="0"/>
              <a:t> e </a:t>
            </a:r>
            <a:r>
              <a:rPr lang="en-GB" sz="1550" dirty="0" err="1" smtClean="0"/>
              <a:t>impactos</a:t>
            </a:r>
            <a:r>
              <a:rPr lang="en-GB" sz="1550" dirty="0" smtClean="0"/>
              <a:t> </a:t>
            </a:r>
            <a:r>
              <a:rPr lang="en-GB" sz="1550" dirty="0" err="1" smtClean="0"/>
              <a:t>ambientales</a:t>
            </a:r>
            <a:r>
              <a:rPr lang="en-GB" sz="1550" dirty="0" smtClean="0"/>
              <a:t> y la </a:t>
            </a:r>
            <a:r>
              <a:rPr lang="en-GB" sz="1550" dirty="0" err="1" smtClean="0"/>
              <a:t>respuesta</a:t>
            </a:r>
            <a:r>
              <a:rPr lang="en-GB" sz="1550" dirty="0" smtClean="0"/>
              <a:t> a </a:t>
            </a:r>
            <a:r>
              <a:rPr lang="en-GB" sz="1550" dirty="0" err="1" smtClean="0"/>
              <a:t>cada</a:t>
            </a:r>
            <a:r>
              <a:rPr lang="en-GB" sz="1550" dirty="0" smtClean="0"/>
              <a:t> </a:t>
            </a:r>
            <a:r>
              <a:rPr lang="en-GB" sz="1550" dirty="0" err="1" smtClean="0"/>
              <a:t>uno</a:t>
            </a:r>
            <a:r>
              <a:rPr lang="en-GB" sz="1550" dirty="0" smtClean="0"/>
              <a:t>  de </a:t>
            </a:r>
            <a:r>
              <a:rPr lang="en-GB" sz="1550" dirty="0" err="1" smtClean="0"/>
              <a:t>ellos</a:t>
            </a:r>
            <a:r>
              <a:rPr lang="en-GB" sz="1550" dirty="0" smtClean="0"/>
              <a:t>.   </a:t>
            </a:r>
            <a:endParaRPr lang="en-US" sz="1550" dirty="0"/>
          </a:p>
          <a:p>
            <a:r>
              <a:rPr lang="en-GB" sz="1550" dirty="0"/>
              <a:t> </a:t>
            </a:r>
            <a:endParaRPr lang="en-US" sz="1550" dirty="0"/>
          </a:p>
          <a:p>
            <a:r>
              <a:rPr lang="en-GB" sz="1550" b="1" dirty="0" err="1" smtClean="0"/>
              <a:t>Revisiones</a:t>
            </a:r>
            <a:r>
              <a:rPr lang="en-GB" sz="1550" b="1" dirty="0" smtClean="0"/>
              <a:t> e </a:t>
            </a:r>
            <a:r>
              <a:rPr lang="en-GB" sz="1550" b="1" dirty="0" err="1" smtClean="0"/>
              <a:t>Informes</a:t>
            </a:r>
            <a:endParaRPr lang="en-US" sz="1550" b="1" dirty="0"/>
          </a:p>
          <a:p>
            <a:r>
              <a:rPr lang="en-GB" sz="1550" dirty="0" smtClean="0"/>
              <a:t>Los </a:t>
            </a:r>
            <a:r>
              <a:rPr lang="en-GB" sz="1550" dirty="0" err="1" smtClean="0"/>
              <a:t>miembros</a:t>
            </a:r>
            <a:r>
              <a:rPr lang="en-GB" sz="1550" dirty="0" smtClean="0"/>
              <a:t> de la </a:t>
            </a:r>
            <a:r>
              <a:rPr lang="en-GB" sz="1550" dirty="0" err="1" smtClean="0"/>
              <a:t>Agencia</a:t>
            </a:r>
            <a:r>
              <a:rPr lang="en-GB" sz="1550" dirty="0" smtClean="0"/>
              <a:t> </a:t>
            </a:r>
            <a:r>
              <a:rPr lang="en-GB" sz="1550" dirty="0" err="1" smtClean="0"/>
              <a:t>mensualmete</a:t>
            </a:r>
            <a:r>
              <a:rPr lang="en-GB" sz="1550" dirty="0" smtClean="0"/>
              <a:t> </a:t>
            </a:r>
            <a:r>
              <a:rPr lang="en-GB" sz="1550" dirty="0" err="1" smtClean="0"/>
              <a:t>revisarán</a:t>
            </a:r>
            <a:r>
              <a:rPr lang="en-GB" sz="1550" dirty="0" smtClean="0"/>
              <a:t> y </a:t>
            </a:r>
            <a:r>
              <a:rPr lang="en-GB" sz="1550" dirty="0" err="1" smtClean="0"/>
              <a:t>harán</a:t>
            </a:r>
            <a:r>
              <a:rPr lang="en-GB" sz="1550" dirty="0" smtClean="0"/>
              <a:t> un </a:t>
            </a:r>
            <a:r>
              <a:rPr lang="en-GB" sz="1550" dirty="0" err="1" smtClean="0"/>
              <a:t>Informe</a:t>
            </a:r>
            <a:r>
              <a:rPr lang="en-GB" sz="1550" dirty="0" smtClean="0"/>
              <a:t> de </a:t>
            </a:r>
            <a:r>
              <a:rPr lang="en-GB" sz="1550" dirty="0" err="1" smtClean="0"/>
              <a:t>Sostenibilidad</a:t>
            </a:r>
            <a:r>
              <a:rPr lang="en-GB" sz="1550" dirty="0" smtClean="0"/>
              <a:t> </a:t>
            </a:r>
            <a:r>
              <a:rPr lang="en-GB" sz="1550" dirty="0" err="1" smtClean="0"/>
              <a:t>que</a:t>
            </a:r>
            <a:r>
              <a:rPr lang="en-GB" sz="1550" dirty="0" smtClean="0"/>
              <a:t> </a:t>
            </a:r>
            <a:r>
              <a:rPr lang="en-GB" sz="1550" dirty="0" err="1" smtClean="0"/>
              <a:t>será</a:t>
            </a:r>
            <a:r>
              <a:rPr lang="en-GB" sz="1550" dirty="0" smtClean="0"/>
              <a:t> </a:t>
            </a:r>
            <a:r>
              <a:rPr lang="en-GB" sz="1550" dirty="0" err="1" smtClean="0"/>
              <a:t>publicado</a:t>
            </a:r>
            <a:r>
              <a:rPr lang="en-GB" sz="1550" dirty="0" smtClean="0"/>
              <a:t> en </a:t>
            </a:r>
            <a:r>
              <a:rPr lang="en-GB" sz="1550" dirty="0" err="1" smtClean="0"/>
              <a:t>su</a:t>
            </a:r>
            <a:r>
              <a:rPr lang="en-GB" sz="1550" dirty="0" smtClean="0"/>
              <a:t> </a:t>
            </a:r>
            <a:r>
              <a:rPr lang="en-GB" sz="1550" dirty="0" err="1" smtClean="0"/>
              <a:t>sitio</a:t>
            </a:r>
            <a:r>
              <a:rPr lang="en-GB" sz="1550" dirty="0" smtClean="0"/>
              <a:t> web;  y </a:t>
            </a:r>
            <a:r>
              <a:rPr lang="en-GB" sz="1550" dirty="0" err="1" smtClean="0"/>
              <a:t>mantendrán</a:t>
            </a:r>
            <a:r>
              <a:rPr lang="en-GB" sz="1550" dirty="0" smtClean="0"/>
              <a:t> </a:t>
            </a:r>
            <a:r>
              <a:rPr lang="en-GB" sz="1550" dirty="0" err="1" smtClean="0"/>
              <a:t>reuniones</a:t>
            </a:r>
            <a:r>
              <a:rPr lang="en-GB" sz="1550" dirty="0" smtClean="0"/>
              <a:t> </a:t>
            </a:r>
            <a:r>
              <a:rPr lang="en-GB" sz="1550" dirty="0" err="1" smtClean="0"/>
              <a:t>periódicas</a:t>
            </a:r>
            <a:r>
              <a:rPr lang="en-GB" sz="1550" dirty="0" smtClean="0"/>
              <a:t> con los </a:t>
            </a:r>
            <a:r>
              <a:rPr lang="en-GB" sz="1550" dirty="0" err="1" smtClean="0"/>
              <a:t>representantes</a:t>
            </a:r>
            <a:r>
              <a:rPr lang="en-GB" sz="1550" dirty="0" smtClean="0"/>
              <a:t> los </a:t>
            </a:r>
            <a:r>
              <a:rPr lang="en-GB" sz="1550" dirty="0" err="1" smtClean="0"/>
              <a:t>grupos</a:t>
            </a:r>
            <a:r>
              <a:rPr lang="en-GB" sz="1550" dirty="0" smtClean="0"/>
              <a:t> de </a:t>
            </a:r>
            <a:r>
              <a:rPr lang="en-GB" sz="1550" dirty="0" err="1" smtClean="0"/>
              <a:t>interés</a:t>
            </a:r>
            <a:r>
              <a:rPr lang="en-GB" sz="1550" dirty="0" smtClean="0"/>
              <a:t> de la </a:t>
            </a:r>
            <a:r>
              <a:rPr lang="en-GB" sz="1550" dirty="0" err="1" smtClean="0"/>
              <a:t>comunidad</a:t>
            </a:r>
            <a:r>
              <a:rPr lang="en-GB" sz="1550" dirty="0" smtClean="0"/>
              <a:t> y  </a:t>
            </a:r>
            <a:r>
              <a:rPr lang="en-GB" sz="1550" dirty="0" err="1" smtClean="0"/>
              <a:t>funcionarios</a:t>
            </a:r>
            <a:r>
              <a:rPr lang="en-GB" sz="1550" dirty="0" smtClean="0"/>
              <a:t> locales  </a:t>
            </a:r>
            <a:r>
              <a:rPr lang="en-GB" sz="1550" dirty="0" err="1" smtClean="0"/>
              <a:t>estatales</a:t>
            </a:r>
            <a:r>
              <a:rPr lang="en-GB" sz="1550" dirty="0" smtClean="0"/>
              <a:t>.   </a:t>
            </a:r>
            <a:endParaRPr lang="en-US" sz="1550" dirty="0"/>
          </a:p>
          <a:p>
            <a:endParaRPr lang="en-GB" sz="1550" dirty="0"/>
          </a:p>
          <a:p>
            <a:r>
              <a:rPr lang="en-GB" sz="1550" b="1" dirty="0" err="1" smtClean="0"/>
              <a:t>Puntaje</a:t>
            </a:r>
            <a:r>
              <a:rPr lang="en-GB" sz="1550" b="1" dirty="0" smtClean="0"/>
              <a:t> Actual de </a:t>
            </a:r>
            <a:r>
              <a:rPr lang="en-GB" sz="1550" b="1" dirty="0" err="1" smtClean="0"/>
              <a:t>Sostenibilidad</a:t>
            </a:r>
            <a:r>
              <a:rPr lang="en-GB" sz="1550" b="1" dirty="0" smtClean="0"/>
              <a:t> (P</a:t>
            </a:r>
            <a:r>
              <a:rPr lang="en-GB" sz="1600" b="1" dirty="0" smtClean="0"/>
              <a:t>5)</a:t>
            </a:r>
            <a:endParaRPr lang="en-US" sz="1600" b="1" dirty="0"/>
          </a:p>
          <a:p>
            <a:r>
              <a:rPr lang="en-GB" sz="1600" dirty="0"/>
              <a:t> </a:t>
            </a:r>
            <a:r>
              <a:rPr lang="en-GB" sz="1600" dirty="0" smtClean="0"/>
              <a:t>+2.03</a:t>
            </a:r>
          </a:p>
          <a:p>
            <a:r>
              <a:rPr lang="en-GB" sz="1600" b="1" dirty="0" err="1" smtClean="0"/>
              <a:t>Verificaciones</a:t>
            </a:r>
            <a:endParaRPr lang="en-US" sz="1600" dirty="0"/>
          </a:p>
          <a:p>
            <a:pPr marL="285750" indent="-285750"/>
            <a:r>
              <a:rPr lang="en-GB" sz="1600" dirty="0" smtClean="0"/>
              <a:t>Las </a:t>
            </a:r>
            <a:r>
              <a:rPr lang="en-GB" sz="1600" dirty="0" err="1" smtClean="0"/>
              <a:t>siguientes</a:t>
            </a:r>
            <a:r>
              <a:rPr lang="en-GB" sz="1600" dirty="0" smtClean="0"/>
              <a:t> </a:t>
            </a:r>
            <a:r>
              <a:rPr lang="en-GB" sz="1600" dirty="0" err="1" smtClean="0"/>
              <a:t>evaluaciones</a:t>
            </a:r>
            <a:r>
              <a:rPr lang="en-GB" sz="1600" dirty="0" smtClean="0"/>
              <a:t>/</a:t>
            </a:r>
            <a:r>
              <a:rPr lang="en-GB" sz="1600" dirty="0" err="1" smtClean="0"/>
              <a:t>auditorías</a:t>
            </a:r>
            <a:r>
              <a:rPr lang="en-GB" sz="1600" dirty="0" smtClean="0"/>
              <a:t> son </a:t>
            </a:r>
            <a:r>
              <a:rPr lang="en-GB" sz="1600" dirty="0" err="1" smtClean="0"/>
              <a:t>consideradas</a:t>
            </a:r>
            <a:r>
              <a:rPr lang="en-GB" sz="1600" dirty="0" smtClean="0"/>
              <a:t> en </a:t>
            </a:r>
            <a:r>
              <a:rPr lang="en-GB" sz="1600" dirty="0" err="1" smtClean="0"/>
              <a:t>este</a:t>
            </a:r>
            <a:r>
              <a:rPr lang="en-GB" sz="1600" dirty="0" smtClean="0"/>
              <a:t> Plan de </a:t>
            </a:r>
            <a:r>
              <a:rPr lang="en-GB" sz="1600" dirty="0" err="1" smtClean="0"/>
              <a:t>Gestión</a:t>
            </a:r>
            <a:r>
              <a:rPr lang="en-GB" sz="1600" dirty="0" smtClean="0"/>
              <a:t> de la </a:t>
            </a:r>
            <a:r>
              <a:rPr lang="en-GB" sz="1600" dirty="0" err="1" smtClean="0"/>
              <a:t>Sostenibilidad</a:t>
            </a:r>
            <a:r>
              <a:rPr lang="en-GB" sz="1600" dirty="0" smtClean="0"/>
              <a:t>:  </a:t>
            </a:r>
            <a:endParaRPr lang="en-US" sz="1600" dirty="0"/>
          </a:p>
          <a:p>
            <a:pPr marL="285750" lvl="0" indent="-285750">
              <a:buFont typeface="Arial"/>
              <a:buChar char="•"/>
            </a:pPr>
            <a:r>
              <a:rPr lang="en-GB" sz="1600" dirty="0" err="1" smtClean="0"/>
              <a:t>Auditoría</a:t>
            </a:r>
            <a:r>
              <a:rPr lang="en-GB" sz="1600" dirty="0" smtClean="0"/>
              <a:t> </a:t>
            </a:r>
            <a:r>
              <a:rPr lang="en-GB" sz="1600" dirty="0" err="1" smtClean="0"/>
              <a:t>Financiera</a:t>
            </a:r>
            <a:endParaRPr lang="en-US" sz="1600" dirty="0"/>
          </a:p>
          <a:p>
            <a:pPr marL="285750" lvl="0" indent="-285750">
              <a:buFont typeface="Arial"/>
              <a:buChar char="•"/>
            </a:pPr>
            <a:r>
              <a:rPr lang="en-GB" sz="1600" dirty="0" err="1" smtClean="0"/>
              <a:t>Auditoría</a:t>
            </a:r>
            <a:r>
              <a:rPr lang="en-GB" sz="1600" dirty="0" smtClean="0"/>
              <a:t> de </a:t>
            </a:r>
            <a:r>
              <a:rPr lang="en-GB" sz="1600" dirty="0" err="1" smtClean="0"/>
              <a:t>Procesos</a:t>
            </a:r>
            <a:endParaRPr lang="en-US" sz="1600" dirty="0"/>
          </a:p>
          <a:p>
            <a:pPr marL="285750" lvl="0" indent="-285750">
              <a:buFont typeface="Arial"/>
              <a:buChar char="•"/>
            </a:pPr>
            <a:r>
              <a:rPr lang="en-GB" sz="1600" dirty="0" err="1" smtClean="0"/>
              <a:t>Auditoría</a:t>
            </a:r>
            <a:r>
              <a:rPr lang="en-GB" sz="1600" dirty="0" smtClean="0"/>
              <a:t> del </a:t>
            </a:r>
            <a:r>
              <a:rPr lang="en-GB" sz="1600" dirty="0" err="1" smtClean="0"/>
              <a:t>Producto</a:t>
            </a:r>
            <a:endParaRPr lang="en-US" sz="1600" dirty="0"/>
          </a:p>
          <a:p>
            <a:pPr marL="285750" lvl="0" indent="-285750">
              <a:buFont typeface="Arial"/>
              <a:buChar char="•"/>
            </a:pPr>
            <a:r>
              <a:rPr lang="en-GB" sz="1600" dirty="0" err="1" smtClean="0"/>
              <a:t>Auditoría</a:t>
            </a:r>
            <a:r>
              <a:rPr lang="en-GB" sz="1600" dirty="0" smtClean="0"/>
              <a:t> de </a:t>
            </a:r>
            <a:r>
              <a:rPr lang="en-GB" sz="1600" dirty="0" err="1" smtClean="0"/>
              <a:t>Medio</a:t>
            </a:r>
            <a:r>
              <a:rPr lang="en-GB" sz="1600" dirty="0" smtClean="0"/>
              <a:t> </a:t>
            </a:r>
            <a:r>
              <a:rPr lang="en-GB" sz="1600" dirty="0" err="1" smtClean="0"/>
              <a:t>Ambiente</a:t>
            </a:r>
            <a:endParaRPr lang="en-US" sz="1600" dirty="0"/>
          </a:p>
          <a:p>
            <a:pPr marL="285750" lvl="0" indent="-285750">
              <a:buFont typeface="Arial"/>
              <a:buChar char="•"/>
            </a:pPr>
            <a:r>
              <a:rPr lang="en-GB" sz="1600" dirty="0" err="1" smtClean="0"/>
              <a:t>Auditoría</a:t>
            </a:r>
            <a:r>
              <a:rPr lang="en-GB" sz="1600" dirty="0" smtClean="0"/>
              <a:t> Social </a:t>
            </a:r>
            <a:r>
              <a:rPr lang="en-GB" sz="1600" dirty="0" err="1" smtClean="0"/>
              <a:t>Corporativa</a:t>
            </a:r>
            <a:endParaRPr lang="en-US" sz="1600" dirty="0"/>
          </a:p>
        </p:txBody>
      </p:sp>
    </p:spTree>
    <p:extLst>
      <p:ext uri="{BB962C8B-B14F-4D97-AF65-F5344CB8AC3E}">
        <p14:creationId xmlns:p14="http://schemas.microsoft.com/office/powerpoint/2010/main" val="1913325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4" end="1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5" end="1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6" end="1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838200" y="1981200"/>
            <a:ext cx="5943600" cy="2514600"/>
          </a:xfrm>
        </p:spPr>
        <p:txBody>
          <a:bodyPr>
            <a:noAutofit/>
          </a:bodyPr>
          <a:lstStyle/>
          <a:p>
            <a:pPr marL="538163" lvl="0" indent="-444500">
              <a:lnSpc>
                <a:spcPct val="150000"/>
              </a:lnSpc>
              <a:buClrTx/>
              <a:buSzPct val="50000"/>
              <a:buFont typeface="Wingdings" pitchFamily="2" charset="2"/>
              <a:buChar char="Ø"/>
              <a:defRPr/>
            </a:pPr>
            <a:r>
              <a:rPr lang="en-US" sz="2400" dirty="0" err="1" smtClean="0">
                <a:solidFill>
                  <a:schemeClr val="tx1"/>
                </a:solidFill>
                <a:latin typeface="Aller" panose="02000503030000020004" pitchFamily="2" charset="0"/>
              </a:rPr>
              <a:t>Desarrollo</a:t>
            </a:r>
            <a:r>
              <a:rPr lang="en-US" sz="2400" dirty="0" smtClean="0">
                <a:solidFill>
                  <a:schemeClr val="tx1"/>
                </a:solidFill>
                <a:latin typeface="Aller" panose="02000503030000020004" pitchFamily="2" charset="0"/>
              </a:rPr>
              <a:t> </a:t>
            </a:r>
            <a:r>
              <a:rPr lang="en-US" sz="2400" dirty="0" err="1" smtClean="0">
                <a:solidFill>
                  <a:schemeClr val="tx1"/>
                </a:solidFill>
                <a:latin typeface="Aller" panose="02000503030000020004" pitchFamily="2" charset="0"/>
              </a:rPr>
              <a:t>Sostenible</a:t>
            </a:r>
            <a:r>
              <a:rPr lang="en-US" sz="2400" dirty="0" smtClean="0">
                <a:solidFill>
                  <a:schemeClr val="tx1"/>
                </a:solidFill>
                <a:latin typeface="Aller" panose="02000503030000020004" pitchFamily="2" charset="0"/>
              </a:rPr>
              <a:t> </a:t>
            </a:r>
            <a:endParaRPr lang="es-AR" sz="2400" dirty="0" smtClean="0">
              <a:solidFill>
                <a:schemeClr val="tx1"/>
              </a:solidFill>
              <a:latin typeface="Aller" panose="02000503030000020004" pitchFamily="2" charset="0"/>
            </a:endParaRPr>
          </a:p>
          <a:p>
            <a:pPr marL="538163" indent="-444500">
              <a:lnSpc>
                <a:spcPct val="150000"/>
              </a:lnSpc>
              <a:buClrTx/>
              <a:buSzPct val="50000"/>
              <a:buFont typeface="Wingdings" pitchFamily="2" charset="2"/>
              <a:buChar char="Ø"/>
              <a:defRPr/>
            </a:pPr>
            <a:r>
              <a:rPr lang="en-US" sz="2400" dirty="0" err="1" smtClean="0">
                <a:solidFill>
                  <a:schemeClr val="tx1"/>
                </a:solidFill>
                <a:latin typeface="Aller" panose="02000503030000020004" pitchFamily="2" charset="0"/>
              </a:rPr>
              <a:t>Cambio</a:t>
            </a:r>
            <a:r>
              <a:rPr lang="en-US" sz="2400" dirty="0" smtClean="0">
                <a:solidFill>
                  <a:schemeClr val="tx1"/>
                </a:solidFill>
                <a:latin typeface="Aller" panose="02000503030000020004" pitchFamily="2" charset="0"/>
              </a:rPr>
              <a:t> </a:t>
            </a:r>
            <a:r>
              <a:rPr lang="en-US" sz="2400" dirty="0" err="1" smtClean="0">
                <a:solidFill>
                  <a:schemeClr val="tx1"/>
                </a:solidFill>
                <a:latin typeface="Aller" panose="02000503030000020004" pitchFamily="2" charset="0"/>
              </a:rPr>
              <a:t>Climático</a:t>
            </a:r>
            <a:endParaRPr lang="en-US" sz="2400" dirty="0" smtClean="0">
              <a:solidFill>
                <a:schemeClr val="tx1"/>
              </a:solidFill>
              <a:latin typeface="Aller" panose="02000503030000020004" pitchFamily="2" charset="0"/>
            </a:endParaRPr>
          </a:p>
          <a:p>
            <a:pPr marL="538163" lvl="0" indent="-444500">
              <a:lnSpc>
                <a:spcPct val="150000"/>
              </a:lnSpc>
              <a:buClrTx/>
              <a:buSzPct val="50000"/>
              <a:buFont typeface="Wingdings" pitchFamily="2" charset="2"/>
              <a:buChar char="Ø"/>
              <a:defRPr/>
            </a:pPr>
            <a:r>
              <a:rPr lang="es-AR" sz="2400" dirty="0" smtClean="0">
                <a:solidFill>
                  <a:schemeClr val="tx1"/>
                </a:solidFill>
                <a:latin typeface="Aller" panose="02000503030000020004" pitchFamily="2" charset="0"/>
              </a:rPr>
              <a:t>Ética</a:t>
            </a:r>
          </a:p>
          <a:p>
            <a:pPr marL="538163" lvl="0" indent="-444500">
              <a:lnSpc>
                <a:spcPct val="150000"/>
              </a:lnSpc>
              <a:buClrTx/>
              <a:buSzPct val="50000"/>
              <a:buFont typeface="Wingdings" pitchFamily="2" charset="2"/>
              <a:buChar char="Ø"/>
              <a:defRPr/>
            </a:pPr>
            <a:r>
              <a:rPr lang="en-US" sz="2400" dirty="0" err="1" smtClean="0">
                <a:solidFill>
                  <a:schemeClr val="tx1"/>
                </a:solidFill>
                <a:latin typeface="Aller" panose="02000503030000020004" pitchFamily="2" charset="0"/>
              </a:rPr>
              <a:t>Responsabilidad</a:t>
            </a:r>
            <a:r>
              <a:rPr lang="en-US" sz="2400" dirty="0" smtClean="0">
                <a:solidFill>
                  <a:schemeClr val="tx1"/>
                </a:solidFill>
                <a:latin typeface="Aller" panose="02000503030000020004" pitchFamily="2" charset="0"/>
              </a:rPr>
              <a:t> Social </a:t>
            </a:r>
            <a:r>
              <a:rPr lang="es-AR" sz="2400" dirty="0" smtClean="0">
                <a:solidFill>
                  <a:schemeClr val="tx1"/>
                </a:solidFill>
                <a:latin typeface="Aller" panose="02000503030000020004" pitchFamily="2" charset="0"/>
              </a:rPr>
              <a:t> </a:t>
            </a:r>
          </a:p>
          <a:p>
            <a:pPr marL="538163" lvl="0" indent="-444500">
              <a:lnSpc>
                <a:spcPct val="150000"/>
              </a:lnSpc>
              <a:buClrTx/>
              <a:buSzPct val="50000"/>
              <a:buFont typeface="Wingdings" pitchFamily="2" charset="2"/>
              <a:buChar char="Ø"/>
              <a:defRPr/>
            </a:pPr>
            <a:r>
              <a:rPr lang="es-AR" sz="2400" dirty="0" smtClean="0">
                <a:solidFill>
                  <a:schemeClr val="tx1"/>
                </a:solidFill>
                <a:latin typeface="Aller" panose="02000503030000020004" pitchFamily="2" charset="0"/>
              </a:rPr>
              <a:t>Cadenas de Suministro</a:t>
            </a:r>
            <a:endParaRPr lang="es-ES" sz="2400" dirty="0">
              <a:solidFill>
                <a:schemeClr val="tx1"/>
              </a:solidFill>
            </a:endParaRPr>
          </a:p>
        </p:txBody>
      </p:sp>
      <p:sp>
        <p:nvSpPr>
          <p:cNvPr id="4" name="3 Marcador de pie de página"/>
          <p:cNvSpPr>
            <a:spLocks noGrp="1"/>
          </p:cNvSpPr>
          <p:nvPr>
            <p:ph type="ftr" sz="quarter" idx="11"/>
          </p:nvPr>
        </p:nvSpPr>
        <p:spPr/>
        <p:txBody>
          <a:bodyPr/>
          <a:lstStyle/>
          <a:p>
            <a:r>
              <a:rPr lang="en-US" smtClean="0"/>
              <a:t>©Copyright GPM 2009-2013</a:t>
            </a:r>
            <a:endParaRPr lang="en-US" dirty="0"/>
          </a:p>
        </p:txBody>
      </p:sp>
      <p:sp>
        <p:nvSpPr>
          <p:cNvPr id="5" name="4 Marcador de número de diapositiva"/>
          <p:cNvSpPr>
            <a:spLocks noGrp="1"/>
          </p:cNvSpPr>
          <p:nvPr>
            <p:ph type="sldNum" sz="quarter" idx="12"/>
          </p:nvPr>
        </p:nvSpPr>
        <p:spPr/>
        <p:txBody>
          <a:bodyPr/>
          <a:lstStyle/>
          <a:p>
            <a:fld id="{4BE819A1-3DD8-4179-BFD0-BF7D359F8DBD}" type="slidenum">
              <a:rPr lang="en-US" smtClean="0"/>
              <a:pPr/>
              <a:t>17</a:t>
            </a:fld>
            <a:endParaRPr lang="en-US" dirty="0"/>
          </a:p>
        </p:txBody>
      </p:sp>
      <p:sp>
        <p:nvSpPr>
          <p:cNvPr id="6" name="TextBox 3"/>
          <p:cNvSpPr txBox="1"/>
          <p:nvPr/>
        </p:nvSpPr>
        <p:spPr>
          <a:xfrm>
            <a:off x="152401" y="381000"/>
            <a:ext cx="6858000" cy="569387"/>
          </a:xfrm>
          <a:prstGeom prst="rect">
            <a:avLst/>
          </a:prstGeom>
          <a:noFill/>
        </p:spPr>
        <p:txBody>
          <a:bodyPr wrap="square" rtlCol="0">
            <a:spAutoFit/>
          </a:bodyPr>
          <a:lstStyle/>
          <a:p>
            <a:r>
              <a:rPr lang="en-US" sz="3100" dirty="0" err="1" smtClean="0"/>
              <a:t>Sostenibilidad</a:t>
            </a:r>
            <a:r>
              <a:rPr lang="en-US" sz="3100" dirty="0" smtClean="0"/>
              <a:t> – </a:t>
            </a:r>
            <a:r>
              <a:rPr lang="en-US" sz="3100" dirty="0" err="1" smtClean="0"/>
              <a:t>Preocupaciones</a:t>
            </a:r>
            <a:r>
              <a:rPr lang="en-US" sz="3100" dirty="0" smtClean="0"/>
              <a:t> </a:t>
            </a:r>
            <a:r>
              <a:rPr lang="en-US" sz="3100" dirty="0" err="1" smtClean="0"/>
              <a:t>Globales</a:t>
            </a:r>
            <a:endParaRPr lang="en-US" sz="3100" dirty="0"/>
          </a:p>
        </p:txBody>
      </p:sp>
    </p:spTree>
    <p:extLst>
      <p:ext uri="{BB962C8B-B14F-4D97-AF65-F5344CB8AC3E}">
        <p14:creationId xmlns:p14="http://schemas.microsoft.com/office/powerpoint/2010/main" val="33826831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76200"/>
            <a:ext cx="6985488" cy="795338"/>
          </a:xfrm>
        </p:spPr>
        <p:txBody>
          <a:bodyPr/>
          <a:lstStyle/>
          <a:p>
            <a:r>
              <a:rPr lang="en-US" dirty="0" smtClean="0"/>
              <a:t>¿</a:t>
            </a:r>
            <a:r>
              <a:rPr lang="en-US" dirty="0" err="1" smtClean="0"/>
              <a:t>Dónde</a:t>
            </a:r>
            <a:r>
              <a:rPr lang="en-US" dirty="0" smtClean="0"/>
              <a:t> </a:t>
            </a:r>
            <a:r>
              <a:rPr lang="en-US" dirty="0" err="1" smtClean="0"/>
              <a:t>interactúael</a:t>
            </a:r>
            <a:r>
              <a:rPr lang="en-US" dirty="0" smtClean="0"/>
              <a:t> PGS con el </a:t>
            </a:r>
            <a:r>
              <a:rPr lang="en-US" dirty="0" err="1" smtClean="0"/>
              <a:t>Proyecto</a:t>
            </a:r>
            <a:r>
              <a:rPr lang="en-US" dirty="0" smtClean="0"/>
              <a:t>?</a:t>
            </a:r>
            <a:endParaRPr lang="en-US" dirty="0"/>
          </a:p>
        </p:txBody>
      </p:sp>
      <p:pic>
        <p:nvPicPr>
          <p:cNvPr id="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354" y="1143001"/>
            <a:ext cx="8039833" cy="5594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978769" y="6172201"/>
            <a:ext cx="2819400" cy="369887"/>
          </a:xfrm>
          <a:prstGeom prst="rect">
            <a:avLst/>
          </a:prstGeom>
          <a:noFill/>
        </p:spPr>
        <p:txBody>
          <a:bodyPr>
            <a:spAutoFit/>
          </a:bodyPr>
          <a:lstStyle/>
          <a:p>
            <a:pPr>
              <a:defRPr/>
            </a:pPr>
            <a:r>
              <a:rPr lang="en-US" dirty="0">
                <a:solidFill>
                  <a:schemeClr val="bg1">
                    <a:lumMod val="65000"/>
                  </a:schemeClr>
                </a:solidFill>
              </a:rPr>
              <a:t>Source ISO 21500 Pg.12</a:t>
            </a:r>
          </a:p>
        </p:txBody>
      </p:sp>
      <p:pic>
        <p:nvPicPr>
          <p:cNvPr id="6" name="Picture 5"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1169" y="1104900"/>
            <a:ext cx="363415" cy="419100"/>
          </a:xfrm>
          <a:prstGeom prst="rect">
            <a:avLst/>
          </a:prstGeom>
        </p:spPr>
      </p:pic>
      <p:pic>
        <p:nvPicPr>
          <p:cNvPr id="7" name="Picture 6"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616" y="1143000"/>
            <a:ext cx="363415" cy="419100"/>
          </a:xfrm>
          <a:prstGeom prst="rect">
            <a:avLst/>
          </a:prstGeom>
        </p:spPr>
      </p:pic>
      <p:pic>
        <p:nvPicPr>
          <p:cNvPr id="8" name="Picture 7"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3846" y="1295400"/>
            <a:ext cx="363415" cy="419100"/>
          </a:xfrm>
          <a:prstGeom prst="rect">
            <a:avLst/>
          </a:prstGeom>
        </p:spPr>
      </p:pic>
      <p:pic>
        <p:nvPicPr>
          <p:cNvPr id="9" name="Picture 8"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3846" y="1905000"/>
            <a:ext cx="363415" cy="419100"/>
          </a:xfrm>
          <a:prstGeom prst="rect">
            <a:avLst/>
          </a:prstGeom>
        </p:spPr>
      </p:pic>
      <p:pic>
        <p:nvPicPr>
          <p:cNvPr id="10" name="Picture 9"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3846" y="2514600"/>
            <a:ext cx="363415" cy="419100"/>
          </a:xfrm>
          <a:prstGeom prst="rect">
            <a:avLst/>
          </a:prstGeom>
        </p:spPr>
      </p:pic>
      <p:pic>
        <p:nvPicPr>
          <p:cNvPr id="11" name="Picture 10"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923" y="3276600"/>
            <a:ext cx="363415" cy="419100"/>
          </a:xfrm>
          <a:prstGeom prst="rect">
            <a:avLst/>
          </a:prstGeom>
        </p:spPr>
      </p:pic>
      <p:pic>
        <p:nvPicPr>
          <p:cNvPr id="12" name="Picture 11"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6019800"/>
            <a:ext cx="363415" cy="419100"/>
          </a:xfrm>
          <a:prstGeom prst="rect">
            <a:avLst/>
          </a:prstGeom>
        </p:spPr>
      </p:pic>
      <p:pic>
        <p:nvPicPr>
          <p:cNvPr id="13" name="Picture 12"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6769" y="1828800"/>
            <a:ext cx="363415" cy="419100"/>
          </a:xfrm>
          <a:prstGeom prst="rect">
            <a:avLst/>
          </a:prstGeom>
        </p:spPr>
      </p:pic>
      <p:pic>
        <p:nvPicPr>
          <p:cNvPr id="14" name="Picture 13"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54" y="1714500"/>
            <a:ext cx="363415" cy="419100"/>
          </a:xfrm>
          <a:prstGeom prst="rect">
            <a:avLst/>
          </a:prstGeom>
        </p:spPr>
      </p:pic>
      <p:pic>
        <p:nvPicPr>
          <p:cNvPr id="15" name="Picture 14"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54" y="2438400"/>
            <a:ext cx="363415" cy="419100"/>
          </a:xfrm>
          <a:prstGeom prst="rect">
            <a:avLst/>
          </a:prstGeom>
        </p:spPr>
      </p:pic>
      <p:pic>
        <p:nvPicPr>
          <p:cNvPr id="16" name="Picture 15"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54" y="3048000"/>
            <a:ext cx="363415" cy="419100"/>
          </a:xfrm>
          <a:prstGeom prst="rect">
            <a:avLst/>
          </a:prstGeom>
        </p:spPr>
      </p:pic>
      <p:pic>
        <p:nvPicPr>
          <p:cNvPr id="17" name="Picture 16"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54" y="4876800"/>
            <a:ext cx="363415" cy="419100"/>
          </a:xfrm>
          <a:prstGeom prst="rect">
            <a:avLst/>
          </a:prstGeom>
        </p:spPr>
      </p:pic>
      <p:pic>
        <p:nvPicPr>
          <p:cNvPr id="18" name="Picture 17"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1846" y="5257800"/>
            <a:ext cx="363415" cy="419100"/>
          </a:xfrm>
          <a:prstGeom prst="rect">
            <a:avLst/>
          </a:prstGeom>
        </p:spPr>
      </p:pic>
    </p:spTree>
    <p:extLst>
      <p:ext uri="{BB962C8B-B14F-4D97-AF65-F5344CB8AC3E}">
        <p14:creationId xmlns:p14="http://schemas.microsoft.com/office/powerpoint/2010/main" val="5685015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685800" y="381000"/>
            <a:ext cx="7772400" cy="533400"/>
          </a:xfrm>
        </p:spPr>
        <p:txBody>
          <a:bodyPr/>
          <a:lstStyle/>
          <a:p>
            <a:r>
              <a:rPr lang="en-US" dirty="0" err="1" smtClean="0"/>
              <a:t>Donde</a:t>
            </a:r>
            <a:r>
              <a:rPr lang="en-US" dirty="0" smtClean="0"/>
              <a:t> la </a:t>
            </a:r>
            <a:r>
              <a:rPr lang="en-US" dirty="0" err="1" smtClean="0"/>
              <a:t>Sostenibilidad</a:t>
            </a:r>
            <a:r>
              <a:rPr lang="en-US" dirty="0" smtClean="0"/>
              <a:t> </a:t>
            </a:r>
            <a:r>
              <a:rPr lang="en-US" dirty="0" err="1" smtClean="0"/>
              <a:t>Existe</a:t>
            </a:r>
            <a:endParaRPr lang="en-US" dirty="0" smtClean="0"/>
          </a:p>
        </p:txBody>
      </p:sp>
      <p:pic>
        <p:nvPicPr>
          <p:cNvPr id="2253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838200"/>
            <a:ext cx="6980238" cy="533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225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1371600"/>
            <a:ext cx="22225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25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733800"/>
            <a:ext cx="963613"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2254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3352800"/>
            <a:ext cx="10509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Elbow Connector 11"/>
          <p:cNvCxnSpPr>
            <a:cxnSpLocks noChangeShapeType="1"/>
          </p:cNvCxnSpPr>
          <p:nvPr/>
        </p:nvCxnSpPr>
        <p:spPr bwMode="auto">
          <a:xfrm rot="16200000" flipH="1">
            <a:off x="696119" y="4055269"/>
            <a:ext cx="733425" cy="617537"/>
          </a:xfrm>
          <a:prstGeom prst="bentConnector2">
            <a:avLst/>
          </a:prstGeom>
          <a:noFill/>
          <a:ln w="28575" algn="ctr">
            <a:solidFill>
              <a:srgbClr val="C00000"/>
            </a:solidFill>
            <a:round/>
            <a:headEnd/>
            <a:tailEnd type="arrow" w="med" len="med"/>
          </a:ln>
        </p:spPr>
      </p:cxnSp>
      <p:cxnSp>
        <p:nvCxnSpPr>
          <p:cNvPr id="23" name="Elbow Connector 22"/>
          <p:cNvCxnSpPr>
            <a:cxnSpLocks noChangeShapeType="1"/>
          </p:cNvCxnSpPr>
          <p:nvPr/>
        </p:nvCxnSpPr>
        <p:spPr bwMode="auto">
          <a:xfrm rot="10800000" flipV="1">
            <a:off x="754063" y="1371600"/>
            <a:ext cx="2073275" cy="1981200"/>
          </a:xfrm>
          <a:prstGeom prst="bentConnector2">
            <a:avLst/>
          </a:prstGeom>
          <a:noFill/>
          <a:ln w="19050" algn="ctr">
            <a:solidFill>
              <a:srgbClr val="C00000"/>
            </a:solidFill>
            <a:round/>
            <a:headEnd/>
            <a:tailEnd type="arrow" w="med" len="med"/>
          </a:ln>
        </p:spPr>
      </p:cxnSp>
      <p:sp>
        <p:nvSpPr>
          <p:cNvPr id="22541" name="Isosceles Triangle 22540"/>
          <p:cNvSpPr/>
          <p:nvPr/>
        </p:nvSpPr>
        <p:spPr bwMode="auto">
          <a:xfrm>
            <a:off x="1790700" y="152400"/>
            <a:ext cx="7200900" cy="6022975"/>
          </a:xfrm>
          <a:prstGeom prst="triangle">
            <a:avLst>
              <a:gd name="adj" fmla="val 65520"/>
            </a:avLst>
          </a:prstGeom>
          <a:solidFill>
            <a:schemeClr val="bg1">
              <a:lumMod val="95000"/>
              <a:alpha val="43000"/>
            </a:schemeClr>
          </a:solidFill>
          <a:ln w="9525" cap="flat" cmpd="dbl" algn="ctr">
            <a:solidFill>
              <a:srgbClr val="FF0000"/>
            </a:solidFill>
            <a:prstDash val="solid"/>
            <a:round/>
            <a:headEnd type="none" w="med" len="med"/>
            <a:tailEnd type="none" w="med" len="med"/>
          </a:ln>
          <a:effectLst/>
        </p:spPr>
        <p:txBody>
          <a:bodyPr/>
          <a:lstStyle/>
          <a:p>
            <a:pPr eaLnBrk="0" hangingPunct="0">
              <a:defRPr/>
            </a:pPr>
            <a:endParaRPr lang="en-US" sz="2400" dirty="0">
              <a:latin typeface="Times" charset="0"/>
            </a:endParaRPr>
          </a:p>
        </p:txBody>
      </p:sp>
      <p:cxnSp>
        <p:nvCxnSpPr>
          <p:cNvPr id="22543" name="Straight Arrow Connector 22542"/>
          <p:cNvCxnSpPr>
            <a:cxnSpLocks noChangeShapeType="1"/>
          </p:cNvCxnSpPr>
          <p:nvPr/>
        </p:nvCxnSpPr>
        <p:spPr bwMode="auto">
          <a:xfrm flipV="1">
            <a:off x="1295400" y="3048000"/>
            <a:ext cx="4648200" cy="458788"/>
          </a:xfrm>
          <a:prstGeom prst="straightConnector1">
            <a:avLst/>
          </a:prstGeom>
          <a:noFill/>
          <a:ln w="38100" algn="ctr">
            <a:solidFill>
              <a:srgbClr val="C00000"/>
            </a:solidFill>
            <a:round/>
            <a:headEnd/>
            <a:tailEnd type="arrow" w="med" len="med"/>
          </a:ln>
        </p:spPr>
      </p:cxnSp>
      <p:sp>
        <p:nvSpPr>
          <p:cNvPr id="22544" name="TextBox 22543"/>
          <p:cNvSpPr txBox="1">
            <a:spLocks noChangeArrowheads="1"/>
          </p:cNvSpPr>
          <p:nvPr/>
        </p:nvSpPr>
        <p:spPr bwMode="auto">
          <a:xfrm>
            <a:off x="3733800" y="0"/>
            <a:ext cx="167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err="1" smtClean="0">
                <a:solidFill>
                  <a:srgbClr val="FF0000"/>
                </a:solidFill>
                <a:latin typeface="Eras Bold ITC" pitchFamily="34" charset="0"/>
              </a:rPr>
              <a:t>Necesita</a:t>
            </a:r>
            <a:endParaRPr lang="en-US" sz="2400" dirty="0">
              <a:solidFill>
                <a:srgbClr val="FF0000"/>
              </a:solidFill>
              <a:latin typeface="Eras Bold ITC" pitchFamily="34" charset="0"/>
            </a:endParaRPr>
          </a:p>
        </p:txBody>
      </p:sp>
      <p:cxnSp>
        <p:nvCxnSpPr>
          <p:cNvPr id="22546" name="Straight Arrow Connector 22545"/>
          <p:cNvCxnSpPr/>
          <p:nvPr/>
        </p:nvCxnSpPr>
        <p:spPr bwMode="auto">
          <a:xfrm>
            <a:off x="4572000" y="381000"/>
            <a:ext cx="0" cy="223838"/>
          </a:xfrm>
          <a:prstGeom prst="straightConnector1">
            <a:avLst/>
          </a:prstGeom>
          <a:ln>
            <a:solidFill>
              <a:srgbClr val="FF0000"/>
            </a:solidFill>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14" name="Footer Placeholder 3"/>
          <p:cNvSpPr>
            <a:spLocks noGrp="1"/>
          </p:cNvSpPr>
          <p:nvPr>
            <p:ph type="ftr" sz="quarter" idx="11"/>
          </p:nvPr>
        </p:nvSpPr>
        <p:spPr>
          <a:xfrm>
            <a:off x="3124200" y="6356350"/>
            <a:ext cx="2895600" cy="365125"/>
          </a:xfrm>
        </p:spPr>
        <p:txBody>
          <a:bodyPr/>
          <a:lstStyle/>
          <a:p>
            <a:r>
              <a:rPr lang="en-US" dirty="0" smtClean="0"/>
              <a:t>©Copyright GPM 2009-2013</a:t>
            </a:r>
            <a:endParaRPr lang="en-US" dirty="0"/>
          </a:p>
        </p:txBody>
      </p:sp>
    </p:spTree>
    <p:extLst>
      <p:ext uri="{BB962C8B-B14F-4D97-AF65-F5344CB8AC3E}">
        <p14:creationId xmlns:p14="http://schemas.microsoft.com/office/powerpoint/2010/main" val="2248885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54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5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43"/>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225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1" grpId="0" animBg="1"/>
      <p:bldP spid="22541" grpId="1" animBg="1"/>
      <p:bldP spid="22544"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6172200" cy="1143000"/>
          </a:xfrm>
        </p:spPr>
        <p:txBody>
          <a:bodyPr/>
          <a:lstStyle/>
          <a:p>
            <a:r>
              <a:rPr lang="en-US" dirty="0" err="1" smtClean="0"/>
              <a:t>Respuestas</a:t>
            </a:r>
            <a:r>
              <a:rPr lang="en-US" dirty="0" smtClean="0"/>
              <a:t> de </a:t>
            </a:r>
            <a:r>
              <a:rPr lang="en-US" dirty="0" err="1" smtClean="0"/>
              <a:t>otros</a:t>
            </a:r>
            <a:r>
              <a:rPr lang="en-US" dirty="0" smtClean="0"/>
              <a:t> </a:t>
            </a:r>
            <a:r>
              <a:rPr lang="en-US" dirty="0" err="1" smtClean="0"/>
              <a:t>Estudiantes</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172</a:t>
            </a:fld>
            <a:endParaRPr lang="en-US" dirty="0"/>
          </a:p>
        </p:txBody>
      </p:sp>
      <p:sp>
        <p:nvSpPr>
          <p:cNvPr id="6" name="Content Placeholder 5"/>
          <p:cNvSpPr txBox="1">
            <a:spLocks noGrp="1"/>
          </p:cNvSpPr>
          <p:nvPr>
            <p:ph idx="1"/>
          </p:nvPr>
        </p:nvSpPr>
        <p:spPr>
          <a:xfrm>
            <a:off x="228600" y="1447800"/>
            <a:ext cx="8610600" cy="4413516"/>
          </a:xfrm>
          <a:prstGeom prst="rect">
            <a:avLst/>
          </a:prstGeom>
          <a:noFill/>
        </p:spPr>
        <p:txBody>
          <a:bodyPr wrap="square" rtlCol="0">
            <a:spAutoFit/>
          </a:bodyPr>
          <a:lstStyle/>
          <a:p>
            <a:pPr marL="0" indent="0">
              <a:buNone/>
            </a:pPr>
            <a:r>
              <a:rPr lang="es-ES" sz="1800" dirty="0" smtClean="0"/>
              <a:t>Después de haber completado los distintos ejercicios para la construcción del "Centro de Datos del Futuro" que sin duda me ha hecho reflexionar con las "gafas de sostenibilidad" sobre lo mucho mejor evaluar  cada aspecto de todo proyecto desde una óptima diferente. Una lección clave ha sido que, mientras que un producto puede parecer más sostenible o "verde", hay un montón más de elementos de la cadena  a ser considerados. Es decir, a veces el proceso por el que ese producto se ha fabricado o transportado tiene un impacto mucho más negativo en el medio ambiente que tal vez un producto alternativo. </a:t>
            </a:r>
            <a:br>
              <a:rPr lang="es-ES" sz="1800" dirty="0" smtClean="0"/>
            </a:br>
            <a:r>
              <a:rPr lang="es-ES" sz="1800" dirty="0" smtClean="0"/>
              <a:t/>
            </a:r>
            <a:br>
              <a:rPr lang="es-ES" sz="1800" dirty="0" smtClean="0"/>
            </a:br>
            <a:r>
              <a:rPr lang="es-ES" sz="1800" dirty="0" smtClean="0"/>
              <a:t>Me he dado cuenta de que hay productos mucho más sostenibles disponibles que  pensaba inicialmente. Esperemos que, con el tiempo, habrá más posibilidades de elección en este espacio</a:t>
            </a:r>
            <a:r>
              <a:rPr lang="en-US" sz="1800" dirty="0" smtClean="0"/>
              <a:t>. </a:t>
            </a:r>
            <a:endParaRPr lang="en-US" sz="1800" dirty="0"/>
          </a:p>
          <a:p>
            <a:pPr marL="0" indent="0">
              <a:buNone/>
            </a:pPr>
            <a:endParaRPr lang="en-US" sz="1800" dirty="0"/>
          </a:p>
          <a:p>
            <a:pPr marL="0" indent="0">
              <a:buNone/>
            </a:pPr>
            <a:r>
              <a:rPr lang="en-US" sz="1800" b="1" dirty="0" smtClean="0"/>
              <a:t>Sustainability </a:t>
            </a:r>
            <a:r>
              <a:rPr lang="en-US" sz="1800" b="1" dirty="0"/>
              <a:t>today is our future tomorrow</a:t>
            </a:r>
            <a:r>
              <a:rPr lang="en-US" sz="1800" b="1" dirty="0" smtClean="0"/>
              <a:t>! </a:t>
            </a:r>
          </a:p>
          <a:p>
            <a:pPr marL="0" indent="0">
              <a:buNone/>
            </a:pPr>
            <a:r>
              <a:rPr lang="en-US" sz="1800" b="1" dirty="0" smtClean="0"/>
              <a:t>Riana </a:t>
            </a:r>
            <a:r>
              <a:rPr lang="en-US" sz="1800" b="1" dirty="0" err="1" smtClean="0"/>
              <a:t>Husselman</a:t>
            </a:r>
            <a:r>
              <a:rPr lang="en-US" sz="1800" b="1" dirty="0" smtClean="0"/>
              <a:t>, IP Project Manager BBC London</a:t>
            </a:r>
            <a:endParaRPr lang="en-US" sz="1800" b="1" dirty="0"/>
          </a:p>
        </p:txBody>
      </p:sp>
      <p:sp>
        <p:nvSpPr>
          <p:cNvPr id="3" name="TextBox 2"/>
          <p:cNvSpPr txBox="1"/>
          <p:nvPr/>
        </p:nvSpPr>
        <p:spPr>
          <a:xfrm>
            <a:off x="0" y="1219200"/>
            <a:ext cx="474446" cy="923330"/>
          </a:xfrm>
          <a:prstGeom prst="rect">
            <a:avLst/>
          </a:prstGeom>
          <a:noFill/>
        </p:spPr>
        <p:txBody>
          <a:bodyPr wrap="none" rtlCol="0">
            <a:spAutoFit/>
          </a:bodyPr>
          <a:lstStyle/>
          <a:p>
            <a:r>
              <a:rPr lang="en-US" sz="5400" dirty="0">
                <a:solidFill>
                  <a:schemeClr val="bg1">
                    <a:lumMod val="65000"/>
                  </a:schemeClr>
                </a:solidFill>
              </a:rPr>
              <a:t>“</a:t>
            </a:r>
          </a:p>
        </p:txBody>
      </p:sp>
      <p:sp>
        <p:nvSpPr>
          <p:cNvPr id="8" name="TextBox 7"/>
          <p:cNvSpPr txBox="1"/>
          <p:nvPr/>
        </p:nvSpPr>
        <p:spPr>
          <a:xfrm rot="10800000">
            <a:off x="1828800" y="3886200"/>
            <a:ext cx="474446" cy="923330"/>
          </a:xfrm>
          <a:prstGeom prst="rect">
            <a:avLst/>
          </a:prstGeom>
          <a:noFill/>
        </p:spPr>
        <p:txBody>
          <a:bodyPr wrap="none" rtlCol="0">
            <a:spAutoFit/>
          </a:bodyPr>
          <a:lstStyle/>
          <a:p>
            <a:r>
              <a:rPr lang="en-US" sz="5400" dirty="0">
                <a:solidFill>
                  <a:schemeClr val="bg1">
                    <a:lumMod val="65000"/>
                  </a:schemeClr>
                </a:solidFill>
              </a:rPr>
              <a:t>“</a:t>
            </a:r>
          </a:p>
        </p:txBody>
      </p:sp>
    </p:spTree>
    <p:extLst>
      <p:ext uri="{BB962C8B-B14F-4D97-AF65-F5344CB8AC3E}">
        <p14:creationId xmlns:p14="http://schemas.microsoft.com/office/powerpoint/2010/main" val="211460543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3200" b="0" kern="1200" dirty="0" smtClean="0">
                <a:solidFill>
                  <a:srgbClr val="003300"/>
                </a:solidFill>
                <a:effectLst/>
                <a:latin typeface="+mj-lt"/>
                <a:ea typeface="+mj-ea"/>
                <a:cs typeface="+mj-cs"/>
              </a:rPr>
              <a:t>La </a:t>
            </a:r>
            <a:r>
              <a:rPr lang="en-GB" sz="3200" b="0" kern="1200" dirty="0" err="1" smtClean="0">
                <a:solidFill>
                  <a:srgbClr val="003300"/>
                </a:solidFill>
                <a:effectLst/>
                <a:latin typeface="+mj-lt"/>
                <a:ea typeface="+mj-ea"/>
                <a:cs typeface="+mj-cs"/>
              </a:rPr>
              <a:t>Fase</a:t>
            </a:r>
            <a:r>
              <a:rPr lang="en-GB" sz="3200" b="0" kern="1200" dirty="0" smtClean="0">
                <a:solidFill>
                  <a:srgbClr val="003300"/>
                </a:solidFill>
                <a:effectLst/>
                <a:latin typeface="+mj-lt"/>
                <a:ea typeface="+mj-ea"/>
                <a:cs typeface="+mj-cs"/>
              </a:rPr>
              <a:t> de </a:t>
            </a:r>
            <a:r>
              <a:rPr lang="en-GB" sz="3200" b="0" kern="1200" dirty="0" err="1" smtClean="0">
                <a:solidFill>
                  <a:srgbClr val="003300"/>
                </a:solidFill>
                <a:effectLst/>
                <a:latin typeface="+mj-lt"/>
                <a:ea typeface="+mj-ea"/>
                <a:cs typeface="+mj-cs"/>
              </a:rPr>
              <a:t>Planificación</a:t>
            </a:r>
            <a:endParaRPr lang="en-US" dirty="0"/>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173</a:t>
            </a:fld>
            <a:endParaRPr lang="en-US"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295400"/>
            <a:ext cx="8686800" cy="416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81000" y="3581400"/>
            <a:ext cx="36576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357505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Rectangle 2"/>
          <p:cNvSpPr>
            <a:spLocks noGrp="1" noChangeArrowheads="1"/>
          </p:cNvSpPr>
          <p:nvPr>
            <p:ph type="title"/>
          </p:nvPr>
        </p:nvSpPr>
        <p:spPr/>
        <p:txBody>
          <a:bodyPr/>
          <a:lstStyle/>
          <a:p>
            <a:r>
              <a:rPr lang="en-GB" dirty="0" err="1" smtClean="0"/>
              <a:t>Por</a:t>
            </a:r>
            <a:r>
              <a:rPr lang="en-GB" dirty="0" smtClean="0"/>
              <a:t> </a:t>
            </a:r>
            <a:r>
              <a:rPr lang="en-GB" dirty="0" err="1" smtClean="0"/>
              <a:t>qué</a:t>
            </a:r>
            <a:r>
              <a:rPr lang="en-GB" dirty="0" smtClean="0"/>
              <a:t> </a:t>
            </a:r>
            <a:r>
              <a:rPr lang="en-GB" dirty="0" err="1" smtClean="0"/>
              <a:t>Planificar</a:t>
            </a:r>
            <a:r>
              <a:rPr lang="en-GB" dirty="0" smtClean="0"/>
              <a:t>?</a:t>
            </a:r>
            <a:endParaRPr lang="en-GB" sz="2400" dirty="0"/>
          </a:p>
        </p:txBody>
      </p:sp>
      <p:grpSp>
        <p:nvGrpSpPr>
          <p:cNvPr id="2" name="Group 3"/>
          <p:cNvGrpSpPr>
            <a:grpSpLocks/>
          </p:cNvGrpSpPr>
          <p:nvPr/>
        </p:nvGrpSpPr>
        <p:grpSpPr bwMode="auto">
          <a:xfrm>
            <a:off x="2189957" y="1749425"/>
            <a:ext cx="4764088" cy="3843338"/>
            <a:chOff x="1969" y="1102"/>
            <a:chExt cx="3001" cy="2421"/>
          </a:xfrm>
        </p:grpSpPr>
        <p:sp>
          <p:nvSpPr>
            <p:cNvPr id="722948" name="Rectangle 4"/>
            <p:cNvSpPr>
              <a:spLocks noChangeArrowheads="1"/>
            </p:cNvSpPr>
            <p:nvPr/>
          </p:nvSpPr>
          <p:spPr bwMode="auto">
            <a:xfrm>
              <a:off x="2041" y="1219"/>
              <a:ext cx="116" cy="233"/>
            </a:xfrm>
            <a:prstGeom prst="rect">
              <a:avLst/>
            </a:prstGeom>
            <a:solidFill>
              <a:srgbClr val="EAEAEA"/>
            </a:solidFill>
            <a:ln w="9525">
              <a:noFill/>
              <a:miter lim="800000"/>
              <a:headEnd/>
              <a:tailEnd/>
            </a:ln>
            <a:effectLst/>
          </p:spPr>
          <p:txBody>
            <a:bodyPr wrap="none" anchor="ctr">
              <a:spAutoFit/>
            </a:bodyPr>
            <a:lstStyle/>
            <a:p>
              <a:endParaRPr lang="en-GB" dirty="0"/>
            </a:p>
          </p:txBody>
        </p:sp>
        <p:sp>
          <p:nvSpPr>
            <p:cNvPr id="722949" name="Freeform 5"/>
            <p:cNvSpPr>
              <a:spLocks/>
            </p:cNvSpPr>
            <p:nvPr/>
          </p:nvSpPr>
          <p:spPr bwMode="auto">
            <a:xfrm>
              <a:off x="3416" y="1102"/>
              <a:ext cx="1508" cy="1465"/>
            </a:xfrm>
            <a:custGeom>
              <a:avLst/>
              <a:gdLst/>
              <a:ahLst/>
              <a:cxnLst>
                <a:cxn ang="0">
                  <a:pos x="5" y="2"/>
                </a:cxn>
                <a:cxn ang="0">
                  <a:pos x="1172" y="900"/>
                </a:cxn>
                <a:cxn ang="0">
                  <a:pos x="1096" y="924"/>
                </a:cxn>
                <a:cxn ang="0">
                  <a:pos x="1096" y="940"/>
                </a:cxn>
                <a:cxn ang="0">
                  <a:pos x="1100" y="972"/>
                </a:cxn>
                <a:cxn ang="0">
                  <a:pos x="1104" y="996"/>
                </a:cxn>
                <a:cxn ang="0">
                  <a:pos x="1100" y="1024"/>
                </a:cxn>
                <a:cxn ang="0">
                  <a:pos x="1104" y="1068"/>
                </a:cxn>
                <a:cxn ang="0">
                  <a:pos x="1092" y="1092"/>
                </a:cxn>
                <a:cxn ang="0">
                  <a:pos x="1032" y="1095"/>
                </a:cxn>
                <a:cxn ang="0">
                  <a:pos x="1010" y="1114"/>
                </a:cxn>
                <a:cxn ang="0">
                  <a:pos x="983" y="1126"/>
                </a:cxn>
                <a:cxn ang="0">
                  <a:pos x="950" y="1133"/>
                </a:cxn>
                <a:cxn ang="0">
                  <a:pos x="921" y="1134"/>
                </a:cxn>
                <a:cxn ang="0">
                  <a:pos x="895" y="1131"/>
                </a:cxn>
                <a:cxn ang="0">
                  <a:pos x="869" y="1123"/>
                </a:cxn>
                <a:cxn ang="0">
                  <a:pos x="849" y="1109"/>
                </a:cxn>
                <a:cxn ang="0">
                  <a:pos x="829" y="1089"/>
                </a:cxn>
                <a:cxn ang="0">
                  <a:pos x="813" y="1066"/>
                </a:cxn>
                <a:cxn ang="0">
                  <a:pos x="804" y="1033"/>
                </a:cxn>
                <a:cxn ang="0">
                  <a:pos x="809" y="1000"/>
                </a:cxn>
                <a:cxn ang="0">
                  <a:pos x="818" y="968"/>
                </a:cxn>
                <a:cxn ang="0">
                  <a:pos x="825" y="936"/>
                </a:cxn>
                <a:cxn ang="0">
                  <a:pos x="825" y="921"/>
                </a:cxn>
                <a:cxn ang="0">
                  <a:pos x="627" y="913"/>
                </a:cxn>
                <a:cxn ang="0">
                  <a:pos x="631" y="859"/>
                </a:cxn>
                <a:cxn ang="0">
                  <a:pos x="627" y="824"/>
                </a:cxn>
                <a:cxn ang="0">
                  <a:pos x="619" y="803"/>
                </a:cxn>
                <a:cxn ang="0">
                  <a:pos x="603" y="787"/>
                </a:cxn>
                <a:cxn ang="0">
                  <a:pos x="582" y="776"/>
                </a:cxn>
                <a:cxn ang="0">
                  <a:pos x="555" y="771"/>
                </a:cxn>
                <a:cxn ang="0">
                  <a:pos x="514" y="773"/>
                </a:cxn>
                <a:cxn ang="0">
                  <a:pos x="476" y="775"/>
                </a:cxn>
                <a:cxn ang="0">
                  <a:pos x="438" y="775"/>
                </a:cxn>
                <a:cxn ang="0">
                  <a:pos x="399" y="770"/>
                </a:cxn>
                <a:cxn ang="0">
                  <a:pos x="371" y="752"/>
                </a:cxn>
                <a:cxn ang="0">
                  <a:pos x="354" y="729"/>
                </a:cxn>
                <a:cxn ang="0">
                  <a:pos x="348" y="698"/>
                </a:cxn>
                <a:cxn ang="0">
                  <a:pos x="350" y="662"/>
                </a:cxn>
                <a:cxn ang="0">
                  <a:pos x="345" y="630"/>
                </a:cxn>
                <a:cxn ang="0">
                  <a:pos x="337" y="610"/>
                </a:cxn>
                <a:cxn ang="0">
                  <a:pos x="325" y="597"/>
                </a:cxn>
                <a:cxn ang="0">
                  <a:pos x="297" y="583"/>
                </a:cxn>
                <a:cxn ang="0">
                  <a:pos x="260" y="573"/>
                </a:cxn>
                <a:cxn ang="0">
                  <a:pos x="218" y="566"/>
                </a:cxn>
                <a:cxn ang="0">
                  <a:pos x="187" y="556"/>
                </a:cxn>
                <a:cxn ang="0">
                  <a:pos x="161" y="541"/>
                </a:cxn>
                <a:cxn ang="0">
                  <a:pos x="139" y="520"/>
                </a:cxn>
                <a:cxn ang="0">
                  <a:pos x="125" y="494"/>
                </a:cxn>
                <a:cxn ang="0">
                  <a:pos x="124" y="464"/>
                </a:cxn>
                <a:cxn ang="0">
                  <a:pos x="133" y="433"/>
                </a:cxn>
                <a:cxn ang="0">
                  <a:pos x="140" y="396"/>
                </a:cxn>
                <a:cxn ang="0">
                  <a:pos x="148" y="361"/>
                </a:cxn>
                <a:cxn ang="0">
                  <a:pos x="142" y="328"/>
                </a:cxn>
                <a:cxn ang="0">
                  <a:pos x="127" y="296"/>
                </a:cxn>
                <a:cxn ang="0">
                  <a:pos x="114" y="277"/>
                </a:cxn>
                <a:cxn ang="0">
                  <a:pos x="96" y="259"/>
                </a:cxn>
                <a:cxn ang="0">
                  <a:pos x="75" y="247"/>
                </a:cxn>
                <a:cxn ang="0">
                  <a:pos x="48" y="239"/>
                </a:cxn>
                <a:cxn ang="0">
                  <a:pos x="15" y="238"/>
                </a:cxn>
              </a:cxnLst>
              <a:rect l="0" t="0" r="r" b="b"/>
              <a:pathLst>
                <a:path w="1174" h="1134">
                  <a:moveTo>
                    <a:pt x="0" y="238"/>
                  </a:moveTo>
                  <a:lnTo>
                    <a:pt x="5" y="2"/>
                  </a:lnTo>
                  <a:lnTo>
                    <a:pt x="1174" y="0"/>
                  </a:lnTo>
                  <a:lnTo>
                    <a:pt x="1172" y="900"/>
                  </a:lnTo>
                  <a:lnTo>
                    <a:pt x="1084" y="904"/>
                  </a:lnTo>
                  <a:lnTo>
                    <a:pt x="1096" y="924"/>
                  </a:lnTo>
                  <a:lnTo>
                    <a:pt x="1088" y="928"/>
                  </a:lnTo>
                  <a:lnTo>
                    <a:pt x="1096" y="940"/>
                  </a:lnTo>
                  <a:lnTo>
                    <a:pt x="1100" y="940"/>
                  </a:lnTo>
                  <a:lnTo>
                    <a:pt x="1100" y="972"/>
                  </a:lnTo>
                  <a:lnTo>
                    <a:pt x="1100" y="984"/>
                  </a:lnTo>
                  <a:lnTo>
                    <a:pt x="1104" y="996"/>
                  </a:lnTo>
                  <a:lnTo>
                    <a:pt x="1096" y="1036"/>
                  </a:lnTo>
                  <a:lnTo>
                    <a:pt x="1100" y="1024"/>
                  </a:lnTo>
                  <a:lnTo>
                    <a:pt x="1096" y="1056"/>
                  </a:lnTo>
                  <a:lnTo>
                    <a:pt x="1104" y="1068"/>
                  </a:lnTo>
                  <a:lnTo>
                    <a:pt x="1092" y="1068"/>
                  </a:lnTo>
                  <a:lnTo>
                    <a:pt x="1092" y="1092"/>
                  </a:lnTo>
                  <a:lnTo>
                    <a:pt x="1044" y="1083"/>
                  </a:lnTo>
                  <a:lnTo>
                    <a:pt x="1032" y="1095"/>
                  </a:lnTo>
                  <a:lnTo>
                    <a:pt x="1021" y="1104"/>
                  </a:lnTo>
                  <a:lnTo>
                    <a:pt x="1010" y="1114"/>
                  </a:lnTo>
                  <a:lnTo>
                    <a:pt x="998" y="1120"/>
                  </a:lnTo>
                  <a:lnTo>
                    <a:pt x="983" y="1126"/>
                  </a:lnTo>
                  <a:lnTo>
                    <a:pt x="967" y="1131"/>
                  </a:lnTo>
                  <a:lnTo>
                    <a:pt x="950" y="1133"/>
                  </a:lnTo>
                  <a:lnTo>
                    <a:pt x="936" y="1134"/>
                  </a:lnTo>
                  <a:lnTo>
                    <a:pt x="921" y="1134"/>
                  </a:lnTo>
                  <a:lnTo>
                    <a:pt x="907" y="1133"/>
                  </a:lnTo>
                  <a:lnTo>
                    <a:pt x="895" y="1131"/>
                  </a:lnTo>
                  <a:lnTo>
                    <a:pt x="883" y="1127"/>
                  </a:lnTo>
                  <a:lnTo>
                    <a:pt x="869" y="1123"/>
                  </a:lnTo>
                  <a:lnTo>
                    <a:pt x="860" y="1117"/>
                  </a:lnTo>
                  <a:lnTo>
                    <a:pt x="849" y="1109"/>
                  </a:lnTo>
                  <a:lnTo>
                    <a:pt x="839" y="1099"/>
                  </a:lnTo>
                  <a:lnTo>
                    <a:pt x="829" y="1089"/>
                  </a:lnTo>
                  <a:lnTo>
                    <a:pt x="820" y="1078"/>
                  </a:lnTo>
                  <a:lnTo>
                    <a:pt x="813" y="1066"/>
                  </a:lnTo>
                  <a:lnTo>
                    <a:pt x="808" y="1050"/>
                  </a:lnTo>
                  <a:lnTo>
                    <a:pt x="804" y="1033"/>
                  </a:lnTo>
                  <a:lnTo>
                    <a:pt x="805" y="1017"/>
                  </a:lnTo>
                  <a:lnTo>
                    <a:pt x="809" y="1000"/>
                  </a:lnTo>
                  <a:lnTo>
                    <a:pt x="813" y="985"/>
                  </a:lnTo>
                  <a:lnTo>
                    <a:pt x="818" y="968"/>
                  </a:lnTo>
                  <a:lnTo>
                    <a:pt x="823" y="950"/>
                  </a:lnTo>
                  <a:lnTo>
                    <a:pt x="825" y="936"/>
                  </a:lnTo>
                  <a:lnTo>
                    <a:pt x="826" y="928"/>
                  </a:lnTo>
                  <a:lnTo>
                    <a:pt x="825" y="921"/>
                  </a:lnTo>
                  <a:lnTo>
                    <a:pt x="822" y="913"/>
                  </a:lnTo>
                  <a:lnTo>
                    <a:pt x="627" y="913"/>
                  </a:lnTo>
                  <a:lnTo>
                    <a:pt x="631" y="878"/>
                  </a:lnTo>
                  <a:lnTo>
                    <a:pt x="631" y="859"/>
                  </a:lnTo>
                  <a:lnTo>
                    <a:pt x="628" y="841"/>
                  </a:lnTo>
                  <a:lnTo>
                    <a:pt x="627" y="824"/>
                  </a:lnTo>
                  <a:lnTo>
                    <a:pt x="624" y="813"/>
                  </a:lnTo>
                  <a:lnTo>
                    <a:pt x="619" y="803"/>
                  </a:lnTo>
                  <a:lnTo>
                    <a:pt x="614" y="793"/>
                  </a:lnTo>
                  <a:lnTo>
                    <a:pt x="603" y="787"/>
                  </a:lnTo>
                  <a:lnTo>
                    <a:pt x="592" y="779"/>
                  </a:lnTo>
                  <a:lnTo>
                    <a:pt x="582" y="776"/>
                  </a:lnTo>
                  <a:lnTo>
                    <a:pt x="572" y="773"/>
                  </a:lnTo>
                  <a:lnTo>
                    <a:pt x="555" y="771"/>
                  </a:lnTo>
                  <a:lnTo>
                    <a:pt x="533" y="771"/>
                  </a:lnTo>
                  <a:lnTo>
                    <a:pt x="514" y="773"/>
                  </a:lnTo>
                  <a:lnTo>
                    <a:pt x="493" y="774"/>
                  </a:lnTo>
                  <a:lnTo>
                    <a:pt x="476" y="775"/>
                  </a:lnTo>
                  <a:lnTo>
                    <a:pt x="455" y="776"/>
                  </a:lnTo>
                  <a:lnTo>
                    <a:pt x="438" y="775"/>
                  </a:lnTo>
                  <a:lnTo>
                    <a:pt x="422" y="775"/>
                  </a:lnTo>
                  <a:lnTo>
                    <a:pt x="399" y="770"/>
                  </a:lnTo>
                  <a:lnTo>
                    <a:pt x="385" y="762"/>
                  </a:lnTo>
                  <a:lnTo>
                    <a:pt x="371" y="752"/>
                  </a:lnTo>
                  <a:lnTo>
                    <a:pt x="362" y="741"/>
                  </a:lnTo>
                  <a:lnTo>
                    <a:pt x="354" y="729"/>
                  </a:lnTo>
                  <a:lnTo>
                    <a:pt x="348" y="714"/>
                  </a:lnTo>
                  <a:lnTo>
                    <a:pt x="348" y="698"/>
                  </a:lnTo>
                  <a:lnTo>
                    <a:pt x="348" y="678"/>
                  </a:lnTo>
                  <a:lnTo>
                    <a:pt x="350" y="662"/>
                  </a:lnTo>
                  <a:lnTo>
                    <a:pt x="349" y="647"/>
                  </a:lnTo>
                  <a:lnTo>
                    <a:pt x="345" y="630"/>
                  </a:lnTo>
                  <a:lnTo>
                    <a:pt x="342" y="620"/>
                  </a:lnTo>
                  <a:lnTo>
                    <a:pt x="337" y="610"/>
                  </a:lnTo>
                  <a:lnTo>
                    <a:pt x="331" y="603"/>
                  </a:lnTo>
                  <a:lnTo>
                    <a:pt x="325" y="597"/>
                  </a:lnTo>
                  <a:lnTo>
                    <a:pt x="312" y="590"/>
                  </a:lnTo>
                  <a:lnTo>
                    <a:pt x="297" y="583"/>
                  </a:lnTo>
                  <a:lnTo>
                    <a:pt x="280" y="578"/>
                  </a:lnTo>
                  <a:lnTo>
                    <a:pt x="260" y="573"/>
                  </a:lnTo>
                  <a:lnTo>
                    <a:pt x="239" y="570"/>
                  </a:lnTo>
                  <a:lnTo>
                    <a:pt x="218" y="566"/>
                  </a:lnTo>
                  <a:lnTo>
                    <a:pt x="203" y="561"/>
                  </a:lnTo>
                  <a:lnTo>
                    <a:pt x="187" y="556"/>
                  </a:lnTo>
                  <a:lnTo>
                    <a:pt x="171" y="550"/>
                  </a:lnTo>
                  <a:lnTo>
                    <a:pt x="161" y="541"/>
                  </a:lnTo>
                  <a:lnTo>
                    <a:pt x="148" y="530"/>
                  </a:lnTo>
                  <a:lnTo>
                    <a:pt x="139" y="520"/>
                  </a:lnTo>
                  <a:lnTo>
                    <a:pt x="131" y="507"/>
                  </a:lnTo>
                  <a:lnTo>
                    <a:pt x="125" y="494"/>
                  </a:lnTo>
                  <a:lnTo>
                    <a:pt x="123" y="478"/>
                  </a:lnTo>
                  <a:lnTo>
                    <a:pt x="124" y="464"/>
                  </a:lnTo>
                  <a:lnTo>
                    <a:pt x="128" y="452"/>
                  </a:lnTo>
                  <a:lnTo>
                    <a:pt x="133" y="433"/>
                  </a:lnTo>
                  <a:lnTo>
                    <a:pt x="138" y="413"/>
                  </a:lnTo>
                  <a:lnTo>
                    <a:pt x="140" y="396"/>
                  </a:lnTo>
                  <a:lnTo>
                    <a:pt x="145" y="380"/>
                  </a:lnTo>
                  <a:lnTo>
                    <a:pt x="148" y="361"/>
                  </a:lnTo>
                  <a:lnTo>
                    <a:pt x="145" y="344"/>
                  </a:lnTo>
                  <a:lnTo>
                    <a:pt x="142" y="328"/>
                  </a:lnTo>
                  <a:lnTo>
                    <a:pt x="137" y="312"/>
                  </a:lnTo>
                  <a:lnTo>
                    <a:pt x="127" y="296"/>
                  </a:lnTo>
                  <a:lnTo>
                    <a:pt x="118" y="284"/>
                  </a:lnTo>
                  <a:lnTo>
                    <a:pt x="114" y="277"/>
                  </a:lnTo>
                  <a:lnTo>
                    <a:pt x="105" y="268"/>
                  </a:lnTo>
                  <a:lnTo>
                    <a:pt x="96" y="259"/>
                  </a:lnTo>
                  <a:lnTo>
                    <a:pt x="87" y="253"/>
                  </a:lnTo>
                  <a:lnTo>
                    <a:pt x="75" y="247"/>
                  </a:lnTo>
                  <a:lnTo>
                    <a:pt x="63" y="243"/>
                  </a:lnTo>
                  <a:lnTo>
                    <a:pt x="48" y="239"/>
                  </a:lnTo>
                  <a:lnTo>
                    <a:pt x="31" y="237"/>
                  </a:lnTo>
                  <a:lnTo>
                    <a:pt x="15" y="238"/>
                  </a:lnTo>
                  <a:lnTo>
                    <a:pt x="0" y="238"/>
                  </a:lnTo>
                  <a:close/>
                </a:path>
              </a:pathLst>
            </a:custGeom>
            <a:ln>
              <a:headEnd/>
              <a:tailEnd/>
            </a:ln>
          </p:spPr>
          <p:style>
            <a:lnRef idx="1">
              <a:schemeClr val="accent5"/>
            </a:lnRef>
            <a:fillRef idx="3">
              <a:schemeClr val="accent5"/>
            </a:fillRef>
            <a:effectRef idx="2">
              <a:schemeClr val="accent5"/>
            </a:effectRef>
            <a:fontRef idx="minor">
              <a:schemeClr val="lt1"/>
            </a:fontRef>
          </p:style>
          <p:txBody>
            <a:bodyPr/>
            <a:lstStyle/>
            <a:p>
              <a:endParaRPr lang="en-GB" dirty="0"/>
            </a:p>
          </p:txBody>
        </p:sp>
        <p:sp>
          <p:nvSpPr>
            <p:cNvPr id="722950" name="Freeform 6"/>
            <p:cNvSpPr>
              <a:spLocks/>
            </p:cNvSpPr>
            <p:nvPr/>
          </p:nvSpPr>
          <p:spPr bwMode="auto">
            <a:xfrm rot="295735">
              <a:off x="3461" y="2188"/>
              <a:ext cx="1509" cy="1335"/>
            </a:xfrm>
            <a:custGeom>
              <a:avLst/>
              <a:gdLst/>
              <a:ahLst/>
              <a:cxnLst>
                <a:cxn ang="0">
                  <a:pos x="17" y="1036"/>
                </a:cxn>
                <a:cxn ang="0">
                  <a:pos x="1087" y="0"/>
                </a:cxn>
                <a:cxn ang="0">
                  <a:pos x="981" y="27"/>
                </a:cxn>
                <a:cxn ang="0">
                  <a:pos x="987" y="58"/>
                </a:cxn>
                <a:cxn ang="0">
                  <a:pos x="1003" y="99"/>
                </a:cxn>
                <a:cxn ang="0">
                  <a:pos x="1008" y="134"/>
                </a:cxn>
                <a:cxn ang="0">
                  <a:pos x="1005" y="169"/>
                </a:cxn>
                <a:cxn ang="0">
                  <a:pos x="983" y="200"/>
                </a:cxn>
                <a:cxn ang="0">
                  <a:pos x="955" y="224"/>
                </a:cxn>
                <a:cxn ang="0">
                  <a:pos x="921" y="238"/>
                </a:cxn>
                <a:cxn ang="0">
                  <a:pos x="868" y="242"/>
                </a:cxn>
                <a:cxn ang="0">
                  <a:pos x="834" y="238"/>
                </a:cxn>
                <a:cxn ang="0">
                  <a:pos x="798" y="217"/>
                </a:cxn>
                <a:cxn ang="0">
                  <a:pos x="772" y="190"/>
                </a:cxn>
                <a:cxn ang="0">
                  <a:pos x="759" y="160"/>
                </a:cxn>
                <a:cxn ang="0">
                  <a:pos x="759" y="127"/>
                </a:cxn>
                <a:cxn ang="0">
                  <a:pos x="764" y="94"/>
                </a:cxn>
                <a:cxn ang="0">
                  <a:pos x="769" y="62"/>
                </a:cxn>
                <a:cxn ang="0">
                  <a:pos x="763" y="32"/>
                </a:cxn>
                <a:cxn ang="0">
                  <a:pos x="574" y="82"/>
                </a:cxn>
                <a:cxn ang="0">
                  <a:pos x="575" y="125"/>
                </a:cxn>
                <a:cxn ang="0">
                  <a:pos x="576" y="160"/>
                </a:cxn>
                <a:cxn ang="0">
                  <a:pos x="570" y="190"/>
                </a:cxn>
                <a:cxn ang="0">
                  <a:pos x="555" y="212"/>
                </a:cxn>
                <a:cxn ang="0">
                  <a:pos x="533" y="225"/>
                </a:cxn>
                <a:cxn ang="0">
                  <a:pos x="506" y="230"/>
                </a:cxn>
                <a:cxn ang="0">
                  <a:pos x="473" y="231"/>
                </a:cxn>
                <a:cxn ang="0">
                  <a:pos x="443" y="232"/>
                </a:cxn>
                <a:cxn ang="0">
                  <a:pos x="405" y="233"/>
                </a:cxn>
                <a:cxn ang="0">
                  <a:pos x="371" y="240"/>
                </a:cxn>
                <a:cxn ang="0">
                  <a:pos x="341" y="254"/>
                </a:cxn>
                <a:cxn ang="0">
                  <a:pos x="320" y="277"/>
                </a:cxn>
                <a:cxn ang="0">
                  <a:pos x="310" y="304"/>
                </a:cxn>
                <a:cxn ang="0">
                  <a:pos x="312" y="333"/>
                </a:cxn>
                <a:cxn ang="0">
                  <a:pos x="315" y="366"/>
                </a:cxn>
                <a:cxn ang="0">
                  <a:pos x="310" y="394"/>
                </a:cxn>
                <a:cxn ang="0">
                  <a:pos x="298" y="417"/>
                </a:cxn>
                <a:cxn ang="0">
                  <a:pos x="270" y="435"/>
                </a:cxn>
                <a:cxn ang="0">
                  <a:pos x="239" y="446"/>
                </a:cxn>
                <a:cxn ang="0">
                  <a:pos x="204" y="457"/>
                </a:cxn>
                <a:cxn ang="0">
                  <a:pos x="172" y="468"/>
                </a:cxn>
                <a:cxn ang="0">
                  <a:pos x="146" y="481"/>
                </a:cxn>
                <a:cxn ang="0">
                  <a:pos x="126" y="499"/>
                </a:cxn>
                <a:cxn ang="0">
                  <a:pos x="110" y="526"/>
                </a:cxn>
                <a:cxn ang="0">
                  <a:pos x="104" y="557"/>
                </a:cxn>
                <a:cxn ang="0">
                  <a:pos x="110" y="588"/>
                </a:cxn>
                <a:cxn ang="0">
                  <a:pos x="124" y="627"/>
                </a:cxn>
                <a:cxn ang="0">
                  <a:pos x="133" y="660"/>
                </a:cxn>
                <a:cxn ang="0">
                  <a:pos x="134" y="693"/>
                </a:cxn>
                <a:cxn ang="0">
                  <a:pos x="127" y="724"/>
                </a:cxn>
                <a:cxn ang="0">
                  <a:pos x="116" y="756"/>
                </a:cxn>
                <a:cxn ang="0">
                  <a:pos x="96" y="791"/>
                </a:cxn>
                <a:cxn ang="0">
                  <a:pos x="75" y="814"/>
                </a:cxn>
                <a:cxn ang="0">
                  <a:pos x="52" y="829"/>
                </a:cxn>
                <a:cxn ang="0">
                  <a:pos x="17" y="839"/>
                </a:cxn>
              </a:cxnLst>
              <a:rect l="0" t="0" r="r" b="b"/>
              <a:pathLst>
                <a:path w="1170" h="1036">
                  <a:moveTo>
                    <a:pt x="0" y="840"/>
                  </a:moveTo>
                  <a:lnTo>
                    <a:pt x="17" y="1036"/>
                  </a:lnTo>
                  <a:lnTo>
                    <a:pt x="1170" y="935"/>
                  </a:lnTo>
                  <a:lnTo>
                    <a:pt x="1087" y="0"/>
                  </a:lnTo>
                  <a:lnTo>
                    <a:pt x="984" y="9"/>
                  </a:lnTo>
                  <a:lnTo>
                    <a:pt x="981" y="27"/>
                  </a:lnTo>
                  <a:lnTo>
                    <a:pt x="982" y="40"/>
                  </a:lnTo>
                  <a:lnTo>
                    <a:pt x="987" y="58"/>
                  </a:lnTo>
                  <a:lnTo>
                    <a:pt x="994" y="76"/>
                  </a:lnTo>
                  <a:lnTo>
                    <a:pt x="1003" y="99"/>
                  </a:lnTo>
                  <a:lnTo>
                    <a:pt x="1007" y="117"/>
                  </a:lnTo>
                  <a:lnTo>
                    <a:pt x="1008" y="134"/>
                  </a:lnTo>
                  <a:lnTo>
                    <a:pt x="1008" y="151"/>
                  </a:lnTo>
                  <a:lnTo>
                    <a:pt x="1005" y="169"/>
                  </a:lnTo>
                  <a:lnTo>
                    <a:pt x="994" y="186"/>
                  </a:lnTo>
                  <a:lnTo>
                    <a:pt x="983" y="200"/>
                  </a:lnTo>
                  <a:lnTo>
                    <a:pt x="970" y="214"/>
                  </a:lnTo>
                  <a:lnTo>
                    <a:pt x="955" y="224"/>
                  </a:lnTo>
                  <a:lnTo>
                    <a:pt x="937" y="233"/>
                  </a:lnTo>
                  <a:lnTo>
                    <a:pt x="921" y="238"/>
                  </a:lnTo>
                  <a:lnTo>
                    <a:pt x="898" y="241"/>
                  </a:lnTo>
                  <a:lnTo>
                    <a:pt x="868" y="242"/>
                  </a:lnTo>
                  <a:lnTo>
                    <a:pt x="850" y="240"/>
                  </a:lnTo>
                  <a:lnTo>
                    <a:pt x="834" y="238"/>
                  </a:lnTo>
                  <a:lnTo>
                    <a:pt x="818" y="230"/>
                  </a:lnTo>
                  <a:lnTo>
                    <a:pt x="798" y="217"/>
                  </a:lnTo>
                  <a:lnTo>
                    <a:pt x="785" y="205"/>
                  </a:lnTo>
                  <a:lnTo>
                    <a:pt x="772" y="190"/>
                  </a:lnTo>
                  <a:lnTo>
                    <a:pt x="765" y="176"/>
                  </a:lnTo>
                  <a:lnTo>
                    <a:pt x="759" y="160"/>
                  </a:lnTo>
                  <a:lnTo>
                    <a:pt x="758" y="144"/>
                  </a:lnTo>
                  <a:lnTo>
                    <a:pt x="759" y="127"/>
                  </a:lnTo>
                  <a:lnTo>
                    <a:pt x="761" y="110"/>
                  </a:lnTo>
                  <a:lnTo>
                    <a:pt x="764" y="94"/>
                  </a:lnTo>
                  <a:lnTo>
                    <a:pt x="768" y="78"/>
                  </a:lnTo>
                  <a:lnTo>
                    <a:pt x="769" y="62"/>
                  </a:lnTo>
                  <a:lnTo>
                    <a:pt x="768" y="48"/>
                  </a:lnTo>
                  <a:lnTo>
                    <a:pt x="763" y="32"/>
                  </a:lnTo>
                  <a:lnTo>
                    <a:pt x="569" y="49"/>
                  </a:lnTo>
                  <a:lnTo>
                    <a:pt x="574" y="82"/>
                  </a:lnTo>
                  <a:lnTo>
                    <a:pt x="574" y="105"/>
                  </a:lnTo>
                  <a:lnTo>
                    <a:pt x="575" y="125"/>
                  </a:lnTo>
                  <a:lnTo>
                    <a:pt x="577" y="142"/>
                  </a:lnTo>
                  <a:lnTo>
                    <a:pt x="576" y="160"/>
                  </a:lnTo>
                  <a:lnTo>
                    <a:pt x="573" y="178"/>
                  </a:lnTo>
                  <a:lnTo>
                    <a:pt x="570" y="190"/>
                  </a:lnTo>
                  <a:lnTo>
                    <a:pt x="564" y="202"/>
                  </a:lnTo>
                  <a:lnTo>
                    <a:pt x="555" y="212"/>
                  </a:lnTo>
                  <a:lnTo>
                    <a:pt x="544" y="220"/>
                  </a:lnTo>
                  <a:lnTo>
                    <a:pt x="533" y="225"/>
                  </a:lnTo>
                  <a:lnTo>
                    <a:pt x="519" y="228"/>
                  </a:lnTo>
                  <a:lnTo>
                    <a:pt x="506" y="230"/>
                  </a:lnTo>
                  <a:lnTo>
                    <a:pt x="489" y="231"/>
                  </a:lnTo>
                  <a:lnTo>
                    <a:pt x="473" y="231"/>
                  </a:lnTo>
                  <a:lnTo>
                    <a:pt x="460" y="231"/>
                  </a:lnTo>
                  <a:lnTo>
                    <a:pt x="443" y="232"/>
                  </a:lnTo>
                  <a:lnTo>
                    <a:pt x="425" y="232"/>
                  </a:lnTo>
                  <a:lnTo>
                    <a:pt x="405" y="233"/>
                  </a:lnTo>
                  <a:lnTo>
                    <a:pt x="388" y="236"/>
                  </a:lnTo>
                  <a:lnTo>
                    <a:pt x="371" y="240"/>
                  </a:lnTo>
                  <a:lnTo>
                    <a:pt x="354" y="247"/>
                  </a:lnTo>
                  <a:lnTo>
                    <a:pt x="341" y="254"/>
                  </a:lnTo>
                  <a:lnTo>
                    <a:pt x="328" y="264"/>
                  </a:lnTo>
                  <a:lnTo>
                    <a:pt x="320" y="277"/>
                  </a:lnTo>
                  <a:lnTo>
                    <a:pt x="312" y="290"/>
                  </a:lnTo>
                  <a:lnTo>
                    <a:pt x="310" y="304"/>
                  </a:lnTo>
                  <a:lnTo>
                    <a:pt x="309" y="318"/>
                  </a:lnTo>
                  <a:lnTo>
                    <a:pt x="312" y="333"/>
                  </a:lnTo>
                  <a:lnTo>
                    <a:pt x="315" y="350"/>
                  </a:lnTo>
                  <a:lnTo>
                    <a:pt x="315" y="366"/>
                  </a:lnTo>
                  <a:lnTo>
                    <a:pt x="313" y="379"/>
                  </a:lnTo>
                  <a:lnTo>
                    <a:pt x="310" y="394"/>
                  </a:lnTo>
                  <a:lnTo>
                    <a:pt x="305" y="407"/>
                  </a:lnTo>
                  <a:lnTo>
                    <a:pt x="298" y="417"/>
                  </a:lnTo>
                  <a:lnTo>
                    <a:pt x="285" y="427"/>
                  </a:lnTo>
                  <a:lnTo>
                    <a:pt x="270" y="435"/>
                  </a:lnTo>
                  <a:lnTo>
                    <a:pt x="254" y="441"/>
                  </a:lnTo>
                  <a:lnTo>
                    <a:pt x="239" y="446"/>
                  </a:lnTo>
                  <a:lnTo>
                    <a:pt x="224" y="452"/>
                  </a:lnTo>
                  <a:lnTo>
                    <a:pt x="204" y="457"/>
                  </a:lnTo>
                  <a:lnTo>
                    <a:pt x="187" y="462"/>
                  </a:lnTo>
                  <a:lnTo>
                    <a:pt x="172" y="468"/>
                  </a:lnTo>
                  <a:lnTo>
                    <a:pt x="158" y="475"/>
                  </a:lnTo>
                  <a:lnTo>
                    <a:pt x="146" y="481"/>
                  </a:lnTo>
                  <a:lnTo>
                    <a:pt x="135" y="490"/>
                  </a:lnTo>
                  <a:lnTo>
                    <a:pt x="126" y="499"/>
                  </a:lnTo>
                  <a:lnTo>
                    <a:pt x="116" y="513"/>
                  </a:lnTo>
                  <a:lnTo>
                    <a:pt x="110" y="526"/>
                  </a:lnTo>
                  <a:lnTo>
                    <a:pt x="105" y="540"/>
                  </a:lnTo>
                  <a:lnTo>
                    <a:pt x="104" y="557"/>
                  </a:lnTo>
                  <a:lnTo>
                    <a:pt x="107" y="573"/>
                  </a:lnTo>
                  <a:lnTo>
                    <a:pt x="110" y="588"/>
                  </a:lnTo>
                  <a:lnTo>
                    <a:pt x="117" y="606"/>
                  </a:lnTo>
                  <a:lnTo>
                    <a:pt x="124" y="627"/>
                  </a:lnTo>
                  <a:lnTo>
                    <a:pt x="129" y="646"/>
                  </a:lnTo>
                  <a:lnTo>
                    <a:pt x="133" y="660"/>
                  </a:lnTo>
                  <a:lnTo>
                    <a:pt x="134" y="674"/>
                  </a:lnTo>
                  <a:lnTo>
                    <a:pt x="134" y="693"/>
                  </a:lnTo>
                  <a:lnTo>
                    <a:pt x="130" y="710"/>
                  </a:lnTo>
                  <a:lnTo>
                    <a:pt x="127" y="724"/>
                  </a:lnTo>
                  <a:lnTo>
                    <a:pt x="123" y="738"/>
                  </a:lnTo>
                  <a:lnTo>
                    <a:pt x="116" y="756"/>
                  </a:lnTo>
                  <a:lnTo>
                    <a:pt x="107" y="776"/>
                  </a:lnTo>
                  <a:lnTo>
                    <a:pt x="96" y="791"/>
                  </a:lnTo>
                  <a:lnTo>
                    <a:pt x="86" y="803"/>
                  </a:lnTo>
                  <a:lnTo>
                    <a:pt x="75" y="814"/>
                  </a:lnTo>
                  <a:lnTo>
                    <a:pt x="64" y="823"/>
                  </a:lnTo>
                  <a:lnTo>
                    <a:pt x="52" y="829"/>
                  </a:lnTo>
                  <a:lnTo>
                    <a:pt x="36" y="835"/>
                  </a:lnTo>
                  <a:lnTo>
                    <a:pt x="17" y="839"/>
                  </a:lnTo>
                  <a:lnTo>
                    <a:pt x="0" y="840"/>
                  </a:lnTo>
                  <a:close/>
                </a:path>
              </a:pathLst>
            </a:custGeom>
            <a:ln>
              <a:headEnd/>
              <a:tailEnd/>
            </a:ln>
          </p:spPr>
          <p:style>
            <a:lnRef idx="1">
              <a:schemeClr val="accent2"/>
            </a:lnRef>
            <a:fillRef idx="3">
              <a:schemeClr val="accent2"/>
            </a:fillRef>
            <a:effectRef idx="2">
              <a:schemeClr val="accent2"/>
            </a:effectRef>
            <a:fontRef idx="minor">
              <a:schemeClr val="lt1"/>
            </a:fontRef>
          </p:style>
          <p:txBody>
            <a:bodyPr/>
            <a:lstStyle/>
            <a:p>
              <a:endParaRPr lang="en-GB" dirty="0"/>
            </a:p>
          </p:txBody>
        </p:sp>
        <p:sp>
          <p:nvSpPr>
            <p:cNvPr id="722951" name="Freeform 7"/>
            <p:cNvSpPr>
              <a:spLocks/>
            </p:cNvSpPr>
            <p:nvPr/>
          </p:nvSpPr>
          <p:spPr bwMode="auto">
            <a:xfrm>
              <a:off x="1973" y="1690"/>
              <a:ext cx="1470" cy="1770"/>
            </a:xfrm>
            <a:custGeom>
              <a:avLst/>
              <a:gdLst/>
              <a:ahLst/>
              <a:cxnLst>
                <a:cxn ang="0">
                  <a:pos x="1133" y="1369"/>
                </a:cxn>
                <a:cxn ang="0">
                  <a:pos x="0" y="276"/>
                </a:cxn>
                <a:cxn ang="0">
                  <a:pos x="111" y="267"/>
                </a:cxn>
                <a:cxn ang="0">
                  <a:pos x="113" y="243"/>
                </a:cxn>
                <a:cxn ang="0">
                  <a:pos x="109" y="212"/>
                </a:cxn>
                <a:cxn ang="0">
                  <a:pos x="101" y="175"/>
                </a:cxn>
                <a:cxn ang="0">
                  <a:pos x="96" y="139"/>
                </a:cxn>
                <a:cxn ang="0">
                  <a:pos x="97" y="106"/>
                </a:cxn>
                <a:cxn ang="0">
                  <a:pos x="106" y="73"/>
                </a:cxn>
                <a:cxn ang="0">
                  <a:pos x="125" y="47"/>
                </a:cxn>
                <a:cxn ang="0">
                  <a:pos x="147" y="23"/>
                </a:cxn>
                <a:cxn ang="0">
                  <a:pos x="172" y="9"/>
                </a:cxn>
                <a:cxn ang="0">
                  <a:pos x="207" y="1"/>
                </a:cxn>
                <a:cxn ang="0">
                  <a:pos x="236" y="0"/>
                </a:cxn>
                <a:cxn ang="0">
                  <a:pos x="260" y="4"/>
                </a:cxn>
                <a:cxn ang="0">
                  <a:pos x="286" y="14"/>
                </a:cxn>
                <a:cxn ang="0">
                  <a:pos x="308" y="31"/>
                </a:cxn>
                <a:cxn ang="0">
                  <a:pos x="329" y="57"/>
                </a:cxn>
                <a:cxn ang="0">
                  <a:pos x="344" y="84"/>
                </a:cxn>
                <a:cxn ang="0">
                  <a:pos x="353" y="126"/>
                </a:cxn>
                <a:cxn ang="0">
                  <a:pos x="348" y="164"/>
                </a:cxn>
                <a:cxn ang="0">
                  <a:pos x="341" y="203"/>
                </a:cxn>
                <a:cxn ang="0">
                  <a:pos x="333" y="243"/>
                </a:cxn>
                <a:cxn ang="0">
                  <a:pos x="334" y="262"/>
                </a:cxn>
                <a:cxn ang="0">
                  <a:pos x="529" y="273"/>
                </a:cxn>
                <a:cxn ang="0">
                  <a:pos x="524" y="346"/>
                </a:cxn>
                <a:cxn ang="0">
                  <a:pos x="526" y="389"/>
                </a:cxn>
                <a:cxn ang="0">
                  <a:pos x="530" y="433"/>
                </a:cxn>
                <a:cxn ang="0">
                  <a:pos x="544" y="459"/>
                </a:cxn>
                <a:cxn ang="0">
                  <a:pos x="564" y="479"/>
                </a:cxn>
                <a:cxn ang="0">
                  <a:pos x="590" y="489"/>
                </a:cxn>
                <a:cxn ang="0">
                  <a:pos x="620" y="489"/>
                </a:cxn>
                <a:cxn ang="0">
                  <a:pos x="649" y="485"/>
                </a:cxn>
                <a:cxn ang="0">
                  <a:pos x="686" y="481"/>
                </a:cxn>
                <a:cxn ang="0">
                  <a:pos x="723" y="484"/>
                </a:cxn>
                <a:cxn ang="0">
                  <a:pos x="758" y="496"/>
                </a:cxn>
                <a:cxn ang="0">
                  <a:pos x="786" y="516"/>
                </a:cxn>
                <a:cxn ang="0">
                  <a:pos x="803" y="544"/>
                </a:cxn>
                <a:cxn ang="0">
                  <a:pos x="809" y="580"/>
                </a:cxn>
                <a:cxn ang="0">
                  <a:pos x="806" y="619"/>
                </a:cxn>
                <a:cxn ang="0">
                  <a:pos x="809" y="656"/>
                </a:cxn>
                <a:cxn ang="0">
                  <a:pos x="821" y="687"/>
                </a:cxn>
                <a:cxn ang="0">
                  <a:pos x="840" y="711"/>
                </a:cxn>
                <a:cxn ang="0">
                  <a:pos x="874" y="724"/>
                </a:cxn>
                <a:cxn ang="0">
                  <a:pos x="905" y="734"/>
                </a:cxn>
                <a:cxn ang="0">
                  <a:pos x="942" y="744"/>
                </a:cxn>
                <a:cxn ang="0">
                  <a:pos x="974" y="756"/>
                </a:cxn>
                <a:cxn ang="0">
                  <a:pos x="998" y="773"/>
                </a:cxn>
                <a:cxn ang="0">
                  <a:pos x="1019" y="799"/>
                </a:cxn>
                <a:cxn ang="0">
                  <a:pos x="1031" y="830"/>
                </a:cxn>
                <a:cxn ang="0">
                  <a:pos x="1032" y="873"/>
                </a:cxn>
                <a:cxn ang="0">
                  <a:pos x="1025" y="914"/>
                </a:cxn>
                <a:cxn ang="0">
                  <a:pos x="1015" y="963"/>
                </a:cxn>
                <a:cxn ang="0">
                  <a:pos x="1012" y="999"/>
                </a:cxn>
                <a:cxn ang="0">
                  <a:pos x="1019" y="1042"/>
                </a:cxn>
                <a:cxn ang="0">
                  <a:pos x="1032" y="1073"/>
                </a:cxn>
                <a:cxn ang="0">
                  <a:pos x="1053" y="1105"/>
                </a:cxn>
                <a:cxn ang="0">
                  <a:pos x="1080" y="1130"/>
                </a:cxn>
                <a:cxn ang="0">
                  <a:pos x="1111" y="1142"/>
                </a:cxn>
                <a:cxn ang="0">
                  <a:pos x="1144" y="1145"/>
                </a:cxn>
              </a:cxnLst>
              <a:rect l="0" t="0" r="r" b="b"/>
              <a:pathLst>
                <a:path w="1144" h="1378">
                  <a:moveTo>
                    <a:pt x="1133" y="1129"/>
                  </a:moveTo>
                  <a:lnTo>
                    <a:pt x="1133" y="1369"/>
                  </a:lnTo>
                  <a:lnTo>
                    <a:pt x="2" y="1378"/>
                  </a:lnTo>
                  <a:lnTo>
                    <a:pt x="0" y="276"/>
                  </a:lnTo>
                  <a:lnTo>
                    <a:pt x="106" y="278"/>
                  </a:lnTo>
                  <a:lnTo>
                    <a:pt x="111" y="267"/>
                  </a:lnTo>
                  <a:lnTo>
                    <a:pt x="114" y="255"/>
                  </a:lnTo>
                  <a:lnTo>
                    <a:pt x="113" y="243"/>
                  </a:lnTo>
                  <a:lnTo>
                    <a:pt x="112" y="229"/>
                  </a:lnTo>
                  <a:lnTo>
                    <a:pt x="109" y="212"/>
                  </a:lnTo>
                  <a:lnTo>
                    <a:pt x="105" y="190"/>
                  </a:lnTo>
                  <a:lnTo>
                    <a:pt x="101" y="175"/>
                  </a:lnTo>
                  <a:lnTo>
                    <a:pt x="96" y="156"/>
                  </a:lnTo>
                  <a:lnTo>
                    <a:pt x="96" y="139"/>
                  </a:lnTo>
                  <a:lnTo>
                    <a:pt x="97" y="122"/>
                  </a:lnTo>
                  <a:lnTo>
                    <a:pt x="97" y="106"/>
                  </a:lnTo>
                  <a:lnTo>
                    <a:pt x="101" y="89"/>
                  </a:lnTo>
                  <a:lnTo>
                    <a:pt x="106" y="73"/>
                  </a:lnTo>
                  <a:lnTo>
                    <a:pt x="115" y="62"/>
                  </a:lnTo>
                  <a:lnTo>
                    <a:pt x="125" y="47"/>
                  </a:lnTo>
                  <a:lnTo>
                    <a:pt x="136" y="36"/>
                  </a:lnTo>
                  <a:lnTo>
                    <a:pt x="147" y="23"/>
                  </a:lnTo>
                  <a:lnTo>
                    <a:pt x="159" y="16"/>
                  </a:lnTo>
                  <a:lnTo>
                    <a:pt x="172" y="9"/>
                  </a:lnTo>
                  <a:lnTo>
                    <a:pt x="189" y="4"/>
                  </a:lnTo>
                  <a:lnTo>
                    <a:pt x="207" y="1"/>
                  </a:lnTo>
                  <a:lnTo>
                    <a:pt x="220" y="0"/>
                  </a:lnTo>
                  <a:lnTo>
                    <a:pt x="236" y="0"/>
                  </a:lnTo>
                  <a:lnTo>
                    <a:pt x="250" y="1"/>
                  </a:lnTo>
                  <a:lnTo>
                    <a:pt x="260" y="4"/>
                  </a:lnTo>
                  <a:lnTo>
                    <a:pt x="274" y="9"/>
                  </a:lnTo>
                  <a:lnTo>
                    <a:pt x="286" y="14"/>
                  </a:lnTo>
                  <a:lnTo>
                    <a:pt x="296" y="21"/>
                  </a:lnTo>
                  <a:lnTo>
                    <a:pt x="308" y="31"/>
                  </a:lnTo>
                  <a:lnTo>
                    <a:pt x="318" y="43"/>
                  </a:lnTo>
                  <a:lnTo>
                    <a:pt x="329" y="57"/>
                  </a:lnTo>
                  <a:lnTo>
                    <a:pt x="337" y="70"/>
                  </a:lnTo>
                  <a:lnTo>
                    <a:pt x="344" y="84"/>
                  </a:lnTo>
                  <a:lnTo>
                    <a:pt x="349" y="105"/>
                  </a:lnTo>
                  <a:lnTo>
                    <a:pt x="353" y="126"/>
                  </a:lnTo>
                  <a:lnTo>
                    <a:pt x="353" y="145"/>
                  </a:lnTo>
                  <a:lnTo>
                    <a:pt x="348" y="164"/>
                  </a:lnTo>
                  <a:lnTo>
                    <a:pt x="344" y="185"/>
                  </a:lnTo>
                  <a:lnTo>
                    <a:pt x="341" y="203"/>
                  </a:lnTo>
                  <a:lnTo>
                    <a:pt x="335" y="227"/>
                  </a:lnTo>
                  <a:lnTo>
                    <a:pt x="333" y="243"/>
                  </a:lnTo>
                  <a:lnTo>
                    <a:pt x="332" y="252"/>
                  </a:lnTo>
                  <a:lnTo>
                    <a:pt x="334" y="262"/>
                  </a:lnTo>
                  <a:lnTo>
                    <a:pt x="338" y="272"/>
                  </a:lnTo>
                  <a:lnTo>
                    <a:pt x="529" y="273"/>
                  </a:lnTo>
                  <a:lnTo>
                    <a:pt x="525" y="319"/>
                  </a:lnTo>
                  <a:lnTo>
                    <a:pt x="524" y="346"/>
                  </a:lnTo>
                  <a:lnTo>
                    <a:pt x="525" y="367"/>
                  </a:lnTo>
                  <a:lnTo>
                    <a:pt x="526" y="389"/>
                  </a:lnTo>
                  <a:lnTo>
                    <a:pt x="527" y="410"/>
                  </a:lnTo>
                  <a:lnTo>
                    <a:pt x="530" y="433"/>
                  </a:lnTo>
                  <a:lnTo>
                    <a:pt x="536" y="448"/>
                  </a:lnTo>
                  <a:lnTo>
                    <a:pt x="544" y="459"/>
                  </a:lnTo>
                  <a:lnTo>
                    <a:pt x="552" y="470"/>
                  </a:lnTo>
                  <a:lnTo>
                    <a:pt x="564" y="479"/>
                  </a:lnTo>
                  <a:lnTo>
                    <a:pt x="577" y="485"/>
                  </a:lnTo>
                  <a:lnTo>
                    <a:pt x="590" y="489"/>
                  </a:lnTo>
                  <a:lnTo>
                    <a:pt x="604" y="489"/>
                  </a:lnTo>
                  <a:lnTo>
                    <a:pt x="620" y="489"/>
                  </a:lnTo>
                  <a:lnTo>
                    <a:pt x="637" y="488"/>
                  </a:lnTo>
                  <a:lnTo>
                    <a:pt x="649" y="485"/>
                  </a:lnTo>
                  <a:lnTo>
                    <a:pt x="667" y="483"/>
                  </a:lnTo>
                  <a:lnTo>
                    <a:pt x="686" y="481"/>
                  </a:lnTo>
                  <a:lnTo>
                    <a:pt x="705" y="481"/>
                  </a:lnTo>
                  <a:lnTo>
                    <a:pt x="723" y="484"/>
                  </a:lnTo>
                  <a:lnTo>
                    <a:pt x="741" y="489"/>
                  </a:lnTo>
                  <a:lnTo>
                    <a:pt x="758" y="496"/>
                  </a:lnTo>
                  <a:lnTo>
                    <a:pt x="772" y="502"/>
                  </a:lnTo>
                  <a:lnTo>
                    <a:pt x="786" y="516"/>
                  </a:lnTo>
                  <a:lnTo>
                    <a:pt x="795" y="530"/>
                  </a:lnTo>
                  <a:lnTo>
                    <a:pt x="803" y="544"/>
                  </a:lnTo>
                  <a:lnTo>
                    <a:pt x="808" y="562"/>
                  </a:lnTo>
                  <a:lnTo>
                    <a:pt x="809" y="580"/>
                  </a:lnTo>
                  <a:lnTo>
                    <a:pt x="807" y="600"/>
                  </a:lnTo>
                  <a:lnTo>
                    <a:pt x="806" y="619"/>
                  </a:lnTo>
                  <a:lnTo>
                    <a:pt x="808" y="638"/>
                  </a:lnTo>
                  <a:lnTo>
                    <a:pt x="809" y="656"/>
                  </a:lnTo>
                  <a:lnTo>
                    <a:pt x="814" y="672"/>
                  </a:lnTo>
                  <a:lnTo>
                    <a:pt x="821" y="687"/>
                  </a:lnTo>
                  <a:lnTo>
                    <a:pt x="828" y="699"/>
                  </a:lnTo>
                  <a:lnTo>
                    <a:pt x="840" y="711"/>
                  </a:lnTo>
                  <a:lnTo>
                    <a:pt x="857" y="718"/>
                  </a:lnTo>
                  <a:lnTo>
                    <a:pt x="874" y="724"/>
                  </a:lnTo>
                  <a:lnTo>
                    <a:pt x="888" y="729"/>
                  </a:lnTo>
                  <a:lnTo>
                    <a:pt x="905" y="734"/>
                  </a:lnTo>
                  <a:lnTo>
                    <a:pt x="925" y="740"/>
                  </a:lnTo>
                  <a:lnTo>
                    <a:pt x="942" y="744"/>
                  </a:lnTo>
                  <a:lnTo>
                    <a:pt x="959" y="750"/>
                  </a:lnTo>
                  <a:lnTo>
                    <a:pt x="974" y="756"/>
                  </a:lnTo>
                  <a:lnTo>
                    <a:pt x="986" y="764"/>
                  </a:lnTo>
                  <a:lnTo>
                    <a:pt x="998" y="773"/>
                  </a:lnTo>
                  <a:lnTo>
                    <a:pt x="1007" y="783"/>
                  </a:lnTo>
                  <a:lnTo>
                    <a:pt x="1019" y="799"/>
                  </a:lnTo>
                  <a:lnTo>
                    <a:pt x="1026" y="814"/>
                  </a:lnTo>
                  <a:lnTo>
                    <a:pt x="1031" y="830"/>
                  </a:lnTo>
                  <a:lnTo>
                    <a:pt x="1034" y="851"/>
                  </a:lnTo>
                  <a:lnTo>
                    <a:pt x="1032" y="873"/>
                  </a:lnTo>
                  <a:lnTo>
                    <a:pt x="1029" y="890"/>
                  </a:lnTo>
                  <a:lnTo>
                    <a:pt x="1025" y="914"/>
                  </a:lnTo>
                  <a:lnTo>
                    <a:pt x="1020" y="940"/>
                  </a:lnTo>
                  <a:lnTo>
                    <a:pt x="1015" y="963"/>
                  </a:lnTo>
                  <a:lnTo>
                    <a:pt x="1013" y="983"/>
                  </a:lnTo>
                  <a:lnTo>
                    <a:pt x="1012" y="999"/>
                  </a:lnTo>
                  <a:lnTo>
                    <a:pt x="1015" y="1021"/>
                  </a:lnTo>
                  <a:lnTo>
                    <a:pt x="1019" y="1042"/>
                  </a:lnTo>
                  <a:lnTo>
                    <a:pt x="1025" y="1058"/>
                  </a:lnTo>
                  <a:lnTo>
                    <a:pt x="1032" y="1073"/>
                  </a:lnTo>
                  <a:lnTo>
                    <a:pt x="1042" y="1089"/>
                  </a:lnTo>
                  <a:lnTo>
                    <a:pt x="1053" y="1105"/>
                  </a:lnTo>
                  <a:lnTo>
                    <a:pt x="1066" y="1118"/>
                  </a:lnTo>
                  <a:lnTo>
                    <a:pt x="1080" y="1130"/>
                  </a:lnTo>
                  <a:lnTo>
                    <a:pt x="1095" y="1135"/>
                  </a:lnTo>
                  <a:lnTo>
                    <a:pt x="1111" y="1142"/>
                  </a:lnTo>
                  <a:lnTo>
                    <a:pt x="1126" y="1144"/>
                  </a:lnTo>
                  <a:lnTo>
                    <a:pt x="1144" y="1145"/>
                  </a:lnTo>
                  <a:lnTo>
                    <a:pt x="1133" y="1129"/>
                  </a:lnTo>
                  <a:close/>
                </a:path>
              </a:pathLst>
            </a:custGeom>
            <a:ln>
              <a:headEnd/>
              <a:tailEnd/>
            </a:ln>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722952" name="Freeform 8"/>
            <p:cNvSpPr>
              <a:spLocks/>
            </p:cNvSpPr>
            <p:nvPr/>
          </p:nvSpPr>
          <p:spPr bwMode="auto">
            <a:xfrm>
              <a:off x="1969" y="1109"/>
              <a:ext cx="1494" cy="1232"/>
            </a:xfrm>
            <a:custGeom>
              <a:avLst/>
              <a:gdLst/>
              <a:ahLst/>
              <a:cxnLst>
                <a:cxn ang="0">
                  <a:pos x="1163" y="0"/>
                </a:cxn>
                <a:cxn ang="0">
                  <a:pos x="0" y="958"/>
                </a:cxn>
                <a:cxn ang="0">
                  <a:pos x="109" y="940"/>
                </a:cxn>
                <a:cxn ang="0">
                  <a:pos x="106" y="909"/>
                </a:cxn>
                <a:cxn ang="0">
                  <a:pos x="94" y="866"/>
                </a:cxn>
                <a:cxn ang="0">
                  <a:pos x="88" y="832"/>
                </a:cxn>
                <a:cxn ang="0">
                  <a:pos x="97" y="796"/>
                </a:cxn>
                <a:cxn ang="0">
                  <a:pos x="120" y="766"/>
                </a:cxn>
                <a:cxn ang="0">
                  <a:pos x="151" y="744"/>
                </a:cxn>
                <a:cxn ang="0">
                  <a:pos x="186" y="733"/>
                </a:cxn>
                <a:cxn ang="0">
                  <a:pos x="239" y="734"/>
                </a:cxn>
                <a:cxn ang="0">
                  <a:pos x="274" y="741"/>
                </a:cxn>
                <a:cxn ang="0">
                  <a:pos x="308" y="766"/>
                </a:cxn>
                <a:cxn ang="0">
                  <a:pos x="330" y="794"/>
                </a:cxn>
                <a:cxn ang="0">
                  <a:pos x="340" y="826"/>
                </a:cxn>
                <a:cxn ang="0">
                  <a:pos x="338" y="860"/>
                </a:cxn>
                <a:cxn ang="0">
                  <a:pos x="331" y="892"/>
                </a:cxn>
                <a:cxn ang="0">
                  <a:pos x="323" y="924"/>
                </a:cxn>
                <a:cxn ang="0">
                  <a:pos x="327" y="955"/>
                </a:cxn>
                <a:cxn ang="0">
                  <a:pos x="520" y="921"/>
                </a:cxn>
                <a:cxn ang="0">
                  <a:pos x="523" y="879"/>
                </a:cxn>
                <a:cxn ang="0">
                  <a:pos x="524" y="844"/>
                </a:cxn>
                <a:cxn ang="0">
                  <a:pos x="534" y="813"/>
                </a:cxn>
                <a:cxn ang="0">
                  <a:pos x="552" y="793"/>
                </a:cxn>
                <a:cxn ang="0">
                  <a:pos x="576" y="782"/>
                </a:cxn>
                <a:cxn ang="0">
                  <a:pos x="601" y="779"/>
                </a:cxn>
                <a:cxn ang="0">
                  <a:pos x="634" y="780"/>
                </a:cxn>
                <a:cxn ang="0">
                  <a:pos x="665" y="784"/>
                </a:cxn>
                <a:cxn ang="0">
                  <a:pos x="703" y="784"/>
                </a:cxn>
                <a:cxn ang="0">
                  <a:pos x="738" y="781"/>
                </a:cxn>
                <a:cxn ang="0">
                  <a:pos x="768" y="769"/>
                </a:cxn>
                <a:cxn ang="0">
                  <a:pos x="792" y="747"/>
                </a:cxn>
                <a:cxn ang="0">
                  <a:pos x="805" y="721"/>
                </a:cxn>
                <a:cxn ang="0">
                  <a:pos x="805" y="689"/>
                </a:cxn>
                <a:cxn ang="0">
                  <a:pos x="805" y="656"/>
                </a:cxn>
                <a:cxn ang="0">
                  <a:pos x="812" y="629"/>
                </a:cxn>
                <a:cxn ang="0">
                  <a:pos x="826" y="606"/>
                </a:cxn>
                <a:cxn ang="0">
                  <a:pos x="854" y="592"/>
                </a:cxn>
                <a:cxn ang="0">
                  <a:pos x="887" y="582"/>
                </a:cxn>
                <a:cxn ang="0">
                  <a:pos x="923" y="575"/>
                </a:cxn>
                <a:cxn ang="0">
                  <a:pos x="957" y="567"/>
                </a:cxn>
                <a:cxn ang="0">
                  <a:pos x="985" y="555"/>
                </a:cxn>
                <a:cxn ang="0">
                  <a:pos x="1006" y="540"/>
                </a:cxn>
                <a:cxn ang="0">
                  <a:pos x="1024" y="514"/>
                </a:cxn>
                <a:cxn ang="0">
                  <a:pos x="1033" y="482"/>
                </a:cxn>
                <a:cxn ang="0">
                  <a:pos x="1028" y="450"/>
                </a:cxn>
                <a:cxn ang="0">
                  <a:pos x="1018" y="410"/>
                </a:cxn>
                <a:cxn ang="0">
                  <a:pos x="1011" y="374"/>
                </a:cxn>
                <a:cxn ang="0">
                  <a:pos x="1013" y="342"/>
                </a:cxn>
                <a:cxn ang="0">
                  <a:pos x="1023" y="312"/>
                </a:cxn>
                <a:cxn ang="0">
                  <a:pos x="1041" y="288"/>
                </a:cxn>
                <a:cxn ang="0">
                  <a:pos x="1065" y="263"/>
                </a:cxn>
                <a:cxn ang="0">
                  <a:pos x="1095" y="249"/>
                </a:cxn>
                <a:cxn ang="0">
                  <a:pos x="1125" y="243"/>
                </a:cxn>
                <a:cxn ang="0">
                  <a:pos x="1161" y="242"/>
                </a:cxn>
              </a:cxnLst>
              <a:rect l="0" t="0" r="r" b="b"/>
              <a:pathLst>
                <a:path w="1163" h="959">
                  <a:moveTo>
                    <a:pt x="1161" y="242"/>
                  </a:moveTo>
                  <a:lnTo>
                    <a:pt x="1163" y="0"/>
                  </a:lnTo>
                  <a:lnTo>
                    <a:pt x="3" y="0"/>
                  </a:lnTo>
                  <a:lnTo>
                    <a:pt x="0" y="958"/>
                  </a:lnTo>
                  <a:lnTo>
                    <a:pt x="104" y="959"/>
                  </a:lnTo>
                  <a:lnTo>
                    <a:pt x="109" y="940"/>
                  </a:lnTo>
                  <a:lnTo>
                    <a:pt x="108" y="927"/>
                  </a:lnTo>
                  <a:lnTo>
                    <a:pt x="106" y="909"/>
                  </a:lnTo>
                  <a:lnTo>
                    <a:pt x="99" y="888"/>
                  </a:lnTo>
                  <a:lnTo>
                    <a:pt x="94" y="866"/>
                  </a:lnTo>
                  <a:lnTo>
                    <a:pt x="89" y="848"/>
                  </a:lnTo>
                  <a:lnTo>
                    <a:pt x="88" y="832"/>
                  </a:lnTo>
                  <a:lnTo>
                    <a:pt x="92" y="812"/>
                  </a:lnTo>
                  <a:lnTo>
                    <a:pt x="97" y="796"/>
                  </a:lnTo>
                  <a:lnTo>
                    <a:pt x="108" y="779"/>
                  </a:lnTo>
                  <a:lnTo>
                    <a:pt x="120" y="766"/>
                  </a:lnTo>
                  <a:lnTo>
                    <a:pt x="134" y="753"/>
                  </a:lnTo>
                  <a:lnTo>
                    <a:pt x="151" y="744"/>
                  </a:lnTo>
                  <a:lnTo>
                    <a:pt x="170" y="737"/>
                  </a:lnTo>
                  <a:lnTo>
                    <a:pt x="186" y="733"/>
                  </a:lnTo>
                  <a:lnTo>
                    <a:pt x="211" y="732"/>
                  </a:lnTo>
                  <a:lnTo>
                    <a:pt x="239" y="734"/>
                  </a:lnTo>
                  <a:lnTo>
                    <a:pt x="256" y="736"/>
                  </a:lnTo>
                  <a:lnTo>
                    <a:pt x="274" y="741"/>
                  </a:lnTo>
                  <a:lnTo>
                    <a:pt x="288" y="750"/>
                  </a:lnTo>
                  <a:lnTo>
                    <a:pt x="308" y="766"/>
                  </a:lnTo>
                  <a:lnTo>
                    <a:pt x="321" y="780"/>
                  </a:lnTo>
                  <a:lnTo>
                    <a:pt x="330" y="794"/>
                  </a:lnTo>
                  <a:lnTo>
                    <a:pt x="337" y="810"/>
                  </a:lnTo>
                  <a:lnTo>
                    <a:pt x="340" y="826"/>
                  </a:lnTo>
                  <a:lnTo>
                    <a:pt x="341" y="843"/>
                  </a:lnTo>
                  <a:lnTo>
                    <a:pt x="338" y="860"/>
                  </a:lnTo>
                  <a:lnTo>
                    <a:pt x="335" y="876"/>
                  </a:lnTo>
                  <a:lnTo>
                    <a:pt x="331" y="892"/>
                  </a:lnTo>
                  <a:lnTo>
                    <a:pt x="326" y="908"/>
                  </a:lnTo>
                  <a:lnTo>
                    <a:pt x="323" y="924"/>
                  </a:lnTo>
                  <a:lnTo>
                    <a:pt x="325" y="938"/>
                  </a:lnTo>
                  <a:lnTo>
                    <a:pt x="327" y="955"/>
                  </a:lnTo>
                  <a:lnTo>
                    <a:pt x="522" y="955"/>
                  </a:lnTo>
                  <a:lnTo>
                    <a:pt x="520" y="921"/>
                  </a:lnTo>
                  <a:lnTo>
                    <a:pt x="523" y="897"/>
                  </a:lnTo>
                  <a:lnTo>
                    <a:pt x="523" y="879"/>
                  </a:lnTo>
                  <a:lnTo>
                    <a:pt x="523" y="862"/>
                  </a:lnTo>
                  <a:lnTo>
                    <a:pt x="524" y="844"/>
                  </a:lnTo>
                  <a:lnTo>
                    <a:pt x="529" y="825"/>
                  </a:lnTo>
                  <a:lnTo>
                    <a:pt x="534" y="813"/>
                  </a:lnTo>
                  <a:lnTo>
                    <a:pt x="541" y="801"/>
                  </a:lnTo>
                  <a:lnTo>
                    <a:pt x="552" y="793"/>
                  </a:lnTo>
                  <a:lnTo>
                    <a:pt x="562" y="785"/>
                  </a:lnTo>
                  <a:lnTo>
                    <a:pt x="576" y="782"/>
                  </a:lnTo>
                  <a:lnTo>
                    <a:pt x="589" y="780"/>
                  </a:lnTo>
                  <a:lnTo>
                    <a:pt x="601" y="779"/>
                  </a:lnTo>
                  <a:lnTo>
                    <a:pt x="618" y="779"/>
                  </a:lnTo>
                  <a:lnTo>
                    <a:pt x="634" y="780"/>
                  </a:lnTo>
                  <a:lnTo>
                    <a:pt x="647" y="782"/>
                  </a:lnTo>
                  <a:lnTo>
                    <a:pt x="665" y="784"/>
                  </a:lnTo>
                  <a:lnTo>
                    <a:pt x="683" y="785"/>
                  </a:lnTo>
                  <a:lnTo>
                    <a:pt x="703" y="784"/>
                  </a:lnTo>
                  <a:lnTo>
                    <a:pt x="721" y="784"/>
                  </a:lnTo>
                  <a:lnTo>
                    <a:pt x="738" y="781"/>
                  </a:lnTo>
                  <a:lnTo>
                    <a:pt x="756" y="776"/>
                  </a:lnTo>
                  <a:lnTo>
                    <a:pt x="768" y="769"/>
                  </a:lnTo>
                  <a:lnTo>
                    <a:pt x="783" y="760"/>
                  </a:lnTo>
                  <a:lnTo>
                    <a:pt x="792" y="747"/>
                  </a:lnTo>
                  <a:lnTo>
                    <a:pt x="801" y="733"/>
                  </a:lnTo>
                  <a:lnTo>
                    <a:pt x="805" y="721"/>
                  </a:lnTo>
                  <a:lnTo>
                    <a:pt x="807" y="706"/>
                  </a:lnTo>
                  <a:lnTo>
                    <a:pt x="805" y="689"/>
                  </a:lnTo>
                  <a:lnTo>
                    <a:pt x="804" y="673"/>
                  </a:lnTo>
                  <a:lnTo>
                    <a:pt x="805" y="656"/>
                  </a:lnTo>
                  <a:lnTo>
                    <a:pt x="808" y="643"/>
                  </a:lnTo>
                  <a:lnTo>
                    <a:pt x="812" y="629"/>
                  </a:lnTo>
                  <a:lnTo>
                    <a:pt x="818" y="616"/>
                  </a:lnTo>
                  <a:lnTo>
                    <a:pt x="826" y="606"/>
                  </a:lnTo>
                  <a:lnTo>
                    <a:pt x="838" y="597"/>
                  </a:lnTo>
                  <a:lnTo>
                    <a:pt x="854" y="592"/>
                  </a:lnTo>
                  <a:lnTo>
                    <a:pt x="872" y="586"/>
                  </a:lnTo>
                  <a:lnTo>
                    <a:pt x="887" y="582"/>
                  </a:lnTo>
                  <a:lnTo>
                    <a:pt x="902" y="578"/>
                  </a:lnTo>
                  <a:lnTo>
                    <a:pt x="923" y="575"/>
                  </a:lnTo>
                  <a:lnTo>
                    <a:pt x="939" y="571"/>
                  </a:lnTo>
                  <a:lnTo>
                    <a:pt x="957" y="567"/>
                  </a:lnTo>
                  <a:lnTo>
                    <a:pt x="971" y="561"/>
                  </a:lnTo>
                  <a:lnTo>
                    <a:pt x="985" y="555"/>
                  </a:lnTo>
                  <a:lnTo>
                    <a:pt x="996" y="547"/>
                  </a:lnTo>
                  <a:lnTo>
                    <a:pt x="1006" y="540"/>
                  </a:lnTo>
                  <a:lnTo>
                    <a:pt x="1017" y="526"/>
                  </a:lnTo>
                  <a:lnTo>
                    <a:pt x="1024" y="514"/>
                  </a:lnTo>
                  <a:lnTo>
                    <a:pt x="1030" y="499"/>
                  </a:lnTo>
                  <a:lnTo>
                    <a:pt x="1033" y="482"/>
                  </a:lnTo>
                  <a:lnTo>
                    <a:pt x="1031" y="467"/>
                  </a:lnTo>
                  <a:lnTo>
                    <a:pt x="1028" y="450"/>
                  </a:lnTo>
                  <a:lnTo>
                    <a:pt x="1023" y="431"/>
                  </a:lnTo>
                  <a:lnTo>
                    <a:pt x="1018" y="410"/>
                  </a:lnTo>
                  <a:lnTo>
                    <a:pt x="1013" y="391"/>
                  </a:lnTo>
                  <a:lnTo>
                    <a:pt x="1011" y="374"/>
                  </a:lnTo>
                  <a:lnTo>
                    <a:pt x="1011" y="361"/>
                  </a:lnTo>
                  <a:lnTo>
                    <a:pt x="1013" y="342"/>
                  </a:lnTo>
                  <a:lnTo>
                    <a:pt x="1018" y="325"/>
                  </a:lnTo>
                  <a:lnTo>
                    <a:pt x="1023" y="312"/>
                  </a:lnTo>
                  <a:lnTo>
                    <a:pt x="1031" y="301"/>
                  </a:lnTo>
                  <a:lnTo>
                    <a:pt x="1041" y="288"/>
                  </a:lnTo>
                  <a:lnTo>
                    <a:pt x="1051" y="275"/>
                  </a:lnTo>
                  <a:lnTo>
                    <a:pt x="1065" y="263"/>
                  </a:lnTo>
                  <a:lnTo>
                    <a:pt x="1080" y="254"/>
                  </a:lnTo>
                  <a:lnTo>
                    <a:pt x="1095" y="249"/>
                  </a:lnTo>
                  <a:lnTo>
                    <a:pt x="1110" y="246"/>
                  </a:lnTo>
                  <a:lnTo>
                    <a:pt x="1125" y="243"/>
                  </a:lnTo>
                  <a:lnTo>
                    <a:pt x="1142" y="244"/>
                  </a:lnTo>
                  <a:lnTo>
                    <a:pt x="1161" y="242"/>
                  </a:lnTo>
                  <a:close/>
                </a:path>
              </a:pathLst>
            </a:custGeom>
            <a:ln>
              <a:headEnd/>
              <a:tailEnd/>
            </a:ln>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722953" name="Freeform 9"/>
            <p:cNvSpPr>
              <a:spLocks/>
            </p:cNvSpPr>
            <p:nvPr/>
          </p:nvSpPr>
          <p:spPr bwMode="auto">
            <a:xfrm>
              <a:off x="2618" y="1425"/>
              <a:ext cx="1669" cy="1810"/>
            </a:xfrm>
            <a:custGeom>
              <a:avLst/>
              <a:gdLst/>
              <a:ahLst/>
              <a:cxnLst>
                <a:cxn ang="0">
                  <a:pos x="515" y="223"/>
                </a:cxn>
                <a:cxn ang="0">
                  <a:pos x="497" y="107"/>
                </a:cxn>
                <a:cxn ang="0">
                  <a:pos x="560" y="13"/>
                </a:cxn>
                <a:cxn ang="0">
                  <a:pos x="704" y="3"/>
                </a:cxn>
                <a:cxn ang="0">
                  <a:pos x="775" y="58"/>
                </a:cxn>
                <a:cxn ang="0">
                  <a:pos x="791" y="154"/>
                </a:cxn>
                <a:cxn ang="0">
                  <a:pos x="777" y="256"/>
                </a:cxn>
                <a:cxn ang="0">
                  <a:pos x="846" y="317"/>
                </a:cxn>
                <a:cxn ang="0">
                  <a:pos x="952" y="343"/>
                </a:cxn>
                <a:cxn ang="0">
                  <a:pos x="997" y="391"/>
                </a:cxn>
                <a:cxn ang="0">
                  <a:pos x="999" y="460"/>
                </a:cxn>
                <a:cxn ang="0">
                  <a:pos x="1040" y="521"/>
                </a:cxn>
                <a:cxn ang="0">
                  <a:pos x="1124" y="533"/>
                </a:cxn>
                <a:cxn ang="0">
                  <a:pos x="1215" y="528"/>
                </a:cxn>
                <a:cxn ang="0">
                  <a:pos x="1268" y="557"/>
                </a:cxn>
                <a:cxn ang="0">
                  <a:pos x="1281" y="664"/>
                </a:cxn>
                <a:cxn ang="0">
                  <a:pos x="1268" y="807"/>
                </a:cxn>
                <a:cxn ang="0">
                  <a:pos x="1214" y="841"/>
                </a:cxn>
                <a:cxn ang="0">
                  <a:pos x="1115" y="836"/>
                </a:cxn>
                <a:cxn ang="0">
                  <a:pos x="1042" y="846"/>
                </a:cxn>
                <a:cxn ang="0">
                  <a:pos x="1001" y="888"/>
                </a:cxn>
                <a:cxn ang="0">
                  <a:pos x="997" y="969"/>
                </a:cxn>
                <a:cxn ang="0">
                  <a:pos x="949" y="1025"/>
                </a:cxn>
                <a:cxn ang="0">
                  <a:pos x="864" y="1044"/>
                </a:cxn>
                <a:cxn ang="0">
                  <a:pos x="791" y="1083"/>
                </a:cxn>
                <a:cxn ang="0">
                  <a:pos x="775" y="1162"/>
                </a:cxn>
                <a:cxn ang="0">
                  <a:pos x="791" y="1259"/>
                </a:cxn>
                <a:cxn ang="0">
                  <a:pos x="756" y="1351"/>
                </a:cxn>
                <a:cxn ang="0">
                  <a:pos x="694" y="1399"/>
                </a:cxn>
                <a:cxn ang="0">
                  <a:pos x="598" y="1404"/>
                </a:cxn>
                <a:cxn ang="0">
                  <a:pos x="526" y="1368"/>
                </a:cxn>
                <a:cxn ang="0">
                  <a:pos x="492" y="1299"/>
                </a:cxn>
                <a:cxn ang="0">
                  <a:pos x="501" y="1218"/>
                </a:cxn>
                <a:cxn ang="0">
                  <a:pos x="506" y="1146"/>
                </a:cxn>
                <a:cxn ang="0">
                  <a:pos x="458" y="1093"/>
                </a:cxn>
                <a:cxn ang="0">
                  <a:pos x="379" y="1073"/>
                </a:cxn>
                <a:cxn ang="0">
                  <a:pos x="303" y="1043"/>
                </a:cxn>
                <a:cxn ang="0">
                  <a:pos x="283" y="962"/>
                </a:cxn>
                <a:cxn ang="0">
                  <a:pos x="260" y="895"/>
                </a:cxn>
                <a:cxn ang="0">
                  <a:pos x="184" y="870"/>
                </a:cxn>
                <a:cxn ang="0">
                  <a:pos x="107" y="877"/>
                </a:cxn>
                <a:cxn ang="0">
                  <a:pos x="25" y="856"/>
                </a:cxn>
                <a:cxn ang="0">
                  <a:pos x="1" y="763"/>
                </a:cxn>
                <a:cxn ang="0">
                  <a:pos x="6" y="628"/>
                </a:cxn>
                <a:cxn ang="0">
                  <a:pos x="31" y="547"/>
                </a:cxn>
                <a:cxn ang="0">
                  <a:pos x="94" y="527"/>
                </a:cxn>
                <a:cxn ang="0">
                  <a:pos x="189" y="534"/>
                </a:cxn>
                <a:cxn ang="0">
                  <a:pos x="273" y="502"/>
                </a:cxn>
                <a:cxn ang="0">
                  <a:pos x="288" y="426"/>
                </a:cxn>
                <a:cxn ang="0">
                  <a:pos x="319" y="352"/>
                </a:cxn>
                <a:cxn ang="0">
                  <a:pos x="409" y="326"/>
                </a:cxn>
              </a:cxnLst>
              <a:rect l="0" t="0" r="r" b="b"/>
              <a:pathLst>
                <a:path w="1282" h="1405">
                  <a:moveTo>
                    <a:pt x="488" y="293"/>
                  </a:moveTo>
                  <a:lnTo>
                    <a:pt x="501" y="277"/>
                  </a:lnTo>
                  <a:lnTo>
                    <a:pt x="510" y="262"/>
                  </a:lnTo>
                  <a:lnTo>
                    <a:pt x="515" y="245"/>
                  </a:lnTo>
                  <a:lnTo>
                    <a:pt x="515" y="223"/>
                  </a:lnTo>
                  <a:lnTo>
                    <a:pt x="509" y="199"/>
                  </a:lnTo>
                  <a:lnTo>
                    <a:pt x="504" y="178"/>
                  </a:lnTo>
                  <a:lnTo>
                    <a:pt x="497" y="152"/>
                  </a:lnTo>
                  <a:lnTo>
                    <a:pt x="494" y="124"/>
                  </a:lnTo>
                  <a:lnTo>
                    <a:pt x="497" y="107"/>
                  </a:lnTo>
                  <a:lnTo>
                    <a:pt x="502" y="86"/>
                  </a:lnTo>
                  <a:lnTo>
                    <a:pt x="512" y="64"/>
                  </a:lnTo>
                  <a:lnTo>
                    <a:pt x="526" y="43"/>
                  </a:lnTo>
                  <a:lnTo>
                    <a:pt x="544" y="26"/>
                  </a:lnTo>
                  <a:lnTo>
                    <a:pt x="560" y="13"/>
                  </a:lnTo>
                  <a:lnTo>
                    <a:pt x="582" y="5"/>
                  </a:lnTo>
                  <a:lnTo>
                    <a:pt x="608" y="1"/>
                  </a:lnTo>
                  <a:lnTo>
                    <a:pt x="636" y="0"/>
                  </a:lnTo>
                  <a:lnTo>
                    <a:pt x="674" y="0"/>
                  </a:lnTo>
                  <a:lnTo>
                    <a:pt x="704" y="3"/>
                  </a:lnTo>
                  <a:lnTo>
                    <a:pt x="721" y="9"/>
                  </a:lnTo>
                  <a:lnTo>
                    <a:pt x="734" y="17"/>
                  </a:lnTo>
                  <a:lnTo>
                    <a:pt x="748" y="26"/>
                  </a:lnTo>
                  <a:lnTo>
                    <a:pt x="762" y="40"/>
                  </a:lnTo>
                  <a:lnTo>
                    <a:pt x="775" y="58"/>
                  </a:lnTo>
                  <a:lnTo>
                    <a:pt x="785" y="74"/>
                  </a:lnTo>
                  <a:lnTo>
                    <a:pt x="790" y="88"/>
                  </a:lnTo>
                  <a:lnTo>
                    <a:pt x="794" y="112"/>
                  </a:lnTo>
                  <a:lnTo>
                    <a:pt x="794" y="133"/>
                  </a:lnTo>
                  <a:lnTo>
                    <a:pt x="791" y="154"/>
                  </a:lnTo>
                  <a:lnTo>
                    <a:pt x="787" y="170"/>
                  </a:lnTo>
                  <a:lnTo>
                    <a:pt x="782" y="196"/>
                  </a:lnTo>
                  <a:lnTo>
                    <a:pt x="775" y="223"/>
                  </a:lnTo>
                  <a:lnTo>
                    <a:pt x="772" y="239"/>
                  </a:lnTo>
                  <a:lnTo>
                    <a:pt x="777" y="256"/>
                  </a:lnTo>
                  <a:lnTo>
                    <a:pt x="783" y="268"/>
                  </a:lnTo>
                  <a:lnTo>
                    <a:pt x="794" y="284"/>
                  </a:lnTo>
                  <a:lnTo>
                    <a:pt x="810" y="297"/>
                  </a:lnTo>
                  <a:lnTo>
                    <a:pt x="825" y="308"/>
                  </a:lnTo>
                  <a:lnTo>
                    <a:pt x="846" y="317"/>
                  </a:lnTo>
                  <a:lnTo>
                    <a:pt x="868" y="323"/>
                  </a:lnTo>
                  <a:lnTo>
                    <a:pt x="889" y="328"/>
                  </a:lnTo>
                  <a:lnTo>
                    <a:pt x="911" y="331"/>
                  </a:lnTo>
                  <a:lnTo>
                    <a:pt x="934" y="337"/>
                  </a:lnTo>
                  <a:lnTo>
                    <a:pt x="952" y="343"/>
                  </a:lnTo>
                  <a:lnTo>
                    <a:pt x="966" y="350"/>
                  </a:lnTo>
                  <a:lnTo>
                    <a:pt x="977" y="358"/>
                  </a:lnTo>
                  <a:lnTo>
                    <a:pt x="985" y="367"/>
                  </a:lnTo>
                  <a:lnTo>
                    <a:pt x="992" y="378"/>
                  </a:lnTo>
                  <a:lnTo>
                    <a:pt x="997" y="391"/>
                  </a:lnTo>
                  <a:lnTo>
                    <a:pt x="999" y="403"/>
                  </a:lnTo>
                  <a:lnTo>
                    <a:pt x="1001" y="414"/>
                  </a:lnTo>
                  <a:lnTo>
                    <a:pt x="1001" y="429"/>
                  </a:lnTo>
                  <a:lnTo>
                    <a:pt x="999" y="446"/>
                  </a:lnTo>
                  <a:lnTo>
                    <a:pt x="999" y="460"/>
                  </a:lnTo>
                  <a:lnTo>
                    <a:pt x="1002" y="476"/>
                  </a:lnTo>
                  <a:lnTo>
                    <a:pt x="1009" y="490"/>
                  </a:lnTo>
                  <a:lnTo>
                    <a:pt x="1017" y="502"/>
                  </a:lnTo>
                  <a:lnTo>
                    <a:pt x="1027" y="511"/>
                  </a:lnTo>
                  <a:lnTo>
                    <a:pt x="1040" y="521"/>
                  </a:lnTo>
                  <a:lnTo>
                    <a:pt x="1053" y="527"/>
                  </a:lnTo>
                  <a:lnTo>
                    <a:pt x="1073" y="531"/>
                  </a:lnTo>
                  <a:lnTo>
                    <a:pt x="1090" y="533"/>
                  </a:lnTo>
                  <a:lnTo>
                    <a:pt x="1106" y="534"/>
                  </a:lnTo>
                  <a:lnTo>
                    <a:pt x="1124" y="533"/>
                  </a:lnTo>
                  <a:lnTo>
                    <a:pt x="1146" y="531"/>
                  </a:lnTo>
                  <a:lnTo>
                    <a:pt x="1163" y="530"/>
                  </a:lnTo>
                  <a:lnTo>
                    <a:pt x="1180" y="528"/>
                  </a:lnTo>
                  <a:lnTo>
                    <a:pt x="1196" y="527"/>
                  </a:lnTo>
                  <a:lnTo>
                    <a:pt x="1215" y="528"/>
                  </a:lnTo>
                  <a:lnTo>
                    <a:pt x="1225" y="530"/>
                  </a:lnTo>
                  <a:lnTo>
                    <a:pt x="1236" y="533"/>
                  </a:lnTo>
                  <a:lnTo>
                    <a:pt x="1247" y="538"/>
                  </a:lnTo>
                  <a:lnTo>
                    <a:pt x="1259" y="547"/>
                  </a:lnTo>
                  <a:lnTo>
                    <a:pt x="1268" y="557"/>
                  </a:lnTo>
                  <a:lnTo>
                    <a:pt x="1275" y="572"/>
                  </a:lnTo>
                  <a:lnTo>
                    <a:pt x="1278" y="585"/>
                  </a:lnTo>
                  <a:lnTo>
                    <a:pt x="1280" y="601"/>
                  </a:lnTo>
                  <a:lnTo>
                    <a:pt x="1282" y="630"/>
                  </a:lnTo>
                  <a:lnTo>
                    <a:pt x="1281" y="664"/>
                  </a:lnTo>
                  <a:lnTo>
                    <a:pt x="1282" y="700"/>
                  </a:lnTo>
                  <a:lnTo>
                    <a:pt x="1279" y="742"/>
                  </a:lnTo>
                  <a:lnTo>
                    <a:pt x="1276" y="771"/>
                  </a:lnTo>
                  <a:lnTo>
                    <a:pt x="1273" y="794"/>
                  </a:lnTo>
                  <a:lnTo>
                    <a:pt x="1268" y="807"/>
                  </a:lnTo>
                  <a:lnTo>
                    <a:pt x="1260" y="819"/>
                  </a:lnTo>
                  <a:lnTo>
                    <a:pt x="1251" y="827"/>
                  </a:lnTo>
                  <a:lnTo>
                    <a:pt x="1239" y="834"/>
                  </a:lnTo>
                  <a:lnTo>
                    <a:pt x="1226" y="838"/>
                  </a:lnTo>
                  <a:lnTo>
                    <a:pt x="1214" y="841"/>
                  </a:lnTo>
                  <a:lnTo>
                    <a:pt x="1189" y="842"/>
                  </a:lnTo>
                  <a:lnTo>
                    <a:pt x="1167" y="841"/>
                  </a:lnTo>
                  <a:lnTo>
                    <a:pt x="1149" y="838"/>
                  </a:lnTo>
                  <a:lnTo>
                    <a:pt x="1133" y="837"/>
                  </a:lnTo>
                  <a:lnTo>
                    <a:pt x="1115" y="836"/>
                  </a:lnTo>
                  <a:lnTo>
                    <a:pt x="1099" y="836"/>
                  </a:lnTo>
                  <a:lnTo>
                    <a:pt x="1085" y="837"/>
                  </a:lnTo>
                  <a:lnTo>
                    <a:pt x="1070" y="838"/>
                  </a:lnTo>
                  <a:lnTo>
                    <a:pt x="1052" y="843"/>
                  </a:lnTo>
                  <a:lnTo>
                    <a:pt x="1042" y="846"/>
                  </a:lnTo>
                  <a:lnTo>
                    <a:pt x="1033" y="850"/>
                  </a:lnTo>
                  <a:lnTo>
                    <a:pt x="1021" y="858"/>
                  </a:lnTo>
                  <a:lnTo>
                    <a:pt x="1013" y="868"/>
                  </a:lnTo>
                  <a:lnTo>
                    <a:pt x="1007" y="877"/>
                  </a:lnTo>
                  <a:lnTo>
                    <a:pt x="1001" y="888"/>
                  </a:lnTo>
                  <a:lnTo>
                    <a:pt x="998" y="899"/>
                  </a:lnTo>
                  <a:lnTo>
                    <a:pt x="997" y="911"/>
                  </a:lnTo>
                  <a:lnTo>
                    <a:pt x="998" y="924"/>
                  </a:lnTo>
                  <a:lnTo>
                    <a:pt x="998" y="946"/>
                  </a:lnTo>
                  <a:lnTo>
                    <a:pt x="997" y="969"/>
                  </a:lnTo>
                  <a:lnTo>
                    <a:pt x="990" y="986"/>
                  </a:lnTo>
                  <a:lnTo>
                    <a:pt x="984" y="1000"/>
                  </a:lnTo>
                  <a:lnTo>
                    <a:pt x="975" y="1010"/>
                  </a:lnTo>
                  <a:lnTo>
                    <a:pt x="962" y="1018"/>
                  </a:lnTo>
                  <a:lnTo>
                    <a:pt x="949" y="1025"/>
                  </a:lnTo>
                  <a:lnTo>
                    <a:pt x="934" y="1029"/>
                  </a:lnTo>
                  <a:lnTo>
                    <a:pt x="915" y="1033"/>
                  </a:lnTo>
                  <a:lnTo>
                    <a:pt x="899" y="1038"/>
                  </a:lnTo>
                  <a:lnTo>
                    <a:pt x="880" y="1041"/>
                  </a:lnTo>
                  <a:lnTo>
                    <a:pt x="864" y="1044"/>
                  </a:lnTo>
                  <a:lnTo>
                    <a:pt x="846" y="1048"/>
                  </a:lnTo>
                  <a:lnTo>
                    <a:pt x="833" y="1055"/>
                  </a:lnTo>
                  <a:lnTo>
                    <a:pt x="817" y="1062"/>
                  </a:lnTo>
                  <a:lnTo>
                    <a:pt x="802" y="1071"/>
                  </a:lnTo>
                  <a:lnTo>
                    <a:pt x="791" y="1083"/>
                  </a:lnTo>
                  <a:lnTo>
                    <a:pt x="781" y="1098"/>
                  </a:lnTo>
                  <a:lnTo>
                    <a:pt x="773" y="1115"/>
                  </a:lnTo>
                  <a:lnTo>
                    <a:pt x="771" y="1130"/>
                  </a:lnTo>
                  <a:lnTo>
                    <a:pt x="772" y="1147"/>
                  </a:lnTo>
                  <a:lnTo>
                    <a:pt x="775" y="1162"/>
                  </a:lnTo>
                  <a:lnTo>
                    <a:pt x="780" y="1179"/>
                  </a:lnTo>
                  <a:lnTo>
                    <a:pt x="784" y="1198"/>
                  </a:lnTo>
                  <a:lnTo>
                    <a:pt x="787" y="1215"/>
                  </a:lnTo>
                  <a:lnTo>
                    <a:pt x="791" y="1237"/>
                  </a:lnTo>
                  <a:lnTo>
                    <a:pt x="791" y="1259"/>
                  </a:lnTo>
                  <a:lnTo>
                    <a:pt x="786" y="1281"/>
                  </a:lnTo>
                  <a:lnTo>
                    <a:pt x="781" y="1298"/>
                  </a:lnTo>
                  <a:lnTo>
                    <a:pt x="775" y="1315"/>
                  </a:lnTo>
                  <a:lnTo>
                    <a:pt x="767" y="1331"/>
                  </a:lnTo>
                  <a:lnTo>
                    <a:pt x="756" y="1351"/>
                  </a:lnTo>
                  <a:lnTo>
                    <a:pt x="744" y="1364"/>
                  </a:lnTo>
                  <a:lnTo>
                    <a:pt x="734" y="1373"/>
                  </a:lnTo>
                  <a:lnTo>
                    <a:pt x="721" y="1384"/>
                  </a:lnTo>
                  <a:lnTo>
                    <a:pt x="707" y="1394"/>
                  </a:lnTo>
                  <a:lnTo>
                    <a:pt x="694" y="1399"/>
                  </a:lnTo>
                  <a:lnTo>
                    <a:pt x="682" y="1402"/>
                  </a:lnTo>
                  <a:lnTo>
                    <a:pt x="662" y="1404"/>
                  </a:lnTo>
                  <a:lnTo>
                    <a:pt x="639" y="1405"/>
                  </a:lnTo>
                  <a:lnTo>
                    <a:pt x="611" y="1404"/>
                  </a:lnTo>
                  <a:lnTo>
                    <a:pt x="598" y="1404"/>
                  </a:lnTo>
                  <a:lnTo>
                    <a:pt x="581" y="1401"/>
                  </a:lnTo>
                  <a:lnTo>
                    <a:pt x="563" y="1396"/>
                  </a:lnTo>
                  <a:lnTo>
                    <a:pt x="547" y="1387"/>
                  </a:lnTo>
                  <a:lnTo>
                    <a:pt x="537" y="1379"/>
                  </a:lnTo>
                  <a:lnTo>
                    <a:pt x="526" y="1368"/>
                  </a:lnTo>
                  <a:lnTo>
                    <a:pt x="517" y="1358"/>
                  </a:lnTo>
                  <a:lnTo>
                    <a:pt x="508" y="1345"/>
                  </a:lnTo>
                  <a:lnTo>
                    <a:pt x="501" y="1332"/>
                  </a:lnTo>
                  <a:lnTo>
                    <a:pt x="495" y="1316"/>
                  </a:lnTo>
                  <a:lnTo>
                    <a:pt x="492" y="1299"/>
                  </a:lnTo>
                  <a:lnTo>
                    <a:pt x="491" y="1286"/>
                  </a:lnTo>
                  <a:lnTo>
                    <a:pt x="491" y="1268"/>
                  </a:lnTo>
                  <a:lnTo>
                    <a:pt x="492" y="1253"/>
                  </a:lnTo>
                  <a:lnTo>
                    <a:pt x="497" y="1237"/>
                  </a:lnTo>
                  <a:lnTo>
                    <a:pt x="501" y="1218"/>
                  </a:lnTo>
                  <a:lnTo>
                    <a:pt x="506" y="1200"/>
                  </a:lnTo>
                  <a:lnTo>
                    <a:pt x="509" y="1184"/>
                  </a:lnTo>
                  <a:lnTo>
                    <a:pt x="510" y="1169"/>
                  </a:lnTo>
                  <a:lnTo>
                    <a:pt x="509" y="1157"/>
                  </a:lnTo>
                  <a:lnTo>
                    <a:pt x="506" y="1146"/>
                  </a:lnTo>
                  <a:lnTo>
                    <a:pt x="498" y="1131"/>
                  </a:lnTo>
                  <a:lnTo>
                    <a:pt x="490" y="1121"/>
                  </a:lnTo>
                  <a:lnTo>
                    <a:pt x="480" y="1110"/>
                  </a:lnTo>
                  <a:lnTo>
                    <a:pt x="469" y="1102"/>
                  </a:lnTo>
                  <a:lnTo>
                    <a:pt x="458" y="1093"/>
                  </a:lnTo>
                  <a:lnTo>
                    <a:pt x="443" y="1087"/>
                  </a:lnTo>
                  <a:lnTo>
                    <a:pt x="429" y="1083"/>
                  </a:lnTo>
                  <a:lnTo>
                    <a:pt x="411" y="1079"/>
                  </a:lnTo>
                  <a:lnTo>
                    <a:pt x="395" y="1077"/>
                  </a:lnTo>
                  <a:lnTo>
                    <a:pt x="379" y="1073"/>
                  </a:lnTo>
                  <a:lnTo>
                    <a:pt x="361" y="1069"/>
                  </a:lnTo>
                  <a:lnTo>
                    <a:pt x="346" y="1063"/>
                  </a:lnTo>
                  <a:lnTo>
                    <a:pt x="328" y="1058"/>
                  </a:lnTo>
                  <a:lnTo>
                    <a:pt x="314" y="1052"/>
                  </a:lnTo>
                  <a:lnTo>
                    <a:pt x="303" y="1043"/>
                  </a:lnTo>
                  <a:lnTo>
                    <a:pt x="294" y="1031"/>
                  </a:lnTo>
                  <a:lnTo>
                    <a:pt x="288" y="1016"/>
                  </a:lnTo>
                  <a:lnTo>
                    <a:pt x="283" y="996"/>
                  </a:lnTo>
                  <a:lnTo>
                    <a:pt x="282" y="980"/>
                  </a:lnTo>
                  <a:lnTo>
                    <a:pt x="283" y="962"/>
                  </a:lnTo>
                  <a:lnTo>
                    <a:pt x="285" y="948"/>
                  </a:lnTo>
                  <a:lnTo>
                    <a:pt x="283" y="931"/>
                  </a:lnTo>
                  <a:lnTo>
                    <a:pt x="278" y="918"/>
                  </a:lnTo>
                  <a:lnTo>
                    <a:pt x="269" y="904"/>
                  </a:lnTo>
                  <a:lnTo>
                    <a:pt x="260" y="895"/>
                  </a:lnTo>
                  <a:lnTo>
                    <a:pt x="249" y="886"/>
                  </a:lnTo>
                  <a:lnTo>
                    <a:pt x="234" y="880"/>
                  </a:lnTo>
                  <a:lnTo>
                    <a:pt x="217" y="874"/>
                  </a:lnTo>
                  <a:lnTo>
                    <a:pt x="199" y="872"/>
                  </a:lnTo>
                  <a:lnTo>
                    <a:pt x="184" y="870"/>
                  </a:lnTo>
                  <a:lnTo>
                    <a:pt x="167" y="870"/>
                  </a:lnTo>
                  <a:lnTo>
                    <a:pt x="152" y="872"/>
                  </a:lnTo>
                  <a:lnTo>
                    <a:pt x="137" y="873"/>
                  </a:lnTo>
                  <a:lnTo>
                    <a:pt x="122" y="875"/>
                  </a:lnTo>
                  <a:lnTo>
                    <a:pt x="107" y="877"/>
                  </a:lnTo>
                  <a:lnTo>
                    <a:pt x="82" y="877"/>
                  </a:lnTo>
                  <a:lnTo>
                    <a:pt x="66" y="876"/>
                  </a:lnTo>
                  <a:lnTo>
                    <a:pt x="50" y="872"/>
                  </a:lnTo>
                  <a:lnTo>
                    <a:pt x="38" y="866"/>
                  </a:lnTo>
                  <a:lnTo>
                    <a:pt x="25" y="856"/>
                  </a:lnTo>
                  <a:lnTo>
                    <a:pt x="16" y="845"/>
                  </a:lnTo>
                  <a:lnTo>
                    <a:pt x="10" y="834"/>
                  </a:lnTo>
                  <a:lnTo>
                    <a:pt x="3" y="811"/>
                  </a:lnTo>
                  <a:lnTo>
                    <a:pt x="2" y="787"/>
                  </a:lnTo>
                  <a:lnTo>
                    <a:pt x="1" y="763"/>
                  </a:lnTo>
                  <a:lnTo>
                    <a:pt x="0" y="733"/>
                  </a:lnTo>
                  <a:lnTo>
                    <a:pt x="2" y="707"/>
                  </a:lnTo>
                  <a:lnTo>
                    <a:pt x="3" y="679"/>
                  </a:lnTo>
                  <a:lnTo>
                    <a:pt x="4" y="654"/>
                  </a:lnTo>
                  <a:lnTo>
                    <a:pt x="6" y="628"/>
                  </a:lnTo>
                  <a:lnTo>
                    <a:pt x="9" y="608"/>
                  </a:lnTo>
                  <a:lnTo>
                    <a:pt x="12" y="586"/>
                  </a:lnTo>
                  <a:lnTo>
                    <a:pt x="16" y="569"/>
                  </a:lnTo>
                  <a:lnTo>
                    <a:pt x="22" y="558"/>
                  </a:lnTo>
                  <a:lnTo>
                    <a:pt x="31" y="547"/>
                  </a:lnTo>
                  <a:lnTo>
                    <a:pt x="40" y="540"/>
                  </a:lnTo>
                  <a:lnTo>
                    <a:pt x="52" y="533"/>
                  </a:lnTo>
                  <a:lnTo>
                    <a:pt x="63" y="531"/>
                  </a:lnTo>
                  <a:lnTo>
                    <a:pt x="76" y="528"/>
                  </a:lnTo>
                  <a:lnTo>
                    <a:pt x="94" y="527"/>
                  </a:lnTo>
                  <a:lnTo>
                    <a:pt x="110" y="528"/>
                  </a:lnTo>
                  <a:lnTo>
                    <a:pt x="132" y="531"/>
                  </a:lnTo>
                  <a:lnTo>
                    <a:pt x="151" y="532"/>
                  </a:lnTo>
                  <a:lnTo>
                    <a:pt x="167" y="533"/>
                  </a:lnTo>
                  <a:lnTo>
                    <a:pt x="189" y="534"/>
                  </a:lnTo>
                  <a:lnTo>
                    <a:pt x="212" y="531"/>
                  </a:lnTo>
                  <a:lnTo>
                    <a:pt x="231" y="527"/>
                  </a:lnTo>
                  <a:lnTo>
                    <a:pt x="249" y="520"/>
                  </a:lnTo>
                  <a:lnTo>
                    <a:pt x="261" y="513"/>
                  </a:lnTo>
                  <a:lnTo>
                    <a:pt x="273" y="502"/>
                  </a:lnTo>
                  <a:lnTo>
                    <a:pt x="282" y="488"/>
                  </a:lnTo>
                  <a:lnTo>
                    <a:pt x="288" y="474"/>
                  </a:lnTo>
                  <a:lnTo>
                    <a:pt x="290" y="459"/>
                  </a:lnTo>
                  <a:lnTo>
                    <a:pt x="289" y="447"/>
                  </a:lnTo>
                  <a:lnTo>
                    <a:pt x="288" y="426"/>
                  </a:lnTo>
                  <a:lnTo>
                    <a:pt x="289" y="405"/>
                  </a:lnTo>
                  <a:lnTo>
                    <a:pt x="293" y="389"/>
                  </a:lnTo>
                  <a:lnTo>
                    <a:pt x="298" y="374"/>
                  </a:lnTo>
                  <a:lnTo>
                    <a:pt x="305" y="363"/>
                  </a:lnTo>
                  <a:lnTo>
                    <a:pt x="319" y="352"/>
                  </a:lnTo>
                  <a:lnTo>
                    <a:pt x="334" y="344"/>
                  </a:lnTo>
                  <a:lnTo>
                    <a:pt x="353" y="338"/>
                  </a:lnTo>
                  <a:lnTo>
                    <a:pt x="372" y="333"/>
                  </a:lnTo>
                  <a:lnTo>
                    <a:pt x="389" y="329"/>
                  </a:lnTo>
                  <a:lnTo>
                    <a:pt x="409" y="326"/>
                  </a:lnTo>
                  <a:lnTo>
                    <a:pt x="428" y="322"/>
                  </a:lnTo>
                  <a:lnTo>
                    <a:pt x="450" y="316"/>
                  </a:lnTo>
                  <a:lnTo>
                    <a:pt x="470" y="307"/>
                  </a:lnTo>
                  <a:lnTo>
                    <a:pt x="488" y="293"/>
                  </a:lnTo>
                  <a:close/>
                </a:path>
              </a:pathLst>
            </a:custGeom>
            <a:ln>
              <a:headEnd/>
              <a:tailEnd/>
            </a:ln>
          </p:spPr>
          <p:style>
            <a:lnRef idx="0">
              <a:schemeClr val="accent3"/>
            </a:lnRef>
            <a:fillRef idx="3">
              <a:schemeClr val="accent3"/>
            </a:fillRef>
            <a:effectRef idx="3">
              <a:schemeClr val="accent3"/>
            </a:effectRef>
            <a:fontRef idx="minor">
              <a:schemeClr val="lt1"/>
            </a:fontRef>
          </p:style>
          <p:txBody>
            <a:bodyPr/>
            <a:lstStyle/>
            <a:p>
              <a:endParaRPr lang="en-GB" dirty="0"/>
            </a:p>
          </p:txBody>
        </p:sp>
        <p:sp>
          <p:nvSpPr>
            <p:cNvPr id="722954" name="Text Box 10"/>
            <p:cNvSpPr txBox="1">
              <a:spLocks noChangeArrowheads="1"/>
            </p:cNvSpPr>
            <p:nvPr/>
          </p:nvSpPr>
          <p:spPr bwMode="auto">
            <a:xfrm>
              <a:off x="2154" y="1421"/>
              <a:ext cx="1139" cy="252"/>
            </a:xfrm>
            <a:prstGeom prst="rect">
              <a:avLst/>
            </a:prstGeom>
            <a:noFill/>
            <a:ln w="9525">
              <a:noFill/>
              <a:miter lim="800000"/>
              <a:headEnd/>
              <a:tailEnd/>
            </a:ln>
            <a:effectLst/>
          </p:spPr>
          <p:txBody>
            <a:bodyPr wrap="none">
              <a:spAutoFit/>
            </a:bodyPr>
            <a:lstStyle/>
            <a:p>
              <a:pPr algn="l"/>
              <a:r>
                <a:rPr lang="en-GB" sz="2000" dirty="0" err="1" smtClean="0">
                  <a:latin typeface="Arial Rounded MT Bold" pitchFamily="34" charset="0"/>
                </a:rPr>
                <a:t>Ciclo</a:t>
              </a:r>
              <a:r>
                <a:rPr lang="en-GB" sz="2000" dirty="0" smtClean="0">
                  <a:latin typeface="Arial Rounded MT Bold" pitchFamily="34" charset="0"/>
                </a:rPr>
                <a:t> de Vida</a:t>
              </a:r>
              <a:endParaRPr lang="en-GB" sz="2000" dirty="0">
                <a:latin typeface="Arial Rounded MT Bold" pitchFamily="34" charset="0"/>
              </a:endParaRPr>
            </a:p>
          </p:txBody>
        </p:sp>
        <p:sp>
          <p:nvSpPr>
            <p:cNvPr id="722955" name="Text Box 11"/>
            <p:cNvSpPr txBox="1">
              <a:spLocks noChangeArrowheads="1"/>
            </p:cNvSpPr>
            <p:nvPr/>
          </p:nvSpPr>
          <p:spPr bwMode="auto">
            <a:xfrm>
              <a:off x="3184" y="2142"/>
              <a:ext cx="645" cy="252"/>
            </a:xfrm>
            <a:prstGeom prst="rect">
              <a:avLst/>
            </a:prstGeom>
            <a:noFill/>
            <a:ln w="9525">
              <a:noFill/>
              <a:miter lim="800000"/>
              <a:headEnd/>
              <a:tailEnd/>
            </a:ln>
            <a:effectLst/>
          </p:spPr>
          <p:txBody>
            <a:bodyPr wrap="none">
              <a:spAutoFit/>
            </a:bodyPr>
            <a:lstStyle/>
            <a:p>
              <a:pPr algn="l"/>
              <a:r>
                <a:rPr lang="en-GB" sz="2000" dirty="0" smtClean="0">
                  <a:latin typeface="Arial Rounded MT Bold" pitchFamily="34" charset="0"/>
                </a:rPr>
                <a:t>Planes</a:t>
              </a:r>
              <a:endParaRPr lang="en-GB" sz="2000" dirty="0">
                <a:latin typeface="Arial Rounded MT Bold" pitchFamily="34" charset="0"/>
              </a:endParaRPr>
            </a:p>
          </p:txBody>
        </p:sp>
        <p:sp>
          <p:nvSpPr>
            <p:cNvPr id="722956" name="Text Box 12"/>
            <p:cNvSpPr txBox="1">
              <a:spLocks noChangeArrowheads="1"/>
            </p:cNvSpPr>
            <p:nvPr/>
          </p:nvSpPr>
          <p:spPr bwMode="auto">
            <a:xfrm>
              <a:off x="3939" y="1421"/>
              <a:ext cx="873" cy="252"/>
            </a:xfrm>
            <a:prstGeom prst="rect">
              <a:avLst/>
            </a:prstGeom>
            <a:noFill/>
            <a:ln w="9525">
              <a:noFill/>
              <a:miter lim="800000"/>
              <a:headEnd/>
              <a:tailEnd/>
            </a:ln>
            <a:effectLst/>
          </p:spPr>
          <p:txBody>
            <a:bodyPr wrap="none">
              <a:spAutoFit/>
            </a:bodyPr>
            <a:lstStyle/>
            <a:p>
              <a:r>
                <a:rPr lang="en-GB" sz="2000" dirty="0" err="1" smtClean="0">
                  <a:latin typeface="Arial Rounded MT Bold" pitchFamily="34" charset="0"/>
                </a:rPr>
                <a:t>Propósito</a:t>
              </a:r>
              <a:endParaRPr lang="en-GB" sz="2000" dirty="0">
                <a:latin typeface="Arial Rounded MT Bold" pitchFamily="34" charset="0"/>
              </a:endParaRPr>
            </a:p>
          </p:txBody>
        </p:sp>
        <p:sp>
          <p:nvSpPr>
            <p:cNvPr id="722957" name="Text Box 13"/>
            <p:cNvSpPr txBox="1">
              <a:spLocks noChangeArrowheads="1"/>
            </p:cNvSpPr>
            <p:nvPr/>
          </p:nvSpPr>
          <p:spPr bwMode="auto">
            <a:xfrm>
              <a:off x="2160" y="2837"/>
              <a:ext cx="1066" cy="252"/>
            </a:xfrm>
            <a:prstGeom prst="rect">
              <a:avLst/>
            </a:prstGeom>
            <a:noFill/>
            <a:ln w="9525">
              <a:noFill/>
              <a:miter lim="800000"/>
              <a:headEnd/>
              <a:tailEnd/>
            </a:ln>
            <a:effectLst/>
          </p:spPr>
          <p:txBody>
            <a:bodyPr wrap="none">
              <a:spAutoFit/>
            </a:bodyPr>
            <a:lstStyle/>
            <a:p>
              <a:pPr algn="l"/>
              <a:r>
                <a:rPr lang="en-GB" sz="2000" dirty="0" err="1" smtClean="0">
                  <a:latin typeface="Arial Rounded MT Bold" pitchFamily="34" charset="0"/>
                </a:rPr>
                <a:t>Descripción</a:t>
              </a:r>
              <a:endParaRPr lang="en-GB" sz="2000" dirty="0">
                <a:latin typeface="Arial Rounded MT Bold" pitchFamily="34" charset="0"/>
              </a:endParaRPr>
            </a:p>
          </p:txBody>
        </p:sp>
        <p:sp>
          <p:nvSpPr>
            <p:cNvPr id="722958" name="Text Box 14"/>
            <p:cNvSpPr txBox="1">
              <a:spLocks noChangeArrowheads="1"/>
            </p:cNvSpPr>
            <p:nvPr/>
          </p:nvSpPr>
          <p:spPr bwMode="auto">
            <a:xfrm>
              <a:off x="4007" y="2836"/>
              <a:ext cx="692" cy="252"/>
            </a:xfrm>
            <a:prstGeom prst="rect">
              <a:avLst/>
            </a:prstGeom>
            <a:noFill/>
            <a:ln w="9525">
              <a:noFill/>
              <a:miter lim="800000"/>
              <a:headEnd/>
              <a:tailEnd/>
            </a:ln>
            <a:effectLst/>
          </p:spPr>
          <p:txBody>
            <a:bodyPr wrap="none">
              <a:spAutoFit/>
            </a:bodyPr>
            <a:lstStyle/>
            <a:p>
              <a:r>
                <a:rPr lang="en-GB" sz="2000" dirty="0" err="1" smtClean="0">
                  <a:latin typeface="Arial Rounded MT Bold" pitchFamily="34" charset="0"/>
                </a:rPr>
                <a:t>Niveles</a:t>
              </a:r>
              <a:endParaRPr lang="en-GB" sz="2000" dirty="0">
                <a:latin typeface="Arial Rounded MT Bold" pitchFamily="34" charset="0"/>
              </a:endParaRPr>
            </a:p>
          </p:txBody>
        </p:sp>
      </p:grpSp>
      <p:sp>
        <p:nvSpPr>
          <p:cNvPr id="3" name="Footer Placeholder 2"/>
          <p:cNvSpPr>
            <a:spLocks noGrp="1"/>
          </p:cNvSpPr>
          <p:nvPr>
            <p:ph type="ftr" sz="quarter" idx="11"/>
          </p:nvPr>
        </p:nvSpPr>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174</a:t>
            </a:fld>
            <a:endParaRPr lang="en-US" dirty="0"/>
          </a:p>
        </p:txBody>
      </p:sp>
    </p:spTree>
    <p:extLst>
      <p:ext uri="{BB962C8B-B14F-4D97-AF65-F5344CB8AC3E}">
        <p14:creationId xmlns:p14="http://schemas.microsoft.com/office/powerpoint/2010/main" val="185473950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p:txBody>
          <a:bodyPr/>
          <a:lstStyle/>
          <a:p>
            <a:r>
              <a:rPr lang="en-GB" dirty="0" err="1" smtClean="0"/>
              <a:t>Documento</a:t>
            </a:r>
            <a:r>
              <a:rPr lang="en-GB" dirty="0" smtClean="0"/>
              <a:t> del Plan de </a:t>
            </a:r>
            <a:r>
              <a:rPr lang="en-GB" dirty="0" err="1" smtClean="0"/>
              <a:t>Proyecto</a:t>
            </a:r>
            <a:endParaRPr lang="en-US" dirty="0"/>
          </a:p>
        </p:txBody>
      </p:sp>
      <p:sp>
        <p:nvSpPr>
          <p:cNvPr id="1522691" name="Rectangle 3"/>
          <p:cNvSpPr>
            <a:spLocks noGrp="1" noChangeArrowheads="1"/>
          </p:cNvSpPr>
          <p:nvPr>
            <p:ph type="body" idx="1"/>
          </p:nvPr>
        </p:nvSpPr>
        <p:spPr>
          <a:xfrm>
            <a:off x="671169" y="1316036"/>
            <a:ext cx="7195038" cy="4495800"/>
          </a:xfrm>
        </p:spPr>
        <p:txBody>
          <a:bodyPr>
            <a:normAutofit lnSpcReduction="10000"/>
          </a:bodyPr>
          <a:lstStyle/>
          <a:p>
            <a:pPr>
              <a:lnSpc>
                <a:spcPct val="110000"/>
              </a:lnSpc>
            </a:pPr>
            <a:r>
              <a:rPr lang="en-GB" dirty="0" err="1" smtClean="0"/>
              <a:t>Dueño</a:t>
            </a:r>
            <a:r>
              <a:rPr lang="en-GB" dirty="0" smtClean="0"/>
              <a:t>/</a:t>
            </a:r>
            <a:r>
              <a:rPr lang="en-GB" dirty="0" err="1" smtClean="0"/>
              <a:t>Autor</a:t>
            </a:r>
            <a:endParaRPr lang="en-GB" dirty="0" smtClean="0"/>
          </a:p>
          <a:p>
            <a:pPr lvl="1">
              <a:lnSpc>
                <a:spcPct val="110000"/>
              </a:lnSpc>
            </a:pPr>
            <a:r>
              <a:rPr lang="en-GB" sz="2200" dirty="0" smtClean="0"/>
              <a:t>Director de </a:t>
            </a:r>
            <a:r>
              <a:rPr lang="en-GB" sz="2200" dirty="0" err="1" smtClean="0"/>
              <a:t>Proyector</a:t>
            </a:r>
            <a:endParaRPr lang="en-GB" sz="2200" dirty="0"/>
          </a:p>
          <a:p>
            <a:pPr>
              <a:lnSpc>
                <a:spcPct val="110000"/>
              </a:lnSpc>
            </a:pPr>
            <a:r>
              <a:rPr lang="en-GB" dirty="0" err="1" smtClean="0"/>
              <a:t>Autoridad</a:t>
            </a:r>
            <a:endParaRPr lang="en-GB" dirty="0" smtClean="0"/>
          </a:p>
          <a:p>
            <a:pPr lvl="1">
              <a:lnSpc>
                <a:spcPct val="110000"/>
              </a:lnSpc>
            </a:pPr>
            <a:r>
              <a:rPr lang="en-GB" sz="2200" dirty="0" err="1" smtClean="0"/>
              <a:t>Patrocinador</a:t>
            </a:r>
            <a:r>
              <a:rPr lang="en-GB" sz="2200" dirty="0" smtClean="0"/>
              <a:t> del </a:t>
            </a:r>
            <a:r>
              <a:rPr lang="en-GB" sz="2200" dirty="0" err="1" smtClean="0"/>
              <a:t>Proyecto</a:t>
            </a:r>
            <a:endParaRPr lang="en-GB" sz="2200" dirty="0" smtClean="0"/>
          </a:p>
          <a:p>
            <a:pPr>
              <a:lnSpc>
                <a:spcPct val="110000"/>
              </a:lnSpc>
            </a:pPr>
            <a:r>
              <a:rPr lang="en-GB" dirty="0" err="1" smtClean="0"/>
              <a:t>Audiencia</a:t>
            </a:r>
            <a:endParaRPr lang="en-GB" dirty="0" smtClean="0"/>
          </a:p>
          <a:p>
            <a:pPr lvl="1">
              <a:lnSpc>
                <a:spcPct val="110000"/>
              </a:lnSpc>
            </a:pPr>
            <a:r>
              <a:rPr lang="en-GB" sz="2200" dirty="0" err="1" smtClean="0"/>
              <a:t>Equipo</a:t>
            </a:r>
            <a:r>
              <a:rPr lang="en-GB" sz="2200" dirty="0" smtClean="0"/>
              <a:t> de </a:t>
            </a:r>
            <a:r>
              <a:rPr lang="en-GB" sz="2200" dirty="0" err="1" smtClean="0"/>
              <a:t>Proyecto</a:t>
            </a:r>
            <a:r>
              <a:rPr lang="en-GB" sz="2200" dirty="0" smtClean="0"/>
              <a:t>, </a:t>
            </a:r>
            <a:r>
              <a:rPr lang="en-GB" sz="2200" dirty="0" err="1" smtClean="0"/>
              <a:t>Partes</a:t>
            </a:r>
            <a:r>
              <a:rPr lang="en-GB" sz="2200" dirty="0" smtClean="0"/>
              <a:t> </a:t>
            </a:r>
            <a:r>
              <a:rPr lang="en-GB" sz="2200" dirty="0" err="1" smtClean="0"/>
              <a:t>Interesadas</a:t>
            </a:r>
            <a:endParaRPr lang="en-GB" sz="2200" dirty="0" smtClean="0"/>
          </a:p>
          <a:p>
            <a:pPr>
              <a:lnSpc>
                <a:spcPct val="110000"/>
              </a:lnSpc>
            </a:pPr>
            <a:r>
              <a:rPr lang="en-GB" dirty="0" err="1" smtClean="0"/>
              <a:t>Desarrollo</a:t>
            </a:r>
            <a:endParaRPr lang="en-GB" dirty="0" smtClean="0"/>
          </a:p>
          <a:p>
            <a:pPr lvl="1">
              <a:lnSpc>
                <a:spcPct val="110000"/>
              </a:lnSpc>
            </a:pPr>
            <a:r>
              <a:rPr lang="es-ES" sz="2200" dirty="0" smtClean="0"/>
              <a:t>Vigente durante todo el ciclo de vida del proyecto mantenerlo "vivo" a todos los cambios</a:t>
            </a:r>
            <a:endParaRPr lang="en-US" sz="2200" dirty="0" smtClean="0"/>
          </a:p>
          <a:p>
            <a:pPr lvl="1">
              <a:lnSpc>
                <a:spcPct val="110000"/>
              </a:lnSpc>
            </a:pPr>
            <a:r>
              <a:rPr lang="en-US" sz="2200" dirty="0" err="1" smtClean="0"/>
              <a:t>Incluye</a:t>
            </a:r>
            <a:r>
              <a:rPr lang="en-US" sz="2200" dirty="0" smtClean="0"/>
              <a:t> los </a:t>
            </a:r>
            <a:r>
              <a:rPr lang="en-US" sz="2200" dirty="0" err="1" smtClean="0"/>
              <a:t>objetivos</a:t>
            </a:r>
            <a:r>
              <a:rPr lang="en-US" sz="2200" dirty="0" smtClean="0"/>
              <a:t> de </a:t>
            </a:r>
            <a:r>
              <a:rPr lang="en-US" sz="2200" dirty="0" err="1" smtClean="0"/>
              <a:t>Sostenibilidad</a:t>
            </a:r>
            <a:r>
              <a:rPr lang="en-US" sz="2200" dirty="0" smtClean="0"/>
              <a:t> del PGS</a:t>
            </a:r>
            <a:endParaRPr lang="en-US" sz="2200"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175</a:t>
            </a:fld>
            <a:endParaRPr lang="en-US" dirty="0"/>
          </a:p>
        </p:txBody>
      </p:sp>
    </p:spTree>
    <p:extLst>
      <p:ext uri="{BB962C8B-B14F-4D97-AF65-F5344CB8AC3E}">
        <p14:creationId xmlns:p14="http://schemas.microsoft.com/office/powerpoint/2010/main" val="85380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22691">
                                            <p:txEl>
                                              <p:pRg st="0" end="0"/>
                                            </p:txEl>
                                          </p:spTgt>
                                        </p:tgtEl>
                                        <p:attrNameLst>
                                          <p:attrName>style.visibility</p:attrName>
                                        </p:attrNameLst>
                                      </p:cBhvr>
                                      <p:to>
                                        <p:strVal val="visible"/>
                                      </p:to>
                                    </p:set>
                                    <p:animEffect transition="in" filter="wipe(left)">
                                      <p:cBhvr>
                                        <p:cTn id="7" dur="500"/>
                                        <p:tgtEl>
                                          <p:spTgt spid="152269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22691">
                                            <p:txEl>
                                              <p:pRg st="1" end="1"/>
                                            </p:txEl>
                                          </p:spTgt>
                                        </p:tgtEl>
                                        <p:attrNameLst>
                                          <p:attrName>style.visibility</p:attrName>
                                        </p:attrNameLst>
                                      </p:cBhvr>
                                      <p:to>
                                        <p:strVal val="visible"/>
                                      </p:to>
                                    </p:set>
                                    <p:animEffect transition="in" filter="wipe(left)">
                                      <p:cBhvr>
                                        <p:cTn id="10" dur="500"/>
                                        <p:tgtEl>
                                          <p:spTgt spid="152269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22691">
                                            <p:txEl>
                                              <p:pRg st="2" end="2"/>
                                            </p:txEl>
                                          </p:spTgt>
                                        </p:tgtEl>
                                        <p:attrNameLst>
                                          <p:attrName>style.visibility</p:attrName>
                                        </p:attrNameLst>
                                      </p:cBhvr>
                                      <p:to>
                                        <p:strVal val="visible"/>
                                      </p:to>
                                    </p:set>
                                    <p:animEffect transition="in" filter="wipe(left)">
                                      <p:cBhvr>
                                        <p:cTn id="15" dur="500"/>
                                        <p:tgtEl>
                                          <p:spTgt spid="1522691">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22691">
                                            <p:txEl>
                                              <p:pRg st="3" end="3"/>
                                            </p:txEl>
                                          </p:spTgt>
                                        </p:tgtEl>
                                        <p:attrNameLst>
                                          <p:attrName>style.visibility</p:attrName>
                                        </p:attrNameLst>
                                      </p:cBhvr>
                                      <p:to>
                                        <p:strVal val="visible"/>
                                      </p:to>
                                    </p:set>
                                    <p:animEffect transition="in" filter="wipe(left)">
                                      <p:cBhvr>
                                        <p:cTn id="18" dur="500"/>
                                        <p:tgtEl>
                                          <p:spTgt spid="152269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22691">
                                            <p:txEl>
                                              <p:pRg st="4" end="4"/>
                                            </p:txEl>
                                          </p:spTgt>
                                        </p:tgtEl>
                                        <p:attrNameLst>
                                          <p:attrName>style.visibility</p:attrName>
                                        </p:attrNameLst>
                                      </p:cBhvr>
                                      <p:to>
                                        <p:strVal val="visible"/>
                                      </p:to>
                                    </p:set>
                                    <p:animEffect transition="in" filter="wipe(left)">
                                      <p:cBhvr>
                                        <p:cTn id="23" dur="500"/>
                                        <p:tgtEl>
                                          <p:spTgt spid="1522691">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522691">
                                            <p:txEl>
                                              <p:pRg st="5" end="5"/>
                                            </p:txEl>
                                          </p:spTgt>
                                        </p:tgtEl>
                                        <p:attrNameLst>
                                          <p:attrName>style.visibility</p:attrName>
                                        </p:attrNameLst>
                                      </p:cBhvr>
                                      <p:to>
                                        <p:strVal val="visible"/>
                                      </p:to>
                                    </p:set>
                                    <p:animEffect transition="in" filter="wipe(left)">
                                      <p:cBhvr>
                                        <p:cTn id="26" dur="500"/>
                                        <p:tgtEl>
                                          <p:spTgt spid="1522691">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22691">
                                            <p:txEl>
                                              <p:pRg st="6" end="6"/>
                                            </p:txEl>
                                          </p:spTgt>
                                        </p:tgtEl>
                                        <p:attrNameLst>
                                          <p:attrName>style.visibility</p:attrName>
                                        </p:attrNameLst>
                                      </p:cBhvr>
                                      <p:to>
                                        <p:strVal val="visible"/>
                                      </p:to>
                                    </p:set>
                                    <p:animEffect transition="in" filter="wipe(left)">
                                      <p:cBhvr>
                                        <p:cTn id="31" dur="500"/>
                                        <p:tgtEl>
                                          <p:spTgt spid="1522691">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22691">
                                            <p:txEl>
                                              <p:pRg st="7" end="7"/>
                                            </p:txEl>
                                          </p:spTgt>
                                        </p:tgtEl>
                                        <p:attrNameLst>
                                          <p:attrName>style.visibility</p:attrName>
                                        </p:attrNameLst>
                                      </p:cBhvr>
                                      <p:to>
                                        <p:strVal val="visible"/>
                                      </p:to>
                                    </p:set>
                                    <p:animEffect transition="in" filter="wipe(left)">
                                      <p:cBhvr>
                                        <p:cTn id="36" dur="500"/>
                                        <p:tgtEl>
                                          <p:spTgt spid="1522691">
                                            <p:txEl>
                                              <p:pRg st="7" end="7"/>
                                            </p:tx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522691">
                                            <p:txEl>
                                              <p:pRg st="8" end="8"/>
                                            </p:txEl>
                                          </p:spTgt>
                                        </p:tgtEl>
                                        <p:attrNameLst>
                                          <p:attrName>style.visibility</p:attrName>
                                        </p:attrNameLst>
                                      </p:cBhvr>
                                      <p:to>
                                        <p:strVal val="visible"/>
                                      </p:to>
                                    </p:set>
                                    <p:animEffect transition="in" filter="wipe(left)">
                                      <p:cBhvr>
                                        <p:cTn id="39" dur="500"/>
                                        <p:tgtEl>
                                          <p:spTgt spid="15226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2691" grpId="0" build="p"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ChangeArrowheads="1"/>
          </p:cNvSpPr>
          <p:nvPr>
            <p:ph type="title"/>
          </p:nvPr>
        </p:nvSpPr>
        <p:spPr>
          <a:xfrm>
            <a:off x="1" y="228600"/>
            <a:ext cx="6477000" cy="870857"/>
          </a:xfrm>
        </p:spPr>
        <p:txBody>
          <a:bodyPr>
            <a:normAutofit fontScale="90000"/>
          </a:bodyPr>
          <a:lstStyle/>
          <a:p>
            <a:r>
              <a:rPr lang="en-US" dirty="0" err="1" smtClean="0"/>
              <a:t>Propósito</a:t>
            </a:r>
            <a:r>
              <a:rPr lang="en-US" dirty="0" smtClean="0"/>
              <a:t> del Plan de </a:t>
            </a:r>
            <a:r>
              <a:rPr lang="en-US" dirty="0" err="1" smtClean="0"/>
              <a:t>Proyecto</a:t>
            </a:r>
            <a:r>
              <a:rPr lang="en-US" dirty="0" smtClean="0"/>
              <a:t> y </a:t>
            </a:r>
            <a:br>
              <a:rPr lang="en-US" dirty="0" smtClean="0"/>
            </a:br>
            <a:r>
              <a:rPr lang="en-US" dirty="0" err="1" smtClean="0"/>
              <a:t>Contenido</a:t>
            </a:r>
            <a:endParaRPr lang="en-US" dirty="0"/>
          </a:p>
        </p:txBody>
      </p:sp>
      <p:grpSp>
        <p:nvGrpSpPr>
          <p:cNvPr id="20" name="Group 19"/>
          <p:cNvGrpSpPr/>
          <p:nvPr/>
        </p:nvGrpSpPr>
        <p:grpSpPr>
          <a:xfrm>
            <a:off x="533400" y="1219200"/>
            <a:ext cx="8305801" cy="4770136"/>
            <a:chOff x="1496560" y="1727915"/>
            <a:chExt cx="8288448" cy="4141808"/>
          </a:xfrm>
        </p:grpSpPr>
        <p:sp>
          <p:nvSpPr>
            <p:cNvPr id="794627" name="Oval 3"/>
            <p:cNvSpPr>
              <a:spLocks noChangeArrowheads="1"/>
            </p:cNvSpPr>
            <p:nvPr/>
          </p:nvSpPr>
          <p:spPr bwMode="auto">
            <a:xfrm>
              <a:off x="4081947" y="3117334"/>
              <a:ext cx="2205183" cy="1246943"/>
            </a:xfrm>
            <a:prstGeom prst="ellipse">
              <a:avLst/>
            </a:prstGeom>
            <a:ln>
              <a:headEnd/>
              <a:tailEnd/>
            </a:ln>
          </p:spPr>
          <p:style>
            <a:lnRef idx="1">
              <a:schemeClr val="accent5"/>
            </a:lnRef>
            <a:fillRef idx="3">
              <a:schemeClr val="accent5"/>
            </a:fillRef>
            <a:effectRef idx="2">
              <a:schemeClr val="accent5"/>
            </a:effectRef>
            <a:fontRef idx="minor">
              <a:schemeClr val="lt1"/>
            </a:fontRef>
          </p:style>
          <p:txBody>
            <a:bodyPr lIns="68403" tIns="34202" rIns="68403" bIns="34202" anchor="ctr"/>
            <a:lstStyle/>
            <a:p>
              <a:pPr algn="ctr" defTabSz="684213" eaLnBrk="1" hangingPunct="1"/>
              <a:r>
                <a:rPr lang="en-GB" sz="1600" b="1" dirty="0" smtClean="0">
                  <a:latin typeface="+mj-lt"/>
                </a:rPr>
                <a:t>Areas Claves</a:t>
              </a:r>
            </a:p>
            <a:p>
              <a:pPr algn="ctr" defTabSz="684213" eaLnBrk="1" hangingPunct="1"/>
              <a:r>
                <a:rPr lang="en-GB" sz="1600" b="1" dirty="0" smtClean="0">
                  <a:latin typeface="+mj-lt"/>
                </a:rPr>
                <a:t> y </a:t>
              </a:r>
              <a:r>
                <a:rPr lang="en-GB" sz="1600" b="1" dirty="0" err="1" smtClean="0">
                  <a:latin typeface="+mj-lt"/>
                </a:rPr>
                <a:t>Consideraciones</a:t>
              </a:r>
              <a:endParaRPr lang="en-US" sz="1600" b="1" dirty="0">
                <a:latin typeface="+mj-lt"/>
              </a:endParaRPr>
            </a:p>
          </p:txBody>
        </p:sp>
        <p:sp>
          <p:nvSpPr>
            <p:cNvPr id="794628" name="Text Box 4"/>
            <p:cNvSpPr txBox="1">
              <a:spLocks noChangeArrowheads="1"/>
            </p:cNvSpPr>
            <p:nvPr/>
          </p:nvSpPr>
          <p:spPr bwMode="auto">
            <a:xfrm>
              <a:off x="3701743" y="1727915"/>
              <a:ext cx="3421836" cy="487551"/>
            </a:xfrm>
            <a:prstGeom prst="rect">
              <a:avLst/>
            </a:prstGeom>
            <a:noFill/>
            <a:ln w="9525" algn="ctr">
              <a:noFill/>
              <a:miter lim="800000"/>
              <a:headEnd/>
              <a:tailEnd/>
            </a:ln>
            <a:effectLst/>
          </p:spPr>
          <p:txBody>
            <a:bodyPr wrap="square" lIns="68403" tIns="34202" rIns="68403" bIns="34202">
              <a:spAutoFit/>
            </a:bodyPr>
            <a:lstStyle/>
            <a:p>
              <a:pPr marL="174625" indent="-174625" algn="l" defTabSz="684213" eaLnBrk="1" hangingPunct="1"/>
              <a:r>
                <a:rPr lang="en-GB" sz="1600" dirty="0" err="1" smtClean="0"/>
                <a:t>Tomado</a:t>
              </a:r>
              <a:r>
                <a:rPr lang="en-GB" sz="1600" dirty="0" smtClean="0"/>
                <a:t> del </a:t>
              </a:r>
              <a:r>
                <a:rPr lang="en-GB" sz="1600" dirty="0" err="1" smtClean="0"/>
                <a:t>Caso</a:t>
              </a:r>
              <a:r>
                <a:rPr lang="en-GB" sz="1600" dirty="0" smtClean="0"/>
                <a:t> de </a:t>
              </a:r>
              <a:r>
                <a:rPr lang="en-GB" sz="1600" dirty="0" err="1" smtClean="0"/>
                <a:t>Negocio</a:t>
              </a:r>
              <a:r>
                <a:rPr lang="en-GB" sz="1600" dirty="0" smtClean="0"/>
                <a:t>/</a:t>
              </a:r>
              <a:r>
                <a:rPr lang="en-GB" sz="1600" dirty="0" err="1" smtClean="0"/>
                <a:t>Acta</a:t>
              </a:r>
              <a:r>
                <a:rPr lang="en-GB" sz="1600" dirty="0" smtClean="0"/>
                <a:t> de </a:t>
              </a:r>
              <a:r>
                <a:rPr lang="en-GB" sz="1600" dirty="0" err="1" smtClean="0"/>
                <a:t>Constitución</a:t>
              </a:r>
              <a:r>
                <a:rPr lang="en-GB" sz="1600" dirty="0" smtClean="0"/>
                <a:t> del </a:t>
              </a:r>
              <a:r>
                <a:rPr lang="en-GB" sz="1600" dirty="0" err="1" smtClean="0"/>
                <a:t>Proyecto</a:t>
              </a:r>
              <a:endParaRPr lang="en-US" sz="1600" dirty="0"/>
            </a:p>
          </p:txBody>
        </p:sp>
        <p:sp>
          <p:nvSpPr>
            <p:cNvPr id="794630" name="Text Box 6"/>
            <p:cNvSpPr txBox="1">
              <a:spLocks noChangeArrowheads="1"/>
            </p:cNvSpPr>
            <p:nvPr/>
          </p:nvSpPr>
          <p:spPr bwMode="auto">
            <a:xfrm>
              <a:off x="6515253" y="4389950"/>
              <a:ext cx="822505" cy="273762"/>
            </a:xfrm>
            <a:prstGeom prst="rect">
              <a:avLst/>
            </a:prstGeom>
            <a:noFill/>
            <a:ln w="9525" algn="ctr">
              <a:noFill/>
              <a:miter lim="800000"/>
              <a:headEnd/>
              <a:tailEnd/>
            </a:ln>
            <a:effectLst/>
          </p:spPr>
          <p:txBody>
            <a:bodyPr wrap="none" lIns="68403" tIns="34202" rIns="68403" bIns="34202">
              <a:spAutoFit/>
            </a:bodyPr>
            <a:lstStyle/>
            <a:p>
              <a:pPr algn="l" defTabSz="684213" eaLnBrk="1" hangingPunct="1"/>
              <a:r>
                <a:rPr lang="en-GB" sz="1600" b="1" dirty="0" smtClean="0">
                  <a:latin typeface="+mj-lt"/>
                </a:rPr>
                <a:t>¿</a:t>
              </a:r>
              <a:r>
                <a:rPr lang="en-GB" sz="1600" b="1" dirty="0" err="1" smtClean="0">
                  <a:latin typeface="+mj-lt"/>
                </a:rPr>
                <a:t>Cómo</a:t>
              </a:r>
              <a:r>
                <a:rPr lang="en-GB" sz="1600" b="1" dirty="0" smtClean="0">
                  <a:latin typeface="+mj-lt"/>
                </a:rPr>
                <a:t>?</a:t>
              </a:r>
              <a:endParaRPr lang="en-US" sz="1600" b="1" dirty="0">
                <a:solidFill>
                  <a:schemeClr val="bg1"/>
                </a:solidFill>
                <a:latin typeface="+mj-lt"/>
              </a:endParaRPr>
            </a:p>
          </p:txBody>
        </p:sp>
        <p:sp>
          <p:nvSpPr>
            <p:cNvPr id="794631" name="Text Box 7"/>
            <p:cNvSpPr txBox="1">
              <a:spLocks noChangeArrowheads="1"/>
            </p:cNvSpPr>
            <p:nvPr/>
          </p:nvSpPr>
          <p:spPr bwMode="auto">
            <a:xfrm>
              <a:off x="2637172" y="3448149"/>
              <a:ext cx="977672" cy="273762"/>
            </a:xfrm>
            <a:prstGeom prst="rect">
              <a:avLst/>
            </a:prstGeom>
            <a:noFill/>
            <a:ln w="9525" algn="ctr">
              <a:noFill/>
              <a:miter lim="800000"/>
              <a:headEnd/>
              <a:tailEnd/>
            </a:ln>
            <a:effectLst/>
          </p:spPr>
          <p:txBody>
            <a:bodyPr wrap="none" lIns="68403" tIns="34202" rIns="68403" bIns="34202">
              <a:spAutoFit/>
            </a:bodyPr>
            <a:lstStyle/>
            <a:p>
              <a:pPr algn="l" defTabSz="684213" eaLnBrk="1" hangingPunct="1"/>
              <a:r>
                <a:rPr lang="en-GB" sz="1600" b="1" dirty="0" smtClean="0">
                  <a:latin typeface="+mj-lt"/>
                </a:rPr>
                <a:t>¿</a:t>
              </a:r>
              <a:r>
                <a:rPr lang="en-GB" sz="1600" b="1" dirty="0" err="1" smtClean="0">
                  <a:latin typeface="+mj-lt"/>
                </a:rPr>
                <a:t>Cuándo</a:t>
              </a:r>
              <a:r>
                <a:rPr lang="en-GB" sz="1600" b="1" dirty="0" smtClean="0">
                  <a:latin typeface="+mj-lt"/>
                </a:rPr>
                <a:t>?</a:t>
              </a:r>
              <a:endParaRPr lang="en-US" sz="1600" b="1" dirty="0">
                <a:solidFill>
                  <a:schemeClr val="bg1"/>
                </a:solidFill>
                <a:latin typeface="+mj-lt"/>
              </a:endParaRPr>
            </a:p>
          </p:txBody>
        </p:sp>
        <p:sp>
          <p:nvSpPr>
            <p:cNvPr id="794632" name="Text Box 8"/>
            <p:cNvSpPr txBox="1">
              <a:spLocks noChangeArrowheads="1"/>
            </p:cNvSpPr>
            <p:nvPr/>
          </p:nvSpPr>
          <p:spPr bwMode="auto">
            <a:xfrm>
              <a:off x="3544153" y="4522275"/>
              <a:ext cx="840102" cy="273762"/>
            </a:xfrm>
            <a:prstGeom prst="rect">
              <a:avLst/>
            </a:prstGeom>
            <a:noFill/>
            <a:ln w="9525" algn="ctr">
              <a:noFill/>
              <a:miter lim="800000"/>
              <a:headEnd/>
              <a:tailEnd/>
            </a:ln>
            <a:effectLst/>
          </p:spPr>
          <p:txBody>
            <a:bodyPr wrap="none" lIns="68403" tIns="34202" rIns="68403" bIns="34202">
              <a:spAutoFit/>
            </a:bodyPr>
            <a:lstStyle/>
            <a:p>
              <a:pPr algn="l" defTabSz="684213" eaLnBrk="1" hangingPunct="1"/>
              <a:r>
                <a:rPr lang="en-GB" sz="1600" b="1" dirty="0" smtClean="0">
                  <a:latin typeface="+mj-lt"/>
                </a:rPr>
                <a:t>¿</a:t>
              </a:r>
              <a:r>
                <a:rPr lang="en-GB" sz="1600" b="1" dirty="0" err="1" smtClean="0">
                  <a:latin typeface="+mj-lt"/>
                </a:rPr>
                <a:t>Quién</a:t>
              </a:r>
              <a:r>
                <a:rPr lang="en-GB" sz="1600" b="1" dirty="0" smtClean="0">
                  <a:latin typeface="+mj-lt"/>
                </a:rPr>
                <a:t>?</a:t>
              </a:r>
              <a:endParaRPr lang="en-US" sz="1600" b="1" dirty="0">
                <a:latin typeface="+mj-lt"/>
              </a:endParaRPr>
            </a:p>
          </p:txBody>
        </p:sp>
        <p:sp>
          <p:nvSpPr>
            <p:cNvPr id="794633" name="Text Box 9"/>
            <p:cNvSpPr txBox="1">
              <a:spLocks noChangeArrowheads="1"/>
            </p:cNvSpPr>
            <p:nvPr/>
          </p:nvSpPr>
          <p:spPr bwMode="auto">
            <a:xfrm>
              <a:off x="3473621" y="2521868"/>
              <a:ext cx="889690" cy="273762"/>
            </a:xfrm>
            <a:prstGeom prst="rect">
              <a:avLst/>
            </a:prstGeom>
            <a:noFill/>
            <a:ln w="9525" algn="ctr">
              <a:noFill/>
              <a:miter lim="800000"/>
              <a:headEnd/>
              <a:tailEnd/>
            </a:ln>
            <a:effectLst/>
          </p:spPr>
          <p:txBody>
            <a:bodyPr wrap="none" lIns="68403" tIns="34202" rIns="68403" bIns="34202">
              <a:spAutoFit/>
            </a:bodyPr>
            <a:lstStyle/>
            <a:p>
              <a:pPr algn="l" defTabSz="684213" eaLnBrk="1" hangingPunct="1"/>
              <a:r>
                <a:rPr lang="en-GB" sz="1600" b="1" dirty="0" smtClean="0">
                  <a:latin typeface="+mj-lt"/>
                </a:rPr>
                <a:t>¿</a:t>
              </a:r>
              <a:r>
                <a:rPr lang="en-GB" sz="1600" b="1" dirty="0" err="1" smtClean="0">
                  <a:latin typeface="+mj-lt"/>
                </a:rPr>
                <a:t>Dónde</a:t>
              </a:r>
              <a:r>
                <a:rPr lang="en-GB" sz="1600" b="1" dirty="0" smtClean="0">
                  <a:latin typeface="+mj-lt"/>
                </a:rPr>
                <a:t>?</a:t>
              </a:r>
              <a:endParaRPr lang="en-US" sz="1600" b="1" dirty="0">
                <a:solidFill>
                  <a:schemeClr val="bg1"/>
                </a:solidFill>
                <a:latin typeface="+mj-lt"/>
              </a:endParaRPr>
            </a:p>
          </p:txBody>
        </p:sp>
        <p:sp>
          <p:nvSpPr>
            <p:cNvPr id="794634" name="Text Box 10"/>
            <p:cNvSpPr txBox="1">
              <a:spLocks noChangeArrowheads="1"/>
            </p:cNvSpPr>
            <p:nvPr/>
          </p:nvSpPr>
          <p:spPr bwMode="auto">
            <a:xfrm>
              <a:off x="6439212" y="2720358"/>
              <a:ext cx="774515" cy="273762"/>
            </a:xfrm>
            <a:prstGeom prst="rect">
              <a:avLst/>
            </a:prstGeom>
            <a:noFill/>
            <a:ln w="9525" algn="ctr">
              <a:noFill/>
              <a:miter lim="800000"/>
              <a:headEnd/>
              <a:tailEnd/>
            </a:ln>
            <a:effectLst/>
          </p:spPr>
          <p:txBody>
            <a:bodyPr wrap="none" lIns="68403" tIns="34202" rIns="68403" bIns="34202">
              <a:spAutoFit/>
            </a:bodyPr>
            <a:lstStyle/>
            <a:p>
              <a:pPr defTabSz="684213" eaLnBrk="1" hangingPunct="1"/>
              <a:r>
                <a:rPr lang="en-GB" sz="1600" b="1" dirty="0" smtClean="0">
                  <a:latin typeface="+mj-lt"/>
                </a:rPr>
                <a:t>¿</a:t>
              </a:r>
              <a:r>
                <a:rPr lang="en-GB" sz="1600" b="1" dirty="0" err="1" smtClean="0">
                  <a:latin typeface="+mj-lt"/>
                </a:rPr>
                <a:t>Qué</a:t>
              </a:r>
              <a:r>
                <a:rPr lang="en-GB" sz="1600" b="1" dirty="0" smtClean="0">
                  <a:latin typeface="+mj-lt"/>
                </a:rPr>
                <a:t>?</a:t>
              </a:r>
              <a:r>
                <a:rPr lang="en-GB" sz="1600" b="1" dirty="0" smtClean="0">
                  <a:solidFill>
                    <a:schemeClr val="bg1"/>
                  </a:solidFill>
                  <a:latin typeface="+mj-lt"/>
                </a:rPr>
                <a:t>?</a:t>
              </a:r>
              <a:endParaRPr lang="en-US" sz="1600" b="1" dirty="0">
                <a:solidFill>
                  <a:schemeClr val="bg1"/>
                </a:solidFill>
                <a:latin typeface="+mj-lt"/>
              </a:endParaRPr>
            </a:p>
          </p:txBody>
        </p:sp>
        <p:sp>
          <p:nvSpPr>
            <p:cNvPr id="794635" name="Text Box 11"/>
            <p:cNvSpPr txBox="1">
              <a:spLocks noChangeArrowheads="1"/>
            </p:cNvSpPr>
            <p:nvPr/>
          </p:nvSpPr>
          <p:spPr bwMode="auto">
            <a:xfrm>
              <a:off x="7123580" y="2191055"/>
              <a:ext cx="2661428" cy="1342706"/>
            </a:xfrm>
            <a:prstGeom prst="rect">
              <a:avLst/>
            </a:prstGeom>
            <a:noFill/>
            <a:ln w="9525" algn="ctr">
              <a:noFill/>
              <a:miter lim="800000"/>
              <a:headEnd/>
              <a:tailEnd/>
            </a:ln>
            <a:effectLst/>
          </p:spPr>
          <p:txBody>
            <a:bodyPr wrap="square" lIns="68403" tIns="34202" rIns="68403" bIns="34202">
              <a:spAutoFit/>
            </a:bodyPr>
            <a:lstStyle/>
            <a:p>
              <a:pPr marL="174625" indent="-174625" algn="l" defTabSz="684213" eaLnBrk="1" hangingPunct="1"/>
              <a:r>
                <a:rPr lang="en-GB" sz="1600" dirty="0" err="1" smtClean="0"/>
                <a:t>Entregables</a:t>
              </a:r>
              <a:endParaRPr lang="en-GB" sz="1600" dirty="0" smtClean="0"/>
            </a:p>
            <a:p>
              <a:pPr marL="174625" indent="-174625" algn="l" defTabSz="684213" eaLnBrk="1" hangingPunct="1"/>
              <a:r>
                <a:rPr lang="en-GB" sz="1600" dirty="0" err="1" smtClean="0"/>
                <a:t>Criterios</a:t>
              </a:r>
              <a:r>
                <a:rPr lang="en-GB" sz="1600" dirty="0" smtClean="0"/>
                <a:t> de </a:t>
              </a:r>
              <a:r>
                <a:rPr lang="en-GB" sz="1600" dirty="0" err="1" smtClean="0"/>
                <a:t>Aceptación</a:t>
              </a:r>
              <a:endParaRPr lang="en-GB" sz="1600" dirty="0"/>
            </a:p>
            <a:p>
              <a:pPr marL="174625" indent="-174625" algn="l" defTabSz="684213" eaLnBrk="1" hangingPunct="1"/>
              <a:r>
                <a:rPr lang="en-GB" sz="1600" b="1" dirty="0" err="1" smtClean="0">
                  <a:solidFill>
                    <a:schemeClr val="accent1">
                      <a:lumMod val="75000"/>
                    </a:schemeClr>
                  </a:solidFill>
                </a:rPr>
                <a:t>Criterios</a:t>
              </a:r>
              <a:r>
                <a:rPr lang="en-GB" sz="1600" b="1" dirty="0" smtClean="0">
                  <a:solidFill>
                    <a:schemeClr val="accent1">
                      <a:lumMod val="75000"/>
                    </a:schemeClr>
                  </a:solidFill>
                </a:rPr>
                <a:t> de </a:t>
              </a:r>
              <a:r>
                <a:rPr lang="en-GB" sz="1600" b="1" dirty="0" err="1" smtClean="0">
                  <a:solidFill>
                    <a:schemeClr val="accent1">
                      <a:lumMod val="75000"/>
                    </a:schemeClr>
                  </a:solidFill>
                </a:rPr>
                <a:t>Éxito</a:t>
              </a:r>
              <a:endParaRPr lang="en-GB" sz="1600" b="1" dirty="0">
                <a:solidFill>
                  <a:schemeClr val="accent1">
                    <a:lumMod val="75000"/>
                  </a:schemeClr>
                </a:solidFill>
              </a:endParaRPr>
            </a:p>
            <a:p>
              <a:pPr marL="174625" indent="-174625" algn="l" defTabSz="684213" eaLnBrk="1" hangingPunct="1"/>
              <a:r>
                <a:rPr lang="en-GB" sz="1600" b="1" dirty="0" err="1" smtClean="0">
                  <a:solidFill>
                    <a:srgbClr val="72951A"/>
                  </a:solidFill>
                </a:rPr>
                <a:t>Indicadores</a:t>
              </a:r>
              <a:r>
                <a:rPr lang="en-GB" sz="1600" b="1" dirty="0" smtClean="0">
                  <a:solidFill>
                    <a:srgbClr val="72951A"/>
                  </a:solidFill>
                </a:rPr>
                <a:t> Claves de </a:t>
              </a:r>
              <a:r>
                <a:rPr lang="en-GB" sz="1600" b="1" dirty="0" err="1" smtClean="0">
                  <a:solidFill>
                    <a:srgbClr val="72951A"/>
                  </a:solidFill>
                </a:rPr>
                <a:t>Desempeños</a:t>
              </a:r>
              <a:endParaRPr lang="en-GB" sz="1600" b="1" dirty="0">
                <a:solidFill>
                  <a:srgbClr val="72951A"/>
                </a:solidFill>
              </a:endParaRPr>
            </a:p>
            <a:p>
              <a:pPr marL="174625" indent="-174625" algn="l" defTabSz="684213" eaLnBrk="1" hangingPunct="1"/>
              <a:r>
                <a:rPr lang="en-GB" sz="1600" dirty="0" err="1" smtClean="0"/>
                <a:t>Alcance</a:t>
              </a:r>
              <a:r>
                <a:rPr lang="en-GB" sz="1600" dirty="0" smtClean="0"/>
                <a:t> del Trabajo</a:t>
              </a:r>
              <a:endParaRPr lang="en-US" sz="1600" dirty="0"/>
            </a:p>
          </p:txBody>
        </p:sp>
        <p:sp>
          <p:nvSpPr>
            <p:cNvPr id="794636" name="Text Box 12"/>
            <p:cNvSpPr txBox="1">
              <a:spLocks noChangeArrowheads="1"/>
            </p:cNvSpPr>
            <p:nvPr/>
          </p:nvSpPr>
          <p:spPr bwMode="auto">
            <a:xfrm>
              <a:off x="7351702" y="4308266"/>
              <a:ext cx="2129142" cy="1556495"/>
            </a:xfrm>
            <a:prstGeom prst="rect">
              <a:avLst/>
            </a:prstGeom>
            <a:noFill/>
            <a:ln w="9525" algn="ctr">
              <a:noFill/>
              <a:miter lim="800000"/>
              <a:headEnd/>
              <a:tailEnd/>
            </a:ln>
            <a:effectLst/>
          </p:spPr>
          <p:txBody>
            <a:bodyPr wrap="square" lIns="68403" tIns="34202" rIns="68403" bIns="34202">
              <a:spAutoFit/>
            </a:bodyPr>
            <a:lstStyle/>
            <a:p>
              <a:pPr marL="174625" indent="-174625" algn="l" defTabSz="684213" eaLnBrk="1" hangingPunct="1"/>
              <a:r>
                <a:rPr lang="en-GB" sz="1600" dirty="0" err="1" smtClean="0"/>
                <a:t>Estrategia</a:t>
              </a:r>
              <a:r>
                <a:rPr lang="en-GB" sz="1600" dirty="0" smtClean="0"/>
                <a:t> del </a:t>
              </a:r>
              <a:r>
                <a:rPr lang="en-GB" sz="1600" dirty="0" err="1" smtClean="0"/>
                <a:t>Proyecto</a:t>
              </a:r>
              <a:endParaRPr lang="en-GB" sz="1600" dirty="0"/>
            </a:p>
            <a:p>
              <a:pPr marL="174625" indent="-174625" algn="l" defTabSz="684213" eaLnBrk="1" hangingPunct="1"/>
              <a:r>
                <a:rPr lang="en-GB" sz="1600" dirty="0" err="1" smtClean="0"/>
                <a:t>Estructura</a:t>
              </a:r>
              <a:r>
                <a:rPr lang="en-GB" sz="1600" dirty="0" smtClean="0"/>
                <a:t> de </a:t>
              </a:r>
              <a:r>
                <a:rPr lang="en-GB" sz="1600" dirty="0" err="1" smtClean="0"/>
                <a:t>desglose</a:t>
              </a:r>
              <a:r>
                <a:rPr lang="en-GB" sz="1600" dirty="0" smtClean="0"/>
                <a:t> del Trabajo</a:t>
              </a:r>
              <a:endParaRPr lang="en-GB" sz="1600" dirty="0"/>
            </a:p>
            <a:p>
              <a:pPr marL="174625" indent="-174625" algn="l" defTabSz="684213" eaLnBrk="1" hangingPunct="1"/>
              <a:r>
                <a:rPr lang="en-GB" sz="1600" dirty="0" err="1" smtClean="0"/>
                <a:t>Entrega</a:t>
              </a:r>
              <a:r>
                <a:rPr lang="en-GB" sz="1600" dirty="0" smtClean="0"/>
                <a:t> </a:t>
              </a:r>
              <a:endParaRPr lang="en-GB" sz="1600" dirty="0"/>
            </a:p>
            <a:p>
              <a:pPr marL="174625" indent="-174625" algn="l" defTabSz="684213" eaLnBrk="1" hangingPunct="1"/>
              <a:r>
                <a:rPr lang="en-GB" sz="1600" dirty="0" err="1" smtClean="0"/>
                <a:t>Herramientas</a:t>
              </a:r>
              <a:r>
                <a:rPr lang="en-GB" sz="1600" dirty="0" smtClean="0"/>
                <a:t>/</a:t>
              </a:r>
              <a:r>
                <a:rPr lang="en-GB" sz="1600" dirty="0" err="1" smtClean="0"/>
                <a:t>Técnicas</a:t>
              </a:r>
              <a:endParaRPr lang="en-GB" sz="1600" dirty="0"/>
            </a:p>
            <a:p>
              <a:pPr marL="174625" indent="-174625" algn="l" defTabSz="684213" eaLnBrk="1" hangingPunct="1"/>
              <a:r>
                <a:rPr lang="en-GB" sz="1600" dirty="0"/>
                <a:t>Control </a:t>
              </a:r>
              <a:r>
                <a:rPr lang="en-GB" sz="1600" dirty="0" smtClean="0"/>
                <a:t>e </a:t>
              </a:r>
              <a:r>
                <a:rPr lang="en-GB" sz="1600" dirty="0" err="1" smtClean="0"/>
                <a:t>Informes</a:t>
              </a:r>
              <a:endParaRPr lang="en-GB" sz="1600" dirty="0"/>
            </a:p>
            <a:p>
              <a:pPr marL="174625" indent="-174625" algn="l" defTabSz="684213" eaLnBrk="1" hangingPunct="1"/>
              <a:r>
                <a:rPr lang="en-GB" sz="1600" dirty="0" smtClean="0"/>
                <a:t>Planes </a:t>
              </a:r>
              <a:r>
                <a:rPr lang="en-GB" sz="1600" dirty="0" err="1" smtClean="0"/>
                <a:t>Específicos</a:t>
              </a:r>
              <a:endParaRPr lang="en-US" sz="1600" dirty="0"/>
            </a:p>
          </p:txBody>
        </p:sp>
        <p:sp>
          <p:nvSpPr>
            <p:cNvPr id="794637" name="Text Box 13"/>
            <p:cNvSpPr txBox="1">
              <a:spLocks noChangeArrowheads="1"/>
            </p:cNvSpPr>
            <p:nvPr/>
          </p:nvSpPr>
          <p:spPr bwMode="auto">
            <a:xfrm>
              <a:off x="1724683" y="3249660"/>
              <a:ext cx="1242063" cy="915129"/>
            </a:xfrm>
            <a:prstGeom prst="rect">
              <a:avLst/>
            </a:prstGeom>
            <a:noFill/>
            <a:ln w="9525" algn="ctr">
              <a:noFill/>
              <a:miter lim="800000"/>
              <a:headEnd/>
              <a:tailEnd/>
            </a:ln>
            <a:effectLst/>
          </p:spPr>
          <p:txBody>
            <a:bodyPr wrap="none" lIns="68403" tIns="34202" rIns="68403" bIns="34202">
              <a:spAutoFit/>
            </a:bodyPr>
            <a:lstStyle/>
            <a:p>
              <a:pPr marL="174625" indent="-174625" algn="l" defTabSz="684213" eaLnBrk="1" hangingPunct="1"/>
              <a:r>
                <a:rPr lang="en-GB" sz="1600" dirty="0" err="1" smtClean="0"/>
                <a:t>Cronogramas</a:t>
              </a:r>
              <a:endParaRPr lang="en-GB" sz="1600" dirty="0"/>
            </a:p>
            <a:p>
              <a:pPr marL="174625" indent="-174625" algn="l" defTabSz="684213" eaLnBrk="1" hangingPunct="1"/>
              <a:r>
                <a:rPr lang="en-GB" sz="1600" dirty="0" err="1" smtClean="0"/>
                <a:t>Hitos</a:t>
              </a:r>
              <a:endParaRPr lang="en-GB" sz="1600" dirty="0"/>
            </a:p>
            <a:p>
              <a:pPr marL="174625" indent="-174625" algn="l" defTabSz="684213" eaLnBrk="1" hangingPunct="1"/>
              <a:r>
                <a:rPr lang="en-GB" sz="1600" dirty="0" err="1" smtClean="0"/>
                <a:t>Reducción</a:t>
              </a:r>
              <a:r>
                <a:rPr lang="en-GB" sz="1600" dirty="0" smtClean="0"/>
                <a:t> </a:t>
              </a:r>
            </a:p>
            <a:p>
              <a:pPr marL="174625" indent="-174625" algn="l" defTabSz="684213" eaLnBrk="1" hangingPunct="1"/>
              <a:r>
                <a:rPr lang="en-GB" sz="1600" dirty="0" err="1" smtClean="0"/>
                <a:t>Progresiva</a:t>
              </a:r>
              <a:endParaRPr lang="en-US" sz="1600" dirty="0"/>
            </a:p>
          </p:txBody>
        </p:sp>
        <p:sp>
          <p:nvSpPr>
            <p:cNvPr id="794638" name="Text Box 14"/>
            <p:cNvSpPr txBox="1">
              <a:spLocks noChangeArrowheads="1"/>
            </p:cNvSpPr>
            <p:nvPr/>
          </p:nvSpPr>
          <p:spPr bwMode="auto">
            <a:xfrm>
              <a:off x="1496560" y="4705243"/>
              <a:ext cx="3104794" cy="487552"/>
            </a:xfrm>
            <a:prstGeom prst="rect">
              <a:avLst/>
            </a:prstGeom>
            <a:noFill/>
            <a:ln w="9525" algn="ctr">
              <a:noFill/>
              <a:miter lim="800000"/>
              <a:headEnd/>
              <a:tailEnd/>
            </a:ln>
            <a:effectLst/>
          </p:spPr>
          <p:txBody>
            <a:bodyPr wrap="square" lIns="68403" tIns="34202" rIns="68403" bIns="34202">
              <a:spAutoFit/>
            </a:bodyPr>
            <a:lstStyle/>
            <a:p>
              <a:pPr marL="174625" indent="-174625" algn="l" defTabSz="684213" eaLnBrk="1" hangingPunct="1"/>
              <a:r>
                <a:rPr lang="en-GB" sz="1600" dirty="0"/>
                <a:t>Roles </a:t>
              </a:r>
              <a:r>
                <a:rPr lang="en-GB" sz="1600" dirty="0" smtClean="0"/>
                <a:t>y </a:t>
              </a:r>
              <a:r>
                <a:rPr lang="en-GB" sz="1600" dirty="0" err="1" smtClean="0"/>
                <a:t>Responsabilidades</a:t>
              </a:r>
              <a:endParaRPr lang="en-GB" sz="1600" dirty="0"/>
            </a:p>
            <a:p>
              <a:pPr marL="174625" indent="-174625" algn="l" defTabSz="684213" eaLnBrk="1" hangingPunct="1"/>
              <a:r>
                <a:rPr lang="en-GB" sz="1600" dirty="0" smtClean="0"/>
                <a:t>Plan de </a:t>
              </a:r>
              <a:r>
                <a:rPr lang="en-GB" sz="1600" dirty="0" err="1" smtClean="0"/>
                <a:t>Recursos</a:t>
              </a:r>
              <a:endParaRPr lang="en-US" sz="1600" dirty="0"/>
            </a:p>
          </p:txBody>
        </p:sp>
        <p:sp>
          <p:nvSpPr>
            <p:cNvPr id="794639" name="Text Box 15"/>
            <p:cNvSpPr txBox="1">
              <a:spLocks noChangeArrowheads="1"/>
            </p:cNvSpPr>
            <p:nvPr/>
          </p:nvSpPr>
          <p:spPr bwMode="auto">
            <a:xfrm>
              <a:off x="2713213" y="2191055"/>
              <a:ext cx="953549" cy="273762"/>
            </a:xfrm>
            <a:prstGeom prst="rect">
              <a:avLst/>
            </a:prstGeom>
            <a:noFill/>
            <a:ln w="9525" algn="ctr">
              <a:noFill/>
              <a:miter lim="800000"/>
              <a:headEnd/>
              <a:tailEnd/>
            </a:ln>
            <a:effectLst/>
          </p:spPr>
          <p:txBody>
            <a:bodyPr wrap="none" lIns="68403" tIns="34202" rIns="68403" bIns="34202">
              <a:spAutoFit/>
            </a:bodyPr>
            <a:lstStyle/>
            <a:p>
              <a:pPr marL="174625" indent="-174625" algn="l" defTabSz="684213" eaLnBrk="1" hangingPunct="1"/>
              <a:r>
                <a:rPr lang="en-GB" sz="1600" dirty="0" err="1" smtClean="0"/>
                <a:t>Ubicación</a:t>
              </a:r>
              <a:endParaRPr lang="en-GB" sz="1600" dirty="0"/>
            </a:p>
          </p:txBody>
        </p:sp>
        <p:sp>
          <p:nvSpPr>
            <p:cNvPr id="794640" name="Text Box 16"/>
            <p:cNvSpPr txBox="1">
              <a:spLocks noChangeArrowheads="1"/>
            </p:cNvSpPr>
            <p:nvPr/>
          </p:nvSpPr>
          <p:spPr bwMode="auto">
            <a:xfrm>
              <a:off x="4773540" y="4919252"/>
              <a:ext cx="1741714" cy="273762"/>
            </a:xfrm>
            <a:prstGeom prst="rect">
              <a:avLst/>
            </a:prstGeom>
            <a:noFill/>
            <a:ln w="9525" algn="ctr">
              <a:noFill/>
              <a:miter lim="800000"/>
              <a:headEnd/>
              <a:tailEnd/>
            </a:ln>
            <a:effectLst/>
          </p:spPr>
          <p:txBody>
            <a:bodyPr wrap="square" lIns="68403" tIns="34202" rIns="68403" bIns="34202">
              <a:spAutoFit/>
            </a:bodyPr>
            <a:lstStyle/>
            <a:p>
              <a:pPr algn="l" defTabSz="684213" eaLnBrk="1" hangingPunct="1"/>
              <a:r>
                <a:rPr lang="en-GB" sz="1600" b="1" dirty="0" smtClean="0">
                  <a:latin typeface="+mj-lt"/>
                </a:rPr>
                <a:t>¿</a:t>
              </a:r>
              <a:r>
                <a:rPr lang="en-GB" sz="1600" b="1" dirty="0" err="1" smtClean="0">
                  <a:latin typeface="+mj-lt"/>
                </a:rPr>
                <a:t>Cuánto</a:t>
              </a:r>
              <a:r>
                <a:rPr lang="en-GB" sz="1600" b="1" dirty="0" smtClean="0">
                  <a:latin typeface="+mj-lt"/>
                </a:rPr>
                <a:t>?</a:t>
              </a:r>
              <a:endParaRPr lang="en-US" sz="1600" b="1" dirty="0">
                <a:latin typeface="+mj-lt"/>
              </a:endParaRPr>
            </a:p>
          </p:txBody>
        </p:sp>
        <p:sp>
          <p:nvSpPr>
            <p:cNvPr id="794641" name="Rectangle 17"/>
            <p:cNvSpPr>
              <a:spLocks noChangeArrowheads="1"/>
            </p:cNvSpPr>
            <p:nvPr/>
          </p:nvSpPr>
          <p:spPr bwMode="auto">
            <a:xfrm>
              <a:off x="4690274" y="5168383"/>
              <a:ext cx="2277957" cy="701340"/>
            </a:xfrm>
            <a:prstGeom prst="rect">
              <a:avLst/>
            </a:prstGeom>
            <a:noFill/>
            <a:ln w="9525" algn="ctr">
              <a:noFill/>
              <a:miter lim="800000"/>
              <a:headEnd type="none" w="sm" len="sm"/>
              <a:tailEnd type="none" w="sm" len="sm"/>
            </a:ln>
            <a:effectLst/>
          </p:spPr>
          <p:txBody>
            <a:bodyPr wrap="square" lIns="68403" tIns="34202" rIns="68403" bIns="34202">
              <a:spAutoFit/>
            </a:bodyPr>
            <a:lstStyle/>
            <a:p>
              <a:pPr marL="174625" indent="-174625" algn="l" defTabSz="684213" eaLnBrk="1" hangingPunct="1"/>
              <a:r>
                <a:rPr lang="en-GB" sz="1600" dirty="0" err="1" smtClean="0"/>
                <a:t>Presupuesto</a:t>
              </a:r>
              <a:endParaRPr lang="en-GB" sz="1600" dirty="0"/>
            </a:p>
            <a:p>
              <a:pPr marL="174625" indent="-174625" algn="l" defTabSz="684213" eaLnBrk="1" hangingPunct="1"/>
              <a:r>
                <a:rPr lang="en-GB" sz="1600" dirty="0" err="1" smtClean="0"/>
                <a:t>Gestión</a:t>
              </a:r>
              <a:r>
                <a:rPr lang="en-GB" sz="1600" dirty="0" smtClean="0"/>
                <a:t> de </a:t>
              </a:r>
              <a:r>
                <a:rPr lang="en-GB" sz="1600" dirty="0" err="1" smtClean="0"/>
                <a:t>Costos</a:t>
              </a:r>
              <a:endParaRPr lang="en-GB" sz="1600" dirty="0" smtClean="0"/>
            </a:p>
            <a:p>
              <a:pPr marL="174625" indent="-174625" algn="l" defTabSz="684213" eaLnBrk="1" hangingPunct="1"/>
              <a:r>
                <a:rPr lang="en-GB" sz="1600" dirty="0" err="1" smtClean="0"/>
                <a:t>Procesos</a:t>
              </a:r>
              <a:endParaRPr lang="en-US" sz="1600" dirty="0"/>
            </a:p>
          </p:txBody>
        </p:sp>
        <p:sp>
          <p:nvSpPr>
            <p:cNvPr id="19" name="Rectangle 18"/>
            <p:cNvSpPr/>
            <p:nvPr/>
          </p:nvSpPr>
          <p:spPr>
            <a:xfrm>
              <a:off x="5052697" y="2070422"/>
              <a:ext cx="752007" cy="338554"/>
            </a:xfrm>
            <a:prstGeom prst="rect">
              <a:avLst/>
            </a:prstGeom>
          </p:spPr>
          <p:txBody>
            <a:bodyPr wrap="none">
              <a:spAutoFit/>
            </a:bodyPr>
            <a:lstStyle/>
            <a:p>
              <a:pPr algn="l" defTabSz="684213" eaLnBrk="1" hangingPunct="1"/>
              <a:r>
                <a:rPr lang="en-GB" sz="1600" b="1" dirty="0">
                  <a:solidFill>
                    <a:schemeClr val="bg1"/>
                  </a:solidFill>
                  <a:latin typeface="+mj-lt"/>
                </a:rPr>
                <a:t>Why?</a:t>
              </a:r>
            </a:p>
          </p:txBody>
        </p:sp>
      </p:grpSp>
      <p:sp>
        <p:nvSpPr>
          <p:cNvPr id="21" name="Text Box 9"/>
          <p:cNvSpPr txBox="1">
            <a:spLocks noChangeArrowheads="1"/>
          </p:cNvSpPr>
          <p:nvPr/>
        </p:nvSpPr>
        <p:spPr bwMode="auto">
          <a:xfrm>
            <a:off x="4191000" y="1828800"/>
            <a:ext cx="893029" cy="315293"/>
          </a:xfrm>
          <a:prstGeom prst="rect">
            <a:avLst/>
          </a:prstGeom>
          <a:noFill/>
          <a:ln w="9525" algn="ctr">
            <a:noFill/>
            <a:miter lim="800000"/>
            <a:headEnd/>
            <a:tailEnd/>
          </a:ln>
          <a:effectLst/>
        </p:spPr>
        <p:txBody>
          <a:bodyPr wrap="none" lIns="68403" tIns="34202" rIns="68403" bIns="34202">
            <a:spAutoFit/>
          </a:bodyPr>
          <a:lstStyle/>
          <a:p>
            <a:pPr algn="l" defTabSz="684213" eaLnBrk="1" hangingPunct="1"/>
            <a:r>
              <a:rPr lang="en-US" sz="1600" b="1" dirty="0" smtClean="0">
                <a:latin typeface="+mj-lt"/>
              </a:rPr>
              <a:t>¿</a:t>
            </a:r>
            <a:r>
              <a:rPr lang="en-US" sz="1600" b="1" dirty="0" err="1" smtClean="0">
                <a:latin typeface="+mj-lt"/>
              </a:rPr>
              <a:t>Por</a:t>
            </a:r>
            <a:r>
              <a:rPr lang="en-US" sz="1600" b="1" dirty="0" smtClean="0">
                <a:latin typeface="+mj-lt"/>
              </a:rPr>
              <a:t> </a:t>
            </a:r>
            <a:r>
              <a:rPr lang="en-US" sz="1600" b="1" dirty="0" err="1" smtClean="0">
                <a:latin typeface="+mj-lt"/>
              </a:rPr>
              <a:t>qué</a:t>
            </a:r>
            <a:endParaRPr lang="en-US" sz="1600" b="1" dirty="0">
              <a:latin typeface="+mj-lt"/>
            </a:endParaRPr>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22" name="Up Arrow 21"/>
          <p:cNvSpPr/>
          <p:nvPr/>
        </p:nvSpPr>
        <p:spPr>
          <a:xfrm rot="18909996">
            <a:off x="3038748" y="2394413"/>
            <a:ext cx="572454" cy="642209"/>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3" name="Up Arrow 22"/>
          <p:cNvSpPr/>
          <p:nvPr/>
        </p:nvSpPr>
        <p:spPr>
          <a:xfrm rot="391123">
            <a:off x="4149404" y="2164019"/>
            <a:ext cx="572454" cy="642209"/>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Up Arrow 23"/>
          <p:cNvSpPr/>
          <p:nvPr/>
        </p:nvSpPr>
        <p:spPr>
          <a:xfrm rot="3338618">
            <a:off x="5166004" y="2698870"/>
            <a:ext cx="572454" cy="642209"/>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Up Arrow 24"/>
          <p:cNvSpPr/>
          <p:nvPr/>
        </p:nvSpPr>
        <p:spPr>
          <a:xfrm rot="16529301">
            <a:off x="2589947" y="3059415"/>
            <a:ext cx="572454" cy="642209"/>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Up Arrow 25"/>
          <p:cNvSpPr/>
          <p:nvPr/>
        </p:nvSpPr>
        <p:spPr>
          <a:xfrm rot="13384825">
            <a:off x="2961555" y="3973262"/>
            <a:ext cx="572454" cy="642209"/>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Up Arrow 26"/>
          <p:cNvSpPr/>
          <p:nvPr/>
        </p:nvSpPr>
        <p:spPr>
          <a:xfrm rot="10800000">
            <a:off x="3962400" y="4267200"/>
            <a:ext cx="572454" cy="642209"/>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Up Arrow 27"/>
          <p:cNvSpPr/>
          <p:nvPr/>
        </p:nvSpPr>
        <p:spPr>
          <a:xfrm rot="7910640">
            <a:off x="5096927" y="3763935"/>
            <a:ext cx="572454" cy="642209"/>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741522076"/>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2"/>
          <p:cNvSpPr>
            <a:spLocks noGrp="1" noChangeArrowheads="1"/>
          </p:cNvSpPr>
          <p:nvPr>
            <p:ph type="title"/>
          </p:nvPr>
        </p:nvSpPr>
        <p:spPr/>
        <p:txBody>
          <a:bodyPr/>
          <a:lstStyle/>
          <a:p>
            <a:r>
              <a:rPr lang="en-GB" dirty="0" err="1" smtClean="0"/>
              <a:t>Definiendo</a:t>
            </a:r>
            <a:r>
              <a:rPr lang="en-GB" dirty="0" smtClean="0"/>
              <a:t> el </a:t>
            </a:r>
            <a:r>
              <a:rPr lang="en-GB" smtClean="0"/>
              <a:t>Alcance</a:t>
            </a:r>
            <a:endParaRPr lang="en-US" dirty="0"/>
          </a:p>
        </p:txBody>
      </p:sp>
      <p:grpSp>
        <p:nvGrpSpPr>
          <p:cNvPr id="817155" name="Group 3"/>
          <p:cNvGrpSpPr>
            <a:grpSpLocks/>
          </p:cNvGrpSpPr>
          <p:nvPr/>
        </p:nvGrpSpPr>
        <p:grpSpPr bwMode="auto">
          <a:xfrm>
            <a:off x="4089890" y="1216030"/>
            <a:ext cx="3518563" cy="1704976"/>
            <a:chOff x="2576" y="894"/>
            <a:chExt cx="2216" cy="1074"/>
          </a:xfrm>
        </p:grpSpPr>
        <p:sp>
          <p:nvSpPr>
            <p:cNvPr id="817156" name="Text Box 4"/>
            <p:cNvSpPr txBox="1">
              <a:spLocks noChangeArrowheads="1"/>
            </p:cNvSpPr>
            <p:nvPr/>
          </p:nvSpPr>
          <p:spPr bwMode="auto">
            <a:xfrm>
              <a:off x="2576" y="894"/>
              <a:ext cx="1285" cy="291"/>
            </a:xfrm>
            <a:prstGeom prst="rect">
              <a:avLst/>
            </a:prstGeom>
            <a:noFill/>
            <a:ln w="12700" algn="ctr">
              <a:noFill/>
              <a:miter lim="800000"/>
              <a:headEnd/>
              <a:tailEnd/>
            </a:ln>
            <a:effectLst/>
          </p:spPr>
          <p:txBody>
            <a:bodyPr>
              <a:spAutoFit/>
            </a:bodyPr>
            <a:lstStyle/>
            <a:p>
              <a:pPr eaLnBrk="1" hangingPunct="1"/>
              <a:r>
                <a:rPr lang="en-GB" sz="1200" b="1" dirty="0" err="1" smtClean="0">
                  <a:latin typeface="+mn-lt"/>
                </a:rPr>
                <a:t>Especificaciones</a:t>
              </a:r>
              <a:r>
                <a:rPr lang="en-GB" sz="1200" b="1" dirty="0" smtClean="0">
                  <a:latin typeface="+mn-lt"/>
                </a:rPr>
                <a:t> de los </a:t>
              </a:r>
              <a:r>
                <a:rPr lang="en-GB" sz="1200" b="1" dirty="0" err="1" smtClean="0">
                  <a:latin typeface="+mn-lt"/>
                </a:rPr>
                <a:t>requerimientos</a:t>
              </a:r>
              <a:r>
                <a:rPr lang="en-GB" sz="1200" b="1" dirty="0" smtClean="0">
                  <a:latin typeface="+mn-lt"/>
                </a:rPr>
                <a:t> del </a:t>
              </a:r>
              <a:r>
                <a:rPr lang="en-GB" sz="1200" b="1" dirty="0" err="1" smtClean="0">
                  <a:latin typeface="+mn-lt"/>
                </a:rPr>
                <a:t>Producto</a:t>
              </a:r>
              <a:endParaRPr lang="en-US" sz="1200" b="1" dirty="0">
                <a:latin typeface="+mn-lt"/>
              </a:endParaRPr>
            </a:p>
          </p:txBody>
        </p:sp>
        <p:sp>
          <p:nvSpPr>
            <p:cNvPr id="817157" name="AutoShape 5"/>
            <p:cNvSpPr>
              <a:spLocks noChangeArrowheads="1"/>
            </p:cNvSpPr>
            <p:nvPr/>
          </p:nvSpPr>
          <p:spPr bwMode="auto">
            <a:xfrm>
              <a:off x="2980" y="1216"/>
              <a:ext cx="488" cy="608"/>
            </a:xfrm>
            <a:prstGeom prst="flowChartDocumen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endParaRPr lang="en-US" sz="1200" dirty="0">
                <a:latin typeface="+mn-lt"/>
              </a:endParaRPr>
            </a:p>
          </p:txBody>
        </p:sp>
        <p:sp>
          <p:nvSpPr>
            <p:cNvPr id="817158" name="Text Box 6"/>
            <p:cNvSpPr txBox="1">
              <a:spLocks noChangeArrowheads="1"/>
            </p:cNvSpPr>
            <p:nvPr/>
          </p:nvSpPr>
          <p:spPr bwMode="auto">
            <a:xfrm>
              <a:off x="3525" y="1193"/>
              <a:ext cx="1267" cy="407"/>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err="1" smtClean="0">
                  <a:latin typeface="+mn-lt"/>
                </a:rPr>
                <a:t>Características</a:t>
              </a:r>
              <a:r>
                <a:rPr lang="en-GB" sz="1200" b="1" dirty="0" smtClean="0">
                  <a:latin typeface="+mn-lt"/>
                </a:rPr>
                <a:t> del </a:t>
              </a:r>
              <a:r>
                <a:rPr lang="en-GB" sz="1200" b="1" dirty="0" err="1" smtClean="0">
                  <a:latin typeface="+mn-lt"/>
                </a:rPr>
                <a:t>producto</a:t>
              </a:r>
              <a:endParaRPr lang="en-GB" sz="1200" b="1" dirty="0">
                <a:latin typeface="+mn-lt"/>
              </a:endParaRPr>
            </a:p>
            <a:p>
              <a:pPr lvl="1" algn="l" eaLnBrk="1" hangingPunct="1"/>
              <a:r>
                <a:rPr lang="en-GB" sz="1200" b="1" dirty="0" err="1" smtClean="0">
                  <a:latin typeface="+mn-lt"/>
                </a:rPr>
                <a:t>físicas</a:t>
              </a:r>
              <a:endParaRPr lang="en-GB" sz="1200" b="1" dirty="0">
                <a:latin typeface="+mn-lt"/>
              </a:endParaRPr>
            </a:p>
            <a:p>
              <a:pPr lvl="1" algn="l" eaLnBrk="1" hangingPunct="1"/>
              <a:r>
                <a:rPr lang="en-GB" sz="1200" b="1" dirty="0" err="1" smtClean="0">
                  <a:latin typeface="+mn-lt"/>
                </a:rPr>
                <a:t>desepeño</a:t>
              </a:r>
              <a:endParaRPr lang="en-US" sz="1200" b="1" dirty="0">
                <a:latin typeface="+mn-lt"/>
              </a:endParaRPr>
            </a:p>
          </p:txBody>
        </p:sp>
        <p:sp>
          <p:nvSpPr>
            <p:cNvPr id="817159" name="Text Box 7"/>
            <p:cNvSpPr txBox="1">
              <a:spLocks noChangeArrowheads="1"/>
            </p:cNvSpPr>
            <p:nvPr/>
          </p:nvSpPr>
          <p:spPr bwMode="auto">
            <a:xfrm>
              <a:off x="3527" y="1677"/>
              <a:ext cx="754" cy="291"/>
            </a:xfrm>
            <a:prstGeom prst="rect">
              <a:avLst/>
            </a:prstGeom>
            <a:noFill/>
            <a:ln w="12700" cap="sq">
              <a:noFill/>
              <a:miter lim="800000"/>
              <a:headEnd type="none" w="sm" len="sm"/>
              <a:tailEnd type="none" w="sm" len="sm"/>
            </a:ln>
            <a:effectLst/>
          </p:spPr>
          <p:txBody>
            <a:bodyPr>
              <a:spAutoFit/>
            </a:bodyPr>
            <a:lstStyle/>
            <a:p>
              <a:pPr algn="l" eaLnBrk="1" hangingPunct="1"/>
              <a:r>
                <a:rPr lang="en-GB" sz="1200" b="1" dirty="0" err="1" smtClean="0">
                  <a:latin typeface="+mn-lt"/>
                </a:rPr>
                <a:t>Criterios</a:t>
              </a:r>
              <a:r>
                <a:rPr lang="en-GB" sz="1200" b="1" dirty="0" smtClean="0">
                  <a:latin typeface="+mn-lt"/>
                </a:rPr>
                <a:t> de </a:t>
              </a:r>
              <a:r>
                <a:rPr lang="en-GB" sz="1200" b="1" dirty="0" err="1" smtClean="0">
                  <a:latin typeface="+mn-lt"/>
                </a:rPr>
                <a:t>aceptación</a:t>
              </a:r>
              <a:endParaRPr lang="en-US" sz="1200" b="1" dirty="0">
                <a:latin typeface="+mn-lt"/>
              </a:endParaRPr>
            </a:p>
          </p:txBody>
        </p:sp>
      </p:grpSp>
      <p:grpSp>
        <p:nvGrpSpPr>
          <p:cNvPr id="817160" name="Group 8"/>
          <p:cNvGrpSpPr>
            <a:grpSpLocks/>
          </p:cNvGrpSpPr>
          <p:nvPr/>
        </p:nvGrpSpPr>
        <p:grpSpPr bwMode="auto">
          <a:xfrm>
            <a:off x="1960685" y="2347918"/>
            <a:ext cx="2676645" cy="1928812"/>
            <a:chOff x="1235" y="1607"/>
            <a:chExt cx="1686" cy="1215"/>
          </a:xfrm>
        </p:grpSpPr>
        <p:sp>
          <p:nvSpPr>
            <p:cNvPr id="817161" name="Arc 9"/>
            <p:cNvSpPr>
              <a:spLocks/>
            </p:cNvSpPr>
            <p:nvPr/>
          </p:nvSpPr>
          <p:spPr bwMode="auto">
            <a:xfrm rot="6350847">
              <a:off x="1495" y="1347"/>
              <a:ext cx="1165" cy="1686"/>
            </a:xfrm>
            <a:custGeom>
              <a:avLst/>
              <a:gdLst>
                <a:gd name="G0" fmla="+- 0 0 0"/>
                <a:gd name="G1" fmla="+- 21600 0 0"/>
                <a:gd name="G2" fmla="+- 21600 0 0"/>
                <a:gd name="T0" fmla="*/ 0 w 21600"/>
                <a:gd name="T1" fmla="*/ 0 h 43067"/>
                <a:gd name="T2" fmla="*/ 2390 w 21600"/>
                <a:gd name="T3" fmla="*/ 43067 h 43067"/>
                <a:gd name="T4" fmla="*/ 0 w 21600"/>
                <a:gd name="T5" fmla="*/ 21600 h 43067"/>
              </a:gdLst>
              <a:ahLst/>
              <a:cxnLst>
                <a:cxn ang="0">
                  <a:pos x="T0" y="T1"/>
                </a:cxn>
                <a:cxn ang="0">
                  <a:pos x="T2" y="T3"/>
                </a:cxn>
                <a:cxn ang="0">
                  <a:pos x="T4" y="T5"/>
                </a:cxn>
              </a:cxnLst>
              <a:rect l="0" t="0" r="r" b="b"/>
              <a:pathLst>
                <a:path w="21600" h="43067" fill="none" extrusionOk="0">
                  <a:moveTo>
                    <a:pt x="-1" y="0"/>
                  </a:moveTo>
                  <a:cubicBezTo>
                    <a:pt x="11929" y="0"/>
                    <a:pt x="21600" y="9670"/>
                    <a:pt x="21600" y="21600"/>
                  </a:cubicBezTo>
                  <a:cubicBezTo>
                    <a:pt x="21600" y="32604"/>
                    <a:pt x="13326" y="41849"/>
                    <a:pt x="2390" y="43067"/>
                  </a:cubicBezTo>
                </a:path>
                <a:path w="21600" h="43067" stroke="0" extrusionOk="0">
                  <a:moveTo>
                    <a:pt x="-1" y="0"/>
                  </a:moveTo>
                  <a:cubicBezTo>
                    <a:pt x="11929" y="0"/>
                    <a:pt x="21600" y="9670"/>
                    <a:pt x="21600" y="21600"/>
                  </a:cubicBezTo>
                  <a:cubicBezTo>
                    <a:pt x="21600" y="32604"/>
                    <a:pt x="13326" y="41849"/>
                    <a:pt x="2390" y="43067"/>
                  </a:cubicBezTo>
                  <a:lnTo>
                    <a:pt x="0" y="21600"/>
                  </a:lnTo>
                  <a:close/>
                </a:path>
              </a:pathLst>
            </a:custGeom>
            <a:noFill/>
            <a:ln w="57150" cap="sq">
              <a:solidFill>
                <a:schemeClr val="tx2"/>
              </a:solidFill>
              <a:round/>
              <a:headEnd type="triangle" w="med" len="med"/>
              <a:tailEnd/>
            </a:ln>
            <a:effectLst/>
          </p:spPr>
          <p:txBody>
            <a:bodyPr wrap="none" anchor="ctr"/>
            <a:lstStyle/>
            <a:p>
              <a:endParaRPr lang="en-US" sz="1200" dirty="0">
                <a:latin typeface="+mn-lt"/>
              </a:endParaRPr>
            </a:p>
          </p:txBody>
        </p:sp>
        <p:sp>
          <p:nvSpPr>
            <p:cNvPr id="817162" name="Text Box 10"/>
            <p:cNvSpPr txBox="1">
              <a:spLocks noChangeArrowheads="1"/>
            </p:cNvSpPr>
            <p:nvPr/>
          </p:nvSpPr>
          <p:spPr bwMode="auto">
            <a:xfrm>
              <a:off x="1539" y="2182"/>
              <a:ext cx="1217" cy="640"/>
            </a:xfrm>
            <a:prstGeom prst="rect">
              <a:avLst/>
            </a:prstGeom>
            <a:solidFill>
              <a:schemeClr val="bg1"/>
            </a:solidFill>
            <a:ln w="12700" cap="sq">
              <a:solidFill>
                <a:schemeClr val="tx1"/>
              </a:solidFill>
              <a:miter lim="800000"/>
              <a:headEnd type="none" w="sm" len="sm"/>
              <a:tailEnd type="none" w="sm" len="sm"/>
            </a:ln>
            <a:effectLst/>
          </p:spPr>
          <p:txBody>
            <a:bodyPr>
              <a:spAutoFit/>
            </a:bodyPr>
            <a:lstStyle/>
            <a:p>
              <a:pPr algn="l" eaLnBrk="1" hangingPunct="1"/>
              <a:r>
                <a:rPr lang="en-GB" sz="1200" b="1" dirty="0" err="1" smtClean="0">
                  <a:latin typeface="+mn-lt"/>
                </a:rPr>
                <a:t>Evaluar</a:t>
              </a:r>
              <a:r>
                <a:rPr lang="en-GB" sz="1200" b="1" dirty="0" smtClean="0">
                  <a:latin typeface="+mn-lt"/>
                </a:rPr>
                <a:t> los </a:t>
              </a:r>
              <a:r>
                <a:rPr lang="en-GB" sz="1200" b="1" dirty="0" err="1" smtClean="0">
                  <a:latin typeface="+mn-lt"/>
                </a:rPr>
                <a:t>requerimientos</a:t>
              </a:r>
              <a:r>
                <a:rPr lang="en-GB" sz="1200" b="1" dirty="0" smtClean="0">
                  <a:latin typeface="+mn-lt"/>
                </a:rPr>
                <a:t> </a:t>
              </a:r>
              <a:r>
                <a:rPr lang="en-GB" sz="1200" b="1" dirty="0" err="1" smtClean="0">
                  <a:latin typeface="+mn-lt"/>
                </a:rPr>
                <a:t>respecto</a:t>
              </a:r>
              <a:r>
                <a:rPr lang="en-GB" sz="1200" b="1" dirty="0" smtClean="0">
                  <a:latin typeface="+mn-lt"/>
                </a:rPr>
                <a:t> de </a:t>
              </a:r>
              <a:r>
                <a:rPr lang="en-GB" sz="1200" b="1" dirty="0" err="1" smtClean="0">
                  <a:latin typeface="+mn-lt"/>
                </a:rPr>
                <a:t>las</a:t>
              </a:r>
              <a:r>
                <a:rPr lang="en-GB" sz="1200" b="1" dirty="0" smtClean="0">
                  <a:latin typeface="+mn-lt"/>
                </a:rPr>
                <a:t> </a:t>
              </a:r>
              <a:r>
                <a:rPr lang="en-GB" sz="1200" b="1" dirty="0" err="1" smtClean="0">
                  <a:latin typeface="+mn-lt"/>
                </a:rPr>
                <a:t>necesidades</a:t>
              </a:r>
              <a:r>
                <a:rPr lang="en-GB" sz="1200" b="1" dirty="0" smtClean="0">
                  <a:latin typeface="+mn-lt"/>
                </a:rPr>
                <a:t>, los </a:t>
              </a:r>
              <a:r>
                <a:rPr lang="en-GB" sz="1200" b="1" dirty="0" err="1" smtClean="0">
                  <a:latin typeface="+mn-lt"/>
                </a:rPr>
                <a:t>beneficios</a:t>
              </a:r>
              <a:r>
                <a:rPr lang="en-GB" sz="1200" b="1" dirty="0" smtClean="0">
                  <a:latin typeface="+mn-lt"/>
                </a:rPr>
                <a:t> y los </a:t>
              </a:r>
              <a:r>
                <a:rPr lang="en-GB" sz="1200" b="1" dirty="0" err="1" smtClean="0">
                  <a:latin typeface="+mn-lt"/>
                </a:rPr>
                <a:t>objetivos</a:t>
              </a:r>
              <a:r>
                <a:rPr lang="en-GB" sz="1200" b="1" dirty="0" smtClean="0">
                  <a:latin typeface="+mn-lt"/>
                </a:rPr>
                <a:t> del </a:t>
              </a:r>
              <a:r>
                <a:rPr lang="en-GB" sz="1200" b="1" dirty="0" err="1" smtClean="0">
                  <a:latin typeface="+mn-lt"/>
                </a:rPr>
                <a:t>proyecto</a:t>
              </a:r>
              <a:r>
                <a:rPr lang="en-GB" sz="1200" b="1" dirty="0" smtClean="0">
                  <a:latin typeface="+mn-lt"/>
                </a:rPr>
                <a:t> y </a:t>
              </a:r>
              <a:r>
                <a:rPr lang="en-GB" sz="1200" b="1" dirty="0" err="1" smtClean="0">
                  <a:latin typeface="+mn-lt"/>
                </a:rPr>
                <a:t>respecto</a:t>
              </a:r>
              <a:r>
                <a:rPr lang="en-GB" sz="1200" b="1" dirty="0" smtClean="0">
                  <a:latin typeface="+mn-lt"/>
                </a:rPr>
                <a:t> de P5</a:t>
              </a:r>
              <a:endParaRPr lang="en-US" sz="1200" b="1" dirty="0">
                <a:latin typeface="+mn-lt"/>
              </a:endParaRPr>
            </a:p>
          </p:txBody>
        </p:sp>
      </p:grpSp>
      <p:grpSp>
        <p:nvGrpSpPr>
          <p:cNvPr id="817163" name="Group 11"/>
          <p:cNvGrpSpPr>
            <a:grpSpLocks/>
          </p:cNvGrpSpPr>
          <p:nvPr/>
        </p:nvGrpSpPr>
        <p:grpSpPr bwMode="auto">
          <a:xfrm>
            <a:off x="1504950" y="1080175"/>
            <a:ext cx="1565031" cy="2147876"/>
            <a:chOff x="948" y="845"/>
            <a:chExt cx="986" cy="1353"/>
          </a:xfrm>
        </p:grpSpPr>
        <p:sp>
          <p:nvSpPr>
            <p:cNvPr id="817164" name="Text Box 12"/>
            <p:cNvSpPr txBox="1">
              <a:spLocks noChangeArrowheads="1"/>
            </p:cNvSpPr>
            <p:nvPr/>
          </p:nvSpPr>
          <p:spPr bwMode="auto">
            <a:xfrm>
              <a:off x="948" y="845"/>
              <a:ext cx="986" cy="523"/>
            </a:xfrm>
            <a:prstGeom prst="rect">
              <a:avLst/>
            </a:prstGeom>
            <a:solidFill>
              <a:schemeClr val="bg1"/>
            </a:solidFill>
            <a:ln w="12700" cap="sq">
              <a:solidFill>
                <a:schemeClr val="tx1"/>
              </a:solidFill>
              <a:miter lim="800000"/>
              <a:headEnd type="none" w="sm" len="sm"/>
              <a:tailEnd type="none" w="sm" len="sm"/>
            </a:ln>
            <a:effectLst/>
          </p:spPr>
          <p:txBody>
            <a:bodyPr>
              <a:spAutoFit/>
            </a:bodyPr>
            <a:lstStyle/>
            <a:p>
              <a:pPr algn="l" eaLnBrk="1" hangingPunct="1"/>
              <a:r>
                <a:rPr lang="en-GB" sz="1200" b="1" dirty="0" err="1" smtClean="0">
                  <a:latin typeface="+mn-lt"/>
                </a:rPr>
                <a:t>Identificación</a:t>
              </a:r>
              <a:r>
                <a:rPr lang="en-GB" sz="1200" b="1" dirty="0" smtClean="0">
                  <a:latin typeface="+mn-lt"/>
                </a:rPr>
                <a:t> de </a:t>
              </a:r>
              <a:r>
                <a:rPr lang="en-GB" sz="1200" b="1" dirty="0" err="1" smtClean="0">
                  <a:latin typeface="+mn-lt"/>
                </a:rPr>
                <a:t>las</a:t>
              </a:r>
              <a:r>
                <a:rPr lang="en-GB" sz="1200" b="1" dirty="0" smtClean="0">
                  <a:latin typeface="+mn-lt"/>
                </a:rPr>
                <a:t> </a:t>
              </a:r>
              <a:r>
                <a:rPr lang="en-GB" sz="1200" b="1" dirty="0" err="1" smtClean="0">
                  <a:latin typeface="+mn-lt"/>
                </a:rPr>
                <a:t>necesidades</a:t>
              </a:r>
              <a:r>
                <a:rPr lang="en-GB" sz="1200" b="1" dirty="0" smtClean="0">
                  <a:latin typeface="+mn-lt"/>
                </a:rPr>
                <a:t> de </a:t>
              </a:r>
              <a:r>
                <a:rPr lang="en-GB" sz="1200" b="1" dirty="0" err="1" smtClean="0">
                  <a:latin typeface="+mn-lt"/>
                </a:rPr>
                <a:t>las</a:t>
              </a:r>
              <a:r>
                <a:rPr lang="en-GB" sz="1200" b="1" dirty="0" smtClean="0">
                  <a:latin typeface="+mn-lt"/>
                </a:rPr>
                <a:t> </a:t>
              </a:r>
              <a:r>
                <a:rPr lang="en-GB" sz="1200" b="1" dirty="0" err="1" smtClean="0">
                  <a:latin typeface="+mn-lt"/>
                </a:rPr>
                <a:t>partes</a:t>
              </a:r>
              <a:r>
                <a:rPr lang="en-GB" sz="1200" b="1" dirty="0" smtClean="0">
                  <a:latin typeface="+mn-lt"/>
                </a:rPr>
                <a:t> </a:t>
              </a:r>
              <a:r>
                <a:rPr lang="en-GB" sz="1200" b="1" dirty="0" err="1" smtClean="0">
                  <a:latin typeface="+mn-lt"/>
                </a:rPr>
                <a:t>interesadas</a:t>
              </a:r>
              <a:r>
                <a:rPr lang="en-GB" sz="1200" b="1" dirty="0" smtClean="0">
                  <a:latin typeface="+mn-lt"/>
                </a:rPr>
                <a:t>, </a:t>
              </a:r>
              <a:r>
                <a:rPr lang="en-GB" sz="1200" b="1" dirty="0" err="1" smtClean="0">
                  <a:latin typeface="+mn-lt"/>
                </a:rPr>
                <a:t>analisis</a:t>
              </a:r>
              <a:r>
                <a:rPr lang="en-GB" sz="1200" b="1" dirty="0" smtClean="0">
                  <a:latin typeface="+mn-lt"/>
                </a:rPr>
                <a:t> y </a:t>
              </a:r>
              <a:r>
                <a:rPr lang="en-GB" sz="1200" b="1" dirty="0" err="1" smtClean="0">
                  <a:latin typeface="+mn-lt"/>
                </a:rPr>
                <a:t>priorización</a:t>
              </a:r>
              <a:endParaRPr lang="en-US" sz="1200" b="1" dirty="0">
                <a:latin typeface="+mn-lt"/>
              </a:endParaRPr>
            </a:p>
          </p:txBody>
        </p:sp>
        <p:sp>
          <p:nvSpPr>
            <p:cNvPr id="817165" name="AutoShape 13"/>
            <p:cNvSpPr>
              <a:spLocks noChangeArrowheads="1"/>
            </p:cNvSpPr>
            <p:nvPr/>
          </p:nvSpPr>
          <p:spPr bwMode="auto">
            <a:xfrm>
              <a:off x="1214" y="1700"/>
              <a:ext cx="379" cy="498"/>
            </a:xfrm>
            <a:prstGeom prst="flowChartDocumen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endParaRPr lang="en-US" sz="1200" dirty="0">
                <a:latin typeface="+mn-lt"/>
              </a:endParaRPr>
            </a:p>
          </p:txBody>
        </p:sp>
      </p:grpSp>
      <p:sp>
        <p:nvSpPr>
          <p:cNvPr id="817166" name="Text Box 14"/>
          <p:cNvSpPr txBox="1">
            <a:spLocks noChangeArrowheads="1"/>
          </p:cNvSpPr>
          <p:nvPr/>
        </p:nvSpPr>
        <p:spPr bwMode="auto">
          <a:xfrm>
            <a:off x="2565889" y="2445439"/>
            <a:ext cx="1462454" cy="646331"/>
          </a:xfrm>
          <a:prstGeom prst="rect">
            <a:avLst/>
          </a:prstGeom>
          <a:noFill/>
          <a:ln w="12700" cap="sq">
            <a:noFill/>
            <a:miter lim="800000"/>
            <a:headEnd type="none" w="sm" len="sm"/>
            <a:tailEnd type="none" w="sm" len="sm"/>
          </a:ln>
          <a:effectLst/>
        </p:spPr>
        <p:txBody>
          <a:bodyPr>
            <a:spAutoFit/>
          </a:bodyPr>
          <a:lstStyle/>
          <a:p>
            <a:pPr algn="l" eaLnBrk="1" hangingPunct="1"/>
            <a:r>
              <a:rPr lang="en-GB" sz="1200" b="1" dirty="0" err="1" smtClean="0"/>
              <a:t>Declaración</a:t>
            </a:r>
            <a:r>
              <a:rPr lang="en-GB" sz="1200" b="1" dirty="0" smtClean="0"/>
              <a:t> </a:t>
            </a:r>
            <a:r>
              <a:rPr lang="en-GB" sz="1200" b="1" dirty="0" err="1" smtClean="0"/>
              <a:t>inicial</a:t>
            </a:r>
            <a:r>
              <a:rPr lang="en-GB" sz="1200" b="1" dirty="0" smtClean="0"/>
              <a:t> de los </a:t>
            </a:r>
            <a:r>
              <a:rPr lang="en-GB" sz="1200" b="1" dirty="0" err="1" smtClean="0"/>
              <a:t>requerimientos</a:t>
            </a:r>
            <a:endParaRPr lang="en-US" sz="1200" b="1" dirty="0">
              <a:latin typeface="+mn-lt"/>
            </a:endParaRPr>
          </a:p>
        </p:txBody>
      </p:sp>
      <p:sp>
        <p:nvSpPr>
          <p:cNvPr id="817167" name="Rectangle 15"/>
          <p:cNvSpPr>
            <a:spLocks noChangeArrowheads="1"/>
          </p:cNvSpPr>
          <p:nvPr/>
        </p:nvSpPr>
        <p:spPr bwMode="auto">
          <a:xfrm>
            <a:off x="5864470" y="4506917"/>
            <a:ext cx="1984131" cy="5207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eaLnBrk="1" hangingPunct="1"/>
            <a:r>
              <a:rPr lang="en-GB" sz="1200" b="1" dirty="0" err="1" smtClean="0">
                <a:latin typeface="+mn-lt"/>
              </a:rPr>
              <a:t>Fase</a:t>
            </a:r>
            <a:r>
              <a:rPr lang="en-GB" sz="1200" b="1" dirty="0" smtClean="0">
                <a:latin typeface="+mn-lt"/>
              </a:rPr>
              <a:t> de </a:t>
            </a:r>
            <a:r>
              <a:rPr lang="en-GB" sz="1200" b="1" dirty="0" err="1" smtClean="0">
                <a:latin typeface="+mn-lt"/>
              </a:rPr>
              <a:t>Definición</a:t>
            </a:r>
            <a:endParaRPr lang="en-US" sz="1200" b="1" dirty="0">
              <a:latin typeface="+mn-lt"/>
            </a:endParaRPr>
          </a:p>
        </p:txBody>
      </p:sp>
      <p:sp>
        <p:nvSpPr>
          <p:cNvPr id="817169" name="Text Box 17"/>
          <p:cNvSpPr txBox="1">
            <a:spLocks noChangeArrowheads="1"/>
          </p:cNvSpPr>
          <p:nvPr/>
        </p:nvSpPr>
        <p:spPr bwMode="auto">
          <a:xfrm>
            <a:off x="1828800" y="5105400"/>
            <a:ext cx="3739661" cy="1015663"/>
          </a:xfrm>
          <a:prstGeom prst="rect">
            <a:avLst/>
          </a:prstGeom>
          <a:noFill/>
          <a:ln w="9525" algn="ctr">
            <a:noFill/>
            <a:miter lim="800000"/>
            <a:headEnd/>
            <a:tailEnd/>
          </a:ln>
          <a:effectLst/>
        </p:spPr>
        <p:txBody>
          <a:bodyPr wrap="square">
            <a:spAutoFit/>
          </a:bodyPr>
          <a:lstStyle/>
          <a:p>
            <a:pPr algn="l" eaLnBrk="1" hangingPunct="1"/>
            <a:r>
              <a:rPr lang="en-GB" sz="1200" b="1" dirty="0" err="1" smtClean="0">
                <a:latin typeface="+mn-lt"/>
              </a:rPr>
              <a:t>Analizar</a:t>
            </a:r>
            <a:r>
              <a:rPr lang="en-GB" sz="1200" b="1" dirty="0" smtClean="0">
                <a:latin typeface="+mn-lt"/>
              </a:rPr>
              <a:t> y </a:t>
            </a:r>
            <a:r>
              <a:rPr lang="en-GB" sz="1200" b="1" dirty="0" err="1" smtClean="0">
                <a:latin typeface="+mn-lt"/>
              </a:rPr>
              <a:t>Priorizar</a:t>
            </a:r>
            <a:r>
              <a:rPr lang="en-GB" sz="1200" b="1" dirty="0" smtClean="0">
                <a:latin typeface="+mn-lt"/>
              </a:rPr>
              <a:t>:</a:t>
            </a:r>
            <a:endParaRPr lang="en-GB" sz="1200" b="1" dirty="0">
              <a:latin typeface="+mn-lt"/>
            </a:endParaRPr>
          </a:p>
          <a:p>
            <a:pPr algn="l" eaLnBrk="1" hangingPunct="1"/>
            <a:r>
              <a:rPr lang="en-GB" sz="1200" b="1" dirty="0" err="1" smtClean="0">
                <a:latin typeface="+mn-lt"/>
              </a:rPr>
              <a:t>Valor</a:t>
            </a:r>
            <a:r>
              <a:rPr lang="en-GB" sz="1200" b="1" dirty="0" smtClean="0">
                <a:latin typeface="+mn-lt"/>
              </a:rPr>
              <a:t> del </a:t>
            </a:r>
            <a:r>
              <a:rPr lang="en-GB" sz="1200" b="1" dirty="0" err="1" smtClean="0">
                <a:latin typeface="+mn-lt"/>
              </a:rPr>
              <a:t>beneficio</a:t>
            </a:r>
            <a:endParaRPr lang="en-GB" sz="1200" b="1" dirty="0">
              <a:latin typeface="+mn-lt"/>
            </a:endParaRPr>
          </a:p>
          <a:p>
            <a:pPr algn="l" eaLnBrk="1" hangingPunct="1"/>
            <a:r>
              <a:rPr lang="en-GB" sz="1200" b="1" dirty="0" err="1" smtClean="0">
                <a:latin typeface="+mn-lt"/>
              </a:rPr>
              <a:t>Orden</a:t>
            </a:r>
            <a:r>
              <a:rPr lang="en-GB" sz="1200" b="1" dirty="0" smtClean="0">
                <a:latin typeface="+mn-lt"/>
              </a:rPr>
              <a:t> de </a:t>
            </a:r>
            <a:r>
              <a:rPr lang="en-GB" sz="1200" b="1" dirty="0" err="1" smtClean="0">
                <a:latin typeface="+mn-lt"/>
              </a:rPr>
              <a:t>Prioridad</a:t>
            </a:r>
            <a:r>
              <a:rPr lang="en-GB" sz="1200" b="1" dirty="0" smtClean="0">
                <a:latin typeface="+mn-lt"/>
              </a:rPr>
              <a:t> </a:t>
            </a:r>
            <a:r>
              <a:rPr lang="en-GB" sz="1200" b="1" dirty="0" err="1" smtClean="0">
                <a:latin typeface="+mn-lt"/>
              </a:rPr>
              <a:t>para</a:t>
            </a:r>
            <a:r>
              <a:rPr lang="en-GB" sz="1200" b="1" dirty="0" smtClean="0">
                <a:latin typeface="+mn-lt"/>
              </a:rPr>
              <a:t> los </a:t>
            </a:r>
            <a:r>
              <a:rPr lang="en-GB" sz="1200" b="1" dirty="0" err="1" smtClean="0">
                <a:latin typeface="+mn-lt"/>
              </a:rPr>
              <a:t>requerimiento</a:t>
            </a:r>
            <a:endParaRPr lang="en-GB" sz="1200" b="1" dirty="0">
              <a:latin typeface="+mn-lt"/>
            </a:endParaRPr>
          </a:p>
          <a:p>
            <a:pPr algn="l" eaLnBrk="1" hangingPunct="1"/>
            <a:r>
              <a:rPr lang="en-GB" sz="1200" b="1" dirty="0" err="1" smtClean="0">
                <a:latin typeface="+mn-lt"/>
              </a:rPr>
              <a:t>Tiempo</a:t>
            </a:r>
            <a:r>
              <a:rPr lang="en-GB" sz="1200" b="1" dirty="0" smtClean="0">
                <a:latin typeface="+mn-lt"/>
              </a:rPr>
              <a:t> </a:t>
            </a:r>
            <a:r>
              <a:rPr lang="en-GB" sz="1200" b="1" dirty="0" err="1" smtClean="0">
                <a:latin typeface="+mn-lt"/>
              </a:rPr>
              <a:t>para</a:t>
            </a:r>
            <a:r>
              <a:rPr lang="en-GB" sz="1200" b="1" dirty="0" smtClean="0">
                <a:latin typeface="+mn-lt"/>
              </a:rPr>
              <a:t> el </a:t>
            </a:r>
            <a:r>
              <a:rPr lang="en-GB" sz="1200" b="1" dirty="0" err="1" smtClean="0">
                <a:latin typeface="+mn-lt"/>
              </a:rPr>
              <a:t>lanazmiento</a:t>
            </a:r>
            <a:r>
              <a:rPr lang="en-GB" sz="1200" b="1" dirty="0" smtClean="0">
                <a:latin typeface="+mn-lt"/>
              </a:rPr>
              <a:t> al </a:t>
            </a:r>
            <a:r>
              <a:rPr lang="en-GB" sz="1200" b="1" dirty="0" err="1" smtClean="0">
                <a:latin typeface="+mn-lt"/>
              </a:rPr>
              <a:t>mercado</a:t>
            </a:r>
            <a:endParaRPr lang="en-GB" sz="1200" b="1" dirty="0">
              <a:latin typeface="+mn-lt"/>
            </a:endParaRPr>
          </a:p>
          <a:p>
            <a:pPr algn="l" eaLnBrk="1" hangingPunct="1"/>
            <a:r>
              <a:rPr lang="en-GB" sz="1200" b="1" dirty="0" smtClean="0">
                <a:latin typeface="+mn-lt"/>
              </a:rPr>
              <a:t>El </a:t>
            </a:r>
            <a:r>
              <a:rPr lang="en-GB" sz="1200" b="1" dirty="0" err="1" smtClean="0"/>
              <a:t>mejor</a:t>
            </a:r>
            <a:r>
              <a:rPr lang="en-GB" sz="1200" b="1" dirty="0" smtClean="0"/>
              <a:t> </a:t>
            </a:r>
            <a:r>
              <a:rPr lang="en-GB" sz="1200" b="1" dirty="0" err="1" smtClean="0"/>
              <a:t>proceso</a:t>
            </a:r>
            <a:r>
              <a:rPr lang="en-GB" sz="1200" b="1" dirty="0" smtClean="0"/>
              <a:t> de </a:t>
            </a:r>
            <a:r>
              <a:rPr lang="en-GB" sz="1200" b="1" dirty="0" err="1" smtClean="0"/>
              <a:t>entrega</a:t>
            </a:r>
            <a:endParaRPr lang="en-GB" sz="1200" b="1" dirty="0">
              <a:latin typeface="+mn-lt"/>
            </a:endParaRPr>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177</a:t>
            </a:fld>
            <a:endParaRPr lang="en-US" dirty="0"/>
          </a:p>
        </p:txBody>
      </p:sp>
      <p:sp>
        <p:nvSpPr>
          <p:cNvPr id="20" name="Right Arrow 19"/>
          <p:cNvSpPr/>
          <p:nvPr/>
        </p:nvSpPr>
        <p:spPr>
          <a:xfrm>
            <a:off x="1828800" y="4267200"/>
            <a:ext cx="3947160" cy="99060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r>
              <a:rPr lang="en-US" dirty="0" err="1" smtClean="0"/>
              <a:t>Fase</a:t>
            </a:r>
            <a:r>
              <a:rPr lang="en-US" dirty="0" smtClean="0"/>
              <a:t> de </a:t>
            </a:r>
            <a:r>
              <a:rPr lang="en-US" dirty="0" err="1" smtClean="0"/>
              <a:t>Concepto</a:t>
            </a:r>
            <a:endParaRPr lang="en-US" dirty="0"/>
          </a:p>
        </p:txBody>
      </p:sp>
    </p:spTree>
    <p:extLst>
      <p:ext uri="{BB962C8B-B14F-4D97-AF65-F5344CB8AC3E}">
        <p14:creationId xmlns:p14="http://schemas.microsoft.com/office/powerpoint/2010/main" val="3614644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71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817160"/>
                                        </p:tgtEl>
                                        <p:attrNameLst>
                                          <p:attrName>style.visibility</p:attrName>
                                        </p:attrNameLst>
                                      </p:cBhvr>
                                      <p:to>
                                        <p:strVal val="visible"/>
                                      </p:to>
                                    </p:set>
                                    <p:animEffect transition="in" filter="wipe(left)">
                                      <p:cBhvr>
                                        <p:cTn id="11" dur="500"/>
                                        <p:tgtEl>
                                          <p:spTgt spid="81716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1716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17155"/>
                                        </p:tgtEl>
                                        <p:attrNameLst>
                                          <p:attrName>style.visibility</p:attrName>
                                        </p:attrNameLst>
                                      </p:cBhvr>
                                      <p:to>
                                        <p:strVal val="visible"/>
                                      </p:to>
                                    </p:set>
                                    <p:animEffect transition="in" filter="wipe(left)">
                                      <p:cBhvr>
                                        <p:cTn id="20" dur="500"/>
                                        <p:tgtEl>
                                          <p:spTgt spid="817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7169" grpId="0"/>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62" name="Rectangle 2"/>
          <p:cNvSpPr>
            <a:spLocks noGrp="1" noChangeArrowheads="1"/>
          </p:cNvSpPr>
          <p:nvPr>
            <p:ph type="title"/>
          </p:nvPr>
        </p:nvSpPr>
        <p:spPr/>
        <p:txBody>
          <a:bodyPr/>
          <a:lstStyle/>
          <a:p>
            <a:r>
              <a:rPr lang="en-GB" dirty="0" err="1" smtClean="0"/>
              <a:t>Criterios</a:t>
            </a:r>
            <a:r>
              <a:rPr lang="en-GB" dirty="0" smtClean="0"/>
              <a:t> de </a:t>
            </a:r>
            <a:r>
              <a:rPr lang="en-GB" dirty="0" err="1" smtClean="0"/>
              <a:t>Aceptación</a:t>
            </a:r>
            <a:endParaRPr lang="en-GB" dirty="0"/>
          </a:p>
        </p:txBody>
      </p:sp>
      <p:sp>
        <p:nvSpPr>
          <p:cNvPr id="1832963" name="Rectangle 3"/>
          <p:cNvSpPr>
            <a:spLocks noGrp="1" noChangeArrowheads="1"/>
          </p:cNvSpPr>
          <p:nvPr>
            <p:ph type="body" idx="1"/>
          </p:nvPr>
        </p:nvSpPr>
        <p:spPr>
          <a:xfrm>
            <a:off x="644374" y="1363434"/>
            <a:ext cx="7195038" cy="4413252"/>
          </a:xfrm>
        </p:spPr>
        <p:txBody>
          <a:bodyPr>
            <a:normAutofit lnSpcReduction="10000"/>
          </a:bodyPr>
          <a:lstStyle/>
          <a:p>
            <a:pPr>
              <a:lnSpc>
                <a:spcPct val="110000"/>
              </a:lnSpc>
            </a:pPr>
            <a:r>
              <a:rPr lang="es-ES" dirty="0" smtClean="0"/>
              <a:t>Definido como parte de Recopilación de requerimientos </a:t>
            </a:r>
            <a:endParaRPr lang="en-GB" dirty="0"/>
          </a:p>
          <a:p>
            <a:pPr>
              <a:lnSpc>
                <a:spcPct val="110000"/>
              </a:lnSpc>
            </a:pPr>
            <a:r>
              <a:rPr lang="es-ES" dirty="0" smtClean="0"/>
              <a:t>Revisado constantemente, pero con rigor en las fases tempranas</a:t>
            </a:r>
            <a:endParaRPr lang="en-GB" dirty="0"/>
          </a:p>
          <a:p>
            <a:pPr>
              <a:lnSpc>
                <a:spcPct val="110000"/>
              </a:lnSpc>
            </a:pPr>
            <a:r>
              <a:rPr lang="es-ES" dirty="0" smtClean="0"/>
              <a:t>Acordada entre el Cliente y el Director del Proyecto</a:t>
            </a:r>
            <a:endParaRPr lang="en-GB" dirty="0" smtClean="0"/>
          </a:p>
          <a:p>
            <a:pPr>
              <a:lnSpc>
                <a:spcPct val="110000"/>
              </a:lnSpc>
            </a:pPr>
            <a:r>
              <a:rPr lang="es-ES" dirty="0" smtClean="0"/>
              <a:t>Aprobación por parte del Patrocinador del Proyecto dentro del Plan de Proyecto</a:t>
            </a:r>
            <a:endParaRPr lang="en-GB" dirty="0" smtClean="0"/>
          </a:p>
          <a:p>
            <a:pPr>
              <a:lnSpc>
                <a:spcPct val="110000"/>
              </a:lnSpc>
            </a:pPr>
            <a:r>
              <a:rPr lang="es-ES" dirty="0" smtClean="0"/>
              <a:t>Proceso planificado de Aceptación</a:t>
            </a:r>
            <a:endParaRPr lang="en-GB" dirty="0"/>
          </a:p>
        </p:txBody>
      </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178</a:t>
            </a:fld>
            <a:endParaRPr lang="en-US" dirty="0"/>
          </a:p>
        </p:txBody>
      </p:sp>
    </p:spTree>
    <p:extLst>
      <p:ext uri="{BB962C8B-B14F-4D97-AF65-F5344CB8AC3E}">
        <p14:creationId xmlns:p14="http://schemas.microsoft.com/office/powerpoint/2010/main" val="313812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32963">
                                            <p:txEl>
                                              <p:pRg st="0" end="0"/>
                                            </p:txEl>
                                          </p:spTgt>
                                        </p:tgtEl>
                                        <p:attrNameLst>
                                          <p:attrName>style.visibility</p:attrName>
                                        </p:attrNameLst>
                                      </p:cBhvr>
                                      <p:to>
                                        <p:strVal val="visible"/>
                                      </p:to>
                                    </p:set>
                                    <p:animEffect transition="in" filter="wipe(left)">
                                      <p:cBhvr>
                                        <p:cTn id="7" dur="500"/>
                                        <p:tgtEl>
                                          <p:spTgt spid="1832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32963">
                                            <p:txEl>
                                              <p:pRg st="1" end="1"/>
                                            </p:txEl>
                                          </p:spTgt>
                                        </p:tgtEl>
                                        <p:attrNameLst>
                                          <p:attrName>style.visibility</p:attrName>
                                        </p:attrNameLst>
                                      </p:cBhvr>
                                      <p:to>
                                        <p:strVal val="visible"/>
                                      </p:to>
                                    </p:set>
                                    <p:animEffect transition="in" filter="wipe(left)">
                                      <p:cBhvr>
                                        <p:cTn id="12" dur="500"/>
                                        <p:tgtEl>
                                          <p:spTgt spid="18329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32963">
                                            <p:txEl>
                                              <p:pRg st="2" end="2"/>
                                            </p:txEl>
                                          </p:spTgt>
                                        </p:tgtEl>
                                        <p:attrNameLst>
                                          <p:attrName>style.visibility</p:attrName>
                                        </p:attrNameLst>
                                      </p:cBhvr>
                                      <p:to>
                                        <p:strVal val="visible"/>
                                      </p:to>
                                    </p:set>
                                    <p:animEffect transition="in" filter="wipe(left)">
                                      <p:cBhvr>
                                        <p:cTn id="17" dur="500"/>
                                        <p:tgtEl>
                                          <p:spTgt spid="18329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32963">
                                            <p:txEl>
                                              <p:pRg st="3" end="3"/>
                                            </p:txEl>
                                          </p:spTgt>
                                        </p:tgtEl>
                                        <p:attrNameLst>
                                          <p:attrName>style.visibility</p:attrName>
                                        </p:attrNameLst>
                                      </p:cBhvr>
                                      <p:to>
                                        <p:strVal val="visible"/>
                                      </p:to>
                                    </p:set>
                                    <p:animEffect transition="in" filter="wipe(left)">
                                      <p:cBhvr>
                                        <p:cTn id="22" dur="500"/>
                                        <p:tgtEl>
                                          <p:spTgt spid="18329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32963">
                                            <p:txEl>
                                              <p:pRg st="4" end="4"/>
                                            </p:txEl>
                                          </p:spTgt>
                                        </p:tgtEl>
                                        <p:attrNameLst>
                                          <p:attrName>style.visibility</p:attrName>
                                        </p:attrNameLst>
                                      </p:cBhvr>
                                      <p:to>
                                        <p:strVal val="visible"/>
                                      </p:to>
                                    </p:set>
                                    <p:animEffect transition="in" filter="wipe(left)">
                                      <p:cBhvr>
                                        <p:cTn id="27" dur="500"/>
                                        <p:tgtEl>
                                          <p:spTgt spid="18329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63" grpId="0" build="p"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0"/>
            <a:ext cx="4519110" cy="914400"/>
          </a:xfrm>
        </p:spPr>
        <p:txBody>
          <a:bodyPr/>
          <a:lstStyle/>
          <a:p>
            <a:r>
              <a:rPr lang="en-US" b="1" dirty="0" err="1" smtClean="0"/>
              <a:t>Refinando</a:t>
            </a:r>
            <a:r>
              <a:rPr lang="en-US" b="1" dirty="0" smtClean="0"/>
              <a:t> el PGS</a:t>
            </a:r>
            <a:endParaRPr lang="en-US" b="1"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354" y="1371601"/>
            <a:ext cx="8686800" cy="416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ular Callout 5"/>
          <p:cNvSpPr/>
          <p:nvPr/>
        </p:nvSpPr>
        <p:spPr>
          <a:xfrm>
            <a:off x="1295400" y="2667000"/>
            <a:ext cx="2696308" cy="1371600"/>
          </a:xfrm>
          <a:prstGeom prst="wedgeRectCallout">
            <a:avLst>
              <a:gd name="adj1" fmla="val 85209"/>
              <a:gd name="adj2" fmla="val -56020"/>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10" name="Rounded Rectangle 9"/>
          <p:cNvSpPr/>
          <p:nvPr/>
        </p:nvSpPr>
        <p:spPr bwMode="auto">
          <a:xfrm>
            <a:off x="1488831" y="2819401"/>
            <a:ext cx="2321169" cy="1123712"/>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
                <a:schemeClr val="accent1"/>
              </a:buClr>
              <a:buSzPct val="50000"/>
              <a:buFont typeface="Monotype Sorts" charset="2"/>
              <a:buNone/>
              <a:tabLst/>
            </a:pPr>
            <a:r>
              <a:rPr kumimoji="0" lang="en-US" sz="2000" i="0" u="none" strike="noStrike" cap="none" normalizeH="0" baseline="0" dirty="0" err="1" smtClean="0">
                <a:ln>
                  <a:noFill/>
                </a:ln>
                <a:solidFill>
                  <a:schemeClr val="tx1"/>
                </a:solidFill>
                <a:effectLst/>
                <a:latin typeface="Calibri"/>
                <a:cs typeface="Calibri"/>
              </a:rPr>
              <a:t>Refinar</a:t>
            </a:r>
            <a:r>
              <a:rPr kumimoji="0" lang="en-US" sz="2000" i="0" u="none" strike="noStrike" cap="none" normalizeH="0" baseline="0" dirty="0" smtClean="0">
                <a:ln>
                  <a:noFill/>
                </a:ln>
                <a:solidFill>
                  <a:schemeClr val="tx1"/>
                </a:solidFill>
                <a:effectLst/>
                <a:latin typeface="Calibri"/>
                <a:cs typeface="Calibri"/>
              </a:rPr>
              <a:t> el Plan de </a:t>
            </a:r>
            <a:r>
              <a:rPr kumimoji="0" lang="en-US" sz="2000" i="0" u="none" strike="noStrike" cap="none" normalizeH="0" baseline="0" dirty="0" err="1" smtClean="0">
                <a:ln>
                  <a:noFill/>
                </a:ln>
                <a:solidFill>
                  <a:schemeClr val="tx1"/>
                </a:solidFill>
                <a:effectLst/>
                <a:latin typeface="Calibri"/>
                <a:cs typeface="Calibri"/>
              </a:rPr>
              <a:t>Gestión</a:t>
            </a:r>
            <a:r>
              <a:rPr kumimoji="0" lang="en-US" sz="2000" i="0" u="none" strike="noStrike" cap="none" normalizeH="0" baseline="0" dirty="0" smtClean="0">
                <a:ln>
                  <a:noFill/>
                </a:ln>
                <a:solidFill>
                  <a:schemeClr val="tx1"/>
                </a:solidFill>
                <a:effectLst/>
                <a:latin typeface="Calibri"/>
                <a:cs typeface="Calibri"/>
              </a:rPr>
              <a:t> de </a:t>
            </a:r>
            <a:r>
              <a:rPr kumimoji="0" lang="en-US" sz="2000" i="0" u="none" strike="noStrike" cap="none" normalizeH="0" baseline="0" dirty="0" err="1" smtClean="0">
                <a:ln>
                  <a:noFill/>
                </a:ln>
                <a:solidFill>
                  <a:schemeClr val="tx1"/>
                </a:solidFill>
                <a:effectLst/>
                <a:latin typeface="Calibri"/>
                <a:cs typeface="Calibri"/>
              </a:rPr>
              <a:t>Sostenibilidad</a:t>
            </a:r>
            <a:endParaRPr kumimoji="0" lang="en-US" sz="2000" i="0" u="none" strike="noStrike" cap="none" normalizeH="0" baseline="0" dirty="0" smtClean="0">
              <a:ln>
                <a:noFill/>
              </a:ln>
              <a:solidFill>
                <a:schemeClr val="tx1"/>
              </a:solidFill>
              <a:effectLst/>
              <a:latin typeface="Calibri"/>
              <a:cs typeface="Calibri"/>
            </a:endParaRPr>
          </a:p>
        </p:txBody>
      </p:sp>
    </p:spTree>
    <p:extLst>
      <p:ext uri="{BB962C8B-B14F-4D97-AF65-F5344CB8AC3E}">
        <p14:creationId xmlns:p14="http://schemas.microsoft.com/office/powerpoint/2010/main" val="291432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152400"/>
            <a:ext cx="3960440" cy="5675132"/>
          </a:xfrm>
          <a:prstGeom prst="rect">
            <a:avLst/>
          </a:prstGeom>
        </p:spPr>
      </p:pic>
      <p:sp>
        <p:nvSpPr>
          <p:cNvPr id="6" name="Título 2"/>
          <p:cNvSpPr txBox="1">
            <a:spLocks noGrp="1"/>
          </p:cNvSpPr>
          <p:nvPr>
            <p:ph type="title"/>
          </p:nvPr>
        </p:nvSpPr>
        <p:spPr>
          <a:xfrm>
            <a:off x="228600" y="-18256"/>
            <a:ext cx="7975104"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AR" sz="3100" b="1" dirty="0" err="1" smtClean="0">
                <a:solidFill>
                  <a:schemeClr val="tx1"/>
                </a:solidFill>
                <a:latin typeface="+mn-lt"/>
                <a:ea typeface="+mn-ea"/>
                <a:cs typeface="+mn-cs"/>
              </a:rPr>
              <a:t>PRiSM</a:t>
            </a:r>
            <a:r>
              <a:rPr lang="es-AR" sz="3100" dirty="0" smtClean="0">
                <a:solidFill>
                  <a:schemeClr val="tx1"/>
                </a:solidFill>
                <a:latin typeface="+mn-lt"/>
                <a:ea typeface="+mn-ea"/>
                <a:cs typeface="+mn-cs"/>
              </a:rPr>
              <a:t> – La Metodología </a:t>
            </a:r>
            <a:endParaRPr lang="es-AR" sz="3100" dirty="0">
              <a:solidFill>
                <a:schemeClr val="tx1"/>
              </a:solidFill>
              <a:latin typeface="+mn-lt"/>
              <a:ea typeface="+mn-ea"/>
              <a:cs typeface="+mn-cs"/>
            </a:endParaRPr>
          </a:p>
        </p:txBody>
      </p:sp>
      <p:sp>
        <p:nvSpPr>
          <p:cNvPr id="3" name="Rectángulo 2"/>
          <p:cNvSpPr/>
          <p:nvPr/>
        </p:nvSpPr>
        <p:spPr>
          <a:xfrm>
            <a:off x="838200" y="2286000"/>
            <a:ext cx="2919389" cy="584775"/>
          </a:xfrm>
          <a:prstGeom prst="rect">
            <a:avLst/>
          </a:prstGeom>
        </p:spPr>
        <p:txBody>
          <a:bodyPr wrap="none">
            <a:spAutoFit/>
          </a:bodyPr>
          <a:lstStyle/>
          <a:p>
            <a:r>
              <a:rPr lang="es-ES" sz="3200" b="1" dirty="0" smtClean="0">
                <a:solidFill>
                  <a:srgbClr val="438D25"/>
                </a:solidFill>
                <a:latin typeface="Aller" panose="02000503030000020004" pitchFamily="2" charset="0"/>
              </a:rPr>
              <a:t>Sostenibilidad</a:t>
            </a:r>
            <a:endParaRPr lang="es-AR" sz="3200" b="1" dirty="0">
              <a:solidFill>
                <a:srgbClr val="438D25"/>
              </a:solidFill>
              <a:latin typeface="Aller" panose="02000503030000020004" pitchFamily="2" charset="0"/>
            </a:endParaRPr>
          </a:p>
        </p:txBody>
      </p:sp>
      <p:sp>
        <p:nvSpPr>
          <p:cNvPr id="12" name="Rectángulo 11"/>
          <p:cNvSpPr/>
          <p:nvPr/>
        </p:nvSpPr>
        <p:spPr>
          <a:xfrm>
            <a:off x="4648200" y="2286000"/>
            <a:ext cx="4644348" cy="584775"/>
          </a:xfrm>
          <a:prstGeom prst="rect">
            <a:avLst/>
          </a:prstGeom>
        </p:spPr>
        <p:txBody>
          <a:bodyPr wrap="none">
            <a:spAutoFit/>
          </a:bodyPr>
          <a:lstStyle/>
          <a:p>
            <a:pPr algn="ctr"/>
            <a:r>
              <a:rPr lang="es-ES" sz="3200" b="1" dirty="0" smtClean="0">
                <a:solidFill>
                  <a:srgbClr val="438D25"/>
                </a:solidFill>
                <a:latin typeface="Aller" panose="02000503030000020004" pitchFamily="2" charset="0"/>
              </a:rPr>
              <a:t>Dirección de Proyectos</a:t>
            </a:r>
            <a:endParaRPr lang="es-AR" sz="3200" b="1" dirty="0">
              <a:solidFill>
                <a:srgbClr val="438D25"/>
              </a:solidFill>
              <a:latin typeface="Aller" panose="02000503030000020004" pitchFamily="2" charset="0"/>
            </a:endParaRPr>
          </a:p>
        </p:txBody>
      </p:sp>
      <p:sp>
        <p:nvSpPr>
          <p:cNvPr id="15" name="Rectángulo 14"/>
          <p:cNvSpPr/>
          <p:nvPr/>
        </p:nvSpPr>
        <p:spPr>
          <a:xfrm>
            <a:off x="3352800" y="914400"/>
            <a:ext cx="1824410" cy="523220"/>
          </a:xfrm>
          <a:prstGeom prst="rect">
            <a:avLst/>
          </a:prstGeom>
        </p:spPr>
        <p:txBody>
          <a:bodyPr wrap="none">
            <a:spAutoFit/>
          </a:bodyPr>
          <a:lstStyle/>
          <a:p>
            <a:pPr algn="ctr"/>
            <a:r>
              <a:rPr lang="es-AR" sz="2800" dirty="0" smtClean="0"/>
              <a:t>Integración</a:t>
            </a:r>
            <a:endParaRPr lang="es-AR" sz="2800" dirty="0"/>
          </a:p>
        </p:txBody>
      </p:sp>
      <p:pic>
        <p:nvPicPr>
          <p:cNvPr id="18"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4419600"/>
            <a:ext cx="3789605" cy="1746128"/>
          </a:xfrm>
          <a:prstGeom prst="rect">
            <a:avLst/>
          </a:prstGeom>
          <a:solidFill>
            <a:schemeClr val="bg1"/>
          </a:solidFill>
        </p:spPr>
      </p:pic>
    </p:spTree>
    <p:extLst>
      <p:ext uri="{BB962C8B-B14F-4D97-AF65-F5344CB8AC3E}">
        <p14:creationId xmlns:p14="http://schemas.microsoft.com/office/powerpoint/2010/main" val="270099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ppt_w</p:attrName>
                                        </p:attrNameLst>
                                      </p:cBhvr>
                                      <p:tavLst>
                                        <p:tav tm="0" fmla="#ppt_w*sin(2.5*pi*$)">
                                          <p:val>
                                            <p:fltVal val="0"/>
                                          </p:val>
                                        </p:tav>
                                        <p:tav tm="100000">
                                          <p:val>
                                            <p:fltVal val="1"/>
                                          </p:val>
                                        </p:tav>
                                      </p:tavLst>
                                    </p:anim>
                                    <p:anim calcmode="lin" valueType="num">
                                      <p:cBhvr>
                                        <p:cTn id="9"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8"/>
                                        </p:tgtEl>
                                      </p:cBhvr>
                                    </p:animEffect>
                                    <p:anim calcmode="lin" valueType="num">
                                      <p:cBhvr>
                                        <p:cTn id="14" dur="1000"/>
                                        <p:tgtEl>
                                          <p:spTgt spid="18"/>
                                        </p:tgtEl>
                                        <p:attrNameLst>
                                          <p:attrName>ppt_x</p:attrName>
                                        </p:attrNameLst>
                                      </p:cBhvr>
                                      <p:tavLst>
                                        <p:tav tm="0">
                                          <p:val>
                                            <p:strVal val="ppt_x"/>
                                          </p:val>
                                        </p:tav>
                                        <p:tav tm="100000">
                                          <p:val>
                                            <p:strVal val="ppt_x"/>
                                          </p:val>
                                        </p:tav>
                                      </p:tavLst>
                                    </p:anim>
                                    <p:anim calcmode="lin" valueType="num">
                                      <p:cBhvr>
                                        <p:cTn id="15" dur="1000"/>
                                        <p:tgtEl>
                                          <p:spTgt spid="18"/>
                                        </p:tgtEl>
                                        <p:attrNameLst>
                                          <p:attrName>ppt_y</p:attrName>
                                        </p:attrNameLst>
                                      </p:cBhvr>
                                      <p:tavLst>
                                        <p:tav tm="0">
                                          <p:val>
                                            <p:strVal val="ppt_y"/>
                                          </p:val>
                                        </p:tav>
                                        <p:tav tm="100000">
                                          <p:val>
                                            <p:strVal val="ppt_y+.1"/>
                                          </p:val>
                                        </p:tav>
                                      </p:tavLst>
                                    </p:anim>
                                    <p:set>
                                      <p:cBhvr>
                                        <p:cTn id="16"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Refinando</a:t>
            </a:r>
            <a:r>
              <a:rPr lang="en-US" dirty="0" smtClean="0"/>
              <a:t> el PGS</a:t>
            </a:r>
            <a:endParaRPr lang="en-US" dirty="0"/>
          </a:p>
        </p:txBody>
      </p:sp>
      <p:sp>
        <p:nvSpPr>
          <p:cNvPr id="3" name="Content Placeholder 2"/>
          <p:cNvSpPr>
            <a:spLocks noGrp="1"/>
          </p:cNvSpPr>
          <p:nvPr>
            <p:ph idx="1"/>
          </p:nvPr>
        </p:nvSpPr>
        <p:spPr>
          <a:xfrm>
            <a:off x="211015" y="1905000"/>
            <a:ext cx="5134708" cy="3886207"/>
          </a:xfrm>
        </p:spPr>
        <p:txBody>
          <a:bodyPr>
            <a:normAutofit/>
          </a:bodyPr>
          <a:lstStyle/>
          <a:p>
            <a:r>
              <a:rPr lang="en-US" dirty="0" smtClean="0"/>
              <a:t>El </a:t>
            </a:r>
            <a:r>
              <a:rPr lang="en-US" dirty="0" err="1" smtClean="0"/>
              <a:t>Refinado</a:t>
            </a:r>
            <a:r>
              <a:rPr lang="en-US" dirty="0" smtClean="0"/>
              <a:t>/</a:t>
            </a:r>
            <a:r>
              <a:rPr lang="en-US" dirty="0" err="1" smtClean="0"/>
              <a:t>perfeccionamiento</a:t>
            </a:r>
            <a:r>
              <a:rPr lang="en-US" dirty="0" smtClean="0"/>
              <a:t> del PGS </a:t>
            </a:r>
            <a:r>
              <a:rPr lang="en-US" dirty="0" err="1" smtClean="0"/>
              <a:t>incluye</a:t>
            </a:r>
            <a:r>
              <a:rPr lang="en-US" dirty="0" smtClean="0"/>
              <a:t>:</a:t>
            </a:r>
          </a:p>
          <a:p>
            <a:pPr lvl="1"/>
            <a:r>
              <a:rPr lang="en-US" dirty="0" err="1" smtClean="0"/>
              <a:t>Cambios</a:t>
            </a:r>
            <a:r>
              <a:rPr lang="en-US" dirty="0" smtClean="0"/>
              <a:t> en el </a:t>
            </a:r>
            <a:r>
              <a:rPr lang="en-US" dirty="0" err="1" smtClean="0"/>
              <a:t>Alcance</a:t>
            </a:r>
            <a:endParaRPr lang="en-US" dirty="0" smtClean="0"/>
          </a:p>
          <a:p>
            <a:pPr lvl="1"/>
            <a:r>
              <a:rPr lang="en-US" dirty="0" err="1" smtClean="0"/>
              <a:t>Componentes</a:t>
            </a:r>
            <a:r>
              <a:rPr lang="en-US" dirty="0" smtClean="0"/>
              <a:t> de la </a:t>
            </a:r>
            <a:r>
              <a:rPr lang="en-US" dirty="0" err="1" smtClean="0"/>
              <a:t>Calidad</a:t>
            </a:r>
            <a:r>
              <a:rPr lang="en-US" dirty="0" smtClean="0"/>
              <a:t> </a:t>
            </a:r>
            <a:r>
              <a:rPr lang="en-US" dirty="0" err="1" smtClean="0"/>
              <a:t>para</a:t>
            </a:r>
            <a:r>
              <a:rPr lang="en-US" dirty="0" smtClean="0"/>
              <a:t> la </a:t>
            </a:r>
            <a:r>
              <a:rPr lang="en-US" dirty="0" err="1" smtClean="0"/>
              <a:t>Sostenibilidad</a:t>
            </a:r>
            <a:endParaRPr lang="en-US" dirty="0" smtClean="0"/>
          </a:p>
          <a:p>
            <a:pPr lvl="1"/>
            <a:r>
              <a:rPr lang="en-US" dirty="0" err="1" smtClean="0"/>
              <a:t>Cambios</a:t>
            </a:r>
            <a:r>
              <a:rPr lang="en-US" dirty="0" smtClean="0"/>
              <a:t> al </a:t>
            </a:r>
            <a:r>
              <a:rPr lang="en-US" dirty="0" err="1" smtClean="0"/>
              <a:t>Puntaje</a:t>
            </a:r>
            <a:r>
              <a:rPr lang="en-US" dirty="0" smtClean="0"/>
              <a:t> P5 en +/-</a:t>
            </a:r>
          </a:p>
          <a:p>
            <a:pPr lvl="1"/>
            <a:r>
              <a:rPr lang="en-US" dirty="0" err="1" smtClean="0"/>
              <a:t>Risegos</a:t>
            </a:r>
            <a:r>
              <a:rPr lang="en-US" dirty="0" smtClean="0"/>
              <a:t> de </a:t>
            </a:r>
            <a:r>
              <a:rPr lang="en-US" dirty="0" err="1" smtClean="0"/>
              <a:t>Sostenibilidad</a:t>
            </a:r>
            <a:r>
              <a:rPr lang="en-US" dirty="0" smtClean="0"/>
              <a:t> </a:t>
            </a:r>
            <a:r>
              <a:rPr lang="en-US" dirty="0" err="1" smtClean="0"/>
              <a:t>Identificados</a:t>
            </a:r>
            <a:endParaRPr lang="en-US" dirty="0" smtClean="0"/>
          </a:p>
        </p:txBody>
      </p:sp>
      <p:pic>
        <p:nvPicPr>
          <p:cNvPr id="4" name="Picture 3"/>
          <p:cNvPicPr>
            <a:picLocks noChangeAspect="1"/>
          </p:cNvPicPr>
          <p:nvPr/>
        </p:nvPicPr>
        <p:blipFill>
          <a:blip r:embed="rId2" cstate="print"/>
          <a:stretch>
            <a:fillRect/>
          </a:stretch>
        </p:blipFill>
        <p:spPr>
          <a:xfrm>
            <a:off x="5908431" y="2057400"/>
            <a:ext cx="2280811" cy="1638300"/>
          </a:xfrm>
          <a:prstGeom prst="rect">
            <a:avLst/>
          </a:prstGeom>
        </p:spPr>
      </p:pic>
    </p:spTree>
    <p:extLst>
      <p:ext uri="{BB962C8B-B14F-4D97-AF65-F5344CB8AC3E}">
        <p14:creationId xmlns:p14="http://schemas.microsoft.com/office/powerpoint/2010/main" val="1632926441"/>
      </p:ext>
    </p:extLst>
  </p:cSld>
  <p:clrMapOvr>
    <a:masterClrMapping/>
  </p:clrMapOvr>
  <p:transition spd="slow"/>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69" name="Text Box 6"/>
          <p:cNvSpPr txBox="1">
            <a:spLocks noChangeArrowheads="1"/>
          </p:cNvSpPr>
          <p:nvPr/>
        </p:nvSpPr>
        <p:spPr bwMode="auto">
          <a:xfrm>
            <a:off x="0" y="1219200"/>
            <a:ext cx="8893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0" name="Text Box 7"/>
          <p:cNvSpPr txBox="1">
            <a:spLocks noChangeArrowheads="1"/>
          </p:cNvSpPr>
          <p:nvPr/>
        </p:nvSpPr>
        <p:spPr bwMode="auto">
          <a:xfrm>
            <a:off x="250825" y="1557338"/>
            <a:ext cx="8713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1" name="Text Box 14"/>
          <p:cNvSpPr txBox="1">
            <a:spLocks noChangeArrowheads="1"/>
          </p:cNvSpPr>
          <p:nvPr/>
        </p:nvSpPr>
        <p:spPr bwMode="auto">
          <a:xfrm>
            <a:off x="228600" y="1143000"/>
            <a:ext cx="8353425" cy="92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S" dirty="0" smtClean="0"/>
              <a:t>Estos principios contenidos en la norma ISO 9001 se han desarrollado con la intención de que la gestión puede conducir a la organización hacia un mejor desempeño. </a:t>
            </a:r>
            <a:endParaRPr lang="es-ES" b="1" i="1" dirty="0">
              <a:solidFill>
                <a:schemeClr val="bg2"/>
              </a:solidFill>
              <a:latin typeface="+mj-lt"/>
            </a:endParaRPr>
          </a:p>
        </p:txBody>
      </p:sp>
      <p:sp>
        <p:nvSpPr>
          <p:cNvPr id="2" name="Title 1"/>
          <p:cNvSpPr>
            <a:spLocks noGrp="1"/>
          </p:cNvSpPr>
          <p:nvPr>
            <p:ph type="title"/>
          </p:nvPr>
        </p:nvSpPr>
        <p:spPr>
          <a:xfrm>
            <a:off x="70338" y="76200"/>
            <a:ext cx="5908431" cy="838200"/>
          </a:xfrm>
        </p:spPr>
        <p:txBody>
          <a:bodyPr/>
          <a:lstStyle/>
          <a:p>
            <a:r>
              <a:rPr lang="en-US" dirty="0" err="1" smtClean="0"/>
              <a:t>Rápido</a:t>
            </a:r>
            <a:r>
              <a:rPr lang="en-US" dirty="0" smtClean="0"/>
              <a:t> </a:t>
            </a:r>
            <a:r>
              <a:rPr lang="en-US" dirty="0" err="1" smtClean="0"/>
              <a:t>Repaso</a:t>
            </a:r>
            <a:r>
              <a:rPr lang="en-US" dirty="0" smtClean="0"/>
              <a:t>: Los </a:t>
            </a:r>
            <a:r>
              <a:rPr lang="en-US" dirty="0" err="1" smtClean="0"/>
              <a:t>Principios</a:t>
            </a:r>
            <a:r>
              <a:rPr lang="en-US" dirty="0" smtClean="0"/>
              <a:t> de la </a:t>
            </a:r>
            <a:r>
              <a:rPr lang="en-US" dirty="0" err="1" smtClean="0"/>
              <a:t>Gestión</a:t>
            </a:r>
            <a:r>
              <a:rPr lang="en-US" dirty="0" smtClean="0"/>
              <a:t> de la </a:t>
            </a:r>
            <a:r>
              <a:rPr lang="en-US" dirty="0" err="1" smtClean="0"/>
              <a:t>Calidad</a:t>
            </a:r>
            <a:endParaRPr lang="en-US" dirty="0"/>
          </a:p>
        </p:txBody>
      </p:sp>
      <p:sp>
        <p:nvSpPr>
          <p:cNvPr id="3" name="Content Placeholder 2"/>
          <p:cNvSpPr>
            <a:spLocks noGrp="1"/>
          </p:cNvSpPr>
          <p:nvPr>
            <p:ph idx="1"/>
          </p:nvPr>
        </p:nvSpPr>
        <p:spPr>
          <a:xfrm>
            <a:off x="457200" y="2209800"/>
            <a:ext cx="5521569" cy="3733800"/>
          </a:xfrm>
        </p:spPr>
        <p:txBody>
          <a:bodyPr>
            <a:normAutofit fontScale="92500" lnSpcReduction="10000"/>
          </a:bodyPr>
          <a:lstStyle/>
          <a:p>
            <a:r>
              <a:rPr lang="en-US" sz="2400" dirty="0" err="1" smtClean="0"/>
              <a:t>Enfoque</a:t>
            </a:r>
            <a:r>
              <a:rPr lang="en-US" sz="2400" dirty="0" smtClean="0"/>
              <a:t> en el </a:t>
            </a:r>
            <a:r>
              <a:rPr lang="en-US" sz="2400" dirty="0" err="1" smtClean="0"/>
              <a:t>Cliente</a:t>
            </a:r>
            <a:endParaRPr lang="en-US" sz="2400" dirty="0"/>
          </a:p>
          <a:p>
            <a:r>
              <a:rPr lang="en-US" sz="2400" dirty="0" err="1" smtClean="0"/>
              <a:t>Liderazgo</a:t>
            </a:r>
            <a:endParaRPr lang="en-US" sz="2400" dirty="0"/>
          </a:p>
          <a:p>
            <a:r>
              <a:rPr lang="en-US" sz="2400" dirty="0" err="1" smtClean="0"/>
              <a:t>Involucramiento</a:t>
            </a:r>
            <a:r>
              <a:rPr lang="en-US" sz="2400" dirty="0" smtClean="0"/>
              <a:t> del personal</a:t>
            </a:r>
          </a:p>
          <a:p>
            <a:r>
              <a:rPr lang="en-US" sz="2400" dirty="0" err="1" smtClean="0"/>
              <a:t>Enfoque</a:t>
            </a:r>
            <a:r>
              <a:rPr lang="en-US" sz="2400" dirty="0" smtClean="0"/>
              <a:t> </a:t>
            </a:r>
            <a:r>
              <a:rPr lang="en-US" sz="2400" dirty="0" err="1" smtClean="0"/>
              <a:t>por</a:t>
            </a:r>
            <a:r>
              <a:rPr lang="en-US" sz="2400" dirty="0" smtClean="0"/>
              <a:t> </a:t>
            </a:r>
            <a:r>
              <a:rPr lang="en-US" sz="2400" dirty="0" err="1" smtClean="0"/>
              <a:t>procesos</a:t>
            </a:r>
            <a:endParaRPr lang="en-US" sz="2400" dirty="0"/>
          </a:p>
          <a:p>
            <a:r>
              <a:rPr lang="en-US" sz="2400" dirty="0" err="1" smtClean="0"/>
              <a:t>Enfoque</a:t>
            </a:r>
            <a:r>
              <a:rPr lang="en-US" sz="2400" dirty="0" smtClean="0"/>
              <a:t> de </a:t>
            </a:r>
            <a:r>
              <a:rPr lang="en-US" sz="2400" dirty="0" err="1" smtClean="0"/>
              <a:t>sistema</a:t>
            </a:r>
            <a:r>
              <a:rPr lang="en-US" sz="2400" dirty="0" smtClean="0"/>
              <a:t> </a:t>
            </a:r>
            <a:r>
              <a:rPr lang="en-US" sz="2400" dirty="0" err="1" smtClean="0"/>
              <a:t>para</a:t>
            </a:r>
            <a:r>
              <a:rPr lang="en-US" sz="2400" dirty="0" smtClean="0"/>
              <a:t> la </a:t>
            </a:r>
            <a:r>
              <a:rPr lang="en-US" sz="2400" dirty="0" err="1" smtClean="0"/>
              <a:t>gestión</a:t>
            </a:r>
            <a:endParaRPr lang="en-US" sz="2400" dirty="0"/>
          </a:p>
          <a:p>
            <a:r>
              <a:rPr lang="en-US" sz="2400" dirty="0" err="1" smtClean="0"/>
              <a:t>Mejora</a:t>
            </a:r>
            <a:r>
              <a:rPr lang="en-US" sz="2400" dirty="0" smtClean="0"/>
              <a:t> continua</a:t>
            </a:r>
            <a:endParaRPr lang="en-US" sz="2400" dirty="0"/>
          </a:p>
          <a:p>
            <a:r>
              <a:rPr lang="es-ES" sz="2400" dirty="0" smtClean="0"/>
              <a:t>Enfoque basado en hechos para la toma de decisiones </a:t>
            </a:r>
          </a:p>
          <a:p>
            <a:r>
              <a:rPr lang="en-US" sz="2400" dirty="0" err="1" smtClean="0"/>
              <a:t>Relaciones</a:t>
            </a:r>
            <a:r>
              <a:rPr lang="en-US" sz="2400" dirty="0" smtClean="0"/>
              <a:t> </a:t>
            </a:r>
            <a:r>
              <a:rPr lang="en-US" sz="2400" dirty="0" err="1" smtClean="0"/>
              <a:t>mutuamente</a:t>
            </a:r>
            <a:r>
              <a:rPr lang="en-US" sz="2400" dirty="0" smtClean="0"/>
              <a:t> </a:t>
            </a:r>
            <a:r>
              <a:rPr lang="en-US" sz="2400" dirty="0" err="1" smtClean="0"/>
              <a:t>provechosas</a:t>
            </a:r>
            <a:r>
              <a:rPr lang="en-US" sz="2400" dirty="0" smtClean="0"/>
              <a:t> con los </a:t>
            </a:r>
            <a:r>
              <a:rPr lang="en-US" sz="2400" dirty="0" err="1" smtClean="0"/>
              <a:t>proveedores</a:t>
            </a:r>
            <a:endParaRPr lang="en-US" sz="2400" dirty="0"/>
          </a:p>
        </p:txBody>
      </p:sp>
      <p:sp>
        <p:nvSpPr>
          <p:cNvPr id="4" name="Footer Placeholder 3"/>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pic>
        <p:nvPicPr>
          <p:cNvPr id="10" name="Picture 9"/>
          <p:cNvPicPr>
            <a:picLocks noChangeAspect="1"/>
          </p:cNvPicPr>
          <p:nvPr/>
        </p:nvPicPr>
        <p:blipFill>
          <a:blip r:embed="rId2" cstate="print"/>
          <a:stretch>
            <a:fillRect/>
          </a:stretch>
        </p:blipFill>
        <p:spPr>
          <a:xfrm>
            <a:off x="6260123" y="2286000"/>
            <a:ext cx="2039815" cy="2209800"/>
          </a:xfrm>
          <a:prstGeom prst="rect">
            <a:avLst/>
          </a:prstGeom>
        </p:spPr>
      </p:pic>
    </p:spTree>
    <p:extLst>
      <p:ext uri="{BB962C8B-B14F-4D97-AF65-F5344CB8AC3E}">
        <p14:creationId xmlns:p14="http://schemas.microsoft.com/office/powerpoint/2010/main" val="332869875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p:txBody>
          <a:bodyPr/>
          <a:lstStyle/>
          <a:p>
            <a:r>
              <a:rPr lang="en-GB" sz="4000" dirty="0" err="1" smtClean="0"/>
              <a:t>Estructura</a:t>
            </a:r>
            <a:r>
              <a:rPr lang="en-GB" sz="4000" dirty="0" smtClean="0"/>
              <a:t> de </a:t>
            </a:r>
            <a:r>
              <a:rPr lang="en-GB" sz="4000" dirty="0" err="1" smtClean="0"/>
              <a:t>Desglose</a:t>
            </a:r>
            <a:r>
              <a:rPr lang="en-GB" sz="4000" dirty="0" smtClean="0"/>
              <a:t> de los </a:t>
            </a:r>
            <a:r>
              <a:rPr lang="en-GB" sz="4000" dirty="0" err="1" smtClean="0"/>
              <a:t>Productos</a:t>
            </a:r>
            <a:endParaRPr lang="en-GB" sz="4000" dirty="0"/>
          </a:p>
        </p:txBody>
      </p:sp>
      <p:grpSp>
        <p:nvGrpSpPr>
          <p:cNvPr id="802835" name="Group 19"/>
          <p:cNvGrpSpPr>
            <a:grpSpLocks/>
          </p:cNvGrpSpPr>
          <p:nvPr/>
        </p:nvGrpSpPr>
        <p:grpSpPr bwMode="auto">
          <a:xfrm>
            <a:off x="2057018" y="1693185"/>
            <a:ext cx="5009029" cy="3059519"/>
            <a:chOff x="1612" y="1104"/>
            <a:chExt cx="3120" cy="1728"/>
          </a:xfrm>
        </p:grpSpPr>
        <p:sp>
          <p:nvSpPr>
            <p:cNvPr id="802819" name="Rectangle 3"/>
            <p:cNvSpPr>
              <a:spLocks noChangeArrowheads="1"/>
            </p:cNvSpPr>
            <p:nvPr/>
          </p:nvSpPr>
          <p:spPr bwMode="auto">
            <a:xfrm>
              <a:off x="2704" y="110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err="1" smtClean="0"/>
                <a:t>Jardín</a:t>
              </a:r>
              <a:r>
                <a:rPr lang="en-GB" b="1" dirty="0" smtClean="0"/>
                <a:t> </a:t>
              </a:r>
              <a:r>
                <a:rPr lang="en-GB" b="1" dirty="0" err="1" smtClean="0"/>
                <a:t>Completo</a:t>
              </a:r>
              <a:endParaRPr lang="en-GB" b="1" dirty="0"/>
            </a:p>
          </p:txBody>
        </p:sp>
        <p:sp>
          <p:nvSpPr>
            <p:cNvPr id="802820" name="Rectangle 4"/>
            <p:cNvSpPr>
              <a:spLocks noChangeArrowheads="1"/>
            </p:cNvSpPr>
            <p:nvPr/>
          </p:nvSpPr>
          <p:spPr bwMode="auto">
            <a:xfrm>
              <a:off x="1612" y="182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err="1" smtClean="0"/>
                <a:t>Reposeras</a:t>
              </a:r>
              <a:r>
                <a:rPr lang="en-GB" b="1" dirty="0" smtClean="0"/>
                <a:t> </a:t>
              </a:r>
              <a:endParaRPr lang="en-GB" b="1" dirty="0"/>
            </a:p>
          </p:txBody>
        </p:sp>
        <p:sp>
          <p:nvSpPr>
            <p:cNvPr id="802821" name="Rectangle 5"/>
            <p:cNvSpPr>
              <a:spLocks noChangeArrowheads="1"/>
            </p:cNvSpPr>
            <p:nvPr/>
          </p:nvSpPr>
          <p:spPr bwMode="auto">
            <a:xfrm>
              <a:off x="3796" y="182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err="1" smtClean="0"/>
                <a:t>Césped</a:t>
              </a:r>
              <a:endParaRPr lang="en-GB" b="1" dirty="0"/>
            </a:p>
          </p:txBody>
        </p:sp>
        <p:sp>
          <p:nvSpPr>
            <p:cNvPr id="802822" name="Rectangle 6"/>
            <p:cNvSpPr>
              <a:spLocks noChangeArrowheads="1"/>
            </p:cNvSpPr>
            <p:nvPr/>
          </p:nvSpPr>
          <p:spPr bwMode="auto">
            <a:xfrm>
              <a:off x="2704" y="182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Area de Patio </a:t>
              </a:r>
              <a:endParaRPr lang="en-GB" b="1" dirty="0"/>
            </a:p>
          </p:txBody>
        </p:sp>
        <p:cxnSp>
          <p:nvCxnSpPr>
            <p:cNvPr id="802823" name="AutoShape 7"/>
            <p:cNvCxnSpPr>
              <a:cxnSpLocks noChangeShapeType="1"/>
              <a:stCxn id="802819" idx="2"/>
              <a:endCxn id="802820" idx="0"/>
            </p:cNvCxnSpPr>
            <p:nvPr/>
          </p:nvCxnSpPr>
          <p:spPr bwMode="auto">
            <a:xfrm rot="5400000">
              <a:off x="2434" y="1086"/>
              <a:ext cx="384" cy="1092"/>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cxnSp>
          <p:nvCxnSpPr>
            <p:cNvPr id="802824" name="AutoShape 8"/>
            <p:cNvCxnSpPr>
              <a:cxnSpLocks noChangeShapeType="1"/>
              <a:stCxn id="802819" idx="2"/>
              <a:endCxn id="802822" idx="0"/>
            </p:cNvCxnSpPr>
            <p:nvPr/>
          </p:nvCxnSpPr>
          <p:spPr bwMode="auto">
            <a:xfrm rot="5400000">
              <a:off x="2980" y="1632"/>
              <a:ext cx="384" cy="0"/>
            </a:xfrm>
            <a:prstGeom prst="straightConnector1">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cxnSp>
          <p:nvCxnSpPr>
            <p:cNvPr id="802825" name="AutoShape 9"/>
            <p:cNvCxnSpPr>
              <a:cxnSpLocks noChangeShapeType="1"/>
              <a:stCxn id="802819" idx="2"/>
              <a:endCxn id="802821" idx="0"/>
            </p:cNvCxnSpPr>
            <p:nvPr/>
          </p:nvCxnSpPr>
          <p:spPr bwMode="auto">
            <a:xfrm rot="16200000" flipH="1">
              <a:off x="3526" y="1086"/>
              <a:ext cx="384" cy="1092"/>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802827" name="Rectangle 11"/>
            <p:cNvSpPr>
              <a:spLocks noChangeArrowheads="1"/>
            </p:cNvSpPr>
            <p:nvPr/>
          </p:nvSpPr>
          <p:spPr bwMode="auto">
            <a:xfrm>
              <a:off x="3744" y="2016"/>
              <a:ext cx="156" cy="144"/>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wrap="none" lIns="90000" tIns="46800" rIns="90000" bIns="46800" anchor="ctr"/>
            <a:lstStyle/>
            <a:p>
              <a:pPr algn="ctr"/>
              <a:endParaRPr lang="en-US" b="1" dirty="0"/>
            </a:p>
          </p:txBody>
        </p:sp>
        <p:sp>
          <p:nvSpPr>
            <p:cNvPr id="802828" name="Rectangle 12"/>
            <p:cNvSpPr>
              <a:spLocks noChangeArrowheads="1"/>
            </p:cNvSpPr>
            <p:nvPr/>
          </p:nvSpPr>
          <p:spPr bwMode="auto">
            <a:xfrm>
              <a:off x="2126" y="249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err="1" smtClean="0"/>
                <a:t>Parrilla</a:t>
              </a:r>
              <a:r>
                <a:rPr lang="en-GB" b="1" dirty="0" smtClean="0"/>
                <a:t>/</a:t>
              </a:r>
            </a:p>
            <a:p>
              <a:pPr algn="ctr" eaLnBrk="1" hangingPunct="1"/>
              <a:r>
                <a:rPr lang="en-GB" b="1" dirty="0" err="1" smtClean="0"/>
                <a:t>Churrasquera</a:t>
              </a:r>
              <a:endParaRPr lang="en-GB" b="1" dirty="0"/>
            </a:p>
          </p:txBody>
        </p:sp>
        <p:sp>
          <p:nvSpPr>
            <p:cNvPr id="802829" name="Rectangle 13"/>
            <p:cNvSpPr>
              <a:spLocks noChangeArrowheads="1"/>
            </p:cNvSpPr>
            <p:nvPr/>
          </p:nvSpPr>
          <p:spPr bwMode="auto">
            <a:xfrm>
              <a:off x="3270" y="249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a:t>Patio</a:t>
              </a:r>
            </a:p>
          </p:txBody>
        </p:sp>
        <p:cxnSp>
          <p:nvCxnSpPr>
            <p:cNvPr id="802833" name="AutoShape 17"/>
            <p:cNvCxnSpPr>
              <a:cxnSpLocks noChangeShapeType="1"/>
              <a:stCxn id="802822" idx="2"/>
              <a:endCxn id="802828" idx="0"/>
            </p:cNvCxnSpPr>
            <p:nvPr/>
          </p:nvCxnSpPr>
          <p:spPr bwMode="auto">
            <a:xfrm rot="5400000">
              <a:off x="2715" y="2039"/>
              <a:ext cx="336" cy="578"/>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802834" name="AutoShape 18"/>
            <p:cNvCxnSpPr>
              <a:cxnSpLocks noChangeShapeType="1"/>
              <a:stCxn id="802822" idx="2"/>
              <a:endCxn id="802829" idx="0"/>
            </p:cNvCxnSpPr>
            <p:nvPr/>
          </p:nvCxnSpPr>
          <p:spPr bwMode="auto">
            <a:xfrm rot="16200000" flipH="1">
              <a:off x="3287" y="2045"/>
              <a:ext cx="336" cy="566"/>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182</a:t>
            </a:fld>
            <a:endParaRPr lang="en-US" dirty="0"/>
          </a:p>
        </p:txBody>
      </p:sp>
    </p:spTree>
    <p:extLst>
      <p:ext uri="{BB962C8B-B14F-4D97-AF65-F5344CB8AC3E}">
        <p14:creationId xmlns:p14="http://schemas.microsoft.com/office/powerpoint/2010/main" val="3985666199"/>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2"/>
          <p:cNvSpPr>
            <a:spLocks noGrp="1" noChangeArrowheads="1"/>
          </p:cNvSpPr>
          <p:nvPr>
            <p:ph type="title"/>
          </p:nvPr>
        </p:nvSpPr>
        <p:spPr/>
        <p:txBody>
          <a:bodyPr/>
          <a:lstStyle/>
          <a:p>
            <a:r>
              <a:rPr lang="en-GB" sz="4000" dirty="0" err="1" smtClean="0"/>
              <a:t>Estructura</a:t>
            </a:r>
            <a:r>
              <a:rPr lang="en-GB" sz="4000" dirty="0" smtClean="0"/>
              <a:t> de </a:t>
            </a:r>
            <a:r>
              <a:rPr lang="en-GB" sz="4000" dirty="0" err="1" smtClean="0"/>
              <a:t>Desglose</a:t>
            </a:r>
            <a:r>
              <a:rPr lang="en-GB" sz="4000" dirty="0" smtClean="0"/>
              <a:t> del Trabajo</a:t>
            </a:r>
            <a:endParaRPr lang="en-GB" sz="4000" dirty="0"/>
          </a:p>
        </p:txBody>
      </p:sp>
      <p:grpSp>
        <p:nvGrpSpPr>
          <p:cNvPr id="26" name="Group 25"/>
          <p:cNvGrpSpPr/>
          <p:nvPr/>
        </p:nvGrpSpPr>
        <p:grpSpPr>
          <a:xfrm>
            <a:off x="908117" y="1539876"/>
            <a:ext cx="7327768" cy="4811719"/>
            <a:chOff x="1741488" y="1539875"/>
            <a:chExt cx="7938415" cy="4811719"/>
          </a:xfrm>
        </p:grpSpPr>
        <p:sp>
          <p:nvSpPr>
            <p:cNvPr id="804867" name="Rectangle 3"/>
            <p:cNvSpPr>
              <a:spLocks noChangeArrowheads="1"/>
            </p:cNvSpPr>
            <p:nvPr/>
          </p:nvSpPr>
          <p:spPr bwMode="auto">
            <a:xfrm>
              <a:off x="3417888" y="16573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err="1" smtClean="0"/>
                <a:t>Jardín</a:t>
              </a:r>
              <a:r>
                <a:rPr lang="en-GB" b="1" dirty="0" smtClean="0"/>
                <a:t> </a:t>
              </a:r>
              <a:r>
                <a:rPr lang="en-GB" b="1" dirty="0" err="1" smtClean="0"/>
                <a:t>Completo</a:t>
              </a:r>
              <a:endParaRPr lang="en-GB" b="1" dirty="0"/>
            </a:p>
          </p:txBody>
        </p:sp>
        <p:sp>
          <p:nvSpPr>
            <p:cNvPr id="804868" name="Rectangle 4"/>
            <p:cNvSpPr>
              <a:spLocks noChangeArrowheads="1"/>
            </p:cNvSpPr>
            <p:nvPr/>
          </p:nvSpPr>
          <p:spPr bwMode="auto">
            <a:xfrm>
              <a:off x="17414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err="1" smtClean="0"/>
                <a:t>Reposeras</a:t>
              </a:r>
              <a:r>
                <a:rPr lang="en-GB" b="1" dirty="0" smtClean="0"/>
                <a:t> </a:t>
              </a:r>
              <a:endParaRPr lang="en-GB" b="1" dirty="0"/>
            </a:p>
          </p:txBody>
        </p:sp>
        <p:sp>
          <p:nvSpPr>
            <p:cNvPr id="804869" name="Rectangle 5"/>
            <p:cNvSpPr>
              <a:spLocks noChangeArrowheads="1"/>
            </p:cNvSpPr>
            <p:nvPr/>
          </p:nvSpPr>
          <p:spPr bwMode="auto">
            <a:xfrm>
              <a:off x="52085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err="1" smtClean="0"/>
                <a:t>Césped</a:t>
              </a:r>
              <a:endParaRPr lang="en-GB" b="1" dirty="0"/>
            </a:p>
          </p:txBody>
        </p:sp>
        <p:sp>
          <p:nvSpPr>
            <p:cNvPr id="804870" name="Rectangle 6"/>
            <p:cNvSpPr>
              <a:spLocks noChangeArrowheads="1"/>
            </p:cNvSpPr>
            <p:nvPr/>
          </p:nvSpPr>
          <p:spPr bwMode="auto">
            <a:xfrm>
              <a:off x="34178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smtClean="0"/>
                <a:t>Area de Patio </a:t>
              </a:r>
              <a:endParaRPr lang="en-GB" b="1" dirty="0"/>
            </a:p>
          </p:txBody>
        </p:sp>
        <p:sp>
          <p:nvSpPr>
            <p:cNvPr id="804875" name="Rectangle 11"/>
            <p:cNvSpPr>
              <a:spLocks noChangeArrowheads="1"/>
            </p:cNvSpPr>
            <p:nvPr/>
          </p:nvSpPr>
          <p:spPr bwMode="auto">
            <a:xfrm>
              <a:off x="2249488" y="3900488"/>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err="1" smtClean="0"/>
                <a:t>Parrilla</a:t>
              </a:r>
              <a:r>
                <a:rPr lang="en-GB" b="1" dirty="0" smtClean="0"/>
                <a:t>/</a:t>
              </a:r>
            </a:p>
            <a:p>
              <a:pPr algn="ctr" eaLnBrk="1" hangingPunct="1"/>
              <a:r>
                <a:rPr lang="en-GB" b="1" dirty="0" err="1" smtClean="0"/>
                <a:t>Churrasquera</a:t>
              </a:r>
              <a:endParaRPr lang="en-GB" b="1" dirty="0"/>
            </a:p>
          </p:txBody>
        </p:sp>
        <p:sp>
          <p:nvSpPr>
            <p:cNvPr id="804876" name="Rectangle 12"/>
            <p:cNvSpPr>
              <a:spLocks noChangeArrowheads="1"/>
            </p:cNvSpPr>
            <p:nvPr/>
          </p:nvSpPr>
          <p:spPr bwMode="auto">
            <a:xfrm>
              <a:off x="4316413" y="3900488"/>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Patio</a:t>
              </a:r>
            </a:p>
          </p:txBody>
        </p:sp>
        <p:grpSp>
          <p:nvGrpSpPr>
            <p:cNvPr id="804882" name="Group 18"/>
            <p:cNvGrpSpPr>
              <a:grpSpLocks/>
            </p:cNvGrpSpPr>
            <p:nvPr/>
          </p:nvGrpSpPr>
          <p:grpSpPr bwMode="auto">
            <a:xfrm>
              <a:off x="7440613" y="1539875"/>
              <a:ext cx="2239290" cy="3162300"/>
              <a:chOff x="3969" y="970"/>
              <a:chExt cx="1302" cy="1179"/>
            </a:xfrm>
          </p:grpSpPr>
          <p:sp>
            <p:nvSpPr>
              <p:cNvPr id="804883" name="AutoShape 19"/>
              <p:cNvSpPr>
                <a:spLocks/>
              </p:cNvSpPr>
              <p:nvPr/>
            </p:nvSpPr>
            <p:spPr bwMode="auto">
              <a:xfrm>
                <a:off x="3969" y="970"/>
                <a:ext cx="183" cy="1179"/>
              </a:xfrm>
              <a:prstGeom prst="rightBrace">
                <a:avLst>
                  <a:gd name="adj1" fmla="val 53689"/>
                  <a:gd name="adj2" fmla="val 50000"/>
                </a:avLst>
              </a:prstGeom>
              <a:noFill/>
              <a:ln w="12700" cap="sq">
                <a:solidFill>
                  <a:schemeClr val="tx1"/>
                </a:solidFill>
                <a:round/>
                <a:headEnd type="none" w="sm" len="sm"/>
                <a:tailEnd type="none" w="sm" len="sm"/>
              </a:ln>
              <a:effectLst/>
            </p:spPr>
            <p:txBody>
              <a:bodyPr wrap="none" anchor="ctr"/>
              <a:lstStyle/>
              <a:p>
                <a:pPr algn="ctr"/>
                <a:endParaRPr lang="en-US" b="1" dirty="0"/>
              </a:p>
            </p:txBody>
          </p:sp>
          <p:sp>
            <p:nvSpPr>
              <p:cNvPr id="804884" name="Text Box 20"/>
              <p:cNvSpPr txBox="1">
                <a:spLocks noChangeArrowheads="1"/>
              </p:cNvSpPr>
              <p:nvPr/>
            </p:nvSpPr>
            <p:spPr bwMode="auto">
              <a:xfrm>
                <a:off x="4209" y="1362"/>
                <a:ext cx="1062" cy="448"/>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square">
                <a:spAutoFit/>
              </a:bodyPr>
              <a:lstStyle/>
              <a:p>
                <a:pPr algn="ctr" eaLnBrk="1" hangingPunct="1"/>
                <a:r>
                  <a:rPr lang="en-GB" b="1" dirty="0" err="1" smtClean="0"/>
                  <a:t>Derivado</a:t>
                </a:r>
                <a:r>
                  <a:rPr lang="en-GB" b="1" dirty="0" smtClean="0"/>
                  <a:t> de la </a:t>
                </a:r>
                <a:r>
                  <a:rPr lang="en-GB" b="1" dirty="0" err="1" smtClean="0"/>
                  <a:t>Estructura</a:t>
                </a:r>
                <a:r>
                  <a:rPr lang="en-GB" b="1" dirty="0" smtClean="0"/>
                  <a:t> de </a:t>
                </a:r>
                <a:r>
                  <a:rPr lang="en-GB" b="1" dirty="0" err="1" smtClean="0"/>
                  <a:t>Desglose</a:t>
                </a:r>
                <a:r>
                  <a:rPr lang="en-GB" b="1" dirty="0" smtClean="0"/>
                  <a:t> del </a:t>
                </a:r>
                <a:r>
                  <a:rPr lang="en-GB" b="1" dirty="0" err="1" smtClean="0"/>
                  <a:t>Producto</a:t>
                </a:r>
                <a:endParaRPr lang="en-US" b="1" dirty="0"/>
              </a:p>
            </p:txBody>
          </p:sp>
        </p:grpSp>
        <p:grpSp>
          <p:nvGrpSpPr>
            <p:cNvPr id="804902" name="Group 38"/>
            <p:cNvGrpSpPr>
              <a:grpSpLocks/>
            </p:cNvGrpSpPr>
            <p:nvPr/>
          </p:nvGrpSpPr>
          <p:grpSpPr bwMode="auto">
            <a:xfrm>
              <a:off x="6996113" y="4873630"/>
              <a:ext cx="2546350" cy="1477964"/>
              <a:chOff x="4407" y="3070"/>
              <a:chExt cx="1604" cy="931"/>
            </a:xfrm>
          </p:grpSpPr>
          <p:sp>
            <p:nvSpPr>
              <p:cNvPr id="804890" name="Text Box 26"/>
              <p:cNvSpPr txBox="1">
                <a:spLocks noChangeArrowheads="1"/>
              </p:cNvSpPr>
              <p:nvPr/>
            </p:nvSpPr>
            <p:spPr bwMode="auto">
              <a:xfrm>
                <a:off x="4781" y="3070"/>
                <a:ext cx="1230" cy="931"/>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spAutoFit/>
              </a:bodyPr>
              <a:lstStyle/>
              <a:p>
                <a:pPr algn="ctr" eaLnBrk="1" hangingPunct="1"/>
                <a:r>
                  <a:rPr lang="en-GB" b="1" dirty="0" err="1" smtClean="0"/>
                  <a:t>Paquetes</a:t>
                </a:r>
                <a:r>
                  <a:rPr lang="en-GB" b="1" dirty="0" smtClean="0"/>
                  <a:t> de </a:t>
                </a:r>
                <a:r>
                  <a:rPr lang="en-GB" b="1" dirty="0" err="1" smtClean="0"/>
                  <a:t>trabajo</a:t>
                </a:r>
                <a:r>
                  <a:rPr lang="en-GB" b="1" dirty="0" smtClean="0"/>
                  <a:t> en el </a:t>
                </a:r>
                <a:r>
                  <a:rPr lang="en-GB" b="1" dirty="0" err="1" smtClean="0"/>
                  <a:t>nivel</a:t>
                </a:r>
                <a:r>
                  <a:rPr lang="en-GB" b="1" dirty="0" smtClean="0"/>
                  <a:t> </a:t>
                </a:r>
                <a:r>
                  <a:rPr lang="en-GB" b="1" dirty="0" err="1" smtClean="0"/>
                  <a:t>más</a:t>
                </a:r>
                <a:r>
                  <a:rPr lang="en-GB" b="1" dirty="0" smtClean="0"/>
                  <a:t> </a:t>
                </a:r>
                <a:r>
                  <a:rPr lang="en-GB" b="1" dirty="0" err="1" smtClean="0"/>
                  <a:t>bajo</a:t>
                </a:r>
                <a:r>
                  <a:rPr lang="en-GB" b="1" dirty="0" smtClean="0"/>
                  <a:t> de </a:t>
                </a:r>
                <a:r>
                  <a:rPr lang="en-GB" b="1" dirty="0" err="1" smtClean="0"/>
                  <a:t>cualquier</a:t>
                </a:r>
                <a:r>
                  <a:rPr lang="en-GB" b="1" dirty="0" smtClean="0"/>
                  <a:t> </a:t>
                </a:r>
                <a:r>
                  <a:rPr lang="en-GB" b="1" dirty="0" err="1" smtClean="0"/>
                  <a:t>rama</a:t>
                </a:r>
                <a:endParaRPr lang="en-US" b="1" dirty="0"/>
              </a:p>
            </p:txBody>
          </p:sp>
          <p:sp>
            <p:nvSpPr>
              <p:cNvPr id="804892" name="Line 28"/>
              <p:cNvSpPr>
                <a:spLocks noChangeShapeType="1"/>
              </p:cNvSpPr>
              <p:nvPr/>
            </p:nvSpPr>
            <p:spPr bwMode="auto">
              <a:xfrm flipH="1" flipV="1">
                <a:off x="4407" y="3312"/>
                <a:ext cx="318" cy="0"/>
              </a:xfrm>
              <a:prstGeom prst="line">
                <a:avLst/>
              </a:prstGeom>
              <a:noFill/>
              <a:ln w="12700" cap="sq">
                <a:solidFill>
                  <a:schemeClr val="tx1"/>
                </a:solidFill>
                <a:round/>
                <a:headEnd type="none" w="sm" len="sm"/>
                <a:tailEnd type="triangle" w="lg" len="med"/>
              </a:ln>
              <a:effectLst/>
            </p:spPr>
            <p:txBody>
              <a:bodyPr wrap="none"/>
              <a:lstStyle/>
              <a:p>
                <a:pPr algn="ctr"/>
                <a:endParaRPr lang="en-US" b="1" dirty="0"/>
              </a:p>
            </p:txBody>
          </p:sp>
        </p:grpSp>
        <p:cxnSp>
          <p:nvCxnSpPr>
            <p:cNvPr id="804895" name="AutoShape 31"/>
            <p:cNvCxnSpPr>
              <a:cxnSpLocks noChangeShapeType="1"/>
              <a:stCxn id="804870" idx="2"/>
              <a:endCxn id="804875" idx="0"/>
            </p:cNvCxnSpPr>
            <p:nvPr/>
          </p:nvCxnSpPr>
          <p:spPr bwMode="auto">
            <a:xfrm rot="5400000">
              <a:off x="3393282" y="3132931"/>
              <a:ext cx="490538" cy="1044575"/>
            </a:xfrm>
            <a:prstGeom prst="bentConnector3">
              <a:avLst>
                <a:gd name="adj1" fmla="val 49838"/>
              </a:avLst>
            </a:prstGeom>
            <a:noFill/>
            <a:ln w="9525">
              <a:solidFill>
                <a:schemeClr val="tx1"/>
              </a:solidFill>
              <a:miter lim="800000"/>
              <a:headEnd/>
              <a:tailEnd/>
            </a:ln>
            <a:effectLst/>
          </p:spPr>
        </p:cxnSp>
        <p:cxnSp>
          <p:nvCxnSpPr>
            <p:cNvPr id="804896" name="AutoShape 32"/>
            <p:cNvCxnSpPr>
              <a:cxnSpLocks noChangeShapeType="1"/>
              <a:stCxn id="804870" idx="2"/>
              <a:endCxn id="804876" idx="0"/>
            </p:cNvCxnSpPr>
            <p:nvPr/>
          </p:nvCxnSpPr>
          <p:spPr bwMode="auto">
            <a:xfrm rot="16200000" flipH="1">
              <a:off x="4426744" y="3144044"/>
              <a:ext cx="490538" cy="1022350"/>
            </a:xfrm>
            <a:prstGeom prst="bentConnector3">
              <a:avLst>
                <a:gd name="adj1" fmla="val 49838"/>
              </a:avLst>
            </a:prstGeom>
            <a:noFill/>
            <a:ln w="9525">
              <a:solidFill>
                <a:schemeClr val="tx1"/>
              </a:solidFill>
              <a:miter lim="800000"/>
              <a:headEnd/>
              <a:tailEnd/>
            </a:ln>
            <a:effectLst/>
          </p:spPr>
        </p:cxnSp>
        <p:cxnSp>
          <p:nvCxnSpPr>
            <p:cNvPr id="804897" name="AutoShape 33"/>
            <p:cNvCxnSpPr>
              <a:cxnSpLocks noChangeShapeType="1"/>
              <a:stCxn id="804867" idx="2"/>
              <a:endCxn id="804868" idx="0"/>
            </p:cNvCxnSpPr>
            <p:nvPr/>
          </p:nvCxnSpPr>
          <p:spPr bwMode="auto">
            <a:xfrm rot="5400000">
              <a:off x="2979738" y="1695450"/>
              <a:ext cx="685800" cy="1676400"/>
            </a:xfrm>
            <a:prstGeom prst="bentConnector3">
              <a:avLst>
                <a:gd name="adj1" fmla="val 50000"/>
              </a:avLst>
            </a:prstGeom>
            <a:noFill/>
            <a:ln w="9525">
              <a:solidFill>
                <a:schemeClr val="tx1"/>
              </a:solidFill>
              <a:miter lim="800000"/>
              <a:headEnd/>
              <a:tailEnd/>
            </a:ln>
            <a:effectLst/>
          </p:spPr>
        </p:cxnSp>
        <p:cxnSp>
          <p:nvCxnSpPr>
            <p:cNvPr id="804898" name="AutoShape 34"/>
            <p:cNvCxnSpPr>
              <a:cxnSpLocks noChangeShapeType="1"/>
              <a:stCxn id="804867" idx="2"/>
              <a:endCxn id="804870" idx="0"/>
            </p:cNvCxnSpPr>
            <p:nvPr/>
          </p:nvCxnSpPr>
          <p:spPr bwMode="auto">
            <a:xfrm rot="5400000">
              <a:off x="3817938" y="2533650"/>
              <a:ext cx="685800" cy="0"/>
            </a:xfrm>
            <a:prstGeom prst="straightConnector1">
              <a:avLst/>
            </a:prstGeom>
            <a:noFill/>
            <a:ln w="9525">
              <a:solidFill>
                <a:schemeClr val="tx1"/>
              </a:solidFill>
              <a:round/>
              <a:headEnd/>
              <a:tailEnd/>
            </a:ln>
            <a:effectLst/>
          </p:spPr>
        </p:cxnSp>
        <p:cxnSp>
          <p:nvCxnSpPr>
            <p:cNvPr id="804899" name="AutoShape 35"/>
            <p:cNvCxnSpPr>
              <a:cxnSpLocks noChangeShapeType="1"/>
              <a:stCxn id="804867" idx="2"/>
              <a:endCxn id="804869" idx="0"/>
            </p:cNvCxnSpPr>
            <p:nvPr/>
          </p:nvCxnSpPr>
          <p:spPr bwMode="auto">
            <a:xfrm rot="16200000" flipH="1">
              <a:off x="4713288" y="1638300"/>
              <a:ext cx="685800" cy="1790700"/>
            </a:xfrm>
            <a:prstGeom prst="bentConnector3">
              <a:avLst>
                <a:gd name="adj1" fmla="val 50000"/>
              </a:avLst>
            </a:prstGeom>
            <a:noFill/>
            <a:ln w="9525">
              <a:solidFill>
                <a:schemeClr val="tx1"/>
              </a:solidFill>
              <a:miter lim="800000"/>
              <a:headEnd/>
              <a:tailEnd/>
            </a:ln>
            <a:effectLst/>
          </p:spPr>
        </p:cxnSp>
        <p:sp>
          <p:nvSpPr>
            <p:cNvPr id="804885" name="Rectangle 21"/>
            <p:cNvSpPr>
              <a:spLocks noChangeArrowheads="1"/>
            </p:cNvSpPr>
            <p:nvPr/>
          </p:nvSpPr>
          <p:spPr bwMode="auto">
            <a:xfrm>
              <a:off x="3091317" y="5031468"/>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err="1" smtClean="0"/>
                <a:t>Sentar</a:t>
              </a:r>
              <a:r>
                <a:rPr lang="en-GB" b="1" dirty="0" smtClean="0"/>
                <a:t> </a:t>
              </a:r>
              <a:r>
                <a:rPr lang="en-GB" b="1" dirty="0" err="1" smtClean="0"/>
                <a:t>las</a:t>
              </a:r>
              <a:r>
                <a:rPr lang="en-GB" b="1" dirty="0" smtClean="0"/>
                <a:t> Bases</a:t>
              </a:r>
              <a:endParaRPr lang="en-GB" b="1" dirty="0"/>
            </a:p>
          </p:txBody>
        </p:sp>
        <p:cxnSp>
          <p:nvCxnSpPr>
            <p:cNvPr id="804900" name="AutoShape 36"/>
            <p:cNvCxnSpPr>
              <a:cxnSpLocks noChangeShapeType="1"/>
              <a:stCxn id="804876" idx="2"/>
              <a:endCxn id="804885" idx="0"/>
            </p:cNvCxnSpPr>
            <p:nvPr/>
          </p:nvCxnSpPr>
          <p:spPr bwMode="auto">
            <a:xfrm rot="5400000">
              <a:off x="4271850" y="4120130"/>
              <a:ext cx="597580" cy="1225096"/>
            </a:xfrm>
            <a:prstGeom prst="bentConnector3">
              <a:avLst>
                <a:gd name="adj1" fmla="val 50000"/>
              </a:avLst>
            </a:prstGeom>
            <a:noFill/>
            <a:ln w="9525">
              <a:solidFill>
                <a:schemeClr val="tx1"/>
              </a:solidFill>
              <a:miter lim="800000"/>
              <a:headEnd/>
              <a:tailEnd/>
            </a:ln>
            <a:effectLst/>
          </p:spPr>
        </p:cxnSp>
        <p:sp>
          <p:nvSpPr>
            <p:cNvPr id="804886" name="Rectangle 22"/>
            <p:cNvSpPr>
              <a:spLocks noChangeArrowheads="1"/>
            </p:cNvSpPr>
            <p:nvPr/>
          </p:nvSpPr>
          <p:spPr bwMode="auto">
            <a:xfrm>
              <a:off x="5224463" y="502988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err="1" smtClean="0"/>
                <a:t>Colocar</a:t>
              </a:r>
              <a:r>
                <a:rPr lang="en-GB" b="1" dirty="0" smtClean="0"/>
                <a:t> </a:t>
              </a:r>
              <a:r>
                <a:rPr lang="en-GB" b="1" dirty="0" err="1" smtClean="0"/>
                <a:t>las</a:t>
              </a:r>
              <a:r>
                <a:rPr lang="en-GB" b="1" dirty="0" smtClean="0"/>
                <a:t> </a:t>
              </a:r>
              <a:r>
                <a:rPr lang="en-GB" b="1" dirty="0" err="1" smtClean="0"/>
                <a:t>lozas</a:t>
              </a:r>
              <a:endParaRPr lang="en-GB" b="1" dirty="0"/>
            </a:p>
          </p:txBody>
        </p:sp>
        <p:cxnSp>
          <p:nvCxnSpPr>
            <p:cNvPr id="804901" name="AutoShape 37"/>
            <p:cNvCxnSpPr>
              <a:cxnSpLocks noChangeShapeType="1"/>
              <a:stCxn id="804876" idx="2"/>
              <a:endCxn id="804886" idx="0"/>
            </p:cNvCxnSpPr>
            <p:nvPr/>
          </p:nvCxnSpPr>
          <p:spPr bwMode="auto">
            <a:xfrm rot="16200000" flipH="1">
              <a:off x="5339217" y="4277859"/>
              <a:ext cx="595992" cy="908050"/>
            </a:xfrm>
            <a:prstGeom prst="bentConnector3">
              <a:avLst>
                <a:gd name="adj1" fmla="val 50000"/>
              </a:avLst>
            </a:prstGeom>
            <a:noFill/>
            <a:ln w="9525">
              <a:solidFill>
                <a:schemeClr val="tx1"/>
              </a:solidFill>
              <a:miter lim="800000"/>
              <a:headEnd/>
              <a:tailEnd/>
            </a:ln>
            <a:effectLst/>
          </p:spPr>
        </p:cxn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183</a:t>
            </a:fld>
            <a:endParaRPr lang="en-US" dirty="0"/>
          </a:p>
        </p:txBody>
      </p:sp>
    </p:spTree>
    <p:extLst>
      <p:ext uri="{BB962C8B-B14F-4D97-AF65-F5344CB8AC3E}">
        <p14:creationId xmlns:p14="http://schemas.microsoft.com/office/powerpoint/2010/main" val="189022786"/>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p:txBody>
          <a:bodyPr/>
          <a:lstStyle/>
          <a:p>
            <a:r>
              <a:rPr lang="en-GB" sz="4000" dirty="0" err="1" smtClean="0"/>
              <a:t>Sistema</a:t>
            </a:r>
            <a:r>
              <a:rPr lang="en-GB" sz="4000" dirty="0" smtClean="0"/>
              <a:t> de </a:t>
            </a:r>
            <a:r>
              <a:rPr lang="en-GB" sz="4000" dirty="0" err="1" smtClean="0"/>
              <a:t>Numeración</a:t>
            </a:r>
            <a:endParaRPr lang="en-GB" sz="4000" dirty="0"/>
          </a:p>
        </p:txBody>
      </p:sp>
      <p:grpSp>
        <p:nvGrpSpPr>
          <p:cNvPr id="29" name="Group 28"/>
          <p:cNvGrpSpPr/>
          <p:nvPr/>
        </p:nvGrpSpPr>
        <p:grpSpPr>
          <a:xfrm>
            <a:off x="845350" y="1149123"/>
            <a:ext cx="7023640" cy="4135438"/>
            <a:chOff x="1741488" y="1657350"/>
            <a:chExt cx="7608944" cy="4135438"/>
          </a:xfrm>
        </p:grpSpPr>
        <p:sp>
          <p:nvSpPr>
            <p:cNvPr id="806915" name="Line 3"/>
            <p:cNvSpPr>
              <a:spLocks noChangeShapeType="1"/>
            </p:cNvSpPr>
            <p:nvPr/>
          </p:nvSpPr>
          <p:spPr bwMode="auto">
            <a:xfrm>
              <a:off x="2311400" y="274320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16" name="Text Box 4"/>
            <p:cNvSpPr txBox="1">
              <a:spLocks noChangeArrowheads="1"/>
            </p:cNvSpPr>
            <p:nvPr/>
          </p:nvSpPr>
          <p:spPr bwMode="auto">
            <a:xfrm>
              <a:off x="7952790" y="1925066"/>
              <a:ext cx="1212251"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err="1" smtClean="0">
                  <a:solidFill>
                    <a:schemeClr val="bg1"/>
                  </a:solidFill>
                </a:rPr>
                <a:t>Nivel</a:t>
              </a:r>
              <a:r>
                <a:rPr lang="en-GB" b="1" dirty="0" smtClean="0">
                  <a:solidFill>
                    <a:schemeClr val="bg1"/>
                  </a:solidFill>
                </a:rPr>
                <a:t> Uno</a:t>
              </a:r>
              <a:endParaRPr lang="en-GB" b="1" dirty="0">
                <a:solidFill>
                  <a:schemeClr val="bg1"/>
                </a:solidFill>
              </a:endParaRPr>
            </a:p>
          </p:txBody>
        </p:sp>
        <p:sp>
          <p:nvSpPr>
            <p:cNvPr id="806917" name="Text Box 5"/>
            <p:cNvSpPr txBox="1">
              <a:spLocks noChangeArrowheads="1"/>
            </p:cNvSpPr>
            <p:nvPr/>
          </p:nvSpPr>
          <p:spPr bwMode="auto">
            <a:xfrm>
              <a:off x="7979887" y="2997200"/>
              <a:ext cx="1172310"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err="1" smtClean="0">
                  <a:solidFill>
                    <a:schemeClr val="bg1"/>
                  </a:solidFill>
                </a:rPr>
                <a:t>Nivel</a:t>
              </a:r>
              <a:r>
                <a:rPr lang="en-GB" b="1" dirty="0" smtClean="0">
                  <a:solidFill>
                    <a:schemeClr val="bg1"/>
                  </a:solidFill>
                </a:rPr>
                <a:t> Dos</a:t>
              </a:r>
              <a:endParaRPr lang="en-GB" b="1" dirty="0">
                <a:solidFill>
                  <a:schemeClr val="bg1"/>
                </a:solidFill>
              </a:endParaRPr>
            </a:p>
          </p:txBody>
        </p:sp>
        <p:sp>
          <p:nvSpPr>
            <p:cNvPr id="806918" name="Text Box 6"/>
            <p:cNvSpPr txBox="1">
              <a:spLocks noChangeArrowheads="1"/>
            </p:cNvSpPr>
            <p:nvPr/>
          </p:nvSpPr>
          <p:spPr bwMode="auto">
            <a:xfrm>
              <a:off x="8044838" y="4225925"/>
              <a:ext cx="1201832"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err="1" smtClean="0">
                  <a:solidFill>
                    <a:schemeClr val="bg1"/>
                  </a:solidFill>
                </a:rPr>
                <a:t>Nivel</a:t>
              </a:r>
              <a:r>
                <a:rPr lang="en-GB" b="1" dirty="0" smtClean="0">
                  <a:solidFill>
                    <a:schemeClr val="bg1"/>
                  </a:solidFill>
                </a:rPr>
                <a:t> </a:t>
              </a:r>
              <a:r>
                <a:rPr lang="en-GB" b="1" dirty="0" err="1" smtClean="0">
                  <a:solidFill>
                    <a:schemeClr val="bg1"/>
                  </a:solidFill>
                </a:rPr>
                <a:t>Tres</a:t>
              </a:r>
              <a:endParaRPr lang="en-GB" b="1" dirty="0">
                <a:solidFill>
                  <a:schemeClr val="bg1"/>
                </a:solidFill>
              </a:endParaRPr>
            </a:p>
          </p:txBody>
        </p:sp>
        <p:sp>
          <p:nvSpPr>
            <p:cNvPr id="806919" name="Rectangle 7"/>
            <p:cNvSpPr>
              <a:spLocks noChangeArrowheads="1"/>
            </p:cNvSpPr>
            <p:nvPr/>
          </p:nvSpPr>
          <p:spPr bwMode="auto">
            <a:xfrm>
              <a:off x="3475038" y="16573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1.0</a:t>
              </a:r>
            </a:p>
          </p:txBody>
        </p:sp>
        <p:sp>
          <p:nvSpPr>
            <p:cNvPr id="806920" name="Rectangle 8"/>
            <p:cNvSpPr>
              <a:spLocks noChangeArrowheads="1"/>
            </p:cNvSpPr>
            <p:nvPr/>
          </p:nvSpPr>
          <p:spPr bwMode="auto">
            <a:xfrm>
              <a:off x="17414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1.1</a:t>
              </a:r>
            </a:p>
          </p:txBody>
        </p:sp>
        <p:sp>
          <p:nvSpPr>
            <p:cNvPr id="806921" name="Rectangle 9"/>
            <p:cNvSpPr>
              <a:spLocks noChangeArrowheads="1"/>
            </p:cNvSpPr>
            <p:nvPr/>
          </p:nvSpPr>
          <p:spPr bwMode="auto">
            <a:xfrm>
              <a:off x="52085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a:t>
              </a:r>
            </a:p>
          </p:txBody>
        </p:sp>
        <p:sp>
          <p:nvSpPr>
            <p:cNvPr id="806922" name="Rectangle 10"/>
            <p:cNvSpPr>
              <a:spLocks noChangeArrowheads="1"/>
            </p:cNvSpPr>
            <p:nvPr/>
          </p:nvSpPr>
          <p:spPr bwMode="auto">
            <a:xfrm>
              <a:off x="347503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1.2</a:t>
              </a:r>
            </a:p>
          </p:txBody>
        </p:sp>
        <p:cxnSp>
          <p:nvCxnSpPr>
            <p:cNvPr id="806923" name="AutoShape 11"/>
            <p:cNvCxnSpPr>
              <a:cxnSpLocks noChangeShapeType="1"/>
              <a:stCxn id="806919" idx="2"/>
              <a:endCxn id="806920" idx="0"/>
            </p:cNvCxnSpPr>
            <p:nvPr/>
          </p:nvCxnSpPr>
          <p:spPr bwMode="auto">
            <a:xfrm rot="5400000">
              <a:off x="300831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806924" name="AutoShape 12"/>
            <p:cNvCxnSpPr>
              <a:cxnSpLocks noChangeShapeType="1"/>
              <a:stCxn id="806919" idx="2"/>
              <a:endCxn id="806922" idx="0"/>
            </p:cNvCxnSpPr>
            <p:nvPr/>
          </p:nvCxnSpPr>
          <p:spPr bwMode="auto">
            <a:xfrm rot="5400000">
              <a:off x="3875088" y="2533650"/>
              <a:ext cx="685800" cy="0"/>
            </a:xfrm>
            <a:prstGeom prst="straightConnector1">
              <a:avLst/>
            </a:prstGeom>
            <a:noFill/>
            <a:ln w="12700" cap="sq">
              <a:solidFill>
                <a:schemeClr val="tx1"/>
              </a:solidFill>
              <a:round/>
              <a:headEnd type="none" w="sm" len="sm"/>
              <a:tailEnd type="none" w="sm" len="sm"/>
            </a:ln>
            <a:effectLst/>
          </p:spPr>
        </p:cxnSp>
        <p:cxnSp>
          <p:nvCxnSpPr>
            <p:cNvPr id="806925" name="AutoShape 13"/>
            <p:cNvCxnSpPr>
              <a:cxnSpLocks noChangeShapeType="1"/>
              <a:stCxn id="806919" idx="2"/>
              <a:endCxn id="806921" idx="0"/>
            </p:cNvCxnSpPr>
            <p:nvPr/>
          </p:nvCxnSpPr>
          <p:spPr bwMode="auto">
            <a:xfrm rot="16200000" flipH="1">
              <a:off x="474186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sp>
          <p:nvSpPr>
            <p:cNvPr id="806927" name="Rectangle 15"/>
            <p:cNvSpPr>
              <a:spLocks noChangeArrowheads="1"/>
            </p:cNvSpPr>
            <p:nvPr/>
          </p:nvSpPr>
          <p:spPr bwMode="auto">
            <a:xfrm>
              <a:off x="41354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a:t>
              </a:r>
            </a:p>
          </p:txBody>
        </p:sp>
        <p:sp>
          <p:nvSpPr>
            <p:cNvPr id="806928" name="Rectangle 16"/>
            <p:cNvSpPr>
              <a:spLocks noChangeArrowheads="1"/>
            </p:cNvSpPr>
            <p:nvPr/>
          </p:nvSpPr>
          <p:spPr bwMode="auto">
            <a:xfrm>
              <a:off x="61166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1.3.2</a:t>
              </a:r>
            </a:p>
          </p:txBody>
        </p:sp>
        <p:cxnSp>
          <p:nvCxnSpPr>
            <p:cNvPr id="806929" name="AutoShape 17"/>
            <p:cNvCxnSpPr>
              <a:cxnSpLocks noChangeShapeType="1"/>
              <a:stCxn id="806921" idx="2"/>
              <a:endCxn id="806927" idx="0"/>
            </p:cNvCxnSpPr>
            <p:nvPr/>
          </p:nvCxnSpPr>
          <p:spPr bwMode="auto">
            <a:xfrm rot="5400000">
              <a:off x="5095876" y="3316287"/>
              <a:ext cx="762000" cy="949325"/>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806932" name="AutoShape 20"/>
            <p:cNvCxnSpPr>
              <a:cxnSpLocks noChangeShapeType="1"/>
              <a:stCxn id="806921" idx="2"/>
              <a:endCxn id="806928" idx="0"/>
            </p:cNvCxnSpPr>
            <p:nvPr/>
          </p:nvCxnSpPr>
          <p:spPr bwMode="auto">
            <a:xfrm rot="16200000" flipH="1">
              <a:off x="6086476" y="3275012"/>
              <a:ext cx="762000" cy="1031875"/>
            </a:xfrm>
            <a:prstGeom prst="bentConnector3">
              <a:avLst>
                <a:gd name="adj1" fmla="val 50000"/>
              </a:avLst>
            </a:prstGeom>
            <a:noFill/>
            <a:ln w="12700" cap="sq">
              <a:solidFill>
                <a:schemeClr val="tx1"/>
              </a:solidFill>
              <a:miter lim="800000"/>
              <a:headEnd type="none" w="sm" len="sm"/>
              <a:tailEnd type="none" w="sm" len="sm"/>
            </a:ln>
            <a:effectLst/>
          </p:spPr>
        </p:cxnSp>
        <p:sp>
          <p:nvSpPr>
            <p:cNvPr id="806935" name="Rectangle 23"/>
            <p:cNvSpPr>
              <a:spLocks noChangeArrowheads="1"/>
            </p:cNvSpPr>
            <p:nvPr/>
          </p:nvSpPr>
          <p:spPr bwMode="auto">
            <a:xfrm>
              <a:off x="3095625" y="5259388"/>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1.3.1.1</a:t>
              </a:r>
            </a:p>
          </p:txBody>
        </p:sp>
        <p:sp>
          <p:nvSpPr>
            <p:cNvPr id="806936" name="Rectangle 24"/>
            <p:cNvSpPr>
              <a:spLocks noChangeArrowheads="1"/>
            </p:cNvSpPr>
            <p:nvPr/>
          </p:nvSpPr>
          <p:spPr bwMode="auto">
            <a:xfrm>
              <a:off x="5110163" y="525780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1.3.1.2</a:t>
              </a:r>
            </a:p>
          </p:txBody>
        </p:sp>
        <p:sp>
          <p:nvSpPr>
            <p:cNvPr id="806937" name="Freeform 25"/>
            <p:cNvSpPr>
              <a:spLocks/>
            </p:cNvSpPr>
            <p:nvPr/>
          </p:nvSpPr>
          <p:spPr bwMode="auto">
            <a:xfrm>
              <a:off x="3898900" y="5065713"/>
              <a:ext cx="2060575" cy="188912"/>
            </a:xfrm>
            <a:custGeom>
              <a:avLst/>
              <a:gdLst/>
              <a:ahLst/>
              <a:cxnLst>
                <a:cxn ang="0">
                  <a:pos x="0" y="110"/>
                </a:cxn>
                <a:cxn ang="0">
                  <a:pos x="0" y="0"/>
                </a:cxn>
                <a:cxn ang="0">
                  <a:pos x="1198" y="0"/>
                </a:cxn>
                <a:cxn ang="0">
                  <a:pos x="1198" y="119"/>
                </a:cxn>
              </a:cxnLst>
              <a:rect l="0" t="0" r="r" b="b"/>
              <a:pathLst>
                <a:path w="1198" h="119">
                  <a:moveTo>
                    <a:pt x="0" y="110"/>
                  </a:moveTo>
                  <a:lnTo>
                    <a:pt x="0" y="0"/>
                  </a:lnTo>
                  <a:lnTo>
                    <a:pt x="1198" y="0"/>
                  </a:lnTo>
                  <a:lnTo>
                    <a:pt x="1198" y="119"/>
                  </a:lnTo>
                </a:path>
              </a:pathLst>
            </a:custGeom>
            <a:noFill/>
            <a:ln w="12700" cap="sq" cmpd="sng">
              <a:solidFill>
                <a:schemeClr val="tx1"/>
              </a:solidFill>
              <a:prstDash val="solid"/>
              <a:round/>
              <a:headEnd type="none" w="sm" len="sm"/>
              <a:tailEnd type="none" w="sm" len="sm"/>
            </a:ln>
            <a:effectLst/>
          </p:spPr>
          <p:txBody>
            <a:bodyPr wrap="none"/>
            <a:lstStyle/>
            <a:p>
              <a:pPr algn="ctr"/>
              <a:endParaRPr lang="en-US" b="1" dirty="0"/>
            </a:p>
          </p:txBody>
        </p:sp>
        <p:sp>
          <p:nvSpPr>
            <p:cNvPr id="806938" name="Line 26"/>
            <p:cNvSpPr>
              <a:spLocks noChangeShapeType="1"/>
            </p:cNvSpPr>
            <p:nvPr/>
          </p:nvSpPr>
          <p:spPr bwMode="auto">
            <a:xfrm flipV="1">
              <a:off x="4953000" y="4732338"/>
              <a:ext cx="0" cy="319087"/>
            </a:xfrm>
            <a:prstGeom prst="line">
              <a:avLst/>
            </a:prstGeom>
            <a:noFill/>
            <a:ln w="12700" cap="sq">
              <a:solidFill>
                <a:schemeClr val="tx1"/>
              </a:solidFill>
              <a:round/>
              <a:headEnd type="none" w="sm" len="sm"/>
              <a:tailEnd type="none" w="sm" len="sm"/>
            </a:ln>
            <a:effectLst/>
          </p:spPr>
          <p:txBody>
            <a:bodyPr wrap="none"/>
            <a:lstStyle/>
            <a:p>
              <a:pPr algn="ctr"/>
              <a:endParaRPr lang="en-US" b="1" dirty="0"/>
            </a:p>
          </p:txBody>
        </p:sp>
        <p:sp>
          <p:nvSpPr>
            <p:cNvPr id="806939" name="Line 27"/>
            <p:cNvSpPr>
              <a:spLocks noChangeShapeType="1"/>
            </p:cNvSpPr>
            <p:nvPr/>
          </p:nvSpPr>
          <p:spPr bwMode="auto">
            <a:xfrm>
              <a:off x="2355850" y="3698875"/>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40" name="Line 28"/>
            <p:cNvSpPr>
              <a:spLocks noChangeShapeType="1"/>
            </p:cNvSpPr>
            <p:nvPr/>
          </p:nvSpPr>
          <p:spPr bwMode="auto">
            <a:xfrm>
              <a:off x="2325688" y="493395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41" name="Text Box 29"/>
            <p:cNvSpPr txBox="1">
              <a:spLocks noChangeArrowheads="1"/>
            </p:cNvSpPr>
            <p:nvPr/>
          </p:nvSpPr>
          <p:spPr bwMode="auto">
            <a:xfrm>
              <a:off x="7876094" y="5211763"/>
              <a:ext cx="1474338"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err="1" smtClean="0">
                  <a:solidFill>
                    <a:schemeClr val="bg1"/>
                  </a:solidFill>
                </a:rPr>
                <a:t>Nivel</a:t>
              </a:r>
              <a:r>
                <a:rPr lang="en-GB" b="1" dirty="0" smtClean="0">
                  <a:solidFill>
                    <a:schemeClr val="bg1"/>
                  </a:solidFill>
                </a:rPr>
                <a:t> </a:t>
              </a:r>
              <a:r>
                <a:rPr lang="en-GB" b="1" dirty="0" err="1" smtClean="0">
                  <a:solidFill>
                    <a:schemeClr val="bg1"/>
                  </a:solidFill>
                </a:rPr>
                <a:t>Cuatro</a:t>
              </a:r>
              <a:endParaRPr lang="en-GB" b="1" dirty="0">
                <a:solidFill>
                  <a:schemeClr val="bg1"/>
                </a:solidFill>
              </a:endParaRPr>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184</a:t>
            </a:fld>
            <a:endParaRPr lang="en-US" dirty="0"/>
          </a:p>
        </p:txBody>
      </p:sp>
    </p:spTree>
    <p:extLst>
      <p:ext uri="{BB962C8B-B14F-4D97-AF65-F5344CB8AC3E}">
        <p14:creationId xmlns:p14="http://schemas.microsoft.com/office/powerpoint/2010/main" val="3944905661"/>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p:txBody>
          <a:bodyPr/>
          <a:lstStyle/>
          <a:p>
            <a:r>
              <a:rPr lang="en-GB" dirty="0" err="1" smtClean="0"/>
              <a:t>Estrucura</a:t>
            </a:r>
            <a:r>
              <a:rPr lang="en-GB" dirty="0" smtClean="0"/>
              <a:t> de </a:t>
            </a:r>
            <a:r>
              <a:rPr lang="en-GB" dirty="0" err="1" smtClean="0"/>
              <a:t>desglose</a:t>
            </a:r>
            <a:r>
              <a:rPr lang="en-GB" dirty="0" smtClean="0"/>
              <a:t> de </a:t>
            </a:r>
            <a:r>
              <a:rPr lang="en-GB" dirty="0" err="1" smtClean="0"/>
              <a:t>Organización</a:t>
            </a:r>
            <a:endParaRPr lang="en-US" dirty="0"/>
          </a:p>
        </p:txBody>
      </p:sp>
      <p:grpSp>
        <p:nvGrpSpPr>
          <p:cNvPr id="28" name="Group 27"/>
          <p:cNvGrpSpPr/>
          <p:nvPr/>
        </p:nvGrpSpPr>
        <p:grpSpPr>
          <a:xfrm>
            <a:off x="1494798" y="1683654"/>
            <a:ext cx="6154406" cy="4099502"/>
            <a:chOff x="2425893" y="1683653"/>
            <a:chExt cx="6667273" cy="4099502"/>
          </a:xfrm>
        </p:grpSpPr>
        <p:sp>
          <p:nvSpPr>
            <p:cNvPr id="808963" name="Rectangle 3"/>
            <p:cNvSpPr>
              <a:spLocks noChangeArrowheads="1"/>
            </p:cNvSpPr>
            <p:nvPr/>
          </p:nvSpPr>
          <p:spPr bwMode="auto">
            <a:xfrm>
              <a:off x="3047993" y="2935508"/>
              <a:ext cx="1301070" cy="68330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err="1" smtClean="0"/>
                <a:t>Líder</a:t>
              </a:r>
              <a:r>
                <a:rPr lang="en-GB" b="1" dirty="0" smtClean="0"/>
                <a:t> de </a:t>
              </a:r>
              <a:r>
                <a:rPr lang="en-GB" b="1" dirty="0" err="1" smtClean="0"/>
                <a:t>Equipo</a:t>
              </a:r>
              <a:endParaRPr lang="en-US" b="1" dirty="0"/>
            </a:p>
          </p:txBody>
        </p:sp>
        <p:sp>
          <p:nvSpPr>
            <p:cNvPr id="808965" name="Rectangle 5"/>
            <p:cNvSpPr>
              <a:spLocks noChangeArrowheads="1"/>
            </p:cNvSpPr>
            <p:nvPr/>
          </p:nvSpPr>
          <p:spPr bwMode="auto">
            <a:xfrm>
              <a:off x="4763627" y="1683653"/>
              <a:ext cx="1361394" cy="648607"/>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smtClean="0"/>
                <a:t>Director de </a:t>
              </a:r>
              <a:r>
                <a:rPr lang="en-GB" b="1" dirty="0" err="1" smtClean="0"/>
                <a:t>Proyecto</a:t>
              </a:r>
              <a:endParaRPr lang="en-US" b="1" dirty="0"/>
            </a:p>
          </p:txBody>
        </p:sp>
        <p:sp>
          <p:nvSpPr>
            <p:cNvPr id="27" name="Rectangle 3"/>
            <p:cNvSpPr>
              <a:spLocks noChangeArrowheads="1"/>
            </p:cNvSpPr>
            <p:nvPr/>
          </p:nvSpPr>
          <p:spPr bwMode="auto">
            <a:xfrm>
              <a:off x="6596669" y="2935508"/>
              <a:ext cx="1301070" cy="68330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err="1" smtClean="0"/>
                <a:t>Líder</a:t>
              </a:r>
              <a:r>
                <a:rPr lang="en-GB" b="1" dirty="0" smtClean="0"/>
                <a:t> de </a:t>
              </a:r>
              <a:r>
                <a:rPr lang="en-GB" b="1" dirty="0" err="1" smtClean="0"/>
                <a:t>Equipo</a:t>
              </a:r>
              <a:endParaRPr lang="en-US" b="1" dirty="0"/>
            </a:p>
          </p:txBody>
        </p:sp>
        <p:cxnSp>
          <p:nvCxnSpPr>
            <p:cNvPr id="29" name="Elbow Connector 28"/>
            <p:cNvCxnSpPr>
              <a:stCxn id="808965" idx="2"/>
              <a:endCxn id="808963" idx="0"/>
            </p:cNvCxnSpPr>
            <p:nvPr/>
          </p:nvCxnSpPr>
          <p:spPr bwMode="auto">
            <a:xfrm rot="5400000">
              <a:off x="4269802" y="1760986"/>
              <a:ext cx="603248" cy="1745796"/>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cxnSp>
          <p:nvCxnSpPr>
            <p:cNvPr id="31" name="Elbow Connector 30"/>
            <p:cNvCxnSpPr>
              <a:stCxn id="808965" idx="2"/>
              <a:endCxn id="27" idx="0"/>
            </p:cNvCxnSpPr>
            <p:nvPr/>
          </p:nvCxnSpPr>
          <p:spPr bwMode="auto">
            <a:xfrm rot="16200000" flipH="1">
              <a:off x="6044140" y="1732444"/>
              <a:ext cx="603248" cy="1802880"/>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34" name="Rectangle 3"/>
            <p:cNvSpPr>
              <a:spLocks noChangeArrowheads="1"/>
            </p:cNvSpPr>
            <p:nvPr/>
          </p:nvSpPr>
          <p:spPr bwMode="auto">
            <a:xfrm>
              <a:off x="5689547" y="3958748"/>
              <a:ext cx="1301070" cy="68330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err="1" smtClean="0"/>
                <a:t>Líder</a:t>
              </a:r>
              <a:r>
                <a:rPr lang="en-GB" b="1" dirty="0" smtClean="0"/>
                <a:t> de </a:t>
              </a:r>
              <a:r>
                <a:rPr lang="en-GB" b="1" dirty="0" err="1" smtClean="0"/>
                <a:t>Sectión</a:t>
              </a:r>
              <a:endParaRPr lang="en-US" b="1" dirty="0"/>
            </a:p>
          </p:txBody>
        </p:sp>
        <p:cxnSp>
          <p:nvCxnSpPr>
            <p:cNvPr id="35" name="Elbow Connector 34"/>
            <p:cNvCxnSpPr>
              <a:stCxn id="27" idx="2"/>
              <a:endCxn id="34" idx="0"/>
            </p:cNvCxnSpPr>
            <p:nvPr/>
          </p:nvCxnSpPr>
          <p:spPr bwMode="auto">
            <a:xfrm rot="5400000">
              <a:off x="6623676" y="3335220"/>
              <a:ext cx="339934" cy="907122"/>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38" name="Rectangle 3"/>
            <p:cNvSpPr>
              <a:spLocks noChangeArrowheads="1"/>
            </p:cNvSpPr>
            <p:nvPr/>
          </p:nvSpPr>
          <p:spPr bwMode="auto">
            <a:xfrm>
              <a:off x="7293347" y="3951494"/>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39" name="Elbow Connector 38"/>
            <p:cNvCxnSpPr>
              <a:stCxn id="27" idx="2"/>
              <a:endCxn id="38" idx="0"/>
            </p:cNvCxnSpPr>
            <p:nvPr/>
          </p:nvCxnSpPr>
          <p:spPr bwMode="auto">
            <a:xfrm rot="16200000" flipH="1">
              <a:off x="7290823" y="3575194"/>
              <a:ext cx="332680" cy="419919"/>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43" name="Rectangle 3"/>
            <p:cNvSpPr>
              <a:spLocks noChangeArrowheads="1"/>
            </p:cNvSpPr>
            <p:nvPr/>
          </p:nvSpPr>
          <p:spPr bwMode="auto">
            <a:xfrm>
              <a:off x="8345615" y="3944240"/>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44" name="Elbow Connector 43"/>
            <p:cNvCxnSpPr>
              <a:stCxn id="27" idx="2"/>
              <a:endCxn id="43" idx="0"/>
            </p:cNvCxnSpPr>
            <p:nvPr/>
          </p:nvCxnSpPr>
          <p:spPr bwMode="auto">
            <a:xfrm rot="16200000" flipH="1">
              <a:off x="7820584" y="3045433"/>
              <a:ext cx="325426" cy="1472187"/>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47" name="Rectangle 3"/>
            <p:cNvSpPr>
              <a:spLocks noChangeArrowheads="1"/>
            </p:cNvSpPr>
            <p:nvPr/>
          </p:nvSpPr>
          <p:spPr bwMode="auto">
            <a:xfrm>
              <a:off x="5457329" y="5177930"/>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48" name="Elbow Connector 47"/>
            <p:cNvCxnSpPr>
              <a:stCxn id="34" idx="2"/>
              <a:endCxn id="47" idx="0"/>
            </p:cNvCxnSpPr>
            <p:nvPr/>
          </p:nvCxnSpPr>
          <p:spPr bwMode="auto">
            <a:xfrm rot="5400000">
              <a:off x="5817656" y="4655504"/>
              <a:ext cx="535876" cy="508977"/>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49" name="Rectangle 3"/>
            <p:cNvSpPr>
              <a:spLocks noChangeArrowheads="1"/>
            </p:cNvSpPr>
            <p:nvPr/>
          </p:nvSpPr>
          <p:spPr bwMode="auto">
            <a:xfrm>
              <a:off x="6509597" y="5170676"/>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50" name="Elbow Connector 49"/>
            <p:cNvCxnSpPr>
              <a:stCxn id="34" idx="2"/>
              <a:endCxn id="49" idx="0"/>
            </p:cNvCxnSpPr>
            <p:nvPr/>
          </p:nvCxnSpPr>
          <p:spPr bwMode="auto">
            <a:xfrm rot="16200000" flipH="1">
              <a:off x="6347416" y="4634719"/>
              <a:ext cx="528622" cy="543291"/>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53" name="Rectangle 3"/>
            <p:cNvSpPr>
              <a:spLocks noChangeArrowheads="1"/>
            </p:cNvSpPr>
            <p:nvPr/>
          </p:nvSpPr>
          <p:spPr bwMode="auto">
            <a:xfrm>
              <a:off x="2808527" y="4140182"/>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54" name="Elbow Connector 53"/>
            <p:cNvCxnSpPr>
              <a:stCxn id="808963" idx="2"/>
              <a:endCxn id="53" idx="0"/>
            </p:cNvCxnSpPr>
            <p:nvPr/>
          </p:nvCxnSpPr>
          <p:spPr bwMode="auto">
            <a:xfrm rot="5400000">
              <a:off x="3179732" y="3621386"/>
              <a:ext cx="521368" cy="516225"/>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55" name="Rectangle 3"/>
            <p:cNvSpPr>
              <a:spLocks noChangeArrowheads="1"/>
            </p:cNvSpPr>
            <p:nvPr/>
          </p:nvSpPr>
          <p:spPr bwMode="auto">
            <a:xfrm>
              <a:off x="3860795" y="4132928"/>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56" name="Elbow Connector 55"/>
            <p:cNvCxnSpPr>
              <a:stCxn id="808963" idx="2"/>
              <a:endCxn id="55" idx="0"/>
            </p:cNvCxnSpPr>
            <p:nvPr/>
          </p:nvCxnSpPr>
          <p:spPr bwMode="auto">
            <a:xfrm rot="16200000" flipH="1">
              <a:off x="3709492" y="3607849"/>
              <a:ext cx="514114" cy="536043"/>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59" name="TextBox 58"/>
            <p:cNvSpPr txBox="1"/>
            <p:nvPr/>
          </p:nvSpPr>
          <p:spPr>
            <a:xfrm>
              <a:off x="2425893" y="5413823"/>
              <a:ext cx="2407465"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GB" b="1" dirty="0" err="1" smtClean="0"/>
                <a:t>Miembros</a:t>
              </a:r>
              <a:r>
                <a:rPr lang="en-GB" b="1" dirty="0" smtClean="0"/>
                <a:t> del </a:t>
              </a:r>
              <a:r>
                <a:rPr lang="en-GB" b="1" dirty="0" err="1" smtClean="0"/>
                <a:t>Equipo</a:t>
              </a:r>
              <a:endParaRPr lang="en-US" b="1" dirty="0"/>
            </a:p>
          </p:txBody>
        </p:sp>
        <p:cxnSp>
          <p:nvCxnSpPr>
            <p:cNvPr id="61" name="Straight Arrow Connector 60"/>
            <p:cNvCxnSpPr>
              <a:stCxn id="59" idx="3"/>
            </p:cNvCxnSpPr>
            <p:nvPr/>
          </p:nvCxnSpPr>
          <p:spPr bwMode="auto">
            <a:xfrm flipV="1">
              <a:off x="4833358" y="5442853"/>
              <a:ext cx="435339" cy="155636"/>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62" name="Straight Arrow Connector 61"/>
            <p:cNvCxnSpPr>
              <a:stCxn id="59" idx="0"/>
            </p:cNvCxnSpPr>
            <p:nvPr/>
          </p:nvCxnSpPr>
          <p:spPr bwMode="auto">
            <a:xfrm flipV="1">
              <a:off x="3629626" y="4804227"/>
              <a:ext cx="535979" cy="609596"/>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185</a:t>
            </a:fld>
            <a:endParaRPr lang="en-US" dirty="0"/>
          </a:p>
        </p:txBody>
      </p:sp>
    </p:spTree>
    <p:extLst>
      <p:ext uri="{BB962C8B-B14F-4D97-AF65-F5344CB8AC3E}">
        <p14:creationId xmlns:p14="http://schemas.microsoft.com/office/powerpoint/2010/main" val="633174755"/>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p:cNvSpPr>
            <a:spLocks noGrp="1" noChangeArrowheads="1"/>
          </p:cNvSpPr>
          <p:nvPr>
            <p:ph type="title"/>
          </p:nvPr>
        </p:nvSpPr>
        <p:spPr/>
        <p:txBody>
          <a:bodyPr/>
          <a:lstStyle/>
          <a:p>
            <a:r>
              <a:rPr lang="en-GB" sz="4000" dirty="0" err="1" smtClean="0"/>
              <a:t>Matriz</a:t>
            </a:r>
            <a:r>
              <a:rPr lang="en-GB" sz="4000" dirty="0" smtClean="0"/>
              <a:t> de </a:t>
            </a:r>
            <a:r>
              <a:rPr lang="en-GB" sz="4000" dirty="0" err="1" smtClean="0"/>
              <a:t>Responsabilidades</a:t>
            </a:r>
            <a:endParaRPr lang="en-GB" sz="4000" dirty="0"/>
          </a:p>
        </p:txBody>
      </p:sp>
      <p:grpSp>
        <p:nvGrpSpPr>
          <p:cNvPr id="62" name="Group 61"/>
          <p:cNvGrpSpPr/>
          <p:nvPr/>
        </p:nvGrpSpPr>
        <p:grpSpPr>
          <a:xfrm>
            <a:off x="304800" y="914401"/>
            <a:ext cx="8305800" cy="5274218"/>
            <a:chOff x="1071891" y="1343026"/>
            <a:chExt cx="8997949" cy="5274218"/>
          </a:xfrm>
        </p:grpSpPr>
        <p:sp>
          <p:nvSpPr>
            <p:cNvPr id="811011" name="Rectangle 3"/>
            <p:cNvSpPr>
              <a:spLocks noChangeArrowheads="1"/>
            </p:cNvSpPr>
            <p:nvPr/>
          </p:nvSpPr>
          <p:spPr bwMode="auto">
            <a:xfrm>
              <a:off x="3069760" y="3687763"/>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1.1.1</a:t>
              </a:r>
              <a:endParaRPr lang="en-US" b="1" dirty="0"/>
            </a:p>
          </p:txBody>
        </p:sp>
        <p:sp>
          <p:nvSpPr>
            <p:cNvPr id="811012" name="Rectangle 4"/>
            <p:cNvSpPr>
              <a:spLocks noChangeArrowheads="1"/>
            </p:cNvSpPr>
            <p:nvPr/>
          </p:nvSpPr>
          <p:spPr bwMode="auto">
            <a:xfrm>
              <a:off x="3091985" y="436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1.1.2</a:t>
              </a:r>
              <a:endParaRPr lang="en-US" b="1" dirty="0"/>
            </a:p>
          </p:txBody>
        </p:sp>
        <p:sp>
          <p:nvSpPr>
            <p:cNvPr id="811013" name="Rectangle 5"/>
            <p:cNvSpPr>
              <a:spLocks noChangeArrowheads="1"/>
            </p:cNvSpPr>
            <p:nvPr/>
          </p:nvSpPr>
          <p:spPr bwMode="auto">
            <a:xfrm>
              <a:off x="3098335" y="50863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1.1.3</a:t>
              </a:r>
              <a:endParaRPr lang="en-US" b="1" dirty="0"/>
            </a:p>
          </p:txBody>
        </p:sp>
        <p:sp>
          <p:nvSpPr>
            <p:cNvPr id="811014" name="Rectangle 6"/>
            <p:cNvSpPr>
              <a:spLocks noChangeArrowheads="1"/>
            </p:cNvSpPr>
            <p:nvPr/>
          </p:nvSpPr>
          <p:spPr bwMode="auto">
            <a:xfrm>
              <a:off x="2172823" y="3482975"/>
              <a:ext cx="565150"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a:t>
              </a:r>
              <a:endParaRPr lang="en-US" b="1" dirty="0"/>
            </a:p>
          </p:txBody>
        </p:sp>
        <p:sp>
          <p:nvSpPr>
            <p:cNvPr id="811015" name="Rectangle 7"/>
            <p:cNvSpPr>
              <a:spLocks noChangeArrowheads="1"/>
            </p:cNvSpPr>
            <p:nvPr/>
          </p:nvSpPr>
          <p:spPr bwMode="auto">
            <a:xfrm>
              <a:off x="1610848" y="3205163"/>
              <a:ext cx="468312" cy="2413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a:t>
              </a:r>
              <a:endParaRPr lang="en-US" b="1" dirty="0"/>
            </a:p>
          </p:txBody>
        </p:sp>
        <p:sp>
          <p:nvSpPr>
            <p:cNvPr id="811016" name="Freeform 8"/>
            <p:cNvSpPr>
              <a:spLocks/>
            </p:cNvSpPr>
            <p:nvPr/>
          </p:nvSpPr>
          <p:spPr bwMode="auto">
            <a:xfrm>
              <a:off x="2698285" y="3751263"/>
              <a:ext cx="384175" cy="14859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17" name="Line 9"/>
            <p:cNvSpPr>
              <a:spLocks noChangeShapeType="1"/>
            </p:cNvSpPr>
            <p:nvPr/>
          </p:nvSpPr>
          <p:spPr bwMode="auto">
            <a:xfrm flipH="1">
              <a:off x="2698285" y="3852863"/>
              <a:ext cx="342900" cy="0"/>
            </a:xfrm>
            <a:prstGeom prst="line">
              <a:avLst/>
            </a:prstGeom>
            <a:noFill/>
            <a:ln w="9525">
              <a:solidFill>
                <a:srgbClr val="6699FF"/>
              </a:solidFill>
              <a:round/>
              <a:headEnd/>
              <a:tailEnd/>
            </a:ln>
            <a:effectLst/>
          </p:spPr>
          <p:txBody>
            <a:bodyPr wrap="none" anchor="ctr"/>
            <a:lstStyle/>
            <a:p>
              <a:endParaRPr lang="en-US" b="1" dirty="0"/>
            </a:p>
          </p:txBody>
        </p:sp>
        <p:sp>
          <p:nvSpPr>
            <p:cNvPr id="811018" name="Line 10"/>
            <p:cNvSpPr>
              <a:spLocks noChangeShapeType="1"/>
            </p:cNvSpPr>
            <p:nvPr/>
          </p:nvSpPr>
          <p:spPr bwMode="auto">
            <a:xfrm flipH="1">
              <a:off x="2726860" y="4502150"/>
              <a:ext cx="344488" cy="0"/>
            </a:xfrm>
            <a:prstGeom prst="line">
              <a:avLst/>
            </a:prstGeom>
            <a:noFill/>
            <a:ln w="9525">
              <a:solidFill>
                <a:srgbClr val="6699FF"/>
              </a:solidFill>
              <a:round/>
              <a:headEnd/>
              <a:tailEnd/>
            </a:ln>
            <a:effectLst/>
          </p:spPr>
          <p:txBody>
            <a:bodyPr wrap="none" anchor="ctr"/>
            <a:lstStyle/>
            <a:p>
              <a:endParaRPr lang="en-US" b="1" dirty="0"/>
            </a:p>
          </p:txBody>
        </p:sp>
        <p:sp>
          <p:nvSpPr>
            <p:cNvPr id="811019" name="Freeform 11"/>
            <p:cNvSpPr>
              <a:spLocks/>
            </p:cNvSpPr>
            <p:nvPr/>
          </p:nvSpPr>
          <p:spPr bwMode="auto">
            <a:xfrm>
              <a:off x="1874373" y="3460750"/>
              <a:ext cx="315912" cy="1397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20" name="Text Box 12"/>
            <p:cNvSpPr txBox="1">
              <a:spLocks noChangeArrowheads="1"/>
            </p:cNvSpPr>
            <p:nvPr/>
          </p:nvSpPr>
          <p:spPr bwMode="auto">
            <a:xfrm>
              <a:off x="1071891" y="1647825"/>
              <a:ext cx="4540251" cy="646331"/>
            </a:xfrm>
            <a:prstGeom prst="rect">
              <a:avLst/>
            </a:prstGeom>
            <a:noFill/>
            <a:ln w="9525" algn="ctr">
              <a:noFill/>
              <a:miter lim="800000"/>
              <a:headEnd/>
              <a:tailEnd/>
            </a:ln>
            <a:effectLst/>
          </p:spPr>
          <p:txBody>
            <a:bodyPr wrap="square">
              <a:spAutoFit/>
            </a:bodyPr>
            <a:lstStyle/>
            <a:p>
              <a:pPr eaLnBrk="1" hangingPunct="1"/>
              <a:r>
                <a:rPr lang="en-GB" b="1" dirty="0" err="1" smtClean="0">
                  <a:solidFill>
                    <a:schemeClr val="bg2">
                      <a:lumMod val="50000"/>
                    </a:schemeClr>
                  </a:solidFill>
                </a:rPr>
                <a:t>Estructura</a:t>
              </a:r>
              <a:r>
                <a:rPr lang="en-GB" b="1" dirty="0" smtClean="0">
                  <a:solidFill>
                    <a:schemeClr val="bg2">
                      <a:lumMod val="50000"/>
                    </a:schemeClr>
                  </a:solidFill>
                </a:rPr>
                <a:t> de </a:t>
              </a:r>
              <a:r>
                <a:rPr lang="en-GB" b="1" dirty="0" err="1" smtClean="0">
                  <a:solidFill>
                    <a:schemeClr val="bg2">
                      <a:lumMod val="50000"/>
                    </a:schemeClr>
                  </a:solidFill>
                </a:rPr>
                <a:t>desglose</a:t>
              </a:r>
              <a:r>
                <a:rPr lang="en-GB" b="1" dirty="0" smtClean="0">
                  <a:solidFill>
                    <a:schemeClr val="bg2">
                      <a:lumMod val="50000"/>
                    </a:schemeClr>
                  </a:solidFill>
                </a:rPr>
                <a:t> del </a:t>
              </a:r>
              <a:r>
                <a:rPr lang="en-GB" b="1" dirty="0" err="1" smtClean="0">
                  <a:solidFill>
                    <a:schemeClr val="bg2">
                      <a:lumMod val="50000"/>
                    </a:schemeClr>
                  </a:solidFill>
                </a:rPr>
                <a:t>Producto</a:t>
              </a:r>
              <a:r>
                <a:rPr lang="en-GB" b="1" dirty="0" smtClean="0">
                  <a:solidFill>
                    <a:schemeClr val="bg2">
                      <a:lumMod val="50000"/>
                    </a:schemeClr>
                  </a:solidFill>
                </a:rPr>
                <a:t> y del Trabajo</a:t>
              </a:r>
              <a:endParaRPr lang="en-US" b="1" dirty="0">
                <a:solidFill>
                  <a:schemeClr val="bg2">
                    <a:lumMod val="50000"/>
                  </a:schemeClr>
                </a:solidFill>
              </a:endParaRPr>
            </a:p>
          </p:txBody>
        </p:sp>
        <p:sp>
          <p:nvSpPr>
            <p:cNvPr id="811022" name="Rectangle 14"/>
            <p:cNvSpPr>
              <a:spLocks noChangeArrowheads="1"/>
            </p:cNvSpPr>
            <p:nvPr/>
          </p:nvSpPr>
          <p:spPr bwMode="auto">
            <a:xfrm>
              <a:off x="7039417" y="2133600"/>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a:r>
                <a:rPr lang="en-GB" b="1" dirty="0" err="1" smtClean="0"/>
                <a:t>Líder</a:t>
              </a:r>
              <a:r>
                <a:rPr lang="en-GB" b="1" dirty="0" smtClean="0"/>
                <a:t>  de </a:t>
              </a:r>
              <a:r>
                <a:rPr lang="en-GB" b="1" dirty="0" err="1" smtClean="0"/>
                <a:t>Equipo</a:t>
              </a:r>
              <a:endParaRPr lang="en-US" b="1" dirty="0"/>
            </a:p>
          </p:txBody>
        </p:sp>
        <p:sp>
          <p:nvSpPr>
            <p:cNvPr id="811023" name="Rectangle 15"/>
            <p:cNvSpPr>
              <a:spLocks noChangeArrowheads="1"/>
            </p:cNvSpPr>
            <p:nvPr/>
          </p:nvSpPr>
          <p:spPr bwMode="auto">
            <a:xfrm>
              <a:off x="5989173" y="1362075"/>
              <a:ext cx="2138816" cy="393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smtClean="0"/>
                <a:t>Director del </a:t>
              </a:r>
              <a:r>
                <a:rPr lang="en-GB" b="1" dirty="0" err="1" smtClean="0"/>
                <a:t>Proyecto</a:t>
              </a:r>
              <a:endParaRPr lang="en-US" b="1" dirty="0"/>
            </a:p>
          </p:txBody>
        </p:sp>
        <p:sp>
          <p:nvSpPr>
            <p:cNvPr id="811024" name="Rectangle 16"/>
            <p:cNvSpPr>
              <a:spLocks noChangeArrowheads="1"/>
            </p:cNvSpPr>
            <p:nvPr/>
          </p:nvSpPr>
          <p:spPr bwMode="auto">
            <a:xfrm>
              <a:off x="4114335" y="3078163"/>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Jane</a:t>
              </a:r>
              <a:endParaRPr lang="en-US" b="1" dirty="0"/>
            </a:p>
          </p:txBody>
        </p:sp>
        <p:sp>
          <p:nvSpPr>
            <p:cNvPr id="811025" name="Rectangle 17"/>
            <p:cNvSpPr>
              <a:spLocks noChangeArrowheads="1"/>
            </p:cNvSpPr>
            <p:nvPr/>
          </p:nvSpPr>
          <p:spPr bwMode="auto">
            <a:xfrm>
              <a:off x="5073185"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Sam</a:t>
              </a:r>
              <a:endParaRPr lang="en-US" b="1" dirty="0"/>
            </a:p>
          </p:txBody>
        </p:sp>
        <p:sp>
          <p:nvSpPr>
            <p:cNvPr id="811026" name="Rectangle 18"/>
            <p:cNvSpPr>
              <a:spLocks noChangeArrowheads="1"/>
            </p:cNvSpPr>
            <p:nvPr/>
          </p:nvSpPr>
          <p:spPr bwMode="auto">
            <a:xfrm>
              <a:off x="6028860"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Joe</a:t>
              </a:r>
              <a:endParaRPr lang="en-US" b="1" dirty="0"/>
            </a:p>
          </p:txBody>
        </p:sp>
        <p:sp>
          <p:nvSpPr>
            <p:cNvPr id="811027" name="Freeform 19"/>
            <p:cNvSpPr>
              <a:spLocks/>
            </p:cNvSpPr>
            <p:nvPr/>
          </p:nvSpPr>
          <p:spPr bwMode="auto">
            <a:xfrm>
              <a:off x="4471523" y="2847975"/>
              <a:ext cx="1884362"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28" name="Line 20"/>
            <p:cNvSpPr>
              <a:spLocks noChangeShapeType="1"/>
            </p:cNvSpPr>
            <p:nvPr/>
          </p:nvSpPr>
          <p:spPr bwMode="auto">
            <a:xfrm flipV="1">
              <a:off x="5420848" y="2606675"/>
              <a:ext cx="0" cy="469900"/>
            </a:xfrm>
            <a:prstGeom prst="line">
              <a:avLst/>
            </a:prstGeom>
            <a:noFill/>
            <a:ln w="9525">
              <a:solidFill>
                <a:srgbClr val="6699FF"/>
              </a:solidFill>
              <a:round/>
              <a:headEnd/>
              <a:tailEnd/>
            </a:ln>
            <a:effectLst/>
          </p:spPr>
          <p:txBody>
            <a:bodyPr wrap="none" anchor="ctr"/>
            <a:lstStyle/>
            <a:p>
              <a:endParaRPr lang="en-US" b="1" dirty="0"/>
            </a:p>
          </p:txBody>
        </p:sp>
        <p:sp>
          <p:nvSpPr>
            <p:cNvPr id="811029" name="Freeform 21"/>
            <p:cNvSpPr>
              <a:spLocks/>
            </p:cNvSpPr>
            <p:nvPr/>
          </p:nvSpPr>
          <p:spPr bwMode="auto">
            <a:xfrm>
              <a:off x="5422435" y="1919288"/>
              <a:ext cx="3759200" cy="1187450"/>
            </a:xfrm>
            <a:custGeom>
              <a:avLst/>
              <a:gdLst/>
              <a:ahLst/>
              <a:cxnLst>
                <a:cxn ang="0">
                  <a:pos x="0" y="727"/>
                </a:cxn>
                <a:cxn ang="0">
                  <a:pos x="0" y="0"/>
                </a:cxn>
                <a:cxn ang="0">
                  <a:pos x="2186" y="0"/>
                </a:cxn>
                <a:cxn ang="0">
                  <a:pos x="2186" y="748"/>
                </a:cxn>
              </a:cxnLst>
              <a:rect l="0" t="0" r="r" b="b"/>
              <a:pathLst>
                <a:path w="2186" h="748">
                  <a:moveTo>
                    <a:pt x="0" y="727"/>
                  </a:moveTo>
                  <a:lnTo>
                    <a:pt x="0" y="0"/>
                  </a:lnTo>
                  <a:lnTo>
                    <a:pt x="2186" y="0"/>
                  </a:lnTo>
                  <a:lnTo>
                    <a:pt x="2186" y="748"/>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30" name="Line 22"/>
            <p:cNvSpPr>
              <a:spLocks noChangeShapeType="1"/>
            </p:cNvSpPr>
            <p:nvPr/>
          </p:nvSpPr>
          <p:spPr bwMode="auto">
            <a:xfrm flipV="1">
              <a:off x="6876585" y="1751013"/>
              <a:ext cx="0" cy="152400"/>
            </a:xfrm>
            <a:prstGeom prst="line">
              <a:avLst/>
            </a:prstGeom>
            <a:noFill/>
            <a:ln w="9525">
              <a:solidFill>
                <a:srgbClr val="6699FF"/>
              </a:solidFill>
              <a:round/>
              <a:headEnd/>
              <a:tailEnd/>
            </a:ln>
            <a:effectLst/>
          </p:spPr>
          <p:txBody>
            <a:bodyPr wrap="none" anchor="ctr"/>
            <a:lstStyle/>
            <a:p>
              <a:endParaRPr lang="en-US" b="1" dirty="0"/>
            </a:p>
          </p:txBody>
        </p:sp>
        <p:sp>
          <p:nvSpPr>
            <p:cNvPr id="811031" name="Rectangle 23"/>
            <p:cNvSpPr>
              <a:spLocks noChangeArrowheads="1"/>
            </p:cNvSpPr>
            <p:nvPr/>
          </p:nvSpPr>
          <p:spPr bwMode="auto">
            <a:xfrm>
              <a:off x="6895635" y="309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Mary</a:t>
              </a:r>
              <a:endParaRPr lang="en-US" b="1" dirty="0"/>
            </a:p>
          </p:txBody>
        </p:sp>
        <p:sp>
          <p:nvSpPr>
            <p:cNvPr id="811032" name="Rectangle 24"/>
            <p:cNvSpPr>
              <a:spLocks noChangeArrowheads="1"/>
            </p:cNvSpPr>
            <p:nvPr/>
          </p:nvSpPr>
          <p:spPr bwMode="auto">
            <a:xfrm>
              <a:off x="7852898" y="3094038"/>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Dave</a:t>
              </a:r>
              <a:endParaRPr lang="en-US" b="1" dirty="0"/>
            </a:p>
          </p:txBody>
        </p:sp>
        <p:sp>
          <p:nvSpPr>
            <p:cNvPr id="811033" name="Rectangle 25"/>
            <p:cNvSpPr>
              <a:spLocks noChangeArrowheads="1"/>
            </p:cNvSpPr>
            <p:nvPr/>
          </p:nvSpPr>
          <p:spPr bwMode="auto">
            <a:xfrm>
              <a:off x="8746660" y="3094038"/>
              <a:ext cx="1230471"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Contractor</a:t>
              </a:r>
              <a:endParaRPr lang="en-US" b="1" dirty="0"/>
            </a:p>
          </p:txBody>
        </p:sp>
        <p:sp>
          <p:nvSpPr>
            <p:cNvPr id="811034" name="Freeform 26"/>
            <p:cNvSpPr>
              <a:spLocks/>
            </p:cNvSpPr>
            <p:nvPr/>
          </p:nvSpPr>
          <p:spPr bwMode="auto">
            <a:xfrm>
              <a:off x="7251235" y="2862263"/>
              <a:ext cx="941388"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35" name="Line 27"/>
            <p:cNvSpPr>
              <a:spLocks noChangeShapeType="1"/>
            </p:cNvSpPr>
            <p:nvPr/>
          </p:nvSpPr>
          <p:spPr bwMode="auto">
            <a:xfrm flipV="1">
              <a:off x="7744948" y="2620963"/>
              <a:ext cx="0" cy="222250"/>
            </a:xfrm>
            <a:prstGeom prst="line">
              <a:avLst/>
            </a:prstGeom>
            <a:noFill/>
            <a:ln w="9525">
              <a:solidFill>
                <a:srgbClr val="6699FF"/>
              </a:solidFill>
              <a:round/>
              <a:headEnd/>
              <a:tailEnd/>
            </a:ln>
            <a:effectLst/>
          </p:spPr>
          <p:txBody>
            <a:bodyPr wrap="none" anchor="ctr"/>
            <a:lstStyle/>
            <a:p>
              <a:endParaRPr lang="en-US" b="1" dirty="0"/>
            </a:p>
          </p:txBody>
        </p:sp>
        <p:sp>
          <p:nvSpPr>
            <p:cNvPr id="811036" name="Text Box 28"/>
            <p:cNvSpPr txBox="1">
              <a:spLocks noChangeArrowheads="1"/>
            </p:cNvSpPr>
            <p:nvPr/>
          </p:nvSpPr>
          <p:spPr bwMode="auto">
            <a:xfrm>
              <a:off x="1071891" y="1343026"/>
              <a:ext cx="2971800" cy="369332"/>
            </a:xfrm>
            <a:prstGeom prst="rect">
              <a:avLst/>
            </a:prstGeom>
            <a:noFill/>
            <a:ln w="9525" algn="ctr">
              <a:noFill/>
              <a:miter lim="800000"/>
              <a:headEnd/>
              <a:tailEnd/>
            </a:ln>
            <a:effectLst/>
          </p:spPr>
          <p:txBody>
            <a:bodyPr wrap="square">
              <a:spAutoFit/>
            </a:bodyPr>
            <a:lstStyle/>
            <a:p>
              <a:pPr eaLnBrk="1" hangingPunct="1"/>
              <a:r>
                <a:rPr lang="en-GB" b="1" dirty="0" err="1" smtClean="0">
                  <a:solidFill>
                    <a:schemeClr val="bg2">
                      <a:lumMod val="50000"/>
                    </a:schemeClr>
                  </a:solidFill>
                </a:rPr>
                <a:t>Estructura</a:t>
              </a:r>
              <a:r>
                <a:rPr lang="en-GB" b="1" dirty="0" smtClean="0">
                  <a:solidFill>
                    <a:schemeClr val="bg2">
                      <a:lumMod val="50000"/>
                    </a:schemeClr>
                  </a:solidFill>
                </a:rPr>
                <a:t> de </a:t>
              </a:r>
              <a:r>
                <a:rPr lang="en-GB" b="1" dirty="0" err="1" smtClean="0">
                  <a:solidFill>
                    <a:schemeClr val="bg2">
                      <a:lumMod val="50000"/>
                    </a:schemeClr>
                  </a:solidFill>
                </a:rPr>
                <a:t>Organización</a:t>
              </a:r>
              <a:endParaRPr lang="en-US" b="1" dirty="0">
                <a:solidFill>
                  <a:schemeClr val="bg2">
                    <a:lumMod val="50000"/>
                  </a:schemeClr>
                </a:solidFill>
              </a:endParaRPr>
            </a:p>
          </p:txBody>
        </p:sp>
        <p:sp>
          <p:nvSpPr>
            <p:cNvPr id="811037" name="Text Box 29"/>
            <p:cNvSpPr txBox="1">
              <a:spLocks noChangeArrowheads="1"/>
            </p:cNvSpPr>
            <p:nvPr/>
          </p:nvSpPr>
          <p:spPr bwMode="auto">
            <a:xfrm>
              <a:off x="2036524" y="5693914"/>
              <a:ext cx="2143580" cy="923330"/>
            </a:xfrm>
            <a:prstGeom prst="rect">
              <a:avLst/>
            </a:prstGeom>
            <a:noFill/>
            <a:ln w="9525" algn="ctr">
              <a:noFill/>
              <a:miter lim="800000"/>
              <a:headEnd/>
              <a:tailEnd/>
            </a:ln>
            <a:effectLst/>
          </p:spPr>
          <p:txBody>
            <a:bodyPr wrap="square">
              <a:spAutoFit/>
            </a:bodyPr>
            <a:lstStyle/>
            <a:p>
              <a:pPr eaLnBrk="1" hangingPunct="1"/>
              <a:r>
                <a:rPr lang="en-GB" b="1" dirty="0" err="1" smtClean="0">
                  <a:solidFill>
                    <a:schemeClr val="bg2">
                      <a:lumMod val="50000"/>
                    </a:schemeClr>
                  </a:solidFill>
                </a:rPr>
                <a:t>Productos</a:t>
              </a:r>
              <a:r>
                <a:rPr lang="en-GB" b="1" dirty="0" smtClean="0">
                  <a:solidFill>
                    <a:schemeClr val="bg2">
                      <a:lumMod val="50000"/>
                    </a:schemeClr>
                  </a:solidFill>
                </a:rPr>
                <a:t> o </a:t>
              </a:r>
              <a:r>
                <a:rPr lang="en-GB" b="1" dirty="0" err="1" smtClean="0">
                  <a:solidFill>
                    <a:schemeClr val="bg2">
                      <a:lumMod val="50000"/>
                    </a:schemeClr>
                  </a:solidFill>
                </a:rPr>
                <a:t>Paquetes</a:t>
              </a:r>
              <a:r>
                <a:rPr lang="en-GB" b="1" dirty="0" smtClean="0">
                  <a:solidFill>
                    <a:schemeClr val="bg2">
                      <a:lumMod val="50000"/>
                    </a:schemeClr>
                  </a:solidFill>
                </a:rPr>
                <a:t> de Trabajo</a:t>
              </a:r>
              <a:endParaRPr lang="en-US" b="1" dirty="0">
                <a:solidFill>
                  <a:schemeClr val="bg2">
                    <a:lumMod val="50000"/>
                  </a:schemeClr>
                </a:solidFill>
              </a:endParaRPr>
            </a:p>
          </p:txBody>
        </p:sp>
        <p:sp>
          <p:nvSpPr>
            <p:cNvPr id="811038" name="Line 30"/>
            <p:cNvSpPr>
              <a:spLocks noChangeShapeType="1"/>
            </p:cNvSpPr>
            <p:nvPr/>
          </p:nvSpPr>
          <p:spPr bwMode="auto">
            <a:xfrm flipV="1">
              <a:off x="3379641" y="5400675"/>
              <a:ext cx="45719" cy="201839"/>
            </a:xfrm>
            <a:prstGeom prst="line">
              <a:avLst/>
            </a:prstGeom>
            <a:noFill/>
            <a:ln w="9525">
              <a:solidFill>
                <a:srgbClr val="6699FF"/>
              </a:solidFill>
              <a:round/>
              <a:headEnd/>
              <a:tailEnd type="triangle" w="med" len="med"/>
            </a:ln>
            <a:effectLst/>
          </p:spPr>
          <p:txBody>
            <a:bodyPr wrap="none" anchor="ctr"/>
            <a:lstStyle/>
            <a:p>
              <a:endParaRPr lang="en-US" b="1" dirty="0"/>
            </a:p>
          </p:txBody>
        </p:sp>
        <p:sp>
          <p:nvSpPr>
            <p:cNvPr id="811039" name="Rectangle 31"/>
            <p:cNvSpPr>
              <a:spLocks noChangeArrowheads="1"/>
            </p:cNvSpPr>
            <p:nvPr/>
          </p:nvSpPr>
          <p:spPr bwMode="auto">
            <a:xfrm>
              <a:off x="4003210" y="3495675"/>
              <a:ext cx="5572125" cy="20955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endParaRPr lang="en-US" b="1" dirty="0"/>
            </a:p>
          </p:txBody>
        </p:sp>
        <p:sp>
          <p:nvSpPr>
            <p:cNvPr id="811040" name="Line 32"/>
            <p:cNvSpPr>
              <a:spLocks noChangeShapeType="1"/>
            </p:cNvSpPr>
            <p:nvPr/>
          </p:nvSpPr>
          <p:spPr bwMode="auto">
            <a:xfrm>
              <a:off x="4952535" y="3508375"/>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1" name="Line 33"/>
            <p:cNvSpPr>
              <a:spLocks noChangeShapeType="1"/>
            </p:cNvSpPr>
            <p:nvPr/>
          </p:nvSpPr>
          <p:spPr bwMode="auto">
            <a:xfrm>
              <a:off x="593043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2" name="Line 34"/>
            <p:cNvSpPr>
              <a:spLocks noChangeShapeType="1"/>
            </p:cNvSpPr>
            <p:nvPr/>
          </p:nvSpPr>
          <p:spPr bwMode="auto">
            <a:xfrm>
              <a:off x="682578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3" name="Line 35"/>
            <p:cNvSpPr>
              <a:spLocks noChangeShapeType="1"/>
            </p:cNvSpPr>
            <p:nvPr/>
          </p:nvSpPr>
          <p:spPr bwMode="auto">
            <a:xfrm>
              <a:off x="773383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4" name="Line 36"/>
            <p:cNvSpPr>
              <a:spLocks noChangeShapeType="1"/>
            </p:cNvSpPr>
            <p:nvPr/>
          </p:nvSpPr>
          <p:spPr bwMode="auto">
            <a:xfrm>
              <a:off x="8695860"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5" name="Line 37"/>
            <p:cNvSpPr>
              <a:spLocks noChangeShapeType="1"/>
            </p:cNvSpPr>
            <p:nvPr/>
          </p:nvSpPr>
          <p:spPr bwMode="auto">
            <a:xfrm>
              <a:off x="4003210" y="4168775"/>
              <a:ext cx="5572125" cy="0"/>
            </a:xfrm>
            <a:prstGeom prst="line">
              <a:avLst/>
            </a:prstGeom>
            <a:noFill/>
            <a:ln w="9525">
              <a:solidFill>
                <a:srgbClr val="6699FF"/>
              </a:solidFill>
              <a:round/>
              <a:headEnd/>
              <a:tailEnd/>
            </a:ln>
            <a:effectLst/>
          </p:spPr>
          <p:txBody>
            <a:bodyPr wrap="none" anchor="ctr"/>
            <a:lstStyle/>
            <a:p>
              <a:endParaRPr lang="en-US" b="1" dirty="0"/>
            </a:p>
          </p:txBody>
        </p:sp>
        <p:sp>
          <p:nvSpPr>
            <p:cNvPr id="811046" name="Text Box 38"/>
            <p:cNvSpPr txBox="1">
              <a:spLocks noChangeArrowheads="1"/>
            </p:cNvSpPr>
            <p:nvPr/>
          </p:nvSpPr>
          <p:spPr bwMode="auto">
            <a:xfrm>
              <a:off x="4338266" y="3684588"/>
              <a:ext cx="340719" cy="369332"/>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47" name="Text Box 39"/>
            <p:cNvSpPr txBox="1">
              <a:spLocks noChangeArrowheads="1"/>
            </p:cNvSpPr>
            <p:nvPr/>
          </p:nvSpPr>
          <p:spPr bwMode="auto">
            <a:xfrm>
              <a:off x="5301878" y="3684588"/>
              <a:ext cx="351139" cy="369332"/>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49" name="Text Box 41"/>
            <p:cNvSpPr txBox="1">
              <a:spLocks noChangeArrowheads="1"/>
            </p:cNvSpPr>
            <p:nvPr/>
          </p:nvSpPr>
          <p:spPr bwMode="auto">
            <a:xfrm>
              <a:off x="7097341" y="3684588"/>
              <a:ext cx="332035" cy="369332"/>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sp>
          <p:nvSpPr>
            <p:cNvPr id="811050" name="Text Box 42"/>
            <p:cNvSpPr txBox="1">
              <a:spLocks noChangeArrowheads="1"/>
            </p:cNvSpPr>
            <p:nvPr/>
          </p:nvSpPr>
          <p:spPr bwMode="auto">
            <a:xfrm>
              <a:off x="5268674" y="5659668"/>
              <a:ext cx="4801166" cy="646331"/>
            </a:xfrm>
            <a:prstGeom prst="rect">
              <a:avLst/>
            </a:prstGeom>
            <a:noFill/>
            <a:ln w="9525" algn="ctr">
              <a:noFill/>
              <a:miter lim="800000"/>
              <a:headEnd/>
              <a:tailEnd/>
            </a:ln>
            <a:effectLst/>
          </p:spPr>
          <p:txBody>
            <a:bodyPr wrap="square">
              <a:spAutoFit/>
            </a:bodyPr>
            <a:lstStyle/>
            <a:p>
              <a:pPr algn="l" eaLnBrk="1" hangingPunct="1"/>
              <a:r>
                <a:rPr lang="en-GB" b="1" dirty="0"/>
                <a:t>R </a:t>
              </a:r>
              <a:r>
                <a:rPr lang="en-GB" b="1" dirty="0" smtClean="0"/>
                <a:t>– Responsible	A </a:t>
              </a:r>
              <a:r>
                <a:rPr lang="en-GB" b="1" dirty="0"/>
                <a:t>-</a:t>
              </a:r>
              <a:r>
                <a:rPr lang="en-GB" b="1" dirty="0" smtClean="0"/>
                <a:t>Accountable </a:t>
              </a:r>
              <a:br>
                <a:rPr lang="en-GB" b="1" dirty="0" smtClean="0"/>
              </a:br>
              <a:r>
                <a:rPr lang="en-GB" b="1" dirty="0" smtClean="0"/>
                <a:t>C </a:t>
              </a:r>
              <a:r>
                <a:rPr lang="en-GB" b="1" dirty="0"/>
                <a:t>- Consult </a:t>
              </a:r>
              <a:r>
                <a:rPr lang="en-GB" b="1" dirty="0" smtClean="0"/>
                <a:t>	I </a:t>
              </a:r>
              <a:r>
                <a:rPr lang="en-GB" b="1" dirty="0"/>
                <a:t>- Inform</a:t>
              </a:r>
              <a:endParaRPr lang="en-US" b="1" dirty="0"/>
            </a:p>
          </p:txBody>
        </p:sp>
        <p:sp>
          <p:nvSpPr>
            <p:cNvPr id="811051" name="Text Box 43"/>
            <p:cNvSpPr txBox="1">
              <a:spLocks noChangeArrowheads="1"/>
            </p:cNvSpPr>
            <p:nvPr/>
          </p:nvSpPr>
          <p:spPr bwMode="auto">
            <a:xfrm>
              <a:off x="8088711" y="3697288"/>
              <a:ext cx="266045" cy="369332"/>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sp>
          <p:nvSpPr>
            <p:cNvPr id="811052" name="Line 44"/>
            <p:cNvSpPr>
              <a:spLocks noChangeShapeType="1"/>
            </p:cNvSpPr>
            <p:nvPr/>
          </p:nvSpPr>
          <p:spPr bwMode="auto">
            <a:xfrm>
              <a:off x="3988923" y="4879975"/>
              <a:ext cx="5586412" cy="0"/>
            </a:xfrm>
            <a:prstGeom prst="line">
              <a:avLst/>
            </a:prstGeom>
            <a:noFill/>
            <a:ln w="9525">
              <a:solidFill>
                <a:srgbClr val="6699FF"/>
              </a:solidFill>
              <a:round/>
              <a:headEnd/>
              <a:tailEnd/>
            </a:ln>
            <a:effectLst/>
          </p:spPr>
          <p:txBody>
            <a:bodyPr wrap="none" anchor="ctr"/>
            <a:lstStyle/>
            <a:p>
              <a:endParaRPr lang="en-US" b="1" dirty="0"/>
            </a:p>
          </p:txBody>
        </p:sp>
        <p:grpSp>
          <p:nvGrpSpPr>
            <p:cNvPr id="811053" name="Group 45"/>
            <p:cNvGrpSpPr>
              <a:grpSpLocks/>
            </p:cNvGrpSpPr>
            <p:nvPr/>
          </p:nvGrpSpPr>
          <p:grpSpPr bwMode="auto">
            <a:xfrm>
              <a:off x="4379448" y="4362454"/>
              <a:ext cx="3978144" cy="384176"/>
              <a:chOff x="2209" y="2748"/>
              <a:chExt cx="2313" cy="242"/>
            </a:xfrm>
          </p:grpSpPr>
          <p:grpSp>
            <p:nvGrpSpPr>
              <p:cNvPr id="811054" name="Group 46"/>
              <p:cNvGrpSpPr>
                <a:grpSpLocks/>
              </p:cNvGrpSpPr>
              <p:nvPr/>
            </p:nvGrpSpPr>
            <p:grpSpPr bwMode="auto">
              <a:xfrm>
                <a:off x="2209" y="2748"/>
                <a:ext cx="2313" cy="242"/>
                <a:chOff x="1955" y="2712"/>
                <a:chExt cx="2313" cy="242"/>
              </a:xfrm>
            </p:grpSpPr>
            <p:sp>
              <p:nvSpPr>
                <p:cNvPr id="811055" name="Text Box 47"/>
                <p:cNvSpPr txBox="1">
                  <a:spLocks noChangeArrowheads="1"/>
                </p:cNvSpPr>
                <p:nvPr/>
              </p:nvSpPr>
              <p:spPr bwMode="auto">
                <a:xfrm>
                  <a:off x="2508" y="2712"/>
                  <a:ext cx="198" cy="233"/>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56" name="Text Box 48"/>
                <p:cNvSpPr txBox="1">
                  <a:spLocks noChangeArrowheads="1"/>
                </p:cNvSpPr>
                <p:nvPr/>
              </p:nvSpPr>
              <p:spPr bwMode="auto">
                <a:xfrm>
                  <a:off x="1955" y="2712"/>
                  <a:ext cx="116" cy="233"/>
                </a:xfrm>
                <a:prstGeom prst="rect">
                  <a:avLst/>
                </a:prstGeom>
                <a:noFill/>
                <a:ln w="9525" algn="ctr">
                  <a:noFill/>
                  <a:miter lim="800000"/>
                  <a:headEnd/>
                  <a:tailEnd/>
                </a:ln>
                <a:effectLst/>
              </p:spPr>
              <p:txBody>
                <a:bodyPr wrap="none">
                  <a:spAutoFit/>
                </a:bodyPr>
                <a:lstStyle/>
                <a:p>
                  <a:pPr eaLnBrk="1" hangingPunct="1"/>
                  <a:endParaRPr lang="en-US" b="1" dirty="0"/>
                </a:p>
              </p:txBody>
            </p:sp>
            <p:sp>
              <p:nvSpPr>
                <p:cNvPr id="811057" name="Text Box 49"/>
                <p:cNvSpPr txBox="1">
                  <a:spLocks noChangeArrowheads="1"/>
                </p:cNvSpPr>
                <p:nvPr/>
              </p:nvSpPr>
              <p:spPr bwMode="auto">
                <a:xfrm>
                  <a:off x="4113" y="2721"/>
                  <a:ext cx="155" cy="233"/>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grpSp>
          <p:sp>
            <p:nvSpPr>
              <p:cNvPr id="811058" name="Text Box 50"/>
              <p:cNvSpPr txBox="1">
                <a:spLocks noChangeArrowheads="1"/>
              </p:cNvSpPr>
              <p:nvPr/>
            </p:nvSpPr>
            <p:spPr bwMode="auto">
              <a:xfrm>
                <a:off x="3303" y="2757"/>
                <a:ext cx="204" cy="233"/>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59" name="Text Box 51"/>
              <p:cNvSpPr txBox="1">
                <a:spLocks noChangeArrowheads="1"/>
              </p:cNvSpPr>
              <p:nvPr/>
            </p:nvSpPr>
            <p:spPr bwMode="auto">
              <a:xfrm>
                <a:off x="3832" y="2749"/>
                <a:ext cx="193" cy="233"/>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grpSp>
        <p:sp>
          <p:nvSpPr>
            <p:cNvPr id="811061" name="Line 53"/>
            <p:cNvSpPr>
              <a:spLocks noChangeShapeType="1"/>
            </p:cNvSpPr>
            <p:nvPr/>
          </p:nvSpPr>
          <p:spPr bwMode="auto">
            <a:xfrm flipV="1">
              <a:off x="7743360" y="1938338"/>
              <a:ext cx="0" cy="222250"/>
            </a:xfrm>
            <a:prstGeom prst="line">
              <a:avLst/>
            </a:prstGeom>
            <a:noFill/>
            <a:ln w="9525">
              <a:solidFill>
                <a:srgbClr val="6699FF"/>
              </a:solidFill>
              <a:round/>
              <a:headEnd/>
              <a:tailEnd/>
            </a:ln>
            <a:effectLst/>
          </p:spPr>
          <p:txBody>
            <a:bodyPr wrap="none" anchor="ctr"/>
            <a:lstStyle/>
            <a:p>
              <a:endParaRPr lang="en-US" b="1" dirty="0"/>
            </a:p>
          </p:txBody>
        </p:sp>
        <p:grpSp>
          <p:nvGrpSpPr>
            <p:cNvPr id="811063" name="Group 55"/>
            <p:cNvGrpSpPr>
              <a:grpSpLocks/>
            </p:cNvGrpSpPr>
            <p:nvPr/>
          </p:nvGrpSpPr>
          <p:grpSpPr bwMode="auto">
            <a:xfrm>
              <a:off x="5394390" y="5083182"/>
              <a:ext cx="3949694" cy="392113"/>
              <a:chOff x="2799" y="3202"/>
              <a:chExt cx="2297" cy="247"/>
            </a:xfrm>
          </p:grpSpPr>
          <p:grpSp>
            <p:nvGrpSpPr>
              <p:cNvPr id="811064" name="Group 56"/>
              <p:cNvGrpSpPr>
                <a:grpSpLocks/>
              </p:cNvGrpSpPr>
              <p:nvPr/>
            </p:nvGrpSpPr>
            <p:grpSpPr bwMode="auto">
              <a:xfrm>
                <a:off x="2799" y="3202"/>
                <a:ext cx="1243" cy="241"/>
                <a:chOff x="3066" y="3184"/>
                <a:chExt cx="1243" cy="241"/>
              </a:xfrm>
            </p:grpSpPr>
            <p:sp>
              <p:nvSpPr>
                <p:cNvPr id="811065" name="Text Box 57"/>
                <p:cNvSpPr txBox="1">
                  <a:spLocks noChangeArrowheads="1"/>
                </p:cNvSpPr>
                <p:nvPr/>
              </p:nvSpPr>
              <p:spPr bwMode="auto">
                <a:xfrm>
                  <a:off x="3572" y="3192"/>
                  <a:ext cx="198" cy="233"/>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66" name="Text Box 58"/>
                <p:cNvSpPr txBox="1">
                  <a:spLocks noChangeArrowheads="1"/>
                </p:cNvSpPr>
                <p:nvPr/>
              </p:nvSpPr>
              <p:spPr bwMode="auto">
                <a:xfrm>
                  <a:off x="4116" y="3184"/>
                  <a:ext cx="193" cy="233"/>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sp>
              <p:nvSpPr>
                <p:cNvPr id="811067" name="Text Box 59"/>
                <p:cNvSpPr txBox="1">
                  <a:spLocks noChangeArrowheads="1"/>
                </p:cNvSpPr>
                <p:nvPr/>
              </p:nvSpPr>
              <p:spPr bwMode="auto">
                <a:xfrm>
                  <a:off x="3066" y="3185"/>
                  <a:ext cx="155" cy="233"/>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grpSp>
          <p:sp>
            <p:nvSpPr>
              <p:cNvPr id="811068" name="Text Box 60"/>
              <p:cNvSpPr txBox="1">
                <a:spLocks noChangeArrowheads="1"/>
              </p:cNvSpPr>
              <p:nvPr/>
            </p:nvSpPr>
            <p:spPr bwMode="auto">
              <a:xfrm>
                <a:off x="4892" y="3216"/>
                <a:ext cx="204" cy="233"/>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69" name="Text Box 61"/>
              <p:cNvSpPr txBox="1">
                <a:spLocks noChangeArrowheads="1"/>
              </p:cNvSpPr>
              <p:nvPr/>
            </p:nvSpPr>
            <p:spPr bwMode="auto">
              <a:xfrm>
                <a:off x="4364" y="3215"/>
                <a:ext cx="116" cy="233"/>
              </a:xfrm>
              <a:prstGeom prst="rect">
                <a:avLst/>
              </a:prstGeom>
              <a:noFill/>
              <a:ln w="9525" algn="ctr">
                <a:noFill/>
                <a:miter lim="800000"/>
                <a:headEnd/>
                <a:tailEnd/>
              </a:ln>
              <a:effectLst/>
            </p:spPr>
            <p:txBody>
              <a:bodyPr wrap="none">
                <a:spAutoFit/>
              </a:bodyPr>
              <a:lstStyle/>
              <a:p>
                <a:pPr eaLnBrk="1" hangingPunct="1"/>
                <a:endParaRPr lang="en-US" b="1" dirty="0"/>
              </a:p>
            </p:txBody>
          </p:sp>
        </p:grpSp>
        <p:sp>
          <p:nvSpPr>
            <p:cNvPr id="61" name="Rectangle 14"/>
            <p:cNvSpPr>
              <a:spLocks noChangeArrowheads="1"/>
            </p:cNvSpPr>
            <p:nvPr/>
          </p:nvSpPr>
          <p:spPr bwMode="auto">
            <a:xfrm>
              <a:off x="4680895" y="2126346"/>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err="1" smtClean="0"/>
                <a:t>Líder</a:t>
              </a:r>
              <a:r>
                <a:rPr lang="en-GB" b="1" dirty="0" smtClean="0"/>
                <a:t>  de </a:t>
              </a:r>
              <a:r>
                <a:rPr lang="en-GB" b="1" dirty="0" err="1" smtClean="0"/>
                <a:t>Equipo</a:t>
              </a:r>
              <a:endParaRPr lang="en-US" b="1" dirty="0"/>
            </a:p>
          </p:txBody>
        </p:sp>
      </p:grpSp>
      <p:sp>
        <p:nvSpPr>
          <p:cNvPr id="2" name="Footer Placeholder 1"/>
          <p:cNvSpPr>
            <a:spLocks noGrp="1"/>
          </p:cNvSpPr>
          <p:nvPr>
            <p:ph type="ftr" sz="quarter" idx="11"/>
          </p:nvPr>
        </p:nvSpPr>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186</a:t>
            </a:fld>
            <a:endParaRPr lang="en-US" dirty="0"/>
          </a:p>
        </p:txBody>
      </p:sp>
    </p:spTree>
    <p:extLst>
      <p:ext uri="{BB962C8B-B14F-4D97-AF65-F5344CB8AC3E}">
        <p14:creationId xmlns:p14="http://schemas.microsoft.com/office/powerpoint/2010/main" val="96027947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19</a:t>
            </a:fld>
            <a:endParaRPr lang="en-US" dirty="0"/>
          </a:p>
        </p:txBody>
      </p:sp>
      <p:sp>
        <p:nvSpPr>
          <p:cNvPr id="6" name="TextBox 5"/>
          <p:cNvSpPr txBox="1"/>
          <p:nvPr/>
        </p:nvSpPr>
        <p:spPr>
          <a:xfrm>
            <a:off x="152400" y="1600200"/>
            <a:ext cx="8839200" cy="3693319"/>
          </a:xfrm>
          <a:prstGeom prst="rect">
            <a:avLst/>
          </a:prstGeom>
          <a:noFill/>
        </p:spPr>
        <p:txBody>
          <a:bodyPr wrap="square" rtlCol="0">
            <a:spAutoFit/>
          </a:bodyPr>
          <a:lstStyle/>
          <a:p>
            <a:r>
              <a:rPr lang="en-US" dirty="0" err="1" smtClean="0"/>
              <a:t>Consiste</a:t>
            </a:r>
            <a:r>
              <a:rPr lang="en-US" dirty="0" smtClean="0"/>
              <a:t> de un </a:t>
            </a:r>
            <a:r>
              <a:rPr lang="en-US" dirty="0" err="1" smtClean="0"/>
              <a:t>único</a:t>
            </a:r>
            <a:r>
              <a:rPr lang="en-US" dirty="0" smtClean="0"/>
              <a:t> </a:t>
            </a:r>
            <a:r>
              <a:rPr lang="en-US" dirty="0" err="1" smtClean="0"/>
              <a:t>conjunto</a:t>
            </a:r>
            <a:r>
              <a:rPr lang="en-US" dirty="0" smtClean="0"/>
              <a:t> de </a:t>
            </a:r>
            <a:r>
              <a:rPr lang="en-US" dirty="0" err="1" smtClean="0"/>
              <a:t>procesos</a:t>
            </a:r>
            <a:r>
              <a:rPr lang="en-US" dirty="0" smtClean="0"/>
              <a:t> </a:t>
            </a:r>
            <a:r>
              <a:rPr lang="en-US" dirty="0" err="1" smtClean="0"/>
              <a:t>que</a:t>
            </a:r>
            <a:r>
              <a:rPr lang="en-US" dirty="0" smtClean="0"/>
              <a:t> </a:t>
            </a:r>
            <a:r>
              <a:rPr lang="en-US" dirty="0" err="1" smtClean="0"/>
              <a:t>comprenden</a:t>
            </a:r>
            <a:r>
              <a:rPr lang="en-US" dirty="0" smtClean="0"/>
              <a:t> </a:t>
            </a:r>
            <a:r>
              <a:rPr lang="en-US" dirty="0" err="1" smtClean="0"/>
              <a:t>actividades</a:t>
            </a:r>
            <a:r>
              <a:rPr lang="en-US" dirty="0" smtClean="0"/>
              <a:t>  </a:t>
            </a:r>
            <a:r>
              <a:rPr lang="en-US" dirty="0" err="1" smtClean="0"/>
              <a:t>coordinadas</a:t>
            </a:r>
            <a:r>
              <a:rPr lang="en-US" dirty="0" smtClean="0"/>
              <a:t> y </a:t>
            </a:r>
            <a:r>
              <a:rPr lang="en-US" dirty="0" err="1" smtClean="0"/>
              <a:t>controladas</a:t>
            </a:r>
            <a:r>
              <a:rPr lang="en-US" dirty="0" smtClean="0"/>
              <a:t>  con </a:t>
            </a:r>
            <a:r>
              <a:rPr lang="en-US" dirty="0" err="1" smtClean="0"/>
              <a:t>fechas</a:t>
            </a:r>
            <a:r>
              <a:rPr lang="en-US" dirty="0" smtClean="0"/>
              <a:t> de </a:t>
            </a:r>
            <a:r>
              <a:rPr lang="en-US" dirty="0" err="1" smtClean="0"/>
              <a:t>inicio</a:t>
            </a:r>
            <a:r>
              <a:rPr lang="en-US" dirty="0" smtClean="0"/>
              <a:t> y fin, </a:t>
            </a:r>
            <a:r>
              <a:rPr lang="en-US" dirty="0" err="1" smtClean="0"/>
              <a:t>llevadas</a:t>
            </a:r>
            <a:r>
              <a:rPr lang="en-US" dirty="0" smtClean="0"/>
              <a:t> a </a:t>
            </a:r>
            <a:r>
              <a:rPr lang="en-US" dirty="0" err="1" smtClean="0"/>
              <a:t>cabo</a:t>
            </a:r>
            <a:r>
              <a:rPr lang="en-US" dirty="0" smtClean="0"/>
              <a:t> </a:t>
            </a:r>
            <a:r>
              <a:rPr lang="en-US" dirty="0" err="1" smtClean="0"/>
              <a:t>para</a:t>
            </a:r>
            <a:r>
              <a:rPr lang="en-US" dirty="0" smtClean="0"/>
              <a:t> </a:t>
            </a:r>
            <a:r>
              <a:rPr lang="en-US" dirty="0" err="1" smtClean="0"/>
              <a:t>lograr</a:t>
            </a:r>
            <a:r>
              <a:rPr lang="en-US" dirty="0" smtClean="0"/>
              <a:t> los </a:t>
            </a:r>
            <a:r>
              <a:rPr lang="en-US" dirty="0" err="1" smtClean="0"/>
              <a:t>objetivos</a:t>
            </a:r>
            <a:r>
              <a:rPr lang="en-US" dirty="0" smtClean="0"/>
              <a:t> del </a:t>
            </a:r>
            <a:r>
              <a:rPr lang="en-US" dirty="0" err="1" smtClean="0"/>
              <a:t>proyecto</a:t>
            </a:r>
            <a:r>
              <a:rPr lang="en-US" dirty="0" smtClean="0"/>
              <a:t>. El </a:t>
            </a:r>
            <a:r>
              <a:rPr lang="en-US" dirty="0" err="1" smtClean="0"/>
              <a:t>logro</a:t>
            </a:r>
            <a:r>
              <a:rPr lang="en-US" dirty="0" smtClean="0"/>
              <a:t> de los </a:t>
            </a:r>
            <a:r>
              <a:rPr lang="en-US" dirty="0" err="1" smtClean="0"/>
              <a:t>objetivos</a:t>
            </a:r>
            <a:r>
              <a:rPr lang="en-US" dirty="0" smtClean="0"/>
              <a:t> del </a:t>
            </a:r>
            <a:r>
              <a:rPr lang="en-US" dirty="0" err="1" smtClean="0"/>
              <a:t>proyecto</a:t>
            </a:r>
            <a:r>
              <a:rPr lang="en-US" dirty="0" smtClean="0"/>
              <a:t> </a:t>
            </a:r>
            <a:r>
              <a:rPr lang="en-US" dirty="0" err="1" smtClean="0"/>
              <a:t>requiere</a:t>
            </a:r>
            <a:r>
              <a:rPr lang="en-US" dirty="0" smtClean="0"/>
              <a:t> la </a:t>
            </a:r>
            <a:r>
              <a:rPr lang="en-US" dirty="0" err="1" smtClean="0"/>
              <a:t>provisión</a:t>
            </a:r>
            <a:r>
              <a:rPr lang="en-US" dirty="0" smtClean="0"/>
              <a:t> de </a:t>
            </a:r>
            <a:r>
              <a:rPr lang="en-US" dirty="0" err="1" smtClean="0"/>
              <a:t>entregables</a:t>
            </a:r>
            <a:r>
              <a:rPr lang="en-US" dirty="0" smtClean="0"/>
              <a:t> </a:t>
            </a:r>
            <a:r>
              <a:rPr lang="en-US" dirty="0" err="1" smtClean="0"/>
              <a:t>que</a:t>
            </a:r>
            <a:r>
              <a:rPr lang="en-US" dirty="0" smtClean="0"/>
              <a:t> </a:t>
            </a:r>
            <a:r>
              <a:rPr lang="en-US" dirty="0" err="1" smtClean="0"/>
              <a:t>cumplan</a:t>
            </a:r>
            <a:r>
              <a:rPr lang="en-US" dirty="0" smtClean="0"/>
              <a:t> </a:t>
            </a:r>
            <a:r>
              <a:rPr lang="en-US" dirty="0" err="1" smtClean="0"/>
              <a:t>requerimientos</a:t>
            </a:r>
            <a:r>
              <a:rPr lang="en-US" dirty="0" smtClean="0"/>
              <a:t> </a:t>
            </a:r>
            <a:r>
              <a:rPr lang="en-US" dirty="0" err="1" smtClean="0"/>
              <a:t>específicos</a:t>
            </a:r>
            <a:r>
              <a:rPr lang="en-US" dirty="0" smtClean="0"/>
              <a:t>. </a:t>
            </a:r>
          </a:p>
          <a:p>
            <a:endParaRPr lang="en-US" dirty="0"/>
          </a:p>
          <a:p>
            <a:r>
              <a:rPr lang="en-US" dirty="0" err="1" smtClean="0"/>
              <a:t>Aunque</a:t>
            </a:r>
            <a:r>
              <a:rPr lang="en-US" dirty="0" smtClean="0"/>
              <a:t> </a:t>
            </a:r>
            <a:r>
              <a:rPr lang="en-US" dirty="0" err="1" smtClean="0"/>
              <a:t>haya</a:t>
            </a:r>
            <a:r>
              <a:rPr lang="en-US" dirty="0" smtClean="0"/>
              <a:t> </a:t>
            </a:r>
            <a:r>
              <a:rPr lang="en-US" dirty="0" err="1" smtClean="0"/>
              <a:t>proyectos</a:t>
            </a:r>
            <a:r>
              <a:rPr lang="en-US" dirty="0" smtClean="0"/>
              <a:t> </a:t>
            </a:r>
            <a:r>
              <a:rPr lang="en-US" dirty="0" err="1" smtClean="0"/>
              <a:t>que</a:t>
            </a:r>
            <a:r>
              <a:rPr lang="en-US" dirty="0" smtClean="0"/>
              <a:t> </a:t>
            </a:r>
            <a:r>
              <a:rPr lang="en-US" dirty="0" err="1" smtClean="0"/>
              <a:t>puedan</a:t>
            </a:r>
            <a:r>
              <a:rPr lang="en-US" dirty="0" smtClean="0"/>
              <a:t> ser </a:t>
            </a:r>
            <a:r>
              <a:rPr lang="en-US" dirty="0" err="1" smtClean="0"/>
              <a:t>similares</a:t>
            </a:r>
            <a:r>
              <a:rPr lang="en-US" dirty="0" smtClean="0"/>
              <a:t>, </a:t>
            </a:r>
            <a:r>
              <a:rPr lang="en-US" dirty="0" err="1" smtClean="0"/>
              <a:t>cada</a:t>
            </a:r>
            <a:r>
              <a:rPr lang="en-US" dirty="0" smtClean="0"/>
              <a:t> </a:t>
            </a:r>
            <a:r>
              <a:rPr lang="en-US" dirty="0" err="1" smtClean="0"/>
              <a:t>proyecto</a:t>
            </a:r>
            <a:r>
              <a:rPr lang="en-US" dirty="0" smtClean="0"/>
              <a:t> </a:t>
            </a:r>
            <a:r>
              <a:rPr lang="en-US" dirty="0" err="1" smtClean="0"/>
              <a:t>es</a:t>
            </a:r>
            <a:r>
              <a:rPr lang="en-US" dirty="0" smtClean="0"/>
              <a:t> </a:t>
            </a:r>
            <a:r>
              <a:rPr lang="en-US" dirty="0" err="1" smtClean="0"/>
              <a:t>único</a:t>
            </a:r>
            <a:r>
              <a:rPr lang="en-US" dirty="0" smtClean="0"/>
              <a:t>. Las </a:t>
            </a:r>
            <a:r>
              <a:rPr lang="en-US" dirty="0" err="1" smtClean="0"/>
              <a:t>diferencias</a:t>
            </a:r>
            <a:r>
              <a:rPr lang="en-US" dirty="0" smtClean="0"/>
              <a:t> en los </a:t>
            </a:r>
            <a:r>
              <a:rPr lang="en-US" dirty="0" err="1" smtClean="0"/>
              <a:t>proyectos</a:t>
            </a:r>
            <a:r>
              <a:rPr lang="en-US" dirty="0" smtClean="0"/>
              <a:t> </a:t>
            </a:r>
            <a:r>
              <a:rPr lang="en-US" dirty="0" err="1" smtClean="0"/>
              <a:t>pueden</a:t>
            </a:r>
            <a:r>
              <a:rPr lang="en-US" dirty="0" smtClean="0"/>
              <a:t> </a:t>
            </a:r>
            <a:r>
              <a:rPr lang="en-US" dirty="0" err="1" smtClean="0"/>
              <a:t>ocurrir</a:t>
            </a:r>
            <a:r>
              <a:rPr lang="en-US" dirty="0" smtClean="0"/>
              <a:t> en lo </a:t>
            </a:r>
            <a:r>
              <a:rPr lang="en-US" dirty="0" err="1" smtClean="0"/>
              <a:t>siguiente</a:t>
            </a:r>
            <a:r>
              <a:rPr lang="en-US" dirty="0" smtClean="0"/>
              <a:t>:</a:t>
            </a:r>
            <a:endParaRPr lang="en-US" dirty="0"/>
          </a:p>
          <a:p>
            <a:r>
              <a:rPr lang="en-US" dirty="0"/>
              <a:t>— </a:t>
            </a:r>
            <a:r>
              <a:rPr lang="en-US" dirty="0" smtClean="0"/>
              <a:t>los </a:t>
            </a:r>
            <a:r>
              <a:rPr lang="en-US" dirty="0" err="1" smtClean="0"/>
              <a:t>entregables</a:t>
            </a:r>
            <a:r>
              <a:rPr lang="en-US" dirty="0" smtClean="0"/>
              <a:t> </a:t>
            </a:r>
            <a:r>
              <a:rPr lang="en-US" dirty="0" err="1" smtClean="0"/>
              <a:t>provistos</a:t>
            </a:r>
            <a:r>
              <a:rPr lang="en-US" dirty="0" smtClean="0"/>
              <a:t>;</a:t>
            </a:r>
            <a:endParaRPr lang="en-US" dirty="0"/>
          </a:p>
          <a:p>
            <a:r>
              <a:rPr lang="en-US" dirty="0"/>
              <a:t>— </a:t>
            </a:r>
            <a:r>
              <a:rPr lang="en-US" dirty="0" smtClean="0"/>
              <a:t>Las </a:t>
            </a:r>
            <a:r>
              <a:rPr lang="en-US" dirty="0" err="1" smtClean="0"/>
              <a:t>partes</a:t>
            </a:r>
            <a:r>
              <a:rPr lang="en-US" dirty="0" smtClean="0"/>
              <a:t> </a:t>
            </a:r>
            <a:r>
              <a:rPr lang="en-US" dirty="0" err="1" smtClean="0"/>
              <a:t>interesadas</a:t>
            </a:r>
            <a:r>
              <a:rPr lang="en-US" dirty="0" smtClean="0"/>
              <a:t> </a:t>
            </a:r>
            <a:r>
              <a:rPr lang="en-US" dirty="0" err="1" smtClean="0"/>
              <a:t>que</a:t>
            </a:r>
            <a:r>
              <a:rPr lang="en-US" dirty="0" smtClean="0"/>
              <a:t> </a:t>
            </a:r>
            <a:r>
              <a:rPr lang="en-US" dirty="0" err="1" smtClean="0"/>
              <a:t>están</a:t>
            </a:r>
            <a:r>
              <a:rPr lang="en-US" dirty="0" smtClean="0"/>
              <a:t> </a:t>
            </a:r>
            <a:r>
              <a:rPr lang="en-US" dirty="0" err="1" smtClean="0"/>
              <a:t>influenciando</a:t>
            </a:r>
            <a:r>
              <a:rPr lang="en-US" dirty="0" smtClean="0"/>
              <a:t>;</a:t>
            </a:r>
            <a:endParaRPr lang="en-US" dirty="0"/>
          </a:p>
          <a:p>
            <a:r>
              <a:rPr lang="en-US" dirty="0"/>
              <a:t>— </a:t>
            </a:r>
            <a:r>
              <a:rPr lang="en-US" dirty="0" smtClean="0"/>
              <a:t>los </a:t>
            </a:r>
            <a:r>
              <a:rPr lang="en-US" dirty="0" err="1" smtClean="0"/>
              <a:t>recursos</a:t>
            </a:r>
            <a:r>
              <a:rPr lang="en-US" dirty="0" smtClean="0"/>
              <a:t> </a:t>
            </a:r>
            <a:r>
              <a:rPr lang="en-US" dirty="0" err="1" smtClean="0"/>
              <a:t>utilizados</a:t>
            </a:r>
            <a:r>
              <a:rPr lang="en-US" dirty="0" smtClean="0"/>
              <a:t>;</a:t>
            </a:r>
            <a:endParaRPr lang="en-US" dirty="0"/>
          </a:p>
          <a:p>
            <a:r>
              <a:rPr lang="en-US" dirty="0"/>
              <a:t>— </a:t>
            </a:r>
            <a:r>
              <a:rPr lang="en-US" dirty="0" err="1" smtClean="0"/>
              <a:t>las</a:t>
            </a:r>
            <a:r>
              <a:rPr lang="en-US" dirty="0" smtClean="0"/>
              <a:t> </a:t>
            </a:r>
            <a:r>
              <a:rPr lang="en-US" dirty="0" err="1" smtClean="0"/>
              <a:t>restricciones</a:t>
            </a:r>
            <a:r>
              <a:rPr lang="en-US" dirty="0" smtClean="0"/>
              <a:t>;</a:t>
            </a:r>
            <a:endParaRPr lang="en-US" dirty="0"/>
          </a:p>
          <a:p>
            <a:r>
              <a:rPr lang="en-US" dirty="0"/>
              <a:t>— </a:t>
            </a:r>
            <a:r>
              <a:rPr lang="en-US" dirty="0" smtClean="0"/>
              <a:t>el </a:t>
            </a:r>
            <a:r>
              <a:rPr lang="en-US" dirty="0" err="1" smtClean="0"/>
              <a:t>modo</a:t>
            </a:r>
            <a:r>
              <a:rPr lang="en-US" dirty="0" smtClean="0"/>
              <a:t> en </a:t>
            </a:r>
            <a:r>
              <a:rPr lang="en-US" dirty="0" err="1" smtClean="0"/>
              <a:t>que</a:t>
            </a:r>
            <a:r>
              <a:rPr lang="en-US" dirty="0" smtClean="0"/>
              <a:t> los </a:t>
            </a:r>
            <a:r>
              <a:rPr lang="en-US" dirty="0" err="1" smtClean="0"/>
              <a:t>procesos</a:t>
            </a:r>
            <a:r>
              <a:rPr lang="en-US" dirty="0" smtClean="0"/>
              <a:t> son </a:t>
            </a:r>
            <a:r>
              <a:rPr lang="en-US" dirty="0" err="1" smtClean="0"/>
              <a:t>adecuados</a:t>
            </a:r>
            <a:r>
              <a:rPr lang="en-US" dirty="0" smtClean="0"/>
              <a:t>  </a:t>
            </a:r>
            <a:r>
              <a:rPr lang="en-US" dirty="0" err="1" smtClean="0"/>
              <a:t>para</a:t>
            </a:r>
            <a:r>
              <a:rPr lang="en-US" dirty="0" smtClean="0"/>
              <a:t> </a:t>
            </a:r>
            <a:r>
              <a:rPr lang="en-US" dirty="0" err="1" smtClean="0"/>
              <a:t>crear</a:t>
            </a:r>
            <a:r>
              <a:rPr lang="en-US" dirty="0" smtClean="0"/>
              <a:t> </a:t>
            </a:r>
          </a:p>
          <a:p>
            <a:r>
              <a:rPr lang="en-US" dirty="0" smtClean="0"/>
              <a:t>los </a:t>
            </a:r>
            <a:r>
              <a:rPr lang="en-US" dirty="0" err="1" smtClean="0"/>
              <a:t>entregables</a:t>
            </a:r>
            <a:r>
              <a:rPr lang="en-US" dirty="0" smtClean="0"/>
              <a:t>.</a:t>
            </a:r>
            <a:endParaRPr lang="en-US" dirty="0"/>
          </a:p>
        </p:txBody>
      </p:sp>
      <p:pic>
        <p:nvPicPr>
          <p:cNvPr id="7" name="Picture 6"/>
          <p:cNvPicPr>
            <a:picLocks noChangeAspect="1"/>
          </p:cNvPicPr>
          <p:nvPr/>
        </p:nvPicPr>
        <p:blipFill>
          <a:blip r:embed="rId2" cstate="print"/>
          <a:stretch>
            <a:fillRect/>
          </a:stretch>
        </p:blipFill>
        <p:spPr>
          <a:xfrm>
            <a:off x="6248400" y="3810000"/>
            <a:ext cx="2774094" cy="1769872"/>
          </a:xfrm>
          <a:prstGeom prst="rect">
            <a:avLst/>
          </a:prstGeom>
        </p:spPr>
      </p:pic>
      <p:sp>
        <p:nvSpPr>
          <p:cNvPr id="8" name="TextBox 7"/>
          <p:cNvSpPr txBox="1"/>
          <p:nvPr/>
        </p:nvSpPr>
        <p:spPr>
          <a:xfrm>
            <a:off x="381000" y="304800"/>
            <a:ext cx="2279598" cy="584775"/>
          </a:xfrm>
          <a:prstGeom prst="rect">
            <a:avLst/>
          </a:prstGeom>
          <a:noFill/>
        </p:spPr>
        <p:txBody>
          <a:bodyPr wrap="none" rtlCol="0">
            <a:spAutoFit/>
          </a:bodyPr>
          <a:lstStyle/>
          <a:p>
            <a:r>
              <a:rPr lang="en-US" sz="3200" dirty="0" smtClean="0"/>
              <a:t>Un </a:t>
            </a:r>
            <a:r>
              <a:rPr lang="en-US" sz="3200" dirty="0" err="1" smtClean="0"/>
              <a:t>Proyecto</a:t>
            </a:r>
            <a:r>
              <a:rPr lang="en-US" dirty="0" smtClean="0"/>
              <a:t> </a:t>
            </a:r>
            <a:endParaRPr lang="en-US" dirty="0"/>
          </a:p>
        </p:txBody>
      </p:sp>
    </p:spTree>
    <p:extLst>
      <p:ext uri="{BB962C8B-B14F-4D97-AF65-F5344CB8AC3E}">
        <p14:creationId xmlns:p14="http://schemas.microsoft.com/office/powerpoint/2010/main" val="734987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ES" smtClean="0"/>
              <a:t>Gestionando Proyectos Sostenibles</a:t>
            </a:r>
            <a:endParaRPr lang="es-ES" dirty="0"/>
          </a:p>
        </p:txBody>
      </p:sp>
      <p:sp>
        <p:nvSpPr>
          <p:cNvPr id="5" name="4 Marcador de fecha"/>
          <p:cNvSpPr>
            <a:spLocks noGrp="1"/>
          </p:cNvSpPr>
          <p:nvPr>
            <p:ph type="dt" sz="half" idx="4294967295"/>
          </p:nvPr>
        </p:nvSpPr>
        <p:spPr>
          <a:xfrm>
            <a:off x="6804248" y="6309320"/>
            <a:ext cx="2133600" cy="365125"/>
          </a:xfrm>
          <a:prstGeom prst="rect">
            <a:avLst/>
          </a:prstGeom>
        </p:spPr>
        <p:txBody>
          <a:bodyPr/>
          <a:lstStyle/>
          <a:p>
            <a:fld id="{367095AA-B3D1-D042-B5DC-A4D60CF46A21}" type="datetime4">
              <a:rPr lang="en-US" smtClean="0"/>
              <a:pPr/>
              <a:t>July 8, 2014</a:t>
            </a:fld>
            <a:endParaRPr lang="es-ES"/>
          </a:p>
        </p:txBody>
      </p:sp>
      <p:sp>
        <p:nvSpPr>
          <p:cNvPr id="6" name="1 CuadroTexto"/>
          <p:cNvSpPr txBox="1">
            <a:spLocks noGrp="1" noChangeArrowheads="1"/>
          </p:cNvSpPr>
          <p:nvPr>
            <p:ph type="title"/>
          </p:nvPr>
        </p:nvSpPr>
        <p:spPr bwMode="auto">
          <a:xfrm>
            <a:off x="228600" y="0"/>
            <a:ext cx="8229600" cy="584775"/>
          </a:xfrm>
          <a:prstGeom prst="rect">
            <a:avLst/>
          </a:prstGeom>
          <a:noFill/>
          <a:ln w="9525">
            <a:noFill/>
            <a:miter lim="800000"/>
            <a:headEnd/>
            <a:tailEnd/>
          </a:ln>
        </p:spPr>
        <p:txBody>
          <a:bodyPr>
            <a:spAutoFit/>
          </a:bodyPr>
          <a:lstStyle/>
          <a:p>
            <a:pPr algn="ctr"/>
            <a:r>
              <a:rPr lang="en-US" sz="3200" b="1" i="1" dirty="0" smtClean="0">
                <a:latin typeface="Cantarell" panose="02000603000000000000" pitchFamily="2" charset="0"/>
              </a:rPr>
              <a:t>                          </a:t>
            </a:r>
            <a:r>
              <a:rPr lang="en-US" sz="3200" b="1" i="1" dirty="0" err="1" smtClean="0">
                <a:latin typeface="Cantarell" panose="02000603000000000000" pitchFamily="2" charset="0"/>
              </a:rPr>
              <a:t>Sobre</a:t>
            </a:r>
            <a:r>
              <a:rPr lang="en-US" sz="3200" b="1" i="1" dirty="0" smtClean="0">
                <a:latin typeface="Cantarell" panose="02000603000000000000" pitchFamily="2" charset="0"/>
              </a:rPr>
              <a:t> </a:t>
            </a:r>
            <a:r>
              <a:rPr lang="en-US" sz="3200" b="1" i="1" dirty="0">
                <a:latin typeface="Cantarell" panose="02000603000000000000" pitchFamily="2" charset="0"/>
              </a:rPr>
              <a:t>el Expositor</a:t>
            </a:r>
            <a:endParaRPr lang="es-ES" sz="3200" b="1" i="1" dirty="0">
              <a:latin typeface="Cantarell" panose="02000603000000000000" pitchFamily="2" charset="0"/>
            </a:endParaRPr>
          </a:p>
        </p:txBody>
      </p:sp>
      <p:graphicFrame>
        <p:nvGraphicFramePr>
          <p:cNvPr id="7" name="Diagram 5"/>
          <p:cNvGraphicFramePr>
            <a:graphicFrameLocks noGrp="1"/>
          </p:cNvGraphicFramePr>
          <p:nvPr>
            <p:ph idx="1"/>
          </p:nvPr>
        </p:nvGraphicFramePr>
        <p:xfrm>
          <a:off x="0" y="1219200"/>
          <a:ext cx="3600400" cy="24482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3 Rectángulo"/>
          <p:cNvSpPr>
            <a:spLocks noChangeArrowheads="1"/>
          </p:cNvSpPr>
          <p:nvPr/>
        </p:nvSpPr>
        <p:spPr bwMode="auto">
          <a:xfrm>
            <a:off x="2286000" y="1066800"/>
            <a:ext cx="6300191" cy="4965462"/>
          </a:xfrm>
          <a:prstGeom prst="rect">
            <a:avLst/>
          </a:prstGeom>
          <a:noFill/>
          <a:ln w="9525">
            <a:noFill/>
            <a:miter lim="800000"/>
            <a:headEnd/>
            <a:tailEnd/>
          </a:ln>
        </p:spPr>
        <p:txBody>
          <a:bodyPr wrap="square">
            <a:spAutoFit/>
          </a:bodyPr>
          <a:lstStyle/>
          <a:p>
            <a:pPr>
              <a:lnSpc>
                <a:spcPts val="1563"/>
              </a:lnSpc>
              <a:spcBef>
                <a:spcPts val="600"/>
              </a:spcBef>
              <a:spcAft>
                <a:spcPts val="600"/>
              </a:spcAft>
              <a:buFont typeface="Wingdings" pitchFamily="2" charset="2"/>
              <a:buChar char="ü"/>
            </a:pPr>
            <a:r>
              <a:rPr lang="es-ES" sz="1400" dirty="0">
                <a:latin typeface="Aller" panose="02000503030000020004" pitchFamily="2" charset="0"/>
              </a:rPr>
              <a:t>    Ing. Industrial, MBA, GPM, PMP con más de 25 años de  experiencia en Compañías Eléctricas: Equipamiento de Telecontrol, Gestión Comercial y  Comunicaciones, RSE, SIG (ISO 9001, ISO 14001, OHSAS 18001, Resol ENRE 057/2003 Seguridad Pública). </a:t>
            </a:r>
          </a:p>
          <a:p>
            <a:pPr>
              <a:lnSpc>
                <a:spcPts val="1563"/>
              </a:lnSpc>
              <a:spcBef>
                <a:spcPts val="600"/>
              </a:spcBef>
              <a:spcAft>
                <a:spcPts val="600"/>
              </a:spcAft>
              <a:buFont typeface="Wingdings" pitchFamily="2" charset="2"/>
              <a:buChar char="ü"/>
            </a:pPr>
            <a:r>
              <a:rPr lang="es-ES" sz="1400" dirty="0" smtClean="0">
                <a:latin typeface="Aller" panose="02000503030000020004" pitchFamily="2" charset="0"/>
              </a:rPr>
              <a:t>         </a:t>
            </a:r>
            <a:r>
              <a:rPr lang="es-ES" sz="1400" dirty="0">
                <a:latin typeface="Aller" panose="02000503030000020004" pitchFamily="2" charset="0"/>
              </a:rPr>
              <a:t>Miembro de los Comité de Comunicaciones y de Desarrollo Sostenible y  Gestión Ambiental de </a:t>
            </a:r>
            <a:r>
              <a:rPr lang="es-ES" sz="1400" dirty="0" err="1">
                <a:latin typeface="Aller" panose="02000503030000020004" pitchFamily="2" charset="0"/>
              </a:rPr>
              <a:t>Electricité</a:t>
            </a:r>
            <a:r>
              <a:rPr lang="es-ES" sz="1400" dirty="0">
                <a:latin typeface="Aller" panose="02000503030000020004" pitchFamily="2" charset="0"/>
              </a:rPr>
              <a:t> de France (EDF) </a:t>
            </a:r>
            <a:r>
              <a:rPr lang="es-ES" sz="1400" dirty="0" err="1">
                <a:latin typeface="Aller" panose="02000503030000020004" pitchFamily="2" charset="0"/>
              </a:rPr>
              <a:t>Branch</a:t>
            </a:r>
            <a:r>
              <a:rPr lang="es-ES" sz="1400" dirty="0">
                <a:latin typeface="Aller" panose="02000503030000020004" pitchFamily="2" charset="0"/>
              </a:rPr>
              <a:t> America: México, Brasil, Argentina (2002-2004) </a:t>
            </a:r>
          </a:p>
          <a:p>
            <a:pPr>
              <a:lnSpc>
                <a:spcPts val="1563"/>
              </a:lnSpc>
              <a:spcBef>
                <a:spcPts val="600"/>
              </a:spcBef>
              <a:spcAft>
                <a:spcPts val="600"/>
              </a:spcAft>
              <a:buFont typeface="Wingdings" pitchFamily="2" charset="2"/>
              <a:buChar char="ü"/>
            </a:pPr>
            <a:r>
              <a:rPr lang="es-ES" sz="1400" dirty="0" smtClean="0">
                <a:latin typeface="Aller" panose="02000503030000020004" pitchFamily="2" charset="0"/>
              </a:rPr>
              <a:t>    </a:t>
            </a:r>
            <a:r>
              <a:rPr lang="es-ES" sz="1400" dirty="0">
                <a:latin typeface="Aller" panose="02000503030000020004" pitchFamily="2" charset="0"/>
              </a:rPr>
              <a:t>Miembro fundador y voluntaria del Capítulo PMI Nuevo Cuyo, Argentina </a:t>
            </a:r>
            <a:r>
              <a:rPr lang="es-ES" sz="1400" dirty="0" smtClean="0">
                <a:latin typeface="Aller" panose="02000503030000020004" pitchFamily="2" charset="0"/>
              </a:rPr>
              <a:t>(2008-2013). </a:t>
            </a:r>
            <a:r>
              <a:rPr lang="es-ES" sz="1400" dirty="0">
                <a:latin typeface="Aller" panose="02000503030000020004" pitchFamily="2" charset="0"/>
              </a:rPr>
              <a:t>Liaison de la Fundación de Educación de PMI en </a:t>
            </a:r>
            <a:r>
              <a:rPr lang="es-ES" sz="1400" dirty="0" smtClean="0">
                <a:latin typeface="Aller" panose="02000503030000020004" pitchFamily="2" charset="0"/>
              </a:rPr>
              <a:t>PMINC (2011-2013).</a:t>
            </a:r>
            <a:endParaRPr lang="es-ES" sz="1400" dirty="0">
              <a:latin typeface="Aller" panose="02000503030000020004" pitchFamily="2" charset="0"/>
            </a:endParaRPr>
          </a:p>
          <a:p>
            <a:pPr>
              <a:lnSpc>
                <a:spcPts val="1563"/>
              </a:lnSpc>
              <a:spcBef>
                <a:spcPts val="600"/>
              </a:spcBef>
              <a:spcAft>
                <a:spcPts val="600"/>
              </a:spcAft>
              <a:buFont typeface="Wingdings" pitchFamily="2" charset="2"/>
              <a:buChar char="ü"/>
            </a:pPr>
            <a:r>
              <a:rPr lang="es-ES" sz="1400" dirty="0" smtClean="0">
                <a:latin typeface="Aller" panose="02000503030000020004" pitchFamily="2" charset="0"/>
              </a:rPr>
              <a:t>    </a:t>
            </a:r>
            <a:r>
              <a:rPr lang="es-ES" sz="1400" dirty="0">
                <a:latin typeface="Aller" panose="02000503030000020004" pitchFamily="2" charset="0"/>
              </a:rPr>
              <a:t>PMI Global </a:t>
            </a:r>
            <a:r>
              <a:rPr lang="es-ES" sz="1400" dirty="0" err="1">
                <a:latin typeface="Aller" panose="02000503030000020004" pitchFamily="2" charset="0"/>
              </a:rPr>
              <a:t>Sustainability</a:t>
            </a:r>
            <a:r>
              <a:rPr lang="es-ES" sz="1400" dirty="0">
                <a:latin typeface="Aller" panose="02000503030000020004" pitchFamily="2" charset="0"/>
              </a:rPr>
              <a:t> </a:t>
            </a:r>
            <a:r>
              <a:rPr lang="es-ES" sz="1400" dirty="0" err="1">
                <a:latin typeface="Aller" panose="02000503030000020004" pitchFamily="2" charset="0"/>
              </a:rPr>
              <a:t>Community</a:t>
            </a:r>
            <a:r>
              <a:rPr lang="es-ES" sz="1400" dirty="0">
                <a:latin typeface="Aller" panose="02000503030000020004" pitchFamily="2" charset="0"/>
              </a:rPr>
              <a:t> of </a:t>
            </a:r>
            <a:r>
              <a:rPr lang="es-ES" sz="1400" dirty="0" err="1">
                <a:latin typeface="Aller" panose="02000503030000020004" pitchFamily="2" charset="0"/>
              </a:rPr>
              <a:t>Practice</a:t>
            </a:r>
            <a:r>
              <a:rPr lang="es-ES" sz="1400" dirty="0">
                <a:latin typeface="Aller" panose="02000503030000020004" pitchFamily="2" charset="0"/>
              </a:rPr>
              <a:t> Lead  (2010-2012)</a:t>
            </a:r>
          </a:p>
          <a:p>
            <a:pPr>
              <a:lnSpc>
                <a:spcPts val="1563"/>
              </a:lnSpc>
              <a:spcBef>
                <a:spcPts val="600"/>
              </a:spcBef>
              <a:spcAft>
                <a:spcPts val="600"/>
              </a:spcAft>
              <a:buFont typeface="Wingdings" pitchFamily="2" charset="2"/>
              <a:buChar char="ü"/>
            </a:pPr>
            <a:r>
              <a:rPr lang="es-ES" sz="1400" dirty="0" smtClean="0">
                <a:latin typeface="Aller" panose="02000503030000020004" pitchFamily="2" charset="0"/>
              </a:rPr>
              <a:t>    </a:t>
            </a:r>
            <a:r>
              <a:rPr lang="es-ES" sz="1400" dirty="0">
                <a:latin typeface="Aller" panose="02000503030000020004" pitchFamily="2" charset="0"/>
              </a:rPr>
              <a:t>Miembro de </a:t>
            </a:r>
            <a:r>
              <a:rPr lang="es-ES" sz="1400" dirty="0" smtClean="0">
                <a:latin typeface="Aller" panose="02000503030000020004" pitchFamily="2" charset="0"/>
              </a:rPr>
              <a:t>ISO/PC 236 e ISO/TC 258 para la </a:t>
            </a:r>
            <a:r>
              <a:rPr lang="es-ES" sz="1400" dirty="0">
                <a:latin typeface="Aller" panose="02000503030000020004" pitchFamily="2" charset="0"/>
              </a:rPr>
              <a:t>ISO </a:t>
            </a:r>
            <a:r>
              <a:rPr lang="es-ES" sz="1400" dirty="0" smtClean="0">
                <a:latin typeface="Aller" panose="02000503030000020004" pitchFamily="2" charset="0"/>
              </a:rPr>
              <a:t>21500, </a:t>
            </a:r>
            <a:r>
              <a:rPr lang="es-ES" sz="1400" dirty="0" err="1">
                <a:latin typeface="Aller" panose="02000503030000020004" pitchFamily="2" charset="0"/>
              </a:rPr>
              <a:t>Contributor</a:t>
            </a:r>
            <a:r>
              <a:rPr lang="es-ES" sz="1400" dirty="0">
                <a:latin typeface="Aller" panose="02000503030000020004" pitchFamily="2" charset="0"/>
              </a:rPr>
              <a:t> </a:t>
            </a:r>
          </a:p>
          <a:p>
            <a:pPr>
              <a:lnSpc>
                <a:spcPts val="1563"/>
              </a:lnSpc>
              <a:spcBef>
                <a:spcPts val="600"/>
              </a:spcBef>
              <a:spcAft>
                <a:spcPts val="600"/>
              </a:spcAft>
              <a:buFont typeface="Wingdings" pitchFamily="2" charset="2"/>
              <a:buChar char="ü"/>
            </a:pPr>
            <a:r>
              <a:rPr lang="es-ES" sz="1400" dirty="0" smtClean="0">
                <a:latin typeface="Aller" panose="02000503030000020004" pitchFamily="2" charset="0"/>
              </a:rPr>
              <a:t>    </a:t>
            </a:r>
            <a:r>
              <a:rPr lang="es-ES" sz="1400" dirty="0">
                <a:latin typeface="Aller" panose="02000503030000020004" pitchFamily="2" charset="0"/>
              </a:rPr>
              <a:t>Miembro del Consorcio Ejecutivo de Green Project Management, y Asesor Principal para la Certificación  GPM® en América Latina y España.</a:t>
            </a:r>
            <a:r>
              <a:rPr lang="es-AR" sz="1400" dirty="0">
                <a:latin typeface="Aller" panose="02000503030000020004" pitchFamily="2" charset="0"/>
              </a:rPr>
              <a:t> (desde oct´2012)</a:t>
            </a:r>
          </a:p>
          <a:p>
            <a:pPr>
              <a:lnSpc>
                <a:spcPts val="1563"/>
              </a:lnSpc>
              <a:spcBef>
                <a:spcPts val="600"/>
              </a:spcBef>
              <a:spcAft>
                <a:spcPts val="600"/>
              </a:spcAft>
              <a:buFont typeface="Wingdings" pitchFamily="2" charset="2"/>
              <a:buChar char="ü"/>
            </a:pPr>
            <a:r>
              <a:rPr lang="es-AR" sz="1400" dirty="0" smtClean="0">
                <a:latin typeface="Aller" panose="02000503030000020004" pitchFamily="2" charset="0"/>
              </a:rPr>
              <a:t>    </a:t>
            </a:r>
            <a:r>
              <a:rPr lang="es-AR" sz="1400" dirty="0">
                <a:latin typeface="Aller" panose="02000503030000020004" pitchFamily="2" charset="0"/>
              </a:rPr>
              <a:t>Co-autor del libro: </a:t>
            </a:r>
            <a:r>
              <a:rPr lang="en-US" sz="1400" dirty="0">
                <a:latin typeface="Aller" panose="02000503030000020004" pitchFamily="2" charset="0"/>
              </a:rPr>
              <a:t>The GPM® Reference Guide to Sustainability in Project Management </a:t>
            </a:r>
            <a:r>
              <a:rPr lang="en-US" sz="1400" dirty="0" smtClean="0">
                <a:latin typeface="Aller" panose="02000503030000020004" pitchFamily="2" charset="0"/>
              </a:rPr>
              <a:t> y  </a:t>
            </a:r>
            <a:r>
              <a:rPr lang="en-US" sz="1400" dirty="0" err="1" smtClean="0">
                <a:latin typeface="Aller" panose="02000503030000020004" pitchFamily="2" charset="0"/>
              </a:rPr>
              <a:t>Traducción</a:t>
            </a:r>
            <a:r>
              <a:rPr lang="en-US" sz="1400" dirty="0" smtClean="0">
                <a:latin typeface="Aller" panose="02000503030000020004" pitchFamily="2" charset="0"/>
              </a:rPr>
              <a:t> </a:t>
            </a:r>
            <a:r>
              <a:rPr lang="en-US" sz="1400" dirty="0">
                <a:latin typeface="Aller" panose="02000503030000020004" pitchFamily="2" charset="0"/>
              </a:rPr>
              <a:t>a </a:t>
            </a:r>
            <a:r>
              <a:rPr lang="en-US" sz="1400" dirty="0" err="1">
                <a:latin typeface="Aller" panose="02000503030000020004" pitchFamily="2" charset="0"/>
              </a:rPr>
              <a:t>Español</a:t>
            </a:r>
            <a:r>
              <a:rPr lang="en-US" sz="1400" dirty="0">
                <a:latin typeface="Aller" panose="02000503030000020004" pitchFamily="2" charset="0"/>
              </a:rPr>
              <a:t>.</a:t>
            </a:r>
            <a:endParaRPr lang="es-ES" sz="1400" dirty="0">
              <a:latin typeface="Aller" panose="02000503030000020004" pitchFamily="2" charset="0"/>
            </a:endParaRPr>
          </a:p>
          <a:p>
            <a:pPr>
              <a:spcBef>
                <a:spcPts val="600"/>
              </a:spcBef>
              <a:spcAft>
                <a:spcPts val="600"/>
              </a:spcAft>
              <a:buFont typeface="Wingdings" pitchFamily="2" charset="2"/>
              <a:buChar char="ü"/>
            </a:pPr>
            <a:r>
              <a:rPr lang="es-ES" sz="1400" dirty="0" smtClean="0">
                <a:latin typeface="Aller" panose="02000503030000020004" pitchFamily="2" charset="0"/>
              </a:rPr>
              <a:t>   </a:t>
            </a:r>
            <a:r>
              <a:rPr lang="es-ES" sz="1400" dirty="0">
                <a:latin typeface="Aller" panose="02000503030000020004" pitchFamily="2" charset="0"/>
              </a:rPr>
              <a:t>Contáctela en: </a:t>
            </a:r>
            <a:r>
              <a:rPr lang="es-ES" sz="1400" dirty="0">
                <a:latin typeface="Aller" panose="02000503030000020004" pitchFamily="2" charset="0"/>
                <a:hlinkClick r:id="rId7"/>
              </a:rPr>
              <a:t>monica.gonzalez@greenprojectmanagement.org</a:t>
            </a:r>
            <a:r>
              <a:rPr lang="es-ES" sz="2000" dirty="0">
                <a:latin typeface="Aller" panose="02000503030000020004" pitchFamily="2" charset="0"/>
              </a:rPr>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2971800"/>
            <a:ext cx="7467600" cy="830997"/>
          </a:xfrm>
          <a:prstGeom prst="rect">
            <a:avLst/>
          </a:prstGeom>
          <a:noFill/>
        </p:spPr>
        <p:txBody>
          <a:bodyPr wrap="square" rtlCol="0">
            <a:spAutoFit/>
          </a:bodyPr>
          <a:lstStyle/>
          <a:p>
            <a:r>
              <a:rPr lang="en-US" sz="2400" dirty="0" smtClean="0">
                <a:latin typeface="Verdana" pitchFamily="34" charset="0"/>
              </a:rPr>
              <a:t>¿</a:t>
            </a:r>
            <a:r>
              <a:rPr lang="en-US" sz="2400" dirty="0" err="1" smtClean="0">
                <a:latin typeface="Verdana" pitchFamily="34" charset="0"/>
              </a:rPr>
              <a:t>Qué</a:t>
            </a:r>
            <a:r>
              <a:rPr lang="en-US" sz="2400" dirty="0" smtClean="0">
                <a:latin typeface="Verdana" pitchFamily="34" charset="0"/>
              </a:rPr>
              <a:t> </a:t>
            </a:r>
            <a:r>
              <a:rPr lang="en-US" sz="2400" dirty="0" err="1" smtClean="0">
                <a:latin typeface="Verdana" pitchFamily="34" charset="0"/>
              </a:rPr>
              <a:t>es</a:t>
            </a:r>
            <a:r>
              <a:rPr lang="en-US" sz="2400" dirty="0" smtClean="0">
                <a:latin typeface="Verdana" pitchFamily="34" charset="0"/>
              </a:rPr>
              <a:t> la </a:t>
            </a:r>
            <a:r>
              <a:rPr lang="en-US" sz="2400" dirty="0" err="1" smtClean="0">
                <a:latin typeface="Verdana" pitchFamily="34" charset="0"/>
              </a:rPr>
              <a:t>Gestión</a:t>
            </a:r>
            <a:r>
              <a:rPr lang="en-US" sz="2400" dirty="0" smtClean="0">
                <a:latin typeface="Verdana" pitchFamily="34" charset="0"/>
              </a:rPr>
              <a:t> de </a:t>
            </a:r>
            <a:r>
              <a:rPr lang="en-US" sz="2400" dirty="0" err="1" smtClean="0">
                <a:latin typeface="Verdana" pitchFamily="34" charset="0"/>
              </a:rPr>
              <a:t>Proyectos</a:t>
            </a:r>
            <a:r>
              <a:rPr lang="en-US" sz="2400" dirty="0" smtClean="0">
                <a:latin typeface="Verdana" pitchFamily="34" charset="0"/>
              </a:rPr>
              <a:t> “Verdes” o </a:t>
            </a:r>
            <a:r>
              <a:rPr lang="en-US" sz="2400" dirty="0" err="1" smtClean="0">
                <a:latin typeface="Verdana" pitchFamily="34" charset="0"/>
              </a:rPr>
              <a:t>Sostenibles</a:t>
            </a:r>
            <a:r>
              <a:rPr lang="en-US" sz="2400" dirty="0" smtClean="0">
                <a:latin typeface="Verdana" pitchFamily="34" charset="0"/>
              </a:rPr>
              <a:t>?</a:t>
            </a:r>
            <a:endParaRPr lang="en-US" sz="2400" dirty="0">
              <a:latin typeface="Verdana" pitchFamily="34" charset="0"/>
            </a:endParaRPr>
          </a:p>
        </p:txBody>
      </p:sp>
    </p:spTree>
    <p:extLst>
      <p:ext uri="{BB962C8B-B14F-4D97-AF65-F5344CB8AC3E}">
        <p14:creationId xmlns:p14="http://schemas.microsoft.com/office/powerpoint/2010/main" val="36454587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jbcaaa\AppData\Local\Microsoft\Windows\Temporary Internet Files\Content.IE5\I1X3D04R\MP90043728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3124202"/>
            <a:ext cx="2243690" cy="23628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tctechcrunch2011.files.wordpress.com/2008/07/toyota_priu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8689" y="3139440"/>
            <a:ext cx="4276136" cy="23385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11016" y="304801"/>
            <a:ext cx="6113584" cy="685800"/>
          </a:xfrm>
        </p:spPr>
        <p:txBody>
          <a:bodyPr>
            <a:noAutofit/>
          </a:bodyPr>
          <a:lstStyle/>
          <a:p>
            <a:r>
              <a:rPr lang="en-US" sz="3100" b="0" cap="none" dirty="0" smtClean="0"/>
              <a:t>¿</a:t>
            </a:r>
            <a:r>
              <a:rPr lang="en-US" sz="3100" b="0" cap="none" dirty="0" err="1" smtClean="0"/>
              <a:t>Cuál</a:t>
            </a:r>
            <a:r>
              <a:rPr lang="en-US" sz="3100" b="0" cap="none" dirty="0" smtClean="0"/>
              <a:t> de </a:t>
            </a:r>
            <a:r>
              <a:rPr lang="en-US" sz="3100" b="0" cap="none" dirty="0" err="1" smtClean="0"/>
              <a:t>estas</a:t>
            </a:r>
            <a:r>
              <a:rPr lang="en-US" sz="3100" b="0" cap="none" dirty="0" smtClean="0"/>
              <a:t> </a:t>
            </a:r>
            <a:r>
              <a:rPr lang="en-US" sz="3100" b="0" cap="none" dirty="0" err="1" smtClean="0"/>
              <a:t>imágenes</a:t>
            </a:r>
            <a:r>
              <a:rPr lang="en-US" sz="3100" b="0" cap="none" dirty="0" smtClean="0"/>
              <a:t> </a:t>
            </a:r>
            <a:r>
              <a:rPr lang="en-US" sz="3100" b="0" cap="none" dirty="0" err="1" smtClean="0"/>
              <a:t>representa</a:t>
            </a:r>
            <a:r>
              <a:rPr lang="en-US" sz="3100" b="0" cap="none" dirty="0" smtClean="0"/>
              <a:t>  </a:t>
            </a:r>
            <a:br>
              <a:rPr lang="en-US" sz="3100" b="0" cap="none" dirty="0" smtClean="0"/>
            </a:br>
            <a:r>
              <a:rPr lang="en-US" sz="3100" b="0" cap="none" dirty="0" smtClean="0"/>
              <a:t>Green </a:t>
            </a:r>
            <a:r>
              <a:rPr lang="en-US" sz="3100" b="0" cap="none" dirty="0"/>
              <a:t>Project Management?</a:t>
            </a:r>
            <a:r>
              <a:rPr lang="en-US" sz="3100" b="0" dirty="0"/>
              <a:t/>
            </a:r>
            <a:br>
              <a:rPr lang="en-US" sz="3100" b="0" dirty="0"/>
            </a:br>
            <a:endParaRPr lang="en-US" sz="3100" b="0" dirty="0"/>
          </a:p>
        </p:txBody>
      </p:sp>
      <p:sp>
        <p:nvSpPr>
          <p:cNvPr id="6" name="Rectangle 3"/>
          <p:cNvSpPr/>
          <p:nvPr/>
        </p:nvSpPr>
        <p:spPr>
          <a:xfrm>
            <a:off x="492369" y="1164134"/>
            <a:ext cx="8299938" cy="3847207"/>
          </a:xfrm>
          <a:prstGeom prst="rect">
            <a:avLst/>
          </a:prstGeom>
        </p:spPr>
        <p:txBody>
          <a:bodyPr wrap="square">
            <a:spAutoFit/>
          </a:bodyPr>
          <a:lstStyle/>
          <a:p>
            <a:r>
              <a:rPr lang="en-US" sz="2800" b="1" dirty="0" smtClean="0">
                <a:solidFill>
                  <a:srgbClr val="008000"/>
                </a:solidFill>
                <a:latin typeface="+mj-lt"/>
                <a:ea typeface="+mj-ea"/>
                <a:cs typeface="+mj-cs"/>
              </a:rPr>
              <a:t>La </a:t>
            </a:r>
            <a:r>
              <a:rPr lang="en-US" sz="2800" b="1" dirty="0" err="1" smtClean="0">
                <a:solidFill>
                  <a:srgbClr val="008000"/>
                </a:solidFill>
                <a:latin typeface="+mj-lt"/>
                <a:ea typeface="+mj-ea"/>
                <a:cs typeface="+mj-cs"/>
              </a:rPr>
              <a:t>gestión</a:t>
            </a:r>
            <a:r>
              <a:rPr lang="en-US" sz="2800" b="1" dirty="0" smtClean="0">
                <a:solidFill>
                  <a:srgbClr val="008000"/>
                </a:solidFill>
                <a:latin typeface="+mj-lt"/>
                <a:ea typeface="+mj-ea"/>
                <a:cs typeface="+mj-cs"/>
              </a:rPr>
              <a:t> de </a:t>
            </a:r>
            <a:r>
              <a:rPr lang="en-US" sz="2800" b="1" dirty="0" err="1" smtClean="0">
                <a:solidFill>
                  <a:srgbClr val="008000"/>
                </a:solidFill>
                <a:latin typeface="+mj-lt"/>
                <a:ea typeface="+mj-ea"/>
                <a:cs typeface="+mj-cs"/>
              </a:rPr>
              <a:t>proyectos</a:t>
            </a:r>
            <a:r>
              <a:rPr lang="en-US" sz="2800" b="1" dirty="0" smtClean="0">
                <a:solidFill>
                  <a:srgbClr val="008000"/>
                </a:solidFill>
                <a:latin typeface="+mj-lt"/>
                <a:ea typeface="+mj-ea"/>
                <a:cs typeface="+mj-cs"/>
              </a:rPr>
              <a:t> </a:t>
            </a:r>
            <a:r>
              <a:rPr lang="en-US" sz="2800" b="1" dirty="0" err="1" smtClean="0">
                <a:solidFill>
                  <a:srgbClr val="008000"/>
                </a:solidFill>
                <a:latin typeface="+mj-lt"/>
                <a:ea typeface="+mj-ea"/>
                <a:cs typeface="+mj-cs"/>
              </a:rPr>
              <a:t>verdes</a:t>
            </a:r>
            <a:r>
              <a:rPr lang="en-US" sz="2800" b="1" dirty="0" smtClean="0">
                <a:solidFill>
                  <a:srgbClr val="008000"/>
                </a:solidFill>
                <a:latin typeface="+mj-lt"/>
                <a:ea typeface="+mj-ea"/>
                <a:cs typeface="+mj-cs"/>
              </a:rPr>
              <a:t> o </a:t>
            </a:r>
            <a:r>
              <a:rPr lang="en-US" sz="2800" b="1" dirty="0" err="1" smtClean="0">
                <a:solidFill>
                  <a:srgbClr val="008000"/>
                </a:solidFill>
                <a:latin typeface="+mj-lt"/>
                <a:ea typeface="+mj-ea"/>
                <a:cs typeface="+mj-cs"/>
              </a:rPr>
              <a:t>sostenibles</a:t>
            </a:r>
            <a:r>
              <a:rPr lang="en-US" sz="2800" b="1" dirty="0" smtClean="0">
                <a:solidFill>
                  <a:srgbClr val="008000"/>
                </a:solidFill>
                <a:latin typeface="+mj-lt"/>
                <a:ea typeface="+mj-ea"/>
                <a:cs typeface="+mj-cs"/>
              </a:rPr>
              <a:t> </a:t>
            </a:r>
            <a:r>
              <a:rPr lang="en-US" sz="2800" b="1" dirty="0" err="1" smtClean="0">
                <a:solidFill>
                  <a:srgbClr val="008000"/>
                </a:solidFill>
                <a:latin typeface="+mj-lt"/>
                <a:ea typeface="+mj-ea"/>
                <a:cs typeface="+mj-cs"/>
              </a:rPr>
              <a:t>es</a:t>
            </a:r>
            <a:r>
              <a:rPr lang="en-US" sz="2800" b="1" dirty="0" smtClean="0">
                <a:solidFill>
                  <a:srgbClr val="008000"/>
                </a:solidFill>
                <a:latin typeface="+mj-lt"/>
                <a:ea typeface="+mj-ea"/>
                <a:cs typeface="+mj-cs"/>
              </a:rPr>
              <a:t>: </a:t>
            </a:r>
            <a:r>
              <a:rPr lang="en-US" sz="3600" b="1" dirty="0" smtClean="0">
                <a:solidFill>
                  <a:srgbClr val="008000"/>
                </a:solidFill>
                <a:latin typeface="+mj-lt"/>
                <a:ea typeface="+mj-ea"/>
                <a:cs typeface="+mj-cs"/>
              </a:rPr>
              <a:t/>
            </a:r>
            <a:br>
              <a:rPr lang="en-US" sz="3600" b="1" dirty="0" smtClean="0">
                <a:solidFill>
                  <a:srgbClr val="008000"/>
                </a:solidFill>
                <a:latin typeface="+mj-lt"/>
                <a:ea typeface="+mj-ea"/>
                <a:cs typeface="+mj-cs"/>
              </a:rPr>
            </a:br>
            <a:endParaRPr lang="en-US" sz="3200" dirty="0" smtClean="0">
              <a:solidFill>
                <a:srgbClr val="008000"/>
              </a:solidFill>
              <a:latin typeface="+mj-lt"/>
              <a:ea typeface="+mj-ea"/>
              <a:cs typeface="+mj-cs"/>
            </a:endParaRPr>
          </a:p>
          <a:p>
            <a:r>
              <a:rPr lang="en-US" sz="2800" b="1" dirty="0" smtClean="0">
                <a:solidFill>
                  <a:srgbClr val="008000"/>
                </a:solidFill>
                <a:latin typeface="+mj-lt"/>
                <a:ea typeface="+mj-ea"/>
                <a:cs typeface="+mj-cs"/>
              </a:rPr>
              <a:t>A</a:t>
            </a:r>
            <a:r>
              <a:rPr lang="en-US" sz="2800" dirty="0" smtClean="0">
                <a:solidFill>
                  <a:srgbClr val="008000"/>
                </a:solidFill>
                <a:latin typeface="+mj-lt"/>
                <a:ea typeface="+mj-ea"/>
                <a:cs typeface="+mj-cs"/>
              </a:rPr>
              <a:t>. La </a:t>
            </a:r>
            <a:r>
              <a:rPr lang="en-US" sz="2800" dirty="0" err="1" smtClean="0">
                <a:solidFill>
                  <a:srgbClr val="008000"/>
                </a:solidFill>
                <a:latin typeface="+mj-lt"/>
                <a:ea typeface="+mj-ea"/>
                <a:cs typeface="+mj-cs"/>
              </a:rPr>
              <a:t>gestión</a:t>
            </a:r>
            <a:r>
              <a:rPr lang="en-US" sz="2800" dirty="0" smtClean="0">
                <a:solidFill>
                  <a:srgbClr val="008000"/>
                </a:solidFill>
                <a:latin typeface="+mj-lt"/>
                <a:ea typeface="+mj-ea"/>
                <a:cs typeface="+mj-cs"/>
              </a:rPr>
              <a:t> de </a:t>
            </a:r>
            <a:r>
              <a:rPr lang="en-US" sz="2800" dirty="0" err="1" smtClean="0">
                <a:solidFill>
                  <a:srgbClr val="008000"/>
                </a:solidFill>
                <a:latin typeface="+mj-lt"/>
                <a:ea typeface="+mj-ea"/>
                <a:cs typeface="+mj-cs"/>
              </a:rPr>
              <a:t>una</a:t>
            </a:r>
            <a:r>
              <a:rPr lang="en-US" sz="2800" dirty="0" smtClean="0">
                <a:solidFill>
                  <a:srgbClr val="008000"/>
                </a:solidFill>
                <a:latin typeface="+mj-lt"/>
                <a:ea typeface="+mj-ea"/>
                <a:cs typeface="+mj-cs"/>
              </a:rPr>
              <a:t> </a:t>
            </a:r>
            <a:r>
              <a:rPr lang="en-US" sz="2800" dirty="0" err="1" smtClean="0">
                <a:solidFill>
                  <a:srgbClr val="008000"/>
                </a:solidFill>
                <a:latin typeface="+mj-lt"/>
                <a:ea typeface="+mj-ea"/>
                <a:cs typeface="+mj-cs"/>
              </a:rPr>
              <a:t>iniciativa</a:t>
            </a:r>
            <a:r>
              <a:rPr lang="en-US" sz="2800" dirty="0" smtClean="0">
                <a:solidFill>
                  <a:srgbClr val="008000"/>
                </a:solidFill>
                <a:latin typeface="+mj-lt"/>
                <a:ea typeface="+mj-ea"/>
                <a:cs typeface="+mj-cs"/>
              </a:rPr>
              <a:t> “green“ </a:t>
            </a:r>
            <a:r>
              <a:rPr lang="en-US" sz="2800" dirty="0" err="1" smtClean="0">
                <a:solidFill>
                  <a:srgbClr val="008000"/>
                </a:solidFill>
                <a:latin typeface="+mj-lt"/>
                <a:ea typeface="+mj-ea"/>
                <a:cs typeface="+mj-cs"/>
              </a:rPr>
              <a:t>tal</a:t>
            </a:r>
            <a:r>
              <a:rPr lang="en-US" sz="2800" dirty="0" smtClean="0">
                <a:solidFill>
                  <a:srgbClr val="008000"/>
                </a:solidFill>
                <a:latin typeface="+mj-lt"/>
                <a:ea typeface="+mj-ea"/>
                <a:cs typeface="+mj-cs"/>
              </a:rPr>
              <a:t> </a:t>
            </a:r>
            <a:r>
              <a:rPr lang="en-US" sz="2800" dirty="0" err="1" smtClean="0">
                <a:solidFill>
                  <a:srgbClr val="008000"/>
                </a:solidFill>
                <a:latin typeface="+mj-lt"/>
                <a:ea typeface="+mj-ea"/>
                <a:cs typeface="+mj-cs"/>
              </a:rPr>
              <a:t>como</a:t>
            </a:r>
            <a:r>
              <a:rPr lang="en-US" sz="2800" dirty="0" smtClean="0">
                <a:solidFill>
                  <a:srgbClr val="008000"/>
                </a:solidFill>
                <a:latin typeface="+mj-lt"/>
                <a:ea typeface="+mj-ea"/>
                <a:cs typeface="+mj-cs"/>
              </a:rPr>
              <a:t> </a:t>
            </a:r>
            <a:r>
              <a:rPr lang="en-US" sz="2800" dirty="0" err="1" smtClean="0">
                <a:solidFill>
                  <a:srgbClr val="008000"/>
                </a:solidFill>
                <a:latin typeface="+mj-lt"/>
                <a:ea typeface="+mj-ea"/>
                <a:cs typeface="+mj-cs"/>
              </a:rPr>
              <a:t>paneles</a:t>
            </a:r>
            <a:r>
              <a:rPr lang="en-US" sz="2800" dirty="0" smtClean="0">
                <a:solidFill>
                  <a:srgbClr val="008000"/>
                </a:solidFill>
                <a:latin typeface="+mj-lt"/>
                <a:ea typeface="+mj-ea"/>
                <a:cs typeface="+mj-cs"/>
              </a:rPr>
              <a:t> </a:t>
            </a:r>
            <a:r>
              <a:rPr lang="en-US" sz="2800" dirty="0" err="1" smtClean="0">
                <a:solidFill>
                  <a:srgbClr val="008000"/>
                </a:solidFill>
                <a:latin typeface="+mj-lt"/>
                <a:ea typeface="+mj-ea"/>
                <a:cs typeface="+mj-cs"/>
              </a:rPr>
              <a:t>solres</a:t>
            </a:r>
            <a:r>
              <a:rPr lang="en-US" sz="2800" dirty="0" smtClean="0">
                <a:solidFill>
                  <a:srgbClr val="008000"/>
                </a:solidFill>
                <a:latin typeface="+mj-lt"/>
                <a:ea typeface="+mj-ea"/>
                <a:cs typeface="+mj-cs"/>
              </a:rPr>
              <a:t> o el auto?</a:t>
            </a:r>
            <a:endParaRPr lang="en-US" sz="3200" dirty="0">
              <a:solidFill>
                <a:srgbClr val="008000"/>
              </a:solidFill>
              <a:latin typeface="+mj-lt"/>
              <a:ea typeface="+mj-ea"/>
              <a:cs typeface="+mj-cs"/>
            </a:endParaRPr>
          </a:p>
          <a:p>
            <a:r>
              <a:rPr lang="en-US" sz="3200" b="1" dirty="0">
                <a:solidFill>
                  <a:srgbClr val="008000"/>
                </a:solidFill>
                <a:latin typeface="+mj-lt"/>
                <a:ea typeface="+mj-ea"/>
                <a:cs typeface="+mj-cs"/>
              </a:rPr>
              <a:t>B</a:t>
            </a:r>
            <a:r>
              <a:rPr lang="en-US" sz="3200" dirty="0">
                <a:solidFill>
                  <a:srgbClr val="008000"/>
                </a:solidFill>
                <a:latin typeface="+mj-lt"/>
                <a:ea typeface="+mj-ea"/>
                <a:cs typeface="+mj-cs"/>
              </a:rPr>
              <a:t>. </a:t>
            </a:r>
            <a:r>
              <a:rPr lang="en-US" sz="3200" dirty="0" smtClean="0">
                <a:solidFill>
                  <a:srgbClr val="008000"/>
                </a:solidFill>
                <a:latin typeface="+mj-lt"/>
                <a:ea typeface="+mj-ea"/>
                <a:cs typeface="+mj-cs"/>
              </a:rPr>
              <a:t>La </a:t>
            </a:r>
            <a:r>
              <a:rPr lang="en-US" sz="3200" dirty="0" err="1" smtClean="0">
                <a:solidFill>
                  <a:srgbClr val="008000"/>
                </a:solidFill>
                <a:latin typeface="+mj-lt"/>
                <a:ea typeface="+mj-ea"/>
                <a:cs typeface="+mj-cs"/>
              </a:rPr>
              <a:t>integración</a:t>
            </a:r>
            <a:r>
              <a:rPr lang="en-US" sz="3200" dirty="0" smtClean="0">
                <a:solidFill>
                  <a:srgbClr val="008000"/>
                </a:solidFill>
                <a:latin typeface="+mj-lt"/>
                <a:ea typeface="+mj-ea"/>
                <a:cs typeface="+mj-cs"/>
              </a:rPr>
              <a:t> de </a:t>
            </a:r>
            <a:r>
              <a:rPr lang="en-US" sz="3200" dirty="0" err="1" smtClean="0">
                <a:solidFill>
                  <a:srgbClr val="008000"/>
                </a:solidFill>
                <a:latin typeface="+mj-lt"/>
                <a:ea typeface="+mj-ea"/>
                <a:cs typeface="+mj-cs"/>
              </a:rPr>
              <a:t>métodos</a:t>
            </a:r>
            <a:r>
              <a:rPr lang="en-US" sz="3200" dirty="0" smtClean="0">
                <a:solidFill>
                  <a:srgbClr val="008000"/>
                </a:solidFill>
                <a:latin typeface="+mj-lt"/>
                <a:ea typeface="+mj-ea"/>
                <a:cs typeface="+mj-cs"/>
              </a:rPr>
              <a:t> </a:t>
            </a:r>
            <a:r>
              <a:rPr lang="en-US" sz="3200" dirty="0" err="1" smtClean="0">
                <a:solidFill>
                  <a:srgbClr val="008000"/>
                </a:solidFill>
                <a:latin typeface="+mj-lt"/>
                <a:ea typeface="+mj-ea"/>
                <a:cs typeface="+mj-cs"/>
              </a:rPr>
              <a:t>sostenibles</a:t>
            </a:r>
            <a:r>
              <a:rPr lang="en-US" sz="3200" dirty="0" smtClean="0">
                <a:solidFill>
                  <a:srgbClr val="008000"/>
                </a:solidFill>
                <a:latin typeface="+mj-lt"/>
                <a:ea typeface="+mj-ea"/>
                <a:cs typeface="+mj-cs"/>
              </a:rPr>
              <a:t> con la </a:t>
            </a:r>
            <a:r>
              <a:rPr lang="en-US" sz="3200" dirty="0" err="1" smtClean="0">
                <a:solidFill>
                  <a:srgbClr val="008000"/>
                </a:solidFill>
                <a:latin typeface="+mj-lt"/>
                <a:ea typeface="+mj-ea"/>
                <a:cs typeface="+mj-cs"/>
              </a:rPr>
              <a:t>entrega</a:t>
            </a:r>
            <a:r>
              <a:rPr lang="en-US" sz="3200" dirty="0" smtClean="0">
                <a:solidFill>
                  <a:srgbClr val="008000"/>
                </a:solidFill>
                <a:latin typeface="+mj-lt"/>
                <a:ea typeface="+mj-ea"/>
                <a:cs typeface="+mj-cs"/>
              </a:rPr>
              <a:t> de los </a:t>
            </a:r>
            <a:r>
              <a:rPr lang="en-US" sz="3200" dirty="0" err="1" smtClean="0">
                <a:solidFill>
                  <a:srgbClr val="008000"/>
                </a:solidFill>
                <a:latin typeface="+mj-lt"/>
                <a:ea typeface="+mj-ea"/>
                <a:cs typeface="+mj-cs"/>
              </a:rPr>
              <a:t>proyectos</a:t>
            </a:r>
            <a:r>
              <a:rPr lang="en-US" sz="3200" dirty="0" smtClean="0">
                <a:solidFill>
                  <a:srgbClr val="008000"/>
                </a:solidFill>
                <a:latin typeface="+mj-lt"/>
                <a:ea typeface="+mj-ea"/>
                <a:cs typeface="+mj-cs"/>
              </a:rPr>
              <a:t> </a:t>
            </a:r>
            <a:r>
              <a:rPr lang="en-US" sz="3200" dirty="0" err="1" smtClean="0">
                <a:solidFill>
                  <a:srgbClr val="008000"/>
                </a:solidFill>
                <a:latin typeface="+mj-lt"/>
                <a:ea typeface="+mj-ea"/>
                <a:cs typeface="+mj-cs"/>
              </a:rPr>
              <a:t>para</a:t>
            </a:r>
            <a:r>
              <a:rPr lang="en-US" sz="3200" dirty="0" smtClean="0">
                <a:solidFill>
                  <a:srgbClr val="008000"/>
                </a:solidFill>
                <a:latin typeface="+mj-lt"/>
                <a:ea typeface="+mj-ea"/>
                <a:cs typeface="+mj-cs"/>
              </a:rPr>
              <a:t> </a:t>
            </a:r>
            <a:r>
              <a:rPr lang="en-US" sz="3200" dirty="0" err="1" smtClean="0">
                <a:solidFill>
                  <a:srgbClr val="008000"/>
                </a:solidFill>
                <a:latin typeface="+mj-lt"/>
                <a:ea typeface="+mj-ea"/>
                <a:cs typeface="+mj-cs"/>
              </a:rPr>
              <a:t>lograr</a:t>
            </a:r>
            <a:r>
              <a:rPr lang="en-US" sz="3200" dirty="0" smtClean="0">
                <a:solidFill>
                  <a:srgbClr val="008000"/>
                </a:solidFill>
                <a:latin typeface="+mj-lt"/>
                <a:ea typeface="+mj-ea"/>
                <a:cs typeface="+mj-cs"/>
              </a:rPr>
              <a:t> un </a:t>
            </a:r>
            <a:r>
              <a:rPr lang="en-US" sz="3200" dirty="0" err="1" smtClean="0">
                <a:solidFill>
                  <a:srgbClr val="008000"/>
                </a:solidFill>
                <a:latin typeface="+mj-lt"/>
                <a:ea typeface="+mj-ea"/>
                <a:cs typeface="+mj-cs"/>
              </a:rPr>
              <a:t>resultado</a:t>
            </a:r>
            <a:r>
              <a:rPr lang="en-US" sz="3200" dirty="0" smtClean="0">
                <a:solidFill>
                  <a:srgbClr val="008000"/>
                </a:solidFill>
                <a:latin typeface="+mj-lt"/>
                <a:ea typeface="+mj-ea"/>
                <a:cs typeface="+mj-cs"/>
              </a:rPr>
              <a:t> </a:t>
            </a:r>
            <a:r>
              <a:rPr lang="en-US" sz="3200" dirty="0" err="1" smtClean="0">
                <a:solidFill>
                  <a:srgbClr val="008000"/>
                </a:solidFill>
                <a:latin typeface="+mj-lt"/>
                <a:ea typeface="+mj-ea"/>
                <a:cs typeface="+mj-cs"/>
              </a:rPr>
              <a:t>completamente</a:t>
            </a:r>
            <a:r>
              <a:rPr lang="en-US" sz="3200" dirty="0" smtClean="0">
                <a:solidFill>
                  <a:srgbClr val="008000"/>
                </a:solidFill>
                <a:latin typeface="+mj-lt"/>
                <a:ea typeface="+mj-ea"/>
                <a:cs typeface="+mj-cs"/>
              </a:rPr>
              <a:t> </a:t>
            </a:r>
            <a:r>
              <a:rPr lang="en-US" sz="3200" dirty="0" err="1" smtClean="0">
                <a:solidFill>
                  <a:srgbClr val="008000"/>
                </a:solidFill>
                <a:latin typeface="+mj-lt"/>
                <a:ea typeface="+mj-ea"/>
                <a:cs typeface="+mj-cs"/>
              </a:rPr>
              <a:t>sostenible</a:t>
            </a:r>
            <a:r>
              <a:rPr lang="en-US" sz="3200" dirty="0" smtClean="0">
                <a:solidFill>
                  <a:srgbClr val="008000"/>
                </a:solidFill>
                <a:latin typeface="+mj-lt"/>
                <a:ea typeface="+mj-ea"/>
                <a:cs typeface="+mj-cs"/>
              </a:rPr>
              <a:t>?</a:t>
            </a:r>
            <a:endParaRPr lang="en-US" sz="3200" dirty="0">
              <a:solidFill>
                <a:srgbClr val="008000"/>
              </a:solidFill>
              <a:latin typeface="+mj-lt"/>
              <a:ea typeface="+mj-ea"/>
              <a:cs typeface="+mj-cs"/>
            </a:endParaRPr>
          </a:p>
          <a:p>
            <a:r>
              <a:rPr lang="en-US" sz="3200" b="1" dirty="0">
                <a:solidFill>
                  <a:srgbClr val="008000"/>
                </a:solidFill>
                <a:latin typeface="+mj-lt"/>
                <a:ea typeface="+mj-ea"/>
                <a:cs typeface="+mj-cs"/>
              </a:rPr>
              <a:t>C. </a:t>
            </a:r>
            <a:r>
              <a:rPr lang="en-US" sz="3200" dirty="0" smtClean="0">
                <a:solidFill>
                  <a:srgbClr val="008000"/>
                </a:solidFill>
                <a:latin typeface="+mj-lt"/>
                <a:ea typeface="+mj-ea"/>
                <a:cs typeface="+mj-cs"/>
              </a:rPr>
              <a:t>Ambos</a:t>
            </a:r>
            <a:endParaRPr lang="en-US" sz="3200" dirty="0">
              <a:solidFill>
                <a:srgbClr val="008000"/>
              </a:solidFill>
              <a:latin typeface="+mj-lt"/>
              <a:ea typeface="+mj-ea"/>
              <a:cs typeface="+mj-cs"/>
            </a:endParaRPr>
          </a:p>
        </p:txBody>
      </p:sp>
    </p:spTree>
    <p:extLst>
      <p:ext uri="{BB962C8B-B14F-4D97-AF65-F5344CB8AC3E}">
        <p14:creationId xmlns:p14="http://schemas.microsoft.com/office/powerpoint/2010/main" val="126320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1028"/>
                                        </p:tgtEl>
                                        <p:attrNameLst>
                                          <p:attrName>ppt_w</p:attrName>
                                        </p:attrNameLst>
                                      </p:cBhvr>
                                      <p:tavLst>
                                        <p:tav tm="0">
                                          <p:val>
                                            <p:strVal val="ppt_w"/>
                                          </p:val>
                                        </p:tav>
                                        <p:tav tm="100000">
                                          <p:val>
                                            <p:fltVal val="0"/>
                                          </p:val>
                                        </p:tav>
                                      </p:tavLst>
                                    </p:anim>
                                    <p:anim calcmode="lin" valueType="num">
                                      <p:cBhvr>
                                        <p:cTn id="13" dur="1000"/>
                                        <p:tgtEl>
                                          <p:spTgt spid="1028"/>
                                        </p:tgtEl>
                                        <p:attrNameLst>
                                          <p:attrName>ppt_h</p:attrName>
                                        </p:attrNameLst>
                                      </p:cBhvr>
                                      <p:tavLst>
                                        <p:tav tm="0">
                                          <p:val>
                                            <p:strVal val="ppt_h"/>
                                          </p:val>
                                        </p:tav>
                                        <p:tav tm="100000">
                                          <p:val>
                                            <p:fltVal val="0"/>
                                          </p:val>
                                        </p:tav>
                                      </p:tavLst>
                                    </p:anim>
                                    <p:anim calcmode="lin" valueType="num">
                                      <p:cBhvr>
                                        <p:cTn id="14" dur="1000"/>
                                        <p:tgtEl>
                                          <p:spTgt spid="1028"/>
                                        </p:tgtEl>
                                        <p:attrNameLst>
                                          <p:attrName>style.rotation</p:attrName>
                                        </p:attrNameLst>
                                      </p:cBhvr>
                                      <p:tavLst>
                                        <p:tav tm="0">
                                          <p:val>
                                            <p:fltVal val="0"/>
                                          </p:val>
                                        </p:tav>
                                        <p:tav tm="100000">
                                          <p:val>
                                            <p:fltVal val="90"/>
                                          </p:val>
                                        </p:tav>
                                      </p:tavLst>
                                    </p:anim>
                                    <p:animEffect transition="out" filter="fade">
                                      <p:cBhvr>
                                        <p:cTn id="15" dur="1000"/>
                                        <p:tgtEl>
                                          <p:spTgt spid="1028"/>
                                        </p:tgtEl>
                                      </p:cBhvr>
                                    </p:animEffect>
                                    <p:set>
                                      <p:cBhvr>
                                        <p:cTn id="16" dur="1" fill="hold">
                                          <p:stCondLst>
                                            <p:cond delay="999"/>
                                          </p:stCondLst>
                                        </p:cTn>
                                        <p:tgtEl>
                                          <p:spTgt spid="1028"/>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1000"/>
                                        <p:tgtEl>
                                          <p:spTgt spid="1032"/>
                                        </p:tgtEl>
                                        <p:attrNameLst>
                                          <p:attrName>ppt_w</p:attrName>
                                        </p:attrNameLst>
                                      </p:cBhvr>
                                      <p:tavLst>
                                        <p:tav tm="0">
                                          <p:val>
                                            <p:strVal val="ppt_w"/>
                                          </p:val>
                                        </p:tav>
                                        <p:tav tm="100000">
                                          <p:val>
                                            <p:fltVal val="0"/>
                                          </p:val>
                                        </p:tav>
                                      </p:tavLst>
                                    </p:anim>
                                    <p:anim calcmode="lin" valueType="num">
                                      <p:cBhvr>
                                        <p:cTn id="19" dur="1000"/>
                                        <p:tgtEl>
                                          <p:spTgt spid="1032"/>
                                        </p:tgtEl>
                                        <p:attrNameLst>
                                          <p:attrName>ppt_h</p:attrName>
                                        </p:attrNameLst>
                                      </p:cBhvr>
                                      <p:tavLst>
                                        <p:tav tm="0">
                                          <p:val>
                                            <p:strVal val="ppt_h"/>
                                          </p:val>
                                        </p:tav>
                                        <p:tav tm="100000">
                                          <p:val>
                                            <p:fltVal val="0"/>
                                          </p:val>
                                        </p:tav>
                                      </p:tavLst>
                                    </p:anim>
                                    <p:anim calcmode="lin" valueType="num">
                                      <p:cBhvr>
                                        <p:cTn id="20" dur="1000"/>
                                        <p:tgtEl>
                                          <p:spTgt spid="1032"/>
                                        </p:tgtEl>
                                        <p:attrNameLst>
                                          <p:attrName>style.rotation</p:attrName>
                                        </p:attrNameLst>
                                      </p:cBhvr>
                                      <p:tavLst>
                                        <p:tav tm="0">
                                          <p:val>
                                            <p:fltVal val="0"/>
                                          </p:val>
                                        </p:tav>
                                        <p:tav tm="100000">
                                          <p:val>
                                            <p:fltVal val="90"/>
                                          </p:val>
                                        </p:tav>
                                      </p:tavLst>
                                    </p:anim>
                                    <p:animEffect transition="out" filter="fade">
                                      <p:cBhvr>
                                        <p:cTn id="21" dur="1000"/>
                                        <p:tgtEl>
                                          <p:spTgt spid="1032"/>
                                        </p:tgtEl>
                                      </p:cBhvr>
                                    </p:animEffect>
                                    <p:set>
                                      <p:cBhvr>
                                        <p:cTn id="22" dur="1" fill="hold">
                                          <p:stCondLst>
                                            <p:cond delay="999"/>
                                          </p:stCondLst>
                                        </p:cTn>
                                        <p:tgtEl>
                                          <p:spTgt spid="1032"/>
                                        </p:tgtEl>
                                        <p:attrNameLst>
                                          <p:attrName>style.visibility</p:attrName>
                                        </p:attrNameLst>
                                      </p:cBhvr>
                                      <p:to>
                                        <p:strVal val="hidden"/>
                                      </p:to>
                                    </p:set>
                                  </p:childTnLst>
                                </p:cTn>
                              </p:par>
                              <p:par>
                                <p:cTn id="23" presetID="31" presetClass="entr" presetSubtype="0" fill="hold"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p:cTn id="25"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6">
                                            <p:txEl>
                                              <p:pRg st="0" end="0"/>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p:cTn id="31"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6">
                                            <p:txEl>
                                              <p:pRg st="1" end="1"/>
                                            </p:txEl>
                                          </p:spTgt>
                                        </p:tgtEl>
                                      </p:cBhvr>
                                    </p:animEffect>
                                  </p:childTnLst>
                                  <p:subTnLst>
                                    <p:set>
                                      <p:cBhvr override="childStyle">
                                        <p:cTn dur="1" fill="hold" display="0" masterRel="nextClick" afterEffect="1"/>
                                        <p:tgtEl>
                                          <p:spTgt spid="6">
                                            <p:txEl>
                                              <p:pRg st="1" end="1"/>
                                            </p:txEl>
                                          </p:spTgt>
                                        </p:tgtEl>
                                        <p:attrNameLst>
                                          <p:attrName>style.visibility</p:attrName>
                                        </p:attrNameLst>
                                      </p:cBhvr>
                                      <p:to>
                                        <p:strVal val="hidden"/>
                                      </p:to>
                                    </p:set>
                                  </p:subTnLst>
                                </p:cTn>
                              </p:par>
                              <p:par>
                                <p:cTn id="35" presetID="31" presetClass="entr" presetSubtype="0" fill="hold" nodeType="with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p:cTn id="37"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8"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39"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40" dur="1000"/>
                                        <p:tgtEl>
                                          <p:spTgt spid="6">
                                            <p:txEl>
                                              <p:pRg st="2" end="2"/>
                                            </p:txEl>
                                          </p:spTgt>
                                        </p:tgtEl>
                                      </p:cBhvr>
                                    </p:animEffect>
                                  </p:childTnLst>
                                </p:cTn>
                              </p:par>
                              <p:par>
                                <p:cTn id="41" presetID="31" presetClass="entr" presetSubtype="0" fill="hold" nodeType="with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 calcmode="lin" valueType="num">
                                      <p:cBhvr>
                                        <p:cTn id="43"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44"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45"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46" dur="1000"/>
                                        <p:tgtEl>
                                          <p:spTgt spid="6">
                                            <p:txEl>
                                              <p:pRg st="3" end="3"/>
                                            </p:txEl>
                                          </p:spTgt>
                                        </p:tgtEl>
                                      </p:cBhvr>
                                    </p:animEffect>
                                  </p:childTnLst>
                                  <p:subTnLst>
                                    <p:set>
                                      <p:cBhvr override="childStyle">
                                        <p:cTn dur="1" fill="hold" display="0" masterRel="nextClick" afterEffect="1"/>
                                        <p:tgtEl>
                                          <p:spTgt spid="6">
                                            <p:txEl>
                                              <p:pRg st="3" end="3"/>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Sostenibilidad</a:t>
            </a:r>
            <a:r>
              <a:rPr lang="en-US" dirty="0" smtClean="0"/>
              <a:t> en la </a:t>
            </a:r>
            <a:r>
              <a:rPr lang="en-US" dirty="0" err="1" smtClean="0"/>
              <a:t>Dirección</a:t>
            </a:r>
            <a:r>
              <a:rPr lang="en-US" dirty="0" smtClean="0"/>
              <a:t> de </a:t>
            </a:r>
            <a:r>
              <a:rPr lang="en-US" dirty="0" err="1" smtClean="0"/>
              <a:t>Proyectos</a:t>
            </a:r>
            <a:endParaRPr lang="en-US" dirty="0"/>
          </a:p>
        </p:txBody>
      </p:sp>
      <p:sp>
        <p:nvSpPr>
          <p:cNvPr id="6" name="Rectangle 3"/>
          <p:cNvSpPr txBox="1">
            <a:spLocks noChangeArrowheads="1"/>
          </p:cNvSpPr>
          <p:nvPr/>
        </p:nvSpPr>
        <p:spPr>
          <a:xfrm>
            <a:off x="140677" y="1371600"/>
            <a:ext cx="8432922" cy="47339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FontTx/>
              <a:buNone/>
            </a:pPr>
            <a:r>
              <a:rPr lang="nl-NL" sz="2000" b="1" dirty="0" smtClean="0"/>
              <a:t>Sostenibilidad es acerca de…</a:t>
            </a:r>
            <a:endParaRPr lang="en-US" sz="2000" b="1" dirty="0" smtClean="0"/>
          </a:p>
          <a:p>
            <a:r>
              <a:rPr lang="en-US" sz="2000" dirty="0" smtClean="0"/>
              <a:t>…</a:t>
            </a:r>
            <a:r>
              <a:rPr lang="en-US" sz="2000" dirty="0" err="1" smtClean="0"/>
              <a:t>balancear</a:t>
            </a:r>
            <a:r>
              <a:rPr lang="en-US" sz="2000" dirty="0" smtClean="0"/>
              <a:t> o </a:t>
            </a:r>
            <a:r>
              <a:rPr lang="en-US" sz="2000" dirty="0" err="1" smtClean="0"/>
              <a:t>armonizar</a:t>
            </a:r>
            <a:r>
              <a:rPr lang="en-US" sz="2000" dirty="0" smtClean="0"/>
              <a:t> los </a:t>
            </a:r>
            <a:r>
              <a:rPr lang="en-US" sz="2000" dirty="0" err="1" smtClean="0"/>
              <a:t>intereses</a:t>
            </a:r>
            <a:r>
              <a:rPr lang="en-US" sz="2000" dirty="0" smtClean="0"/>
              <a:t> </a:t>
            </a:r>
            <a:r>
              <a:rPr lang="en-US" sz="2000" dirty="0" err="1" smtClean="0"/>
              <a:t>sociales</a:t>
            </a:r>
            <a:r>
              <a:rPr lang="en-US" sz="2000" dirty="0" smtClean="0"/>
              <a:t>,      </a:t>
            </a:r>
          </a:p>
          <a:p>
            <a:pPr>
              <a:buFontTx/>
              <a:buNone/>
            </a:pPr>
            <a:r>
              <a:rPr lang="en-US" sz="2000" dirty="0" smtClean="0"/>
              <a:t>       </a:t>
            </a:r>
            <a:r>
              <a:rPr lang="en-US" sz="2000" dirty="0" err="1" smtClean="0"/>
              <a:t>ambientales</a:t>
            </a:r>
            <a:r>
              <a:rPr lang="en-US" sz="2000" dirty="0" smtClean="0"/>
              <a:t> y </a:t>
            </a:r>
            <a:r>
              <a:rPr lang="en-US" sz="2000" dirty="0" err="1" smtClean="0"/>
              <a:t>económicos</a:t>
            </a:r>
            <a:endParaRPr lang="en-US" sz="2000" dirty="0" smtClean="0"/>
          </a:p>
          <a:p>
            <a:pPr>
              <a:lnSpc>
                <a:spcPct val="150000"/>
              </a:lnSpc>
            </a:pPr>
            <a:r>
              <a:rPr lang="nl-NL" sz="2000" dirty="0" smtClean="0"/>
              <a:t>…el corto plazo y el largo plazo</a:t>
            </a:r>
          </a:p>
          <a:p>
            <a:pPr>
              <a:lnSpc>
                <a:spcPct val="150000"/>
              </a:lnSpc>
            </a:pPr>
            <a:r>
              <a:rPr lang="en-GB" sz="2000" dirty="0" smtClean="0"/>
              <a:t>...local y global</a:t>
            </a:r>
            <a:endParaRPr lang="en-US" sz="2000" dirty="0" smtClean="0"/>
          </a:p>
          <a:p>
            <a:pPr>
              <a:lnSpc>
                <a:spcPct val="150000"/>
              </a:lnSpc>
            </a:pPr>
            <a:r>
              <a:rPr lang="nl-NL" sz="2000" dirty="0" smtClean="0"/>
              <a:t>…consumir ingreso, no capital</a:t>
            </a:r>
          </a:p>
          <a:p>
            <a:pPr>
              <a:lnSpc>
                <a:spcPct val="150000"/>
              </a:lnSpc>
            </a:pPr>
            <a:r>
              <a:rPr lang="en-GB" sz="2000" dirty="0" smtClean="0"/>
              <a:t>...</a:t>
            </a:r>
            <a:r>
              <a:rPr lang="en-GB" sz="2000" dirty="0" err="1" smtClean="0"/>
              <a:t>transparencia</a:t>
            </a:r>
            <a:r>
              <a:rPr lang="en-GB" sz="2000" dirty="0" smtClean="0"/>
              <a:t> y </a:t>
            </a:r>
            <a:r>
              <a:rPr lang="en-GB" sz="2000" dirty="0" err="1" smtClean="0"/>
              <a:t>rendición</a:t>
            </a:r>
            <a:r>
              <a:rPr lang="en-GB" sz="2000" dirty="0" smtClean="0"/>
              <a:t> de </a:t>
            </a:r>
            <a:r>
              <a:rPr lang="en-GB" sz="2000" dirty="0" err="1" smtClean="0"/>
              <a:t>cuentas</a:t>
            </a:r>
            <a:r>
              <a:rPr lang="en-GB" sz="2000" dirty="0" smtClean="0"/>
              <a:t> </a:t>
            </a:r>
            <a:endParaRPr lang="en-US" sz="2000" dirty="0" smtClean="0"/>
          </a:p>
          <a:p>
            <a:pPr>
              <a:lnSpc>
                <a:spcPct val="150000"/>
              </a:lnSpc>
            </a:pPr>
            <a:r>
              <a:rPr lang="en-GB" sz="2000" dirty="0" smtClean="0"/>
              <a:t>...personal values and ethics</a:t>
            </a:r>
            <a:endParaRPr lang="nl-NL" sz="2000" dirty="0" smtClean="0"/>
          </a:p>
        </p:txBody>
      </p:sp>
      <p:sp>
        <p:nvSpPr>
          <p:cNvPr id="7" name="TextBox 6"/>
          <p:cNvSpPr txBox="1"/>
          <p:nvPr/>
        </p:nvSpPr>
        <p:spPr>
          <a:xfrm>
            <a:off x="6110288" y="5345668"/>
            <a:ext cx="2522062" cy="369332"/>
          </a:xfrm>
          <a:prstGeom prst="rect">
            <a:avLst/>
          </a:prstGeom>
          <a:noFill/>
        </p:spPr>
        <p:txBody>
          <a:bodyPr wrap="square" rtlCol="0">
            <a:spAutoFit/>
          </a:bodyPr>
          <a:lstStyle/>
          <a:p>
            <a:r>
              <a:rPr lang="en-US" dirty="0" smtClean="0"/>
              <a:t>(Silvius &amp; Schipper 2011)</a:t>
            </a:r>
            <a:endParaRPr lang="en-US"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0288" y="1447800"/>
            <a:ext cx="2533650"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6189785" y="5715000"/>
            <a:ext cx="2461845" cy="369332"/>
          </a:xfrm>
          <a:prstGeom prst="rect">
            <a:avLst/>
          </a:prstGeom>
          <a:noFill/>
        </p:spPr>
        <p:txBody>
          <a:bodyPr wrap="square" rtlCol="0">
            <a:spAutoFit/>
          </a:bodyPr>
          <a:lstStyle/>
          <a:p>
            <a:r>
              <a:rPr lang="en-US" b="1" dirty="0" err="1" smtClean="0">
                <a:solidFill>
                  <a:schemeClr val="accent1">
                    <a:lumMod val="50000"/>
                  </a:schemeClr>
                </a:solidFill>
              </a:rPr>
              <a:t>Muy</a:t>
            </a:r>
            <a:r>
              <a:rPr lang="en-US" b="1" dirty="0" smtClean="0">
                <a:solidFill>
                  <a:schemeClr val="accent1">
                    <a:lumMod val="50000"/>
                  </a:schemeClr>
                </a:solidFill>
              </a:rPr>
              <a:t> </a:t>
            </a:r>
            <a:r>
              <a:rPr lang="en-US" b="1" dirty="0" err="1" smtClean="0">
                <a:solidFill>
                  <a:schemeClr val="accent1">
                    <a:lumMod val="50000"/>
                  </a:schemeClr>
                </a:solidFill>
              </a:rPr>
              <a:t>Recomendado</a:t>
            </a:r>
            <a:r>
              <a:rPr lang="en-US" b="1" dirty="0" smtClean="0">
                <a:solidFill>
                  <a:schemeClr val="accent1">
                    <a:lumMod val="50000"/>
                  </a:schemeClr>
                </a:solidFill>
              </a:rPr>
              <a:t>! </a:t>
            </a:r>
            <a:endParaRPr lang="en-US" b="1" dirty="0">
              <a:solidFill>
                <a:schemeClr val="accent1">
                  <a:lumMod val="50000"/>
                </a:schemeClr>
              </a:solidFill>
            </a:endParaRPr>
          </a:p>
        </p:txBody>
      </p:sp>
    </p:spTree>
    <p:extLst>
      <p:ext uri="{BB962C8B-B14F-4D97-AF65-F5344CB8AC3E}">
        <p14:creationId xmlns:p14="http://schemas.microsoft.com/office/powerpoint/2010/main" val="53182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title"/>
          </p:nvPr>
        </p:nvSpPr>
        <p:spPr>
          <a:xfrm>
            <a:off x="211016" y="228600"/>
            <a:ext cx="5064368" cy="533400"/>
          </a:xfrm>
        </p:spPr>
        <p:txBody>
          <a:bodyPr/>
          <a:lstStyle/>
          <a:p>
            <a:r>
              <a:rPr lang="en-US" dirty="0" err="1" smtClean="0"/>
              <a:t>Qué</a:t>
            </a:r>
            <a:r>
              <a:rPr lang="en-US" dirty="0" smtClean="0"/>
              <a:t> </a:t>
            </a:r>
            <a:r>
              <a:rPr lang="en-US" dirty="0" err="1" smtClean="0"/>
              <a:t>es</a:t>
            </a:r>
            <a:r>
              <a:rPr lang="en-US" dirty="0" smtClean="0"/>
              <a:t> la </a:t>
            </a:r>
            <a:r>
              <a:rPr lang="en-US" dirty="0" err="1" smtClean="0"/>
              <a:t>Responsabilidad</a:t>
            </a:r>
            <a:r>
              <a:rPr lang="en-US" dirty="0" smtClean="0"/>
              <a:t> Social </a:t>
            </a:r>
            <a:r>
              <a:rPr lang="en-US" dirty="0" err="1" smtClean="0"/>
              <a:t>Corporativa</a:t>
            </a:r>
            <a:r>
              <a:rPr lang="en-US" dirty="0" smtClean="0"/>
              <a:t>?</a:t>
            </a:r>
            <a:endParaRPr lang="en-US" dirty="0"/>
          </a:p>
        </p:txBody>
      </p:sp>
      <p:sp>
        <p:nvSpPr>
          <p:cNvPr id="79875" name="Rectangle 4"/>
          <p:cNvSpPr>
            <a:spLocks noGrp="1" noChangeArrowheads="1"/>
          </p:cNvSpPr>
          <p:nvPr>
            <p:ph idx="1"/>
          </p:nvPr>
        </p:nvSpPr>
        <p:spPr>
          <a:xfrm>
            <a:off x="211016" y="1371600"/>
            <a:ext cx="8270875" cy="3276600"/>
          </a:xfrm>
        </p:spPr>
        <p:txBody>
          <a:bodyPr>
            <a:normAutofit/>
          </a:bodyPr>
          <a:lstStyle/>
          <a:p>
            <a:pPr lvl="1"/>
            <a:r>
              <a:rPr lang="en-US" sz="2400" dirty="0" err="1" smtClean="0"/>
              <a:t>Contribuye</a:t>
            </a:r>
            <a:r>
              <a:rPr lang="en-US" sz="2400" dirty="0" smtClean="0"/>
              <a:t> al </a:t>
            </a:r>
            <a:r>
              <a:rPr lang="en-US" sz="2400" dirty="0" err="1" smtClean="0"/>
              <a:t>desarrollo</a:t>
            </a:r>
            <a:r>
              <a:rPr lang="en-US" sz="2400" dirty="0" smtClean="0"/>
              <a:t> </a:t>
            </a:r>
            <a:r>
              <a:rPr lang="en-US" sz="2400" dirty="0" err="1" smtClean="0"/>
              <a:t>sostenible</a:t>
            </a:r>
            <a:r>
              <a:rPr lang="en-US" sz="2400" dirty="0" smtClean="0"/>
              <a:t>, </a:t>
            </a:r>
            <a:r>
              <a:rPr lang="en-US" sz="2400" dirty="0" err="1" smtClean="0"/>
              <a:t>incluida</a:t>
            </a:r>
            <a:r>
              <a:rPr lang="en-US" sz="2400" dirty="0" smtClean="0"/>
              <a:t> la </a:t>
            </a:r>
            <a:r>
              <a:rPr lang="en-US" sz="2400" dirty="0" err="1" smtClean="0"/>
              <a:t>salud</a:t>
            </a:r>
            <a:r>
              <a:rPr lang="en-US" sz="2400" dirty="0" smtClean="0"/>
              <a:t> y al </a:t>
            </a:r>
            <a:r>
              <a:rPr lang="en-US" sz="2400" dirty="0" err="1" smtClean="0"/>
              <a:t>bienestar</a:t>
            </a:r>
            <a:r>
              <a:rPr lang="en-US" sz="2400" dirty="0" smtClean="0"/>
              <a:t> de la </a:t>
            </a:r>
            <a:r>
              <a:rPr lang="en-US" sz="2400" dirty="0" err="1" smtClean="0"/>
              <a:t>sociedad</a:t>
            </a:r>
            <a:endParaRPr lang="en-US" sz="2400" dirty="0" smtClean="0"/>
          </a:p>
          <a:p>
            <a:pPr lvl="1"/>
            <a:r>
              <a:rPr lang="en-US" sz="2400" dirty="0" err="1" smtClean="0"/>
              <a:t>Toma</a:t>
            </a:r>
            <a:r>
              <a:rPr lang="en-US" sz="2400" dirty="0" smtClean="0"/>
              <a:t> en </a:t>
            </a:r>
            <a:r>
              <a:rPr lang="en-US" sz="2400" dirty="0" err="1" smtClean="0"/>
              <a:t>cuenta</a:t>
            </a:r>
            <a:r>
              <a:rPr lang="en-US" sz="2400" dirty="0" smtClean="0"/>
              <a:t> </a:t>
            </a:r>
            <a:r>
              <a:rPr lang="en-US" sz="2400" dirty="0" err="1" smtClean="0"/>
              <a:t>las</a:t>
            </a:r>
            <a:r>
              <a:rPr lang="en-US" sz="2400" dirty="0" smtClean="0"/>
              <a:t> </a:t>
            </a:r>
            <a:r>
              <a:rPr lang="en-US" sz="2400" dirty="0" err="1" smtClean="0"/>
              <a:t>expectativas</a:t>
            </a:r>
            <a:r>
              <a:rPr lang="en-US" sz="2400" dirty="0" smtClean="0"/>
              <a:t> de </a:t>
            </a:r>
            <a:r>
              <a:rPr lang="en-US" sz="2400" dirty="0" err="1" smtClean="0"/>
              <a:t>las</a:t>
            </a:r>
            <a:r>
              <a:rPr lang="en-US" sz="2400" dirty="0" smtClean="0"/>
              <a:t> </a:t>
            </a:r>
            <a:r>
              <a:rPr lang="en-US" sz="2400" dirty="0" err="1" smtClean="0"/>
              <a:t>partes</a:t>
            </a:r>
            <a:r>
              <a:rPr lang="en-US" sz="2400" dirty="0" smtClean="0"/>
              <a:t> </a:t>
            </a:r>
            <a:r>
              <a:rPr lang="en-US" sz="2400" dirty="0" err="1" smtClean="0"/>
              <a:t>interesadas</a:t>
            </a:r>
            <a:endParaRPr lang="en-US" sz="2400" dirty="0" smtClean="0"/>
          </a:p>
          <a:p>
            <a:pPr lvl="1"/>
            <a:r>
              <a:rPr lang="en-US" sz="2400" dirty="0" smtClean="0"/>
              <a:t>Es en </a:t>
            </a:r>
            <a:r>
              <a:rPr lang="en-US" sz="2400" dirty="0" err="1" smtClean="0"/>
              <a:t>cumplimiento</a:t>
            </a:r>
            <a:r>
              <a:rPr lang="en-US" sz="2400" dirty="0" smtClean="0"/>
              <a:t> de la </a:t>
            </a:r>
            <a:r>
              <a:rPr lang="en-US" sz="2400" dirty="0" err="1" smtClean="0"/>
              <a:t>ley</a:t>
            </a:r>
            <a:r>
              <a:rPr lang="en-US" sz="2400" dirty="0" smtClean="0"/>
              <a:t> </a:t>
            </a:r>
            <a:r>
              <a:rPr lang="en-US" sz="2400" dirty="0" err="1" smtClean="0"/>
              <a:t>aplicable</a:t>
            </a:r>
            <a:r>
              <a:rPr lang="en-US" sz="2400" dirty="0" smtClean="0"/>
              <a:t> y </a:t>
            </a:r>
            <a:r>
              <a:rPr lang="en-US" sz="2400" dirty="0" err="1" smtClean="0"/>
              <a:t>es</a:t>
            </a:r>
            <a:r>
              <a:rPr lang="en-US" sz="2400" dirty="0" smtClean="0"/>
              <a:t> </a:t>
            </a:r>
            <a:r>
              <a:rPr lang="en-US" sz="2400" dirty="0" err="1" smtClean="0"/>
              <a:t>consistente</a:t>
            </a:r>
            <a:r>
              <a:rPr lang="en-US" sz="2400" dirty="0" smtClean="0"/>
              <a:t> con </a:t>
            </a:r>
            <a:r>
              <a:rPr lang="en-US" sz="2400" dirty="0" err="1" smtClean="0"/>
              <a:t>las</a:t>
            </a:r>
            <a:r>
              <a:rPr lang="en-US" sz="2400" dirty="0" smtClean="0"/>
              <a:t> </a:t>
            </a:r>
            <a:r>
              <a:rPr lang="en-US" sz="2400" dirty="0" err="1" smtClean="0"/>
              <a:t>normas</a:t>
            </a:r>
            <a:r>
              <a:rPr lang="en-US" sz="2400" dirty="0" smtClean="0"/>
              <a:t> de </a:t>
            </a:r>
            <a:r>
              <a:rPr lang="en-US" sz="2400" dirty="0" err="1" smtClean="0"/>
              <a:t>comportamiento</a:t>
            </a:r>
            <a:r>
              <a:rPr lang="en-US" sz="2400" dirty="0" smtClean="0"/>
              <a:t> </a:t>
            </a:r>
            <a:r>
              <a:rPr lang="en-US" sz="2400" dirty="0" err="1" smtClean="0"/>
              <a:t>internacionales</a:t>
            </a:r>
            <a:endParaRPr lang="en-US" sz="2400" dirty="0" smtClean="0"/>
          </a:p>
          <a:p>
            <a:pPr lvl="1"/>
            <a:r>
              <a:rPr lang="en-US" sz="2400" dirty="0" smtClean="0"/>
              <a:t>Se </a:t>
            </a:r>
            <a:r>
              <a:rPr lang="en-US" sz="2400" dirty="0" err="1" smtClean="0"/>
              <a:t>integra</a:t>
            </a:r>
            <a:r>
              <a:rPr lang="en-US" sz="2400" dirty="0" smtClean="0"/>
              <a:t> y </a:t>
            </a:r>
            <a:r>
              <a:rPr lang="en-US" sz="2400" dirty="0" err="1" smtClean="0"/>
              <a:t>aplica</a:t>
            </a:r>
            <a:r>
              <a:rPr lang="en-US" sz="2400" dirty="0" smtClean="0"/>
              <a:t> en </a:t>
            </a:r>
            <a:r>
              <a:rPr lang="en-US" sz="2400" dirty="0" err="1" smtClean="0"/>
              <a:t>todas</a:t>
            </a:r>
            <a:r>
              <a:rPr lang="en-US" sz="2400" dirty="0" smtClean="0"/>
              <a:t> </a:t>
            </a:r>
            <a:r>
              <a:rPr lang="en-US" sz="2400" dirty="0" err="1" smtClean="0"/>
              <a:t>las</a:t>
            </a:r>
            <a:r>
              <a:rPr lang="en-US" sz="2400" dirty="0" smtClean="0"/>
              <a:t> </a:t>
            </a:r>
            <a:r>
              <a:rPr lang="en-US" sz="2400" dirty="0" err="1" smtClean="0"/>
              <a:t>relaciones</a:t>
            </a:r>
            <a:r>
              <a:rPr lang="en-US" sz="2400" dirty="0" smtClean="0"/>
              <a:t> de </a:t>
            </a:r>
            <a:r>
              <a:rPr lang="en-US" sz="2400" dirty="0" err="1" smtClean="0"/>
              <a:t>una</a:t>
            </a:r>
            <a:r>
              <a:rPr lang="en-US" sz="2400" dirty="0" smtClean="0"/>
              <a:t> </a:t>
            </a:r>
            <a:r>
              <a:rPr lang="en-US" sz="2400" dirty="0" err="1" smtClean="0"/>
              <a:t>organización</a:t>
            </a:r>
            <a:endParaRPr lang="en-US" sz="2400" dirty="0" smtClean="0"/>
          </a:p>
        </p:txBody>
      </p:sp>
    </p:spTree>
    <p:extLst>
      <p:ext uri="{BB962C8B-B14F-4D97-AF65-F5344CB8AC3E}">
        <p14:creationId xmlns:p14="http://schemas.microsoft.com/office/powerpoint/2010/main" val="326418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8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8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8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title"/>
          </p:nvPr>
        </p:nvSpPr>
        <p:spPr>
          <a:xfrm>
            <a:off x="351693" y="0"/>
            <a:ext cx="6090138" cy="838200"/>
          </a:xfrm>
        </p:spPr>
        <p:txBody>
          <a:bodyPr/>
          <a:lstStyle/>
          <a:p>
            <a:r>
              <a:rPr lang="en-US" dirty="0" err="1" smtClean="0"/>
              <a:t>Por</a:t>
            </a:r>
            <a:r>
              <a:rPr lang="en-US" dirty="0" smtClean="0"/>
              <a:t> </a:t>
            </a:r>
            <a:r>
              <a:rPr lang="en-US" dirty="0" err="1" smtClean="0"/>
              <a:t>qué</a:t>
            </a:r>
            <a:r>
              <a:rPr lang="en-US" dirty="0" smtClean="0"/>
              <a:t> </a:t>
            </a:r>
            <a:r>
              <a:rPr lang="en-US" dirty="0" err="1" smtClean="0"/>
              <a:t>necesitamos</a:t>
            </a:r>
            <a:r>
              <a:rPr lang="en-US" dirty="0" smtClean="0"/>
              <a:t> </a:t>
            </a:r>
            <a:r>
              <a:rPr lang="en-US" dirty="0" err="1" smtClean="0"/>
              <a:t>una</a:t>
            </a:r>
            <a:r>
              <a:rPr lang="en-US" dirty="0" smtClean="0"/>
              <a:t> </a:t>
            </a:r>
            <a:r>
              <a:rPr lang="en-US" dirty="0" err="1" smtClean="0"/>
              <a:t>Guía</a:t>
            </a:r>
            <a:r>
              <a:rPr lang="en-US" dirty="0" smtClean="0"/>
              <a:t> </a:t>
            </a:r>
            <a:r>
              <a:rPr lang="en-US" dirty="0" err="1" smtClean="0"/>
              <a:t>sobre</a:t>
            </a:r>
            <a:r>
              <a:rPr lang="en-US" dirty="0" smtClean="0"/>
              <a:t> </a:t>
            </a:r>
            <a:r>
              <a:rPr lang="en-US" dirty="0" err="1" smtClean="0"/>
              <a:t>Responsabilidad</a:t>
            </a:r>
            <a:r>
              <a:rPr lang="en-US" dirty="0" smtClean="0"/>
              <a:t> Social </a:t>
            </a:r>
            <a:r>
              <a:rPr lang="en-US" dirty="0" err="1" smtClean="0"/>
              <a:t>Empresaria</a:t>
            </a:r>
            <a:r>
              <a:rPr lang="en-US" dirty="0" smtClean="0"/>
              <a:t>?</a:t>
            </a:r>
          </a:p>
        </p:txBody>
      </p:sp>
      <p:sp>
        <p:nvSpPr>
          <p:cNvPr id="22532" name="Rectangle 4"/>
          <p:cNvSpPr>
            <a:spLocks noGrp="1" noChangeArrowheads="1"/>
          </p:cNvSpPr>
          <p:nvPr>
            <p:ph idx="1"/>
          </p:nvPr>
        </p:nvSpPr>
        <p:spPr>
          <a:xfrm>
            <a:off x="304800" y="1371600"/>
            <a:ext cx="8553571" cy="4519612"/>
          </a:xfrm>
        </p:spPr>
        <p:txBody>
          <a:bodyPr>
            <a:normAutofit/>
          </a:bodyPr>
          <a:lstStyle/>
          <a:p>
            <a:pPr>
              <a:lnSpc>
                <a:spcPct val="80000"/>
              </a:lnSpc>
              <a:buFontTx/>
              <a:buNone/>
            </a:pPr>
            <a:r>
              <a:rPr lang="en-US" dirty="0" smtClean="0"/>
              <a:t>    La </a:t>
            </a:r>
            <a:r>
              <a:rPr lang="en-US" dirty="0" err="1" smtClean="0"/>
              <a:t>percepción</a:t>
            </a:r>
            <a:r>
              <a:rPr lang="en-US" dirty="0" smtClean="0"/>
              <a:t> y la </a:t>
            </a:r>
            <a:r>
              <a:rPr lang="en-US" dirty="0" err="1" smtClean="0"/>
              <a:t>realidad</a:t>
            </a:r>
            <a:r>
              <a:rPr lang="en-US" dirty="0" smtClean="0"/>
              <a:t> del </a:t>
            </a:r>
            <a:r>
              <a:rPr lang="en-US" dirty="0" err="1" smtClean="0"/>
              <a:t>desempeño</a:t>
            </a:r>
            <a:r>
              <a:rPr lang="en-US" dirty="0" smtClean="0"/>
              <a:t> de </a:t>
            </a:r>
            <a:r>
              <a:rPr lang="en-US" dirty="0" err="1" smtClean="0"/>
              <a:t>Responsabilidad</a:t>
            </a:r>
            <a:r>
              <a:rPr lang="en-US" dirty="0" smtClean="0"/>
              <a:t> Social de </a:t>
            </a:r>
            <a:r>
              <a:rPr lang="en-US" dirty="0" err="1" smtClean="0"/>
              <a:t>una</a:t>
            </a:r>
            <a:r>
              <a:rPr lang="en-US" dirty="0" smtClean="0"/>
              <a:t> </a:t>
            </a:r>
            <a:r>
              <a:rPr lang="en-US" dirty="0" err="1" smtClean="0"/>
              <a:t>Organización</a:t>
            </a:r>
            <a:r>
              <a:rPr lang="en-US" dirty="0" smtClean="0"/>
              <a:t> </a:t>
            </a:r>
            <a:r>
              <a:rPr lang="en-US" dirty="0" err="1" smtClean="0"/>
              <a:t>puede</a:t>
            </a:r>
            <a:r>
              <a:rPr lang="en-US" dirty="0" smtClean="0"/>
              <a:t> </a:t>
            </a:r>
            <a:r>
              <a:rPr lang="en-US" dirty="0" err="1" smtClean="0"/>
              <a:t>influir</a:t>
            </a:r>
            <a:r>
              <a:rPr lang="en-US" dirty="0" smtClean="0"/>
              <a:t> en:</a:t>
            </a:r>
            <a:endParaRPr lang="en-US" dirty="0"/>
          </a:p>
          <a:p>
            <a:pPr>
              <a:lnSpc>
                <a:spcPct val="80000"/>
              </a:lnSpc>
              <a:buFontTx/>
              <a:buNone/>
            </a:pPr>
            <a:endParaRPr lang="en-US" sz="1800" dirty="0" smtClean="0"/>
          </a:p>
          <a:p>
            <a:pPr>
              <a:lnSpc>
                <a:spcPct val="80000"/>
              </a:lnSpc>
            </a:pPr>
            <a:r>
              <a:rPr lang="en-US" sz="2200" dirty="0" err="1" smtClean="0"/>
              <a:t>Ventaja</a:t>
            </a:r>
            <a:r>
              <a:rPr lang="en-US" sz="2200" dirty="0" smtClean="0"/>
              <a:t> </a:t>
            </a:r>
            <a:r>
              <a:rPr lang="en-US" sz="2200" dirty="0" err="1" smtClean="0"/>
              <a:t>Competitiva</a:t>
            </a:r>
            <a:endParaRPr lang="en-US" sz="2200" dirty="0" smtClean="0"/>
          </a:p>
          <a:p>
            <a:pPr>
              <a:lnSpc>
                <a:spcPct val="80000"/>
              </a:lnSpc>
            </a:pPr>
            <a:r>
              <a:rPr lang="en-US" sz="2200" dirty="0" err="1" smtClean="0"/>
              <a:t>Reputación</a:t>
            </a:r>
            <a:endParaRPr lang="en-US" sz="2200" dirty="0" smtClean="0"/>
          </a:p>
          <a:p>
            <a:pPr>
              <a:lnSpc>
                <a:spcPct val="80000"/>
              </a:lnSpc>
            </a:pPr>
            <a:r>
              <a:rPr lang="en-US" sz="2200" dirty="0" err="1" smtClean="0"/>
              <a:t>Capacidad</a:t>
            </a:r>
            <a:r>
              <a:rPr lang="en-US" sz="2200" dirty="0" smtClean="0"/>
              <a:t> </a:t>
            </a:r>
            <a:r>
              <a:rPr lang="en-US" sz="2200" dirty="0" err="1" smtClean="0"/>
              <a:t>para</a:t>
            </a:r>
            <a:r>
              <a:rPr lang="en-US" sz="2200" dirty="0" smtClean="0"/>
              <a:t> </a:t>
            </a:r>
            <a:r>
              <a:rPr lang="en-US" sz="2200" dirty="0" err="1" smtClean="0"/>
              <a:t>atraer</a:t>
            </a:r>
            <a:r>
              <a:rPr lang="en-US" sz="2200" dirty="0" smtClean="0"/>
              <a:t> y </a:t>
            </a:r>
            <a:r>
              <a:rPr lang="en-US" sz="2200" dirty="0" err="1" smtClean="0"/>
              <a:t>retener</a:t>
            </a:r>
            <a:r>
              <a:rPr lang="en-US" sz="2200" dirty="0" smtClean="0"/>
              <a:t> a </a:t>
            </a:r>
            <a:r>
              <a:rPr lang="en-US" sz="2200" dirty="0" err="1" smtClean="0"/>
              <a:t>trabajadores</a:t>
            </a:r>
            <a:r>
              <a:rPr lang="en-US" sz="2200" dirty="0" smtClean="0"/>
              <a:t>, </a:t>
            </a:r>
            <a:r>
              <a:rPr lang="en-US" sz="2200" dirty="0" err="1" smtClean="0"/>
              <a:t>miembros</a:t>
            </a:r>
            <a:r>
              <a:rPr lang="en-US" sz="2200" dirty="0" smtClean="0"/>
              <a:t>, </a:t>
            </a:r>
            <a:r>
              <a:rPr lang="en-US" sz="2200" dirty="0" err="1" smtClean="0"/>
              <a:t>consumidores</a:t>
            </a:r>
            <a:r>
              <a:rPr lang="en-US" sz="2200" dirty="0" smtClean="0"/>
              <a:t>, </a:t>
            </a:r>
            <a:r>
              <a:rPr lang="en-US" sz="2200" dirty="0" err="1" smtClean="0"/>
              <a:t>clientes</a:t>
            </a:r>
            <a:r>
              <a:rPr lang="en-US" sz="2200" dirty="0" smtClean="0"/>
              <a:t> o </a:t>
            </a:r>
            <a:r>
              <a:rPr lang="en-US" sz="2200" dirty="0" err="1" smtClean="0"/>
              <a:t>usuarios</a:t>
            </a:r>
            <a:endParaRPr lang="en-US" sz="2200" dirty="0"/>
          </a:p>
          <a:p>
            <a:pPr>
              <a:lnSpc>
                <a:spcPct val="80000"/>
              </a:lnSpc>
            </a:pPr>
            <a:r>
              <a:rPr lang="en-US" sz="2200" dirty="0" smtClean="0"/>
              <a:t>Moral, </a:t>
            </a:r>
            <a:r>
              <a:rPr lang="en-US" sz="2200" dirty="0" err="1" smtClean="0"/>
              <a:t>Compromiso</a:t>
            </a:r>
            <a:r>
              <a:rPr lang="en-US" sz="2200" dirty="0" smtClean="0"/>
              <a:t> y </a:t>
            </a:r>
            <a:r>
              <a:rPr lang="en-US" sz="2200" dirty="0" err="1" smtClean="0"/>
              <a:t>Productividad</a:t>
            </a:r>
            <a:r>
              <a:rPr lang="en-US" sz="2200" dirty="0" smtClean="0"/>
              <a:t> de los </a:t>
            </a:r>
            <a:r>
              <a:rPr lang="en-US" sz="2200" dirty="0" err="1" smtClean="0"/>
              <a:t>Empleados</a:t>
            </a:r>
            <a:endParaRPr lang="en-US" sz="2200" dirty="0" smtClean="0"/>
          </a:p>
          <a:p>
            <a:pPr>
              <a:lnSpc>
                <a:spcPct val="80000"/>
              </a:lnSpc>
            </a:pPr>
            <a:r>
              <a:rPr lang="en-US" sz="2200" dirty="0" err="1" smtClean="0"/>
              <a:t>Opinión</a:t>
            </a:r>
            <a:r>
              <a:rPr lang="en-US" sz="2200" dirty="0" smtClean="0"/>
              <a:t> de los </a:t>
            </a:r>
            <a:r>
              <a:rPr lang="en-US" sz="2200" dirty="0" err="1" smtClean="0"/>
              <a:t>Inversores</a:t>
            </a:r>
            <a:r>
              <a:rPr lang="en-US" sz="2200" dirty="0" smtClean="0"/>
              <a:t>, </a:t>
            </a:r>
            <a:r>
              <a:rPr lang="en-US" sz="2200" dirty="0" err="1" smtClean="0"/>
              <a:t>Donantes</a:t>
            </a:r>
            <a:r>
              <a:rPr lang="en-US" sz="2200" dirty="0" smtClean="0"/>
              <a:t>, </a:t>
            </a:r>
            <a:r>
              <a:rPr lang="en-US" sz="2200" dirty="0" err="1" smtClean="0"/>
              <a:t>Patrocinadores</a:t>
            </a:r>
            <a:r>
              <a:rPr lang="en-US" sz="2200" dirty="0" smtClean="0"/>
              <a:t> y </a:t>
            </a:r>
            <a:r>
              <a:rPr lang="en-US" sz="2200" dirty="0" err="1" smtClean="0"/>
              <a:t>Comunidad</a:t>
            </a:r>
            <a:r>
              <a:rPr lang="en-US" sz="2200" dirty="0" smtClean="0"/>
              <a:t> </a:t>
            </a:r>
            <a:r>
              <a:rPr lang="en-US" sz="2200" dirty="0" err="1" smtClean="0"/>
              <a:t>Financiera</a:t>
            </a:r>
            <a:endParaRPr lang="en-US" sz="2200" dirty="0" smtClean="0"/>
          </a:p>
          <a:p>
            <a:pPr>
              <a:lnSpc>
                <a:spcPct val="80000"/>
              </a:lnSpc>
            </a:pPr>
            <a:r>
              <a:rPr lang="en-US" sz="2200" dirty="0" err="1" smtClean="0"/>
              <a:t>Relación</a:t>
            </a:r>
            <a:r>
              <a:rPr lang="en-US" sz="2200" dirty="0" smtClean="0"/>
              <a:t> con </a:t>
            </a:r>
            <a:r>
              <a:rPr lang="en-US" sz="2200" dirty="0" err="1" smtClean="0"/>
              <a:t>Empresas</a:t>
            </a:r>
            <a:r>
              <a:rPr lang="en-US" sz="2200" dirty="0" smtClean="0"/>
              <a:t>, </a:t>
            </a:r>
            <a:r>
              <a:rPr lang="en-US" sz="2200" dirty="0" err="1" smtClean="0"/>
              <a:t>Gobiernos</a:t>
            </a:r>
            <a:r>
              <a:rPr lang="en-US" sz="2200" dirty="0" smtClean="0"/>
              <a:t>, </a:t>
            </a:r>
            <a:r>
              <a:rPr lang="en-US" sz="2200" dirty="0" err="1" smtClean="0"/>
              <a:t>Medios</a:t>
            </a:r>
            <a:r>
              <a:rPr lang="en-US" sz="2200" dirty="0" smtClean="0"/>
              <a:t>, </a:t>
            </a:r>
            <a:r>
              <a:rPr lang="en-US" sz="2200" dirty="0" err="1" smtClean="0"/>
              <a:t>Proveedores</a:t>
            </a:r>
            <a:r>
              <a:rPr lang="en-US" sz="2200" dirty="0" smtClean="0"/>
              <a:t>, Pares, </a:t>
            </a:r>
            <a:r>
              <a:rPr lang="en-US" sz="2200" dirty="0" err="1" smtClean="0"/>
              <a:t>Clientes</a:t>
            </a:r>
            <a:r>
              <a:rPr lang="en-US" sz="2200" dirty="0" smtClean="0"/>
              <a:t> y con la </a:t>
            </a:r>
            <a:r>
              <a:rPr lang="en-US" sz="2200" dirty="0" err="1" smtClean="0"/>
              <a:t>Comunidad</a:t>
            </a:r>
            <a:r>
              <a:rPr lang="en-US" sz="2200" dirty="0" smtClean="0"/>
              <a:t> en la </a:t>
            </a:r>
            <a:r>
              <a:rPr lang="en-US" sz="2200" dirty="0" err="1" smtClean="0"/>
              <a:t>que</a:t>
            </a:r>
            <a:r>
              <a:rPr lang="en-US" sz="2200" dirty="0" smtClean="0"/>
              <a:t> opera.</a:t>
            </a:r>
          </a:p>
        </p:txBody>
      </p:sp>
    </p:spTree>
    <p:extLst>
      <p:ext uri="{BB962C8B-B14F-4D97-AF65-F5344CB8AC3E}">
        <p14:creationId xmlns:p14="http://schemas.microsoft.com/office/powerpoint/2010/main" val="377482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3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53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Fases de la Sostenibilidad</a:t>
            </a:r>
            <a:endParaRPr lang="en-US"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616612245"/>
              </p:ext>
            </p:extLst>
          </p:nvPr>
        </p:nvGraphicFramePr>
        <p:xfrm>
          <a:off x="228600" y="1412776"/>
          <a:ext cx="8534400" cy="4065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CuadroTexto"/>
          <p:cNvSpPr txBox="1"/>
          <p:nvPr/>
        </p:nvSpPr>
        <p:spPr>
          <a:xfrm>
            <a:off x="1949203" y="4797152"/>
            <a:ext cx="4837158" cy="400110"/>
          </a:xfrm>
          <a:prstGeom prst="rect">
            <a:avLst/>
          </a:prstGeom>
          <a:noFill/>
        </p:spPr>
        <p:txBody>
          <a:bodyPr wrap="none" rtlCol="0">
            <a:spAutoFit/>
          </a:bodyPr>
          <a:lstStyle/>
          <a:p>
            <a:r>
              <a:rPr lang="es-MX" sz="2000" b="1" i="1" dirty="0" smtClean="0">
                <a:solidFill>
                  <a:schemeClr val="accent3">
                    <a:lumMod val="50000"/>
                  </a:schemeClr>
                </a:solidFill>
              </a:rPr>
              <a:t>Reactivo	                                             Proactivo</a:t>
            </a:r>
            <a:endParaRPr lang="en-US" sz="2000" b="1" i="1" dirty="0">
              <a:solidFill>
                <a:schemeClr val="accent3">
                  <a:lumMod val="50000"/>
                </a:schemeClr>
              </a:solidFill>
            </a:endParaRPr>
          </a:p>
        </p:txBody>
      </p:sp>
      <p:sp>
        <p:nvSpPr>
          <p:cNvPr id="6" name="5 CuadroTexto"/>
          <p:cNvSpPr txBox="1"/>
          <p:nvPr/>
        </p:nvSpPr>
        <p:spPr>
          <a:xfrm>
            <a:off x="457200" y="5732462"/>
            <a:ext cx="3740576" cy="307777"/>
          </a:xfrm>
          <a:prstGeom prst="rect">
            <a:avLst/>
          </a:prstGeom>
          <a:noFill/>
        </p:spPr>
        <p:txBody>
          <a:bodyPr wrap="none" rtlCol="0">
            <a:spAutoFit/>
          </a:bodyPr>
          <a:lstStyle/>
          <a:p>
            <a:r>
              <a:rPr lang="es-MX" sz="1400" i="1" dirty="0" smtClean="0"/>
              <a:t>(The </a:t>
            </a:r>
            <a:r>
              <a:rPr lang="es-MX" sz="1400" i="1" dirty="0"/>
              <a:t>next sustainability wave, </a:t>
            </a:r>
            <a:r>
              <a:rPr lang="es-MX" sz="1400" i="1" dirty="0" smtClean="0"/>
              <a:t>2005, Bob Willard)</a:t>
            </a:r>
            <a:endParaRPr lang="en-US" sz="1400" i="1" dirty="0"/>
          </a:p>
        </p:txBody>
      </p:sp>
      <p:sp>
        <p:nvSpPr>
          <p:cNvPr id="3" name="Footer Placeholder 2"/>
          <p:cNvSpPr>
            <a:spLocks noGrp="1"/>
          </p:cNvSpPr>
          <p:nvPr>
            <p:ph type="ftr" sz="quarter" idx="11"/>
          </p:nvPr>
        </p:nvSpPr>
        <p:spPr/>
        <p:txBody>
          <a:bodyPr/>
          <a:lstStyle/>
          <a:p>
            <a:r>
              <a:rPr lang="en-US" smtClean="0"/>
              <a:t>©Copyright GPM 2009-2013</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pPr/>
              <a:t>25</a:t>
            </a:fld>
            <a:endParaRPr lang="en-US" dirty="0"/>
          </a:p>
        </p:txBody>
      </p:sp>
    </p:spTree>
    <p:extLst>
      <p:ext uri="{BB962C8B-B14F-4D97-AF65-F5344CB8AC3E}">
        <p14:creationId xmlns:p14="http://schemas.microsoft.com/office/powerpoint/2010/main" val="303984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el 1"/>
          <p:cNvSpPr>
            <a:spLocks noGrp="1"/>
          </p:cNvSpPr>
          <p:nvPr>
            <p:ph type="title"/>
          </p:nvPr>
        </p:nvSpPr>
        <p:spPr>
          <a:xfrm>
            <a:off x="609600" y="228600"/>
            <a:ext cx="8001000" cy="1408664"/>
          </a:xfrm>
        </p:spPr>
        <p:txBody>
          <a:bodyPr vert="horz" lIns="91440" tIns="45720" rIns="91440" bIns="45720" rtlCol="0" anchor="ctr">
            <a:noAutofit/>
          </a:bodyPr>
          <a:lstStyle/>
          <a:p>
            <a:r>
              <a:rPr lang="nl-NL" dirty="0" smtClean="0"/>
              <a:t>RSE Estadio 1</a:t>
            </a:r>
            <a:r>
              <a:rPr lang="nl-NL" dirty="0"/>
              <a:t/>
            </a:r>
            <a:br>
              <a:rPr lang="nl-NL" dirty="0"/>
            </a:br>
            <a:r>
              <a:rPr lang="nl-NL" dirty="0" smtClean="0"/>
              <a:t>El Negocio de las Compañias es el Negocio</a:t>
            </a:r>
            <a:endParaRPr lang="nl-NL" dirty="0"/>
          </a:p>
        </p:txBody>
      </p:sp>
      <p:sp>
        <p:nvSpPr>
          <p:cNvPr id="62467" name="Tijdelijke aanduiding voor inhoud 2"/>
          <p:cNvSpPr>
            <a:spLocks noGrp="1"/>
          </p:cNvSpPr>
          <p:nvPr>
            <p:ph idx="1"/>
          </p:nvPr>
        </p:nvSpPr>
        <p:spPr>
          <a:xfrm>
            <a:off x="379413" y="1662113"/>
            <a:ext cx="8270875" cy="4433887"/>
          </a:xfrm>
        </p:spPr>
        <p:txBody>
          <a:bodyPr>
            <a:normAutofit fontScale="85000" lnSpcReduction="10000"/>
          </a:bodyPr>
          <a:lstStyle/>
          <a:p>
            <a:pPr>
              <a:buFontTx/>
              <a:buNone/>
            </a:pPr>
            <a:r>
              <a:rPr lang="en-US" dirty="0" err="1" smtClean="0"/>
              <a:t>Realización</a:t>
            </a:r>
            <a:r>
              <a:rPr lang="en-US" dirty="0" smtClean="0"/>
              <a:t>: Los </a:t>
            </a:r>
            <a:r>
              <a:rPr lang="en-US" dirty="0" err="1" smtClean="0"/>
              <a:t>líderes</a:t>
            </a:r>
            <a:r>
              <a:rPr lang="en-US" dirty="0" smtClean="0"/>
              <a:t> de </a:t>
            </a:r>
            <a:r>
              <a:rPr lang="en-US" dirty="0" err="1" smtClean="0"/>
              <a:t>las</a:t>
            </a:r>
            <a:r>
              <a:rPr lang="en-US" dirty="0" smtClean="0"/>
              <a:t> </a:t>
            </a:r>
            <a:r>
              <a:rPr lang="en-US" dirty="0" err="1" smtClean="0"/>
              <a:t>compañias</a:t>
            </a:r>
            <a:r>
              <a:rPr lang="en-US" dirty="0" smtClean="0"/>
              <a:t> </a:t>
            </a:r>
            <a:r>
              <a:rPr lang="en-US" dirty="0" err="1" smtClean="0"/>
              <a:t>reconocen</a:t>
            </a:r>
            <a:r>
              <a:rPr lang="en-US" dirty="0" smtClean="0"/>
              <a:t> </a:t>
            </a:r>
            <a:r>
              <a:rPr lang="en-US" dirty="0" err="1" smtClean="0"/>
              <a:t>que</a:t>
            </a:r>
            <a:r>
              <a:rPr lang="en-US" dirty="0" smtClean="0"/>
              <a:t> se </a:t>
            </a:r>
            <a:r>
              <a:rPr lang="en-US" dirty="0" err="1" smtClean="0"/>
              <a:t>requiere</a:t>
            </a:r>
            <a:r>
              <a:rPr lang="en-US" dirty="0" smtClean="0"/>
              <a:t> el </a:t>
            </a:r>
            <a:r>
              <a:rPr lang="en-US" dirty="0" err="1" smtClean="0"/>
              <a:t>Beneficio</a:t>
            </a:r>
            <a:r>
              <a:rPr lang="en-US" dirty="0" smtClean="0"/>
              <a:t> </a:t>
            </a:r>
            <a:r>
              <a:rPr lang="en-US" dirty="0" err="1" smtClean="0"/>
              <a:t>Económico</a:t>
            </a:r>
            <a:r>
              <a:rPr lang="en-US" dirty="0" smtClean="0"/>
              <a:t> </a:t>
            </a:r>
            <a:r>
              <a:rPr lang="en-US" dirty="0" err="1" smtClean="0"/>
              <a:t>para</a:t>
            </a:r>
            <a:r>
              <a:rPr lang="en-US" dirty="0" smtClean="0"/>
              <a:t> </a:t>
            </a:r>
            <a:r>
              <a:rPr lang="en-US" dirty="0" err="1" smtClean="0"/>
              <a:t>mantener</a:t>
            </a:r>
            <a:r>
              <a:rPr lang="en-US" dirty="0" smtClean="0"/>
              <a:t> un </a:t>
            </a:r>
            <a:r>
              <a:rPr lang="en-US" dirty="0" err="1" smtClean="0"/>
              <a:t>negocio</a:t>
            </a:r>
            <a:r>
              <a:rPr lang="en-US" dirty="0" smtClean="0"/>
              <a:t>.</a:t>
            </a:r>
          </a:p>
          <a:p>
            <a:pPr>
              <a:buFontTx/>
              <a:buNone/>
            </a:pPr>
            <a:endParaRPr lang="en-US" dirty="0" smtClean="0"/>
          </a:p>
          <a:p>
            <a:r>
              <a:rPr lang="en-US" dirty="0" smtClean="0"/>
              <a:t>La RSE </a:t>
            </a:r>
            <a:r>
              <a:rPr lang="en-US" dirty="0" err="1" smtClean="0"/>
              <a:t>es</a:t>
            </a:r>
            <a:r>
              <a:rPr lang="en-US" dirty="0" smtClean="0"/>
              <a:t> vista: </a:t>
            </a:r>
            <a:r>
              <a:rPr lang="en-US" dirty="0" err="1" smtClean="0"/>
              <a:t>como</a:t>
            </a:r>
            <a:r>
              <a:rPr lang="en-US" dirty="0" smtClean="0"/>
              <a:t> un </a:t>
            </a:r>
            <a:r>
              <a:rPr lang="en-US" dirty="0" err="1" smtClean="0"/>
              <a:t>costo</a:t>
            </a:r>
            <a:r>
              <a:rPr lang="en-US" dirty="0" smtClean="0"/>
              <a:t> y </a:t>
            </a:r>
            <a:r>
              <a:rPr lang="es-ES" dirty="0" smtClean="0"/>
              <a:t>no sirve a ningún propósito útil para aumentar la rentabilidad y no agrega valor para los accionistas. </a:t>
            </a:r>
            <a:endParaRPr lang="en-US" dirty="0" smtClean="0"/>
          </a:p>
          <a:p>
            <a:r>
              <a:rPr lang="en-US" dirty="0" err="1" smtClean="0"/>
              <a:t>Riesgos</a:t>
            </a:r>
            <a:r>
              <a:rPr lang="en-US" dirty="0" smtClean="0"/>
              <a:t> de RSE: </a:t>
            </a:r>
            <a:r>
              <a:rPr lang="es-ES" dirty="0" smtClean="0"/>
              <a:t>La regulación del gobierno significa para la compañía que debe estar en “cumplimiento”</a:t>
            </a:r>
            <a:r>
              <a:rPr lang="en-US" dirty="0" smtClean="0"/>
              <a:t>.</a:t>
            </a:r>
          </a:p>
          <a:p>
            <a:r>
              <a:rPr lang="en-US" dirty="0" err="1" smtClean="0"/>
              <a:t>Amenaza</a:t>
            </a:r>
            <a:r>
              <a:rPr lang="en-US" dirty="0" smtClean="0"/>
              <a:t> de RSE: </a:t>
            </a:r>
            <a:r>
              <a:rPr lang="es-ES" dirty="0" smtClean="0"/>
              <a:t>Existe el riesgo de que los competidores que practican la RSE pueden obtener una ventaja competitiva</a:t>
            </a:r>
            <a:r>
              <a:rPr lang="en-US" dirty="0" smtClean="0"/>
              <a:t>.</a:t>
            </a:r>
          </a:p>
          <a:p>
            <a:r>
              <a:rPr lang="en-US" dirty="0" err="1" smtClean="0"/>
              <a:t>Oportunidad</a:t>
            </a:r>
            <a:r>
              <a:rPr lang="en-US" dirty="0" smtClean="0"/>
              <a:t> de la RSE: </a:t>
            </a:r>
            <a:r>
              <a:rPr lang="en-US" dirty="0" err="1" smtClean="0"/>
              <a:t>Esfuerzos</a:t>
            </a:r>
            <a:r>
              <a:rPr lang="en-US" dirty="0" smtClean="0"/>
              <a:t> de marketing de </a:t>
            </a:r>
            <a:r>
              <a:rPr lang="en-US" dirty="0" err="1" smtClean="0"/>
              <a:t>Responsabilidad</a:t>
            </a:r>
            <a:r>
              <a:rPr lang="en-US" dirty="0" smtClean="0"/>
              <a:t> Social </a:t>
            </a:r>
            <a:r>
              <a:rPr lang="en-US" dirty="0" err="1" smtClean="0"/>
              <a:t>falsos</a:t>
            </a:r>
            <a:endParaRPr lang="en-US" dirty="0" smtClean="0"/>
          </a:p>
        </p:txBody>
      </p:sp>
      <p:sp>
        <p:nvSpPr>
          <p:cNvPr id="2" name="Footer Placeholder 1"/>
          <p:cNvSpPr>
            <a:spLocks noGrp="1"/>
          </p:cNvSpPr>
          <p:nvPr>
            <p:ph type="ftr" sz="quarter" idx="11"/>
          </p:nvPr>
        </p:nvSpPr>
        <p:spPr/>
        <p:txBody>
          <a:bodyPr/>
          <a:lstStyle/>
          <a:p>
            <a:r>
              <a:rPr lang="en-US"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26</a:t>
            </a:fld>
            <a:endParaRPr lang="en-US" dirty="0"/>
          </a:p>
        </p:txBody>
      </p:sp>
    </p:spTree>
    <p:extLst>
      <p:ext uri="{BB962C8B-B14F-4D97-AF65-F5344CB8AC3E}">
        <p14:creationId xmlns:p14="http://schemas.microsoft.com/office/powerpoint/2010/main" val="18074640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el 1"/>
          <p:cNvSpPr>
            <a:spLocks noGrp="1"/>
          </p:cNvSpPr>
          <p:nvPr>
            <p:ph type="title"/>
          </p:nvPr>
        </p:nvSpPr>
        <p:spPr>
          <a:xfrm>
            <a:off x="381000" y="152400"/>
            <a:ext cx="6400800" cy="1143000"/>
          </a:xfrm>
        </p:spPr>
        <p:txBody>
          <a:bodyPr>
            <a:normAutofit/>
          </a:bodyPr>
          <a:lstStyle/>
          <a:p>
            <a:r>
              <a:rPr lang="nl-NL" dirty="0" smtClean="0"/>
              <a:t>RSE Estadio 2</a:t>
            </a:r>
            <a:r>
              <a:rPr lang="nl-NL" dirty="0"/>
              <a:t/>
            </a:r>
            <a:br>
              <a:rPr lang="nl-NL" dirty="0"/>
            </a:br>
            <a:r>
              <a:rPr lang="nl-NL" dirty="0" smtClean="0"/>
              <a:t>La compañía adopta la RSE</a:t>
            </a:r>
            <a:endParaRPr lang="nl-NL" dirty="0"/>
          </a:p>
        </p:txBody>
      </p:sp>
      <p:sp>
        <p:nvSpPr>
          <p:cNvPr id="63491" name="Tijdelijke aanduiding voor inhoud 2"/>
          <p:cNvSpPr>
            <a:spLocks noGrp="1"/>
          </p:cNvSpPr>
          <p:nvPr>
            <p:ph idx="1"/>
          </p:nvPr>
        </p:nvSpPr>
        <p:spPr>
          <a:xfrm>
            <a:off x="379413" y="1662113"/>
            <a:ext cx="8270875" cy="4519612"/>
          </a:xfrm>
        </p:spPr>
        <p:txBody>
          <a:bodyPr>
            <a:normAutofit fontScale="70000" lnSpcReduction="20000"/>
          </a:bodyPr>
          <a:lstStyle/>
          <a:p>
            <a:pPr>
              <a:buFontTx/>
              <a:buNone/>
            </a:pPr>
            <a:r>
              <a:rPr lang="en-US" dirty="0" err="1" smtClean="0"/>
              <a:t>Realización</a:t>
            </a:r>
            <a:r>
              <a:rPr lang="en-US" dirty="0" smtClean="0"/>
              <a:t>: La </a:t>
            </a:r>
            <a:r>
              <a:rPr lang="en-US" dirty="0" err="1" smtClean="0"/>
              <a:t>sostenibilidad</a:t>
            </a:r>
            <a:r>
              <a:rPr lang="en-US" dirty="0" smtClean="0"/>
              <a:t> de </a:t>
            </a:r>
            <a:r>
              <a:rPr lang="en-US" dirty="0" err="1" smtClean="0"/>
              <a:t>las</a:t>
            </a:r>
            <a:r>
              <a:rPr lang="en-US" dirty="0" smtClean="0"/>
              <a:t> Personas y del </a:t>
            </a:r>
            <a:r>
              <a:rPr lang="en-US" dirty="0" err="1" smtClean="0"/>
              <a:t>Planeta</a:t>
            </a:r>
            <a:r>
              <a:rPr lang="en-US" dirty="0" smtClean="0"/>
              <a:t> </a:t>
            </a:r>
            <a:r>
              <a:rPr lang="en-US" dirty="0" err="1" smtClean="0"/>
              <a:t>es</a:t>
            </a:r>
            <a:r>
              <a:rPr lang="en-US" dirty="0" smtClean="0"/>
              <a:t> </a:t>
            </a:r>
            <a:r>
              <a:rPr lang="en-US" dirty="0" err="1" smtClean="0"/>
              <a:t>requerida</a:t>
            </a:r>
            <a:r>
              <a:rPr lang="en-US" dirty="0" smtClean="0"/>
              <a:t> </a:t>
            </a:r>
            <a:r>
              <a:rPr lang="en-US" dirty="0" err="1" smtClean="0"/>
              <a:t>para</a:t>
            </a:r>
            <a:r>
              <a:rPr lang="en-US" dirty="0" smtClean="0"/>
              <a:t> </a:t>
            </a:r>
            <a:r>
              <a:rPr lang="en-US" dirty="0" err="1" smtClean="0"/>
              <a:t>mantener</a:t>
            </a:r>
            <a:r>
              <a:rPr lang="en-US" dirty="0" smtClean="0"/>
              <a:t> el </a:t>
            </a:r>
            <a:r>
              <a:rPr lang="en-US" dirty="0" err="1" smtClean="0"/>
              <a:t>Beneficio</a:t>
            </a:r>
            <a:r>
              <a:rPr lang="en-US" dirty="0" smtClean="0"/>
              <a:t> </a:t>
            </a:r>
            <a:r>
              <a:rPr lang="en-US" dirty="0" err="1" smtClean="0"/>
              <a:t>Económico</a:t>
            </a:r>
            <a:r>
              <a:rPr lang="en-US" dirty="0" smtClean="0"/>
              <a:t> en la </a:t>
            </a:r>
            <a:r>
              <a:rPr lang="en-US" dirty="0" err="1" smtClean="0"/>
              <a:t>compañia</a:t>
            </a:r>
            <a:r>
              <a:rPr lang="en-US" dirty="0" smtClean="0"/>
              <a:t>. La </a:t>
            </a:r>
            <a:r>
              <a:rPr lang="en-US" dirty="0" err="1" smtClean="0"/>
              <a:t>explotación</a:t>
            </a:r>
            <a:r>
              <a:rPr lang="en-US" dirty="0" smtClean="0"/>
              <a:t> del </a:t>
            </a:r>
            <a:r>
              <a:rPr lang="en-US" dirty="0" err="1" smtClean="0"/>
              <a:t>medio</a:t>
            </a:r>
            <a:r>
              <a:rPr lang="en-US" dirty="0" smtClean="0"/>
              <a:t> </a:t>
            </a:r>
            <a:r>
              <a:rPr lang="en-US" dirty="0" err="1" smtClean="0"/>
              <a:t>ambiente</a:t>
            </a:r>
            <a:r>
              <a:rPr lang="en-US" dirty="0" smtClean="0"/>
              <a:t> </a:t>
            </a:r>
            <a:r>
              <a:rPr lang="en-US" dirty="0" err="1" smtClean="0"/>
              <a:t>dará</a:t>
            </a:r>
            <a:r>
              <a:rPr lang="en-US" dirty="0" smtClean="0"/>
              <a:t> </a:t>
            </a:r>
            <a:r>
              <a:rPr lang="en-US" dirty="0" err="1" smtClean="0"/>
              <a:t>como</a:t>
            </a:r>
            <a:r>
              <a:rPr lang="en-US" dirty="0" smtClean="0"/>
              <a:t> </a:t>
            </a:r>
            <a:r>
              <a:rPr lang="en-US" dirty="0" err="1" smtClean="0"/>
              <a:t>resultado</a:t>
            </a:r>
            <a:r>
              <a:rPr lang="en-US" dirty="0" smtClean="0"/>
              <a:t> la </a:t>
            </a:r>
            <a:r>
              <a:rPr lang="en-US" dirty="0" err="1" smtClean="0"/>
              <a:t>pérdida</a:t>
            </a:r>
            <a:r>
              <a:rPr lang="en-US" dirty="0" smtClean="0"/>
              <a:t> de los </a:t>
            </a:r>
            <a:r>
              <a:rPr lang="en-US" dirty="0" err="1" smtClean="0"/>
              <a:t>recursos</a:t>
            </a:r>
            <a:r>
              <a:rPr lang="en-US" dirty="0" smtClean="0"/>
              <a:t> </a:t>
            </a:r>
            <a:r>
              <a:rPr lang="en-US" dirty="0" err="1" smtClean="0"/>
              <a:t>necesarios</a:t>
            </a:r>
            <a:r>
              <a:rPr lang="en-US" dirty="0" smtClean="0"/>
              <a:t> </a:t>
            </a:r>
            <a:r>
              <a:rPr lang="en-US" dirty="0" err="1" smtClean="0"/>
              <a:t>para</a:t>
            </a:r>
            <a:r>
              <a:rPr lang="en-US" dirty="0" smtClean="0"/>
              <a:t> la </a:t>
            </a:r>
            <a:r>
              <a:rPr lang="en-US" dirty="0" err="1" smtClean="0"/>
              <a:t>compañía</a:t>
            </a:r>
            <a:r>
              <a:rPr lang="en-US" dirty="0" smtClean="0"/>
              <a:t>.  La </a:t>
            </a:r>
            <a:r>
              <a:rPr lang="en-US" dirty="0" err="1" smtClean="0"/>
              <a:t>explotación</a:t>
            </a:r>
            <a:r>
              <a:rPr lang="en-US" dirty="0" smtClean="0"/>
              <a:t> de la </a:t>
            </a:r>
            <a:r>
              <a:rPr lang="en-US" dirty="0" err="1" smtClean="0"/>
              <a:t>gente</a:t>
            </a:r>
            <a:r>
              <a:rPr lang="en-US" dirty="0" smtClean="0"/>
              <a:t> </a:t>
            </a:r>
            <a:r>
              <a:rPr lang="en-US" dirty="0" err="1" smtClean="0"/>
              <a:t>resultará</a:t>
            </a:r>
            <a:r>
              <a:rPr lang="en-US" dirty="0" smtClean="0"/>
              <a:t> en </a:t>
            </a:r>
            <a:r>
              <a:rPr lang="en-US" dirty="0" err="1" smtClean="0"/>
              <a:t>menos</a:t>
            </a:r>
            <a:r>
              <a:rPr lang="en-US" dirty="0" smtClean="0"/>
              <a:t> </a:t>
            </a:r>
            <a:r>
              <a:rPr lang="en-US" dirty="0" err="1" smtClean="0"/>
              <a:t>clientes</a:t>
            </a:r>
            <a:r>
              <a:rPr lang="en-US" dirty="0" smtClean="0"/>
              <a:t>.</a:t>
            </a:r>
          </a:p>
          <a:p>
            <a:pPr>
              <a:buFontTx/>
              <a:buNone/>
            </a:pPr>
            <a:r>
              <a:rPr lang="en-US" dirty="0" smtClean="0"/>
              <a:t> </a:t>
            </a:r>
          </a:p>
          <a:p>
            <a:r>
              <a:rPr lang="en-US" dirty="0" smtClean="0"/>
              <a:t>La RSE </a:t>
            </a:r>
            <a:r>
              <a:rPr lang="en-US" dirty="0" err="1" smtClean="0"/>
              <a:t>es</a:t>
            </a:r>
            <a:r>
              <a:rPr lang="en-US" dirty="0" smtClean="0"/>
              <a:t> vista:  </a:t>
            </a:r>
            <a:r>
              <a:rPr lang="en-US" dirty="0" err="1" smtClean="0"/>
              <a:t>como</a:t>
            </a:r>
            <a:r>
              <a:rPr lang="en-US" dirty="0" smtClean="0"/>
              <a:t> </a:t>
            </a:r>
            <a:r>
              <a:rPr lang="en-US" dirty="0" err="1" smtClean="0"/>
              <a:t>incremento</a:t>
            </a:r>
            <a:r>
              <a:rPr lang="en-US" dirty="0" smtClean="0"/>
              <a:t> de la </a:t>
            </a:r>
            <a:r>
              <a:rPr lang="en-US" dirty="0" err="1" smtClean="0"/>
              <a:t>ganancia</a:t>
            </a:r>
            <a:r>
              <a:rPr lang="en-US" dirty="0" smtClean="0"/>
              <a:t> </a:t>
            </a:r>
            <a:r>
              <a:rPr lang="en-US" dirty="0" err="1" smtClean="0"/>
              <a:t>debido</a:t>
            </a:r>
            <a:r>
              <a:rPr lang="en-US" dirty="0" smtClean="0"/>
              <a:t> </a:t>
            </a:r>
            <a:r>
              <a:rPr lang="en-US" dirty="0" err="1" smtClean="0"/>
              <a:t>que</a:t>
            </a:r>
            <a:r>
              <a:rPr lang="en-US" dirty="0" smtClean="0"/>
              <a:t> </a:t>
            </a:r>
            <a:r>
              <a:rPr lang="en-US" dirty="0" err="1" smtClean="0"/>
              <a:t>desarrolla</a:t>
            </a:r>
            <a:r>
              <a:rPr lang="en-US" dirty="0" smtClean="0"/>
              <a:t> a la </a:t>
            </a:r>
            <a:r>
              <a:rPr lang="en-US" dirty="0" err="1" smtClean="0"/>
              <a:t>cadena</a:t>
            </a:r>
            <a:r>
              <a:rPr lang="en-US" dirty="0" smtClean="0"/>
              <a:t> de </a:t>
            </a:r>
            <a:r>
              <a:rPr lang="en-US" dirty="0" err="1" smtClean="0"/>
              <a:t>suministro</a:t>
            </a:r>
            <a:r>
              <a:rPr lang="en-US" dirty="0" smtClean="0"/>
              <a:t> y </a:t>
            </a:r>
            <a:r>
              <a:rPr lang="en-US" dirty="0" err="1" smtClean="0"/>
              <a:t>asegura</a:t>
            </a:r>
            <a:r>
              <a:rPr lang="en-US" dirty="0" smtClean="0"/>
              <a:t> </a:t>
            </a:r>
            <a:r>
              <a:rPr lang="en-US" dirty="0" err="1" smtClean="0"/>
              <a:t>suficientes</a:t>
            </a:r>
            <a:r>
              <a:rPr lang="en-US" dirty="0" smtClean="0"/>
              <a:t> </a:t>
            </a:r>
            <a:r>
              <a:rPr lang="en-US" dirty="0" err="1" smtClean="0"/>
              <a:t>clientes</a:t>
            </a:r>
            <a:r>
              <a:rPr lang="en-US" dirty="0" smtClean="0"/>
              <a:t>.</a:t>
            </a:r>
          </a:p>
          <a:p>
            <a:r>
              <a:rPr lang="en-US" dirty="0" err="1" smtClean="0"/>
              <a:t>Riesgos</a:t>
            </a:r>
            <a:r>
              <a:rPr lang="en-US" dirty="0" smtClean="0"/>
              <a:t> de RSE: </a:t>
            </a:r>
            <a:r>
              <a:rPr lang="es-ES" dirty="0" smtClean="0"/>
              <a:t>La visión holística de la sostenibilidad ambiental y social que lleva a la </a:t>
            </a:r>
            <a:r>
              <a:rPr lang="es-ES" dirty="0" err="1" smtClean="0"/>
              <a:t>compañia</a:t>
            </a:r>
            <a:r>
              <a:rPr lang="es-ES" dirty="0" smtClean="0"/>
              <a:t> sostenible es difícil de medir. Las empresas necesitan mejorar las mediciones del resultado. </a:t>
            </a:r>
            <a:endParaRPr lang="en-US" dirty="0" smtClean="0"/>
          </a:p>
          <a:p>
            <a:r>
              <a:rPr lang="en-US" dirty="0" err="1" smtClean="0"/>
              <a:t>Amenaza</a:t>
            </a:r>
            <a:r>
              <a:rPr lang="en-US" dirty="0" smtClean="0"/>
              <a:t> de RSE: S</a:t>
            </a:r>
            <a:r>
              <a:rPr lang="es-ES" dirty="0" smtClean="0"/>
              <a:t>e desarrolla una carrera armamentista. Las grandes empresas pueden aprovechar los altos beneficios por filantropía. Por otro lado, el ruido de marketing puede que haga difícil a los compradores saber la diferencia entre la RSE verdadera y falsa. </a:t>
            </a:r>
            <a:endParaRPr lang="en-US" dirty="0" smtClean="0"/>
          </a:p>
          <a:p>
            <a:r>
              <a:rPr lang="en-US" dirty="0" err="1" smtClean="0"/>
              <a:t>Oportunidad</a:t>
            </a:r>
            <a:r>
              <a:rPr lang="en-US" dirty="0" smtClean="0"/>
              <a:t> de la RSE: La </a:t>
            </a:r>
            <a:r>
              <a:rPr lang="en-US" dirty="0" err="1" smtClean="0"/>
              <a:t>gente</a:t>
            </a:r>
            <a:r>
              <a:rPr lang="en-US" dirty="0" smtClean="0"/>
              <a:t> </a:t>
            </a:r>
            <a:r>
              <a:rPr lang="en-US" dirty="0" err="1" smtClean="0"/>
              <a:t>prefiere</a:t>
            </a:r>
            <a:r>
              <a:rPr lang="en-US" dirty="0" smtClean="0"/>
              <a:t> </a:t>
            </a:r>
            <a:r>
              <a:rPr lang="en-US" dirty="0" err="1" smtClean="0"/>
              <a:t>comprar</a:t>
            </a:r>
            <a:r>
              <a:rPr lang="en-US" dirty="0" smtClean="0"/>
              <a:t> (</a:t>
            </a:r>
            <a:r>
              <a:rPr lang="en-US" dirty="0" err="1" smtClean="0"/>
              <a:t>productos</a:t>
            </a:r>
            <a:r>
              <a:rPr lang="en-US" dirty="0" smtClean="0"/>
              <a:t>) de </a:t>
            </a:r>
            <a:r>
              <a:rPr lang="en-US" dirty="0" err="1" smtClean="0"/>
              <a:t>compañías</a:t>
            </a:r>
            <a:r>
              <a:rPr lang="en-US" dirty="0" smtClean="0"/>
              <a:t> </a:t>
            </a:r>
            <a:r>
              <a:rPr lang="en-US" dirty="0" err="1" smtClean="0"/>
              <a:t>éticas</a:t>
            </a:r>
            <a:r>
              <a:rPr lang="en-US" dirty="0" smtClean="0"/>
              <a:t>.</a:t>
            </a:r>
          </a:p>
        </p:txBody>
      </p:sp>
      <p:sp>
        <p:nvSpPr>
          <p:cNvPr id="2" name="Footer Placeholder 1"/>
          <p:cNvSpPr>
            <a:spLocks noGrp="1"/>
          </p:cNvSpPr>
          <p:nvPr>
            <p:ph type="ftr" sz="quarter" idx="11"/>
          </p:nvPr>
        </p:nvSpPr>
        <p:spPr/>
        <p:txBody>
          <a:bodyPr/>
          <a:lstStyle/>
          <a:p>
            <a:r>
              <a:rPr lang="en-US"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27</a:t>
            </a:fld>
            <a:endParaRPr lang="en-US" dirty="0"/>
          </a:p>
        </p:txBody>
      </p:sp>
    </p:spTree>
    <p:extLst>
      <p:ext uri="{BB962C8B-B14F-4D97-AF65-F5344CB8AC3E}">
        <p14:creationId xmlns:p14="http://schemas.microsoft.com/office/powerpoint/2010/main" val="6225457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el 1"/>
          <p:cNvSpPr>
            <a:spLocks noGrp="1"/>
          </p:cNvSpPr>
          <p:nvPr>
            <p:ph type="title"/>
          </p:nvPr>
        </p:nvSpPr>
        <p:spPr>
          <a:xfrm>
            <a:off x="381000" y="228600"/>
            <a:ext cx="7924800" cy="1143000"/>
          </a:xfrm>
        </p:spPr>
        <p:txBody>
          <a:bodyPr>
            <a:normAutofit fontScale="90000"/>
          </a:bodyPr>
          <a:lstStyle/>
          <a:p>
            <a:r>
              <a:rPr lang="nl-NL" dirty="0" smtClean="0"/>
              <a:t>RSE Estadio 3</a:t>
            </a:r>
            <a:r>
              <a:rPr lang="nl-NL" dirty="0"/>
              <a:t/>
            </a:r>
            <a:br>
              <a:rPr lang="nl-NL" dirty="0"/>
            </a:br>
            <a:r>
              <a:rPr lang="nl-NL" dirty="0" smtClean="0"/>
              <a:t>Para Empresas Sociales con Fines de Lucro </a:t>
            </a:r>
            <a:r>
              <a:rPr lang="nl-NL" dirty="0"/>
              <a:t>(FOPSE)</a:t>
            </a:r>
          </a:p>
        </p:txBody>
      </p:sp>
      <p:sp>
        <p:nvSpPr>
          <p:cNvPr id="64515" name="Tijdelijke aanduiding voor inhoud 2"/>
          <p:cNvSpPr>
            <a:spLocks noGrp="1"/>
          </p:cNvSpPr>
          <p:nvPr>
            <p:ph idx="1"/>
          </p:nvPr>
        </p:nvSpPr>
        <p:spPr>
          <a:xfrm>
            <a:off x="379413" y="1662113"/>
            <a:ext cx="8270875" cy="4519612"/>
          </a:xfrm>
        </p:spPr>
        <p:txBody>
          <a:bodyPr>
            <a:normAutofit fontScale="77500" lnSpcReduction="20000"/>
          </a:bodyPr>
          <a:lstStyle/>
          <a:p>
            <a:pPr>
              <a:buFontTx/>
              <a:buNone/>
            </a:pPr>
            <a:r>
              <a:rPr lang="en-US" dirty="0" err="1" smtClean="0"/>
              <a:t>Realización</a:t>
            </a:r>
            <a:r>
              <a:rPr lang="en-US" dirty="0" smtClean="0"/>
              <a:t>: El </a:t>
            </a:r>
            <a:r>
              <a:rPr lang="en-US" dirty="0" err="1" smtClean="0"/>
              <a:t>Beneficio</a:t>
            </a:r>
            <a:r>
              <a:rPr lang="en-US" dirty="0" smtClean="0"/>
              <a:t> </a:t>
            </a:r>
            <a:r>
              <a:rPr lang="en-US" dirty="0" err="1" smtClean="0"/>
              <a:t>impulsa</a:t>
            </a:r>
            <a:r>
              <a:rPr lang="en-US" dirty="0" smtClean="0"/>
              <a:t> la </a:t>
            </a:r>
            <a:r>
              <a:rPr lang="en-US" dirty="0" err="1" smtClean="0"/>
              <a:t>innovación</a:t>
            </a:r>
            <a:endParaRPr lang="en-US" dirty="0" smtClean="0"/>
          </a:p>
          <a:p>
            <a:pPr>
              <a:buFontTx/>
              <a:buNone/>
            </a:pPr>
            <a:endParaRPr lang="en-US" dirty="0" smtClean="0"/>
          </a:p>
          <a:p>
            <a:r>
              <a:rPr lang="en-US" dirty="0" smtClean="0"/>
              <a:t>La RSE </a:t>
            </a:r>
            <a:r>
              <a:rPr lang="en-US" dirty="0" err="1" smtClean="0"/>
              <a:t>es</a:t>
            </a:r>
            <a:r>
              <a:rPr lang="en-US" dirty="0" smtClean="0"/>
              <a:t> vista: </a:t>
            </a:r>
            <a:r>
              <a:rPr lang="es-ES" sz="2600" dirty="0" smtClean="0"/>
              <a:t>Beneficio puede ser el más eficaz circuito de retroalimentación para el éxito en la solución de problemas sociales o ambientales. FOPSE puede ser más efectivo que el modelo sin fines de lucro para la solución de algunos problemas. </a:t>
            </a:r>
            <a:endParaRPr lang="en-US" sz="2600" dirty="0" smtClean="0"/>
          </a:p>
          <a:p>
            <a:r>
              <a:rPr lang="en-US" dirty="0" err="1" smtClean="0"/>
              <a:t>Riesgos</a:t>
            </a:r>
            <a:r>
              <a:rPr lang="en-US" dirty="0" smtClean="0"/>
              <a:t> de RSE: </a:t>
            </a:r>
            <a:r>
              <a:rPr lang="en-US" sz="2600" dirty="0" smtClean="0"/>
              <a:t>Las F</a:t>
            </a:r>
            <a:r>
              <a:rPr lang="es-ES" sz="2600" dirty="0" err="1" smtClean="0"/>
              <a:t>OPSEs</a:t>
            </a:r>
            <a:r>
              <a:rPr lang="es-ES" sz="2600" dirty="0" smtClean="0"/>
              <a:t> exige cuestionar los modelos de negocio tradicionales. (En este caso, BP no sólo ha de ser "más allá del petróleo",  sino petróleo free.) Las empresas FOPSE compiten contra organizaciones de carácter general con propuestas de valor bien entendidos. </a:t>
            </a:r>
            <a:endParaRPr lang="en-US" sz="2600" dirty="0" smtClean="0"/>
          </a:p>
          <a:p>
            <a:r>
              <a:rPr lang="en-US" dirty="0" err="1" smtClean="0"/>
              <a:t>Amenaza</a:t>
            </a:r>
            <a:r>
              <a:rPr lang="en-US" dirty="0" smtClean="0"/>
              <a:t> de RSE: </a:t>
            </a:r>
            <a:r>
              <a:rPr lang="en-US" sz="2600" dirty="0" smtClean="0"/>
              <a:t>Las </a:t>
            </a:r>
            <a:r>
              <a:rPr lang="es-ES" sz="2600" dirty="0" err="1" smtClean="0"/>
              <a:t>FOPSEs</a:t>
            </a:r>
            <a:r>
              <a:rPr lang="es-ES" sz="2600" dirty="0" smtClean="0"/>
              <a:t> tienden a ser pequeñas empresas que compiten con empresas muy grandes. Las empresas más grandes, especialmente aquellas con las iniciativas reales de RSE, puede sacar del mercado a las </a:t>
            </a:r>
            <a:r>
              <a:rPr lang="es-ES" sz="2600" dirty="0" err="1" smtClean="0"/>
              <a:t>FOPSEs</a:t>
            </a:r>
            <a:r>
              <a:rPr lang="es-ES" sz="2600" dirty="0" smtClean="0"/>
              <a:t>. </a:t>
            </a:r>
            <a:endParaRPr lang="en-US" sz="2600" dirty="0" smtClean="0"/>
          </a:p>
          <a:p>
            <a:r>
              <a:rPr lang="en-US" dirty="0" err="1" smtClean="0"/>
              <a:t>Oportunidad</a:t>
            </a:r>
            <a:r>
              <a:rPr lang="en-US" dirty="0" smtClean="0"/>
              <a:t> de la RSE: </a:t>
            </a:r>
            <a:r>
              <a:rPr lang="es-ES" dirty="0" smtClean="0"/>
              <a:t>FOPSE puede crear una ventaja competitiva sostenible. </a:t>
            </a:r>
            <a:endParaRPr lang="nl-NL" dirty="0" smtClean="0"/>
          </a:p>
        </p:txBody>
      </p:sp>
      <p:sp>
        <p:nvSpPr>
          <p:cNvPr id="2" name="Footer Placeholder 1"/>
          <p:cNvSpPr>
            <a:spLocks noGrp="1"/>
          </p:cNvSpPr>
          <p:nvPr>
            <p:ph type="ftr" sz="quarter" idx="11"/>
          </p:nvPr>
        </p:nvSpPr>
        <p:spPr/>
        <p:txBody>
          <a:bodyPr/>
          <a:lstStyle/>
          <a:p>
            <a:r>
              <a:rPr lang="en-US"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28</a:t>
            </a:fld>
            <a:endParaRPr lang="en-US" dirty="0"/>
          </a:p>
        </p:txBody>
      </p:sp>
    </p:spTree>
    <p:extLst>
      <p:ext uri="{BB962C8B-B14F-4D97-AF65-F5344CB8AC3E}">
        <p14:creationId xmlns:p14="http://schemas.microsoft.com/office/powerpoint/2010/main" val="26618379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tel 2"/>
          <p:cNvSpPr>
            <a:spLocks noGrp="1"/>
          </p:cNvSpPr>
          <p:nvPr>
            <p:ph type="title"/>
          </p:nvPr>
        </p:nvSpPr>
        <p:spPr>
          <a:xfrm>
            <a:off x="685800" y="0"/>
            <a:ext cx="7024744" cy="990600"/>
          </a:xfrm>
        </p:spPr>
        <p:txBody>
          <a:bodyPr/>
          <a:lstStyle/>
          <a:p>
            <a:r>
              <a:rPr lang="nl-NL" dirty="0" smtClean="0"/>
              <a:t>El Nuevo Estilo de RSE</a:t>
            </a: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193799"/>
            <a:ext cx="7429500" cy="487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29</a:t>
            </a:fld>
            <a:endParaRPr lang="en-US" dirty="0"/>
          </a:p>
        </p:txBody>
      </p:sp>
    </p:spTree>
    <p:extLst>
      <p:ext uri="{BB962C8B-B14F-4D97-AF65-F5344CB8AC3E}">
        <p14:creationId xmlns:p14="http://schemas.microsoft.com/office/powerpoint/2010/main" val="2485289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Kit del </a:t>
            </a:r>
            <a:r>
              <a:rPr lang="en-US" dirty="0" err="1" smtClean="0"/>
              <a:t>Curso</a:t>
            </a:r>
            <a:endParaRPr lang="en-US" dirty="0"/>
          </a:p>
        </p:txBody>
      </p:sp>
      <p:sp>
        <p:nvSpPr>
          <p:cNvPr id="3" name="Content Placeholder 2"/>
          <p:cNvSpPr>
            <a:spLocks noGrp="1"/>
          </p:cNvSpPr>
          <p:nvPr>
            <p:ph idx="1"/>
          </p:nvPr>
        </p:nvSpPr>
        <p:spPr>
          <a:xfrm>
            <a:off x="189035" y="1476382"/>
            <a:ext cx="6071088" cy="4619625"/>
          </a:xfrm>
        </p:spPr>
        <p:txBody>
          <a:bodyPr>
            <a:normAutofit fontScale="77500" lnSpcReduction="20000"/>
          </a:bodyPr>
          <a:lstStyle/>
          <a:p>
            <a:pPr marL="114283" lvl="1" indent="0">
              <a:buNone/>
            </a:pPr>
            <a:r>
              <a:rPr lang="en-US" b="1" dirty="0" err="1" smtClean="0"/>
              <a:t>Usted</a:t>
            </a:r>
            <a:r>
              <a:rPr lang="en-US" b="1" dirty="0" smtClean="0"/>
              <a:t> </a:t>
            </a:r>
            <a:r>
              <a:rPr lang="en-US" b="1" dirty="0" err="1" smtClean="0"/>
              <a:t>recibirá</a:t>
            </a:r>
            <a:r>
              <a:rPr lang="en-US" b="1" dirty="0" smtClean="0"/>
              <a:t>: </a:t>
            </a:r>
            <a:endParaRPr lang="en-US" b="1" dirty="0"/>
          </a:p>
          <a:p>
            <a:pPr lvl="1">
              <a:buFont typeface="Courier New"/>
              <a:buChar char="o"/>
            </a:pPr>
            <a:r>
              <a:rPr lang="en-US" b="1" dirty="0" smtClean="0">
                <a:solidFill>
                  <a:srgbClr val="FF0000"/>
                </a:solidFill>
              </a:rPr>
              <a:t>Un </a:t>
            </a:r>
            <a:r>
              <a:rPr lang="en-US" b="1" dirty="0" err="1" smtClean="0">
                <a:solidFill>
                  <a:srgbClr val="FF0000"/>
                </a:solidFill>
              </a:rPr>
              <a:t>Año</a:t>
            </a:r>
            <a:r>
              <a:rPr lang="en-US" b="1" dirty="0" smtClean="0">
                <a:solidFill>
                  <a:srgbClr val="FF0000"/>
                </a:solidFill>
              </a:rPr>
              <a:t> de </a:t>
            </a:r>
            <a:r>
              <a:rPr lang="en-US" b="1" dirty="0" err="1" smtClean="0">
                <a:solidFill>
                  <a:srgbClr val="FF0000"/>
                </a:solidFill>
              </a:rPr>
              <a:t>Membresía</a:t>
            </a:r>
            <a:r>
              <a:rPr lang="en-US" b="1" dirty="0" smtClean="0">
                <a:solidFill>
                  <a:srgbClr val="FF0000"/>
                </a:solidFill>
              </a:rPr>
              <a:t>  de GPM </a:t>
            </a:r>
            <a:r>
              <a:rPr lang="en-US" b="1" dirty="0" err="1" smtClean="0">
                <a:solidFill>
                  <a:srgbClr val="FF0000"/>
                </a:solidFill>
              </a:rPr>
              <a:t>para</a:t>
            </a:r>
            <a:r>
              <a:rPr lang="en-US" b="1" dirty="0" smtClean="0">
                <a:solidFill>
                  <a:srgbClr val="FF0000"/>
                </a:solidFill>
              </a:rPr>
              <a:t> </a:t>
            </a:r>
            <a:r>
              <a:rPr lang="en-US" b="1" dirty="0" err="1" smtClean="0">
                <a:solidFill>
                  <a:srgbClr val="FF0000"/>
                </a:solidFill>
              </a:rPr>
              <a:t>tener</a:t>
            </a:r>
            <a:r>
              <a:rPr lang="en-US" b="1" dirty="0" smtClean="0">
                <a:solidFill>
                  <a:srgbClr val="FF0000"/>
                </a:solidFill>
              </a:rPr>
              <a:t> </a:t>
            </a:r>
            <a:r>
              <a:rPr lang="en-US" b="1" dirty="0" err="1" smtClean="0">
                <a:solidFill>
                  <a:srgbClr val="FF0000"/>
                </a:solidFill>
              </a:rPr>
              <a:t>acceso</a:t>
            </a:r>
            <a:r>
              <a:rPr lang="en-US" b="1" dirty="0" smtClean="0">
                <a:solidFill>
                  <a:srgbClr val="FF0000"/>
                </a:solidFill>
              </a:rPr>
              <a:t> a:  </a:t>
            </a:r>
            <a:endParaRPr lang="en-US" b="1" dirty="0">
              <a:solidFill>
                <a:srgbClr val="FF0000"/>
              </a:solidFill>
            </a:endParaRPr>
          </a:p>
          <a:p>
            <a:pPr lvl="2">
              <a:buFont typeface="Courier New"/>
              <a:buChar char="o"/>
            </a:pPr>
            <a:r>
              <a:rPr lang="en-US" dirty="0" smtClean="0"/>
              <a:t>El eBook La </a:t>
            </a:r>
            <a:r>
              <a:rPr lang="en-US" dirty="0" err="1" smtClean="0"/>
              <a:t>Guía</a:t>
            </a:r>
            <a:r>
              <a:rPr lang="en-US" dirty="0" smtClean="0"/>
              <a:t> de </a:t>
            </a:r>
            <a:r>
              <a:rPr lang="en-US" dirty="0" err="1" smtClean="0"/>
              <a:t>Referencia</a:t>
            </a:r>
            <a:r>
              <a:rPr lang="en-US" dirty="0" smtClean="0"/>
              <a:t> GPM </a:t>
            </a:r>
            <a:r>
              <a:rPr lang="en-US" dirty="0" err="1" smtClean="0"/>
              <a:t>para</a:t>
            </a:r>
            <a:r>
              <a:rPr lang="en-US" dirty="0" smtClean="0"/>
              <a:t> la </a:t>
            </a:r>
            <a:r>
              <a:rPr lang="en-US" dirty="0" err="1" smtClean="0"/>
              <a:t>Sostenibilidad</a:t>
            </a:r>
            <a:r>
              <a:rPr lang="en-US" dirty="0" smtClean="0"/>
              <a:t> en la </a:t>
            </a:r>
            <a:r>
              <a:rPr lang="en-US" dirty="0" err="1" smtClean="0"/>
              <a:t>Dirección</a:t>
            </a:r>
            <a:r>
              <a:rPr lang="en-US" dirty="0" smtClean="0"/>
              <a:t> de </a:t>
            </a:r>
            <a:r>
              <a:rPr lang="en-US" dirty="0" err="1" smtClean="0"/>
              <a:t>Proyectos</a:t>
            </a:r>
            <a:r>
              <a:rPr lang="en-US" dirty="0" smtClean="0"/>
              <a:t>  </a:t>
            </a:r>
            <a:endParaRPr lang="en-US" b="0" dirty="0"/>
          </a:p>
          <a:p>
            <a:pPr lvl="2">
              <a:buFont typeface="Courier New"/>
              <a:buChar char="o"/>
            </a:pPr>
            <a:r>
              <a:rPr lang="en-US" b="0" dirty="0" smtClean="0"/>
              <a:t>El </a:t>
            </a:r>
            <a:r>
              <a:rPr lang="en-US" b="0" dirty="0" err="1" smtClean="0"/>
              <a:t>Calculador</a:t>
            </a:r>
            <a:r>
              <a:rPr lang="en-US" b="0" dirty="0" smtClean="0"/>
              <a:t> de </a:t>
            </a:r>
            <a:r>
              <a:rPr lang="en-US" b="0" dirty="0" err="1" smtClean="0"/>
              <a:t>Sostenibilidad</a:t>
            </a:r>
            <a:r>
              <a:rPr lang="en-US" b="0" dirty="0" smtClean="0"/>
              <a:t> y </a:t>
            </a:r>
            <a:r>
              <a:rPr lang="en-US" b="0" dirty="0" err="1" smtClean="0"/>
              <a:t>otras</a:t>
            </a:r>
            <a:r>
              <a:rPr lang="en-US" b="0" dirty="0" smtClean="0"/>
              <a:t> </a:t>
            </a:r>
            <a:r>
              <a:rPr lang="en-US" b="0" dirty="0" err="1" smtClean="0"/>
              <a:t>Plantillas</a:t>
            </a:r>
            <a:r>
              <a:rPr lang="en-US" b="0" dirty="0" smtClean="0"/>
              <a:t> de DP</a:t>
            </a:r>
          </a:p>
          <a:p>
            <a:pPr lvl="2">
              <a:buFont typeface="Courier New"/>
              <a:buChar char="o"/>
            </a:pPr>
            <a:r>
              <a:rPr lang="en-US" b="1" dirty="0" err="1" smtClean="0"/>
              <a:t>Utilizar</a:t>
            </a:r>
            <a:r>
              <a:rPr lang="en-US" b="1" dirty="0" smtClean="0"/>
              <a:t> el </a:t>
            </a:r>
            <a:r>
              <a:rPr lang="en-US" b="1" dirty="0" smtClean="0">
                <a:solidFill>
                  <a:srgbClr val="0000CC"/>
                </a:solidFill>
              </a:rPr>
              <a:t>CODIGO UCI2014</a:t>
            </a:r>
            <a:endParaRPr lang="en-US" dirty="0" smtClean="0">
              <a:solidFill>
                <a:srgbClr val="0000CC"/>
              </a:solidFill>
            </a:endParaRPr>
          </a:p>
          <a:p>
            <a:pPr marL="114283" lvl="1" indent="0">
              <a:buNone/>
            </a:pPr>
            <a:r>
              <a:rPr lang="en-US" b="1" dirty="0" smtClean="0"/>
              <a:t>Y al final del </a:t>
            </a:r>
            <a:r>
              <a:rPr lang="en-US" b="1" dirty="0" err="1" smtClean="0"/>
              <a:t>Curso</a:t>
            </a:r>
            <a:r>
              <a:rPr lang="en-US" b="1" dirty="0" smtClean="0"/>
              <a:t>: </a:t>
            </a:r>
          </a:p>
          <a:p>
            <a:pPr lvl="1">
              <a:buFont typeface="Courier New"/>
              <a:buChar char="o"/>
            </a:pPr>
            <a:r>
              <a:rPr lang="en-US" dirty="0" smtClean="0"/>
              <a:t>Un </a:t>
            </a:r>
            <a:r>
              <a:rPr lang="en-US" dirty="0" err="1" smtClean="0"/>
              <a:t>certificado</a:t>
            </a:r>
            <a:r>
              <a:rPr lang="en-US" dirty="0" smtClean="0"/>
              <a:t> de </a:t>
            </a:r>
            <a:r>
              <a:rPr lang="en-US" dirty="0" err="1" smtClean="0"/>
              <a:t>haber</a:t>
            </a:r>
            <a:r>
              <a:rPr lang="en-US" dirty="0" smtClean="0"/>
              <a:t> </a:t>
            </a:r>
            <a:r>
              <a:rPr lang="en-US" dirty="0" err="1" smtClean="0"/>
              <a:t>completado</a:t>
            </a:r>
            <a:r>
              <a:rPr lang="en-US" dirty="0" smtClean="0"/>
              <a:t> el </a:t>
            </a:r>
            <a:r>
              <a:rPr lang="en-US" dirty="0" err="1" smtClean="0"/>
              <a:t>curso</a:t>
            </a:r>
            <a:endParaRPr lang="en-US" dirty="0" smtClean="0"/>
          </a:p>
          <a:p>
            <a:pPr lvl="1">
              <a:buFont typeface="Courier New"/>
              <a:buChar char="o"/>
            </a:pPr>
            <a:r>
              <a:rPr lang="en-US" dirty="0" smtClean="0"/>
              <a:t>Se </a:t>
            </a:r>
            <a:r>
              <a:rPr lang="en-US" dirty="0" err="1" smtClean="0"/>
              <a:t>otorgan</a:t>
            </a:r>
            <a:r>
              <a:rPr lang="en-US" dirty="0" smtClean="0"/>
              <a:t> PDUs o </a:t>
            </a:r>
            <a:r>
              <a:rPr lang="en-US" dirty="0" err="1" smtClean="0"/>
              <a:t>Unidades</a:t>
            </a:r>
            <a:r>
              <a:rPr lang="en-US" dirty="0" smtClean="0"/>
              <a:t> de </a:t>
            </a:r>
            <a:r>
              <a:rPr lang="en-US" dirty="0" err="1" smtClean="0"/>
              <a:t>Desarrollo</a:t>
            </a:r>
            <a:r>
              <a:rPr lang="en-US" dirty="0" smtClean="0"/>
              <a:t> </a:t>
            </a:r>
            <a:r>
              <a:rPr lang="en-US" dirty="0" err="1" smtClean="0"/>
              <a:t>Profesuional</a:t>
            </a:r>
            <a:r>
              <a:rPr lang="en-US" dirty="0" smtClean="0"/>
              <a:t> a los </a:t>
            </a:r>
            <a:r>
              <a:rPr lang="en-US" dirty="0" err="1" smtClean="0"/>
              <a:t>asistentes</a:t>
            </a:r>
            <a:r>
              <a:rPr lang="en-US" dirty="0" smtClean="0"/>
              <a:t> </a:t>
            </a:r>
            <a:r>
              <a:rPr lang="en-US" dirty="0" err="1" smtClean="0"/>
              <a:t>que</a:t>
            </a:r>
            <a:r>
              <a:rPr lang="en-US" dirty="0" smtClean="0"/>
              <a:t> </a:t>
            </a:r>
            <a:r>
              <a:rPr lang="en-US" dirty="0" err="1" smtClean="0"/>
              <a:t>completen</a:t>
            </a:r>
            <a:r>
              <a:rPr lang="en-US" dirty="0" smtClean="0"/>
              <a:t> el </a:t>
            </a:r>
            <a:r>
              <a:rPr lang="en-US" dirty="0" err="1" smtClean="0"/>
              <a:t>curso</a:t>
            </a:r>
            <a:r>
              <a:rPr lang="en-US" dirty="0" smtClean="0"/>
              <a:t>.</a:t>
            </a:r>
          </a:p>
          <a:p>
            <a:pPr lvl="1">
              <a:buFont typeface="Courier New"/>
              <a:buChar char="o"/>
            </a:pPr>
            <a:r>
              <a:rPr lang="en-US" dirty="0" smtClean="0"/>
              <a:t>La </a:t>
            </a:r>
            <a:r>
              <a:rPr lang="en-US" dirty="0" err="1" smtClean="0"/>
              <a:t>Certificación</a:t>
            </a:r>
            <a:r>
              <a:rPr lang="en-US" dirty="0" smtClean="0"/>
              <a:t> GPM-b </a:t>
            </a:r>
            <a:r>
              <a:rPr lang="en-US" dirty="0" err="1" smtClean="0"/>
              <a:t>para</a:t>
            </a:r>
            <a:r>
              <a:rPr lang="en-US" dirty="0" smtClean="0"/>
              <a:t> </a:t>
            </a:r>
            <a:r>
              <a:rPr lang="en-US" dirty="0" err="1" smtClean="0"/>
              <a:t>aquellos</a:t>
            </a:r>
            <a:r>
              <a:rPr lang="en-US" dirty="0" smtClean="0"/>
              <a:t> </a:t>
            </a:r>
            <a:r>
              <a:rPr lang="en-US" dirty="0" err="1" smtClean="0"/>
              <a:t>que</a:t>
            </a:r>
            <a:r>
              <a:rPr lang="en-US" dirty="0" smtClean="0"/>
              <a:t> </a:t>
            </a:r>
            <a:r>
              <a:rPr lang="en-US" dirty="0" err="1" smtClean="0"/>
              <a:t>aprueban</a:t>
            </a:r>
            <a:r>
              <a:rPr lang="en-US" dirty="0" smtClean="0"/>
              <a:t> el </a:t>
            </a:r>
            <a:r>
              <a:rPr lang="en-US" dirty="0" err="1" smtClean="0"/>
              <a:t>examen</a:t>
            </a:r>
            <a:r>
              <a:rPr lang="en-US" dirty="0" smtClean="0"/>
              <a:t>.</a:t>
            </a:r>
            <a:endParaRPr lang="en-US" dirty="0"/>
          </a:p>
          <a:p>
            <a:pPr marL="0" indent="0">
              <a:buNone/>
            </a:pPr>
            <a:r>
              <a:rPr lang="en-US" dirty="0" smtClean="0"/>
              <a:t>  </a:t>
            </a:r>
          </a:p>
        </p:txBody>
      </p:sp>
      <p:pic>
        <p:nvPicPr>
          <p:cNvPr id="4" name="Picture 3"/>
          <p:cNvPicPr>
            <a:picLocks noChangeAspect="1"/>
          </p:cNvPicPr>
          <p:nvPr/>
        </p:nvPicPr>
        <p:blipFill>
          <a:blip r:embed="rId3" cstate="print"/>
          <a:stretch>
            <a:fillRect/>
          </a:stretch>
        </p:blipFill>
        <p:spPr>
          <a:xfrm>
            <a:off x="6400800" y="1295400"/>
            <a:ext cx="2465603" cy="3149600"/>
          </a:xfrm>
          <a:prstGeom prst="rect">
            <a:avLst/>
          </a:prstGeom>
        </p:spPr>
      </p:pic>
    </p:spTree>
    <p:extLst>
      <p:ext uri="{BB962C8B-B14F-4D97-AF65-F5344CB8AC3E}">
        <p14:creationId xmlns:p14="http://schemas.microsoft.com/office/powerpoint/2010/main" val="911167206"/>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p:cNvSpPr>
            <a:spLocks noGrp="1"/>
          </p:cNvSpPr>
          <p:nvPr>
            <p:ph type="title"/>
          </p:nvPr>
        </p:nvSpPr>
        <p:spPr>
          <a:xfrm>
            <a:off x="226219" y="228600"/>
            <a:ext cx="6172200" cy="584200"/>
          </a:xfrm>
        </p:spPr>
        <p:txBody>
          <a:bodyPr>
            <a:normAutofit/>
          </a:bodyPr>
          <a:lstStyle/>
          <a:p>
            <a:r>
              <a:rPr lang="nl-NL" dirty="0" smtClean="0"/>
              <a:t>Responsabilidad Corporativa</a:t>
            </a:r>
          </a:p>
        </p:txBody>
      </p:sp>
      <p:sp>
        <p:nvSpPr>
          <p:cNvPr id="5" name="PIJL-RECHTS 4"/>
          <p:cNvSpPr/>
          <p:nvPr/>
        </p:nvSpPr>
        <p:spPr>
          <a:xfrm rot="16200000">
            <a:off x="-1282700" y="2806700"/>
            <a:ext cx="4702175" cy="1679575"/>
          </a:xfrm>
          <a:prstGeom prst="rightArrow">
            <a:avLst>
              <a:gd name="adj1" fmla="val 50000"/>
              <a:gd name="adj2" fmla="val 86696"/>
            </a:avLst>
          </a:prstGeom>
        </p:spPr>
        <p:style>
          <a:lnRef idx="1">
            <a:schemeClr val="accent1"/>
          </a:lnRef>
          <a:fillRef idx="3">
            <a:schemeClr val="accent1"/>
          </a:fillRef>
          <a:effectRef idx="2">
            <a:schemeClr val="accent1"/>
          </a:effectRef>
          <a:fontRef idx="minor">
            <a:schemeClr val="lt1"/>
          </a:fontRef>
        </p:style>
        <p:txBody>
          <a:bodyPr anchor="ctr"/>
          <a:lstStyle/>
          <a:p>
            <a:pPr algn="ctr"/>
            <a:endParaRPr lang="nl-NL">
              <a:solidFill>
                <a:srgbClr val="FFFFFF"/>
              </a:solidFill>
              <a:cs typeface="Arial" pitchFamily="34" charset="0"/>
            </a:endParaRPr>
          </a:p>
        </p:txBody>
      </p:sp>
      <p:sp>
        <p:nvSpPr>
          <p:cNvPr id="66566" name="Tekstvak 7"/>
          <p:cNvSpPr txBox="1">
            <a:spLocks noChangeArrowheads="1"/>
          </p:cNvSpPr>
          <p:nvPr/>
        </p:nvSpPr>
        <p:spPr bwMode="auto">
          <a:xfrm>
            <a:off x="4191000" y="4953000"/>
            <a:ext cx="37689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marL="285750" indent="-285750" eaLnBrk="1" hangingPunct="1">
              <a:buFont typeface="Arial" pitchFamily="34" charset="0"/>
              <a:buChar char="•"/>
            </a:pPr>
            <a:r>
              <a:rPr lang="nl-NL" sz="1800" dirty="0" smtClean="0"/>
              <a:t>Recursos menos contaminantes</a:t>
            </a:r>
            <a:endParaRPr lang="nl-NL" sz="1800" dirty="0"/>
          </a:p>
          <a:p>
            <a:pPr marL="285750" indent="-285750" eaLnBrk="1" hangingPunct="1">
              <a:buFont typeface="Arial" pitchFamily="34" charset="0"/>
              <a:buChar char="•"/>
            </a:pPr>
            <a:r>
              <a:rPr lang="nl-NL" sz="1800" dirty="0" smtClean="0"/>
              <a:t>Edificios mejor aislados</a:t>
            </a:r>
            <a:endParaRPr lang="nl-NL" sz="1800" dirty="0"/>
          </a:p>
          <a:p>
            <a:pPr marL="285750" indent="-285750" eaLnBrk="1" hangingPunct="1">
              <a:buFont typeface="Arial" pitchFamily="34" charset="0"/>
              <a:buChar char="•"/>
            </a:pPr>
            <a:r>
              <a:rPr lang="nl-NL" sz="1800" dirty="0" smtClean="0"/>
              <a:t>Mejor ropa de seguridad</a:t>
            </a:r>
            <a:endParaRPr lang="nl-NL" sz="1800" dirty="0"/>
          </a:p>
        </p:txBody>
      </p:sp>
      <p:sp>
        <p:nvSpPr>
          <p:cNvPr id="66567" name="Tekstvak 8"/>
          <p:cNvSpPr txBox="1">
            <a:spLocks noChangeArrowheads="1"/>
          </p:cNvSpPr>
          <p:nvPr/>
        </p:nvSpPr>
        <p:spPr bwMode="auto">
          <a:xfrm>
            <a:off x="4110038" y="1968500"/>
            <a:ext cx="45513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marL="285750" indent="-285750" eaLnBrk="1" hangingPunct="1">
              <a:buFont typeface="Arial" pitchFamily="34" charset="0"/>
              <a:buChar char="•"/>
            </a:pPr>
            <a:r>
              <a:rPr lang="nl-NL" sz="1800" dirty="0" smtClean="0"/>
              <a:t>Sostenibilidad como una estrategia</a:t>
            </a:r>
          </a:p>
          <a:p>
            <a:pPr marL="285750" indent="-285750" eaLnBrk="1" hangingPunct="1">
              <a:buFont typeface="Arial" pitchFamily="34" charset="0"/>
              <a:buChar char="•"/>
            </a:pPr>
            <a:r>
              <a:rPr lang="nl-NL" sz="1800" dirty="0" smtClean="0"/>
              <a:t>Productos que hacen a sus clientes más sostenibles</a:t>
            </a:r>
            <a:endParaRPr lang="nl-NL" sz="1800" dirty="0"/>
          </a:p>
        </p:txBody>
      </p:sp>
      <p:sp>
        <p:nvSpPr>
          <p:cNvPr id="9" name="Tekstvak 6"/>
          <p:cNvSpPr txBox="1">
            <a:spLocks noChangeArrowheads="1"/>
          </p:cNvSpPr>
          <p:nvPr/>
        </p:nvSpPr>
        <p:spPr bwMode="auto">
          <a:xfrm>
            <a:off x="1600200" y="1905000"/>
            <a:ext cx="16626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800" dirty="0" smtClean="0"/>
              <a:t>A: Bueno</a:t>
            </a:r>
            <a:endParaRPr lang="nl-NL" sz="2800" dirty="0"/>
          </a:p>
        </p:txBody>
      </p:sp>
      <p:sp>
        <p:nvSpPr>
          <p:cNvPr id="10" name="Tekstvak 5"/>
          <p:cNvSpPr txBox="1">
            <a:spLocks noChangeArrowheads="1"/>
          </p:cNvSpPr>
          <p:nvPr/>
        </p:nvSpPr>
        <p:spPr bwMode="auto">
          <a:xfrm>
            <a:off x="1524000" y="4921250"/>
            <a:ext cx="35972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800" dirty="0" smtClean="0"/>
              <a:t>De: </a:t>
            </a:r>
          </a:p>
          <a:p>
            <a:pPr eaLnBrk="1" hangingPunct="1"/>
            <a:r>
              <a:rPr lang="nl-NL" sz="2800" dirty="0" smtClean="0"/>
              <a:t>Menos Malo</a:t>
            </a:r>
            <a:endParaRPr lang="nl-NL" sz="2800" dirty="0"/>
          </a:p>
        </p:txBody>
      </p:sp>
      <p:sp>
        <p:nvSpPr>
          <p:cNvPr id="2" name="Footer Placeholder 1"/>
          <p:cNvSpPr>
            <a:spLocks noGrp="1"/>
          </p:cNvSpPr>
          <p:nvPr>
            <p:ph type="ftr" sz="quarter" idx="11"/>
          </p:nvPr>
        </p:nvSpPr>
        <p:spPr/>
        <p:txBody>
          <a:bodyPr/>
          <a:lstStyle/>
          <a:p>
            <a:r>
              <a:rPr lang="en-US"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30</a:t>
            </a:fld>
            <a:endParaRPr lang="en-US" dirty="0"/>
          </a:p>
        </p:txBody>
      </p:sp>
    </p:spTree>
    <p:extLst>
      <p:ext uri="{BB962C8B-B14F-4D97-AF65-F5344CB8AC3E}">
        <p14:creationId xmlns:p14="http://schemas.microsoft.com/office/powerpoint/2010/main" val="11419932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p:cNvSpPr>
            <a:spLocks noChangeArrowheads="1"/>
          </p:cNvSpPr>
          <p:nvPr/>
        </p:nvSpPr>
        <p:spPr bwMode="blackWhite">
          <a:xfrm>
            <a:off x="3671887" y="1078707"/>
            <a:ext cx="5292725" cy="5040312"/>
          </a:xfrm>
          <a:prstGeom prst="triangle">
            <a:avLst>
              <a:gd name="adj" fmla="val 50000"/>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endParaRPr lang="nl-NL"/>
          </a:p>
        </p:txBody>
      </p:sp>
      <p:sp>
        <p:nvSpPr>
          <p:cNvPr id="11" name="Text Box 5"/>
          <p:cNvSpPr txBox="1">
            <a:spLocks noChangeArrowheads="1"/>
          </p:cNvSpPr>
          <p:nvPr/>
        </p:nvSpPr>
        <p:spPr bwMode="blackWhite">
          <a:xfrm>
            <a:off x="3673746" y="5667375"/>
            <a:ext cx="5328703" cy="584775"/>
          </a:xfrm>
          <a:prstGeom prst="rect">
            <a:avLst/>
          </a:prstGeom>
          <a:noFill/>
          <a:ln w="9525" algn="ctr">
            <a:noFill/>
            <a:miter lim="800000"/>
            <a:headEnd/>
            <a:tailEnd/>
          </a:ln>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algn="ctr" eaLnBrk="1" hangingPunct="1"/>
            <a:r>
              <a:rPr lang="en-US" sz="3200" b="1" dirty="0" smtClean="0">
                <a:solidFill>
                  <a:schemeClr val="bg1"/>
                </a:solidFill>
              </a:rPr>
              <a:t>Los </a:t>
            </a:r>
            <a:r>
              <a:rPr lang="en-US" sz="3200" b="1" dirty="0" err="1" smtClean="0">
                <a:solidFill>
                  <a:schemeClr val="bg1"/>
                </a:solidFill>
              </a:rPr>
              <a:t>Recursos</a:t>
            </a:r>
            <a:r>
              <a:rPr lang="en-US" sz="3200" b="1" dirty="0" smtClean="0">
                <a:solidFill>
                  <a:schemeClr val="bg1"/>
                </a:solidFill>
              </a:rPr>
              <a:t> del </a:t>
            </a:r>
            <a:r>
              <a:rPr lang="en-US" sz="3200" b="1" dirty="0" err="1" smtClean="0">
                <a:solidFill>
                  <a:schemeClr val="bg1"/>
                </a:solidFill>
              </a:rPr>
              <a:t>Negocio</a:t>
            </a:r>
            <a:endParaRPr lang="nl-NL" sz="3200" b="1" dirty="0">
              <a:solidFill>
                <a:schemeClr val="bg1"/>
              </a:solidFill>
            </a:endParaRPr>
          </a:p>
        </p:txBody>
      </p:sp>
      <p:sp>
        <p:nvSpPr>
          <p:cNvPr id="12" name="Text Box 6"/>
          <p:cNvSpPr txBox="1">
            <a:spLocks noChangeArrowheads="1"/>
          </p:cNvSpPr>
          <p:nvPr/>
        </p:nvSpPr>
        <p:spPr bwMode="blackWhite">
          <a:xfrm>
            <a:off x="4473037" y="4319588"/>
            <a:ext cx="3690433" cy="1077218"/>
          </a:xfrm>
          <a:prstGeom prst="rect">
            <a:avLst/>
          </a:prstGeom>
          <a:noFill/>
          <a:ln w="9525" algn="ctr">
            <a:noFill/>
            <a:miter lim="800000"/>
            <a:headEnd/>
            <a:tailEnd/>
          </a:ln>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algn="ctr" eaLnBrk="1" hangingPunct="1"/>
            <a:r>
              <a:rPr lang="en-US" sz="3200" b="1" dirty="0" smtClean="0">
                <a:solidFill>
                  <a:schemeClr val="bg1"/>
                </a:solidFill>
              </a:rPr>
              <a:t>Los </a:t>
            </a:r>
            <a:r>
              <a:rPr lang="en-US" sz="3200" b="1" dirty="0" err="1" smtClean="0">
                <a:solidFill>
                  <a:schemeClr val="bg1"/>
                </a:solidFill>
              </a:rPr>
              <a:t>Procesos</a:t>
            </a:r>
            <a:r>
              <a:rPr lang="en-US" sz="3200" b="1" dirty="0" smtClean="0">
                <a:solidFill>
                  <a:schemeClr val="bg1"/>
                </a:solidFill>
              </a:rPr>
              <a:t> del </a:t>
            </a:r>
          </a:p>
          <a:p>
            <a:pPr algn="ctr" eaLnBrk="1" hangingPunct="1"/>
            <a:r>
              <a:rPr lang="en-US" sz="3200" b="1" dirty="0" err="1" smtClean="0">
                <a:solidFill>
                  <a:schemeClr val="bg1"/>
                </a:solidFill>
              </a:rPr>
              <a:t>negocio</a:t>
            </a:r>
            <a:endParaRPr lang="nl-NL" sz="3200" b="1" dirty="0">
              <a:solidFill>
                <a:schemeClr val="bg1"/>
              </a:solidFill>
            </a:endParaRPr>
          </a:p>
        </p:txBody>
      </p:sp>
      <p:sp>
        <p:nvSpPr>
          <p:cNvPr id="13" name="Text Box 7"/>
          <p:cNvSpPr txBox="1">
            <a:spLocks noChangeArrowheads="1"/>
          </p:cNvSpPr>
          <p:nvPr/>
        </p:nvSpPr>
        <p:spPr bwMode="blackWhite">
          <a:xfrm>
            <a:off x="5157509" y="2982913"/>
            <a:ext cx="2323072" cy="1077218"/>
          </a:xfrm>
          <a:prstGeom prst="rect">
            <a:avLst/>
          </a:prstGeom>
          <a:noFill/>
          <a:ln w="9525" algn="ctr">
            <a:noFill/>
            <a:miter lim="800000"/>
            <a:headEnd/>
            <a:tailEnd/>
          </a:ln>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algn="ctr" eaLnBrk="1" hangingPunct="1"/>
            <a:r>
              <a:rPr lang="en-US" sz="3200" b="1" dirty="0" err="1" smtClean="0">
                <a:solidFill>
                  <a:srgbClr val="005A6F"/>
                </a:solidFill>
              </a:rPr>
              <a:t>Modelo</a:t>
            </a:r>
            <a:r>
              <a:rPr lang="en-US" sz="3200" b="1" dirty="0" smtClean="0">
                <a:solidFill>
                  <a:srgbClr val="005A6F"/>
                </a:solidFill>
              </a:rPr>
              <a:t> de </a:t>
            </a:r>
          </a:p>
          <a:p>
            <a:pPr algn="ctr" eaLnBrk="1" hangingPunct="1"/>
            <a:r>
              <a:rPr lang="en-US" sz="3200" b="1" dirty="0" err="1" smtClean="0">
                <a:solidFill>
                  <a:srgbClr val="005A6F"/>
                </a:solidFill>
              </a:rPr>
              <a:t>Negocio</a:t>
            </a:r>
            <a:endParaRPr lang="nl-NL" sz="3200" b="1" dirty="0">
              <a:solidFill>
                <a:srgbClr val="005A6F"/>
              </a:solidFill>
            </a:endParaRPr>
          </a:p>
        </p:txBody>
      </p:sp>
      <p:sp>
        <p:nvSpPr>
          <p:cNvPr id="14" name="Text Box 8"/>
          <p:cNvSpPr txBox="1">
            <a:spLocks noChangeArrowheads="1"/>
          </p:cNvSpPr>
          <p:nvPr/>
        </p:nvSpPr>
        <p:spPr bwMode="blackWhite">
          <a:xfrm>
            <a:off x="5213613" y="1635125"/>
            <a:ext cx="2210862" cy="1077218"/>
          </a:xfrm>
          <a:prstGeom prst="rect">
            <a:avLst/>
          </a:prstGeom>
          <a:noFill/>
          <a:ln w="9525" algn="ctr">
            <a:noFill/>
            <a:miter lim="800000"/>
            <a:headEnd/>
            <a:tailEnd/>
          </a:ln>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algn="ctr" eaLnBrk="1" hangingPunct="1"/>
            <a:r>
              <a:rPr lang="en-US" sz="3200" b="1" dirty="0" err="1" smtClean="0">
                <a:solidFill>
                  <a:srgbClr val="005A6F"/>
                </a:solidFill>
              </a:rPr>
              <a:t>Productos</a:t>
            </a:r>
            <a:r>
              <a:rPr lang="en-US" sz="3200" b="1" dirty="0">
                <a:solidFill>
                  <a:srgbClr val="005A6F"/>
                </a:solidFill>
              </a:rPr>
              <a:t/>
            </a:r>
            <a:br>
              <a:rPr lang="en-US" sz="3200" b="1" dirty="0">
                <a:solidFill>
                  <a:srgbClr val="005A6F"/>
                </a:solidFill>
              </a:rPr>
            </a:br>
            <a:r>
              <a:rPr lang="en-US" sz="3200" b="1" dirty="0">
                <a:solidFill>
                  <a:srgbClr val="005A6F"/>
                </a:solidFill>
              </a:rPr>
              <a:t>/</a:t>
            </a:r>
            <a:r>
              <a:rPr lang="en-US" sz="3200" b="1" dirty="0" err="1" smtClean="0">
                <a:solidFill>
                  <a:srgbClr val="005A6F"/>
                </a:solidFill>
              </a:rPr>
              <a:t>Servicios</a:t>
            </a:r>
            <a:endParaRPr lang="nl-NL" sz="3200" b="1" dirty="0">
              <a:solidFill>
                <a:srgbClr val="005A6F"/>
              </a:solidFill>
            </a:endParaRPr>
          </a:p>
        </p:txBody>
      </p:sp>
      <p:sp>
        <p:nvSpPr>
          <p:cNvPr id="2" name="Title 1"/>
          <p:cNvSpPr>
            <a:spLocks noGrp="1"/>
          </p:cNvSpPr>
          <p:nvPr>
            <p:ph type="title"/>
          </p:nvPr>
        </p:nvSpPr>
        <p:spPr/>
        <p:txBody>
          <a:bodyPr/>
          <a:lstStyle/>
          <a:p>
            <a:r>
              <a:rPr lang="en-US" dirty="0" smtClean="0"/>
              <a:t>Corporate Responsibility</a:t>
            </a:r>
            <a:endParaRPr lang="en-US" dirty="0"/>
          </a:p>
        </p:txBody>
      </p:sp>
      <p:sp>
        <p:nvSpPr>
          <p:cNvPr id="15" name="PIJL-RECHTS 4"/>
          <p:cNvSpPr/>
          <p:nvPr/>
        </p:nvSpPr>
        <p:spPr>
          <a:xfrm rot="16200000">
            <a:off x="-1282700" y="2806700"/>
            <a:ext cx="4702175" cy="1679575"/>
          </a:xfrm>
          <a:prstGeom prst="rightArrow">
            <a:avLst>
              <a:gd name="adj1" fmla="val 50000"/>
              <a:gd name="adj2" fmla="val 86696"/>
            </a:avLst>
          </a:prstGeom>
        </p:spPr>
        <p:style>
          <a:lnRef idx="1">
            <a:schemeClr val="accent1"/>
          </a:lnRef>
          <a:fillRef idx="3">
            <a:schemeClr val="accent1"/>
          </a:fillRef>
          <a:effectRef idx="2">
            <a:schemeClr val="accent1"/>
          </a:effectRef>
          <a:fontRef idx="minor">
            <a:schemeClr val="lt1"/>
          </a:fontRef>
        </p:style>
        <p:txBody>
          <a:bodyPr anchor="ctr"/>
          <a:lstStyle/>
          <a:p>
            <a:pPr algn="ctr"/>
            <a:endParaRPr lang="nl-NL">
              <a:solidFill>
                <a:srgbClr val="FFFFFF"/>
              </a:solidFill>
              <a:cs typeface="Arial" pitchFamily="34" charset="0"/>
            </a:endParaRPr>
          </a:p>
        </p:txBody>
      </p:sp>
      <p:sp>
        <p:nvSpPr>
          <p:cNvPr id="16" name="Tekstvak 5"/>
          <p:cNvSpPr txBox="1">
            <a:spLocks noChangeArrowheads="1"/>
          </p:cNvSpPr>
          <p:nvPr/>
        </p:nvSpPr>
        <p:spPr bwMode="auto">
          <a:xfrm>
            <a:off x="1524000" y="4921250"/>
            <a:ext cx="35972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800" dirty="0" smtClean="0"/>
              <a:t>Desde: </a:t>
            </a:r>
            <a:r>
              <a:rPr lang="nl-NL" sz="2800" dirty="0"/>
              <a:t/>
            </a:r>
            <a:br>
              <a:rPr lang="nl-NL" sz="2800" dirty="0"/>
            </a:br>
            <a:r>
              <a:rPr lang="nl-NL" sz="2800" dirty="0" smtClean="0"/>
              <a:t>Menos Malo</a:t>
            </a:r>
            <a:endParaRPr lang="nl-NL" sz="2800" dirty="0"/>
          </a:p>
        </p:txBody>
      </p:sp>
      <p:sp>
        <p:nvSpPr>
          <p:cNvPr id="17" name="Tekstvak 6"/>
          <p:cNvSpPr txBox="1">
            <a:spLocks noChangeArrowheads="1"/>
          </p:cNvSpPr>
          <p:nvPr/>
        </p:nvSpPr>
        <p:spPr bwMode="auto">
          <a:xfrm>
            <a:off x="1600200" y="1905000"/>
            <a:ext cx="16626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800" dirty="0" smtClean="0"/>
              <a:t>A: Bueno</a:t>
            </a:r>
            <a:endParaRPr lang="nl-NL" sz="2800" dirty="0"/>
          </a:p>
        </p:txBody>
      </p:sp>
      <p:sp>
        <p:nvSpPr>
          <p:cNvPr id="3" name="Footer Placeholder 2"/>
          <p:cNvSpPr>
            <a:spLocks noGrp="1"/>
          </p:cNvSpPr>
          <p:nvPr>
            <p:ph type="ftr" sz="quarter" idx="11"/>
          </p:nvPr>
        </p:nvSpPr>
        <p:spPr/>
        <p:txBody>
          <a:bodyPr/>
          <a:lstStyle/>
          <a:p>
            <a:r>
              <a:rPr lang="en-US"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31</a:t>
            </a:fld>
            <a:endParaRPr lang="en-US" dirty="0"/>
          </a:p>
        </p:txBody>
      </p:sp>
    </p:spTree>
    <p:extLst>
      <p:ext uri="{BB962C8B-B14F-4D97-AF65-F5344CB8AC3E}">
        <p14:creationId xmlns:p14="http://schemas.microsoft.com/office/powerpoint/2010/main" val="1177348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1588" y="1866900"/>
            <a:ext cx="66008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685800" y="1143000"/>
            <a:ext cx="7848600" cy="609600"/>
          </a:xfrm>
          <a:prstGeom prst="rect">
            <a:avLst/>
          </a:prstGeom>
        </p:spPr>
        <p:txBody>
          <a:bodyPr>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3200" b="1" dirty="0"/>
          </a:p>
        </p:txBody>
      </p:sp>
      <p:sp>
        <p:nvSpPr>
          <p:cNvPr id="2" name="TextBox 1"/>
          <p:cNvSpPr txBox="1"/>
          <p:nvPr/>
        </p:nvSpPr>
        <p:spPr>
          <a:xfrm>
            <a:off x="609600" y="1767840"/>
            <a:ext cx="7924800" cy="3693319"/>
          </a:xfrm>
          <a:prstGeom prst="rect">
            <a:avLst/>
          </a:prstGeom>
          <a:solidFill>
            <a:schemeClr val="tx1">
              <a:lumMod val="50000"/>
              <a:lumOff val="50000"/>
            </a:schemeClr>
          </a:solidFill>
        </p:spPr>
        <p:txBody>
          <a:bodyPr wrap="square" rtlCol="0">
            <a:spAutoFit/>
          </a:bodyPr>
          <a:lstStyle/>
          <a:p>
            <a:r>
              <a:rPr lang="en-GB" b="1" dirty="0">
                <a:solidFill>
                  <a:schemeClr val="bg1"/>
                </a:solidFill>
              </a:rPr>
              <a:t>In section 46 it </a:t>
            </a:r>
            <a:r>
              <a:rPr lang="en-GB" b="1" dirty="0" smtClean="0">
                <a:solidFill>
                  <a:schemeClr val="bg1"/>
                </a:solidFill>
              </a:rPr>
              <a:t>states: </a:t>
            </a:r>
          </a:p>
          <a:p>
            <a:r>
              <a:rPr lang="en-GB" dirty="0" smtClean="0">
                <a:solidFill>
                  <a:schemeClr val="bg1"/>
                </a:solidFill>
              </a:rPr>
              <a:t>“</a:t>
            </a:r>
            <a:r>
              <a:rPr lang="en-GB" b="1" dirty="0">
                <a:solidFill>
                  <a:schemeClr val="bg1"/>
                </a:solidFill>
              </a:rPr>
              <a:t>We acknowledge that the implementation of sustainable development will depend on active engagement of both the public and private sectors. We recognize that the active participation of the private sector can contribute to the achievement of sustainable development, including through the important tool of public-private partnerships. We support national regulatory and policy frameworks that enable business and industry to advance sustainable development initiatives taking into account the importance of corporate social responsibility. We call on the private sector to engage in responsible business practices, such as those promoted by the UN Global Compact.”</a:t>
            </a:r>
            <a:endParaRPr lang="en-US" b="1" dirty="0">
              <a:solidFill>
                <a:schemeClr val="bg1"/>
              </a:solidFill>
            </a:endParaRPr>
          </a:p>
          <a:p>
            <a:endParaRPr lang="en-US" dirty="0">
              <a:solidFill>
                <a:schemeClr val="bg1"/>
              </a:solidFill>
            </a:endParaRPr>
          </a:p>
        </p:txBody>
      </p:sp>
      <p:sp>
        <p:nvSpPr>
          <p:cNvPr id="4" name="TextBox 3"/>
          <p:cNvSpPr txBox="1"/>
          <p:nvPr/>
        </p:nvSpPr>
        <p:spPr>
          <a:xfrm>
            <a:off x="4495800" y="5791200"/>
            <a:ext cx="3657600" cy="830997"/>
          </a:xfrm>
          <a:prstGeom prst="rect">
            <a:avLst/>
          </a:prstGeom>
          <a:noFill/>
        </p:spPr>
        <p:txBody>
          <a:bodyPr wrap="square" rtlCol="0">
            <a:spAutoFit/>
          </a:bodyPr>
          <a:lstStyle/>
          <a:p>
            <a:pPr algn="ctr"/>
            <a:r>
              <a:rPr lang="en-US" sz="2400" b="1" dirty="0" smtClean="0">
                <a:solidFill>
                  <a:srgbClr val="C00000"/>
                </a:solidFill>
              </a:rPr>
              <a:t>YA EXISTEN LOS ESTANDARES ISO!</a:t>
            </a:r>
            <a:endParaRPr lang="en-US" sz="2400" b="1" dirty="0">
              <a:solidFill>
                <a:srgbClr val="C00000"/>
              </a:solidFill>
            </a:endParaRPr>
          </a:p>
        </p:txBody>
      </p:sp>
      <p:cxnSp>
        <p:nvCxnSpPr>
          <p:cNvPr id="6" name="Straight Arrow Connector 5"/>
          <p:cNvCxnSpPr>
            <a:stCxn id="4" idx="0"/>
          </p:cNvCxnSpPr>
          <p:nvPr/>
        </p:nvCxnSpPr>
        <p:spPr>
          <a:xfrm flipH="1" flipV="1">
            <a:off x="5943600" y="3733800"/>
            <a:ext cx="381000" cy="2057400"/>
          </a:xfrm>
          <a:prstGeom prst="straightConnector1">
            <a:avLst/>
          </a:prstGeom>
          <a:ln>
            <a:solidFill>
              <a:srgbClr val="FF0000"/>
            </a:solidFill>
            <a:tailEnd type="arrow"/>
          </a:ln>
        </p:spPr>
        <p:style>
          <a:lnRef idx="3">
            <a:schemeClr val="accent3"/>
          </a:lnRef>
          <a:fillRef idx="0">
            <a:schemeClr val="accent3"/>
          </a:fillRef>
          <a:effectRef idx="2">
            <a:schemeClr val="accent3"/>
          </a:effectRef>
          <a:fontRef idx="minor">
            <a:schemeClr val="tx1"/>
          </a:fontRef>
        </p:style>
      </p:cxnSp>
      <p:sp>
        <p:nvSpPr>
          <p:cNvPr id="5" name="Title 4"/>
          <p:cNvSpPr>
            <a:spLocks noGrp="1"/>
          </p:cNvSpPr>
          <p:nvPr>
            <p:ph type="title" idx="4294967295"/>
          </p:nvPr>
        </p:nvSpPr>
        <p:spPr>
          <a:xfrm>
            <a:off x="152400" y="152400"/>
            <a:ext cx="7024744" cy="1143000"/>
          </a:xfrm>
        </p:spPr>
        <p:txBody>
          <a:bodyPr>
            <a:normAutofit/>
          </a:bodyPr>
          <a:lstStyle/>
          <a:p>
            <a:r>
              <a:rPr lang="en-US" dirty="0" err="1" smtClean="0"/>
              <a:t>Alguien</a:t>
            </a:r>
            <a:r>
              <a:rPr lang="en-US" dirty="0" smtClean="0"/>
              <a:t> </a:t>
            </a:r>
            <a:r>
              <a:rPr lang="en-US" dirty="0" err="1" smtClean="0"/>
              <a:t>escuchó</a:t>
            </a:r>
            <a:r>
              <a:rPr lang="en-US" dirty="0" smtClean="0"/>
              <a:t> </a:t>
            </a:r>
            <a:r>
              <a:rPr lang="en-US" dirty="0" err="1" smtClean="0"/>
              <a:t>sobre</a:t>
            </a:r>
            <a:r>
              <a:rPr lang="en-US" dirty="0" smtClean="0"/>
              <a:t> RIO</a:t>
            </a:r>
            <a:r>
              <a:rPr lang="en-US" baseline="0" dirty="0" smtClean="0"/>
              <a:t> +20?</a:t>
            </a:r>
            <a:endParaRPr lang="en-US" dirty="0"/>
          </a:p>
        </p:txBody>
      </p:sp>
      <p:sp>
        <p:nvSpPr>
          <p:cNvPr id="10" name="Footer Placeholder 9"/>
          <p:cNvSpPr>
            <a:spLocks noGrp="1"/>
          </p:cNvSpPr>
          <p:nvPr>
            <p:ph type="ftr" sz="quarter" idx="11"/>
          </p:nvPr>
        </p:nvSpPr>
        <p:spPr/>
        <p:txBody>
          <a:bodyPr/>
          <a:lstStyle/>
          <a:p>
            <a:r>
              <a:rPr lang="en-US" smtClean="0"/>
              <a:t>©Copyright GPM 2009-2013</a:t>
            </a:r>
            <a:endParaRPr lang="en-US" dirty="0"/>
          </a:p>
        </p:txBody>
      </p:sp>
      <p:sp>
        <p:nvSpPr>
          <p:cNvPr id="11" name="Slide Number Placeholder 10"/>
          <p:cNvSpPr>
            <a:spLocks noGrp="1"/>
          </p:cNvSpPr>
          <p:nvPr>
            <p:ph type="sldNum" sz="quarter" idx="12"/>
          </p:nvPr>
        </p:nvSpPr>
        <p:spPr/>
        <p:txBody>
          <a:bodyPr/>
          <a:lstStyle/>
          <a:p>
            <a:fld id="{4BE819A1-3DD8-4179-BFD0-BF7D359F8DBD}" type="slidenum">
              <a:rPr lang="en-US" smtClean="0"/>
              <a:pPr/>
              <a:t>32</a:t>
            </a:fld>
            <a:endParaRPr lang="en-US" dirty="0"/>
          </a:p>
        </p:txBody>
      </p:sp>
    </p:spTree>
    <p:extLst>
      <p:ext uri="{BB962C8B-B14F-4D97-AF65-F5344CB8AC3E}">
        <p14:creationId xmlns:p14="http://schemas.microsoft.com/office/powerpoint/2010/main" val="108608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024744" cy="1530584"/>
          </a:xfrm>
        </p:spPr>
        <p:txBody>
          <a:bodyPr>
            <a:normAutofit/>
          </a:bodyPr>
          <a:lstStyle/>
          <a:p>
            <a:pPr rtl="0" eaLnBrk="1" latinLnBrk="0" hangingPunct="1"/>
            <a:r>
              <a:rPr lang="en-US" sz="2800" b="1" dirty="0" err="1" smtClean="0">
                <a:latin typeface="Century Gothic"/>
                <a:ea typeface="+mn-ea"/>
                <a:cs typeface="+mn-cs"/>
              </a:rPr>
              <a:t>Desde</a:t>
            </a:r>
            <a:r>
              <a:rPr lang="en-US" sz="2800" b="1" dirty="0" smtClean="0">
                <a:latin typeface="Century Gothic"/>
                <a:ea typeface="+mn-ea"/>
                <a:cs typeface="+mn-cs"/>
              </a:rPr>
              <a:t> la </a:t>
            </a:r>
            <a:r>
              <a:rPr lang="en-US" sz="2800" b="1" dirty="0" err="1" smtClean="0">
                <a:latin typeface="Century Gothic"/>
                <a:ea typeface="+mn-ea"/>
                <a:cs typeface="+mn-cs"/>
              </a:rPr>
              <a:t>Declaración</a:t>
            </a:r>
            <a:r>
              <a:rPr lang="en-US" sz="2800" b="1" dirty="0" smtClean="0">
                <a:latin typeface="Century Gothic"/>
                <a:ea typeface="+mn-ea"/>
                <a:cs typeface="+mn-cs"/>
              </a:rPr>
              <a:t> de R</a:t>
            </a:r>
            <a:r>
              <a:rPr lang="en-US" sz="2800" b="1" kern="1200" dirty="0" smtClean="0">
                <a:effectLst/>
                <a:latin typeface="Century Gothic"/>
                <a:ea typeface="+mn-ea"/>
                <a:cs typeface="+mn-cs"/>
              </a:rPr>
              <a:t>IO en 1992, </a:t>
            </a:r>
            <a:r>
              <a:rPr lang="en-US" sz="2800" b="1" kern="1200" dirty="0" err="1" smtClean="0">
                <a:effectLst/>
                <a:latin typeface="Century Gothic"/>
                <a:ea typeface="+mn-ea"/>
                <a:cs typeface="+mn-cs"/>
              </a:rPr>
              <a:t>las</a:t>
            </a:r>
            <a:r>
              <a:rPr lang="en-US" sz="2800" b="1" kern="1200" dirty="0" smtClean="0">
                <a:effectLst/>
                <a:latin typeface="Century Gothic"/>
                <a:ea typeface="+mn-ea"/>
                <a:cs typeface="+mn-cs"/>
              </a:rPr>
              <a:t> </a:t>
            </a:r>
            <a:r>
              <a:rPr lang="en-US" sz="2800" b="1" kern="1200" dirty="0" err="1" smtClean="0">
                <a:effectLst/>
                <a:latin typeface="Century Gothic"/>
                <a:ea typeface="+mn-ea"/>
                <a:cs typeface="+mn-cs"/>
              </a:rPr>
              <a:t>condiciones</a:t>
            </a:r>
            <a:r>
              <a:rPr lang="en-US" sz="2800" b="1" kern="1200" dirty="0" smtClean="0">
                <a:effectLst/>
                <a:latin typeface="Century Gothic"/>
                <a:ea typeface="+mn-ea"/>
                <a:cs typeface="+mn-cs"/>
              </a:rPr>
              <a:t> no </a:t>
            </a:r>
            <a:r>
              <a:rPr lang="en-US" sz="2800" b="1" kern="1200" dirty="0" err="1" smtClean="0">
                <a:effectLst/>
                <a:latin typeface="Century Gothic"/>
                <a:ea typeface="+mn-ea"/>
                <a:cs typeface="+mn-cs"/>
              </a:rPr>
              <a:t>han</a:t>
            </a:r>
            <a:r>
              <a:rPr lang="en-US" sz="2800" b="1" kern="1200" dirty="0" smtClean="0">
                <a:effectLst/>
                <a:latin typeface="Century Gothic"/>
                <a:ea typeface="+mn-ea"/>
                <a:cs typeface="+mn-cs"/>
              </a:rPr>
              <a:t> </a:t>
            </a:r>
            <a:r>
              <a:rPr lang="en-US" sz="2800" b="1" kern="1200" dirty="0" err="1" smtClean="0">
                <a:effectLst/>
                <a:latin typeface="Century Gothic"/>
                <a:ea typeface="+mn-ea"/>
                <a:cs typeface="+mn-cs"/>
              </a:rPr>
              <a:t>cambiado</a:t>
            </a:r>
            <a:endParaRPr lang="en-US" sz="2000" dirty="0" smtClean="0">
              <a:effectLst/>
            </a:endParaRPr>
          </a:p>
        </p:txBody>
      </p:sp>
      <p:pic>
        <p:nvPicPr>
          <p:cNvPr id="10244" name="Picture 4" descr="http://www.beefboard.org/news/files/world%20population%20graph%201950-20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752600"/>
            <a:ext cx="5494733" cy="423207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usc-canada.org/UserFiles/Image/2012/11/post-2012-11-13-9bill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4208" y="3657600"/>
            <a:ext cx="3524250" cy="204787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urved Connector 7"/>
          <p:cNvCxnSpPr/>
          <p:nvPr/>
        </p:nvCxnSpPr>
        <p:spPr>
          <a:xfrm rot="10800000">
            <a:off x="6400800" y="2590800"/>
            <a:ext cx="2133600" cy="1828800"/>
          </a:xfrm>
          <a:prstGeom prst="curvedConnector3">
            <a:avLst>
              <a:gd name="adj1" fmla="val -10119"/>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551"/>
          <a:stretch/>
        </p:blipFill>
        <p:spPr bwMode="auto">
          <a:xfrm>
            <a:off x="335929" y="1447800"/>
            <a:ext cx="8503271" cy="4613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9"/>
          <p:cNvSpPr>
            <a:spLocks noGrp="1"/>
          </p:cNvSpPr>
          <p:nvPr>
            <p:ph type="ftr" sz="quarter" idx="11"/>
          </p:nvPr>
        </p:nvSpPr>
        <p:spPr/>
        <p:txBody>
          <a:bodyPr/>
          <a:lstStyle/>
          <a:p>
            <a:r>
              <a:rPr lang="en-US" smtClean="0"/>
              <a:t>©Copyright GPM 2009-2013</a:t>
            </a:r>
            <a:endParaRPr lang="en-US" dirty="0"/>
          </a:p>
        </p:txBody>
      </p:sp>
      <p:sp>
        <p:nvSpPr>
          <p:cNvPr id="11" name="Slide Number Placeholder 10"/>
          <p:cNvSpPr>
            <a:spLocks noGrp="1"/>
          </p:cNvSpPr>
          <p:nvPr>
            <p:ph type="sldNum" sz="quarter" idx="12"/>
          </p:nvPr>
        </p:nvSpPr>
        <p:spPr/>
        <p:txBody>
          <a:bodyPr/>
          <a:lstStyle/>
          <a:p>
            <a:fld id="{4BE819A1-3DD8-4179-BFD0-BF7D359F8DBD}" type="slidenum">
              <a:rPr lang="en-US" smtClean="0"/>
              <a:pPr/>
              <a:t>33</a:t>
            </a:fld>
            <a:endParaRPr lang="en-US" dirty="0"/>
          </a:p>
        </p:txBody>
      </p:sp>
    </p:spTree>
    <p:extLst>
      <p:ext uri="{BB962C8B-B14F-4D97-AF65-F5344CB8AC3E}">
        <p14:creationId xmlns:p14="http://schemas.microsoft.com/office/powerpoint/2010/main" val="138094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24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3300" y="1405973"/>
            <a:ext cx="5029200" cy="1942064"/>
          </a:xfrm>
        </p:spPr>
        <p:txBody>
          <a:bodyPr>
            <a:normAutofit fontScale="90000"/>
          </a:bodyPr>
          <a:lstStyle/>
          <a:p>
            <a:pPr algn="ctr"/>
            <a:r>
              <a:rPr lang="en-US" sz="4000" b="1" kern="1200" dirty="0" smtClean="0">
                <a:solidFill>
                  <a:srgbClr val="94C600"/>
                </a:solidFill>
                <a:effectLst/>
                <a:latin typeface="Century Gothic"/>
                <a:ea typeface="+mn-ea"/>
                <a:cs typeface="+mn-cs"/>
              </a:rPr>
              <a:t>2012: </a:t>
            </a:r>
            <a:r>
              <a:rPr lang="en-US" b="1" dirty="0" err="1" smtClean="0">
                <a:solidFill>
                  <a:srgbClr val="94C600"/>
                </a:solidFill>
                <a:latin typeface="Century Gothic"/>
                <a:ea typeface="+mn-ea"/>
                <a:cs typeface="+mn-cs"/>
              </a:rPr>
              <a:t>Año</a:t>
            </a:r>
            <a:r>
              <a:rPr lang="en-US" b="1" dirty="0" smtClean="0">
                <a:solidFill>
                  <a:srgbClr val="94C600"/>
                </a:solidFill>
                <a:latin typeface="Century Gothic"/>
                <a:ea typeface="+mn-ea"/>
                <a:cs typeface="+mn-cs"/>
              </a:rPr>
              <a:t> </a:t>
            </a:r>
            <a:r>
              <a:rPr lang="en-US" b="1" dirty="0" err="1" smtClean="0">
                <a:solidFill>
                  <a:srgbClr val="94C600"/>
                </a:solidFill>
                <a:latin typeface="Century Gothic"/>
                <a:ea typeface="+mn-ea"/>
                <a:cs typeface="+mn-cs"/>
              </a:rPr>
              <a:t>Internacional</a:t>
            </a:r>
            <a:r>
              <a:rPr lang="en-US" b="1" dirty="0" smtClean="0">
                <a:solidFill>
                  <a:srgbClr val="94C600"/>
                </a:solidFill>
                <a:latin typeface="Century Gothic"/>
                <a:ea typeface="+mn-ea"/>
                <a:cs typeface="+mn-cs"/>
              </a:rPr>
              <a:t> de la </a:t>
            </a:r>
            <a:r>
              <a:rPr lang="en-US" b="1" dirty="0" err="1" smtClean="0">
                <a:solidFill>
                  <a:srgbClr val="94C600"/>
                </a:solidFill>
                <a:latin typeface="Century Gothic"/>
                <a:ea typeface="+mn-ea"/>
                <a:cs typeface="+mn-cs"/>
              </a:rPr>
              <a:t>Energía</a:t>
            </a:r>
            <a:r>
              <a:rPr lang="en-US" b="1" dirty="0" smtClean="0">
                <a:solidFill>
                  <a:srgbClr val="94C600"/>
                </a:solidFill>
                <a:latin typeface="Century Gothic"/>
                <a:ea typeface="+mn-ea"/>
                <a:cs typeface="+mn-cs"/>
              </a:rPr>
              <a:t> </a:t>
            </a:r>
            <a:r>
              <a:rPr lang="en-US" b="1" dirty="0" err="1" smtClean="0">
                <a:solidFill>
                  <a:srgbClr val="94C600"/>
                </a:solidFill>
                <a:latin typeface="Century Gothic"/>
                <a:ea typeface="+mn-ea"/>
                <a:cs typeface="+mn-cs"/>
              </a:rPr>
              <a:t>Sostenible</a:t>
            </a:r>
            <a:r>
              <a:rPr lang="en-US" b="1" dirty="0" smtClean="0">
                <a:solidFill>
                  <a:srgbClr val="94C600"/>
                </a:solidFill>
                <a:latin typeface="Century Gothic"/>
                <a:ea typeface="+mn-ea"/>
                <a:cs typeface="+mn-cs"/>
              </a:rPr>
              <a:t> </a:t>
            </a:r>
            <a:r>
              <a:rPr lang="en-US" b="1" dirty="0" err="1" smtClean="0">
                <a:solidFill>
                  <a:srgbClr val="94C600"/>
                </a:solidFill>
                <a:latin typeface="Century Gothic"/>
                <a:ea typeface="+mn-ea"/>
                <a:cs typeface="+mn-cs"/>
              </a:rPr>
              <a:t>para</a:t>
            </a:r>
            <a:r>
              <a:rPr lang="en-US" b="1" dirty="0" smtClean="0">
                <a:solidFill>
                  <a:srgbClr val="94C600"/>
                </a:solidFill>
                <a:latin typeface="Century Gothic"/>
                <a:ea typeface="+mn-ea"/>
                <a:cs typeface="+mn-cs"/>
              </a:rPr>
              <a:t> </a:t>
            </a:r>
            <a:r>
              <a:rPr lang="en-US" b="1" dirty="0" err="1" smtClean="0">
                <a:solidFill>
                  <a:srgbClr val="94C600"/>
                </a:solidFill>
                <a:latin typeface="Century Gothic"/>
                <a:ea typeface="+mn-ea"/>
                <a:cs typeface="+mn-cs"/>
              </a:rPr>
              <a:t>Todos</a:t>
            </a:r>
            <a:r>
              <a:rPr lang="en-US" b="1" dirty="0" smtClean="0">
                <a:solidFill>
                  <a:srgbClr val="94C600"/>
                </a:solidFill>
                <a:latin typeface="Century Gothic"/>
                <a:ea typeface="+mn-ea"/>
                <a:cs typeface="+mn-cs"/>
              </a:rPr>
              <a:t/>
            </a:r>
            <a:br>
              <a:rPr lang="en-US" b="1" dirty="0" smtClean="0">
                <a:solidFill>
                  <a:srgbClr val="94C600"/>
                </a:solidFill>
                <a:latin typeface="Century Gothic"/>
                <a:ea typeface="+mn-ea"/>
                <a:cs typeface="+mn-cs"/>
              </a:rPr>
            </a:br>
            <a:r>
              <a:rPr lang="en-US" b="1" dirty="0" smtClean="0">
                <a:solidFill>
                  <a:srgbClr val="94C600"/>
                </a:solidFill>
                <a:latin typeface="Century Gothic"/>
                <a:ea typeface="+mn-ea"/>
                <a:cs typeface="+mn-cs"/>
              </a:rPr>
              <a:t> </a:t>
            </a:r>
            <a:r>
              <a:rPr lang="es-ES" dirty="0" smtClean="0"/>
              <a:t/>
            </a:r>
            <a:br>
              <a:rPr lang="es-ES" dirty="0" smtClean="0"/>
            </a:br>
            <a:endParaRPr lang="en-US" dirty="0" smtClean="0">
              <a:effectLst/>
            </a:endParaRPr>
          </a:p>
        </p:txBody>
      </p:sp>
      <p:pic>
        <p:nvPicPr>
          <p:cNvPr id="1628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914400"/>
            <a:ext cx="2667000" cy="4867275"/>
          </a:xfrm>
          <a:prstGeom prst="rect">
            <a:avLst/>
          </a:prstGeom>
          <a:noFill/>
          <a:ln w="9525">
            <a:noFill/>
            <a:miter lim="800000"/>
            <a:headEnd/>
            <a:tailEnd/>
          </a:ln>
        </p:spPr>
      </p:pic>
      <p:sp>
        <p:nvSpPr>
          <p:cNvPr id="7" name="6 CuadroTexto"/>
          <p:cNvSpPr txBox="1"/>
          <p:nvPr/>
        </p:nvSpPr>
        <p:spPr>
          <a:xfrm>
            <a:off x="4419600" y="2819400"/>
            <a:ext cx="3810000" cy="369332"/>
          </a:xfrm>
          <a:prstGeom prst="rect">
            <a:avLst/>
          </a:prstGeom>
          <a:noFill/>
        </p:spPr>
        <p:txBody>
          <a:bodyPr wrap="square" rtlCol="0">
            <a:spAutoFit/>
          </a:bodyPr>
          <a:lstStyle/>
          <a:p>
            <a:r>
              <a:rPr lang="en-US" b="1" dirty="0" err="1" smtClean="0">
                <a:solidFill>
                  <a:srgbClr val="94C600"/>
                </a:solidFill>
              </a:rPr>
              <a:t>Lanzado</a:t>
            </a:r>
            <a:r>
              <a:rPr lang="en-US" b="1" dirty="0" smtClean="0">
                <a:solidFill>
                  <a:srgbClr val="94C600"/>
                </a:solidFill>
              </a:rPr>
              <a:t> </a:t>
            </a:r>
            <a:r>
              <a:rPr lang="en-US" b="1" dirty="0" err="1" smtClean="0">
                <a:solidFill>
                  <a:srgbClr val="94C600"/>
                </a:solidFill>
              </a:rPr>
              <a:t>por</a:t>
            </a:r>
            <a:r>
              <a:rPr lang="en-US" b="1" dirty="0" smtClean="0">
                <a:solidFill>
                  <a:srgbClr val="94C600"/>
                </a:solidFill>
              </a:rPr>
              <a:t> </a:t>
            </a:r>
            <a:r>
              <a:rPr lang="en-US" b="1" dirty="0" err="1" smtClean="0">
                <a:solidFill>
                  <a:srgbClr val="94C600"/>
                </a:solidFill>
              </a:rPr>
              <a:t>las</a:t>
            </a:r>
            <a:r>
              <a:rPr lang="en-US" b="1" dirty="0" smtClean="0">
                <a:solidFill>
                  <a:srgbClr val="94C600"/>
                </a:solidFill>
              </a:rPr>
              <a:t> </a:t>
            </a:r>
            <a:r>
              <a:rPr lang="en-US" b="1" dirty="0" err="1" smtClean="0">
                <a:solidFill>
                  <a:srgbClr val="94C600"/>
                </a:solidFill>
              </a:rPr>
              <a:t>Naciones</a:t>
            </a:r>
            <a:r>
              <a:rPr lang="en-US" b="1" dirty="0" smtClean="0">
                <a:solidFill>
                  <a:srgbClr val="94C600"/>
                </a:solidFill>
              </a:rPr>
              <a:t> </a:t>
            </a:r>
            <a:r>
              <a:rPr lang="en-US" b="1" dirty="0" err="1" smtClean="0">
                <a:solidFill>
                  <a:srgbClr val="94C600"/>
                </a:solidFill>
              </a:rPr>
              <a:t>Unidas</a:t>
            </a:r>
            <a:endParaRPr lang="es-ES" dirty="0"/>
          </a:p>
        </p:txBody>
      </p:sp>
      <p:sp>
        <p:nvSpPr>
          <p:cNvPr id="8" name="7 CuadroTexto"/>
          <p:cNvSpPr txBox="1"/>
          <p:nvPr/>
        </p:nvSpPr>
        <p:spPr>
          <a:xfrm>
            <a:off x="3581400" y="3581400"/>
            <a:ext cx="4953000" cy="1569660"/>
          </a:xfrm>
          <a:prstGeom prst="rect">
            <a:avLst/>
          </a:prstGeom>
          <a:noFill/>
        </p:spPr>
        <p:txBody>
          <a:bodyPr wrap="square" rtlCol="0">
            <a:spAutoFit/>
          </a:bodyPr>
          <a:lstStyle/>
          <a:p>
            <a:pPr algn="ctr"/>
            <a:r>
              <a:rPr lang="es-ES" sz="2400" dirty="0" smtClean="0"/>
              <a:t>"Es el hilo de oro que une el crecimiento económico, el incremento de la equidad social y la preservación del medio ambiente.”</a:t>
            </a:r>
            <a:endParaRPr lang="es-ES" sz="2400" dirty="0"/>
          </a:p>
        </p:txBody>
      </p:sp>
      <p:sp>
        <p:nvSpPr>
          <p:cNvPr id="3" name="Footer Placeholder 2"/>
          <p:cNvSpPr>
            <a:spLocks noGrp="1"/>
          </p:cNvSpPr>
          <p:nvPr>
            <p:ph type="ftr" sz="quarter" idx="11"/>
          </p:nvPr>
        </p:nvSpPr>
        <p:spPr/>
        <p:txBody>
          <a:bodyPr/>
          <a:lstStyle/>
          <a:p>
            <a:r>
              <a:rPr lang="en-US"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34</a:t>
            </a:fld>
            <a:endParaRPr lang="en-US" dirty="0"/>
          </a:p>
        </p:txBody>
      </p:sp>
    </p:spTree>
    <p:extLst>
      <p:ext uri="{BB962C8B-B14F-4D97-AF65-F5344CB8AC3E}">
        <p14:creationId xmlns:p14="http://schemas.microsoft.com/office/powerpoint/2010/main" val="94585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39552" y="1628800"/>
            <a:ext cx="3589395" cy="3821343"/>
          </a:xfrm>
          <a:prstGeom prst="rect">
            <a:avLst/>
          </a:prstGeom>
          <a:noFill/>
          <a:ln w="9525">
            <a:noFill/>
            <a:miter lim="800000"/>
            <a:headEnd/>
            <a:tailEnd/>
          </a:ln>
        </p:spPr>
      </p:pic>
      <p:sp>
        <p:nvSpPr>
          <p:cNvPr id="6" name="5 Rectángulo"/>
          <p:cNvSpPr/>
          <p:nvPr/>
        </p:nvSpPr>
        <p:spPr>
          <a:xfrm>
            <a:off x="3962400" y="1524000"/>
            <a:ext cx="4343400" cy="1569660"/>
          </a:xfrm>
          <a:prstGeom prst="rect">
            <a:avLst/>
          </a:prstGeom>
        </p:spPr>
        <p:txBody>
          <a:bodyPr wrap="square">
            <a:spAutoFit/>
          </a:bodyPr>
          <a:lstStyle/>
          <a:p>
            <a:r>
              <a:rPr lang="es-ES" sz="2400" dirty="0" smtClean="0"/>
              <a:t>Resultado de la encuesta de </a:t>
            </a:r>
            <a:r>
              <a:rPr lang="es-ES" sz="2400" b="1" dirty="0" smtClean="0"/>
              <a:t>1000</a:t>
            </a:r>
            <a:r>
              <a:rPr lang="es-ES" sz="2400" dirty="0" smtClean="0"/>
              <a:t> </a:t>
            </a:r>
            <a:r>
              <a:rPr lang="es-ES" sz="2400" dirty="0" err="1" smtClean="0"/>
              <a:t>CEOs</a:t>
            </a:r>
            <a:r>
              <a:rPr lang="es-ES" sz="2400" dirty="0" smtClean="0"/>
              <a:t> globales, procedentes de </a:t>
            </a:r>
            <a:r>
              <a:rPr lang="es-ES" sz="2400" b="1" dirty="0" smtClean="0"/>
              <a:t>27</a:t>
            </a:r>
            <a:r>
              <a:rPr lang="es-ES" sz="2400" dirty="0" smtClean="0"/>
              <a:t> industrias a lo largo de </a:t>
            </a:r>
            <a:r>
              <a:rPr lang="es-ES" sz="2400" b="1" dirty="0" smtClean="0"/>
              <a:t>103</a:t>
            </a:r>
            <a:r>
              <a:rPr lang="es-ES" sz="2400" dirty="0" smtClean="0"/>
              <a:t> países</a:t>
            </a:r>
            <a:endParaRPr lang="es-ES" sz="2400" dirty="0"/>
          </a:p>
        </p:txBody>
      </p:sp>
      <p:sp>
        <p:nvSpPr>
          <p:cNvPr id="7" name="6 Rectángulo"/>
          <p:cNvSpPr/>
          <p:nvPr/>
        </p:nvSpPr>
        <p:spPr>
          <a:xfrm>
            <a:off x="4114800" y="3352800"/>
            <a:ext cx="3960440" cy="1569660"/>
          </a:xfrm>
          <a:prstGeom prst="rect">
            <a:avLst/>
          </a:prstGeom>
        </p:spPr>
        <p:txBody>
          <a:bodyPr wrap="square">
            <a:spAutoFit/>
          </a:bodyPr>
          <a:lstStyle/>
          <a:p>
            <a:pPr algn="ctr"/>
            <a:r>
              <a:rPr lang="es-ES" sz="2400" dirty="0" smtClean="0"/>
              <a:t>93%  de los </a:t>
            </a:r>
            <a:r>
              <a:rPr lang="es-ES" sz="2400" dirty="0" err="1" smtClean="0"/>
              <a:t>CEOs</a:t>
            </a:r>
            <a:r>
              <a:rPr lang="es-ES" sz="2400" dirty="0" smtClean="0"/>
              <a:t> consideran a la </a:t>
            </a:r>
            <a:r>
              <a:rPr lang="es-ES" sz="2400" b="1" dirty="0" smtClean="0"/>
              <a:t>Sostenibilidad como la nueva clave para el éxito de las compañías</a:t>
            </a:r>
            <a:endParaRPr lang="es-ES" sz="2400" b="1" dirty="0"/>
          </a:p>
        </p:txBody>
      </p:sp>
      <p:sp>
        <p:nvSpPr>
          <p:cNvPr id="8" name="Title 1"/>
          <p:cNvSpPr txBox="1">
            <a:spLocks/>
          </p:cNvSpPr>
          <p:nvPr/>
        </p:nvSpPr>
        <p:spPr>
          <a:xfrm>
            <a:off x="304800" y="457200"/>
            <a:ext cx="5714999" cy="71964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all" spc="0" normalizeH="0" baseline="0" noProof="0" dirty="0" smtClean="0">
                <a:ln>
                  <a:noFill/>
                </a:ln>
                <a:solidFill>
                  <a:srgbClr val="003300"/>
                </a:solidFill>
                <a:effectLst/>
                <a:uLnTx/>
                <a:uFillTx/>
                <a:latin typeface="+mj-lt"/>
                <a:ea typeface="+mj-ea"/>
                <a:cs typeface="+mj-cs"/>
              </a:rPr>
              <a:t>EL INFORME Accenture – UNGC 2013</a:t>
            </a:r>
            <a:endParaRPr kumimoji="0" lang="en-US" sz="2400" b="1" i="0" u="none" strike="noStrike" kern="1200" cap="all" spc="0" normalizeH="0" baseline="0" noProof="0" dirty="0">
              <a:ln>
                <a:noFill/>
              </a:ln>
              <a:solidFill>
                <a:srgbClr val="003300"/>
              </a:solidFill>
              <a:effectLst/>
              <a:uLnTx/>
              <a:uFillTx/>
              <a:latin typeface="+mj-lt"/>
              <a:ea typeface="+mj-ea"/>
              <a:cs typeface="+mj-cs"/>
            </a:endParaRPr>
          </a:p>
        </p:txBody>
      </p:sp>
    </p:spTree>
    <p:extLst>
      <p:ext uri="{BB962C8B-B14F-4D97-AF65-F5344CB8AC3E}">
        <p14:creationId xmlns:p14="http://schemas.microsoft.com/office/powerpoint/2010/main" val="3832665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3842"/>
            <a:ext cx="7422185" cy="1143000"/>
          </a:xfrm>
        </p:spPr>
        <p:txBody>
          <a:bodyPr/>
          <a:lstStyle/>
          <a:p>
            <a:r>
              <a:rPr lang="en-US" dirty="0" smtClean="0"/>
              <a:t>El </a:t>
            </a:r>
            <a:r>
              <a:rPr lang="en-US" dirty="0" err="1" smtClean="0"/>
              <a:t>Informe</a:t>
            </a:r>
            <a:r>
              <a:rPr lang="en-US" dirty="0" smtClean="0"/>
              <a:t> Accenture – UNGC 2013</a:t>
            </a:r>
            <a:endParaRPr lang="en-US" dirty="0"/>
          </a:p>
        </p:txBody>
      </p:sp>
      <p:sp>
        <p:nvSpPr>
          <p:cNvPr id="4" name="TextBox 3"/>
          <p:cNvSpPr txBox="1"/>
          <p:nvPr/>
        </p:nvSpPr>
        <p:spPr>
          <a:xfrm>
            <a:off x="1600200" y="1143000"/>
            <a:ext cx="6377772" cy="923330"/>
          </a:xfrm>
          <a:prstGeom prst="rect">
            <a:avLst/>
          </a:prstGeom>
          <a:noFill/>
        </p:spPr>
        <p:txBody>
          <a:bodyPr wrap="none" rtlCol="0">
            <a:spAutoFit/>
          </a:bodyPr>
          <a:lstStyle/>
          <a:p>
            <a:r>
              <a:rPr lang="en-US" dirty="0" smtClean="0"/>
              <a:t>…</a:t>
            </a:r>
            <a:r>
              <a:rPr lang="es-ES" dirty="0" smtClean="0"/>
              <a:t>... revela que los líderes de negocios </a:t>
            </a:r>
            <a:r>
              <a:rPr lang="es-ES" b="1" dirty="0" smtClean="0"/>
              <a:t>no están satisfechos </a:t>
            </a:r>
            <a:r>
              <a:rPr lang="es-ES" dirty="0" smtClean="0"/>
              <a:t>con </a:t>
            </a:r>
            <a:br>
              <a:rPr lang="es-ES" dirty="0" smtClean="0"/>
            </a:br>
            <a:r>
              <a:rPr lang="es-ES" dirty="0" smtClean="0"/>
              <a:t>progreso de la compañía para hacer frente a los desafíos </a:t>
            </a:r>
          </a:p>
          <a:p>
            <a:r>
              <a:rPr lang="es-ES" dirty="0" smtClean="0"/>
              <a:t>globales de sostenibilidad.</a:t>
            </a:r>
            <a:endParaRPr lang="en-US" dirty="0"/>
          </a:p>
        </p:txBody>
      </p:sp>
      <p:pic>
        <p:nvPicPr>
          <p:cNvPr id="5" name="Imagen 6"/>
          <p:cNvPicPr>
            <a:picLocks noChangeAspect="1"/>
          </p:cNvPicPr>
          <p:nvPr/>
        </p:nvPicPr>
        <p:blipFill rotWithShape="1">
          <a:blip r:embed="rId3" cstate="print"/>
          <a:srcRect l="1012" t="27548" r="-1012" b="39587"/>
          <a:stretch/>
        </p:blipFill>
        <p:spPr>
          <a:xfrm>
            <a:off x="990600" y="2209800"/>
            <a:ext cx="7436863" cy="3456384"/>
          </a:xfrm>
          <a:prstGeom prst="rect">
            <a:avLst/>
          </a:prstGeom>
        </p:spPr>
      </p:pic>
    </p:spTree>
    <p:extLst>
      <p:ext uri="{BB962C8B-B14F-4D97-AF65-F5344CB8AC3E}">
        <p14:creationId xmlns:p14="http://schemas.microsoft.com/office/powerpoint/2010/main" val="36087625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422185" cy="1143000"/>
          </a:xfrm>
        </p:spPr>
        <p:txBody>
          <a:bodyPr/>
          <a:lstStyle/>
          <a:p>
            <a:r>
              <a:rPr lang="en-US" dirty="0" smtClean="0"/>
              <a:t>The Accenture – UNGC 2013 Report (Cont)</a:t>
            </a:r>
            <a:endParaRPr lang="en-US" dirty="0"/>
          </a:p>
        </p:txBody>
      </p:sp>
      <p:pic>
        <p:nvPicPr>
          <p:cNvPr id="3" name="Picture 2"/>
          <p:cNvPicPr>
            <a:picLocks noChangeAspect="1"/>
          </p:cNvPicPr>
          <p:nvPr/>
        </p:nvPicPr>
        <p:blipFill>
          <a:blip r:embed="rId3" cstate="print"/>
          <a:stretch>
            <a:fillRect/>
          </a:stretch>
        </p:blipFill>
        <p:spPr>
          <a:xfrm>
            <a:off x="1295400" y="1447800"/>
            <a:ext cx="6188943" cy="3598899"/>
          </a:xfrm>
          <a:prstGeom prst="rect">
            <a:avLst/>
          </a:prstGeom>
        </p:spPr>
      </p:pic>
      <p:sp>
        <p:nvSpPr>
          <p:cNvPr id="7" name="6 Llamada ovalada"/>
          <p:cNvSpPr/>
          <p:nvPr/>
        </p:nvSpPr>
        <p:spPr>
          <a:xfrm>
            <a:off x="2590800" y="5334000"/>
            <a:ext cx="4191000" cy="762000"/>
          </a:xfrm>
          <a:prstGeom prst="wedgeEllipseCallout">
            <a:avLst>
              <a:gd name="adj1" fmla="val -12945"/>
              <a:gd name="adj2" fmla="val -1303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Probablemente ellos utilizan la </a:t>
            </a:r>
            <a:r>
              <a:rPr lang="es-AR" b="1" dirty="0" smtClean="0">
                <a:solidFill>
                  <a:schemeClr val="tx1"/>
                </a:solidFill>
              </a:rPr>
              <a:t>Metodología </a:t>
            </a:r>
            <a:r>
              <a:rPr lang="es-AR" b="1" dirty="0" err="1" smtClean="0">
                <a:solidFill>
                  <a:schemeClr val="tx1"/>
                </a:solidFill>
              </a:rPr>
              <a:t>PRiSM</a:t>
            </a:r>
            <a:endParaRPr lang="es-ES" b="1" dirty="0">
              <a:solidFill>
                <a:schemeClr val="tx1"/>
              </a:solidFill>
            </a:endParaRPr>
          </a:p>
        </p:txBody>
      </p:sp>
    </p:spTree>
    <p:extLst>
      <p:ext uri="{BB962C8B-B14F-4D97-AF65-F5344CB8AC3E}">
        <p14:creationId xmlns:p14="http://schemas.microsoft.com/office/powerpoint/2010/main" val="5720682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Cuáles</a:t>
            </a:r>
            <a:r>
              <a:rPr lang="en-US" dirty="0" smtClean="0"/>
              <a:t> son los </a:t>
            </a:r>
            <a:r>
              <a:rPr lang="en-US" dirty="0" err="1" smtClean="0"/>
              <a:t>puntos</a:t>
            </a:r>
            <a:r>
              <a:rPr lang="en-US" dirty="0" smtClean="0"/>
              <a:t> de vista de los </a:t>
            </a:r>
            <a:r>
              <a:rPr lang="en-US" dirty="0" err="1" smtClean="0"/>
              <a:t>problemas</a:t>
            </a:r>
            <a:r>
              <a:rPr lang="en-US" dirty="0" smtClean="0"/>
              <a:t>?</a:t>
            </a:r>
            <a:endParaRPr lang="en-US" dirty="0"/>
          </a:p>
        </p:txBody>
      </p:sp>
      <p:pic>
        <p:nvPicPr>
          <p:cNvPr id="4" name="Picture 3"/>
          <p:cNvPicPr>
            <a:picLocks noChangeAspect="1"/>
          </p:cNvPicPr>
          <p:nvPr/>
        </p:nvPicPr>
        <p:blipFill>
          <a:blip r:embed="rId2" cstate="print"/>
          <a:stretch>
            <a:fillRect/>
          </a:stretch>
        </p:blipFill>
        <p:spPr>
          <a:xfrm>
            <a:off x="5151956" y="1515769"/>
            <a:ext cx="3392188" cy="4529453"/>
          </a:xfrm>
          <a:prstGeom prst="rect">
            <a:avLst/>
          </a:prstGeom>
        </p:spPr>
      </p:pic>
      <p:pic>
        <p:nvPicPr>
          <p:cNvPr id="5" name="Picture 4"/>
          <p:cNvPicPr>
            <a:picLocks noChangeAspect="1"/>
          </p:cNvPicPr>
          <p:nvPr/>
        </p:nvPicPr>
        <p:blipFill>
          <a:blip r:embed="rId3" cstate="print"/>
          <a:stretch>
            <a:fillRect/>
          </a:stretch>
        </p:blipFill>
        <p:spPr>
          <a:xfrm>
            <a:off x="772995" y="1602340"/>
            <a:ext cx="3411329" cy="4471742"/>
          </a:xfrm>
          <a:prstGeom prst="rect">
            <a:avLst/>
          </a:prstGeom>
        </p:spPr>
      </p:pic>
      <p:pic>
        <p:nvPicPr>
          <p:cNvPr id="6" name="Picture 5"/>
          <p:cNvPicPr>
            <a:picLocks noChangeAspect="1"/>
          </p:cNvPicPr>
          <p:nvPr/>
        </p:nvPicPr>
        <p:blipFill>
          <a:blip r:embed="rId4" cstate="print"/>
          <a:stretch>
            <a:fillRect/>
          </a:stretch>
        </p:blipFill>
        <p:spPr>
          <a:xfrm>
            <a:off x="8153400" y="5105400"/>
            <a:ext cx="850624" cy="843644"/>
          </a:xfrm>
          <a:prstGeom prst="rect">
            <a:avLst/>
          </a:prstGeom>
        </p:spPr>
      </p:pic>
    </p:spTree>
    <p:extLst>
      <p:ext uri="{BB962C8B-B14F-4D97-AF65-F5344CB8AC3E}">
        <p14:creationId xmlns:p14="http://schemas.microsoft.com/office/powerpoint/2010/main" val="4017275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Global Reporting </a:t>
            </a:r>
            <a:r>
              <a:rPr lang="en-US" dirty="0" smtClean="0"/>
              <a:t>Initiative</a:t>
            </a:r>
            <a:r>
              <a:rPr lang="es-MX" dirty="0" smtClean="0"/>
              <a:t> (GRI)</a:t>
            </a:r>
            <a:endParaRPr lang="en-US" dirty="0"/>
          </a:p>
        </p:txBody>
      </p:sp>
      <p:sp>
        <p:nvSpPr>
          <p:cNvPr id="3" name="2 Marcador de contenido"/>
          <p:cNvSpPr>
            <a:spLocks noGrp="1"/>
          </p:cNvSpPr>
          <p:nvPr>
            <p:ph idx="1"/>
          </p:nvPr>
        </p:nvSpPr>
        <p:spPr>
          <a:xfrm>
            <a:off x="609600" y="2057400"/>
            <a:ext cx="4495800" cy="2819400"/>
          </a:xfrm>
        </p:spPr>
        <p:txBody>
          <a:bodyPr>
            <a:normAutofit fontScale="92500" lnSpcReduction="10000"/>
          </a:bodyPr>
          <a:lstStyle/>
          <a:p>
            <a:pPr marL="0" indent="0" algn="ctr">
              <a:buNone/>
            </a:pPr>
            <a:r>
              <a:rPr lang="es-ES" sz="2000" dirty="0" smtClean="0"/>
              <a:t>Pionera sin fines de lucro propone un marco para la presentación de informes de sostenibilidad. </a:t>
            </a:r>
          </a:p>
          <a:p>
            <a:pPr marL="0" indent="0" algn="ctr">
              <a:buNone/>
            </a:pPr>
            <a:r>
              <a:rPr lang="es-ES" sz="2000" dirty="0" smtClean="0"/>
              <a:t/>
            </a:r>
            <a:br>
              <a:rPr lang="es-ES" sz="2000" dirty="0" smtClean="0"/>
            </a:br>
            <a:r>
              <a:rPr lang="es-ES" sz="2000" dirty="0" smtClean="0"/>
              <a:t>Las empresas utilizan este informe para informar a sus accionistas y consumidores sobre su desempeño económico, social y ambiental </a:t>
            </a:r>
          </a:p>
          <a:p>
            <a:pPr marL="0" indent="0" algn="ctr">
              <a:buNone/>
            </a:pPr>
            <a:r>
              <a:rPr lang="es-ES" sz="2000" dirty="0" smtClean="0"/>
              <a:t/>
            </a:r>
            <a:br>
              <a:rPr lang="es-ES" sz="2000" dirty="0" smtClean="0"/>
            </a:br>
            <a:r>
              <a:rPr lang="es-MX" sz="1500" i="1" dirty="0" err="1" smtClean="0">
                <a:hlinkClick r:id="rId3"/>
              </a:rPr>
              <a:t>Learn</a:t>
            </a:r>
            <a:r>
              <a:rPr lang="es-MX" sz="1500" i="1" dirty="0" smtClean="0">
                <a:hlinkClick r:id="rId3"/>
              </a:rPr>
              <a:t> more at www.globalreporting.org</a:t>
            </a:r>
            <a:r>
              <a:rPr lang="es-MX" sz="1500" i="1" dirty="0" smtClean="0"/>
              <a:t> </a:t>
            </a:r>
            <a:endParaRPr lang="en-US" sz="1500" i="1" dirty="0"/>
          </a:p>
        </p:txBody>
      </p:sp>
      <p:pic>
        <p:nvPicPr>
          <p:cNvPr id="4098" name="Picture 2" descr="The Global Reporting Initiative (GRI) is a non-profit organization that promotes economic sustainability. It produces one of the world's most prevalent standards for sustainability reporting - also known as ecological footprint reporting, Environmental So">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9447" y="2286000"/>
            <a:ext cx="2838446"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49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4098"/>
                                        </p:tgtEl>
                                        <p:attrNameLst>
                                          <p:attrName>style.visibility</p:attrName>
                                        </p:attrNameLst>
                                      </p:cBhvr>
                                      <p:to>
                                        <p:strVal val="visible"/>
                                      </p:to>
                                    </p:set>
                                    <p:anim calcmode="lin" valueType="num">
                                      <p:cBhvr>
                                        <p:cTn id="20" dur="500" fill="hold"/>
                                        <p:tgtEl>
                                          <p:spTgt spid="4098"/>
                                        </p:tgtEl>
                                        <p:attrNameLst>
                                          <p:attrName>ppt_w</p:attrName>
                                        </p:attrNameLst>
                                      </p:cBhvr>
                                      <p:tavLst>
                                        <p:tav tm="0">
                                          <p:val>
                                            <p:fltVal val="0"/>
                                          </p:val>
                                        </p:tav>
                                        <p:tav tm="100000">
                                          <p:val>
                                            <p:strVal val="#ppt_w"/>
                                          </p:val>
                                        </p:tav>
                                      </p:tavLst>
                                    </p:anim>
                                    <p:anim calcmode="lin" valueType="num">
                                      <p:cBhvr>
                                        <p:cTn id="21" dur="500" fill="hold"/>
                                        <p:tgtEl>
                                          <p:spTgt spid="4098"/>
                                        </p:tgtEl>
                                        <p:attrNameLst>
                                          <p:attrName>ppt_h</p:attrName>
                                        </p:attrNameLst>
                                      </p:cBhvr>
                                      <p:tavLst>
                                        <p:tav tm="0">
                                          <p:val>
                                            <p:fltVal val="0"/>
                                          </p:val>
                                        </p:tav>
                                        <p:tav tm="100000">
                                          <p:val>
                                            <p:strVal val="#ppt_h"/>
                                          </p:val>
                                        </p:tav>
                                      </p:tavLst>
                                    </p:anim>
                                    <p:animEffect transition="in" filter="fade">
                                      <p:cBhvr>
                                        <p:cTn id="2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err="1" smtClean="0"/>
              <a:t>Objectivos</a:t>
            </a:r>
            <a:r>
              <a:rPr lang="en-US" dirty="0" smtClean="0"/>
              <a:t> de </a:t>
            </a:r>
            <a:r>
              <a:rPr lang="en-US" dirty="0" err="1" smtClean="0"/>
              <a:t>Aprendizaje</a:t>
            </a:r>
            <a:endParaRPr lang="en-US" dirty="0"/>
          </a:p>
        </p:txBody>
      </p:sp>
      <p:sp>
        <p:nvSpPr>
          <p:cNvPr id="3" name="Content Placeholder 2"/>
          <p:cNvSpPr>
            <a:spLocks noGrp="1"/>
          </p:cNvSpPr>
          <p:nvPr>
            <p:ph idx="1"/>
          </p:nvPr>
        </p:nvSpPr>
        <p:spPr>
          <a:xfrm>
            <a:off x="381000" y="990600"/>
            <a:ext cx="8088923" cy="5334000"/>
          </a:xfrm>
        </p:spPr>
        <p:txBody>
          <a:bodyPr>
            <a:normAutofit fontScale="70000" lnSpcReduction="20000"/>
          </a:bodyPr>
          <a:lstStyle/>
          <a:p>
            <a:r>
              <a:rPr lang="en-US" dirty="0" smtClean="0"/>
              <a:t>La </a:t>
            </a:r>
            <a:r>
              <a:rPr lang="en-US" dirty="0" err="1" smtClean="0"/>
              <a:t>Sostenibilidad</a:t>
            </a:r>
            <a:r>
              <a:rPr lang="en-US" dirty="0" smtClean="0"/>
              <a:t> </a:t>
            </a:r>
            <a:r>
              <a:rPr lang="en-US" dirty="0" err="1" smtClean="0"/>
              <a:t>como</a:t>
            </a:r>
            <a:r>
              <a:rPr lang="en-US" dirty="0" smtClean="0"/>
              <a:t> </a:t>
            </a:r>
            <a:r>
              <a:rPr lang="en-US" dirty="0" err="1" smtClean="0"/>
              <a:t>Diferenciador</a:t>
            </a:r>
            <a:endParaRPr lang="en-US" dirty="0" smtClean="0"/>
          </a:p>
          <a:p>
            <a:r>
              <a:rPr lang="en-US" dirty="0" smtClean="0"/>
              <a:t>Marcos de </a:t>
            </a:r>
            <a:r>
              <a:rPr lang="en-US" dirty="0" err="1" smtClean="0"/>
              <a:t>Referencia</a:t>
            </a:r>
            <a:r>
              <a:rPr lang="en-US" dirty="0" smtClean="0"/>
              <a:t> </a:t>
            </a:r>
            <a:r>
              <a:rPr lang="en-US" dirty="0" err="1" smtClean="0"/>
              <a:t>para</a:t>
            </a:r>
            <a:r>
              <a:rPr lang="en-US" dirty="0" smtClean="0"/>
              <a:t> </a:t>
            </a:r>
            <a:r>
              <a:rPr lang="en-US" dirty="0" err="1" smtClean="0"/>
              <a:t>las</a:t>
            </a:r>
            <a:r>
              <a:rPr lang="en-US" dirty="0" smtClean="0"/>
              <a:t> </a:t>
            </a:r>
            <a:r>
              <a:rPr lang="en-US" dirty="0" err="1" smtClean="0"/>
              <a:t>Memorias</a:t>
            </a:r>
            <a:r>
              <a:rPr lang="en-US" dirty="0" smtClean="0"/>
              <a:t> de </a:t>
            </a:r>
            <a:r>
              <a:rPr lang="en-US" dirty="0" err="1" smtClean="0"/>
              <a:t>Sostenibilidad</a:t>
            </a:r>
            <a:endParaRPr lang="en-US" dirty="0" smtClean="0"/>
          </a:p>
          <a:p>
            <a:r>
              <a:rPr lang="en-US" dirty="0" err="1" smtClean="0"/>
              <a:t>Estándares</a:t>
            </a:r>
            <a:r>
              <a:rPr lang="en-US" dirty="0" smtClean="0"/>
              <a:t> ISO </a:t>
            </a:r>
          </a:p>
          <a:p>
            <a:r>
              <a:rPr lang="en-US" dirty="0" err="1" smtClean="0"/>
              <a:t>Definir</a:t>
            </a:r>
            <a:r>
              <a:rPr lang="en-US" dirty="0" smtClean="0"/>
              <a:t> lo </a:t>
            </a:r>
            <a:r>
              <a:rPr lang="en-US" dirty="0" err="1" smtClean="0"/>
              <a:t>que</a:t>
            </a:r>
            <a:r>
              <a:rPr lang="en-US" dirty="0" smtClean="0"/>
              <a:t> </a:t>
            </a:r>
            <a:r>
              <a:rPr lang="en-US" dirty="0" err="1" smtClean="0"/>
              <a:t>es</a:t>
            </a:r>
            <a:r>
              <a:rPr lang="en-US" dirty="0" smtClean="0"/>
              <a:t> </a:t>
            </a:r>
            <a:r>
              <a:rPr lang="en-US" dirty="0" err="1" smtClean="0"/>
              <a:t>Sostenibilidad</a:t>
            </a:r>
            <a:r>
              <a:rPr lang="en-US" dirty="0" smtClean="0"/>
              <a:t> en la </a:t>
            </a:r>
            <a:r>
              <a:rPr lang="en-US" dirty="0" err="1" smtClean="0"/>
              <a:t>Dirección</a:t>
            </a:r>
            <a:r>
              <a:rPr lang="en-US" dirty="0" smtClean="0"/>
              <a:t> de </a:t>
            </a:r>
            <a:r>
              <a:rPr lang="en-US" dirty="0" err="1" smtClean="0"/>
              <a:t>Proyectos</a:t>
            </a:r>
            <a:r>
              <a:rPr lang="en-US" dirty="0" smtClean="0"/>
              <a:t> o “</a:t>
            </a:r>
            <a:r>
              <a:rPr lang="en-US" dirty="0" err="1" smtClean="0"/>
              <a:t>Dirección</a:t>
            </a:r>
            <a:r>
              <a:rPr lang="en-US" dirty="0" smtClean="0"/>
              <a:t> y </a:t>
            </a:r>
            <a:r>
              <a:rPr lang="en-US" dirty="0" err="1" smtClean="0"/>
              <a:t>Gestión</a:t>
            </a:r>
            <a:r>
              <a:rPr lang="en-US" dirty="0" smtClean="0"/>
              <a:t> de </a:t>
            </a:r>
            <a:r>
              <a:rPr lang="en-US" dirty="0" err="1" smtClean="0"/>
              <a:t>Proyectos</a:t>
            </a:r>
            <a:r>
              <a:rPr lang="en-US" dirty="0" smtClean="0"/>
              <a:t> Verdes” </a:t>
            </a:r>
            <a:r>
              <a:rPr lang="en-US" dirty="0"/>
              <a:t> </a:t>
            </a:r>
          </a:p>
          <a:p>
            <a:r>
              <a:rPr lang="en-US" dirty="0" err="1" smtClean="0"/>
              <a:t>Definir</a:t>
            </a:r>
            <a:r>
              <a:rPr lang="en-US" dirty="0" smtClean="0"/>
              <a:t> </a:t>
            </a:r>
            <a:r>
              <a:rPr lang="en-US" dirty="0" err="1" smtClean="0"/>
              <a:t>las</a:t>
            </a:r>
            <a:r>
              <a:rPr lang="en-US" dirty="0" smtClean="0"/>
              <a:t> </a:t>
            </a:r>
            <a:r>
              <a:rPr lang="en-US" dirty="0" err="1" smtClean="0"/>
              <a:t>diferencias</a:t>
            </a:r>
            <a:r>
              <a:rPr lang="en-US" dirty="0" smtClean="0"/>
              <a:t> entre la </a:t>
            </a:r>
            <a:r>
              <a:rPr lang="en-US" dirty="0" err="1" smtClean="0"/>
              <a:t>dirección</a:t>
            </a:r>
            <a:r>
              <a:rPr lang="en-US" dirty="0" smtClean="0"/>
              <a:t> de </a:t>
            </a:r>
            <a:r>
              <a:rPr lang="en-US" dirty="0" err="1" smtClean="0"/>
              <a:t>proyectos</a:t>
            </a:r>
            <a:r>
              <a:rPr lang="en-US" dirty="0" smtClean="0"/>
              <a:t> </a:t>
            </a:r>
            <a:r>
              <a:rPr lang="en-US" dirty="0" err="1" smtClean="0"/>
              <a:t>verdes</a:t>
            </a:r>
            <a:r>
              <a:rPr lang="en-US" dirty="0" smtClean="0"/>
              <a:t> y la </a:t>
            </a:r>
            <a:r>
              <a:rPr lang="en-US" dirty="0" err="1" smtClean="0"/>
              <a:t>dirección</a:t>
            </a:r>
            <a:r>
              <a:rPr lang="en-US" dirty="0" smtClean="0"/>
              <a:t> de </a:t>
            </a:r>
            <a:r>
              <a:rPr lang="en-US" dirty="0" err="1" smtClean="0"/>
              <a:t>proyectos</a:t>
            </a:r>
            <a:r>
              <a:rPr lang="en-US" dirty="0" smtClean="0"/>
              <a:t> </a:t>
            </a:r>
            <a:r>
              <a:rPr lang="en-US" dirty="0" err="1" smtClean="0"/>
              <a:t>estándar</a:t>
            </a:r>
            <a:endParaRPr lang="en-US" dirty="0"/>
          </a:p>
          <a:p>
            <a:r>
              <a:rPr lang="en-US" dirty="0" err="1" smtClean="0"/>
              <a:t>Comprender</a:t>
            </a:r>
            <a:r>
              <a:rPr lang="en-US" dirty="0" smtClean="0"/>
              <a:t> los </a:t>
            </a:r>
            <a:r>
              <a:rPr lang="en-US" dirty="0" err="1" smtClean="0"/>
              <a:t>Integradores</a:t>
            </a:r>
            <a:r>
              <a:rPr lang="en-US" dirty="0" smtClean="0"/>
              <a:t> de </a:t>
            </a:r>
            <a:r>
              <a:rPr lang="en-US" dirty="0" err="1" smtClean="0"/>
              <a:t>Sostenibilidad</a:t>
            </a:r>
            <a:r>
              <a:rPr lang="en-US" dirty="0" smtClean="0"/>
              <a:t> en </a:t>
            </a:r>
            <a:r>
              <a:rPr lang="en-US" dirty="0" err="1" smtClean="0"/>
              <a:t>las</a:t>
            </a:r>
            <a:r>
              <a:rPr lang="en-US" dirty="0" smtClean="0"/>
              <a:t> Areas de </a:t>
            </a:r>
            <a:r>
              <a:rPr lang="en-US" dirty="0" err="1" smtClean="0"/>
              <a:t>Conocimiento</a:t>
            </a:r>
            <a:r>
              <a:rPr lang="en-US" dirty="0" smtClean="0"/>
              <a:t> de la </a:t>
            </a:r>
            <a:r>
              <a:rPr lang="en-US" dirty="0" err="1" smtClean="0"/>
              <a:t>Guía</a:t>
            </a:r>
            <a:r>
              <a:rPr lang="en-US" dirty="0" smtClean="0"/>
              <a:t> del PMBOK® del PMI  </a:t>
            </a:r>
          </a:p>
          <a:p>
            <a:r>
              <a:rPr lang="en-US" dirty="0" err="1" smtClean="0"/>
              <a:t>Sostenibilidad</a:t>
            </a:r>
            <a:r>
              <a:rPr lang="en-US" dirty="0" smtClean="0"/>
              <a:t> y </a:t>
            </a:r>
            <a:r>
              <a:rPr lang="en-US" dirty="0" err="1" smtClean="0"/>
              <a:t>Gobernanza</a:t>
            </a:r>
            <a:r>
              <a:rPr lang="en-US" dirty="0" smtClean="0"/>
              <a:t> del </a:t>
            </a:r>
            <a:r>
              <a:rPr lang="en-US" dirty="0" err="1" smtClean="0"/>
              <a:t>Proyecto</a:t>
            </a:r>
            <a:endParaRPr lang="en-US" dirty="0" smtClean="0"/>
          </a:p>
          <a:p>
            <a:r>
              <a:rPr lang="en-US" dirty="0" smtClean="0"/>
              <a:t>La </a:t>
            </a:r>
            <a:r>
              <a:rPr lang="en-US" dirty="0" err="1" smtClean="0"/>
              <a:t>Metodología</a:t>
            </a:r>
            <a:r>
              <a:rPr lang="en-US" dirty="0" smtClean="0"/>
              <a:t> </a:t>
            </a:r>
            <a:r>
              <a:rPr lang="en-US" dirty="0" err="1" smtClean="0"/>
              <a:t>PRiSM</a:t>
            </a:r>
            <a:r>
              <a:rPr lang="en-US" dirty="0" smtClean="0"/>
              <a:t> </a:t>
            </a:r>
          </a:p>
          <a:p>
            <a:r>
              <a:rPr lang="en-US" dirty="0" err="1" smtClean="0"/>
              <a:t>Definir</a:t>
            </a:r>
            <a:r>
              <a:rPr lang="en-US" dirty="0" smtClean="0"/>
              <a:t> </a:t>
            </a:r>
            <a:r>
              <a:rPr lang="en-US" dirty="0"/>
              <a:t>P5, </a:t>
            </a:r>
            <a:r>
              <a:rPr lang="en-US" dirty="0" err="1" smtClean="0"/>
              <a:t>las</a:t>
            </a:r>
            <a:r>
              <a:rPr lang="en-US" dirty="0" smtClean="0"/>
              <a:t> </a:t>
            </a:r>
            <a:r>
              <a:rPr lang="en-US" dirty="0" err="1" smtClean="0"/>
              <a:t>cinco</a:t>
            </a:r>
            <a:r>
              <a:rPr lang="en-US" dirty="0" smtClean="0"/>
              <a:t> </a:t>
            </a:r>
            <a:r>
              <a:rPr lang="en-US" dirty="0" err="1" smtClean="0"/>
              <a:t>líneas</a:t>
            </a:r>
            <a:r>
              <a:rPr lang="en-US" dirty="0" smtClean="0"/>
              <a:t> bases de la </a:t>
            </a:r>
            <a:r>
              <a:rPr lang="en-US" dirty="0" err="1" smtClean="0"/>
              <a:t>sostenibilidad</a:t>
            </a:r>
            <a:r>
              <a:rPr lang="en-US" dirty="0" smtClean="0"/>
              <a:t> y la </a:t>
            </a:r>
            <a:r>
              <a:rPr lang="en-US" dirty="0" err="1" smtClean="0"/>
              <a:t>dirección</a:t>
            </a:r>
            <a:r>
              <a:rPr lang="en-US" dirty="0" smtClean="0"/>
              <a:t> de </a:t>
            </a:r>
            <a:r>
              <a:rPr lang="en-US" dirty="0" err="1" smtClean="0"/>
              <a:t>proyectos</a:t>
            </a:r>
            <a:r>
              <a:rPr lang="en-US" dirty="0" smtClean="0"/>
              <a:t> </a:t>
            </a:r>
          </a:p>
          <a:p>
            <a:r>
              <a:rPr lang="en-US" dirty="0" err="1" smtClean="0"/>
              <a:t>Ejercicio</a:t>
            </a:r>
            <a:r>
              <a:rPr lang="en-US" dirty="0" smtClean="0"/>
              <a:t> 1 </a:t>
            </a:r>
            <a:r>
              <a:rPr lang="en-US" dirty="0" err="1" smtClean="0"/>
              <a:t>Aprender</a:t>
            </a:r>
            <a:r>
              <a:rPr lang="en-US" dirty="0" smtClean="0"/>
              <a:t> </a:t>
            </a:r>
            <a:r>
              <a:rPr lang="en-US" dirty="0" err="1" smtClean="0"/>
              <a:t>cómo</a:t>
            </a:r>
            <a:r>
              <a:rPr lang="en-US" dirty="0" smtClean="0"/>
              <a:t> </a:t>
            </a:r>
            <a:r>
              <a:rPr lang="en-US" dirty="0" err="1" smtClean="0"/>
              <a:t>utilizar</a:t>
            </a:r>
            <a:r>
              <a:rPr lang="en-US" dirty="0" smtClean="0"/>
              <a:t> P5</a:t>
            </a:r>
            <a:endParaRPr lang="en-US" dirty="0"/>
          </a:p>
          <a:p>
            <a:r>
              <a:rPr lang="en-US" dirty="0" err="1" smtClean="0"/>
              <a:t>Comprender</a:t>
            </a:r>
            <a:r>
              <a:rPr lang="en-US" dirty="0" smtClean="0"/>
              <a:t> </a:t>
            </a:r>
            <a:r>
              <a:rPr lang="en-US" dirty="0" err="1" smtClean="0"/>
              <a:t>cómo</a:t>
            </a:r>
            <a:r>
              <a:rPr lang="en-US" dirty="0" smtClean="0"/>
              <a:t> </a:t>
            </a:r>
            <a:r>
              <a:rPr lang="en-US" dirty="0" err="1" smtClean="0"/>
              <a:t>desarrollar</a:t>
            </a:r>
            <a:r>
              <a:rPr lang="en-US" dirty="0" smtClean="0"/>
              <a:t> un Plan de </a:t>
            </a:r>
            <a:r>
              <a:rPr lang="en-US" dirty="0" err="1" smtClean="0"/>
              <a:t>Gestión</a:t>
            </a:r>
            <a:r>
              <a:rPr lang="en-US" dirty="0" smtClean="0"/>
              <a:t> de la </a:t>
            </a:r>
            <a:r>
              <a:rPr lang="en-US" dirty="0" err="1" smtClean="0"/>
              <a:t>Sostenibilidad</a:t>
            </a:r>
            <a:endParaRPr lang="en-US" dirty="0" smtClean="0"/>
          </a:p>
          <a:p>
            <a:r>
              <a:rPr lang="en-US" dirty="0" err="1" smtClean="0"/>
              <a:t>Ejercicio</a:t>
            </a:r>
            <a:r>
              <a:rPr lang="en-US" dirty="0" smtClean="0"/>
              <a:t> 2. </a:t>
            </a:r>
            <a:r>
              <a:rPr lang="en-US" dirty="0" err="1" smtClean="0"/>
              <a:t>Aprender</a:t>
            </a:r>
            <a:r>
              <a:rPr lang="en-US" dirty="0" smtClean="0"/>
              <a:t> </a:t>
            </a:r>
            <a:r>
              <a:rPr lang="en-US" dirty="0" err="1" smtClean="0"/>
              <a:t>cómo</a:t>
            </a:r>
            <a:r>
              <a:rPr lang="en-US" dirty="0" smtClean="0"/>
              <a:t> </a:t>
            </a:r>
            <a:r>
              <a:rPr lang="en-US" dirty="0" err="1" smtClean="0"/>
              <a:t>desarrollar</a:t>
            </a:r>
            <a:r>
              <a:rPr lang="en-US" dirty="0" smtClean="0"/>
              <a:t>  un Plan de </a:t>
            </a:r>
            <a:r>
              <a:rPr lang="en-US" dirty="0" err="1" smtClean="0"/>
              <a:t>Gestión</a:t>
            </a:r>
            <a:r>
              <a:rPr lang="en-US" dirty="0" smtClean="0"/>
              <a:t> de la </a:t>
            </a:r>
            <a:r>
              <a:rPr lang="en-US" dirty="0" err="1" smtClean="0"/>
              <a:t>Sostenibilidad</a:t>
            </a:r>
            <a:r>
              <a:rPr lang="en-US" dirty="0" smtClean="0"/>
              <a:t> (PGS)</a:t>
            </a:r>
          </a:p>
          <a:p>
            <a:r>
              <a:rPr lang="en-US" dirty="0" err="1" smtClean="0"/>
              <a:t>Ejercicio</a:t>
            </a:r>
            <a:r>
              <a:rPr lang="en-US" dirty="0" smtClean="0"/>
              <a:t> 3. </a:t>
            </a:r>
            <a:r>
              <a:rPr lang="en-US" dirty="0" err="1" smtClean="0"/>
              <a:t>Aplicando</a:t>
            </a:r>
            <a:r>
              <a:rPr lang="en-US" dirty="0" smtClean="0"/>
              <a:t> </a:t>
            </a:r>
            <a:r>
              <a:rPr lang="en-US" dirty="0" err="1" smtClean="0"/>
              <a:t>Sostenibilidad</a:t>
            </a:r>
            <a:r>
              <a:rPr lang="en-US" dirty="0" smtClean="0"/>
              <a:t> a un </a:t>
            </a:r>
            <a:r>
              <a:rPr lang="en-US" dirty="0" err="1" smtClean="0"/>
              <a:t>Proyecto</a:t>
            </a:r>
            <a:endParaRPr lang="en-US" dirty="0"/>
          </a:p>
          <a:p>
            <a:pPr marL="0" indent="0">
              <a:buNone/>
            </a:pPr>
            <a:endParaRPr lang="en-US" dirty="0"/>
          </a:p>
        </p:txBody>
      </p:sp>
    </p:spTree>
    <p:extLst>
      <p:ext uri="{BB962C8B-B14F-4D97-AF65-F5344CB8AC3E}">
        <p14:creationId xmlns:p14="http://schemas.microsoft.com/office/powerpoint/2010/main" val="4836984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Categorías y Aspectos del GRI </a:t>
            </a:r>
            <a:endParaRPr lang="en-US" dirty="0"/>
          </a:p>
        </p:txBody>
      </p:sp>
      <p:grpSp>
        <p:nvGrpSpPr>
          <p:cNvPr id="6" name="5 Grupo"/>
          <p:cNvGrpSpPr/>
          <p:nvPr/>
        </p:nvGrpSpPr>
        <p:grpSpPr>
          <a:xfrm>
            <a:off x="539553" y="1124744"/>
            <a:ext cx="6142602" cy="1655936"/>
            <a:chOff x="1513344" y="1124744"/>
            <a:chExt cx="5002873" cy="1655936"/>
          </a:xfrm>
        </p:grpSpPr>
        <p:grpSp>
          <p:nvGrpSpPr>
            <p:cNvPr id="7" name="6 Grupo"/>
            <p:cNvGrpSpPr/>
            <p:nvPr/>
          </p:nvGrpSpPr>
          <p:grpSpPr>
            <a:xfrm>
              <a:off x="3718561" y="1210390"/>
              <a:ext cx="2797656" cy="1452960"/>
              <a:chOff x="2194560" y="132954"/>
              <a:chExt cx="3901440" cy="1047750"/>
            </a:xfrm>
            <a:scene3d>
              <a:camera prst="orthographicFront"/>
              <a:lightRig rig="flat" dir="t"/>
            </a:scene3d>
          </p:grpSpPr>
          <p:sp>
            <p:nvSpPr>
              <p:cNvPr id="23" name="22 Redondear rectángulo de esquina del mismo lado"/>
              <p:cNvSpPr/>
              <p:nvPr/>
            </p:nvSpPr>
            <p:spPr>
              <a:xfrm rot="5400000">
                <a:off x="3621405" y="-129389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4" name="Redondear rectángulo de esquina del mismo lado 4"/>
              <p:cNvSpPr/>
              <p:nvPr/>
            </p:nvSpPr>
            <p:spPr>
              <a:xfrm>
                <a:off x="2228008" y="249205"/>
                <a:ext cx="3850293" cy="82540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err="1" smtClean="0"/>
                  <a:t>Desempeño</a:t>
                </a:r>
                <a:r>
                  <a:rPr lang="en-US" sz="1600" dirty="0" smtClean="0"/>
                  <a:t> </a:t>
                </a:r>
                <a:r>
                  <a:rPr lang="en-US" sz="1600" dirty="0" err="1" smtClean="0"/>
                  <a:t>Económico</a:t>
                </a:r>
                <a:endParaRPr lang="en-US" sz="1600" dirty="0"/>
              </a:p>
              <a:p>
                <a:pPr marL="514284" lvl="2" indent="-57150" defTabSz="488950">
                  <a:lnSpc>
                    <a:spcPct val="90000"/>
                  </a:lnSpc>
                  <a:spcBef>
                    <a:spcPct val="0"/>
                  </a:spcBef>
                  <a:spcAft>
                    <a:spcPct val="15000"/>
                  </a:spcAft>
                  <a:buChar char="••"/>
                </a:pPr>
                <a:r>
                  <a:rPr lang="en-US" sz="1600" dirty="0" err="1" smtClean="0"/>
                  <a:t>Presencia</a:t>
                </a:r>
                <a:r>
                  <a:rPr lang="en-US" sz="1600" dirty="0" smtClean="0"/>
                  <a:t> de Mercado</a:t>
                </a:r>
                <a:endParaRPr lang="en-US" sz="1600" dirty="0"/>
              </a:p>
              <a:p>
                <a:pPr marL="514284" lvl="2" indent="-57150" defTabSz="488950">
                  <a:lnSpc>
                    <a:spcPct val="90000"/>
                  </a:lnSpc>
                  <a:spcBef>
                    <a:spcPct val="0"/>
                  </a:spcBef>
                  <a:spcAft>
                    <a:spcPct val="15000"/>
                  </a:spcAft>
                  <a:buChar char="••"/>
                </a:pPr>
                <a:r>
                  <a:rPr lang="en-US" sz="1600" dirty="0" err="1" smtClean="0"/>
                  <a:t>Impacto</a:t>
                </a:r>
                <a:r>
                  <a:rPr lang="en-US" sz="1600" dirty="0" smtClean="0"/>
                  <a:t> </a:t>
                </a:r>
                <a:r>
                  <a:rPr lang="en-US" sz="1600" dirty="0" err="1" smtClean="0"/>
                  <a:t>Económico</a:t>
                </a:r>
                <a:r>
                  <a:rPr lang="en-US" sz="1600" dirty="0" smtClean="0"/>
                  <a:t> </a:t>
                </a:r>
                <a:r>
                  <a:rPr lang="en-US" sz="1600" dirty="0" err="1" smtClean="0"/>
                  <a:t>Directo</a:t>
                </a:r>
                <a:endParaRPr lang="en-US" sz="1600" kern="1200" dirty="0"/>
              </a:p>
            </p:txBody>
          </p:sp>
        </p:grpSp>
        <p:grpSp>
          <p:nvGrpSpPr>
            <p:cNvPr id="8" name="7 Grupo"/>
            <p:cNvGrpSpPr/>
            <p:nvPr/>
          </p:nvGrpSpPr>
          <p:grpSpPr>
            <a:xfrm>
              <a:off x="1513344" y="1124744"/>
              <a:ext cx="2194560" cy="1655936"/>
              <a:chOff x="0" y="1984"/>
              <a:chExt cx="2194560" cy="1309687"/>
            </a:xfrm>
            <a:scene3d>
              <a:camera prst="orthographicFront"/>
              <a:lightRig rig="flat" dir="t"/>
            </a:scene3d>
          </p:grpSpPr>
          <p:sp>
            <p:nvSpPr>
              <p:cNvPr id="21" name="20 Rectángulo redondeado"/>
              <p:cNvSpPr/>
              <p:nvPr/>
            </p:nvSpPr>
            <p:spPr>
              <a:xfrm>
                <a:off x="0" y="1984"/>
                <a:ext cx="2194560" cy="1309687"/>
              </a:xfrm>
              <a:prstGeom prst="roundRect">
                <a:avLst/>
              </a:prstGeom>
              <a:solidFill>
                <a:srgbClr val="3366FF"/>
              </a:solidFill>
            </p:spPr>
            <p:style>
              <a:lnRef idx="0">
                <a:schemeClr val="accent5"/>
              </a:lnRef>
              <a:fillRef idx="3">
                <a:schemeClr val="accent5"/>
              </a:fillRef>
              <a:effectRef idx="3">
                <a:schemeClr val="accent5"/>
              </a:effectRef>
              <a:fontRef idx="minor">
                <a:schemeClr val="lt1"/>
              </a:fontRef>
            </p:style>
          </p:sp>
          <p:sp>
            <p:nvSpPr>
              <p:cNvPr id="22" name="21 Rectángulo"/>
              <p:cNvSpPr/>
              <p:nvPr/>
            </p:nvSpPr>
            <p:spPr>
              <a:xfrm>
                <a:off x="63934" y="65918"/>
                <a:ext cx="2066692"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err="1" smtClean="0"/>
                  <a:t>Economico</a:t>
                </a:r>
                <a:endParaRPr lang="en-US" sz="3400" kern="1200" dirty="0"/>
              </a:p>
            </p:txBody>
          </p:sp>
        </p:grpSp>
      </p:grpSp>
      <p:grpSp>
        <p:nvGrpSpPr>
          <p:cNvPr id="25" name="24 Grupo"/>
          <p:cNvGrpSpPr/>
          <p:nvPr/>
        </p:nvGrpSpPr>
        <p:grpSpPr>
          <a:xfrm>
            <a:off x="2672861" y="2895601"/>
            <a:ext cx="6099268" cy="1505568"/>
            <a:chOff x="1088686" y="2670945"/>
            <a:chExt cx="6099268" cy="1655936"/>
          </a:xfrm>
        </p:grpSpPr>
        <p:grpSp>
          <p:nvGrpSpPr>
            <p:cNvPr id="9" name="8 Grupo"/>
            <p:cNvGrpSpPr/>
            <p:nvPr/>
          </p:nvGrpSpPr>
          <p:grpSpPr>
            <a:xfrm>
              <a:off x="3958249" y="2719527"/>
              <a:ext cx="3229705" cy="1452960"/>
              <a:chOff x="2484100" y="1463847"/>
              <a:chExt cx="3901441" cy="1047750"/>
            </a:xfrm>
            <a:scene3d>
              <a:camera prst="orthographicFront"/>
              <a:lightRig rig="flat" dir="t"/>
            </a:scene3d>
          </p:grpSpPr>
          <p:sp>
            <p:nvSpPr>
              <p:cNvPr id="19" name="18 Redondear rectángulo de esquina del mismo lado"/>
              <p:cNvSpPr/>
              <p:nvPr/>
            </p:nvSpPr>
            <p:spPr>
              <a:xfrm rot="5400000">
                <a:off x="3910946" y="37001"/>
                <a:ext cx="1047750" cy="3901441"/>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0" name="Redondear rectángulo de esquina del mismo lado 8"/>
              <p:cNvSpPr/>
              <p:nvPr/>
            </p:nvSpPr>
            <p:spPr>
              <a:xfrm>
                <a:off x="2968717" y="1538712"/>
                <a:ext cx="3405797"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7150" lvl="1" indent="-57150" defTabSz="488950">
                  <a:lnSpc>
                    <a:spcPct val="90000"/>
                  </a:lnSpc>
                  <a:spcBef>
                    <a:spcPct val="0"/>
                  </a:spcBef>
                  <a:spcAft>
                    <a:spcPct val="15000"/>
                  </a:spcAft>
                  <a:buChar char="••"/>
                </a:pPr>
                <a:r>
                  <a:rPr lang="en-US" sz="1600" dirty="0" err="1" smtClean="0"/>
                  <a:t>Materiales</a:t>
                </a:r>
                <a:r>
                  <a:rPr lang="en-US" sz="1600" dirty="0" smtClean="0"/>
                  <a:t>, </a:t>
                </a:r>
                <a:r>
                  <a:rPr lang="en-US" sz="1600" dirty="0" err="1" smtClean="0"/>
                  <a:t>energía</a:t>
                </a:r>
                <a:r>
                  <a:rPr lang="en-US" sz="1600" dirty="0" smtClean="0"/>
                  <a:t>, </a:t>
                </a:r>
                <a:r>
                  <a:rPr lang="en-US" sz="1600" dirty="0" err="1" smtClean="0"/>
                  <a:t>agua</a:t>
                </a:r>
                <a:endParaRPr lang="en-US" sz="1600" dirty="0"/>
              </a:p>
              <a:p>
                <a:pPr marL="57150" lvl="1" indent="-57150" defTabSz="488950">
                  <a:lnSpc>
                    <a:spcPct val="90000"/>
                  </a:lnSpc>
                  <a:spcBef>
                    <a:spcPct val="0"/>
                  </a:spcBef>
                  <a:spcAft>
                    <a:spcPct val="15000"/>
                  </a:spcAft>
                  <a:buChar char="••"/>
                </a:pPr>
                <a:r>
                  <a:rPr lang="en-US" sz="1600" dirty="0" err="1" smtClean="0"/>
                  <a:t>biodiversidad</a:t>
                </a:r>
                <a:endParaRPr lang="en-US" sz="1600" dirty="0"/>
              </a:p>
              <a:p>
                <a:pPr marL="57150" lvl="1" indent="-57150" defTabSz="488950">
                  <a:lnSpc>
                    <a:spcPct val="90000"/>
                  </a:lnSpc>
                  <a:spcBef>
                    <a:spcPct val="0"/>
                  </a:spcBef>
                  <a:spcAft>
                    <a:spcPct val="15000"/>
                  </a:spcAft>
                  <a:buChar char="••"/>
                </a:pPr>
                <a:r>
                  <a:rPr lang="en-US" sz="1600" dirty="0" err="1" smtClean="0"/>
                  <a:t>Emisiones</a:t>
                </a:r>
                <a:r>
                  <a:rPr lang="en-US" sz="1600" dirty="0" smtClean="0"/>
                  <a:t>, </a:t>
                </a:r>
                <a:r>
                  <a:rPr lang="en-US" sz="1600" dirty="0" err="1" smtClean="0"/>
                  <a:t>residuos</a:t>
                </a:r>
                <a:r>
                  <a:rPr lang="en-US" sz="1600" dirty="0" smtClean="0"/>
                  <a:t>, </a:t>
                </a:r>
                <a:r>
                  <a:rPr lang="en-US" sz="1600" dirty="0" err="1" smtClean="0"/>
                  <a:t>transporte</a:t>
                </a:r>
                <a:endParaRPr lang="en-US" sz="1600" dirty="0"/>
              </a:p>
              <a:p>
                <a:pPr marL="57150" lvl="1" indent="-57150" defTabSz="488950">
                  <a:lnSpc>
                    <a:spcPct val="90000"/>
                  </a:lnSpc>
                  <a:spcBef>
                    <a:spcPct val="0"/>
                  </a:spcBef>
                  <a:spcAft>
                    <a:spcPct val="15000"/>
                  </a:spcAft>
                  <a:buChar char="••"/>
                </a:pPr>
                <a:r>
                  <a:rPr lang="en-US" sz="1600" dirty="0" err="1" smtClean="0"/>
                  <a:t>Productos</a:t>
                </a:r>
                <a:r>
                  <a:rPr lang="en-US" sz="1600" dirty="0" smtClean="0"/>
                  <a:t> y </a:t>
                </a:r>
                <a:r>
                  <a:rPr lang="en-US" sz="1600" dirty="0" err="1" smtClean="0"/>
                  <a:t>servicios</a:t>
                </a:r>
                <a:endParaRPr lang="en-US" sz="1600" dirty="0"/>
              </a:p>
              <a:p>
                <a:pPr marL="57150" lvl="1" indent="-57150" defTabSz="488950">
                  <a:lnSpc>
                    <a:spcPct val="90000"/>
                  </a:lnSpc>
                  <a:spcBef>
                    <a:spcPct val="0"/>
                  </a:spcBef>
                  <a:spcAft>
                    <a:spcPct val="15000"/>
                  </a:spcAft>
                  <a:buChar char="••"/>
                </a:pPr>
                <a:r>
                  <a:rPr lang="en-US" sz="1600" dirty="0" err="1" smtClean="0"/>
                  <a:t>Sostenibilidad</a:t>
                </a:r>
                <a:r>
                  <a:rPr lang="en-US" sz="1600" dirty="0" smtClean="0"/>
                  <a:t> Integral </a:t>
                </a:r>
                <a:endParaRPr lang="en-US" sz="1600" kern="1200" dirty="0"/>
              </a:p>
            </p:txBody>
          </p:sp>
        </p:grpSp>
        <p:grpSp>
          <p:nvGrpSpPr>
            <p:cNvPr id="10" name="9 Grupo"/>
            <p:cNvGrpSpPr/>
            <p:nvPr/>
          </p:nvGrpSpPr>
          <p:grpSpPr>
            <a:xfrm>
              <a:off x="1088686" y="2670945"/>
              <a:ext cx="2889128" cy="1655936"/>
              <a:chOff x="-388016" y="1295526"/>
              <a:chExt cx="2889128" cy="1309687"/>
            </a:xfrm>
            <a:scene3d>
              <a:camera prst="orthographicFront"/>
              <a:lightRig rig="flat" dir="t"/>
            </a:scene3d>
          </p:grpSpPr>
          <p:sp>
            <p:nvSpPr>
              <p:cNvPr id="17" name="16 Rectángulo redondeado"/>
              <p:cNvSpPr/>
              <p:nvPr/>
            </p:nvSpPr>
            <p:spPr>
              <a:xfrm>
                <a:off x="-388016" y="1295526"/>
                <a:ext cx="2745173" cy="1309687"/>
              </a:xfrm>
              <a:prstGeom prst="roundRect">
                <a:avLst/>
              </a:prstGeom>
              <a:solidFill>
                <a:srgbClr val="FF6600"/>
              </a:solidFill>
            </p:spPr>
            <p:style>
              <a:lnRef idx="0">
                <a:schemeClr val="accent1"/>
              </a:lnRef>
              <a:fillRef idx="3">
                <a:schemeClr val="accent1"/>
              </a:fillRef>
              <a:effectRef idx="3">
                <a:schemeClr val="accent1"/>
              </a:effectRef>
              <a:fontRef idx="minor">
                <a:schemeClr val="lt1"/>
              </a:fontRef>
            </p:style>
          </p:sp>
          <p:sp>
            <p:nvSpPr>
              <p:cNvPr id="18" name="17 Rectángulo"/>
              <p:cNvSpPr/>
              <p:nvPr/>
            </p:nvSpPr>
            <p:spPr>
              <a:xfrm>
                <a:off x="-317678" y="1361811"/>
                <a:ext cx="2818790"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Medio Ambiente</a:t>
                </a:r>
                <a:endParaRPr lang="en-US" sz="3400" kern="1200" dirty="0"/>
              </a:p>
            </p:txBody>
          </p:sp>
        </p:grpSp>
      </p:grpSp>
      <p:grpSp>
        <p:nvGrpSpPr>
          <p:cNvPr id="26" name="25 Grupo"/>
          <p:cNvGrpSpPr/>
          <p:nvPr/>
        </p:nvGrpSpPr>
        <p:grpSpPr>
          <a:xfrm>
            <a:off x="562708" y="4419600"/>
            <a:ext cx="6008662" cy="1655936"/>
            <a:chOff x="1106672" y="4493602"/>
            <a:chExt cx="5436591" cy="1655936"/>
          </a:xfrm>
        </p:grpSpPr>
        <p:grpSp>
          <p:nvGrpSpPr>
            <p:cNvPr id="11" name="10 Grupo"/>
            <p:cNvGrpSpPr/>
            <p:nvPr/>
          </p:nvGrpSpPr>
          <p:grpSpPr>
            <a:xfrm>
              <a:off x="3148510" y="4593038"/>
              <a:ext cx="3394753" cy="1452960"/>
              <a:chOff x="2048599" y="2883296"/>
              <a:chExt cx="4079907" cy="1047750"/>
            </a:xfrm>
            <a:scene3d>
              <a:camera prst="orthographicFront"/>
              <a:lightRig rig="flat" dir="t"/>
            </a:scene3d>
          </p:grpSpPr>
          <p:sp>
            <p:nvSpPr>
              <p:cNvPr id="15" name="14 Redondear rectángulo de esquina del mismo lado"/>
              <p:cNvSpPr/>
              <p:nvPr/>
            </p:nvSpPr>
            <p:spPr>
              <a:xfrm rot="5400000">
                <a:off x="3621405" y="145645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16" name="Redondear rectángulo de esquina del mismo lado 12"/>
              <p:cNvSpPr/>
              <p:nvPr/>
            </p:nvSpPr>
            <p:spPr>
              <a:xfrm>
                <a:off x="2048599" y="2921489"/>
                <a:ext cx="4079907"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err="1" smtClean="0"/>
                  <a:t>Prácticas</a:t>
                </a:r>
                <a:r>
                  <a:rPr lang="en-US" sz="1600" dirty="0" smtClean="0"/>
                  <a:t> </a:t>
                </a:r>
                <a:r>
                  <a:rPr lang="en-US" sz="1600" dirty="0" err="1" smtClean="0"/>
                  <a:t>Laborales</a:t>
                </a:r>
                <a:r>
                  <a:rPr lang="en-US" sz="1600" dirty="0" smtClean="0"/>
                  <a:t> y </a:t>
                </a:r>
                <a:r>
                  <a:rPr lang="en-US" sz="1600" dirty="0" err="1" smtClean="0"/>
                  <a:t>trabajo</a:t>
                </a:r>
                <a:r>
                  <a:rPr lang="en-US" sz="1600" dirty="0" smtClean="0"/>
                  <a:t> </a:t>
                </a:r>
                <a:r>
                  <a:rPr lang="en-US" sz="1600" dirty="0" err="1" smtClean="0"/>
                  <a:t>decente</a:t>
                </a:r>
                <a:endParaRPr lang="en-US" sz="1600" dirty="0"/>
              </a:p>
              <a:p>
                <a:pPr marL="514284" lvl="2" indent="-57150" defTabSz="488950">
                  <a:lnSpc>
                    <a:spcPct val="90000"/>
                  </a:lnSpc>
                  <a:spcBef>
                    <a:spcPct val="0"/>
                  </a:spcBef>
                  <a:spcAft>
                    <a:spcPct val="15000"/>
                  </a:spcAft>
                  <a:buChar char="••"/>
                </a:pPr>
                <a:r>
                  <a:rPr lang="en-US" sz="1600" dirty="0" err="1" smtClean="0"/>
                  <a:t>Sociedad</a:t>
                </a:r>
                <a:endParaRPr lang="en-US" sz="1600" dirty="0"/>
              </a:p>
              <a:p>
                <a:pPr marL="514284" lvl="2" indent="-57150" defTabSz="488950">
                  <a:lnSpc>
                    <a:spcPct val="90000"/>
                  </a:lnSpc>
                  <a:spcBef>
                    <a:spcPct val="0"/>
                  </a:spcBef>
                  <a:spcAft>
                    <a:spcPct val="15000"/>
                  </a:spcAft>
                  <a:buChar char="••"/>
                </a:pPr>
                <a:r>
                  <a:rPr lang="en-US" sz="1600" dirty="0" err="1" smtClean="0"/>
                  <a:t>Derechos</a:t>
                </a:r>
                <a:r>
                  <a:rPr lang="en-US" sz="1600" dirty="0" smtClean="0"/>
                  <a:t> </a:t>
                </a:r>
                <a:r>
                  <a:rPr lang="en-US" sz="1600" dirty="0" err="1" smtClean="0"/>
                  <a:t>Humanos</a:t>
                </a:r>
                <a:endParaRPr lang="en-US" sz="1600" dirty="0"/>
              </a:p>
              <a:p>
                <a:pPr marL="514284" lvl="2" indent="-57150" defTabSz="488950">
                  <a:lnSpc>
                    <a:spcPct val="90000"/>
                  </a:lnSpc>
                  <a:spcBef>
                    <a:spcPct val="0"/>
                  </a:spcBef>
                  <a:spcAft>
                    <a:spcPct val="15000"/>
                  </a:spcAft>
                  <a:buChar char="••"/>
                </a:pPr>
                <a:r>
                  <a:rPr lang="en-US" sz="1600" dirty="0" err="1" smtClean="0"/>
                  <a:t>Responsabilidad</a:t>
                </a:r>
                <a:r>
                  <a:rPr lang="en-US" sz="1600" dirty="0" smtClean="0"/>
                  <a:t> del </a:t>
                </a:r>
                <a:r>
                  <a:rPr lang="en-US" sz="1600" dirty="0" err="1" smtClean="0"/>
                  <a:t>Producto</a:t>
                </a:r>
                <a:endParaRPr lang="en-US" sz="1600" dirty="0"/>
              </a:p>
              <a:p>
                <a:pPr marL="514284" lvl="2" indent="-57150" defTabSz="488950">
                  <a:lnSpc>
                    <a:spcPct val="90000"/>
                  </a:lnSpc>
                  <a:spcBef>
                    <a:spcPct val="0"/>
                  </a:spcBef>
                  <a:spcAft>
                    <a:spcPct val="15000"/>
                  </a:spcAft>
                  <a:buChar char="••"/>
                </a:pPr>
                <a:r>
                  <a:rPr lang="en-US" sz="1600" dirty="0" err="1" smtClean="0"/>
                  <a:t>Ética</a:t>
                </a:r>
                <a:endParaRPr lang="en-US" sz="1600" kern="1200" dirty="0"/>
              </a:p>
            </p:txBody>
          </p:sp>
        </p:grpSp>
        <p:grpSp>
          <p:nvGrpSpPr>
            <p:cNvPr id="12" name="11 Grupo"/>
            <p:cNvGrpSpPr/>
            <p:nvPr/>
          </p:nvGrpSpPr>
          <p:grpSpPr>
            <a:xfrm>
              <a:off x="1106672" y="4493602"/>
              <a:ext cx="2194560" cy="1655936"/>
              <a:chOff x="0" y="2752328"/>
              <a:chExt cx="2194560" cy="1309687"/>
            </a:xfrm>
            <a:scene3d>
              <a:camera prst="orthographicFront"/>
              <a:lightRig rig="flat" dir="t"/>
            </a:scene3d>
          </p:grpSpPr>
          <p:sp>
            <p:nvSpPr>
              <p:cNvPr id="13" name="12 Rectángulo redondeado"/>
              <p:cNvSpPr/>
              <p:nvPr/>
            </p:nvSpPr>
            <p:spPr>
              <a:xfrm>
                <a:off x="0" y="2752328"/>
                <a:ext cx="2194560" cy="1309687"/>
              </a:xfrm>
              <a:prstGeom prst="roundRect">
                <a:avLst/>
              </a:prstGeom>
              <a:solidFill>
                <a:srgbClr val="008000"/>
              </a:solidFill>
            </p:spPr>
            <p:style>
              <a:lnRef idx="0">
                <a:schemeClr val="accent4"/>
              </a:lnRef>
              <a:fillRef idx="3">
                <a:schemeClr val="accent4"/>
              </a:fillRef>
              <a:effectRef idx="3">
                <a:schemeClr val="accent4"/>
              </a:effectRef>
              <a:fontRef idx="minor">
                <a:schemeClr val="lt1"/>
              </a:fontRef>
            </p:style>
          </p:sp>
          <p:sp>
            <p:nvSpPr>
              <p:cNvPr id="14" name="13 Rectángulo"/>
              <p:cNvSpPr/>
              <p:nvPr/>
            </p:nvSpPr>
            <p:spPr>
              <a:xfrm>
                <a:off x="63934" y="2816262"/>
                <a:ext cx="2066692"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Social</a:t>
                </a:r>
                <a:endParaRPr lang="en-US" sz="3400" kern="1200" dirty="0"/>
              </a:p>
            </p:txBody>
          </p:sp>
        </p:grpSp>
      </p:grpSp>
    </p:spTree>
    <p:extLst>
      <p:ext uri="{BB962C8B-B14F-4D97-AF65-F5344CB8AC3E}">
        <p14:creationId xmlns:p14="http://schemas.microsoft.com/office/powerpoint/2010/main" val="199827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1000" y="0"/>
            <a:ext cx="5867400" cy="914400"/>
          </a:xfrm>
        </p:spPr>
        <p:txBody>
          <a:bodyPr/>
          <a:lstStyle/>
          <a:p>
            <a:r>
              <a:rPr lang="es-AR" dirty="0" smtClean="0"/>
              <a:t>Profundizando en el GRI G4 2013</a:t>
            </a:r>
            <a:endParaRPr lang="es-ES" dirty="0"/>
          </a:p>
        </p:txBody>
      </p:sp>
      <p:sp>
        <p:nvSpPr>
          <p:cNvPr id="4" name="3 Marcador de pie de página"/>
          <p:cNvSpPr>
            <a:spLocks noGrp="1"/>
          </p:cNvSpPr>
          <p:nvPr>
            <p:ph type="ftr" sz="quarter" idx="11"/>
          </p:nvPr>
        </p:nvSpPr>
        <p:spPr/>
        <p:txBody>
          <a:bodyPr/>
          <a:lstStyle/>
          <a:p>
            <a:r>
              <a:rPr lang="en-US" smtClean="0"/>
              <a:t>©Copyright GPM 2009-2013</a:t>
            </a:r>
            <a:endParaRPr lang="en-US" dirty="0"/>
          </a:p>
        </p:txBody>
      </p:sp>
      <p:sp>
        <p:nvSpPr>
          <p:cNvPr id="5" name="4 Marcador de número de diapositiva"/>
          <p:cNvSpPr>
            <a:spLocks noGrp="1"/>
          </p:cNvSpPr>
          <p:nvPr>
            <p:ph type="sldNum" sz="quarter" idx="12"/>
          </p:nvPr>
        </p:nvSpPr>
        <p:spPr/>
        <p:txBody>
          <a:bodyPr/>
          <a:lstStyle/>
          <a:p>
            <a:fld id="{4BE819A1-3DD8-4179-BFD0-BF7D359F8DBD}" type="slidenum">
              <a:rPr lang="en-US" smtClean="0"/>
              <a:pPr/>
              <a:t>41</a:t>
            </a:fld>
            <a:endParaRPr lang="en-US" dirty="0"/>
          </a:p>
        </p:txBody>
      </p:sp>
      <p:pic>
        <p:nvPicPr>
          <p:cNvPr id="18434" name="Picture 1"/>
          <p:cNvPicPr>
            <a:picLocks noChangeAspect="1" noChangeArrowheads="1"/>
          </p:cNvPicPr>
          <p:nvPr/>
        </p:nvPicPr>
        <p:blipFill>
          <a:blip r:embed="rId3" cstate="print"/>
          <a:srcRect/>
          <a:stretch>
            <a:fillRect/>
          </a:stretch>
        </p:blipFill>
        <p:spPr bwMode="auto">
          <a:xfrm>
            <a:off x="1295400" y="914401"/>
            <a:ext cx="5819775" cy="5171934"/>
          </a:xfrm>
          <a:prstGeom prst="rect">
            <a:avLst/>
          </a:prstGeom>
          <a:noFill/>
          <a:ln w="9525">
            <a:noFill/>
            <a:miter lim="800000"/>
            <a:headEnd/>
            <a:tailEnd/>
          </a:ln>
        </p:spPr>
      </p:pic>
      <p:sp>
        <p:nvSpPr>
          <p:cNvPr id="12" name="11 Llamada ovalada"/>
          <p:cNvSpPr/>
          <p:nvPr/>
        </p:nvSpPr>
        <p:spPr>
          <a:xfrm>
            <a:off x="7086600" y="3810000"/>
            <a:ext cx="2057400" cy="1143000"/>
          </a:xfrm>
          <a:prstGeom prst="wedgeEllipseCallout">
            <a:avLst>
              <a:gd name="adj1" fmla="val -67973"/>
              <a:gd name="adj2" fmla="val -62748"/>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400" b="1" dirty="0" smtClean="0">
                <a:solidFill>
                  <a:schemeClr val="tx1"/>
                </a:solidFill>
              </a:rPr>
              <a:t>Responsabilidad del Producto!!</a:t>
            </a:r>
          </a:p>
          <a:p>
            <a:pPr algn="ctr"/>
            <a:endParaRPr lang="es-ES" sz="1400" b="1" dirty="0">
              <a:solidFill>
                <a:schemeClr val="tx1"/>
              </a:solidFill>
            </a:endParaRPr>
          </a:p>
        </p:txBody>
      </p:sp>
    </p:spTree>
    <p:extLst>
      <p:ext uri="{BB962C8B-B14F-4D97-AF65-F5344CB8AC3E}">
        <p14:creationId xmlns:p14="http://schemas.microsoft.com/office/powerpoint/2010/main" val="3970562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109538"/>
            <a:ext cx="8722946" cy="1143000"/>
          </a:xfrm>
        </p:spPr>
        <p:txBody>
          <a:bodyPr/>
          <a:lstStyle/>
          <a:p>
            <a:r>
              <a:rPr lang="en-US" dirty="0" smtClean="0"/>
              <a:t>El </a:t>
            </a:r>
            <a:r>
              <a:rPr lang="en-US" dirty="0" err="1" smtClean="0"/>
              <a:t>Pacto</a:t>
            </a:r>
            <a:r>
              <a:rPr lang="en-US" dirty="0" smtClean="0"/>
              <a:t> Global de </a:t>
            </a:r>
            <a:r>
              <a:rPr lang="en-US" dirty="0" err="1" smtClean="0"/>
              <a:t>las</a:t>
            </a:r>
            <a:r>
              <a:rPr lang="en-US" dirty="0" smtClean="0"/>
              <a:t> </a:t>
            </a:r>
            <a:r>
              <a:rPr lang="en-US" dirty="0" err="1" smtClean="0"/>
              <a:t>Naciones</a:t>
            </a:r>
            <a:r>
              <a:rPr lang="en-US" dirty="0" smtClean="0"/>
              <a:t> </a:t>
            </a:r>
            <a:r>
              <a:rPr lang="en-US" dirty="0" err="1" smtClean="0"/>
              <a:t>Unidas</a:t>
            </a:r>
            <a:endParaRPr lang="en-US" dirty="0"/>
          </a:p>
        </p:txBody>
      </p:sp>
      <p:sp>
        <p:nvSpPr>
          <p:cNvPr id="3" name="Content Placeholder 2"/>
          <p:cNvSpPr>
            <a:spLocks noGrp="1"/>
          </p:cNvSpPr>
          <p:nvPr>
            <p:ph idx="1"/>
          </p:nvPr>
        </p:nvSpPr>
        <p:spPr>
          <a:xfrm>
            <a:off x="228600" y="1295400"/>
            <a:ext cx="6242538" cy="2895600"/>
          </a:xfrm>
        </p:spPr>
        <p:txBody>
          <a:bodyPr>
            <a:normAutofit/>
          </a:bodyPr>
          <a:lstStyle/>
          <a:p>
            <a:pPr marL="0" indent="0">
              <a:buNone/>
            </a:pPr>
            <a:r>
              <a:rPr lang="en-US" dirty="0" smtClean="0">
                <a:solidFill>
                  <a:srgbClr val="CC0000"/>
                </a:solidFill>
              </a:rPr>
              <a:t>Los </a:t>
            </a:r>
            <a:r>
              <a:rPr lang="en-US" dirty="0" err="1" smtClean="0">
                <a:solidFill>
                  <a:srgbClr val="CC0000"/>
                </a:solidFill>
              </a:rPr>
              <a:t>Diez</a:t>
            </a:r>
            <a:r>
              <a:rPr lang="en-US" dirty="0" smtClean="0">
                <a:solidFill>
                  <a:srgbClr val="CC0000"/>
                </a:solidFill>
              </a:rPr>
              <a:t> </a:t>
            </a:r>
            <a:r>
              <a:rPr lang="en-US" dirty="0" err="1" smtClean="0">
                <a:solidFill>
                  <a:srgbClr val="CC0000"/>
                </a:solidFill>
              </a:rPr>
              <a:t>Principios</a:t>
            </a:r>
            <a:endParaRPr lang="en-US" dirty="0">
              <a:solidFill>
                <a:srgbClr val="CC0000"/>
              </a:solidFill>
            </a:endParaRPr>
          </a:p>
          <a:p>
            <a:pPr marL="0" indent="0">
              <a:buNone/>
            </a:pPr>
            <a:endParaRPr lang="en-US" sz="1600" dirty="0"/>
          </a:p>
          <a:p>
            <a:pPr marL="0" indent="0">
              <a:buNone/>
            </a:pPr>
            <a:r>
              <a:rPr lang="en-US" sz="1400" dirty="0" smtClean="0"/>
              <a:t>Los </a:t>
            </a:r>
            <a:r>
              <a:rPr lang="en-US" sz="1400" dirty="0" err="1" smtClean="0"/>
              <a:t>Diez</a:t>
            </a:r>
            <a:r>
              <a:rPr lang="en-US" sz="1400" dirty="0" smtClean="0"/>
              <a:t> </a:t>
            </a:r>
            <a:r>
              <a:rPr lang="en-US" sz="1400" dirty="0" err="1" smtClean="0"/>
              <a:t>Principios</a:t>
            </a:r>
            <a:r>
              <a:rPr lang="en-US" sz="1400" dirty="0" smtClean="0"/>
              <a:t> del </a:t>
            </a:r>
            <a:r>
              <a:rPr lang="en-US" sz="1400" dirty="0" err="1" smtClean="0"/>
              <a:t>Pacto</a:t>
            </a:r>
            <a:r>
              <a:rPr lang="en-US" sz="1400" dirty="0" smtClean="0"/>
              <a:t> Global de </a:t>
            </a:r>
            <a:r>
              <a:rPr lang="en-US" sz="1400" dirty="0" err="1" smtClean="0"/>
              <a:t>las</a:t>
            </a:r>
            <a:r>
              <a:rPr lang="en-US" sz="1400" dirty="0" smtClean="0"/>
              <a:t> </a:t>
            </a:r>
            <a:r>
              <a:rPr lang="en-US" sz="1400" dirty="0" err="1" smtClean="0"/>
              <a:t>Naciones</a:t>
            </a:r>
            <a:r>
              <a:rPr lang="en-US" sz="1400" dirty="0" smtClean="0"/>
              <a:t> </a:t>
            </a:r>
            <a:r>
              <a:rPr lang="en-US" sz="1400" dirty="0" err="1" smtClean="0"/>
              <a:t>Unidas</a:t>
            </a:r>
            <a:r>
              <a:rPr lang="en-US" sz="1400" dirty="0" smtClean="0"/>
              <a:t> en </a:t>
            </a:r>
            <a:r>
              <a:rPr lang="en-US" sz="1400" dirty="0" err="1" smtClean="0"/>
              <a:t>las</a:t>
            </a:r>
            <a:r>
              <a:rPr lang="en-US" sz="1400" dirty="0" smtClean="0"/>
              <a:t> </a:t>
            </a:r>
            <a:r>
              <a:rPr lang="en-US" sz="1400" dirty="0" err="1" smtClean="0"/>
              <a:t>áreas</a:t>
            </a:r>
            <a:r>
              <a:rPr lang="en-US" sz="1400" dirty="0" smtClean="0"/>
              <a:t> de los </a:t>
            </a:r>
            <a:r>
              <a:rPr lang="en-US" sz="1400" dirty="0" err="1" smtClean="0"/>
              <a:t>derechos</a:t>
            </a:r>
            <a:r>
              <a:rPr lang="en-US" sz="1400" dirty="0" smtClean="0"/>
              <a:t> </a:t>
            </a:r>
            <a:r>
              <a:rPr lang="en-US" sz="1400" dirty="0" err="1" smtClean="0"/>
              <a:t>humanos</a:t>
            </a:r>
            <a:r>
              <a:rPr lang="en-US" sz="1400" dirty="0" smtClean="0"/>
              <a:t>, </a:t>
            </a:r>
            <a:r>
              <a:rPr lang="en-US" sz="1400" dirty="0" err="1" smtClean="0"/>
              <a:t>trabajo</a:t>
            </a:r>
            <a:r>
              <a:rPr lang="en-US" sz="1400" dirty="0" smtClean="0"/>
              <a:t>, </a:t>
            </a:r>
            <a:r>
              <a:rPr lang="en-US" sz="1400" dirty="0" err="1" smtClean="0"/>
              <a:t>medio</a:t>
            </a:r>
            <a:r>
              <a:rPr lang="en-US" sz="1400" dirty="0" smtClean="0"/>
              <a:t> </a:t>
            </a:r>
            <a:r>
              <a:rPr lang="en-US" sz="1400" dirty="0" err="1" smtClean="0"/>
              <a:t>ambiente</a:t>
            </a:r>
            <a:r>
              <a:rPr lang="en-US" sz="1400" dirty="0" smtClean="0"/>
              <a:t> y anti-</a:t>
            </a:r>
            <a:r>
              <a:rPr lang="en-US" sz="1400" dirty="0" err="1" smtClean="0"/>
              <a:t>corrupción</a:t>
            </a:r>
            <a:r>
              <a:rPr lang="en-US" sz="1400" dirty="0" smtClean="0"/>
              <a:t> </a:t>
            </a:r>
            <a:r>
              <a:rPr lang="en-US" sz="1400" dirty="0" err="1" smtClean="0"/>
              <a:t>gozan</a:t>
            </a:r>
            <a:r>
              <a:rPr lang="en-US" sz="1400" dirty="0" smtClean="0"/>
              <a:t> de </a:t>
            </a:r>
            <a:r>
              <a:rPr lang="en-US" sz="1400" dirty="0" err="1" smtClean="0"/>
              <a:t>consenso</a:t>
            </a:r>
            <a:r>
              <a:rPr lang="en-US" sz="1400" dirty="0" smtClean="0"/>
              <a:t> universal  y se </a:t>
            </a:r>
            <a:r>
              <a:rPr lang="en-US" sz="1400" dirty="0" err="1" smtClean="0"/>
              <a:t>derivan</a:t>
            </a:r>
            <a:r>
              <a:rPr lang="en-US" sz="1400" dirty="0" smtClean="0"/>
              <a:t> de:</a:t>
            </a:r>
            <a:endParaRPr lang="en-US" sz="1100" dirty="0"/>
          </a:p>
          <a:p>
            <a:r>
              <a:rPr lang="en-US" sz="1200" b="0" dirty="0" smtClean="0"/>
              <a:t>La </a:t>
            </a:r>
            <a:r>
              <a:rPr lang="en-US" sz="1200" b="0" dirty="0" err="1" smtClean="0"/>
              <a:t>Declaración</a:t>
            </a:r>
            <a:r>
              <a:rPr lang="en-US" sz="1200" b="0" dirty="0" smtClean="0"/>
              <a:t>  Universal de los </a:t>
            </a:r>
            <a:r>
              <a:rPr lang="en-US" sz="1200" b="0" dirty="0" err="1" smtClean="0"/>
              <a:t>Derechos</a:t>
            </a:r>
            <a:r>
              <a:rPr lang="en-US" sz="1200" b="0" dirty="0" smtClean="0"/>
              <a:t> </a:t>
            </a:r>
            <a:r>
              <a:rPr lang="en-US" sz="1200" b="0" dirty="0" err="1" smtClean="0"/>
              <a:t>Humanos</a:t>
            </a:r>
            <a:endParaRPr lang="en-US" sz="1200" b="0" dirty="0"/>
          </a:p>
          <a:p>
            <a:r>
              <a:rPr lang="es-ES" sz="1200" dirty="0" smtClean="0"/>
              <a:t>La Declaración de la Organización Internacional del Trabajo sobre los Principios Fundamentales y Derechos en el Trabajo </a:t>
            </a:r>
          </a:p>
          <a:p>
            <a:r>
              <a:rPr lang="en-US" sz="1200" b="0" dirty="0" smtClean="0"/>
              <a:t>La </a:t>
            </a:r>
            <a:r>
              <a:rPr lang="en-US" sz="1200" b="0" dirty="0" err="1" smtClean="0"/>
              <a:t>Declaración</a:t>
            </a:r>
            <a:r>
              <a:rPr lang="en-US" sz="1200" b="0" dirty="0" smtClean="0"/>
              <a:t> de Río </a:t>
            </a:r>
            <a:r>
              <a:rPr lang="en-US" sz="1200" b="0" dirty="0" err="1" smtClean="0"/>
              <a:t>sobre</a:t>
            </a:r>
            <a:r>
              <a:rPr lang="en-US" sz="1200" b="0" dirty="0" smtClean="0"/>
              <a:t> </a:t>
            </a:r>
            <a:r>
              <a:rPr lang="en-US" sz="1200" b="0" dirty="0" err="1" smtClean="0"/>
              <a:t>Medio</a:t>
            </a:r>
            <a:r>
              <a:rPr lang="en-US" sz="1200" b="0" dirty="0" smtClean="0"/>
              <a:t> </a:t>
            </a:r>
            <a:r>
              <a:rPr lang="en-US" sz="1200" b="0" dirty="0" err="1" smtClean="0"/>
              <a:t>Ambiente</a:t>
            </a:r>
            <a:r>
              <a:rPr lang="en-US" sz="1200" b="0" dirty="0" smtClean="0"/>
              <a:t> y </a:t>
            </a:r>
            <a:r>
              <a:rPr lang="en-US" sz="1200" b="0" dirty="0" err="1" smtClean="0"/>
              <a:t>Desarrollo</a:t>
            </a:r>
            <a:endParaRPr lang="en-US" sz="1200" b="0" dirty="0"/>
          </a:p>
          <a:p>
            <a:r>
              <a:rPr lang="es-ES" sz="1200" dirty="0" smtClean="0"/>
              <a:t>La Convención de las Naciones Unidas Contra la Corrupción </a:t>
            </a:r>
            <a:r>
              <a:rPr lang="en-US" sz="1200" b="0" dirty="0" smtClean="0"/>
              <a:t> </a:t>
            </a:r>
            <a:endParaRPr lang="en-US" sz="1200" b="0"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42</a:t>
            </a:fld>
            <a:endParaRPr lang="en-US" dirty="0"/>
          </a:p>
        </p:txBody>
      </p:sp>
      <p:sp>
        <p:nvSpPr>
          <p:cNvPr id="6" name="TextBox 5"/>
          <p:cNvSpPr txBox="1"/>
          <p:nvPr/>
        </p:nvSpPr>
        <p:spPr>
          <a:xfrm>
            <a:off x="281354" y="4191000"/>
            <a:ext cx="6119446" cy="923330"/>
          </a:xfrm>
          <a:prstGeom prst="rect">
            <a:avLst/>
          </a:prstGeom>
          <a:noFill/>
        </p:spPr>
        <p:txBody>
          <a:bodyPr wrap="square" rtlCol="0">
            <a:spAutoFit/>
          </a:bodyPr>
          <a:lstStyle/>
          <a:p>
            <a:r>
              <a:rPr lang="en-US" i="1" dirty="0" smtClean="0">
                <a:solidFill>
                  <a:srgbClr val="008000"/>
                </a:solidFill>
              </a:rPr>
              <a:t>GPM Global </a:t>
            </a:r>
            <a:r>
              <a:rPr lang="en-US" i="1" dirty="0" err="1" smtClean="0">
                <a:solidFill>
                  <a:srgbClr val="008000"/>
                </a:solidFill>
              </a:rPr>
              <a:t>es</a:t>
            </a:r>
            <a:r>
              <a:rPr lang="en-US" i="1" dirty="0" smtClean="0">
                <a:solidFill>
                  <a:srgbClr val="008000"/>
                </a:solidFill>
              </a:rPr>
              <a:t> </a:t>
            </a:r>
            <a:r>
              <a:rPr lang="en-US" i="1" dirty="0" err="1" smtClean="0">
                <a:solidFill>
                  <a:srgbClr val="008000"/>
                </a:solidFill>
              </a:rPr>
              <a:t>contribuidor</a:t>
            </a:r>
            <a:r>
              <a:rPr lang="en-US" i="1" dirty="0" smtClean="0">
                <a:solidFill>
                  <a:srgbClr val="008000"/>
                </a:solidFill>
              </a:rPr>
              <a:t> al </a:t>
            </a:r>
            <a:r>
              <a:rPr lang="en-US" i="1" dirty="0" err="1" smtClean="0">
                <a:solidFill>
                  <a:srgbClr val="008000"/>
                </a:solidFill>
              </a:rPr>
              <a:t>Pacto</a:t>
            </a:r>
            <a:r>
              <a:rPr lang="en-US" i="1" dirty="0" smtClean="0">
                <a:solidFill>
                  <a:srgbClr val="008000"/>
                </a:solidFill>
              </a:rPr>
              <a:t> Global de </a:t>
            </a:r>
            <a:r>
              <a:rPr lang="en-US" i="1" dirty="0" err="1" smtClean="0">
                <a:solidFill>
                  <a:srgbClr val="008000"/>
                </a:solidFill>
              </a:rPr>
              <a:t>las</a:t>
            </a:r>
            <a:r>
              <a:rPr lang="en-US" i="1" dirty="0" smtClean="0">
                <a:solidFill>
                  <a:srgbClr val="008000"/>
                </a:solidFill>
              </a:rPr>
              <a:t> </a:t>
            </a:r>
            <a:r>
              <a:rPr lang="en-US" i="1" dirty="0" err="1" smtClean="0">
                <a:solidFill>
                  <a:srgbClr val="008000"/>
                </a:solidFill>
              </a:rPr>
              <a:t>Naciones</a:t>
            </a:r>
            <a:r>
              <a:rPr lang="en-US" i="1" dirty="0" smtClean="0">
                <a:solidFill>
                  <a:srgbClr val="008000"/>
                </a:solidFill>
              </a:rPr>
              <a:t> </a:t>
            </a:r>
            <a:r>
              <a:rPr lang="en-US" i="1" dirty="0" err="1" smtClean="0">
                <a:solidFill>
                  <a:srgbClr val="008000"/>
                </a:solidFill>
              </a:rPr>
              <a:t>Unidas</a:t>
            </a:r>
            <a:r>
              <a:rPr lang="en-US" i="1" dirty="0" smtClean="0">
                <a:solidFill>
                  <a:srgbClr val="008000"/>
                </a:solidFill>
              </a:rPr>
              <a:t> y </a:t>
            </a:r>
            <a:r>
              <a:rPr lang="en-US" i="1" dirty="0" err="1" smtClean="0">
                <a:solidFill>
                  <a:srgbClr val="008000"/>
                </a:solidFill>
              </a:rPr>
              <a:t>puede</a:t>
            </a:r>
            <a:r>
              <a:rPr lang="en-US" i="1" dirty="0" smtClean="0">
                <a:solidFill>
                  <a:srgbClr val="008000"/>
                </a:solidFill>
              </a:rPr>
              <a:t> ser </a:t>
            </a:r>
            <a:r>
              <a:rPr lang="en-US" i="1" dirty="0" err="1" smtClean="0">
                <a:solidFill>
                  <a:srgbClr val="008000"/>
                </a:solidFill>
              </a:rPr>
              <a:t>encontrado</a:t>
            </a:r>
            <a:r>
              <a:rPr lang="en-US" i="1" dirty="0" smtClean="0">
                <a:solidFill>
                  <a:srgbClr val="008000"/>
                </a:solidFill>
              </a:rPr>
              <a:t> en </a:t>
            </a:r>
            <a:r>
              <a:rPr lang="en-US" i="1" dirty="0" err="1" smtClean="0">
                <a:solidFill>
                  <a:srgbClr val="008000"/>
                </a:solidFill>
              </a:rPr>
              <a:t>sus</a:t>
            </a:r>
            <a:r>
              <a:rPr lang="en-US" i="1" dirty="0" smtClean="0">
                <a:solidFill>
                  <a:srgbClr val="008000"/>
                </a:solidFill>
              </a:rPr>
              <a:t> </a:t>
            </a:r>
            <a:r>
              <a:rPr lang="en-US" i="1" dirty="0" err="1" smtClean="0">
                <a:solidFill>
                  <a:srgbClr val="008000"/>
                </a:solidFill>
              </a:rPr>
              <a:t>registros</a:t>
            </a:r>
            <a:endParaRPr lang="en-US" i="1" dirty="0" smtClean="0">
              <a:solidFill>
                <a:srgbClr val="008000"/>
              </a:solidFill>
            </a:endParaRPr>
          </a:p>
          <a:p>
            <a:endParaRPr lang="en-US" i="1" dirty="0">
              <a:solidFill>
                <a:srgbClr val="008000"/>
              </a:solidFill>
            </a:endParaRPr>
          </a:p>
        </p:txBody>
      </p:sp>
      <p:pic>
        <p:nvPicPr>
          <p:cNvPr id="8" name="Picture 2" descr="http://www.jatrgovac.com/usdocs/global-compact-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1828800"/>
            <a:ext cx="2039815" cy="2467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4507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a:latin typeface="Calibri" charset="0"/>
                <a:ea typeface="ＭＳ Ｐゴシック" charset="0"/>
                <a:cs typeface="ＭＳ Ｐゴシック" charset="0"/>
              </a:rPr>
              <a:t>The Ten Principles</a:t>
            </a:r>
          </a:p>
        </p:txBody>
      </p:sp>
      <p:sp>
        <p:nvSpPr>
          <p:cNvPr id="3" name="TextBox 2"/>
          <p:cNvSpPr txBox="1"/>
          <p:nvPr/>
        </p:nvSpPr>
        <p:spPr>
          <a:xfrm>
            <a:off x="492125" y="1981200"/>
            <a:ext cx="7807325" cy="3970318"/>
          </a:xfrm>
          <a:prstGeom prst="rect">
            <a:avLst/>
          </a:prstGeom>
          <a:noFill/>
        </p:spPr>
        <p:txBody>
          <a:bodyPr>
            <a:spAutoFit/>
          </a:bodyPr>
          <a:lstStyle/>
          <a:p>
            <a:pPr>
              <a:defRPr/>
            </a:pPr>
            <a:r>
              <a:rPr lang="en-US" b="1" dirty="0" err="1" smtClean="0"/>
              <a:t>Derechos</a:t>
            </a:r>
            <a:r>
              <a:rPr lang="en-US" b="1" dirty="0" smtClean="0"/>
              <a:t> </a:t>
            </a:r>
            <a:r>
              <a:rPr lang="en-US" b="1" dirty="0" err="1" smtClean="0"/>
              <a:t>Humanos</a:t>
            </a:r>
            <a:r>
              <a:rPr lang="en-US" b="1" dirty="0"/>
              <a:t/>
            </a:r>
            <a:br>
              <a:rPr lang="en-US" b="1" dirty="0"/>
            </a:br>
            <a:endParaRPr lang="en-US" b="1" dirty="0"/>
          </a:p>
          <a:p>
            <a:pPr marL="342900" indent="-342900">
              <a:buFontTx/>
              <a:buAutoNum type="arabicPeriod"/>
              <a:defRPr/>
            </a:pPr>
            <a:r>
              <a:rPr lang="es-ES" dirty="0" smtClean="0"/>
              <a:t>Las empresas deberían apoyar y respetar la protección de los derechos humanos proclamados internacionalmente; y</a:t>
            </a:r>
          </a:p>
          <a:p>
            <a:pPr marL="342900" indent="-342900">
              <a:buFontTx/>
              <a:buAutoNum type="arabicPeriod"/>
              <a:defRPr/>
            </a:pPr>
            <a:r>
              <a:rPr lang="es-ES" dirty="0" smtClean="0"/>
              <a:t> asegurarse de no ser cómplices en los abusos de los derechos humanos. </a:t>
            </a:r>
          </a:p>
          <a:p>
            <a:pPr>
              <a:defRPr/>
            </a:pPr>
            <a:endParaRPr lang="en-US" dirty="0"/>
          </a:p>
          <a:p>
            <a:pPr>
              <a:defRPr/>
            </a:pPr>
            <a:r>
              <a:rPr lang="en-US" b="1" dirty="0" smtClean="0"/>
              <a:t>Trabajo</a:t>
            </a:r>
            <a:r>
              <a:rPr lang="en-US" b="1" dirty="0"/>
              <a:t/>
            </a:r>
            <a:br>
              <a:rPr lang="en-US" b="1" dirty="0"/>
            </a:br>
            <a:endParaRPr lang="en-US" b="1" dirty="0"/>
          </a:p>
          <a:p>
            <a:pPr marL="342900" indent="-342900">
              <a:buFont typeface="+mj-lt"/>
              <a:buAutoNum type="arabicPeriod" startAt="3"/>
              <a:defRPr/>
            </a:pPr>
            <a:r>
              <a:rPr lang="es-ES" dirty="0" smtClean="0"/>
              <a:t>Las empresas deberían apoyar la libertad de asociación y el reconocimiento efectivo del derecho al convenio colectivo; </a:t>
            </a:r>
          </a:p>
          <a:p>
            <a:pPr marL="342900" indent="-342900">
              <a:buFont typeface="+mj-lt"/>
              <a:buAutoNum type="arabicPeriod" startAt="3"/>
              <a:defRPr/>
            </a:pPr>
            <a:r>
              <a:rPr lang="es-ES" dirty="0" smtClean="0"/>
              <a:t>la eliminación de todas las formas de trabajo forzado y obligado; </a:t>
            </a:r>
          </a:p>
          <a:p>
            <a:pPr marL="342900" indent="-342900">
              <a:buFont typeface="+mj-lt"/>
              <a:buAutoNum type="arabicPeriod" startAt="3"/>
              <a:defRPr/>
            </a:pPr>
            <a:r>
              <a:rPr lang="es-ES" dirty="0" smtClean="0"/>
              <a:t>la abolición efectiva del trabajo infantil; y </a:t>
            </a:r>
          </a:p>
          <a:p>
            <a:pPr marL="342900" indent="-342900">
              <a:buFont typeface="+mj-lt"/>
              <a:buAutoNum type="arabicPeriod" startAt="3"/>
              <a:defRPr/>
            </a:pPr>
            <a:r>
              <a:rPr lang="es-ES" dirty="0" smtClean="0"/>
              <a:t>La eliminación de la discriminación en lo que se refiere a empleo y ocupación. </a:t>
            </a:r>
          </a:p>
          <a:p>
            <a:pPr marL="342900" indent="-342900">
              <a:defRPr/>
            </a:pPr>
            <a:endParaRPr lang="es-ES" dirty="0" smtClean="0"/>
          </a:p>
        </p:txBody>
      </p:sp>
      <p:pic>
        <p:nvPicPr>
          <p:cNvPr id="7680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1913" y="1219200"/>
            <a:ext cx="35179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4768133"/>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en-US">
                <a:latin typeface="Calibri" charset="0"/>
                <a:ea typeface="ＭＳ Ｐゴシック" charset="0"/>
                <a:cs typeface="ＭＳ Ｐゴシック" charset="0"/>
              </a:rPr>
              <a:t>The Ten Principles</a:t>
            </a:r>
          </a:p>
        </p:txBody>
      </p:sp>
      <p:pic>
        <p:nvPicPr>
          <p:cNvPr id="77826"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838200"/>
            <a:ext cx="35179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Box 4"/>
          <p:cNvSpPr txBox="1">
            <a:spLocks noChangeArrowheads="1"/>
          </p:cNvSpPr>
          <p:nvPr/>
        </p:nvSpPr>
        <p:spPr bwMode="auto">
          <a:xfrm>
            <a:off x="457200" y="1676400"/>
            <a:ext cx="78073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latin typeface="+mn-lt"/>
              </a:rPr>
              <a:t>Environment</a:t>
            </a:r>
            <a:br>
              <a:rPr lang="en-US" sz="1800" b="1" dirty="0">
                <a:latin typeface="+mn-lt"/>
              </a:rPr>
            </a:br>
            <a:endParaRPr lang="en-US" sz="1800" b="1" dirty="0">
              <a:latin typeface="+mn-lt"/>
            </a:endParaRPr>
          </a:p>
          <a:p>
            <a:pPr marL="342900" indent="-342900">
              <a:buFont typeface="+mj-lt"/>
              <a:buAutoNum type="arabicPeriod" startAt="7"/>
            </a:pPr>
            <a:r>
              <a:rPr lang="es-ES" sz="1800" dirty="0" smtClean="0">
                <a:latin typeface="+mn-lt"/>
              </a:rPr>
              <a:t>Las empresas deben mantener un enfoque preventivo frente a los desafíos ambientales; </a:t>
            </a:r>
          </a:p>
          <a:p>
            <a:pPr marL="342900" indent="-342900">
              <a:buFont typeface="+mj-lt"/>
              <a:buAutoNum type="arabicPeriod" startAt="7"/>
            </a:pPr>
            <a:r>
              <a:rPr lang="es-ES" sz="1800" dirty="0" smtClean="0">
                <a:latin typeface="+mn-lt"/>
              </a:rPr>
              <a:t>emprender iniciativas para promover una mayor responsabilidad medioambiental; y </a:t>
            </a:r>
          </a:p>
          <a:p>
            <a:pPr marL="342900" indent="-342900">
              <a:buFont typeface="+mj-lt"/>
              <a:buAutoNum type="arabicPeriod" startAt="7"/>
            </a:pPr>
            <a:r>
              <a:rPr lang="es-ES" sz="1800" dirty="0" smtClean="0">
                <a:latin typeface="+mn-lt"/>
              </a:rPr>
              <a:t>promover el desarrollo y la difusión de tecnologías ambientalmente amigables. </a:t>
            </a:r>
          </a:p>
          <a:p>
            <a:pPr marL="342900" indent="-342900">
              <a:buFont typeface="+mj-lt"/>
              <a:buAutoNum type="arabicPeriod" startAt="7"/>
            </a:pPr>
            <a:endParaRPr lang="es-ES" sz="1800" dirty="0" smtClean="0">
              <a:latin typeface="+mn-lt"/>
            </a:endParaRPr>
          </a:p>
          <a:p>
            <a:pPr eaLnBrk="1" hangingPunct="1"/>
            <a:r>
              <a:rPr lang="en-US" sz="1800" b="1" dirty="0" smtClean="0">
                <a:latin typeface="+mn-lt"/>
              </a:rPr>
              <a:t>Anti-</a:t>
            </a:r>
            <a:r>
              <a:rPr lang="en-US" sz="1800" b="1" dirty="0" err="1" smtClean="0">
                <a:latin typeface="+mn-lt"/>
              </a:rPr>
              <a:t>Corrupción</a:t>
            </a:r>
            <a:r>
              <a:rPr lang="en-US" sz="1800" b="1" dirty="0">
                <a:latin typeface="+mn-lt"/>
              </a:rPr>
              <a:t/>
            </a:r>
            <a:br>
              <a:rPr lang="en-US" sz="1800" b="1" dirty="0">
                <a:latin typeface="+mn-lt"/>
              </a:rPr>
            </a:br>
            <a:endParaRPr lang="en-US" sz="1800" b="1" dirty="0">
              <a:latin typeface="+mn-lt"/>
            </a:endParaRPr>
          </a:p>
          <a:p>
            <a:pPr marL="342900" indent="-342900">
              <a:buFont typeface="+mj-lt"/>
              <a:buAutoNum type="arabicPeriod" startAt="10"/>
            </a:pPr>
            <a:r>
              <a:rPr lang="es-ES" sz="1800" dirty="0" smtClean="0">
                <a:latin typeface="+mn-lt"/>
              </a:rPr>
              <a:t>Las empresas deben trabajar contra la corrupción en todas sus formas, incluidas la extorsión y el soborno. </a:t>
            </a:r>
          </a:p>
          <a:p>
            <a:endParaRPr lang="es-ES" sz="1800" dirty="0" smtClean="0"/>
          </a:p>
        </p:txBody>
      </p:sp>
    </p:spTree>
    <p:extLst>
      <p:ext uri="{BB962C8B-B14F-4D97-AF65-F5344CB8AC3E}">
        <p14:creationId xmlns:p14="http://schemas.microsoft.com/office/powerpoint/2010/main" val="550388103"/>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Objetivos</a:t>
            </a:r>
            <a:r>
              <a:rPr lang="en-US" dirty="0" smtClean="0"/>
              <a:t> de </a:t>
            </a:r>
            <a:r>
              <a:rPr lang="en-US" dirty="0" err="1" smtClean="0"/>
              <a:t>Desarrollo</a:t>
            </a:r>
            <a:r>
              <a:rPr lang="en-US" dirty="0" smtClean="0"/>
              <a:t> del </a:t>
            </a:r>
            <a:r>
              <a:rPr lang="en-US" dirty="0" err="1" smtClean="0"/>
              <a:t>Milenio</a:t>
            </a:r>
            <a:endParaRPr lang="en-US" dirty="0"/>
          </a:p>
        </p:txBody>
      </p:sp>
      <p:pic>
        <p:nvPicPr>
          <p:cNvPr id="7" name="Picture 6"/>
          <p:cNvPicPr>
            <a:picLocks noChangeAspect="1"/>
          </p:cNvPicPr>
          <p:nvPr/>
        </p:nvPicPr>
        <p:blipFill>
          <a:blip r:embed="rId3" cstate="print"/>
          <a:stretch>
            <a:fillRect/>
          </a:stretch>
        </p:blipFill>
        <p:spPr>
          <a:xfrm>
            <a:off x="5029200" y="1295400"/>
            <a:ext cx="2440645" cy="4575084"/>
          </a:xfrm>
          <a:prstGeom prst="rect">
            <a:avLst/>
          </a:prstGeom>
        </p:spPr>
      </p:pic>
      <p:sp>
        <p:nvSpPr>
          <p:cNvPr id="8" name="TextBox 7"/>
          <p:cNvSpPr txBox="1"/>
          <p:nvPr/>
        </p:nvSpPr>
        <p:spPr>
          <a:xfrm>
            <a:off x="533400" y="2133600"/>
            <a:ext cx="3962400" cy="1077218"/>
          </a:xfrm>
          <a:prstGeom prst="rect">
            <a:avLst/>
          </a:prstGeom>
          <a:noFill/>
        </p:spPr>
        <p:txBody>
          <a:bodyPr wrap="square" rtlCol="0">
            <a:spAutoFit/>
          </a:bodyPr>
          <a:lstStyle/>
          <a:p>
            <a:r>
              <a:rPr lang="en-US" sz="3200" dirty="0" smtClean="0"/>
              <a:t>Los </a:t>
            </a:r>
            <a:r>
              <a:rPr lang="en-US" sz="3200" dirty="0" err="1" smtClean="0"/>
              <a:t>Ocho</a:t>
            </a:r>
            <a:r>
              <a:rPr lang="en-US" sz="3200" dirty="0" smtClean="0"/>
              <a:t> </a:t>
            </a:r>
            <a:r>
              <a:rPr lang="en-US" sz="3200" dirty="0" err="1" smtClean="0"/>
              <a:t>Objetivos</a:t>
            </a:r>
            <a:r>
              <a:rPr lang="en-US" sz="3200" dirty="0" smtClean="0"/>
              <a:t> del </a:t>
            </a:r>
            <a:r>
              <a:rPr lang="en-US" sz="3200" dirty="0" err="1" smtClean="0"/>
              <a:t>Milenio</a:t>
            </a:r>
            <a:endParaRPr lang="en-US" sz="3200" dirty="0"/>
          </a:p>
        </p:txBody>
      </p:sp>
      <p:pic>
        <p:nvPicPr>
          <p:cNvPr id="5" name="Picture 4"/>
          <p:cNvPicPr>
            <a:picLocks noChangeAspect="1"/>
          </p:cNvPicPr>
          <p:nvPr/>
        </p:nvPicPr>
        <p:blipFill>
          <a:blip r:embed="rId4" cstate="print"/>
          <a:stretch>
            <a:fillRect/>
          </a:stretch>
        </p:blipFill>
        <p:spPr>
          <a:xfrm>
            <a:off x="8001000" y="4724400"/>
            <a:ext cx="850624" cy="843644"/>
          </a:xfrm>
          <a:prstGeom prst="rect">
            <a:avLst/>
          </a:prstGeom>
        </p:spPr>
      </p:pic>
    </p:spTree>
    <p:extLst>
      <p:ext uri="{BB962C8B-B14F-4D97-AF65-F5344CB8AC3E}">
        <p14:creationId xmlns:p14="http://schemas.microsoft.com/office/powerpoint/2010/main" val="34608008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175543" cy="770798"/>
          </a:xfrm>
        </p:spPr>
        <p:txBody>
          <a:bodyPr/>
          <a:lstStyle/>
          <a:p>
            <a:pPr algn="ctr"/>
            <a:r>
              <a:rPr lang="en-US" dirty="0" err="1" smtClean="0"/>
              <a:t>Explicando</a:t>
            </a:r>
            <a:r>
              <a:rPr lang="en-US" dirty="0" smtClean="0"/>
              <a:t> la </a:t>
            </a:r>
            <a:r>
              <a:rPr lang="en-US" dirty="0" err="1" smtClean="0"/>
              <a:t>Necesidad</a:t>
            </a:r>
            <a:r>
              <a:rPr lang="en-US" dirty="0" smtClean="0"/>
              <a:t> de un </a:t>
            </a:r>
            <a:r>
              <a:rPr lang="en-US" dirty="0" err="1" smtClean="0"/>
              <a:t>Cambio</a:t>
            </a:r>
            <a:r>
              <a:rPr lang="en-US" dirty="0" smtClean="0"/>
              <a:t> de </a:t>
            </a:r>
            <a:r>
              <a:rPr lang="en-US" dirty="0" err="1" smtClean="0"/>
              <a:t>Paradigma</a:t>
            </a:r>
            <a:endParaRPr lang="en-US" dirty="0"/>
          </a:p>
        </p:txBody>
      </p:sp>
      <p:pic>
        <p:nvPicPr>
          <p:cNvPr id="6" name="Picture 5"/>
          <p:cNvPicPr>
            <a:picLocks noChangeAspect="1"/>
          </p:cNvPicPr>
          <p:nvPr/>
        </p:nvPicPr>
        <p:blipFill>
          <a:blip r:embed="rId3" cstate="print"/>
          <a:stretch>
            <a:fillRect/>
          </a:stretch>
        </p:blipFill>
        <p:spPr>
          <a:xfrm>
            <a:off x="1507545" y="2406137"/>
            <a:ext cx="7221161" cy="3391908"/>
          </a:xfrm>
          <a:prstGeom prst="rect">
            <a:avLst/>
          </a:prstGeom>
        </p:spPr>
      </p:pic>
      <p:sp>
        <p:nvSpPr>
          <p:cNvPr id="7" name="TextBox 6"/>
          <p:cNvSpPr txBox="1"/>
          <p:nvPr/>
        </p:nvSpPr>
        <p:spPr>
          <a:xfrm>
            <a:off x="1447800" y="5757446"/>
            <a:ext cx="7298154" cy="338554"/>
          </a:xfrm>
          <a:prstGeom prst="rect">
            <a:avLst/>
          </a:prstGeom>
          <a:noFill/>
        </p:spPr>
        <p:txBody>
          <a:bodyPr wrap="square" rtlCol="0">
            <a:spAutoFit/>
          </a:bodyPr>
          <a:lstStyle/>
          <a:p>
            <a:r>
              <a:rPr lang="en-US" sz="1600" dirty="0" smtClean="0"/>
              <a:t>UN Secretary Ban </a:t>
            </a:r>
            <a:r>
              <a:rPr lang="en-US" sz="1600" dirty="0" err="1" smtClean="0"/>
              <a:t>Ki</a:t>
            </a:r>
            <a:r>
              <a:rPr lang="en-US" sz="1600" dirty="0" smtClean="0"/>
              <a:t>-Moon </a:t>
            </a:r>
            <a:r>
              <a:rPr lang="en-US" sz="1600" dirty="0" err="1" smtClean="0"/>
              <a:t>delineando</a:t>
            </a:r>
            <a:r>
              <a:rPr lang="en-US" sz="1600" dirty="0" smtClean="0"/>
              <a:t> la </a:t>
            </a:r>
            <a:r>
              <a:rPr lang="en-US" sz="1600" dirty="0" err="1" smtClean="0"/>
              <a:t>Arquitectura</a:t>
            </a:r>
            <a:r>
              <a:rPr lang="en-US" sz="1600" dirty="0" smtClean="0"/>
              <a:t> el 19 de </a:t>
            </a:r>
            <a:r>
              <a:rPr lang="en-US" sz="1600" dirty="0" err="1" smtClean="0"/>
              <a:t>Septiembre</a:t>
            </a:r>
            <a:r>
              <a:rPr lang="en-US" sz="1600" dirty="0" smtClean="0"/>
              <a:t> 2013</a:t>
            </a:r>
            <a:endParaRPr lang="en-US" sz="1600" dirty="0"/>
          </a:p>
        </p:txBody>
      </p:sp>
      <p:sp>
        <p:nvSpPr>
          <p:cNvPr id="3" name="Rounded Rectangular Callout 2"/>
          <p:cNvSpPr/>
          <p:nvPr/>
        </p:nvSpPr>
        <p:spPr>
          <a:xfrm>
            <a:off x="124903" y="762000"/>
            <a:ext cx="3705480" cy="2028048"/>
          </a:xfrm>
          <a:prstGeom prst="wedgeRoundRectCallout">
            <a:avLst>
              <a:gd name="adj1" fmla="val 30421"/>
              <a:gd name="adj2" fmla="val 9362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s-ES" dirty="0" smtClean="0"/>
              <a:t>Cada uno de estos bloques de construcción debe ser fortalecidos aún más y ser conectados a través de un esfuerzo integral y colectivo.</a:t>
            </a:r>
            <a:endParaRPr lang="en-US" dirty="0"/>
          </a:p>
        </p:txBody>
      </p:sp>
    </p:spTree>
    <p:extLst>
      <p:ext uri="{BB962C8B-B14F-4D97-AF65-F5344CB8AC3E}">
        <p14:creationId xmlns:p14="http://schemas.microsoft.com/office/powerpoint/2010/main" val="29852990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60" y="109538"/>
            <a:ext cx="6614340" cy="1143000"/>
          </a:xfrm>
        </p:spPr>
        <p:txBody>
          <a:bodyPr/>
          <a:lstStyle/>
          <a:p>
            <a:r>
              <a:rPr lang="es-ES" dirty="0" smtClean="0"/>
              <a:t>LA ARQUITECTURA DEL COMPROMISO EMPRESARIAL </a:t>
            </a:r>
            <a:r>
              <a:rPr lang="en-US" dirty="0" smtClean="0"/>
              <a:t>POST-2015</a:t>
            </a:r>
            <a:endParaRPr lang="en-US" dirty="0"/>
          </a:p>
        </p:txBody>
      </p:sp>
      <p:pic>
        <p:nvPicPr>
          <p:cNvPr id="4" name="Picture 3" descr="Architecture 6.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70000"/>
            <a:ext cx="9144000" cy="4317012"/>
          </a:xfrm>
          <a:prstGeom prst="rect">
            <a:avLst/>
          </a:prstGeom>
        </p:spPr>
      </p:pic>
      <p:pic>
        <p:nvPicPr>
          <p:cNvPr id="5" name="Picture 4"/>
          <p:cNvPicPr>
            <a:picLocks noChangeAspect="1"/>
          </p:cNvPicPr>
          <p:nvPr/>
        </p:nvPicPr>
        <p:blipFill>
          <a:blip r:embed="rId4" cstate="print"/>
          <a:stretch>
            <a:fillRect/>
          </a:stretch>
        </p:blipFill>
        <p:spPr>
          <a:xfrm>
            <a:off x="228600" y="5334000"/>
            <a:ext cx="637967" cy="632732"/>
          </a:xfrm>
          <a:prstGeom prst="rect">
            <a:avLst/>
          </a:prstGeom>
        </p:spPr>
      </p:pic>
    </p:spTree>
    <p:extLst>
      <p:ext uri="{BB962C8B-B14F-4D97-AF65-F5344CB8AC3E}">
        <p14:creationId xmlns:p14="http://schemas.microsoft.com/office/powerpoint/2010/main" val="132695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152400"/>
            <a:ext cx="7912100" cy="1143000"/>
          </a:xfrm>
        </p:spPr>
        <p:txBody>
          <a:bodyPr/>
          <a:lstStyle/>
          <a:p>
            <a:r>
              <a:rPr lang="es-ES" dirty="0" smtClean="0"/>
              <a:t>Lo que a las empresas se les está pidiendo</a:t>
            </a:r>
            <a:br>
              <a:rPr lang="es-ES" dirty="0" smtClean="0"/>
            </a:br>
            <a:r>
              <a:rPr lang="es-ES" dirty="0" smtClean="0"/>
              <a:t>hacer:</a:t>
            </a:r>
            <a:endParaRPr lang="en-US" dirty="0"/>
          </a:p>
        </p:txBody>
      </p:sp>
      <p:sp>
        <p:nvSpPr>
          <p:cNvPr id="3" name="TextBox 2"/>
          <p:cNvSpPr txBox="1"/>
          <p:nvPr/>
        </p:nvSpPr>
        <p:spPr>
          <a:xfrm>
            <a:off x="152400" y="1066800"/>
            <a:ext cx="8763000" cy="5201424"/>
          </a:xfrm>
          <a:prstGeom prst="rect">
            <a:avLst/>
          </a:prstGeom>
          <a:noFill/>
        </p:spPr>
        <p:txBody>
          <a:bodyPr wrap="square" rtlCol="0">
            <a:spAutoFit/>
          </a:bodyPr>
          <a:lstStyle/>
          <a:p>
            <a:r>
              <a:rPr lang="en-US" sz="1600" dirty="0" smtClean="0"/>
              <a:t>• </a:t>
            </a:r>
            <a:r>
              <a:rPr lang="es-ES" sz="1600" dirty="0" smtClean="0"/>
              <a:t>Respetar los principios universales del Pacto Global de las Naciones Unidas - más allá de los requisitos mínimos reguladores en los países de operación - y hacer un compromiso público para hacerlo; </a:t>
            </a:r>
            <a:endParaRPr lang="en-US" sz="1600" dirty="0"/>
          </a:p>
          <a:p>
            <a:r>
              <a:rPr lang="en-US" sz="1600" dirty="0"/>
              <a:t>• </a:t>
            </a:r>
            <a:r>
              <a:rPr lang="es-ES" sz="2400" b="1" dirty="0" smtClean="0"/>
              <a:t>Mantener un diálogo permanente e incluyente con las partes interesadas y expertos para identificar, prevenir, mitigar y dar cuenta de los impactos de sostenibilidad </a:t>
            </a:r>
            <a:r>
              <a:rPr lang="es-ES" sz="1600" dirty="0" smtClean="0"/>
              <a:t>para la sociedad y el medio ambiente de las actividades de negocio</a:t>
            </a:r>
            <a:r>
              <a:rPr lang="es-ES" sz="2400" dirty="0" smtClean="0"/>
              <a:t>;</a:t>
            </a:r>
            <a:endParaRPr lang="en-US" sz="1600" dirty="0"/>
          </a:p>
          <a:p>
            <a:r>
              <a:rPr lang="en-US" sz="1600" dirty="0"/>
              <a:t>• </a:t>
            </a:r>
            <a:r>
              <a:rPr lang="es-ES" sz="2000" b="1" dirty="0" smtClean="0"/>
              <a:t>Alinear las estrategias, modelos y prioridades de I&amp;D del negocio con responsabilidades globales de sostenibilidad </a:t>
            </a:r>
            <a:r>
              <a:rPr lang="es-ES" sz="1600" dirty="0" smtClean="0"/>
              <a:t>y establecer los objetivos para apoyar al logro de los objetivos de desarrollo sostenible específicos;</a:t>
            </a:r>
            <a:endParaRPr lang="en-US" sz="1600" dirty="0"/>
          </a:p>
          <a:p>
            <a:r>
              <a:rPr lang="en-US" sz="2000" b="1" dirty="0"/>
              <a:t>• </a:t>
            </a:r>
            <a:r>
              <a:rPr lang="es-ES" sz="2000" b="1" dirty="0" smtClean="0"/>
              <a:t>Integrar la sostenibilidad en los mecanismos de gobierno y la cultura corporativa</a:t>
            </a:r>
            <a:r>
              <a:rPr lang="es-ES" sz="2000" dirty="0" smtClean="0"/>
              <a:t>,  </a:t>
            </a:r>
            <a:r>
              <a:rPr lang="es-ES" sz="1600" dirty="0" smtClean="0"/>
              <a:t>creando los incentivos adecuados para que la dirección y los empleados hagan la empresa más sostenible</a:t>
            </a:r>
            <a:r>
              <a:rPr lang="es-ES" sz="2000" dirty="0" smtClean="0"/>
              <a:t>; </a:t>
            </a:r>
            <a:endParaRPr lang="en-US" sz="1600" dirty="0"/>
          </a:p>
          <a:p>
            <a:r>
              <a:rPr lang="en-US" sz="1600" dirty="0"/>
              <a:t>• </a:t>
            </a:r>
            <a:r>
              <a:rPr lang="es-ES" sz="2000" b="1" dirty="0" smtClean="0"/>
              <a:t>Informar sobre el progreso a los interesados ​​de forma abierta y transparente, </a:t>
            </a:r>
          </a:p>
          <a:p>
            <a:r>
              <a:rPr lang="es-ES" sz="2000" b="1" dirty="0" smtClean="0"/>
              <a:t>e integrar la información de sostenibilidad en la comunicación con los </a:t>
            </a:r>
          </a:p>
          <a:p>
            <a:r>
              <a:rPr lang="es-ES" sz="2000" b="1" dirty="0" smtClean="0"/>
              <a:t>clientes y los inversores</a:t>
            </a:r>
            <a:r>
              <a:rPr lang="es-ES" sz="2400" dirty="0" smtClean="0"/>
              <a:t>, </a:t>
            </a:r>
            <a:r>
              <a:rPr lang="es-ES" sz="2000" b="1" dirty="0" smtClean="0"/>
              <a:t>aplicando estándares de reporte pertinentes</a:t>
            </a:r>
            <a:r>
              <a:rPr lang="es-ES" sz="2400" dirty="0" smtClean="0"/>
              <a:t>, </a:t>
            </a:r>
          </a:p>
          <a:p>
            <a:r>
              <a:rPr lang="es-ES" sz="1600" dirty="0" smtClean="0"/>
              <a:t>como el GRI, prácticas de medición respetadas y sistemas de certificación;</a:t>
            </a:r>
            <a:endParaRPr lang="en-US" sz="1600" dirty="0"/>
          </a:p>
        </p:txBody>
      </p:sp>
      <p:pic>
        <p:nvPicPr>
          <p:cNvPr id="4" name="Picture 3"/>
          <p:cNvPicPr>
            <a:picLocks noChangeAspect="1"/>
          </p:cNvPicPr>
          <p:nvPr/>
        </p:nvPicPr>
        <p:blipFill>
          <a:blip r:embed="rId3" cstate="print"/>
          <a:stretch>
            <a:fillRect/>
          </a:stretch>
        </p:blipFill>
        <p:spPr>
          <a:xfrm>
            <a:off x="8001000" y="5105400"/>
            <a:ext cx="850624" cy="843644"/>
          </a:xfrm>
          <a:prstGeom prst="rect">
            <a:avLst/>
          </a:prstGeom>
        </p:spPr>
      </p:pic>
    </p:spTree>
    <p:extLst>
      <p:ext uri="{BB962C8B-B14F-4D97-AF65-F5344CB8AC3E}">
        <p14:creationId xmlns:p14="http://schemas.microsoft.com/office/powerpoint/2010/main" val="7114845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Continúa</a:t>
            </a:r>
            <a:endParaRPr lang="en-US" dirty="0"/>
          </a:p>
        </p:txBody>
      </p:sp>
      <p:sp>
        <p:nvSpPr>
          <p:cNvPr id="3" name="TextBox 2"/>
          <p:cNvSpPr txBox="1"/>
          <p:nvPr/>
        </p:nvSpPr>
        <p:spPr>
          <a:xfrm>
            <a:off x="304800" y="1219200"/>
            <a:ext cx="8407400" cy="4524315"/>
          </a:xfrm>
          <a:prstGeom prst="rect">
            <a:avLst/>
          </a:prstGeom>
          <a:noFill/>
        </p:spPr>
        <p:txBody>
          <a:bodyPr wrap="square" rtlCol="0">
            <a:spAutoFit/>
          </a:bodyPr>
          <a:lstStyle/>
          <a:p>
            <a:r>
              <a:rPr lang="en-US" dirty="0"/>
              <a:t>• </a:t>
            </a:r>
            <a:r>
              <a:rPr lang="es-ES" dirty="0" smtClean="0"/>
              <a:t>Aprovechar los canales para comunicar el desempeño de sostenibilidad corporativa a los inversores y, donde sea relevante, adoptar una política de inversión responsable de los fondos de pensiones corporativos; </a:t>
            </a:r>
            <a:endParaRPr lang="en-US" dirty="0"/>
          </a:p>
          <a:p>
            <a:r>
              <a:rPr lang="en-US" dirty="0"/>
              <a:t>• </a:t>
            </a:r>
            <a:r>
              <a:rPr lang="es-ES" dirty="0" smtClean="0"/>
              <a:t>Llevar a cabo la debida diligencia de sostenibilidad y establecer expectativas claras antes de firmar contratos de asociación con el fin de animar a los socios a lo largo de la cadena de valor a defender los estándares mínimos y promover prácticas sostenibles; </a:t>
            </a:r>
            <a:endParaRPr lang="en-US" dirty="0"/>
          </a:p>
          <a:p>
            <a:r>
              <a:rPr lang="en-US" dirty="0"/>
              <a:t>• </a:t>
            </a:r>
            <a:r>
              <a:rPr lang="es-ES" dirty="0" smtClean="0"/>
              <a:t>Intensificar el compromiso de publicar  las plataformas e iniciativas del sector con el fin de escalar (elevar) y avanzar el compromiso empresarial sobre las cuestiones de sostenibilidad y, dado que es relevante, ayudar a superar los desafíos sistémicos;</a:t>
            </a:r>
            <a:endParaRPr lang="nb-NO" dirty="0"/>
          </a:p>
          <a:p>
            <a:r>
              <a:rPr lang="en-US" dirty="0"/>
              <a:t>• </a:t>
            </a:r>
            <a:r>
              <a:rPr lang="es-ES" dirty="0" smtClean="0"/>
              <a:t>Participar en las redes e iniciativas locales, compartiendo activamente las mejores prácticas y aprendizajes con la comunidad empresarial local y prestando apoyo operativo y recursos, según corresponda; </a:t>
            </a:r>
            <a:br>
              <a:rPr lang="es-ES" dirty="0" smtClean="0"/>
            </a:br>
            <a:r>
              <a:rPr lang="es-ES" dirty="0" smtClean="0"/>
              <a:t>• Participar en alianzas con otras empresas y grupos de interés que pueden tener impactos transformadores –  moviéndose más allá de un enfoque de proyectos </a:t>
            </a:r>
          </a:p>
          <a:p>
            <a:r>
              <a:rPr lang="es-ES" dirty="0" smtClean="0"/>
              <a:t>ad-hoc.</a:t>
            </a:r>
            <a:endParaRPr lang="en-US" dirty="0"/>
          </a:p>
          <a:p>
            <a:endParaRPr lang="en-US" dirty="0"/>
          </a:p>
        </p:txBody>
      </p:sp>
      <p:pic>
        <p:nvPicPr>
          <p:cNvPr id="4" name="Picture 3"/>
          <p:cNvPicPr>
            <a:picLocks noChangeAspect="1"/>
          </p:cNvPicPr>
          <p:nvPr/>
        </p:nvPicPr>
        <p:blipFill>
          <a:blip r:embed="rId2" cstate="print"/>
          <a:stretch>
            <a:fillRect/>
          </a:stretch>
        </p:blipFill>
        <p:spPr>
          <a:xfrm>
            <a:off x="7924800" y="5029200"/>
            <a:ext cx="850624" cy="843644"/>
          </a:xfrm>
          <a:prstGeom prst="rect">
            <a:avLst/>
          </a:prstGeom>
        </p:spPr>
      </p:pic>
      <p:sp>
        <p:nvSpPr>
          <p:cNvPr id="5" name="TextBox 4"/>
          <p:cNvSpPr txBox="1"/>
          <p:nvPr/>
        </p:nvSpPr>
        <p:spPr>
          <a:xfrm>
            <a:off x="457200" y="1828800"/>
            <a:ext cx="8436540" cy="1938992"/>
          </a:xfrm>
          <a:prstGeom prst="rect">
            <a:avLst/>
          </a:prstGeom>
          <a:solidFill>
            <a:schemeClr val="bg1"/>
          </a:solidFill>
          <a:ln>
            <a:solidFill>
              <a:srgbClr val="FF0000"/>
            </a:solidFill>
          </a:ln>
        </p:spPr>
        <p:txBody>
          <a:bodyPr wrap="none" rtlCol="0">
            <a:spAutoFit/>
          </a:bodyPr>
          <a:lstStyle/>
          <a:p>
            <a:r>
              <a:rPr lang="en-US" sz="4000" dirty="0" smtClean="0">
                <a:solidFill>
                  <a:srgbClr val="FF0000"/>
                </a:solidFill>
              </a:rPr>
              <a:t>-NO HACER DAÑO</a:t>
            </a:r>
          </a:p>
          <a:p>
            <a:r>
              <a:rPr lang="en-US" sz="4000" dirty="0" smtClean="0">
                <a:solidFill>
                  <a:srgbClr val="FF0000"/>
                </a:solidFill>
              </a:rPr>
              <a:t>-HACER DEL MUNDO UN MEJOR LUGAR</a:t>
            </a:r>
          </a:p>
          <a:p>
            <a:r>
              <a:rPr lang="en-US" sz="4000" dirty="0" smtClean="0">
                <a:solidFill>
                  <a:srgbClr val="FF0000"/>
                </a:solidFill>
              </a:rPr>
              <a:t>-HACER CRECER SU NEGOCIO</a:t>
            </a:r>
          </a:p>
        </p:txBody>
      </p:sp>
    </p:spTree>
    <p:extLst>
      <p:ext uri="{BB962C8B-B14F-4D97-AF65-F5344CB8AC3E}">
        <p14:creationId xmlns:p14="http://schemas.microsoft.com/office/powerpoint/2010/main" val="19361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GPM</a:t>
            </a:r>
            <a:endParaRPr lang="en-US" dirty="0"/>
          </a:p>
        </p:txBody>
      </p:sp>
      <p:pic>
        <p:nvPicPr>
          <p:cNvPr id="10" name="Picture 9" descr="GPM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4031" y="3124200"/>
            <a:ext cx="2772920" cy="2057400"/>
          </a:xfrm>
          <a:prstGeom prst="rect">
            <a:avLst/>
          </a:prstGeom>
        </p:spPr>
      </p:pic>
      <p:pic>
        <p:nvPicPr>
          <p:cNvPr id="11" name="Picture 10" descr="GPM Evolv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677" y="1371600"/>
            <a:ext cx="4766465" cy="1524000"/>
          </a:xfrm>
          <a:prstGeom prst="rect">
            <a:avLst/>
          </a:prstGeom>
        </p:spPr>
      </p:pic>
      <p:sp>
        <p:nvSpPr>
          <p:cNvPr id="3" name="TextBox 2"/>
          <p:cNvSpPr txBox="1"/>
          <p:nvPr/>
        </p:nvSpPr>
        <p:spPr>
          <a:xfrm>
            <a:off x="5205046" y="1828800"/>
            <a:ext cx="3686715" cy="369332"/>
          </a:xfrm>
          <a:prstGeom prst="rect">
            <a:avLst/>
          </a:prstGeom>
          <a:noFill/>
        </p:spPr>
        <p:txBody>
          <a:bodyPr wrap="none" rtlCol="0">
            <a:spAutoFit/>
          </a:bodyPr>
          <a:lstStyle/>
          <a:p>
            <a:r>
              <a:rPr lang="en-US" dirty="0" err="1" smtClean="0"/>
              <a:t>Capacitación</a:t>
            </a:r>
            <a:r>
              <a:rPr lang="en-US" dirty="0" smtClean="0"/>
              <a:t>, </a:t>
            </a:r>
            <a:r>
              <a:rPr lang="en-US" dirty="0" err="1" smtClean="0"/>
              <a:t>Desarrollo</a:t>
            </a:r>
            <a:r>
              <a:rPr lang="en-US" dirty="0" smtClean="0"/>
              <a:t> y </a:t>
            </a:r>
            <a:r>
              <a:rPr lang="en-US" dirty="0" err="1" smtClean="0"/>
              <a:t>Estándares</a:t>
            </a:r>
            <a:endParaRPr lang="en-US" dirty="0"/>
          </a:p>
        </p:txBody>
      </p:sp>
      <p:sp>
        <p:nvSpPr>
          <p:cNvPr id="4" name="TextBox 3"/>
          <p:cNvSpPr txBox="1"/>
          <p:nvPr/>
        </p:nvSpPr>
        <p:spPr>
          <a:xfrm>
            <a:off x="1477108" y="3886200"/>
            <a:ext cx="2705228" cy="369332"/>
          </a:xfrm>
          <a:prstGeom prst="rect">
            <a:avLst/>
          </a:prstGeom>
          <a:noFill/>
        </p:spPr>
        <p:txBody>
          <a:bodyPr wrap="none" rtlCol="0">
            <a:spAutoFit/>
          </a:bodyPr>
          <a:lstStyle/>
          <a:p>
            <a:r>
              <a:rPr lang="en-US" dirty="0" err="1" smtClean="0"/>
              <a:t>Certificación</a:t>
            </a:r>
            <a:r>
              <a:rPr lang="en-US" dirty="0" smtClean="0"/>
              <a:t> y </a:t>
            </a:r>
            <a:r>
              <a:rPr lang="en-US" dirty="0" err="1" smtClean="0"/>
              <a:t>Gobernanza</a:t>
            </a:r>
            <a:endParaRPr lang="en-US" dirty="0"/>
          </a:p>
        </p:txBody>
      </p:sp>
    </p:spTree>
    <p:extLst>
      <p:ext uri="{BB962C8B-B14F-4D97-AF65-F5344CB8AC3E}">
        <p14:creationId xmlns:p14="http://schemas.microsoft.com/office/powerpoint/2010/main" val="6772780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Areas de </a:t>
            </a:r>
            <a:r>
              <a:rPr lang="en-US" dirty="0" err="1" smtClean="0"/>
              <a:t>Foco</a:t>
            </a:r>
            <a:endParaRPr lang="en-US" dirty="0"/>
          </a:p>
        </p:txBody>
      </p:sp>
      <p:pic>
        <p:nvPicPr>
          <p:cNvPr id="3" name="Picture 2"/>
          <p:cNvPicPr>
            <a:picLocks noChangeAspect="1"/>
          </p:cNvPicPr>
          <p:nvPr/>
        </p:nvPicPr>
        <p:blipFill rotWithShape="1">
          <a:blip r:embed="rId3" cstate="print"/>
          <a:srcRect l="3054" r="5344"/>
          <a:stretch/>
        </p:blipFill>
        <p:spPr>
          <a:xfrm>
            <a:off x="0" y="1066800"/>
            <a:ext cx="9144000" cy="4876800"/>
          </a:xfrm>
          <a:prstGeom prst="rect">
            <a:avLst/>
          </a:prstGeom>
        </p:spPr>
      </p:pic>
      <p:pic>
        <p:nvPicPr>
          <p:cNvPr id="4" name="Picture 3"/>
          <p:cNvPicPr>
            <a:picLocks noChangeAspect="1"/>
          </p:cNvPicPr>
          <p:nvPr/>
        </p:nvPicPr>
        <p:blipFill>
          <a:blip r:embed="rId4" cstate="print"/>
          <a:stretch>
            <a:fillRect/>
          </a:stretch>
        </p:blipFill>
        <p:spPr>
          <a:xfrm>
            <a:off x="990600" y="990600"/>
            <a:ext cx="1371600" cy="1360345"/>
          </a:xfrm>
          <a:prstGeom prst="rect">
            <a:avLst/>
          </a:prstGeom>
        </p:spPr>
      </p:pic>
    </p:spTree>
    <p:extLst>
      <p:ext uri="{BB962C8B-B14F-4D97-AF65-F5344CB8AC3E}">
        <p14:creationId xmlns:p14="http://schemas.microsoft.com/office/powerpoint/2010/main" val="40725645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r>
              <a:rPr lang="en-US" dirty="0" err="1" smtClean="0">
                <a:latin typeface="Calibri" charset="0"/>
                <a:ea typeface="ＭＳ Ｐゴシック" charset="0"/>
                <a:cs typeface="ＭＳ Ｐゴシック" charset="0"/>
              </a:rPr>
              <a:t>Acerca</a:t>
            </a:r>
            <a:r>
              <a:rPr lang="en-US" dirty="0" smtClean="0">
                <a:latin typeface="Calibri" charset="0"/>
                <a:ea typeface="ＭＳ Ｐゴシック" charset="0"/>
                <a:cs typeface="ＭＳ Ｐゴシック" charset="0"/>
              </a:rPr>
              <a:t> de la </a:t>
            </a:r>
            <a:r>
              <a:rPr lang="en-US" dirty="0" err="1" smtClean="0">
                <a:latin typeface="Calibri" charset="0"/>
                <a:ea typeface="ＭＳ Ｐゴシック" charset="0"/>
                <a:cs typeface="ＭＳ Ｐゴシック" charset="0"/>
              </a:rPr>
              <a:t>Arcquitectura</a:t>
            </a:r>
            <a:endParaRPr lang="en-US" dirty="0">
              <a:latin typeface="Calibri" charset="0"/>
              <a:ea typeface="ＭＳ Ｐゴシック" charset="0"/>
              <a:cs typeface="ＭＳ Ｐゴシック" charset="0"/>
            </a:endParaRPr>
          </a:p>
        </p:txBody>
      </p:sp>
      <p:sp>
        <p:nvSpPr>
          <p:cNvPr id="74754" name="TextBox 3"/>
          <p:cNvSpPr txBox="1">
            <a:spLocks noChangeArrowheads="1"/>
          </p:cNvSpPr>
          <p:nvPr/>
        </p:nvSpPr>
        <p:spPr bwMode="auto">
          <a:xfrm>
            <a:off x="228600" y="838200"/>
            <a:ext cx="4030663"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dirty="0" smtClean="0"/>
              <a:t>La Arquitectura Empresarial Post-2015 ilustra los principales bloques de construcción necesarios para mejorar la sostenibilidad corporativa </a:t>
            </a:r>
            <a:r>
              <a:rPr lang="es-ES" sz="1800" b="1" dirty="0" smtClean="0"/>
              <a:t>como una contribución efectiva al desarrollo sostenible, la creación de valor para los negocios y la sociedad</a:t>
            </a:r>
            <a:r>
              <a:rPr lang="es-ES" sz="1800" dirty="0" smtClean="0"/>
              <a:t>. </a:t>
            </a:r>
            <a:br>
              <a:rPr lang="es-ES" sz="1800" dirty="0" smtClean="0"/>
            </a:br>
            <a:r>
              <a:rPr lang="es-ES" sz="1800" dirty="0" smtClean="0"/>
              <a:t/>
            </a:r>
            <a:br>
              <a:rPr lang="es-ES" sz="1800" dirty="0" smtClean="0"/>
            </a:br>
            <a:r>
              <a:rPr lang="es-ES" sz="1800" b="1" dirty="0" smtClean="0"/>
              <a:t>Cada </a:t>
            </a:r>
            <a:r>
              <a:rPr lang="es-ES" sz="1800" dirty="0" smtClean="0"/>
              <a:t>uno de estos bloques de construcción </a:t>
            </a:r>
            <a:r>
              <a:rPr lang="es-ES" sz="1800" b="1" dirty="0" smtClean="0"/>
              <a:t>debe fortalecerse aún más y estar conectado a través de un esfuerzo integral y colectivo </a:t>
            </a:r>
            <a:r>
              <a:rPr lang="es-ES" sz="1800" dirty="0" smtClean="0"/>
              <a:t>para que puedan ayudar a llevar la sostenibilidad corporativa a escala y convertir a las compañías en una verdadera fuerza transformadora </a:t>
            </a:r>
            <a:br>
              <a:rPr lang="es-ES" sz="1800" dirty="0" smtClean="0"/>
            </a:br>
            <a:r>
              <a:rPr lang="es-ES" sz="1800" dirty="0" smtClean="0"/>
              <a:t>en la era post-2015.</a:t>
            </a:r>
            <a:r>
              <a:rPr lang="en-US" sz="1800" dirty="0" smtClean="0"/>
              <a:t> </a:t>
            </a:r>
            <a:endParaRPr lang="en-US" sz="1800" dirty="0"/>
          </a:p>
        </p:txBody>
      </p:sp>
      <p:pic>
        <p:nvPicPr>
          <p:cNvPr id="74755"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9100" y="1544638"/>
            <a:ext cx="4627563"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Box 6"/>
          <p:cNvSpPr txBox="1">
            <a:spLocks noChangeArrowheads="1"/>
          </p:cNvSpPr>
          <p:nvPr/>
        </p:nvSpPr>
        <p:spPr bwMode="auto">
          <a:xfrm>
            <a:off x="4554538" y="3800475"/>
            <a:ext cx="40211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UN Secretary Ban Ki-Moon</a:t>
            </a:r>
          </a:p>
          <a:p>
            <a:pPr eaLnBrk="1" hangingPunct="1"/>
            <a:r>
              <a:rPr lang="en-US" sz="1600"/>
              <a:t>Outlining the Architecture on September 19th</a:t>
            </a:r>
          </a:p>
        </p:txBody>
      </p:sp>
    </p:spTree>
    <p:extLst>
      <p:ext uri="{BB962C8B-B14F-4D97-AF65-F5344CB8AC3E}">
        <p14:creationId xmlns:p14="http://schemas.microsoft.com/office/powerpoint/2010/main" val="5747670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r>
              <a:rPr lang="en-US" dirty="0" smtClean="0">
                <a:latin typeface="Calibri" charset="0"/>
                <a:ea typeface="ＭＳ Ｐゴシック" charset="0"/>
                <a:cs typeface="ＭＳ Ｐゴシック" charset="0"/>
              </a:rPr>
              <a:t>La </a:t>
            </a:r>
            <a:r>
              <a:rPr lang="en-US" dirty="0" err="1" smtClean="0">
                <a:latin typeface="Calibri" charset="0"/>
                <a:ea typeface="ＭＳ Ｐゴシック" charset="0"/>
                <a:cs typeface="ＭＳ Ｐゴシック" charset="0"/>
              </a:rPr>
              <a:t>gran</a:t>
            </a:r>
            <a:r>
              <a:rPr lang="en-US" dirty="0" smtClean="0">
                <a:latin typeface="Calibri" charset="0"/>
                <a:ea typeface="ＭＳ Ｐゴシック" charset="0"/>
                <a:cs typeface="ＭＳ Ｐゴシック" charset="0"/>
              </a:rPr>
              <a:t> </a:t>
            </a:r>
            <a:r>
              <a:rPr lang="en-US" dirty="0" err="1" smtClean="0">
                <a:latin typeface="Calibri" charset="0"/>
                <a:ea typeface="ＭＳ Ｐゴシック" charset="0"/>
                <a:cs typeface="ＭＳ Ｐゴシック" charset="0"/>
              </a:rPr>
              <a:t>desconexión</a:t>
            </a:r>
            <a:endParaRPr lang="en-US" dirty="0">
              <a:latin typeface="Calibri" charset="0"/>
              <a:ea typeface="ＭＳ Ｐゴシック" charset="0"/>
              <a:cs typeface="ＭＳ Ｐゴシック" charset="0"/>
            </a:endParaRPr>
          </a:p>
        </p:txBody>
      </p:sp>
      <p:sp>
        <p:nvSpPr>
          <p:cNvPr id="79874" name="TextBox 2"/>
          <p:cNvSpPr txBox="1">
            <a:spLocks noChangeArrowheads="1"/>
          </p:cNvSpPr>
          <p:nvPr/>
        </p:nvSpPr>
        <p:spPr bwMode="auto">
          <a:xfrm>
            <a:off x="149225" y="1447800"/>
            <a:ext cx="84613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Este </a:t>
            </a:r>
            <a:r>
              <a:rPr lang="en-US" sz="1800" dirty="0" err="1" smtClean="0"/>
              <a:t>año</a:t>
            </a:r>
            <a:r>
              <a:rPr lang="en-US" sz="1800" dirty="0" smtClean="0"/>
              <a:t> (2013), </a:t>
            </a:r>
            <a:r>
              <a:rPr lang="en-US" sz="1800" dirty="0" err="1" smtClean="0"/>
              <a:t>una</a:t>
            </a:r>
            <a:r>
              <a:rPr lang="en-US" sz="1800" dirty="0" smtClean="0"/>
              <a:t> </a:t>
            </a:r>
            <a:r>
              <a:rPr lang="en-US" sz="1800" dirty="0" err="1" smtClean="0"/>
              <a:t>visión</a:t>
            </a:r>
            <a:r>
              <a:rPr lang="en-US" sz="1800" dirty="0" smtClean="0"/>
              <a:t> </a:t>
            </a:r>
            <a:r>
              <a:rPr lang="en-US" sz="1800" dirty="0" err="1" smtClean="0"/>
              <a:t>única</a:t>
            </a:r>
            <a:r>
              <a:rPr lang="en-US" sz="1800" dirty="0" smtClean="0"/>
              <a:t> de los CEOs</a:t>
            </a:r>
            <a:r>
              <a:rPr lang="en-US" sz="1800" dirty="0"/>
              <a:t>, </a:t>
            </a:r>
            <a:r>
              <a:rPr lang="en-US" sz="1800" dirty="0" err="1" smtClean="0"/>
              <a:t>apoyada</a:t>
            </a:r>
            <a:r>
              <a:rPr lang="en-US" sz="1800" dirty="0" smtClean="0"/>
              <a:t> </a:t>
            </a:r>
            <a:r>
              <a:rPr lang="en-US" sz="1800" dirty="0" err="1" smtClean="0"/>
              <a:t>por</a:t>
            </a:r>
            <a:r>
              <a:rPr lang="en-US" sz="1800" dirty="0" smtClean="0"/>
              <a:t> el </a:t>
            </a:r>
            <a:r>
              <a:rPr lang="en-US" sz="1800" dirty="0" err="1" smtClean="0"/>
              <a:t>análisis</a:t>
            </a:r>
            <a:r>
              <a:rPr lang="en-US" sz="1800" dirty="0" smtClean="0"/>
              <a:t> de la </a:t>
            </a:r>
            <a:r>
              <a:rPr lang="en-US" sz="1800" dirty="0" err="1" smtClean="0"/>
              <a:t>Investigación</a:t>
            </a:r>
            <a:r>
              <a:rPr lang="en-US" sz="1800" dirty="0" smtClean="0"/>
              <a:t> </a:t>
            </a:r>
            <a:r>
              <a:rPr lang="en-US" sz="1800" dirty="0" err="1" smtClean="0"/>
              <a:t>Empresarial</a:t>
            </a:r>
            <a:r>
              <a:rPr lang="en-US" sz="1800" dirty="0" smtClean="0"/>
              <a:t> de Alto </a:t>
            </a:r>
            <a:r>
              <a:rPr lang="en-US" sz="1800" dirty="0" err="1" smtClean="0"/>
              <a:t>Desempeño</a:t>
            </a:r>
            <a:r>
              <a:rPr lang="en-US" sz="1800" dirty="0" smtClean="0"/>
              <a:t> </a:t>
            </a:r>
            <a:r>
              <a:rPr lang="en-US" sz="1800" dirty="0" err="1" smtClean="0"/>
              <a:t>realizada</a:t>
            </a:r>
            <a:r>
              <a:rPr lang="en-US" sz="1800" dirty="0" smtClean="0"/>
              <a:t> </a:t>
            </a:r>
            <a:r>
              <a:rPr lang="en-US" sz="1800" dirty="0" err="1" smtClean="0"/>
              <a:t>por</a:t>
            </a:r>
            <a:r>
              <a:rPr lang="en-US" sz="1800" dirty="0" smtClean="0"/>
              <a:t> Accenture, ha </a:t>
            </a:r>
            <a:r>
              <a:rPr lang="en-US" sz="1800" dirty="0" err="1" smtClean="0"/>
              <a:t>identificado</a:t>
            </a:r>
            <a:r>
              <a:rPr lang="en-US" sz="1800" dirty="0" smtClean="0"/>
              <a:t> </a:t>
            </a:r>
            <a:r>
              <a:rPr lang="en-US" sz="1800" dirty="0" err="1" smtClean="0"/>
              <a:t>siete</a:t>
            </a:r>
            <a:r>
              <a:rPr lang="en-US" sz="1800" dirty="0" smtClean="0"/>
              <a:t> </a:t>
            </a:r>
            <a:r>
              <a:rPr lang="en-US" sz="1800" dirty="0" err="1" smtClean="0"/>
              <a:t>temas</a:t>
            </a:r>
            <a:r>
              <a:rPr lang="en-US" sz="1800" dirty="0" smtClean="0"/>
              <a:t> </a:t>
            </a:r>
            <a:r>
              <a:rPr lang="en-US" sz="1800" dirty="0" err="1" smtClean="0"/>
              <a:t>que</a:t>
            </a:r>
            <a:r>
              <a:rPr lang="en-US" sz="1800" dirty="0" smtClean="0"/>
              <a:t> </a:t>
            </a:r>
            <a:r>
              <a:rPr lang="en-US" sz="1800" dirty="0" err="1" smtClean="0"/>
              <a:t>posibilitan</a:t>
            </a:r>
            <a:r>
              <a:rPr lang="en-US" sz="1800" dirty="0" smtClean="0"/>
              <a:t> a </a:t>
            </a:r>
            <a:r>
              <a:rPr lang="en-US" sz="1800" dirty="0" err="1" smtClean="0"/>
              <a:t>las</a:t>
            </a:r>
            <a:r>
              <a:rPr lang="en-US" sz="1800" dirty="0" smtClean="0"/>
              <a:t> </a:t>
            </a:r>
            <a:r>
              <a:rPr lang="en-US" sz="1800" dirty="0" err="1" smtClean="0"/>
              <a:t>compañías</a:t>
            </a:r>
            <a:r>
              <a:rPr lang="en-US" sz="1800" dirty="0" smtClean="0"/>
              <a:t> </a:t>
            </a:r>
            <a:r>
              <a:rPr lang="en-US" sz="1800" dirty="0" err="1" smtClean="0"/>
              <a:t>líderes</a:t>
            </a:r>
            <a:r>
              <a:rPr lang="en-US" sz="1800" dirty="0" smtClean="0"/>
              <a:t> </a:t>
            </a:r>
            <a:r>
              <a:rPr lang="en-US" sz="1800" dirty="0" err="1" smtClean="0"/>
              <a:t>lograr</a:t>
            </a:r>
            <a:r>
              <a:rPr lang="en-US" sz="1800" dirty="0" smtClean="0"/>
              <a:t> </a:t>
            </a:r>
            <a:r>
              <a:rPr lang="en-US" sz="1800" b="1" dirty="0" err="1" smtClean="0"/>
              <a:t>creación</a:t>
            </a:r>
            <a:r>
              <a:rPr lang="en-US" sz="1800" b="1" dirty="0" smtClean="0"/>
              <a:t> de valor e </a:t>
            </a:r>
            <a:r>
              <a:rPr lang="en-US" sz="1800" b="1" dirty="0" err="1" smtClean="0"/>
              <a:t>impacto</a:t>
            </a:r>
            <a:r>
              <a:rPr lang="en-US" sz="1800" b="1" dirty="0" smtClean="0"/>
              <a:t> </a:t>
            </a:r>
            <a:r>
              <a:rPr lang="en-US" sz="1800" dirty="0" err="1" smtClean="0"/>
              <a:t>sobre</a:t>
            </a:r>
            <a:r>
              <a:rPr lang="en-US" sz="1800" dirty="0" smtClean="0"/>
              <a:t> los </a:t>
            </a:r>
            <a:r>
              <a:rPr lang="en-US" sz="1800" dirty="0" err="1" smtClean="0"/>
              <a:t>desafíos</a:t>
            </a:r>
            <a:r>
              <a:rPr lang="en-US" sz="1800" dirty="0" smtClean="0"/>
              <a:t> </a:t>
            </a:r>
            <a:r>
              <a:rPr lang="en-US" sz="1800" dirty="0" err="1" smtClean="0"/>
              <a:t>globales</a:t>
            </a:r>
            <a:r>
              <a:rPr lang="en-US" sz="1800" dirty="0" smtClean="0"/>
              <a:t> de </a:t>
            </a:r>
            <a:r>
              <a:rPr lang="en-US" sz="1800" dirty="0" err="1" smtClean="0"/>
              <a:t>sostenibilidad</a:t>
            </a:r>
            <a:r>
              <a:rPr lang="en-US" sz="1800" dirty="0" smtClean="0"/>
              <a:t>.</a:t>
            </a:r>
            <a:endParaRPr lang="en-US" sz="1800" dirty="0"/>
          </a:p>
        </p:txBody>
      </p:sp>
      <p:sp>
        <p:nvSpPr>
          <p:cNvPr id="79875" name="Rectangle 3"/>
          <p:cNvSpPr>
            <a:spLocks noChangeArrowheads="1"/>
          </p:cNvSpPr>
          <p:nvPr/>
        </p:nvSpPr>
        <p:spPr bwMode="auto">
          <a:xfrm>
            <a:off x="273050" y="3082925"/>
            <a:ext cx="457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t>1 </a:t>
            </a:r>
            <a:r>
              <a:rPr lang="en-US" b="1" dirty="0" err="1" smtClean="0"/>
              <a:t>Realismo</a:t>
            </a:r>
            <a:r>
              <a:rPr lang="en-US" b="1" dirty="0" smtClean="0"/>
              <a:t>  y </a:t>
            </a:r>
            <a:r>
              <a:rPr lang="en-US" b="1" dirty="0" err="1" smtClean="0"/>
              <a:t>contexto</a:t>
            </a:r>
            <a:r>
              <a:rPr lang="en-US" b="1" dirty="0" smtClean="0"/>
              <a:t>:</a:t>
            </a:r>
            <a:endParaRPr lang="en-US" b="1" dirty="0"/>
          </a:p>
          <a:p>
            <a:r>
              <a:rPr lang="en-US" dirty="0" err="1" smtClean="0"/>
              <a:t>Comprender</a:t>
            </a:r>
            <a:r>
              <a:rPr lang="en-US" dirty="0" smtClean="0"/>
              <a:t> la </a:t>
            </a:r>
            <a:r>
              <a:rPr lang="en-US" dirty="0" err="1" smtClean="0"/>
              <a:t>escala</a:t>
            </a:r>
            <a:r>
              <a:rPr lang="en-US" dirty="0" smtClean="0"/>
              <a:t> del </a:t>
            </a:r>
            <a:r>
              <a:rPr lang="en-US" dirty="0" err="1" smtClean="0"/>
              <a:t>desafío</a:t>
            </a:r>
            <a:r>
              <a:rPr lang="en-US" dirty="0" smtClean="0"/>
              <a:t>— y la </a:t>
            </a:r>
            <a:r>
              <a:rPr lang="en-US" dirty="0" err="1" smtClean="0"/>
              <a:t>oportunidad</a:t>
            </a:r>
            <a:endParaRPr lang="en-US" dirty="0"/>
          </a:p>
        </p:txBody>
      </p:sp>
      <p:sp>
        <p:nvSpPr>
          <p:cNvPr id="79876" name="Rectangle 4"/>
          <p:cNvSpPr>
            <a:spLocks noChangeArrowheads="1"/>
          </p:cNvSpPr>
          <p:nvPr/>
        </p:nvSpPr>
        <p:spPr bwMode="auto">
          <a:xfrm>
            <a:off x="273050" y="4135438"/>
            <a:ext cx="457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t>2 </a:t>
            </a:r>
            <a:r>
              <a:rPr lang="en-US" b="1" dirty="0" err="1" smtClean="0"/>
              <a:t>Crecimiento</a:t>
            </a:r>
            <a:r>
              <a:rPr lang="en-US" b="1" dirty="0" smtClean="0"/>
              <a:t> y </a:t>
            </a:r>
            <a:r>
              <a:rPr lang="en-US" b="1" dirty="0" err="1" smtClean="0"/>
              <a:t>diferenciación</a:t>
            </a:r>
            <a:r>
              <a:rPr lang="en-US" b="1" dirty="0" smtClean="0"/>
              <a:t>:</a:t>
            </a:r>
            <a:endParaRPr lang="en-US" b="1" dirty="0"/>
          </a:p>
          <a:p>
            <a:r>
              <a:rPr lang="en-US" dirty="0" err="1" smtClean="0"/>
              <a:t>Transformar</a:t>
            </a:r>
            <a:r>
              <a:rPr lang="en-US" dirty="0" smtClean="0"/>
              <a:t> la </a:t>
            </a:r>
            <a:r>
              <a:rPr lang="en-US" dirty="0" err="1" smtClean="0"/>
              <a:t>Sostenibilidad</a:t>
            </a:r>
            <a:r>
              <a:rPr lang="en-US" dirty="0" smtClean="0"/>
              <a:t> </a:t>
            </a:r>
            <a:r>
              <a:rPr lang="en-US" dirty="0" err="1" smtClean="0"/>
              <a:t>para</a:t>
            </a:r>
            <a:r>
              <a:rPr lang="en-US" dirty="0" smtClean="0"/>
              <a:t> la </a:t>
            </a:r>
            <a:r>
              <a:rPr lang="en-US" dirty="0" err="1" smtClean="0"/>
              <a:t>creación</a:t>
            </a:r>
            <a:r>
              <a:rPr lang="en-US" dirty="0" smtClean="0"/>
              <a:t> de valor y </a:t>
            </a:r>
            <a:r>
              <a:rPr lang="en-US" dirty="0" err="1" smtClean="0"/>
              <a:t>ventaja</a:t>
            </a:r>
            <a:endParaRPr lang="en-US" dirty="0"/>
          </a:p>
        </p:txBody>
      </p:sp>
      <p:sp>
        <p:nvSpPr>
          <p:cNvPr id="79877" name="Rectangle 5"/>
          <p:cNvSpPr>
            <a:spLocks noChangeArrowheads="1"/>
          </p:cNvSpPr>
          <p:nvPr/>
        </p:nvSpPr>
        <p:spPr bwMode="auto">
          <a:xfrm>
            <a:off x="4876800" y="2895600"/>
            <a:ext cx="38703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solidFill>
                  <a:srgbClr val="FF0000"/>
                </a:solidFill>
              </a:rPr>
              <a:t>4 </a:t>
            </a:r>
            <a:r>
              <a:rPr lang="en-US" b="1" dirty="0" smtClean="0">
                <a:solidFill>
                  <a:srgbClr val="FF0000"/>
                </a:solidFill>
              </a:rPr>
              <a:t>Valor y </a:t>
            </a:r>
            <a:r>
              <a:rPr lang="en-US" b="1" dirty="0" err="1" smtClean="0">
                <a:solidFill>
                  <a:srgbClr val="FF0000"/>
                </a:solidFill>
              </a:rPr>
              <a:t>Desempeño</a:t>
            </a:r>
            <a:r>
              <a:rPr lang="en-US" b="1" dirty="0" smtClean="0">
                <a:solidFill>
                  <a:srgbClr val="FF0000"/>
                </a:solidFill>
              </a:rPr>
              <a:t>:</a:t>
            </a:r>
            <a:endParaRPr lang="en-US" b="1" dirty="0">
              <a:solidFill>
                <a:srgbClr val="FF0000"/>
              </a:solidFill>
            </a:endParaRPr>
          </a:p>
          <a:p>
            <a:r>
              <a:rPr lang="en-US" b="1" dirty="0" smtClean="0">
                <a:solidFill>
                  <a:srgbClr val="FF0000"/>
                </a:solidFill>
              </a:rPr>
              <a:t>“Lo </a:t>
            </a:r>
            <a:r>
              <a:rPr lang="en-US" b="1" dirty="0" err="1" smtClean="0">
                <a:solidFill>
                  <a:srgbClr val="FF0000"/>
                </a:solidFill>
              </a:rPr>
              <a:t>que</a:t>
            </a:r>
            <a:r>
              <a:rPr lang="en-US" b="1" dirty="0" smtClean="0">
                <a:solidFill>
                  <a:srgbClr val="FF0000"/>
                </a:solidFill>
              </a:rPr>
              <a:t> </a:t>
            </a:r>
            <a:r>
              <a:rPr lang="en-US" b="1" dirty="0" err="1" smtClean="0">
                <a:solidFill>
                  <a:srgbClr val="FF0000"/>
                </a:solidFill>
              </a:rPr>
              <a:t>puede</a:t>
            </a:r>
            <a:r>
              <a:rPr lang="en-US" b="1" dirty="0" smtClean="0">
                <a:solidFill>
                  <a:srgbClr val="FF0000"/>
                </a:solidFill>
              </a:rPr>
              <a:t> ser </a:t>
            </a:r>
            <a:r>
              <a:rPr lang="en-US" b="1" dirty="0" err="1" smtClean="0">
                <a:solidFill>
                  <a:srgbClr val="FF0000"/>
                </a:solidFill>
              </a:rPr>
              <a:t>medido</a:t>
            </a:r>
            <a:r>
              <a:rPr lang="en-US" b="1" dirty="0" smtClean="0">
                <a:solidFill>
                  <a:srgbClr val="FF0000"/>
                </a:solidFill>
              </a:rPr>
              <a:t> </a:t>
            </a:r>
            <a:r>
              <a:rPr lang="en-US" b="1" dirty="0" err="1" smtClean="0">
                <a:solidFill>
                  <a:srgbClr val="FF0000"/>
                </a:solidFill>
              </a:rPr>
              <a:t>puede</a:t>
            </a:r>
            <a:r>
              <a:rPr lang="en-US" b="1" dirty="0" smtClean="0">
                <a:solidFill>
                  <a:srgbClr val="FF0000"/>
                </a:solidFill>
              </a:rPr>
              <a:t> ser </a:t>
            </a:r>
            <a:r>
              <a:rPr lang="en-US" b="1" dirty="0" err="1" smtClean="0">
                <a:solidFill>
                  <a:srgbClr val="FF0000"/>
                </a:solidFill>
              </a:rPr>
              <a:t>gestionado</a:t>
            </a:r>
            <a:r>
              <a:rPr lang="en-US" b="1" dirty="0" smtClean="0">
                <a:solidFill>
                  <a:srgbClr val="FF0000"/>
                </a:solidFill>
              </a:rPr>
              <a:t>”</a:t>
            </a:r>
            <a:endParaRPr lang="en-US" b="1" dirty="0">
              <a:solidFill>
                <a:srgbClr val="FF0000"/>
              </a:solidFill>
            </a:endParaRPr>
          </a:p>
        </p:txBody>
      </p:sp>
      <p:sp>
        <p:nvSpPr>
          <p:cNvPr id="79878" name="Rectangle 7"/>
          <p:cNvSpPr>
            <a:spLocks noChangeArrowheads="1"/>
          </p:cNvSpPr>
          <p:nvPr/>
        </p:nvSpPr>
        <p:spPr bwMode="auto">
          <a:xfrm>
            <a:off x="4876800" y="3706813"/>
            <a:ext cx="3733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dirty="0"/>
              <a:t>5 </a:t>
            </a:r>
            <a:r>
              <a:rPr lang="en-US" b="1" dirty="0" err="1" smtClean="0"/>
              <a:t>Tecnología</a:t>
            </a:r>
            <a:r>
              <a:rPr lang="en-US" b="1" dirty="0" smtClean="0"/>
              <a:t> e </a:t>
            </a:r>
            <a:r>
              <a:rPr lang="en-US" b="1" dirty="0" err="1" smtClean="0"/>
              <a:t>innovación</a:t>
            </a:r>
            <a:r>
              <a:rPr lang="en-US" b="1" dirty="0" smtClean="0"/>
              <a:t>:</a:t>
            </a:r>
            <a:endParaRPr lang="en-US" b="1" dirty="0"/>
          </a:p>
          <a:p>
            <a:r>
              <a:rPr lang="en-US" dirty="0" err="1" smtClean="0"/>
              <a:t>Nuevos</a:t>
            </a:r>
            <a:r>
              <a:rPr lang="en-US" dirty="0" smtClean="0"/>
              <a:t> </a:t>
            </a:r>
            <a:r>
              <a:rPr lang="en-US" dirty="0" err="1" smtClean="0"/>
              <a:t>modelos</a:t>
            </a:r>
            <a:r>
              <a:rPr lang="en-US" dirty="0" smtClean="0"/>
              <a:t> </a:t>
            </a:r>
            <a:r>
              <a:rPr lang="en-US" dirty="0" err="1" smtClean="0"/>
              <a:t>para</a:t>
            </a:r>
            <a:r>
              <a:rPr lang="en-US" dirty="0" smtClean="0"/>
              <a:t> el </a:t>
            </a:r>
            <a:r>
              <a:rPr lang="en-US" dirty="0" err="1" smtClean="0"/>
              <a:t>éxito</a:t>
            </a:r>
            <a:endParaRPr lang="en-US" dirty="0"/>
          </a:p>
        </p:txBody>
      </p:sp>
      <p:sp>
        <p:nvSpPr>
          <p:cNvPr id="79879" name="Rectangle 8"/>
          <p:cNvSpPr>
            <a:spLocks noChangeArrowheads="1"/>
          </p:cNvSpPr>
          <p:nvPr/>
        </p:nvSpPr>
        <p:spPr bwMode="auto">
          <a:xfrm>
            <a:off x="277813" y="5073650"/>
            <a:ext cx="457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t>3 </a:t>
            </a:r>
            <a:r>
              <a:rPr lang="en-US" b="1" dirty="0" err="1" smtClean="0"/>
              <a:t>Asociaciones</a:t>
            </a:r>
            <a:r>
              <a:rPr lang="en-US" b="1" dirty="0" smtClean="0"/>
              <a:t> y </a:t>
            </a:r>
            <a:r>
              <a:rPr lang="en-US" b="1" dirty="0" err="1" smtClean="0"/>
              <a:t>Colaboración</a:t>
            </a:r>
            <a:r>
              <a:rPr lang="en-US" b="1" dirty="0" smtClean="0"/>
              <a:t>:</a:t>
            </a:r>
            <a:endParaRPr lang="en-US" b="1" dirty="0"/>
          </a:p>
          <a:p>
            <a:r>
              <a:rPr lang="en-US" dirty="0" err="1" smtClean="0"/>
              <a:t>Nuevos</a:t>
            </a:r>
            <a:r>
              <a:rPr lang="en-US" dirty="0" smtClean="0"/>
              <a:t> </a:t>
            </a:r>
            <a:r>
              <a:rPr lang="en-US" dirty="0" err="1" smtClean="0"/>
              <a:t>desafíos</a:t>
            </a:r>
            <a:r>
              <a:rPr lang="en-US" dirty="0" smtClean="0"/>
              <a:t>, </a:t>
            </a:r>
            <a:r>
              <a:rPr lang="en-US" dirty="0" err="1" smtClean="0"/>
              <a:t>nuevas</a:t>
            </a:r>
            <a:r>
              <a:rPr lang="en-US" dirty="0" smtClean="0"/>
              <a:t> </a:t>
            </a:r>
            <a:r>
              <a:rPr lang="en-US" dirty="0" err="1" smtClean="0"/>
              <a:t>soluciones</a:t>
            </a:r>
            <a:endParaRPr lang="en-US" dirty="0"/>
          </a:p>
        </p:txBody>
      </p:sp>
      <p:sp>
        <p:nvSpPr>
          <p:cNvPr id="79880" name="Rectangle 9"/>
          <p:cNvSpPr>
            <a:spLocks noChangeArrowheads="1"/>
          </p:cNvSpPr>
          <p:nvPr/>
        </p:nvSpPr>
        <p:spPr bwMode="auto">
          <a:xfrm>
            <a:off x="4891088" y="4592638"/>
            <a:ext cx="457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b="1" dirty="0"/>
              <a:t>6 </a:t>
            </a:r>
            <a:r>
              <a:rPr lang="fr-FR" b="1" dirty="0" smtClean="0"/>
              <a:t> </a:t>
            </a:r>
            <a:r>
              <a:rPr lang="fr-FR" b="1" dirty="0" err="1" smtClean="0"/>
              <a:t>Compromiso</a:t>
            </a:r>
            <a:r>
              <a:rPr lang="fr-FR" b="1" dirty="0" smtClean="0"/>
              <a:t> y </a:t>
            </a:r>
            <a:r>
              <a:rPr lang="fr-FR" b="1" dirty="0" err="1" smtClean="0"/>
              <a:t>diálogo</a:t>
            </a:r>
            <a:r>
              <a:rPr lang="fr-FR" b="1" dirty="0" smtClean="0"/>
              <a:t>:</a:t>
            </a:r>
            <a:endParaRPr lang="fr-FR" b="1" dirty="0"/>
          </a:p>
          <a:p>
            <a:r>
              <a:rPr lang="en-US" dirty="0" err="1" smtClean="0"/>
              <a:t>Ampliando</a:t>
            </a:r>
            <a:r>
              <a:rPr lang="en-US" dirty="0" smtClean="0"/>
              <a:t> la </a:t>
            </a:r>
            <a:r>
              <a:rPr lang="en-US" dirty="0" err="1" smtClean="0"/>
              <a:t>conversación</a:t>
            </a:r>
            <a:endParaRPr lang="en-US" dirty="0"/>
          </a:p>
        </p:txBody>
      </p:sp>
      <p:sp>
        <p:nvSpPr>
          <p:cNvPr id="79881" name="Rectangle 10"/>
          <p:cNvSpPr>
            <a:spLocks noChangeArrowheads="1"/>
          </p:cNvSpPr>
          <p:nvPr/>
        </p:nvSpPr>
        <p:spPr bwMode="auto">
          <a:xfrm>
            <a:off x="4891088" y="5316538"/>
            <a:ext cx="3871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dirty="0"/>
              <a:t>7 </a:t>
            </a:r>
            <a:r>
              <a:rPr lang="en-US" b="1" dirty="0" err="1" smtClean="0"/>
              <a:t>Defensa</a:t>
            </a:r>
            <a:r>
              <a:rPr lang="en-US" b="1" dirty="0" smtClean="0"/>
              <a:t> y </a:t>
            </a:r>
            <a:r>
              <a:rPr lang="en-US" b="1" dirty="0" err="1" smtClean="0"/>
              <a:t>liderazgo</a:t>
            </a:r>
            <a:r>
              <a:rPr lang="en-US" b="1" dirty="0" smtClean="0"/>
              <a:t>:</a:t>
            </a:r>
            <a:endParaRPr lang="en-US" b="1" dirty="0"/>
          </a:p>
          <a:p>
            <a:r>
              <a:rPr lang="en-US" dirty="0" err="1" smtClean="0"/>
              <a:t>Dando</a:t>
            </a:r>
            <a:r>
              <a:rPr lang="en-US" dirty="0" smtClean="0"/>
              <a:t> forma a </a:t>
            </a:r>
            <a:r>
              <a:rPr lang="en-US" dirty="0" err="1" smtClean="0"/>
              <a:t>futuros</a:t>
            </a:r>
            <a:r>
              <a:rPr lang="en-US" dirty="0" smtClean="0"/>
              <a:t> </a:t>
            </a:r>
            <a:r>
              <a:rPr lang="en-US" dirty="0" err="1" smtClean="0"/>
              <a:t>sistemas</a:t>
            </a:r>
            <a:endParaRPr lang="en-US" dirty="0"/>
          </a:p>
        </p:txBody>
      </p:sp>
      <p:sp>
        <p:nvSpPr>
          <p:cNvPr id="12" name="11 Llamada ovalada"/>
          <p:cNvSpPr/>
          <p:nvPr/>
        </p:nvSpPr>
        <p:spPr>
          <a:xfrm>
            <a:off x="1828800" y="5943600"/>
            <a:ext cx="4800600" cy="762000"/>
          </a:xfrm>
          <a:prstGeom prst="wedgeEllipseCallout">
            <a:avLst>
              <a:gd name="adj1" fmla="val -1030"/>
              <a:gd name="adj2" fmla="val -1241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2000" b="1" dirty="0" err="1" smtClean="0">
                <a:solidFill>
                  <a:srgbClr val="FF0000"/>
                </a:solidFill>
              </a:rPr>
              <a:t>Keep</a:t>
            </a:r>
            <a:r>
              <a:rPr lang="es-AR" sz="2000" b="1" dirty="0" smtClean="0">
                <a:solidFill>
                  <a:srgbClr val="FF0000"/>
                </a:solidFill>
              </a:rPr>
              <a:t> in </a:t>
            </a:r>
            <a:r>
              <a:rPr lang="es-AR" sz="2000" b="1" dirty="0" err="1" smtClean="0">
                <a:solidFill>
                  <a:srgbClr val="FF0000"/>
                </a:solidFill>
              </a:rPr>
              <a:t>mind</a:t>
            </a:r>
            <a:r>
              <a:rPr lang="es-AR" sz="2000" b="1" dirty="0" smtClean="0">
                <a:solidFill>
                  <a:srgbClr val="FF0000"/>
                </a:solidFill>
              </a:rPr>
              <a:t> </a:t>
            </a:r>
            <a:r>
              <a:rPr lang="es-AR" sz="2000" b="1" dirty="0" err="1" smtClean="0">
                <a:solidFill>
                  <a:srgbClr val="FF0000"/>
                </a:solidFill>
              </a:rPr>
              <a:t>these</a:t>
            </a:r>
            <a:r>
              <a:rPr lang="es-AR" sz="2000" b="1" dirty="0" smtClean="0">
                <a:solidFill>
                  <a:srgbClr val="FF0000"/>
                </a:solidFill>
              </a:rPr>
              <a:t> 7  </a:t>
            </a:r>
            <a:r>
              <a:rPr lang="es-AR" sz="2000" b="1" dirty="0" err="1" smtClean="0">
                <a:solidFill>
                  <a:srgbClr val="FF0000"/>
                </a:solidFill>
              </a:rPr>
              <a:t>key</a:t>
            </a:r>
            <a:r>
              <a:rPr lang="es-AR" sz="2000" b="1" dirty="0" smtClean="0">
                <a:solidFill>
                  <a:srgbClr val="FF0000"/>
                </a:solidFill>
              </a:rPr>
              <a:t> </a:t>
            </a:r>
            <a:r>
              <a:rPr lang="es-AR" sz="2000" b="1" dirty="0" err="1" smtClean="0">
                <a:solidFill>
                  <a:srgbClr val="FF0000"/>
                </a:solidFill>
              </a:rPr>
              <a:t>themes</a:t>
            </a:r>
            <a:r>
              <a:rPr lang="es-AR" sz="2000" b="1" dirty="0" smtClean="0">
                <a:solidFill>
                  <a:srgbClr val="FF0000"/>
                </a:solidFill>
              </a:rPr>
              <a:t> </a:t>
            </a:r>
            <a:r>
              <a:rPr lang="es-AR" sz="2000" b="1" dirty="0" err="1" smtClean="0">
                <a:solidFill>
                  <a:srgbClr val="FF0000"/>
                </a:solidFill>
              </a:rPr>
              <a:t>for</a:t>
            </a:r>
            <a:r>
              <a:rPr lang="es-AR" sz="2000" b="1" dirty="0" smtClean="0">
                <a:solidFill>
                  <a:srgbClr val="FF0000"/>
                </a:solidFill>
              </a:rPr>
              <a:t> </a:t>
            </a:r>
            <a:r>
              <a:rPr lang="es-AR" sz="2000" b="1" dirty="0" err="1" smtClean="0">
                <a:solidFill>
                  <a:srgbClr val="FF0000"/>
                </a:solidFill>
              </a:rPr>
              <a:t>Sustainability</a:t>
            </a:r>
            <a:r>
              <a:rPr lang="es-AR" sz="2000" b="1" dirty="0" smtClean="0">
                <a:solidFill>
                  <a:srgbClr val="FF0000"/>
                </a:solidFill>
              </a:rPr>
              <a:t> </a:t>
            </a:r>
            <a:endParaRPr lang="es-ES" sz="2000" b="1" dirty="0">
              <a:solidFill>
                <a:srgbClr val="FF0000"/>
              </a:solidFill>
            </a:endParaRPr>
          </a:p>
        </p:txBody>
      </p:sp>
    </p:spTree>
    <p:extLst>
      <p:ext uri="{BB962C8B-B14F-4D97-AF65-F5344CB8AC3E}">
        <p14:creationId xmlns:p14="http://schemas.microsoft.com/office/powerpoint/2010/main" val="22598799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724400"/>
            <a:ext cx="5943600" cy="838200"/>
          </a:xfrm>
        </p:spPr>
        <p:txBody>
          <a:bodyPr/>
          <a:lstStyle/>
          <a:p>
            <a:r>
              <a:rPr lang="en-US" dirty="0" err="1" smtClean="0">
                <a:solidFill>
                  <a:schemeClr val="tx1"/>
                </a:solidFill>
              </a:rPr>
              <a:t>Conociendo</a:t>
            </a:r>
            <a:r>
              <a:rPr lang="en-US" dirty="0" smtClean="0">
                <a:solidFill>
                  <a:schemeClr val="tx1"/>
                </a:solidFill>
              </a:rPr>
              <a:t> los </a:t>
            </a:r>
            <a:r>
              <a:rPr lang="en-US" dirty="0" err="1" smtClean="0">
                <a:solidFill>
                  <a:schemeClr val="tx1"/>
                </a:solidFill>
              </a:rPr>
              <a:t>Estándares</a:t>
            </a:r>
            <a:r>
              <a:rPr lang="en-US" dirty="0" smtClean="0">
                <a:solidFill>
                  <a:schemeClr val="tx1"/>
                </a:solidFill>
              </a:rPr>
              <a:t> ISO</a:t>
            </a:r>
            <a:endParaRPr lang="en-US" dirty="0">
              <a:solidFill>
                <a:schemeClr val="tx1"/>
              </a:solidFill>
            </a:endParaRPr>
          </a:p>
        </p:txBody>
      </p:sp>
      <p:sp>
        <p:nvSpPr>
          <p:cNvPr id="3" name="Footer Placeholder 2"/>
          <p:cNvSpPr>
            <a:spLocks noGrp="1"/>
          </p:cNvSpPr>
          <p:nvPr>
            <p:ph type="ftr" sz="quarter" idx="11"/>
          </p:nvPr>
        </p:nvSpPr>
        <p:spPr/>
        <p:txBody>
          <a:bodyPr/>
          <a:lstStyle/>
          <a:p>
            <a:r>
              <a:rPr lang="en-US"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53</a:t>
            </a:fld>
            <a:endParaRPr lang="en-US" dirty="0"/>
          </a:p>
        </p:txBody>
      </p:sp>
      <p:pic>
        <p:nvPicPr>
          <p:cNvPr id="5" name="Picture 4"/>
          <p:cNvPicPr>
            <a:picLocks noChangeAspect="1"/>
          </p:cNvPicPr>
          <p:nvPr/>
        </p:nvPicPr>
        <p:blipFill>
          <a:blip r:embed="rId2" cstate="print">
            <a:duotone>
              <a:prstClr val="black"/>
              <a:schemeClr val="accent6">
                <a:tint val="45000"/>
                <a:satMod val="400000"/>
              </a:schemeClr>
            </a:duotone>
          </a:blip>
          <a:stretch>
            <a:fillRect/>
          </a:stretch>
        </p:blipFill>
        <p:spPr>
          <a:xfrm>
            <a:off x="533400" y="1295400"/>
            <a:ext cx="3682440" cy="3048000"/>
          </a:xfrm>
          <a:prstGeom prst="rect">
            <a:avLst/>
          </a:prstGeom>
        </p:spPr>
      </p:pic>
    </p:spTree>
    <p:extLst>
      <p:ext uri="{BB962C8B-B14F-4D97-AF65-F5344CB8AC3E}">
        <p14:creationId xmlns:p14="http://schemas.microsoft.com/office/powerpoint/2010/main" val="11535558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351693" y="152400"/>
            <a:ext cx="7024744" cy="685800"/>
          </a:xfrm>
        </p:spPr>
        <p:txBody>
          <a:bodyPr>
            <a:normAutofit/>
          </a:bodyPr>
          <a:lstStyle/>
          <a:p>
            <a:r>
              <a:rPr lang="en-US" dirty="0" smtClean="0"/>
              <a:t>ISO standards</a:t>
            </a:r>
          </a:p>
        </p:txBody>
      </p:sp>
      <p:sp>
        <p:nvSpPr>
          <p:cNvPr id="94212" name="Tekstvak 5"/>
          <p:cNvSpPr txBox="1">
            <a:spLocks noChangeArrowheads="1"/>
          </p:cNvSpPr>
          <p:nvPr/>
        </p:nvSpPr>
        <p:spPr bwMode="auto">
          <a:xfrm>
            <a:off x="1125415" y="2514600"/>
            <a:ext cx="778998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800" b="1" dirty="0" smtClean="0"/>
              <a:t>Guías</a:t>
            </a:r>
            <a:endParaRPr lang="nl-NL" sz="2800" b="1" dirty="0"/>
          </a:p>
          <a:p>
            <a:pPr eaLnBrk="1" hangingPunct="1"/>
            <a:r>
              <a:rPr lang="nl-NL" sz="2800" dirty="0" smtClean="0"/>
              <a:t>ISO 26000 – Responsabilidad Social</a:t>
            </a:r>
            <a:endParaRPr lang="nl-NL" sz="2800" dirty="0"/>
          </a:p>
          <a:p>
            <a:pPr eaLnBrk="1" hangingPunct="1"/>
            <a:r>
              <a:rPr lang="nl-NL" sz="2800" i="1" dirty="0"/>
              <a:t>ISO </a:t>
            </a:r>
            <a:r>
              <a:rPr lang="nl-NL" sz="2800" i="1" dirty="0" smtClean="0"/>
              <a:t>21500 </a:t>
            </a:r>
            <a:r>
              <a:rPr lang="nl-NL" sz="2800" dirty="0">
                <a:solidFill>
                  <a:srgbClr val="000000"/>
                </a:solidFill>
              </a:rPr>
              <a:t>– </a:t>
            </a:r>
            <a:r>
              <a:rPr lang="nl-NL" sz="2800" dirty="0" smtClean="0">
                <a:solidFill>
                  <a:srgbClr val="000000"/>
                </a:solidFill>
              </a:rPr>
              <a:t>Dirección y Gestión de Proyectos</a:t>
            </a:r>
            <a:endParaRPr lang="nl-NL" sz="2800" dirty="0">
              <a:solidFill>
                <a:srgbClr val="000000"/>
              </a:solidFill>
            </a:endParaRPr>
          </a:p>
          <a:p>
            <a:pPr eaLnBrk="1" hangingPunct="1"/>
            <a:endParaRPr lang="nl-NL" sz="2800" i="1" dirty="0"/>
          </a:p>
        </p:txBody>
      </p:sp>
      <p:sp>
        <p:nvSpPr>
          <p:cNvPr id="94213" name="Tekstvak 6"/>
          <p:cNvSpPr txBox="1">
            <a:spLocks noChangeArrowheads="1"/>
          </p:cNvSpPr>
          <p:nvPr/>
        </p:nvSpPr>
        <p:spPr bwMode="auto">
          <a:xfrm>
            <a:off x="1195754" y="4267200"/>
            <a:ext cx="4876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400" b="1" dirty="0" smtClean="0"/>
              <a:t>Estándares Normativos</a:t>
            </a:r>
            <a:r>
              <a:rPr lang="nl-NL" sz="2400" dirty="0" smtClean="0"/>
              <a:t/>
            </a:r>
            <a:br>
              <a:rPr lang="nl-NL" sz="2400" dirty="0" smtClean="0"/>
            </a:br>
            <a:r>
              <a:rPr lang="nl-NL" sz="2400" dirty="0" smtClean="0"/>
              <a:t>ISO 9000 </a:t>
            </a:r>
            <a:r>
              <a:rPr lang="en-US" sz="2400" dirty="0" smtClean="0"/>
              <a:t>–</a:t>
            </a:r>
            <a:r>
              <a:rPr lang="nl-NL" sz="2400" dirty="0" smtClean="0"/>
              <a:t>  Gestión de la Calidad</a:t>
            </a:r>
          </a:p>
          <a:p>
            <a:pPr eaLnBrk="1" hangingPunct="1"/>
            <a:r>
              <a:rPr lang="nl-NL" sz="2400" dirty="0" smtClean="0"/>
              <a:t>ISO 14000 – Gestión Ambiental </a:t>
            </a:r>
          </a:p>
          <a:p>
            <a:pPr eaLnBrk="1" hangingPunct="1"/>
            <a:r>
              <a:rPr lang="nl-NL" sz="2400" dirty="0" smtClean="0"/>
              <a:t>ISO 50001-  Gestión de la Energía</a:t>
            </a:r>
            <a:endParaRPr lang="nl-NL" sz="2400" dirty="0"/>
          </a:p>
        </p:txBody>
      </p:sp>
      <p:grpSp>
        <p:nvGrpSpPr>
          <p:cNvPr id="14" name="Group 13"/>
          <p:cNvGrpSpPr/>
          <p:nvPr/>
        </p:nvGrpSpPr>
        <p:grpSpPr>
          <a:xfrm>
            <a:off x="1066802" y="1619534"/>
            <a:ext cx="5519383" cy="707886"/>
            <a:chOff x="1066800" y="1619534"/>
            <a:chExt cx="5519384" cy="707886"/>
          </a:xfrm>
        </p:grpSpPr>
        <p:sp>
          <p:nvSpPr>
            <p:cNvPr id="94211" name="Tekstvak 4"/>
            <p:cNvSpPr txBox="1">
              <a:spLocks noChangeArrowheads="1"/>
            </p:cNvSpPr>
            <p:nvPr/>
          </p:nvSpPr>
          <p:spPr bwMode="auto">
            <a:xfrm>
              <a:off x="1895475" y="1619534"/>
              <a:ext cx="4690709" cy="707886"/>
            </a:xfrm>
            <a:prstGeom prst="rect">
              <a:avLst/>
            </a:prstGeom>
            <a:solidFill>
              <a:schemeClr val="bg2">
                <a:lumMod val="10000"/>
              </a:schemeClr>
            </a:solidFill>
            <a:ln>
              <a:noFill/>
            </a:ln>
            <a:extLst/>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4000" dirty="0" smtClean="0">
                  <a:solidFill>
                    <a:schemeClr val="bg1"/>
                  </a:solidFill>
                </a:rPr>
                <a:t>Guías y Estándares</a:t>
              </a:r>
              <a:endParaRPr lang="nl-NL" sz="4000" dirty="0">
                <a:solidFill>
                  <a:schemeClr val="bg1"/>
                </a:solidFill>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619534"/>
              <a:ext cx="828675" cy="704566"/>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5" name="Straight Connector 4"/>
          <p:cNvCxnSpPr/>
          <p:nvPr/>
        </p:nvCxnSpPr>
        <p:spPr bwMode="auto">
          <a:xfrm>
            <a:off x="1266093" y="4267200"/>
            <a:ext cx="6471138" cy="0"/>
          </a:xfrm>
          <a:prstGeom prst="line">
            <a:avLst/>
          </a:prstGeom>
          <a:noFill/>
          <a:ln w="28575" cap="flat" cmpd="sng" algn="ctr">
            <a:solidFill>
              <a:schemeClr val="folHlink"/>
            </a:solidFill>
            <a:prstDash val="solid"/>
            <a:round/>
            <a:headEnd type="diamond" w="med" len="med"/>
            <a:tailEnd type="diamond" w="med" len="med"/>
          </a:ln>
          <a:effectLst/>
        </p:spPr>
      </p:cxnSp>
    </p:spTree>
    <p:extLst>
      <p:ext uri="{BB962C8B-B14F-4D97-AF65-F5344CB8AC3E}">
        <p14:creationId xmlns:p14="http://schemas.microsoft.com/office/powerpoint/2010/main" val="2192393311"/>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type="title"/>
          </p:nvPr>
        </p:nvSpPr>
        <p:spPr>
          <a:xfrm>
            <a:off x="351693" y="-152400"/>
            <a:ext cx="7024744" cy="1143000"/>
          </a:xfrm>
        </p:spPr>
        <p:txBody>
          <a:bodyPr/>
          <a:lstStyle/>
          <a:p>
            <a:r>
              <a:rPr lang="en-US" dirty="0" smtClean="0"/>
              <a:t>Lo </a:t>
            </a:r>
            <a:r>
              <a:rPr lang="en-US" dirty="0" err="1" smtClean="0"/>
              <a:t>que</a:t>
            </a:r>
            <a:r>
              <a:rPr lang="en-US" dirty="0" smtClean="0"/>
              <a:t> NO </a:t>
            </a:r>
            <a:r>
              <a:rPr lang="en-US" dirty="0" err="1" smtClean="0"/>
              <a:t>es</a:t>
            </a:r>
            <a:r>
              <a:rPr lang="en-US" dirty="0" smtClean="0"/>
              <a:t> la ISO 26000…</a:t>
            </a:r>
          </a:p>
        </p:txBody>
      </p:sp>
      <p:sp>
        <p:nvSpPr>
          <p:cNvPr id="82947" name="Rectangle 4"/>
          <p:cNvSpPr>
            <a:spLocks noGrp="1" noChangeArrowheads="1"/>
          </p:cNvSpPr>
          <p:nvPr>
            <p:ph idx="1"/>
          </p:nvPr>
        </p:nvSpPr>
        <p:spPr>
          <a:xfrm>
            <a:off x="304801" y="1295400"/>
            <a:ext cx="5867399" cy="3505200"/>
          </a:xfrm>
        </p:spPr>
        <p:txBody>
          <a:bodyPr>
            <a:normAutofit fontScale="92500" lnSpcReduction="10000"/>
          </a:bodyPr>
          <a:lstStyle/>
          <a:p>
            <a:r>
              <a:rPr lang="es-ES" sz="1800" dirty="0" smtClean="0"/>
              <a:t>Un Estándar de sistema de gestión. </a:t>
            </a:r>
            <a:endParaRPr lang="en-US" sz="1800" b="0" dirty="0" smtClean="0"/>
          </a:p>
          <a:p>
            <a:r>
              <a:rPr lang="es-ES" sz="1800" dirty="0" smtClean="0"/>
              <a:t>Dirigido o adecuado para propósitos de certificación o uso regulatorio o contractual.</a:t>
            </a:r>
            <a:endParaRPr lang="en-US" sz="1800" b="0" dirty="0" smtClean="0"/>
          </a:p>
          <a:p>
            <a:r>
              <a:rPr lang="es-ES" sz="1800" dirty="0" smtClean="0"/>
              <a:t>Destinado para proporcionar una base para acciones legales, quejas, defensas u otras reivindicaciones en alguna instancia internacional, nacional o de otra procedencia. </a:t>
            </a:r>
            <a:br>
              <a:rPr lang="es-ES" sz="1800" dirty="0" smtClean="0"/>
            </a:br>
            <a:endParaRPr lang="es-ES" sz="1800" dirty="0" smtClean="0"/>
          </a:p>
          <a:p>
            <a:r>
              <a:rPr lang="es-ES" sz="1800" dirty="0" smtClean="0"/>
              <a:t>Destinado para ser citado como evidencia de la evolución del derecho internacional del consumidor</a:t>
            </a:r>
            <a:endParaRPr lang="en-US" sz="1800" b="0" dirty="0" smtClean="0"/>
          </a:p>
          <a:p>
            <a:endParaRPr lang="es-ES" sz="1800" dirty="0" smtClean="0"/>
          </a:p>
          <a:p>
            <a:r>
              <a:rPr lang="es-ES" sz="1800" dirty="0" smtClean="0"/>
              <a:t>Destinada a prevenir el desarrollo de estándares nacionales que sean más específicos, más demandantes o de diferente tipo. </a:t>
            </a:r>
            <a:endParaRPr lang="en-US" sz="1800" b="0" dirty="0" smtClean="0"/>
          </a:p>
        </p:txBody>
      </p:sp>
      <p:pic>
        <p:nvPicPr>
          <p:cNvPr id="5" name="Picture 4"/>
          <p:cNvPicPr>
            <a:picLocks noChangeAspect="1"/>
          </p:cNvPicPr>
          <p:nvPr/>
        </p:nvPicPr>
        <p:blipFill>
          <a:blip r:embed="rId3" cstate="print"/>
          <a:stretch>
            <a:fillRect/>
          </a:stretch>
        </p:blipFill>
        <p:spPr>
          <a:xfrm>
            <a:off x="7086600" y="1447800"/>
            <a:ext cx="1547446" cy="1905000"/>
          </a:xfrm>
          <a:prstGeom prst="rect">
            <a:avLst/>
          </a:prstGeom>
        </p:spPr>
      </p:pic>
    </p:spTree>
    <p:extLst>
      <p:ext uri="{BB962C8B-B14F-4D97-AF65-F5344CB8AC3E}">
        <p14:creationId xmlns:p14="http://schemas.microsoft.com/office/powerpoint/2010/main" val="17863132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title"/>
          </p:nvPr>
        </p:nvSpPr>
        <p:spPr>
          <a:xfrm>
            <a:off x="281354" y="-152400"/>
            <a:ext cx="7024744" cy="1143000"/>
          </a:xfrm>
        </p:spPr>
        <p:txBody>
          <a:bodyPr/>
          <a:lstStyle/>
          <a:p>
            <a:r>
              <a:rPr lang="en-US" dirty="0" smtClean="0"/>
              <a:t>Lo </a:t>
            </a:r>
            <a:r>
              <a:rPr lang="en-US" dirty="0" err="1" smtClean="0"/>
              <a:t>que</a:t>
            </a:r>
            <a:r>
              <a:rPr lang="en-US" dirty="0" smtClean="0"/>
              <a:t> la ISO 26000 </a:t>
            </a:r>
            <a:r>
              <a:rPr lang="en-US" dirty="0" err="1" smtClean="0"/>
              <a:t>es</a:t>
            </a:r>
            <a:r>
              <a:rPr lang="en-US" dirty="0" smtClean="0"/>
              <a:t>…</a:t>
            </a:r>
          </a:p>
        </p:txBody>
      </p:sp>
      <p:sp>
        <p:nvSpPr>
          <p:cNvPr id="83971" name="Rectangle 4"/>
          <p:cNvSpPr>
            <a:spLocks noGrp="1" noChangeArrowheads="1"/>
          </p:cNvSpPr>
          <p:nvPr>
            <p:ph idx="1"/>
          </p:nvPr>
        </p:nvSpPr>
        <p:spPr>
          <a:xfrm>
            <a:off x="381001" y="1600200"/>
            <a:ext cx="5943599" cy="3657600"/>
          </a:xfrm>
        </p:spPr>
        <p:txBody>
          <a:bodyPr>
            <a:noAutofit/>
          </a:bodyPr>
          <a:lstStyle/>
          <a:p>
            <a:r>
              <a:rPr lang="es-ES" sz="1800" dirty="0" smtClean="0"/>
              <a:t>Tiene por objeto ayudar a las organizaciones a contribuir con el Desarrollo Sostenible </a:t>
            </a:r>
          </a:p>
          <a:p>
            <a:r>
              <a:rPr lang="es-ES" sz="1800" dirty="0" smtClean="0"/>
              <a:t>Su objetivo es promover un entendimiento común en el campo de la Responsabilidad Social </a:t>
            </a:r>
          </a:p>
          <a:p>
            <a:r>
              <a:rPr lang="es-ES" sz="1800" dirty="0" smtClean="0"/>
              <a:t>Destinada a complementar otros instrumentos e iniciativas de Responsabilidad Social </a:t>
            </a:r>
            <a:r>
              <a:rPr lang="es-ES" sz="1800" i="1" dirty="0" smtClean="0"/>
              <a:t>y no </a:t>
            </a:r>
            <a:r>
              <a:rPr lang="es-ES" sz="1800" dirty="0" smtClean="0"/>
              <a:t>para reemplazarlos </a:t>
            </a:r>
          </a:p>
          <a:p>
            <a:r>
              <a:rPr lang="es-ES" sz="1800" dirty="0" smtClean="0"/>
              <a:t>Tiene por objeto proporcionar orientación a las organizaciones sobre Responsabilidad Social y puede ser utilizada como parte de las actividades de política pública. </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56</a:t>
            </a:fld>
            <a:endParaRPr lang="en-US" dirty="0"/>
          </a:p>
        </p:txBody>
      </p:sp>
      <p:pic>
        <p:nvPicPr>
          <p:cNvPr id="2" name="Picture 1"/>
          <p:cNvPicPr>
            <a:picLocks noChangeAspect="1"/>
          </p:cNvPicPr>
          <p:nvPr/>
        </p:nvPicPr>
        <p:blipFill>
          <a:blip r:embed="rId3" cstate="print"/>
          <a:stretch>
            <a:fillRect/>
          </a:stretch>
        </p:blipFill>
        <p:spPr>
          <a:xfrm>
            <a:off x="7086600" y="1447800"/>
            <a:ext cx="1547446" cy="1905000"/>
          </a:xfrm>
          <a:prstGeom prst="rect">
            <a:avLst/>
          </a:prstGeom>
        </p:spPr>
      </p:pic>
    </p:spTree>
    <p:extLst>
      <p:ext uri="{BB962C8B-B14F-4D97-AF65-F5344CB8AC3E}">
        <p14:creationId xmlns:p14="http://schemas.microsoft.com/office/powerpoint/2010/main" val="30644700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title"/>
          </p:nvPr>
        </p:nvSpPr>
        <p:spPr>
          <a:xfrm>
            <a:off x="351693" y="-152400"/>
            <a:ext cx="7024744" cy="1143000"/>
          </a:xfrm>
        </p:spPr>
        <p:txBody>
          <a:bodyPr/>
          <a:lstStyle/>
          <a:p>
            <a:r>
              <a:rPr lang="en-US" dirty="0" smtClean="0"/>
              <a:t>ISO 26000</a:t>
            </a:r>
            <a:br>
              <a:rPr lang="en-US" dirty="0" smtClean="0"/>
            </a:br>
            <a:r>
              <a:rPr lang="en-US" dirty="0" err="1" smtClean="0"/>
              <a:t>Principios</a:t>
            </a:r>
            <a:r>
              <a:rPr lang="en-US" dirty="0" smtClean="0"/>
              <a:t> de </a:t>
            </a:r>
            <a:r>
              <a:rPr lang="en-US" dirty="0" err="1" smtClean="0"/>
              <a:t>Responsabilidad</a:t>
            </a:r>
            <a:r>
              <a:rPr lang="en-US" dirty="0" smtClean="0"/>
              <a:t> Social</a:t>
            </a:r>
          </a:p>
        </p:txBody>
      </p:sp>
      <p:sp>
        <p:nvSpPr>
          <p:cNvPr id="52228" name="Rectangle 4"/>
          <p:cNvSpPr>
            <a:spLocks noGrp="1" noChangeArrowheads="1"/>
          </p:cNvSpPr>
          <p:nvPr>
            <p:ph idx="1"/>
          </p:nvPr>
        </p:nvSpPr>
        <p:spPr>
          <a:xfrm>
            <a:off x="152400" y="990600"/>
            <a:ext cx="7086600" cy="5029200"/>
          </a:xfrm>
        </p:spPr>
        <p:txBody>
          <a:bodyPr>
            <a:noAutofit/>
          </a:bodyPr>
          <a:lstStyle/>
          <a:p>
            <a:pPr>
              <a:lnSpc>
                <a:spcPct val="100000"/>
              </a:lnSpc>
              <a:spcAft>
                <a:spcPts val="0"/>
              </a:spcAft>
              <a:defRPr/>
            </a:pPr>
            <a:r>
              <a:rPr lang="en-US" sz="1600" b="1" dirty="0" err="1" smtClean="0"/>
              <a:t>Rendición</a:t>
            </a:r>
            <a:r>
              <a:rPr lang="en-US" sz="1600" b="1" dirty="0" smtClean="0"/>
              <a:t> de </a:t>
            </a:r>
            <a:r>
              <a:rPr lang="en-US" sz="1600" b="1" dirty="0" err="1" smtClean="0"/>
              <a:t>Cuentas</a:t>
            </a:r>
            <a:endParaRPr lang="en-US" sz="1600" b="1" dirty="0"/>
          </a:p>
          <a:p>
            <a:pPr lvl="1">
              <a:lnSpc>
                <a:spcPct val="100000"/>
              </a:lnSpc>
              <a:spcAft>
                <a:spcPts val="0"/>
              </a:spcAft>
              <a:defRPr/>
            </a:pPr>
            <a:r>
              <a:rPr lang="es-ES" sz="1600" dirty="0" smtClean="0"/>
              <a:t>Se espera que las compañías rindan cuentas por sus impactos en la sociedad y el medio ambiente</a:t>
            </a:r>
            <a:endParaRPr lang="en-US" sz="1600" dirty="0">
              <a:ea typeface="ＭＳ Ｐゴシック" pitchFamily="-112" charset="-128"/>
            </a:endParaRPr>
          </a:p>
          <a:p>
            <a:pPr>
              <a:lnSpc>
                <a:spcPct val="100000"/>
              </a:lnSpc>
              <a:spcAft>
                <a:spcPts val="0"/>
              </a:spcAft>
              <a:defRPr/>
            </a:pPr>
            <a:r>
              <a:rPr lang="en-US" sz="1600" b="1" dirty="0" err="1" smtClean="0"/>
              <a:t>Transparencia</a:t>
            </a:r>
            <a:endParaRPr lang="en-US" sz="1600" b="1" dirty="0"/>
          </a:p>
          <a:p>
            <a:pPr lvl="1">
              <a:lnSpc>
                <a:spcPct val="100000"/>
              </a:lnSpc>
              <a:spcAft>
                <a:spcPts val="0"/>
              </a:spcAft>
              <a:defRPr/>
            </a:pPr>
            <a:r>
              <a:rPr lang="es-ES" sz="1600" dirty="0" smtClean="0"/>
              <a:t>Se espera que las compañías sean transparentes en sus decisiones y actividades que tienen un impacto sobre la sociedad y el medio ambiente.</a:t>
            </a:r>
            <a:endParaRPr lang="en-US" sz="1600" dirty="0">
              <a:ea typeface="ＭＳ Ｐゴシック" pitchFamily="-112" charset="-128"/>
            </a:endParaRPr>
          </a:p>
          <a:p>
            <a:pPr>
              <a:lnSpc>
                <a:spcPct val="100000"/>
              </a:lnSpc>
              <a:spcAft>
                <a:spcPts val="0"/>
              </a:spcAft>
              <a:defRPr/>
            </a:pPr>
            <a:r>
              <a:rPr lang="en-US" sz="1600" b="1" dirty="0" err="1" smtClean="0"/>
              <a:t>Comportamiento</a:t>
            </a:r>
            <a:r>
              <a:rPr lang="en-US" sz="1600" b="1" dirty="0" smtClean="0"/>
              <a:t> </a:t>
            </a:r>
            <a:r>
              <a:rPr lang="en-US" sz="1600" b="1" dirty="0" err="1" smtClean="0"/>
              <a:t>Ético</a:t>
            </a:r>
            <a:endParaRPr lang="en-US" sz="1600" b="1" dirty="0"/>
          </a:p>
          <a:p>
            <a:pPr lvl="1">
              <a:lnSpc>
                <a:spcPct val="100000"/>
              </a:lnSpc>
              <a:spcAft>
                <a:spcPts val="0"/>
              </a:spcAft>
              <a:defRPr/>
            </a:pPr>
            <a:r>
              <a:rPr lang="es-ES" sz="1600" dirty="0" smtClean="0"/>
              <a:t>Se espera que las compañías se comporten éticamente en todo momento. </a:t>
            </a:r>
            <a:endParaRPr lang="en-US" sz="1600" dirty="0">
              <a:ea typeface="ＭＳ Ｐゴシック" pitchFamily="-112" charset="-128"/>
            </a:endParaRPr>
          </a:p>
          <a:p>
            <a:pPr>
              <a:lnSpc>
                <a:spcPct val="100000"/>
              </a:lnSpc>
              <a:spcAft>
                <a:spcPts val="0"/>
              </a:spcAft>
              <a:defRPr/>
            </a:pPr>
            <a:r>
              <a:rPr lang="en-US" sz="1600" b="1" dirty="0" err="1" smtClean="0"/>
              <a:t>Intereses</a:t>
            </a:r>
            <a:r>
              <a:rPr lang="en-US" sz="1600" b="1" dirty="0" smtClean="0"/>
              <a:t> de </a:t>
            </a:r>
            <a:r>
              <a:rPr lang="en-US" sz="1600" b="1" dirty="0" err="1" smtClean="0"/>
              <a:t>las</a:t>
            </a:r>
            <a:r>
              <a:rPr lang="en-US" sz="1600" b="1" dirty="0" smtClean="0"/>
              <a:t> </a:t>
            </a:r>
            <a:r>
              <a:rPr lang="en-US" sz="1600" b="1" dirty="0" err="1" smtClean="0"/>
              <a:t>partes</a:t>
            </a:r>
            <a:r>
              <a:rPr lang="en-US" sz="1600" b="1" dirty="0" smtClean="0"/>
              <a:t> </a:t>
            </a:r>
            <a:r>
              <a:rPr lang="en-US" sz="1600" b="1" dirty="0" err="1" smtClean="0"/>
              <a:t>interesadas</a:t>
            </a:r>
            <a:endParaRPr lang="en-US" sz="1600" b="1" dirty="0"/>
          </a:p>
          <a:p>
            <a:pPr lvl="1">
              <a:lnSpc>
                <a:spcPct val="100000"/>
              </a:lnSpc>
              <a:spcAft>
                <a:spcPts val="0"/>
              </a:spcAft>
              <a:defRPr/>
            </a:pPr>
            <a:r>
              <a:rPr lang="es-ES" sz="1600" dirty="0" smtClean="0"/>
              <a:t>Se espera que las compañías respecten, consideren y respondan a los intereses de sus grupos de interés.</a:t>
            </a:r>
            <a:endParaRPr lang="en-US" sz="1600" dirty="0">
              <a:ea typeface="ＭＳ Ｐゴシック" pitchFamily="-112" charset="-128"/>
            </a:endParaRPr>
          </a:p>
          <a:p>
            <a:pPr>
              <a:lnSpc>
                <a:spcPct val="100000"/>
              </a:lnSpc>
              <a:spcAft>
                <a:spcPts val="0"/>
              </a:spcAft>
              <a:defRPr/>
            </a:pPr>
            <a:r>
              <a:rPr lang="es-ES" sz="1600" b="1" dirty="0" smtClean="0"/>
              <a:t>Estado de Derecho</a:t>
            </a:r>
            <a:endParaRPr lang="en-US" sz="1600" b="1" dirty="0"/>
          </a:p>
          <a:p>
            <a:pPr lvl="1">
              <a:lnSpc>
                <a:spcPct val="100000"/>
              </a:lnSpc>
              <a:spcAft>
                <a:spcPts val="0"/>
              </a:spcAft>
              <a:defRPr/>
            </a:pPr>
            <a:r>
              <a:rPr lang="es-ES" sz="1600" dirty="0" smtClean="0"/>
              <a:t>Se espera que las compañías respeten el estado de derecho de esa región y o país. </a:t>
            </a:r>
            <a:endParaRPr lang="en-US" sz="1600" dirty="0">
              <a:ea typeface="ＭＳ Ｐゴシック" pitchFamily="-112" charset="-128"/>
            </a:endParaRPr>
          </a:p>
          <a:p>
            <a:pPr>
              <a:defRPr/>
            </a:pPr>
            <a:r>
              <a:rPr lang="es-ES" sz="1800" b="1" dirty="0" smtClean="0"/>
              <a:t>Normas internacionales de comportamiento </a:t>
            </a:r>
            <a:endParaRPr lang="en-US" sz="1800" b="1" dirty="0"/>
          </a:p>
          <a:p>
            <a:pPr lvl="1">
              <a:lnSpc>
                <a:spcPct val="100000"/>
              </a:lnSpc>
              <a:spcAft>
                <a:spcPts val="0"/>
              </a:spcAft>
              <a:defRPr/>
            </a:pPr>
            <a:r>
              <a:rPr lang="es-ES" sz="1600" dirty="0" smtClean="0"/>
              <a:t>Se espera que las empresas respeten las normas internacionales de comportamiento, a la vez que adhieran al principio de respeto del Estado de Derecho. </a:t>
            </a:r>
            <a:endParaRPr lang="en-US" sz="1600" dirty="0">
              <a:ea typeface="ＭＳ Ｐゴシック" pitchFamily="-112" charset="-128"/>
            </a:endParaRP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57</a:t>
            </a:fld>
            <a:endParaRPr lang="en-US" dirty="0"/>
          </a:p>
        </p:txBody>
      </p:sp>
      <p:pic>
        <p:nvPicPr>
          <p:cNvPr id="5" name="Picture 4"/>
          <p:cNvPicPr>
            <a:picLocks noChangeAspect="1"/>
          </p:cNvPicPr>
          <p:nvPr/>
        </p:nvPicPr>
        <p:blipFill>
          <a:blip r:embed="rId3" cstate="print"/>
          <a:stretch>
            <a:fillRect/>
          </a:stretch>
        </p:blipFill>
        <p:spPr>
          <a:xfrm>
            <a:off x="7162800" y="1905000"/>
            <a:ext cx="1547446" cy="1905000"/>
          </a:xfrm>
          <a:prstGeom prst="rect">
            <a:avLst/>
          </a:prstGeom>
        </p:spPr>
      </p:pic>
    </p:spTree>
    <p:extLst>
      <p:ext uri="{BB962C8B-B14F-4D97-AF65-F5344CB8AC3E}">
        <p14:creationId xmlns:p14="http://schemas.microsoft.com/office/powerpoint/2010/main" val="37671365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26"/>
          <p:cNvSpPr>
            <a:spLocks noGrp="1" noChangeArrowheads="1"/>
          </p:cNvSpPr>
          <p:nvPr>
            <p:ph type="title"/>
          </p:nvPr>
        </p:nvSpPr>
        <p:spPr>
          <a:xfrm>
            <a:off x="562708" y="-152400"/>
            <a:ext cx="7024744" cy="1143000"/>
          </a:xfrm>
        </p:spPr>
        <p:txBody>
          <a:bodyPr/>
          <a:lstStyle/>
          <a:p>
            <a:r>
              <a:rPr lang="en-US" dirty="0" smtClean="0"/>
              <a:t>La </a:t>
            </a:r>
            <a:r>
              <a:rPr lang="en-US" dirty="0" err="1" smtClean="0"/>
              <a:t>Familia</a:t>
            </a:r>
            <a:r>
              <a:rPr lang="en-US" dirty="0" smtClean="0"/>
              <a:t> ISO 14000 </a:t>
            </a:r>
          </a:p>
        </p:txBody>
      </p:sp>
      <p:sp>
        <p:nvSpPr>
          <p:cNvPr id="88067" name="Rectangle 1027"/>
          <p:cNvSpPr>
            <a:spLocks noGrp="1" noChangeArrowheads="1"/>
          </p:cNvSpPr>
          <p:nvPr>
            <p:ph idx="1"/>
          </p:nvPr>
        </p:nvSpPr>
        <p:spPr>
          <a:xfrm>
            <a:off x="381001" y="1371600"/>
            <a:ext cx="5867399" cy="4648200"/>
          </a:xfrm>
        </p:spPr>
        <p:txBody>
          <a:bodyPr>
            <a:normAutofit/>
          </a:bodyPr>
          <a:lstStyle/>
          <a:p>
            <a:r>
              <a:rPr lang="es-ES" sz="1800" dirty="0" smtClean="0"/>
              <a:t>Es una serie de documentos guías y estándares para ayudar a las organizaciones a abordar sus problemas ambientales. </a:t>
            </a:r>
            <a:r>
              <a:rPr lang="en-US" sz="1800" dirty="0" smtClean="0"/>
              <a:t/>
            </a:r>
            <a:br>
              <a:rPr lang="en-US" sz="1800" dirty="0" smtClean="0"/>
            </a:br>
            <a:endParaRPr lang="en-US" sz="1800" dirty="0" smtClean="0"/>
          </a:p>
          <a:p>
            <a:r>
              <a:rPr lang="es-ES" sz="1800" dirty="0" smtClean="0"/>
              <a:t>Las siguientes </a:t>
            </a:r>
            <a:r>
              <a:rPr lang="es-ES" sz="1800" dirty="0" err="1" smtClean="0"/>
              <a:t>ISO’s</a:t>
            </a:r>
            <a:r>
              <a:rPr lang="es-ES" sz="1800" dirty="0" smtClean="0"/>
              <a:t> se refieren al Sistema de Gestión  Ambiental (SGA)</a:t>
            </a:r>
            <a:endParaRPr lang="en-US" sz="1800" dirty="0" smtClean="0"/>
          </a:p>
          <a:p>
            <a:pPr lvl="1"/>
            <a:r>
              <a:rPr lang="en-US" sz="1800" b="1" dirty="0" smtClean="0"/>
              <a:t>14001: </a:t>
            </a:r>
            <a:r>
              <a:rPr lang="en-US" sz="1800" b="1" dirty="0" err="1" smtClean="0"/>
              <a:t>Sistema</a:t>
            </a:r>
            <a:r>
              <a:rPr lang="en-US" sz="1800" b="1" dirty="0" smtClean="0"/>
              <a:t> de </a:t>
            </a:r>
            <a:r>
              <a:rPr lang="en-US" sz="1800" b="1" dirty="0" err="1" smtClean="0"/>
              <a:t>Gestión</a:t>
            </a:r>
            <a:r>
              <a:rPr lang="en-US" sz="1800" b="1" dirty="0" smtClean="0"/>
              <a:t> </a:t>
            </a:r>
            <a:r>
              <a:rPr lang="en-US" sz="1800" b="1" dirty="0" err="1" smtClean="0"/>
              <a:t>Ambiental</a:t>
            </a:r>
            <a:endParaRPr lang="en-US" sz="1800" b="1" dirty="0" smtClean="0"/>
          </a:p>
          <a:p>
            <a:pPr lvl="1"/>
            <a:r>
              <a:rPr lang="en-US" sz="1800" dirty="0" smtClean="0"/>
              <a:t>14004: SGA- </a:t>
            </a:r>
            <a:r>
              <a:rPr lang="en-US" sz="1800" dirty="0" err="1" smtClean="0"/>
              <a:t>Directrices</a:t>
            </a:r>
            <a:r>
              <a:rPr lang="en-US" sz="1800" dirty="0" smtClean="0"/>
              <a:t> </a:t>
            </a:r>
            <a:r>
              <a:rPr lang="en-US" sz="1800" dirty="0" err="1" smtClean="0"/>
              <a:t>generales</a:t>
            </a:r>
            <a:endParaRPr lang="en-US" sz="1800" dirty="0" smtClean="0"/>
          </a:p>
          <a:p>
            <a:pPr lvl="1"/>
            <a:r>
              <a:rPr lang="en-US" sz="1800" dirty="0" smtClean="0"/>
              <a:t>14010: </a:t>
            </a:r>
            <a:r>
              <a:rPr lang="en-US" sz="1800" dirty="0" err="1" smtClean="0"/>
              <a:t>Directrices</a:t>
            </a:r>
            <a:r>
              <a:rPr lang="en-US" sz="1800" dirty="0" smtClean="0"/>
              <a:t> </a:t>
            </a:r>
            <a:r>
              <a:rPr lang="en-US" sz="1800" dirty="0" err="1" smtClean="0"/>
              <a:t>para</a:t>
            </a:r>
            <a:r>
              <a:rPr lang="en-US" sz="1800" dirty="0" smtClean="0"/>
              <a:t> la </a:t>
            </a:r>
            <a:r>
              <a:rPr lang="en-US" sz="1800" dirty="0" err="1" smtClean="0"/>
              <a:t>Auditoría</a:t>
            </a:r>
            <a:r>
              <a:rPr lang="en-US" sz="1800" dirty="0" smtClean="0"/>
              <a:t> </a:t>
            </a:r>
            <a:r>
              <a:rPr lang="en-US" sz="1800" dirty="0" err="1" smtClean="0"/>
              <a:t>Ambiental</a:t>
            </a:r>
            <a:r>
              <a:rPr lang="en-US" sz="1800" dirty="0" smtClean="0"/>
              <a:t> </a:t>
            </a:r>
          </a:p>
          <a:p>
            <a:pPr lvl="1"/>
            <a:r>
              <a:rPr lang="en-US" sz="1800" dirty="0" smtClean="0"/>
              <a:t>14011: </a:t>
            </a:r>
            <a:r>
              <a:rPr lang="en-US" sz="1800" dirty="0" err="1" smtClean="0"/>
              <a:t>Directrices</a:t>
            </a:r>
            <a:r>
              <a:rPr lang="en-US" sz="1800" dirty="0" smtClean="0"/>
              <a:t> </a:t>
            </a:r>
            <a:r>
              <a:rPr lang="en-US" sz="1800" dirty="0" err="1" smtClean="0"/>
              <a:t>para</a:t>
            </a:r>
            <a:r>
              <a:rPr lang="en-US" sz="1800" dirty="0" smtClean="0"/>
              <a:t> la </a:t>
            </a:r>
            <a:r>
              <a:rPr lang="en-US" sz="1800" dirty="0" err="1" smtClean="0"/>
              <a:t>Auditoría</a:t>
            </a:r>
            <a:r>
              <a:rPr lang="en-US" sz="1800" dirty="0" smtClean="0"/>
              <a:t> de un SGA</a:t>
            </a:r>
          </a:p>
          <a:p>
            <a:pPr lvl="1"/>
            <a:r>
              <a:rPr lang="en-US" sz="1800" dirty="0" smtClean="0"/>
              <a:t>14012: </a:t>
            </a:r>
            <a:r>
              <a:rPr lang="en-US" sz="1800" dirty="0" err="1" smtClean="0"/>
              <a:t>Auditoría</a:t>
            </a:r>
            <a:r>
              <a:rPr lang="en-US" sz="1800" dirty="0" smtClean="0"/>
              <a:t>- </a:t>
            </a:r>
            <a:r>
              <a:rPr lang="en-US" sz="1800" dirty="0" err="1" smtClean="0"/>
              <a:t>Criterios</a:t>
            </a:r>
            <a:r>
              <a:rPr lang="en-US" sz="1800" dirty="0" smtClean="0"/>
              <a:t> de </a:t>
            </a:r>
            <a:r>
              <a:rPr lang="en-US" sz="1800" dirty="0" err="1" smtClean="0"/>
              <a:t>Calificación</a:t>
            </a:r>
            <a:endParaRPr lang="en-US" sz="1800" dirty="0" smtClean="0"/>
          </a:p>
          <a:p>
            <a:pPr lvl="1"/>
            <a:r>
              <a:rPr lang="en-US" sz="1800" dirty="0" smtClean="0"/>
              <a:t>14064: Gases de </a:t>
            </a:r>
            <a:r>
              <a:rPr lang="en-US" sz="1800" dirty="0" err="1" smtClean="0"/>
              <a:t>efecto</a:t>
            </a:r>
            <a:r>
              <a:rPr lang="en-US" sz="1800" dirty="0" smtClean="0"/>
              <a:t> </a:t>
            </a:r>
            <a:r>
              <a:rPr lang="en-US" sz="1800" dirty="0" err="1" smtClean="0"/>
              <a:t>invernadero</a:t>
            </a:r>
            <a:endParaRPr lang="en-US" sz="1800" dirty="0" smtClean="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58</a:t>
            </a:fld>
            <a:endParaRPr lang="en-US" dirty="0"/>
          </a:p>
        </p:txBody>
      </p:sp>
      <p:pic>
        <p:nvPicPr>
          <p:cNvPr id="2" name="Picture 1"/>
          <p:cNvPicPr>
            <a:picLocks noChangeAspect="1"/>
          </p:cNvPicPr>
          <p:nvPr/>
        </p:nvPicPr>
        <p:blipFill>
          <a:blip r:embed="rId3" cstate="print"/>
          <a:stretch>
            <a:fillRect/>
          </a:stretch>
        </p:blipFill>
        <p:spPr>
          <a:xfrm>
            <a:off x="6705600" y="1828800"/>
            <a:ext cx="1899138" cy="1028700"/>
          </a:xfrm>
          <a:prstGeom prst="rect">
            <a:avLst/>
          </a:prstGeom>
        </p:spPr>
      </p:pic>
    </p:spTree>
    <p:extLst>
      <p:ext uri="{BB962C8B-B14F-4D97-AF65-F5344CB8AC3E}">
        <p14:creationId xmlns:p14="http://schemas.microsoft.com/office/powerpoint/2010/main" val="5639124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Qué</a:t>
            </a:r>
            <a:r>
              <a:rPr lang="en-US" dirty="0" smtClean="0"/>
              <a:t> </a:t>
            </a:r>
            <a:r>
              <a:rPr lang="en-US" dirty="0" err="1" smtClean="0"/>
              <a:t>es</a:t>
            </a:r>
            <a:r>
              <a:rPr lang="en-US" dirty="0" smtClean="0"/>
              <a:t> el </a:t>
            </a:r>
            <a:r>
              <a:rPr lang="en-US" dirty="0" err="1" smtClean="0"/>
              <a:t>Medio</a:t>
            </a:r>
            <a:r>
              <a:rPr lang="en-US" dirty="0" smtClean="0"/>
              <a:t> </a:t>
            </a:r>
            <a:r>
              <a:rPr lang="en-US" dirty="0" err="1" smtClean="0"/>
              <a:t>Ambiente</a:t>
            </a:r>
            <a:r>
              <a:rPr lang="en-US" dirty="0" smtClean="0"/>
              <a:t>?</a:t>
            </a:r>
            <a:endParaRPr lang="en-US" dirty="0"/>
          </a:p>
        </p:txBody>
      </p:sp>
      <p:sp>
        <p:nvSpPr>
          <p:cNvPr id="3" name="Content Placeholder 2"/>
          <p:cNvSpPr>
            <a:spLocks noGrp="1"/>
          </p:cNvSpPr>
          <p:nvPr>
            <p:ph idx="1"/>
          </p:nvPr>
        </p:nvSpPr>
        <p:spPr>
          <a:xfrm>
            <a:off x="140677" y="1447801"/>
            <a:ext cx="6352442" cy="1676400"/>
          </a:xfrm>
        </p:spPr>
        <p:txBody>
          <a:bodyPr>
            <a:normAutofit fontScale="85000" lnSpcReduction="20000"/>
          </a:bodyPr>
          <a:lstStyle/>
          <a:p>
            <a:r>
              <a:rPr lang="es-ES" b="1" dirty="0" smtClean="0"/>
              <a:t>Medio Ambiente</a:t>
            </a:r>
            <a:r>
              <a:rPr lang="es-ES" dirty="0" smtClean="0"/>
              <a:t>: Entorno en el que una organización opera, incluido el aire, el agua, el suelo, los recursos naturales, la flora, la fauna, los seres humanos y su interrelación. (ISO 14001:2004)</a:t>
            </a:r>
            <a:endParaRPr lang="en-US" dirty="0"/>
          </a:p>
          <a:p>
            <a:endParaRPr lang="en-US"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59</a:t>
            </a:fld>
            <a:endParaRPr lang="en-US" dirty="0"/>
          </a:p>
        </p:txBody>
      </p:sp>
      <p:pic>
        <p:nvPicPr>
          <p:cNvPr id="6" name="Picture 5"/>
          <p:cNvPicPr>
            <a:picLocks noChangeAspect="1"/>
          </p:cNvPicPr>
          <p:nvPr/>
        </p:nvPicPr>
        <p:blipFill>
          <a:blip r:embed="rId2" cstate="print"/>
          <a:stretch>
            <a:fillRect/>
          </a:stretch>
        </p:blipFill>
        <p:spPr>
          <a:xfrm>
            <a:off x="6822831" y="2133600"/>
            <a:ext cx="1899138" cy="1028700"/>
          </a:xfrm>
          <a:prstGeom prst="rect">
            <a:avLst/>
          </a:prstGeom>
        </p:spPr>
      </p:pic>
    </p:spTree>
    <p:extLst>
      <p:ext uri="{BB962C8B-B14F-4D97-AF65-F5344CB8AC3E}">
        <p14:creationId xmlns:p14="http://schemas.microsoft.com/office/powerpoint/2010/main" val="15325686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81" y="109538"/>
            <a:ext cx="6775119" cy="1143000"/>
          </a:xfrm>
        </p:spPr>
        <p:txBody>
          <a:bodyPr/>
          <a:lstStyle/>
          <a:p>
            <a:r>
              <a:rPr lang="en-US" dirty="0" err="1" smtClean="0"/>
              <a:t>Activo</a:t>
            </a:r>
            <a:r>
              <a:rPr lang="en-US" dirty="0" smtClean="0"/>
              <a:t> en </a:t>
            </a:r>
            <a:r>
              <a:rPr lang="en-US" dirty="0" err="1" smtClean="0"/>
              <a:t>más</a:t>
            </a:r>
            <a:r>
              <a:rPr lang="en-US" dirty="0" smtClean="0"/>
              <a:t> de 125 </a:t>
            </a:r>
            <a:r>
              <a:rPr lang="en-US" dirty="0" err="1" smtClean="0"/>
              <a:t>países</a:t>
            </a:r>
            <a:r>
              <a:rPr lang="en-US" dirty="0" smtClean="0"/>
              <a:t> y </a:t>
            </a:r>
            <a:r>
              <a:rPr lang="en-US" dirty="0" err="1" smtClean="0"/>
              <a:t>continúa</a:t>
            </a:r>
            <a:r>
              <a:rPr lang="en-US" dirty="0" smtClean="0"/>
              <a:t> </a:t>
            </a:r>
            <a:r>
              <a:rPr lang="en-US" dirty="0" err="1" smtClean="0"/>
              <a:t>creciendo</a:t>
            </a:r>
            <a:endParaRPr lang="en-US" dirty="0"/>
          </a:p>
        </p:txBody>
      </p:sp>
      <p:sp>
        <p:nvSpPr>
          <p:cNvPr id="4" name="Content Placeholder 3"/>
          <p:cNvSpPr>
            <a:spLocks noGrp="1"/>
          </p:cNvSpPr>
          <p:nvPr>
            <p:ph sz="half" idx="2"/>
          </p:nvPr>
        </p:nvSpPr>
        <p:spPr>
          <a:xfrm>
            <a:off x="152400" y="1905000"/>
            <a:ext cx="4267200" cy="2514600"/>
          </a:xfrm>
        </p:spPr>
        <p:txBody>
          <a:bodyPr>
            <a:normAutofit fontScale="92500" lnSpcReduction="20000"/>
          </a:bodyPr>
          <a:lstStyle/>
          <a:p>
            <a:pPr marL="0" indent="0">
              <a:buNone/>
            </a:pPr>
            <a:r>
              <a:rPr lang="en-US" dirty="0" smtClean="0"/>
              <a:t>GPM </a:t>
            </a:r>
            <a:r>
              <a:rPr lang="en-US" dirty="0" err="1" smtClean="0"/>
              <a:t>es</a:t>
            </a:r>
            <a:r>
              <a:rPr lang="en-US" dirty="0" smtClean="0"/>
              <a:t> la </a:t>
            </a:r>
            <a:r>
              <a:rPr lang="en-US" dirty="0" err="1" smtClean="0"/>
              <a:t>más</a:t>
            </a:r>
            <a:r>
              <a:rPr lang="en-US" dirty="0" smtClean="0"/>
              <a:t> </a:t>
            </a:r>
            <a:r>
              <a:rPr lang="en-US" dirty="0" err="1" smtClean="0"/>
              <a:t>grande</a:t>
            </a:r>
            <a:r>
              <a:rPr lang="en-US" dirty="0" smtClean="0"/>
              <a:t> </a:t>
            </a:r>
            <a:r>
              <a:rPr lang="en-US" dirty="0" err="1" smtClean="0"/>
              <a:t>organización</a:t>
            </a:r>
            <a:r>
              <a:rPr lang="en-US" dirty="0" smtClean="0"/>
              <a:t> de </a:t>
            </a:r>
            <a:r>
              <a:rPr lang="en-US" dirty="0" err="1" smtClean="0"/>
              <a:t>capacitación</a:t>
            </a:r>
            <a:r>
              <a:rPr lang="en-US" dirty="0" smtClean="0"/>
              <a:t> </a:t>
            </a:r>
            <a:r>
              <a:rPr lang="en-US" dirty="0" err="1" smtClean="0"/>
              <a:t>sobre</a:t>
            </a:r>
            <a:r>
              <a:rPr lang="en-US" dirty="0" smtClean="0"/>
              <a:t> </a:t>
            </a:r>
            <a:r>
              <a:rPr lang="en-US" dirty="0" err="1" smtClean="0"/>
              <a:t>Sostenibilidad</a:t>
            </a:r>
            <a:r>
              <a:rPr lang="en-US" dirty="0" smtClean="0"/>
              <a:t> en el </a:t>
            </a:r>
            <a:r>
              <a:rPr lang="en-US" dirty="0" err="1" smtClean="0"/>
              <a:t>Mundo</a:t>
            </a:r>
            <a:r>
              <a:rPr lang="en-US" dirty="0" smtClean="0"/>
              <a:t>.</a:t>
            </a:r>
          </a:p>
          <a:p>
            <a:pPr marL="0" indent="0">
              <a:buNone/>
            </a:pPr>
            <a:r>
              <a:rPr lang="en-US" dirty="0" smtClean="0"/>
              <a:t>(La </a:t>
            </a:r>
            <a:r>
              <a:rPr lang="en-US" dirty="0" err="1" smtClean="0"/>
              <a:t>única</a:t>
            </a:r>
            <a:r>
              <a:rPr lang="en-US" dirty="0" smtClean="0"/>
              <a:t> </a:t>
            </a:r>
            <a:r>
              <a:rPr lang="en-US" dirty="0" err="1" smtClean="0"/>
              <a:t>Organización</a:t>
            </a:r>
            <a:r>
              <a:rPr lang="en-US" dirty="0" smtClean="0"/>
              <a:t> de </a:t>
            </a:r>
            <a:r>
              <a:rPr lang="en-US" dirty="0" err="1" smtClean="0"/>
              <a:t>Dirección</a:t>
            </a:r>
            <a:r>
              <a:rPr lang="en-US" dirty="0" smtClean="0"/>
              <a:t> de </a:t>
            </a:r>
            <a:r>
              <a:rPr lang="en-US" dirty="0" err="1" smtClean="0"/>
              <a:t>Proyectos</a:t>
            </a:r>
            <a:r>
              <a:rPr lang="en-US" dirty="0" smtClean="0"/>
              <a:t> </a:t>
            </a:r>
            <a:r>
              <a:rPr lang="en-US" dirty="0" err="1" smtClean="0"/>
              <a:t>Sostenibles</a:t>
            </a:r>
            <a:r>
              <a:rPr lang="en-US" dirty="0" smtClean="0"/>
              <a:t>)</a:t>
            </a:r>
          </a:p>
          <a:p>
            <a:pPr marL="0" indent="0">
              <a:buNone/>
            </a:pPr>
            <a:endParaRPr lang="en-US" dirty="0"/>
          </a:p>
          <a:p>
            <a:pPr marL="0" indent="0">
              <a:buNone/>
            </a:pPr>
            <a:endParaRPr lang="en-US" dirty="0"/>
          </a:p>
        </p:txBody>
      </p:sp>
      <p:pic>
        <p:nvPicPr>
          <p:cNvPr id="10" name="Picture 9" descr="GPM Evolv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5029200"/>
            <a:ext cx="2422953" cy="774700"/>
          </a:xfrm>
          <a:prstGeom prst="rect">
            <a:avLst/>
          </a:prstGeom>
        </p:spPr>
      </p:pic>
      <p:sp>
        <p:nvSpPr>
          <p:cNvPr id="3" name="TextBox 2"/>
          <p:cNvSpPr txBox="1"/>
          <p:nvPr/>
        </p:nvSpPr>
        <p:spPr>
          <a:xfrm>
            <a:off x="159081" y="5545602"/>
            <a:ext cx="5489516" cy="615553"/>
          </a:xfrm>
          <a:prstGeom prst="rect">
            <a:avLst/>
          </a:prstGeom>
          <a:noFill/>
        </p:spPr>
        <p:txBody>
          <a:bodyPr wrap="none" rtlCol="0">
            <a:spAutoFit/>
          </a:bodyPr>
          <a:lstStyle/>
          <a:p>
            <a:r>
              <a:rPr lang="en-US" sz="1600" dirty="0"/>
              <a:t>(</a:t>
            </a:r>
            <a:r>
              <a:rPr lang="en-US" sz="1600" dirty="0" smtClean="0"/>
              <a:t>No </a:t>
            </a:r>
            <a:r>
              <a:rPr lang="en-US" sz="1600" dirty="0" err="1" smtClean="0"/>
              <a:t>confundirse</a:t>
            </a:r>
            <a:r>
              <a:rPr lang="en-US" sz="1600" dirty="0" smtClean="0"/>
              <a:t> con German </a:t>
            </a:r>
            <a:r>
              <a:rPr lang="en-US" sz="1600" dirty="0"/>
              <a:t>Project Management Association)</a:t>
            </a:r>
          </a:p>
          <a:p>
            <a:endParaRPr lang="en-US" dirty="0"/>
          </a:p>
        </p:txBody>
      </p:sp>
      <p:pic>
        <p:nvPicPr>
          <p:cNvPr id="7" name="Picture 6" descr="ma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3226" y="1905000"/>
            <a:ext cx="5054600" cy="2499323"/>
          </a:xfrm>
          <a:prstGeom prst="rect">
            <a:avLst/>
          </a:prstGeom>
        </p:spPr>
      </p:pic>
    </p:spTree>
    <p:extLst>
      <p:ext uri="{BB962C8B-B14F-4D97-AF65-F5344CB8AC3E}">
        <p14:creationId xmlns:p14="http://schemas.microsoft.com/office/powerpoint/2010/main" val="1654979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a:xfrm>
            <a:off x="351693" y="-228600"/>
            <a:ext cx="7024744" cy="1143000"/>
          </a:xfrm>
        </p:spPr>
        <p:txBody>
          <a:bodyPr/>
          <a:lstStyle/>
          <a:p>
            <a:r>
              <a:rPr lang="en-US" dirty="0" err="1" smtClean="0"/>
              <a:t>Elementos</a:t>
            </a:r>
            <a:r>
              <a:rPr lang="en-US" dirty="0" smtClean="0"/>
              <a:t> Claves de ISO 14001</a:t>
            </a:r>
          </a:p>
        </p:txBody>
      </p:sp>
      <p:sp>
        <p:nvSpPr>
          <p:cNvPr id="93187" name="Rectangle 1027"/>
          <p:cNvSpPr>
            <a:spLocks noGrp="1" noChangeArrowheads="1"/>
          </p:cNvSpPr>
          <p:nvPr>
            <p:ph idx="1"/>
          </p:nvPr>
        </p:nvSpPr>
        <p:spPr>
          <a:xfrm>
            <a:off x="381000" y="838200"/>
            <a:ext cx="6324599" cy="5257800"/>
          </a:xfrm>
        </p:spPr>
        <p:txBody>
          <a:bodyPr>
            <a:noAutofit/>
          </a:bodyPr>
          <a:lstStyle/>
          <a:p>
            <a:endParaRPr lang="en-US" sz="1400" dirty="0"/>
          </a:p>
          <a:p>
            <a:pPr lvl="1">
              <a:lnSpc>
                <a:spcPct val="120000"/>
              </a:lnSpc>
            </a:pPr>
            <a:r>
              <a:rPr lang="en-US" sz="1800" dirty="0" err="1" smtClean="0"/>
              <a:t>Declaración</a:t>
            </a:r>
            <a:r>
              <a:rPr lang="en-US" sz="1800" dirty="0" smtClean="0"/>
              <a:t> de la </a:t>
            </a:r>
            <a:r>
              <a:rPr lang="en-US" sz="1800" dirty="0" err="1" smtClean="0"/>
              <a:t>Política</a:t>
            </a:r>
            <a:r>
              <a:rPr lang="en-US" sz="1800" dirty="0" smtClean="0"/>
              <a:t> </a:t>
            </a:r>
          </a:p>
          <a:p>
            <a:pPr lvl="1">
              <a:lnSpc>
                <a:spcPct val="120000"/>
              </a:lnSpc>
            </a:pPr>
            <a:r>
              <a:rPr lang="en-US" sz="1800" dirty="0" err="1" smtClean="0"/>
              <a:t>Identificación</a:t>
            </a:r>
            <a:r>
              <a:rPr lang="en-US" sz="1800" dirty="0" smtClean="0"/>
              <a:t> de los </a:t>
            </a:r>
            <a:r>
              <a:rPr lang="en-US" sz="1800" dirty="0" err="1" smtClean="0"/>
              <a:t>Impactos</a:t>
            </a:r>
            <a:r>
              <a:rPr lang="en-US" sz="1800" dirty="0" smtClean="0"/>
              <a:t> </a:t>
            </a:r>
            <a:r>
              <a:rPr lang="en-US" sz="1800" dirty="0" err="1" smtClean="0"/>
              <a:t>Ambientales</a:t>
            </a:r>
            <a:r>
              <a:rPr lang="en-US" sz="1800" dirty="0" smtClean="0"/>
              <a:t> </a:t>
            </a:r>
            <a:r>
              <a:rPr lang="en-US" sz="1800" dirty="0" err="1" smtClean="0"/>
              <a:t>Significativos</a:t>
            </a:r>
            <a:r>
              <a:rPr lang="en-US" sz="1800" dirty="0" smtClean="0"/>
              <a:t> y de los </a:t>
            </a:r>
            <a:r>
              <a:rPr lang="en-US" sz="1800" dirty="0" err="1" smtClean="0"/>
              <a:t>Requerimientos</a:t>
            </a:r>
            <a:r>
              <a:rPr lang="en-US" sz="1800" dirty="0" smtClean="0"/>
              <a:t> </a:t>
            </a:r>
            <a:r>
              <a:rPr lang="en-US" sz="1800" dirty="0" err="1" smtClean="0"/>
              <a:t>Legales</a:t>
            </a:r>
            <a:r>
              <a:rPr lang="en-US" sz="1800" dirty="0" smtClean="0"/>
              <a:t> </a:t>
            </a:r>
            <a:r>
              <a:rPr lang="en-US" sz="1800" dirty="0" err="1" smtClean="0"/>
              <a:t>Ambientales</a:t>
            </a:r>
            <a:endParaRPr lang="en-US" sz="1800" dirty="0"/>
          </a:p>
          <a:p>
            <a:pPr lvl="1">
              <a:lnSpc>
                <a:spcPct val="120000"/>
              </a:lnSpc>
            </a:pPr>
            <a:r>
              <a:rPr lang="en-US" sz="1800" dirty="0" err="1" smtClean="0"/>
              <a:t>Establesimiento</a:t>
            </a:r>
            <a:r>
              <a:rPr lang="en-US" sz="1800" dirty="0" smtClean="0"/>
              <a:t> de </a:t>
            </a:r>
            <a:r>
              <a:rPr lang="en-US" sz="1800" dirty="0" err="1" smtClean="0"/>
              <a:t>Programas</a:t>
            </a:r>
            <a:r>
              <a:rPr lang="en-US" sz="1800" dirty="0" smtClean="0"/>
              <a:t>, </a:t>
            </a:r>
            <a:r>
              <a:rPr lang="en-US" sz="1800" dirty="0" err="1" smtClean="0"/>
              <a:t>Objetivos</a:t>
            </a:r>
            <a:r>
              <a:rPr lang="en-US" sz="1800" dirty="0" smtClean="0"/>
              <a:t> y </a:t>
            </a:r>
            <a:r>
              <a:rPr lang="en-US" sz="1800" dirty="0" err="1" smtClean="0"/>
              <a:t>Metas</a:t>
            </a:r>
            <a:endParaRPr lang="en-US" sz="1800" dirty="0"/>
          </a:p>
          <a:p>
            <a:pPr lvl="1">
              <a:lnSpc>
                <a:spcPct val="120000"/>
              </a:lnSpc>
            </a:pPr>
            <a:r>
              <a:rPr lang="en-US" sz="1800" dirty="0" smtClean="0"/>
              <a:t>Plan de </a:t>
            </a:r>
            <a:r>
              <a:rPr lang="en-US" sz="1800" dirty="0" err="1" smtClean="0"/>
              <a:t>Emergencia</a:t>
            </a:r>
            <a:endParaRPr lang="en-US" sz="1800" dirty="0"/>
          </a:p>
          <a:p>
            <a:pPr lvl="1">
              <a:lnSpc>
                <a:spcPct val="120000"/>
              </a:lnSpc>
            </a:pPr>
            <a:r>
              <a:rPr lang="en-US" sz="1800" dirty="0" smtClean="0"/>
              <a:t>Control </a:t>
            </a:r>
            <a:r>
              <a:rPr lang="en-US" sz="1800" dirty="0" err="1" smtClean="0"/>
              <a:t>Operativo</a:t>
            </a:r>
            <a:r>
              <a:rPr lang="en-US" sz="1800" dirty="0" smtClean="0"/>
              <a:t> </a:t>
            </a:r>
            <a:r>
              <a:rPr lang="en-US" sz="1800" dirty="0" err="1" smtClean="0"/>
              <a:t>para</a:t>
            </a:r>
            <a:r>
              <a:rPr lang="en-US" sz="1800" dirty="0" smtClean="0"/>
              <a:t> </a:t>
            </a:r>
            <a:r>
              <a:rPr lang="en-US" sz="1800" dirty="0" err="1" smtClean="0"/>
              <a:t>lograr</a:t>
            </a:r>
            <a:r>
              <a:rPr lang="en-US" sz="1800" dirty="0" smtClean="0"/>
              <a:t> los </a:t>
            </a:r>
            <a:r>
              <a:rPr lang="en-US" sz="1800" dirty="0" err="1" smtClean="0"/>
              <a:t>Objetivos</a:t>
            </a:r>
            <a:r>
              <a:rPr lang="en-US" sz="1800" dirty="0" smtClean="0"/>
              <a:t> y </a:t>
            </a:r>
            <a:r>
              <a:rPr lang="en-US" sz="1800" dirty="0" err="1" smtClean="0"/>
              <a:t>Metas</a:t>
            </a:r>
            <a:r>
              <a:rPr lang="en-US" sz="1800" dirty="0" smtClean="0"/>
              <a:t> </a:t>
            </a:r>
            <a:r>
              <a:rPr lang="en-US" sz="1800" dirty="0" err="1" smtClean="0"/>
              <a:t>Ambientales</a:t>
            </a:r>
            <a:endParaRPr lang="en-US" sz="1800" dirty="0"/>
          </a:p>
          <a:p>
            <a:pPr lvl="1">
              <a:lnSpc>
                <a:spcPct val="120000"/>
              </a:lnSpc>
            </a:pPr>
            <a:r>
              <a:rPr lang="en-US" sz="1800" dirty="0" smtClean="0"/>
              <a:t>Roles y </a:t>
            </a:r>
            <a:r>
              <a:rPr lang="en-US" sz="1800" dirty="0" err="1" smtClean="0"/>
              <a:t>Responsabilidades</a:t>
            </a:r>
            <a:r>
              <a:rPr lang="en-US" sz="1800" dirty="0" smtClean="0"/>
              <a:t> de los </a:t>
            </a:r>
            <a:r>
              <a:rPr lang="en-US" sz="1800" dirty="0" err="1" smtClean="0"/>
              <a:t>Recursos</a:t>
            </a:r>
            <a:r>
              <a:rPr lang="en-US" sz="1800" dirty="0" smtClean="0"/>
              <a:t> </a:t>
            </a:r>
            <a:r>
              <a:rPr lang="en-US" sz="1800" dirty="0" err="1" smtClean="0"/>
              <a:t>Humanos</a:t>
            </a:r>
            <a:endParaRPr lang="en-US" sz="1800" dirty="0" smtClean="0"/>
          </a:p>
          <a:p>
            <a:pPr lvl="1">
              <a:lnSpc>
                <a:spcPct val="120000"/>
              </a:lnSpc>
            </a:pPr>
            <a:r>
              <a:rPr lang="en-US" sz="1800" dirty="0" err="1" smtClean="0"/>
              <a:t>Capacitación</a:t>
            </a:r>
            <a:r>
              <a:rPr lang="en-US" sz="1800" dirty="0" smtClean="0"/>
              <a:t> </a:t>
            </a:r>
          </a:p>
          <a:p>
            <a:pPr lvl="1">
              <a:lnSpc>
                <a:spcPct val="120000"/>
              </a:lnSpc>
            </a:pPr>
            <a:r>
              <a:rPr lang="en-US" sz="1800" dirty="0" err="1" smtClean="0"/>
              <a:t>Comunicación</a:t>
            </a:r>
            <a:endParaRPr lang="en-US" sz="1800" dirty="0"/>
          </a:p>
          <a:p>
            <a:pPr lvl="1">
              <a:lnSpc>
                <a:spcPct val="120000"/>
              </a:lnSpc>
            </a:pPr>
            <a:r>
              <a:rPr lang="en-US" sz="1800" dirty="0" err="1" smtClean="0"/>
              <a:t>Auditorías</a:t>
            </a:r>
            <a:r>
              <a:rPr lang="en-US" sz="1800" dirty="0" smtClean="0"/>
              <a:t> </a:t>
            </a:r>
            <a:r>
              <a:rPr lang="en-US" sz="1800" dirty="0" err="1" smtClean="0"/>
              <a:t>Internas</a:t>
            </a:r>
            <a:r>
              <a:rPr lang="en-US" sz="1800" dirty="0" smtClean="0"/>
              <a:t>. </a:t>
            </a:r>
            <a:r>
              <a:rPr lang="en-US" sz="1800" dirty="0" err="1" smtClean="0"/>
              <a:t>Acciones</a:t>
            </a:r>
            <a:r>
              <a:rPr lang="en-US" sz="1800" dirty="0" smtClean="0"/>
              <a:t> </a:t>
            </a:r>
            <a:r>
              <a:rPr lang="en-US" sz="1800" dirty="0" err="1" smtClean="0"/>
              <a:t>correctivas</a:t>
            </a:r>
            <a:r>
              <a:rPr lang="en-US" sz="1800" dirty="0" smtClean="0"/>
              <a:t>.</a:t>
            </a:r>
            <a:endParaRPr lang="en-US" sz="1800" dirty="0"/>
          </a:p>
          <a:p>
            <a:pPr lvl="1">
              <a:lnSpc>
                <a:spcPct val="120000"/>
              </a:lnSpc>
            </a:pPr>
            <a:r>
              <a:rPr lang="en-US" sz="1800" dirty="0" err="1" smtClean="0"/>
              <a:t>Revisión</a:t>
            </a:r>
            <a:r>
              <a:rPr lang="en-US" sz="1800" dirty="0" smtClean="0"/>
              <a:t> </a:t>
            </a:r>
            <a:r>
              <a:rPr lang="en-US" sz="1800" dirty="0" err="1" smtClean="0"/>
              <a:t>por</a:t>
            </a:r>
            <a:r>
              <a:rPr lang="en-US" sz="1800" dirty="0" smtClean="0"/>
              <a:t> la </a:t>
            </a:r>
            <a:r>
              <a:rPr lang="en-US" sz="1800" dirty="0" err="1" smtClean="0"/>
              <a:t>Dirección</a:t>
            </a:r>
            <a:endParaRPr lang="en-US" sz="1800" dirty="0"/>
          </a:p>
          <a:p>
            <a:pPr lvl="1">
              <a:lnSpc>
                <a:spcPct val="90000"/>
              </a:lnSpc>
              <a:buFont typeface="Wingdings" pitchFamily="2" charset="2"/>
              <a:buNone/>
            </a:pPr>
            <a:endParaRPr lang="en-US" sz="1200" dirty="0" smtClean="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60</a:t>
            </a:fld>
            <a:endParaRPr lang="en-US" dirty="0"/>
          </a:p>
        </p:txBody>
      </p:sp>
      <p:pic>
        <p:nvPicPr>
          <p:cNvPr id="5" name="Picture 4"/>
          <p:cNvPicPr>
            <a:picLocks noChangeAspect="1"/>
          </p:cNvPicPr>
          <p:nvPr/>
        </p:nvPicPr>
        <p:blipFill>
          <a:blip r:embed="rId3" cstate="print"/>
          <a:stretch>
            <a:fillRect/>
          </a:stretch>
        </p:blipFill>
        <p:spPr>
          <a:xfrm>
            <a:off x="6858000" y="1676400"/>
            <a:ext cx="1899138" cy="1028700"/>
          </a:xfrm>
          <a:prstGeom prst="rect">
            <a:avLst/>
          </a:prstGeom>
        </p:spPr>
      </p:pic>
    </p:spTree>
    <p:extLst>
      <p:ext uri="{BB962C8B-B14F-4D97-AF65-F5344CB8AC3E}">
        <p14:creationId xmlns:p14="http://schemas.microsoft.com/office/powerpoint/2010/main" val="2229410027"/>
      </p:ext>
    </p:extLst>
  </p:cSld>
  <p:clrMapOvr>
    <a:masterClrMapping/>
  </p:clrMapOvr>
  <p:transition>
    <p:strips dir="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92370" y="228600"/>
            <a:ext cx="7024744" cy="762000"/>
          </a:xfrm>
        </p:spPr>
        <p:txBody>
          <a:bodyPr/>
          <a:lstStyle/>
          <a:p>
            <a:r>
              <a:rPr lang="en-US" dirty="0" err="1" smtClean="0"/>
              <a:t>Qué</a:t>
            </a:r>
            <a:r>
              <a:rPr lang="en-US" dirty="0" smtClean="0"/>
              <a:t> </a:t>
            </a:r>
            <a:r>
              <a:rPr lang="en-US" dirty="0" err="1" smtClean="0"/>
              <a:t>es</a:t>
            </a:r>
            <a:r>
              <a:rPr lang="en-US" dirty="0" smtClean="0"/>
              <a:t> un SGA?</a:t>
            </a:r>
          </a:p>
        </p:txBody>
      </p:sp>
      <p:sp>
        <p:nvSpPr>
          <p:cNvPr id="89091" name="Rectangle 3"/>
          <p:cNvSpPr>
            <a:spLocks noGrp="1" noChangeArrowheads="1"/>
          </p:cNvSpPr>
          <p:nvPr>
            <p:ph idx="1"/>
          </p:nvPr>
        </p:nvSpPr>
        <p:spPr>
          <a:xfrm>
            <a:off x="381001" y="1676402"/>
            <a:ext cx="5808785" cy="3976687"/>
          </a:xfrm>
        </p:spPr>
        <p:txBody>
          <a:bodyPr>
            <a:normAutofit/>
          </a:bodyPr>
          <a:lstStyle/>
          <a:p>
            <a:r>
              <a:rPr lang="en-US" sz="1900" b="0" dirty="0" err="1" smtClean="0"/>
              <a:t>Modo</a:t>
            </a:r>
            <a:r>
              <a:rPr lang="en-US" sz="1900" b="0" dirty="0" smtClean="0"/>
              <a:t> </a:t>
            </a:r>
            <a:r>
              <a:rPr lang="en-US" sz="1900" b="0" dirty="0" err="1" smtClean="0"/>
              <a:t>sistemático</a:t>
            </a:r>
            <a:r>
              <a:rPr lang="en-US" sz="1900" b="0" dirty="0" smtClean="0"/>
              <a:t> de </a:t>
            </a:r>
            <a:r>
              <a:rPr lang="en-US" sz="1900" b="0" dirty="0" err="1" smtClean="0"/>
              <a:t>gestionar</a:t>
            </a:r>
            <a:r>
              <a:rPr lang="en-US" sz="1900" b="0" dirty="0" smtClean="0"/>
              <a:t> los </a:t>
            </a:r>
            <a:r>
              <a:rPr lang="en-US" sz="1900" b="0" dirty="0" err="1" smtClean="0"/>
              <a:t>asuntos</a:t>
            </a:r>
            <a:r>
              <a:rPr lang="en-US" sz="1900" b="0" dirty="0" smtClean="0"/>
              <a:t> </a:t>
            </a:r>
            <a:r>
              <a:rPr lang="en-US" sz="1900" b="0" dirty="0" err="1" smtClean="0"/>
              <a:t>ambientales</a:t>
            </a:r>
            <a:r>
              <a:rPr lang="en-US" sz="1900" b="0" dirty="0" smtClean="0"/>
              <a:t> de la </a:t>
            </a:r>
            <a:r>
              <a:rPr lang="en-US" sz="1900" b="0" dirty="0" err="1" smtClean="0"/>
              <a:t>organización</a:t>
            </a:r>
            <a:endParaRPr lang="en-US" sz="1900" b="0" dirty="0" smtClean="0"/>
          </a:p>
          <a:p>
            <a:r>
              <a:rPr lang="en-US" sz="1900" b="0" dirty="0" err="1" smtClean="0"/>
              <a:t>Basado</a:t>
            </a:r>
            <a:r>
              <a:rPr lang="en-US" sz="1900" b="0" dirty="0" smtClean="0"/>
              <a:t> en el </a:t>
            </a:r>
            <a:r>
              <a:rPr lang="en-US" sz="1900" b="0" dirty="0" err="1" smtClean="0"/>
              <a:t>Modelo</a:t>
            </a:r>
            <a:r>
              <a:rPr lang="en-US" sz="1900" b="0" dirty="0" smtClean="0"/>
              <a:t> </a:t>
            </a:r>
            <a:r>
              <a:rPr lang="en-US" sz="1900" b="0" dirty="0" err="1" smtClean="0"/>
              <a:t>Planificar</a:t>
            </a:r>
            <a:r>
              <a:rPr lang="en-US" sz="1900" b="0" dirty="0" smtClean="0"/>
              <a:t>- </a:t>
            </a:r>
            <a:r>
              <a:rPr lang="en-US" sz="1900" b="0" dirty="0" err="1" smtClean="0"/>
              <a:t>Hacer</a:t>
            </a:r>
            <a:r>
              <a:rPr lang="en-US" sz="1900" b="0" dirty="0" smtClean="0"/>
              <a:t>- </a:t>
            </a:r>
            <a:r>
              <a:rPr lang="en-US" sz="1900" b="0" dirty="0" err="1" smtClean="0"/>
              <a:t>Verificar</a:t>
            </a:r>
            <a:r>
              <a:rPr lang="en-US" sz="1900" b="0" dirty="0" smtClean="0"/>
              <a:t>- </a:t>
            </a:r>
            <a:r>
              <a:rPr lang="en-US" sz="1900" b="0" dirty="0" err="1" smtClean="0"/>
              <a:t>Actuar</a:t>
            </a:r>
            <a:r>
              <a:rPr lang="en-US" sz="1900" b="0" dirty="0" smtClean="0"/>
              <a:t> (PDCA)</a:t>
            </a:r>
          </a:p>
          <a:p>
            <a:r>
              <a:rPr lang="en-US" sz="1900" b="0" dirty="0" err="1" smtClean="0"/>
              <a:t>Focalizado</a:t>
            </a:r>
            <a:r>
              <a:rPr lang="en-US" sz="1900" b="0" dirty="0" smtClean="0"/>
              <a:t> en la </a:t>
            </a:r>
            <a:r>
              <a:rPr lang="en-US" sz="1900" b="0" dirty="0" err="1" smtClean="0"/>
              <a:t>Mejora</a:t>
            </a:r>
            <a:r>
              <a:rPr lang="en-US" sz="1900" b="0" dirty="0" smtClean="0"/>
              <a:t> Continua del </a:t>
            </a:r>
            <a:r>
              <a:rPr lang="en-US" sz="1900" b="0" dirty="0" err="1" smtClean="0"/>
              <a:t>Sistema</a:t>
            </a:r>
            <a:endParaRPr lang="en-US" sz="1900" b="0" dirty="0" smtClean="0"/>
          </a:p>
          <a:p>
            <a:r>
              <a:rPr lang="es-ES" sz="2000" dirty="0" smtClean="0"/>
              <a:t>Aborda el impacto inmediato y de largo plazo de los procesos, servicios y productos de una organización sobre el medio ambiente </a:t>
            </a:r>
          </a:p>
          <a:p>
            <a:r>
              <a:rPr lang="en-US" sz="1900" b="0" i="1" dirty="0" err="1" smtClean="0"/>
              <a:t>Una</a:t>
            </a:r>
            <a:r>
              <a:rPr lang="en-US" sz="1900" b="0" i="1" dirty="0" smtClean="0"/>
              <a:t> </a:t>
            </a:r>
            <a:r>
              <a:rPr lang="en-US" sz="1900" b="0" i="1" dirty="0" err="1" smtClean="0"/>
              <a:t>herramienta</a:t>
            </a:r>
            <a:r>
              <a:rPr lang="en-US" sz="1900" b="0" i="1" dirty="0" smtClean="0"/>
              <a:t> </a:t>
            </a:r>
            <a:r>
              <a:rPr lang="en-US" sz="1900" b="0" i="1" dirty="0" err="1" smtClean="0"/>
              <a:t>para</a:t>
            </a:r>
            <a:r>
              <a:rPr lang="en-US" sz="1900" b="0" i="1" dirty="0" smtClean="0"/>
              <a:t> </a:t>
            </a:r>
            <a:r>
              <a:rPr lang="en-US" sz="1900" b="0" i="1" dirty="0" err="1" smtClean="0"/>
              <a:t>mejorar</a:t>
            </a:r>
            <a:r>
              <a:rPr lang="en-US" sz="1900" b="0" i="1" dirty="0" smtClean="0"/>
              <a:t> el </a:t>
            </a:r>
            <a:r>
              <a:rPr lang="en-US" sz="1900" b="0" i="1" dirty="0" err="1" smtClean="0"/>
              <a:t>desempeño</a:t>
            </a:r>
            <a:r>
              <a:rPr lang="en-US" sz="1900" b="0" i="1" dirty="0" smtClean="0"/>
              <a:t> </a:t>
            </a:r>
            <a:r>
              <a:rPr lang="en-US" sz="1900" b="0" i="1" dirty="0" err="1" smtClean="0"/>
              <a:t>ambiental</a:t>
            </a:r>
            <a:r>
              <a:rPr lang="en-US" sz="1900" b="0" i="1" dirty="0" smtClean="0"/>
              <a:t> </a:t>
            </a:r>
            <a:r>
              <a:rPr lang="en-US" sz="2400" b="0" i="1" dirty="0" smtClean="0"/>
              <a:t> </a:t>
            </a:r>
            <a:endParaRPr lang="en-US" sz="2400" b="0" dirty="0" smtClean="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61</a:t>
            </a:fld>
            <a:endParaRPr lang="en-US" dirty="0"/>
          </a:p>
        </p:txBody>
      </p:sp>
      <p:pic>
        <p:nvPicPr>
          <p:cNvPr id="5" name="Picture 4"/>
          <p:cNvPicPr>
            <a:picLocks noChangeAspect="1"/>
          </p:cNvPicPr>
          <p:nvPr/>
        </p:nvPicPr>
        <p:blipFill>
          <a:blip r:embed="rId3" cstate="print"/>
          <a:stretch>
            <a:fillRect/>
          </a:stretch>
        </p:blipFill>
        <p:spPr>
          <a:xfrm>
            <a:off x="6400800" y="2209800"/>
            <a:ext cx="1899138" cy="1028700"/>
          </a:xfrm>
          <a:prstGeom prst="rect">
            <a:avLst/>
          </a:prstGeom>
        </p:spPr>
      </p:pic>
    </p:spTree>
    <p:extLst>
      <p:ext uri="{BB962C8B-B14F-4D97-AF65-F5344CB8AC3E}">
        <p14:creationId xmlns:p14="http://schemas.microsoft.com/office/powerpoint/2010/main" val="23046222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1295400" y="1174750"/>
            <a:ext cx="61341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eaLnBrk="0" hangingPunct="0"/>
            <a:r>
              <a:rPr lang="en-US" sz="2800" b="1" dirty="0" err="1" smtClean="0">
                <a:solidFill>
                  <a:schemeClr val="accent1">
                    <a:lumMod val="50000"/>
                  </a:schemeClr>
                </a:solidFill>
              </a:rPr>
              <a:t>Modelo</a:t>
            </a:r>
            <a:r>
              <a:rPr lang="en-US" sz="2800" b="1" dirty="0" smtClean="0">
                <a:solidFill>
                  <a:schemeClr val="accent1">
                    <a:lumMod val="50000"/>
                  </a:schemeClr>
                </a:solidFill>
              </a:rPr>
              <a:t> de Deming - PDCA</a:t>
            </a:r>
            <a:endParaRPr lang="en-US" sz="2800" b="1" dirty="0">
              <a:solidFill>
                <a:schemeClr val="accent1">
                  <a:lumMod val="50000"/>
                </a:schemeClr>
              </a:solidFill>
            </a:endParaRPr>
          </a:p>
        </p:txBody>
      </p:sp>
      <p:sp>
        <p:nvSpPr>
          <p:cNvPr id="90115" name="Rectangle 4"/>
          <p:cNvSpPr>
            <a:spLocks noChangeArrowheads="1"/>
          </p:cNvSpPr>
          <p:nvPr/>
        </p:nvSpPr>
        <p:spPr bwMode="auto">
          <a:xfrm>
            <a:off x="5795850" y="2230437"/>
            <a:ext cx="1831975"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sz="2800" dirty="0" err="1" smtClean="0"/>
              <a:t>Planificar</a:t>
            </a:r>
            <a:endParaRPr lang="en-US" sz="2800" dirty="0"/>
          </a:p>
        </p:txBody>
      </p:sp>
      <p:sp>
        <p:nvSpPr>
          <p:cNvPr id="90116" name="Rectangle 5"/>
          <p:cNvSpPr>
            <a:spLocks noChangeArrowheads="1"/>
          </p:cNvSpPr>
          <p:nvPr/>
        </p:nvSpPr>
        <p:spPr bwMode="auto">
          <a:xfrm>
            <a:off x="5562600" y="4083052"/>
            <a:ext cx="312420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eaLnBrk="0" hangingPunct="0"/>
            <a:r>
              <a:rPr lang="en-US" sz="2800" dirty="0" smtClean="0"/>
              <a:t>  </a:t>
            </a:r>
            <a:r>
              <a:rPr lang="en-US" sz="2800" dirty="0" err="1" smtClean="0"/>
              <a:t>Implementar</a:t>
            </a:r>
            <a:endParaRPr lang="en-US" sz="2800" dirty="0"/>
          </a:p>
        </p:txBody>
      </p:sp>
      <p:sp>
        <p:nvSpPr>
          <p:cNvPr id="90117" name="Rectangle 6"/>
          <p:cNvSpPr>
            <a:spLocks noChangeArrowheads="1"/>
          </p:cNvSpPr>
          <p:nvPr/>
        </p:nvSpPr>
        <p:spPr bwMode="auto">
          <a:xfrm>
            <a:off x="1839966" y="3867607"/>
            <a:ext cx="1389804"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r" eaLnBrk="0" hangingPunct="0"/>
            <a:r>
              <a:rPr lang="en-US" sz="2800" dirty="0" err="1" smtClean="0"/>
              <a:t>Verificar</a:t>
            </a:r>
            <a:endParaRPr lang="en-US" sz="2800" dirty="0"/>
          </a:p>
        </p:txBody>
      </p:sp>
      <p:sp>
        <p:nvSpPr>
          <p:cNvPr id="90118" name="Rectangle 7"/>
          <p:cNvSpPr>
            <a:spLocks noChangeArrowheads="1"/>
          </p:cNvSpPr>
          <p:nvPr/>
        </p:nvSpPr>
        <p:spPr bwMode="auto">
          <a:xfrm>
            <a:off x="152400" y="1828800"/>
            <a:ext cx="373380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r" eaLnBrk="0" hangingPunct="0"/>
            <a:r>
              <a:rPr lang="en-US" sz="2800" dirty="0" err="1" smtClean="0"/>
              <a:t>Revisión</a:t>
            </a:r>
            <a:r>
              <a:rPr lang="en-US" sz="2800" dirty="0" smtClean="0"/>
              <a:t> </a:t>
            </a:r>
            <a:r>
              <a:rPr lang="en-US" sz="2800" dirty="0" err="1" smtClean="0"/>
              <a:t>por</a:t>
            </a:r>
            <a:r>
              <a:rPr lang="en-US" sz="2800" dirty="0" smtClean="0"/>
              <a:t> la </a:t>
            </a:r>
            <a:r>
              <a:rPr lang="en-US" sz="2800" dirty="0" err="1" smtClean="0"/>
              <a:t>Dirección</a:t>
            </a:r>
            <a:endParaRPr lang="en-US" sz="2800" dirty="0"/>
          </a:p>
        </p:txBody>
      </p:sp>
      <p:sp>
        <p:nvSpPr>
          <p:cNvPr id="90125" name="Rectangle 2"/>
          <p:cNvSpPr>
            <a:spLocks noGrp="1" noChangeArrowheads="1"/>
          </p:cNvSpPr>
          <p:nvPr>
            <p:ph type="title"/>
          </p:nvPr>
        </p:nvSpPr>
        <p:spPr>
          <a:xfrm>
            <a:off x="492370" y="-228600"/>
            <a:ext cx="7024744" cy="1143000"/>
          </a:xfrm>
        </p:spPr>
        <p:txBody>
          <a:bodyPr/>
          <a:lstStyle/>
          <a:p>
            <a:r>
              <a:rPr lang="en-US" dirty="0" smtClean="0"/>
              <a:t>What is an EMS?</a:t>
            </a:r>
          </a:p>
        </p:txBody>
      </p:sp>
      <p:pic>
        <p:nvPicPr>
          <p:cNvPr id="8194" name="Picture 2" descr="http://mljconsulting.com/wp-content/uploads/PlanDoCheckAct.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6717" y="2130424"/>
            <a:ext cx="2733675" cy="273367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62</a:t>
            </a:fld>
            <a:endParaRPr lang="en-US" dirty="0"/>
          </a:p>
        </p:txBody>
      </p:sp>
      <p:sp>
        <p:nvSpPr>
          <p:cNvPr id="10" name="9 Rectángulo"/>
          <p:cNvSpPr/>
          <p:nvPr/>
        </p:nvSpPr>
        <p:spPr>
          <a:xfrm>
            <a:off x="457200" y="2743200"/>
            <a:ext cx="2819400" cy="523220"/>
          </a:xfrm>
          <a:prstGeom prst="rect">
            <a:avLst/>
          </a:prstGeom>
        </p:spPr>
        <p:txBody>
          <a:bodyPr wrap="square">
            <a:spAutoFit/>
          </a:bodyPr>
          <a:lstStyle/>
          <a:p>
            <a:pPr lvl="0" algn="r" eaLnBrk="0" hangingPunct="0"/>
            <a:r>
              <a:rPr lang="en-US" sz="2800" dirty="0" err="1" smtClean="0">
                <a:solidFill>
                  <a:prstClr val="black"/>
                </a:solidFill>
              </a:rPr>
              <a:t>Acción</a:t>
            </a:r>
            <a:r>
              <a:rPr lang="en-US" sz="2800" dirty="0" smtClean="0">
                <a:solidFill>
                  <a:prstClr val="black"/>
                </a:solidFill>
              </a:rPr>
              <a:t> </a:t>
            </a:r>
            <a:r>
              <a:rPr lang="en-US" sz="2800" dirty="0" err="1" smtClean="0">
                <a:solidFill>
                  <a:prstClr val="black"/>
                </a:solidFill>
              </a:rPr>
              <a:t>Correctiva</a:t>
            </a:r>
            <a:endParaRPr lang="en-US" sz="2800" dirty="0">
              <a:solidFill>
                <a:prstClr val="black"/>
              </a:solidFill>
            </a:endParaRPr>
          </a:p>
        </p:txBody>
      </p:sp>
    </p:spTree>
    <p:extLst>
      <p:ext uri="{BB962C8B-B14F-4D97-AF65-F5344CB8AC3E}">
        <p14:creationId xmlns:p14="http://schemas.microsoft.com/office/powerpoint/2010/main" val="2452895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52400" y="-152400"/>
            <a:ext cx="7024744" cy="1143000"/>
          </a:xfrm>
        </p:spPr>
        <p:txBody>
          <a:bodyPr/>
          <a:lstStyle/>
          <a:p>
            <a:r>
              <a:rPr lang="en-US" dirty="0" smtClean="0"/>
              <a:t>¿</a:t>
            </a:r>
            <a:r>
              <a:rPr lang="en-US" dirty="0" err="1" smtClean="0"/>
              <a:t>Por</a:t>
            </a:r>
            <a:r>
              <a:rPr lang="en-US" dirty="0" smtClean="0"/>
              <a:t> </a:t>
            </a:r>
            <a:r>
              <a:rPr lang="en-US" dirty="0" err="1" smtClean="0"/>
              <a:t>qué</a:t>
            </a:r>
            <a:r>
              <a:rPr lang="en-US" dirty="0" smtClean="0"/>
              <a:t> </a:t>
            </a:r>
            <a:r>
              <a:rPr lang="en-US" dirty="0" err="1" smtClean="0"/>
              <a:t>las</a:t>
            </a:r>
            <a:r>
              <a:rPr lang="en-US" dirty="0" smtClean="0"/>
              <a:t> </a:t>
            </a:r>
            <a:r>
              <a:rPr lang="en-US" dirty="0" err="1" smtClean="0"/>
              <a:t>Organizaciones</a:t>
            </a:r>
            <a:r>
              <a:rPr lang="en-US" dirty="0" smtClean="0"/>
              <a:t> </a:t>
            </a:r>
            <a:r>
              <a:rPr lang="en-US" dirty="0" err="1" smtClean="0"/>
              <a:t>Implementan</a:t>
            </a:r>
            <a:r>
              <a:rPr lang="en-US" dirty="0" smtClean="0"/>
              <a:t> un SGA?</a:t>
            </a:r>
            <a:endParaRPr lang="en-US" sz="3200" dirty="0" smtClean="0"/>
          </a:p>
        </p:txBody>
      </p:sp>
      <p:sp>
        <p:nvSpPr>
          <p:cNvPr id="91139" name="Rectangle 3"/>
          <p:cNvSpPr>
            <a:spLocks noGrp="1" noChangeArrowheads="1"/>
          </p:cNvSpPr>
          <p:nvPr>
            <p:ph idx="1"/>
          </p:nvPr>
        </p:nvSpPr>
        <p:spPr>
          <a:xfrm>
            <a:off x="228600" y="1676400"/>
            <a:ext cx="8270875" cy="2986087"/>
          </a:xfrm>
        </p:spPr>
        <p:txBody>
          <a:bodyPr>
            <a:normAutofit/>
          </a:bodyPr>
          <a:lstStyle/>
          <a:p>
            <a:pPr>
              <a:lnSpc>
                <a:spcPct val="90000"/>
              </a:lnSpc>
            </a:pPr>
            <a:r>
              <a:rPr lang="en-US" sz="2000" dirty="0" err="1" smtClean="0"/>
              <a:t>Ayuda</a:t>
            </a:r>
            <a:r>
              <a:rPr lang="en-US" sz="2000" dirty="0" smtClean="0"/>
              <a:t> a </a:t>
            </a:r>
            <a:r>
              <a:rPr lang="en-US" sz="2000" dirty="0" err="1" smtClean="0"/>
              <a:t>identificar</a:t>
            </a:r>
            <a:r>
              <a:rPr lang="en-US" sz="2000" dirty="0" smtClean="0"/>
              <a:t> </a:t>
            </a:r>
            <a:r>
              <a:rPr lang="en-US" sz="2000" dirty="0" err="1" smtClean="0"/>
              <a:t>las</a:t>
            </a:r>
            <a:r>
              <a:rPr lang="en-US" sz="2000" dirty="0" smtClean="0"/>
              <a:t> </a:t>
            </a:r>
            <a:r>
              <a:rPr lang="en-US" sz="2000" dirty="0" err="1" smtClean="0"/>
              <a:t>causas</a:t>
            </a:r>
            <a:r>
              <a:rPr lang="en-US" sz="2000" dirty="0" smtClean="0"/>
              <a:t> de los </a:t>
            </a:r>
            <a:r>
              <a:rPr lang="en-US" sz="2000" dirty="0" err="1" smtClean="0"/>
              <a:t>problemas</a:t>
            </a:r>
            <a:r>
              <a:rPr lang="en-US" sz="2000" dirty="0" smtClean="0"/>
              <a:t> </a:t>
            </a:r>
            <a:r>
              <a:rPr lang="en-US" sz="2000" dirty="0" err="1" smtClean="0"/>
              <a:t>ambientales</a:t>
            </a:r>
            <a:r>
              <a:rPr lang="en-US" sz="2000" dirty="0" smtClean="0"/>
              <a:t>.</a:t>
            </a:r>
          </a:p>
          <a:p>
            <a:pPr lvl="1">
              <a:lnSpc>
                <a:spcPct val="90000"/>
              </a:lnSpc>
            </a:pPr>
            <a:r>
              <a:rPr lang="en-US" sz="2000" dirty="0" err="1" smtClean="0"/>
              <a:t>Mejor</a:t>
            </a:r>
            <a:r>
              <a:rPr lang="en-US" sz="2000" dirty="0" smtClean="0"/>
              <a:t> </a:t>
            </a:r>
            <a:r>
              <a:rPr lang="en-US" sz="2000" dirty="0" err="1" smtClean="0"/>
              <a:t>hacer</a:t>
            </a:r>
            <a:r>
              <a:rPr lang="en-US" sz="2000" dirty="0" smtClean="0"/>
              <a:t> un </a:t>
            </a:r>
            <a:r>
              <a:rPr lang="en-US" sz="2000" dirty="0" err="1" smtClean="0"/>
              <a:t>producto</a:t>
            </a:r>
            <a:r>
              <a:rPr lang="en-US" sz="2000" dirty="0" smtClean="0"/>
              <a:t> </a:t>
            </a:r>
            <a:r>
              <a:rPr lang="en-US" sz="2000" dirty="0" err="1" smtClean="0"/>
              <a:t>correcto</a:t>
            </a:r>
            <a:r>
              <a:rPr lang="en-US" sz="2000" dirty="0" smtClean="0"/>
              <a:t> la </a:t>
            </a:r>
            <a:r>
              <a:rPr lang="en-US" sz="2000" dirty="0" err="1" smtClean="0"/>
              <a:t>primera</a:t>
            </a:r>
            <a:r>
              <a:rPr lang="en-US" sz="2000" dirty="0" smtClean="0"/>
              <a:t> </a:t>
            </a:r>
            <a:r>
              <a:rPr lang="en-US" sz="2000" dirty="0" err="1" smtClean="0"/>
              <a:t>vez</a:t>
            </a:r>
            <a:endParaRPr lang="en-US" sz="2000" dirty="0" smtClean="0"/>
          </a:p>
          <a:p>
            <a:pPr lvl="1">
              <a:lnSpc>
                <a:spcPct val="90000"/>
              </a:lnSpc>
            </a:pPr>
            <a:r>
              <a:rPr lang="en-US" sz="2000" dirty="0" err="1" smtClean="0"/>
              <a:t>Más</a:t>
            </a:r>
            <a:r>
              <a:rPr lang="en-US" sz="2000" dirty="0" smtClean="0"/>
              <a:t> </a:t>
            </a:r>
            <a:r>
              <a:rPr lang="en-US" sz="2000" dirty="0" err="1" smtClean="0"/>
              <a:t>barato</a:t>
            </a:r>
            <a:r>
              <a:rPr lang="en-US" sz="2000" dirty="0" smtClean="0"/>
              <a:t> </a:t>
            </a:r>
            <a:r>
              <a:rPr lang="en-US" sz="2000" dirty="0" err="1" smtClean="0"/>
              <a:t>prevenir</a:t>
            </a:r>
            <a:r>
              <a:rPr lang="en-US" sz="2000" dirty="0" smtClean="0"/>
              <a:t> </a:t>
            </a:r>
            <a:r>
              <a:rPr lang="en-US" sz="2000" dirty="0" err="1" smtClean="0"/>
              <a:t>una</a:t>
            </a:r>
            <a:r>
              <a:rPr lang="en-US" sz="2000" dirty="0" smtClean="0"/>
              <a:t> </a:t>
            </a:r>
            <a:r>
              <a:rPr lang="en-US" sz="2000" dirty="0" err="1" smtClean="0"/>
              <a:t>pérdida</a:t>
            </a:r>
            <a:r>
              <a:rPr lang="en-US" sz="2000" dirty="0" smtClean="0"/>
              <a:t> u </a:t>
            </a:r>
            <a:r>
              <a:rPr lang="en-US" sz="2000" dirty="0" err="1" smtClean="0"/>
              <a:t>otro</a:t>
            </a:r>
            <a:r>
              <a:rPr lang="en-US" sz="2000" dirty="0" smtClean="0"/>
              <a:t> </a:t>
            </a:r>
            <a:r>
              <a:rPr lang="en-US" sz="2000" dirty="0" err="1" smtClean="0"/>
              <a:t>accidente</a:t>
            </a:r>
            <a:endParaRPr lang="en-US" sz="2000" dirty="0" smtClean="0"/>
          </a:p>
          <a:p>
            <a:pPr lvl="1">
              <a:lnSpc>
                <a:spcPct val="90000"/>
              </a:lnSpc>
            </a:pPr>
            <a:r>
              <a:rPr lang="en-US" sz="2000" dirty="0" err="1" smtClean="0"/>
              <a:t>Eficiencia</a:t>
            </a:r>
            <a:r>
              <a:rPr lang="en-US" sz="2000" dirty="0" smtClean="0"/>
              <a:t> de </a:t>
            </a:r>
            <a:r>
              <a:rPr lang="en-US" sz="2000" dirty="0" err="1" smtClean="0"/>
              <a:t>costos</a:t>
            </a:r>
            <a:r>
              <a:rPr lang="en-US" sz="2000" dirty="0" smtClean="0"/>
              <a:t> </a:t>
            </a:r>
            <a:r>
              <a:rPr lang="en-US" sz="2000" dirty="0" err="1" smtClean="0"/>
              <a:t>para</a:t>
            </a:r>
            <a:r>
              <a:rPr lang="en-US" sz="2000" dirty="0" smtClean="0"/>
              <a:t> </a:t>
            </a:r>
            <a:r>
              <a:rPr lang="en-US" sz="2000" dirty="0" err="1" smtClean="0"/>
              <a:t>prevenir</a:t>
            </a:r>
            <a:r>
              <a:rPr lang="en-US" sz="2000" dirty="0" smtClean="0"/>
              <a:t> la </a:t>
            </a:r>
            <a:r>
              <a:rPr lang="en-US" sz="2000" dirty="0" err="1" smtClean="0"/>
              <a:t>contaminación</a:t>
            </a:r>
            <a:endParaRPr lang="en-US" sz="2000" dirty="0" smtClean="0"/>
          </a:p>
          <a:p>
            <a:pPr>
              <a:lnSpc>
                <a:spcPct val="90000"/>
              </a:lnSpc>
            </a:pPr>
            <a:r>
              <a:rPr lang="en-US" sz="2000" dirty="0" err="1" smtClean="0"/>
              <a:t>Problemas</a:t>
            </a:r>
            <a:r>
              <a:rPr lang="en-US" sz="2000" dirty="0" smtClean="0"/>
              <a:t> de </a:t>
            </a:r>
            <a:r>
              <a:rPr lang="en-US" sz="2000" dirty="0" err="1" smtClean="0"/>
              <a:t>competitividad</a:t>
            </a:r>
            <a:r>
              <a:rPr lang="en-US" sz="2000" dirty="0" smtClean="0"/>
              <a:t> y </a:t>
            </a:r>
            <a:r>
              <a:rPr lang="en-US" sz="2000" dirty="0" err="1" smtClean="0"/>
              <a:t>mercado</a:t>
            </a:r>
            <a:endParaRPr lang="en-US" sz="2000" dirty="0" smtClean="0"/>
          </a:p>
          <a:p>
            <a:pPr lvl="1">
              <a:lnSpc>
                <a:spcPct val="90000"/>
              </a:lnSpc>
            </a:pPr>
            <a:r>
              <a:rPr lang="en-US" sz="2000" dirty="0" err="1" smtClean="0"/>
              <a:t>Inconsistencia</a:t>
            </a:r>
            <a:r>
              <a:rPr lang="en-US" sz="2000" dirty="0" smtClean="0"/>
              <a:t> en la </a:t>
            </a:r>
            <a:r>
              <a:rPr lang="en-US" sz="2000" dirty="0" err="1" smtClean="0"/>
              <a:t>regulación</a:t>
            </a:r>
            <a:r>
              <a:rPr lang="en-US" sz="2000" dirty="0" smtClean="0"/>
              <a:t> </a:t>
            </a:r>
            <a:r>
              <a:rPr lang="en-US" sz="2000" dirty="0" err="1" smtClean="0"/>
              <a:t>ambiental</a:t>
            </a:r>
            <a:r>
              <a:rPr lang="en-US" sz="2000" dirty="0" smtClean="0"/>
              <a:t> y </a:t>
            </a:r>
            <a:r>
              <a:rPr lang="en-US" sz="2000" dirty="0" err="1" smtClean="0"/>
              <a:t>su</a:t>
            </a:r>
            <a:r>
              <a:rPr lang="en-US" sz="2000" dirty="0" smtClean="0"/>
              <a:t> </a:t>
            </a:r>
            <a:r>
              <a:rPr lang="en-US" sz="2000" dirty="0" err="1" smtClean="0"/>
              <a:t>aplicación</a:t>
            </a:r>
            <a:endParaRPr lang="en-US" sz="2000" dirty="0" smtClean="0"/>
          </a:p>
          <a:p>
            <a:pPr>
              <a:lnSpc>
                <a:spcPct val="90000"/>
              </a:lnSpc>
            </a:pPr>
            <a:r>
              <a:rPr lang="en-US" sz="2000" dirty="0" err="1" smtClean="0"/>
              <a:t>Muchas</a:t>
            </a:r>
            <a:r>
              <a:rPr lang="en-US" sz="2000" dirty="0" smtClean="0"/>
              <a:t> </a:t>
            </a:r>
            <a:r>
              <a:rPr lang="en-US" sz="2000" dirty="0" err="1" smtClean="0"/>
              <a:t>partes</a:t>
            </a:r>
            <a:r>
              <a:rPr lang="en-US" sz="2000" dirty="0" smtClean="0"/>
              <a:t> </a:t>
            </a:r>
            <a:r>
              <a:rPr lang="en-US" sz="2000" dirty="0" err="1" smtClean="0"/>
              <a:t>estar</a:t>
            </a:r>
            <a:r>
              <a:rPr lang="en-US" sz="2000" dirty="0" smtClean="0"/>
              <a:t> </a:t>
            </a:r>
            <a:r>
              <a:rPr lang="en-US" sz="2000" dirty="0" err="1" smtClean="0"/>
              <a:t>ya</a:t>
            </a:r>
            <a:r>
              <a:rPr lang="en-US" sz="2000" dirty="0" smtClean="0"/>
              <a:t> en </a:t>
            </a:r>
            <a:r>
              <a:rPr lang="en-US" sz="2000" dirty="0" err="1" smtClean="0"/>
              <a:t>su</a:t>
            </a:r>
            <a:r>
              <a:rPr lang="en-US" sz="2000" dirty="0" smtClean="0"/>
              <a:t> </a:t>
            </a:r>
            <a:r>
              <a:rPr lang="en-US" sz="2000" dirty="0" err="1" smtClean="0"/>
              <a:t>lugar</a:t>
            </a:r>
            <a:r>
              <a:rPr lang="en-US" sz="2000" dirty="0" smtClean="0"/>
              <a:t> – </a:t>
            </a:r>
            <a:r>
              <a:rPr lang="en-US" sz="2000" dirty="0" err="1" smtClean="0"/>
              <a:t>sólo</a:t>
            </a:r>
            <a:r>
              <a:rPr lang="en-US" sz="2000" dirty="0" smtClean="0"/>
              <a:t> se </a:t>
            </a:r>
            <a:r>
              <a:rPr lang="en-US" sz="2000" dirty="0" err="1" smtClean="0"/>
              <a:t>necesitan</a:t>
            </a:r>
            <a:r>
              <a:rPr lang="en-US" sz="2000" dirty="0" smtClean="0"/>
              <a:t> </a:t>
            </a:r>
            <a:r>
              <a:rPr lang="en-US" sz="2000" dirty="0" err="1" smtClean="0"/>
              <a:t>unificar</a:t>
            </a:r>
            <a:r>
              <a:rPr lang="en-US" sz="2000" dirty="0" smtClean="0"/>
              <a:t> </a:t>
            </a:r>
            <a:r>
              <a:rPr lang="en-US" sz="2000" dirty="0" err="1" smtClean="0"/>
              <a:t>bajo</a:t>
            </a:r>
            <a:r>
              <a:rPr lang="en-US" sz="2000" dirty="0" smtClean="0"/>
              <a:t> el </a:t>
            </a:r>
            <a:r>
              <a:rPr lang="en-US" sz="2000" dirty="0" err="1" smtClean="0"/>
              <a:t>paraguas</a:t>
            </a:r>
            <a:r>
              <a:rPr lang="en-US" sz="2000" dirty="0" smtClean="0"/>
              <a:t> del SGA!</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63</a:t>
            </a:fld>
            <a:endParaRPr lang="en-US" dirty="0"/>
          </a:p>
        </p:txBody>
      </p:sp>
      <p:pic>
        <p:nvPicPr>
          <p:cNvPr id="5" name="Picture 4"/>
          <p:cNvPicPr>
            <a:picLocks noChangeAspect="1"/>
          </p:cNvPicPr>
          <p:nvPr/>
        </p:nvPicPr>
        <p:blipFill>
          <a:blip r:embed="rId3" cstate="print"/>
          <a:stretch>
            <a:fillRect/>
          </a:stretch>
        </p:blipFill>
        <p:spPr>
          <a:xfrm>
            <a:off x="6400800" y="2209800"/>
            <a:ext cx="1899138" cy="1028700"/>
          </a:xfrm>
          <a:prstGeom prst="rect">
            <a:avLst/>
          </a:prstGeom>
        </p:spPr>
      </p:pic>
      <p:sp>
        <p:nvSpPr>
          <p:cNvPr id="2" name="TextBox 1"/>
          <p:cNvSpPr txBox="1"/>
          <p:nvPr/>
        </p:nvSpPr>
        <p:spPr>
          <a:xfrm>
            <a:off x="152400" y="5105400"/>
            <a:ext cx="9292737" cy="461665"/>
          </a:xfrm>
          <a:prstGeom prst="rect">
            <a:avLst/>
          </a:prstGeom>
          <a:noFill/>
        </p:spPr>
        <p:txBody>
          <a:bodyPr wrap="none" rtlCol="0">
            <a:spAutoFit/>
          </a:bodyPr>
          <a:lstStyle/>
          <a:p>
            <a:r>
              <a:rPr lang="es-ES" sz="2400" dirty="0" smtClean="0"/>
              <a:t>¿</a:t>
            </a:r>
            <a:r>
              <a:rPr lang="es-ES" sz="2400" b="1" dirty="0" smtClean="0"/>
              <a:t>Por qué el Director de Proyectos debe estar familiarizado con el SGA?</a:t>
            </a:r>
            <a:endParaRPr lang="en-US" sz="2400" b="1" dirty="0"/>
          </a:p>
        </p:txBody>
      </p:sp>
    </p:spTree>
    <p:extLst>
      <p:ext uri="{BB962C8B-B14F-4D97-AF65-F5344CB8AC3E}">
        <p14:creationId xmlns:p14="http://schemas.microsoft.com/office/powerpoint/2010/main" val="202588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4100"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4101" name="4 CuadroTexto"/>
          <p:cNvSpPr txBox="1">
            <a:spLocks noChangeArrowheads="1"/>
          </p:cNvSpPr>
          <p:nvPr/>
        </p:nvSpPr>
        <p:spPr bwMode="auto">
          <a:xfrm>
            <a:off x="399257" y="1447800"/>
            <a:ext cx="8316912" cy="441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pPr>
            <a:r>
              <a:rPr lang="en-US" b="1" dirty="0" smtClean="0"/>
              <a:t>La ISO </a:t>
            </a:r>
            <a:r>
              <a:rPr lang="en-US" b="1" dirty="0"/>
              <a:t>50001 </a:t>
            </a:r>
            <a:r>
              <a:rPr lang="en-US" b="1" dirty="0" err="1" smtClean="0"/>
              <a:t>brinda</a:t>
            </a:r>
            <a:r>
              <a:rPr lang="en-US" b="1" dirty="0" smtClean="0"/>
              <a:t> a </a:t>
            </a:r>
            <a:r>
              <a:rPr lang="en-US" b="1" dirty="0" err="1" smtClean="0"/>
              <a:t>las</a:t>
            </a:r>
            <a:r>
              <a:rPr lang="en-US" b="1" dirty="0" smtClean="0"/>
              <a:t> </a:t>
            </a:r>
            <a:r>
              <a:rPr lang="en-US" b="1" dirty="0" err="1" smtClean="0"/>
              <a:t>organizaciones</a:t>
            </a:r>
            <a:r>
              <a:rPr lang="en-US" b="1" dirty="0" smtClean="0"/>
              <a:t> los </a:t>
            </a:r>
            <a:r>
              <a:rPr lang="en-US" b="1" dirty="0" err="1" smtClean="0"/>
              <a:t>requerimientos</a:t>
            </a:r>
            <a:r>
              <a:rPr lang="en-US" b="1" dirty="0" smtClean="0"/>
              <a:t> </a:t>
            </a:r>
            <a:r>
              <a:rPr lang="en-US" b="1" dirty="0" err="1" smtClean="0"/>
              <a:t>para</a:t>
            </a:r>
            <a:r>
              <a:rPr lang="en-US" b="1" dirty="0" smtClean="0"/>
              <a:t> los </a:t>
            </a:r>
            <a:r>
              <a:rPr lang="en-US" b="1" dirty="0" err="1" smtClean="0"/>
              <a:t>sistemas</a:t>
            </a:r>
            <a:r>
              <a:rPr lang="en-US" b="1" dirty="0" smtClean="0"/>
              <a:t> de </a:t>
            </a:r>
            <a:r>
              <a:rPr lang="en-US" b="1" dirty="0" err="1" smtClean="0"/>
              <a:t>gestión</a:t>
            </a:r>
            <a:r>
              <a:rPr lang="en-US" b="1" dirty="0" smtClean="0"/>
              <a:t> de la </a:t>
            </a:r>
            <a:r>
              <a:rPr lang="en-US" b="1" dirty="0" err="1" smtClean="0"/>
              <a:t>energía</a:t>
            </a:r>
            <a:r>
              <a:rPr lang="en-US" b="1" dirty="0" smtClean="0"/>
              <a:t> </a:t>
            </a:r>
            <a:r>
              <a:rPr lang="es-ES" b="1" dirty="0"/>
              <a:t>(EnMS)</a:t>
            </a:r>
          </a:p>
          <a:p>
            <a:pPr eaLnBrk="1" hangingPunct="1">
              <a:lnSpc>
                <a:spcPct val="150000"/>
              </a:lnSpc>
            </a:pPr>
            <a:endParaRPr lang="es-AR" dirty="0"/>
          </a:p>
          <a:p>
            <a:pPr marL="342900" indent="-342900" eaLnBrk="1" hangingPunct="1">
              <a:buFont typeface="Wingdings" charset="2"/>
              <a:buChar char="q"/>
            </a:pPr>
            <a:r>
              <a:rPr lang="en-US" sz="2000" b="1" dirty="0" err="1" smtClean="0">
                <a:latin typeface="+mn-lt"/>
              </a:rPr>
              <a:t>Proporciona</a:t>
            </a:r>
            <a:r>
              <a:rPr lang="en-US" sz="2000" b="1" dirty="0" smtClean="0">
                <a:latin typeface="+mn-lt"/>
              </a:rPr>
              <a:t> un </a:t>
            </a:r>
            <a:r>
              <a:rPr lang="en-US" sz="2000" b="1" dirty="0" err="1" smtClean="0">
                <a:latin typeface="+mn-lt"/>
              </a:rPr>
              <a:t>marco</a:t>
            </a:r>
            <a:r>
              <a:rPr lang="en-US" sz="2000" b="1" dirty="0" smtClean="0">
                <a:latin typeface="+mn-lt"/>
              </a:rPr>
              <a:t> </a:t>
            </a:r>
            <a:r>
              <a:rPr lang="en-US" sz="2000" b="1" dirty="0" err="1" smtClean="0">
                <a:latin typeface="+mn-lt"/>
              </a:rPr>
              <a:t>para</a:t>
            </a:r>
            <a:r>
              <a:rPr lang="en-US" sz="2000" b="1" dirty="0" smtClean="0">
                <a:latin typeface="+mn-lt"/>
              </a:rPr>
              <a:t>…</a:t>
            </a:r>
            <a:endParaRPr lang="en-US" sz="2000" b="1" dirty="0">
              <a:latin typeface="+mn-lt"/>
            </a:endParaRPr>
          </a:p>
          <a:p>
            <a:pPr eaLnBrk="1" hangingPunct="1"/>
            <a:endParaRPr lang="en-US" dirty="0"/>
          </a:p>
          <a:p>
            <a:pPr lvl="1" eaLnBrk="1" hangingPunct="1">
              <a:lnSpc>
                <a:spcPct val="150000"/>
              </a:lnSpc>
              <a:buFont typeface="Wingdings" pitchFamily="2" charset="2"/>
              <a:buChar char="ü"/>
            </a:pPr>
            <a:r>
              <a:rPr lang="en-US" dirty="0"/>
              <a:t> </a:t>
            </a:r>
            <a:r>
              <a:rPr lang="en-US" dirty="0" err="1" smtClean="0"/>
              <a:t>Plantas</a:t>
            </a:r>
            <a:r>
              <a:rPr lang="en-US" dirty="0" smtClean="0"/>
              <a:t> </a:t>
            </a:r>
            <a:r>
              <a:rPr lang="en-US" dirty="0" err="1" smtClean="0"/>
              <a:t>Industriales</a:t>
            </a:r>
            <a:r>
              <a:rPr lang="en-US" dirty="0" smtClean="0"/>
              <a:t> </a:t>
            </a:r>
            <a:endParaRPr lang="en-US" dirty="0"/>
          </a:p>
          <a:p>
            <a:pPr lvl="1" eaLnBrk="1" hangingPunct="1">
              <a:lnSpc>
                <a:spcPct val="150000"/>
              </a:lnSpc>
              <a:buFont typeface="Wingdings" pitchFamily="2" charset="2"/>
              <a:buChar char="ü"/>
            </a:pPr>
            <a:r>
              <a:rPr lang="en-US" dirty="0"/>
              <a:t> </a:t>
            </a:r>
            <a:r>
              <a:rPr lang="en-US" dirty="0" err="1" smtClean="0"/>
              <a:t>Comercios</a:t>
            </a:r>
            <a:r>
              <a:rPr lang="en-US" dirty="0" smtClean="0"/>
              <a:t> </a:t>
            </a:r>
            <a:endParaRPr lang="en-US" dirty="0"/>
          </a:p>
          <a:p>
            <a:pPr lvl="1" eaLnBrk="1" hangingPunct="1">
              <a:lnSpc>
                <a:spcPct val="150000"/>
              </a:lnSpc>
              <a:buFont typeface="Wingdings" pitchFamily="2" charset="2"/>
              <a:buChar char="ü"/>
            </a:pPr>
            <a:r>
              <a:rPr lang="en-US" dirty="0"/>
              <a:t> </a:t>
            </a:r>
            <a:r>
              <a:rPr lang="en-US" dirty="0" err="1" smtClean="0"/>
              <a:t>Infraestucturas</a:t>
            </a:r>
            <a:r>
              <a:rPr lang="en-US" dirty="0" smtClean="0"/>
              <a:t> </a:t>
            </a:r>
            <a:r>
              <a:rPr lang="en-US" dirty="0" err="1" smtClean="0"/>
              <a:t>gubernamentales</a:t>
            </a:r>
            <a:r>
              <a:rPr lang="en-US" dirty="0" smtClean="0"/>
              <a:t> e </a:t>
            </a:r>
            <a:r>
              <a:rPr lang="en-US" dirty="0" err="1" smtClean="0"/>
              <a:t>institucionales</a:t>
            </a:r>
            <a:endParaRPr lang="en-US" dirty="0"/>
          </a:p>
          <a:p>
            <a:pPr lvl="1" eaLnBrk="1" hangingPunct="1">
              <a:lnSpc>
                <a:spcPct val="150000"/>
              </a:lnSpc>
              <a:buFont typeface="Wingdings" pitchFamily="2" charset="2"/>
              <a:buChar char="ü"/>
            </a:pPr>
            <a:r>
              <a:rPr lang="en-US" dirty="0"/>
              <a:t> </a:t>
            </a:r>
            <a:r>
              <a:rPr lang="en-US" dirty="0" err="1" smtClean="0"/>
              <a:t>Organizaciones</a:t>
            </a:r>
            <a:r>
              <a:rPr lang="en-US" dirty="0" smtClean="0"/>
              <a:t> </a:t>
            </a:r>
          </a:p>
          <a:p>
            <a:pPr lvl="1" eaLnBrk="1" hangingPunct="1">
              <a:lnSpc>
                <a:spcPct val="150000"/>
              </a:lnSpc>
            </a:pPr>
            <a:endParaRPr lang="en-US" dirty="0" smtClean="0"/>
          </a:p>
          <a:p>
            <a:pPr lvl="1" eaLnBrk="1" hangingPunct="1">
              <a:lnSpc>
                <a:spcPct val="150000"/>
              </a:lnSpc>
            </a:pPr>
            <a:r>
              <a:rPr lang="en-US" dirty="0" smtClean="0"/>
              <a:t>…..</a:t>
            </a:r>
            <a:r>
              <a:rPr lang="en-US" dirty="0" err="1" smtClean="0"/>
              <a:t>para</a:t>
            </a:r>
            <a:r>
              <a:rPr lang="en-US" dirty="0" smtClean="0"/>
              <a:t> </a:t>
            </a:r>
            <a:r>
              <a:rPr lang="en-US" dirty="0" err="1" smtClean="0"/>
              <a:t>gestionar</a:t>
            </a:r>
            <a:r>
              <a:rPr lang="en-US" dirty="0" smtClean="0"/>
              <a:t> la </a:t>
            </a:r>
            <a:r>
              <a:rPr lang="en-US" dirty="0" err="1" smtClean="0"/>
              <a:t>energía</a:t>
            </a:r>
            <a:endParaRPr lang="en-US" dirty="0"/>
          </a:p>
        </p:txBody>
      </p:sp>
      <p:sp>
        <p:nvSpPr>
          <p:cNvPr id="10" name="Title 6"/>
          <p:cNvSpPr>
            <a:spLocks noGrp="1"/>
          </p:cNvSpPr>
          <p:nvPr>
            <p:ph type="title"/>
          </p:nvPr>
        </p:nvSpPr>
        <p:spPr>
          <a:xfrm>
            <a:off x="395288" y="0"/>
            <a:ext cx="6629400" cy="990600"/>
          </a:xfrm>
        </p:spPr>
        <p:txBody>
          <a:bodyPr/>
          <a:lstStyle/>
          <a:p>
            <a:pPr>
              <a:defRPr/>
            </a:pPr>
            <a:r>
              <a:rPr lang="es-ES_tradnl" kern="1200" dirty="0" smtClean="0">
                <a:solidFill>
                  <a:schemeClr val="tx1"/>
                </a:solidFill>
                <a:effectLst/>
              </a:rPr>
              <a:t>ISO 50001: 2011 </a:t>
            </a:r>
            <a:r>
              <a:rPr lang="es-ES" dirty="0" smtClean="0">
                <a:solidFill>
                  <a:schemeClr val="tx1"/>
                </a:solidFill>
              </a:rPr>
              <a:t>Sistema de Gestión de la Energía</a:t>
            </a:r>
            <a:endParaRPr lang="en-US" dirty="0" smtClean="0">
              <a:solidFill>
                <a:schemeClr val="tx1"/>
              </a:solidFill>
              <a:effectLst/>
            </a:endParaRP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64</a:t>
            </a:fld>
            <a:endParaRPr lang="en-US" dirty="0"/>
          </a:p>
        </p:txBody>
      </p:sp>
      <p:pic>
        <p:nvPicPr>
          <p:cNvPr id="8" name="Picture 7"/>
          <p:cNvPicPr>
            <a:picLocks noChangeAspect="1"/>
          </p:cNvPicPr>
          <p:nvPr/>
        </p:nvPicPr>
        <p:blipFill>
          <a:blip r:embed="rId3" cstate="print"/>
          <a:stretch>
            <a:fillRect/>
          </a:stretch>
        </p:blipFill>
        <p:spPr>
          <a:xfrm>
            <a:off x="6822831" y="2133600"/>
            <a:ext cx="1563626" cy="2133600"/>
          </a:xfrm>
          <a:prstGeom prst="rect">
            <a:avLst/>
          </a:prstGeom>
        </p:spPr>
      </p:pic>
    </p:spTree>
    <p:extLst>
      <p:ext uri="{BB962C8B-B14F-4D97-AF65-F5344CB8AC3E}">
        <p14:creationId xmlns:p14="http://schemas.microsoft.com/office/powerpoint/2010/main" val="13379046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5124"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5125" name="4 CuadroTexto"/>
          <p:cNvSpPr txBox="1">
            <a:spLocks noChangeArrowheads="1"/>
          </p:cNvSpPr>
          <p:nvPr/>
        </p:nvSpPr>
        <p:spPr bwMode="auto">
          <a:xfrm>
            <a:off x="395289" y="1524000"/>
            <a:ext cx="6146189"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pPr>
            <a:r>
              <a:rPr lang="en-US" sz="2400" b="1" dirty="0">
                <a:latin typeface="+mj-lt"/>
              </a:rPr>
              <a:t>ISO 50001 — </a:t>
            </a:r>
            <a:r>
              <a:rPr lang="en-US" sz="2400" b="1" dirty="0" err="1" smtClean="0">
                <a:latin typeface="+mj-lt"/>
              </a:rPr>
              <a:t>Por</a:t>
            </a:r>
            <a:r>
              <a:rPr lang="en-US" sz="2400" b="1" dirty="0" smtClean="0">
                <a:latin typeface="+mj-lt"/>
              </a:rPr>
              <a:t> </a:t>
            </a:r>
            <a:r>
              <a:rPr lang="en-US" sz="2400" b="1" dirty="0" err="1" smtClean="0">
                <a:latin typeface="+mj-lt"/>
              </a:rPr>
              <a:t>qué</a:t>
            </a:r>
            <a:r>
              <a:rPr lang="en-US" sz="2400" b="1" dirty="0" smtClean="0">
                <a:latin typeface="+mj-lt"/>
              </a:rPr>
              <a:t> </a:t>
            </a:r>
            <a:r>
              <a:rPr lang="en-US" sz="2400" b="1" dirty="0" err="1" smtClean="0">
                <a:latin typeface="+mj-lt"/>
              </a:rPr>
              <a:t>es</a:t>
            </a:r>
            <a:r>
              <a:rPr lang="en-US" sz="2400" b="1" dirty="0" smtClean="0">
                <a:latin typeface="+mj-lt"/>
              </a:rPr>
              <a:t> </a:t>
            </a:r>
            <a:r>
              <a:rPr lang="en-US" sz="2400" b="1" dirty="0" err="1" smtClean="0">
                <a:latin typeface="+mj-lt"/>
              </a:rPr>
              <a:t>importante</a:t>
            </a:r>
            <a:r>
              <a:rPr lang="en-US" sz="2400" b="1" dirty="0" smtClean="0">
                <a:latin typeface="+mj-lt"/>
              </a:rPr>
              <a:t>?</a:t>
            </a:r>
            <a:endParaRPr lang="en-US" sz="2400" b="1" dirty="0">
              <a:latin typeface="+mj-lt"/>
            </a:endParaRPr>
          </a:p>
          <a:p>
            <a:pPr marL="342900" indent="-342900" eaLnBrk="1" hangingPunct="1">
              <a:buAutoNum type="arabicPeriod"/>
            </a:pPr>
            <a:r>
              <a:rPr lang="es-ES" dirty="0" smtClean="0"/>
              <a:t>Mejora de la eficiencia energética puede proporcionar beneficios rápidos para una organización, maximizando el uso de sus fuentes de energía y los activos relacionados con la energía, lo que reduce los costos y el consumo de energía. </a:t>
            </a:r>
          </a:p>
          <a:p>
            <a:pPr marL="342900" indent="-342900" eaLnBrk="1" hangingPunct="1">
              <a:buAutoNum type="arabicPeriod"/>
            </a:pPr>
            <a:endParaRPr lang="es-ES" dirty="0" smtClean="0"/>
          </a:p>
          <a:p>
            <a:pPr marL="342900" indent="-342900" eaLnBrk="1" hangingPunct="1"/>
            <a:endParaRPr lang="en-US" dirty="0"/>
          </a:p>
          <a:p>
            <a:pPr marL="342900" indent="-342900" eaLnBrk="1" hangingPunct="1">
              <a:buFont typeface="+mj-lt"/>
              <a:buAutoNum type="arabicPeriod" startAt="2"/>
            </a:pPr>
            <a:r>
              <a:rPr lang="es-ES" dirty="0" smtClean="0"/>
              <a:t>La organización también hará contribuciones positivas hacia la reducción de la disminución de los recursos energéticos y la mitigación de los efectos mundiales de uso de energía, como el calentamiento global. </a:t>
            </a:r>
            <a:endParaRPr lang="en-US" dirty="0"/>
          </a:p>
          <a:p>
            <a:pPr eaLnBrk="1" hangingPunct="1">
              <a:lnSpc>
                <a:spcPct val="150000"/>
              </a:lnSpc>
            </a:pPr>
            <a:endParaRPr lang="es-ES" dirty="0"/>
          </a:p>
        </p:txBody>
      </p:sp>
      <p:sp>
        <p:nvSpPr>
          <p:cNvPr id="7" name="Title 6"/>
          <p:cNvSpPr>
            <a:spLocks noGrp="1"/>
          </p:cNvSpPr>
          <p:nvPr>
            <p:ph type="title"/>
          </p:nvPr>
        </p:nvSpPr>
        <p:spPr>
          <a:xfrm>
            <a:off x="304800" y="0"/>
            <a:ext cx="6629400" cy="914400"/>
          </a:xfrm>
        </p:spPr>
        <p:txBody>
          <a:bodyPr/>
          <a:lstStyle/>
          <a:p>
            <a:pPr>
              <a:defRPr/>
            </a:pPr>
            <a:r>
              <a:rPr lang="es-ES_tradnl" dirty="0"/>
              <a:t>ISO 50001: 2011 </a:t>
            </a:r>
            <a:r>
              <a:rPr lang="es-ES" dirty="0" smtClean="0"/>
              <a:t>Sistema de Gestión de la Energía</a:t>
            </a:r>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65</a:t>
            </a:fld>
            <a:endParaRPr lang="en-US" dirty="0"/>
          </a:p>
        </p:txBody>
      </p:sp>
      <p:pic>
        <p:nvPicPr>
          <p:cNvPr id="2" name="Picture 1"/>
          <p:cNvPicPr>
            <a:picLocks noChangeAspect="1"/>
          </p:cNvPicPr>
          <p:nvPr/>
        </p:nvPicPr>
        <p:blipFill>
          <a:blip r:embed="rId3" cstate="print"/>
          <a:stretch>
            <a:fillRect/>
          </a:stretch>
        </p:blipFill>
        <p:spPr>
          <a:xfrm>
            <a:off x="6822831" y="1752600"/>
            <a:ext cx="1563626" cy="2133600"/>
          </a:xfrm>
          <a:prstGeom prst="rect">
            <a:avLst/>
          </a:prstGeom>
        </p:spPr>
      </p:pic>
    </p:spTree>
    <p:extLst>
      <p:ext uri="{BB962C8B-B14F-4D97-AF65-F5344CB8AC3E}">
        <p14:creationId xmlns:p14="http://schemas.microsoft.com/office/powerpoint/2010/main" val="339878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6148"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4" name="Title 3"/>
          <p:cNvSpPr>
            <a:spLocks noGrp="1"/>
          </p:cNvSpPr>
          <p:nvPr>
            <p:ph type="title"/>
          </p:nvPr>
        </p:nvSpPr>
        <p:spPr>
          <a:xfrm>
            <a:off x="351692" y="152400"/>
            <a:ext cx="6324600" cy="762000"/>
          </a:xfrm>
        </p:spPr>
        <p:txBody>
          <a:bodyPr/>
          <a:lstStyle/>
          <a:p>
            <a:r>
              <a:rPr lang="es-ES_tradnl" dirty="0"/>
              <a:t>ISO 50001: 2011 </a:t>
            </a:r>
            <a:r>
              <a:rPr lang="es-ES" dirty="0" smtClean="0"/>
              <a:t>Sistema de Gestión de la Energía</a:t>
            </a:r>
            <a:endParaRPr lang="en-US" dirty="0"/>
          </a:p>
        </p:txBody>
      </p:sp>
      <p:sp>
        <p:nvSpPr>
          <p:cNvPr id="5" name="Content Placeholder 4"/>
          <p:cNvSpPr>
            <a:spLocks noGrp="1"/>
          </p:cNvSpPr>
          <p:nvPr>
            <p:ph idx="1"/>
          </p:nvPr>
        </p:nvSpPr>
        <p:spPr>
          <a:xfrm>
            <a:off x="385536" y="1295400"/>
            <a:ext cx="5663572" cy="4525963"/>
          </a:xfrm>
        </p:spPr>
        <p:txBody>
          <a:bodyPr>
            <a:normAutofit fontScale="70000" lnSpcReduction="20000"/>
          </a:bodyPr>
          <a:lstStyle/>
          <a:p>
            <a:pPr>
              <a:lnSpc>
                <a:spcPct val="150000"/>
              </a:lnSpc>
            </a:pPr>
            <a:r>
              <a:rPr lang="en-US" b="1" dirty="0" smtClean="0">
                <a:solidFill>
                  <a:srgbClr val="003300"/>
                </a:solidFill>
              </a:rPr>
              <a:t>Fuentes </a:t>
            </a:r>
            <a:r>
              <a:rPr lang="en-US" b="1" dirty="0" err="1" smtClean="0">
                <a:solidFill>
                  <a:srgbClr val="003300"/>
                </a:solidFill>
              </a:rPr>
              <a:t>Primarias</a:t>
            </a:r>
            <a:r>
              <a:rPr lang="en-US" b="1" dirty="0" smtClean="0">
                <a:solidFill>
                  <a:srgbClr val="003300"/>
                </a:solidFill>
              </a:rPr>
              <a:t> de </a:t>
            </a:r>
            <a:r>
              <a:rPr lang="en-US" b="1" dirty="0" err="1" smtClean="0">
                <a:solidFill>
                  <a:srgbClr val="003300"/>
                </a:solidFill>
              </a:rPr>
              <a:t>Energía</a:t>
            </a:r>
            <a:endParaRPr lang="en-US" b="1" dirty="0">
              <a:solidFill>
                <a:srgbClr val="003300"/>
              </a:solidFill>
            </a:endParaRPr>
          </a:p>
          <a:p>
            <a:pPr lvl="1">
              <a:lnSpc>
                <a:spcPct val="150000"/>
              </a:lnSpc>
              <a:buFont typeface="Wingdings" pitchFamily="2" charset="2"/>
              <a:buChar char="ü"/>
            </a:pPr>
            <a:r>
              <a:rPr lang="en-US" b="1" dirty="0" err="1" smtClean="0"/>
              <a:t>Renevable</a:t>
            </a:r>
            <a:r>
              <a:rPr lang="en-US" b="1" dirty="0" smtClean="0"/>
              <a:t>: </a:t>
            </a:r>
            <a:r>
              <a:rPr lang="en-US" dirty="0" smtClean="0"/>
              <a:t>Solar, Agua, </a:t>
            </a:r>
            <a:r>
              <a:rPr lang="en-US" dirty="0" err="1" smtClean="0"/>
              <a:t>Viento</a:t>
            </a:r>
            <a:r>
              <a:rPr lang="en-US" dirty="0" smtClean="0"/>
              <a:t>, </a:t>
            </a:r>
            <a:r>
              <a:rPr lang="en-US" dirty="0" err="1" smtClean="0"/>
              <a:t>Biomasa</a:t>
            </a:r>
            <a:endParaRPr lang="en-US" dirty="0"/>
          </a:p>
          <a:p>
            <a:pPr lvl="1">
              <a:lnSpc>
                <a:spcPct val="150000"/>
              </a:lnSpc>
              <a:buFont typeface="Wingdings" pitchFamily="2" charset="2"/>
              <a:buChar char="ü"/>
            </a:pPr>
            <a:r>
              <a:rPr lang="en-US" b="1" dirty="0" smtClean="0"/>
              <a:t>No-</a:t>
            </a:r>
            <a:r>
              <a:rPr lang="en-US" b="1" dirty="0" err="1" smtClean="0"/>
              <a:t>Renevable</a:t>
            </a:r>
            <a:r>
              <a:rPr lang="en-US" b="1" dirty="0" smtClean="0"/>
              <a:t>: </a:t>
            </a:r>
            <a:r>
              <a:rPr lang="en-US" dirty="0" err="1" smtClean="0"/>
              <a:t>Petróleo</a:t>
            </a:r>
            <a:r>
              <a:rPr lang="en-US" dirty="0" smtClean="0"/>
              <a:t>, Gas, </a:t>
            </a:r>
            <a:r>
              <a:rPr lang="en-US" dirty="0" err="1" smtClean="0"/>
              <a:t>Carbón</a:t>
            </a:r>
            <a:r>
              <a:rPr lang="en-US" dirty="0" smtClean="0"/>
              <a:t>, </a:t>
            </a:r>
            <a:r>
              <a:rPr lang="en-US" dirty="0" err="1" smtClean="0"/>
              <a:t>Fusión</a:t>
            </a:r>
            <a:r>
              <a:rPr lang="en-US" dirty="0" smtClean="0"/>
              <a:t> Nuclear</a:t>
            </a:r>
            <a:endParaRPr lang="en-US" dirty="0"/>
          </a:p>
          <a:p>
            <a:pPr>
              <a:lnSpc>
                <a:spcPct val="150000"/>
              </a:lnSpc>
            </a:pPr>
            <a:r>
              <a:rPr lang="en-US" b="1" dirty="0" smtClean="0">
                <a:solidFill>
                  <a:srgbClr val="003300"/>
                </a:solidFill>
              </a:rPr>
              <a:t>Fuentes </a:t>
            </a:r>
            <a:r>
              <a:rPr lang="en-US" b="1" dirty="0" err="1" smtClean="0">
                <a:solidFill>
                  <a:srgbClr val="003300"/>
                </a:solidFill>
              </a:rPr>
              <a:t>Secundarias</a:t>
            </a:r>
            <a:r>
              <a:rPr lang="en-US" b="1" dirty="0" smtClean="0">
                <a:solidFill>
                  <a:srgbClr val="003300"/>
                </a:solidFill>
              </a:rPr>
              <a:t> de </a:t>
            </a:r>
            <a:r>
              <a:rPr lang="en-US" b="1" dirty="0" err="1" smtClean="0">
                <a:solidFill>
                  <a:srgbClr val="003300"/>
                </a:solidFill>
              </a:rPr>
              <a:t>Energía</a:t>
            </a:r>
            <a:endParaRPr lang="en-US" b="1" dirty="0">
              <a:solidFill>
                <a:srgbClr val="003300"/>
              </a:solidFill>
            </a:endParaRPr>
          </a:p>
          <a:p>
            <a:pPr lvl="1">
              <a:lnSpc>
                <a:spcPct val="150000"/>
              </a:lnSpc>
              <a:buFont typeface="Wingdings" charset="2"/>
              <a:buChar char="ü"/>
            </a:pPr>
            <a:r>
              <a:rPr lang="en-US" dirty="0" err="1" smtClean="0"/>
              <a:t>Eléctrica</a:t>
            </a:r>
            <a:r>
              <a:rPr lang="en-US" dirty="0" smtClean="0"/>
              <a:t>,  </a:t>
            </a:r>
            <a:r>
              <a:rPr lang="en-US" dirty="0" err="1" smtClean="0"/>
              <a:t>Mecánica</a:t>
            </a:r>
            <a:r>
              <a:rPr lang="en-US" dirty="0" smtClean="0"/>
              <a:t>,  </a:t>
            </a:r>
            <a:r>
              <a:rPr lang="en-US" dirty="0" err="1" smtClean="0"/>
              <a:t>Térmica</a:t>
            </a:r>
            <a:r>
              <a:rPr lang="en-US" dirty="0" smtClean="0"/>
              <a:t>, Agua Caliente, </a:t>
            </a:r>
            <a:r>
              <a:rPr lang="en-US" dirty="0" err="1" smtClean="0"/>
              <a:t>Aire</a:t>
            </a:r>
            <a:r>
              <a:rPr lang="en-US" dirty="0" smtClean="0"/>
              <a:t> </a:t>
            </a:r>
            <a:r>
              <a:rPr lang="en-US" dirty="0" err="1" smtClean="0"/>
              <a:t>Comprimido</a:t>
            </a:r>
            <a:r>
              <a:rPr lang="en-US" dirty="0" smtClean="0"/>
              <a:t>, </a:t>
            </a:r>
            <a:r>
              <a:rPr lang="en-US" dirty="0"/>
              <a:t>Biodiesel </a:t>
            </a:r>
            <a:r>
              <a:rPr lang="en-US" dirty="0" smtClean="0"/>
              <a:t>y Combustibles en </a:t>
            </a:r>
            <a:r>
              <a:rPr lang="en-US" dirty="0"/>
              <a:t>general </a:t>
            </a:r>
          </a:p>
          <a:p>
            <a:pPr>
              <a:lnSpc>
                <a:spcPct val="150000"/>
              </a:lnSpc>
            </a:pPr>
            <a:r>
              <a:rPr lang="en-US" b="1" dirty="0" err="1" smtClean="0">
                <a:solidFill>
                  <a:srgbClr val="003300"/>
                </a:solidFill>
              </a:rPr>
              <a:t>Uso</a:t>
            </a:r>
            <a:r>
              <a:rPr lang="en-US" b="1" dirty="0" smtClean="0">
                <a:solidFill>
                  <a:srgbClr val="003300"/>
                </a:solidFill>
              </a:rPr>
              <a:t> Final</a:t>
            </a:r>
            <a:endParaRPr lang="en-US" b="1" dirty="0">
              <a:solidFill>
                <a:srgbClr val="003300"/>
              </a:solidFill>
            </a:endParaRPr>
          </a:p>
          <a:p>
            <a:pPr lvl="1">
              <a:lnSpc>
                <a:spcPct val="150000"/>
              </a:lnSpc>
              <a:buFont typeface="Wingdings" charset="2"/>
              <a:buChar char="ü"/>
            </a:pPr>
            <a:r>
              <a:rPr lang="en-US" dirty="0" err="1" smtClean="0"/>
              <a:t>IIuminación</a:t>
            </a:r>
            <a:r>
              <a:rPr lang="en-US" dirty="0" smtClean="0"/>
              <a:t>, </a:t>
            </a:r>
            <a:r>
              <a:rPr lang="en-US" dirty="0" err="1" smtClean="0"/>
              <a:t>Refrigeración</a:t>
            </a:r>
            <a:r>
              <a:rPr lang="en-US" dirty="0" smtClean="0"/>
              <a:t>, </a:t>
            </a:r>
          </a:p>
          <a:p>
            <a:pPr lvl="1">
              <a:lnSpc>
                <a:spcPct val="150000"/>
              </a:lnSpc>
              <a:buFont typeface="Wingdings" charset="2"/>
              <a:buChar char="ü"/>
            </a:pPr>
            <a:r>
              <a:rPr lang="en-US" dirty="0" err="1" smtClean="0"/>
              <a:t>Calefacción</a:t>
            </a:r>
            <a:r>
              <a:rPr lang="en-US" dirty="0" smtClean="0"/>
              <a:t>, </a:t>
            </a:r>
            <a:r>
              <a:rPr lang="en-US" dirty="0" err="1" smtClean="0"/>
              <a:t>Procesos</a:t>
            </a:r>
            <a:r>
              <a:rPr lang="en-US" dirty="0" smtClean="0"/>
              <a:t> </a:t>
            </a:r>
            <a:endParaRPr lang="en-US" dirty="0"/>
          </a:p>
          <a:p>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66</a:t>
            </a:fld>
            <a:endParaRPr lang="en-US" dirty="0"/>
          </a:p>
        </p:txBody>
      </p:sp>
      <p:pic>
        <p:nvPicPr>
          <p:cNvPr id="7" name="Picture 6"/>
          <p:cNvPicPr>
            <a:picLocks noChangeAspect="1"/>
          </p:cNvPicPr>
          <p:nvPr/>
        </p:nvPicPr>
        <p:blipFill>
          <a:blip r:embed="rId3" cstate="print"/>
          <a:stretch>
            <a:fillRect/>
          </a:stretch>
        </p:blipFill>
        <p:spPr>
          <a:xfrm>
            <a:off x="6822831" y="1752600"/>
            <a:ext cx="1563626" cy="2133600"/>
          </a:xfrm>
          <a:prstGeom prst="rect">
            <a:avLst/>
          </a:prstGeom>
        </p:spPr>
      </p:pic>
    </p:spTree>
    <p:extLst>
      <p:ext uri="{BB962C8B-B14F-4D97-AF65-F5344CB8AC3E}">
        <p14:creationId xmlns:p14="http://schemas.microsoft.com/office/powerpoint/2010/main" val="397215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79613" y="549275"/>
            <a:ext cx="4176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68" name="Rectangle 5"/>
          <p:cNvSpPr>
            <a:spLocks noChangeArrowheads="1"/>
          </p:cNvSpPr>
          <p:nvPr/>
        </p:nvSpPr>
        <p:spPr bwMode="auto">
          <a:xfrm>
            <a:off x="533400" y="7620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200" dirty="0">
              <a:solidFill>
                <a:schemeClr val="bg1"/>
              </a:solidFill>
            </a:endParaRPr>
          </a:p>
        </p:txBody>
      </p:sp>
      <p:sp>
        <p:nvSpPr>
          <p:cNvPr id="11269" name="Text Box 6"/>
          <p:cNvSpPr txBox="1">
            <a:spLocks noChangeArrowheads="1"/>
          </p:cNvSpPr>
          <p:nvPr/>
        </p:nvSpPr>
        <p:spPr bwMode="auto">
          <a:xfrm>
            <a:off x="0" y="1484313"/>
            <a:ext cx="8893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0" name="Text Box 7"/>
          <p:cNvSpPr txBox="1">
            <a:spLocks noChangeArrowheads="1"/>
          </p:cNvSpPr>
          <p:nvPr/>
        </p:nvSpPr>
        <p:spPr bwMode="auto">
          <a:xfrm>
            <a:off x="250825" y="1557338"/>
            <a:ext cx="8713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1" name="Text Box 14"/>
          <p:cNvSpPr txBox="1">
            <a:spLocks noChangeArrowheads="1"/>
          </p:cNvSpPr>
          <p:nvPr/>
        </p:nvSpPr>
        <p:spPr bwMode="auto">
          <a:xfrm>
            <a:off x="395288" y="1196975"/>
            <a:ext cx="8353425" cy="101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sz="2000" dirty="0" smtClean="0">
                <a:latin typeface="+mj-lt"/>
              </a:rPr>
              <a:t>Estos principios incorporados en la Norma ISO 9001, se han desarrollado con la intención de que la Dirección pueda liderar la organización hacia la mejora del desempeño.</a:t>
            </a:r>
            <a:endParaRPr lang="es-ES" sz="2000" b="1" i="1" dirty="0">
              <a:solidFill>
                <a:schemeClr val="bg2"/>
              </a:solidFill>
              <a:latin typeface="+mj-lt"/>
            </a:endParaRPr>
          </a:p>
        </p:txBody>
      </p:sp>
      <p:sp>
        <p:nvSpPr>
          <p:cNvPr id="2" name="Title 1"/>
          <p:cNvSpPr>
            <a:spLocks noGrp="1"/>
          </p:cNvSpPr>
          <p:nvPr>
            <p:ph type="title"/>
          </p:nvPr>
        </p:nvSpPr>
        <p:spPr>
          <a:xfrm>
            <a:off x="381000" y="0"/>
            <a:ext cx="6477000" cy="1143000"/>
          </a:xfrm>
        </p:spPr>
        <p:txBody>
          <a:bodyPr/>
          <a:lstStyle/>
          <a:p>
            <a:r>
              <a:rPr lang="en-US" sz="2800" dirty="0" err="1" smtClean="0"/>
              <a:t>Principios</a:t>
            </a:r>
            <a:r>
              <a:rPr lang="en-US" sz="2800" dirty="0" smtClean="0"/>
              <a:t> de la </a:t>
            </a:r>
            <a:r>
              <a:rPr lang="en-US" sz="2800" dirty="0" err="1" smtClean="0"/>
              <a:t>Gestión</a:t>
            </a:r>
            <a:r>
              <a:rPr lang="en-US" sz="2800" dirty="0" smtClean="0"/>
              <a:t> de la </a:t>
            </a:r>
            <a:r>
              <a:rPr lang="en-US" sz="2800" dirty="0" err="1" smtClean="0"/>
              <a:t>Calidad</a:t>
            </a:r>
            <a:endParaRPr lang="en-US" sz="2800" dirty="0"/>
          </a:p>
        </p:txBody>
      </p:sp>
      <p:sp>
        <p:nvSpPr>
          <p:cNvPr id="3" name="Content Placeholder 2"/>
          <p:cNvSpPr>
            <a:spLocks noGrp="1"/>
          </p:cNvSpPr>
          <p:nvPr>
            <p:ph idx="1"/>
          </p:nvPr>
        </p:nvSpPr>
        <p:spPr>
          <a:xfrm>
            <a:off x="457200" y="2209800"/>
            <a:ext cx="6477000" cy="3733800"/>
          </a:xfrm>
        </p:spPr>
        <p:txBody>
          <a:bodyPr>
            <a:normAutofit fontScale="92500" lnSpcReduction="10000"/>
          </a:bodyPr>
          <a:lstStyle/>
          <a:p>
            <a:r>
              <a:rPr lang="en-US" sz="2400" dirty="0" err="1" smtClean="0"/>
              <a:t>Enfoque</a:t>
            </a:r>
            <a:r>
              <a:rPr lang="en-US" sz="2400" dirty="0" smtClean="0"/>
              <a:t> al </a:t>
            </a:r>
            <a:r>
              <a:rPr lang="en-US" sz="2400" dirty="0" err="1" smtClean="0"/>
              <a:t>Cliente</a:t>
            </a:r>
            <a:endParaRPr lang="en-US" sz="2400" dirty="0"/>
          </a:p>
          <a:p>
            <a:r>
              <a:rPr lang="en-US" sz="2400" dirty="0" err="1" smtClean="0"/>
              <a:t>Liderazgo</a:t>
            </a:r>
            <a:endParaRPr lang="en-US" sz="2400" dirty="0"/>
          </a:p>
          <a:p>
            <a:r>
              <a:rPr lang="en-US" sz="2400" dirty="0" err="1" smtClean="0"/>
              <a:t>Involucramiento</a:t>
            </a:r>
            <a:r>
              <a:rPr lang="en-US" sz="2400" dirty="0" smtClean="0"/>
              <a:t> del personal</a:t>
            </a:r>
            <a:endParaRPr lang="en-US" sz="2400" dirty="0"/>
          </a:p>
          <a:p>
            <a:r>
              <a:rPr lang="en-US" sz="2400" dirty="0" err="1" smtClean="0"/>
              <a:t>Enfoque</a:t>
            </a:r>
            <a:r>
              <a:rPr lang="en-US" sz="2400" dirty="0" smtClean="0"/>
              <a:t> </a:t>
            </a:r>
            <a:r>
              <a:rPr lang="en-US" sz="2400" dirty="0" err="1" smtClean="0"/>
              <a:t>por</a:t>
            </a:r>
            <a:r>
              <a:rPr lang="en-US" sz="2400" dirty="0" smtClean="0"/>
              <a:t> </a:t>
            </a:r>
            <a:r>
              <a:rPr lang="en-US" sz="2400" dirty="0" err="1" smtClean="0"/>
              <a:t>Procesos</a:t>
            </a:r>
            <a:endParaRPr lang="en-US" sz="2400" dirty="0"/>
          </a:p>
          <a:p>
            <a:r>
              <a:rPr lang="en-US" sz="2400" dirty="0" err="1" smtClean="0"/>
              <a:t>Enfoque</a:t>
            </a:r>
            <a:r>
              <a:rPr lang="en-US" sz="2400" dirty="0" smtClean="0"/>
              <a:t> de </a:t>
            </a:r>
            <a:r>
              <a:rPr lang="en-US" sz="2400" dirty="0" err="1" smtClean="0"/>
              <a:t>Sistema</a:t>
            </a:r>
            <a:r>
              <a:rPr lang="en-US" sz="2400" dirty="0" smtClean="0"/>
              <a:t> </a:t>
            </a:r>
            <a:r>
              <a:rPr lang="en-US" sz="2400" dirty="0" err="1" smtClean="0"/>
              <a:t>para</a:t>
            </a:r>
            <a:r>
              <a:rPr lang="en-US" sz="2400" dirty="0" smtClean="0"/>
              <a:t> la </a:t>
            </a:r>
            <a:r>
              <a:rPr lang="en-US" sz="2400" dirty="0" err="1" smtClean="0"/>
              <a:t>Gestión</a:t>
            </a:r>
            <a:endParaRPr lang="en-US" sz="2400" dirty="0"/>
          </a:p>
          <a:p>
            <a:r>
              <a:rPr lang="en-US" sz="2400" dirty="0" err="1" smtClean="0"/>
              <a:t>Mejora</a:t>
            </a:r>
            <a:r>
              <a:rPr lang="en-US" sz="2400" dirty="0" smtClean="0"/>
              <a:t> continua</a:t>
            </a:r>
            <a:endParaRPr lang="en-US" sz="2400" dirty="0"/>
          </a:p>
          <a:p>
            <a:r>
              <a:rPr lang="en-US" sz="2400" dirty="0" err="1" smtClean="0"/>
              <a:t>Enfoque</a:t>
            </a:r>
            <a:r>
              <a:rPr lang="en-US" sz="2400" dirty="0" smtClean="0"/>
              <a:t> </a:t>
            </a:r>
            <a:r>
              <a:rPr lang="en-US" sz="2400" dirty="0" err="1" smtClean="0"/>
              <a:t>basado</a:t>
            </a:r>
            <a:r>
              <a:rPr lang="en-US" sz="2400" dirty="0" smtClean="0"/>
              <a:t> en </a:t>
            </a:r>
            <a:r>
              <a:rPr lang="en-US" sz="2400" dirty="0" err="1" smtClean="0"/>
              <a:t>hechos</a:t>
            </a:r>
            <a:r>
              <a:rPr lang="en-US" sz="2400" dirty="0" smtClean="0"/>
              <a:t> </a:t>
            </a:r>
            <a:r>
              <a:rPr lang="en-US" sz="2400" dirty="0" err="1" smtClean="0"/>
              <a:t>para</a:t>
            </a:r>
            <a:r>
              <a:rPr lang="en-US" sz="2400" dirty="0" smtClean="0"/>
              <a:t> la </a:t>
            </a:r>
            <a:r>
              <a:rPr lang="en-US" sz="2400" dirty="0" err="1" smtClean="0"/>
              <a:t>toma</a:t>
            </a:r>
            <a:r>
              <a:rPr lang="en-US" sz="2400" dirty="0" smtClean="0"/>
              <a:t> de </a:t>
            </a:r>
          </a:p>
          <a:p>
            <a:pPr>
              <a:buNone/>
            </a:pPr>
            <a:r>
              <a:rPr lang="en-US" sz="2400" dirty="0" smtClean="0"/>
              <a:t>	</a:t>
            </a:r>
            <a:r>
              <a:rPr lang="en-US" sz="2400" dirty="0" err="1" smtClean="0"/>
              <a:t>decisiones</a:t>
            </a:r>
            <a:endParaRPr lang="en-US" sz="2400" dirty="0"/>
          </a:p>
          <a:p>
            <a:r>
              <a:rPr lang="en-US" sz="2400" dirty="0" err="1" smtClean="0"/>
              <a:t>Relaciones</a:t>
            </a:r>
            <a:r>
              <a:rPr lang="en-US" sz="2400" dirty="0" smtClean="0"/>
              <a:t> </a:t>
            </a:r>
            <a:r>
              <a:rPr lang="en-US" sz="2400" dirty="0" err="1" smtClean="0"/>
              <a:t>mutuamente</a:t>
            </a:r>
            <a:r>
              <a:rPr lang="en-US" sz="2400" dirty="0" smtClean="0"/>
              <a:t> </a:t>
            </a:r>
            <a:r>
              <a:rPr lang="en-US" sz="2400" dirty="0" err="1" smtClean="0"/>
              <a:t>beneficiosas</a:t>
            </a:r>
            <a:r>
              <a:rPr lang="en-US" sz="2400" dirty="0" smtClean="0"/>
              <a:t> con el </a:t>
            </a:r>
            <a:r>
              <a:rPr lang="en-US" sz="2400" dirty="0" err="1" smtClean="0"/>
              <a:t>proveedor</a:t>
            </a:r>
            <a:endParaRPr lang="en-US" sz="2400" dirty="0"/>
          </a:p>
        </p:txBody>
      </p:sp>
      <p:pic>
        <p:nvPicPr>
          <p:cNvPr id="16385" name="Picture 1" descr="C:\Users\jbcaaa\AppData\Local\Microsoft\Windows\Temporary Internet Files\Content.IE5\JPITFX1S\MP90043939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2767" y="1992086"/>
            <a:ext cx="2541233" cy="38064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17014" y="4724400"/>
            <a:ext cx="1662113" cy="1477328"/>
          </a:xfrm>
          <a:prstGeom prst="rect">
            <a:avLst/>
          </a:prstGeom>
          <a:noFill/>
        </p:spPr>
        <p:txBody>
          <a:bodyPr wrap="square" rtlCol="0">
            <a:spAutoFit/>
          </a:bodyPr>
          <a:lstStyle/>
          <a:p>
            <a:r>
              <a:rPr lang="en-US" dirty="0" err="1" smtClean="0"/>
              <a:t>Busque</a:t>
            </a:r>
            <a:r>
              <a:rPr lang="en-US" dirty="0" smtClean="0"/>
              <a:t> </a:t>
            </a:r>
            <a:r>
              <a:rPr lang="en-US" dirty="0" err="1" smtClean="0"/>
              <a:t>esto</a:t>
            </a:r>
            <a:r>
              <a:rPr lang="en-US" dirty="0" smtClean="0"/>
              <a:t> de </a:t>
            </a:r>
            <a:r>
              <a:rPr lang="en-US" dirty="0" err="1" smtClean="0"/>
              <a:t>nuevo</a:t>
            </a:r>
            <a:r>
              <a:rPr lang="en-US" dirty="0" smtClean="0"/>
              <a:t> </a:t>
            </a:r>
            <a:r>
              <a:rPr lang="en-US" dirty="0" err="1" smtClean="0"/>
              <a:t>durante</a:t>
            </a:r>
            <a:r>
              <a:rPr lang="en-US" dirty="0" smtClean="0"/>
              <a:t> la </a:t>
            </a:r>
            <a:r>
              <a:rPr lang="en-US" dirty="0" err="1" smtClean="0"/>
              <a:t>Gestión</a:t>
            </a:r>
            <a:r>
              <a:rPr lang="en-US" dirty="0" smtClean="0"/>
              <a:t> de </a:t>
            </a:r>
            <a:r>
              <a:rPr lang="en-US" dirty="0" err="1" smtClean="0"/>
              <a:t>Calidad</a:t>
            </a:r>
            <a:r>
              <a:rPr lang="en-US" dirty="0" smtClean="0"/>
              <a:t> del </a:t>
            </a:r>
            <a:r>
              <a:rPr lang="en-US" dirty="0" err="1" smtClean="0"/>
              <a:t>Proyecto</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67</a:t>
            </a:fld>
            <a:endParaRPr lang="en-US" dirty="0"/>
          </a:p>
        </p:txBody>
      </p:sp>
    </p:spTree>
    <p:extLst>
      <p:ext uri="{BB962C8B-B14F-4D97-AF65-F5344CB8AC3E}">
        <p14:creationId xmlns:p14="http://schemas.microsoft.com/office/powerpoint/2010/main" val="3611220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2293" name="Text Box 6"/>
          <p:cNvSpPr txBox="1">
            <a:spLocks noChangeArrowheads="1"/>
          </p:cNvSpPr>
          <p:nvPr/>
        </p:nvSpPr>
        <p:spPr bwMode="auto">
          <a:xfrm>
            <a:off x="900114" y="3860800"/>
            <a:ext cx="7453312"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FF5050"/>
              </a:buClr>
              <a:buSzPct val="130000"/>
              <a:buFont typeface="Wingdings" pitchFamily="2" charset="2"/>
              <a:buChar char="v"/>
            </a:pPr>
            <a:endParaRPr lang="en-US" sz="2400" b="1" dirty="0">
              <a:latin typeface="Garamond" pitchFamily="18" charset="0"/>
            </a:endParaRPr>
          </a:p>
        </p:txBody>
      </p:sp>
      <p:sp>
        <p:nvSpPr>
          <p:cNvPr id="12294" name="Text Box 7"/>
          <p:cNvSpPr txBox="1">
            <a:spLocks noChangeArrowheads="1"/>
          </p:cNvSpPr>
          <p:nvPr/>
        </p:nvSpPr>
        <p:spPr bwMode="auto">
          <a:xfrm>
            <a:off x="457200" y="1196975"/>
            <a:ext cx="6399212"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SzPct val="140000"/>
            </a:pPr>
            <a:r>
              <a:rPr lang="es-ES_tradnl" b="1" dirty="0" smtClean="0"/>
              <a:t>Definiciones</a:t>
            </a:r>
            <a:r>
              <a:rPr lang="es-ES_tradnl" dirty="0" smtClean="0"/>
              <a:t> </a:t>
            </a:r>
            <a:r>
              <a:rPr lang="es-ES_tradnl" sz="2000" b="1" dirty="0" smtClean="0">
                <a:latin typeface="+mj-lt"/>
              </a:rPr>
              <a:t>(ISO </a:t>
            </a:r>
            <a:r>
              <a:rPr lang="es-ES_tradnl" sz="2000" b="1" dirty="0">
                <a:latin typeface="+mj-lt"/>
              </a:rPr>
              <a:t>9000:2005)</a:t>
            </a:r>
            <a:endParaRPr lang="es-ES" sz="2000" b="1" dirty="0">
              <a:latin typeface="+mj-lt"/>
            </a:endParaRPr>
          </a:p>
        </p:txBody>
      </p:sp>
      <p:sp>
        <p:nvSpPr>
          <p:cNvPr id="2" name="Title 1"/>
          <p:cNvSpPr>
            <a:spLocks noGrp="1"/>
          </p:cNvSpPr>
          <p:nvPr>
            <p:ph type="title"/>
          </p:nvPr>
        </p:nvSpPr>
        <p:spPr/>
        <p:txBody>
          <a:bodyPr/>
          <a:lstStyle/>
          <a:p>
            <a:r>
              <a:rPr lang="en-US" b="1" dirty="0" err="1" smtClean="0"/>
              <a:t>Auditorías</a:t>
            </a:r>
            <a:r>
              <a:rPr lang="en-US" b="1" dirty="0" smtClean="0"/>
              <a:t> </a:t>
            </a:r>
            <a:r>
              <a:rPr lang="en-US" b="1" dirty="0" err="1" smtClean="0"/>
              <a:t>Internas</a:t>
            </a:r>
            <a:endParaRPr lang="en-US" b="1" dirty="0"/>
          </a:p>
        </p:txBody>
      </p:sp>
      <p:sp>
        <p:nvSpPr>
          <p:cNvPr id="3" name="Content Placeholder 2"/>
          <p:cNvSpPr>
            <a:spLocks noGrp="1"/>
          </p:cNvSpPr>
          <p:nvPr>
            <p:ph idx="1"/>
          </p:nvPr>
        </p:nvSpPr>
        <p:spPr>
          <a:xfrm>
            <a:off x="492369" y="1752600"/>
            <a:ext cx="5591908" cy="4525963"/>
          </a:xfrm>
        </p:spPr>
        <p:txBody>
          <a:bodyPr>
            <a:normAutofit lnSpcReduction="10000"/>
          </a:bodyPr>
          <a:lstStyle/>
          <a:p>
            <a:pPr marL="0" indent="0">
              <a:buNone/>
            </a:pPr>
            <a:r>
              <a:rPr lang="en-US" sz="2000" b="0" dirty="0" smtClean="0"/>
              <a:t>“Un </a:t>
            </a:r>
            <a:r>
              <a:rPr lang="en-US" sz="2000" b="0" dirty="0" err="1" smtClean="0"/>
              <a:t>proceso</a:t>
            </a:r>
            <a:r>
              <a:rPr lang="en-US" sz="2000" b="0" dirty="0" smtClean="0"/>
              <a:t> </a:t>
            </a:r>
            <a:r>
              <a:rPr lang="en-US" sz="2000" b="0" dirty="0" err="1" smtClean="0"/>
              <a:t>sistemático</a:t>
            </a:r>
            <a:r>
              <a:rPr lang="en-US" sz="2000" b="0" dirty="0" smtClean="0"/>
              <a:t>, </a:t>
            </a:r>
            <a:r>
              <a:rPr lang="en-US" sz="2000" b="0" dirty="0" err="1" smtClean="0"/>
              <a:t>independiente</a:t>
            </a:r>
            <a:r>
              <a:rPr lang="en-US" sz="2000" b="0" dirty="0" smtClean="0"/>
              <a:t> y </a:t>
            </a:r>
            <a:r>
              <a:rPr lang="en-US" sz="2000" b="0" dirty="0" err="1" smtClean="0"/>
              <a:t>documentado</a:t>
            </a:r>
            <a:r>
              <a:rPr lang="en-US" sz="2000" b="0" dirty="0" smtClean="0"/>
              <a:t> </a:t>
            </a:r>
            <a:r>
              <a:rPr lang="en-US" sz="2000" b="0" dirty="0" err="1" smtClean="0"/>
              <a:t>para</a:t>
            </a:r>
            <a:r>
              <a:rPr lang="en-US" sz="2000" b="0" dirty="0" smtClean="0"/>
              <a:t> </a:t>
            </a:r>
            <a:r>
              <a:rPr lang="en-US" sz="2000" b="0" dirty="0" err="1" smtClean="0"/>
              <a:t>obtener</a:t>
            </a:r>
            <a:r>
              <a:rPr lang="en-US" sz="2000" b="0" dirty="0" smtClean="0"/>
              <a:t> </a:t>
            </a:r>
            <a:r>
              <a:rPr lang="en-US" sz="2000" b="0" dirty="0" err="1" smtClean="0"/>
              <a:t>evidencias</a:t>
            </a:r>
            <a:r>
              <a:rPr lang="en-US" sz="2000" b="0" dirty="0" smtClean="0"/>
              <a:t> de </a:t>
            </a:r>
            <a:r>
              <a:rPr lang="en-US" sz="2000" b="0" dirty="0" err="1" smtClean="0"/>
              <a:t>auditoría</a:t>
            </a:r>
            <a:r>
              <a:rPr lang="en-US" sz="2000" b="0" dirty="0" smtClean="0"/>
              <a:t>…</a:t>
            </a:r>
            <a:endParaRPr lang="en-US" sz="2000" b="0" dirty="0"/>
          </a:p>
          <a:p>
            <a:r>
              <a:rPr lang="en-US" sz="2000" b="0" u="sng" dirty="0" err="1" smtClean="0"/>
              <a:t>Evidencia</a:t>
            </a:r>
            <a:r>
              <a:rPr lang="en-US" sz="2000" b="0" u="sng" dirty="0" smtClean="0"/>
              <a:t> de </a:t>
            </a:r>
            <a:r>
              <a:rPr lang="en-US" sz="2000" b="0" u="sng" dirty="0" err="1" smtClean="0"/>
              <a:t>Auditoría</a:t>
            </a:r>
            <a:r>
              <a:rPr lang="en-US" sz="2000" b="0" dirty="0" smtClean="0"/>
              <a:t>: </a:t>
            </a:r>
            <a:r>
              <a:rPr lang="en-US" sz="2000" b="0" dirty="0" err="1" smtClean="0"/>
              <a:t>Registros</a:t>
            </a:r>
            <a:r>
              <a:rPr lang="en-US" sz="2000" b="0" dirty="0" smtClean="0"/>
              <a:t>, </a:t>
            </a:r>
            <a:r>
              <a:rPr lang="en-US" sz="2000" b="0" dirty="0" err="1" smtClean="0"/>
              <a:t>declaraciones</a:t>
            </a:r>
            <a:r>
              <a:rPr lang="en-US" sz="2000" b="0" dirty="0" smtClean="0"/>
              <a:t> de </a:t>
            </a:r>
            <a:r>
              <a:rPr lang="en-US" sz="2000" b="0" dirty="0" err="1" smtClean="0"/>
              <a:t>hecho</a:t>
            </a:r>
            <a:r>
              <a:rPr lang="en-US" sz="2000" b="0" dirty="0" smtClean="0"/>
              <a:t> u </a:t>
            </a:r>
            <a:r>
              <a:rPr lang="en-US" sz="2000" b="0" dirty="0" err="1" smtClean="0"/>
              <a:t>otra</a:t>
            </a:r>
            <a:r>
              <a:rPr lang="en-US" sz="2000" b="0" dirty="0" smtClean="0"/>
              <a:t> </a:t>
            </a:r>
            <a:r>
              <a:rPr lang="en-US" sz="2000" b="0" dirty="0" err="1" smtClean="0"/>
              <a:t>información</a:t>
            </a:r>
            <a:r>
              <a:rPr lang="en-US" sz="2000" b="0" dirty="0" smtClean="0"/>
              <a:t> </a:t>
            </a:r>
            <a:r>
              <a:rPr lang="en-US" sz="2000" b="0" dirty="0" err="1" smtClean="0"/>
              <a:t>relevante</a:t>
            </a:r>
            <a:r>
              <a:rPr lang="en-US" sz="2000" b="0" dirty="0" smtClean="0"/>
              <a:t>, </a:t>
            </a:r>
            <a:r>
              <a:rPr lang="en-US" sz="2000" b="0" dirty="0" err="1" smtClean="0"/>
              <a:t>para</a:t>
            </a:r>
            <a:r>
              <a:rPr lang="en-US" sz="2000" b="0" dirty="0" smtClean="0"/>
              <a:t> los </a:t>
            </a:r>
            <a:r>
              <a:rPr lang="en-US" sz="2000" b="0" dirty="0" err="1" smtClean="0"/>
              <a:t>criterios</a:t>
            </a:r>
            <a:r>
              <a:rPr lang="en-US" sz="2000" b="0" dirty="0" smtClean="0"/>
              <a:t> de </a:t>
            </a:r>
            <a:r>
              <a:rPr lang="en-US" sz="2000" b="0" dirty="0" err="1" smtClean="0"/>
              <a:t>auditorías</a:t>
            </a:r>
            <a:r>
              <a:rPr lang="en-US" sz="2000" b="0" dirty="0" smtClean="0"/>
              <a:t>, y </a:t>
            </a:r>
            <a:r>
              <a:rPr lang="en-US" sz="2000" b="0" dirty="0" err="1" smtClean="0"/>
              <a:t>verificable</a:t>
            </a:r>
            <a:r>
              <a:rPr lang="en-US" sz="2000" b="0" dirty="0" smtClean="0"/>
              <a:t/>
            </a:r>
            <a:br>
              <a:rPr lang="en-US" sz="2000" b="0" dirty="0" smtClean="0"/>
            </a:br>
            <a:endParaRPr lang="en-US" sz="2000" b="0" dirty="0" smtClean="0"/>
          </a:p>
          <a:p>
            <a:pPr marL="0" indent="0">
              <a:buNone/>
            </a:pPr>
            <a:r>
              <a:rPr lang="en-US" sz="2000" b="0" dirty="0"/>
              <a:t>... </a:t>
            </a:r>
            <a:r>
              <a:rPr lang="en-US" sz="2000" b="0" dirty="0" smtClean="0"/>
              <a:t>Y </a:t>
            </a:r>
            <a:r>
              <a:rPr lang="en-US" sz="2000" b="0" dirty="0" err="1" smtClean="0"/>
              <a:t>que</a:t>
            </a:r>
            <a:r>
              <a:rPr lang="en-US" sz="2000" b="0" dirty="0" smtClean="0"/>
              <a:t> se </a:t>
            </a:r>
            <a:r>
              <a:rPr lang="en-US" sz="2000" b="0" dirty="0" err="1" smtClean="0"/>
              <a:t>evalúan</a:t>
            </a:r>
            <a:r>
              <a:rPr lang="en-US" sz="2000" b="0" dirty="0" smtClean="0"/>
              <a:t> </a:t>
            </a:r>
            <a:r>
              <a:rPr lang="en-US" sz="2000" b="0" dirty="0" err="1" smtClean="0"/>
              <a:t>objetivamente</a:t>
            </a:r>
            <a:r>
              <a:rPr lang="en-US" sz="2000" b="0" dirty="0" smtClean="0"/>
              <a:t> </a:t>
            </a:r>
            <a:r>
              <a:rPr lang="en-US" sz="2000" b="0" dirty="0" err="1" smtClean="0"/>
              <a:t>para</a:t>
            </a:r>
            <a:r>
              <a:rPr lang="en-US" sz="2000" b="0" dirty="0" smtClean="0"/>
              <a:t> </a:t>
            </a:r>
            <a:r>
              <a:rPr lang="en-US" sz="2000" b="0" dirty="0" err="1" smtClean="0"/>
              <a:t>determinar</a:t>
            </a:r>
            <a:r>
              <a:rPr lang="en-US" sz="2000" b="0" dirty="0" smtClean="0"/>
              <a:t> determine </a:t>
            </a:r>
            <a:r>
              <a:rPr lang="en-US" sz="2000" dirty="0" smtClean="0"/>
              <a:t>el </a:t>
            </a:r>
            <a:r>
              <a:rPr lang="en-US" sz="2000" dirty="0" err="1" smtClean="0"/>
              <a:t>grado</a:t>
            </a:r>
            <a:r>
              <a:rPr lang="en-US" sz="2000" dirty="0" smtClean="0"/>
              <a:t> en </a:t>
            </a:r>
            <a:r>
              <a:rPr lang="en-US" sz="2000" dirty="0" err="1" smtClean="0"/>
              <a:t>que</a:t>
            </a:r>
            <a:r>
              <a:rPr lang="en-US" sz="2000" dirty="0" smtClean="0"/>
              <a:t> </a:t>
            </a:r>
            <a:r>
              <a:rPr lang="en-US" sz="2000" dirty="0" err="1" smtClean="0"/>
              <a:t>ellos</a:t>
            </a:r>
            <a:r>
              <a:rPr lang="en-US" sz="2000" dirty="0" smtClean="0"/>
              <a:t> </a:t>
            </a:r>
            <a:r>
              <a:rPr lang="en-US" sz="2000" dirty="0" err="1" smtClean="0"/>
              <a:t>cumplen</a:t>
            </a:r>
            <a:r>
              <a:rPr lang="en-US" sz="2000" dirty="0" smtClean="0"/>
              <a:t> con los </a:t>
            </a:r>
            <a:r>
              <a:rPr lang="en-US" sz="2000" dirty="0" err="1" smtClean="0"/>
              <a:t>criterios</a:t>
            </a:r>
            <a:r>
              <a:rPr lang="en-US" sz="2000" dirty="0" smtClean="0"/>
              <a:t> de </a:t>
            </a:r>
            <a:r>
              <a:rPr lang="en-US" sz="2000" dirty="0" err="1" smtClean="0"/>
              <a:t>auditoría</a:t>
            </a:r>
            <a:r>
              <a:rPr lang="en-US" sz="2000" dirty="0" smtClean="0"/>
              <a:t>”</a:t>
            </a:r>
            <a:endParaRPr lang="en-US" sz="2000" b="0" dirty="0" smtClean="0"/>
          </a:p>
          <a:p>
            <a:pPr marL="0" indent="0"/>
            <a:r>
              <a:rPr lang="en-US" sz="2000" b="0" u="sng" dirty="0" smtClean="0"/>
              <a:t>  </a:t>
            </a:r>
            <a:r>
              <a:rPr lang="en-US" sz="2000" b="0" u="sng" dirty="0" err="1" smtClean="0"/>
              <a:t>Criterios</a:t>
            </a:r>
            <a:r>
              <a:rPr lang="en-US" sz="2000" b="0" u="sng" dirty="0" smtClean="0"/>
              <a:t> de </a:t>
            </a:r>
            <a:r>
              <a:rPr lang="en-US" sz="2000" b="0" u="sng" dirty="0" err="1" smtClean="0"/>
              <a:t>Auditoría</a:t>
            </a:r>
            <a:r>
              <a:rPr lang="en-US" sz="2000" b="0" dirty="0" smtClean="0"/>
              <a:t>: </a:t>
            </a:r>
            <a:r>
              <a:rPr lang="en-US" sz="2000" b="0" dirty="0" err="1" smtClean="0"/>
              <a:t>Conjunto</a:t>
            </a:r>
            <a:r>
              <a:rPr lang="en-US" sz="2000" b="0" dirty="0" smtClean="0"/>
              <a:t> de </a:t>
            </a:r>
            <a:r>
              <a:rPr lang="en-US" sz="2000" b="0" dirty="0" err="1" smtClean="0"/>
              <a:t>políticas</a:t>
            </a:r>
            <a:r>
              <a:rPr lang="en-US" sz="2000" b="0" dirty="0" smtClean="0"/>
              <a:t>, </a:t>
            </a:r>
            <a:r>
              <a:rPr lang="en-US" sz="2000" b="0" dirty="0" err="1" smtClean="0"/>
              <a:t>procedimientos</a:t>
            </a:r>
            <a:r>
              <a:rPr lang="en-US" sz="2000" b="0" dirty="0" smtClean="0"/>
              <a:t> o </a:t>
            </a:r>
            <a:r>
              <a:rPr lang="en-US" sz="2000" b="0" dirty="0" err="1" smtClean="0"/>
              <a:t>requerimientos</a:t>
            </a:r>
            <a:r>
              <a:rPr lang="en-US" sz="2000" b="0" dirty="0" smtClean="0"/>
              <a:t>.</a:t>
            </a:r>
            <a:endParaRPr lang="en-US" sz="2000" b="0" dirty="0"/>
          </a:p>
          <a:p>
            <a:pPr marL="0" indent="0">
              <a:buNone/>
            </a:pPr>
            <a:r>
              <a:rPr lang="en-US" sz="2000" b="0" dirty="0" smtClean="0"/>
              <a:t>(Se </a:t>
            </a:r>
            <a:r>
              <a:rPr lang="en-US" sz="2000" b="0" dirty="0" err="1" smtClean="0"/>
              <a:t>utilizan</a:t>
            </a:r>
            <a:r>
              <a:rPr lang="en-US" sz="2000" b="0" dirty="0" smtClean="0"/>
              <a:t> </a:t>
            </a:r>
            <a:r>
              <a:rPr lang="en-US" sz="2000" b="0" dirty="0" err="1" smtClean="0"/>
              <a:t>como</a:t>
            </a:r>
            <a:r>
              <a:rPr lang="en-US" sz="2000" b="0" dirty="0" smtClean="0"/>
              <a:t> </a:t>
            </a:r>
            <a:r>
              <a:rPr lang="en-US" sz="2000" b="0" dirty="0" err="1" smtClean="0"/>
              <a:t>una</a:t>
            </a:r>
            <a:r>
              <a:rPr lang="en-US" sz="2000" b="0" dirty="0" smtClean="0"/>
              <a:t> </a:t>
            </a:r>
            <a:r>
              <a:rPr lang="en-US" sz="2000" b="0" dirty="0" err="1" smtClean="0"/>
              <a:t>referencia</a:t>
            </a:r>
            <a:r>
              <a:rPr lang="en-US" sz="2000" b="0" dirty="0" smtClean="0"/>
              <a:t> contra la </a:t>
            </a:r>
            <a:r>
              <a:rPr lang="en-US" sz="2000" b="0" dirty="0" err="1" smtClean="0"/>
              <a:t>cual</a:t>
            </a:r>
            <a:r>
              <a:rPr lang="en-US" sz="2000" b="0" dirty="0" smtClean="0"/>
              <a:t> </a:t>
            </a:r>
            <a:r>
              <a:rPr lang="en-US" sz="2000" dirty="0" smtClean="0"/>
              <a:t>se </a:t>
            </a:r>
            <a:r>
              <a:rPr lang="en-US" sz="2000" dirty="0" err="1" smtClean="0"/>
              <a:t>compara</a:t>
            </a:r>
            <a:r>
              <a:rPr lang="en-US" sz="2000" dirty="0" smtClean="0"/>
              <a:t> la </a:t>
            </a:r>
            <a:r>
              <a:rPr lang="en-US" sz="2000" dirty="0" err="1" smtClean="0"/>
              <a:t>evidencia</a:t>
            </a:r>
            <a:r>
              <a:rPr lang="en-US" sz="2000" dirty="0" smtClean="0"/>
              <a:t> de la </a:t>
            </a:r>
            <a:r>
              <a:rPr lang="en-US" sz="2000" dirty="0" err="1" smtClean="0"/>
              <a:t>auditoría</a:t>
            </a:r>
            <a:r>
              <a:rPr lang="en-US" sz="2000" dirty="0" smtClean="0"/>
              <a:t>)</a:t>
            </a:r>
            <a:endParaRPr lang="en-US" sz="2000" b="0"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68</a:t>
            </a:fld>
            <a:endParaRPr lang="en-US" dirty="0"/>
          </a:p>
        </p:txBody>
      </p:sp>
      <p:pic>
        <p:nvPicPr>
          <p:cNvPr id="8" name="Picture 7"/>
          <p:cNvPicPr>
            <a:picLocks noChangeAspect="1"/>
          </p:cNvPicPr>
          <p:nvPr/>
        </p:nvPicPr>
        <p:blipFill>
          <a:blip r:embed="rId2" cstate="print"/>
          <a:stretch>
            <a:fillRect/>
          </a:stretch>
        </p:blipFill>
        <p:spPr>
          <a:xfrm>
            <a:off x="6471139" y="1905000"/>
            <a:ext cx="2039815" cy="2209800"/>
          </a:xfrm>
          <a:prstGeom prst="rect">
            <a:avLst/>
          </a:prstGeom>
        </p:spPr>
      </p:pic>
    </p:spTree>
    <p:extLst>
      <p:ext uri="{BB962C8B-B14F-4D97-AF65-F5344CB8AC3E}">
        <p14:creationId xmlns:p14="http://schemas.microsoft.com/office/powerpoint/2010/main" val="29502499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3317" name="Text Box 6"/>
          <p:cNvSpPr txBox="1">
            <a:spLocks noChangeArrowheads="1"/>
          </p:cNvSpPr>
          <p:nvPr/>
        </p:nvSpPr>
        <p:spPr bwMode="auto">
          <a:xfrm>
            <a:off x="900114" y="3860800"/>
            <a:ext cx="7453312"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FF5050"/>
              </a:buClr>
              <a:buSzPct val="130000"/>
              <a:buFont typeface="Wingdings" pitchFamily="2" charset="2"/>
              <a:buChar char="v"/>
            </a:pPr>
            <a:endParaRPr lang="en-US" sz="2400" b="1" dirty="0">
              <a:latin typeface="Garamond" pitchFamily="18" charset="0"/>
            </a:endParaRPr>
          </a:p>
        </p:txBody>
      </p:sp>
      <p:sp>
        <p:nvSpPr>
          <p:cNvPr id="2" name="Title 1"/>
          <p:cNvSpPr>
            <a:spLocks noGrp="1"/>
          </p:cNvSpPr>
          <p:nvPr>
            <p:ph type="title"/>
          </p:nvPr>
        </p:nvSpPr>
        <p:spPr>
          <a:xfrm>
            <a:off x="422031" y="-152400"/>
            <a:ext cx="6172200" cy="11430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err="1" smtClean="0"/>
              <a:t>Auditorías</a:t>
            </a:r>
            <a:r>
              <a:rPr lang="en-US" dirty="0" smtClean="0"/>
              <a:t> </a:t>
            </a:r>
            <a:r>
              <a:rPr lang="en-US" dirty="0" err="1" smtClean="0"/>
              <a:t>Internas</a:t>
            </a:r>
            <a:endParaRPr lang="en-US" dirty="0"/>
          </a:p>
        </p:txBody>
      </p:sp>
      <p:sp>
        <p:nvSpPr>
          <p:cNvPr id="3" name="Content Placeholder 2"/>
          <p:cNvSpPr>
            <a:spLocks noGrp="1"/>
          </p:cNvSpPr>
          <p:nvPr>
            <p:ph idx="1"/>
          </p:nvPr>
        </p:nvSpPr>
        <p:spPr>
          <a:xfrm>
            <a:off x="281354" y="1676400"/>
            <a:ext cx="5884985" cy="3048000"/>
          </a:xfrm>
        </p:spPr>
        <p:txBody>
          <a:bodyPr>
            <a:normAutofit lnSpcReduction="10000"/>
          </a:bodyPr>
          <a:lstStyle/>
          <a:p>
            <a:r>
              <a:rPr lang="en-US" sz="2400" b="1" dirty="0" err="1" smtClean="0"/>
              <a:t>Principios</a:t>
            </a:r>
            <a:r>
              <a:rPr lang="en-US" sz="2400" b="1" dirty="0" smtClean="0"/>
              <a:t> de </a:t>
            </a:r>
            <a:r>
              <a:rPr lang="en-US" sz="2400" b="1" dirty="0" err="1" smtClean="0"/>
              <a:t>Auditoría</a:t>
            </a:r>
            <a:endParaRPr lang="en-US" sz="2400" b="1" dirty="0" smtClean="0"/>
          </a:p>
          <a:p>
            <a:pPr lvl="1"/>
            <a:r>
              <a:rPr lang="en-US" sz="2000" dirty="0" err="1" smtClean="0"/>
              <a:t>Conducta</a:t>
            </a:r>
            <a:r>
              <a:rPr lang="en-US" sz="2000" dirty="0" smtClean="0"/>
              <a:t> </a:t>
            </a:r>
            <a:r>
              <a:rPr lang="en-US" sz="2000" dirty="0" err="1" smtClean="0"/>
              <a:t>ética</a:t>
            </a:r>
            <a:r>
              <a:rPr lang="en-US" sz="2000" dirty="0" smtClean="0"/>
              <a:t>: </a:t>
            </a:r>
            <a:r>
              <a:rPr lang="en-US" sz="2000" dirty="0" err="1" smtClean="0"/>
              <a:t>confianza</a:t>
            </a:r>
            <a:r>
              <a:rPr lang="en-US" sz="2000" dirty="0" smtClean="0"/>
              <a:t>, </a:t>
            </a:r>
            <a:r>
              <a:rPr lang="en-US" sz="2000" dirty="0" err="1" smtClean="0"/>
              <a:t>integridad</a:t>
            </a:r>
            <a:r>
              <a:rPr lang="en-US" sz="2000" dirty="0" smtClean="0"/>
              <a:t>, </a:t>
            </a:r>
            <a:r>
              <a:rPr lang="en-US" sz="2000" dirty="0" err="1" smtClean="0"/>
              <a:t>confidencialidad</a:t>
            </a:r>
            <a:r>
              <a:rPr lang="en-US" sz="2000" dirty="0" smtClean="0"/>
              <a:t> y </a:t>
            </a:r>
            <a:r>
              <a:rPr lang="en-US" sz="2000" dirty="0" err="1" smtClean="0"/>
              <a:t>discreción</a:t>
            </a:r>
            <a:r>
              <a:rPr lang="en-US" sz="2000" dirty="0" smtClean="0"/>
              <a:t>.</a:t>
            </a:r>
            <a:endParaRPr lang="en-US" sz="2000" dirty="0"/>
          </a:p>
          <a:p>
            <a:pPr lvl="1"/>
            <a:r>
              <a:rPr lang="en-US" sz="2000" dirty="0" err="1" smtClean="0"/>
              <a:t>Presentación</a:t>
            </a:r>
            <a:r>
              <a:rPr lang="en-US" sz="2000" dirty="0" smtClean="0"/>
              <a:t> </a:t>
            </a:r>
            <a:r>
              <a:rPr lang="en-US" sz="2000" dirty="0" err="1" smtClean="0"/>
              <a:t>imparcial</a:t>
            </a:r>
            <a:r>
              <a:rPr lang="en-US" sz="2000" dirty="0" smtClean="0"/>
              <a:t>: </a:t>
            </a:r>
            <a:r>
              <a:rPr lang="en-US" sz="2000" dirty="0" err="1" smtClean="0"/>
              <a:t>informar</a:t>
            </a:r>
            <a:r>
              <a:rPr lang="en-US" sz="2000" dirty="0" smtClean="0"/>
              <a:t> con </a:t>
            </a:r>
            <a:r>
              <a:rPr lang="en-US" sz="2000" dirty="0" err="1" smtClean="0"/>
              <a:t>sinceridad</a:t>
            </a:r>
            <a:r>
              <a:rPr lang="en-US" sz="2000" dirty="0" smtClean="0"/>
              <a:t> y </a:t>
            </a:r>
            <a:r>
              <a:rPr lang="en-US" sz="2000" dirty="0" err="1" smtClean="0"/>
              <a:t>exactitud</a:t>
            </a:r>
            <a:endParaRPr lang="en-US" sz="2000" dirty="0"/>
          </a:p>
          <a:p>
            <a:pPr lvl="1"/>
            <a:r>
              <a:rPr lang="en-US" sz="2000" dirty="0" err="1" smtClean="0"/>
              <a:t>Cuidado</a:t>
            </a:r>
            <a:r>
              <a:rPr lang="en-US" sz="2000" dirty="0" smtClean="0"/>
              <a:t> </a:t>
            </a:r>
            <a:r>
              <a:rPr lang="en-US" sz="2000" dirty="0" err="1" smtClean="0"/>
              <a:t>Profesional</a:t>
            </a:r>
            <a:r>
              <a:rPr lang="en-US" sz="2000" dirty="0" smtClean="0"/>
              <a:t>: </a:t>
            </a:r>
            <a:r>
              <a:rPr lang="en-US" sz="2000" dirty="0" err="1" smtClean="0"/>
              <a:t>Applicación</a:t>
            </a:r>
            <a:r>
              <a:rPr lang="en-US" sz="2000" dirty="0" smtClean="0"/>
              <a:t> de los </a:t>
            </a:r>
            <a:r>
              <a:rPr lang="en-US" sz="2000" dirty="0" err="1" smtClean="0"/>
              <a:t>criterios</a:t>
            </a:r>
            <a:r>
              <a:rPr lang="en-US" sz="2000" dirty="0" smtClean="0"/>
              <a:t> de la </a:t>
            </a:r>
            <a:r>
              <a:rPr lang="en-US" sz="2000" dirty="0" err="1" smtClean="0"/>
              <a:t>auditoría</a:t>
            </a:r>
            <a:r>
              <a:rPr lang="en-US" sz="2000" dirty="0" smtClean="0"/>
              <a:t>. </a:t>
            </a:r>
            <a:r>
              <a:rPr lang="en-US" sz="2000" dirty="0" err="1" smtClean="0"/>
              <a:t>Competencia</a:t>
            </a:r>
            <a:r>
              <a:rPr lang="en-US" sz="2000" dirty="0" smtClean="0"/>
              <a:t> </a:t>
            </a:r>
            <a:r>
              <a:rPr lang="en-US" sz="2000" dirty="0" err="1" smtClean="0"/>
              <a:t>necesaria</a:t>
            </a:r>
            <a:r>
              <a:rPr lang="en-US" sz="2000" dirty="0" smtClean="0"/>
              <a:t>.</a:t>
            </a:r>
            <a:endParaRPr lang="en-US" sz="2000" dirty="0"/>
          </a:p>
          <a:p>
            <a:pPr lvl="1"/>
            <a:r>
              <a:rPr lang="en-US" sz="2000" dirty="0" err="1" smtClean="0"/>
              <a:t>Independencia</a:t>
            </a:r>
            <a:r>
              <a:rPr lang="en-US" sz="2000" dirty="0" smtClean="0"/>
              <a:t>: base </a:t>
            </a:r>
            <a:r>
              <a:rPr lang="en-US" sz="2000" dirty="0" err="1" smtClean="0"/>
              <a:t>para</a:t>
            </a:r>
            <a:r>
              <a:rPr lang="en-US" sz="2000" dirty="0" smtClean="0"/>
              <a:t> la </a:t>
            </a:r>
            <a:r>
              <a:rPr lang="en-US" sz="2000" dirty="0" err="1" smtClean="0"/>
              <a:t>imparcialidad</a:t>
            </a:r>
            <a:r>
              <a:rPr lang="en-US" sz="2000" dirty="0" smtClean="0"/>
              <a:t> y </a:t>
            </a:r>
            <a:r>
              <a:rPr lang="en-US" sz="2000" dirty="0" err="1" smtClean="0"/>
              <a:t>objetividad</a:t>
            </a:r>
            <a:r>
              <a:rPr lang="en-US" sz="2000" dirty="0" smtClean="0"/>
              <a:t> de </a:t>
            </a:r>
            <a:r>
              <a:rPr lang="en-US" sz="2000" dirty="0" err="1" smtClean="0"/>
              <a:t>las</a:t>
            </a:r>
            <a:r>
              <a:rPr lang="en-US" sz="2000" dirty="0" smtClean="0"/>
              <a:t> </a:t>
            </a:r>
            <a:r>
              <a:rPr lang="en-US" sz="2000" dirty="0" err="1" smtClean="0"/>
              <a:t>conclusiones</a:t>
            </a:r>
            <a:r>
              <a:rPr lang="en-US" sz="2000" dirty="0" smtClean="0"/>
              <a:t>.</a:t>
            </a:r>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69</a:t>
            </a:fld>
            <a:endParaRPr lang="en-US" dirty="0"/>
          </a:p>
        </p:txBody>
      </p:sp>
      <p:pic>
        <p:nvPicPr>
          <p:cNvPr id="7" name="Picture 6"/>
          <p:cNvPicPr>
            <a:picLocks noChangeAspect="1"/>
          </p:cNvPicPr>
          <p:nvPr/>
        </p:nvPicPr>
        <p:blipFill>
          <a:blip r:embed="rId3" cstate="print"/>
          <a:stretch>
            <a:fillRect/>
          </a:stretch>
        </p:blipFill>
        <p:spPr>
          <a:xfrm>
            <a:off x="6260123" y="2286000"/>
            <a:ext cx="2039815" cy="2209800"/>
          </a:xfrm>
          <a:prstGeom prst="rect">
            <a:avLst/>
          </a:prstGeom>
        </p:spPr>
      </p:pic>
    </p:spTree>
    <p:extLst>
      <p:ext uri="{BB962C8B-B14F-4D97-AF65-F5344CB8AC3E}">
        <p14:creationId xmlns:p14="http://schemas.microsoft.com/office/powerpoint/2010/main" val="3558101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Focus</a:t>
            </a:r>
            <a:endParaRPr lang="en-US" dirty="0"/>
          </a:p>
        </p:txBody>
      </p:sp>
      <p:sp>
        <p:nvSpPr>
          <p:cNvPr id="3" name="Content Placeholder 2"/>
          <p:cNvSpPr>
            <a:spLocks noGrp="1"/>
          </p:cNvSpPr>
          <p:nvPr>
            <p:ph sz="half" idx="1"/>
          </p:nvPr>
        </p:nvSpPr>
        <p:spPr>
          <a:xfrm>
            <a:off x="351692" y="1295400"/>
            <a:ext cx="4038600" cy="4800600"/>
          </a:xfrm>
        </p:spPr>
        <p:txBody>
          <a:bodyPr/>
          <a:lstStyle/>
          <a:p>
            <a:r>
              <a:rPr lang="en-US" dirty="0" err="1" smtClean="0"/>
              <a:t>Certificación</a:t>
            </a:r>
            <a:endParaRPr lang="en-US" dirty="0" smtClean="0"/>
          </a:p>
          <a:p>
            <a:pPr lvl="1"/>
            <a:r>
              <a:rPr lang="en-US" dirty="0" smtClean="0"/>
              <a:t>GPM-b</a:t>
            </a:r>
          </a:p>
          <a:p>
            <a:pPr lvl="1"/>
            <a:r>
              <a:rPr lang="en-US" dirty="0" smtClean="0"/>
              <a:t>GPM</a:t>
            </a:r>
          </a:p>
          <a:p>
            <a:pPr lvl="1"/>
            <a:r>
              <a:rPr lang="en-US" dirty="0" smtClean="0"/>
              <a:t>GPM-m</a:t>
            </a:r>
          </a:p>
          <a:p>
            <a:r>
              <a:rPr lang="en-US" dirty="0" err="1" smtClean="0"/>
              <a:t>Metología</a:t>
            </a:r>
            <a:endParaRPr lang="en-US" dirty="0" smtClean="0"/>
          </a:p>
          <a:p>
            <a:pPr lvl="1"/>
            <a:r>
              <a:rPr lang="en-US" dirty="0" smtClean="0"/>
              <a:t>PRiSM</a:t>
            </a:r>
          </a:p>
          <a:p>
            <a:r>
              <a:rPr lang="en-US" dirty="0" err="1" smtClean="0"/>
              <a:t>Capacitación</a:t>
            </a:r>
            <a:endParaRPr lang="en-US" dirty="0" smtClean="0"/>
          </a:p>
          <a:p>
            <a:pPr lvl="1"/>
            <a:r>
              <a:rPr lang="en-US" dirty="0" err="1" smtClean="0"/>
              <a:t>Cursos</a:t>
            </a:r>
            <a:r>
              <a:rPr lang="en-US" dirty="0" smtClean="0"/>
              <a:t> </a:t>
            </a:r>
            <a:r>
              <a:rPr lang="en-US" dirty="0" err="1" smtClean="0"/>
              <a:t>PRiSM</a:t>
            </a:r>
            <a:endParaRPr lang="en-US" dirty="0" smtClean="0"/>
          </a:p>
          <a:p>
            <a:pPr lvl="1"/>
            <a:r>
              <a:rPr lang="en-US" dirty="0" smtClean="0"/>
              <a:t>SP2</a:t>
            </a:r>
          </a:p>
          <a:p>
            <a:pPr lvl="1"/>
            <a:r>
              <a:rPr lang="en-US" dirty="0" smtClean="0"/>
              <a:t>SAPM</a:t>
            </a:r>
          </a:p>
          <a:p>
            <a:endParaRPr lang="en-US" dirty="0"/>
          </a:p>
        </p:txBody>
      </p:sp>
      <p:pic>
        <p:nvPicPr>
          <p:cNvPr id="6" name="Picture 5" descr="image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8954" y="1524000"/>
            <a:ext cx="3915508" cy="4241800"/>
          </a:xfrm>
          <a:prstGeom prst="rect">
            <a:avLst/>
          </a:prstGeom>
        </p:spPr>
      </p:pic>
    </p:spTree>
    <p:extLst>
      <p:ext uri="{BB962C8B-B14F-4D97-AF65-F5344CB8AC3E}">
        <p14:creationId xmlns:p14="http://schemas.microsoft.com/office/powerpoint/2010/main" val="613920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2" y="-228600"/>
            <a:ext cx="6172200" cy="1143000"/>
          </a:xfrm>
        </p:spPr>
        <p:txBody>
          <a:bodyPr/>
          <a:lstStyle/>
          <a:p>
            <a:r>
              <a:rPr lang="es-ES_tradnl" dirty="0" smtClean="0"/>
              <a:t>Auditorías Internas: ¿</a:t>
            </a:r>
            <a:r>
              <a:rPr lang="es-ES" dirty="0" smtClean="0"/>
              <a:t>Qué se debe evaluar durante una auditoria? </a:t>
            </a:r>
            <a:endParaRPr lang="en-US" dirty="0"/>
          </a:p>
        </p:txBody>
      </p:sp>
      <p:sp>
        <p:nvSpPr>
          <p:cNvPr id="3" name="Content Placeholder 2"/>
          <p:cNvSpPr>
            <a:spLocks noGrp="1"/>
          </p:cNvSpPr>
          <p:nvPr>
            <p:ph idx="1"/>
          </p:nvPr>
        </p:nvSpPr>
        <p:spPr>
          <a:xfrm>
            <a:off x="140677" y="2133600"/>
            <a:ext cx="6869723" cy="3400418"/>
          </a:xfrm>
        </p:spPr>
        <p:txBody>
          <a:bodyPr>
            <a:noAutofit/>
          </a:bodyPr>
          <a:lstStyle/>
          <a:p>
            <a:r>
              <a:rPr lang="en-US" sz="1800" b="0" dirty="0" err="1" smtClean="0"/>
              <a:t>Que</a:t>
            </a:r>
            <a:r>
              <a:rPr lang="en-US" sz="1800" b="0" dirty="0" smtClean="0"/>
              <a:t> los </a:t>
            </a:r>
            <a:r>
              <a:rPr lang="en-US" sz="1800" b="0" dirty="0" err="1" smtClean="0"/>
              <a:t>procesos</a:t>
            </a:r>
            <a:r>
              <a:rPr lang="en-US" sz="1800" b="0" dirty="0" smtClean="0"/>
              <a:t> </a:t>
            </a:r>
            <a:r>
              <a:rPr lang="en-US" sz="1800" b="0" dirty="0" err="1" smtClean="0"/>
              <a:t>hayan</a:t>
            </a:r>
            <a:r>
              <a:rPr lang="en-US" sz="1800" b="0" dirty="0" smtClean="0"/>
              <a:t> </a:t>
            </a:r>
            <a:r>
              <a:rPr lang="en-US" sz="1800" b="0" dirty="0" err="1" smtClean="0"/>
              <a:t>estado</a:t>
            </a:r>
            <a:r>
              <a:rPr lang="en-US" sz="1800" b="0" dirty="0" smtClean="0"/>
              <a:t> </a:t>
            </a:r>
            <a:r>
              <a:rPr lang="en-US" sz="1800" b="0" dirty="0" err="1" smtClean="0"/>
              <a:t>operando</a:t>
            </a:r>
            <a:r>
              <a:rPr lang="en-US" sz="1800" b="0" dirty="0" smtClean="0"/>
              <a:t> </a:t>
            </a:r>
            <a:r>
              <a:rPr lang="en-US" sz="1800" b="0" dirty="0" err="1" smtClean="0"/>
              <a:t>como</a:t>
            </a:r>
            <a:r>
              <a:rPr lang="en-US" sz="1800" b="0" dirty="0" smtClean="0"/>
              <a:t> </a:t>
            </a:r>
            <a:r>
              <a:rPr lang="en-US" sz="1800" b="0" dirty="0" err="1" smtClean="0"/>
              <a:t>fue</a:t>
            </a:r>
            <a:r>
              <a:rPr lang="en-US" sz="1800" b="0" dirty="0" smtClean="0"/>
              <a:t> </a:t>
            </a:r>
            <a:r>
              <a:rPr lang="en-US" sz="1800" b="0" dirty="0" err="1" smtClean="0"/>
              <a:t>planeado</a:t>
            </a:r>
            <a:r>
              <a:rPr lang="en-US" sz="1800" b="0" dirty="0" smtClean="0"/>
              <a:t>: </a:t>
            </a:r>
            <a:r>
              <a:rPr lang="en-US" sz="1800" b="0" dirty="0" err="1" smtClean="0"/>
              <a:t>secuencia</a:t>
            </a:r>
            <a:r>
              <a:rPr lang="en-US" sz="1800" b="0" dirty="0" smtClean="0"/>
              <a:t> de </a:t>
            </a:r>
            <a:r>
              <a:rPr lang="en-US" sz="1800" b="0" dirty="0" err="1" smtClean="0"/>
              <a:t>las</a:t>
            </a:r>
            <a:r>
              <a:rPr lang="en-US" sz="1800" b="0" dirty="0" smtClean="0"/>
              <a:t> </a:t>
            </a:r>
            <a:r>
              <a:rPr lang="en-US" sz="1800" b="0" dirty="0" err="1" smtClean="0"/>
              <a:t>actividades</a:t>
            </a:r>
            <a:r>
              <a:rPr lang="en-US" sz="1800" b="0" dirty="0" smtClean="0"/>
              <a:t>, </a:t>
            </a:r>
            <a:r>
              <a:rPr lang="en-US" sz="1800" b="0" dirty="0" err="1" smtClean="0"/>
              <a:t>conformidad</a:t>
            </a:r>
            <a:r>
              <a:rPr lang="en-US" sz="1800" b="0" dirty="0" smtClean="0"/>
              <a:t> </a:t>
            </a:r>
            <a:r>
              <a:rPr lang="en-US" sz="1800" b="0" dirty="0" err="1" smtClean="0"/>
              <a:t>respecto</a:t>
            </a:r>
            <a:r>
              <a:rPr lang="en-US" sz="1800" b="0" dirty="0" smtClean="0"/>
              <a:t> de </a:t>
            </a:r>
            <a:r>
              <a:rPr lang="en-US" sz="1800" b="0" dirty="0" err="1" smtClean="0"/>
              <a:t>procedimietos</a:t>
            </a:r>
            <a:r>
              <a:rPr lang="en-US" sz="1800" b="0" dirty="0" smtClean="0"/>
              <a:t>, control </a:t>
            </a:r>
            <a:r>
              <a:rPr lang="en-US" sz="1800" b="0" dirty="0" err="1" smtClean="0"/>
              <a:t>operativo</a:t>
            </a:r>
            <a:r>
              <a:rPr lang="en-US" sz="1800" b="0" dirty="0" smtClean="0"/>
              <a:t>.</a:t>
            </a:r>
            <a:endParaRPr lang="en-US" sz="1800" b="0" dirty="0"/>
          </a:p>
          <a:p>
            <a:r>
              <a:rPr lang="en-US" sz="1800" b="0" dirty="0" err="1" smtClean="0"/>
              <a:t>Que</a:t>
            </a:r>
            <a:r>
              <a:rPr lang="en-US" sz="1800" b="0" dirty="0" smtClean="0"/>
              <a:t> los </a:t>
            </a:r>
            <a:r>
              <a:rPr lang="en-US" sz="1800" b="0" dirty="0" err="1" smtClean="0"/>
              <a:t>recursos</a:t>
            </a:r>
            <a:r>
              <a:rPr lang="en-US" sz="1800" b="0" dirty="0" smtClean="0"/>
              <a:t> </a:t>
            </a:r>
            <a:r>
              <a:rPr lang="en-US" sz="1800" b="0" dirty="0" err="1" smtClean="0"/>
              <a:t>críticos</a:t>
            </a:r>
            <a:r>
              <a:rPr lang="en-US" sz="1800" b="0" dirty="0" smtClean="0"/>
              <a:t> de </a:t>
            </a:r>
            <a:r>
              <a:rPr lang="en-US" sz="1800" b="0" dirty="0" err="1" smtClean="0"/>
              <a:t>cada</a:t>
            </a:r>
            <a:r>
              <a:rPr lang="en-US" sz="1800" b="0" dirty="0" smtClean="0"/>
              <a:t> </a:t>
            </a:r>
            <a:r>
              <a:rPr lang="en-US" sz="1800" b="0" dirty="0" err="1" smtClean="0"/>
              <a:t>uno</a:t>
            </a:r>
            <a:r>
              <a:rPr lang="en-US" sz="1800" b="0" dirty="0" smtClean="0"/>
              <a:t> de los </a:t>
            </a:r>
            <a:r>
              <a:rPr lang="en-US" sz="1800" b="0" dirty="0" err="1" smtClean="0"/>
              <a:t>procesos</a:t>
            </a:r>
            <a:r>
              <a:rPr lang="en-US" sz="1800" b="0" dirty="0" smtClean="0"/>
              <a:t> </a:t>
            </a:r>
            <a:r>
              <a:rPr lang="en-US" sz="1800" b="0" dirty="0" err="1" smtClean="0"/>
              <a:t>estén</a:t>
            </a:r>
            <a:r>
              <a:rPr lang="en-US" sz="1800" b="0" dirty="0" smtClean="0"/>
              <a:t> </a:t>
            </a:r>
            <a:r>
              <a:rPr lang="en-US" sz="1800" b="0" dirty="0" err="1" smtClean="0"/>
              <a:t>bajo</a:t>
            </a:r>
            <a:r>
              <a:rPr lang="en-US" sz="1800" b="0" dirty="0" smtClean="0"/>
              <a:t> control: </a:t>
            </a:r>
            <a:r>
              <a:rPr lang="en-US" sz="1800" b="0" dirty="0" err="1" smtClean="0"/>
              <a:t>Recursos</a:t>
            </a:r>
            <a:r>
              <a:rPr lang="en-US" sz="1800" b="0" dirty="0" smtClean="0"/>
              <a:t> </a:t>
            </a:r>
            <a:r>
              <a:rPr lang="en-US" sz="1800" b="0" dirty="0" err="1" smtClean="0"/>
              <a:t>Humanos</a:t>
            </a:r>
            <a:r>
              <a:rPr lang="en-US" sz="1800" b="0" dirty="0" smtClean="0"/>
              <a:t>, </a:t>
            </a:r>
            <a:r>
              <a:rPr lang="en-US" sz="1800" b="0" dirty="0" err="1" smtClean="0"/>
              <a:t>ambiente</a:t>
            </a:r>
            <a:r>
              <a:rPr lang="en-US" sz="1800" b="0" dirty="0" smtClean="0"/>
              <a:t>, </a:t>
            </a:r>
            <a:r>
              <a:rPr lang="en-US" sz="1800" b="0" dirty="0" err="1" smtClean="0"/>
              <a:t>equipamiento</a:t>
            </a:r>
            <a:r>
              <a:rPr lang="en-US" sz="1800" b="0" dirty="0" smtClean="0"/>
              <a:t>.</a:t>
            </a:r>
            <a:endParaRPr lang="en-US" sz="1800" b="0" dirty="0"/>
          </a:p>
          <a:p>
            <a:r>
              <a:rPr lang="en-US" sz="1800" b="0" dirty="0" err="1" smtClean="0"/>
              <a:t>Que</a:t>
            </a:r>
            <a:r>
              <a:rPr lang="en-US" sz="1800" b="0" dirty="0" smtClean="0"/>
              <a:t> los </a:t>
            </a:r>
            <a:r>
              <a:rPr lang="en-US" sz="1800" b="0" dirty="0" err="1" smtClean="0"/>
              <a:t>documentos</a:t>
            </a:r>
            <a:r>
              <a:rPr lang="en-US" sz="1800" b="0" dirty="0" smtClean="0"/>
              <a:t> de </a:t>
            </a:r>
            <a:r>
              <a:rPr lang="en-US" sz="1800" b="0" dirty="0" err="1" smtClean="0"/>
              <a:t>cada</a:t>
            </a:r>
            <a:r>
              <a:rPr lang="en-US" sz="1800" b="0" dirty="0" smtClean="0"/>
              <a:t> </a:t>
            </a:r>
            <a:r>
              <a:rPr lang="en-US" sz="1800" b="0" dirty="0" err="1" smtClean="0"/>
              <a:t>unos</a:t>
            </a:r>
            <a:r>
              <a:rPr lang="en-US" sz="1800" b="0" dirty="0" smtClean="0"/>
              <a:t> de los </a:t>
            </a:r>
            <a:r>
              <a:rPr lang="en-US" sz="1800" b="0" dirty="0" err="1" smtClean="0"/>
              <a:t>procesos</a:t>
            </a:r>
            <a:r>
              <a:rPr lang="en-US" sz="1800" b="0" dirty="0" smtClean="0"/>
              <a:t> </a:t>
            </a:r>
            <a:r>
              <a:rPr lang="en-US" sz="1800" b="0" dirty="0" err="1" smtClean="0"/>
              <a:t>estén</a:t>
            </a:r>
            <a:r>
              <a:rPr lang="en-US" sz="1800" b="0" dirty="0" smtClean="0"/>
              <a:t> </a:t>
            </a:r>
            <a:r>
              <a:rPr lang="en-US" sz="1800" b="0" dirty="0" err="1" smtClean="0"/>
              <a:t>bajo</a:t>
            </a:r>
            <a:r>
              <a:rPr lang="en-US" sz="1800" b="0" dirty="0" smtClean="0"/>
              <a:t> control: manual de </a:t>
            </a:r>
            <a:r>
              <a:rPr lang="en-US" sz="1800" b="0" dirty="0" err="1" smtClean="0"/>
              <a:t>gestión</a:t>
            </a:r>
            <a:r>
              <a:rPr lang="en-US" sz="1800" b="0" dirty="0" smtClean="0"/>
              <a:t>, </a:t>
            </a:r>
            <a:r>
              <a:rPr lang="en-US" sz="1800" b="0" dirty="0" err="1" smtClean="0"/>
              <a:t>procedimientos</a:t>
            </a:r>
            <a:r>
              <a:rPr lang="en-US" sz="1800" b="0" dirty="0" smtClean="0"/>
              <a:t>,  </a:t>
            </a:r>
            <a:r>
              <a:rPr lang="en-US" sz="1800" b="0" dirty="0" err="1" smtClean="0"/>
              <a:t>instructivas</a:t>
            </a:r>
            <a:r>
              <a:rPr lang="en-US" sz="1800" b="0" dirty="0" smtClean="0"/>
              <a:t>, </a:t>
            </a:r>
            <a:r>
              <a:rPr lang="en-US" sz="1800" b="0" dirty="0" err="1" smtClean="0"/>
              <a:t>registros</a:t>
            </a:r>
            <a:r>
              <a:rPr lang="en-US" sz="1800" b="0" dirty="0" smtClean="0"/>
              <a:t>.</a:t>
            </a:r>
            <a:endParaRPr lang="en-US" sz="1800" b="0" dirty="0"/>
          </a:p>
          <a:p>
            <a:r>
              <a:rPr lang="en-US" sz="1800" b="0" dirty="0" err="1" smtClean="0"/>
              <a:t>Que</a:t>
            </a:r>
            <a:r>
              <a:rPr lang="en-US" sz="1800" b="0" dirty="0" smtClean="0"/>
              <a:t> los </a:t>
            </a:r>
            <a:r>
              <a:rPr lang="en-US" sz="1800" b="0" dirty="0" err="1" smtClean="0"/>
              <a:t>procesos</a:t>
            </a:r>
            <a:r>
              <a:rPr lang="en-US" sz="1800" b="0" dirty="0" smtClean="0"/>
              <a:t> </a:t>
            </a:r>
            <a:r>
              <a:rPr lang="en-US" sz="1800" b="0" dirty="0" err="1" smtClean="0"/>
              <a:t>estén</a:t>
            </a:r>
            <a:r>
              <a:rPr lang="en-US" sz="1800" b="0" dirty="0" smtClean="0"/>
              <a:t> y </a:t>
            </a:r>
            <a:r>
              <a:rPr lang="en-US" sz="1800" b="0" dirty="0" err="1" smtClean="0"/>
              <a:t>producen</a:t>
            </a:r>
            <a:r>
              <a:rPr lang="en-US" sz="1800" b="0" dirty="0" smtClean="0"/>
              <a:t> los </a:t>
            </a:r>
            <a:r>
              <a:rPr lang="en-US" sz="1800" b="0" dirty="0" err="1" smtClean="0"/>
              <a:t>resultados</a:t>
            </a:r>
            <a:r>
              <a:rPr lang="en-US" sz="1800" b="0" dirty="0" smtClean="0"/>
              <a:t> </a:t>
            </a:r>
            <a:r>
              <a:rPr lang="en-US" sz="1800" b="0" dirty="0" err="1" smtClean="0"/>
              <a:t>esperados</a:t>
            </a:r>
            <a:r>
              <a:rPr lang="en-US" sz="1800" b="0" dirty="0" smtClean="0"/>
              <a:t>: </a:t>
            </a:r>
            <a:r>
              <a:rPr lang="en-US" sz="1800" b="0" dirty="0" err="1" smtClean="0"/>
              <a:t>indicadores</a:t>
            </a:r>
            <a:r>
              <a:rPr lang="en-US" sz="1800" b="0" dirty="0" smtClean="0"/>
              <a:t> de </a:t>
            </a:r>
            <a:r>
              <a:rPr lang="en-US" sz="1800" b="0" dirty="0" err="1" smtClean="0"/>
              <a:t>procesos</a:t>
            </a:r>
            <a:r>
              <a:rPr lang="en-US" sz="1800" b="0" dirty="0" smtClean="0"/>
              <a:t>, </a:t>
            </a:r>
            <a:r>
              <a:rPr lang="en-US" sz="1800" b="0" dirty="0" err="1" smtClean="0"/>
              <a:t>monitoreo</a:t>
            </a:r>
            <a:r>
              <a:rPr lang="en-US" sz="1800" b="0" dirty="0" smtClean="0"/>
              <a:t> y control, variables de control. </a:t>
            </a:r>
            <a:r>
              <a:rPr lang="en-US" sz="1800" b="0" dirty="0" err="1" smtClean="0"/>
              <a:t>Acciones</a:t>
            </a:r>
            <a:r>
              <a:rPr lang="en-US" sz="1800" b="0" dirty="0" smtClean="0"/>
              <a:t> </a:t>
            </a:r>
            <a:r>
              <a:rPr lang="en-US" sz="1800" b="0" dirty="0" err="1" smtClean="0"/>
              <a:t>Correctivas</a:t>
            </a:r>
            <a:r>
              <a:rPr lang="en-US" sz="1800" b="0" dirty="0" smtClean="0"/>
              <a:t> y </a:t>
            </a:r>
            <a:r>
              <a:rPr lang="en-US" sz="1800" b="0" dirty="0" err="1" smtClean="0"/>
              <a:t>Preventivas</a:t>
            </a:r>
            <a:r>
              <a:rPr lang="en-US" sz="1800" b="0" dirty="0" smtClean="0"/>
              <a:t>.</a:t>
            </a:r>
            <a:endParaRPr lang="en-US" sz="1800" b="0" dirty="0"/>
          </a:p>
          <a:p>
            <a:r>
              <a:rPr lang="en-US" sz="1800" b="0" dirty="0" err="1" smtClean="0"/>
              <a:t>Que</a:t>
            </a:r>
            <a:r>
              <a:rPr lang="en-US" sz="1800" b="0" dirty="0" smtClean="0"/>
              <a:t> los </a:t>
            </a:r>
            <a:r>
              <a:rPr lang="en-US" sz="1800" b="0" dirty="0" err="1" smtClean="0"/>
              <a:t>procesos</a:t>
            </a:r>
            <a:r>
              <a:rPr lang="en-US" sz="1800" b="0" dirty="0" smtClean="0"/>
              <a:t> </a:t>
            </a:r>
            <a:r>
              <a:rPr lang="en-US" sz="1800" b="0" dirty="0" err="1" smtClean="0"/>
              <a:t>están</a:t>
            </a:r>
            <a:r>
              <a:rPr lang="en-US" sz="1800" b="0" dirty="0" smtClean="0"/>
              <a:t> </a:t>
            </a:r>
            <a:r>
              <a:rPr lang="en-US" sz="1800" b="0" dirty="0" err="1" smtClean="0"/>
              <a:t>siendo</a:t>
            </a:r>
            <a:r>
              <a:rPr lang="en-US" sz="1800" b="0" dirty="0" smtClean="0"/>
              <a:t> </a:t>
            </a:r>
            <a:r>
              <a:rPr lang="en-US" sz="1800" b="0" dirty="0" err="1" smtClean="0"/>
              <a:t>mejorados</a:t>
            </a:r>
            <a:r>
              <a:rPr lang="en-US" sz="1800" b="0" dirty="0" smtClean="0"/>
              <a:t> y </a:t>
            </a:r>
            <a:r>
              <a:rPr lang="en-US" sz="1800" b="0" dirty="0" err="1" smtClean="0"/>
              <a:t>alcanzarán</a:t>
            </a:r>
            <a:r>
              <a:rPr lang="en-US" sz="1800" b="0" dirty="0" smtClean="0"/>
              <a:t> los </a:t>
            </a:r>
            <a:r>
              <a:rPr lang="en-US" sz="1800" b="0" dirty="0" err="1" smtClean="0"/>
              <a:t>objetivos</a:t>
            </a:r>
            <a:r>
              <a:rPr lang="en-US" sz="1800" b="0" dirty="0" smtClean="0"/>
              <a:t> </a:t>
            </a:r>
            <a:r>
              <a:rPr lang="en-US" sz="1800" b="0" dirty="0" err="1" smtClean="0"/>
              <a:t>planificados</a:t>
            </a:r>
            <a:r>
              <a:rPr lang="en-US" sz="1800" b="0" dirty="0" smtClean="0"/>
              <a:t>: </a:t>
            </a:r>
            <a:r>
              <a:rPr lang="en-US" sz="1800" b="0" dirty="0" err="1" smtClean="0"/>
              <a:t>objectivos</a:t>
            </a:r>
            <a:r>
              <a:rPr lang="en-US" sz="1800" b="0" dirty="0" smtClean="0"/>
              <a:t> y </a:t>
            </a:r>
            <a:r>
              <a:rPr lang="en-US" sz="1800" b="0" dirty="0" err="1" smtClean="0"/>
              <a:t>política</a:t>
            </a:r>
            <a:r>
              <a:rPr lang="en-US" sz="1800" b="0" dirty="0" smtClean="0"/>
              <a:t>, </a:t>
            </a:r>
            <a:r>
              <a:rPr lang="en-US" sz="1800" b="0" dirty="0"/>
              <a:t>plan </a:t>
            </a:r>
            <a:r>
              <a:rPr lang="en-US" sz="1800" b="0" dirty="0" smtClean="0"/>
              <a:t>de </a:t>
            </a:r>
            <a:r>
              <a:rPr lang="en-US" sz="1800" b="0" dirty="0" err="1" smtClean="0"/>
              <a:t>gestión</a:t>
            </a:r>
            <a:r>
              <a:rPr lang="en-US" sz="1800" b="0" dirty="0" smtClean="0"/>
              <a:t>, </a:t>
            </a:r>
            <a:r>
              <a:rPr lang="en-US" sz="1800" b="0" dirty="0" err="1" smtClean="0"/>
              <a:t>monitoreo</a:t>
            </a:r>
            <a:r>
              <a:rPr lang="en-US" sz="1800" b="0" dirty="0" smtClean="0"/>
              <a:t> y </a:t>
            </a:r>
            <a:r>
              <a:rPr lang="en-US" sz="1800" b="0" dirty="0" err="1" smtClean="0"/>
              <a:t>revisiones</a:t>
            </a:r>
            <a:endParaRPr lang="en-US" sz="1800" b="0" dirty="0"/>
          </a:p>
        </p:txBody>
      </p:sp>
      <p:sp>
        <p:nvSpPr>
          <p:cNvPr id="4" name="TextBox 3"/>
          <p:cNvSpPr txBox="1"/>
          <p:nvPr/>
        </p:nvSpPr>
        <p:spPr>
          <a:xfrm>
            <a:off x="281354" y="1524000"/>
            <a:ext cx="3798277" cy="369332"/>
          </a:xfrm>
          <a:prstGeom prst="rect">
            <a:avLst/>
          </a:prstGeom>
          <a:noFill/>
        </p:spPr>
        <p:txBody>
          <a:bodyPr wrap="square" rtlCol="0">
            <a:spAutoFit/>
          </a:bodyPr>
          <a:lstStyle/>
          <a:p>
            <a:r>
              <a:rPr lang="en-US" b="1" dirty="0" smtClean="0"/>
              <a:t>¿A </a:t>
            </a:r>
            <a:r>
              <a:rPr lang="en-US" b="1" dirty="0" err="1" smtClean="0"/>
              <a:t>quién</a:t>
            </a:r>
            <a:r>
              <a:rPr lang="en-US" b="1" dirty="0" smtClean="0"/>
              <a:t> le </a:t>
            </a:r>
            <a:r>
              <a:rPr lang="en-US" b="1" dirty="0" err="1" smtClean="0"/>
              <a:t>gusta</a:t>
            </a:r>
            <a:r>
              <a:rPr lang="en-US" b="1" dirty="0" smtClean="0"/>
              <a:t> </a:t>
            </a:r>
            <a:r>
              <a:rPr lang="en-US" b="1" dirty="0" err="1" smtClean="0"/>
              <a:t>las</a:t>
            </a:r>
            <a:r>
              <a:rPr lang="en-US" b="1" dirty="0" smtClean="0"/>
              <a:t> </a:t>
            </a:r>
            <a:r>
              <a:rPr lang="en-US" b="1" dirty="0" err="1" smtClean="0"/>
              <a:t>Auditorías</a:t>
            </a:r>
            <a:r>
              <a:rPr lang="en-US" b="1" dirty="0" smtClean="0"/>
              <a:t>?</a:t>
            </a:r>
            <a:endParaRPr lang="en-US" b="1" dirty="0"/>
          </a:p>
        </p:txBody>
      </p:sp>
      <p:pic>
        <p:nvPicPr>
          <p:cNvPr id="7" name="Picture 6"/>
          <p:cNvPicPr>
            <a:picLocks noChangeAspect="1"/>
          </p:cNvPicPr>
          <p:nvPr/>
        </p:nvPicPr>
        <p:blipFill>
          <a:blip r:embed="rId2" cstate="print"/>
          <a:stretch>
            <a:fillRect/>
          </a:stretch>
        </p:blipFill>
        <p:spPr>
          <a:xfrm>
            <a:off x="6752492" y="1676400"/>
            <a:ext cx="1562629" cy="1746712"/>
          </a:xfrm>
          <a:prstGeom prst="rect">
            <a:avLst/>
          </a:prstGeom>
        </p:spPr>
      </p:pic>
    </p:spTree>
    <p:extLst>
      <p:ext uri="{BB962C8B-B14F-4D97-AF65-F5344CB8AC3E}">
        <p14:creationId xmlns:p14="http://schemas.microsoft.com/office/powerpoint/2010/main" val="14478862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114800"/>
            <a:ext cx="6477000" cy="1362075"/>
          </a:xfrm>
        </p:spPr>
        <p:txBody>
          <a:bodyPr/>
          <a:lstStyle/>
          <a:p>
            <a:r>
              <a:rPr lang="en-US" dirty="0" err="1" smtClean="0"/>
              <a:t>Inmersión</a:t>
            </a:r>
            <a:r>
              <a:rPr lang="en-US" dirty="0" smtClean="0"/>
              <a:t> a la </a:t>
            </a:r>
            <a:r>
              <a:rPr lang="en-US" dirty="0" err="1" smtClean="0"/>
              <a:t>Dirección</a:t>
            </a:r>
            <a:r>
              <a:rPr lang="en-US" dirty="0" smtClean="0"/>
              <a:t> de </a:t>
            </a:r>
            <a:r>
              <a:rPr lang="en-US" dirty="0" err="1" smtClean="0"/>
              <a:t>Proyectos</a:t>
            </a:r>
            <a:endParaRPr lang="en-US" dirty="0"/>
          </a:p>
        </p:txBody>
      </p:sp>
      <p:pic>
        <p:nvPicPr>
          <p:cNvPr id="3076" name="Picture 4" descr="http://blogs.westword.com/showandtell/flop1.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590800" y="685800"/>
            <a:ext cx="4071925" cy="2865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0589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6301" y="1524001"/>
            <a:ext cx="8261899" cy="2308324"/>
          </a:xfrm>
          <a:prstGeom prst="rect">
            <a:avLst/>
          </a:prstGeom>
          <a:noFill/>
        </p:spPr>
        <p:txBody>
          <a:bodyPr wrap="square" rtlCol="0">
            <a:spAutoFit/>
          </a:bodyPr>
          <a:lstStyle/>
          <a:p>
            <a:r>
              <a:rPr lang="es-ES" b="1" dirty="0" smtClean="0"/>
              <a:t>El entorno del proyecto</a:t>
            </a:r>
            <a:r>
              <a:rPr lang="es-ES" dirty="0" smtClean="0"/>
              <a:t>: Un proyecto generalmente existe dentro de una organización más grande que abarca otras actividades. En tales casos, hay relaciones entre el proyecto y el entorno, la planificación organizacional y las operaciones.  Las actividades  pre-proyecto y posteriores al proyecto pueden incluir actividades como el desarrollo de casos de negocio, la realización de los estudios de viabilidad y la transición a las operaciones. Los proyectos pueden ser organizados dentro de programas y portafolios de proyectos. </a:t>
            </a:r>
            <a:r>
              <a:rPr lang="en-US" dirty="0" smtClean="0"/>
              <a:t> </a:t>
            </a:r>
            <a:endParaRPr lang="en-US" dirty="0"/>
          </a:p>
          <a:p>
            <a:endParaRPr lang="en-US" dirty="0"/>
          </a:p>
        </p:txBody>
      </p:sp>
      <p:sp>
        <p:nvSpPr>
          <p:cNvPr id="5" name="TextBox 4"/>
          <p:cNvSpPr txBox="1"/>
          <p:nvPr/>
        </p:nvSpPr>
        <p:spPr>
          <a:xfrm>
            <a:off x="228600" y="457200"/>
            <a:ext cx="3253391" cy="646331"/>
          </a:xfrm>
          <a:prstGeom prst="rect">
            <a:avLst/>
          </a:prstGeom>
          <a:noFill/>
        </p:spPr>
        <p:txBody>
          <a:bodyPr wrap="none" rtlCol="0">
            <a:spAutoFit/>
          </a:bodyPr>
          <a:lstStyle/>
          <a:p>
            <a:r>
              <a:rPr lang="en-US" sz="3600" b="1" dirty="0" err="1" smtClean="0"/>
              <a:t>Términos</a:t>
            </a:r>
            <a:r>
              <a:rPr lang="en-US" sz="3600" b="1" dirty="0" smtClean="0"/>
              <a:t> Claves</a:t>
            </a:r>
            <a:endParaRPr lang="en-US" sz="3600" b="1" dirty="0"/>
          </a:p>
        </p:txBody>
      </p:sp>
      <p:sp>
        <p:nvSpPr>
          <p:cNvPr id="6" name="TextBox 5"/>
          <p:cNvSpPr txBox="1"/>
          <p:nvPr/>
        </p:nvSpPr>
        <p:spPr>
          <a:xfrm>
            <a:off x="228600" y="3657600"/>
            <a:ext cx="8686800" cy="923330"/>
          </a:xfrm>
          <a:prstGeom prst="rect">
            <a:avLst/>
          </a:prstGeom>
          <a:noFill/>
        </p:spPr>
        <p:txBody>
          <a:bodyPr wrap="square" rtlCol="0">
            <a:spAutoFit/>
          </a:bodyPr>
          <a:lstStyle/>
          <a:p>
            <a:r>
              <a:rPr lang="es-ES" b="1" dirty="0" smtClean="0"/>
              <a:t>Portafolio de Proyectos </a:t>
            </a:r>
            <a:r>
              <a:rPr lang="es-ES" dirty="0" smtClean="0"/>
              <a:t>- Una cartera de proyectos es generalmente un conjunto de proyectos y programas y otros trabajos que se agrupan para facilitar la gestión efectiva de ese trabajo para alcanzar los objetivos estratégicos.</a:t>
            </a:r>
            <a:endParaRPr lang="en-US" dirty="0"/>
          </a:p>
        </p:txBody>
      </p:sp>
    </p:spTree>
    <p:extLst>
      <p:ext uri="{BB962C8B-B14F-4D97-AF65-F5344CB8AC3E}">
        <p14:creationId xmlns:p14="http://schemas.microsoft.com/office/powerpoint/2010/main" val="1589402146"/>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143000"/>
            <a:ext cx="7315200" cy="4247317"/>
          </a:xfrm>
          <a:prstGeom prst="rect">
            <a:avLst/>
          </a:prstGeom>
          <a:noFill/>
        </p:spPr>
        <p:txBody>
          <a:bodyPr wrap="square">
            <a:spAutoFit/>
          </a:bodyPr>
          <a:lstStyle/>
          <a:p>
            <a:endParaRPr lang="en-US" dirty="0"/>
          </a:p>
          <a:p>
            <a:r>
              <a:rPr lang="es-ES" dirty="0" smtClean="0"/>
              <a:t>La Estrategia Organizacional debería proporcionar orientación y dirección a la gestión de los proyectos, sobre todo si se considera que existen proyectos para apoyar las estrategias de organización. A menudo, es el patrocinador del proyecto o el director del portafolio o del programa quien identifica la alineación o los posibles conflictos entre las estrategias organizacionales y objetivos del proyecto y luego comunica la decisión al director del proyecto.</a:t>
            </a:r>
            <a:r>
              <a:rPr lang="en-US" dirty="0" smtClean="0"/>
              <a:t>. </a:t>
            </a:r>
            <a:endParaRPr lang="en-US" dirty="0"/>
          </a:p>
          <a:p>
            <a:endParaRPr lang="en-US" dirty="0"/>
          </a:p>
          <a:p>
            <a:r>
              <a:rPr lang="es-ES" dirty="0" smtClean="0"/>
              <a:t>Si los objetivos de un proyecto están en conflicto con la estrategia organizacional establecida, es competencia del director del proyecto  documentar e identificar estos conflictos lo antes posible en el proyecto.</a:t>
            </a:r>
          </a:p>
          <a:p>
            <a:r>
              <a:rPr lang="es-ES" dirty="0" smtClean="0"/>
              <a:t>A veces, el desarrollo de la estrategia organizacional podría ser el objetivo de un proyecto más que un principio rector. En tal caso, es importante que el proyecto defina específicamente lo que constituye una estrategia organizacional adecuada que dará soporte a la organización.</a:t>
            </a:r>
          </a:p>
        </p:txBody>
      </p:sp>
      <p:sp>
        <p:nvSpPr>
          <p:cNvPr id="5" name="TextBox 4"/>
          <p:cNvSpPr txBox="1"/>
          <p:nvPr/>
        </p:nvSpPr>
        <p:spPr>
          <a:xfrm>
            <a:off x="492370" y="304801"/>
            <a:ext cx="5653214" cy="646331"/>
          </a:xfrm>
          <a:prstGeom prst="rect">
            <a:avLst/>
          </a:prstGeom>
          <a:noFill/>
        </p:spPr>
        <p:txBody>
          <a:bodyPr wrap="none" rtlCol="0">
            <a:spAutoFit/>
          </a:bodyPr>
          <a:lstStyle/>
          <a:p>
            <a:r>
              <a:rPr lang="en-US" b="1" dirty="0" smtClean="0"/>
              <a:t>La </a:t>
            </a:r>
            <a:r>
              <a:rPr lang="en-US" b="1" dirty="0" err="1" smtClean="0"/>
              <a:t>relación</a:t>
            </a:r>
            <a:r>
              <a:rPr lang="en-US" b="1" dirty="0" smtClean="0"/>
              <a:t> Entre la </a:t>
            </a:r>
            <a:r>
              <a:rPr lang="en-US" b="1" dirty="0" err="1" smtClean="0"/>
              <a:t>Dirección</a:t>
            </a:r>
            <a:r>
              <a:rPr lang="en-US" b="1" dirty="0" smtClean="0"/>
              <a:t> de </a:t>
            </a:r>
            <a:r>
              <a:rPr lang="en-US" b="1" dirty="0" err="1" smtClean="0"/>
              <a:t>Proyectos</a:t>
            </a:r>
            <a:r>
              <a:rPr lang="en-US" b="1" dirty="0" smtClean="0"/>
              <a:t> y la </a:t>
            </a:r>
            <a:r>
              <a:rPr lang="en-US" b="1" dirty="0" err="1" smtClean="0"/>
              <a:t>Estrategia</a:t>
            </a:r>
            <a:r>
              <a:rPr lang="en-US" b="1" dirty="0" smtClean="0"/>
              <a:t> </a:t>
            </a:r>
          </a:p>
          <a:p>
            <a:r>
              <a:rPr lang="en-US" b="1" dirty="0" err="1" smtClean="0"/>
              <a:t>Organizacional</a:t>
            </a:r>
            <a:endParaRPr lang="en-US" b="1" dirty="0"/>
          </a:p>
        </p:txBody>
      </p:sp>
      <p:sp>
        <p:nvSpPr>
          <p:cNvPr id="7" name="TextBox 6"/>
          <p:cNvSpPr txBox="1"/>
          <p:nvPr/>
        </p:nvSpPr>
        <p:spPr>
          <a:xfrm>
            <a:off x="633047" y="5791200"/>
            <a:ext cx="7120806" cy="400110"/>
          </a:xfrm>
          <a:prstGeom prst="rect">
            <a:avLst/>
          </a:prstGeom>
          <a:noFill/>
        </p:spPr>
        <p:txBody>
          <a:bodyPr wrap="none" rtlCol="0">
            <a:spAutoFit/>
          </a:bodyPr>
          <a:lstStyle/>
          <a:p>
            <a:r>
              <a:rPr lang="en-US" sz="1000" dirty="0"/>
              <a:t>©2013 Project Management Institute. </a:t>
            </a:r>
            <a:r>
              <a:rPr lang="en-US" sz="1000" i="1" dirty="0"/>
              <a:t>A Guide to the Project Management Body of Knowledge (PMBOK® Guide) – Fifth </a:t>
            </a:r>
            <a:r>
              <a:rPr lang="en-US" sz="1000" i="1" dirty="0" smtClean="0"/>
              <a:t>Edition Pg.15 </a:t>
            </a:r>
            <a:endParaRPr lang="en-US" sz="1000" dirty="0"/>
          </a:p>
          <a:p>
            <a:endParaRPr lang="en-US" sz="1000" dirty="0"/>
          </a:p>
        </p:txBody>
      </p:sp>
    </p:spTree>
    <p:extLst>
      <p:ext uri="{BB962C8B-B14F-4D97-AF65-F5344CB8AC3E}">
        <p14:creationId xmlns:p14="http://schemas.microsoft.com/office/powerpoint/2010/main" val="19724991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n-US" smtClean="0"/>
              <a:t>©Copyright GPM 2009-2013</a:t>
            </a:r>
            <a:endParaRPr lang="en-US" dirty="0"/>
          </a:p>
        </p:txBody>
      </p:sp>
      <p:sp>
        <p:nvSpPr>
          <p:cNvPr id="3" name="2 Marcador de número de diapositiva"/>
          <p:cNvSpPr>
            <a:spLocks noGrp="1"/>
          </p:cNvSpPr>
          <p:nvPr>
            <p:ph type="sldNum" sz="quarter" idx="12"/>
          </p:nvPr>
        </p:nvSpPr>
        <p:spPr/>
        <p:txBody>
          <a:bodyPr/>
          <a:lstStyle/>
          <a:p>
            <a:fld id="{4BE819A1-3DD8-4179-BFD0-BF7D359F8DBD}" type="slidenum">
              <a:rPr lang="en-US" smtClean="0"/>
              <a:pPr/>
              <a:t>74</a:t>
            </a:fld>
            <a:endParaRPr lang="en-US" dirty="0"/>
          </a:p>
        </p:txBody>
      </p:sp>
      <p:sp>
        <p:nvSpPr>
          <p:cNvPr id="4" name="Rectangle 1"/>
          <p:cNvSpPr/>
          <p:nvPr/>
        </p:nvSpPr>
        <p:spPr>
          <a:xfrm>
            <a:off x="762000" y="1219200"/>
            <a:ext cx="7315200" cy="4524315"/>
          </a:xfrm>
          <a:prstGeom prst="rect">
            <a:avLst/>
          </a:prstGeom>
          <a:noFill/>
        </p:spPr>
        <p:txBody>
          <a:bodyPr wrap="square">
            <a:spAutoFit/>
          </a:bodyPr>
          <a:lstStyle/>
          <a:p>
            <a:endParaRPr lang="en-US" dirty="0"/>
          </a:p>
          <a:p>
            <a:r>
              <a:rPr lang="es-ES" dirty="0" smtClean="0">
                <a:solidFill>
                  <a:schemeClr val="bg1">
                    <a:lumMod val="85000"/>
                  </a:schemeClr>
                </a:solidFill>
              </a:rPr>
              <a:t>La Estrategia Organizacional debería proporcionar orientación y dirección a la gestión de los proyectos, sobre todo si se considera que existen proyectos para apoyar las estrategias organizacionales</a:t>
            </a:r>
            <a:r>
              <a:rPr lang="es-ES" dirty="0" smtClean="0"/>
              <a:t>. </a:t>
            </a:r>
            <a:r>
              <a:rPr lang="es-ES" u="sng" dirty="0" smtClean="0"/>
              <a:t>A menudo, es el patrocinador del proyecto o el director del portafolio o </a:t>
            </a:r>
            <a:r>
              <a:rPr lang="es-ES" u="sng" dirty="0" err="1" smtClean="0"/>
              <a:t>programaquien</a:t>
            </a:r>
            <a:r>
              <a:rPr lang="es-ES" u="sng" dirty="0" smtClean="0"/>
              <a:t> identifica la alineación o los posibles conflictos entre las estrategias organizacionales organización y objetivos del proyecto y luego comunica la decisión al director del proyecto.</a:t>
            </a:r>
            <a:r>
              <a:rPr lang="en-US" u="sng" dirty="0" smtClean="0"/>
              <a:t>. </a:t>
            </a:r>
            <a:endParaRPr lang="en-US" u="sng" dirty="0"/>
          </a:p>
          <a:p>
            <a:endParaRPr lang="en-US" dirty="0"/>
          </a:p>
          <a:p>
            <a:r>
              <a:rPr lang="es-ES" dirty="0" smtClean="0">
                <a:solidFill>
                  <a:srgbClr val="FF0000"/>
                </a:solidFill>
              </a:rPr>
              <a:t>Si los objetivos de un proyecto están en conflicto con la estrategia organizacional establecida, es competencia del director del proyecto  documentar e identificar estos conflictos lo antes posible en el proyecto.</a:t>
            </a:r>
          </a:p>
          <a:p>
            <a:r>
              <a:rPr lang="es-ES" dirty="0" smtClean="0">
                <a:solidFill>
                  <a:schemeClr val="bg1">
                    <a:lumMod val="85000"/>
                  </a:schemeClr>
                </a:solidFill>
              </a:rPr>
              <a:t>A veces, el desarrollo de la estrategia organizacional podría ser el objetivo de un proyecto más que un principio rector. En tal caso, es importante que el proyecto defina específicamente lo que constituye una estrategia organizacional adecuada que dará soporte a la organización.</a:t>
            </a:r>
          </a:p>
        </p:txBody>
      </p:sp>
      <p:sp>
        <p:nvSpPr>
          <p:cNvPr id="5" name="4 Rectángulo"/>
          <p:cNvSpPr/>
          <p:nvPr/>
        </p:nvSpPr>
        <p:spPr>
          <a:xfrm>
            <a:off x="609600" y="152400"/>
            <a:ext cx="6019800" cy="646331"/>
          </a:xfrm>
          <a:prstGeom prst="rect">
            <a:avLst/>
          </a:prstGeom>
        </p:spPr>
        <p:txBody>
          <a:bodyPr wrap="square">
            <a:spAutoFit/>
          </a:bodyPr>
          <a:lstStyle/>
          <a:p>
            <a:r>
              <a:rPr lang="en-US" b="1" dirty="0" smtClean="0"/>
              <a:t>La </a:t>
            </a:r>
            <a:r>
              <a:rPr lang="en-US" b="1" dirty="0" err="1" smtClean="0"/>
              <a:t>relación</a:t>
            </a:r>
            <a:r>
              <a:rPr lang="en-US" b="1" dirty="0" smtClean="0"/>
              <a:t> Entre la </a:t>
            </a:r>
            <a:r>
              <a:rPr lang="en-US" b="1" dirty="0" err="1" smtClean="0"/>
              <a:t>Dirección</a:t>
            </a:r>
            <a:r>
              <a:rPr lang="en-US" b="1" dirty="0" smtClean="0"/>
              <a:t> de </a:t>
            </a:r>
            <a:r>
              <a:rPr lang="en-US" b="1" dirty="0" err="1" smtClean="0"/>
              <a:t>Proyectos</a:t>
            </a:r>
            <a:r>
              <a:rPr lang="en-US" b="1" dirty="0" smtClean="0"/>
              <a:t> y la </a:t>
            </a:r>
            <a:r>
              <a:rPr lang="en-US" b="1" dirty="0" err="1" smtClean="0"/>
              <a:t>Estrategia</a:t>
            </a:r>
            <a:r>
              <a:rPr lang="en-US" b="1" dirty="0" smtClean="0"/>
              <a:t> </a:t>
            </a:r>
          </a:p>
          <a:p>
            <a:r>
              <a:rPr lang="en-US" b="1" dirty="0" err="1" smtClean="0"/>
              <a:t>Organizacional</a:t>
            </a:r>
            <a:endParaRPr lang="en-US" b="1" dirty="0"/>
          </a:p>
        </p:txBody>
      </p:sp>
      <p:sp>
        <p:nvSpPr>
          <p:cNvPr id="6" name="TextBox 6"/>
          <p:cNvSpPr txBox="1"/>
          <p:nvPr/>
        </p:nvSpPr>
        <p:spPr>
          <a:xfrm>
            <a:off x="633047" y="5791200"/>
            <a:ext cx="7120806" cy="400110"/>
          </a:xfrm>
          <a:prstGeom prst="rect">
            <a:avLst/>
          </a:prstGeom>
          <a:noFill/>
        </p:spPr>
        <p:txBody>
          <a:bodyPr wrap="none" rtlCol="0">
            <a:spAutoFit/>
          </a:bodyPr>
          <a:lstStyle/>
          <a:p>
            <a:r>
              <a:rPr lang="en-US" sz="1000" dirty="0"/>
              <a:t>©2013 Project Management Institute. </a:t>
            </a:r>
            <a:r>
              <a:rPr lang="en-US" sz="1000" i="1" dirty="0"/>
              <a:t>A Guide to the Project Management Body of Knowledge (PMBOK® Guide) – Fifth </a:t>
            </a:r>
            <a:r>
              <a:rPr lang="en-US" sz="1000" i="1" dirty="0" smtClean="0"/>
              <a:t>Edition Pg.15 </a:t>
            </a:r>
            <a:endParaRPr lang="en-US" sz="1000" dirty="0"/>
          </a:p>
          <a:p>
            <a:endParaRPr lang="en-US" sz="10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8600" y="4114800"/>
            <a:ext cx="7772400" cy="1524000"/>
          </a:xfrm>
          <a:prstGeom prst="rect">
            <a:avLst/>
          </a:prstGeom>
        </p:spPr>
        <p:txBody>
          <a:bodyPr>
            <a:noAutofit/>
          </a:bodyPr>
          <a:lstStyle>
            <a:lvl1pPr algn="l" defTabSz="914400" rtl="0" eaLnBrk="1" latinLnBrk="0" hangingPunct="1">
              <a:spcBef>
                <a:spcPct val="0"/>
              </a:spcBef>
              <a:buNone/>
              <a:defRPr sz="4000" kern="1200">
                <a:solidFill>
                  <a:schemeClr val="tx1"/>
                </a:solidFill>
                <a:latin typeface="+mj-lt"/>
                <a:ea typeface="+mj-ea"/>
                <a:cs typeface="+mj-cs"/>
              </a:defRPr>
            </a:lvl1pPr>
          </a:lstStyle>
          <a:p>
            <a:r>
              <a:rPr lang="en-US" sz="2400" dirty="0" smtClean="0"/>
              <a:t>R. </a:t>
            </a:r>
            <a:r>
              <a:rPr lang="en-US" sz="2200" dirty="0" err="1" smtClean="0"/>
              <a:t>Nadie</a:t>
            </a:r>
            <a:r>
              <a:rPr lang="en-US" sz="2200" dirty="0" smtClean="0"/>
              <a:t> ha </a:t>
            </a:r>
            <a:r>
              <a:rPr lang="en-US" sz="2200" dirty="0" err="1" smtClean="0"/>
              <a:t>desarrollado</a:t>
            </a:r>
            <a:r>
              <a:rPr lang="en-US" sz="2200" dirty="0" smtClean="0"/>
              <a:t> un </a:t>
            </a:r>
            <a:r>
              <a:rPr lang="en-US" sz="2200" dirty="0" err="1" smtClean="0"/>
              <a:t>proceso</a:t>
            </a:r>
            <a:r>
              <a:rPr lang="en-US" sz="2200" dirty="0" smtClean="0"/>
              <a:t> </a:t>
            </a:r>
            <a:r>
              <a:rPr lang="en-US" sz="2200" dirty="0" err="1" smtClean="0"/>
              <a:t>repetible</a:t>
            </a:r>
            <a:r>
              <a:rPr lang="en-US" sz="2200" dirty="0" smtClean="0"/>
              <a:t> </a:t>
            </a:r>
            <a:r>
              <a:rPr lang="en-US" sz="2200" dirty="0" err="1" smtClean="0"/>
              <a:t>para</a:t>
            </a:r>
            <a:r>
              <a:rPr lang="en-US" sz="2200" dirty="0" smtClean="0"/>
              <a:t> </a:t>
            </a:r>
            <a:r>
              <a:rPr lang="en-US" sz="2200" dirty="0" err="1" smtClean="0"/>
              <a:t>acomodarlo</a:t>
            </a:r>
            <a:r>
              <a:rPr lang="en-US" sz="2200" dirty="0" smtClean="0"/>
              <a:t>.</a:t>
            </a:r>
            <a:endParaRPr lang="en-US" sz="2200" dirty="0"/>
          </a:p>
        </p:txBody>
      </p:sp>
      <p:sp>
        <p:nvSpPr>
          <p:cNvPr id="7" name="Text Placeholder 2"/>
          <p:cNvSpPr txBox="1">
            <a:spLocks/>
          </p:cNvSpPr>
          <p:nvPr/>
        </p:nvSpPr>
        <p:spPr>
          <a:xfrm>
            <a:off x="228600" y="1143000"/>
            <a:ext cx="6096000" cy="2819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200" dirty="0"/>
              <a:t>Q. </a:t>
            </a:r>
            <a:r>
              <a:rPr lang="es-ES" sz="2200" dirty="0" smtClean="0"/>
              <a:t>Si los proyectos son fundamentales en cómo una empresa construye, implementa y entrega sus productos (o cambio), y si las empresas están cambiando para adoptar la sostenibilidad como parte de la estrategia corporativa, ¿por qué los directores de proyecto no están utilizando la sostenibilidad como un criterio de desempeño? </a:t>
            </a:r>
            <a:endParaRPr lang="en-US" sz="2200" dirty="0"/>
          </a:p>
        </p:txBody>
      </p:sp>
      <p:pic>
        <p:nvPicPr>
          <p:cNvPr id="4" name="Picture 2" descr="http://api.ning.com/files/5Zvv-Lo45ZaAmpEUWosqeH1kuY8NWBmZZY2j4qVKxIlyXYwBQOlZ*ZtYZu9POb3Hs9yXWTSmOGfPDnlPt9Bnmxm*I-4qM4F2/TheMissingLinkResistance2010.jpg?width=45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189" b="9864"/>
          <a:stretch/>
        </p:blipFill>
        <p:spPr bwMode="auto">
          <a:xfrm>
            <a:off x="6334761" y="1905000"/>
            <a:ext cx="2294698" cy="1219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1354" y="469900"/>
            <a:ext cx="2970750" cy="369332"/>
          </a:xfrm>
          <a:prstGeom prst="rect">
            <a:avLst/>
          </a:prstGeom>
          <a:noFill/>
        </p:spPr>
        <p:txBody>
          <a:bodyPr wrap="none" rtlCol="0">
            <a:spAutoFit/>
          </a:bodyPr>
          <a:lstStyle/>
          <a:p>
            <a:r>
              <a:rPr lang="en-US" b="1" dirty="0" smtClean="0"/>
              <a:t>¿</a:t>
            </a:r>
            <a:r>
              <a:rPr lang="en-US" b="1" dirty="0" err="1" smtClean="0"/>
              <a:t>Dónde</a:t>
            </a:r>
            <a:r>
              <a:rPr lang="en-US" b="1" dirty="0" smtClean="0"/>
              <a:t> </a:t>
            </a:r>
            <a:r>
              <a:rPr lang="en-US" b="1" dirty="0" err="1" smtClean="0"/>
              <a:t>está</a:t>
            </a:r>
            <a:r>
              <a:rPr lang="en-US" b="1" dirty="0" smtClean="0"/>
              <a:t> la </a:t>
            </a:r>
            <a:r>
              <a:rPr lang="en-US" b="1" dirty="0" err="1" smtClean="0"/>
              <a:t>Desconexión</a:t>
            </a:r>
            <a:r>
              <a:rPr lang="en-US" b="1" dirty="0" smtClean="0"/>
              <a:t>?</a:t>
            </a:r>
            <a:endParaRPr lang="en-US" b="1" dirty="0"/>
          </a:p>
        </p:txBody>
      </p:sp>
    </p:spTree>
    <p:extLst>
      <p:ext uri="{BB962C8B-B14F-4D97-AF65-F5344CB8AC3E}">
        <p14:creationId xmlns:p14="http://schemas.microsoft.com/office/powerpoint/2010/main" val="23859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128" y="152400"/>
            <a:ext cx="6553200" cy="1752600"/>
          </a:xfrm>
        </p:spPr>
        <p:txBody>
          <a:bodyPr>
            <a:noAutofit/>
          </a:bodyPr>
          <a:lstStyle/>
          <a:p>
            <a:pPr lvl="1" algn="l" rtl="0">
              <a:spcBef>
                <a:spcPct val="0"/>
              </a:spcBef>
            </a:pPr>
            <a:r>
              <a:rPr lang="en-GB" sz="3200" kern="1200" dirty="0" err="1" smtClean="0">
                <a:solidFill>
                  <a:srgbClr val="003300"/>
                </a:solidFill>
                <a:latin typeface="+mn-lt"/>
                <a:ea typeface="+mn-ea"/>
                <a:cs typeface="+mn-cs"/>
              </a:rPr>
              <a:t>Momento</a:t>
            </a:r>
            <a:r>
              <a:rPr lang="en-GB" sz="3200" kern="1200" dirty="0" smtClean="0">
                <a:solidFill>
                  <a:srgbClr val="003300"/>
                </a:solidFill>
                <a:latin typeface="+mn-lt"/>
                <a:ea typeface="+mn-ea"/>
                <a:cs typeface="+mn-cs"/>
              </a:rPr>
              <a:t> clave en la </a:t>
            </a:r>
            <a:r>
              <a:rPr lang="en-GB" sz="3200" kern="1200" dirty="0" err="1" smtClean="0">
                <a:solidFill>
                  <a:srgbClr val="003300"/>
                </a:solidFill>
                <a:latin typeface="+mn-lt"/>
                <a:ea typeface="+mn-ea"/>
                <a:cs typeface="+mn-cs"/>
              </a:rPr>
              <a:t>historia</a:t>
            </a:r>
            <a:r>
              <a:rPr lang="en-GB" sz="3200" kern="1200" dirty="0" smtClean="0">
                <a:solidFill>
                  <a:srgbClr val="003300"/>
                </a:solidFill>
                <a:latin typeface="+mn-lt"/>
                <a:ea typeface="+mn-ea"/>
                <a:cs typeface="+mn-cs"/>
              </a:rPr>
              <a:t> de la </a:t>
            </a:r>
            <a:r>
              <a:rPr lang="en-GB" sz="3200" kern="1200" dirty="0" err="1" smtClean="0">
                <a:solidFill>
                  <a:srgbClr val="003300"/>
                </a:solidFill>
                <a:latin typeface="+mn-lt"/>
                <a:ea typeface="+mn-ea"/>
                <a:cs typeface="+mn-cs"/>
              </a:rPr>
              <a:t>sostenibilidad</a:t>
            </a:r>
            <a:r>
              <a:rPr lang="en-GB" sz="3200" kern="1200" dirty="0" smtClean="0">
                <a:solidFill>
                  <a:srgbClr val="003300"/>
                </a:solidFill>
                <a:latin typeface="+mn-lt"/>
                <a:ea typeface="+mn-ea"/>
                <a:cs typeface="+mn-cs"/>
              </a:rPr>
              <a:t> en la </a:t>
            </a:r>
            <a:r>
              <a:rPr lang="en-GB" sz="3200" b="1" kern="1200" dirty="0" err="1" smtClean="0">
                <a:solidFill>
                  <a:srgbClr val="003300"/>
                </a:solidFill>
                <a:latin typeface="+mn-lt"/>
                <a:ea typeface="+mn-ea"/>
                <a:cs typeface="+mn-cs"/>
              </a:rPr>
              <a:t>dirección</a:t>
            </a:r>
            <a:r>
              <a:rPr lang="en-GB" sz="3200" b="1" kern="1200" dirty="0" smtClean="0">
                <a:solidFill>
                  <a:srgbClr val="003300"/>
                </a:solidFill>
                <a:latin typeface="+mn-lt"/>
                <a:ea typeface="+mn-ea"/>
                <a:cs typeface="+mn-cs"/>
              </a:rPr>
              <a:t> de </a:t>
            </a:r>
            <a:r>
              <a:rPr lang="en-GB" sz="3200" b="1" kern="1200" dirty="0" err="1" smtClean="0">
                <a:solidFill>
                  <a:srgbClr val="003300"/>
                </a:solidFill>
                <a:latin typeface="+mn-lt"/>
                <a:ea typeface="+mn-ea"/>
                <a:cs typeface="+mn-cs"/>
              </a:rPr>
              <a:t>proyectos</a:t>
            </a:r>
            <a:r>
              <a:rPr lang="en-GB" sz="3200" kern="1200" dirty="0">
                <a:solidFill>
                  <a:srgbClr val="003300"/>
                </a:solidFill>
                <a:latin typeface="+mn-lt"/>
                <a:ea typeface="+mn-ea"/>
                <a:cs typeface="+mn-cs"/>
              </a:rPr>
              <a:t/>
            </a:r>
            <a:br>
              <a:rPr lang="en-GB" sz="3200" kern="1200" dirty="0">
                <a:solidFill>
                  <a:srgbClr val="003300"/>
                </a:solidFill>
                <a:latin typeface="+mn-lt"/>
                <a:ea typeface="+mn-ea"/>
                <a:cs typeface="+mn-cs"/>
              </a:rPr>
            </a:br>
            <a:endParaRPr lang="en-GB" sz="3200" kern="1200" dirty="0">
              <a:solidFill>
                <a:srgbClr val="003300"/>
              </a:solidFill>
              <a:latin typeface="+mn-lt"/>
              <a:ea typeface="+mn-ea"/>
              <a:cs typeface="+mn-cs"/>
            </a:endParaRPr>
          </a:p>
        </p:txBody>
      </p:sp>
      <p:pic>
        <p:nvPicPr>
          <p:cNvPr id="2050" name="Picture 2" descr="http://www.eis.mdx.ac.uk/ncpm/ncpm-images/mary_mckinlay.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2209800"/>
            <a:ext cx="2505075" cy="2705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381000" y="1981200"/>
            <a:ext cx="4724400" cy="3694938"/>
          </a:xfrm>
          <a:prstGeom prst="wedgeRoundRectCallout">
            <a:avLst>
              <a:gd name="adj1" fmla="val 81829"/>
              <a:gd name="adj2" fmla="val -1484"/>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marL="365760" lvl="1" indent="0" algn="ctr">
              <a:buNone/>
            </a:pPr>
            <a:r>
              <a:rPr lang="en-GB" sz="3600" dirty="0">
                <a:solidFill>
                  <a:schemeClr val="tx1"/>
                </a:solidFill>
                <a:latin typeface="+mj-lt"/>
              </a:rPr>
              <a:t>“</a:t>
            </a:r>
            <a:r>
              <a:rPr lang="en-GB" sz="2800" dirty="0">
                <a:solidFill>
                  <a:schemeClr val="tx1"/>
                </a:solidFill>
                <a:latin typeface="+mj-lt"/>
              </a:rPr>
              <a:t> </a:t>
            </a:r>
            <a:r>
              <a:rPr lang="en-GB" sz="2800" dirty="0" smtClean="0">
                <a:solidFill>
                  <a:schemeClr val="tx1"/>
                </a:solidFill>
                <a:latin typeface="+mj-lt"/>
              </a:rPr>
              <a:t>El </a:t>
            </a:r>
            <a:r>
              <a:rPr lang="en-GB" sz="2800" dirty="0" err="1" smtClean="0">
                <a:solidFill>
                  <a:schemeClr val="tx1"/>
                </a:solidFill>
                <a:latin typeface="+mj-lt"/>
              </a:rPr>
              <a:t>futuro</a:t>
            </a:r>
            <a:r>
              <a:rPr lang="en-GB" sz="2800" dirty="0" smtClean="0">
                <a:solidFill>
                  <a:schemeClr val="tx1"/>
                </a:solidFill>
                <a:latin typeface="+mj-lt"/>
              </a:rPr>
              <a:t> </a:t>
            </a:r>
            <a:r>
              <a:rPr lang="en-GB" sz="2800" dirty="0" err="1" smtClean="0">
                <a:solidFill>
                  <a:schemeClr val="tx1"/>
                </a:solidFill>
                <a:latin typeface="+mj-lt"/>
              </a:rPr>
              <a:t>desarrollo</a:t>
            </a:r>
            <a:r>
              <a:rPr lang="en-GB" sz="2800" dirty="0" smtClean="0">
                <a:solidFill>
                  <a:schemeClr val="tx1"/>
                </a:solidFill>
                <a:latin typeface="+mj-lt"/>
              </a:rPr>
              <a:t> de la </a:t>
            </a:r>
            <a:r>
              <a:rPr lang="en-GB" sz="2800" dirty="0" err="1" smtClean="0">
                <a:solidFill>
                  <a:schemeClr val="tx1"/>
                </a:solidFill>
                <a:latin typeface="+mj-lt"/>
              </a:rPr>
              <a:t>profesión</a:t>
            </a:r>
            <a:r>
              <a:rPr lang="en-GB" sz="2800" dirty="0" smtClean="0">
                <a:solidFill>
                  <a:schemeClr val="tx1"/>
                </a:solidFill>
                <a:latin typeface="+mj-lt"/>
              </a:rPr>
              <a:t> de la </a:t>
            </a:r>
            <a:r>
              <a:rPr lang="en-GB" sz="2800" dirty="0" err="1" smtClean="0">
                <a:solidFill>
                  <a:schemeClr val="tx1"/>
                </a:solidFill>
                <a:latin typeface="+mj-lt"/>
              </a:rPr>
              <a:t>dirección</a:t>
            </a:r>
            <a:r>
              <a:rPr lang="en-GB" sz="2800" dirty="0" smtClean="0">
                <a:solidFill>
                  <a:schemeClr val="tx1"/>
                </a:solidFill>
                <a:latin typeface="+mj-lt"/>
              </a:rPr>
              <a:t> de </a:t>
            </a:r>
            <a:r>
              <a:rPr lang="en-GB" sz="2800" dirty="0" err="1" smtClean="0">
                <a:solidFill>
                  <a:schemeClr val="tx1"/>
                </a:solidFill>
                <a:latin typeface="+mj-lt"/>
              </a:rPr>
              <a:t>proyectos</a:t>
            </a:r>
            <a:r>
              <a:rPr lang="en-GB" sz="2800" dirty="0" smtClean="0">
                <a:solidFill>
                  <a:schemeClr val="tx1"/>
                </a:solidFill>
                <a:latin typeface="+mj-lt"/>
              </a:rPr>
              <a:t> </a:t>
            </a:r>
            <a:r>
              <a:rPr lang="en-GB" sz="2800" dirty="0" err="1" smtClean="0">
                <a:solidFill>
                  <a:schemeClr val="tx1"/>
                </a:solidFill>
                <a:latin typeface="+mj-lt"/>
              </a:rPr>
              <a:t>requiere</a:t>
            </a:r>
            <a:r>
              <a:rPr lang="en-GB" sz="2800" dirty="0" smtClean="0">
                <a:solidFill>
                  <a:schemeClr val="tx1"/>
                </a:solidFill>
                <a:latin typeface="+mj-lt"/>
              </a:rPr>
              <a:t> </a:t>
            </a:r>
            <a:r>
              <a:rPr lang="en-GB" sz="2800" dirty="0" err="1" smtClean="0">
                <a:solidFill>
                  <a:schemeClr val="tx1"/>
                </a:solidFill>
                <a:latin typeface="+mj-lt"/>
              </a:rPr>
              <a:t>que</a:t>
            </a:r>
            <a:r>
              <a:rPr lang="en-GB" sz="2800" dirty="0" smtClean="0">
                <a:solidFill>
                  <a:schemeClr val="tx1"/>
                </a:solidFill>
                <a:latin typeface="+mj-lt"/>
              </a:rPr>
              <a:t> los </a:t>
            </a:r>
            <a:r>
              <a:rPr lang="en-GB" sz="2800" dirty="0" err="1" smtClean="0">
                <a:solidFill>
                  <a:schemeClr val="tx1"/>
                </a:solidFill>
                <a:latin typeface="+mj-lt"/>
              </a:rPr>
              <a:t>directores</a:t>
            </a:r>
            <a:r>
              <a:rPr lang="en-GB" sz="2800" dirty="0" smtClean="0">
                <a:solidFill>
                  <a:schemeClr val="tx1"/>
                </a:solidFill>
                <a:latin typeface="+mj-lt"/>
              </a:rPr>
              <a:t> de </a:t>
            </a:r>
            <a:r>
              <a:rPr lang="en-GB" sz="2800" dirty="0" err="1" smtClean="0">
                <a:solidFill>
                  <a:schemeClr val="tx1"/>
                </a:solidFill>
                <a:latin typeface="+mj-lt"/>
              </a:rPr>
              <a:t>proyectos</a:t>
            </a:r>
            <a:r>
              <a:rPr lang="en-GB" sz="2800" dirty="0" smtClean="0">
                <a:solidFill>
                  <a:schemeClr val="tx1"/>
                </a:solidFill>
                <a:latin typeface="+mj-lt"/>
              </a:rPr>
              <a:t> </a:t>
            </a:r>
            <a:r>
              <a:rPr lang="en-GB" sz="2800" dirty="0" err="1" smtClean="0">
                <a:solidFill>
                  <a:schemeClr val="tx1"/>
                </a:solidFill>
                <a:latin typeface="+mj-lt"/>
              </a:rPr>
              <a:t>tomen</a:t>
            </a:r>
            <a:r>
              <a:rPr lang="en-GB" sz="2800" dirty="0" smtClean="0">
                <a:solidFill>
                  <a:schemeClr val="tx1"/>
                </a:solidFill>
                <a:latin typeface="+mj-lt"/>
              </a:rPr>
              <a:t> la </a:t>
            </a:r>
            <a:r>
              <a:rPr lang="en-GB" sz="2800" dirty="0" err="1" smtClean="0">
                <a:solidFill>
                  <a:schemeClr val="tx1"/>
                </a:solidFill>
                <a:latin typeface="+mj-lt"/>
              </a:rPr>
              <a:t>responsabilidad</a:t>
            </a:r>
            <a:r>
              <a:rPr lang="en-GB" sz="2800" dirty="0" smtClean="0">
                <a:solidFill>
                  <a:schemeClr val="tx1"/>
                </a:solidFill>
                <a:latin typeface="+mj-lt"/>
              </a:rPr>
              <a:t> </a:t>
            </a:r>
            <a:r>
              <a:rPr lang="en-GB" sz="2800" dirty="0" err="1" smtClean="0">
                <a:solidFill>
                  <a:schemeClr val="tx1"/>
                </a:solidFill>
                <a:latin typeface="+mj-lt"/>
              </a:rPr>
              <a:t>por</a:t>
            </a:r>
            <a:r>
              <a:rPr lang="en-GB" sz="2800" dirty="0" smtClean="0">
                <a:solidFill>
                  <a:schemeClr val="tx1"/>
                </a:solidFill>
                <a:latin typeface="+mj-lt"/>
              </a:rPr>
              <a:t> la </a:t>
            </a:r>
            <a:r>
              <a:rPr lang="en-GB" sz="2800" b="1" dirty="0" err="1" smtClean="0">
                <a:solidFill>
                  <a:schemeClr val="tx1"/>
                </a:solidFill>
                <a:latin typeface="+mj-lt"/>
              </a:rPr>
              <a:t>Sostenibilidad</a:t>
            </a:r>
            <a:r>
              <a:rPr lang="en-GB" sz="3600" dirty="0" smtClean="0">
                <a:solidFill>
                  <a:schemeClr val="tx1"/>
                </a:solidFill>
                <a:latin typeface="+mj-lt"/>
              </a:rPr>
              <a:t>”</a:t>
            </a:r>
            <a:r>
              <a:rPr lang="en-GB" sz="2800" dirty="0" smtClean="0">
                <a:solidFill>
                  <a:schemeClr val="tx1"/>
                </a:solidFill>
                <a:latin typeface="+mj-lt"/>
              </a:rPr>
              <a:t>.</a:t>
            </a:r>
          </a:p>
        </p:txBody>
      </p:sp>
      <p:sp>
        <p:nvSpPr>
          <p:cNvPr id="4" name="TextBox 3"/>
          <p:cNvSpPr txBox="1"/>
          <p:nvPr/>
        </p:nvSpPr>
        <p:spPr>
          <a:xfrm>
            <a:off x="6172200" y="5029200"/>
            <a:ext cx="2505075" cy="861774"/>
          </a:xfrm>
          <a:prstGeom prst="rect">
            <a:avLst/>
          </a:prstGeom>
          <a:noFill/>
        </p:spPr>
        <p:txBody>
          <a:bodyPr wrap="square" rtlCol="0">
            <a:spAutoFit/>
          </a:bodyPr>
          <a:lstStyle/>
          <a:p>
            <a:r>
              <a:rPr lang="en-US" dirty="0" smtClean="0"/>
              <a:t>Mary McKinlay </a:t>
            </a:r>
          </a:p>
          <a:p>
            <a:r>
              <a:rPr lang="en-US" sz="1600" dirty="0" smtClean="0"/>
              <a:t>Former IPMA Vice President</a:t>
            </a:r>
          </a:p>
          <a:p>
            <a:endParaRPr lang="en-US" sz="1600" dirty="0"/>
          </a:p>
        </p:txBody>
      </p:sp>
      <p:sp>
        <p:nvSpPr>
          <p:cNvPr id="5" name="Footer Placeholder 4"/>
          <p:cNvSpPr>
            <a:spLocks noGrp="1"/>
          </p:cNvSpPr>
          <p:nvPr>
            <p:ph type="ftr" sz="quarter" idx="11"/>
          </p:nvPr>
        </p:nvSpPr>
        <p:spPr/>
        <p:txBody>
          <a:bodyPr/>
          <a:lstStyle/>
          <a:p>
            <a:r>
              <a:rPr lang="en-US" smtClean="0"/>
              <a:t>©Copyright GPM 2009-2013</a:t>
            </a:r>
            <a:endParaRPr lang="en-US" dirty="0"/>
          </a:p>
        </p:txBody>
      </p:sp>
      <p:sp>
        <p:nvSpPr>
          <p:cNvPr id="7" name="6 Rectángulo"/>
          <p:cNvSpPr/>
          <p:nvPr/>
        </p:nvSpPr>
        <p:spPr>
          <a:xfrm>
            <a:off x="5257800" y="5638800"/>
            <a:ext cx="3558988" cy="369332"/>
          </a:xfrm>
          <a:prstGeom prst="rect">
            <a:avLst/>
          </a:prstGeom>
        </p:spPr>
        <p:txBody>
          <a:bodyPr wrap="none">
            <a:spAutoFit/>
          </a:bodyPr>
          <a:lstStyle/>
          <a:p>
            <a:r>
              <a:rPr lang="en-GB" dirty="0" smtClean="0">
                <a:solidFill>
                  <a:srgbClr val="003300"/>
                </a:solidFill>
              </a:rPr>
              <a:t>IPMA World Congress 2008 Keynote</a:t>
            </a:r>
            <a:endParaRPr lang="es-ES" dirty="0"/>
          </a:p>
        </p:txBody>
      </p:sp>
    </p:spTree>
    <p:extLst>
      <p:ext uri="{BB962C8B-B14F-4D97-AF65-F5344CB8AC3E}">
        <p14:creationId xmlns:p14="http://schemas.microsoft.com/office/powerpoint/2010/main" val="154041986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6172200" cy="762000"/>
          </a:xfrm>
        </p:spPr>
        <p:txBody>
          <a:bodyPr/>
          <a:lstStyle/>
          <a:p>
            <a:pPr rtl="0" eaLnBrk="1" latinLnBrk="0" hangingPunct="1"/>
            <a:r>
              <a:rPr lang="en-US" sz="4400" kern="1200" dirty="0" smtClean="0">
                <a:effectLst/>
                <a:latin typeface="+mn-lt"/>
                <a:ea typeface="+mn-ea"/>
                <a:cs typeface="+mn-cs"/>
              </a:rPr>
              <a:t>Question</a:t>
            </a:r>
            <a:endParaRPr lang="en-US" sz="2800" dirty="0" smtClean="0">
              <a:effectLst/>
              <a:latin typeface="+mn-lt"/>
            </a:endParaRPr>
          </a:p>
        </p:txBody>
      </p:sp>
      <p:sp>
        <p:nvSpPr>
          <p:cNvPr id="5" name="Footer Placeholder 4"/>
          <p:cNvSpPr>
            <a:spLocks noGrp="1"/>
          </p:cNvSpPr>
          <p:nvPr>
            <p:ph type="ftr" sz="quarter" idx="11"/>
          </p:nvPr>
        </p:nvSpPr>
        <p:spPr/>
        <p:txBody>
          <a:bodyPr/>
          <a:lstStyle/>
          <a:p>
            <a:r>
              <a:rPr lang="en-US"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77</a:t>
            </a:fld>
            <a:endParaRPr lang="en-US" dirty="0"/>
          </a:p>
        </p:txBody>
      </p:sp>
      <p:sp>
        <p:nvSpPr>
          <p:cNvPr id="8" name="7 CuadroTexto"/>
          <p:cNvSpPr txBox="1"/>
          <p:nvPr/>
        </p:nvSpPr>
        <p:spPr>
          <a:xfrm>
            <a:off x="1295400" y="2057400"/>
            <a:ext cx="5867400" cy="1384995"/>
          </a:xfrm>
          <a:prstGeom prst="rect">
            <a:avLst/>
          </a:prstGeom>
          <a:noFill/>
        </p:spPr>
        <p:txBody>
          <a:bodyPr wrap="square" rtlCol="0">
            <a:spAutoFit/>
          </a:bodyPr>
          <a:lstStyle/>
          <a:p>
            <a:pPr marL="68580" indent="0">
              <a:buNone/>
            </a:pPr>
            <a:r>
              <a:rPr lang="en-US" sz="2800" b="1" dirty="0" smtClean="0"/>
              <a:t>¿</a:t>
            </a:r>
            <a:r>
              <a:rPr lang="en-US" sz="2800" b="1" dirty="0" err="1" smtClean="0"/>
              <a:t>Cuál</a:t>
            </a:r>
            <a:r>
              <a:rPr lang="en-US" sz="2800" b="1" dirty="0" smtClean="0"/>
              <a:t> </a:t>
            </a:r>
            <a:r>
              <a:rPr lang="en-US" sz="2800" b="1" dirty="0" err="1" smtClean="0"/>
              <a:t>es</a:t>
            </a:r>
            <a:r>
              <a:rPr lang="en-US" sz="2800" b="1" dirty="0" smtClean="0"/>
              <a:t> la </a:t>
            </a:r>
            <a:r>
              <a:rPr lang="en-US" sz="2800" b="1" dirty="0" err="1" smtClean="0"/>
              <a:t>diferencia</a:t>
            </a:r>
            <a:r>
              <a:rPr lang="en-US" sz="2800" b="1" dirty="0" smtClean="0"/>
              <a:t> entre “</a:t>
            </a:r>
            <a:r>
              <a:rPr lang="en-US" sz="2800" b="1" dirty="0" err="1" smtClean="0"/>
              <a:t>desarrollo</a:t>
            </a:r>
            <a:r>
              <a:rPr lang="en-US" sz="2800" b="1" dirty="0" smtClean="0"/>
              <a:t> </a:t>
            </a:r>
            <a:r>
              <a:rPr lang="en-US" sz="2800" b="1" dirty="0" err="1" smtClean="0"/>
              <a:t>sostenible</a:t>
            </a:r>
            <a:r>
              <a:rPr lang="en-US" sz="2800" b="1" dirty="0" smtClean="0"/>
              <a:t>” y “</a:t>
            </a:r>
            <a:r>
              <a:rPr lang="en-US" sz="2800" b="1" dirty="0" err="1" smtClean="0"/>
              <a:t>entrega</a:t>
            </a:r>
            <a:r>
              <a:rPr lang="en-US" sz="2800" b="1" dirty="0" smtClean="0"/>
              <a:t> </a:t>
            </a:r>
            <a:r>
              <a:rPr lang="en-US" sz="2800" b="1" dirty="0" err="1" smtClean="0"/>
              <a:t>sostenible</a:t>
            </a:r>
            <a:r>
              <a:rPr lang="en-US" sz="2800" b="1" dirty="0" smtClean="0"/>
              <a:t>”?</a:t>
            </a:r>
            <a:endParaRPr lang="en-US" sz="2800" b="1" dirty="0"/>
          </a:p>
        </p:txBody>
      </p:sp>
    </p:spTree>
    <p:extLst>
      <p:ext uri="{BB962C8B-B14F-4D97-AF65-F5344CB8AC3E}">
        <p14:creationId xmlns:p14="http://schemas.microsoft.com/office/powerpoint/2010/main" val="184391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2031" y="381000"/>
            <a:ext cx="3813965" cy="369332"/>
          </a:xfrm>
          <a:prstGeom prst="rect">
            <a:avLst/>
          </a:prstGeom>
          <a:noFill/>
        </p:spPr>
        <p:txBody>
          <a:bodyPr wrap="none" rtlCol="0">
            <a:spAutoFit/>
          </a:bodyPr>
          <a:lstStyle/>
          <a:p>
            <a:r>
              <a:rPr lang="en-US" b="1" dirty="0" smtClean="0"/>
              <a:t>The New ISO for Project Management</a:t>
            </a:r>
            <a:endParaRPr lang="en-US" b="1" dirty="0"/>
          </a:p>
        </p:txBody>
      </p:sp>
      <p:sp>
        <p:nvSpPr>
          <p:cNvPr id="3" name="TextBox 2"/>
          <p:cNvSpPr txBox="1"/>
          <p:nvPr/>
        </p:nvSpPr>
        <p:spPr>
          <a:xfrm>
            <a:off x="281354" y="2286000"/>
            <a:ext cx="8510954" cy="2862322"/>
          </a:xfrm>
          <a:prstGeom prst="rect">
            <a:avLst/>
          </a:prstGeom>
          <a:noFill/>
        </p:spPr>
        <p:txBody>
          <a:bodyPr wrap="square" rtlCol="0">
            <a:spAutoFit/>
          </a:bodyPr>
          <a:lstStyle/>
          <a:p>
            <a:r>
              <a:rPr lang="es-ES" b="1" dirty="0" smtClean="0"/>
              <a:t>ISO 21500:2012 proporciona una descripción de alto nivel de los conceptos y procesos que se consideran constituyen buenas prácticas en la gestión de proyectos</a:t>
            </a:r>
            <a:r>
              <a:rPr lang="es-ES" dirty="0" smtClean="0"/>
              <a:t>. </a:t>
            </a:r>
            <a:r>
              <a:rPr lang="en-US" b="1" dirty="0" smtClean="0"/>
              <a:t/>
            </a:r>
            <a:br>
              <a:rPr lang="en-US" b="1" dirty="0" smtClean="0"/>
            </a:br>
            <a:endParaRPr lang="en-US" b="1" dirty="0" smtClean="0"/>
          </a:p>
          <a:p>
            <a:pPr marL="285750" indent="-285750">
              <a:buFont typeface="Wingdings" charset="2"/>
              <a:buChar char="q"/>
            </a:pPr>
            <a:r>
              <a:rPr lang="es-ES" dirty="0" smtClean="0"/>
              <a:t>Los proyectos se sitúan en el contexto de los programas y portafolios de proyectos.</a:t>
            </a:r>
            <a:r>
              <a:rPr lang="en-US" dirty="0" smtClean="0"/>
              <a:t> </a:t>
            </a:r>
          </a:p>
          <a:p>
            <a:pPr marL="285750" indent="-285750">
              <a:buFont typeface="Wingdings" charset="2"/>
              <a:buChar char="q"/>
            </a:pPr>
            <a:r>
              <a:rPr lang="es-ES" dirty="0" smtClean="0"/>
              <a:t>La ISO no proporciona orientación detallada sobre la gestión de programas y portafolios</a:t>
            </a:r>
            <a:r>
              <a:rPr lang="en-US" dirty="0" smtClean="0"/>
              <a:t>. </a:t>
            </a:r>
            <a:endParaRPr lang="en-US" dirty="0"/>
          </a:p>
          <a:p>
            <a:pPr marL="285750" indent="-285750">
              <a:buFont typeface="Wingdings" charset="2"/>
              <a:buChar char="q"/>
            </a:pPr>
            <a:r>
              <a:rPr lang="es-ES" dirty="0" smtClean="0"/>
              <a:t>Temas relacionados con la administración general se abordan solamente en el contexto de la dirección y gestión de proyectos.</a:t>
            </a:r>
            <a:endParaRPr lang="en-US" dirty="0" smtClean="0"/>
          </a:p>
          <a:p>
            <a:pPr marL="285750" indent="-285750">
              <a:buFont typeface="Wingdings" charset="2"/>
              <a:buChar char="q"/>
            </a:pPr>
            <a:r>
              <a:rPr lang="es-ES" dirty="0" smtClean="0"/>
              <a:t>La ISO tiene 36 páginas y ha sido desarrollado en el transcurso de cinco años</a:t>
            </a:r>
            <a:endParaRPr lang="en-US" dirty="0" smtClean="0"/>
          </a:p>
          <a:p>
            <a:pPr marL="285750" indent="-285750">
              <a:buFont typeface="Wingdings" charset="2"/>
              <a:buChar char="q"/>
            </a:pPr>
            <a:r>
              <a:rPr lang="es-ES" dirty="0" smtClean="0"/>
              <a:t>El Project Management Institute sirvió como secretaría del comité ISO</a:t>
            </a:r>
            <a:endParaRPr lang="en-US" dirty="0"/>
          </a:p>
        </p:txBody>
      </p:sp>
      <p:pic>
        <p:nvPicPr>
          <p:cNvPr id="4" name="Picture 3" descr="ISO2150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693" y="1219200"/>
            <a:ext cx="1744830" cy="812800"/>
          </a:xfrm>
          <a:prstGeom prst="rect">
            <a:avLst/>
          </a:prstGeom>
        </p:spPr>
      </p:pic>
    </p:spTree>
    <p:extLst>
      <p:ext uri="{BB962C8B-B14F-4D97-AF65-F5344CB8AC3E}">
        <p14:creationId xmlns:p14="http://schemas.microsoft.com/office/powerpoint/2010/main" val="2991758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Repasemos</a:t>
            </a:r>
            <a:endParaRPr lang="en-US" dirty="0"/>
          </a:p>
        </p:txBody>
      </p:sp>
      <p:sp>
        <p:nvSpPr>
          <p:cNvPr id="3" name="Content Placeholder 2"/>
          <p:cNvSpPr>
            <a:spLocks noGrp="1"/>
          </p:cNvSpPr>
          <p:nvPr>
            <p:ph idx="1"/>
          </p:nvPr>
        </p:nvSpPr>
        <p:spPr/>
        <p:txBody>
          <a:bodyPr/>
          <a:lstStyle/>
          <a:p>
            <a:r>
              <a:rPr lang="en-US" sz="3200" dirty="0" smtClean="0"/>
              <a:t>ISO 1400 Series</a:t>
            </a:r>
          </a:p>
          <a:p>
            <a:r>
              <a:rPr lang="en-US" sz="3200" dirty="0" smtClean="0"/>
              <a:t>ISO 26000 </a:t>
            </a:r>
            <a:endParaRPr lang="en-US" sz="3200" dirty="0"/>
          </a:p>
          <a:p>
            <a:r>
              <a:rPr lang="en-US" sz="3200" dirty="0" smtClean="0"/>
              <a:t>ISO 50001</a:t>
            </a:r>
          </a:p>
          <a:p>
            <a:r>
              <a:rPr lang="en-US" sz="3200" dirty="0" smtClean="0"/>
              <a:t>ISO 9001</a:t>
            </a:r>
          </a:p>
          <a:p>
            <a:r>
              <a:rPr lang="en-US" sz="3200" dirty="0" smtClean="0"/>
              <a:t>ISO 21500</a:t>
            </a:r>
          </a:p>
          <a:p>
            <a:endParaRPr lang="en-US" sz="3200" dirty="0" smtClean="0"/>
          </a:p>
          <a:p>
            <a:pPr marL="0" indent="0">
              <a:buNone/>
            </a:pPr>
            <a:endParaRPr lang="en-US" dirty="0"/>
          </a:p>
        </p:txBody>
      </p:sp>
    </p:spTree>
    <p:extLst>
      <p:ext uri="{BB962C8B-B14F-4D97-AF65-F5344CB8AC3E}">
        <p14:creationId xmlns:p14="http://schemas.microsoft.com/office/powerpoint/2010/main" val="3334121753"/>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Certificaciones</a:t>
            </a:r>
            <a:r>
              <a:rPr lang="en-US" dirty="0" smtClean="0"/>
              <a:t> GPM</a:t>
            </a:r>
            <a:endParaRPr lang="en-US" dirty="0"/>
          </a:p>
        </p:txBody>
      </p:sp>
      <p:pic>
        <p:nvPicPr>
          <p:cNvPr id="5" name="Content Placeholder 4"/>
          <p:cNvPicPr>
            <a:picLocks noGrp="1" noChangeAspect="1"/>
          </p:cNvPicPr>
          <p:nvPr>
            <p:ph sz="half" idx="2"/>
          </p:nvPr>
        </p:nvPicPr>
        <p:blipFill>
          <a:blip r:embed="rId2" cstate="print"/>
          <a:srcRect t="-1724" b="-1724"/>
          <a:stretch>
            <a:fillRect/>
          </a:stretch>
        </p:blipFill>
        <p:spPr>
          <a:xfrm>
            <a:off x="466563" y="1295400"/>
            <a:ext cx="1291899" cy="1447800"/>
          </a:xfrm>
        </p:spPr>
      </p:pic>
      <p:pic>
        <p:nvPicPr>
          <p:cNvPr id="7" name="Picture 6"/>
          <p:cNvPicPr>
            <a:picLocks noChangeAspect="1"/>
          </p:cNvPicPr>
          <p:nvPr/>
        </p:nvPicPr>
        <p:blipFill>
          <a:blip r:embed="rId3" cstate="print"/>
          <a:stretch>
            <a:fillRect/>
          </a:stretch>
        </p:blipFill>
        <p:spPr>
          <a:xfrm>
            <a:off x="381000" y="3048000"/>
            <a:ext cx="1338845" cy="1371600"/>
          </a:xfrm>
          <a:prstGeom prst="rect">
            <a:avLst/>
          </a:prstGeom>
        </p:spPr>
      </p:pic>
      <p:pic>
        <p:nvPicPr>
          <p:cNvPr id="8" name="Picture 7"/>
          <p:cNvPicPr>
            <a:picLocks noChangeAspect="1"/>
          </p:cNvPicPr>
          <p:nvPr/>
        </p:nvPicPr>
        <p:blipFill>
          <a:blip r:embed="rId4" cstate="print"/>
          <a:stretch>
            <a:fillRect/>
          </a:stretch>
        </p:blipFill>
        <p:spPr>
          <a:xfrm>
            <a:off x="422031" y="4724400"/>
            <a:ext cx="1330569" cy="1295400"/>
          </a:xfrm>
          <a:prstGeom prst="rect">
            <a:avLst/>
          </a:prstGeom>
        </p:spPr>
      </p:pic>
      <p:sp>
        <p:nvSpPr>
          <p:cNvPr id="9" name="TextBox 8"/>
          <p:cNvSpPr txBox="1"/>
          <p:nvPr/>
        </p:nvSpPr>
        <p:spPr>
          <a:xfrm>
            <a:off x="2110154" y="1676401"/>
            <a:ext cx="6260123" cy="830997"/>
          </a:xfrm>
          <a:prstGeom prst="rect">
            <a:avLst/>
          </a:prstGeom>
          <a:noFill/>
        </p:spPr>
        <p:txBody>
          <a:bodyPr wrap="square" rtlCol="0">
            <a:spAutoFit/>
          </a:bodyPr>
          <a:lstStyle/>
          <a:p>
            <a:r>
              <a:rPr lang="en-US" sz="2400" dirty="0" smtClean="0"/>
              <a:t>GPM-b® -  La </a:t>
            </a:r>
            <a:r>
              <a:rPr lang="en-US" sz="2400" dirty="0" err="1" smtClean="0"/>
              <a:t>Certificación</a:t>
            </a:r>
            <a:r>
              <a:rPr lang="en-US" sz="2400" dirty="0" smtClean="0"/>
              <a:t> </a:t>
            </a:r>
            <a:r>
              <a:rPr lang="en-US" sz="2400" dirty="0" err="1" smtClean="0"/>
              <a:t>Fundacional</a:t>
            </a:r>
            <a:r>
              <a:rPr lang="en-US" sz="2400" dirty="0" smtClean="0"/>
              <a:t> </a:t>
            </a:r>
            <a:r>
              <a:rPr lang="en-US" sz="2400" dirty="0" err="1" smtClean="0"/>
              <a:t>basada</a:t>
            </a:r>
            <a:r>
              <a:rPr lang="en-US" sz="2400" dirty="0" smtClean="0"/>
              <a:t> en </a:t>
            </a:r>
            <a:r>
              <a:rPr lang="en-US" sz="2400" dirty="0" err="1" smtClean="0"/>
              <a:t>Conocimientos</a:t>
            </a:r>
            <a:r>
              <a:rPr lang="en-US" sz="2400" dirty="0" smtClean="0"/>
              <a:t> </a:t>
            </a:r>
            <a:endParaRPr lang="en-US" sz="2400" dirty="0"/>
          </a:p>
        </p:txBody>
      </p:sp>
      <p:sp>
        <p:nvSpPr>
          <p:cNvPr id="10" name="TextBox 9"/>
          <p:cNvSpPr txBox="1"/>
          <p:nvPr/>
        </p:nvSpPr>
        <p:spPr>
          <a:xfrm>
            <a:off x="2110154" y="3429001"/>
            <a:ext cx="6119446" cy="830997"/>
          </a:xfrm>
          <a:prstGeom prst="rect">
            <a:avLst/>
          </a:prstGeom>
          <a:noFill/>
        </p:spPr>
        <p:txBody>
          <a:bodyPr wrap="square" rtlCol="0">
            <a:spAutoFit/>
          </a:bodyPr>
          <a:lstStyle/>
          <a:p>
            <a:r>
              <a:rPr lang="en-US" sz="2400" dirty="0" smtClean="0"/>
              <a:t>GPM® - La </a:t>
            </a:r>
            <a:r>
              <a:rPr lang="en-US" sz="2400" dirty="0" err="1" smtClean="0"/>
              <a:t>Certificación</a:t>
            </a:r>
            <a:r>
              <a:rPr lang="en-US" sz="2400" dirty="0" smtClean="0"/>
              <a:t> de </a:t>
            </a:r>
            <a:r>
              <a:rPr lang="en-US" sz="2400" dirty="0" err="1" smtClean="0"/>
              <a:t>Nivel</a:t>
            </a:r>
            <a:r>
              <a:rPr lang="en-US" sz="2400" dirty="0" smtClean="0"/>
              <a:t> </a:t>
            </a:r>
            <a:r>
              <a:rPr lang="en-US" sz="2400" dirty="0" err="1" smtClean="0"/>
              <a:t>Profesional</a:t>
            </a:r>
            <a:r>
              <a:rPr lang="en-US" sz="2400" dirty="0" smtClean="0"/>
              <a:t> </a:t>
            </a:r>
            <a:r>
              <a:rPr lang="en-US" sz="2400" dirty="0" err="1" smtClean="0"/>
              <a:t>basada</a:t>
            </a:r>
            <a:r>
              <a:rPr lang="en-US" sz="2400" dirty="0" smtClean="0"/>
              <a:t> en </a:t>
            </a:r>
            <a:r>
              <a:rPr lang="en-US" sz="2400" dirty="0" err="1" smtClean="0"/>
              <a:t>Competencias</a:t>
            </a:r>
            <a:endParaRPr lang="en-US" sz="2400" dirty="0"/>
          </a:p>
        </p:txBody>
      </p:sp>
      <p:sp>
        <p:nvSpPr>
          <p:cNvPr id="11" name="TextBox 10"/>
          <p:cNvSpPr txBox="1"/>
          <p:nvPr/>
        </p:nvSpPr>
        <p:spPr>
          <a:xfrm>
            <a:off x="2110154" y="5029200"/>
            <a:ext cx="6049108" cy="830997"/>
          </a:xfrm>
          <a:prstGeom prst="rect">
            <a:avLst/>
          </a:prstGeom>
          <a:noFill/>
        </p:spPr>
        <p:txBody>
          <a:bodyPr wrap="square" rtlCol="0">
            <a:spAutoFit/>
          </a:bodyPr>
          <a:lstStyle/>
          <a:p>
            <a:r>
              <a:rPr lang="en-US" sz="2400" dirty="0" smtClean="0"/>
              <a:t>GPM-m®  -  La </a:t>
            </a:r>
            <a:r>
              <a:rPr lang="en-US" sz="2400" dirty="0" err="1" smtClean="0"/>
              <a:t>Certificación</a:t>
            </a:r>
            <a:r>
              <a:rPr lang="en-US" sz="2400" dirty="0" smtClean="0"/>
              <a:t> de </a:t>
            </a:r>
            <a:r>
              <a:rPr lang="en-US" sz="2400" dirty="0" err="1" smtClean="0"/>
              <a:t>Nivel</a:t>
            </a:r>
            <a:r>
              <a:rPr lang="en-US" sz="2400" dirty="0" smtClean="0"/>
              <a:t> Master </a:t>
            </a:r>
            <a:r>
              <a:rPr lang="en-US" sz="2400" dirty="0" err="1" smtClean="0"/>
              <a:t>basada</a:t>
            </a:r>
            <a:r>
              <a:rPr lang="en-US" sz="2400" dirty="0" smtClean="0"/>
              <a:t> en </a:t>
            </a:r>
            <a:r>
              <a:rPr lang="en-US" sz="2400" dirty="0" err="1" smtClean="0"/>
              <a:t>Competencias</a:t>
            </a:r>
            <a:endParaRPr lang="en-US" sz="2400" dirty="0"/>
          </a:p>
        </p:txBody>
      </p:sp>
    </p:spTree>
    <p:extLst>
      <p:ext uri="{BB962C8B-B14F-4D97-AF65-F5344CB8AC3E}">
        <p14:creationId xmlns:p14="http://schemas.microsoft.com/office/powerpoint/2010/main" val="316316521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51692" y="-76200"/>
            <a:ext cx="8153400" cy="1066800"/>
          </a:xfrm>
          <a:ln>
            <a:miter lim="800000"/>
            <a:headEnd/>
            <a:tailEnd/>
          </a:ln>
        </p:spPr>
        <p:txBody>
          <a:bodyPr/>
          <a:lstStyle/>
          <a:p>
            <a:pPr>
              <a:defRPr/>
            </a:pPr>
            <a:r>
              <a:rPr lang="en-GB" dirty="0" err="1" smtClean="0"/>
              <a:t>Desafíos</a:t>
            </a:r>
            <a:r>
              <a:rPr lang="en-GB" dirty="0" smtClean="0"/>
              <a:t> </a:t>
            </a:r>
            <a:r>
              <a:rPr lang="en-GB" dirty="0" err="1" smtClean="0"/>
              <a:t>comúnes</a:t>
            </a:r>
            <a:r>
              <a:rPr lang="en-GB" dirty="0" smtClean="0"/>
              <a:t> </a:t>
            </a:r>
            <a:r>
              <a:rPr lang="en-GB" dirty="0" err="1" smtClean="0"/>
              <a:t>para</a:t>
            </a:r>
            <a:r>
              <a:rPr lang="en-GB" dirty="0" smtClean="0"/>
              <a:t> la </a:t>
            </a:r>
            <a:r>
              <a:rPr lang="en-GB" dirty="0" err="1" smtClean="0"/>
              <a:t>Sostenibilidad</a:t>
            </a:r>
            <a:r>
              <a:rPr lang="en-GB" dirty="0" smtClean="0"/>
              <a:t> en la </a:t>
            </a:r>
            <a:r>
              <a:rPr lang="en-GB" dirty="0" err="1" smtClean="0"/>
              <a:t>Dirección</a:t>
            </a:r>
            <a:r>
              <a:rPr lang="en-GB" dirty="0" smtClean="0"/>
              <a:t> y </a:t>
            </a:r>
            <a:r>
              <a:rPr lang="en-GB" dirty="0" err="1" smtClean="0"/>
              <a:t>Gestión</a:t>
            </a:r>
            <a:r>
              <a:rPr lang="en-GB" dirty="0" smtClean="0"/>
              <a:t> de </a:t>
            </a:r>
            <a:r>
              <a:rPr lang="en-GB" dirty="0" err="1" smtClean="0"/>
              <a:t>Proyectos</a:t>
            </a:r>
            <a:endParaRPr lang="en-GB" dirty="0"/>
          </a:p>
        </p:txBody>
      </p:sp>
      <p:sp>
        <p:nvSpPr>
          <p:cNvPr id="3" name="Content Placeholder 2"/>
          <p:cNvSpPr>
            <a:spLocks noGrp="1"/>
          </p:cNvSpPr>
          <p:nvPr>
            <p:ph idx="1"/>
          </p:nvPr>
        </p:nvSpPr>
        <p:spPr>
          <a:xfrm>
            <a:off x="228600" y="1447802"/>
            <a:ext cx="3581400" cy="4525963"/>
          </a:xfrm>
        </p:spPr>
        <p:txBody>
          <a:bodyPr>
            <a:normAutofit fontScale="70000" lnSpcReduction="20000"/>
          </a:bodyPr>
          <a:lstStyle/>
          <a:p>
            <a:pPr>
              <a:defRPr/>
            </a:pPr>
            <a:r>
              <a:rPr lang="en-GB" dirty="0" err="1" smtClean="0"/>
              <a:t>Gestionar</a:t>
            </a:r>
            <a:r>
              <a:rPr lang="en-GB" dirty="0" smtClean="0"/>
              <a:t> de un </a:t>
            </a:r>
            <a:r>
              <a:rPr lang="en-GB" dirty="0" err="1" smtClean="0"/>
              <a:t>modo</a:t>
            </a:r>
            <a:r>
              <a:rPr lang="en-GB" dirty="0" smtClean="0"/>
              <a:t> </a:t>
            </a:r>
            <a:r>
              <a:rPr lang="en-GB" dirty="0" err="1" smtClean="0"/>
              <a:t>integrado</a:t>
            </a:r>
            <a:r>
              <a:rPr lang="en-GB" dirty="0" smtClean="0"/>
              <a:t> </a:t>
            </a:r>
            <a:r>
              <a:rPr lang="en-GB" dirty="0" err="1" smtClean="0"/>
              <a:t>mientras</a:t>
            </a:r>
            <a:r>
              <a:rPr lang="en-GB" dirty="0" smtClean="0"/>
              <a:t> se </a:t>
            </a:r>
            <a:r>
              <a:rPr lang="en-GB" dirty="0" err="1" smtClean="0"/>
              <a:t>involucra</a:t>
            </a:r>
            <a:r>
              <a:rPr lang="en-GB" dirty="0" smtClean="0"/>
              <a:t> a </a:t>
            </a:r>
            <a:r>
              <a:rPr lang="en-GB" dirty="0" err="1" smtClean="0"/>
              <a:t>todas</a:t>
            </a:r>
            <a:r>
              <a:rPr lang="en-GB" dirty="0" smtClean="0"/>
              <a:t> </a:t>
            </a:r>
            <a:r>
              <a:rPr lang="en-GB" dirty="0" err="1" smtClean="0"/>
              <a:t>las</a:t>
            </a:r>
            <a:r>
              <a:rPr lang="en-GB" dirty="0" smtClean="0"/>
              <a:t> </a:t>
            </a:r>
            <a:r>
              <a:rPr lang="en-GB" dirty="0" err="1" smtClean="0"/>
              <a:t>partes</a:t>
            </a:r>
            <a:r>
              <a:rPr lang="en-GB" dirty="0" smtClean="0"/>
              <a:t> </a:t>
            </a:r>
            <a:r>
              <a:rPr lang="en-GB" dirty="0" err="1" smtClean="0"/>
              <a:t>interesadas</a:t>
            </a:r>
            <a:r>
              <a:rPr lang="en-GB" dirty="0" smtClean="0"/>
              <a:t> </a:t>
            </a:r>
          </a:p>
          <a:p>
            <a:pPr>
              <a:defRPr/>
            </a:pPr>
            <a:r>
              <a:rPr lang="en-GB" dirty="0" err="1" smtClean="0"/>
              <a:t>Alinear</a:t>
            </a:r>
            <a:r>
              <a:rPr lang="en-GB" dirty="0" smtClean="0"/>
              <a:t> la </a:t>
            </a:r>
            <a:r>
              <a:rPr lang="en-GB" dirty="0" err="1" smtClean="0"/>
              <a:t>Responsabilidad</a:t>
            </a:r>
            <a:r>
              <a:rPr lang="en-GB" dirty="0" smtClean="0"/>
              <a:t> Social con la </a:t>
            </a:r>
            <a:r>
              <a:rPr lang="en-GB" dirty="0" err="1" smtClean="0"/>
              <a:t>Estrategia</a:t>
            </a:r>
            <a:r>
              <a:rPr lang="en-GB" dirty="0" smtClean="0"/>
              <a:t> </a:t>
            </a:r>
            <a:r>
              <a:rPr lang="en-GB" dirty="0" err="1" smtClean="0"/>
              <a:t>Corporativa</a:t>
            </a:r>
            <a:endParaRPr lang="en-GB" dirty="0" smtClean="0"/>
          </a:p>
          <a:p>
            <a:pPr>
              <a:defRPr/>
            </a:pPr>
            <a:r>
              <a:rPr lang="en-GB" dirty="0" err="1" smtClean="0"/>
              <a:t>Racionalizar</a:t>
            </a:r>
            <a:r>
              <a:rPr lang="en-GB" dirty="0" smtClean="0"/>
              <a:t> la </a:t>
            </a:r>
            <a:r>
              <a:rPr lang="en-GB" dirty="0" err="1" smtClean="0"/>
              <a:t>armonia</a:t>
            </a:r>
            <a:r>
              <a:rPr lang="en-GB" dirty="0" smtClean="0"/>
              <a:t> con la </a:t>
            </a:r>
            <a:r>
              <a:rPr lang="en-GB" dirty="0" err="1" smtClean="0"/>
              <a:t>Responsabilidad</a:t>
            </a:r>
            <a:r>
              <a:rPr lang="en-GB" dirty="0" smtClean="0"/>
              <a:t> </a:t>
            </a:r>
            <a:r>
              <a:rPr lang="en-GB" dirty="0" err="1" smtClean="0"/>
              <a:t>ética</a:t>
            </a:r>
            <a:r>
              <a:rPr lang="en-GB" dirty="0" smtClean="0"/>
              <a:t>, de </a:t>
            </a:r>
            <a:r>
              <a:rPr lang="en-GB" dirty="0" err="1" smtClean="0"/>
              <a:t>cumplimiento</a:t>
            </a:r>
            <a:r>
              <a:rPr lang="en-GB" dirty="0" smtClean="0"/>
              <a:t> y </a:t>
            </a:r>
            <a:r>
              <a:rPr lang="en-GB" dirty="0" err="1" smtClean="0"/>
              <a:t>económica</a:t>
            </a:r>
            <a:endParaRPr lang="en-GB" dirty="0" smtClean="0"/>
          </a:p>
          <a:p>
            <a:pPr>
              <a:defRPr/>
            </a:pPr>
            <a:r>
              <a:rPr lang="en-GB" dirty="0" err="1" smtClean="0"/>
              <a:t>Gestionar</a:t>
            </a:r>
            <a:r>
              <a:rPr lang="en-GB" dirty="0" smtClean="0"/>
              <a:t> los </a:t>
            </a:r>
            <a:r>
              <a:rPr lang="en-GB" dirty="0" err="1" smtClean="0"/>
              <a:t>Riesgos</a:t>
            </a:r>
            <a:r>
              <a:rPr lang="en-GB" dirty="0" smtClean="0"/>
              <a:t> de </a:t>
            </a:r>
            <a:r>
              <a:rPr lang="en-GB" dirty="0" err="1" smtClean="0"/>
              <a:t>Marca</a:t>
            </a:r>
            <a:r>
              <a:rPr lang="en-GB" dirty="0" smtClean="0"/>
              <a:t> y </a:t>
            </a:r>
            <a:r>
              <a:rPr lang="en-GB" dirty="0" err="1" smtClean="0"/>
              <a:t>Reputación</a:t>
            </a:r>
            <a:endParaRPr lang="en-GB" dirty="0" smtClean="0"/>
          </a:p>
          <a:p>
            <a:pPr>
              <a:defRPr/>
            </a:pPr>
            <a:r>
              <a:rPr lang="en-GB" dirty="0" err="1" smtClean="0"/>
              <a:t>Integrar</a:t>
            </a:r>
            <a:r>
              <a:rPr lang="en-GB" dirty="0" smtClean="0"/>
              <a:t> el Eco-</a:t>
            </a:r>
            <a:r>
              <a:rPr lang="en-GB" dirty="0" err="1" smtClean="0"/>
              <a:t>Diseño</a:t>
            </a:r>
            <a:r>
              <a:rPr lang="en-GB" dirty="0" smtClean="0"/>
              <a:t> en la </a:t>
            </a:r>
            <a:r>
              <a:rPr lang="en-GB" dirty="0" err="1" smtClean="0"/>
              <a:t>oferta</a:t>
            </a:r>
            <a:r>
              <a:rPr lang="en-GB" dirty="0" smtClean="0"/>
              <a:t> de </a:t>
            </a:r>
            <a:r>
              <a:rPr lang="en-GB" dirty="0" err="1" smtClean="0"/>
              <a:t>Productos</a:t>
            </a:r>
            <a:r>
              <a:rPr lang="en-GB" dirty="0" smtClean="0"/>
              <a:t> y </a:t>
            </a:r>
            <a:r>
              <a:rPr lang="en-GB" dirty="0" err="1" smtClean="0"/>
              <a:t>Servicios</a:t>
            </a:r>
            <a:endParaRPr lang="en-GB" dirty="0"/>
          </a:p>
        </p:txBody>
      </p:sp>
      <p:pic>
        <p:nvPicPr>
          <p:cNvPr id="1843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8954" y="1600200"/>
            <a:ext cx="512884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3938954" y="1600200"/>
            <a:ext cx="5128846" cy="2895601"/>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7" name="TextBox 6"/>
          <p:cNvSpPr txBox="1"/>
          <p:nvPr/>
        </p:nvSpPr>
        <p:spPr>
          <a:xfrm>
            <a:off x="6752492" y="6324600"/>
            <a:ext cx="2209800" cy="646331"/>
          </a:xfrm>
          <a:prstGeom prst="rect">
            <a:avLst/>
          </a:prstGeom>
          <a:noFill/>
        </p:spPr>
        <p:txBody>
          <a:bodyPr wrap="square">
            <a:spAutoFit/>
          </a:bodyPr>
          <a:lstStyle/>
          <a:p>
            <a:pPr>
              <a:defRPr/>
            </a:pPr>
            <a:r>
              <a:rPr lang="en-US" dirty="0">
                <a:solidFill>
                  <a:schemeClr val="bg1">
                    <a:lumMod val="75000"/>
                  </a:schemeClr>
                </a:solidFill>
                <a:latin typeface="Arial" charset="0"/>
                <a:cs typeface="Arial" charset="0"/>
              </a:rPr>
              <a:t>SRC ISO 21500 Pg.7 </a:t>
            </a:r>
          </a:p>
        </p:txBody>
      </p:sp>
      <p:sp>
        <p:nvSpPr>
          <p:cNvPr id="18439" name="Date Placeholder 3"/>
          <p:cNvSpPr txBox="1">
            <a:spLocks/>
          </p:cNvSpPr>
          <p:nvPr/>
        </p:nvSpPr>
        <p:spPr bwMode="auto">
          <a:xfrm>
            <a:off x="1524000" y="6575425"/>
            <a:ext cx="3352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a:solidFill>
                  <a:srgbClr val="FFFFFF"/>
                </a:solidFill>
              </a:rPr>
              <a:t>Global Sustainability Community of Practice</a:t>
            </a:r>
          </a:p>
          <a:p>
            <a:pPr eaLnBrk="1" hangingPunct="1"/>
            <a:endParaRPr lang="en-US" sz="1000">
              <a:solidFill>
                <a:srgbClr val="455560"/>
              </a:solidFill>
            </a:endParaRPr>
          </a:p>
        </p:txBody>
      </p:sp>
      <p:pic>
        <p:nvPicPr>
          <p:cNvPr id="8" name="Picture 7" descr="ISO2150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7078" y="5181600"/>
            <a:ext cx="1744830" cy="812800"/>
          </a:xfrm>
          <a:prstGeom prst="rect">
            <a:avLst/>
          </a:prstGeom>
        </p:spPr>
      </p:pic>
    </p:spTree>
    <p:extLst>
      <p:ext uri="{BB962C8B-B14F-4D97-AF65-F5344CB8AC3E}">
        <p14:creationId xmlns:p14="http://schemas.microsoft.com/office/powerpoint/2010/main" val="412906841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11015" y="-152400"/>
            <a:ext cx="8153400" cy="1066800"/>
          </a:xfrm>
          <a:ln>
            <a:miter lim="800000"/>
            <a:headEnd/>
            <a:tailEnd/>
          </a:ln>
        </p:spPr>
        <p:txBody>
          <a:bodyPr/>
          <a:lstStyle/>
          <a:p>
            <a:pPr>
              <a:defRPr/>
            </a:pPr>
            <a:r>
              <a:rPr lang="en-GB" dirty="0" err="1" smtClean="0"/>
              <a:t>Desafíos</a:t>
            </a:r>
            <a:r>
              <a:rPr lang="en-GB" dirty="0" smtClean="0"/>
              <a:t> </a:t>
            </a:r>
            <a:r>
              <a:rPr lang="en-GB" dirty="0" err="1" smtClean="0"/>
              <a:t>para</a:t>
            </a:r>
            <a:r>
              <a:rPr lang="en-GB" dirty="0" smtClean="0"/>
              <a:t> los </a:t>
            </a:r>
            <a:r>
              <a:rPr lang="en-GB" dirty="0" err="1" smtClean="0"/>
              <a:t>Directores</a:t>
            </a:r>
            <a:r>
              <a:rPr lang="en-GB" dirty="0" smtClean="0"/>
              <a:t> de </a:t>
            </a:r>
            <a:r>
              <a:rPr lang="en-GB" dirty="0" err="1" smtClean="0"/>
              <a:t>Proyectos</a:t>
            </a:r>
            <a:endParaRPr lang="en-GB" dirty="0"/>
          </a:p>
        </p:txBody>
      </p:sp>
      <p:sp>
        <p:nvSpPr>
          <p:cNvPr id="19459" name="Content Placeholder 2"/>
          <p:cNvSpPr>
            <a:spLocks noGrp="1"/>
          </p:cNvSpPr>
          <p:nvPr>
            <p:ph idx="1"/>
          </p:nvPr>
        </p:nvSpPr>
        <p:spPr>
          <a:xfrm>
            <a:off x="228600" y="1447802"/>
            <a:ext cx="3886200" cy="4525963"/>
          </a:xfrm>
        </p:spPr>
        <p:txBody>
          <a:bodyPr>
            <a:normAutofit fontScale="92500"/>
          </a:bodyPr>
          <a:lstStyle/>
          <a:p>
            <a:r>
              <a:rPr lang="en-GB" dirty="0" smtClean="0"/>
              <a:t>El error de </a:t>
            </a:r>
            <a:r>
              <a:rPr lang="en-GB" dirty="0" err="1" smtClean="0"/>
              <a:t>concepto</a:t>
            </a:r>
            <a:r>
              <a:rPr lang="en-GB" dirty="0" smtClean="0"/>
              <a:t> de </a:t>
            </a:r>
            <a:r>
              <a:rPr lang="en-GB" dirty="0" err="1" smtClean="0"/>
              <a:t>pasos</a:t>
            </a:r>
            <a:r>
              <a:rPr lang="en-GB" dirty="0" smtClean="0"/>
              <a:t> </a:t>
            </a:r>
            <a:r>
              <a:rPr lang="en-GB" dirty="0" err="1" smtClean="0"/>
              <a:t>agregados</a:t>
            </a:r>
            <a:r>
              <a:rPr lang="en-GB" dirty="0" smtClean="0"/>
              <a:t> (</a:t>
            </a:r>
            <a:r>
              <a:rPr lang="en-GB" dirty="0" err="1" smtClean="0"/>
              <a:t>carga</a:t>
            </a:r>
            <a:r>
              <a:rPr lang="en-GB" dirty="0" smtClean="0"/>
              <a:t> de </a:t>
            </a:r>
            <a:r>
              <a:rPr lang="en-GB" dirty="0" err="1" smtClean="0"/>
              <a:t>trabajo</a:t>
            </a:r>
            <a:r>
              <a:rPr lang="en-GB" dirty="0" smtClean="0"/>
              <a:t> </a:t>
            </a:r>
            <a:r>
              <a:rPr lang="en-GB" dirty="0" err="1" smtClean="0"/>
              <a:t>incrementada</a:t>
            </a:r>
            <a:r>
              <a:rPr lang="en-GB" dirty="0" smtClean="0"/>
              <a:t>)</a:t>
            </a:r>
          </a:p>
          <a:p>
            <a:r>
              <a:rPr lang="en-GB" dirty="0" err="1" smtClean="0"/>
              <a:t>Proporcionar</a:t>
            </a:r>
            <a:r>
              <a:rPr lang="en-GB" dirty="0" smtClean="0"/>
              <a:t> </a:t>
            </a:r>
            <a:r>
              <a:rPr lang="en-GB" dirty="0" err="1" smtClean="0"/>
              <a:t>valor</a:t>
            </a:r>
            <a:endParaRPr lang="en-GB" dirty="0" smtClean="0"/>
          </a:p>
          <a:p>
            <a:r>
              <a:rPr lang="en-GB" dirty="0" err="1" smtClean="0"/>
              <a:t>Estándares</a:t>
            </a:r>
            <a:r>
              <a:rPr lang="en-GB" dirty="0" smtClean="0"/>
              <a:t> </a:t>
            </a:r>
            <a:r>
              <a:rPr lang="en-GB" dirty="0" err="1" smtClean="0"/>
              <a:t>establecidos</a:t>
            </a:r>
            <a:endParaRPr lang="en-GB" dirty="0" smtClean="0"/>
          </a:p>
          <a:p>
            <a:r>
              <a:rPr lang="en-GB" dirty="0" err="1" smtClean="0"/>
              <a:t>Falta</a:t>
            </a:r>
            <a:r>
              <a:rPr lang="en-GB" dirty="0" smtClean="0"/>
              <a:t> de </a:t>
            </a:r>
            <a:r>
              <a:rPr lang="en-GB" dirty="0" err="1" smtClean="0"/>
              <a:t>consistencia</a:t>
            </a:r>
            <a:r>
              <a:rPr lang="en-GB" dirty="0" smtClean="0"/>
              <a:t> y </a:t>
            </a:r>
            <a:r>
              <a:rPr lang="en-GB" dirty="0" err="1" smtClean="0"/>
              <a:t>procesos</a:t>
            </a:r>
            <a:r>
              <a:rPr lang="en-GB" dirty="0" smtClean="0"/>
              <a:t> </a:t>
            </a:r>
            <a:r>
              <a:rPr lang="en-GB" dirty="0" err="1" smtClean="0"/>
              <a:t>repetibles</a:t>
            </a:r>
            <a:endParaRPr lang="en-GB" dirty="0" smtClean="0"/>
          </a:p>
          <a:p>
            <a:r>
              <a:rPr lang="en-GB" dirty="0" err="1" smtClean="0"/>
              <a:t>Falta</a:t>
            </a:r>
            <a:r>
              <a:rPr lang="en-GB" dirty="0" smtClean="0"/>
              <a:t> de </a:t>
            </a:r>
            <a:r>
              <a:rPr lang="en-GB" dirty="0" err="1" smtClean="0"/>
              <a:t>Gobernanza</a:t>
            </a:r>
            <a:r>
              <a:rPr lang="en-GB" dirty="0" smtClean="0"/>
              <a:t> </a:t>
            </a:r>
          </a:p>
          <a:p>
            <a:r>
              <a:rPr lang="en-GB" dirty="0" err="1" smtClean="0"/>
              <a:t>Falta</a:t>
            </a:r>
            <a:r>
              <a:rPr lang="en-GB" dirty="0" smtClean="0"/>
              <a:t> de </a:t>
            </a:r>
            <a:r>
              <a:rPr lang="en-GB" dirty="0" err="1" smtClean="0"/>
              <a:t>herramientas</a:t>
            </a:r>
            <a:endParaRPr lang="en-GB" dirty="0" smtClean="0"/>
          </a:p>
          <a:p>
            <a:pPr>
              <a:buFontTx/>
              <a:buNone/>
            </a:pPr>
            <a:endParaRPr lang="en-GB" dirty="0" smtClean="0"/>
          </a:p>
        </p:txBody>
      </p:sp>
      <p:pic>
        <p:nvPicPr>
          <p:cNvPr id="19460"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8521" y="1981201"/>
            <a:ext cx="4985479" cy="292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4911969" y="3048000"/>
            <a:ext cx="3528646" cy="1854200"/>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8" name="TextBox 7"/>
          <p:cNvSpPr txBox="1"/>
          <p:nvPr/>
        </p:nvSpPr>
        <p:spPr>
          <a:xfrm>
            <a:off x="5556738" y="5867400"/>
            <a:ext cx="2895600" cy="369888"/>
          </a:xfrm>
          <a:prstGeom prst="rect">
            <a:avLst/>
          </a:prstGeom>
          <a:noFill/>
        </p:spPr>
        <p:txBody>
          <a:bodyPr>
            <a:spAutoFit/>
          </a:bodyPr>
          <a:lstStyle/>
          <a:p>
            <a:pPr>
              <a:defRPr/>
            </a:pPr>
            <a:r>
              <a:rPr lang="en-US" dirty="0">
                <a:solidFill>
                  <a:schemeClr val="bg1">
                    <a:lumMod val="75000"/>
                  </a:schemeClr>
                </a:solidFill>
                <a:latin typeface="Arial" charset="0"/>
                <a:cs typeface="Arial" charset="0"/>
              </a:rPr>
              <a:t>SRC ISO 21500 Pg.7 </a:t>
            </a:r>
          </a:p>
        </p:txBody>
      </p:sp>
      <p:sp>
        <p:nvSpPr>
          <p:cNvPr id="19463" name="Date Placeholder 3"/>
          <p:cNvSpPr txBox="1">
            <a:spLocks/>
          </p:cNvSpPr>
          <p:nvPr/>
        </p:nvSpPr>
        <p:spPr bwMode="auto">
          <a:xfrm>
            <a:off x="1524000" y="6575425"/>
            <a:ext cx="3352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a:solidFill>
                  <a:srgbClr val="FFFFFF"/>
                </a:solidFill>
              </a:rPr>
              <a:t>Global Sustainability Community of Practice</a:t>
            </a:r>
          </a:p>
          <a:p>
            <a:pPr eaLnBrk="1" hangingPunct="1"/>
            <a:endParaRPr lang="en-US" sz="1000">
              <a:solidFill>
                <a:srgbClr val="455560"/>
              </a:solidFill>
            </a:endParaRPr>
          </a:p>
        </p:txBody>
      </p:sp>
      <p:pic>
        <p:nvPicPr>
          <p:cNvPr id="9" name="Picture 8" descr="ISO2150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7078" y="5029200"/>
            <a:ext cx="1744830" cy="812800"/>
          </a:xfrm>
          <a:prstGeom prst="rect">
            <a:avLst/>
          </a:prstGeom>
        </p:spPr>
      </p:pic>
    </p:spTree>
    <p:extLst>
      <p:ext uri="{BB962C8B-B14F-4D97-AF65-F5344CB8AC3E}">
        <p14:creationId xmlns:p14="http://schemas.microsoft.com/office/powerpoint/2010/main" val="208743098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 y="152400"/>
            <a:ext cx="6985488" cy="795338"/>
          </a:xfrm>
        </p:spPr>
        <p:txBody>
          <a:bodyPr/>
          <a:lstStyle/>
          <a:p>
            <a:pPr>
              <a:defRPr/>
            </a:pPr>
            <a:r>
              <a:rPr lang="en-US" dirty="0" smtClean="0"/>
              <a:t>¿</a:t>
            </a:r>
            <a:r>
              <a:rPr lang="en-US" dirty="0" err="1" smtClean="0"/>
              <a:t>Qué</a:t>
            </a:r>
            <a:r>
              <a:rPr lang="en-US" dirty="0" smtClean="0"/>
              <a:t> </a:t>
            </a:r>
            <a:r>
              <a:rPr lang="en-US" dirty="0" err="1" smtClean="0"/>
              <a:t>tal</a:t>
            </a:r>
            <a:r>
              <a:rPr lang="en-US" dirty="0" smtClean="0"/>
              <a:t> </a:t>
            </a:r>
            <a:r>
              <a:rPr lang="en-US" dirty="0" err="1" smtClean="0"/>
              <a:t>este</a:t>
            </a:r>
            <a:r>
              <a:rPr lang="en-US" dirty="0" smtClean="0"/>
              <a:t> </a:t>
            </a:r>
            <a:r>
              <a:rPr lang="en-US" dirty="0" err="1" smtClean="0"/>
              <a:t>desafío</a:t>
            </a:r>
            <a:r>
              <a:rPr lang="en-US" dirty="0" smtClean="0"/>
              <a:t>?</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905002"/>
            <a:ext cx="6248400" cy="2804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descr="C:\Users\jbcaaa\AppData\Local\Microsoft\Windows\Temporary Internet Files\Content.IE5\PDAO5R5C\MC900441288[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298704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jbcaaa\AppData\Local\Microsoft\Windows\Temporary Internet Files\Content.IE5\PDAO5R5C\MC900441288[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2964496"/>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5562600"/>
            <a:ext cx="3810000" cy="3810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05794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500" fill="hold"/>
                                        <p:tgtEl>
                                          <p:spTgt spid="17410"/>
                                        </p:tgtEl>
                                        <p:attrNameLst>
                                          <p:attrName>ppt_w</p:attrName>
                                        </p:attrNameLst>
                                      </p:cBhvr>
                                      <p:tavLst>
                                        <p:tav tm="0">
                                          <p:val>
                                            <p:fltVal val="0"/>
                                          </p:val>
                                        </p:tav>
                                        <p:tav tm="100000">
                                          <p:val>
                                            <p:strVal val="#ppt_w"/>
                                          </p:val>
                                        </p:tav>
                                      </p:tavLst>
                                    </p:anim>
                                    <p:anim calcmode="lin" valueType="num">
                                      <p:cBhvr>
                                        <p:cTn id="8" dur="500" fill="hold"/>
                                        <p:tgtEl>
                                          <p:spTgt spid="17410"/>
                                        </p:tgtEl>
                                        <p:attrNameLst>
                                          <p:attrName>ppt_h</p:attrName>
                                        </p:attrNameLst>
                                      </p:cBhvr>
                                      <p:tavLst>
                                        <p:tav tm="0">
                                          <p:val>
                                            <p:fltVal val="0"/>
                                          </p:val>
                                        </p:tav>
                                        <p:tav tm="100000">
                                          <p:val>
                                            <p:strVal val="#ppt_h"/>
                                          </p:val>
                                        </p:tav>
                                      </p:tavLst>
                                    </p:anim>
                                    <p:animEffect transition="in" filter="fade">
                                      <p:cBhvr>
                                        <p:cTn id="9" dur="500"/>
                                        <p:tgtEl>
                                          <p:spTgt spid="17410"/>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354" y="1295400"/>
            <a:ext cx="4338659" cy="241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1219200"/>
            <a:ext cx="3936524" cy="2378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ular Callout 1"/>
          <p:cNvSpPr/>
          <p:nvPr/>
        </p:nvSpPr>
        <p:spPr>
          <a:xfrm>
            <a:off x="152400" y="4038600"/>
            <a:ext cx="8844806" cy="1676400"/>
          </a:xfrm>
          <a:prstGeom prst="wedgeRectCallout">
            <a:avLst>
              <a:gd name="adj1" fmla="val 8769"/>
              <a:gd name="adj2" fmla="val -1647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4229101"/>
            <a:ext cx="8768606" cy="1247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04800" y="4229101"/>
            <a:ext cx="8692406" cy="990598"/>
            <a:chOff x="304800" y="4229101"/>
            <a:chExt cx="8692406" cy="990598"/>
          </a:xfrm>
        </p:grpSpPr>
        <p:sp>
          <p:nvSpPr>
            <p:cNvPr id="3" name="Rectangle 2"/>
            <p:cNvSpPr/>
            <p:nvPr/>
          </p:nvSpPr>
          <p:spPr>
            <a:xfrm>
              <a:off x="1981200" y="4229101"/>
              <a:ext cx="7016006" cy="419099"/>
            </a:xfrm>
            <a:prstGeom prst="rect">
              <a:avLst/>
            </a:prstGeom>
            <a:solidFill>
              <a:schemeClr val="accent1">
                <a:lumMod val="40000"/>
                <a:lumOff val="6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4800" y="4572000"/>
              <a:ext cx="8508524" cy="419099"/>
            </a:xfrm>
            <a:prstGeom prst="rect">
              <a:avLst/>
            </a:prstGeom>
            <a:solidFill>
              <a:schemeClr val="accent1">
                <a:lumMod val="40000"/>
                <a:lumOff val="6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4800" y="4800600"/>
              <a:ext cx="4270003" cy="419099"/>
            </a:xfrm>
            <a:prstGeom prst="rect">
              <a:avLst/>
            </a:prstGeom>
            <a:solidFill>
              <a:schemeClr val="accent1">
                <a:lumMod val="40000"/>
                <a:lumOff val="6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452459" y="5791202"/>
            <a:ext cx="8534400" cy="646331"/>
          </a:xfrm>
          <a:prstGeom prst="rect">
            <a:avLst/>
          </a:prstGeom>
          <a:noFill/>
        </p:spPr>
        <p:txBody>
          <a:bodyPr wrap="square" rtlCol="0">
            <a:spAutoFit/>
          </a:bodyPr>
          <a:lstStyle/>
          <a:p>
            <a:r>
              <a:rPr lang="en-US" dirty="0" smtClean="0">
                <a:solidFill>
                  <a:schemeClr val="bg1">
                    <a:lumMod val="50000"/>
                  </a:schemeClr>
                </a:solidFill>
              </a:rPr>
              <a:t>SRC: http</a:t>
            </a:r>
            <a:r>
              <a:rPr lang="en-US" dirty="0">
                <a:solidFill>
                  <a:schemeClr val="bg1">
                    <a:lumMod val="50000"/>
                  </a:schemeClr>
                </a:solidFill>
              </a:rPr>
              <a:t>://www.pmi.org/~/media/PDF/Research/2012_Pulse_of_the_profession.ashx</a:t>
            </a:r>
          </a:p>
          <a:p>
            <a:endParaRPr lang="en-US" dirty="0"/>
          </a:p>
        </p:txBody>
      </p:sp>
      <p:sp>
        <p:nvSpPr>
          <p:cNvPr id="9" name="Title 8"/>
          <p:cNvSpPr>
            <a:spLocks noGrp="1"/>
          </p:cNvSpPr>
          <p:nvPr>
            <p:ph type="title" idx="4294967295"/>
          </p:nvPr>
        </p:nvSpPr>
        <p:spPr/>
        <p:txBody>
          <a:bodyPr/>
          <a:lstStyle/>
          <a:p>
            <a:r>
              <a:rPr lang="en-US" dirty="0" smtClean="0"/>
              <a:t>Del Project Management Institute</a:t>
            </a:r>
            <a:endParaRPr lang="en-US" dirty="0"/>
          </a:p>
        </p:txBody>
      </p:sp>
    </p:spTree>
    <p:extLst>
      <p:ext uri="{BB962C8B-B14F-4D97-AF65-F5344CB8AC3E}">
        <p14:creationId xmlns:p14="http://schemas.microsoft.com/office/powerpoint/2010/main" val="6859800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P.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394" y="914400"/>
            <a:ext cx="7097486" cy="5943600"/>
          </a:xfrm>
          <a:prstGeom prst="rect">
            <a:avLst/>
          </a:prstGeom>
        </p:spPr>
      </p:pic>
      <p:sp>
        <p:nvSpPr>
          <p:cNvPr id="3" name="TextBox 2"/>
          <p:cNvSpPr txBox="1"/>
          <p:nvPr/>
        </p:nvSpPr>
        <p:spPr>
          <a:xfrm>
            <a:off x="492370" y="457200"/>
            <a:ext cx="4405309" cy="369332"/>
          </a:xfrm>
          <a:prstGeom prst="rect">
            <a:avLst/>
          </a:prstGeom>
          <a:noFill/>
        </p:spPr>
        <p:txBody>
          <a:bodyPr wrap="none" rtlCol="0">
            <a:spAutoFit/>
          </a:bodyPr>
          <a:lstStyle/>
          <a:p>
            <a:r>
              <a:rPr lang="en-US" b="1" dirty="0" smtClean="0"/>
              <a:t>De </a:t>
            </a:r>
            <a:r>
              <a:rPr lang="en-US" b="1" dirty="0" err="1" smtClean="0"/>
              <a:t>acuerdo</a:t>
            </a:r>
            <a:r>
              <a:rPr lang="en-US" b="1" dirty="0" smtClean="0"/>
              <a:t> a Pulse of the Profession de PMI</a:t>
            </a:r>
            <a:endParaRPr lang="en-US" b="1" dirty="0"/>
          </a:p>
        </p:txBody>
      </p:sp>
      <p:sp>
        <p:nvSpPr>
          <p:cNvPr id="6" name="Rectangle 5"/>
          <p:cNvSpPr/>
          <p:nvPr/>
        </p:nvSpPr>
        <p:spPr>
          <a:xfrm>
            <a:off x="4536844" y="3190646"/>
            <a:ext cx="3235556" cy="183855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ectangle 6"/>
          <p:cNvSpPr/>
          <p:nvPr/>
        </p:nvSpPr>
        <p:spPr>
          <a:xfrm>
            <a:off x="4536844" y="5019447"/>
            <a:ext cx="3235556" cy="183855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39583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1" y="1821837"/>
            <a:ext cx="8105775" cy="306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51692" y="457200"/>
            <a:ext cx="5275385" cy="369332"/>
          </a:xfrm>
          <a:prstGeom prst="rect">
            <a:avLst/>
          </a:prstGeom>
          <a:noFill/>
        </p:spPr>
        <p:txBody>
          <a:bodyPr wrap="square" rtlCol="0">
            <a:spAutoFit/>
          </a:bodyPr>
          <a:lstStyle/>
          <a:p>
            <a:pPr>
              <a:spcBef>
                <a:spcPct val="0"/>
              </a:spcBef>
              <a:defRPr/>
            </a:pPr>
            <a:r>
              <a:rPr lang="en-US" b="1" dirty="0"/>
              <a:t>The New PMBOK® Guide I</a:t>
            </a:r>
            <a:r>
              <a:rPr lang="en-US" b="1" dirty="0" smtClean="0"/>
              <a:t>ncludes </a:t>
            </a:r>
            <a:r>
              <a:rPr lang="en-US" b="1" dirty="0"/>
              <a:t>S</a:t>
            </a:r>
            <a:r>
              <a:rPr lang="en-US" b="1" dirty="0" smtClean="0"/>
              <a:t>ustainability</a:t>
            </a:r>
            <a:r>
              <a:rPr lang="en-US" b="1" dirty="0"/>
              <a:t>!</a:t>
            </a:r>
          </a:p>
        </p:txBody>
      </p:sp>
      <p:sp>
        <p:nvSpPr>
          <p:cNvPr id="6" name="Rectangle 5"/>
          <p:cNvSpPr/>
          <p:nvPr/>
        </p:nvSpPr>
        <p:spPr>
          <a:xfrm>
            <a:off x="457200" y="4114802"/>
            <a:ext cx="8001000" cy="772379"/>
          </a:xfrm>
          <a:prstGeom prst="rect">
            <a:avLst/>
          </a:prstGeom>
          <a:noFill/>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10" name="Straight Connector 9"/>
          <p:cNvCxnSpPr/>
          <p:nvPr/>
        </p:nvCxnSpPr>
        <p:spPr>
          <a:xfrm>
            <a:off x="4876800" y="4343400"/>
            <a:ext cx="990600"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97889263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685800" y="304800"/>
            <a:ext cx="7772400" cy="533400"/>
          </a:xfrm>
          <a:ln>
            <a:miter lim="800000"/>
            <a:headEnd/>
            <a:tailEnd/>
          </a:ln>
        </p:spPr>
        <p:txBody>
          <a:bodyPr/>
          <a:lstStyle/>
          <a:p>
            <a:pPr eaLnBrk="1" hangingPunct="1">
              <a:defRPr/>
            </a:pPr>
            <a:r>
              <a:rPr lang="en-US" dirty="0" smtClean="0"/>
              <a:t>El </a:t>
            </a:r>
            <a:r>
              <a:rPr lang="en-US" dirty="0" err="1" smtClean="0"/>
              <a:t>Entorno</a:t>
            </a:r>
            <a:r>
              <a:rPr lang="en-US" dirty="0" smtClean="0"/>
              <a:t> del </a:t>
            </a:r>
            <a:r>
              <a:rPr lang="en-US" dirty="0" err="1" smtClean="0"/>
              <a:t>Proyecto</a:t>
            </a:r>
            <a:endParaRPr lang="en-US" dirty="0"/>
          </a:p>
        </p:txBody>
      </p:sp>
      <p:pic>
        <p:nvPicPr>
          <p:cNvPr id="2150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1" y="1139825"/>
            <a:ext cx="6980238" cy="533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808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Estrategia</a:t>
            </a:r>
            <a:r>
              <a:rPr lang="en-US" dirty="0" smtClean="0"/>
              <a:t> </a:t>
            </a:r>
            <a:r>
              <a:rPr lang="en-US" dirty="0" err="1" smtClean="0"/>
              <a:t>Organizacional</a:t>
            </a:r>
            <a:r>
              <a:rPr lang="en-US" dirty="0" smtClean="0"/>
              <a:t> – </a:t>
            </a:r>
            <a:r>
              <a:rPr lang="en-US" dirty="0" err="1" smtClean="0"/>
              <a:t>Proyectos</a:t>
            </a:r>
            <a:r>
              <a:rPr lang="en-US" dirty="0" smtClean="0"/>
              <a:t> - </a:t>
            </a:r>
            <a:r>
              <a:rPr lang="en-US" dirty="0" err="1" smtClean="0"/>
              <a:t>Operaciones</a:t>
            </a:r>
            <a:endParaRPr lang="en-US" dirty="0"/>
          </a:p>
        </p:txBody>
      </p:sp>
      <p:sp>
        <p:nvSpPr>
          <p:cNvPr id="3" name="Content Placeholder 2"/>
          <p:cNvSpPr>
            <a:spLocks noGrp="1"/>
          </p:cNvSpPr>
          <p:nvPr>
            <p:ph idx="1"/>
          </p:nvPr>
        </p:nvSpPr>
        <p:spPr/>
        <p:txBody>
          <a:bodyPr>
            <a:normAutofit/>
          </a:bodyPr>
          <a:lstStyle/>
          <a:p>
            <a:r>
              <a:rPr lang="es-ES" sz="1900" b="1" dirty="0" smtClean="0"/>
              <a:t>La estrategia de la organización identifica oportunidades</a:t>
            </a:r>
            <a:r>
              <a:rPr lang="es-ES" sz="2000" dirty="0" smtClean="0"/>
              <a:t>. </a:t>
            </a:r>
            <a:endParaRPr lang="en-US" sz="1900" dirty="0"/>
          </a:p>
          <a:p>
            <a:pPr lvl="1"/>
            <a:r>
              <a:rPr lang="es-ES" sz="1800" dirty="0" smtClean="0"/>
              <a:t>Las oportunidades se evalúan y se deben documentar.  Las oportunidades seleccionadas se desarrollan en un caso de negocio u otro documento similar, y puede resultar en uno o más proyectos que proporcione los entregables. Estos entregables pueden usarse para obtener beneficios. Los beneficios pueden ser una entrada para la realización y posterior desarrollo de la estrategia de la organización. </a:t>
            </a:r>
            <a:endParaRPr lang="en-US" sz="1700" b="0" dirty="0"/>
          </a:p>
          <a:p>
            <a:r>
              <a:rPr lang="en-US" sz="1900" b="1" dirty="0" err="1" smtClean="0"/>
              <a:t>Proyectos</a:t>
            </a:r>
            <a:r>
              <a:rPr lang="en-US" sz="1900" b="1" dirty="0" smtClean="0"/>
              <a:t>.</a:t>
            </a:r>
          </a:p>
          <a:p>
            <a:pPr lvl="1"/>
            <a:r>
              <a:rPr lang="es-ES" sz="1800" dirty="0" smtClean="0"/>
              <a:t>Llevados a cabo por equipos temporales, son no repetitivos y proporcionan entregables únicos. </a:t>
            </a:r>
            <a:br>
              <a:rPr lang="es-ES" sz="1800" dirty="0" smtClean="0"/>
            </a:br>
            <a:endParaRPr lang="en-US" sz="1700" b="0" dirty="0" smtClean="0"/>
          </a:p>
          <a:p>
            <a:r>
              <a:rPr lang="en-US" sz="1900" b="1" dirty="0" err="1" smtClean="0"/>
              <a:t>Operaciones</a:t>
            </a:r>
            <a:r>
              <a:rPr lang="en-US" sz="1900" b="1" dirty="0" smtClean="0"/>
              <a:t>.</a:t>
            </a:r>
          </a:p>
          <a:p>
            <a:pPr lvl="1"/>
            <a:r>
              <a:rPr lang="es-ES" sz="1800" dirty="0" smtClean="0"/>
              <a:t>Realizadas por equipos relativamente estables a través de los procesos en curso y repetitivos y se centran en el sostenimiento  de la organización;</a:t>
            </a:r>
            <a:endParaRPr lang="en-US" sz="1700" b="0" dirty="0"/>
          </a:p>
          <a:p>
            <a:endParaRPr lang="en-US" dirty="0"/>
          </a:p>
        </p:txBody>
      </p:sp>
    </p:spTree>
    <p:extLst>
      <p:ext uri="{BB962C8B-B14F-4D97-AF65-F5344CB8AC3E}">
        <p14:creationId xmlns:p14="http://schemas.microsoft.com/office/powerpoint/2010/main" val="2795101825"/>
      </p:ext>
    </p:extLst>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p:cNvSpPr>
            <a:spLocks noGrp="1"/>
          </p:cNvSpPr>
          <p:nvPr>
            <p:ph type="title"/>
          </p:nvPr>
        </p:nvSpPr>
        <p:spPr>
          <a:xfrm>
            <a:off x="351692" y="304800"/>
            <a:ext cx="7772400" cy="533400"/>
          </a:xfrm>
          <a:ln>
            <a:miter lim="800000"/>
            <a:headEnd/>
            <a:tailEnd/>
          </a:ln>
        </p:spPr>
        <p:txBody>
          <a:bodyPr/>
          <a:lstStyle/>
          <a:p>
            <a:pPr eaLnBrk="1" hangingPunct="1">
              <a:defRPr/>
            </a:pPr>
            <a:r>
              <a:rPr lang="en-US" kern="1200" dirty="0" err="1" smtClean="0">
                <a:ea typeface="+mn-ea"/>
                <a:cs typeface="Arial" pitchFamily="34" charset="0"/>
              </a:rPr>
              <a:t>Donde</a:t>
            </a:r>
            <a:r>
              <a:rPr lang="en-US" kern="1200" dirty="0" smtClean="0">
                <a:ea typeface="+mn-ea"/>
                <a:cs typeface="Arial" pitchFamily="34" charset="0"/>
              </a:rPr>
              <a:t> la </a:t>
            </a:r>
            <a:r>
              <a:rPr lang="en-US" kern="1200" dirty="0" err="1" smtClean="0">
                <a:ea typeface="+mn-ea"/>
                <a:cs typeface="Arial" pitchFamily="34" charset="0"/>
              </a:rPr>
              <a:t>Sostenibilidad</a:t>
            </a:r>
            <a:r>
              <a:rPr lang="en-US" kern="1200" dirty="0" smtClean="0">
                <a:ea typeface="+mn-ea"/>
                <a:cs typeface="Arial" pitchFamily="34" charset="0"/>
              </a:rPr>
              <a:t> </a:t>
            </a:r>
            <a:r>
              <a:rPr lang="en-US" kern="1200" dirty="0" err="1" smtClean="0">
                <a:ea typeface="+mn-ea"/>
                <a:cs typeface="Arial" pitchFamily="34" charset="0"/>
              </a:rPr>
              <a:t>Más</a:t>
            </a:r>
            <a:r>
              <a:rPr lang="en-US" kern="1200" dirty="0" smtClean="0">
                <a:ea typeface="+mn-ea"/>
                <a:cs typeface="Arial" pitchFamily="34" charset="0"/>
              </a:rPr>
              <a:t> </a:t>
            </a:r>
            <a:r>
              <a:rPr lang="en-US" kern="1200" dirty="0" err="1" smtClean="0">
                <a:ea typeface="+mn-ea"/>
                <a:cs typeface="Arial" pitchFamily="34" charset="0"/>
              </a:rPr>
              <a:t>Comunmente</a:t>
            </a:r>
            <a:r>
              <a:rPr lang="en-US" kern="1200" dirty="0" smtClean="0">
                <a:ea typeface="+mn-ea"/>
                <a:cs typeface="Arial" pitchFamily="34" charset="0"/>
              </a:rPr>
              <a:t> </a:t>
            </a:r>
            <a:r>
              <a:rPr lang="en-US" kern="1200" dirty="0" err="1" smtClean="0">
                <a:ea typeface="+mn-ea"/>
                <a:cs typeface="Arial" pitchFamily="34" charset="0"/>
              </a:rPr>
              <a:t>Existe</a:t>
            </a:r>
            <a:endParaRPr lang="en-US" kern="1200" dirty="0">
              <a:ea typeface="+mn-ea"/>
              <a:cs typeface="Arial" pitchFamily="34" charset="0"/>
            </a:endParaRPr>
          </a:p>
        </p:txBody>
      </p:sp>
      <p:pic>
        <p:nvPicPr>
          <p:cNvPr id="2253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1" y="1063626"/>
            <a:ext cx="6980238" cy="533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225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1600201"/>
            <a:ext cx="22225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25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1" y="3949700"/>
            <a:ext cx="963613"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254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1" y="3352802"/>
            <a:ext cx="10509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535" name="Elbow Connector 11"/>
          <p:cNvCxnSpPr>
            <a:cxnSpLocks noChangeShapeType="1"/>
          </p:cNvCxnSpPr>
          <p:nvPr/>
        </p:nvCxnSpPr>
        <p:spPr bwMode="auto">
          <a:xfrm rot="16200000" flipH="1">
            <a:off x="696120" y="4055270"/>
            <a:ext cx="733425" cy="617537"/>
          </a:xfrm>
          <a:prstGeom prst="bentConnector2">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22536" name="Elbow Connector 22"/>
          <p:cNvCxnSpPr>
            <a:cxnSpLocks noChangeShapeType="1"/>
          </p:cNvCxnSpPr>
          <p:nvPr/>
        </p:nvCxnSpPr>
        <p:spPr bwMode="auto">
          <a:xfrm rot="10800000" flipV="1">
            <a:off x="754063" y="1981200"/>
            <a:ext cx="2059475" cy="1371600"/>
          </a:xfrm>
          <a:prstGeom prst="bentConnector3">
            <a:avLst>
              <a:gd name="adj1" fmla="val 99500"/>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22537" name="Date Placeholder 3"/>
          <p:cNvSpPr txBox="1">
            <a:spLocks/>
          </p:cNvSpPr>
          <p:nvPr/>
        </p:nvSpPr>
        <p:spPr bwMode="auto">
          <a:xfrm>
            <a:off x="1524000" y="6575425"/>
            <a:ext cx="3352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a:solidFill>
                  <a:srgbClr val="FFFFFF"/>
                </a:solidFill>
              </a:rPr>
              <a:t>Global Sustainability Community of Practice</a:t>
            </a:r>
          </a:p>
          <a:p>
            <a:pPr eaLnBrk="1" hangingPunct="1"/>
            <a:endParaRPr lang="en-US" sz="1000">
              <a:solidFill>
                <a:srgbClr val="455560"/>
              </a:solidFill>
            </a:endParaRPr>
          </a:p>
        </p:txBody>
      </p:sp>
    </p:spTree>
    <p:extLst>
      <p:ext uri="{BB962C8B-B14F-4D97-AF65-F5344CB8AC3E}">
        <p14:creationId xmlns:p14="http://schemas.microsoft.com/office/powerpoint/2010/main" val="378483002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p:cNvSpPr>
            <a:spLocks noGrp="1"/>
          </p:cNvSpPr>
          <p:nvPr>
            <p:ph type="title"/>
          </p:nvPr>
        </p:nvSpPr>
        <p:spPr>
          <a:xfrm>
            <a:off x="685800" y="381000"/>
            <a:ext cx="7772400" cy="533400"/>
          </a:xfrm>
        </p:spPr>
        <p:txBody>
          <a:bodyPr/>
          <a:lstStyle/>
          <a:p>
            <a:r>
              <a:rPr lang="en-US" dirty="0" err="1" smtClean="0"/>
              <a:t>Donde</a:t>
            </a:r>
            <a:r>
              <a:rPr lang="en-US" dirty="0" smtClean="0"/>
              <a:t> la </a:t>
            </a:r>
            <a:r>
              <a:rPr lang="en-US" dirty="0" err="1" smtClean="0"/>
              <a:t>Sostenibilidad</a:t>
            </a:r>
            <a:r>
              <a:rPr lang="en-US" dirty="0" smtClean="0"/>
              <a:t> </a:t>
            </a:r>
            <a:r>
              <a:rPr lang="en-US" dirty="0" err="1" smtClean="0"/>
              <a:t>Queda</a:t>
            </a:r>
            <a:r>
              <a:rPr lang="en-US" dirty="0" smtClean="0"/>
              <a:t> </a:t>
            </a:r>
            <a:r>
              <a:rPr lang="en-US" dirty="0" err="1" smtClean="0"/>
              <a:t>Afuera</a:t>
            </a:r>
            <a:endParaRPr lang="en-US" dirty="0" smtClean="0"/>
          </a:p>
        </p:txBody>
      </p:sp>
      <p:pic>
        <p:nvPicPr>
          <p:cNvPr id="2355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1" y="1139825"/>
            <a:ext cx="6980238" cy="533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225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1703388"/>
            <a:ext cx="22225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25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1" y="4025900"/>
            <a:ext cx="963613"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2254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1" y="3352802"/>
            <a:ext cx="10509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559" name="Elbow Connector 11"/>
          <p:cNvCxnSpPr>
            <a:cxnSpLocks noChangeShapeType="1"/>
          </p:cNvCxnSpPr>
          <p:nvPr/>
        </p:nvCxnSpPr>
        <p:spPr bwMode="auto">
          <a:xfrm rot="16200000" flipH="1">
            <a:off x="696120" y="4055270"/>
            <a:ext cx="733425" cy="617537"/>
          </a:xfrm>
          <a:prstGeom prst="bentConnector2">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23560" name="Elbow Connector 22"/>
          <p:cNvCxnSpPr>
            <a:cxnSpLocks noChangeShapeType="1"/>
          </p:cNvCxnSpPr>
          <p:nvPr/>
        </p:nvCxnSpPr>
        <p:spPr bwMode="auto">
          <a:xfrm rot="10800000" flipV="1">
            <a:off x="754063" y="2057400"/>
            <a:ext cx="2059475" cy="1295400"/>
          </a:xfrm>
          <a:prstGeom prst="bentConnector3">
            <a:avLst>
              <a:gd name="adj1" fmla="val 99854"/>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22541" name="Isosceles Triangle 22540"/>
          <p:cNvSpPr/>
          <p:nvPr/>
        </p:nvSpPr>
        <p:spPr bwMode="auto">
          <a:xfrm>
            <a:off x="1790700" y="454026"/>
            <a:ext cx="7200900" cy="6022975"/>
          </a:xfrm>
          <a:prstGeom prst="triangle">
            <a:avLst>
              <a:gd name="adj" fmla="val 65520"/>
            </a:avLst>
          </a:prstGeom>
          <a:solidFill>
            <a:schemeClr val="bg1">
              <a:lumMod val="95000"/>
              <a:alpha val="43000"/>
            </a:schemeClr>
          </a:solidFill>
          <a:ln w="9525" cap="flat" cmpd="dbl" algn="ctr">
            <a:solidFill>
              <a:srgbClr val="FF0000"/>
            </a:solidFill>
            <a:prstDash val="solid"/>
            <a:round/>
            <a:headEnd type="none" w="med" len="med"/>
            <a:tailEnd type="none" w="med" len="med"/>
          </a:ln>
          <a:effectLst/>
        </p:spPr>
        <p:txBody>
          <a:bodyPr/>
          <a:lstStyle/>
          <a:p>
            <a:pPr eaLnBrk="0" hangingPunct="0">
              <a:defRPr/>
            </a:pPr>
            <a:r>
              <a:rPr lang="en-US" sz="4000" dirty="0" smtClean="0"/>
              <a:t>El </a:t>
            </a:r>
            <a:r>
              <a:rPr lang="en-US" sz="4000" dirty="0" err="1" smtClean="0"/>
              <a:t>Triángulo</a:t>
            </a:r>
            <a:r>
              <a:rPr lang="en-US" sz="4000" dirty="0" smtClean="0"/>
              <a:t> de </a:t>
            </a:r>
            <a:r>
              <a:rPr lang="en-US" sz="4000" dirty="0" err="1" smtClean="0"/>
              <a:t>las</a:t>
            </a:r>
            <a:r>
              <a:rPr lang="en-US" sz="4000" dirty="0" smtClean="0"/>
              <a:t> Bermudas de la </a:t>
            </a:r>
            <a:r>
              <a:rPr lang="en-US" sz="4000" dirty="0" err="1" smtClean="0"/>
              <a:t>Sostenibilidad</a:t>
            </a:r>
            <a:endParaRPr lang="en-US" sz="4000" dirty="0"/>
          </a:p>
        </p:txBody>
      </p:sp>
      <p:sp>
        <p:nvSpPr>
          <p:cNvPr id="23562" name="Date Placeholder 3"/>
          <p:cNvSpPr txBox="1">
            <a:spLocks/>
          </p:cNvSpPr>
          <p:nvPr/>
        </p:nvSpPr>
        <p:spPr bwMode="auto">
          <a:xfrm>
            <a:off x="1524000" y="6575425"/>
            <a:ext cx="3352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a:solidFill>
                  <a:srgbClr val="FFFFFF"/>
                </a:solidFill>
              </a:rPr>
              <a:t>Global Sustainability Community of Practice</a:t>
            </a:r>
          </a:p>
          <a:p>
            <a:pPr eaLnBrk="1" hangingPunct="1"/>
            <a:endParaRPr lang="en-US" sz="1000">
              <a:solidFill>
                <a:srgbClr val="455560"/>
              </a:solidFill>
            </a:endParaRPr>
          </a:p>
        </p:txBody>
      </p:sp>
    </p:spTree>
    <p:extLst>
      <p:ext uri="{BB962C8B-B14F-4D97-AF65-F5344CB8AC3E}">
        <p14:creationId xmlns:p14="http://schemas.microsoft.com/office/powerpoint/2010/main" val="389374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err="1" smtClean="0"/>
              <a:t>Certificación</a:t>
            </a:r>
            <a:endParaRPr lang="en-US" dirty="0"/>
          </a:p>
        </p:txBody>
      </p:sp>
      <p:sp>
        <p:nvSpPr>
          <p:cNvPr id="11" name="Content Placeholder 10"/>
          <p:cNvSpPr>
            <a:spLocks noGrp="1"/>
          </p:cNvSpPr>
          <p:nvPr>
            <p:ph sz="half" idx="1"/>
          </p:nvPr>
        </p:nvSpPr>
        <p:spPr>
          <a:xfrm>
            <a:off x="228600" y="990600"/>
            <a:ext cx="6248400" cy="4525963"/>
          </a:xfrm>
        </p:spPr>
        <p:txBody>
          <a:bodyPr>
            <a:normAutofit fontScale="55000" lnSpcReduction="20000"/>
          </a:bodyPr>
          <a:lstStyle/>
          <a:p>
            <a:pPr marL="0" indent="0">
              <a:buNone/>
            </a:pPr>
            <a:r>
              <a:rPr lang="en-US" sz="2900" b="1" dirty="0" smtClean="0">
                <a:latin typeface="+mj-lt"/>
              </a:rPr>
              <a:t>Este </a:t>
            </a:r>
            <a:r>
              <a:rPr lang="en-US" sz="2900" b="1" dirty="0" err="1" smtClean="0">
                <a:latin typeface="+mj-lt"/>
              </a:rPr>
              <a:t>curso</a:t>
            </a:r>
            <a:r>
              <a:rPr lang="en-US" sz="2900" b="1" dirty="0" smtClean="0">
                <a:latin typeface="+mj-lt"/>
              </a:rPr>
              <a:t> lo </a:t>
            </a:r>
            <a:r>
              <a:rPr lang="en-US" sz="2900" b="1" dirty="0" err="1" smtClean="0">
                <a:latin typeface="+mj-lt"/>
              </a:rPr>
              <a:t>preparará</a:t>
            </a:r>
            <a:r>
              <a:rPr lang="en-US" sz="2900" b="1" dirty="0" smtClean="0">
                <a:latin typeface="+mj-lt"/>
              </a:rPr>
              <a:t> </a:t>
            </a:r>
            <a:r>
              <a:rPr lang="en-US" sz="2900" b="1" dirty="0" err="1" smtClean="0">
                <a:latin typeface="+mj-lt"/>
              </a:rPr>
              <a:t>para</a:t>
            </a:r>
            <a:r>
              <a:rPr lang="en-US" sz="2900" b="1" dirty="0" smtClean="0">
                <a:latin typeface="+mj-lt"/>
              </a:rPr>
              <a:t> la </a:t>
            </a:r>
            <a:r>
              <a:rPr lang="en-US" sz="2900" b="1" dirty="0" err="1" smtClean="0">
                <a:latin typeface="+mj-lt"/>
              </a:rPr>
              <a:t>Certificación</a:t>
            </a:r>
            <a:r>
              <a:rPr lang="en-US" sz="2900" b="1" dirty="0" smtClean="0">
                <a:latin typeface="+mj-lt"/>
              </a:rPr>
              <a:t> GPM-b.</a:t>
            </a:r>
          </a:p>
          <a:p>
            <a:pPr fontAlgn="base"/>
            <a:r>
              <a:rPr lang="en-US" sz="2000" b="1" dirty="0" smtClean="0">
                <a:latin typeface="+mj-lt"/>
              </a:rPr>
              <a:t>El </a:t>
            </a:r>
            <a:r>
              <a:rPr lang="en-US" sz="2000" b="1" dirty="0" err="1" smtClean="0">
                <a:latin typeface="+mj-lt"/>
              </a:rPr>
              <a:t>Formato</a:t>
            </a:r>
            <a:r>
              <a:rPr lang="en-US" sz="2000" b="1" dirty="0" smtClean="0">
                <a:latin typeface="+mj-lt"/>
              </a:rPr>
              <a:t> del </a:t>
            </a:r>
            <a:r>
              <a:rPr lang="en-US" sz="2000" b="1" dirty="0" err="1" smtClean="0">
                <a:latin typeface="+mj-lt"/>
              </a:rPr>
              <a:t>Examen</a:t>
            </a:r>
            <a:r>
              <a:rPr lang="en-US" sz="2000" b="1" dirty="0" smtClean="0">
                <a:latin typeface="+mj-lt"/>
              </a:rPr>
              <a:t> de </a:t>
            </a:r>
            <a:r>
              <a:rPr lang="en-US" sz="2000" b="1" dirty="0" err="1" smtClean="0">
                <a:latin typeface="+mj-lt"/>
              </a:rPr>
              <a:t>certificación</a:t>
            </a:r>
            <a:endParaRPr lang="en-US" sz="2000" dirty="0">
              <a:latin typeface="+mj-lt"/>
            </a:endParaRPr>
          </a:p>
          <a:p>
            <a:pPr fontAlgn="base"/>
            <a:r>
              <a:rPr lang="en-US" sz="2000" dirty="0" smtClean="0">
                <a:latin typeface="+mj-lt"/>
              </a:rPr>
              <a:t>Para  </a:t>
            </a:r>
            <a:r>
              <a:rPr lang="en-US" sz="2000" dirty="0" err="1" smtClean="0">
                <a:latin typeface="+mj-lt"/>
              </a:rPr>
              <a:t>obtener</a:t>
            </a:r>
            <a:r>
              <a:rPr lang="en-US" sz="2000" dirty="0" smtClean="0">
                <a:latin typeface="+mj-lt"/>
              </a:rPr>
              <a:t> la </a:t>
            </a:r>
            <a:r>
              <a:rPr lang="en-US" sz="2000" dirty="0" err="1" smtClean="0">
                <a:latin typeface="+mj-lt"/>
              </a:rPr>
              <a:t>credencial</a:t>
            </a:r>
            <a:r>
              <a:rPr lang="en-US" sz="2000" dirty="0" smtClean="0">
                <a:latin typeface="+mj-lt"/>
              </a:rPr>
              <a:t> (GPM-b)  Green Project Manager </a:t>
            </a:r>
            <a:r>
              <a:rPr lang="en-US" sz="2000" dirty="0" err="1" smtClean="0">
                <a:latin typeface="+mj-lt"/>
              </a:rPr>
              <a:t>nivel</a:t>
            </a:r>
            <a:r>
              <a:rPr lang="en-US" sz="2000" dirty="0" smtClean="0">
                <a:latin typeface="+mj-lt"/>
              </a:rPr>
              <a:t> B , los </a:t>
            </a:r>
            <a:r>
              <a:rPr lang="en-US" sz="2000" dirty="0" err="1" smtClean="0">
                <a:latin typeface="+mj-lt"/>
              </a:rPr>
              <a:t>candidatos</a:t>
            </a:r>
            <a:r>
              <a:rPr lang="en-US" sz="2000" dirty="0" smtClean="0">
                <a:latin typeface="+mj-lt"/>
              </a:rPr>
              <a:t> </a:t>
            </a:r>
            <a:r>
              <a:rPr lang="en-US" sz="2000" dirty="0" err="1" smtClean="0">
                <a:latin typeface="+mj-lt"/>
              </a:rPr>
              <a:t>deben</a:t>
            </a:r>
            <a:r>
              <a:rPr lang="en-US" sz="2000" dirty="0" smtClean="0">
                <a:latin typeface="+mj-lt"/>
              </a:rPr>
              <a:t> </a:t>
            </a:r>
            <a:r>
              <a:rPr lang="en-US" sz="2000" dirty="0" err="1" smtClean="0">
                <a:latin typeface="+mj-lt"/>
              </a:rPr>
              <a:t>tener</a:t>
            </a:r>
            <a:r>
              <a:rPr lang="en-US" sz="2000" dirty="0" smtClean="0">
                <a:latin typeface="+mj-lt"/>
              </a:rPr>
              <a:t>  2,000 </a:t>
            </a:r>
            <a:r>
              <a:rPr lang="en-US" sz="2000" dirty="0" err="1" smtClean="0">
                <a:latin typeface="+mj-lt"/>
              </a:rPr>
              <a:t>horas</a:t>
            </a:r>
            <a:r>
              <a:rPr lang="en-US" sz="2000" dirty="0" smtClean="0">
                <a:latin typeface="+mj-lt"/>
              </a:rPr>
              <a:t> de </a:t>
            </a:r>
            <a:r>
              <a:rPr lang="en-US" sz="2000" dirty="0" err="1" smtClean="0">
                <a:latin typeface="+mj-lt"/>
              </a:rPr>
              <a:t>experiencia</a:t>
            </a:r>
            <a:r>
              <a:rPr lang="en-US" sz="2000" dirty="0" smtClean="0">
                <a:latin typeface="+mj-lt"/>
              </a:rPr>
              <a:t> en </a:t>
            </a:r>
            <a:r>
              <a:rPr lang="en-US" sz="2000" dirty="0" err="1" smtClean="0">
                <a:latin typeface="+mj-lt"/>
              </a:rPr>
              <a:t>proyectos</a:t>
            </a:r>
            <a:r>
              <a:rPr lang="en-US" sz="2000" dirty="0" smtClean="0">
                <a:latin typeface="+mj-lt"/>
              </a:rPr>
              <a:t>, y </a:t>
            </a:r>
            <a:r>
              <a:rPr lang="en-US" sz="2000" dirty="0" err="1" smtClean="0">
                <a:latin typeface="+mj-lt"/>
              </a:rPr>
              <a:t>pasar</a:t>
            </a:r>
            <a:r>
              <a:rPr lang="en-US" sz="2000" dirty="0" smtClean="0">
                <a:latin typeface="+mj-lt"/>
              </a:rPr>
              <a:t> un </a:t>
            </a:r>
            <a:r>
              <a:rPr lang="en-US" sz="2000" dirty="0" err="1" smtClean="0">
                <a:latin typeface="+mj-lt"/>
              </a:rPr>
              <a:t>examen</a:t>
            </a:r>
            <a:r>
              <a:rPr lang="en-US" sz="2000" dirty="0" smtClean="0">
                <a:latin typeface="+mj-lt"/>
              </a:rPr>
              <a:t> de 150 </a:t>
            </a:r>
            <a:r>
              <a:rPr lang="en-US" sz="2000" dirty="0" err="1" smtClean="0">
                <a:latin typeface="+mj-lt"/>
              </a:rPr>
              <a:t>preguntas</a:t>
            </a:r>
            <a:r>
              <a:rPr lang="en-US" sz="2000" dirty="0" smtClean="0">
                <a:latin typeface="+mj-lt"/>
              </a:rPr>
              <a:t> choice </a:t>
            </a:r>
            <a:r>
              <a:rPr lang="en-US" sz="2000" dirty="0">
                <a:latin typeface="+mj-lt"/>
              </a:rPr>
              <a:t>question </a:t>
            </a:r>
            <a:r>
              <a:rPr lang="en-US" sz="2000" dirty="0" smtClean="0">
                <a:latin typeface="+mj-lt"/>
              </a:rPr>
              <a:t>con un </a:t>
            </a:r>
            <a:r>
              <a:rPr lang="en-US" sz="2000" dirty="0" err="1" smtClean="0">
                <a:latin typeface="+mj-lt"/>
              </a:rPr>
              <a:t>mínimos</a:t>
            </a:r>
            <a:r>
              <a:rPr lang="en-US" sz="2000" dirty="0" smtClean="0">
                <a:latin typeface="+mj-lt"/>
              </a:rPr>
              <a:t> de 75</a:t>
            </a:r>
            <a:r>
              <a:rPr lang="en-US" sz="2000" dirty="0">
                <a:latin typeface="+mj-lt"/>
              </a:rPr>
              <a:t>%. </a:t>
            </a:r>
            <a:r>
              <a:rPr lang="en-US" sz="2000" dirty="0" smtClean="0">
                <a:latin typeface="+mj-lt"/>
              </a:rPr>
              <a:t> El </a:t>
            </a:r>
            <a:r>
              <a:rPr lang="en-US" sz="2000" dirty="0" err="1" smtClean="0">
                <a:latin typeface="+mj-lt"/>
              </a:rPr>
              <a:t>examen</a:t>
            </a:r>
            <a:r>
              <a:rPr lang="en-US" sz="2000" dirty="0" smtClean="0">
                <a:latin typeface="+mj-lt"/>
              </a:rPr>
              <a:t> </a:t>
            </a:r>
            <a:r>
              <a:rPr lang="en-US" sz="2000" dirty="0" err="1" smtClean="0">
                <a:latin typeface="+mj-lt"/>
              </a:rPr>
              <a:t>está</a:t>
            </a:r>
            <a:r>
              <a:rPr lang="en-US" sz="2000" dirty="0" smtClean="0">
                <a:latin typeface="+mj-lt"/>
              </a:rPr>
              <a:t> </a:t>
            </a:r>
            <a:r>
              <a:rPr lang="en-US" sz="2000" dirty="0" err="1" smtClean="0">
                <a:latin typeface="+mj-lt"/>
              </a:rPr>
              <a:t>dividiido</a:t>
            </a:r>
            <a:r>
              <a:rPr lang="en-US" sz="2000" dirty="0" smtClean="0">
                <a:latin typeface="+mj-lt"/>
              </a:rPr>
              <a:t> en dos </a:t>
            </a:r>
            <a:r>
              <a:rPr lang="en-US" sz="2000" dirty="0" err="1" smtClean="0">
                <a:latin typeface="+mj-lt"/>
              </a:rPr>
              <a:t>secciones</a:t>
            </a:r>
            <a:r>
              <a:rPr lang="en-US" sz="2000" dirty="0" smtClean="0">
                <a:latin typeface="+mj-lt"/>
              </a:rPr>
              <a:t> </a:t>
            </a:r>
            <a:r>
              <a:rPr lang="en-US" sz="2000" dirty="0" err="1" smtClean="0">
                <a:latin typeface="+mj-lt"/>
              </a:rPr>
              <a:t>principales</a:t>
            </a:r>
            <a:r>
              <a:rPr lang="en-US" sz="2000" dirty="0" smtClean="0">
                <a:latin typeface="+mj-lt"/>
              </a:rPr>
              <a:t> </a:t>
            </a:r>
            <a:r>
              <a:rPr lang="en-US" sz="2000" dirty="0" err="1" smtClean="0">
                <a:latin typeface="+mj-lt"/>
              </a:rPr>
              <a:t>como</a:t>
            </a:r>
            <a:r>
              <a:rPr lang="en-US" sz="2000" dirty="0" smtClean="0">
                <a:latin typeface="+mj-lt"/>
              </a:rPr>
              <a:t> </a:t>
            </a:r>
            <a:r>
              <a:rPr lang="en-US" sz="2000" dirty="0" err="1" smtClean="0">
                <a:latin typeface="+mj-lt"/>
              </a:rPr>
              <a:t>están</a:t>
            </a:r>
            <a:r>
              <a:rPr lang="en-US" sz="2000" dirty="0" smtClean="0">
                <a:latin typeface="+mj-lt"/>
              </a:rPr>
              <a:t> </a:t>
            </a:r>
            <a:r>
              <a:rPr lang="en-US" sz="2000" dirty="0" err="1" smtClean="0">
                <a:latin typeface="+mj-lt"/>
              </a:rPr>
              <a:t>listadas</a:t>
            </a:r>
            <a:r>
              <a:rPr lang="en-US" sz="2000" dirty="0" smtClean="0">
                <a:latin typeface="+mj-lt"/>
              </a:rPr>
              <a:t> </a:t>
            </a:r>
            <a:r>
              <a:rPr lang="en-US" sz="2000" dirty="0" err="1" smtClean="0">
                <a:latin typeface="+mj-lt"/>
              </a:rPr>
              <a:t>abajo</a:t>
            </a:r>
            <a:r>
              <a:rPr lang="en-US" sz="2000" dirty="0" smtClean="0">
                <a:latin typeface="+mj-lt"/>
              </a:rPr>
              <a:t>.</a:t>
            </a:r>
            <a:endParaRPr lang="en-US" sz="2000" dirty="0">
              <a:latin typeface="+mj-lt"/>
            </a:endParaRPr>
          </a:p>
          <a:p>
            <a:pPr fontAlgn="base"/>
            <a:r>
              <a:rPr lang="en-US" sz="2000" dirty="0">
                <a:latin typeface="+mj-lt"/>
              </a:rPr>
              <a:t/>
            </a:r>
            <a:br>
              <a:rPr lang="en-US" sz="2000" dirty="0">
                <a:latin typeface="+mj-lt"/>
              </a:rPr>
            </a:br>
            <a:r>
              <a:rPr lang="en-US" sz="2000" b="1" dirty="0">
                <a:latin typeface="+mj-lt"/>
              </a:rPr>
              <a:t>1. </a:t>
            </a:r>
            <a:r>
              <a:rPr lang="en-US" sz="2000" b="1" dirty="0" err="1" smtClean="0">
                <a:latin typeface="+mj-lt"/>
              </a:rPr>
              <a:t>Dirección</a:t>
            </a:r>
            <a:r>
              <a:rPr lang="en-US" sz="2000" b="1" dirty="0" smtClean="0">
                <a:latin typeface="+mj-lt"/>
              </a:rPr>
              <a:t>  de </a:t>
            </a:r>
            <a:r>
              <a:rPr lang="en-US" sz="2000" b="1" dirty="0" err="1" smtClean="0">
                <a:latin typeface="+mj-lt"/>
              </a:rPr>
              <a:t>Projectos</a:t>
            </a:r>
            <a:endParaRPr lang="en-US" sz="2000" dirty="0">
              <a:latin typeface="+mj-lt"/>
            </a:endParaRPr>
          </a:p>
          <a:p>
            <a:pPr fontAlgn="base"/>
            <a:r>
              <a:rPr lang="en-US" sz="2000" dirty="0">
                <a:latin typeface="+mj-lt"/>
              </a:rPr>
              <a:t>1.1.  </a:t>
            </a:r>
            <a:r>
              <a:rPr lang="en-US" sz="2000" dirty="0" err="1" smtClean="0">
                <a:latin typeface="+mj-lt"/>
              </a:rPr>
              <a:t>Estándares</a:t>
            </a:r>
            <a:r>
              <a:rPr lang="en-US" sz="2000" dirty="0" smtClean="0">
                <a:latin typeface="+mj-lt"/>
              </a:rPr>
              <a:t> de </a:t>
            </a:r>
            <a:r>
              <a:rPr lang="en-US" sz="2000" dirty="0" err="1" smtClean="0">
                <a:latin typeface="+mj-lt"/>
              </a:rPr>
              <a:t>Dirección</a:t>
            </a:r>
            <a:r>
              <a:rPr lang="en-US" sz="2000" dirty="0" smtClean="0">
                <a:latin typeface="+mj-lt"/>
              </a:rPr>
              <a:t> de </a:t>
            </a:r>
            <a:r>
              <a:rPr lang="en-US" sz="2000" dirty="0" err="1" smtClean="0">
                <a:latin typeface="+mj-lt"/>
              </a:rPr>
              <a:t>Proyectos</a:t>
            </a:r>
            <a:r>
              <a:rPr lang="en-US" sz="2000" dirty="0" smtClean="0">
                <a:latin typeface="+mj-lt"/>
              </a:rPr>
              <a:t> </a:t>
            </a:r>
            <a:r>
              <a:rPr lang="en-US" sz="2000" dirty="0" err="1" smtClean="0">
                <a:latin typeface="+mj-lt"/>
              </a:rPr>
              <a:t>basados</a:t>
            </a:r>
            <a:r>
              <a:rPr lang="en-US" sz="2000" dirty="0" smtClean="0">
                <a:latin typeface="+mj-lt"/>
              </a:rPr>
              <a:t> en la </a:t>
            </a:r>
            <a:r>
              <a:rPr lang="en-US" sz="2000" dirty="0" err="1" smtClean="0">
                <a:latin typeface="+mj-lt"/>
              </a:rPr>
              <a:t>la</a:t>
            </a:r>
            <a:r>
              <a:rPr lang="en-US" sz="2000" dirty="0" smtClean="0">
                <a:latin typeface="+mj-lt"/>
              </a:rPr>
              <a:t> ISO </a:t>
            </a:r>
            <a:r>
              <a:rPr lang="en-US" sz="2000" dirty="0">
                <a:latin typeface="+mj-lt"/>
              </a:rPr>
              <a:t>21500</a:t>
            </a:r>
          </a:p>
          <a:p>
            <a:pPr fontAlgn="base"/>
            <a:r>
              <a:rPr lang="en-US" sz="2000" dirty="0">
                <a:latin typeface="+mj-lt"/>
              </a:rPr>
              <a:t>1.2.  </a:t>
            </a:r>
            <a:r>
              <a:rPr lang="en-US" sz="2000" dirty="0" err="1" smtClean="0">
                <a:latin typeface="+mj-lt"/>
              </a:rPr>
              <a:t>Competencias</a:t>
            </a:r>
            <a:r>
              <a:rPr lang="en-US" sz="2000" dirty="0" smtClean="0">
                <a:latin typeface="+mj-lt"/>
              </a:rPr>
              <a:t> de </a:t>
            </a:r>
            <a:r>
              <a:rPr lang="en-US" sz="2000" dirty="0" err="1" smtClean="0">
                <a:latin typeface="+mj-lt"/>
              </a:rPr>
              <a:t>Dirección</a:t>
            </a:r>
            <a:r>
              <a:rPr lang="en-US" sz="2000" dirty="0" smtClean="0">
                <a:latin typeface="+mj-lt"/>
              </a:rPr>
              <a:t> y </a:t>
            </a:r>
            <a:r>
              <a:rPr lang="en-US" sz="2000" dirty="0" err="1" smtClean="0">
                <a:latin typeface="+mj-lt"/>
              </a:rPr>
              <a:t>Gestión</a:t>
            </a:r>
            <a:r>
              <a:rPr lang="en-US" sz="2000" dirty="0" smtClean="0">
                <a:latin typeface="+mj-lt"/>
              </a:rPr>
              <a:t> de </a:t>
            </a:r>
            <a:r>
              <a:rPr lang="en-US" sz="2000" dirty="0" err="1" smtClean="0">
                <a:latin typeface="+mj-lt"/>
              </a:rPr>
              <a:t>Proyectos</a:t>
            </a:r>
            <a:endParaRPr lang="en-US" sz="2000" dirty="0">
              <a:latin typeface="+mj-lt"/>
            </a:endParaRPr>
          </a:p>
          <a:p>
            <a:pPr fontAlgn="base"/>
            <a:r>
              <a:rPr lang="en-US" sz="2000" dirty="0">
                <a:latin typeface="+mj-lt"/>
              </a:rPr>
              <a:t>1.3.  </a:t>
            </a:r>
            <a:r>
              <a:rPr lang="en-US" sz="2000" dirty="0" smtClean="0">
                <a:latin typeface="+mj-lt"/>
              </a:rPr>
              <a:t>Areas de </a:t>
            </a:r>
            <a:r>
              <a:rPr lang="en-US" sz="2000" dirty="0" err="1" smtClean="0">
                <a:latin typeface="+mj-lt"/>
              </a:rPr>
              <a:t>Conocimiento</a:t>
            </a:r>
            <a:r>
              <a:rPr lang="en-US" sz="2000" dirty="0" smtClean="0">
                <a:latin typeface="+mj-lt"/>
              </a:rPr>
              <a:t> de </a:t>
            </a:r>
            <a:r>
              <a:rPr lang="en-US" sz="2000" dirty="0" err="1" smtClean="0">
                <a:latin typeface="+mj-lt"/>
              </a:rPr>
              <a:t>Dirección</a:t>
            </a:r>
            <a:r>
              <a:rPr lang="en-US" sz="2000" dirty="0" smtClean="0">
                <a:latin typeface="+mj-lt"/>
              </a:rPr>
              <a:t> de </a:t>
            </a:r>
            <a:r>
              <a:rPr lang="en-US" sz="2000" dirty="0" err="1" smtClean="0">
                <a:latin typeface="+mj-lt"/>
              </a:rPr>
              <a:t>Proyectos</a:t>
            </a:r>
            <a:endParaRPr lang="en-US" sz="2000" dirty="0">
              <a:latin typeface="+mj-lt"/>
            </a:endParaRPr>
          </a:p>
          <a:p>
            <a:pPr fontAlgn="base"/>
            <a:r>
              <a:rPr lang="en-US" sz="2000" dirty="0">
                <a:latin typeface="+mj-lt"/>
              </a:rPr>
              <a:t>1.4. </a:t>
            </a:r>
            <a:r>
              <a:rPr lang="en-US" sz="2000" dirty="0" err="1" smtClean="0">
                <a:latin typeface="+mj-lt"/>
              </a:rPr>
              <a:t>Concetos</a:t>
            </a:r>
            <a:r>
              <a:rPr lang="en-US" sz="2000" dirty="0" smtClean="0">
                <a:latin typeface="+mj-lt"/>
              </a:rPr>
              <a:t> y </a:t>
            </a:r>
            <a:r>
              <a:rPr lang="en-US" sz="2000" dirty="0" err="1" smtClean="0">
                <a:latin typeface="+mj-lt"/>
              </a:rPr>
              <a:t>Términos</a:t>
            </a:r>
            <a:r>
              <a:rPr lang="en-US" sz="2000" dirty="0" smtClean="0">
                <a:latin typeface="+mj-lt"/>
              </a:rPr>
              <a:t> claves</a:t>
            </a:r>
            <a:endParaRPr lang="en-US" sz="2000" dirty="0">
              <a:latin typeface="+mj-lt"/>
            </a:endParaRPr>
          </a:p>
          <a:p>
            <a:pPr fontAlgn="base"/>
            <a:r>
              <a:rPr lang="en-US" sz="2000" dirty="0">
                <a:latin typeface="+mj-lt"/>
              </a:rPr>
              <a:t/>
            </a:r>
            <a:br>
              <a:rPr lang="en-US" sz="2000" dirty="0">
                <a:latin typeface="+mj-lt"/>
              </a:rPr>
            </a:br>
            <a:r>
              <a:rPr lang="en-US" sz="2000" b="1" dirty="0">
                <a:latin typeface="+mj-lt"/>
              </a:rPr>
              <a:t>2. </a:t>
            </a:r>
            <a:r>
              <a:rPr lang="en-US" sz="2000" b="1" dirty="0" err="1" smtClean="0">
                <a:latin typeface="+mj-lt"/>
              </a:rPr>
              <a:t>Integración</a:t>
            </a:r>
            <a:r>
              <a:rPr lang="en-US" sz="2000" b="1" dirty="0" smtClean="0">
                <a:latin typeface="+mj-lt"/>
              </a:rPr>
              <a:t> de la </a:t>
            </a:r>
            <a:r>
              <a:rPr lang="en-US" sz="2000" b="1" dirty="0" err="1" smtClean="0">
                <a:latin typeface="+mj-lt"/>
              </a:rPr>
              <a:t>Sostenibilidad</a:t>
            </a:r>
            <a:endParaRPr lang="en-US" sz="2000" dirty="0">
              <a:latin typeface="+mj-lt"/>
            </a:endParaRPr>
          </a:p>
          <a:p>
            <a:pPr fontAlgn="base"/>
            <a:r>
              <a:rPr lang="en-US" sz="2000" dirty="0">
                <a:latin typeface="+mj-lt"/>
              </a:rPr>
              <a:t>2.1. </a:t>
            </a:r>
            <a:r>
              <a:rPr lang="en-US" sz="2000" dirty="0" smtClean="0">
                <a:latin typeface="+mj-lt"/>
              </a:rPr>
              <a:t>¿</a:t>
            </a:r>
            <a:r>
              <a:rPr lang="en-US" sz="2000" dirty="0" err="1" smtClean="0">
                <a:latin typeface="+mj-lt"/>
              </a:rPr>
              <a:t>Por</a:t>
            </a:r>
            <a:r>
              <a:rPr lang="en-US" sz="2000" dirty="0" smtClean="0">
                <a:latin typeface="+mj-lt"/>
              </a:rPr>
              <a:t> </a:t>
            </a:r>
            <a:r>
              <a:rPr lang="en-US" sz="2000" dirty="0" err="1" smtClean="0">
                <a:latin typeface="+mj-lt"/>
              </a:rPr>
              <a:t>qué</a:t>
            </a:r>
            <a:r>
              <a:rPr lang="en-US" sz="2000" dirty="0" smtClean="0">
                <a:latin typeface="+mj-lt"/>
              </a:rPr>
              <a:t> </a:t>
            </a:r>
            <a:r>
              <a:rPr lang="en-US" sz="2000" dirty="0" err="1" smtClean="0">
                <a:latin typeface="+mj-lt"/>
              </a:rPr>
              <a:t>Sostenibilidad</a:t>
            </a:r>
            <a:r>
              <a:rPr lang="en-US" sz="2000" dirty="0" smtClean="0">
                <a:latin typeface="+mj-lt"/>
              </a:rPr>
              <a:t>?</a:t>
            </a:r>
            <a:endParaRPr lang="en-US" sz="2000" dirty="0">
              <a:latin typeface="+mj-lt"/>
            </a:endParaRPr>
          </a:p>
          <a:p>
            <a:pPr fontAlgn="base"/>
            <a:r>
              <a:rPr lang="en-US" sz="2000" dirty="0">
                <a:latin typeface="+mj-lt"/>
              </a:rPr>
              <a:t>2.2. PRiSM™</a:t>
            </a:r>
          </a:p>
          <a:p>
            <a:pPr fontAlgn="base"/>
            <a:r>
              <a:rPr lang="en-US" sz="2000" dirty="0">
                <a:latin typeface="+mj-lt"/>
              </a:rPr>
              <a:t>2.2.1. P5™</a:t>
            </a:r>
          </a:p>
          <a:p>
            <a:pPr fontAlgn="base"/>
            <a:r>
              <a:rPr lang="en-US" sz="2000" dirty="0">
                <a:latin typeface="+mj-lt"/>
              </a:rPr>
              <a:t>2.2.2. </a:t>
            </a:r>
            <a:r>
              <a:rPr lang="en-US" sz="2000" dirty="0" err="1" smtClean="0">
                <a:latin typeface="+mj-lt"/>
              </a:rPr>
              <a:t>Planificación</a:t>
            </a:r>
            <a:r>
              <a:rPr lang="en-US" sz="2000" dirty="0" smtClean="0">
                <a:latin typeface="+mj-lt"/>
              </a:rPr>
              <a:t> de  la </a:t>
            </a:r>
            <a:r>
              <a:rPr lang="en-US" sz="2000" dirty="0" err="1" smtClean="0">
                <a:latin typeface="+mj-lt"/>
              </a:rPr>
              <a:t>Gestión</a:t>
            </a:r>
            <a:r>
              <a:rPr lang="en-US" sz="2000" dirty="0" smtClean="0">
                <a:latin typeface="+mj-lt"/>
              </a:rPr>
              <a:t> de la </a:t>
            </a:r>
            <a:r>
              <a:rPr lang="en-US" sz="2000" dirty="0" err="1" smtClean="0">
                <a:latin typeface="+mj-lt"/>
              </a:rPr>
              <a:t>Sostenibilidad</a:t>
            </a:r>
            <a:endParaRPr lang="en-US" sz="2000" dirty="0">
              <a:latin typeface="+mj-lt"/>
            </a:endParaRPr>
          </a:p>
          <a:p>
            <a:pPr fontAlgn="base"/>
            <a:r>
              <a:rPr lang="en-US" sz="2000" dirty="0">
                <a:latin typeface="+mj-lt"/>
              </a:rPr>
              <a:t>2.2.3. </a:t>
            </a:r>
            <a:r>
              <a:rPr lang="en-US" sz="2000" dirty="0" err="1" smtClean="0">
                <a:latin typeface="+mj-lt"/>
              </a:rPr>
              <a:t>Fases</a:t>
            </a:r>
            <a:r>
              <a:rPr lang="en-US" sz="2000" dirty="0" smtClean="0">
                <a:latin typeface="+mj-lt"/>
              </a:rPr>
              <a:t>, </a:t>
            </a:r>
            <a:r>
              <a:rPr lang="en-US" sz="2000" dirty="0" err="1" smtClean="0">
                <a:latin typeface="+mj-lt"/>
              </a:rPr>
              <a:t>entradas</a:t>
            </a:r>
            <a:r>
              <a:rPr lang="en-US" sz="2000" dirty="0" smtClean="0">
                <a:latin typeface="+mj-lt"/>
              </a:rPr>
              <a:t> y </a:t>
            </a:r>
            <a:r>
              <a:rPr lang="en-US" sz="2000" dirty="0" err="1" smtClean="0">
                <a:latin typeface="+mj-lt"/>
              </a:rPr>
              <a:t>salidas</a:t>
            </a:r>
            <a:endParaRPr lang="en-US" sz="2000" dirty="0">
              <a:latin typeface="+mj-lt"/>
            </a:endParaRPr>
          </a:p>
          <a:p>
            <a:pPr fontAlgn="base"/>
            <a:r>
              <a:rPr lang="en-US" sz="2000" dirty="0">
                <a:latin typeface="+mj-lt"/>
              </a:rPr>
              <a:t>2.3. </a:t>
            </a:r>
            <a:r>
              <a:rPr lang="en-US" sz="2000" dirty="0" smtClean="0">
                <a:latin typeface="+mj-lt"/>
              </a:rPr>
              <a:t>Las ISOs de la </a:t>
            </a:r>
            <a:r>
              <a:rPr lang="en-US" sz="2000" dirty="0" err="1" smtClean="0">
                <a:latin typeface="+mj-lt"/>
              </a:rPr>
              <a:t>Sostenibilidad</a:t>
            </a:r>
            <a:endParaRPr lang="en-US" sz="2000" dirty="0">
              <a:latin typeface="+mj-lt"/>
            </a:endParaRPr>
          </a:p>
          <a:p>
            <a:pPr fontAlgn="base"/>
            <a:r>
              <a:rPr lang="en-US" sz="2000" dirty="0">
                <a:latin typeface="+mj-lt"/>
              </a:rPr>
              <a:t>2.3.1. </a:t>
            </a:r>
            <a:r>
              <a:rPr lang="en-US" sz="2000" dirty="0" smtClean="0">
                <a:latin typeface="+mj-lt"/>
              </a:rPr>
              <a:t>El </a:t>
            </a:r>
            <a:r>
              <a:rPr lang="en-US" sz="2000" dirty="0" err="1" smtClean="0">
                <a:latin typeface="+mj-lt"/>
              </a:rPr>
              <a:t>Estándar</a:t>
            </a:r>
            <a:r>
              <a:rPr lang="en-US" sz="2000" dirty="0" smtClean="0">
                <a:latin typeface="+mj-lt"/>
              </a:rPr>
              <a:t> de </a:t>
            </a:r>
            <a:r>
              <a:rPr lang="en-US" sz="2000" dirty="0" err="1" smtClean="0">
                <a:latin typeface="+mj-lt"/>
              </a:rPr>
              <a:t>Gestión</a:t>
            </a:r>
            <a:r>
              <a:rPr lang="en-US" sz="2000" dirty="0" smtClean="0">
                <a:latin typeface="+mj-lt"/>
              </a:rPr>
              <a:t> de la </a:t>
            </a:r>
            <a:r>
              <a:rPr lang="en-US" sz="2000" dirty="0" err="1" smtClean="0">
                <a:latin typeface="+mj-lt"/>
              </a:rPr>
              <a:t>Energía</a:t>
            </a:r>
            <a:r>
              <a:rPr lang="en-US" sz="2000" dirty="0" smtClean="0">
                <a:latin typeface="+mj-lt"/>
              </a:rPr>
              <a:t> </a:t>
            </a:r>
            <a:r>
              <a:rPr lang="en-US" sz="2000" dirty="0">
                <a:latin typeface="+mj-lt"/>
              </a:rPr>
              <a:t>ISO 50001</a:t>
            </a:r>
          </a:p>
          <a:p>
            <a:pPr fontAlgn="base"/>
            <a:r>
              <a:rPr lang="en-US" sz="2000" dirty="0">
                <a:latin typeface="+mj-lt"/>
              </a:rPr>
              <a:t>2.3.2. </a:t>
            </a:r>
            <a:r>
              <a:rPr lang="en-US" sz="2000" dirty="0" smtClean="0">
                <a:latin typeface="+mj-lt"/>
              </a:rPr>
              <a:t>El </a:t>
            </a:r>
            <a:r>
              <a:rPr lang="en-US" sz="2000" dirty="0" err="1" smtClean="0">
                <a:latin typeface="+mj-lt"/>
              </a:rPr>
              <a:t>Estándard</a:t>
            </a:r>
            <a:r>
              <a:rPr lang="en-US" sz="2000" dirty="0" smtClean="0">
                <a:latin typeface="+mj-lt"/>
              </a:rPr>
              <a:t> de </a:t>
            </a:r>
            <a:r>
              <a:rPr lang="en-US" sz="2000" dirty="0" err="1" smtClean="0">
                <a:latin typeface="+mj-lt"/>
              </a:rPr>
              <a:t>Gestión</a:t>
            </a:r>
            <a:r>
              <a:rPr lang="en-US" sz="2000" dirty="0" smtClean="0">
                <a:latin typeface="+mj-lt"/>
              </a:rPr>
              <a:t> </a:t>
            </a:r>
            <a:r>
              <a:rPr lang="en-US" sz="2000" dirty="0" err="1" smtClean="0">
                <a:latin typeface="+mj-lt"/>
              </a:rPr>
              <a:t>Ambiental</a:t>
            </a:r>
            <a:r>
              <a:rPr lang="en-US" sz="2000" dirty="0" smtClean="0">
                <a:latin typeface="+mj-lt"/>
              </a:rPr>
              <a:t> </a:t>
            </a:r>
            <a:r>
              <a:rPr lang="en-US" sz="2000" dirty="0">
                <a:latin typeface="+mj-lt"/>
              </a:rPr>
              <a:t>ISO 14001</a:t>
            </a:r>
          </a:p>
          <a:p>
            <a:pPr fontAlgn="base"/>
            <a:r>
              <a:rPr lang="en-US" sz="2000" dirty="0">
                <a:latin typeface="+mj-lt"/>
              </a:rPr>
              <a:t>2.3.3. </a:t>
            </a:r>
            <a:r>
              <a:rPr lang="en-US" sz="2000" dirty="0" smtClean="0">
                <a:latin typeface="+mj-lt"/>
              </a:rPr>
              <a:t>La </a:t>
            </a:r>
            <a:r>
              <a:rPr lang="en-US" sz="2000" dirty="0" err="1" smtClean="0">
                <a:latin typeface="+mj-lt"/>
              </a:rPr>
              <a:t>Guía</a:t>
            </a:r>
            <a:r>
              <a:rPr lang="en-US" sz="2000" dirty="0" smtClean="0">
                <a:latin typeface="+mj-lt"/>
              </a:rPr>
              <a:t> de </a:t>
            </a:r>
            <a:r>
              <a:rPr lang="en-US" sz="2000" dirty="0" err="1" smtClean="0">
                <a:latin typeface="+mj-lt"/>
              </a:rPr>
              <a:t>Responsabilidad</a:t>
            </a:r>
            <a:r>
              <a:rPr lang="en-US" sz="2000" dirty="0" smtClean="0">
                <a:latin typeface="+mj-lt"/>
              </a:rPr>
              <a:t> Social  </a:t>
            </a:r>
            <a:r>
              <a:rPr lang="en-US" sz="2000" dirty="0">
                <a:latin typeface="+mj-lt"/>
              </a:rPr>
              <a:t>ISO 26000</a:t>
            </a:r>
          </a:p>
          <a:p>
            <a:pPr fontAlgn="base"/>
            <a:r>
              <a:rPr lang="en-US" sz="2000" dirty="0">
                <a:latin typeface="+mj-lt"/>
              </a:rPr>
              <a:t>2.3.4. </a:t>
            </a:r>
            <a:r>
              <a:rPr lang="en-US" sz="2000" dirty="0" smtClean="0">
                <a:latin typeface="+mj-lt"/>
              </a:rPr>
              <a:t>El </a:t>
            </a:r>
            <a:r>
              <a:rPr lang="en-US" sz="2000" dirty="0" err="1" smtClean="0">
                <a:latin typeface="+mj-lt"/>
              </a:rPr>
              <a:t>Estándard</a:t>
            </a:r>
            <a:r>
              <a:rPr lang="en-US" sz="2000" dirty="0" smtClean="0">
                <a:latin typeface="+mj-lt"/>
              </a:rPr>
              <a:t> de </a:t>
            </a:r>
            <a:r>
              <a:rPr lang="en-US" sz="2000" dirty="0" err="1" smtClean="0">
                <a:latin typeface="+mj-lt"/>
              </a:rPr>
              <a:t>Gestión</a:t>
            </a:r>
            <a:r>
              <a:rPr lang="en-US" sz="2000" dirty="0" smtClean="0">
                <a:latin typeface="+mj-lt"/>
              </a:rPr>
              <a:t> de la </a:t>
            </a:r>
            <a:r>
              <a:rPr lang="en-US" sz="2000" dirty="0" err="1" smtClean="0">
                <a:latin typeface="+mj-lt"/>
              </a:rPr>
              <a:t>Calidad</a:t>
            </a:r>
            <a:r>
              <a:rPr lang="en-US" sz="2000" dirty="0" smtClean="0">
                <a:latin typeface="+mj-lt"/>
              </a:rPr>
              <a:t> </a:t>
            </a:r>
            <a:r>
              <a:rPr lang="en-US" sz="2000" dirty="0">
                <a:latin typeface="+mj-lt"/>
              </a:rPr>
              <a:t>ISO 9001</a:t>
            </a:r>
          </a:p>
        </p:txBody>
      </p:sp>
      <p:sp>
        <p:nvSpPr>
          <p:cNvPr id="4" name="Footer Placeholder 3"/>
          <p:cNvSpPr>
            <a:spLocks noGrp="1"/>
          </p:cNvSpPr>
          <p:nvPr>
            <p:ph type="ftr" sz="quarter" idx="11"/>
          </p:nvPr>
        </p:nvSpPr>
        <p:spPr/>
        <p:txBody>
          <a:bodyPr/>
          <a:lstStyle/>
          <a:p>
            <a:r>
              <a:rPr lang="en-US" dirty="0" smtClean="0"/>
              <a:t>©Copyright GPM 2009-2013</a:t>
            </a:r>
            <a:endParaRPr lang="en-US" dirty="0"/>
          </a:p>
        </p:txBody>
      </p:sp>
      <p:pic>
        <p:nvPicPr>
          <p:cNvPr id="7170" name="Picture 2" descr="GPM-b-Certification-Slid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87" t="5133" r="4321" b="9018"/>
          <a:stretch/>
        </p:blipFill>
        <p:spPr bwMode="auto">
          <a:xfrm>
            <a:off x="6629401" y="1587500"/>
            <a:ext cx="2260600" cy="2336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77001" y="3810000"/>
            <a:ext cx="2666999" cy="1200329"/>
          </a:xfrm>
          <a:prstGeom prst="rect">
            <a:avLst/>
          </a:prstGeom>
          <a:noFill/>
        </p:spPr>
        <p:txBody>
          <a:bodyPr wrap="square" rtlCol="0">
            <a:spAutoFit/>
          </a:bodyPr>
          <a:lstStyle/>
          <a:p>
            <a:pPr algn="ctr"/>
            <a:r>
              <a:rPr lang="en-US" dirty="0" err="1" smtClean="0"/>
              <a:t>Pregunte</a:t>
            </a:r>
            <a:r>
              <a:rPr lang="en-US" dirty="0" smtClean="0"/>
              <a:t> a </a:t>
            </a:r>
            <a:r>
              <a:rPr lang="en-US" dirty="0" err="1" smtClean="0"/>
              <a:t>su</a:t>
            </a:r>
            <a:r>
              <a:rPr lang="en-US" dirty="0" smtClean="0"/>
              <a:t> </a:t>
            </a:r>
            <a:r>
              <a:rPr lang="en-US" dirty="0" err="1" smtClean="0"/>
              <a:t>Capacitador</a:t>
            </a:r>
            <a:r>
              <a:rPr lang="en-US" dirty="0" smtClean="0"/>
              <a:t> </a:t>
            </a:r>
            <a:r>
              <a:rPr lang="en-US" dirty="0" err="1" smtClean="0"/>
              <a:t>sobre</a:t>
            </a:r>
            <a:r>
              <a:rPr lang="en-US" dirty="0" smtClean="0"/>
              <a:t> los </a:t>
            </a:r>
            <a:r>
              <a:rPr lang="en-US" dirty="0" err="1" smtClean="0"/>
              <a:t>detalles</a:t>
            </a:r>
            <a:r>
              <a:rPr lang="en-US" dirty="0" smtClean="0"/>
              <a:t> de </a:t>
            </a:r>
            <a:r>
              <a:rPr lang="en-US" dirty="0" err="1" smtClean="0"/>
              <a:t>cómo</a:t>
            </a:r>
            <a:r>
              <a:rPr lang="en-US" dirty="0" smtClean="0"/>
              <a:t> </a:t>
            </a:r>
            <a:r>
              <a:rPr lang="en-US" dirty="0" err="1" smtClean="0"/>
              <a:t>puede</a:t>
            </a:r>
            <a:r>
              <a:rPr lang="en-US" dirty="0" smtClean="0"/>
              <a:t> </a:t>
            </a:r>
            <a:r>
              <a:rPr lang="en-US" dirty="0" err="1" smtClean="0"/>
              <a:t>lograr</a:t>
            </a:r>
            <a:r>
              <a:rPr lang="en-US" dirty="0" smtClean="0"/>
              <a:t> </a:t>
            </a:r>
            <a:r>
              <a:rPr lang="en-US" dirty="0" err="1" smtClean="0"/>
              <a:t>su</a:t>
            </a:r>
            <a:r>
              <a:rPr lang="en-US" dirty="0" smtClean="0"/>
              <a:t> </a:t>
            </a:r>
            <a:r>
              <a:rPr lang="en-US" dirty="0" err="1" smtClean="0"/>
              <a:t>Certificación</a:t>
            </a:r>
            <a:r>
              <a:rPr lang="en-US" dirty="0" smtClean="0"/>
              <a:t>!</a:t>
            </a:r>
            <a:endParaRPr lang="en-US" dirty="0"/>
          </a:p>
        </p:txBody>
      </p:sp>
      <p:sp>
        <p:nvSpPr>
          <p:cNvPr id="3" name="TextBox 2"/>
          <p:cNvSpPr txBox="1"/>
          <p:nvPr/>
        </p:nvSpPr>
        <p:spPr>
          <a:xfrm>
            <a:off x="304800" y="5257800"/>
            <a:ext cx="6248400" cy="646331"/>
          </a:xfrm>
          <a:prstGeom prst="rect">
            <a:avLst/>
          </a:prstGeom>
          <a:noFill/>
        </p:spPr>
        <p:txBody>
          <a:bodyPr wrap="square" rtlCol="0">
            <a:spAutoFit/>
          </a:bodyPr>
          <a:lstStyle/>
          <a:p>
            <a:r>
              <a:rPr lang="en-US" dirty="0" smtClean="0"/>
              <a:t>Este </a:t>
            </a:r>
            <a:r>
              <a:rPr lang="en-US" dirty="0" err="1" smtClean="0"/>
              <a:t>curso</a:t>
            </a:r>
            <a:r>
              <a:rPr lang="en-US" dirty="0" smtClean="0"/>
              <a:t> lo </a:t>
            </a:r>
            <a:r>
              <a:rPr lang="en-US" dirty="0" err="1" smtClean="0"/>
              <a:t>preparará</a:t>
            </a:r>
            <a:r>
              <a:rPr lang="en-US" dirty="0" smtClean="0"/>
              <a:t> </a:t>
            </a:r>
            <a:r>
              <a:rPr lang="en-US" dirty="0" err="1" smtClean="0"/>
              <a:t>para</a:t>
            </a:r>
            <a:r>
              <a:rPr lang="en-US" dirty="0" smtClean="0"/>
              <a:t> la </a:t>
            </a:r>
            <a:r>
              <a:rPr lang="en-US" dirty="0" err="1" smtClean="0"/>
              <a:t>Certificación</a:t>
            </a:r>
            <a:r>
              <a:rPr lang="en-US" dirty="0" smtClean="0"/>
              <a:t> IPMA </a:t>
            </a:r>
            <a:r>
              <a:rPr lang="en-US" dirty="0" err="1" smtClean="0"/>
              <a:t>Nivel</a:t>
            </a:r>
            <a:r>
              <a:rPr lang="en-US" dirty="0" smtClean="0"/>
              <a:t> D</a:t>
            </a:r>
          </a:p>
          <a:p>
            <a:r>
              <a:rPr lang="en-US" dirty="0" smtClean="0"/>
              <a:t>	</a:t>
            </a:r>
            <a:endParaRPr lang="en-US" dirty="0"/>
          </a:p>
        </p:txBody>
      </p:sp>
      <p:pic>
        <p:nvPicPr>
          <p:cNvPr id="6" name="Picture 5"/>
          <p:cNvPicPr>
            <a:picLocks noChangeAspect="1"/>
          </p:cNvPicPr>
          <p:nvPr/>
        </p:nvPicPr>
        <p:blipFill>
          <a:blip r:embed="rId4" cstate="print"/>
          <a:stretch>
            <a:fillRect/>
          </a:stretch>
        </p:blipFill>
        <p:spPr>
          <a:xfrm>
            <a:off x="7467600" y="4953000"/>
            <a:ext cx="849013" cy="1041400"/>
          </a:xfrm>
          <a:prstGeom prst="rect">
            <a:avLst/>
          </a:prstGeom>
        </p:spPr>
      </p:pic>
    </p:spTree>
    <p:extLst>
      <p:ext uri="{BB962C8B-B14F-4D97-AF65-F5344CB8AC3E}">
        <p14:creationId xmlns:p14="http://schemas.microsoft.com/office/powerpoint/2010/main" val="218519285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p:nvPr>
        </p:nvSpPr>
        <p:spPr>
          <a:xfrm>
            <a:off x="685800" y="381000"/>
            <a:ext cx="7772400" cy="533400"/>
          </a:xfrm>
        </p:spPr>
        <p:txBody>
          <a:bodyPr/>
          <a:lstStyle/>
          <a:p>
            <a:r>
              <a:rPr lang="en-US" dirty="0" err="1" smtClean="0"/>
              <a:t>Donde</a:t>
            </a:r>
            <a:r>
              <a:rPr lang="en-US" dirty="0" smtClean="0"/>
              <a:t> la </a:t>
            </a:r>
            <a:r>
              <a:rPr lang="en-US" dirty="0" err="1" smtClean="0"/>
              <a:t>Sostenibilidad</a:t>
            </a:r>
            <a:r>
              <a:rPr lang="en-US" dirty="0" smtClean="0"/>
              <a:t> </a:t>
            </a:r>
            <a:r>
              <a:rPr lang="en-US" dirty="0" err="1" smtClean="0"/>
              <a:t>Existe</a:t>
            </a:r>
            <a:endParaRPr lang="en-US" dirty="0" smtClean="0"/>
          </a:p>
        </p:txBody>
      </p:sp>
      <p:pic>
        <p:nvPicPr>
          <p:cNvPr id="2457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1" y="1063626"/>
            <a:ext cx="6980238" cy="533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225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1600201"/>
            <a:ext cx="22225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25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6431" y="3949700"/>
            <a:ext cx="963613"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254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1" y="3352802"/>
            <a:ext cx="10509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583" name="Elbow Connector 11"/>
          <p:cNvCxnSpPr>
            <a:cxnSpLocks noChangeShapeType="1"/>
          </p:cNvCxnSpPr>
          <p:nvPr/>
        </p:nvCxnSpPr>
        <p:spPr bwMode="auto">
          <a:xfrm rot="16200000" flipH="1">
            <a:off x="696120" y="4055270"/>
            <a:ext cx="733425" cy="617537"/>
          </a:xfrm>
          <a:prstGeom prst="bentConnector2">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24584" name="Elbow Connector 22"/>
          <p:cNvCxnSpPr>
            <a:cxnSpLocks noChangeShapeType="1"/>
          </p:cNvCxnSpPr>
          <p:nvPr/>
        </p:nvCxnSpPr>
        <p:spPr bwMode="auto">
          <a:xfrm rot="10800000" flipV="1">
            <a:off x="754063" y="1981200"/>
            <a:ext cx="2059475" cy="1371600"/>
          </a:xfrm>
          <a:prstGeom prst="bentConnector3">
            <a:avLst>
              <a:gd name="adj1" fmla="val 99500"/>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24585" name="Straight Arrow Connector 22542"/>
          <p:cNvCxnSpPr>
            <a:cxnSpLocks noChangeShapeType="1"/>
          </p:cNvCxnSpPr>
          <p:nvPr/>
        </p:nvCxnSpPr>
        <p:spPr bwMode="auto">
          <a:xfrm flipV="1">
            <a:off x="1295400" y="3198812"/>
            <a:ext cx="4648200" cy="458788"/>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24586" name="TextBox 22543"/>
          <p:cNvSpPr txBox="1">
            <a:spLocks noChangeArrowheads="1"/>
          </p:cNvSpPr>
          <p:nvPr/>
        </p:nvSpPr>
        <p:spPr bwMode="auto">
          <a:xfrm>
            <a:off x="3886200" y="0"/>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err="1" smtClean="0">
                <a:solidFill>
                  <a:srgbClr val="FF0000"/>
                </a:solidFill>
                <a:latin typeface="Eras Bold ITC" pitchFamily="34" charset="0"/>
              </a:rPr>
              <a:t>Necesita</a:t>
            </a:r>
            <a:r>
              <a:rPr lang="en-US" sz="2400" dirty="0" smtClean="0">
                <a:solidFill>
                  <a:srgbClr val="FF0000"/>
                </a:solidFill>
                <a:latin typeface="Eras Bold ITC" pitchFamily="34" charset="0"/>
              </a:rPr>
              <a:t> </a:t>
            </a:r>
            <a:endParaRPr lang="en-US" sz="2400" dirty="0">
              <a:solidFill>
                <a:srgbClr val="FF0000"/>
              </a:solidFill>
              <a:latin typeface="Eras Bold ITC" pitchFamily="34" charset="0"/>
            </a:endParaRPr>
          </a:p>
        </p:txBody>
      </p:sp>
      <p:cxnSp>
        <p:nvCxnSpPr>
          <p:cNvPr id="22546" name="Straight Arrow Connector 22545"/>
          <p:cNvCxnSpPr/>
          <p:nvPr/>
        </p:nvCxnSpPr>
        <p:spPr bwMode="auto">
          <a:xfrm>
            <a:off x="4572000" y="381000"/>
            <a:ext cx="0" cy="223838"/>
          </a:xfrm>
          <a:prstGeom prst="straightConnector1">
            <a:avLst/>
          </a:prstGeom>
          <a:ln>
            <a:solidFill>
              <a:srgbClr val="FF0000"/>
            </a:solidFill>
            <a:headEnd type="none" w="med" len="med"/>
            <a:tailEnd type="arrow"/>
          </a:ln>
        </p:spPr>
        <p:style>
          <a:lnRef idx="3">
            <a:schemeClr val="accent6"/>
          </a:lnRef>
          <a:fillRef idx="0">
            <a:schemeClr val="accent6"/>
          </a:fillRef>
          <a:effectRef idx="2">
            <a:schemeClr val="accent6"/>
          </a:effectRef>
          <a:fontRef idx="minor">
            <a:schemeClr val="tx1"/>
          </a:fontRef>
        </p:style>
      </p:cxnSp>
      <p:pic>
        <p:nvPicPr>
          <p:cNvPr id="2458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05500" y="3048000"/>
            <a:ext cx="1592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9" name="Date Placeholder 3"/>
          <p:cNvSpPr txBox="1">
            <a:spLocks/>
          </p:cNvSpPr>
          <p:nvPr/>
        </p:nvSpPr>
        <p:spPr bwMode="auto">
          <a:xfrm>
            <a:off x="1524000" y="6575425"/>
            <a:ext cx="3352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a:solidFill>
                  <a:srgbClr val="FFFFFF"/>
                </a:solidFill>
              </a:rPr>
              <a:t>Global Sustainability Community of Practice</a:t>
            </a:r>
          </a:p>
          <a:p>
            <a:pPr eaLnBrk="1" hangingPunct="1"/>
            <a:endParaRPr lang="en-US" sz="1000">
              <a:solidFill>
                <a:srgbClr val="455560"/>
              </a:solidFill>
            </a:endParaRPr>
          </a:p>
        </p:txBody>
      </p:sp>
    </p:spTree>
    <p:extLst>
      <p:ext uri="{BB962C8B-B14F-4D97-AF65-F5344CB8AC3E}">
        <p14:creationId xmlns:p14="http://schemas.microsoft.com/office/powerpoint/2010/main" val="205981511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Gobernanza</a:t>
            </a:r>
            <a:r>
              <a:rPr lang="en-US" dirty="0" smtClean="0"/>
              <a:t> de los </a:t>
            </a:r>
            <a:r>
              <a:rPr lang="en-US" dirty="0" err="1" smtClean="0"/>
              <a:t>Proyectos</a:t>
            </a:r>
            <a:endParaRPr lang="en-US" dirty="0"/>
          </a:p>
        </p:txBody>
      </p:sp>
      <p:sp>
        <p:nvSpPr>
          <p:cNvPr id="3" name="Content Placeholder 2"/>
          <p:cNvSpPr>
            <a:spLocks noGrp="1"/>
          </p:cNvSpPr>
          <p:nvPr>
            <p:ph idx="1"/>
          </p:nvPr>
        </p:nvSpPr>
        <p:spPr>
          <a:xfrm>
            <a:off x="457200" y="1447800"/>
            <a:ext cx="8229600" cy="4525963"/>
          </a:xfrm>
        </p:spPr>
        <p:txBody>
          <a:bodyPr>
            <a:normAutofit lnSpcReduction="10000"/>
          </a:bodyPr>
          <a:lstStyle/>
          <a:p>
            <a:pPr>
              <a:buFont typeface="Wingdings" charset="2"/>
              <a:buChar char="q"/>
            </a:pPr>
            <a:r>
              <a:rPr lang="es-ES" sz="1900" dirty="0" smtClean="0"/>
              <a:t>La gobernanza es el marco por el cual una organización está dirigida y controlada. La gobernanza del proyecto incluye, pero no está limitado a, aquellas áreas de gobierno de la organización que están específicamente relacionados con las actividades del proyecto. </a:t>
            </a:r>
            <a:endParaRPr lang="en-US" sz="1900" b="0" dirty="0"/>
          </a:p>
          <a:p>
            <a:r>
              <a:rPr lang="es-ES" sz="1900" dirty="0" smtClean="0"/>
              <a:t>La gobernanza del proyecto puede incluir temas como los siguientes:</a:t>
            </a:r>
            <a:endParaRPr lang="en-US" sz="1900" dirty="0"/>
          </a:p>
          <a:p>
            <a:pPr lvl="1"/>
            <a:r>
              <a:rPr lang="en-US" sz="1900" dirty="0"/>
              <a:t>—  </a:t>
            </a:r>
            <a:r>
              <a:rPr lang="en-US" sz="1900" dirty="0" smtClean="0"/>
              <a:t>la </a:t>
            </a:r>
            <a:r>
              <a:rPr lang="en-US" sz="1900" dirty="0" err="1" smtClean="0"/>
              <a:t>definición</a:t>
            </a:r>
            <a:r>
              <a:rPr lang="en-US" sz="1900" dirty="0" smtClean="0"/>
              <a:t> de la </a:t>
            </a:r>
            <a:r>
              <a:rPr lang="en-US" sz="1900" dirty="0" err="1" smtClean="0"/>
              <a:t>estructura</a:t>
            </a:r>
            <a:r>
              <a:rPr lang="en-US" sz="1900" dirty="0" smtClean="0"/>
              <a:t> de </a:t>
            </a:r>
            <a:r>
              <a:rPr lang="en-US" sz="1900" dirty="0" err="1" smtClean="0"/>
              <a:t>gestión</a:t>
            </a:r>
            <a:r>
              <a:rPr lang="en-US" sz="1900" dirty="0" smtClean="0"/>
              <a:t>; </a:t>
            </a:r>
            <a:endParaRPr lang="en-US" sz="1900" dirty="0"/>
          </a:p>
          <a:p>
            <a:pPr lvl="1"/>
            <a:r>
              <a:rPr lang="en-US" sz="1900" dirty="0"/>
              <a:t>—  </a:t>
            </a:r>
            <a:r>
              <a:rPr lang="en-US" sz="1900" dirty="0" err="1" smtClean="0"/>
              <a:t>las</a:t>
            </a:r>
            <a:r>
              <a:rPr lang="en-US" sz="1900" dirty="0" smtClean="0"/>
              <a:t> </a:t>
            </a:r>
            <a:r>
              <a:rPr lang="en-US" sz="1900" dirty="0" err="1" smtClean="0"/>
              <a:t>políticas</a:t>
            </a:r>
            <a:r>
              <a:rPr lang="en-US" sz="1900" dirty="0" smtClean="0"/>
              <a:t>, </a:t>
            </a:r>
            <a:r>
              <a:rPr lang="en-US" sz="1900" dirty="0" err="1" smtClean="0"/>
              <a:t>procesos</a:t>
            </a:r>
            <a:r>
              <a:rPr lang="en-US" sz="1900" dirty="0" smtClean="0"/>
              <a:t> y </a:t>
            </a:r>
            <a:r>
              <a:rPr lang="en-US" sz="1900" dirty="0" err="1" smtClean="0"/>
              <a:t>metodologías</a:t>
            </a:r>
            <a:r>
              <a:rPr lang="en-US" sz="1900" dirty="0" smtClean="0"/>
              <a:t> a ser </a:t>
            </a:r>
            <a:r>
              <a:rPr lang="en-US" sz="1900" dirty="0" err="1" smtClean="0"/>
              <a:t>utilizadas</a:t>
            </a:r>
            <a:r>
              <a:rPr lang="en-US" sz="1900" dirty="0" smtClean="0"/>
              <a:t>; </a:t>
            </a:r>
            <a:endParaRPr lang="en-US" sz="1900" dirty="0"/>
          </a:p>
          <a:p>
            <a:pPr lvl="1"/>
            <a:r>
              <a:rPr lang="en-US" sz="1900" dirty="0"/>
              <a:t>—  </a:t>
            </a:r>
            <a:r>
              <a:rPr lang="en-US" sz="1900" dirty="0" err="1" smtClean="0"/>
              <a:t>límites</a:t>
            </a:r>
            <a:r>
              <a:rPr lang="en-US" sz="1900" dirty="0" smtClean="0"/>
              <a:t> de </a:t>
            </a:r>
            <a:r>
              <a:rPr lang="en-US" sz="1900" dirty="0" err="1" smtClean="0"/>
              <a:t>autoridad</a:t>
            </a:r>
            <a:r>
              <a:rPr lang="en-US" sz="1900" dirty="0" smtClean="0"/>
              <a:t> </a:t>
            </a:r>
            <a:r>
              <a:rPr lang="en-US" sz="1900" dirty="0" err="1" smtClean="0"/>
              <a:t>para</a:t>
            </a:r>
            <a:r>
              <a:rPr lang="en-US" sz="1900" dirty="0" smtClean="0"/>
              <a:t> la </a:t>
            </a:r>
            <a:r>
              <a:rPr lang="en-US" sz="1900" dirty="0" err="1" smtClean="0"/>
              <a:t>toma</a:t>
            </a:r>
            <a:r>
              <a:rPr lang="en-US" sz="1900" dirty="0" smtClean="0"/>
              <a:t> de </a:t>
            </a:r>
            <a:r>
              <a:rPr lang="en-US" sz="1900" dirty="0" err="1" smtClean="0"/>
              <a:t>decisiones</a:t>
            </a:r>
            <a:r>
              <a:rPr lang="en-US" sz="1900" dirty="0" smtClean="0"/>
              <a:t>; </a:t>
            </a:r>
            <a:endParaRPr lang="en-US" sz="1900" dirty="0"/>
          </a:p>
          <a:p>
            <a:pPr lvl="1"/>
            <a:r>
              <a:rPr lang="en-US" sz="1900" dirty="0"/>
              <a:t>—  </a:t>
            </a:r>
            <a:r>
              <a:rPr lang="en-US" sz="1900" dirty="0" err="1" smtClean="0"/>
              <a:t>Responsabilidades</a:t>
            </a:r>
            <a:r>
              <a:rPr lang="en-US" sz="1900" dirty="0" smtClean="0"/>
              <a:t> y </a:t>
            </a:r>
            <a:r>
              <a:rPr lang="en-US" sz="1900" dirty="0" err="1" smtClean="0"/>
              <a:t>rendición</a:t>
            </a:r>
            <a:r>
              <a:rPr lang="en-US" sz="1900" dirty="0" smtClean="0"/>
              <a:t> de </a:t>
            </a:r>
            <a:r>
              <a:rPr lang="en-US" sz="1900" dirty="0" err="1" smtClean="0"/>
              <a:t>cuentas</a:t>
            </a:r>
            <a:r>
              <a:rPr lang="en-US" sz="1900" dirty="0" smtClean="0"/>
              <a:t> de </a:t>
            </a:r>
            <a:r>
              <a:rPr lang="en-US" sz="1900" dirty="0" err="1" smtClean="0"/>
              <a:t>las</a:t>
            </a:r>
            <a:r>
              <a:rPr lang="en-US" sz="1900" dirty="0" smtClean="0"/>
              <a:t> </a:t>
            </a:r>
            <a:r>
              <a:rPr lang="en-US" sz="1900" dirty="0" err="1" smtClean="0"/>
              <a:t>partes</a:t>
            </a:r>
            <a:r>
              <a:rPr lang="en-US" sz="1900" dirty="0" smtClean="0"/>
              <a:t> </a:t>
            </a:r>
            <a:r>
              <a:rPr lang="en-US" sz="1900" dirty="0" err="1" smtClean="0"/>
              <a:t>interesadas</a:t>
            </a:r>
            <a:r>
              <a:rPr lang="en-US" sz="1900" dirty="0" smtClean="0"/>
              <a:t>; </a:t>
            </a:r>
            <a:endParaRPr lang="en-US" sz="1900" dirty="0"/>
          </a:p>
          <a:p>
            <a:pPr lvl="1"/>
            <a:r>
              <a:rPr lang="en-US" sz="1900" dirty="0"/>
              <a:t>—  </a:t>
            </a:r>
            <a:r>
              <a:rPr lang="en-US" sz="1900" dirty="0" err="1" smtClean="0"/>
              <a:t>Interacciones</a:t>
            </a:r>
            <a:r>
              <a:rPr lang="en-US" sz="1900" dirty="0" smtClean="0"/>
              <a:t> tales </a:t>
            </a:r>
            <a:r>
              <a:rPr lang="en-US" sz="1900" dirty="0" err="1" smtClean="0"/>
              <a:t>como</a:t>
            </a:r>
            <a:r>
              <a:rPr lang="en-US" sz="1900" dirty="0" smtClean="0"/>
              <a:t> </a:t>
            </a:r>
            <a:r>
              <a:rPr lang="en-US" sz="1900" dirty="0" err="1" smtClean="0"/>
              <a:t>informes</a:t>
            </a:r>
            <a:r>
              <a:rPr lang="en-US" sz="1900" dirty="0" smtClean="0"/>
              <a:t> y la </a:t>
            </a:r>
            <a:r>
              <a:rPr lang="en-US" sz="1900" dirty="0" err="1" smtClean="0"/>
              <a:t>escalación</a:t>
            </a:r>
            <a:r>
              <a:rPr lang="en-US" sz="1900" dirty="0" smtClean="0"/>
              <a:t> de </a:t>
            </a:r>
            <a:r>
              <a:rPr lang="en-US" sz="1900" dirty="0" err="1" smtClean="0"/>
              <a:t>incidentes</a:t>
            </a:r>
            <a:r>
              <a:rPr lang="en-US" sz="1900" dirty="0" smtClean="0"/>
              <a:t> o </a:t>
            </a:r>
            <a:r>
              <a:rPr lang="en-US" sz="1900" dirty="0" err="1" smtClean="0"/>
              <a:t>riesgos</a:t>
            </a:r>
            <a:r>
              <a:rPr lang="en-US" sz="1900" dirty="0" smtClean="0"/>
              <a:t>. </a:t>
            </a:r>
            <a:endParaRPr lang="en-US" sz="1900" dirty="0"/>
          </a:p>
          <a:p>
            <a:r>
              <a:rPr lang="es-ES" sz="1900" dirty="0" smtClean="0"/>
              <a:t>La responsabilidad de mantener la gobernanza de un proyecto se asigna usualmente ya sea al patrocinador del proyecto o a un comité de dirección del proyecto.</a:t>
            </a:r>
            <a:endParaRPr lang="en-US" sz="1900" dirty="0"/>
          </a:p>
        </p:txBody>
      </p:sp>
    </p:spTree>
    <p:extLst>
      <p:ext uri="{BB962C8B-B14F-4D97-AF65-F5344CB8AC3E}">
        <p14:creationId xmlns:p14="http://schemas.microsoft.com/office/powerpoint/2010/main" val="3766172052"/>
      </p:ext>
    </p:extLst>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2"/>
          <p:cNvSpPr>
            <a:spLocks noGrp="1" noChangeArrowheads="1"/>
          </p:cNvSpPr>
          <p:nvPr>
            <p:ph type="title"/>
          </p:nvPr>
        </p:nvSpPr>
        <p:spPr/>
        <p:txBody>
          <a:bodyPr/>
          <a:lstStyle/>
          <a:p>
            <a:r>
              <a:rPr lang="en-GB" dirty="0" err="1" smtClean="0"/>
              <a:t>Dirección</a:t>
            </a:r>
            <a:r>
              <a:rPr lang="en-GB" dirty="0" smtClean="0"/>
              <a:t> de </a:t>
            </a:r>
            <a:r>
              <a:rPr lang="en-GB" dirty="0" err="1" smtClean="0"/>
              <a:t>Proyectos</a:t>
            </a:r>
            <a:endParaRPr lang="en-US" dirty="0"/>
          </a:p>
        </p:txBody>
      </p:sp>
      <p:grpSp>
        <p:nvGrpSpPr>
          <p:cNvPr id="1379351" name="Group 23"/>
          <p:cNvGrpSpPr>
            <a:grpSpLocks/>
          </p:cNvGrpSpPr>
          <p:nvPr/>
        </p:nvGrpSpPr>
        <p:grpSpPr bwMode="auto">
          <a:xfrm>
            <a:off x="990601" y="838200"/>
            <a:ext cx="7212623" cy="5080000"/>
            <a:chOff x="1136" y="640"/>
            <a:chExt cx="4922" cy="3200"/>
          </a:xfrm>
        </p:grpSpPr>
        <p:grpSp>
          <p:nvGrpSpPr>
            <p:cNvPr id="1379331" name="Group 3"/>
            <p:cNvGrpSpPr>
              <a:grpSpLocks/>
            </p:cNvGrpSpPr>
            <p:nvPr/>
          </p:nvGrpSpPr>
          <p:grpSpPr bwMode="auto">
            <a:xfrm>
              <a:off x="2920" y="640"/>
              <a:ext cx="1381" cy="1168"/>
              <a:chOff x="2920" y="640"/>
              <a:chExt cx="1381" cy="1168"/>
            </a:xfrm>
          </p:grpSpPr>
          <p:sp>
            <p:nvSpPr>
              <p:cNvPr id="1379332" name="Rectangle 4"/>
              <p:cNvSpPr>
                <a:spLocks noChangeArrowheads="1"/>
              </p:cNvSpPr>
              <p:nvPr/>
            </p:nvSpPr>
            <p:spPr bwMode="auto">
              <a:xfrm>
                <a:off x="2920" y="640"/>
                <a:ext cx="1381" cy="832"/>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wrap="none" anchor="ctr"/>
              <a:lstStyle/>
              <a:p>
                <a:endParaRPr lang="en-US" dirty="0"/>
              </a:p>
            </p:txBody>
          </p:sp>
          <p:sp>
            <p:nvSpPr>
              <p:cNvPr id="1379333" name="Text Box 5"/>
              <p:cNvSpPr txBox="1">
                <a:spLocks noChangeArrowheads="1"/>
              </p:cNvSpPr>
              <p:nvPr/>
            </p:nvSpPr>
            <p:spPr bwMode="auto">
              <a:xfrm>
                <a:off x="3112" y="660"/>
                <a:ext cx="998"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err="1" smtClean="0">
                    <a:solidFill>
                      <a:schemeClr val="bg1"/>
                    </a:solidFill>
                  </a:rPr>
                  <a:t>Restricciones</a:t>
                </a:r>
                <a:endParaRPr lang="en-US" b="1" dirty="0">
                  <a:solidFill>
                    <a:schemeClr val="bg1"/>
                  </a:solidFill>
                </a:endParaRPr>
              </a:p>
            </p:txBody>
          </p:sp>
          <p:sp>
            <p:nvSpPr>
              <p:cNvPr id="1379334" name="Text Box 6"/>
              <p:cNvSpPr txBox="1">
                <a:spLocks noChangeArrowheads="1"/>
              </p:cNvSpPr>
              <p:nvPr/>
            </p:nvSpPr>
            <p:spPr bwMode="auto">
              <a:xfrm>
                <a:off x="2934" y="852"/>
                <a:ext cx="1367" cy="523"/>
              </a:xfrm>
              <a:prstGeom prst="rect">
                <a:avLst/>
              </a:prstGeom>
              <a:noFill/>
              <a:ln w="12700" cap="sq" algn="ctr">
                <a:noFill/>
                <a:miter lim="800000"/>
                <a:headEnd/>
                <a:tailEnd/>
              </a:ln>
              <a:effectLst/>
            </p:spPr>
            <p:txBody>
              <a:bodyPr wrap="square">
                <a:spAutoFit/>
              </a:bodyPr>
              <a:lstStyle/>
              <a:p>
                <a:pPr algn="l" eaLnBrk="1" hangingPunct="1"/>
                <a:r>
                  <a:rPr lang="en-GB" sz="1200" dirty="0" err="1" smtClean="0">
                    <a:solidFill>
                      <a:schemeClr val="bg1"/>
                    </a:solidFill>
                  </a:rPr>
                  <a:t>Tiempo</a:t>
                </a:r>
                <a:r>
                  <a:rPr lang="en-GB" sz="1200" dirty="0" smtClean="0">
                    <a:solidFill>
                      <a:schemeClr val="bg1"/>
                    </a:solidFill>
                  </a:rPr>
                  <a:t>, </a:t>
                </a:r>
                <a:r>
                  <a:rPr lang="en-GB" sz="1200" dirty="0" err="1" smtClean="0">
                    <a:solidFill>
                      <a:schemeClr val="bg1"/>
                    </a:solidFill>
                  </a:rPr>
                  <a:t>costo</a:t>
                </a:r>
                <a:r>
                  <a:rPr lang="en-GB" sz="1200" dirty="0" smtClean="0">
                    <a:solidFill>
                      <a:schemeClr val="bg1"/>
                    </a:solidFill>
                  </a:rPr>
                  <a:t>, </a:t>
                </a:r>
                <a:r>
                  <a:rPr lang="en-GB" sz="1200" dirty="0" err="1" smtClean="0">
                    <a:solidFill>
                      <a:schemeClr val="bg1"/>
                    </a:solidFill>
                  </a:rPr>
                  <a:t>calidad</a:t>
                </a:r>
                <a:r>
                  <a:rPr lang="en-GB" sz="1200" dirty="0" smtClean="0">
                    <a:solidFill>
                      <a:schemeClr val="bg1"/>
                    </a:solidFill>
                  </a:rPr>
                  <a:t>, </a:t>
                </a:r>
                <a:r>
                  <a:rPr lang="en-GB" sz="1200" dirty="0" err="1" smtClean="0">
                    <a:solidFill>
                      <a:schemeClr val="bg1"/>
                    </a:solidFill>
                  </a:rPr>
                  <a:t>técnología</a:t>
                </a:r>
                <a:r>
                  <a:rPr lang="en-GB" sz="1200" dirty="0" smtClean="0">
                    <a:solidFill>
                      <a:schemeClr val="bg1"/>
                    </a:solidFill>
                  </a:rPr>
                  <a:t>, </a:t>
                </a:r>
                <a:r>
                  <a:rPr lang="en-GB" sz="1200" dirty="0" err="1" smtClean="0">
                    <a:solidFill>
                      <a:schemeClr val="bg1"/>
                    </a:solidFill>
                  </a:rPr>
                  <a:t>otros</a:t>
                </a:r>
                <a:r>
                  <a:rPr lang="en-GB" sz="1200" dirty="0" smtClean="0">
                    <a:solidFill>
                      <a:schemeClr val="bg1"/>
                    </a:solidFill>
                  </a:rPr>
                  <a:t> </a:t>
                </a:r>
                <a:r>
                  <a:rPr lang="en-GB" sz="1200" dirty="0" err="1" smtClean="0">
                    <a:solidFill>
                      <a:schemeClr val="bg1"/>
                    </a:solidFill>
                  </a:rPr>
                  <a:t>parámetros</a:t>
                </a:r>
                <a:r>
                  <a:rPr lang="en-GB" sz="1200" dirty="0" smtClean="0">
                    <a:solidFill>
                      <a:schemeClr val="bg1"/>
                    </a:solidFill>
                  </a:rPr>
                  <a:t> de </a:t>
                </a:r>
                <a:r>
                  <a:rPr lang="en-GB" sz="1200" dirty="0" err="1" smtClean="0">
                    <a:solidFill>
                      <a:schemeClr val="bg1"/>
                    </a:solidFill>
                  </a:rPr>
                  <a:t>desempeño</a:t>
                </a:r>
                <a:r>
                  <a:rPr lang="en-GB" sz="1200" dirty="0" smtClean="0">
                    <a:solidFill>
                      <a:schemeClr val="bg1"/>
                    </a:solidFill>
                  </a:rPr>
                  <a:t>, </a:t>
                </a:r>
                <a:r>
                  <a:rPr lang="en-GB" sz="1200" dirty="0">
                    <a:solidFill>
                      <a:schemeClr val="bg1"/>
                    </a:solidFill>
                  </a:rPr>
                  <a:t>legal, </a:t>
                </a:r>
                <a:r>
                  <a:rPr lang="en-GB" sz="1200" dirty="0" err="1" smtClean="0">
                    <a:solidFill>
                      <a:schemeClr val="bg1"/>
                    </a:solidFill>
                  </a:rPr>
                  <a:t>ambiental</a:t>
                </a:r>
                <a:endParaRPr lang="en-US" sz="1200" dirty="0">
                  <a:solidFill>
                    <a:schemeClr val="bg1"/>
                  </a:solidFill>
                </a:endParaRPr>
              </a:p>
            </p:txBody>
          </p:sp>
          <p:sp>
            <p:nvSpPr>
              <p:cNvPr id="1379335" name="Line 7"/>
              <p:cNvSpPr>
                <a:spLocks noChangeShapeType="1"/>
              </p:cNvSpPr>
              <p:nvPr/>
            </p:nvSpPr>
            <p:spPr bwMode="auto">
              <a:xfrm>
                <a:off x="3560" y="1536"/>
                <a:ext cx="0" cy="272"/>
              </a:xfrm>
              <a:prstGeom prst="line">
                <a:avLst/>
              </a:prstGeom>
              <a:noFill/>
              <a:ln w="12700" cap="sq">
                <a:solidFill>
                  <a:schemeClr val="tx1"/>
                </a:solidFill>
                <a:round/>
                <a:headEnd/>
                <a:tailEnd type="triangle" w="med" len="med"/>
              </a:ln>
              <a:effectLst/>
            </p:spPr>
            <p:txBody>
              <a:bodyPr anchor="ctr"/>
              <a:lstStyle/>
              <a:p>
                <a:endParaRPr lang="en-US" dirty="0"/>
              </a:p>
            </p:txBody>
          </p:sp>
        </p:grpSp>
        <p:grpSp>
          <p:nvGrpSpPr>
            <p:cNvPr id="1379336" name="Group 8"/>
            <p:cNvGrpSpPr>
              <a:grpSpLocks/>
            </p:cNvGrpSpPr>
            <p:nvPr/>
          </p:nvGrpSpPr>
          <p:grpSpPr bwMode="auto">
            <a:xfrm>
              <a:off x="2952" y="2680"/>
              <a:ext cx="1446" cy="1160"/>
              <a:chOff x="2952" y="2680"/>
              <a:chExt cx="1446" cy="1160"/>
            </a:xfrm>
          </p:grpSpPr>
          <p:sp>
            <p:nvSpPr>
              <p:cNvPr id="1379337" name="Rectangle 9"/>
              <p:cNvSpPr>
                <a:spLocks noChangeArrowheads="1"/>
              </p:cNvSpPr>
              <p:nvPr/>
            </p:nvSpPr>
            <p:spPr bwMode="auto">
              <a:xfrm>
                <a:off x="2952" y="3008"/>
                <a:ext cx="1349" cy="832"/>
              </a:xfrm>
              <a:prstGeom prst="rect">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wrap="none" anchor="ctr"/>
              <a:lstStyle/>
              <a:p>
                <a:endParaRPr lang="en-US" dirty="0"/>
              </a:p>
            </p:txBody>
          </p:sp>
          <p:sp>
            <p:nvSpPr>
              <p:cNvPr id="1379338" name="Text Box 10"/>
              <p:cNvSpPr txBox="1">
                <a:spLocks noChangeArrowheads="1"/>
              </p:cNvSpPr>
              <p:nvPr/>
            </p:nvSpPr>
            <p:spPr bwMode="auto">
              <a:xfrm>
                <a:off x="3158" y="3060"/>
                <a:ext cx="1007"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a:solidFill>
                      <a:schemeClr val="bg1"/>
                    </a:solidFill>
                  </a:rPr>
                  <a:t>Mechanisms</a:t>
                </a:r>
                <a:endParaRPr lang="en-US" b="1" dirty="0">
                  <a:solidFill>
                    <a:schemeClr val="bg1"/>
                  </a:solidFill>
                </a:endParaRPr>
              </a:p>
            </p:txBody>
          </p:sp>
          <p:sp>
            <p:nvSpPr>
              <p:cNvPr id="1379339" name="Text Box 11"/>
              <p:cNvSpPr txBox="1">
                <a:spLocks noChangeArrowheads="1"/>
              </p:cNvSpPr>
              <p:nvPr/>
            </p:nvSpPr>
            <p:spPr bwMode="auto">
              <a:xfrm>
                <a:off x="2953" y="3316"/>
                <a:ext cx="1445" cy="291"/>
              </a:xfrm>
              <a:prstGeom prst="rect">
                <a:avLst/>
              </a:prstGeom>
              <a:noFill/>
              <a:ln w="12700" cap="sq" algn="ctr">
                <a:noFill/>
                <a:miter lim="800000"/>
                <a:headEnd/>
                <a:tailEnd/>
              </a:ln>
              <a:effectLst/>
            </p:spPr>
            <p:txBody>
              <a:bodyPr wrap="square">
                <a:spAutoFit/>
              </a:bodyPr>
              <a:lstStyle/>
              <a:p>
                <a:pPr algn="l" eaLnBrk="1" hangingPunct="1"/>
                <a:r>
                  <a:rPr lang="en-GB" sz="1200" dirty="0">
                    <a:solidFill>
                      <a:schemeClr val="bg1"/>
                    </a:solidFill>
                  </a:rPr>
                  <a:t>people, tools, techniques, equipment, </a:t>
                </a:r>
                <a:r>
                  <a:rPr lang="en-GB" sz="1200" dirty="0" smtClean="0">
                    <a:solidFill>
                      <a:schemeClr val="bg1"/>
                    </a:solidFill>
                  </a:rPr>
                  <a:t>organization</a:t>
                </a:r>
                <a:endParaRPr lang="en-US" sz="1200" dirty="0">
                  <a:solidFill>
                    <a:schemeClr val="bg1"/>
                  </a:solidFill>
                </a:endParaRPr>
              </a:p>
            </p:txBody>
          </p:sp>
          <p:sp>
            <p:nvSpPr>
              <p:cNvPr id="1379340" name="Line 12"/>
              <p:cNvSpPr>
                <a:spLocks noChangeShapeType="1"/>
              </p:cNvSpPr>
              <p:nvPr/>
            </p:nvSpPr>
            <p:spPr bwMode="auto">
              <a:xfrm flipV="1">
                <a:off x="3592" y="2680"/>
                <a:ext cx="0" cy="272"/>
              </a:xfrm>
              <a:prstGeom prst="line">
                <a:avLst/>
              </a:prstGeom>
              <a:noFill/>
              <a:ln w="12700" cap="sq">
                <a:solidFill>
                  <a:schemeClr val="tx1"/>
                </a:solidFill>
                <a:round/>
                <a:headEnd/>
                <a:tailEnd type="triangle" w="med" len="med"/>
              </a:ln>
              <a:effectLst/>
            </p:spPr>
            <p:txBody>
              <a:bodyPr anchor="ctr"/>
              <a:lstStyle/>
              <a:p>
                <a:endParaRPr lang="en-US" dirty="0"/>
              </a:p>
            </p:txBody>
          </p:sp>
        </p:grpSp>
        <p:grpSp>
          <p:nvGrpSpPr>
            <p:cNvPr id="1379341" name="Group 13"/>
            <p:cNvGrpSpPr>
              <a:grpSpLocks/>
            </p:cNvGrpSpPr>
            <p:nvPr/>
          </p:nvGrpSpPr>
          <p:grpSpPr bwMode="auto">
            <a:xfrm>
              <a:off x="1136" y="1800"/>
              <a:ext cx="4922" cy="840"/>
              <a:chOff x="1136" y="1800"/>
              <a:chExt cx="4922" cy="840"/>
            </a:xfrm>
          </p:grpSpPr>
          <p:sp>
            <p:nvSpPr>
              <p:cNvPr id="1379342" name="Rectangle 14"/>
              <p:cNvSpPr>
                <a:spLocks noChangeArrowheads="1"/>
              </p:cNvSpPr>
              <p:nvPr/>
            </p:nvSpPr>
            <p:spPr bwMode="auto">
              <a:xfrm>
                <a:off x="1136" y="1808"/>
                <a:ext cx="1280" cy="832"/>
              </a:xfrm>
              <a:prstGeom prst="rect">
                <a:avLst/>
              </a:prstGeom>
              <a:ln>
                <a:headEnd type="none" w="sm" len="sm"/>
                <a:tailEnd type="none" w="sm" len="sm"/>
              </a:ln>
            </p:spPr>
            <p:style>
              <a:lnRef idx="3">
                <a:schemeClr val="lt1"/>
              </a:lnRef>
              <a:fillRef idx="1">
                <a:schemeClr val="accent6"/>
              </a:fillRef>
              <a:effectRef idx="1">
                <a:schemeClr val="accent6"/>
              </a:effectRef>
              <a:fontRef idx="minor">
                <a:schemeClr val="lt1"/>
              </a:fontRef>
            </p:style>
            <p:txBody>
              <a:bodyPr wrap="none" anchor="ctr"/>
              <a:lstStyle/>
              <a:p>
                <a:endParaRPr lang="en-US" dirty="0"/>
              </a:p>
            </p:txBody>
          </p:sp>
          <p:sp>
            <p:nvSpPr>
              <p:cNvPr id="1379343" name="Rectangle 15"/>
              <p:cNvSpPr>
                <a:spLocks noChangeArrowheads="1"/>
              </p:cNvSpPr>
              <p:nvPr/>
            </p:nvSpPr>
            <p:spPr bwMode="auto">
              <a:xfrm>
                <a:off x="4672" y="1800"/>
                <a:ext cx="1280" cy="832"/>
              </a:xfrm>
              <a:prstGeom prst="rect">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wrap="none" anchor="ctr"/>
              <a:lstStyle/>
              <a:p>
                <a:endParaRPr lang="en-US" dirty="0"/>
              </a:p>
            </p:txBody>
          </p:sp>
          <p:sp>
            <p:nvSpPr>
              <p:cNvPr id="1379344" name="Text Box 16"/>
              <p:cNvSpPr txBox="1">
                <a:spLocks noChangeArrowheads="1"/>
              </p:cNvSpPr>
              <p:nvPr/>
            </p:nvSpPr>
            <p:spPr bwMode="auto">
              <a:xfrm>
                <a:off x="5038" y="1836"/>
                <a:ext cx="626"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err="1" smtClean="0">
                    <a:solidFill>
                      <a:schemeClr val="bg1"/>
                    </a:solidFill>
                  </a:rPr>
                  <a:t>Salida</a:t>
                </a:r>
                <a:endParaRPr lang="en-US" b="1" dirty="0">
                  <a:solidFill>
                    <a:schemeClr val="bg1"/>
                  </a:solidFill>
                </a:endParaRPr>
              </a:p>
            </p:txBody>
          </p:sp>
          <p:sp>
            <p:nvSpPr>
              <p:cNvPr id="1379345" name="Rectangle 17"/>
              <p:cNvSpPr>
                <a:spLocks noChangeArrowheads="1"/>
              </p:cNvSpPr>
              <p:nvPr/>
            </p:nvSpPr>
            <p:spPr bwMode="auto">
              <a:xfrm>
                <a:off x="2926" y="1824"/>
                <a:ext cx="1262" cy="808"/>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r>
                  <a:rPr lang="en-GB" b="1" dirty="0" err="1" smtClean="0">
                    <a:solidFill>
                      <a:schemeClr val="tx1"/>
                    </a:solidFill>
                  </a:rPr>
                  <a:t>Gestión</a:t>
                </a:r>
                <a:r>
                  <a:rPr lang="en-GB" b="1" dirty="0" smtClean="0">
                    <a:solidFill>
                      <a:schemeClr val="tx1"/>
                    </a:solidFill>
                  </a:rPr>
                  <a:t> de </a:t>
                </a:r>
                <a:r>
                  <a:rPr lang="en-GB" b="1" dirty="0" err="1" smtClean="0">
                    <a:solidFill>
                      <a:schemeClr val="tx1"/>
                    </a:solidFill>
                  </a:rPr>
                  <a:t>Proyectos</a:t>
                </a:r>
                <a:endParaRPr lang="en-US" b="1" dirty="0">
                  <a:solidFill>
                    <a:schemeClr val="tx1"/>
                  </a:solidFill>
                </a:endParaRPr>
              </a:p>
            </p:txBody>
          </p:sp>
          <p:sp>
            <p:nvSpPr>
              <p:cNvPr id="1379346" name="Text Box 18"/>
              <p:cNvSpPr txBox="1">
                <a:spLocks noChangeArrowheads="1"/>
              </p:cNvSpPr>
              <p:nvPr/>
            </p:nvSpPr>
            <p:spPr bwMode="auto">
              <a:xfrm>
                <a:off x="4716" y="2052"/>
                <a:ext cx="1342" cy="523"/>
              </a:xfrm>
              <a:prstGeom prst="rect">
                <a:avLst/>
              </a:prstGeom>
              <a:noFill/>
              <a:ln w="12700" cap="sq" algn="ctr">
                <a:noFill/>
                <a:miter lim="800000"/>
                <a:headEnd/>
                <a:tailEnd/>
              </a:ln>
              <a:effectLst/>
            </p:spPr>
            <p:txBody>
              <a:bodyPr wrap="square">
                <a:spAutoFit/>
              </a:bodyPr>
              <a:lstStyle/>
              <a:p>
                <a:pPr algn="l" eaLnBrk="1" hangingPunct="1"/>
                <a:r>
                  <a:rPr lang="en-GB" sz="1200" dirty="0" err="1" smtClean="0">
                    <a:solidFill>
                      <a:schemeClr val="bg1"/>
                    </a:solidFill>
                  </a:rPr>
                  <a:t>Entregables</a:t>
                </a:r>
                <a:r>
                  <a:rPr lang="en-GB" sz="1200" dirty="0" smtClean="0">
                    <a:solidFill>
                      <a:schemeClr val="bg1"/>
                    </a:solidFill>
                  </a:rPr>
                  <a:t> del </a:t>
                </a:r>
                <a:r>
                  <a:rPr lang="en-GB" sz="1200" dirty="0" err="1" smtClean="0">
                    <a:solidFill>
                      <a:schemeClr val="bg1"/>
                    </a:solidFill>
                  </a:rPr>
                  <a:t>proyecto</a:t>
                </a:r>
                <a:r>
                  <a:rPr lang="en-GB" sz="1200" dirty="0" smtClean="0">
                    <a:solidFill>
                      <a:schemeClr val="bg1"/>
                    </a:solidFill>
                  </a:rPr>
                  <a:t>:</a:t>
                </a:r>
              </a:p>
              <a:p>
                <a:pPr algn="l" eaLnBrk="1" hangingPunct="1"/>
                <a:r>
                  <a:rPr lang="en-GB" sz="1200" dirty="0" err="1" smtClean="0">
                    <a:solidFill>
                      <a:schemeClr val="bg1"/>
                    </a:solidFill>
                  </a:rPr>
                  <a:t>Productos</a:t>
                </a:r>
                <a:endParaRPr lang="en-GB" sz="1200" dirty="0" smtClean="0">
                  <a:solidFill>
                    <a:schemeClr val="bg1"/>
                  </a:solidFill>
                </a:endParaRPr>
              </a:p>
              <a:p>
                <a:pPr algn="l" eaLnBrk="1" hangingPunct="1"/>
                <a:r>
                  <a:rPr lang="en-GB" sz="1200" dirty="0" err="1" smtClean="0">
                    <a:solidFill>
                      <a:schemeClr val="bg1"/>
                    </a:solidFill>
                  </a:rPr>
                  <a:t>Servicios</a:t>
                </a:r>
                <a:endParaRPr lang="en-GB" sz="1200" dirty="0" smtClean="0">
                  <a:solidFill>
                    <a:schemeClr val="bg1"/>
                  </a:solidFill>
                </a:endParaRPr>
              </a:p>
              <a:p>
                <a:pPr algn="l" eaLnBrk="1" hangingPunct="1"/>
                <a:r>
                  <a:rPr lang="en-GB" sz="1200" dirty="0" err="1" smtClean="0">
                    <a:solidFill>
                      <a:schemeClr val="bg1"/>
                    </a:solidFill>
                  </a:rPr>
                  <a:t>Cambio</a:t>
                </a:r>
                <a:endParaRPr lang="en-US" sz="1200" dirty="0">
                  <a:solidFill>
                    <a:schemeClr val="bg1"/>
                  </a:solidFill>
                </a:endParaRPr>
              </a:p>
            </p:txBody>
          </p:sp>
          <p:sp>
            <p:nvSpPr>
              <p:cNvPr id="1379347" name="Text Box 19"/>
              <p:cNvSpPr txBox="1">
                <a:spLocks noChangeArrowheads="1"/>
              </p:cNvSpPr>
              <p:nvPr/>
            </p:nvSpPr>
            <p:spPr bwMode="auto">
              <a:xfrm>
                <a:off x="1448" y="1828"/>
                <a:ext cx="728" cy="233"/>
              </a:xfrm>
              <a:prstGeom prst="rect">
                <a:avLst/>
              </a:prstGeom>
              <a:noFill/>
              <a:ln w="12700" cap="sq" algn="ctr">
                <a:noFill/>
                <a:miter lim="800000"/>
                <a:headEnd/>
                <a:tailEnd/>
              </a:ln>
              <a:effectLst/>
            </p:spPr>
            <p:txBody>
              <a:bodyPr wrap="square">
                <a:spAutoFit/>
              </a:bodyPr>
              <a:lstStyle/>
              <a:p>
                <a:pPr eaLnBrk="1" hangingPunct="1"/>
                <a:r>
                  <a:rPr lang="en-GB" b="1" dirty="0" err="1" smtClean="0">
                    <a:solidFill>
                      <a:schemeClr val="bg1"/>
                    </a:solidFill>
                  </a:rPr>
                  <a:t>Entradas</a:t>
                </a:r>
                <a:endParaRPr lang="en-US" b="1" dirty="0">
                  <a:solidFill>
                    <a:schemeClr val="bg1"/>
                  </a:solidFill>
                </a:endParaRPr>
              </a:p>
            </p:txBody>
          </p:sp>
          <p:sp>
            <p:nvSpPr>
              <p:cNvPr id="1379348" name="Text Box 20"/>
              <p:cNvSpPr txBox="1">
                <a:spLocks noChangeArrowheads="1"/>
              </p:cNvSpPr>
              <p:nvPr/>
            </p:nvSpPr>
            <p:spPr bwMode="auto">
              <a:xfrm>
                <a:off x="1143" y="2093"/>
                <a:ext cx="1445" cy="407"/>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sz="1200" dirty="0" err="1" smtClean="0">
                    <a:solidFill>
                      <a:schemeClr val="bg1"/>
                    </a:solidFill>
                  </a:rPr>
                  <a:t>Una</a:t>
                </a:r>
                <a:r>
                  <a:rPr lang="en-GB" sz="1200" dirty="0" smtClean="0">
                    <a:solidFill>
                      <a:schemeClr val="bg1"/>
                    </a:solidFill>
                  </a:rPr>
                  <a:t> </a:t>
                </a:r>
                <a:r>
                  <a:rPr lang="en-GB" sz="1200" dirty="0" err="1" smtClean="0">
                    <a:solidFill>
                      <a:schemeClr val="bg1"/>
                    </a:solidFill>
                  </a:rPr>
                  <a:t>necesidad</a:t>
                </a:r>
                <a:r>
                  <a:rPr lang="en-GB" sz="1200" dirty="0" smtClean="0">
                    <a:solidFill>
                      <a:schemeClr val="bg1"/>
                    </a:solidFill>
                  </a:rPr>
                  <a:t> del </a:t>
                </a:r>
                <a:r>
                  <a:rPr lang="en-GB" sz="1200" dirty="0" err="1" smtClean="0">
                    <a:solidFill>
                      <a:schemeClr val="bg1"/>
                    </a:solidFill>
                  </a:rPr>
                  <a:t>negocio</a:t>
                </a:r>
                <a:endParaRPr lang="en-GB" sz="1200" dirty="0" smtClean="0">
                  <a:solidFill>
                    <a:schemeClr val="bg1"/>
                  </a:solidFill>
                </a:endParaRPr>
              </a:p>
              <a:p>
                <a:pPr algn="l" eaLnBrk="1" hangingPunct="1"/>
                <a:r>
                  <a:rPr lang="en-GB" sz="1200" dirty="0" smtClean="0">
                    <a:solidFill>
                      <a:schemeClr val="bg1"/>
                    </a:solidFill>
                  </a:rPr>
                  <a:t>Un </a:t>
                </a:r>
                <a:r>
                  <a:rPr lang="en-GB" sz="1200" dirty="0" err="1" smtClean="0">
                    <a:solidFill>
                      <a:schemeClr val="bg1"/>
                    </a:solidFill>
                  </a:rPr>
                  <a:t>problema</a:t>
                </a:r>
                <a:endParaRPr lang="en-GB" sz="1200" dirty="0">
                  <a:solidFill>
                    <a:schemeClr val="bg1"/>
                  </a:solidFill>
                </a:endParaRPr>
              </a:p>
              <a:p>
                <a:pPr algn="l" eaLnBrk="1" hangingPunct="1"/>
                <a:r>
                  <a:rPr lang="en-GB" sz="1200" dirty="0" err="1" smtClean="0">
                    <a:solidFill>
                      <a:schemeClr val="bg1"/>
                    </a:solidFill>
                  </a:rPr>
                  <a:t>Una</a:t>
                </a:r>
                <a:r>
                  <a:rPr lang="en-GB" sz="1200" dirty="0" smtClean="0">
                    <a:solidFill>
                      <a:schemeClr val="bg1"/>
                    </a:solidFill>
                  </a:rPr>
                  <a:t> </a:t>
                </a:r>
                <a:r>
                  <a:rPr lang="en-GB" sz="1200" dirty="0" err="1" smtClean="0">
                    <a:solidFill>
                      <a:schemeClr val="bg1"/>
                    </a:solidFill>
                  </a:rPr>
                  <a:t>oportunidad</a:t>
                </a:r>
                <a:endParaRPr lang="en-US" sz="1200" dirty="0">
                  <a:solidFill>
                    <a:schemeClr val="bg1"/>
                  </a:solidFill>
                </a:endParaRPr>
              </a:p>
            </p:txBody>
          </p:sp>
          <p:sp>
            <p:nvSpPr>
              <p:cNvPr id="1379349" name="Line 21"/>
              <p:cNvSpPr>
                <a:spLocks noChangeShapeType="1"/>
              </p:cNvSpPr>
              <p:nvPr/>
            </p:nvSpPr>
            <p:spPr bwMode="auto">
              <a:xfrm>
                <a:off x="4208" y="2240"/>
                <a:ext cx="344" cy="0"/>
              </a:xfrm>
              <a:prstGeom prst="line">
                <a:avLst/>
              </a:prstGeom>
              <a:noFill/>
              <a:ln w="12700" cap="sq">
                <a:solidFill>
                  <a:schemeClr val="tx1"/>
                </a:solidFill>
                <a:round/>
                <a:headEnd/>
                <a:tailEnd type="triangle" w="med" len="med"/>
              </a:ln>
              <a:effectLst/>
            </p:spPr>
            <p:txBody>
              <a:bodyPr anchor="ctr"/>
              <a:lstStyle/>
              <a:p>
                <a:endParaRPr lang="en-US" dirty="0"/>
              </a:p>
            </p:txBody>
          </p:sp>
          <p:sp>
            <p:nvSpPr>
              <p:cNvPr id="1379350" name="Line 22"/>
              <p:cNvSpPr>
                <a:spLocks noChangeShapeType="1"/>
              </p:cNvSpPr>
              <p:nvPr/>
            </p:nvSpPr>
            <p:spPr bwMode="auto">
              <a:xfrm>
                <a:off x="2488" y="2248"/>
                <a:ext cx="368" cy="0"/>
              </a:xfrm>
              <a:prstGeom prst="line">
                <a:avLst/>
              </a:prstGeom>
              <a:noFill/>
              <a:ln w="12700" cap="sq">
                <a:solidFill>
                  <a:schemeClr val="tx1"/>
                </a:solidFill>
                <a:round/>
                <a:headEnd/>
                <a:tailEnd type="triangle" w="med" len="med"/>
              </a:ln>
              <a:effectLst/>
            </p:spPr>
            <p:txBody>
              <a:bodyPr anchor="ctr"/>
              <a:lstStyle/>
              <a:p>
                <a:endParaRPr lang="en-US" dirty="0"/>
              </a:p>
            </p:txBody>
          </p:sp>
        </p:grpSp>
      </p:grpSp>
    </p:spTree>
    <p:extLst>
      <p:ext uri="{BB962C8B-B14F-4D97-AF65-F5344CB8AC3E}">
        <p14:creationId xmlns:p14="http://schemas.microsoft.com/office/powerpoint/2010/main" val="251576594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400800" cy="1371600"/>
          </a:xfrm>
        </p:spPr>
        <p:txBody>
          <a:bodyPr/>
          <a:lstStyle/>
          <a:p>
            <a:r>
              <a:rPr lang="en-US" dirty="0" err="1" smtClean="0"/>
              <a:t>Relación</a:t>
            </a:r>
            <a:r>
              <a:rPr lang="en-US" dirty="0" smtClean="0"/>
              <a:t> entre </a:t>
            </a:r>
            <a:r>
              <a:rPr lang="en-US" dirty="0" err="1" smtClean="0"/>
              <a:t>conceptos</a:t>
            </a:r>
            <a:r>
              <a:rPr lang="en-US" dirty="0" smtClean="0"/>
              <a:t> y </a:t>
            </a:r>
            <a:r>
              <a:rPr lang="en-US" dirty="0" err="1" smtClean="0"/>
              <a:t>procesos</a:t>
            </a:r>
            <a:r>
              <a:rPr lang="en-US" dirty="0" smtClean="0"/>
              <a:t> de </a:t>
            </a:r>
            <a:r>
              <a:rPr lang="en-US" dirty="0" err="1" smtClean="0"/>
              <a:t>dirección</a:t>
            </a:r>
            <a:r>
              <a:rPr lang="en-US" dirty="0" smtClean="0"/>
              <a:t> de </a:t>
            </a:r>
            <a:r>
              <a:rPr lang="en-US" dirty="0" err="1" smtClean="0"/>
              <a:t>proyectos</a:t>
            </a:r>
            <a:endParaRPr lang="en-US" dirty="0"/>
          </a:p>
        </p:txBody>
      </p:sp>
      <p:sp>
        <p:nvSpPr>
          <p:cNvPr id="5" name="Rectangle 4"/>
          <p:cNvSpPr/>
          <p:nvPr/>
        </p:nvSpPr>
        <p:spPr>
          <a:xfrm>
            <a:off x="304800" y="1371600"/>
            <a:ext cx="8305800" cy="4785926"/>
          </a:xfrm>
          <a:prstGeom prst="rect">
            <a:avLst/>
          </a:prstGeom>
        </p:spPr>
        <p:txBody>
          <a:bodyPr wrap="square">
            <a:spAutoFit/>
          </a:bodyPr>
          <a:lstStyle/>
          <a:p>
            <a:pPr marL="457200" indent="-457200">
              <a:buFont typeface="+mj-lt"/>
              <a:buAutoNum type="arabicPeriod"/>
            </a:pPr>
            <a:r>
              <a:rPr lang="en-US" sz="1900" b="1" dirty="0" err="1" smtClean="0"/>
              <a:t>Dirección</a:t>
            </a:r>
            <a:r>
              <a:rPr lang="en-US" sz="1900" b="1" dirty="0" smtClean="0"/>
              <a:t> de </a:t>
            </a:r>
            <a:r>
              <a:rPr lang="en-US" sz="1900" b="1" dirty="0" err="1" smtClean="0"/>
              <a:t>proyectos</a:t>
            </a:r>
            <a:r>
              <a:rPr lang="en-US" sz="1900" b="1" dirty="0" smtClean="0"/>
              <a:t> </a:t>
            </a:r>
            <a:r>
              <a:rPr lang="en-US" sz="1900" dirty="0" err="1" smtClean="0"/>
              <a:t>es</a:t>
            </a:r>
            <a:r>
              <a:rPr lang="en-US" sz="1900" dirty="0" smtClean="0"/>
              <a:t> </a:t>
            </a:r>
            <a:r>
              <a:rPr lang="en-US" sz="1900" dirty="0" err="1" smtClean="0"/>
              <a:t>llevada</a:t>
            </a:r>
            <a:r>
              <a:rPr lang="en-US" sz="1900" dirty="0" smtClean="0"/>
              <a:t> a </a:t>
            </a:r>
            <a:r>
              <a:rPr lang="en-US" sz="1900" dirty="0" err="1" smtClean="0"/>
              <a:t>cabo</a:t>
            </a:r>
            <a:r>
              <a:rPr lang="en-US" sz="1900" dirty="0" smtClean="0"/>
              <a:t> a </a:t>
            </a:r>
            <a:r>
              <a:rPr lang="en-US" sz="1900" dirty="0" err="1" smtClean="0"/>
              <a:t>través</a:t>
            </a:r>
            <a:r>
              <a:rPr lang="en-US" sz="1900" dirty="0" smtClean="0"/>
              <a:t> de </a:t>
            </a:r>
            <a:r>
              <a:rPr lang="en-US" sz="1900" dirty="0" err="1" smtClean="0"/>
              <a:t>procesos</a:t>
            </a:r>
            <a:r>
              <a:rPr lang="en-US" sz="1900" dirty="0" smtClean="0"/>
              <a:t> </a:t>
            </a:r>
            <a:r>
              <a:rPr lang="en-US" sz="1900" dirty="0" err="1" smtClean="0"/>
              <a:t>utilizando</a:t>
            </a:r>
            <a:r>
              <a:rPr lang="en-US" sz="1900" dirty="0" smtClean="0"/>
              <a:t> </a:t>
            </a:r>
            <a:r>
              <a:rPr lang="en-US" sz="1900" dirty="0" err="1" smtClean="0"/>
              <a:t>conceptos</a:t>
            </a:r>
            <a:r>
              <a:rPr lang="en-US" sz="1900" dirty="0" smtClean="0"/>
              <a:t> [</a:t>
            </a:r>
            <a:r>
              <a:rPr lang="en-US" sz="1900" dirty="0" err="1" smtClean="0"/>
              <a:t>conocimiento</a:t>
            </a:r>
            <a:r>
              <a:rPr lang="en-US" sz="1900" dirty="0" smtClean="0"/>
              <a:t>] y </a:t>
            </a:r>
            <a:r>
              <a:rPr lang="en-US" sz="1900" dirty="0" err="1" smtClean="0"/>
              <a:t>su</a:t>
            </a:r>
            <a:r>
              <a:rPr lang="en-US" sz="1900" dirty="0" smtClean="0"/>
              <a:t> </a:t>
            </a:r>
            <a:r>
              <a:rPr lang="en-US" sz="1900" dirty="0" err="1" smtClean="0"/>
              <a:t>aplicación</a:t>
            </a:r>
            <a:r>
              <a:rPr lang="en-US" sz="1900" dirty="0" smtClean="0"/>
              <a:t>  [</a:t>
            </a:r>
            <a:r>
              <a:rPr lang="en-US" sz="1900" dirty="0" err="1" smtClean="0"/>
              <a:t>competencias</a:t>
            </a:r>
            <a:r>
              <a:rPr lang="en-US" sz="1900" dirty="0" smtClean="0"/>
              <a:t>]</a:t>
            </a:r>
            <a:endParaRPr lang="en-US" sz="1900" dirty="0"/>
          </a:p>
          <a:p>
            <a:pPr marL="457200" indent="-457200">
              <a:buFont typeface="+mj-lt"/>
              <a:buAutoNum type="arabicPeriod"/>
            </a:pPr>
            <a:r>
              <a:rPr lang="en-US" sz="1900" b="1" dirty="0" smtClean="0"/>
              <a:t>Un </a:t>
            </a:r>
            <a:r>
              <a:rPr lang="en-US" sz="1900" b="1" dirty="0" err="1" smtClean="0"/>
              <a:t>proceso</a:t>
            </a:r>
            <a:r>
              <a:rPr lang="en-US" sz="1900" b="1" dirty="0" smtClean="0"/>
              <a:t> </a:t>
            </a:r>
            <a:r>
              <a:rPr lang="en-US" sz="1900" dirty="0" err="1" smtClean="0"/>
              <a:t>es</a:t>
            </a:r>
            <a:r>
              <a:rPr lang="en-US" sz="1900" dirty="0" smtClean="0"/>
              <a:t> un </a:t>
            </a:r>
            <a:r>
              <a:rPr lang="en-US" sz="1900" dirty="0" err="1" smtClean="0"/>
              <a:t>conjunto</a:t>
            </a:r>
            <a:r>
              <a:rPr lang="en-US" sz="1900" dirty="0" smtClean="0"/>
              <a:t> de </a:t>
            </a:r>
            <a:r>
              <a:rPr lang="en-US" sz="1900" dirty="0" err="1" smtClean="0"/>
              <a:t>actividades</a:t>
            </a:r>
            <a:r>
              <a:rPr lang="en-US" sz="1900" dirty="0" smtClean="0"/>
              <a:t> </a:t>
            </a:r>
            <a:r>
              <a:rPr lang="en-US" sz="1900" dirty="0" err="1" smtClean="0"/>
              <a:t>interrelacionadas</a:t>
            </a:r>
            <a:r>
              <a:rPr lang="en-US" sz="1900" dirty="0" smtClean="0"/>
              <a:t>. Los </a:t>
            </a:r>
            <a:r>
              <a:rPr lang="en-US" sz="1900" dirty="0" err="1" smtClean="0"/>
              <a:t>procesos</a:t>
            </a:r>
            <a:r>
              <a:rPr lang="en-US" sz="1900" dirty="0" smtClean="0"/>
              <a:t> </a:t>
            </a:r>
            <a:r>
              <a:rPr lang="en-US" sz="1900" dirty="0" err="1" smtClean="0"/>
              <a:t>utilizados</a:t>
            </a:r>
            <a:r>
              <a:rPr lang="en-US" sz="1900" dirty="0" smtClean="0"/>
              <a:t> </a:t>
            </a:r>
            <a:r>
              <a:rPr lang="en-US" sz="1900" dirty="0" err="1" smtClean="0"/>
              <a:t>están</a:t>
            </a:r>
            <a:r>
              <a:rPr lang="en-US" sz="1900" dirty="0" smtClean="0"/>
              <a:t> </a:t>
            </a:r>
            <a:r>
              <a:rPr lang="en-US" sz="1900" dirty="0" err="1" smtClean="0"/>
              <a:t>generalmente</a:t>
            </a:r>
            <a:r>
              <a:rPr lang="en-US" sz="1900" dirty="0" smtClean="0"/>
              <a:t> </a:t>
            </a:r>
            <a:r>
              <a:rPr lang="en-US" sz="1900" dirty="0" err="1" smtClean="0"/>
              <a:t>categorizados</a:t>
            </a:r>
            <a:r>
              <a:rPr lang="en-US" sz="1900" dirty="0" smtClean="0"/>
              <a:t> en </a:t>
            </a:r>
            <a:r>
              <a:rPr lang="en-US" sz="1900" dirty="0" err="1" smtClean="0"/>
              <a:t>tres</a:t>
            </a:r>
            <a:r>
              <a:rPr lang="en-US" sz="1900" dirty="0" smtClean="0"/>
              <a:t> </a:t>
            </a:r>
            <a:r>
              <a:rPr lang="en-US" sz="1900" dirty="0" err="1" smtClean="0"/>
              <a:t>grandes</a:t>
            </a:r>
            <a:r>
              <a:rPr lang="en-US" sz="1900" dirty="0" smtClean="0"/>
              <a:t> </a:t>
            </a:r>
            <a:r>
              <a:rPr lang="en-US" sz="1900" dirty="0" err="1" smtClean="0"/>
              <a:t>categorías</a:t>
            </a:r>
            <a:r>
              <a:rPr lang="en-US" sz="1900" dirty="0" smtClean="0"/>
              <a:t>.</a:t>
            </a:r>
            <a:endParaRPr lang="en-US" sz="1900" dirty="0"/>
          </a:p>
          <a:p>
            <a:pPr marL="914400" lvl="1" indent="-457200">
              <a:buFont typeface="+mj-lt"/>
              <a:buAutoNum type="arabicPeriod"/>
            </a:pPr>
            <a:r>
              <a:rPr lang="en-US" sz="1900" b="1" dirty="0" err="1" smtClean="0"/>
              <a:t>Procesos</a:t>
            </a:r>
            <a:r>
              <a:rPr lang="en-US" sz="1900" b="1" dirty="0" smtClean="0"/>
              <a:t> de </a:t>
            </a:r>
            <a:r>
              <a:rPr lang="en-US" sz="1900" b="1" dirty="0" err="1" smtClean="0"/>
              <a:t>dirección</a:t>
            </a:r>
            <a:r>
              <a:rPr lang="en-US" sz="1900" b="1" dirty="0" smtClean="0"/>
              <a:t> de </a:t>
            </a:r>
            <a:r>
              <a:rPr lang="en-US" sz="1900" b="1" dirty="0" err="1" smtClean="0"/>
              <a:t>proyectos</a:t>
            </a:r>
            <a:r>
              <a:rPr lang="en-US" sz="1900" b="1" dirty="0" smtClean="0"/>
              <a:t> </a:t>
            </a:r>
            <a:r>
              <a:rPr lang="en-US" sz="1900" dirty="0" smtClean="0"/>
              <a:t>– </a:t>
            </a:r>
            <a:r>
              <a:rPr lang="en-US" sz="1900" dirty="0" err="1" smtClean="0"/>
              <a:t>específicos</a:t>
            </a:r>
            <a:r>
              <a:rPr lang="en-US" sz="1900" dirty="0" smtClean="0"/>
              <a:t> de la </a:t>
            </a:r>
            <a:r>
              <a:rPr lang="en-US" sz="1900" dirty="0" err="1" smtClean="0"/>
              <a:t>dirección</a:t>
            </a:r>
            <a:r>
              <a:rPr lang="en-US" sz="1900" dirty="0" smtClean="0"/>
              <a:t> de </a:t>
            </a:r>
            <a:r>
              <a:rPr lang="en-US" sz="1900" dirty="0" err="1" smtClean="0"/>
              <a:t>proyectos</a:t>
            </a:r>
            <a:r>
              <a:rPr lang="en-US" sz="1900" dirty="0" smtClean="0"/>
              <a:t> y </a:t>
            </a:r>
            <a:r>
              <a:rPr lang="en-US" sz="1900" dirty="0" err="1" smtClean="0"/>
              <a:t>determinan</a:t>
            </a:r>
            <a:r>
              <a:rPr lang="en-US" sz="1900" dirty="0" smtClean="0"/>
              <a:t> </a:t>
            </a:r>
            <a:r>
              <a:rPr lang="en-US" sz="1900" dirty="0" err="1" smtClean="0"/>
              <a:t>cómo</a:t>
            </a:r>
            <a:r>
              <a:rPr lang="en-US" sz="1900" dirty="0" smtClean="0"/>
              <a:t> </a:t>
            </a:r>
            <a:r>
              <a:rPr lang="en-US" sz="1900" dirty="0" err="1" smtClean="0"/>
              <a:t>las</a:t>
            </a:r>
            <a:r>
              <a:rPr lang="en-US" sz="1900" dirty="0" smtClean="0"/>
              <a:t> </a:t>
            </a:r>
            <a:r>
              <a:rPr lang="en-US" sz="1900" dirty="0" err="1" smtClean="0"/>
              <a:t>actividades</a:t>
            </a:r>
            <a:r>
              <a:rPr lang="en-US" sz="1900" dirty="0" smtClean="0"/>
              <a:t> </a:t>
            </a:r>
            <a:r>
              <a:rPr lang="en-US" sz="1900" dirty="0" err="1" smtClean="0"/>
              <a:t>seleccionadas</a:t>
            </a:r>
            <a:r>
              <a:rPr lang="en-US" sz="1900" dirty="0" smtClean="0"/>
              <a:t> </a:t>
            </a:r>
            <a:r>
              <a:rPr lang="en-US" sz="1900" dirty="0" err="1" smtClean="0"/>
              <a:t>para</a:t>
            </a:r>
            <a:r>
              <a:rPr lang="en-US" sz="1900" dirty="0" smtClean="0"/>
              <a:t> el </a:t>
            </a:r>
            <a:r>
              <a:rPr lang="en-US" sz="1900" dirty="0" err="1" smtClean="0"/>
              <a:t>proyecto</a:t>
            </a:r>
            <a:r>
              <a:rPr lang="en-US" sz="1900" dirty="0" smtClean="0"/>
              <a:t> son </a:t>
            </a:r>
            <a:r>
              <a:rPr lang="en-US" sz="1900" dirty="0" err="1" smtClean="0"/>
              <a:t>gestionadas</a:t>
            </a:r>
            <a:endParaRPr lang="en-US" sz="1900" dirty="0"/>
          </a:p>
          <a:p>
            <a:pPr marL="914400" lvl="1" indent="-457200">
              <a:buFont typeface="+mj-lt"/>
              <a:buAutoNum type="arabicPeriod"/>
            </a:pPr>
            <a:r>
              <a:rPr lang="en-US" sz="1900" b="1" dirty="0" err="1" smtClean="0"/>
              <a:t>Procesos</a:t>
            </a:r>
            <a:r>
              <a:rPr lang="en-US" sz="1900" b="1" dirty="0" smtClean="0"/>
              <a:t> </a:t>
            </a:r>
            <a:r>
              <a:rPr lang="en-US" sz="1900" b="1" dirty="0" err="1" smtClean="0"/>
              <a:t>relacionados</a:t>
            </a:r>
            <a:r>
              <a:rPr lang="en-US" sz="1900" b="1" dirty="0" smtClean="0"/>
              <a:t> con el </a:t>
            </a:r>
            <a:r>
              <a:rPr lang="en-US" sz="1900" b="1" dirty="0" err="1" smtClean="0"/>
              <a:t>producto</a:t>
            </a:r>
            <a:r>
              <a:rPr lang="en-US" sz="1900" b="1" dirty="0" smtClean="0"/>
              <a:t> </a:t>
            </a:r>
            <a:r>
              <a:rPr lang="en-US" sz="1900" dirty="0" smtClean="0"/>
              <a:t>– no son </a:t>
            </a:r>
            <a:r>
              <a:rPr lang="en-US" sz="1900" dirty="0" err="1" smtClean="0"/>
              <a:t>exclusivos</a:t>
            </a:r>
            <a:r>
              <a:rPr lang="en-US" sz="1900" dirty="0" smtClean="0"/>
              <a:t> de la </a:t>
            </a:r>
            <a:r>
              <a:rPr lang="en-US" sz="1900" dirty="0" err="1" smtClean="0"/>
              <a:t>dirección</a:t>
            </a:r>
            <a:r>
              <a:rPr lang="en-US" sz="1900" dirty="0" smtClean="0"/>
              <a:t> y </a:t>
            </a:r>
            <a:r>
              <a:rPr lang="en-US" sz="1900" dirty="0" err="1" smtClean="0"/>
              <a:t>gestión</a:t>
            </a:r>
            <a:r>
              <a:rPr lang="en-US" sz="1900" dirty="0" smtClean="0"/>
              <a:t> de </a:t>
            </a:r>
            <a:r>
              <a:rPr lang="en-US" sz="1900" dirty="0" err="1" smtClean="0"/>
              <a:t>proyectos</a:t>
            </a:r>
            <a:r>
              <a:rPr lang="en-US" sz="1900" dirty="0" smtClean="0"/>
              <a:t>, </a:t>
            </a:r>
            <a:r>
              <a:rPr lang="es-ES" sz="1900" dirty="0" smtClean="0"/>
              <a:t>dan lugar a la especificación y creación de un producto</a:t>
            </a:r>
            <a:endParaRPr lang="en-US" sz="1900" dirty="0" smtClean="0"/>
          </a:p>
          <a:p>
            <a:pPr marL="914400" lvl="1" indent="-457200">
              <a:buFont typeface="+mj-lt"/>
              <a:buAutoNum type="arabicPeriod"/>
            </a:pPr>
            <a:r>
              <a:rPr lang="en-US" sz="1900" b="1" dirty="0" smtClean="0"/>
              <a:t>Provision de un </a:t>
            </a:r>
            <a:r>
              <a:rPr lang="en-US" sz="1900" b="1" dirty="0" err="1" smtClean="0"/>
              <a:t>producto</a:t>
            </a:r>
            <a:r>
              <a:rPr lang="en-US" sz="1900" b="1" dirty="0" smtClean="0"/>
              <a:t>, </a:t>
            </a:r>
            <a:r>
              <a:rPr lang="en-US" sz="1900" b="1" dirty="0" err="1" smtClean="0"/>
              <a:t>servicio</a:t>
            </a:r>
            <a:r>
              <a:rPr lang="en-US" sz="1900" b="1" dirty="0" smtClean="0"/>
              <a:t> o </a:t>
            </a:r>
            <a:r>
              <a:rPr lang="en-US" sz="1900" b="1" dirty="0" err="1" smtClean="0"/>
              <a:t>resultado</a:t>
            </a:r>
            <a:r>
              <a:rPr lang="en-US" sz="1900" b="1" dirty="0" smtClean="0"/>
              <a:t> particular</a:t>
            </a:r>
            <a:r>
              <a:rPr lang="en-US" sz="1900" dirty="0" smtClean="0"/>
              <a:t> y </a:t>
            </a:r>
            <a:r>
              <a:rPr lang="en-US" sz="1900" dirty="0" err="1" smtClean="0"/>
              <a:t>varían</a:t>
            </a:r>
            <a:r>
              <a:rPr lang="en-US" sz="1900" dirty="0" smtClean="0"/>
              <a:t> </a:t>
            </a:r>
            <a:r>
              <a:rPr lang="en-US" sz="1900" dirty="0" err="1" smtClean="0"/>
              <a:t>dependiendo</a:t>
            </a:r>
            <a:r>
              <a:rPr lang="en-US" sz="1900" dirty="0" smtClean="0"/>
              <a:t> del </a:t>
            </a:r>
            <a:r>
              <a:rPr lang="en-US" sz="1900" dirty="0" err="1" smtClean="0"/>
              <a:t>proyecto</a:t>
            </a:r>
            <a:r>
              <a:rPr lang="en-US" sz="1900" dirty="0" smtClean="0"/>
              <a:t> en particular</a:t>
            </a:r>
          </a:p>
          <a:p>
            <a:pPr marL="457200" indent="-457200">
              <a:buFont typeface="+mj-lt"/>
              <a:buAutoNum type="arabicPeriod"/>
            </a:pPr>
            <a:r>
              <a:rPr lang="en-US" sz="1900" b="1" dirty="0" err="1" smtClean="0"/>
              <a:t>Procesos</a:t>
            </a:r>
            <a:r>
              <a:rPr lang="en-US" sz="1900" b="1" dirty="0" smtClean="0"/>
              <a:t> de </a:t>
            </a:r>
            <a:r>
              <a:rPr lang="en-US" sz="1900" b="1" dirty="0" err="1" smtClean="0"/>
              <a:t>soporte</a:t>
            </a:r>
            <a:r>
              <a:rPr lang="en-US" sz="1900" b="1" dirty="0" smtClean="0"/>
              <a:t> del </a:t>
            </a:r>
            <a:r>
              <a:rPr lang="en-US" sz="1900" b="1" dirty="0" err="1" smtClean="0"/>
              <a:t>entregable</a:t>
            </a:r>
            <a:r>
              <a:rPr lang="en-US" sz="1900" b="1" dirty="0" smtClean="0"/>
              <a:t> </a:t>
            </a:r>
            <a:r>
              <a:rPr lang="en-US" sz="1900" dirty="0" smtClean="0"/>
              <a:t>– no son </a:t>
            </a:r>
            <a:r>
              <a:rPr lang="en-US" sz="1900" dirty="0" err="1" smtClean="0"/>
              <a:t>exclusivos</a:t>
            </a:r>
            <a:r>
              <a:rPr lang="en-US" sz="1900" dirty="0" smtClean="0"/>
              <a:t> de la </a:t>
            </a:r>
            <a:r>
              <a:rPr lang="en-US" sz="1900" dirty="0" err="1" smtClean="0"/>
              <a:t>dirección</a:t>
            </a:r>
            <a:r>
              <a:rPr lang="en-US" sz="1900" dirty="0" smtClean="0"/>
              <a:t> y </a:t>
            </a:r>
            <a:r>
              <a:rPr lang="en-US" sz="1900" dirty="0" err="1" smtClean="0"/>
              <a:t>gestión</a:t>
            </a:r>
            <a:r>
              <a:rPr lang="en-US" sz="1900" dirty="0" smtClean="0"/>
              <a:t> de </a:t>
            </a:r>
            <a:r>
              <a:rPr lang="en-US" sz="1900" dirty="0" err="1" smtClean="0"/>
              <a:t>proyectos</a:t>
            </a:r>
            <a:r>
              <a:rPr lang="en-US" sz="1900" dirty="0" smtClean="0"/>
              <a:t>, </a:t>
            </a:r>
            <a:r>
              <a:rPr lang="es-ES" sz="1900" dirty="0" smtClean="0"/>
              <a:t>y proporcionan apoyo relevante y valioso para producir y dirigir y gestionar los procesos en disciplinas tales como logística, finanzas, contabilidad y seguridad</a:t>
            </a:r>
            <a:r>
              <a:rPr lang="es-ES" sz="2000" dirty="0" smtClean="0"/>
              <a:t>. </a:t>
            </a:r>
            <a:endParaRPr lang="en-US" sz="2000" dirty="0"/>
          </a:p>
        </p:txBody>
      </p:sp>
    </p:spTree>
    <p:extLst>
      <p:ext uri="{BB962C8B-B14F-4D97-AF65-F5344CB8AC3E}">
        <p14:creationId xmlns:p14="http://schemas.microsoft.com/office/powerpoint/2010/main" val="53562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Desafíos</a:t>
            </a:r>
            <a:r>
              <a:rPr lang="en-GB" dirty="0" smtClean="0"/>
              <a:t> </a:t>
            </a:r>
            <a:r>
              <a:rPr lang="en-GB" dirty="0" err="1" smtClean="0"/>
              <a:t>para</a:t>
            </a:r>
            <a:r>
              <a:rPr lang="en-GB" dirty="0" smtClean="0"/>
              <a:t> la </a:t>
            </a:r>
            <a:r>
              <a:rPr lang="en-GB" dirty="0" err="1" smtClean="0"/>
              <a:t>Sostenibilidad</a:t>
            </a:r>
            <a:r>
              <a:rPr lang="en-GB" dirty="0" smtClean="0"/>
              <a:t> en la </a:t>
            </a:r>
            <a:r>
              <a:rPr lang="en-GB" dirty="0" err="1" smtClean="0"/>
              <a:t>Dirección</a:t>
            </a:r>
            <a:r>
              <a:rPr lang="en-GB" dirty="0" smtClean="0"/>
              <a:t> de </a:t>
            </a:r>
            <a:r>
              <a:rPr lang="en-GB" dirty="0" err="1" smtClean="0"/>
              <a:t>Proyectos</a:t>
            </a:r>
            <a:endParaRPr lang="en-GB" dirty="0"/>
          </a:p>
        </p:txBody>
      </p:sp>
      <p:sp>
        <p:nvSpPr>
          <p:cNvPr id="3" name="Content Placeholder 2"/>
          <p:cNvSpPr>
            <a:spLocks noGrp="1"/>
          </p:cNvSpPr>
          <p:nvPr>
            <p:ph idx="1"/>
          </p:nvPr>
        </p:nvSpPr>
        <p:spPr>
          <a:xfrm>
            <a:off x="381000" y="1676400"/>
            <a:ext cx="4648200" cy="4015583"/>
          </a:xfrm>
        </p:spPr>
        <p:txBody>
          <a:bodyPr>
            <a:noAutofit/>
          </a:bodyPr>
          <a:lstStyle/>
          <a:p>
            <a:pPr>
              <a:defRPr/>
            </a:pPr>
            <a:r>
              <a:rPr lang="en-GB" sz="1800" dirty="0" err="1" smtClean="0"/>
              <a:t>Gestionar</a:t>
            </a:r>
            <a:r>
              <a:rPr lang="en-GB" sz="1800" dirty="0" smtClean="0"/>
              <a:t> de un </a:t>
            </a:r>
            <a:r>
              <a:rPr lang="en-GB" sz="1800" dirty="0" err="1" smtClean="0"/>
              <a:t>modo</a:t>
            </a:r>
            <a:r>
              <a:rPr lang="en-GB" sz="1800" dirty="0" smtClean="0"/>
              <a:t> </a:t>
            </a:r>
            <a:r>
              <a:rPr lang="en-GB" sz="1800" dirty="0" err="1" smtClean="0"/>
              <a:t>integrado</a:t>
            </a:r>
            <a:r>
              <a:rPr lang="en-GB" sz="1800" dirty="0" smtClean="0"/>
              <a:t> </a:t>
            </a:r>
            <a:r>
              <a:rPr lang="en-GB" sz="1800" dirty="0" err="1" smtClean="0"/>
              <a:t>mientras</a:t>
            </a:r>
            <a:r>
              <a:rPr lang="en-GB" sz="1800" dirty="0" smtClean="0"/>
              <a:t> </a:t>
            </a:r>
            <a:r>
              <a:rPr lang="en-GB" sz="1800" dirty="0" err="1" smtClean="0"/>
              <a:t>involucra</a:t>
            </a:r>
            <a:r>
              <a:rPr lang="en-GB" sz="1800" dirty="0" smtClean="0"/>
              <a:t> a </a:t>
            </a:r>
            <a:r>
              <a:rPr lang="en-GB" sz="1800" dirty="0" err="1" smtClean="0"/>
              <a:t>todas</a:t>
            </a:r>
            <a:r>
              <a:rPr lang="en-GB" sz="1800" dirty="0" smtClean="0"/>
              <a:t> </a:t>
            </a:r>
            <a:r>
              <a:rPr lang="en-GB" sz="1800" dirty="0" err="1" smtClean="0"/>
              <a:t>las</a:t>
            </a:r>
            <a:r>
              <a:rPr lang="en-GB" sz="1800" dirty="0" smtClean="0"/>
              <a:t> </a:t>
            </a:r>
            <a:r>
              <a:rPr lang="en-GB" sz="1800" dirty="0" err="1" smtClean="0"/>
              <a:t>partes</a:t>
            </a:r>
            <a:r>
              <a:rPr lang="en-GB" sz="1800" dirty="0" smtClean="0"/>
              <a:t> </a:t>
            </a:r>
            <a:r>
              <a:rPr lang="en-GB" sz="1800" dirty="0" err="1" smtClean="0"/>
              <a:t>interesadas</a:t>
            </a:r>
            <a:r>
              <a:rPr lang="en-GB" sz="1800" dirty="0" smtClean="0"/>
              <a:t> </a:t>
            </a:r>
          </a:p>
          <a:p>
            <a:pPr>
              <a:defRPr/>
            </a:pPr>
            <a:r>
              <a:rPr lang="en-GB" sz="1800" dirty="0" err="1" smtClean="0"/>
              <a:t>Alinear</a:t>
            </a:r>
            <a:r>
              <a:rPr lang="en-GB" sz="1800" dirty="0" smtClean="0"/>
              <a:t> la </a:t>
            </a:r>
            <a:r>
              <a:rPr lang="en-GB" sz="1800" dirty="0" err="1" smtClean="0"/>
              <a:t>Responsabilidad</a:t>
            </a:r>
            <a:r>
              <a:rPr lang="en-GB" sz="1800" dirty="0" smtClean="0"/>
              <a:t> Social con la </a:t>
            </a:r>
            <a:r>
              <a:rPr lang="en-GB" sz="1800" dirty="0" err="1" smtClean="0"/>
              <a:t>Estrategia</a:t>
            </a:r>
            <a:r>
              <a:rPr lang="en-GB" sz="1800" dirty="0" smtClean="0"/>
              <a:t> </a:t>
            </a:r>
            <a:r>
              <a:rPr lang="en-GB" sz="1800" dirty="0" err="1" smtClean="0"/>
              <a:t>Corporativa</a:t>
            </a:r>
            <a:endParaRPr lang="en-GB" sz="1800" dirty="0" smtClean="0"/>
          </a:p>
          <a:p>
            <a:pPr>
              <a:defRPr/>
            </a:pPr>
            <a:r>
              <a:rPr lang="en-GB" sz="1800" dirty="0" err="1" smtClean="0"/>
              <a:t>Racionalizar</a:t>
            </a:r>
            <a:r>
              <a:rPr lang="en-GB" sz="1800" dirty="0" smtClean="0"/>
              <a:t> la </a:t>
            </a:r>
            <a:r>
              <a:rPr lang="en-GB" sz="1800" dirty="0" err="1" smtClean="0"/>
              <a:t>armonia</a:t>
            </a:r>
            <a:r>
              <a:rPr lang="en-GB" sz="1800" dirty="0" smtClean="0"/>
              <a:t> con la </a:t>
            </a:r>
            <a:r>
              <a:rPr lang="en-GB" sz="1800" dirty="0" err="1" smtClean="0"/>
              <a:t>Responsabilidad</a:t>
            </a:r>
            <a:r>
              <a:rPr lang="en-GB" sz="1800" dirty="0" smtClean="0"/>
              <a:t> </a:t>
            </a:r>
            <a:r>
              <a:rPr lang="en-GB" sz="1800" dirty="0" err="1" smtClean="0"/>
              <a:t>ética</a:t>
            </a:r>
            <a:r>
              <a:rPr lang="en-GB" sz="1800" dirty="0" smtClean="0"/>
              <a:t>, de </a:t>
            </a:r>
            <a:r>
              <a:rPr lang="en-GB" sz="1800" dirty="0" err="1" smtClean="0"/>
              <a:t>cumplimiento</a:t>
            </a:r>
            <a:r>
              <a:rPr lang="en-GB" sz="1800" dirty="0" smtClean="0"/>
              <a:t> y </a:t>
            </a:r>
            <a:r>
              <a:rPr lang="en-GB" sz="1800" dirty="0" err="1" smtClean="0"/>
              <a:t>económica</a:t>
            </a:r>
            <a:endParaRPr lang="en-GB" sz="1800" dirty="0" smtClean="0"/>
          </a:p>
          <a:p>
            <a:pPr>
              <a:defRPr/>
            </a:pPr>
            <a:r>
              <a:rPr lang="en-GB" sz="1800" dirty="0" err="1" smtClean="0"/>
              <a:t>Gestionar</a:t>
            </a:r>
            <a:r>
              <a:rPr lang="en-GB" sz="1800" dirty="0" smtClean="0"/>
              <a:t> los </a:t>
            </a:r>
            <a:r>
              <a:rPr lang="en-GB" sz="1800" dirty="0" err="1" smtClean="0"/>
              <a:t>Riesgos</a:t>
            </a:r>
            <a:r>
              <a:rPr lang="en-GB" sz="1800" dirty="0" smtClean="0"/>
              <a:t> de </a:t>
            </a:r>
            <a:r>
              <a:rPr lang="en-GB" sz="1800" dirty="0" err="1" smtClean="0"/>
              <a:t>Marca</a:t>
            </a:r>
            <a:r>
              <a:rPr lang="en-GB" sz="1800" dirty="0" smtClean="0"/>
              <a:t> y </a:t>
            </a:r>
            <a:r>
              <a:rPr lang="en-GB" sz="1800" dirty="0" err="1" smtClean="0"/>
              <a:t>Reputación</a:t>
            </a:r>
            <a:endParaRPr lang="en-GB" sz="1800" dirty="0" smtClean="0"/>
          </a:p>
          <a:p>
            <a:pPr>
              <a:defRPr/>
            </a:pPr>
            <a:r>
              <a:rPr lang="en-GB" sz="1800" dirty="0" err="1" smtClean="0"/>
              <a:t>Integrar</a:t>
            </a:r>
            <a:r>
              <a:rPr lang="en-GB" sz="1800" dirty="0" smtClean="0"/>
              <a:t> el Eco-</a:t>
            </a:r>
            <a:r>
              <a:rPr lang="en-GB" sz="1800" dirty="0" err="1" smtClean="0"/>
              <a:t>Diseño</a:t>
            </a:r>
            <a:r>
              <a:rPr lang="en-GB" sz="1800" dirty="0" smtClean="0"/>
              <a:t> en la </a:t>
            </a:r>
            <a:r>
              <a:rPr lang="en-GB" sz="1800" dirty="0" err="1" smtClean="0"/>
              <a:t>oferta</a:t>
            </a:r>
            <a:r>
              <a:rPr lang="en-GB" sz="1800" dirty="0" smtClean="0"/>
              <a:t> de </a:t>
            </a:r>
            <a:r>
              <a:rPr lang="en-GB" sz="1800" dirty="0" err="1" smtClean="0"/>
              <a:t>Productos</a:t>
            </a:r>
            <a:r>
              <a:rPr lang="en-GB" sz="1800" dirty="0" smtClean="0"/>
              <a:t> y </a:t>
            </a:r>
            <a:r>
              <a:rPr lang="en-GB" sz="1800" dirty="0" err="1" smtClean="0"/>
              <a:t>Servicios</a:t>
            </a:r>
            <a:endParaRPr lang="en-GB" sz="1800" dirty="0" smtClean="0"/>
          </a:p>
        </p:txBody>
      </p:sp>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073" y="2133600"/>
            <a:ext cx="4419856"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6553200" y="3048000"/>
            <a:ext cx="609600" cy="4572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3484632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2"/>
            <a:ext cx="6400800" cy="1108075"/>
          </a:xfrm>
        </p:spPr>
        <p:txBody>
          <a:bodyPr/>
          <a:lstStyle/>
          <a:p>
            <a:r>
              <a:rPr lang="en-GB" dirty="0" err="1" smtClean="0"/>
              <a:t>Sostenibilidad</a:t>
            </a:r>
            <a:r>
              <a:rPr lang="en-GB" dirty="0" smtClean="0"/>
              <a:t> a </a:t>
            </a:r>
            <a:r>
              <a:rPr lang="en-GB" dirty="0" err="1" smtClean="0"/>
              <a:t>Nivel</a:t>
            </a:r>
            <a:r>
              <a:rPr lang="en-GB" dirty="0" smtClean="0"/>
              <a:t> de </a:t>
            </a:r>
            <a:r>
              <a:rPr lang="en-GB" dirty="0" err="1" smtClean="0"/>
              <a:t>Programa</a:t>
            </a:r>
            <a:endParaRPr lang="en-GB" dirty="0"/>
          </a:p>
        </p:txBody>
      </p:sp>
      <p:sp>
        <p:nvSpPr>
          <p:cNvPr id="3" name="Content Placeholder 2"/>
          <p:cNvSpPr>
            <a:spLocks noGrp="1"/>
          </p:cNvSpPr>
          <p:nvPr>
            <p:ph idx="1"/>
          </p:nvPr>
        </p:nvSpPr>
        <p:spPr>
          <a:xfrm>
            <a:off x="457200" y="1219202"/>
            <a:ext cx="4191000" cy="4525963"/>
          </a:xfrm>
        </p:spPr>
        <p:txBody>
          <a:bodyPr>
            <a:normAutofit/>
          </a:bodyPr>
          <a:lstStyle/>
          <a:p>
            <a:r>
              <a:rPr lang="en-GB" sz="1800" dirty="0" err="1" smtClean="0"/>
              <a:t>Una</a:t>
            </a:r>
            <a:r>
              <a:rPr lang="en-GB" sz="1800" dirty="0" smtClean="0"/>
              <a:t> </a:t>
            </a:r>
            <a:r>
              <a:rPr lang="en-GB" sz="1800" dirty="0" err="1" smtClean="0"/>
              <a:t>gestión</a:t>
            </a:r>
            <a:r>
              <a:rPr lang="en-GB" sz="1800" dirty="0" smtClean="0"/>
              <a:t> de </a:t>
            </a:r>
            <a:r>
              <a:rPr lang="en-GB" sz="1800" dirty="0" err="1" smtClean="0"/>
              <a:t>recursos</a:t>
            </a:r>
            <a:r>
              <a:rPr lang="en-GB" sz="1800" dirty="0" smtClean="0"/>
              <a:t> </a:t>
            </a:r>
            <a:r>
              <a:rPr lang="en-GB" sz="1800" dirty="0" err="1" smtClean="0"/>
              <a:t>mejorada</a:t>
            </a:r>
            <a:r>
              <a:rPr lang="en-GB" sz="1800" dirty="0" smtClean="0"/>
              <a:t> </a:t>
            </a:r>
            <a:r>
              <a:rPr lang="en-GB" sz="1800" dirty="0" err="1" smtClean="0"/>
              <a:t>que</a:t>
            </a:r>
            <a:r>
              <a:rPr lang="en-GB" sz="1800" dirty="0" smtClean="0"/>
              <a:t> conduce a </a:t>
            </a:r>
            <a:r>
              <a:rPr lang="en-GB" sz="1800" dirty="0" err="1" smtClean="0"/>
              <a:t>a</a:t>
            </a:r>
            <a:r>
              <a:rPr lang="en-GB" sz="1800" dirty="0" smtClean="0"/>
              <a:t> </a:t>
            </a:r>
            <a:r>
              <a:rPr lang="en-GB" sz="1800" dirty="0" err="1" smtClean="0"/>
              <a:t>menos</a:t>
            </a:r>
            <a:r>
              <a:rPr lang="en-GB" sz="1800" dirty="0" smtClean="0"/>
              <a:t> </a:t>
            </a:r>
            <a:r>
              <a:rPr lang="en-GB" sz="1800" dirty="0" err="1" smtClean="0"/>
              <a:t>desperdicios</a:t>
            </a:r>
            <a:endParaRPr lang="en-GB" sz="1800" dirty="0" smtClean="0"/>
          </a:p>
          <a:p>
            <a:r>
              <a:rPr lang="es-ES" sz="1800" dirty="0" smtClean="0"/>
              <a:t>La vinculación y la conexión de los proyectos puede aportar mayores eficiencias </a:t>
            </a:r>
          </a:p>
          <a:p>
            <a:r>
              <a:rPr lang="es-ES" sz="1800" dirty="0" smtClean="0"/>
              <a:t>Los riesgos e incidentes se manejan en el nivel adecuado y en algunos casos pueden ser reducidos antes de la ocurrencia </a:t>
            </a:r>
          </a:p>
          <a:p>
            <a:r>
              <a:rPr lang="es-ES" sz="1800" dirty="0" smtClean="0"/>
              <a:t>Conexión con el "</a:t>
            </a:r>
            <a:r>
              <a:rPr lang="es-ES" sz="1800" dirty="0" err="1" smtClean="0"/>
              <a:t>business</a:t>
            </a:r>
            <a:r>
              <a:rPr lang="es-ES" sz="1800" dirty="0" smtClean="0"/>
              <a:t> as usual" significa que el mensaje de sostenibilidad no quede restringido a los proyectos con una ruta clara para la comunicación</a:t>
            </a:r>
            <a:br>
              <a:rPr lang="es-ES" sz="1800" dirty="0" smtClean="0"/>
            </a:br>
            <a:endParaRPr lang="en-GB" sz="1800" dirty="0" smtClean="0"/>
          </a:p>
        </p:txBody>
      </p:sp>
      <p:sp>
        <p:nvSpPr>
          <p:cNvPr id="7" name="Slide Number Placeholder 6"/>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95</a:t>
            </a:fld>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073" y="2159000"/>
            <a:ext cx="4419856"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5257800" y="3124200"/>
            <a:ext cx="3200400" cy="16256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4150007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98" name="Rectangle 2"/>
          <p:cNvSpPr>
            <a:spLocks noGrp="1" noChangeArrowheads="1"/>
          </p:cNvSpPr>
          <p:nvPr>
            <p:ph type="title"/>
          </p:nvPr>
        </p:nvSpPr>
        <p:spPr>
          <a:xfrm>
            <a:off x="381000" y="0"/>
            <a:ext cx="5281989" cy="838200"/>
          </a:xfrm>
        </p:spPr>
        <p:txBody>
          <a:bodyPr/>
          <a:lstStyle/>
          <a:p>
            <a:r>
              <a:rPr lang="en-GB" dirty="0" err="1" smtClean="0"/>
              <a:t>Entorno</a:t>
            </a:r>
            <a:r>
              <a:rPr lang="en-GB" dirty="0" smtClean="0"/>
              <a:t> de </a:t>
            </a:r>
            <a:r>
              <a:rPr lang="en-GB" dirty="0" err="1" smtClean="0"/>
              <a:t>Governanza</a:t>
            </a:r>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96</a:t>
            </a:fld>
            <a:endParaRPr lang="en-US" dirty="0"/>
          </a:p>
        </p:txBody>
      </p:sp>
      <p:grpSp>
        <p:nvGrpSpPr>
          <p:cNvPr id="21" name="Group 20"/>
          <p:cNvGrpSpPr/>
          <p:nvPr/>
        </p:nvGrpSpPr>
        <p:grpSpPr>
          <a:xfrm>
            <a:off x="652810" y="914400"/>
            <a:ext cx="7838380" cy="4972050"/>
            <a:chOff x="1694542" y="1191078"/>
            <a:chExt cx="8491578" cy="4972050"/>
          </a:xfrm>
        </p:grpSpPr>
        <p:grpSp>
          <p:nvGrpSpPr>
            <p:cNvPr id="1437699" name="Group 3"/>
            <p:cNvGrpSpPr>
              <a:grpSpLocks/>
            </p:cNvGrpSpPr>
            <p:nvPr/>
          </p:nvGrpSpPr>
          <p:grpSpPr bwMode="auto">
            <a:xfrm>
              <a:off x="1694542" y="1260928"/>
              <a:ext cx="4165599" cy="4902200"/>
              <a:chOff x="1072" y="600"/>
              <a:chExt cx="2984" cy="3536"/>
            </a:xfrm>
          </p:grpSpPr>
          <p:sp>
            <p:nvSpPr>
              <p:cNvPr id="1437700" name="Oval 4"/>
              <p:cNvSpPr>
                <a:spLocks noChangeArrowheads="1"/>
              </p:cNvSpPr>
              <p:nvPr/>
            </p:nvSpPr>
            <p:spPr bwMode="auto">
              <a:xfrm>
                <a:off x="1072" y="600"/>
                <a:ext cx="2984" cy="3536"/>
              </a:xfrm>
              <a:prstGeom prst="ellipse">
                <a:avLst/>
              </a:prstGeom>
              <a:ln>
                <a:headEnd/>
                <a:tailEnd/>
              </a:ln>
            </p:spPr>
            <p:style>
              <a:lnRef idx="3">
                <a:schemeClr val="lt1"/>
              </a:lnRef>
              <a:fillRef idx="1">
                <a:schemeClr val="accent6"/>
              </a:fillRef>
              <a:effectRef idx="1">
                <a:schemeClr val="accent6"/>
              </a:effectRef>
              <a:fontRef idx="minor">
                <a:schemeClr val="lt1"/>
              </a:fontRef>
            </p:style>
            <p:txBody>
              <a:bodyPr wrap="none" anchor="ctr"/>
              <a:lstStyle/>
              <a:p>
                <a:endParaRPr lang="en-US" dirty="0"/>
              </a:p>
            </p:txBody>
          </p:sp>
          <p:sp>
            <p:nvSpPr>
              <p:cNvPr id="1437701" name="Oval 5"/>
              <p:cNvSpPr>
                <a:spLocks noChangeArrowheads="1"/>
              </p:cNvSpPr>
              <p:nvPr/>
            </p:nvSpPr>
            <p:spPr bwMode="auto">
              <a:xfrm>
                <a:off x="1520" y="928"/>
                <a:ext cx="2144" cy="2072"/>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pPr eaLnBrk="1" hangingPunct="1"/>
                <a:endParaRPr lang="en-US" sz="1600" b="1" dirty="0"/>
              </a:p>
            </p:txBody>
          </p:sp>
          <p:sp>
            <p:nvSpPr>
              <p:cNvPr id="1437702" name="Oval 6"/>
              <p:cNvSpPr>
                <a:spLocks noChangeArrowheads="1"/>
              </p:cNvSpPr>
              <p:nvPr/>
            </p:nvSpPr>
            <p:spPr bwMode="auto">
              <a:xfrm>
                <a:off x="1480" y="1872"/>
                <a:ext cx="2168" cy="2168"/>
              </a:xfrm>
              <a:prstGeom prst="ellipse">
                <a:avLst/>
              </a:prstGeom>
              <a:solidFill>
                <a:srgbClr val="FFCC66">
                  <a:alpha val="50999"/>
                </a:srgbClr>
              </a:solidFill>
              <a:ln w="38100" cap="sq" algn="ctr">
                <a:solidFill>
                  <a:schemeClr val="bg1"/>
                </a:solidFill>
                <a:round/>
                <a:headEnd/>
                <a:tailEnd/>
              </a:ln>
              <a:effectLst/>
            </p:spPr>
            <p:txBody>
              <a:bodyPr wrap="none" anchor="ctr"/>
              <a:lstStyle/>
              <a:p>
                <a:endParaRPr lang="en-US" dirty="0"/>
              </a:p>
            </p:txBody>
          </p:sp>
          <p:sp>
            <p:nvSpPr>
              <p:cNvPr id="1437703" name="Text Box 7"/>
              <p:cNvSpPr txBox="1">
                <a:spLocks noChangeArrowheads="1"/>
              </p:cNvSpPr>
              <p:nvPr/>
            </p:nvSpPr>
            <p:spPr bwMode="auto">
              <a:xfrm>
                <a:off x="2033" y="689"/>
                <a:ext cx="1101" cy="266"/>
              </a:xfrm>
              <a:prstGeom prst="rect">
                <a:avLst/>
              </a:prstGeom>
              <a:noFill/>
              <a:ln w="12700" cap="sq" algn="ctr">
                <a:noFill/>
                <a:miter lim="800000"/>
                <a:headEnd/>
                <a:tailEnd/>
              </a:ln>
              <a:effectLst/>
            </p:spPr>
            <p:txBody>
              <a:bodyPr wrap="none">
                <a:spAutoFit/>
              </a:bodyPr>
              <a:lstStyle/>
              <a:p>
                <a:pPr eaLnBrk="1" hangingPunct="1"/>
                <a:r>
                  <a:rPr lang="en-GB" b="1" dirty="0" err="1" smtClean="0"/>
                  <a:t>Organización</a:t>
                </a:r>
                <a:endParaRPr lang="en-US" b="1" dirty="0"/>
              </a:p>
            </p:txBody>
          </p:sp>
          <p:sp>
            <p:nvSpPr>
              <p:cNvPr id="1437704" name="Text Box 8"/>
              <p:cNvSpPr txBox="1">
                <a:spLocks noChangeArrowheads="1"/>
              </p:cNvSpPr>
              <p:nvPr/>
            </p:nvSpPr>
            <p:spPr bwMode="auto">
              <a:xfrm>
                <a:off x="1716" y="1389"/>
                <a:ext cx="1948" cy="266"/>
              </a:xfrm>
              <a:prstGeom prst="rect">
                <a:avLst/>
              </a:prstGeom>
              <a:noFill/>
              <a:ln w="12700" cap="sq" algn="ctr">
                <a:noFill/>
                <a:miter lim="800000"/>
                <a:headEnd/>
                <a:tailEnd/>
              </a:ln>
              <a:effectLst/>
            </p:spPr>
            <p:txBody>
              <a:bodyPr wrap="none">
                <a:spAutoFit/>
              </a:bodyPr>
              <a:lstStyle/>
              <a:p>
                <a:pPr eaLnBrk="1" hangingPunct="1"/>
                <a:r>
                  <a:rPr lang="en-GB" b="1" dirty="0" err="1" smtClean="0"/>
                  <a:t>Gobernanza</a:t>
                </a:r>
                <a:r>
                  <a:rPr lang="en-GB" b="1" dirty="0" smtClean="0"/>
                  <a:t> </a:t>
                </a:r>
                <a:r>
                  <a:rPr lang="en-GB" b="1" dirty="0" err="1" smtClean="0"/>
                  <a:t>Corporativa</a:t>
                </a:r>
                <a:endParaRPr lang="en-US" b="1" dirty="0"/>
              </a:p>
            </p:txBody>
          </p:sp>
          <p:sp>
            <p:nvSpPr>
              <p:cNvPr id="1437705" name="Text Box 9"/>
              <p:cNvSpPr txBox="1">
                <a:spLocks noChangeArrowheads="1"/>
              </p:cNvSpPr>
              <p:nvPr/>
            </p:nvSpPr>
            <p:spPr bwMode="auto">
              <a:xfrm>
                <a:off x="1972" y="2136"/>
                <a:ext cx="1261" cy="866"/>
              </a:xfrm>
              <a:prstGeom prst="rect">
                <a:avLst/>
              </a:prstGeom>
              <a:noFill/>
              <a:ln w="12700" cap="sq" algn="ctr">
                <a:noFill/>
                <a:miter lim="800000"/>
                <a:headEnd/>
                <a:tailEnd/>
              </a:ln>
              <a:effectLst/>
            </p:spPr>
            <p:txBody>
              <a:bodyPr>
                <a:spAutoFit/>
              </a:bodyPr>
              <a:lstStyle/>
              <a:p>
                <a:pPr eaLnBrk="1" hangingPunct="1"/>
                <a:r>
                  <a:rPr lang="en-GB" b="1" dirty="0" err="1" smtClean="0"/>
                  <a:t>Governanza</a:t>
                </a:r>
                <a:r>
                  <a:rPr lang="en-GB" b="1" dirty="0" smtClean="0"/>
                  <a:t> de la </a:t>
                </a:r>
                <a:r>
                  <a:rPr lang="en-GB" b="1" dirty="0" err="1" smtClean="0"/>
                  <a:t>Dirección</a:t>
                </a:r>
                <a:r>
                  <a:rPr lang="en-GB" b="1" dirty="0" smtClean="0"/>
                  <a:t> de </a:t>
                </a:r>
                <a:r>
                  <a:rPr lang="en-GB" b="1" dirty="0" err="1" smtClean="0"/>
                  <a:t>Proyects</a:t>
                </a:r>
                <a:endParaRPr lang="en-GB" b="1" dirty="0"/>
              </a:p>
              <a:p>
                <a:pPr eaLnBrk="1" hangingPunct="1"/>
                <a:endParaRPr lang="en-GB" b="1" dirty="0">
                  <a:latin typeface="Arial" pitchFamily="34" charset="0"/>
                </a:endParaRPr>
              </a:p>
            </p:txBody>
          </p:sp>
          <p:sp>
            <p:nvSpPr>
              <p:cNvPr id="1437706" name="Text Box 10"/>
              <p:cNvSpPr txBox="1">
                <a:spLocks noChangeArrowheads="1"/>
              </p:cNvSpPr>
              <p:nvPr/>
            </p:nvSpPr>
            <p:spPr bwMode="auto">
              <a:xfrm>
                <a:off x="1761" y="3199"/>
                <a:ext cx="1750" cy="466"/>
              </a:xfrm>
              <a:prstGeom prst="rect">
                <a:avLst/>
              </a:prstGeom>
              <a:noFill/>
              <a:ln w="12700" cap="sq" algn="ctr">
                <a:noFill/>
                <a:miter lim="800000"/>
                <a:headEnd/>
                <a:tailEnd/>
              </a:ln>
              <a:effectLst/>
            </p:spPr>
            <p:txBody>
              <a:bodyPr wrap="none">
                <a:spAutoFit/>
              </a:bodyPr>
              <a:lstStyle/>
              <a:p>
                <a:pPr eaLnBrk="1" hangingPunct="1"/>
                <a:r>
                  <a:rPr lang="en-GB" b="1" dirty="0"/>
                  <a:t>Project Management</a:t>
                </a:r>
              </a:p>
              <a:p>
                <a:pPr eaLnBrk="1" hangingPunct="1"/>
                <a:endParaRPr lang="en-US" b="1" dirty="0">
                  <a:latin typeface="Arial" pitchFamily="34" charset="0"/>
                </a:endParaRPr>
              </a:p>
            </p:txBody>
          </p:sp>
        </p:grpSp>
        <p:grpSp>
          <p:nvGrpSpPr>
            <p:cNvPr id="1437707" name="Group 11"/>
            <p:cNvGrpSpPr>
              <a:grpSpLocks/>
            </p:cNvGrpSpPr>
            <p:nvPr/>
          </p:nvGrpSpPr>
          <p:grpSpPr bwMode="auto">
            <a:xfrm>
              <a:off x="5869694" y="1191078"/>
              <a:ext cx="4316426" cy="4849813"/>
              <a:chOff x="3670" y="732"/>
              <a:chExt cx="2719" cy="3055"/>
            </a:xfrm>
          </p:grpSpPr>
          <p:sp>
            <p:nvSpPr>
              <p:cNvPr id="1437708" name="AutoShape 12"/>
              <p:cNvSpPr>
                <a:spLocks noChangeArrowheads="1"/>
              </p:cNvSpPr>
              <p:nvPr/>
            </p:nvSpPr>
            <p:spPr bwMode="auto">
              <a:xfrm>
                <a:off x="4424" y="1008"/>
                <a:ext cx="424" cy="966"/>
              </a:xfrm>
              <a:prstGeom prst="upDownArrow">
                <a:avLst>
                  <a:gd name="adj1" fmla="val 50000"/>
                  <a:gd name="adj2" fmla="val 45566"/>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dirty="0"/>
              </a:p>
            </p:txBody>
          </p:sp>
          <p:sp>
            <p:nvSpPr>
              <p:cNvPr id="1437709" name="Text Box 13"/>
              <p:cNvSpPr txBox="1">
                <a:spLocks noChangeArrowheads="1"/>
              </p:cNvSpPr>
              <p:nvPr/>
            </p:nvSpPr>
            <p:spPr bwMode="auto">
              <a:xfrm>
                <a:off x="4158" y="2060"/>
                <a:ext cx="1005" cy="233"/>
              </a:xfrm>
              <a:prstGeom prst="rect">
                <a:avLst/>
              </a:prstGeom>
              <a:noFill/>
              <a:ln w="9525">
                <a:noFill/>
                <a:miter lim="800000"/>
                <a:headEnd/>
                <a:tailEnd/>
              </a:ln>
              <a:effectLst/>
            </p:spPr>
            <p:txBody>
              <a:bodyPr>
                <a:spAutoFit/>
              </a:bodyPr>
              <a:lstStyle/>
              <a:p>
                <a:pPr algn="l" eaLnBrk="1" hangingPunct="1"/>
                <a:r>
                  <a:rPr lang="en-GB" b="1" dirty="0" err="1" smtClean="0"/>
                  <a:t>Patrocinio</a:t>
                </a:r>
                <a:endParaRPr lang="en-US" b="1" dirty="0"/>
              </a:p>
            </p:txBody>
          </p:sp>
          <p:sp>
            <p:nvSpPr>
              <p:cNvPr id="1437710" name="Rectangle 14"/>
              <p:cNvSpPr>
                <a:spLocks noChangeArrowheads="1"/>
              </p:cNvSpPr>
              <p:nvPr/>
            </p:nvSpPr>
            <p:spPr bwMode="auto">
              <a:xfrm>
                <a:off x="3670" y="1310"/>
                <a:ext cx="789" cy="582"/>
              </a:xfrm>
              <a:prstGeom prst="rect">
                <a:avLst/>
              </a:prstGeom>
              <a:noFill/>
              <a:ln w="9525">
                <a:noFill/>
                <a:miter lim="800000"/>
                <a:headEnd/>
                <a:tailEnd/>
              </a:ln>
              <a:effectLst/>
            </p:spPr>
            <p:txBody>
              <a:bodyPr>
                <a:spAutoFit/>
              </a:bodyPr>
              <a:lstStyle/>
              <a:p>
                <a:pPr algn="r" eaLnBrk="1" hangingPunct="1"/>
                <a:r>
                  <a:rPr lang="en-GB" b="1" dirty="0" err="1" smtClean="0"/>
                  <a:t>Dirección</a:t>
                </a:r>
                <a:r>
                  <a:rPr lang="en-GB" b="1" dirty="0" smtClean="0"/>
                  <a:t> de </a:t>
                </a:r>
                <a:r>
                  <a:rPr lang="en-GB" b="1" dirty="0" err="1" smtClean="0"/>
                  <a:t>Portafolio</a:t>
                </a:r>
                <a:endParaRPr lang="en-US" b="1" dirty="0"/>
              </a:p>
            </p:txBody>
          </p:sp>
          <p:sp>
            <p:nvSpPr>
              <p:cNvPr id="1437711" name="Text Box 15"/>
              <p:cNvSpPr txBox="1">
                <a:spLocks noChangeArrowheads="1"/>
              </p:cNvSpPr>
              <p:nvPr/>
            </p:nvSpPr>
            <p:spPr bwMode="auto">
              <a:xfrm>
                <a:off x="4118" y="3380"/>
                <a:ext cx="1057" cy="407"/>
              </a:xfrm>
              <a:prstGeom prst="rect">
                <a:avLst/>
              </a:prstGeom>
              <a:noFill/>
              <a:ln w="9525">
                <a:noFill/>
                <a:miter lim="800000"/>
                <a:headEnd/>
                <a:tailEnd/>
              </a:ln>
              <a:effectLst/>
            </p:spPr>
            <p:txBody>
              <a:bodyPr>
                <a:spAutoFit/>
              </a:bodyPr>
              <a:lstStyle/>
              <a:p>
                <a:pPr eaLnBrk="1" hangingPunct="1"/>
                <a:r>
                  <a:rPr lang="en-GB" b="1" dirty="0" err="1" smtClean="0"/>
                  <a:t>Dirección</a:t>
                </a:r>
                <a:r>
                  <a:rPr lang="en-GB" b="1" dirty="0" smtClean="0"/>
                  <a:t> de </a:t>
                </a:r>
                <a:r>
                  <a:rPr lang="en-GB" b="1" dirty="0" err="1" smtClean="0"/>
                  <a:t>Proyectos</a:t>
                </a:r>
                <a:endParaRPr lang="en-US" b="1" dirty="0"/>
              </a:p>
            </p:txBody>
          </p:sp>
          <p:sp>
            <p:nvSpPr>
              <p:cNvPr id="1437712" name="Text Box 16"/>
              <p:cNvSpPr txBox="1">
                <a:spLocks noChangeArrowheads="1"/>
              </p:cNvSpPr>
              <p:nvPr/>
            </p:nvSpPr>
            <p:spPr bwMode="auto">
              <a:xfrm>
                <a:off x="3970" y="732"/>
                <a:ext cx="1688" cy="233"/>
              </a:xfrm>
              <a:prstGeom prst="rect">
                <a:avLst/>
              </a:prstGeom>
              <a:noFill/>
              <a:ln w="9525">
                <a:noFill/>
                <a:miter lim="800000"/>
                <a:headEnd/>
                <a:tailEnd/>
              </a:ln>
              <a:effectLst/>
            </p:spPr>
            <p:txBody>
              <a:bodyPr wrap="none">
                <a:spAutoFit/>
              </a:bodyPr>
              <a:lstStyle/>
              <a:p>
                <a:pPr algn="l" eaLnBrk="1" hangingPunct="1"/>
                <a:r>
                  <a:rPr lang="en-GB" b="1" dirty="0" err="1" smtClean="0"/>
                  <a:t>Objectivos</a:t>
                </a:r>
                <a:r>
                  <a:rPr lang="en-GB" b="1" dirty="0" smtClean="0"/>
                  <a:t> </a:t>
                </a:r>
                <a:r>
                  <a:rPr lang="en-GB" b="1" dirty="0" err="1" smtClean="0"/>
                  <a:t>Estratégicos</a:t>
                </a:r>
                <a:endParaRPr lang="en-US" b="1" dirty="0"/>
              </a:p>
            </p:txBody>
          </p:sp>
          <p:sp>
            <p:nvSpPr>
              <p:cNvPr id="1437713" name="AutoShape 17"/>
              <p:cNvSpPr>
                <a:spLocks noChangeArrowheads="1"/>
              </p:cNvSpPr>
              <p:nvPr/>
            </p:nvSpPr>
            <p:spPr bwMode="auto">
              <a:xfrm>
                <a:off x="4412" y="2336"/>
                <a:ext cx="424" cy="966"/>
              </a:xfrm>
              <a:prstGeom prst="upDownArrow">
                <a:avLst>
                  <a:gd name="adj1" fmla="val 50000"/>
                  <a:gd name="adj2" fmla="val 45566"/>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dirty="0"/>
              </a:p>
            </p:txBody>
          </p:sp>
          <p:sp>
            <p:nvSpPr>
              <p:cNvPr id="1437714" name="AutoShape 18"/>
              <p:cNvSpPr>
                <a:spLocks/>
              </p:cNvSpPr>
              <p:nvPr/>
            </p:nvSpPr>
            <p:spPr bwMode="auto">
              <a:xfrm>
                <a:off x="5152" y="1032"/>
                <a:ext cx="312" cy="2608"/>
              </a:xfrm>
              <a:prstGeom prst="rightBrace">
                <a:avLst>
                  <a:gd name="adj1" fmla="val 69658"/>
                  <a:gd name="adj2" fmla="val 50000"/>
                </a:avLst>
              </a:prstGeom>
              <a:noFill/>
              <a:ln w="9525">
                <a:solidFill>
                  <a:schemeClr val="tx1"/>
                </a:solidFill>
                <a:round/>
                <a:headEnd/>
                <a:tailEnd/>
              </a:ln>
              <a:effectLst/>
            </p:spPr>
            <p:txBody>
              <a:bodyPr wrap="none" anchor="ctr"/>
              <a:lstStyle/>
              <a:p>
                <a:endParaRPr lang="en-US" dirty="0"/>
              </a:p>
            </p:txBody>
          </p:sp>
          <p:sp>
            <p:nvSpPr>
              <p:cNvPr id="1437715" name="Text Box 19"/>
              <p:cNvSpPr txBox="1">
                <a:spLocks noChangeArrowheads="1"/>
              </p:cNvSpPr>
              <p:nvPr/>
            </p:nvSpPr>
            <p:spPr bwMode="auto">
              <a:xfrm>
                <a:off x="5442" y="2076"/>
                <a:ext cx="947" cy="756"/>
              </a:xfrm>
              <a:prstGeom prst="rect">
                <a:avLst/>
              </a:prstGeom>
              <a:noFill/>
              <a:ln w="9525">
                <a:noFill/>
                <a:miter lim="800000"/>
                <a:headEnd/>
                <a:tailEnd/>
              </a:ln>
              <a:effectLst/>
            </p:spPr>
            <p:txBody>
              <a:bodyPr>
                <a:spAutoFit/>
              </a:bodyPr>
              <a:lstStyle/>
              <a:p>
                <a:pPr eaLnBrk="1" hangingPunct="1"/>
                <a:r>
                  <a:rPr lang="en-GB" b="1" dirty="0" err="1" smtClean="0"/>
                  <a:t>Elaboración</a:t>
                </a:r>
                <a:r>
                  <a:rPr lang="en-GB" b="1" dirty="0" smtClean="0"/>
                  <a:t>  y </a:t>
                </a:r>
                <a:r>
                  <a:rPr lang="en-GB" b="1" dirty="0" err="1" smtClean="0"/>
                  <a:t>divulgación</a:t>
                </a:r>
                <a:r>
                  <a:rPr lang="en-GB" b="1" dirty="0" smtClean="0"/>
                  <a:t> de </a:t>
                </a:r>
                <a:r>
                  <a:rPr lang="en-GB" b="1" dirty="0" err="1" smtClean="0"/>
                  <a:t>Informes</a:t>
                </a:r>
                <a:endParaRPr lang="en-US" b="1" dirty="0"/>
              </a:p>
            </p:txBody>
          </p:sp>
        </p:grpSp>
      </p:grpSp>
    </p:spTree>
    <p:extLst>
      <p:ext uri="{BB962C8B-B14F-4D97-AF65-F5344CB8AC3E}">
        <p14:creationId xmlns:p14="http://schemas.microsoft.com/office/powerpoint/2010/main" val="208482905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Patrocinador</a:t>
            </a:r>
            <a:r>
              <a:rPr lang="en-US" dirty="0" smtClean="0"/>
              <a:t> del </a:t>
            </a:r>
            <a:r>
              <a:rPr lang="en-US" dirty="0" err="1" smtClean="0"/>
              <a:t>proyectos</a:t>
            </a:r>
            <a:endParaRPr lang="en-US" dirty="0"/>
          </a:p>
        </p:txBody>
      </p:sp>
      <p:sp>
        <p:nvSpPr>
          <p:cNvPr id="6" name="Text Placeholder 5"/>
          <p:cNvSpPr>
            <a:spLocks noGrp="1"/>
          </p:cNvSpPr>
          <p:nvPr>
            <p:ph type="body" idx="1"/>
          </p:nvPr>
        </p:nvSpPr>
        <p:spPr/>
        <p:txBody>
          <a:bodyPr/>
          <a:lstStyle/>
          <a:p>
            <a:r>
              <a:rPr lang="en-US" dirty="0" smtClean="0"/>
              <a:t>Dar </a:t>
            </a:r>
            <a:r>
              <a:rPr lang="en-US" dirty="0" err="1" smtClean="0"/>
              <a:t>soporte</a:t>
            </a:r>
            <a:r>
              <a:rPr lang="en-US" dirty="0" smtClean="0"/>
              <a:t> a los </a:t>
            </a:r>
            <a:r>
              <a:rPr lang="en-US" dirty="0" err="1" smtClean="0"/>
              <a:t>Proyectos</a:t>
            </a:r>
            <a:endParaRPr lang="en-US" dirty="0"/>
          </a:p>
        </p:txBody>
      </p:sp>
      <p:sp>
        <p:nvSpPr>
          <p:cNvPr id="4" name="Footer Placeholder 3"/>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97</a:t>
            </a:fld>
            <a:endParaRPr lang="en-US" dirty="0"/>
          </a:p>
        </p:txBody>
      </p:sp>
      <p:pic>
        <p:nvPicPr>
          <p:cNvPr id="7" name="Picture 2" descr="http://1.bp.blogspot.com/-qtGJKXxjtxU/TzrdlKvQ62I/AAAAAAAAD94/sy1orDmARw8/s1600/iStock_000013078634XSmall.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80288" y="742949"/>
            <a:ext cx="4048125" cy="2686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72137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7938" name="Rectangle 2"/>
          <p:cNvSpPr>
            <a:spLocks noGrp="1" noChangeArrowheads="1"/>
          </p:cNvSpPr>
          <p:nvPr>
            <p:ph type="title"/>
          </p:nvPr>
        </p:nvSpPr>
        <p:spPr/>
        <p:txBody>
          <a:bodyPr/>
          <a:lstStyle/>
          <a:p>
            <a:r>
              <a:rPr lang="en-GB" dirty="0" smtClean="0"/>
              <a:t>Roles del </a:t>
            </a:r>
            <a:r>
              <a:rPr lang="en-GB" dirty="0" err="1" smtClean="0"/>
              <a:t>Patrocinador</a:t>
            </a:r>
            <a:r>
              <a:rPr lang="en-GB" dirty="0" smtClean="0"/>
              <a:t> del </a:t>
            </a:r>
            <a:r>
              <a:rPr lang="en-GB" dirty="0" err="1" smtClean="0"/>
              <a:t>Proyecto</a:t>
            </a:r>
            <a:endParaRPr lang="en-US" dirty="0"/>
          </a:p>
        </p:txBody>
      </p:sp>
      <p:sp>
        <p:nvSpPr>
          <p:cNvPr id="1447939" name="Rectangle 3"/>
          <p:cNvSpPr>
            <a:spLocks noGrp="1" noChangeArrowheads="1"/>
          </p:cNvSpPr>
          <p:nvPr>
            <p:ph idx="1"/>
          </p:nvPr>
        </p:nvSpPr>
        <p:spPr>
          <a:xfrm>
            <a:off x="657771" y="1524001"/>
            <a:ext cx="7195038" cy="4314824"/>
          </a:xfrm>
        </p:spPr>
        <p:txBody>
          <a:bodyPr>
            <a:normAutofit/>
          </a:bodyPr>
          <a:lstStyle/>
          <a:p>
            <a:r>
              <a:rPr lang="en-GB" sz="1800" i="0" dirty="0" err="1" smtClean="0"/>
              <a:t>Hace</a:t>
            </a:r>
            <a:r>
              <a:rPr lang="en-GB" sz="1800" i="0" dirty="0" smtClean="0"/>
              <a:t> </a:t>
            </a:r>
            <a:r>
              <a:rPr lang="en-GB" sz="1800" i="0" dirty="0" err="1" smtClean="0"/>
              <a:t>suyo</a:t>
            </a:r>
            <a:r>
              <a:rPr lang="en-GB" sz="1800" i="0" dirty="0" smtClean="0"/>
              <a:t>, </a:t>
            </a:r>
            <a:r>
              <a:rPr lang="en-GB" sz="1800" dirty="0" err="1" smtClean="0"/>
              <a:t>Desarrolla</a:t>
            </a:r>
            <a:r>
              <a:rPr lang="en-GB" sz="1800" dirty="0" smtClean="0"/>
              <a:t> y </a:t>
            </a:r>
            <a:r>
              <a:rPr lang="en-GB" sz="1800" dirty="0" err="1" smtClean="0"/>
              <a:t>Mantiene</a:t>
            </a:r>
            <a:r>
              <a:rPr lang="en-GB" sz="1800" dirty="0" smtClean="0"/>
              <a:t> el </a:t>
            </a:r>
            <a:r>
              <a:rPr lang="en-GB" sz="1800" dirty="0" err="1" smtClean="0"/>
              <a:t>Caso</a:t>
            </a:r>
            <a:r>
              <a:rPr lang="en-GB" sz="1800" dirty="0" smtClean="0"/>
              <a:t> de </a:t>
            </a:r>
            <a:r>
              <a:rPr lang="en-GB" sz="1800" dirty="0" err="1" smtClean="0"/>
              <a:t>Negocio</a:t>
            </a:r>
            <a:endParaRPr lang="en-GB" sz="1800" i="0" dirty="0"/>
          </a:p>
          <a:p>
            <a:r>
              <a:rPr lang="en-GB" sz="1800" i="0" dirty="0" err="1" smtClean="0"/>
              <a:t>Monitorea</a:t>
            </a:r>
            <a:r>
              <a:rPr lang="en-GB" sz="1800" i="0" dirty="0" smtClean="0"/>
              <a:t> el </a:t>
            </a:r>
            <a:r>
              <a:rPr lang="en-GB" sz="1800" i="0" dirty="0" err="1" smtClean="0"/>
              <a:t>Entorno</a:t>
            </a:r>
            <a:r>
              <a:rPr lang="en-GB" sz="1800" i="0" dirty="0" smtClean="0"/>
              <a:t> del </a:t>
            </a:r>
            <a:r>
              <a:rPr lang="en-GB" sz="1800" i="0" dirty="0" err="1" smtClean="0"/>
              <a:t>Proyecto</a:t>
            </a:r>
            <a:r>
              <a:rPr lang="en-GB" sz="1800" i="0" dirty="0" smtClean="0"/>
              <a:t> </a:t>
            </a:r>
            <a:r>
              <a:rPr lang="en-GB" sz="1800" i="0" dirty="0" err="1" smtClean="0"/>
              <a:t>por</a:t>
            </a:r>
            <a:r>
              <a:rPr lang="en-GB" sz="1800" i="0" dirty="0" smtClean="0"/>
              <a:t> los </a:t>
            </a:r>
            <a:r>
              <a:rPr lang="en-GB" sz="1800" i="0" dirty="0" err="1" smtClean="0"/>
              <a:t>Riesgos</a:t>
            </a:r>
            <a:r>
              <a:rPr lang="en-GB" sz="1800" i="0" dirty="0" smtClean="0"/>
              <a:t> y se </a:t>
            </a:r>
            <a:r>
              <a:rPr lang="en-GB" sz="1800" i="0" dirty="0" err="1" smtClean="0"/>
              <a:t>Comunica</a:t>
            </a:r>
            <a:r>
              <a:rPr lang="en-GB" sz="1800" i="0" dirty="0" smtClean="0"/>
              <a:t> con </a:t>
            </a:r>
            <a:r>
              <a:rPr lang="en-GB" sz="1800" dirty="0" smtClean="0"/>
              <a:t>el Director del </a:t>
            </a:r>
            <a:r>
              <a:rPr lang="en-GB" sz="1800" dirty="0" err="1" smtClean="0"/>
              <a:t>Proyectos</a:t>
            </a:r>
            <a:r>
              <a:rPr lang="en-GB" sz="1800" dirty="0" smtClean="0"/>
              <a:t> y con </a:t>
            </a:r>
            <a:r>
              <a:rPr lang="en-GB" sz="1800" dirty="0" err="1" smtClean="0"/>
              <a:t>las</a:t>
            </a:r>
            <a:r>
              <a:rPr lang="en-GB" sz="1800" dirty="0" smtClean="0"/>
              <a:t> </a:t>
            </a:r>
            <a:r>
              <a:rPr lang="en-GB" sz="1800" dirty="0" err="1" smtClean="0"/>
              <a:t>Partes</a:t>
            </a:r>
            <a:r>
              <a:rPr lang="en-GB" sz="1800" dirty="0" smtClean="0"/>
              <a:t> </a:t>
            </a:r>
            <a:r>
              <a:rPr lang="en-GB" sz="1800" dirty="0" err="1" smtClean="0"/>
              <a:t>Interesadas</a:t>
            </a:r>
            <a:r>
              <a:rPr lang="en-GB" sz="1800" dirty="0" smtClean="0"/>
              <a:t> </a:t>
            </a:r>
            <a:r>
              <a:rPr lang="en-GB" sz="1800" dirty="0" err="1" smtClean="0"/>
              <a:t>Externas</a:t>
            </a:r>
            <a:endParaRPr lang="en-GB" sz="1800" i="0" dirty="0"/>
          </a:p>
          <a:p>
            <a:r>
              <a:rPr lang="en-GB" sz="1800" i="0" dirty="0" err="1" smtClean="0"/>
              <a:t>Revisa</a:t>
            </a:r>
            <a:r>
              <a:rPr lang="en-GB" sz="1800" i="0" dirty="0" smtClean="0"/>
              <a:t> la </a:t>
            </a:r>
            <a:r>
              <a:rPr lang="en-GB" sz="1800" i="0" dirty="0" err="1" smtClean="0"/>
              <a:t>viabilidad</a:t>
            </a:r>
            <a:r>
              <a:rPr lang="en-GB" sz="1800" i="0" dirty="0" smtClean="0"/>
              <a:t> de un </a:t>
            </a:r>
            <a:r>
              <a:rPr lang="en-GB" sz="1800" i="0" dirty="0" err="1" smtClean="0"/>
              <a:t>Proyectos</a:t>
            </a:r>
            <a:r>
              <a:rPr lang="en-GB" sz="1800" i="0" dirty="0" smtClean="0"/>
              <a:t> </a:t>
            </a:r>
            <a:r>
              <a:rPr lang="en-GB" sz="1800" i="0" dirty="0" err="1" smtClean="0"/>
              <a:t>respecto</a:t>
            </a:r>
            <a:r>
              <a:rPr lang="en-GB" sz="1800" i="0" dirty="0" smtClean="0"/>
              <a:t> de los </a:t>
            </a:r>
            <a:r>
              <a:rPr lang="en-GB" sz="1800" i="0" dirty="0" err="1" smtClean="0"/>
              <a:t>Criterios</a:t>
            </a:r>
            <a:r>
              <a:rPr lang="en-GB" sz="1800" i="0" dirty="0" smtClean="0"/>
              <a:t> </a:t>
            </a:r>
            <a:r>
              <a:rPr lang="en-GB" sz="1800" i="0" dirty="0" err="1" smtClean="0"/>
              <a:t>Críticos</a:t>
            </a:r>
            <a:r>
              <a:rPr lang="en-GB" sz="1800" i="0" dirty="0" smtClean="0"/>
              <a:t> de </a:t>
            </a:r>
            <a:r>
              <a:rPr lang="en-GB" sz="1800" i="0" dirty="0" err="1" smtClean="0"/>
              <a:t>Exito</a:t>
            </a:r>
            <a:r>
              <a:rPr lang="en-GB" sz="1800" i="0" dirty="0" smtClean="0"/>
              <a:t> y </a:t>
            </a:r>
            <a:r>
              <a:rPr lang="en-GB" sz="1800" i="0" dirty="0" err="1" smtClean="0"/>
              <a:t>las</a:t>
            </a:r>
            <a:r>
              <a:rPr lang="en-GB" sz="1800" i="0" dirty="0" smtClean="0"/>
              <a:t> </a:t>
            </a:r>
            <a:r>
              <a:rPr lang="en-GB" sz="1800" i="0" dirty="0" err="1" smtClean="0"/>
              <a:t>Puertas</a:t>
            </a:r>
            <a:r>
              <a:rPr lang="en-GB" sz="1800" i="0" dirty="0" smtClean="0"/>
              <a:t> (Gates) de </a:t>
            </a:r>
            <a:r>
              <a:rPr lang="en-GB" sz="1800" i="0" dirty="0" err="1" smtClean="0"/>
              <a:t>las</a:t>
            </a:r>
            <a:r>
              <a:rPr lang="en-GB" sz="1800" i="0" dirty="0" smtClean="0"/>
              <a:t> </a:t>
            </a:r>
            <a:r>
              <a:rPr lang="en-GB" sz="1800" i="0" dirty="0" err="1" smtClean="0"/>
              <a:t>Fases</a:t>
            </a:r>
            <a:endParaRPr lang="en-US" sz="1800" i="0" dirty="0"/>
          </a:p>
        </p:txBody>
      </p:sp>
      <p:sp>
        <p:nvSpPr>
          <p:cNvPr id="2" name="Footer Placeholder 1"/>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98</a:t>
            </a:fld>
            <a:endParaRPr lang="en-US" dirty="0"/>
          </a:p>
        </p:txBody>
      </p:sp>
    </p:spTree>
    <p:extLst>
      <p:ext uri="{BB962C8B-B14F-4D97-AF65-F5344CB8AC3E}">
        <p14:creationId xmlns:p14="http://schemas.microsoft.com/office/powerpoint/2010/main" val="3940583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47939">
                                            <p:txEl>
                                              <p:pRg st="0" end="0"/>
                                            </p:txEl>
                                          </p:spTgt>
                                        </p:tgtEl>
                                        <p:attrNameLst>
                                          <p:attrName>style.visibility</p:attrName>
                                        </p:attrNameLst>
                                      </p:cBhvr>
                                      <p:to>
                                        <p:strVal val="visible"/>
                                      </p:to>
                                    </p:set>
                                    <p:animEffect transition="in" filter="wipe(left)">
                                      <p:cBhvr>
                                        <p:cTn id="7" dur="500"/>
                                        <p:tgtEl>
                                          <p:spTgt spid="1447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47939">
                                            <p:txEl>
                                              <p:pRg st="1" end="1"/>
                                            </p:txEl>
                                          </p:spTgt>
                                        </p:tgtEl>
                                        <p:attrNameLst>
                                          <p:attrName>style.visibility</p:attrName>
                                        </p:attrNameLst>
                                      </p:cBhvr>
                                      <p:to>
                                        <p:strVal val="visible"/>
                                      </p:to>
                                    </p:set>
                                    <p:animEffect transition="in" filter="wipe(left)">
                                      <p:cBhvr>
                                        <p:cTn id="12" dur="500"/>
                                        <p:tgtEl>
                                          <p:spTgt spid="1447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47939">
                                            <p:txEl>
                                              <p:pRg st="2" end="2"/>
                                            </p:txEl>
                                          </p:spTgt>
                                        </p:tgtEl>
                                        <p:attrNameLst>
                                          <p:attrName>style.visibility</p:attrName>
                                        </p:attrNameLst>
                                      </p:cBhvr>
                                      <p:to>
                                        <p:strVal val="visible"/>
                                      </p:to>
                                    </p:set>
                                    <p:animEffect transition="in" filter="wipe(left)">
                                      <p:cBhvr>
                                        <p:cTn id="17" dur="500"/>
                                        <p:tgtEl>
                                          <p:spTgt spid="14479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939" grpId="0" build="p" bldLvl="2"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7938" name="Rectangle 2"/>
          <p:cNvSpPr>
            <a:spLocks noGrp="1" noChangeArrowheads="1"/>
          </p:cNvSpPr>
          <p:nvPr>
            <p:ph type="title"/>
          </p:nvPr>
        </p:nvSpPr>
        <p:spPr/>
        <p:txBody>
          <a:bodyPr/>
          <a:lstStyle/>
          <a:p>
            <a:r>
              <a:rPr lang="en-GB" dirty="0" smtClean="0"/>
              <a:t>Roles del </a:t>
            </a:r>
            <a:r>
              <a:rPr lang="en-GB" dirty="0" err="1" smtClean="0"/>
              <a:t>Patrocinador</a:t>
            </a:r>
            <a:r>
              <a:rPr lang="en-GB" dirty="0" smtClean="0"/>
              <a:t> del </a:t>
            </a:r>
            <a:r>
              <a:rPr lang="en-GB" dirty="0" err="1" smtClean="0"/>
              <a:t>Proyecto</a:t>
            </a:r>
            <a:endParaRPr lang="en-US" dirty="0"/>
          </a:p>
        </p:txBody>
      </p:sp>
      <p:sp>
        <p:nvSpPr>
          <p:cNvPr id="1447939" name="Rectangle 3"/>
          <p:cNvSpPr>
            <a:spLocks noGrp="1" noChangeArrowheads="1"/>
          </p:cNvSpPr>
          <p:nvPr>
            <p:ph idx="1"/>
          </p:nvPr>
        </p:nvSpPr>
        <p:spPr>
          <a:xfrm>
            <a:off x="657771" y="1343025"/>
            <a:ext cx="7195038" cy="4495800"/>
          </a:xfrm>
        </p:spPr>
        <p:txBody>
          <a:bodyPr/>
          <a:lstStyle/>
          <a:p>
            <a:r>
              <a:rPr lang="en-GB" i="0" dirty="0" err="1" smtClean="0"/>
              <a:t>Aceptación</a:t>
            </a:r>
            <a:r>
              <a:rPr lang="en-GB" i="0" dirty="0" smtClean="0"/>
              <a:t> de los </a:t>
            </a:r>
            <a:r>
              <a:rPr lang="en-GB" i="0" dirty="0" err="1" smtClean="0"/>
              <a:t>Entregables</a:t>
            </a:r>
            <a:r>
              <a:rPr lang="en-GB" i="0" dirty="0" smtClean="0"/>
              <a:t> del </a:t>
            </a:r>
            <a:r>
              <a:rPr lang="en-GB" i="0" dirty="0" err="1" smtClean="0"/>
              <a:t>Proyecto</a:t>
            </a:r>
            <a:r>
              <a:rPr lang="en-GB" i="0" dirty="0" smtClean="0"/>
              <a:t> en el </a:t>
            </a:r>
            <a:r>
              <a:rPr lang="en-GB" i="0" dirty="0" err="1" smtClean="0"/>
              <a:t>momento</a:t>
            </a:r>
            <a:r>
              <a:rPr lang="en-GB" i="0" dirty="0" smtClean="0"/>
              <a:t> de la </a:t>
            </a:r>
            <a:r>
              <a:rPr lang="en-GB" i="0" dirty="0" err="1" smtClean="0"/>
              <a:t>Entrega</a:t>
            </a:r>
            <a:r>
              <a:rPr lang="en-GB" i="0" dirty="0" smtClean="0"/>
              <a:t> y Firma del </a:t>
            </a:r>
            <a:r>
              <a:rPr lang="en-GB" i="0" dirty="0" err="1" smtClean="0"/>
              <a:t>Proyecto</a:t>
            </a:r>
            <a:endParaRPr lang="en-GB" i="0" dirty="0"/>
          </a:p>
          <a:p>
            <a:r>
              <a:rPr lang="en-GB" i="0" dirty="0" smtClean="0"/>
              <a:t>Conduce la </a:t>
            </a:r>
            <a:r>
              <a:rPr lang="en-GB" i="0" dirty="0" err="1" smtClean="0"/>
              <a:t>Revisión</a:t>
            </a:r>
            <a:r>
              <a:rPr lang="en-GB" i="0" dirty="0" smtClean="0"/>
              <a:t> de la </a:t>
            </a:r>
            <a:r>
              <a:rPr lang="en-GB" i="0" dirty="0" err="1" smtClean="0"/>
              <a:t>Realización</a:t>
            </a:r>
            <a:r>
              <a:rPr lang="en-GB" i="0" dirty="0" smtClean="0"/>
              <a:t> de los  </a:t>
            </a:r>
            <a:r>
              <a:rPr lang="en-GB" i="0" dirty="0" err="1" smtClean="0"/>
              <a:t>Beneficios</a:t>
            </a:r>
            <a:endParaRPr lang="en-US" i="0" dirty="0"/>
          </a:p>
        </p:txBody>
      </p:sp>
      <p:sp>
        <p:nvSpPr>
          <p:cNvPr id="2" name="Footer Placeholder 1"/>
          <p:cNvSpPr>
            <a:spLocks noGrp="1"/>
          </p:cNvSpPr>
          <p:nvPr>
            <p:ph type="ftr" sz="quarter" idx="4294967295"/>
          </p:nvPr>
        </p:nvSpPr>
        <p:spPr>
          <a:xfrm>
            <a:off x="3124200" y="6356352"/>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99</a:t>
            </a:fld>
            <a:endParaRPr lang="en-US" dirty="0"/>
          </a:p>
        </p:txBody>
      </p:sp>
    </p:spTree>
    <p:extLst>
      <p:ext uri="{BB962C8B-B14F-4D97-AF65-F5344CB8AC3E}">
        <p14:creationId xmlns:p14="http://schemas.microsoft.com/office/powerpoint/2010/main" val="16186152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47939">
                                            <p:txEl>
                                              <p:pRg st="0" end="0"/>
                                            </p:txEl>
                                          </p:spTgt>
                                        </p:tgtEl>
                                        <p:attrNameLst>
                                          <p:attrName>style.visibility</p:attrName>
                                        </p:attrNameLst>
                                      </p:cBhvr>
                                      <p:to>
                                        <p:strVal val="visible"/>
                                      </p:to>
                                    </p:set>
                                    <p:animEffect transition="in" filter="wipe(left)">
                                      <p:cBhvr>
                                        <p:cTn id="7" dur="500"/>
                                        <p:tgtEl>
                                          <p:spTgt spid="1447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47939">
                                            <p:txEl>
                                              <p:pRg st="1" end="1"/>
                                            </p:txEl>
                                          </p:spTgt>
                                        </p:tgtEl>
                                        <p:attrNameLst>
                                          <p:attrName>style.visibility</p:attrName>
                                        </p:attrNameLst>
                                      </p:cBhvr>
                                      <p:to>
                                        <p:strVal val="visible"/>
                                      </p:to>
                                    </p:set>
                                    <p:animEffect transition="in" filter="wipe(left)">
                                      <p:cBhvr>
                                        <p:cTn id="12" dur="500"/>
                                        <p:tgtEl>
                                          <p:spTgt spid="14479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939" grpId="0" build="p" bldLvl="2" autoUpdateAnimBg="0"/>
    </p:bldLst>
  </p:timing>
</p:sld>
</file>

<file path=ppt/theme/theme1.xml><?xml version="1.0" encoding="utf-8"?>
<a:theme xmlns:a="http://schemas.openxmlformats.org/drawingml/2006/main" name="Office Them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10277</TotalTime>
  <Words>21762</Words>
  <Application>Microsoft Office PowerPoint</Application>
  <PresentationFormat>Presentación en pantalla (4:3)</PresentationFormat>
  <Paragraphs>2067</Paragraphs>
  <Slides>186</Slides>
  <Notes>133</Notes>
  <HiddenSlides>1</HiddenSlides>
  <MMClips>1</MMClips>
  <ScaleCrop>false</ScaleCrop>
  <HeadingPairs>
    <vt:vector size="8" baseType="variant">
      <vt:variant>
        <vt:lpstr>Tema</vt:lpstr>
      </vt:variant>
      <vt:variant>
        <vt:i4>1</vt:i4>
      </vt:variant>
      <vt:variant>
        <vt:lpstr>Vínculos</vt:lpstr>
      </vt:variant>
      <vt:variant>
        <vt:i4>1</vt:i4>
      </vt:variant>
      <vt:variant>
        <vt:lpstr>Servidores OLE incrustados</vt:lpstr>
      </vt:variant>
      <vt:variant>
        <vt:i4>1</vt:i4>
      </vt:variant>
      <vt:variant>
        <vt:lpstr>Títulos de diapositiva</vt:lpstr>
      </vt:variant>
      <vt:variant>
        <vt:i4>186</vt:i4>
      </vt:variant>
    </vt:vector>
  </HeadingPairs>
  <TitlesOfParts>
    <vt:vector size="189" baseType="lpstr">
      <vt:lpstr>Office Theme</vt:lpstr>
      <vt:lpstr>\\localhost\Users\joelcarboni\Dropbox\AUB\Macintosh HD:Users:joelcarboni:Dropbox:5. Training Partners:Templates and teaching aides:Sustainability Management Plan.docx!OLE_LINK2</vt:lpstr>
      <vt:lpstr>Document</vt:lpstr>
      <vt:lpstr>Profesional PRiSM</vt:lpstr>
      <vt:lpstr>                          Sobre el Expositor</vt:lpstr>
      <vt:lpstr>Kit del Curso</vt:lpstr>
      <vt:lpstr>Objectivos de Aprendizaje</vt:lpstr>
      <vt:lpstr>Introducing GPM</vt:lpstr>
      <vt:lpstr>Activo en más de 125 países y continúa creciendo</vt:lpstr>
      <vt:lpstr>Our Focus</vt:lpstr>
      <vt:lpstr>Certificaciones GPM</vt:lpstr>
      <vt:lpstr>Certificación</vt:lpstr>
      <vt:lpstr>Reconocimiento de la Industria</vt:lpstr>
      <vt:lpstr>Prémiese  Ud mismo y/o a un Colega!</vt:lpstr>
      <vt:lpstr>Agentes de Cambio</vt:lpstr>
      <vt:lpstr>Sostenibilidad</vt:lpstr>
      <vt:lpstr>Presentación de PowerPoint</vt:lpstr>
      <vt:lpstr>Términos y Definiciones usadas: </vt:lpstr>
      <vt:lpstr>Presentación de PowerPoint</vt:lpstr>
      <vt:lpstr>Presentación de PowerPoint</vt:lpstr>
      <vt:lpstr>PRiSM – La Metodología </vt:lpstr>
      <vt:lpstr>Presentación de PowerPoint</vt:lpstr>
      <vt:lpstr>Presentación de PowerPoint</vt:lpstr>
      <vt:lpstr>¿Cuál de estas imágenes representa   Green Project Management? </vt:lpstr>
      <vt:lpstr>Sostenibilidad en la Dirección de Proyectos</vt:lpstr>
      <vt:lpstr>Qué es la Responsabilidad Social Corporativa?</vt:lpstr>
      <vt:lpstr>Por qué necesitamos una Guía sobre Responsabilidad Social Empresaria?</vt:lpstr>
      <vt:lpstr>Fases de la Sostenibilidad</vt:lpstr>
      <vt:lpstr>RSE Estadio 1 El Negocio de las Compañias es el Negocio</vt:lpstr>
      <vt:lpstr>RSE Estadio 2 La compañía adopta la RSE</vt:lpstr>
      <vt:lpstr>RSE Estadio 3 Para Empresas Sociales con Fines de Lucro (FOPSE)</vt:lpstr>
      <vt:lpstr>El Nuevo Estilo de RSE</vt:lpstr>
      <vt:lpstr>Responsabilidad Corporativa</vt:lpstr>
      <vt:lpstr>Corporate Responsibility</vt:lpstr>
      <vt:lpstr>Alguien escuchó sobre RIO +20?</vt:lpstr>
      <vt:lpstr>Desde la Declaración de RIO en 1992, las condiciones no han cambiado</vt:lpstr>
      <vt:lpstr>2012: Año Internacional de la Energía Sostenible para Todos   </vt:lpstr>
      <vt:lpstr>Presentación de PowerPoint</vt:lpstr>
      <vt:lpstr>El Informe Accenture – UNGC 2013</vt:lpstr>
      <vt:lpstr>The Accenture – UNGC 2013 Report (Cont)</vt:lpstr>
      <vt:lpstr>¿Cuáles son los puntos de vista de los problemas?</vt:lpstr>
      <vt:lpstr>Global Reporting Initiative (GRI)</vt:lpstr>
      <vt:lpstr>Categorías y Aspectos del GRI </vt:lpstr>
      <vt:lpstr>Profundizando en el GRI G4 2013</vt:lpstr>
      <vt:lpstr>El Pacto Global de las Naciones Unidas</vt:lpstr>
      <vt:lpstr>The Ten Principles</vt:lpstr>
      <vt:lpstr>The Ten Principles</vt:lpstr>
      <vt:lpstr>Objetivos de Desarrollo del Milenio</vt:lpstr>
      <vt:lpstr>Explicando la Necesidad de un Cambio de Paradigma</vt:lpstr>
      <vt:lpstr>LA ARQUITECTURA DEL COMPROMISO EMPRESARIAL POST-2015</vt:lpstr>
      <vt:lpstr>Lo que a las empresas se les está pidiendo hacer:</vt:lpstr>
      <vt:lpstr>Continúa</vt:lpstr>
      <vt:lpstr>Areas de Foco</vt:lpstr>
      <vt:lpstr>Acerca de la Arcquitectura</vt:lpstr>
      <vt:lpstr>La gran desconexión</vt:lpstr>
      <vt:lpstr>Conociendo los Estándares ISO</vt:lpstr>
      <vt:lpstr>ISO standards</vt:lpstr>
      <vt:lpstr>Lo que NO es la ISO 26000…</vt:lpstr>
      <vt:lpstr>Lo que la ISO 26000 es…</vt:lpstr>
      <vt:lpstr>ISO 26000 Principios de Responsabilidad Social</vt:lpstr>
      <vt:lpstr>La Familia ISO 14000 </vt:lpstr>
      <vt:lpstr>¿Qué es el Medio Ambiente?</vt:lpstr>
      <vt:lpstr>Elementos Claves de ISO 14001</vt:lpstr>
      <vt:lpstr>Qué es un SGA?</vt:lpstr>
      <vt:lpstr>What is an EMS?</vt:lpstr>
      <vt:lpstr>¿Por qué las Organizaciones Implementan un SGA?</vt:lpstr>
      <vt:lpstr>ISO 50001: 2011 Sistema de Gestión de la Energía</vt:lpstr>
      <vt:lpstr>ISO 50001: 2011 Sistema de Gestión de la Energía</vt:lpstr>
      <vt:lpstr>ISO 50001: 2011 Sistema de Gestión de la Energía</vt:lpstr>
      <vt:lpstr>Principios de la Gestión de la Calidad</vt:lpstr>
      <vt:lpstr>Auditorías Internas</vt:lpstr>
      <vt:lpstr>Auditorías Internas</vt:lpstr>
      <vt:lpstr>Auditorías Internas: ¿Qué se debe evaluar durante una auditoria? </vt:lpstr>
      <vt:lpstr>Inmersión a la Dirección de Proyectos</vt:lpstr>
      <vt:lpstr>Presentación de PowerPoint</vt:lpstr>
      <vt:lpstr>Presentación de PowerPoint</vt:lpstr>
      <vt:lpstr>Presentación de PowerPoint</vt:lpstr>
      <vt:lpstr>Presentación de PowerPoint</vt:lpstr>
      <vt:lpstr>Momento clave en la historia de la sostenibilidad en la dirección de proyectos </vt:lpstr>
      <vt:lpstr>Question</vt:lpstr>
      <vt:lpstr>Presentación de PowerPoint</vt:lpstr>
      <vt:lpstr>Repasemos</vt:lpstr>
      <vt:lpstr>Desafíos comúnes para la Sostenibilidad en la Dirección y Gestión de Proyectos</vt:lpstr>
      <vt:lpstr>Desafíos para los Directores de Proyectos</vt:lpstr>
      <vt:lpstr>¿Qué tal este desafío?</vt:lpstr>
      <vt:lpstr>Del Project Management Institute</vt:lpstr>
      <vt:lpstr>Presentación de PowerPoint</vt:lpstr>
      <vt:lpstr>Presentación de PowerPoint</vt:lpstr>
      <vt:lpstr>El Entorno del Proyecto</vt:lpstr>
      <vt:lpstr>Estrategia Organizacional – Proyectos - Operaciones</vt:lpstr>
      <vt:lpstr>Donde la Sostenibilidad Más Comunmente Existe</vt:lpstr>
      <vt:lpstr>Donde la Sostenibilidad Queda Afuera</vt:lpstr>
      <vt:lpstr>Donde la Sostenibilidad Existe</vt:lpstr>
      <vt:lpstr>Gobernanza de los Proyectos</vt:lpstr>
      <vt:lpstr>Dirección de Proyectos</vt:lpstr>
      <vt:lpstr>Relación entre conceptos y procesos de dirección de proyectos</vt:lpstr>
      <vt:lpstr>Desafíos para la Sostenibilidad en la Dirección de Proyectos</vt:lpstr>
      <vt:lpstr>Sostenibilidad a Nivel de Programa</vt:lpstr>
      <vt:lpstr>Entorno de Governanza</vt:lpstr>
      <vt:lpstr>Patrocinador del proyectos</vt:lpstr>
      <vt:lpstr>Roles del Patrocinador del Proyecto</vt:lpstr>
      <vt:lpstr>Roles del Patrocinador del Proyecto</vt:lpstr>
      <vt:lpstr>Exito de un Proyecto y Gestión de los Beneficios</vt:lpstr>
      <vt:lpstr>¿Qué es el éxito?</vt:lpstr>
      <vt:lpstr>Criterios de Éxito</vt:lpstr>
      <vt:lpstr>Factores de Éxito</vt:lpstr>
      <vt:lpstr>El Proyecto del Estadio de la Copa Mundial 2022</vt:lpstr>
      <vt:lpstr>The 2022 World Cup</vt:lpstr>
      <vt:lpstr>Colapso del RANA Plaza en 2013 – Muchos Proyectos fallaron…</vt:lpstr>
      <vt:lpstr>Midiendo el éxito Sostenible</vt:lpstr>
      <vt:lpstr>Gestión de los Beneficios</vt:lpstr>
      <vt:lpstr>GPM Best Practice</vt:lpstr>
      <vt:lpstr>Entendiendo los objetivos Organizacionales</vt:lpstr>
      <vt:lpstr>Áreas del Conocimiento </vt:lpstr>
      <vt:lpstr>Áreas del Conocimiento  </vt:lpstr>
      <vt:lpstr>Áreas del Conocimiento </vt:lpstr>
      <vt:lpstr>Áreas del Conocimiento </vt:lpstr>
      <vt:lpstr>Áreas del Conocimiento </vt:lpstr>
      <vt:lpstr>De acuerdo a la Guía del PMBOK® – Quinta Edición</vt:lpstr>
      <vt:lpstr>Áreas del Conocimiento</vt:lpstr>
      <vt:lpstr>Áreas del Conocimiento</vt:lpstr>
      <vt:lpstr>Áreas del Conocimiento</vt:lpstr>
      <vt:lpstr>Áreas del Conocimiento </vt:lpstr>
      <vt:lpstr>Presentación de PowerPoint</vt:lpstr>
      <vt:lpstr>La Etapa de Pre Proyecto/Iniciación PRiSM</vt:lpstr>
      <vt:lpstr>El Propósito del Caso de Negocio </vt:lpstr>
      <vt:lpstr>Contenido del Caso de Negocios</vt:lpstr>
      <vt:lpstr>La Sostenibilidad en el Caso de Negocio</vt:lpstr>
      <vt:lpstr>La Etapa de Pre Proyecto/Iniciación PRiSM</vt:lpstr>
      <vt:lpstr>Compararlo respecto de SGA </vt:lpstr>
      <vt:lpstr>Analisis de Impacto de Sostenibilidad del Proyecto</vt:lpstr>
      <vt:lpstr>La Triple Línea Base y la Gestión de Proyectos</vt:lpstr>
      <vt:lpstr>Presentamos El Estándar P5</vt:lpstr>
      <vt:lpstr>Descripción de P5 </vt:lpstr>
      <vt:lpstr>El Cuadro P5</vt:lpstr>
      <vt:lpstr>¿Qué es un Producto?</vt:lpstr>
      <vt:lpstr>¿Qué es el Proceso de un Proyecto?</vt:lpstr>
      <vt:lpstr>P5 y la Línea de Base Social</vt:lpstr>
      <vt:lpstr>P5 y la Línea de Base Social</vt:lpstr>
      <vt:lpstr>P5 y la Línea de Base Social</vt:lpstr>
      <vt:lpstr>P5 y la Línea de Base Social</vt:lpstr>
      <vt:lpstr>P5 y la Línea de Base del Medio Ambiente</vt:lpstr>
      <vt:lpstr>P5 y la Línea de Base del Medio Ambiente</vt:lpstr>
      <vt:lpstr>P5 y la Línea de Base del Medio Ambiente</vt:lpstr>
      <vt:lpstr>P5 y la Línea de Base del Medio Ambiente </vt:lpstr>
      <vt:lpstr>P5 y la Línea de Base de las Finanzas</vt:lpstr>
      <vt:lpstr>P5 y la Línea de Base de las Finanzas </vt:lpstr>
      <vt:lpstr>P5 y la Línea de Base de las Finanzas </vt:lpstr>
      <vt:lpstr>¿Cómo realizar el Análisis?</vt:lpstr>
      <vt:lpstr>Ejemplo</vt:lpstr>
      <vt:lpstr>Por qué hacer esto? </vt:lpstr>
      <vt:lpstr>Un montón de buena info…</vt:lpstr>
      <vt:lpstr>Compared with the GRI and UNGC</vt:lpstr>
      <vt:lpstr>Ejercicio en Grupos  Aprendiendo a usar P5</vt:lpstr>
      <vt:lpstr>Ejercicio en Clase. Aprendiendo a utilizar P5</vt:lpstr>
      <vt:lpstr>Definir los Objetivos de Sostenibilidad</vt:lpstr>
      <vt:lpstr>¿Qué es un PGS?</vt:lpstr>
      <vt:lpstr>Herramientas para Integrar Sostenibilidad a la Dirección de Proyectos</vt:lpstr>
      <vt:lpstr>Presentación de PowerPoint</vt:lpstr>
      <vt:lpstr>Presentación de PowerPoint</vt:lpstr>
      <vt:lpstr>¿Qué es el Plan de Gestión de Sostenibilidad?</vt:lpstr>
      <vt:lpstr>El Valor del PGS </vt:lpstr>
      <vt:lpstr>Not Gold Plating, Consulting</vt:lpstr>
      <vt:lpstr> Las Mejores Prácticas de GPM </vt:lpstr>
      <vt:lpstr>¿Qué se incluye en un PGS?</vt:lpstr>
      <vt:lpstr>Control de Versiones y Distribución</vt:lpstr>
      <vt:lpstr>Propósito</vt:lpstr>
      <vt:lpstr>Resumen Ejecutivo</vt:lpstr>
      <vt:lpstr>Objetivos de Sostenibilidad del Proyecto</vt:lpstr>
      <vt:lpstr>Mediciones de Desempeño Claves (Cualitativas y Cuantitativas)</vt:lpstr>
      <vt:lpstr> P5 Impact Assessment</vt:lpstr>
      <vt:lpstr>Las partes finales</vt:lpstr>
      <vt:lpstr>¿Dónde interactúael PGS con el Proyecto?</vt:lpstr>
      <vt:lpstr>Donde la Sostenibilidad Existe</vt:lpstr>
      <vt:lpstr>Respuestas de otros Estudiantes</vt:lpstr>
      <vt:lpstr>La Fase de Planificación</vt:lpstr>
      <vt:lpstr>Por qué Planificar?</vt:lpstr>
      <vt:lpstr>Documento del Plan de Proyecto</vt:lpstr>
      <vt:lpstr>Propósito del Plan de Proyecto y  Contenido</vt:lpstr>
      <vt:lpstr>Definiendo el Alcance</vt:lpstr>
      <vt:lpstr>Criterios de Aceptación</vt:lpstr>
      <vt:lpstr>Refinando el PGS</vt:lpstr>
      <vt:lpstr>Refinando el PGS</vt:lpstr>
      <vt:lpstr>Rápido Repaso: Los Principios de la Gestión de la Calidad</vt:lpstr>
      <vt:lpstr>Estructura de Desglose de los Productos</vt:lpstr>
      <vt:lpstr>Estructura de Desglose del Trabajo</vt:lpstr>
      <vt:lpstr>Sistema de Numeración</vt:lpstr>
      <vt:lpstr>Estrucura de desglose de Organización</vt:lpstr>
      <vt:lpstr>Matriz de Responsabilidades</vt:lpstr>
    </vt:vector>
  </TitlesOfParts>
  <Company>Fort Wayne/Allen County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GPM Global</dc:creator>
  <cp:keywords>PRiSM Practitioner</cp:keywords>
  <cp:lastModifiedBy>Anyela Mirando</cp:lastModifiedBy>
  <cp:revision>295</cp:revision>
  <cp:lastPrinted>2013-02-08T17:18:12Z</cp:lastPrinted>
  <dcterms:created xsi:type="dcterms:W3CDTF">2012-12-19T19:13:24Z</dcterms:created>
  <dcterms:modified xsi:type="dcterms:W3CDTF">2014-07-08T22:33:16Z</dcterms:modified>
</cp:coreProperties>
</file>