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13" r:id="rId2"/>
    <p:sldId id="398" r:id="rId3"/>
    <p:sldId id="399" r:id="rId4"/>
    <p:sldId id="400" r:id="rId5"/>
    <p:sldId id="401" r:id="rId6"/>
    <p:sldId id="402" r:id="rId7"/>
    <p:sldId id="397" r:id="rId8"/>
    <p:sldId id="403" r:id="rId9"/>
    <p:sldId id="404" r:id="rId10"/>
    <p:sldId id="405" r:id="rId11"/>
    <p:sldId id="407" r:id="rId12"/>
    <p:sldId id="406" r:id="rId13"/>
    <p:sldId id="408" r:id="rId14"/>
    <p:sldId id="409" r:id="rId15"/>
    <p:sldId id="410" r:id="rId16"/>
    <p:sldId id="412" r:id="rId17"/>
    <p:sldId id="413" r:id="rId18"/>
    <p:sldId id="411" r:id="rId19"/>
    <p:sldId id="414" r:id="rId20"/>
    <p:sldId id="415" r:id="rId21"/>
    <p:sldId id="416" r:id="rId22"/>
    <p:sldId id="417" r:id="rId23"/>
    <p:sldId id="418" r:id="rId24"/>
    <p:sldId id="420" r:id="rId25"/>
    <p:sldId id="419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339" r:id="rId37"/>
  </p:sldIdLst>
  <p:sldSz cx="9144000" cy="6858000" type="screen4x3"/>
  <p:notesSz cx="6858000" cy="9144000"/>
  <p:defaultTextStyle>
    <a:defPPr>
      <a:defRPr lang="es-C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59" autoAdjust="0"/>
    <p:restoredTop sz="99819" autoAdjust="0"/>
  </p:normalViewPr>
  <p:slideViewPr>
    <p:cSldViewPr>
      <p:cViewPr>
        <p:scale>
          <a:sx n="50" d="100"/>
          <a:sy n="50" d="100"/>
        </p:scale>
        <p:origin x="-202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422ED1-D72F-4569-9ED2-89DC9AD41100}" type="doc">
      <dgm:prSet loTypeId="urn:microsoft.com/office/officeart/2005/8/layout/radial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CD422154-CDA2-4A13-8B83-3895C06F538F}">
      <dgm:prSet phldrT="[Texto]"/>
      <dgm:spPr/>
      <dgm:t>
        <a:bodyPr/>
        <a:lstStyle/>
        <a:p>
          <a:r>
            <a:rPr lang="es-CR" dirty="0" smtClean="0"/>
            <a:t>Respuesta a los R y A</a:t>
          </a:r>
          <a:endParaRPr lang="es-CR" dirty="0"/>
        </a:p>
      </dgm:t>
    </dgm:pt>
    <dgm:pt modelId="{BD96AF1A-7E62-49AC-B86C-2124302C7078}" type="parTrans" cxnId="{6E14834F-C7CD-43FD-92B6-27D3680729D6}">
      <dgm:prSet/>
      <dgm:spPr/>
      <dgm:t>
        <a:bodyPr/>
        <a:lstStyle/>
        <a:p>
          <a:endParaRPr lang="es-CR"/>
        </a:p>
      </dgm:t>
    </dgm:pt>
    <dgm:pt modelId="{A7038544-960C-447B-B14E-38441F671BB7}" type="sibTrans" cxnId="{6E14834F-C7CD-43FD-92B6-27D3680729D6}">
      <dgm:prSet/>
      <dgm:spPr/>
      <dgm:t>
        <a:bodyPr/>
        <a:lstStyle/>
        <a:p>
          <a:endParaRPr lang="es-CR"/>
        </a:p>
      </dgm:t>
    </dgm:pt>
    <dgm:pt modelId="{005CC1B2-5A50-4706-B5F4-F8BA26ACC184}">
      <dgm:prSet phldrT="[Texto]"/>
      <dgm:spPr/>
      <dgm:t>
        <a:bodyPr/>
        <a:lstStyle/>
        <a:p>
          <a:r>
            <a:rPr lang="es-CR" dirty="0" smtClean="0"/>
            <a:t>Evitar </a:t>
          </a:r>
          <a:endParaRPr lang="es-CR" dirty="0"/>
        </a:p>
      </dgm:t>
    </dgm:pt>
    <dgm:pt modelId="{BF98538B-ACDE-4572-9B9F-14AC864CB8C2}" type="parTrans" cxnId="{2787CE79-C8AA-4996-A073-92586E477937}">
      <dgm:prSet/>
      <dgm:spPr/>
      <dgm:t>
        <a:bodyPr/>
        <a:lstStyle/>
        <a:p>
          <a:endParaRPr lang="es-CR"/>
        </a:p>
      </dgm:t>
    </dgm:pt>
    <dgm:pt modelId="{A44CF2A7-2A3D-4709-A084-D60195B5D08A}" type="sibTrans" cxnId="{2787CE79-C8AA-4996-A073-92586E477937}">
      <dgm:prSet/>
      <dgm:spPr/>
      <dgm:t>
        <a:bodyPr/>
        <a:lstStyle/>
        <a:p>
          <a:endParaRPr lang="es-CR"/>
        </a:p>
      </dgm:t>
    </dgm:pt>
    <dgm:pt modelId="{18C0BA26-44CF-455C-9A46-ED7CC6CDBA7F}">
      <dgm:prSet phldrT="[Texto]"/>
      <dgm:spPr/>
      <dgm:t>
        <a:bodyPr/>
        <a:lstStyle/>
        <a:p>
          <a:r>
            <a:rPr lang="es-CR" dirty="0" smtClean="0"/>
            <a:t>Transferir</a:t>
          </a:r>
          <a:endParaRPr lang="es-CR" dirty="0"/>
        </a:p>
      </dgm:t>
    </dgm:pt>
    <dgm:pt modelId="{F0BD0EBB-403C-46A6-9203-53DE9EFFC1F4}" type="parTrans" cxnId="{7736E743-D8A4-40D3-B159-D3EA02388DE4}">
      <dgm:prSet/>
      <dgm:spPr/>
      <dgm:t>
        <a:bodyPr/>
        <a:lstStyle/>
        <a:p>
          <a:endParaRPr lang="es-CR"/>
        </a:p>
      </dgm:t>
    </dgm:pt>
    <dgm:pt modelId="{D7DE0A4B-0C97-4E6C-B1EA-4EEC46E29F9C}" type="sibTrans" cxnId="{7736E743-D8A4-40D3-B159-D3EA02388DE4}">
      <dgm:prSet/>
      <dgm:spPr/>
      <dgm:t>
        <a:bodyPr/>
        <a:lstStyle/>
        <a:p>
          <a:endParaRPr lang="es-CR"/>
        </a:p>
      </dgm:t>
    </dgm:pt>
    <dgm:pt modelId="{F5456279-E87D-42AD-9CB7-AF35E83A56A7}">
      <dgm:prSet phldrT="[Texto]"/>
      <dgm:spPr/>
      <dgm:t>
        <a:bodyPr/>
        <a:lstStyle/>
        <a:p>
          <a:r>
            <a:rPr lang="es-CR" dirty="0" smtClean="0"/>
            <a:t>Mitigar </a:t>
          </a:r>
          <a:endParaRPr lang="es-CR" dirty="0"/>
        </a:p>
      </dgm:t>
    </dgm:pt>
    <dgm:pt modelId="{2826CC96-1814-462F-9FDB-4526AF37D82F}" type="parTrans" cxnId="{0559F047-FB76-4374-ABDB-D6D5E57968FC}">
      <dgm:prSet/>
      <dgm:spPr/>
      <dgm:t>
        <a:bodyPr/>
        <a:lstStyle/>
        <a:p>
          <a:endParaRPr lang="es-CR"/>
        </a:p>
      </dgm:t>
    </dgm:pt>
    <dgm:pt modelId="{901130F3-5901-4C36-9AA3-D5280277550B}" type="sibTrans" cxnId="{0559F047-FB76-4374-ABDB-D6D5E57968FC}">
      <dgm:prSet/>
      <dgm:spPr/>
      <dgm:t>
        <a:bodyPr/>
        <a:lstStyle/>
        <a:p>
          <a:endParaRPr lang="es-CR"/>
        </a:p>
      </dgm:t>
    </dgm:pt>
    <dgm:pt modelId="{C3325C36-ED07-4F23-A31A-B635C98A325F}">
      <dgm:prSet phldrT="[Texto]"/>
      <dgm:spPr/>
      <dgm:t>
        <a:bodyPr/>
        <a:lstStyle/>
        <a:p>
          <a:r>
            <a:rPr lang="es-CR" dirty="0" smtClean="0"/>
            <a:t>Aceptar</a:t>
          </a:r>
          <a:endParaRPr lang="es-CR" dirty="0"/>
        </a:p>
      </dgm:t>
    </dgm:pt>
    <dgm:pt modelId="{CC37C9B5-AED4-4B29-8250-9452EE2D0BBB}" type="parTrans" cxnId="{E15873DF-F03E-4C0B-B7DD-5833DA9DE78A}">
      <dgm:prSet/>
      <dgm:spPr/>
      <dgm:t>
        <a:bodyPr/>
        <a:lstStyle/>
        <a:p>
          <a:endParaRPr lang="es-CR"/>
        </a:p>
      </dgm:t>
    </dgm:pt>
    <dgm:pt modelId="{5E571451-EC3C-455F-B35E-4C66E069F6CA}" type="sibTrans" cxnId="{E15873DF-F03E-4C0B-B7DD-5833DA9DE78A}">
      <dgm:prSet/>
      <dgm:spPr/>
      <dgm:t>
        <a:bodyPr/>
        <a:lstStyle/>
        <a:p>
          <a:endParaRPr lang="es-CR"/>
        </a:p>
      </dgm:t>
    </dgm:pt>
    <dgm:pt modelId="{12F6F7A0-D1A3-460C-A147-699AFE6347CD}" type="pres">
      <dgm:prSet presAssocID="{44422ED1-D72F-4569-9ED2-89DC9AD4110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572E3C71-DD27-445A-A2FC-5FFE141BDD57}" type="pres">
      <dgm:prSet presAssocID="{44422ED1-D72F-4569-9ED2-89DC9AD41100}" presName="radial" presStyleCnt="0">
        <dgm:presLayoutVars>
          <dgm:animLvl val="ctr"/>
        </dgm:presLayoutVars>
      </dgm:prSet>
      <dgm:spPr/>
    </dgm:pt>
    <dgm:pt modelId="{ED6B5067-DE4E-4069-A990-014F2CE3D746}" type="pres">
      <dgm:prSet presAssocID="{CD422154-CDA2-4A13-8B83-3895C06F538F}" presName="centerShape" presStyleLbl="vennNode1" presStyleIdx="0" presStyleCnt="5"/>
      <dgm:spPr/>
      <dgm:t>
        <a:bodyPr/>
        <a:lstStyle/>
        <a:p>
          <a:endParaRPr lang="es-CR"/>
        </a:p>
      </dgm:t>
    </dgm:pt>
    <dgm:pt modelId="{F42994B6-811D-4E3F-A5B9-85BD7D8FBEB8}" type="pres">
      <dgm:prSet presAssocID="{005CC1B2-5A50-4706-B5F4-F8BA26ACC184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BC1E9DB-CAE8-4E23-9ABE-3715CCF7DC7D}" type="pres">
      <dgm:prSet presAssocID="{18C0BA26-44CF-455C-9A46-ED7CC6CDBA7F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F4AE1C4-A50F-41A5-8AC2-6B0DFEC34A72}" type="pres">
      <dgm:prSet presAssocID="{F5456279-E87D-42AD-9CB7-AF35E83A56A7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CFD03A8-BA03-430E-8443-200D804E80CF}" type="pres">
      <dgm:prSet presAssocID="{C3325C36-ED07-4F23-A31A-B635C98A325F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7736E743-D8A4-40D3-B159-D3EA02388DE4}" srcId="{CD422154-CDA2-4A13-8B83-3895C06F538F}" destId="{18C0BA26-44CF-455C-9A46-ED7CC6CDBA7F}" srcOrd="1" destOrd="0" parTransId="{F0BD0EBB-403C-46A6-9203-53DE9EFFC1F4}" sibTransId="{D7DE0A4B-0C97-4E6C-B1EA-4EEC46E29F9C}"/>
    <dgm:cxn modelId="{0559F047-FB76-4374-ABDB-D6D5E57968FC}" srcId="{CD422154-CDA2-4A13-8B83-3895C06F538F}" destId="{F5456279-E87D-42AD-9CB7-AF35E83A56A7}" srcOrd="2" destOrd="0" parTransId="{2826CC96-1814-462F-9FDB-4526AF37D82F}" sibTransId="{901130F3-5901-4C36-9AA3-D5280277550B}"/>
    <dgm:cxn modelId="{6E14834F-C7CD-43FD-92B6-27D3680729D6}" srcId="{44422ED1-D72F-4569-9ED2-89DC9AD41100}" destId="{CD422154-CDA2-4A13-8B83-3895C06F538F}" srcOrd="0" destOrd="0" parTransId="{BD96AF1A-7E62-49AC-B86C-2124302C7078}" sibTransId="{A7038544-960C-447B-B14E-38441F671BB7}"/>
    <dgm:cxn modelId="{B0EC86DC-CDE2-44BF-AC6C-C8477BDA465A}" type="presOf" srcId="{F5456279-E87D-42AD-9CB7-AF35E83A56A7}" destId="{7F4AE1C4-A50F-41A5-8AC2-6B0DFEC34A72}" srcOrd="0" destOrd="0" presId="urn:microsoft.com/office/officeart/2005/8/layout/radial3"/>
    <dgm:cxn modelId="{2AFD47A0-DCFE-41EB-BA14-E69B32BC3FC0}" type="presOf" srcId="{18C0BA26-44CF-455C-9A46-ED7CC6CDBA7F}" destId="{DBC1E9DB-CAE8-4E23-9ABE-3715CCF7DC7D}" srcOrd="0" destOrd="0" presId="urn:microsoft.com/office/officeart/2005/8/layout/radial3"/>
    <dgm:cxn modelId="{0780C2FD-B343-4288-8C2F-0E342D7B1C3C}" type="presOf" srcId="{44422ED1-D72F-4569-9ED2-89DC9AD41100}" destId="{12F6F7A0-D1A3-460C-A147-699AFE6347CD}" srcOrd="0" destOrd="0" presId="urn:microsoft.com/office/officeart/2005/8/layout/radial3"/>
    <dgm:cxn modelId="{96EC1112-3239-4E54-819A-8350A151938E}" type="presOf" srcId="{005CC1B2-5A50-4706-B5F4-F8BA26ACC184}" destId="{F42994B6-811D-4E3F-A5B9-85BD7D8FBEB8}" srcOrd="0" destOrd="0" presId="urn:microsoft.com/office/officeart/2005/8/layout/radial3"/>
    <dgm:cxn modelId="{27C6A447-DF81-429A-B4B3-8681E17FA8C1}" type="presOf" srcId="{CD422154-CDA2-4A13-8B83-3895C06F538F}" destId="{ED6B5067-DE4E-4069-A990-014F2CE3D746}" srcOrd="0" destOrd="0" presId="urn:microsoft.com/office/officeart/2005/8/layout/radial3"/>
    <dgm:cxn modelId="{0799C6B5-97B3-4BB5-A0B0-5ACD08CC770D}" type="presOf" srcId="{C3325C36-ED07-4F23-A31A-B635C98A325F}" destId="{2CFD03A8-BA03-430E-8443-200D804E80CF}" srcOrd="0" destOrd="0" presId="urn:microsoft.com/office/officeart/2005/8/layout/radial3"/>
    <dgm:cxn modelId="{E15873DF-F03E-4C0B-B7DD-5833DA9DE78A}" srcId="{CD422154-CDA2-4A13-8B83-3895C06F538F}" destId="{C3325C36-ED07-4F23-A31A-B635C98A325F}" srcOrd="3" destOrd="0" parTransId="{CC37C9B5-AED4-4B29-8250-9452EE2D0BBB}" sibTransId="{5E571451-EC3C-455F-B35E-4C66E069F6CA}"/>
    <dgm:cxn modelId="{2787CE79-C8AA-4996-A073-92586E477937}" srcId="{CD422154-CDA2-4A13-8B83-3895C06F538F}" destId="{005CC1B2-5A50-4706-B5F4-F8BA26ACC184}" srcOrd="0" destOrd="0" parTransId="{BF98538B-ACDE-4572-9B9F-14AC864CB8C2}" sibTransId="{A44CF2A7-2A3D-4709-A084-D60195B5D08A}"/>
    <dgm:cxn modelId="{343A7C2D-CBF6-408C-B980-1E9B1ADCD4F5}" type="presParOf" srcId="{12F6F7A0-D1A3-460C-A147-699AFE6347CD}" destId="{572E3C71-DD27-445A-A2FC-5FFE141BDD57}" srcOrd="0" destOrd="0" presId="urn:microsoft.com/office/officeart/2005/8/layout/radial3"/>
    <dgm:cxn modelId="{0A37DE16-EA43-4F11-94B3-F9E4514BA28F}" type="presParOf" srcId="{572E3C71-DD27-445A-A2FC-5FFE141BDD57}" destId="{ED6B5067-DE4E-4069-A990-014F2CE3D746}" srcOrd="0" destOrd="0" presId="urn:microsoft.com/office/officeart/2005/8/layout/radial3"/>
    <dgm:cxn modelId="{AD24EE33-200E-473B-B358-FAED0AC7B210}" type="presParOf" srcId="{572E3C71-DD27-445A-A2FC-5FFE141BDD57}" destId="{F42994B6-811D-4E3F-A5B9-85BD7D8FBEB8}" srcOrd="1" destOrd="0" presId="urn:microsoft.com/office/officeart/2005/8/layout/radial3"/>
    <dgm:cxn modelId="{9147678A-59F0-4118-A91E-D801461EDADA}" type="presParOf" srcId="{572E3C71-DD27-445A-A2FC-5FFE141BDD57}" destId="{DBC1E9DB-CAE8-4E23-9ABE-3715CCF7DC7D}" srcOrd="2" destOrd="0" presId="urn:microsoft.com/office/officeart/2005/8/layout/radial3"/>
    <dgm:cxn modelId="{E131672A-508C-42E1-8FB5-06484ED3C233}" type="presParOf" srcId="{572E3C71-DD27-445A-A2FC-5FFE141BDD57}" destId="{7F4AE1C4-A50F-41A5-8AC2-6B0DFEC34A72}" srcOrd="3" destOrd="0" presId="urn:microsoft.com/office/officeart/2005/8/layout/radial3"/>
    <dgm:cxn modelId="{77D7E7C9-9CF5-46F5-BA14-8FCA4D9F0DFE}" type="presParOf" srcId="{572E3C71-DD27-445A-A2FC-5FFE141BDD57}" destId="{2CFD03A8-BA03-430E-8443-200D804E80CF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B5067-DE4E-4069-A990-014F2CE3D746}">
      <dsp:nvSpPr>
        <dsp:cNvPr id="0" name=""/>
        <dsp:cNvSpPr/>
      </dsp:nvSpPr>
      <dsp:spPr>
        <a:xfrm>
          <a:off x="2505526" y="1153373"/>
          <a:ext cx="2873315" cy="28733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600" kern="1200" dirty="0" smtClean="0"/>
            <a:t>Respuesta a los R y A</a:t>
          </a:r>
          <a:endParaRPr lang="es-CR" sz="3600" kern="1200" dirty="0"/>
        </a:p>
      </dsp:txBody>
      <dsp:txXfrm>
        <a:off x="2926313" y="1574160"/>
        <a:ext cx="2031741" cy="2031741"/>
      </dsp:txXfrm>
    </dsp:sp>
    <dsp:sp modelId="{F42994B6-811D-4E3F-A5B9-85BD7D8FBEB8}">
      <dsp:nvSpPr>
        <dsp:cNvPr id="0" name=""/>
        <dsp:cNvSpPr/>
      </dsp:nvSpPr>
      <dsp:spPr>
        <a:xfrm>
          <a:off x="3223855" y="512"/>
          <a:ext cx="1436657" cy="14366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900" kern="1200" dirty="0" smtClean="0"/>
            <a:t>Evitar </a:t>
          </a:r>
          <a:endParaRPr lang="es-CR" sz="1900" kern="1200" dirty="0"/>
        </a:p>
      </dsp:txBody>
      <dsp:txXfrm>
        <a:off x="3434249" y="210906"/>
        <a:ext cx="1015869" cy="1015869"/>
      </dsp:txXfrm>
    </dsp:sp>
    <dsp:sp modelId="{DBC1E9DB-CAE8-4E23-9ABE-3715CCF7DC7D}">
      <dsp:nvSpPr>
        <dsp:cNvPr id="0" name=""/>
        <dsp:cNvSpPr/>
      </dsp:nvSpPr>
      <dsp:spPr>
        <a:xfrm>
          <a:off x="5095044" y="1871702"/>
          <a:ext cx="1436657" cy="14366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900" kern="1200" dirty="0" smtClean="0"/>
            <a:t>Transferir</a:t>
          </a:r>
          <a:endParaRPr lang="es-CR" sz="1900" kern="1200" dirty="0"/>
        </a:p>
      </dsp:txBody>
      <dsp:txXfrm>
        <a:off x="5305438" y="2082096"/>
        <a:ext cx="1015869" cy="1015869"/>
      </dsp:txXfrm>
    </dsp:sp>
    <dsp:sp modelId="{7F4AE1C4-A50F-41A5-8AC2-6B0DFEC34A72}">
      <dsp:nvSpPr>
        <dsp:cNvPr id="0" name=""/>
        <dsp:cNvSpPr/>
      </dsp:nvSpPr>
      <dsp:spPr>
        <a:xfrm>
          <a:off x="3223855" y="3742891"/>
          <a:ext cx="1436657" cy="14366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900" kern="1200" dirty="0" smtClean="0"/>
            <a:t>Mitigar </a:t>
          </a:r>
          <a:endParaRPr lang="es-CR" sz="1900" kern="1200" dirty="0"/>
        </a:p>
      </dsp:txBody>
      <dsp:txXfrm>
        <a:off x="3434249" y="3953285"/>
        <a:ext cx="1015869" cy="1015869"/>
      </dsp:txXfrm>
    </dsp:sp>
    <dsp:sp modelId="{2CFD03A8-BA03-430E-8443-200D804E80CF}">
      <dsp:nvSpPr>
        <dsp:cNvPr id="0" name=""/>
        <dsp:cNvSpPr/>
      </dsp:nvSpPr>
      <dsp:spPr>
        <a:xfrm>
          <a:off x="1352665" y="1871702"/>
          <a:ext cx="1436657" cy="14366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900" kern="1200" dirty="0" smtClean="0"/>
            <a:t>Aceptar</a:t>
          </a:r>
          <a:endParaRPr lang="es-CR" sz="1900" kern="1200" dirty="0"/>
        </a:p>
      </dsp:txBody>
      <dsp:txXfrm>
        <a:off x="1563059" y="2082096"/>
        <a:ext cx="1015869" cy="1015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C006F01F-AE57-4CEA-8622-92D8FC1739A2}" type="datetimeFigureOut">
              <a:rPr lang="en-US"/>
              <a:pPr>
                <a:defRPr/>
              </a:pPr>
              <a:t>2/12/2014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374F339-C030-42F9-B752-CD022FB49D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975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5F95ED0-B7ED-4277-887E-8FBF60FBBAAB}" type="datetimeFigureOut">
              <a:rPr lang="en-US"/>
              <a:pPr>
                <a:defRPr/>
              </a:pPr>
              <a:t>2/12/2014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E7E8F64-7EF3-4328-844D-4BF77D300E1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3711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0A49CB7-63EF-4A18-868B-C5CCDFB17F6E}" type="datetime1">
              <a:rPr lang="es-CR"/>
              <a:pPr>
                <a:defRPr/>
              </a:pPr>
              <a:t>12/02/2014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42DE-2CED-474E-BB89-B6396B938168}" type="slidenum">
              <a:rPr lang="es-CR"/>
              <a:pPr>
                <a:defRPr/>
              </a:pPr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1155CC1-8F9F-49BF-857A-075D9928D2A4}" type="datetime1">
              <a:rPr lang="es-CR"/>
              <a:pPr>
                <a:defRPr/>
              </a:pPr>
              <a:t>12/02/2014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86F0B-0DE9-4AC3-8814-A74CFFDC2082}" type="slidenum">
              <a:rPr lang="es-CR"/>
              <a:pPr>
                <a:defRPr/>
              </a:pPr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890676B-A219-4940-88E6-6D1E80BB75B3}" type="datetime1">
              <a:rPr lang="es-CR"/>
              <a:pPr>
                <a:defRPr/>
              </a:pPr>
              <a:t>12/02/2014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B6E79-A0F4-4A43-A3BA-6504E5B801E2}" type="slidenum">
              <a:rPr lang="es-CR"/>
              <a:pPr>
                <a:defRPr/>
              </a:pPr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0C55B3C-9AAF-4B32-907C-0DF420E8EAF0}" type="datetime1">
              <a:rPr lang="es-CR"/>
              <a:pPr>
                <a:defRPr/>
              </a:pPr>
              <a:t>12/02/2014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CA97B-8E28-4F73-978A-F2078E2CDE04}" type="slidenum">
              <a:rPr lang="es-CR"/>
              <a:pPr>
                <a:defRPr/>
              </a:pPr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F211829-9831-4C86-84BB-C1A3342346E3}" type="datetime1">
              <a:rPr lang="es-CR"/>
              <a:pPr>
                <a:defRPr/>
              </a:pPr>
              <a:t>12/02/2014</a:t>
            </a:fld>
            <a:endParaRPr lang="es-C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E69F-1F5B-4C63-AE14-F2C20504646E}" type="slidenum">
              <a:rPr lang="es-CR"/>
              <a:pPr>
                <a:defRPr/>
              </a:pPr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D0655C7-61C7-4DA9-A36E-7EAA518DCCF8}" type="datetime1">
              <a:rPr lang="es-CR"/>
              <a:pPr>
                <a:defRPr/>
              </a:pPr>
              <a:t>12/02/2014</a:t>
            </a:fld>
            <a:endParaRPr lang="es-CR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6FE6E-C991-491E-A517-7B89D4C380E0}" type="slidenum">
              <a:rPr lang="es-CR"/>
              <a:pPr>
                <a:defRPr/>
              </a:pPr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7F48652-AE3F-427A-8B87-D043AA621563}" type="datetime1">
              <a:rPr lang="es-CR"/>
              <a:pPr>
                <a:defRPr/>
              </a:pPr>
              <a:t>12/02/2014</a:t>
            </a:fld>
            <a:endParaRPr lang="es-CR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EE467-5EB5-47D2-9E75-FA922F7811C8}" type="slidenum">
              <a:rPr lang="es-CR"/>
              <a:pPr>
                <a:defRPr/>
              </a:pPr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C3AEDCB-B700-4FBD-98D5-E401DC467743}" type="datetime1">
              <a:rPr lang="es-CR"/>
              <a:pPr>
                <a:defRPr/>
              </a:pPr>
              <a:t>12/02/2014</a:t>
            </a:fld>
            <a:endParaRPr lang="es-CR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274AA-D028-45BC-84FC-74A71B78F0B8}" type="slidenum">
              <a:rPr lang="es-CR"/>
              <a:pPr>
                <a:defRPr/>
              </a:pPr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065EAAD-6701-43B1-AB8D-DE6F78F4C1E3}" type="datetime1">
              <a:rPr lang="es-CR"/>
              <a:pPr>
                <a:defRPr/>
              </a:pPr>
              <a:t>12/02/2014</a:t>
            </a:fld>
            <a:endParaRPr lang="es-CR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F618-520D-4502-BB71-3FC798FF717D}" type="slidenum">
              <a:rPr lang="es-CR"/>
              <a:pPr>
                <a:defRPr/>
              </a:pPr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736DF44-7A43-4F5A-BA31-1903EB7D6D65}" type="datetime1">
              <a:rPr lang="es-CR"/>
              <a:pPr>
                <a:defRPr/>
              </a:pPr>
              <a:t>12/02/2014</a:t>
            </a:fld>
            <a:endParaRPr lang="es-CR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2A1F8-08EC-4A15-B91E-C191DEEFE5FD}" type="slidenum">
              <a:rPr lang="es-CR"/>
              <a:pPr>
                <a:defRPr/>
              </a:pPr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D07881F-0F8A-4306-8E0A-0383F144A5DC}" type="datetime1">
              <a:rPr lang="es-CR"/>
              <a:pPr>
                <a:defRPr/>
              </a:pPr>
              <a:t>12/02/2014</a:t>
            </a:fld>
            <a:endParaRPr lang="es-CR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B90B3-482D-4256-BC2B-197553614362}" type="slidenum">
              <a:rPr lang="es-CR"/>
              <a:pPr>
                <a:defRPr/>
              </a:pPr>
              <a:t>‹Nº›</a:t>
            </a:fld>
            <a:endParaRPr lang="es-C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68313" y="1196975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2317750"/>
            <a:ext cx="8229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3ECA130-F011-4E72-8531-D81FEAB034CB}" type="slidenum">
              <a:rPr lang="es-CR"/>
              <a:pPr>
                <a:defRPr/>
              </a:pPr>
              <a:t>‹Nº›</a:t>
            </a:fld>
            <a:endParaRPr lang="es-C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/>
        </p:nvSpPr>
        <p:spPr bwMode="auto">
          <a:xfrm>
            <a:off x="1331640" y="3212976"/>
            <a:ext cx="6481762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es-ES_tradnl" altLang="es-CR" sz="3200" b="1" dirty="0" smtClean="0">
                <a:latin typeface="Calibri" pitchFamily="34" charset="0"/>
              </a:rPr>
              <a:t>Metodologías para la Implementación en la Dirección y Gestión de Proyectos (segunda parte)</a:t>
            </a:r>
            <a:endParaRPr lang="es-CR" altLang="es-CR" sz="3200" b="1" dirty="0"/>
          </a:p>
        </p:txBody>
      </p:sp>
      <p:sp>
        <p:nvSpPr>
          <p:cNvPr id="4" name="1 Título"/>
          <p:cNvSpPr>
            <a:spLocks noGrp="1"/>
          </p:cNvSpPr>
          <p:nvPr/>
        </p:nvSpPr>
        <p:spPr bwMode="auto">
          <a:xfrm>
            <a:off x="-6096" y="1124745"/>
            <a:ext cx="6481762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es-ES_tradnl" altLang="es-C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Curso Tópicos Especiales II para la Administración de Proyectos: Responsabilidad Social Corporativa y Desarrollo Sostenible</a:t>
            </a:r>
            <a:endParaRPr lang="es-CR" altLang="es-C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-36512" y="980728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CR" sz="3200" b="1" dirty="0" smtClean="0"/>
              <a:t>Entorno de la Calidad</a:t>
            </a:r>
            <a:endParaRPr lang="es-CR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5" t="33594" r="15666" b="23437"/>
          <a:stretch/>
        </p:blipFill>
        <p:spPr bwMode="auto">
          <a:xfrm>
            <a:off x="3024336" y="1718497"/>
            <a:ext cx="5940152" cy="515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0" y="1718497"/>
            <a:ext cx="4644008" cy="515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CR" sz="3200" b="1" i="1" dirty="0" smtClean="0"/>
              <a:t>1. Planificación </a:t>
            </a:r>
          </a:p>
          <a:p>
            <a:pPr algn="l"/>
            <a:r>
              <a:rPr lang="es-CR" sz="3200" b="1" i="1" dirty="0" smtClean="0"/>
              <a:t>de la calidad</a:t>
            </a:r>
          </a:p>
          <a:p>
            <a:pPr algn="l"/>
            <a:r>
              <a:rPr lang="es-CR" sz="3200" b="1" i="1" dirty="0" smtClean="0"/>
              <a:t>2. Aseguramiento </a:t>
            </a:r>
          </a:p>
          <a:p>
            <a:pPr algn="l"/>
            <a:r>
              <a:rPr lang="es-CR" sz="3200" b="1" i="1" dirty="0" smtClean="0"/>
              <a:t>De la calidad </a:t>
            </a:r>
          </a:p>
          <a:p>
            <a:pPr algn="l"/>
            <a:r>
              <a:rPr lang="es-CR" sz="3200" b="1" i="1" dirty="0" smtClean="0"/>
              <a:t>3. Control de la </a:t>
            </a:r>
          </a:p>
          <a:p>
            <a:pPr algn="l"/>
            <a:r>
              <a:rPr lang="es-CR" sz="3200" b="1" i="1" dirty="0" smtClean="0"/>
              <a:t>Calidad</a:t>
            </a:r>
          </a:p>
          <a:p>
            <a:pPr algn="l"/>
            <a:r>
              <a:rPr lang="es-CR" sz="3200" b="1" i="1" dirty="0" smtClean="0"/>
              <a:t>4. Mejora continua </a:t>
            </a:r>
          </a:p>
          <a:p>
            <a:pPr algn="l"/>
            <a:endParaRPr lang="es-CR" sz="3200" b="1" i="1" dirty="0"/>
          </a:p>
        </p:txBody>
      </p:sp>
    </p:spTree>
    <p:extLst>
      <p:ext uri="{BB962C8B-B14F-4D97-AF65-F5344CB8AC3E}">
        <p14:creationId xmlns:p14="http://schemas.microsoft.com/office/powerpoint/2010/main" val="198365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-36512" y="980728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CR" sz="3200" b="1" dirty="0" smtClean="0"/>
              <a:t>Herramientas del control de la calidad</a:t>
            </a:r>
            <a:endParaRPr lang="es-CR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5" t="22917" r="18301" b="11979"/>
          <a:stretch/>
        </p:blipFill>
        <p:spPr bwMode="auto">
          <a:xfrm>
            <a:off x="2267744" y="1882806"/>
            <a:ext cx="6844208" cy="497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4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 rotWithShape="1">
          <a:blip r:embed="rId2"/>
          <a:srcRect l="23431" t="30140" r="17364" b="24464"/>
          <a:stretch/>
        </p:blipFill>
        <p:spPr bwMode="auto">
          <a:xfrm>
            <a:off x="0" y="1700808"/>
            <a:ext cx="9144000" cy="5157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488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-36512" y="980728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CR" sz="3200" b="1" dirty="0" smtClean="0"/>
              <a:t>Ciclo de vida de requerimientos</a:t>
            </a:r>
            <a:endParaRPr lang="es-CR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8" t="24479" r="16838" b="34896"/>
          <a:stretch/>
        </p:blipFill>
        <p:spPr bwMode="auto">
          <a:xfrm>
            <a:off x="-46844" y="2492896"/>
            <a:ext cx="9116232" cy="343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5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-36512" y="980728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CR" sz="3200" b="1" dirty="0" smtClean="0"/>
              <a:t>Gestión del Riesgo</a:t>
            </a:r>
            <a:endParaRPr lang="es-CR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762" r="5564" b="22135"/>
          <a:stretch/>
        </p:blipFill>
        <p:spPr bwMode="auto">
          <a:xfrm>
            <a:off x="-26305" y="2204864"/>
            <a:ext cx="9170305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6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-36512" y="980728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CR" sz="3200" b="1" dirty="0" smtClean="0"/>
              <a:t>Los pasos Claves de la Gestión del Riesgo…</a:t>
            </a:r>
            <a:endParaRPr lang="es-CR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5" t="24740" r="18594" b="12761"/>
          <a:stretch/>
        </p:blipFill>
        <p:spPr bwMode="auto">
          <a:xfrm>
            <a:off x="2915816" y="1679923"/>
            <a:ext cx="6191672" cy="517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0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sz="2800" b="1" dirty="0" smtClean="0"/>
              <a:t>Técnicas de identificación del riesgo</a:t>
            </a:r>
            <a:endParaRPr lang="es-CR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4581128"/>
          </a:xfrm>
        </p:spPr>
        <p:txBody>
          <a:bodyPr/>
          <a:lstStyle/>
          <a:p>
            <a:r>
              <a:rPr lang="es-CR" sz="2400" i="1" dirty="0" smtClean="0"/>
              <a:t>Tormenta de ideas </a:t>
            </a:r>
          </a:p>
          <a:p>
            <a:r>
              <a:rPr lang="es-CR" sz="2400" i="1" dirty="0" smtClean="0"/>
              <a:t>Análisis DAFO</a:t>
            </a:r>
          </a:p>
          <a:p>
            <a:r>
              <a:rPr lang="es-CR" sz="2400" i="1" dirty="0" smtClean="0"/>
              <a:t>Análisis de Supuestos </a:t>
            </a:r>
          </a:p>
          <a:p>
            <a:r>
              <a:rPr lang="es-CR" sz="2400" i="1" dirty="0" smtClean="0"/>
              <a:t>Técnica Delphi</a:t>
            </a:r>
          </a:p>
          <a:p>
            <a:r>
              <a:rPr lang="es-CR" sz="2400" i="1" dirty="0" smtClean="0"/>
              <a:t>Entrevistas </a:t>
            </a:r>
          </a:p>
          <a:p>
            <a:r>
              <a:rPr lang="es-CR" sz="2400" i="1" dirty="0" smtClean="0"/>
              <a:t>Avisos y listados de verificación</a:t>
            </a:r>
          </a:p>
          <a:p>
            <a:r>
              <a:rPr lang="es-CR" sz="2400" i="1" dirty="0" smtClean="0"/>
              <a:t>Revisiones pos proyecto </a:t>
            </a:r>
          </a:p>
          <a:p>
            <a:pPr lvl="1"/>
            <a:r>
              <a:rPr lang="es-CR" sz="2000" dirty="0" smtClean="0"/>
              <a:t>Integración </a:t>
            </a:r>
          </a:p>
          <a:p>
            <a:pPr lvl="1"/>
            <a:r>
              <a:rPr lang="es-CR" sz="2000" dirty="0" smtClean="0"/>
              <a:t>Comunicación</a:t>
            </a:r>
          </a:p>
          <a:p>
            <a:pPr lvl="1"/>
            <a:r>
              <a:rPr lang="es-CR" sz="2000" dirty="0" smtClean="0"/>
              <a:t>Gestión de la información </a:t>
            </a:r>
          </a:p>
          <a:p>
            <a:pPr lvl="1"/>
            <a:r>
              <a:rPr lang="es-CR" sz="2000" dirty="0" smtClean="0"/>
              <a:t>Gestión del riesgo</a:t>
            </a:r>
            <a:endParaRPr lang="es-CR" sz="2000" dirty="0"/>
          </a:p>
        </p:txBody>
      </p:sp>
    </p:spTree>
    <p:extLst>
      <p:ext uri="{BB962C8B-B14F-4D97-AF65-F5344CB8AC3E}">
        <p14:creationId xmlns:p14="http://schemas.microsoft.com/office/powerpoint/2010/main" val="1331282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sz="2800" b="1" dirty="0" smtClean="0"/>
              <a:t>La grilla de probabilidad e impacto</a:t>
            </a:r>
            <a:endParaRPr lang="es-CR" sz="28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2317750"/>
            <a:ext cx="3826768" cy="3990975"/>
          </a:xfrm>
        </p:spPr>
        <p:txBody>
          <a:bodyPr/>
          <a:lstStyle/>
          <a:p>
            <a:r>
              <a:rPr lang="es-CR" dirty="0" smtClean="0"/>
              <a:t>Además el análisis PERT como técnica </a:t>
            </a:r>
          </a:p>
          <a:p>
            <a:endParaRPr lang="es-C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9" t="19270" r="24304" b="18229"/>
          <a:stretch/>
        </p:blipFill>
        <p:spPr bwMode="auto">
          <a:xfrm>
            <a:off x="3995936" y="1896011"/>
            <a:ext cx="5148064" cy="496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611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-36512" y="980728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CR" sz="3200" b="1" dirty="0" smtClean="0"/>
              <a:t>Respuesta a los riesgos de amenazas </a:t>
            </a:r>
            <a:endParaRPr lang="es-CR" sz="3200" b="1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261110629"/>
              </p:ext>
            </p:extLst>
          </p:nvPr>
        </p:nvGraphicFramePr>
        <p:xfrm>
          <a:off x="1259632" y="1700808"/>
          <a:ext cx="7884368" cy="518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4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-36512" y="980728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endParaRPr lang="es-CR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9" t="13406" r="21669" b="17448"/>
          <a:stretch/>
        </p:blipFill>
        <p:spPr bwMode="auto">
          <a:xfrm>
            <a:off x="2724150" y="1799878"/>
            <a:ext cx="6419850" cy="505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2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sz="2800" b="1" dirty="0" smtClean="0"/>
              <a:t>Algunos elemento a retomar…</a:t>
            </a:r>
            <a:endParaRPr lang="es-CR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06980" y="4221164"/>
            <a:ext cx="4237020" cy="2636836"/>
          </a:xfrm>
        </p:spPr>
        <p:txBody>
          <a:bodyPr/>
          <a:lstStyle/>
          <a:p>
            <a:r>
              <a:rPr lang="es-CR" sz="2400" i="1" dirty="0" smtClean="0"/>
              <a:t>El Análisis de los involucrados es un pre-requisito para la planificación: </a:t>
            </a:r>
          </a:p>
          <a:p>
            <a:pPr lvl="1"/>
            <a:r>
              <a:rPr lang="es-CR" sz="2000" dirty="0" smtClean="0"/>
              <a:t>Integración </a:t>
            </a:r>
          </a:p>
          <a:p>
            <a:pPr lvl="1"/>
            <a:r>
              <a:rPr lang="es-CR" sz="2000" dirty="0" smtClean="0"/>
              <a:t>Comunicación</a:t>
            </a:r>
          </a:p>
          <a:p>
            <a:pPr lvl="1"/>
            <a:r>
              <a:rPr lang="es-CR" sz="2000" dirty="0" smtClean="0"/>
              <a:t>Gestión de la información </a:t>
            </a:r>
          </a:p>
          <a:p>
            <a:pPr lvl="1"/>
            <a:r>
              <a:rPr lang="es-CR" sz="2000" dirty="0" smtClean="0"/>
              <a:t>Gestión del riesgo</a:t>
            </a:r>
            <a:endParaRPr lang="es-C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7" t="11207" r="28147" b="15947"/>
          <a:stretch/>
        </p:blipFill>
        <p:spPr bwMode="auto">
          <a:xfrm>
            <a:off x="204570" y="1988840"/>
            <a:ext cx="4702411" cy="446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400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-36512" y="980728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CR" sz="3200" b="1" dirty="0" smtClean="0"/>
              <a:t>Gestión de Incidentes…</a:t>
            </a:r>
            <a:endParaRPr lang="es-CR" sz="32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5" t="33332" r="28551" b="17709"/>
          <a:stretch/>
        </p:blipFill>
        <p:spPr bwMode="auto">
          <a:xfrm>
            <a:off x="2051720" y="1968951"/>
            <a:ext cx="7092280" cy="486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0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-36512" y="980728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CR" sz="3200" b="1" dirty="0" smtClean="0"/>
              <a:t>Registro de incidentes-contenido</a:t>
            </a:r>
            <a:endParaRPr lang="es-CR" sz="32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5" t="16927" r="20205" b="35938"/>
          <a:stretch/>
        </p:blipFill>
        <p:spPr bwMode="auto">
          <a:xfrm>
            <a:off x="-61161" y="2348880"/>
            <a:ext cx="9221879" cy="453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2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-36512" y="980728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CR" sz="3200" b="1" dirty="0" smtClean="0"/>
              <a:t>Gestión de Beneficios</a:t>
            </a:r>
            <a:endParaRPr lang="es-CR" sz="32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6" t="33333" r="14934" b="33333"/>
          <a:stretch/>
        </p:blipFill>
        <p:spPr bwMode="auto">
          <a:xfrm>
            <a:off x="2962000" y="2636912"/>
            <a:ext cx="618200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Marcador de contenido"/>
          <p:cNvSpPr txBox="1">
            <a:spLocks/>
          </p:cNvSpPr>
          <p:nvPr/>
        </p:nvSpPr>
        <p:spPr bwMode="auto">
          <a:xfrm>
            <a:off x="0" y="1988791"/>
            <a:ext cx="3826768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2400" dirty="0" smtClean="0"/>
              <a:t>Plan de Gestión de Beneficios: </a:t>
            </a:r>
          </a:p>
          <a:p>
            <a:r>
              <a:rPr lang="es-CR" sz="2400" dirty="0" smtClean="0"/>
              <a:t>Beneficios, </a:t>
            </a:r>
          </a:p>
          <a:p>
            <a:r>
              <a:rPr lang="es-CR" sz="2400" dirty="0" smtClean="0"/>
              <a:t>perfiles de beneficio, </a:t>
            </a:r>
          </a:p>
          <a:p>
            <a:r>
              <a:rPr lang="es-CR" sz="2400" dirty="0" smtClean="0"/>
              <a:t>roles y responsabilidades, </a:t>
            </a:r>
          </a:p>
          <a:p>
            <a:r>
              <a:rPr lang="es-CR" sz="2400" dirty="0" smtClean="0"/>
              <a:t>seguimiento y control, </a:t>
            </a:r>
          </a:p>
          <a:p>
            <a:r>
              <a:rPr lang="es-CR" sz="2400" dirty="0" smtClean="0"/>
              <a:t>revisiones de la realización de los beneficios y </a:t>
            </a:r>
          </a:p>
          <a:p>
            <a:r>
              <a:rPr lang="es-CR" sz="2400" dirty="0" smtClean="0"/>
              <a:t>métodos de apoyo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13061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-36512" y="980728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CR" sz="3200" b="1" dirty="0" smtClean="0"/>
              <a:t>Habilidades de Equipo</a:t>
            </a:r>
            <a:endParaRPr lang="es-CR" sz="3200" b="1" dirty="0"/>
          </a:p>
        </p:txBody>
      </p:sp>
      <p:sp>
        <p:nvSpPr>
          <p:cNvPr id="4" name="3 Marcador de contenido"/>
          <p:cNvSpPr txBox="1">
            <a:spLocks/>
          </p:cNvSpPr>
          <p:nvPr/>
        </p:nvSpPr>
        <p:spPr bwMode="auto">
          <a:xfrm>
            <a:off x="0" y="1988791"/>
            <a:ext cx="9144000" cy="41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3600" dirty="0" smtClean="0">
                <a:solidFill>
                  <a:schemeClr val="tx1"/>
                </a:solidFill>
              </a:rPr>
              <a:t>Atributos del equipo: </a:t>
            </a:r>
          </a:p>
          <a:p>
            <a:r>
              <a:rPr lang="es-CR" sz="3600" dirty="0" smtClean="0">
                <a:solidFill>
                  <a:schemeClr val="tx1"/>
                </a:solidFill>
              </a:rPr>
              <a:t>Foco</a:t>
            </a:r>
          </a:p>
          <a:p>
            <a:r>
              <a:rPr lang="es-CR" sz="3600" dirty="0" smtClean="0">
                <a:solidFill>
                  <a:schemeClr val="tx1"/>
                </a:solidFill>
              </a:rPr>
              <a:t>Motivació</a:t>
            </a:r>
            <a:r>
              <a:rPr lang="es-CR" sz="3600" dirty="0">
                <a:solidFill>
                  <a:schemeClr val="tx1"/>
                </a:solidFill>
              </a:rPr>
              <a:t>n</a:t>
            </a:r>
            <a:endParaRPr lang="es-CR" sz="3600" dirty="0" smtClean="0">
              <a:solidFill>
                <a:schemeClr val="tx1"/>
              </a:solidFill>
            </a:endParaRPr>
          </a:p>
          <a:p>
            <a:r>
              <a:rPr lang="es-CR" sz="3600" dirty="0" smtClean="0">
                <a:solidFill>
                  <a:schemeClr val="tx1"/>
                </a:solidFill>
              </a:rPr>
              <a:t>Roles definidos</a:t>
            </a:r>
          </a:p>
          <a:p>
            <a:r>
              <a:rPr lang="es-CR" sz="3600" dirty="0" smtClean="0">
                <a:solidFill>
                  <a:schemeClr val="tx1"/>
                </a:solidFill>
              </a:rPr>
              <a:t>Cohesión y confianza </a:t>
            </a:r>
          </a:p>
          <a:p>
            <a:r>
              <a:rPr lang="es-CR" sz="3600" dirty="0" smtClean="0">
                <a:solidFill>
                  <a:schemeClr val="tx1"/>
                </a:solidFill>
              </a:rPr>
              <a:t>Responsabilidad compartida </a:t>
            </a:r>
          </a:p>
          <a:p>
            <a:r>
              <a:rPr lang="es-CR" sz="3600" dirty="0" smtClean="0">
                <a:solidFill>
                  <a:schemeClr val="tx1"/>
                </a:solidFill>
              </a:rPr>
              <a:t>Valores compartidos</a:t>
            </a:r>
            <a:endParaRPr lang="es-C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-36512" y="980728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CR" sz="3200" b="1" dirty="0" smtClean="0"/>
              <a:t>Desarrollo del Equipo</a:t>
            </a:r>
            <a:endParaRPr lang="es-CR" sz="32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t="20297" r="18887" b="19531"/>
          <a:stretch/>
        </p:blipFill>
        <p:spPr bwMode="auto">
          <a:xfrm>
            <a:off x="251520" y="1656631"/>
            <a:ext cx="8881392" cy="524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9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-36512" y="980728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CR" sz="3200" b="1" dirty="0" smtClean="0"/>
              <a:t>Proceso de control de proyectos…</a:t>
            </a:r>
            <a:endParaRPr lang="es-CR" sz="32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22395" r="17862" b="15625"/>
          <a:stretch/>
        </p:blipFill>
        <p:spPr bwMode="auto">
          <a:xfrm>
            <a:off x="539552" y="1851011"/>
            <a:ext cx="8604448" cy="500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1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-36512" y="980728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CR" sz="3200" b="1" dirty="0" smtClean="0"/>
              <a:t>Proceso de control de proyectos…</a:t>
            </a:r>
            <a:endParaRPr lang="es-CR" sz="32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9" t="20297" r="16545" b="23958"/>
          <a:stretch/>
        </p:blipFill>
        <p:spPr bwMode="auto">
          <a:xfrm>
            <a:off x="0" y="1751581"/>
            <a:ext cx="9144000" cy="511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6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-36512" y="980728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CR" sz="3200" b="1" dirty="0" smtClean="0"/>
              <a:t>Gestión de las Adquisiciones…</a:t>
            </a:r>
            <a:endParaRPr lang="es-CR" sz="3200" b="1" dirty="0"/>
          </a:p>
        </p:txBody>
      </p:sp>
      <p:sp>
        <p:nvSpPr>
          <p:cNvPr id="4" name="3 Marcador de contenido"/>
          <p:cNvSpPr txBox="1">
            <a:spLocks/>
          </p:cNvSpPr>
          <p:nvPr/>
        </p:nvSpPr>
        <p:spPr bwMode="auto">
          <a:xfrm>
            <a:off x="0" y="1988791"/>
            <a:ext cx="9144000" cy="41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3600" dirty="0" smtClean="0">
                <a:solidFill>
                  <a:schemeClr val="tx1"/>
                </a:solidFill>
              </a:rPr>
              <a:t>Adquisición </a:t>
            </a:r>
          </a:p>
          <a:p>
            <a:r>
              <a:rPr lang="es-CR" sz="3600" dirty="0">
                <a:solidFill>
                  <a:schemeClr val="tx1"/>
                </a:solidFill>
              </a:rPr>
              <a:t> </a:t>
            </a:r>
            <a:r>
              <a:rPr lang="es-CR" sz="3600" dirty="0" smtClean="0">
                <a:solidFill>
                  <a:schemeClr val="tx1"/>
                </a:solidFill>
              </a:rPr>
              <a:t>Contratos </a:t>
            </a:r>
          </a:p>
          <a:p>
            <a:r>
              <a:rPr lang="es-CR" sz="3600" dirty="0" smtClean="0">
                <a:solidFill>
                  <a:schemeClr val="tx1"/>
                </a:solidFill>
              </a:rPr>
              <a:t>Precio Fijo cerrado, precio fijo </a:t>
            </a:r>
          </a:p>
          <a:p>
            <a:r>
              <a:rPr lang="es-CR" sz="3600" dirty="0" smtClean="0">
                <a:solidFill>
                  <a:schemeClr val="tx1"/>
                </a:solidFill>
              </a:rPr>
              <a:t>Costo más incentivo </a:t>
            </a:r>
          </a:p>
          <a:p>
            <a:r>
              <a:rPr lang="es-CR" sz="3600" dirty="0" smtClean="0">
                <a:solidFill>
                  <a:schemeClr val="tx1"/>
                </a:solidFill>
              </a:rPr>
              <a:t>Costo más tarifa fija </a:t>
            </a:r>
          </a:p>
          <a:p>
            <a:r>
              <a:rPr lang="es-CR" sz="3600" dirty="0" smtClean="0">
                <a:solidFill>
                  <a:schemeClr val="tx1"/>
                </a:solidFill>
              </a:rPr>
              <a:t>Costo-reembolsable </a:t>
            </a:r>
          </a:p>
          <a:p>
            <a:r>
              <a:rPr lang="es-CR" sz="3600" dirty="0" smtClean="0">
                <a:solidFill>
                  <a:schemeClr val="tx1"/>
                </a:solidFill>
              </a:rPr>
              <a:t>Cambios y ordenes de variación</a:t>
            </a:r>
            <a:endParaRPr lang="es-C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-36512" y="980728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CR" sz="3200" b="1" dirty="0" smtClean="0"/>
              <a:t>Procesos de las Adquisiciones…</a:t>
            </a:r>
            <a:endParaRPr lang="es-CR" sz="32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9" t="20297" r="20028" b="21982"/>
          <a:stretch/>
        </p:blipFill>
        <p:spPr bwMode="auto">
          <a:xfrm>
            <a:off x="1043609" y="1807778"/>
            <a:ext cx="8100392" cy="504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-36512" y="980728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CR" sz="3200" b="1" dirty="0" smtClean="0"/>
              <a:t>Contrato </a:t>
            </a:r>
            <a:r>
              <a:rPr lang="es-CR" sz="3200" b="1" dirty="0" err="1" smtClean="0"/>
              <a:t>vrs</a:t>
            </a:r>
            <a:r>
              <a:rPr lang="es-CR" sz="3200" b="1" dirty="0" smtClean="0"/>
              <a:t> riesgo…</a:t>
            </a:r>
            <a:endParaRPr lang="es-CR" sz="32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5" t="20298" r="23179" b="11206"/>
          <a:stretch/>
        </p:blipFill>
        <p:spPr bwMode="auto">
          <a:xfrm>
            <a:off x="3226950" y="1847365"/>
            <a:ext cx="5917050" cy="501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86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sz="3200" b="1" dirty="0" smtClean="0"/>
              <a:t>Entorno de la Gobernabilidad…</a:t>
            </a:r>
            <a:endParaRPr lang="es-CR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8" t="24569" r="26693" b="34913"/>
          <a:stretch/>
        </p:blipFill>
        <p:spPr bwMode="auto">
          <a:xfrm>
            <a:off x="576064" y="2130579"/>
            <a:ext cx="8172400" cy="472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074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-36512" y="980728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CR" sz="3200" b="1" dirty="0" smtClean="0"/>
              <a:t>Plan de Adquisiciones…</a:t>
            </a:r>
            <a:endParaRPr lang="es-CR" sz="3200" b="1" dirty="0"/>
          </a:p>
        </p:txBody>
      </p:sp>
      <p:sp>
        <p:nvSpPr>
          <p:cNvPr id="4" name="3 Marcador de contenido"/>
          <p:cNvSpPr txBox="1">
            <a:spLocks/>
          </p:cNvSpPr>
          <p:nvPr/>
        </p:nvSpPr>
        <p:spPr bwMode="auto">
          <a:xfrm>
            <a:off x="0" y="1988791"/>
            <a:ext cx="9144000" cy="41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3600" dirty="0" smtClean="0">
                <a:solidFill>
                  <a:schemeClr val="tx1"/>
                </a:solidFill>
              </a:rPr>
              <a:t>Estrategia </a:t>
            </a:r>
          </a:p>
          <a:p>
            <a:r>
              <a:rPr lang="es-CR" sz="3600" dirty="0" smtClean="0">
                <a:solidFill>
                  <a:schemeClr val="tx1"/>
                </a:solidFill>
              </a:rPr>
              <a:t>Productos requeridos </a:t>
            </a:r>
          </a:p>
          <a:p>
            <a:r>
              <a:rPr lang="es-CR" sz="3600" dirty="0" smtClean="0">
                <a:solidFill>
                  <a:schemeClr val="tx1"/>
                </a:solidFill>
              </a:rPr>
              <a:t>Requerimientos de calidad</a:t>
            </a:r>
          </a:p>
          <a:p>
            <a:r>
              <a:rPr lang="es-CR" sz="3600" dirty="0" smtClean="0">
                <a:solidFill>
                  <a:schemeClr val="tx1"/>
                </a:solidFill>
              </a:rPr>
              <a:t>Proveedores/selección y control</a:t>
            </a:r>
          </a:p>
          <a:p>
            <a:r>
              <a:rPr lang="es-CR" sz="3600" dirty="0" smtClean="0">
                <a:solidFill>
                  <a:schemeClr val="tx1"/>
                </a:solidFill>
              </a:rPr>
              <a:t>Requerimientos para la planificación </a:t>
            </a:r>
          </a:p>
          <a:p>
            <a:r>
              <a:rPr lang="es-CR" sz="3600" dirty="0" smtClean="0">
                <a:solidFill>
                  <a:schemeClr val="tx1"/>
                </a:solidFill>
              </a:rPr>
              <a:t>Requerimientos regulatorios </a:t>
            </a:r>
          </a:p>
          <a:p>
            <a:endParaRPr lang="es-C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-36512" y="980728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CR" sz="3200" b="1" dirty="0" smtClean="0"/>
              <a:t>Proceso de selección de proveedores</a:t>
            </a:r>
            <a:endParaRPr lang="es-CR" sz="3200" b="1" dirty="0"/>
          </a:p>
        </p:txBody>
      </p:sp>
      <p:sp>
        <p:nvSpPr>
          <p:cNvPr id="4" name="3 Marcador de contenido"/>
          <p:cNvSpPr txBox="1">
            <a:spLocks/>
          </p:cNvSpPr>
          <p:nvPr/>
        </p:nvSpPr>
        <p:spPr bwMode="auto">
          <a:xfrm>
            <a:off x="0" y="1988791"/>
            <a:ext cx="9144000" cy="41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dirty="0" smtClean="0">
                <a:solidFill>
                  <a:schemeClr val="tx1"/>
                </a:solidFill>
              </a:rPr>
              <a:t>Definir los requerimientos y estrategias de compras</a:t>
            </a:r>
          </a:p>
          <a:p>
            <a:r>
              <a:rPr lang="es-CR" dirty="0" smtClean="0">
                <a:solidFill>
                  <a:schemeClr val="tx1"/>
                </a:solidFill>
              </a:rPr>
              <a:t>Investigación de mercado e identificación de potenciales </a:t>
            </a:r>
          </a:p>
          <a:p>
            <a:r>
              <a:rPr lang="es-CR" dirty="0" smtClean="0">
                <a:solidFill>
                  <a:schemeClr val="tx1"/>
                </a:solidFill>
              </a:rPr>
              <a:t>Comprobar historial / capacidad y preselección </a:t>
            </a:r>
          </a:p>
          <a:p>
            <a:r>
              <a:rPr lang="es-CR" dirty="0" smtClean="0">
                <a:solidFill>
                  <a:schemeClr val="tx1"/>
                </a:solidFill>
              </a:rPr>
              <a:t>Invitar a licitaciones </a:t>
            </a:r>
          </a:p>
          <a:p>
            <a:r>
              <a:rPr lang="es-CR" dirty="0" smtClean="0">
                <a:solidFill>
                  <a:schemeClr val="tx1"/>
                </a:solidFill>
              </a:rPr>
              <a:t>Evaluar licitaciones </a:t>
            </a:r>
          </a:p>
          <a:p>
            <a:r>
              <a:rPr lang="es-CR" dirty="0" smtClean="0">
                <a:solidFill>
                  <a:schemeClr val="tx1"/>
                </a:solidFill>
              </a:rPr>
              <a:t>Seleccionar proveedor y negociar los términos de contrato</a:t>
            </a:r>
            <a:endParaRPr lang="es-C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7" t="14224" r="11062" b="46552"/>
          <a:stretch/>
        </p:blipFill>
        <p:spPr bwMode="auto">
          <a:xfrm>
            <a:off x="-31531" y="2060848"/>
            <a:ext cx="9175531" cy="460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7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8" t="28125" r="25039" b="17134"/>
          <a:stretch/>
        </p:blipFill>
        <p:spPr bwMode="auto">
          <a:xfrm>
            <a:off x="-75106" y="1268761"/>
            <a:ext cx="9211923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0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15067" r="29383" b="20278"/>
          <a:stretch/>
        </p:blipFill>
        <p:spPr bwMode="auto">
          <a:xfrm>
            <a:off x="1619673" y="1459185"/>
            <a:ext cx="7524328" cy="542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-36512" y="980728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CR" sz="3200" b="1" dirty="0" smtClean="0"/>
              <a:t>Gestión del Costo</a:t>
            </a:r>
            <a:endParaRPr lang="es-CR" sz="32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t="13406" r="19059" b="12069"/>
          <a:stretch/>
        </p:blipFill>
        <p:spPr bwMode="auto">
          <a:xfrm>
            <a:off x="1797268" y="1844824"/>
            <a:ext cx="7346732" cy="494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3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pt-uci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2447925"/>
          </a:xfrm>
        </p:spPr>
        <p:txBody>
          <a:bodyPr/>
          <a:lstStyle/>
          <a:p>
            <a:pPr eaLnBrk="1" hangingPunct="1"/>
            <a:r>
              <a:rPr lang="es-CR" altLang="es-CR" sz="7200" b="1" dirty="0" smtClean="0"/>
              <a:t>GRACIAS</a:t>
            </a: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58750" y="5733256"/>
            <a:ext cx="8985250" cy="821333"/>
          </a:xfrm>
        </p:spPr>
        <p:txBody>
          <a:bodyPr>
            <a:normAutofit/>
          </a:bodyPr>
          <a:lstStyle/>
          <a:p>
            <a:pPr marL="0" indent="0" algn="r" eaLnBrk="1" hangingPunct="1">
              <a:buNone/>
              <a:defRPr/>
            </a:pPr>
            <a:r>
              <a:rPr lang="es-CR" i="1" dirty="0" smtClean="0"/>
              <a:t>Elaborado por la Facultad de Proyectos de la UCI. </a:t>
            </a:r>
            <a:endParaRPr lang="es-CR" i="1" dirty="0"/>
          </a:p>
        </p:txBody>
      </p:sp>
    </p:spTree>
    <p:extLst>
      <p:ext uri="{BB962C8B-B14F-4D97-AF65-F5344CB8AC3E}">
        <p14:creationId xmlns:p14="http://schemas.microsoft.com/office/powerpoint/2010/main" val="228728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sz="3200" b="1" dirty="0" smtClean="0"/>
              <a:t>EDP y EDT…</a:t>
            </a:r>
            <a:endParaRPr lang="es-CR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8" t="24354" r="22089" b="18750"/>
          <a:stretch/>
        </p:blipFill>
        <p:spPr bwMode="auto">
          <a:xfrm>
            <a:off x="1" y="2683767"/>
            <a:ext cx="5004048" cy="416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5" t="13470" r="22495" b="11530"/>
          <a:stretch/>
        </p:blipFill>
        <p:spPr bwMode="auto">
          <a:xfrm>
            <a:off x="5004434" y="2683767"/>
            <a:ext cx="3961086" cy="417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74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R" sz="3200" b="1" dirty="0" smtClean="0"/>
              <a:t>EDO…</a:t>
            </a:r>
            <a:endParaRPr lang="es-CR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90896" y="2317750"/>
            <a:ext cx="3153104" cy="3990975"/>
          </a:xfrm>
        </p:spPr>
        <p:txBody>
          <a:bodyPr/>
          <a:lstStyle/>
          <a:p>
            <a:r>
              <a:rPr lang="es-CR" dirty="0" smtClean="0"/>
              <a:t>Una estructura que se deriva de la EDT es la EDO</a:t>
            </a:r>
            <a:endParaRPr lang="es-C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1" t="26077" r="24754" b="13577"/>
          <a:stretch/>
        </p:blipFill>
        <p:spPr bwMode="auto">
          <a:xfrm>
            <a:off x="0" y="2443656"/>
            <a:ext cx="5990896" cy="441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255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980728"/>
            <a:ext cx="8229600" cy="1008063"/>
          </a:xfrm>
        </p:spPr>
        <p:txBody>
          <a:bodyPr/>
          <a:lstStyle/>
          <a:p>
            <a:pPr algn="l"/>
            <a:r>
              <a:rPr lang="es-CR" sz="3200" b="1" dirty="0" smtClean="0"/>
              <a:t>Matriz de Responsabilidad…</a:t>
            </a:r>
            <a:endParaRPr lang="es-CR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3" t="14224" r="24754" b="10345"/>
          <a:stretch/>
        </p:blipFill>
        <p:spPr bwMode="auto">
          <a:xfrm>
            <a:off x="3310759" y="1844824"/>
            <a:ext cx="583324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05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7" t="25521" r="20205" b="19792"/>
          <a:stretch/>
        </p:blipFill>
        <p:spPr bwMode="auto">
          <a:xfrm>
            <a:off x="1409386" y="1844824"/>
            <a:ext cx="7734614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 bwMode="auto">
          <a:xfrm>
            <a:off x="-36512" y="980728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CR" sz="3200" b="1" dirty="0" smtClean="0"/>
              <a:t>Estructura de Desglose de Costos</a:t>
            </a:r>
            <a:endParaRPr lang="es-CR" sz="3200" b="1" dirty="0"/>
          </a:p>
        </p:txBody>
      </p:sp>
    </p:spTree>
    <p:extLst>
      <p:ext uri="{BB962C8B-B14F-4D97-AF65-F5344CB8AC3E}">
        <p14:creationId xmlns:p14="http://schemas.microsoft.com/office/powerpoint/2010/main" val="15068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-36512" y="980728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CR" sz="3200" b="1" dirty="0" smtClean="0"/>
              <a:t>Exactitud de las Estimaciones</a:t>
            </a:r>
            <a:endParaRPr lang="es-CR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5" t="24219" r="17130" b="29427"/>
          <a:stretch/>
        </p:blipFill>
        <p:spPr bwMode="auto">
          <a:xfrm>
            <a:off x="50147" y="2348880"/>
            <a:ext cx="9144901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4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-36512" y="980728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CR" sz="3200" b="1" dirty="0" smtClean="0"/>
              <a:t>Gestión de los Recursos </a:t>
            </a:r>
            <a:endParaRPr lang="es-CR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29948" r="12445" b="12500"/>
          <a:stretch/>
        </p:blipFill>
        <p:spPr bwMode="auto">
          <a:xfrm>
            <a:off x="0" y="2270162"/>
            <a:ext cx="9175676" cy="45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9410</TotalTime>
  <Words>387</Words>
  <Application>Microsoft Office PowerPoint</Application>
  <PresentationFormat>Presentación en pantalla (4:3)</PresentationFormat>
  <Paragraphs>96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Presentación de PowerPoint</vt:lpstr>
      <vt:lpstr>Algunos elemento a retomar…</vt:lpstr>
      <vt:lpstr>Entorno de la Gobernabilidad…</vt:lpstr>
      <vt:lpstr>EDP y EDT…</vt:lpstr>
      <vt:lpstr>EDO…</vt:lpstr>
      <vt:lpstr>Matriz de Responsabilidad…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Técnicas de identificación del riesgo</vt:lpstr>
      <vt:lpstr>La grilla de probabilidad e impacto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abustamante</dc:creator>
  <cp:lastModifiedBy>Fabio Muñoz</cp:lastModifiedBy>
  <cp:revision>110</cp:revision>
  <dcterms:created xsi:type="dcterms:W3CDTF">2012-05-28T23:03:22Z</dcterms:created>
  <dcterms:modified xsi:type="dcterms:W3CDTF">2014-02-12T21:57:40Z</dcterms:modified>
</cp:coreProperties>
</file>