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7"/>
  </p:notesMasterIdLst>
  <p:handoutMasterIdLst>
    <p:handoutMasterId r:id="rId108"/>
  </p:handoutMasterIdLst>
  <p:sldIdLst>
    <p:sldId id="675" r:id="rId2"/>
    <p:sldId id="392" r:id="rId3"/>
    <p:sldId id="393" r:id="rId4"/>
    <p:sldId id="394" r:id="rId5"/>
    <p:sldId id="396" r:id="rId6"/>
    <p:sldId id="397" r:id="rId7"/>
    <p:sldId id="398" r:id="rId8"/>
    <p:sldId id="399" r:id="rId9"/>
    <p:sldId id="400" r:id="rId10"/>
    <p:sldId id="403" r:id="rId11"/>
    <p:sldId id="662" r:id="rId12"/>
    <p:sldId id="664" r:id="rId13"/>
    <p:sldId id="404" r:id="rId14"/>
    <p:sldId id="405" r:id="rId15"/>
    <p:sldId id="406" r:id="rId16"/>
    <p:sldId id="407" r:id="rId17"/>
    <p:sldId id="408" r:id="rId18"/>
    <p:sldId id="409" r:id="rId19"/>
    <p:sldId id="402" r:id="rId20"/>
    <p:sldId id="410" r:id="rId21"/>
    <p:sldId id="412" r:id="rId22"/>
    <p:sldId id="414" r:id="rId23"/>
    <p:sldId id="855" r:id="rId24"/>
    <p:sldId id="856" r:id="rId25"/>
    <p:sldId id="415" r:id="rId26"/>
    <p:sldId id="416" r:id="rId27"/>
    <p:sldId id="417" r:id="rId28"/>
    <p:sldId id="445" r:id="rId29"/>
    <p:sldId id="418" r:id="rId30"/>
    <p:sldId id="420" r:id="rId31"/>
    <p:sldId id="421" r:id="rId32"/>
    <p:sldId id="422" r:id="rId33"/>
    <p:sldId id="423" r:id="rId34"/>
    <p:sldId id="424" r:id="rId35"/>
    <p:sldId id="425" r:id="rId36"/>
    <p:sldId id="428" r:id="rId37"/>
    <p:sldId id="429" r:id="rId38"/>
    <p:sldId id="430" r:id="rId39"/>
    <p:sldId id="431" r:id="rId40"/>
    <p:sldId id="432" r:id="rId41"/>
    <p:sldId id="433" r:id="rId42"/>
    <p:sldId id="860" r:id="rId43"/>
    <p:sldId id="434" r:id="rId44"/>
    <p:sldId id="435" r:id="rId45"/>
    <p:sldId id="436" r:id="rId46"/>
    <p:sldId id="437" r:id="rId47"/>
    <p:sldId id="438" r:id="rId48"/>
    <p:sldId id="439" r:id="rId49"/>
    <p:sldId id="440" r:id="rId50"/>
    <p:sldId id="441" r:id="rId51"/>
    <p:sldId id="539" r:id="rId52"/>
    <p:sldId id="540" r:id="rId53"/>
    <p:sldId id="541" r:id="rId54"/>
    <p:sldId id="442" r:id="rId55"/>
    <p:sldId id="443" r:id="rId56"/>
    <p:sldId id="370" r:id="rId57"/>
    <p:sldId id="663" r:id="rId58"/>
    <p:sldId id="372" r:id="rId59"/>
    <p:sldId id="374" r:id="rId60"/>
    <p:sldId id="670" r:id="rId61"/>
    <p:sldId id="671" r:id="rId62"/>
    <p:sldId id="377" r:id="rId63"/>
    <p:sldId id="267" r:id="rId64"/>
    <p:sldId id="448" r:id="rId65"/>
    <p:sldId id="449" r:id="rId66"/>
    <p:sldId id="450" r:id="rId67"/>
    <p:sldId id="451" r:id="rId68"/>
    <p:sldId id="452" r:id="rId69"/>
    <p:sldId id="454" r:id="rId70"/>
    <p:sldId id="455" r:id="rId71"/>
    <p:sldId id="456" r:id="rId72"/>
    <p:sldId id="457" r:id="rId73"/>
    <p:sldId id="673" r:id="rId74"/>
    <p:sldId id="674" r:id="rId75"/>
    <p:sldId id="458" r:id="rId76"/>
    <p:sldId id="460" r:id="rId77"/>
    <p:sldId id="461" r:id="rId78"/>
    <p:sldId id="462" r:id="rId79"/>
    <p:sldId id="463" r:id="rId80"/>
    <p:sldId id="464" r:id="rId81"/>
    <p:sldId id="465" r:id="rId82"/>
    <p:sldId id="466" r:id="rId83"/>
    <p:sldId id="467" r:id="rId84"/>
    <p:sldId id="468" r:id="rId85"/>
    <p:sldId id="469" r:id="rId86"/>
    <p:sldId id="470" r:id="rId87"/>
    <p:sldId id="471" r:id="rId88"/>
    <p:sldId id="472" r:id="rId89"/>
    <p:sldId id="473" r:id="rId90"/>
    <p:sldId id="474" r:id="rId91"/>
    <p:sldId id="475" r:id="rId92"/>
    <p:sldId id="476" r:id="rId93"/>
    <p:sldId id="477" r:id="rId94"/>
    <p:sldId id="478" r:id="rId95"/>
    <p:sldId id="479" r:id="rId96"/>
    <p:sldId id="480" r:id="rId97"/>
    <p:sldId id="481" r:id="rId98"/>
    <p:sldId id="482" r:id="rId99"/>
    <p:sldId id="483" r:id="rId100"/>
    <p:sldId id="485" r:id="rId101"/>
    <p:sldId id="486" r:id="rId102"/>
    <p:sldId id="487" r:id="rId103"/>
    <p:sldId id="488" r:id="rId104"/>
    <p:sldId id="489" r:id="rId105"/>
    <p:sldId id="490" r:id="rId10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ay1" id="{96FFEE8D-3682-4153-AB8D-18830B82171D}">
          <p14:sldIdLst>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00"/>
            <p14:sldId id="801"/>
            <p14:sldId id="802"/>
            <p14:sldId id="803"/>
            <p14:sldId id="804"/>
            <p14:sldId id="805"/>
            <p14:sldId id="806"/>
            <p14:sldId id="807"/>
            <p14:sldId id="808"/>
            <p14:sldId id="809"/>
            <p14:sldId id="810"/>
            <p14:sldId id="811"/>
            <p14:sldId id="812"/>
            <p14:sldId id="813"/>
            <p14:sldId id="814"/>
            <p14:sldId id="815"/>
            <p14:sldId id="816"/>
            <p14:sldId id="817"/>
            <p14:sldId id="818"/>
            <p14:sldId id="819"/>
            <p14:sldId id="820"/>
            <p14:sldId id="857"/>
            <p14:sldId id="821"/>
            <p14:sldId id="822"/>
            <p14:sldId id="823"/>
            <p14:sldId id="824"/>
            <p14:sldId id="825"/>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558"/>
          </p14:sldIdLst>
        </p14:section>
        <p14:section name="Day 2" id="{623B4A2A-E5C6-47B6-B5F6-F55AC39AE9BF}">
          <p14:sldIdLst>
            <p14:sldId id="263"/>
            <p14:sldId id="643"/>
            <p14:sldId id="264"/>
            <p14:sldId id="361"/>
            <p14:sldId id="362"/>
            <p14:sldId id="363"/>
            <p14:sldId id="411"/>
            <p14:sldId id="413"/>
            <p14:sldId id="665"/>
            <p14:sldId id="854"/>
            <p14:sldId id="852"/>
            <p14:sldId id="387"/>
            <p14:sldId id="388"/>
            <p14:sldId id="389"/>
            <p14:sldId id="390"/>
            <p14:sldId id="391"/>
            <p14:sldId id="392"/>
            <p14:sldId id="393"/>
            <p14:sldId id="394"/>
            <p14:sldId id="396"/>
            <p14:sldId id="397"/>
            <p14:sldId id="398"/>
            <p14:sldId id="399"/>
            <p14:sldId id="400"/>
            <p14:sldId id="403"/>
            <p14:sldId id="662"/>
            <p14:sldId id="664"/>
            <p14:sldId id="404"/>
            <p14:sldId id="405"/>
            <p14:sldId id="406"/>
            <p14:sldId id="407"/>
            <p14:sldId id="408"/>
            <p14:sldId id="409"/>
            <p14:sldId id="402"/>
            <p14:sldId id="410"/>
            <p14:sldId id="412"/>
            <p14:sldId id="414"/>
            <p14:sldId id="855"/>
            <p14:sldId id="856"/>
            <p14:sldId id="415"/>
            <p14:sldId id="416"/>
            <p14:sldId id="417"/>
            <p14:sldId id="445"/>
            <p14:sldId id="660"/>
            <p14:sldId id="661"/>
            <p14:sldId id="418"/>
            <p14:sldId id="420"/>
            <p14:sldId id="421"/>
            <p14:sldId id="422"/>
            <p14:sldId id="423"/>
            <p14:sldId id="424"/>
            <p14:sldId id="425"/>
            <p14:sldId id="428"/>
            <p14:sldId id="429"/>
            <p14:sldId id="430"/>
            <p14:sldId id="431"/>
            <p14:sldId id="432"/>
            <p14:sldId id="433"/>
            <p14:sldId id="434"/>
            <p14:sldId id="435"/>
            <p14:sldId id="436"/>
            <p14:sldId id="437"/>
            <p14:sldId id="438"/>
            <p14:sldId id="439"/>
            <p14:sldId id="440"/>
            <p14:sldId id="441"/>
            <p14:sldId id="539"/>
            <p14:sldId id="540"/>
            <p14:sldId id="541"/>
            <p14:sldId id="442"/>
            <p14:sldId id="443"/>
            <p14:sldId id="271"/>
            <p14:sldId id="560"/>
          </p14:sldIdLst>
        </p14:section>
        <p14:section name="Day 3" id="{F752B190-B7C8-4B70-AA2B-934ADEFEE2D4}">
          <p14:sldIdLst>
            <p14:sldId id="370"/>
            <p14:sldId id="663"/>
            <p14:sldId id="371"/>
            <p14:sldId id="372"/>
            <p14:sldId id="374"/>
            <p14:sldId id="375"/>
            <p14:sldId id="667"/>
            <p14:sldId id="668"/>
            <p14:sldId id="669"/>
            <p14:sldId id="670"/>
            <p14:sldId id="671"/>
            <p14:sldId id="672"/>
            <p14:sldId id="376"/>
            <p14:sldId id="377"/>
            <p14:sldId id="378"/>
            <p14:sldId id="267"/>
            <p14:sldId id="448"/>
            <p14:sldId id="449"/>
            <p14:sldId id="450"/>
            <p14:sldId id="451"/>
            <p14:sldId id="452"/>
            <p14:sldId id="454"/>
            <p14:sldId id="455"/>
            <p14:sldId id="456"/>
            <p14:sldId id="457"/>
            <p14:sldId id="673"/>
            <p14:sldId id="674"/>
            <p14:sldId id="458"/>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278"/>
            <p14:sldId id="559"/>
          </p14:sldIdLst>
        </p14:section>
        <p14:section name="Day 4" id="{F42F913B-3D1A-4FDA-9F51-4FE13DB2AEFC}">
          <p14:sldIdLst>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68"/>
            <p14:sldId id="569"/>
            <p14:sldId id="570"/>
            <p14:sldId id="514"/>
            <p14:sldId id="515"/>
            <p14:sldId id="516"/>
            <p14:sldId id="517"/>
            <p14:sldId id="518"/>
            <p14:sldId id="519"/>
            <p14:sldId id="520"/>
            <p14:sldId id="521"/>
            <p14:sldId id="522"/>
            <p14:sldId id="523"/>
            <p14:sldId id="524"/>
            <p14:sldId id="525"/>
            <p14:sldId id="526"/>
            <p14:sldId id="527"/>
            <p14:sldId id="623"/>
            <p14:sldId id="624"/>
            <p14:sldId id="529"/>
            <p14:sldId id="530"/>
            <p14:sldId id="531"/>
            <p14:sldId id="566"/>
            <p14:sldId id="533"/>
            <p14:sldId id="534"/>
            <p14:sldId id="535"/>
            <p14:sldId id="536"/>
            <p14:sldId id="537"/>
            <p14:sldId id="283"/>
            <p14:sldId id="561"/>
            <p14:sldId id="571"/>
            <p14:sldId id="64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u"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8F8"/>
    <a:srgbClr val="09046C"/>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6022" autoAdjust="0"/>
  </p:normalViewPr>
  <p:slideViewPr>
    <p:cSldViewPr>
      <p:cViewPr>
        <p:scale>
          <a:sx n="70" d="100"/>
          <a:sy n="70" d="100"/>
        </p:scale>
        <p:origin x="-1374" y="-72"/>
      </p:cViewPr>
      <p:guideLst>
        <p:guide orient="horz" pos="2160"/>
        <p:guide pos="2880"/>
      </p:guideLst>
    </p:cSldViewPr>
  </p:slideViewPr>
  <p:outlineViewPr>
    <p:cViewPr>
      <p:scale>
        <a:sx n="33" d="100"/>
        <a:sy n="33" d="100"/>
      </p:scale>
      <p:origin x="0" y="1755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Lst>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21" Type="http://schemas.openxmlformats.org/officeDocument/2006/relationships/slide" Target="slides/slide22.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8.xml"/><Relationship Id="rId63" Type="http://schemas.openxmlformats.org/officeDocument/2006/relationships/slide" Target="slides/slide68.xml"/><Relationship Id="rId68" Type="http://schemas.openxmlformats.org/officeDocument/2006/relationships/slide" Target="slides/slide75.xml"/><Relationship Id="rId76" Type="http://schemas.openxmlformats.org/officeDocument/2006/relationships/slide" Target="slides/slide83.xml"/><Relationship Id="rId84" Type="http://schemas.openxmlformats.org/officeDocument/2006/relationships/slide" Target="slides/slide91.xml"/><Relationship Id="rId89" Type="http://schemas.openxmlformats.org/officeDocument/2006/relationships/slide" Target="slides/slide96.xml"/><Relationship Id="rId97" Type="http://schemas.openxmlformats.org/officeDocument/2006/relationships/slide" Target="slides/slide104.xml"/><Relationship Id="rId7" Type="http://schemas.openxmlformats.org/officeDocument/2006/relationships/slide" Target="slides/slide7.xml"/><Relationship Id="rId71" Type="http://schemas.openxmlformats.org/officeDocument/2006/relationships/slide" Target="slides/slide78.xml"/><Relationship Id="rId92" Type="http://schemas.openxmlformats.org/officeDocument/2006/relationships/slide" Target="slides/slide99.xml"/><Relationship Id="rId2" Type="http://schemas.openxmlformats.org/officeDocument/2006/relationships/slide" Target="slides/slide2.xml"/><Relationship Id="rId16" Type="http://schemas.openxmlformats.org/officeDocument/2006/relationships/slide" Target="slides/slide17.xml"/><Relationship Id="rId29" Type="http://schemas.openxmlformats.org/officeDocument/2006/relationships/slide" Target="slides/slide31.xml"/><Relationship Id="rId11" Type="http://schemas.openxmlformats.org/officeDocument/2006/relationships/slide" Target="slides/slide12.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3.xml"/><Relationship Id="rId66" Type="http://schemas.openxmlformats.org/officeDocument/2006/relationships/slide" Target="slides/slide71.xml"/><Relationship Id="rId74" Type="http://schemas.openxmlformats.org/officeDocument/2006/relationships/slide" Target="slides/slide81.xml"/><Relationship Id="rId79" Type="http://schemas.openxmlformats.org/officeDocument/2006/relationships/slide" Target="slides/slide86.xml"/><Relationship Id="rId87" Type="http://schemas.openxmlformats.org/officeDocument/2006/relationships/slide" Target="slides/slide94.xml"/><Relationship Id="rId5" Type="http://schemas.openxmlformats.org/officeDocument/2006/relationships/slide" Target="slides/slide5.xml"/><Relationship Id="rId61" Type="http://schemas.openxmlformats.org/officeDocument/2006/relationships/slide" Target="slides/slide66.xml"/><Relationship Id="rId82" Type="http://schemas.openxmlformats.org/officeDocument/2006/relationships/slide" Target="slides/slide89.xml"/><Relationship Id="rId90" Type="http://schemas.openxmlformats.org/officeDocument/2006/relationships/slide" Target="slides/slide97.xml"/><Relationship Id="rId95" Type="http://schemas.openxmlformats.org/officeDocument/2006/relationships/slide" Target="slides/slide102.xml"/><Relationship Id="rId19" Type="http://schemas.openxmlformats.org/officeDocument/2006/relationships/slide" Target="slides/slide2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9.xml"/><Relationship Id="rId64" Type="http://schemas.openxmlformats.org/officeDocument/2006/relationships/slide" Target="slides/slide69.xml"/><Relationship Id="rId69" Type="http://schemas.openxmlformats.org/officeDocument/2006/relationships/slide" Target="slides/slide76.xml"/><Relationship Id="rId77" Type="http://schemas.openxmlformats.org/officeDocument/2006/relationships/slide" Target="slides/slide84.xml"/><Relationship Id="rId8" Type="http://schemas.openxmlformats.org/officeDocument/2006/relationships/slide" Target="slides/slide8.xml"/><Relationship Id="rId51" Type="http://schemas.openxmlformats.org/officeDocument/2006/relationships/slide" Target="slides/slide53.xml"/><Relationship Id="rId72" Type="http://schemas.openxmlformats.org/officeDocument/2006/relationships/slide" Target="slides/slide79.xml"/><Relationship Id="rId80" Type="http://schemas.openxmlformats.org/officeDocument/2006/relationships/slide" Target="slides/slide87.xml"/><Relationship Id="rId85" Type="http://schemas.openxmlformats.org/officeDocument/2006/relationships/slide" Target="slides/slide92.xml"/><Relationship Id="rId93" Type="http://schemas.openxmlformats.org/officeDocument/2006/relationships/slide" Target="slides/slide100.xml"/><Relationship Id="rId98" Type="http://schemas.openxmlformats.org/officeDocument/2006/relationships/slide" Target="slides/slide105.xml"/><Relationship Id="rId3" Type="http://schemas.openxmlformats.org/officeDocument/2006/relationships/slide" Target="slides/slide3.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4.xml"/><Relationship Id="rId67" Type="http://schemas.openxmlformats.org/officeDocument/2006/relationships/slide" Target="slides/slide72.xml"/><Relationship Id="rId20" Type="http://schemas.openxmlformats.org/officeDocument/2006/relationships/slide" Target="slides/slide21.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7.xml"/><Relationship Id="rId70" Type="http://schemas.openxmlformats.org/officeDocument/2006/relationships/slide" Target="slides/slide77.xml"/><Relationship Id="rId75" Type="http://schemas.openxmlformats.org/officeDocument/2006/relationships/slide" Target="slides/slide82.xml"/><Relationship Id="rId83" Type="http://schemas.openxmlformats.org/officeDocument/2006/relationships/slide" Target="slides/slide90.xml"/><Relationship Id="rId88" Type="http://schemas.openxmlformats.org/officeDocument/2006/relationships/slide" Target="slides/slide95.xml"/><Relationship Id="rId91" Type="http://schemas.openxmlformats.org/officeDocument/2006/relationships/slide" Target="slides/slide98.xml"/><Relationship Id="rId96" Type="http://schemas.openxmlformats.org/officeDocument/2006/relationships/slide" Target="slides/slide103.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62.xml"/><Relationship Id="rId10" Type="http://schemas.openxmlformats.org/officeDocument/2006/relationships/slide" Target="slides/slide10.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5.xml"/><Relationship Id="rId65" Type="http://schemas.openxmlformats.org/officeDocument/2006/relationships/slide" Target="slides/slide70.xml"/><Relationship Id="rId73" Type="http://schemas.openxmlformats.org/officeDocument/2006/relationships/slide" Target="slides/slide80.xml"/><Relationship Id="rId78" Type="http://schemas.openxmlformats.org/officeDocument/2006/relationships/slide" Target="slides/slide85.xml"/><Relationship Id="rId81" Type="http://schemas.openxmlformats.org/officeDocument/2006/relationships/slide" Target="slides/slide88.xml"/><Relationship Id="rId86" Type="http://schemas.openxmlformats.org/officeDocument/2006/relationships/slide" Target="slides/slide93.xml"/><Relationship Id="rId94" Type="http://schemas.openxmlformats.org/officeDocument/2006/relationships/slide" Target="slides/slide101.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39"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GB" dirty="0" err="1" smtClean="0"/>
              <a:t>Distribución</a:t>
            </a:r>
            <a:r>
              <a:rPr lang="en-GB" dirty="0" smtClean="0"/>
              <a:t> de</a:t>
            </a:r>
            <a:r>
              <a:rPr lang="en-GB" baseline="0" dirty="0" smtClean="0"/>
              <a:t> los Pesos</a:t>
            </a:r>
            <a:endParaRPr lang="en-GB" dirty="0"/>
          </a:p>
        </c:rich>
      </c:tx>
      <c:layout/>
    </c:title>
    <c:plotArea>
      <c:layout/>
      <c:pieChart>
        <c:varyColors val="1"/>
        <c:ser>
          <c:idx val="0"/>
          <c:order val="0"/>
          <c:tx>
            <c:strRef>
              <c:f>Sheet1!$B$1</c:f>
              <c:strCache>
                <c:ptCount val="1"/>
                <c:pt idx="0">
                  <c:v>Weight</c:v>
                </c:pt>
              </c:strCache>
            </c:strRef>
          </c:tx>
          <c:explosion val="25"/>
          <c:cat>
            <c:strRef>
              <c:f>Sheet1!$A$2:$A$8</c:f>
              <c:strCache>
                <c:ptCount val="7"/>
                <c:pt idx="0">
                  <c:v>Riesgo Financiero v Retorno</c:v>
                </c:pt>
                <c:pt idx="1">
                  <c:v>Ajuste Estratégico</c:v>
                </c:pt>
                <c:pt idx="2">
                  <c:v>Producto</c:v>
                </c:pt>
                <c:pt idx="3">
                  <c:v>Atractividad del Mercado</c:v>
                </c:pt>
                <c:pt idx="4">
                  <c:v>Ciclo de Vida de la Adopción Tecnológica</c:v>
                </c:pt>
                <c:pt idx="5">
                  <c:v>Sinergias</c:v>
                </c:pt>
                <c:pt idx="6">
                  <c:v>Factibilidad Técnica</c:v>
                </c:pt>
              </c:strCache>
            </c:strRef>
          </c:cat>
          <c:val>
            <c:numRef>
              <c:f>Sheet1!$B$2:$B$8</c:f>
              <c:numCache>
                <c:formatCode>General</c:formatCode>
                <c:ptCount val="7"/>
                <c:pt idx="0">
                  <c:v>0.2</c:v>
                </c:pt>
                <c:pt idx="1">
                  <c:v>0.2</c:v>
                </c:pt>
                <c:pt idx="2">
                  <c:v>0.1</c:v>
                </c:pt>
                <c:pt idx="3">
                  <c:v>0.2</c:v>
                </c:pt>
                <c:pt idx="4">
                  <c:v>0.1</c:v>
                </c:pt>
                <c:pt idx="5">
                  <c:v>0.1</c:v>
                </c:pt>
                <c:pt idx="6">
                  <c:v>0.1</c:v>
                </c:pt>
              </c:numCache>
            </c:numRef>
          </c:val>
        </c:ser>
        <c:firstSliceAng val="0"/>
      </c:pieChart>
    </c:plotArea>
    <c:legend>
      <c:legendPos val="r"/>
      <c:layout>
        <c:manualLayout>
          <c:xMode val="edge"/>
          <c:yMode val="edge"/>
          <c:x val="0.61949949544873628"/>
          <c:y val="0.11179435560245704"/>
          <c:w val="0.33291414244668388"/>
          <c:h val="0.78016397434856721"/>
        </c:manualLayout>
      </c:layout>
      <c:txPr>
        <a:bodyPr/>
        <a:lstStyle/>
        <a:p>
          <a:pPr>
            <a:defRPr sz="1400"/>
          </a:pPr>
          <a:endParaRPr lang="es-ES"/>
        </a:p>
      </c:txPr>
    </c:legend>
    <c:plotVisOnly val="1"/>
    <c:dispBlanksAs val="zero"/>
  </c:chart>
  <c:txPr>
    <a:bodyPr/>
    <a:lstStyle/>
    <a:p>
      <a:pPr>
        <a:defRPr sz="18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D1DE6-559B-4438-997C-60E324945B1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GB"/>
        </a:p>
      </dgm:t>
    </dgm:pt>
    <dgm:pt modelId="{727A8708-0AFF-4F82-A00E-85CB58D45AD9}">
      <dgm:prSet phldrT="[Text]"/>
      <dgm:spPr/>
      <dgm:t>
        <a:bodyPr/>
        <a:lstStyle/>
        <a:p>
          <a:r>
            <a:rPr lang="en-US" dirty="0" smtClean="0"/>
            <a:t>Total Project Score</a:t>
          </a:r>
          <a:endParaRPr lang="en-GB" dirty="0"/>
        </a:p>
      </dgm:t>
    </dgm:pt>
    <dgm:pt modelId="{BB285FB0-A97D-439F-B81F-A67CCA2501F1}" type="parTrans" cxnId="{C6B5EA43-7E07-4B3C-90E3-9C202D9D2784}">
      <dgm:prSet/>
      <dgm:spPr/>
      <dgm:t>
        <a:bodyPr/>
        <a:lstStyle/>
        <a:p>
          <a:endParaRPr lang="en-GB"/>
        </a:p>
      </dgm:t>
    </dgm:pt>
    <dgm:pt modelId="{B82EBF4D-8C88-43EA-851A-C0583C57A3EA}" type="sibTrans" cxnId="{C6B5EA43-7E07-4B3C-90E3-9C202D9D2784}">
      <dgm:prSet/>
      <dgm:spPr/>
      <dgm:t>
        <a:bodyPr/>
        <a:lstStyle/>
        <a:p>
          <a:endParaRPr lang="en-GB"/>
        </a:p>
      </dgm:t>
    </dgm:pt>
    <dgm:pt modelId="{6808AE37-E19D-4EE6-9C17-8F723D8E9356}">
      <dgm:prSet phldrT="[Text]"/>
      <dgm:spPr/>
      <dgm:t>
        <a:bodyPr/>
        <a:lstStyle/>
        <a:p>
          <a:r>
            <a:rPr lang="en-US" dirty="0" smtClean="0"/>
            <a:t>Value To The Organization</a:t>
          </a:r>
          <a:endParaRPr lang="en-GB" dirty="0"/>
        </a:p>
      </dgm:t>
    </dgm:pt>
    <dgm:pt modelId="{F838DD0D-BAE7-4FD3-93B9-A51D9434E9FA}" type="parTrans" cxnId="{25D9DFE0-E9E3-4EDC-A3D5-CF4471733724}">
      <dgm:prSet/>
      <dgm:spPr/>
      <dgm:t>
        <a:bodyPr/>
        <a:lstStyle/>
        <a:p>
          <a:endParaRPr lang="en-GB"/>
        </a:p>
      </dgm:t>
    </dgm:pt>
    <dgm:pt modelId="{DEEEDC98-BB51-4BF2-9770-FEC78DCDF68B}" type="sibTrans" cxnId="{25D9DFE0-E9E3-4EDC-A3D5-CF4471733724}">
      <dgm:prSet/>
      <dgm:spPr/>
      <dgm:t>
        <a:bodyPr/>
        <a:lstStyle/>
        <a:p>
          <a:endParaRPr lang="en-GB"/>
        </a:p>
      </dgm:t>
    </dgm:pt>
    <dgm:pt modelId="{1528AF30-815C-4A15-896A-581B368A12BA}">
      <dgm:prSet phldrT="[Text]"/>
      <dgm:spPr/>
      <dgm:t>
        <a:bodyPr/>
        <a:lstStyle/>
        <a:p>
          <a:r>
            <a:rPr lang="en-US" dirty="0" smtClean="0"/>
            <a:t>Value To Others</a:t>
          </a:r>
          <a:endParaRPr lang="en-GB" dirty="0"/>
        </a:p>
      </dgm:t>
    </dgm:pt>
    <dgm:pt modelId="{F95506E4-C6D8-4003-A3F9-DB0740E2897F}" type="parTrans" cxnId="{C56FFA74-5B9A-4FE8-97E8-3F75BA16B6D2}">
      <dgm:prSet/>
      <dgm:spPr/>
      <dgm:t>
        <a:bodyPr/>
        <a:lstStyle/>
        <a:p>
          <a:endParaRPr lang="en-GB"/>
        </a:p>
      </dgm:t>
    </dgm:pt>
    <dgm:pt modelId="{BDE65BD3-D340-4B7A-A64B-22A688878A5C}" type="sibTrans" cxnId="{C56FFA74-5B9A-4FE8-97E8-3F75BA16B6D2}">
      <dgm:prSet/>
      <dgm:spPr/>
      <dgm:t>
        <a:bodyPr/>
        <a:lstStyle/>
        <a:p>
          <a:endParaRPr lang="en-GB"/>
        </a:p>
      </dgm:t>
    </dgm:pt>
    <dgm:pt modelId="{26B93AD6-EBD2-4F09-8222-3171F0BF0AA7}">
      <dgm:prSet phldrT="[Text]"/>
      <dgm:spPr/>
      <dgm:t>
        <a:bodyPr/>
        <a:lstStyle/>
        <a:p>
          <a:r>
            <a:rPr lang="en-US" dirty="0" smtClean="0"/>
            <a:t>Financial</a:t>
          </a:r>
          <a:endParaRPr lang="en-GB" dirty="0"/>
        </a:p>
      </dgm:t>
    </dgm:pt>
    <dgm:pt modelId="{2EBA09C9-6418-4AD1-B87D-69F49902F9E6}" type="parTrans" cxnId="{15769F20-65ED-4F3C-BDA9-D28476F9DC39}">
      <dgm:prSet/>
      <dgm:spPr/>
      <dgm:t>
        <a:bodyPr/>
        <a:lstStyle/>
        <a:p>
          <a:endParaRPr lang="en-GB"/>
        </a:p>
      </dgm:t>
    </dgm:pt>
    <dgm:pt modelId="{FC0A18BD-2670-456C-8A6D-96CAD4B7E070}" type="sibTrans" cxnId="{15769F20-65ED-4F3C-BDA9-D28476F9DC39}">
      <dgm:prSet/>
      <dgm:spPr/>
      <dgm:t>
        <a:bodyPr/>
        <a:lstStyle/>
        <a:p>
          <a:endParaRPr lang="en-GB"/>
        </a:p>
      </dgm:t>
    </dgm:pt>
    <dgm:pt modelId="{30AF1D2C-B59F-438B-8673-E3A91803AE7F}">
      <dgm:prSet phldrT="[Text]"/>
      <dgm:spPr/>
      <dgm:t>
        <a:bodyPr/>
        <a:lstStyle/>
        <a:p>
          <a:r>
            <a:rPr lang="en-US" dirty="0" smtClean="0"/>
            <a:t>Strategic</a:t>
          </a:r>
          <a:endParaRPr lang="en-GB" dirty="0"/>
        </a:p>
      </dgm:t>
    </dgm:pt>
    <dgm:pt modelId="{F1F64F9A-50D3-4A56-A21D-6CB90D9B0119}" type="parTrans" cxnId="{1B3C76CF-4C69-4071-A45F-ADF92A80D974}">
      <dgm:prSet/>
      <dgm:spPr/>
      <dgm:t>
        <a:bodyPr/>
        <a:lstStyle/>
        <a:p>
          <a:endParaRPr lang="en-GB"/>
        </a:p>
      </dgm:t>
    </dgm:pt>
    <dgm:pt modelId="{283B6EFE-94E4-482B-811A-2EF6D7039EC6}" type="sibTrans" cxnId="{1B3C76CF-4C69-4071-A45F-ADF92A80D974}">
      <dgm:prSet/>
      <dgm:spPr/>
      <dgm:t>
        <a:bodyPr/>
        <a:lstStyle/>
        <a:p>
          <a:endParaRPr lang="en-GB"/>
        </a:p>
      </dgm:t>
    </dgm:pt>
    <dgm:pt modelId="{B73365A5-44CD-4111-8E85-70A9B7DC2DF0}">
      <dgm:prSet phldrT="[Text]"/>
      <dgm:spPr/>
      <dgm:t>
        <a:bodyPr/>
        <a:lstStyle/>
        <a:p>
          <a:r>
            <a:rPr lang="en-US" dirty="0" smtClean="0"/>
            <a:t>Socio-Economic</a:t>
          </a:r>
          <a:endParaRPr lang="en-GB" dirty="0"/>
        </a:p>
      </dgm:t>
    </dgm:pt>
    <dgm:pt modelId="{DD1DD757-0BCB-4068-8C97-F12A5AC15CFC}" type="parTrans" cxnId="{DE4FE0BC-74C3-421E-8FF8-3DF2A4E3D66F}">
      <dgm:prSet/>
      <dgm:spPr/>
      <dgm:t>
        <a:bodyPr/>
        <a:lstStyle/>
        <a:p>
          <a:endParaRPr lang="en-GB"/>
        </a:p>
      </dgm:t>
    </dgm:pt>
    <dgm:pt modelId="{5FEC9DB4-2263-4CE1-AA78-561001108BCB}" type="sibTrans" cxnId="{DE4FE0BC-74C3-421E-8FF8-3DF2A4E3D66F}">
      <dgm:prSet/>
      <dgm:spPr/>
      <dgm:t>
        <a:bodyPr/>
        <a:lstStyle/>
        <a:p>
          <a:endParaRPr lang="en-GB"/>
        </a:p>
      </dgm:t>
    </dgm:pt>
    <dgm:pt modelId="{F0146B13-E584-4E78-A9B0-57963B45CA3B}">
      <dgm:prSet phldrT="[Text]"/>
      <dgm:spPr/>
      <dgm:t>
        <a:bodyPr/>
        <a:lstStyle/>
        <a:p>
          <a:r>
            <a:rPr lang="en-US" dirty="0" smtClean="0"/>
            <a:t>Environment</a:t>
          </a:r>
          <a:endParaRPr lang="en-GB" dirty="0"/>
        </a:p>
      </dgm:t>
    </dgm:pt>
    <dgm:pt modelId="{7803E2FA-27D8-4983-83F7-11E13CC97FDB}" type="parTrans" cxnId="{BB30CE08-34DC-486A-96A7-A8DD38842E7F}">
      <dgm:prSet/>
      <dgm:spPr/>
      <dgm:t>
        <a:bodyPr/>
        <a:lstStyle/>
        <a:p>
          <a:endParaRPr lang="en-GB"/>
        </a:p>
      </dgm:t>
    </dgm:pt>
    <dgm:pt modelId="{69F1985D-7784-44A1-BA30-8DAAAAC2D19D}" type="sibTrans" cxnId="{BB30CE08-34DC-486A-96A7-A8DD38842E7F}">
      <dgm:prSet/>
      <dgm:spPr/>
      <dgm:t>
        <a:bodyPr/>
        <a:lstStyle/>
        <a:p>
          <a:endParaRPr lang="en-GB"/>
        </a:p>
      </dgm:t>
    </dgm:pt>
    <dgm:pt modelId="{161BB95C-6294-4B55-988E-F71B73C8CB86}">
      <dgm:prSet phldrT="[Text]"/>
      <dgm:spPr/>
      <dgm:t>
        <a:bodyPr/>
        <a:lstStyle/>
        <a:p>
          <a:r>
            <a:rPr lang="en-US" dirty="0" smtClean="0"/>
            <a:t>Pollution</a:t>
          </a:r>
          <a:endParaRPr lang="en-GB" dirty="0"/>
        </a:p>
      </dgm:t>
    </dgm:pt>
    <dgm:pt modelId="{CC07396C-428B-4EE2-9E28-EDC34C490D11}" type="parTrans" cxnId="{B53A25B8-3C11-41FE-BCC5-39608D4AC589}">
      <dgm:prSet/>
      <dgm:spPr/>
      <dgm:t>
        <a:bodyPr/>
        <a:lstStyle/>
        <a:p>
          <a:endParaRPr lang="en-GB"/>
        </a:p>
      </dgm:t>
    </dgm:pt>
    <dgm:pt modelId="{082EDC8B-4190-4DEB-BED3-9BD4A257EDBF}" type="sibTrans" cxnId="{B53A25B8-3C11-41FE-BCC5-39608D4AC589}">
      <dgm:prSet/>
      <dgm:spPr/>
      <dgm:t>
        <a:bodyPr/>
        <a:lstStyle/>
        <a:p>
          <a:endParaRPr lang="en-GB"/>
        </a:p>
      </dgm:t>
    </dgm:pt>
    <dgm:pt modelId="{E36014E0-4091-4A76-9600-0B738DB1FE0B}">
      <dgm:prSet phldrT="[Text]"/>
      <dgm:spPr/>
      <dgm:t>
        <a:bodyPr/>
        <a:lstStyle/>
        <a:p>
          <a:r>
            <a:rPr lang="en-US" dirty="0" smtClean="0"/>
            <a:t>CO2 Emission</a:t>
          </a:r>
          <a:endParaRPr lang="en-GB" dirty="0"/>
        </a:p>
      </dgm:t>
    </dgm:pt>
    <dgm:pt modelId="{E4625531-4033-4FC0-B348-7D946B5CAFBD}" type="parTrans" cxnId="{D8F29DF9-E776-4C67-8A11-65844BAB611B}">
      <dgm:prSet/>
      <dgm:spPr/>
      <dgm:t>
        <a:bodyPr/>
        <a:lstStyle/>
        <a:p>
          <a:endParaRPr lang="en-GB"/>
        </a:p>
      </dgm:t>
    </dgm:pt>
    <dgm:pt modelId="{3BD7FD4A-9CD5-4DED-9B6F-8FCF05FA9125}" type="sibTrans" cxnId="{D8F29DF9-E776-4C67-8A11-65844BAB611B}">
      <dgm:prSet/>
      <dgm:spPr/>
      <dgm:t>
        <a:bodyPr/>
        <a:lstStyle/>
        <a:p>
          <a:endParaRPr lang="en-GB"/>
        </a:p>
      </dgm:t>
    </dgm:pt>
    <dgm:pt modelId="{E97768CB-B0FC-4C95-982D-9C7C40142E3E}">
      <dgm:prSet phldrT="[Text]"/>
      <dgm:spPr/>
      <dgm:t>
        <a:bodyPr/>
        <a:lstStyle/>
        <a:p>
          <a:r>
            <a:rPr lang="en-US" dirty="0" smtClean="0"/>
            <a:t>ROI</a:t>
          </a:r>
          <a:endParaRPr lang="en-GB" dirty="0"/>
        </a:p>
      </dgm:t>
    </dgm:pt>
    <dgm:pt modelId="{58C4DCB1-E17F-491C-BAA2-5D99BFA2309D}" type="parTrans" cxnId="{1042CE9C-3E44-46D6-BECD-77057F87FB5B}">
      <dgm:prSet/>
      <dgm:spPr/>
      <dgm:t>
        <a:bodyPr/>
        <a:lstStyle/>
        <a:p>
          <a:endParaRPr lang="en-GB"/>
        </a:p>
      </dgm:t>
    </dgm:pt>
    <dgm:pt modelId="{0CC62101-5337-40E9-ADB1-7F7EBB32B2E5}" type="sibTrans" cxnId="{1042CE9C-3E44-46D6-BECD-77057F87FB5B}">
      <dgm:prSet/>
      <dgm:spPr/>
      <dgm:t>
        <a:bodyPr/>
        <a:lstStyle/>
        <a:p>
          <a:endParaRPr lang="en-GB"/>
        </a:p>
      </dgm:t>
    </dgm:pt>
    <dgm:pt modelId="{C76A53C7-5F01-4B64-99D3-0862A2431ABB}">
      <dgm:prSet phldrT="[Text]"/>
      <dgm:spPr/>
      <dgm:t>
        <a:bodyPr/>
        <a:lstStyle/>
        <a:p>
          <a:r>
            <a:rPr lang="en-US" dirty="0" smtClean="0"/>
            <a:t>Payback Period</a:t>
          </a:r>
          <a:endParaRPr lang="en-GB" dirty="0"/>
        </a:p>
      </dgm:t>
    </dgm:pt>
    <dgm:pt modelId="{A2E53F6C-3972-4B6E-910A-C213A4E4BFC0}" type="parTrans" cxnId="{6DFF24FC-D33B-4EC6-B4EA-4AC366171963}">
      <dgm:prSet/>
      <dgm:spPr/>
      <dgm:t>
        <a:bodyPr/>
        <a:lstStyle/>
        <a:p>
          <a:endParaRPr lang="en-GB"/>
        </a:p>
      </dgm:t>
    </dgm:pt>
    <dgm:pt modelId="{080AF7E4-2B60-4D5B-A539-2E597C49F317}" type="sibTrans" cxnId="{6DFF24FC-D33B-4EC6-B4EA-4AC366171963}">
      <dgm:prSet/>
      <dgm:spPr/>
      <dgm:t>
        <a:bodyPr/>
        <a:lstStyle/>
        <a:p>
          <a:endParaRPr lang="en-GB"/>
        </a:p>
      </dgm:t>
    </dgm:pt>
    <dgm:pt modelId="{95FA9E38-F5D2-4547-97EB-4902F9B590B2}">
      <dgm:prSet phldrT="[Text]"/>
      <dgm:spPr/>
      <dgm:t>
        <a:bodyPr/>
        <a:lstStyle/>
        <a:p>
          <a:r>
            <a:rPr lang="en-US" dirty="0" smtClean="0"/>
            <a:t>NPV</a:t>
          </a:r>
          <a:endParaRPr lang="en-GB" dirty="0"/>
        </a:p>
      </dgm:t>
    </dgm:pt>
    <dgm:pt modelId="{75CF1188-785D-4F6D-BC45-34F6E9228D9F}" type="parTrans" cxnId="{F12E85D2-82CC-43FF-9773-8F86C0B0A66F}">
      <dgm:prSet/>
      <dgm:spPr/>
      <dgm:t>
        <a:bodyPr/>
        <a:lstStyle/>
        <a:p>
          <a:endParaRPr lang="en-GB"/>
        </a:p>
      </dgm:t>
    </dgm:pt>
    <dgm:pt modelId="{204E8428-31FC-4AD4-8A9F-73D8F5A6F42D}" type="sibTrans" cxnId="{F12E85D2-82CC-43FF-9773-8F86C0B0A66F}">
      <dgm:prSet/>
      <dgm:spPr/>
      <dgm:t>
        <a:bodyPr/>
        <a:lstStyle/>
        <a:p>
          <a:endParaRPr lang="en-GB"/>
        </a:p>
      </dgm:t>
    </dgm:pt>
    <dgm:pt modelId="{331C9CAA-1F12-4A52-BDA2-BF2306AA3B59}">
      <dgm:prSet phldrT="[Text]"/>
      <dgm:spPr/>
      <dgm:t>
        <a:bodyPr/>
        <a:lstStyle/>
        <a:p>
          <a:r>
            <a:rPr lang="en-US" dirty="0" smtClean="0"/>
            <a:t>Competitive Issues</a:t>
          </a:r>
          <a:endParaRPr lang="en-GB" dirty="0"/>
        </a:p>
      </dgm:t>
    </dgm:pt>
    <dgm:pt modelId="{3C07AC58-77B4-46CB-9DF9-F8D305D65314}" type="parTrans" cxnId="{5EFB3777-AB7A-4591-88D9-BAB346B6481C}">
      <dgm:prSet/>
      <dgm:spPr/>
      <dgm:t>
        <a:bodyPr/>
        <a:lstStyle/>
        <a:p>
          <a:endParaRPr lang="en-GB"/>
        </a:p>
      </dgm:t>
    </dgm:pt>
    <dgm:pt modelId="{2B23720F-AD80-4754-B448-C7142E7E3C4A}" type="sibTrans" cxnId="{5EFB3777-AB7A-4591-88D9-BAB346B6481C}">
      <dgm:prSet/>
      <dgm:spPr/>
      <dgm:t>
        <a:bodyPr/>
        <a:lstStyle/>
        <a:p>
          <a:endParaRPr lang="en-GB"/>
        </a:p>
      </dgm:t>
    </dgm:pt>
    <dgm:pt modelId="{FD06A58D-11CE-4DCB-BCA2-5A485BB560DB}">
      <dgm:prSet phldrT="[Text]"/>
      <dgm:spPr/>
      <dgm:t>
        <a:bodyPr/>
        <a:lstStyle/>
        <a:p>
          <a:r>
            <a:rPr lang="en-US" dirty="0" smtClean="0"/>
            <a:t>New Business Issues</a:t>
          </a:r>
          <a:endParaRPr lang="en-GB" dirty="0"/>
        </a:p>
      </dgm:t>
    </dgm:pt>
    <dgm:pt modelId="{E00FB794-4EAC-4642-8CDC-670E86783D23}" type="parTrans" cxnId="{1ED1D7CA-F044-4FB6-AD70-B4625F0DDE07}">
      <dgm:prSet/>
      <dgm:spPr/>
      <dgm:t>
        <a:bodyPr/>
        <a:lstStyle/>
        <a:p>
          <a:endParaRPr lang="en-GB"/>
        </a:p>
      </dgm:t>
    </dgm:pt>
    <dgm:pt modelId="{7C9A480D-2890-4B4E-9B2E-6B8391029197}" type="sibTrans" cxnId="{1ED1D7CA-F044-4FB6-AD70-B4625F0DDE07}">
      <dgm:prSet/>
      <dgm:spPr/>
      <dgm:t>
        <a:bodyPr/>
        <a:lstStyle/>
        <a:p>
          <a:endParaRPr lang="en-GB"/>
        </a:p>
      </dgm:t>
    </dgm:pt>
    <dgm:pt modelId="{3E62D098-AB92-4BCD-B25F-BAF508B71534}">
      <dgm:prSet phldrT="[Text]"/>
      <dgm:spPr/>
      <dgm:t>
        <a:bodyPr/>
        <a:lstStyle/>
        <a:p>
          <a:r>
            <a:rPr lang="en-US" dirty="0" smtClean="0"/>
            <a:t>Capability Improvement</a:t>
          </a:r>
          <a:endParaRPr lang="en-GB" dirty="0"/>
        </a:p>
      </dgm:t>
    </dgm:pt>
    <dgm:pt modelId="{E73E4D20-3B5D-44B2-BF7F-75F9FBA65F90}" type="parTrans" cxnId="{48D64005-F05C-4274-A507-7BDCA3ECF541}">
      <dgm:prSet/>
      <dgm:spPr/>
      <dgm:t>
        <a:bodyPr/>
        <a:lstStyle/>
        <a:p>
          <a:endParaRPr lang="en-GB"/>
        </a:p>
      </dgm:t>
    </dgm:pt>
    <dgm:pt modelId="{CA66A8B2-3155-4F1E-A323-7A8B3B1D7F8F}" type="sibTrans" cxnId="{48D64005-F05C-4274-A507-7BDCA3ECF541}">
      <dgm:prSet/>
      <dgm:spPr/>
      <dgm:t>
        <a:bodyPr/>
        <a:lstStyle/>
        <a:p>
          <a:endParaRPr lang="en-GB"/>
        </a:p>
      </dgm:t>
    </dgm:pt>
    <dgm:pt modelId="{7EDCA13F-1164-4B55-AB24-899525CEB967}">
      <dgm:prSet phldrT="[Text]"/>
      <dgm:spPr/>
      <dgm:t>
        <a:bodyPr/>
        <a:lstStyle/>
        <a:p>
          <a:r>
            <a:rPr lang="en-US" dirty="0" smtClean="0"/>
            <a:t>Jobs Creation</a:t>
          </a:r>
          <a:endParaRPr lang="en-GB" dirty="0"/>
        </a:p>
      </dgm:t>
    </dgm:pt>
    <dgm:pt modelId="{39F6BAF6-F1FB-4EBB-B450-E9530E1308BB}" type="parTrans" cxnId="{CEC14895-6F07-438B-9EEC-31B69843CF3B}">
      <dgm:prSet/>
      <dgm:spPr/>
      <dgm:t>
        <a:bodyPr/>
        <a:lstStyle/>
        <a:p>
          <a:endParaRPr lang="en-GB"/>
        </a:p>
      </dgm:t>
    </dgm:pt>
    <dgm:pt modelId="{E741CBAE-5928-4F03-B9C0-333E0D1D35C6}" type="sibTrans" cxnId="{CEC14895-6F07-438B-9EEC-31B69843CF3B}">
      <dgm:prSet/>
      <dgm:spPr/>
      <dgm:t>
        <a:bodyPr/>
        <a:lstStyle/>
        <a:p>
          <a:endParaRPr lang="en-GB"/>
        </a:p>
      </dgm:t>
    </dgm:pt>
    <dgm:pt modelId="{08F20A67-62BC-4B78-A98B-984ACB2E6BE0}">
      <dgm:prSet phldrT="[Text]"/>
      <dgm:spPr/>
      <dgm:t>
        <a:bodyPr/>
        <a:lstStyle/>
        <a:p>
          <a:r>
            <a:rPr lang="en-US" dirty="0" smtClean="0"/>
            <a:t>Reduce Poverty</a:t>
          </a:r>
          <a:endParaRPr lang="en-GB" dirty="0"/>
        </a:p>
      </dgm:t>
    </dgm:pt>
    <dgm:pt modelId="{A6B5E6B5-881F-4BAD-8697-4DC2F89D421C}" type="parTrans" cxnId="{BC25B1B5-4120-4A09-8E0D-57FF7D22BE09}">
      <dgm:prSet/>
      <dgm:spPr/>
      <dgm:t>
        <a:bodyPr/>
        <a:lstStyle/>
        <a:p>
          <a:endParaRPr lang="en-GB"/>
        </a:p>
      </dgm:t>
    </dgm:pt>
    <dgm:pt modelId="{DA8676E4-DECC-435B-8C98-351154B34242}" type="sibTrans" cxnId="{BC25B1B5-4120-4A09-8E0D-57FF7D22BE09}">
      <dgm:prSet/>
      <dgm:spPr/>
      <dgm:t>
        <a:bodyPr/>
        <a:lstStyle/>
        <a:p>
          <a:endParaRPr lang="en-GB"/>
        </a:p>
      </dgm:t>
    </dgm:pt>
    <dgm:pt modelId="{C35DE037-56BC-4214-8BB1-B30E4A058F56}">
      <dgm:prSet phldrT="[Text]"/>
      <dgm:spPr/>
      <dgm:t>
        <a:bodyPr/>
        <a:lstStyle/>
        <a:p>
          <a:r>
            <a:rPr lang="en-US" dirty="0" smtClean="0"/>
            <a:t>Risk Exposure</a:t>
          </a:r>
          <a:endParaRPr lang="en-GB" dirty="0"/>
        </a:p>
      </dgm:t>
    </dgm:pt>
    <dgm:pt modelId="{E62B6344-2B2B-4268-A324-CFDD7350B585}" type="parTrans" cxnId="{678AE39D-8C19-4669-83FD-440EAB952F73}">
      <dgm:prSet/>
      <dgm:spPr/>
    </dgm:pt>
    <dgm:pt modelId="{27EF67E4-08F3-4A13-BB93-49E601B27925}" type="sibTrans" cxnId="{678AE39D-8C19-4669-83FD-440EAB952F73}">
      <dgm:prSet/>
      <dgm:spPr/>
    </dgm:pt>
    <dgm:pt modelId="{5889C33E-F0E3-4424-90EA-91BB50F0F137}">
      <dgm:prSet phldrT="[Text]"/>
      <dgm:spPr/>
      <dgm:t>
        <a:bodyPr/>
        <a:lstStyle/>
        <a:p>
          <a:r>
            <a:rPr lang="en-US" dirty="0" smtClean="0"/>
            <a:t>Schedule</a:t>
          </a:r>
          <a:endParaRPr lang="en-GB" dirty="0"/>
        </a:p>
      </dgm:t>
    </dgm:pt>
    <dgm:pt modelId="{FE97754B-FD0F-41FA-BCF0-762357A68829}" type="parTrans" cxnId="{D79B2868-A8AA-4B70-9030-9A6D871F2237}">
      <dgm:prSet/>
      <dgm:spPr/>
    </dgm:pt>
    <dgm:pt modelId="{BB789D9A-D300-4FAD-9BA5-BC283E35C949}" type="sibTrans" cxnId="{D79B2868-A8AA-4B70-9030-9A6D871F2237}">
      <dgm:prSet/>
      <dgm:spPr/>
    </dgm:pt>
    <dgm:pt modelId="{F973F57B-7AE6-4E0D-BBB1-E1BD262135FD}">
      <dgm:prSet phldrT="[Text]"/>
      <dgm:spPr/>
      <dgm:t>
        <a:bodyPr/>
        <a:lstStyle/>
        <a:p>
          <a:r>
            <a:rPr lang="en-US" dirty="0" smtClean="0"/>
            <a:t>Budget</a:t>
          </a:r>
          <a:endParaRPr lang="en-GB" dirty="0"/>
        </a:p>
      </dgm:t>
    </dgm:pt>
    <dgm:pt modelId="{5C66723F-061D-40E1-8781-10D52D878A1D}" type="parTrans" cxnId="{3FFED264-FC90-47A8-9D4D-9113C347DFCD}">
      <dgm:prSet/>
      <dgm:spPr/>
    </dgm:pt>
    <dgm:pt modelId="{C0997801-402B-43D1-A3F7-353EBA31C58C}" type="sibTrans" cxnId="{3FFED264-FC90-47A8-9D4D-9113C347DFCD}">
      <dgm:prSet/>
      <dgm:spPr/>
    </dgm:pt>
    <dgm:pt modelId="{834A4143-0FB2-45E1-8F90-168E5CF5DCB0}">
      <dgm:prSet phldrT="[Text]"/>
      <dgm:spPr/>
      <dgm:t>
        <a:bodyPr/>
        <a:lstStyle/>
        <a:p>
          <a:r>
            <a:rPr lang="en-US" dirty="0" smtClean="0"/>
            <a:t>Technical</a:t>
          </a:r>
          <a:endParaRPr lang="en-GB" dirty="0"/>
        </a:p>
      </dgm:t>
    </dgm:pt>
    <dgm:pt modelId="{837EB5ED-2D7F-43E9-8B4B-51AA51B71009}" type="parTrans" cxnId="{497B892A-2E4D-424C-A1CF-07D55847C876}">
      <dgm:prSet/>
      <dgm:spPr/>
    </dgm:pt>
    <dgm:pt modelId="{6209272B-5E97-4A61-8824-BF173D307F8F}" type="sibTrans" cxnId="{497B892A-2E4D-424C-A1CF-07D55847C876}">
      <dgm:prSet/>
      <dgm:spPr/>
    </dgm:pt>
    <dgm:pt modelId="{03AFD70F-683F-49FE-AB3A-8A7B131D1B68}" type="pres">
      <dgm:prSet presAssocID="{859D1DE6-559B-4438-997C-60E324945B18}" presName="hierChild1" presStyleCnt="0">
        <dgm:presLayoutVars>
          <dgm:orgChart val="1"/>
          <dgm:chPref val="1"/>
          <dgm:dir/>
          <dgm:animOne val="branch"/>
          <dgm:animLvl val="lvl"/>
          <dgm:resizeHandles/>
        </dgm:presLayoutVars>
      </dgm:prSet>
      <dgm:spPr/>
      <dgm:t>
        <a:bodyPr/>
        <a:lstStyle/>
        <a:p>
          <a:endParaRPr lang="en-GB"/>
        </a:p>
      </dgm:t>
    </dgm:pt>
    <dgm:pt modelId="{8FA97E29-BB74-4F27-BC23-204F279BF2C3}" type="pres">
      <dgm:prSet presAssocID="{727A8708-0AFF-4F82-A00E-85CB58D45AD9}" presName="hierRoot1" presStyleCnt="0">
        <dgm:presLayoutVars>
          <dgm:hierBranch val="init"/>
        </dgm:presLayoutVars>
      </dgm:prSet>
      <dgm:spPr/>
    </dgm:pt>
    <dgm:pt modelId="{1F00144D-5FD1-42DF-A13F-F69180D2FEB6}" type="pres">
      <dgm:prSet presAssocID="{727A8708-0AFF-4F82-A00E-85CB58D45AD9}" presName="rootComposite1" presStyleCnt="0"/>
      <dgm:spPr/>
    </dgm:pt>
    <dgm:pt modelId="{667379A8-41C4-4FD7-9859-8C254391543C}" type="pres">
      <dgm:prSet presAssocID="{727A8708-0AFF-4F82-A00E-85CB58D45AD9}" presName="rootText1" presStyleLbl="node0" presStyleIdx="0" presStyleCnt="1">
        <dgm:presLayoutVars>
          <dgm:chPref val="3"/>
        </dgm:presLayoutVars>
      </dgm:prSet>
      <dgm:spPr/>
      <dgm:t>
        <a:bodyPr/>
        <a:lstStyle/>
        <a:p>
          <a:endParaRPr lang="en-GB"/>
        </a:p>
      </dgm:t>
    </dgm:pt>
    <dgm:pt modelId="{06DBC3DD-AEB5-4E78-9BE3-F9C7EE18BBE2}" type="pres">
      <dgm:prSet presAssocID="{727A8708-0AFF-4F82-A00E-85CB58D45AD9}" presName="rootConnector1" presStyleLbl="node1" presStyleIdx="0" presStyleCnt="0"/>
      <dgm:spPr/>
      <dgm:t>
        <a:bodyPr/>
        <a:lstStyle/>
        <a:p>
          <a:endParaRPr lang="en-GB"/>
        </a:p>
      </dgm:t>
    </dgm:pt>
    <dgm:pt modelId="{AAF0D0BB-A6B5-464E-8AD2-B30AB9B9A5D8}" type="pres">
      <dgm:prSet presAssocID="{727A8708-0AFF-4F82-A00E-85CB58D45AD9}" presName="hierChild2" presStyleCnt="0"/>
      <dgm:spPr/>
    </dgm:pt>
    <dgm:pt modelId="{45A60BBF-B1D1-49B5-A25D-0B7FB5145BED}" type="pres">
      <dgm:prSet presAssocID="{F838DD0D-BAE7-4FD3-93B9-A51D9434E9FA}" presName="Name37" presStyleLbl="parChTrans1D2" presStyleIdx="0" presStyleCnt="3"/>
      <dgm:spPr/>
      <dgm:t>
        <a:bodyPr/>
        <a:lstStyle/>
        <a:p>
          <a:endParaRPr lang="en-GB"/>
        </a:p>
      </dgm:t>
    </dgm:pt>
    <dgm:pt modelId="{D6A5A224-0DBF-4328-9B1A-8B57A24FCA1B}" type="pres">
      <dgm:prSet presAssocID="{6808AE37-E19D-4EE6-9C17-8F723D8E9356}" presName="hierRoot2" presStyleCnt="0">
        <dgm:presLayoutVars>
          <dgm:hierBranch val="init"/>
        </dgm:presLayoutVars>
      </dgm:prSet>
      <dgm:spPr/>
    </dgm:pt>
    <dgm:pt modelId="{679F535F-F66D-402A-9130-5E0EEF71333B}" type="pres">
      <dgm:prSet presAssocID="{6808AE37-E19D-4EE6-9C17-8F723D8E9356}" presName="rootComposite" presStyleCnt="0"/>
      <dgm:spPr/>
    </dgm:pt>
    <dgm:pt modelId="{839EC777-CCAF-4E11-A176-FE36436DA159}" type="pres">
      <dgm:prSet presAssocID="{6808AE37-E19D-4EE6-9C17-8F723D8E9356}" presName="rootText" presStyleLbl="node2" presStyleIdx="0" presStyleCnt="3">
        <dgm:presLayoutVars>
          <dgm:chPref val="3"/>
        </dgm:presLayoutVars>
      </dgm:prSet>
      <dgm:spPr/>
      <dgm:t>
        <a:bodyPr/>
        <a:lstStyle/>
        <a:p>
          <a:endParaRPr lang="en-GB"/>
        </a:p>
      </dgm:t>
    </dgm:pt>
    <dgm:pt modelId="{55EDE4D1-0C13-420F-BFA3-CC9035726C01}" type="pres">
      <dgm:prSet presAssocID="{6808AE37-E19D-4EE6-9C17-8F723D8E9356}" presName="rootConnector" presStyleLbl="node2" presStyleIdx="0" presStyleCnt="3"/>
      <dgm:spPr/>
      <dgm:t>
        <a:bodyPr/>
        <a:lstStyle/>
        <a:p>
          <a:endParaRPr lang="en-GB"/>
        </a:p>
      </dgm:t>
    </dgm:pt>
    <dgm:pt modelId="{458FDCFA-CCAF-44AD-B1DC-965BF23850B8}" type="pres">
      <dgm:prSet presAssocID="{6808AE37-E19D-4EE6-9C17-8F723D8E9356}" presName="hierChild4" presStyleCnt="0"/>
      <dgm:spPr/>
    </dgm:pt>
    <dgm:pt modelId="{D5C73F05-BC1B-475F-8ED0-C50ACED677BE}" type="pres">
      <dgm:prSet presAssocID="{2EBA09C9-6418-4AD1-B87D-69F49902F9E6}" presName="Name37" presStyleLbl="parChTrans1D3" presStyleIdx="0" presStyleCnt="7"/>
      <dgm:spPr/>
      <dgm:t>
        <a:bodyPr/>
        <a:lstStyle/>
        <a:p>
          <a:endParaRPr lang="en-GB"/>
        </a:p>
      </dgm:t>
    </dgm:pt>
    <dgm:pt modelId="{CA50E309-ECDC-4EDA-99D5-26CEBA0CA5AF}" type="pres">
      <dgm:prSet presAssocID="{26B93AD6-EBD2-4F09-8222-3171F0BF0AA7}" presName="hierRoot2" presStyleCnt="0">
        <dgm:presLayoutVars>
          <dgm:hierBranch val="init"/>
        </dgm:presLayoutVars>
      </dgm:prSet>
      <dgm:spPr/>
    </dgm:pt>
    <dgm:pt modelId="{2954894B-D53C-460E-B733-2AA93BF00873}" type="pres">
      <dgm:prSet presAssocID="{26B93AD6-EBD2-4F09-8222-3171F0BF0AA7}" presName="rootComposite" presStyleCnt="0"/>
      <dgm:spPr/>
    </dgm:pt>
    <dgm:pt modelId="{46F58884-8B1D-4525-AAAC-9130549B0257}" type="pres">
      <dgm:prSet presAssocID="{26B93AD6-EBD2-4F09-8222-3171F0BF0AA7}" presName="rootText" presStyleLbl="node3" presStyleIdx="0" presStyleCnt="7">
        <dgm:presLayoutVars>
          <dgm:chPref val="3"/>
        </dgm:presLayoutVars>
      </dgm:prSet>
      <dgm:spPr/>
      <dgm:t>
        <a:bodyPr/>
        <a:lstStyle/>
        <a:p>
          <a:endParaRPr lang="en-GB"/>
        </a:p>
      </dgm:t>
    </dgm:pt>
    <dgm:pt modelId="{8E4A511F-230A-4FF5-8E2E-DC966CA249D5}" type="pres">
      <dgm:prSet presAssocID="{26B93AD6-EBD2-4F09-8222-3171F0BF0AA7}" presName="rootConnector" presStyleLbl="node3" presStyleIdx="0" presStyleCnt="7"/>
      <dgm:spPr/>
      <dgm:t>
        <a:bodyPr/>
        <a:lstStyle/>
        <a:p>
          <a:endParaRPr lang="en-GB"/>
        </a:p>
      </dgm:t>
    </dgm:pt>
    <dgm:pt modelId="{42B24C80-DEA5-495E-B969-0336F27A8D1C}" type="pres">
      <dgm:prSet presAssocID="{26B93AD6-EBD2-4F09-8222-3171F0BF0AA7}" presName="hierChild4" presStyleCnt="0"/>
      <dgm:spPr/>
    </dgm:pt>
    <dgm:pt modelId="{DA228114-8A3A-4403-A095-238E8024DBA0}" type="pres">
      <dgm:prSet presAssocID="{58C4DCB1-E17F-491C-BAA2-5D99BFA2309D}" presName="Name37" presStyleLbl="parChTrans1D4" presStyleIdx="0" presStyleCnt="10"/>
      <dgm:spPr/>
      <dgm:t>
        <a:bodyPr/>
        <a:lstStyle/>
        <a:p>
          <a:endParaRPr lang="en-GB"/>
        </a:p>
      </dgm:t>
    </dgm:pt>
    <dgm:pt modelId="{570E8F8D-99E3-4CA2-BF39-962A4CBBEE09}" type="pres">
      <dgm:prSet presAssocID="{E97768CB-B0FC-4C95-982D-9C7C40142E3E}" presName="hierRoot2" presStyleCnt="0">
        <dgm:presLayoutVars>
          <dgm:hierBranch val="init"/>
        </dgm:presLayoutVars>
      </dgm:prSet>
      <dgm:spPr/>
    </dgm:pt>
    <dgm:pt modelId="{120F2517-A80F-47D1-9EAF-90FD87AA801B}" type="pres">
      <dgm:prSet presAssocID="{E97768CB-B0FC-4C95-982D-9C7C40142E3E}" presName="rootComposite" presStyleCnt="0"/>
      <dgm:spPr/>
    </dgm:pt>
    <dgm:pt modelId="{E9077B75-9766-43CF-BB15-9B0DC8BCADED}" type="pres">
      <dgm:prSet presAssocID="{E97768CB-B0FC-4C95-982D-9C7C40142E3E}" presName="rootText" presStyleLbl="node4" presStyleIdx="0" presStyleCnt="10">
        <dgm:presLayoutVars>
          <dgm:chPref val="3"/>
        </dgm:presLayoutVars>
      </dgm:prSet>
      <dgm:spPr/>
      <dgm:t>
        <a:bodyPr/>
        <a:lstStyle/>
        <a:p>
          <a:endParaRPr lang="en-GB"/>
        </a:p>
      </dgm:t>
    </dgm:pt>
    <dgm:pt modelId="{4CDEF811-7BFE-4B94-82B4-828A5E270A69}" type="pres">
      <dgm:prSet presAssocID="{E97768CB-B0FC-4C95-982D-9C7C40142E3E}" presName="rootConnector" presStyleLbl="node4" presStyleIdx="0" presStyleCnt="10"/>
      <dgm:spPr/>
      <dgm:t>
        <a:bodyPr/>
        <a:lstStyle/>
        <a:p>
          <a:endParaRPr lang="en-GB"/>
        </a:p>
      </dgm:t>
    </dgm:pt>
    <dgm:pt modelId="{3E538565-CE8A-4800-AF90-4B83E042F3EA}" type="pres">
      <dgm:prSet presAssocID="{E97768CB-B0FC-4C95-982D-9C7C40142E3E}" presName="hierChild4" presStyleCnt="0"/>
      <dgm:spPr/>
    </dgm:pt>
    <dgm:pt modelId="{032298E2-74C0-4992-AC6F-10EC91244A70}" type="pres">
      <dgm:prSet presAssocID="{E97768CB-B0FC-4C95-982D-9C7C40142E3E}" presName="hierChild5" presStyleCnt="0"/>
      <dgm:spPr/>
    </dgm:pt>
    <dgm:pt modelId="{5FB808EC-DCDC-41AC-8302-B6EE74BB9F1C}" type="pres">
      <dgm:prSet presAssocID="{A2E53F6C-3972-4B6E-910A-C213A4E4BFC0}" presName="Name37" presStyleLbl="parChTrans1D4" presStyleIdx="1" presStyleCnt="10"/>
      <dgm:spPr/>
      <dgm:t>
        <a:bodyPr/>
        <a:lstStyle/>
        <a:p>
          <a:endParaRPr lang="en-GB"/>
        </a:p>
      </dgm:t>
    </dgm:pt>
    <dgm:pt modelId="{FF384387-B42D-45DB-8D74-9C627AA4E570}" type="pres">
      <dgm:prSet presAssocID="{C76A53C7-5F01-4B64-99D3-0862A2431ABB}" presName="hierRoot2" presStyleCnt="0">
        <dgm:presLayoutVars>
          <dgm:hierBranch val="init"/>
        </dgm:presLayoutVars>
      </dgm:prSet>
      <dgm:spPr/>
    </dgm:pt>
    <dgm:pt modelId="{9DADB8F6-BC3B-4220-B7AF-90432F282888}" type="pres">
      <dgm:prSet presAssocID="{C76A53C7-5F01-4B64-99D3-0862A2431ABB}" presName="rootComposite" presStyleCnt="0"/>
      <dgm:spPr/>
    </dgm:pt>
    <dgm:pt modelId="{484653B0-EA38-4060-BF54-440C7A661A69}" type="pres">
      <dgm:prSet presAssocID="{C76A53C7-5F01-4B64-99D3-0862A2431ABB}" presName="rootText" presStyleLbl="node4" presStyleIdx="1" presStyleCnt="10">
        <dgm:presLayoutVars>
          <dgm:chPref val="3"/>
        </dgm:presLayoutVars>
      </dgm:prSet>
      <dgm:spPr/>
      <dgm:t>
        <a:bodyPr/>
        <a:lstStyle/>
        <a:p>
          <a:endParaRPr lang="en-GB"/>
        </a:p>
      </dgm:t>
    </dgm:pt>
    <dgm:pt modelId="{4D2BA588-2AC8-41E5-A47E-8171F686E7E3}" type="pres">
      <dgm:prSet presAssocID="{C76A53C7-5F01-4B64-99D3-0862A2431ABB}" presName="rootConnector" presStyleLbl="node4" presStyleIdx="1" presStyleCnt="10"/>
      <dgm:spPr/>
      <dgm:t>
        <a:bodyPr/>
        <a:lstStyle/>
        <a:p>
          <a:endParaRPr lang="en-GB"/>
        </a:p>
      </dgm:t>
    </dgm:pt>
    <dgm:pt modelId="{942BC14B-D5BE-49C6-A915-2ED4991B6E98}" type="pres">
      <dgm:prSet presAssocID="{C76A53C7-5F01-4B64-99D3-0862A2431ABB}" presName="hierChild4" presStyleCnt="0"/>
      <dgm:spPr/>
    </dgm:pt>
    <dgm:pt modelId="{9E1D1F40-0B32-44B4-8663-4749F3E336BC}" type="pres">
      <dgm:prSet presAssocID="{C76A53C7-5F01-4B64-99D3-0862A2431ABB}" presName="hierChild5" presStyleCnt="0"/>
      <dgm:spPr/>
    </dgm:pt>
    <dgm:pt modelId="{043AB99D-E117-4E80-B6F4-E6BF204C719B}" type="pres">
      <dgm:prSet presAssocID="{75CF1188-785D-4F6D-BC45-34F6E9228D9F}" presName="Name37" presStyleLbl="parChTrans1D4" presStyleIdx="2" presStyleCnt="10"/>
      <dgm:spPr/>
      <dgm:t>
        <a:bodyPr/>
        <a:lstStyle/>
        <a:p>
          <a:endParaRPr lang="en-GB"/>
        </a:p>
      </dgm:t>
    </dgm:pt>
    <dgm:pt modelId="{AC8658E8-1463-4FFC-8F1C-F5C768998460}" type="pres">
      <dgm:prSet presAssocID="{95FA9E38-F5D2-4547-97EB-4902F9B590B2}" presName="hierRoot2" presStyleCnt="0">
        <dgm:presLayoutVars>
          <dgm:hierBranch val="init"/>
        </dgm:presLayoutVars>
      </dgm:prSet>
      <dgm:spPr/>
    </dgm:pt>
    <dgm:pt modelId="{BB987A2B-254E-4E6B-BA8A-2DC6F6DC387F}" type="pres">
      <dgm:prSet presAssocID="{95FA9E38-F5D2-4547-97EB-4902F9B590B2}" presName="rootComposite" presStyleCnt="0"/>
      <dgm:spPr/>
    </dgm:pt>
    <dgm:pt modelId="{BE064B50-930B-4F6B-BE31-0DAF06F1084F}" type="pres">
      <dgm:prSet presAssocID="{95FA9E38-F5D2-4547-97EB-4902F9B590B2}" presName="rootText" presStyleLbl="node4" presStyleIdx="2" presStyleCnt="10">
        <dgm:presLayoutVars>
          <dgm:chPref val="3"/>
        </dgm:presLayoutVars>
      </dgm:prSet>
      <dgm:spPr/>
      <dgm:t>
        <a:bodyPr/>
        <a:lstStyle/>
        <a:p>
          <a:endParaRPr lang="en-GB"/>
        </a:p>
      </dgm:t>
    </dgm:pt>
    <dgm:pt modelId="{2AFC687E-B172-4F8D-BB61-E048A176D365}" type="pres">
      <dgm:prSet presAssocID="{95FA9E38-F5D2-4547-97EB-4902F9B590B2}" presName="rootConnector" presStyleLbl="node4" presStyleIdx="2" presStyleCnt="10"/>
      <dgm:spPr/>
      <dgm:t>
        <a:bodyPr/>
        <a:lstStyle/>
        <a:p>
          <a:endParaRPr lang="en-GB"/>
        </a:p>
      </dgm:t>
    </dgm:pt>
    <dgm:pt modelId="{EA60AD3A-0C5D-4AD2-A6CC-14A6318BFCE3}" type="pres">
      <dgm:prSet presAssocID="{95FA9E38-F5D2-4547-97EB-4902F9B590B2}" presName="hierChild4" presStyleCnt="0"/>
      <dgm:spPr/>
    </dgm:pt>
    <dgm:pt modelId="{1EF4BE6C-EE85-4B21-8F88-C4D3F32906AA}" type="pres">
      <dgm:prSet presAssocID="{95FA9E38-F5D2-4547-97EB-4902F9B590B2}" presName="hierChild5" presStyleCnt="0"/>
      <dgm:spPr/>
    </dgm:pt>
    <dgm:pt modelId="{E5A98A11-D1D7-4AEA-89F9-2BB55E07441C}" type="pres">
      <dgm:prSet presAssocID="{26B93AD6-EBD2-4F09-8222-3171F0BF0AA7}" presName="hierChild5" presStyleCnt="0"/>
      <dgm:spPr/>
    </dgm:pt>
    <dgm:pt modelId="{7857B783-F7E2-4734-B556-971DFB252C0A}" type="pres">
      <dgm:prSet presAssocID="{F1F64F9A-50D3-4A56-A21D-6CB90D9B0119}" presName="Name37" presStyleLbl="parChTrans1D3" presStyleIdx="1" presStyleCnt="7"/>
      <dgm:spPr/>
      <dgm:t>
        <a:bodyPr/>
        <a:lstStyle/>
        <a:p>
          <a:endParaRPr lang="en-GB"/>
        </a:p>
      </dgm:t>
    </dgm:pt>
    <dgm:pt modelId="{22089414-2F6B-47A2-8117-DEFCB691F836}" type="pres">
      <dgm:prSet presAssocID="{30AF1D2C-B59F-438B-8673-E3A91803AE7F}" presName="hierRoot2" presStyleCnt="0">
        <dgm:presLayoutVars>
          <dgm:hierBranch val="init"/>
        </dgm:presLayoutVars>
      </dgm:prSet>
      <dgm:spPr/>
    </dgm:pt>
    <dgm:pt modelId="{24ADBFEE-963D-4C8D-AEF4-B827B99B1C6C}" type="pres">
      <dgm:prSet presAssocID="{30AF1D2C-B59F-438B-8673-E3A91803AE7F}" presName="rootComposite" presStyleCnt="0"/>
      <dgm:spPr/>
    </dgm:pt>
    <dgm:pt modelId="{C03EC9D4-F809-4201-A722-0DF783E9CF39}" type="pres">
      <dgm:prSet presAssocID="{30AF1D2C-B59F-438B-8673-E3A91803AE7F}" presName="rootText" presStyleLbl="node3" presStyleIdx="1" presStyleCnt="7">
        <dgm:presLayoutVars>
          <dgm:chPref val="3"/>
        </dgm:presLayoutVars>
      </dgm:prSet>
      <dgm:spPr/>
      <dgm:t>
        <a:bodyPr/>
        <a:lstStyle/>
        <a:p>
          <a:endParaRPr lang="en-GB"/>
        </a:p>
      </dgm:t>
    </dgm:pt>
    <dgm:pt modelId="{CBB7925B-7E93-4510-8B9F-A4879563373F}" type="pres">
      <dgm:prSet presAssocID="{30AF1D2C-B59F-438B-8673-E3A91803AE7F}" presName="rootConnector" presStyleLbl="node3" presStyleIdx="1" presStyleCnt="7"/>
      <dgm:spPr/>
      <dgm:t>
        <a:bodyPr/>
        <a:lstStyle/>
        <a:p>
          <a:endParaRPr lang="en-GB"/>
        </a:p>
      </dgm:t>
    </dgm:pt>
    <dgm:pt modelId="{85D1577E-2C8F-4480-8289-014815F98D72}" type="pres">
      <dgm:prSet presAssocID="{30AF1D2C-B59F-438B-8673-E3A91803AE7F}" presName="hierChild4" presStyleCnt="0"/>
      <dgm:spPr/>
    </dgm:pt>
    <dgm:pt modelId="{62948A76-CCD6-4B2E-B57C-C1F228B14F89}" type="pres">
      <dgm:prSet presAssocID="{3C07AC58-77B4-46CB-9DF9-F8D305D65314}" presName="Name37" presStyleLbl="parChTrans1D4" presStyleIdx="3" presStyleCnt="10"/>
      <dgm:spPr/>
      <dgm:t>
        <a:bodyPr/>
        <a:lstStyle/>
        <a:p>
          <a:endParaRPr lang="en-GB"/>
        </a:p>
      </dgm:t>
    </dgm:pt>
    <dgm:pt modelId="{B7060B5B-FDC9-4ABA-BD79-47EDB059F4BA}" type="pres">
      <dgm:prSet presAssocID="{331C9CAA-1F12-4A52-BDA2-BF2306AA3B59}" presName="hierRoot2" presStyleCnt="0">
        <dgm:presLayoutVars>
          <dgm:hierBranch val="init"/>
        </dgm:presLayoutVars>
      </dgm:prSet>
      <dgm:spPr/>
    </dgm:pt>
    <dgm:pt modelId="{57D2F321-DF84-458D-BC0B-5D52A2BF8876}" type="pres">
      <dgm:prSet presAssocID="{331C9CAA-1F12-4A52-BDA2-BF2306AA3B59}" presName="rootComposite" presStyleCnt="0"/>
      <dgm:spPr/>
    </dgm:pt>
    <dgm:pt modelId="{02591BCA-E394-4D2F-B305-E41A272FDCDF}" type="pres">
      <dgm:prSet presAssocID="{331C9CAA-1F12-4A52-BDA2-BF2306AA3B59}" presName="rootText" presStyleLbl="node4" presStyleIdx="3" presStyleCnt="10">
        <dgm:presLayoutVars>
          <dgm:chPref val="3"/>
        </dgm:presLayoutVars>
      </dgm:prSet>
      <dgm:spPr/>
      <dgm:t>
        <a:bodyPr/>
        <a:lstStyle/>
        <a:p>
          <a:endParaRPr lang="en-GB"/>
        </a:p>
      </dgm:t>
    </dgm:pt>
    <dgm:pt modelId="{FB6755AC-D6AC-47B7-92C8-C2C0DF01C944}" type="pres">
      <dgm:prSet presAssocID="{331C9CAA-1F12-4A52-BDA2-BF2306AA3B59}" presName="rootConnector" presStyleLbl="node4" presStyleIdx="3" presStyleCnt="10"/>
      <dgm:spPr/>
      <dgm:t>
        <a:bodyPr/>
        <a:lstStyle/>
        <a:p>
          <a:endParaRPr lang="en-GB"/>
        </a:p>
      </dgm:t>
    </dgm:pt>
    <dgm:pt modelId="{7D33D854-C118-4015-AF0E-CF7011700EA8}" type="pres">
      <dgm:prSet presAssocID="{331C9CAA-1F12-4A52-BDA2-BF2306AA3B59}" presName="hierChild4" presStyleCnt="0"/>
      <dgm:spPr/>
    </dgm:pt>
    <dgm:pt modelId="{11EB23DB-C2DD-4BE8-8D5E-5F6B7EC74E4B}" type="pres">
      <dgm:prSet presAssocID="{331C9CAA-1F12-4A52-BDA2-BF2306AA3B59}" presName="hierChild5" presStyleCnt="0"/>
      <dgm:spPr/>
    </dgm:pt>
    <dgm:pt modelId="{477BFADC-27C8-41AE-9EEE-648942AFFD48}" type="pres">
      <dgm:prSet presAssocID="{E00FB794-4EAC-4642-8CDC-670E86783D23}" presName="Name37" presStyleLbl="parChTrans1D4" presStyleIdx="4" presStyleCnt="10"/>
      <dgm:spPr/>
      <dgm:t>
        <a:bodyPr/>
        <a:lstStyle/>
        <a:p>
          <a:endParaRPr lang="en-GB"/>
        </a:p>
      </dgm:t>
    </dgm:pt>
    <dgm:pt modelId="{C9673C2A-5870-4E22-9E35-41309A0E5071}" type="pres">
      <dgm:prSet presAssocID="{FD06A58D-11CE-4DCB-BCA2-5A485BB560DB}" presName="hierRoot2" presStyleCnt="0">
        <dgm:presLayoutVars>
          <dgm:hierBranch val="init"/>
        </dgm:presLayoutVars>
      </dgm:prSet>
      <dgm:spPr/>
    </dgm:pt>
    <dgm:pt modelId="{AE05B1B7-9FAE-4D07-959D-B5783F03B1CA}" type="pres">
      <dgm:prSet presAssocID="{FD06A58D-11CE-4DCB-BCA2-5A485BB560DB}" presName="rootComposite" presStyleCnt="0"/>
      <dgm:spPr/>
    </dgm:pt>
    <dgm:pt modelId="{C0811978-5866-4E43-A19D-CBCF0F1B0D1E}" type="pres">
      <dgm:prSet presAssocID="{FD06A58D-11CE-4DCB-BCA2-5A485BB560DB}" presName="rootText" presStyleLbl="node4" presStyleIdx="4" presStyleCnt="10">
        <dgm:presLayoutVars>
          <dgm:chPref val="3"/>
        </dgm:presLayoutVars>
      </dgm:prSet>
      <dgm:spPr/>
      <dgm:t>
        <a:bodyPr/>
        <a:lstStyle/>
        <a:p>
          <a:endParaRPr lang="en-GB"/>
        </a:p>
      </dgm:t>
    </dgm:pt>
    <dgm:pt modelId="{CD7EEFAC-892D-47DE-9C12-50E312367463}" type="pres">
      <dgm:prSet presAssocID="{FD06A58D-11CE-4DCB-BCA2-5A485BB560DB}" presName="rootConnector" presStyleLbl="node4" presStyleIdx="4" presStyleCnt="10"/>
      <dgm:spPr/>
      <dgm:t>
        <a:bodyPr/>
        <a:lstStyle/>
        <a:p>
          <a:endParaRPr lang="en-GB"/>
        </a:p>
      </dgm:t>
    </dgm:pt>
    <dgm:pt modelId="{FC112599-2478-4186-922A-489BA6CB29F8}" type="pres">
      <dgm:prSet presAssocID="{FD06A58D-11CE-4DCB-BCA2-5A485BB560DB}" presName="hierChild4" presStyleCnt="0"/>
      <dgm:spPr/>
    </dgm:pt>
    <dgm:pt modelId="{65EDF11B-5F3A-4A19-9C45-5DD041A9CA57}" type="pres">
      <dgm:prSet presAssocID="{FD06A58D-11CE-4DCB-BCA2-5A485BB560DB}" presName="hierChild5" presStyleCnt="0"/>
      <dgm:spPr/>
    </dgm:pt>
    <dgm:pt modelId="{92C4133D-D0A3-47C0-8A19-99748F896FED}" type="pres">
      <dgm:prSet presAssocID="{E73E4D20-3B5D-44B2-BF7F-75F9FBA65F90}" presName="Name37" presStyleLbl="parChTrans1D4" presStyleIdx="5" presStyleCnt="10"/>
      <dgm:spPr/>
      <dgm:t>
        <a:bodyPr/>
        <a:lstStyle/>
        <a:p>
          <a:endParaRPr lang="en-GB"/>
        </a:p>
      </dgm:t>
    </dgm:pt>
    <dgm:pt modelId="{741AF41A-4D14-4CBF-891A-7E3ECB9E6AD8}" type="pres">
      <dgm:prSet presAssocID="{3E62D098-AB92-4BCD-B25F-BAF508B71534}" presName="hierRoot2" presStyleCnt="0">
        <dgm:presLayoutVars>
          <dgm:hierBranch val="init"/>
        </dgm:presLayoutVars>
      </dgm:prSet>
      <dgm:spPr/>
    </dgm:pt>
    <dgm:pt modelId="{FA6E3BDB-46F7-422A-94D9-F7F539F94912}" type="pres">
      <dgm:prSet presAssocID="{3E62D098-AB92-4BCD-B25F-BAF508B71534}" presName="rootComposite" presStyleCnt="0"/>
      <dgm:spPr/>
    </dgm:pt>
    <dgm:pt modelId="{AD1AA9FA-E35A-4366-9316-1297D8D3CDF3}" type="pres">
      <dgm:prSet presAssocID="{3E62D098-AB92-4BCD-B25F-BAF508B71534}" presName="rootText" presStyleLbl="node4" presStyleIdx="5" presStyleCnt="10">
        <dgm:presLayoutVars>
          <dgm:chPref val="3"/>
        </dgm:presLayoutVars>
      </dgm:prSet>
      <dgm:spPr/>
      <dgm:t>
        <a:bodyPr/>
        <a:lstStyle/>
        <a:p>
          <a:endParaRPr lang="en-GB"/>
        </a:p>
      </dgm:t>
    </dgm:pt>
    <dgm:pt modelId="{BBF74C11-54DE-4525-BC38-4D9FA4AC1C88}" type="pres">
      <dgm:prSet presAssocID="{3E62D098-AB92-4BCD-B25F-BAF508B71534}" presName="rootConnector" presStyleLbl="node4" presStyleIdx="5" presStyleCnt="10"/>
      <dgm:spPr/>
      <dgm:t>
        <a:bodyPr/>
        <a:lstStyle/>
        <a:p>
          <a:endParaRPr lang="en-GB"/>
        </a:p>
      </dgm:t>
    </dgm:pt>
    <dgm:pt modelId="{28E02D4D-5363-4BA6-BFAB-79E6B3E2A90A}" type="pres">
      <dgm:prSet presAssocID="{3E62D098-AB92-4BCD-B25F-BAF508B71534}" presName="hierChild4" presStyleCnt="0"/>
      <dgm:spPr/>
    </dgm:pt>
    <dgm:pt modelId="{BE99F8AF-9C6E-4BF2-883C-716AF68C2E1F}" type="pres">
      <dgm:prSet presAssocID="{3E62D098-AB92-4BCD-B25F-BAF508B71534}" presName="hierChild5" presStyleCnt="0"/>
      <dgm:spPr/>
    </dgm:pt>
    <dgm:pt modelId="{1A69F708-6406-4248-918A-0FDCB0B69559}" type="pres">
      <dgm:prSet presAssocID="{30AF1D2C-B59F-438B-8673-E3A91803AE7F}" presName="hierChild5" presStyleCnt="0"/>
      <dgm:spPr/>
    </dgm:pt>
    <dgm:pt modelId="{96D1BE35-7C2E-42C1-B5CF-CD1817FD7EF7}" type="pres">
      <dgm:prSet presAssocID="{6808AE37-E19D-4EE6-9C17-8F723D8E9356}" presName="hierChild5" presStyleCnt="0"/>
      <dgm:spPr/>
    </dgm:pt>
    <dgm:pt modelId="{8C9CBC05-66D2-4FCF-958F-AC91E9B5FB6B}" type="pres">
      <dgm:prSet presAssocID="{E62B6344-2B2B-4268-A324-CFDD7350B585}" presName="Name37" presStyleLbl="parChTrans1D2" presStyleIdx="1" presStyleCnt="3"/>
      <dgm:spPr/>
    </dgm:pt>
    <dgm:pt modelId="{711211D8-F533-4B4A-83C7-DF2FDFDA68FA}" type="pres">
      <dgm:prSet presAssocID="{C35DE037-56BC-4214-8BB1-B30E4A058F56}" presName="hierRoot2" presStyleCnt="0">
        <dgm:presLayoutVars>
          <dgm:hierBranch val="init"/>
        </dgm:presLayoutVars>
      </dgm:prSet>
      <dgm:spPr/>
    </dgm:pt>
    <dgm:pt modelId="{4DD8E926-BC27-4C1C-BD1D-0136FFD43026}" type="pres">
      <dgm:prSet presAssocID="{C35DE037-56BC-4214-8BB1-B30E4A058F56}" presName="rootComposite" presStyleCnt="0"/>
      <dgm:spPr/>
    </dgm:pt>
    <dgm:pt modelId="{5CF74FE0-73F9-4A3D-AB6D-D399D7064A29}" type="pres">
      <dgm:prSet presAssocID="{C35DE037-56BC-4214-8BB1-B30E4A058F56}" presName="rootText" presStyleLbl="node2" presStyleIdx="1" presStyleCnt="3">
        <dgm:presLayoutVars>
          <dgm:chPref val="3"/>
        </dgm:presLayoutVars>
      </dgm:prSet>
      <dgm:spPr/>
      <dgm:t>
        <a:bodyPr/>
        <a:lstStyle/>
        <a:p>
          <a:endParaRPr lang="en-GB"/>
        </a:p>
      </dgm:t>
    </dgm:pt>
    <dgm:pt modelId="{E84976E9-65A7-46D8-A791-759026CC9EDD}" type="pres">
      <dgm:prSet presAssocID="{C35DE037-56BC-4214-8BB1-B30E4A058F56}" presName="rootConnector" presStyleLbl="node2" presStyleIdx="1" presStyleCnt="3"/>
      <dgm:spPr/>
      <dgm:t>
        <a:bodyPr/>
        <a:lstStyle/>
        <a:p>
          <a:endParaRPr lang="en-GB"/>
        </a:p>
      </dgm:t>
    </dgm:pt>
    <dgm:pt modelId="{94EB11F0-DCE0-4D10-8846-34D81500FB6C}" type="pres">
      <dgm:prSet presAssocID="{C35DE037-56BC-4214-8BB1-B30E4A058F56}" presName="hierChild4" presStyleCnt="0"/>
      <dgm:spPr/>
    </dgm:pt>
    <dgm:pt modelId="{95FEABD4-99D2-4121-81E7-04282BCF1E81}" type="pres">
      <dgm:prSet presAssocID="{FE97754B-FD0F-41FA-BCF0-762357A68829}" presName="Name37" presStyleLbl="parChTrans1D3" presStyleIdx="2" presStyleCnt="7"/>
      <dgm:spPr/>
    </dgm:pt>
    <dgm:pt modelId="{67B376E6-52B0-45F1-82D7-2948CA84A0C5}" type="pres">
      <dgm:prSet presAssocID="{5889C33E-F0E3-4424-90EA-91BB50F0F137}" presName="hierRoot2" presStyleCnt="0">
        <dgm:presLayoutVars>
          <dgm:hierBranch val="init"/>
        </dgm:presLayoutVars>
      </dgm:prSet>
      <dgm:spPr/>
    </dgm:pt>
    <dgm:pt modelId="{181CE5D1-420B-429F-A6F6-D071F701B6F2}" type="pres">
      <dgm:prSet presAssocID="{5889C33E-F0E3-4424-90EA-91BB50F0F137}" presName="rootComposite" presStyleCnt="0"/>
      <dgm:spPr/>
    </dgm:pt>
    <dgm:pt modelId="{DE8872BB-F30E-4322-9CA8-A9F18C0352FA}" type="pres">
      <dgm:prSet presAssocID="{5889C33E-F0E3-4424-90EA-91BB50F0F137}" presName="rootText" presStyleLbl="node3" presStyleIdx="2" presStyleCnt="7">
        <dgm:presLayoutVars>
          <dgm:chPref val="3"/>
        </dgm:presLayoutVars>
      </dgm:prSet>
      <dgm:spPr/>
      <dgm:t>
        <a:bodyPr/>
        <a:lstStyle/>
        <a:p>
          <a:endParaRPr lang="en-GB"/>
        </a:p>
      </dgm:t>
    </dgm:pt>
    <dgm:pt modelId="{C45FDC70-8115-474A-AB92-2777B15CEE0C}" type="pres">
      <dgm:prSet presAssocID="{5889C33E-F0E3-4424-90EA-91BB50F0F137}" presName="rootConnector" presStyleLbl="node3" presStyleIdx="2" presStyleCnt="7"/>
      <dgm:spPr/>
      <dgm:t>
        <a:bodyPr/>
        <a:lstStyle/>
        <a:p>
          <a:endParaRPr lang="en-GB"/>
        </a:p>
      </dgm:t>
    </dgm:pt>
    <dgm:pt modelId="{6507B237-5511-4DC3-A8BF-16E51309B237}" type="pres">
      <dgm:prSet presAssocID="{5889C33E-F0E3-4424-90EA-91BB50F0F137}" presName="hierChild4" presStyleCnt="0"/>
      <dgm:spPr/>
    </dgm:pt>
    <dgm:pt modelId="{0E2B4CAC-FAA2-4ADE-A1DA-F3287763AD8B}" type="pres">
      <dgm:prSet presAssocID="{5889C33E-F0E3-4424-90EA-91BB50F0F137}" presName="hierChild5" presStyleCnt="0"/>
      <dgm:spPr/>
    </dgm:pt>
    <dgm:pt modelId="{C2D69486-C7C3-4D9D-8FC5-B15F2ECD0560}" type="pres">
      <dgm:prSet presAssocID="{5C66723F-061D-40E1-8781-10D52D878A1D}" presName="Name37" presStyleLbl="parChTrans1D3" presStyleIdx="3" presStyleCnt="7"/>
      <dgm:spPr/>
    </dgm:pt>
    <dgm:pt modelId="{AC457E2A-D3D3-4947-973F-F6A3385C453B}" type="pres">
      <dgm:prSet presAssocID="{F973F57B-7AE6-4E0D-BBB1-E1BD262135FD}" presName="hierRoot2" presStyleCnt="0">
        <dgm:presLayoutVars>
          <dgm:hierBranch val="init"/>
        </dgm:presLayoutVars>
      </dgm:prSet>
      <dgm:spPr/>
    </dgm:pt>
    <dgm:pt modelId="{04C11D80-4A28-4007-B50D-0BE012804C3B}" type="pres">
      <dgm:prSet presAssocID="{F973F57B-7AE6-4E0D-BBB1-E1BD262135FD}" presName="rootComposite" presStyleCnt="0"/>
      <dgm:spPr/>
    </dgm:pt>
    <dgm:pt modelId="{D52FC375-4D5C-4808-AE3F-375CBB285ED0}" type="pres">
      <dgm:prSet presAssocID="{F973F57B-7AE6-4E0D-BBB1-E1BD262135FD}" presName="rootText" presStyleLbl="node3" presStyleIdx="3" presStyleCnt="7">
        <dgm:presLayoutVars>
          <dgm:chPref val="3"/>
        </dgm:presLayoutVars>
      </dgm:prSet>
      <dgm:spPr/>
      <dgm:t>
        <a:bodyPr/>
        <a:lstStyle/>
        <a:p>
          <a:endParaRPr lang="en-GB"/>
        </a:p>
      </dgm:t>
    </dgm:pt>
    <dgm:pt modelId="{8E17391A-5BDD-4302-A1E5-24156B8B192F}" type="pres">
      <dgm:prSet presAssocID="{F973F57B-7AE6-4E0D-BBB1-E1BD262135FD}" presName="rootConnector" presStyleLbl="node3" presStyleIdx="3" presStyleCnt="7"/>
      <dgm:spPr/>
      <dgm:t>
        <a:bodyPr/>
        <a:lstStyle/>
        <a:p>
          <a:endParaRPr lang="en-GB"/>
        </a:p>
      </dgm:t>
    </dgm:pt>
    <dgm:pt modelId="{6B2226AF-9765-4767-8C28-41D48CC7AAF5}" type="pres">
      <dgm:prSet presAssocID="{F973F57B-7AE6-4E0D-BBB1-E1BD262135FD}" presName="hierChild4" presStyleCnt="0"/>
      <dgm:spPr/>
    </dgm:pt>
    <dgm:pt modelId="{E905B2E7-5326-4A96-B4CB-F916D594E0B1}" type="pres">
      <dgm:prSet presAssocID="{F973F57B-7AE6-4E0D-BBB1-E1BD262135FD}" presName="hierChild5" presStyleCnt="0"/>
      <dgm:spPr/>
    </dgm:pt>
    <dgm:pt modelId="{81A6AC38-0788-4230-9EE8-C78E7773D989}" type="pres">
      <dgm:prSet presAssocID="{837EB5ED-2D7F-43E9-8B4B-51AA51B71009}" presName="Name37" presStyleLbl="parChTrans1D3" presStyleIdx="4" presStyleCnt="7"/>
      <dgm:spPr/>
    </dgm:pt>
    <dgm:pt modelId="{1A724F51-5734-4B12-8755-CECE9F7B1D1D}" type="pres">
      <dgm:prSet presAssocID="{834A4143-0FB2-45E1-8F90-168E5CF5DCB0}" presName="hierRoot2" presStyleCnt="0">
        <dgm:presLayoutVars>
          <dgm:hierBranch val="init"/>
        </dgm:presLayoutVars>
      </dgm:prSet>
      <dgm:spPr/>
    </dgm:pt>
    <dgm:pt modelId="{0B1F2C4A-B601-4401-BF16-70C2A5B15E87}" type="pres">
      <dgm:prSet presAssocID="{834A4143-0FB2-45E1-8F90-168E5CF5DCB0}" presName="rootComposite" presStyleCnt="0"/>
      <dgm:spPr/>
    </dgm:pt>
    <dgm:pt modelId="{5DBDBB36-BC01-45D6-9DE9-FA9476ECDB3F}" type="pres">
      <dgm:prSet presAssocID="{834A4143-0FB2-45E1-8F90-168E5CF5DCB0}" presName="rootText" presStyleLbl="node3" presStyleIdx="4" presStyleCnt="7">
        <dgm:presLayoutVars>
          <dgm:chPref val="3"/>
        </dgm:presLayoutVars>
      </dgm:prSet>
      <dgm:spPr/>
      <dgm:t>
        <a:bodyPr/>
        <a:lstStyle/>
        <a:p>
          <a:endParaRPr lang="en-GB"/>
        </a:p>
      </dgm:t>
    </dgm:pt>
    <dgm:pt modelId="{B399ABFC-17AE-435C-9791-D58D3BAD6328}" type="pres">
      <dgm:prSet presAssocID="{834A4143-0FB2-45E1-8F90-168E5CF5DCB0}" presName="rootConnector" presStyleLbl="node3" presStyleIdx="4" presStyleCnt="7"/>
      <dgm:spPr/>
      <dgm:t>
        <a:bodyPr/>
        <a:lstStyle/>
        <a:p>
          <a:endParaRPr lang="en-GB"/>
        </a:p>
      </dgm:t>
    </dgm:pt>
    <dgm:pt modelId="{AC5742A8-9A61-4798-92BD-D6A9CC28FD1A}" type="pres">
      <dgm:prSet presAssocID="{834A4143-0FB2-45E1-8F90-168E5CF5DCB0}" presName="hierChild4" presStyleCnt="0"/>
      <dgm:spPr/>
    </dgm:pt>
    <dgm:pt modelId="{E4C25A6F-D2E6-425F-B314-D3C28E2F261B}" type="pres">
      <dgm:prSet presAssocID="{834A4143-0FB2-45E1-8F90-168E5CF5DCB0}" presName="hierChild5" presStyleCnt="0"/>
      <dgm:spPr/>
    </dgm:pt>
    <dgm:pt modelId="{C58E9A55-83C2-4433-8712-0C3A22940AED}" type="pres">
      <dgm:prSet presAssocID="{C35DE037-56BC-4214-8BB1-B30E4A058F56}" presName="hierChild5" presStyleCnt="0"/>
      <dgm:spPr/>
    </dgm:pt>
    <dgm:pt modelId="{5479D77F-434F-47C1-A77D-20C1C9CF0D68}" type="pres">
      <dgm:prSet presAssocID="{F95506E4-C6D8-4003-A3F9-DB0740E2897F}" presName="Name37" presStyleLbl="parChTrans1D2" presStyleIdx="2" presStyleCnt="3"/>
      <dgm:spPr/>
      <dgm:t>
        <a:bodyPr/>
        <a:lstStyle/>
        <a:p>
          <a:endParaRPr lang="en-GB"/>
        </a:p>
      </dgm:t>
    </dgm:pt>
    <dgm:pt modelId="{6FB9B8CE-FC8C-41E1-B2DE-443F0966F689}" type="pres">
      <dgm:prSet presAssocID="{1528AF30-815C-4A15-896A-581B368A12BA}" presName="hierRoot2" presStyleCnt="0">
        <dgm:presLayoutVars>
          <dgm:hierBranch val="init"/>
        </dgm:presLayoutVars>
      </dgm:prSet>
      <dgm:spPr/>
    </dgm:pt>
    <dgm:pt modelId="{D9D67A2A-EB6D-40A0-9529-445D2BC8012E}" type="pres">
      <dgm:prSet presAssocID="{1528AF30-815C-4A15-896A-581B368A12BA}" presName="rootComposite" presStyleCnt="0"/>
      <dgm:spPr/>
    </dgm:pt>
    <dgm:pt modelId="{54B088D5-DFAA-42EE-AD3E-7FDC69CCF428}" type="pres">
      <dgm:prSet presAssocID="{1528AF30-815C-4A15-896A-581B368A12BA}" presName="rootText" presStyleLbl="node2" presStyleIdx="2" presStyleCnt="3">
        <dgm:presLayoutVars>
          <dgm:chPref val="3"/>
        </dgm:presLayoutVars>
      </dgm:prSet>
      <dgm:spPr/>
      <dgm:t>
        <a:bodyPr/>
        <a:lstStyle/>
        <a:p>
          <a:endParaRPr lang="en-GB"/>
        </a:p>
      </dgm:t>
    </dgm:pt>
    <dgm:pt modelId="{71DDD152-526F-48C8-A1B7-BF96FAF4B5F5}" type="pres">
      <dgm:prSet presAssocID="{1528AF30-815C-4A15-896A-581B368A12BA}" presName="rootConnector" presStyleLbl="node2" presStyleIdx="2" presStyleCnt="3"/>
      <dgm:spPr/>
      <dgm:t>
        <a:bodyPr/>
        <a:lstStyle/>
        <a:p>
          <a:endParaRPr lang="en-GB"/>
        </a:p>
      </dgm:t>
    </dgm:pt>
    <dgm:pt modelId="{4B400DC0-1915-4168-A2C1-369E151A27E7}" type="pres">
      <dgm:prSet presAssocID="{1528AF30-815C-4A15-896A-581B368A12BA}" presName="hierChild4" presStyleCnt="0"/>
      <dgm:spPr/>
    </dgm:pt>
    <dgm:pt modelId="{1D59D021-B414-4DB4-B587-46FF579AF18F}" type="pres">
      <dgm:prSet presAssocID="{DD1DD757-0BCB-4068-8C97-F12A5AC15CFC}" presName="Name37" presStyleLbl="parChTrans1D3" presStyleIdx="5" presStyleCnt="7"/>
      <dgm:spPr/>
      <dgm:t>
        <a:bodyPr/>
        <a:lstStyle/>
        <a:p>
          <a:endParaRPr lang="en-GB"/>
        </a:p>
      </dgm:t>
    </dgm:pt>
    <dgm:pt modelId="{A65E95FE-037D-49D3-9A44-A571D8CD7BDB}" type="pres">
      <dgm:prSet presAssocID="{B73365A5-44CD-4111-8E85-70A9B7DC2DF0}" presName="hierRoot2" presStyleCnt="0">
        <dgm:presLayoutVars>
          <dgm:hierBranch val="init"/>
        </dgm:presLayoutVars>
      </dgm:prSet>
      <dgm:spPr/>
    </dgm:pt>
    <dgm:pt modelId="{E871CCF2-68F0-45F7-B01D-B059AF25ED7D}" type="pres">
      <dgm:prSet presAssocID="{B73365A5-44CD-4111-8E85-70A9B7DC2DF0}" presName="rootComposite" presStyleCnt="0"/>
      <dgm:spPr/>
    </dgm:pt>
    <dgm:pt modelId="{F72CA017-5AAA-4B7D-B849-40D0ADEF2660}" type="pres">
      <dgm:prSet presAssocID="{B73365A5-44CD-4111-8E85-70A9B7DC2DF0}" presName="rootText" presStyleLbl="node3" presStyleIdx="5" presStyleCnt="7">
        <dgm:presLayoutVars>
          <dgm:chPref val="3"/>
        </dgm:presLayoutVars>
      </dgm:prSet>
      <dgm:spPr/>
      <dgm:t>
        <a:bodyPr/>
        <a:lstStyle/>
        <a:p>
          <a:endParaRPr lang="en-GB"/>
        </a:p>
      </dgm:t>
    </dgm:pt>
    <dgm:pt modelId="{9AFAFEB7-1AB1-4CFC-A9CC-DE6625B13011}" type="pres">
      <dgm:prSet presAssocID="{B73365A5-44CD-4111-8E85-70A9B7DC2DF0}" presName="rootConnector" presStyleLbl="node3" presStyleIdx="5" presStyleCnt="7"/>
      <dgm:spPr/>
      <dgm:t>
        <a:bodyPr/>
        <a:lstStyle/>
        <a:p>
          <a:endParaRPr lang="en-GB"/>
        </a:p>
      </dgm:t>
    </dgm:pt>
    <dgm:pt modelId="{33528B4B-E776-4F15-8325-1F31B7E9D2F6}" type="pres">
      <dgm:prSet presAssocID="{B73365A5-44CD-4111-8E85-70A9B7DC2DF0}" presName="hierChild4" presStyleCnt="0"/>
      <dgm:spPr/>
    </dgm:pt>
    <dgm:pt modelId="{48C6088D-72C1-47AD-BEA3-6A417D9DC693}" type="pres">
      <dgm:prSet presAssocID="{39F6BAF6-F1FB-4EBB-B450-E9530E1308BB}" presName="Name37" presStyleLbl="parChTrans1D4" presStyleIdx="6" presStyleCnt="10"/>
      <dgm:spPr/>
      <dgm:t>
        <a:bodyPr/>
        <a:lstStyle/>
        <a:p>
          <a:endParaRPr lang="en-GB"/>
        </a:p>
      </dgm:t>
    </dgm:pt>
    <dgm:pt modelId="{BFE5D94F-AC41-42EE-8526-DD17F4987BA9}" type="pres">
      <dgm:prSet presAssocID="{7EDCA13F-1164-4B55-AB24-899525CEB967}" presName="hierRoot2" presStyleCnt="0">
        <dgm:presLayoutVars>
          <dgm:hierBranch val="init"/>
        </dgm:presLayoutVars>
      </dgm:prSet>
      <dgm:spPr/>
    </dgm:pt>
    <dgm:pt modelId="{BDFE8D6D-DACF-43B0-A847-DE91A804F734}" type="pres">
      <dgm:prSet presAssocID="{7EDCA13F-1164-4B55-AB24-899525CEB967}" presName="rootComposite" presStyleCnt="0"/>
      <dgm:spPr/>
    </dgm:pt>
    <dgm:pt modelId="{175948D5-8653-445B-A733-8A6FC0B2F403}" type="pres">
      <dgm:prSet presAssocID="{7EDCA13F-1164-4B55-AB24-899525CEB967}" presName="rootText" presStyleLbl="node4" presStyleIdx="6" presStyleCnt="10">
        <dgm:presLayoutVars>
          <dgm:chPref val="3"/>
        </dgm:presLayoutVars>
      </dgm:prSet>
      <dgm:spPr/>
      <dgm:t>
        <a:bodyPr/>
        <a:lstStyle/>
        <a:p>
          <a:endParaRPr lang="en-GB"/>
        </a:p>
      </dgm:t>
    </dgm:pt>
    <dgm:pt modelId="{49ABE297-8810-4054-9044-549C1F52EA16}" type="pres">
      <dgm:prSet presAssocID="{7EDCA13F-1164-4B55-AB24-899525CEB967}" presName="rootConnector" presStyleLbl="node4" presStyleIdx="6" presStyleCnt="10"/>
      <dgm:spPr/>
      <dgm:t>
        <a:bodyPr/>
        <a:lstStyle/>
        <a:p>
          <a:endParaRPr lang="en-GB"/>
        </a:p>
      </dgm:t>
    </dgm:pt>
    <dgm:pt modelId="{BD0C0B5C-52B3-4BD7-9A55-A37DF492E69F}" type="pres">
      <dgm:prSet presAssocID="{7EDCA13F-1164-4B55-AB24-899525CEB967}" presName="hierChild4" presStyleCnt="0"/>
      <dgm:spPr/>
    </dgm:pt>
    <dgm:pt modelId="{567C6AB6-B8EC-4E8D-AE6E-51F2DE232E1F}" type="pres">
      <dgm:prSet presAssocID="{7EDCA13F-1164-4B55-AB24-899525CEB967}" presName="hierChild5" presStyleCnt="0"/>
      <dgm:spPr/>
    </dgm:pt>
    <dgm:pt modelId="{2BE6A5FE-D20D-404E-BA30-524528432997}" type="pres">
      <dgm:prSet presAssocID="{A6B5E6B5-881F-4BAD-8697-4DC2F89D421C}" presName="Name37" presStyleLbl="parChTrans1D4" presStyleIdx="7" presStyleCnt="10"/>
      <dgm:spPr/>
      <dgm:t>
        <a:bodyPr/>
        <a:lstStyle/>
        <a:p>
          <a:endParaRPr lang="en-GB"/>
        </a:p>
      </dgm:t>
    </dgm:pt>
    <dgm:pt modelId="{2E4D72FB-16FA-4157-8D66-E6F2FDD48542}" type="pres">
      <dgm:prSet presAssocID="{08F20A67-62BC-4B78-A98B-984ACB2E6BE0}" presName="hierRoot2" presStyleCnt="0">
        <dgm:presLayoutVars>
          <dgm:hierBranch val="init"/>
        </dgm:presLayoutVars>
      </dgm:prSet>
      <dgm:spPr/>
    </dgm:pt>
    <dgm:pt modelId="{1A9BB4AE-43AE-4532-91B4-1F8788C08FEB}" type="pres">
      <dgm:prSet presAssocID="{08F20A67-62BC-4B78-A98B-984ACB2E6BE0}" presName="rootComposite" presStyleCnt="0"/>
      <dgm:spPr/>
    </dgm:pt>
    <dgm:pt modelId="{E1E0D5A2-CF6A-4366-8023-230C379160A1}" type="pres">
      <dgm:prSet presAssocID="{08F20A67-62BC-4B78-A98B-984ACB2E6BE0}" presName="rootText" presStyleLbl="node4" presStyleIdx="7" presStyleCnt="10">
        <dgm:presLayoutVars>
          <dgm:chPref val="3"/>
        </dgm:presLayoutVars>
      </dgm:prSet>
      <dgm:spPr/>
      <dgm:t>
        <a:bodyPr/>
        <a:lstStyle/>
        <a:p>
          <a:endParaRPr lang="en-GB"/>
        </a:p>
      </dgm:t>
    </dgm:pt>
    <dgm:pt modelId="{20906B70-5A68-4BC8-BD37-2E725BBB7111}" type="pres">
      <dgm:prSet presAssocID="{08F20A67-62BC-4B78-A98B-984ACB2E6BE0}" presName="rootConnector" presStyleLbl="node4" presStyleIdx="7" presStyleCnt="10"/>
      <dgm:spPr/>
      <dgm:t>
        <a:bodyPr/>
        <a:lstStyle/>
        <a:p>
          <a:endParaRPr lang="en-GB"/>
        </a:p>
      </dgm:t>
    </dgm:pt>
    <dgm:pt modelId="{222CDABB-267B-48F8-9F29-51D86951C530}" type="pres">
      <dgm:prSet presAssocID="{08F20A67-62BC-4B78-A98B-984ACB2E6BE0}" presName="hierChild4" presStyleCnt="0"/>
      <dgm:spPr/>
    </dgm:pt>
    <dgm:pt modelId="{19645D47-CC9B-4607-9050-10A7FCB82858}" type="pres">
      <dgm:prSet presAssocID="{08F20A67-62BC-4B78-A98B-984ACB2E6BE0}" presName="hierChild5" presStyleCnt="0"/>
      <dgm:spPr/>
    </dgm:pt>
    <dgm:pt modelId="{3444700A-962D-49AA-A643-0E8AF4BA3A45}" type="pres">
      <dgm:prSet presAssocID="{B73365A5-44CD-4111-8E85-70A9B7DC2DF0}" presName="hierChild5" presStyleCnt="0"/>
      <dgm:spPr/>
    </dgm:pt>
    <dgm:pt modelId="{C0752C51-D4DC-456A-80CA-0C4F64016814}" type="pres">
      <dgm:prSet presAssocID="{7803E2FA-27D8-4983-83F7-11E13CC97FDB}" presName="Name37" presStyleLbl="parChTrans1D3" presStyleIdx="6" presStyleCnt="7"/>
      <dgm:spPr/>
      <dgm:t>
        <a:bodyPr/>
        <a:lstStyle/>
        <a:p>
          <a:endParaRPr lang="en-GB"/>
        </a:p>
      </dgm:t>
    </dgm:pt>
    <dgm:pt modelId="{275A17D6-7809-41FA-A6CB-59070105B2B5}" type="pres">
      <dgm:prSet presAssocID="{F0146B13-E584-4E78-A9B0-57963B45CA3B}" presName="hierRoot2" presStyleCnt="0">
        <dgm:presLayoutVars>
          <dgm:hierBranch val="init"/>
        </dgm:presLayoutVars>
      </dgm:prSet>
      <dgm:spPr/>
    </dgm:pt>
    <dgm:pt modelId="{25A00A10-796D-4308-B152-8F1672F3988C}" type="pres">
      <dgm:prSet presAssocID="{F0146B13-E584-4E78-A9B0-57963B45CA3B}" presName="rootComposite" presStyleCnt="0"/>
      <dgm:spPr/>
    </dgm:pt>
    <dgm:pt modelId="{78617443-A3C2-402A-94D3-19BCF9914E4C}" type="pres">
      <dgm:prSet presAssocID="{F0146B13-E584-4E78-A9B0-57963B45CA3B}" presName="rootText" presStyleLbl="node3" presStyleIdx="6" presStyleCnt="7">
        <dgm:presLayoutVars>
          <dgm:chPref val="3"/>
        </dgm:presLayoutVars>
      </dgm:prSet>
      <dgm:spPr/>
      <dgm:t>
        <a:bodyPr/>
        <a:lstStyle/>
        <a:p>
          <a:endParaRPr lang="en-GB"/>
        </a:p>
      </dgm:t>
    </dgm:pt>
    <dgm:pt modelId="{0353B2EC-3846-4520-9D05-5160D45362A2}" type="pres">
      <dgm:prSet presAssocID="{F0146B13-E584-4E78-A9B0-57963B45CA3B}" presName="rootConnector" presStyleLbl="node3" presStyleIdx="6" presStyleCnt="7"/>
      <dgm:spPr/>
      <dgm:t>
        <a:bodyPr/>
        <a:lstStyle/>
        <a:p>
          <a:endParaRPr lang="en-GB"/>
        </a:p>
      </dgm:t>
    </dgm:pt>
    <dgm:pt modelId="{3FA1E16F-9242-4DCB-B0DD-67008FCCEB0A}" type="pres">
      <dgm:prSet presAssocID="{F0146B13-E584-4E78-A9B0-57963B45CA3B}" presName="hierChild4" presStyleCnt="0"/>
      <dgm:spPr/>
    </dgm:pt>
    <dgm:pt modelId="{5291B409-5012-4457-B13C-C7A62FB87F0C}" type="pres">
      <dgm:prSet presAssocID="{CC07396C-428B-4EE2-9E28-EDC34C490D11}" presName="Name37" presStyleLbl="parChTrans1D4" presStyleIdx="8" presStyleCnt="10"/>
      <dgm:spPr/>
      <dgm:t>
        <a:bodyPr/>
        <a:lstStyle/>
        <a:p>
          <a:endParaRPr lang="en-GB"/>
        </a:p>
      </dgm:t>
    </dgm:pt>
    <dgm:pt modelId="{563CBFD6-AB41-499B-9C01-23CBF2C0E270}" type="pres">
      <dgm:prSet presAssocID="{161BB95C-6294-4B55-988E-F71B73C8CB86}" presName="hierRoot2" presStyleCnt="0">
        <dgm:presLayoutVars>
          <dgm:hierBranch val="init"/>
        </dgm:presLayoutVars>
      </dgm:prSet>
      <dgm:spPr/>
    </dgm:pt>
    <dgm:pt modelId="{C93FDA60-3EF2-4371-BDC8-28E1A6C5211C}" type="pres">
      <dgm:prSet presAssocID="{161BB95C-6294-4B55-988E-F71B73C8CB86}" presName="rootComposite" presStyleCnt="0"/>
      <dgm:spPr/>
    </dgm:pt>
    <dgm:pt modelId="{23CD9098-0422-44AA-9D85-FF8304D26C46}" type="pres">
      <dgm:prSet presAssocID="{161BB95C-6294-4B55-988E-F71B73C8CB86}" presName="rootText" presStyleLbl="node4" presStyleIdx="8" presStyleCnt="10">
        <dgm:presLayoutVars>
          <dgm:chPref val="3"/>
        </dgm:presLayoutVars>
      </dgm:prSet>
      <dgm:spPr/>
      <dgm:t>
        <a:bodyPr/>
        <a:lstStyle/>
        <a:p>
          <a:endParaRPr lang="en-GB"/>
        </a:p>
      </dgm:t>
    </dgm:pt>
    <dgm:pt modelId="{12E0F192-0A2A-4721-8F02-BAC78B875816}" type="pres">
      <dgm:prSet presAssocID="{161BB95C-6294-4B55-988E-F71B73C8CB86}" presName="rootConnector" presStyleLbl="node4" presStyleIdx="8" presStyleCnt="10"/>
      <dgm:spPr/>
      <dgm:t>
        <a:bodyPr/>
        <a:lstStyle/>
        <a:p>
          <a:endParaRPr lang="en-GB"/>
        </a:p>
      </dgm:t>
    </dgm:pt>
    <dgm:pt modelId="{25B7402B-DD2A-41CB-8617-B74BAC31A1DE}" type="pres">
      <dgm:prSet presAssocID="{161BB95C-6294-4B55-988E-F71B73C8CB86}" presName="hierChild4" presStyleCnt="0"/>
      <dgm:spPr/>
    </dgm:pt>
    <dgm:pt modelId="{9647E0B2-2875-4D8F-B557-59132DF01A89}" type="pres">
      <dgm:prSet presAssocID="{161BB95C-6294-4B55-988E-F71B73C8CB86}" presName="hierChild5" presStyleCnt="0"/>
      <dgm:spPr/>
    </dgm:pt>
    <dgm:pt modelId="{7E461DAC-17C7-4CB5-91E1-ED1BBB2E7A5D}" type="pres">
      <dgm:prSet presAssocID="{E4625531-4033-4FC0-B348-7D946B5CAFBD}" presName="Name37" presStyleLbl="parChTrans1D4" presStyleIdx="9" presStyleCnt="10"/>
      <dgm:spPr/>
      <dgm:t>
        <a:bodyPr/>
        <a:lstStyle/>
        <a:p>
          <a:endParaRPr lang="en-GB"/>
        </a:p>
      </dgm:t>
    </dgm:pt>
    <dgm:pt modelId="{CD1E9447-6DEA-48B3-BBFC-69508FD32931}" type="pres">
      <dgm:prSet presAssocID="{E36014E0-4091-4A76-9600-0B738DB1FE0B}" presName="hierRoot2" presStyleCnt="0">
        <dgm:presLayoutVars>
          <dgm:hierBranch val="init"/>
        </dgm:presLayoutVars>
      </dgm:prSet>
      <dgm:spPr/>
    </dgm:pt>
    <dgm:pt modelId="{6FA83835-200F-4385-A3BF-3F957001B2FD}" type="pres">
      <dgm:prSet presAssocID="{E36014E0-4091-4A76-9600-0B738DB1FE0B}" presName="rootComposite" presStyleCnt="0"/>
      <dgm:spPr/>
    </dgm:pt>
    <dgm:pt modelId="{0D61C818-49FE-4DBB-A5E7-D861D3E1B561}" type="pres">
      <dgm:prSet presAssocID="{E36014E0-4091-4A76-9600-0B738DB1FE0B}" presName="rootText" presStyleLbl="node4" presStyleIdx="9" presStyleCnt="10">
        <dgm:presLayoutVars>
          <dgm:chPref val="3"/>
        </dgm:presLayoutVars>
      </dgm:prSet>
      <dgm:spPr/>
      <dgm:t>
        <a:bodyPr/>
        <a:lstStyle/>
        <a:p>
          <a:endParaRPr lang="en-GB"/>
        </a:p>
      </dgm:t>
    </dgm:pt>
    <dgm:pt modelId="{3C56A8C7-3711-4CF1-A5D5-40043022F473}" type="pres">
      <dgm:prSet presAssocID="{E36014E0-4091-4A76-9600-0B738DB1FE0B}" presName="rootConnector" presStyleLbl="node4" presStyleIdx="9" presStyleCnt="10"/>
      <dgm:spPr/>
      <dgm:t>
        <a:bodyPr/>
        <a:lstStyle/>
        <a:p>
          <a:endParaRPr lang="en-GB"/>
        </a:p>
      </dgm:t>
    </dgm:pt>
    <dgm:pt modelId="{C8477559-B103-4A6C-9917-25AA0625517A}" type="pres">
      <dgm:prSet presAssocID="{E36014E0-4091-4A76-9600-0B738DB1FE0B}" presName="hierChild4" presStyleCnt="0"/>
      <dgm:spPr/>
    </dgm:pt>
    <dgm:pt modelId="{D092434A-8EBA-49B2-B50A-517A53BCB8C8}" type="pres">
      <dgm:prSet presAssocID="{E36014E0-4091-4A76-9600-0B738DB1FE0B}" presName="hierChild5" presStyleCnt="0"/>
      <dgm:spPr/>
    </dgm:pt>
    <dgm:pt modelId="{8E277540-D889-46CB-89EE-67022C9B3119}" type="pres">
      <dgm:prSet presAssocID="{F0146B13-E584-4E78-A9B0-57963B45CA3B}" presName="hierChild5" presStyleCnt="0"/>
      <dgm:spPr/>
    </dgm:pt>
    <dgm:pt modelId="{9690CC32-986E-4611-91D1-D528D7F776CF}" type="pres">
      <dgm:prSet presAssocID="{1528AF30-815C-4A15-896A-581B368A12BA}" presName="hierChild5" presStyleCnt="0"/>
      <dgm:spPr/>
    </dgm:pt>
    <dgm:pt modelId="{AC65490A-A34E-40C4-B5FF-A8B6AF56ABAC}" type="pres">
      <dgm:prSet presAssocID="{727A8708-0AFF-4F82-A00E-85CB58D45AD9}" presName="hierChild3" presStyleCnt="0"/>
      <dgm:spPr/>
    </dgm:pt>
  </dgm:ptLst>
  <dgm:cxnLst>
    <dgm:cxn modelId="{F12E85D2-82CC-43FF-9773-8F86C0B0A66F}" srcId="{26B93AD6-EBD2-4F09-8222-3171F0BF0AA7}" destId="{95FA9E38-F5D2-4547-97EB-4902F9B590B2}" srcOrd="2" destOrd="0" parTransId="{75CF1188-785D-4F6D-BC45-34F6E9228D9F}" sibTransId="{204E8428-31FC-4AD4-8A9F-73D8F5A6F42D}"/>
    <dgm:cxn modelId="{7A27E6CD-31AB-1345-B816-65AE376EA538}" type="presOf" srcId="{331C9CAA-1F12-4A52-BDA2-BF2306AA3B59}" destId="{02591BCA-E394-4D2F-B305-E41A272FDCDF}" srcOrd="0" destOrd="0" presId="urn:microsoft.com/office/officeart/2005/8/layout/orgChart1"/>
    <dgm:cxn modelId="{C6B5EA43-7E07-4B3C-90E3-9C202D9D2784}" srcId="{859D1DE6-559B-4438-997C-60E324945B18}" destId="{727A8708-0AFF-4F82-A00E-85CB58D45AD9}" srcOrd="0" destOrd="0" parTransId="{BB285FB0-A97D-439F-B81F-A67CCA2501F1}" sibTransId="{B82EBF4D-8C88-43EA-851A-C0583C57A3EA}"/>
    <dgm:cxn modelId="{89EE3886-8DB8-D748-B8CE-CD9E7A8F0507}" type="presOf" srcId="{F0146B13-E584-4E78-A9B0-57963B45CA3B}" destId="{0353B2EC-3846-4520-9D05-5160D45362A2}" srcOrd="1" destOrd="0" presId="urn:microsoft.com/office/officeart/2005/8/layout/orgChart1"/>
    <dgm:cxn modelId="{302BA0EB-94BA-A547-B88D-641951C1E382}" type="presOf" srcId="{C76A53C7-5F01-4B64-99D3-0862A2431ABB}" destId="{484653B0-EA38-4060-BF54-440C7A661A69}" srcOrd="0" destOrd="0" presId="urn:microsoft.com/office/officeart/2005/8/layout/orgChart1"/>
    <dgm:cxn modelId="{861AA8B0-A0AA-B74A-8D4A-C930441BF192}" type="presOf" srcId="{F838DD0D-BAE7-4FD3-93B9-A51D9434E9FA}" destId="{45A60BBF-B1D1-49B5-A25D-0B7FB5145BED}" srcOrd="0" destOrd="0" presId="urn:microsoft.com/office/officeart/2005/8/layout/orgChart1"/>
    <dgm:cxn modelId="{134CA4A6-3420-2D47-B73F-447CE6A22512}" type="presOf" srcId="{30AF1D2C-B59F-438B-8673-E3A91803AE7F}" destId="{CBB7925B-7E93-4510-8B9F-A4879563373F}" srcOrd="1" destOrd="0" presId="urn:microsoft.com/office/officeart/2005/8/layout/orgChart1"/>
    <dgm:cxn modelId="{D8F29DF9-E776-4C67-8A11-65844BAB611B}" srcId="{F0146B13-E584-4E78-A9B0-57963B45CA3B}" destId="{E36014E0-4091-4A76-9600-0B738DB1FE0B}" srcOrd="1" destOrd="0" parTransId="{E4625531-4033-4FC0-B348-7D946B5CAFBD}" sibTransId="{3BD7FD4A-9CD5-4DED-9B6F-8FCF05FA9125}"/>
    <dgm:cxn modelId="{D79B2868-A8AA-4B70-9030-9A6D871F2237}" srcId="{C35DE037-56BC-4214-8BB1-B30E4A058F56}" destId="{5889C33E-F0E3-4424-90EA-91BB50F0F137}" srcOrd="0" destOrd="0" parTransId="{FE97754B-FD0F-41FA-BCF0-762357A68829}" sibTransId="{BB789D9A-D300-4FAD-9BA5-BC283E35C949}"/>
    <dgm:cxn modelId="{B8B2F8F8-4F84-AB48-9ED7-2289986AA933}" type="presOf" srcId="{1528AF30-815C-4A15-896A-581B368A12BA}" destId="{54B088D5-DFAA-42EE-AD3E-7FDC69CCF428}" srcOrd="0" destOrd="0" presId="urn:microsoft.com/office/officeart/2005/8/layout/orgChart1"/>
    <dgm:cxn modelId="{041F9F84-6E11-3D4C-BB50-F9E4A2A59A3D}" type="presOf" srcId="{30AF1D2C-B59F-438B-8673-E3A91803AE7F}" destId="{C03EC9D4-F809-4201-A722-0DF783E9CF39}" srcOrd="0" destOrd="0" presId="urn:microsoft.com/office/officeart/2005/8/layout/orgChart1"/>
    <dgm:cxn modelId="{15769F20-65ED-4F3C-BDA9-D28476F9DC39}" srcId="{6808AE37-E19D-4EE6-9C17-8F723D8E9356}" destId="{26B93AD6-EBD2-4F09-8222-3171F0BF0AA7}" srcOrd="0" destOrd="0" parTransId="{2EBA09C9-6418-4AD1-B87D-69F49902F9E6}" sibTransId="{FC0A18BD-2670-456C-8A6D-96CAD4B7E070}"/>
    <dgm:cxn modelId="{516A23D3-BF53-824A-8F96-28DF545147AE}" type="presOf" srcId="{161BB95C-6294-4B55-988E-F71B73C8CB86}" destId="{23CD9098-0422-44AA-9D85-FF8304D26C46}" srcOrd="0" destOrd="0" presId="urn:microsoft.com/office/officeart/2005/8/layout/orgChart1"/>
    <dgm:cxn modelId="{5317BC49-ED88-094C-9482-E2F0516650FC}" type="presOf" srcId="{CC07396C-428B-4EE2-9E28-EDC34C490D11}" destId="{5291B409-5012-4457-B13C-C7A62FB87F0C}" srcOrd="0" destOrd="0" presId="urn:microsoft.com/office/officeart/2005/8/layout/orgChart1"/>
    <dgm:cxn modelId="{0D09724A-6E2B-8741-9658-874253EFF4E8}" type="presOf" srcId="{95FA9E38-F5D2-4547-97EB-4902F9B590B2}" destId="{2AFC687E-B172-4F8D-BB61-E048A176D365}" srcOrd="1" destOrd="0" presId="urn:microsoft.com/office/officeart/2005/8/layout/orgChart1"/>
    <dgm:cxn modelId="{FFE011BF-53CB-B94D-B0C0-9D0648F3777E}" type="presOf" srcId="{E4625531-4033-4FC0-B348-7D946B5CAFBD}" destId="{7E461DAC-17C7-4CB5-91E1-ED1BBB2E7A5D}" srcOrd="0" destOrd="0" presId="urn:microsoft.com/office/officeart/2005/8/layout/orgChart1"/>
    <dgm:cxn modelId="{B53A25B8-3C11-41FE-BCC5-39608D4AC589}" srcId="{F0146B13-E584-4E78-A9B0-57963B45CA3B}" destId="{161BB95C-6294-4B55-988E-F71B73C8CB86}" srcOrd="0" destOrd="0" parTransId="{CC07396C-428B-4EE2-9E28-EDC34C490D11}" sibTransId="{082EDC8B-4190-4DEB-BED3-9BD4A257EDBF}"/>
    <dgm:cxn modelId="{3CC4C67F-50D2-124F-9C47-CD317079EB28}" type="presOf" srcId="{E62B6344-2B2B-4268-A324-CFDD7350B585}" destId="{8C9CBC05-66D2-4FCF-958F-AC91E9B5FB6B}" srcOrd="0" destOrd="0" presId="urn:microsoft.com/office/officeart/2005/8/layout/orgChart1"/>
    <dgm:cxn modelId="{B23F77B1-CD45-9F4A-86B7-3F9A6D5E1B6F}" type="presOf" srcId="{58C4DCB1-E17F-491C-BAA2-5D99BFA2309D}" destId="{DA228114-8A3A-4403-A095-238E8024DBA0}" srcOrd="0" destOrd="0" presId="urn:microsoft.com/office/officeart/2005/8/layout/orgChart1"/>
    <dgm:cxn modelId="{4834D151-E61D-414C-9CCD-D0637C23CDB7}" type="presOf" srcId="{859D1DE6-559B-4438-997C-60E324945B18}" destId="{03AFD70F-683F-49FE-AB3A-8A7B131D1B68}" srcOrd="0" destOrd="0" presId="urn:microsoft.com/office/officeart/2005/8/layout/orgChart1"/>
    <dgm:cxn modelId="{CEC14895-6F07-438B-9EEC-31B69843CF3B}" srcId="{B73365A5-44CD-4111-8E85-70A9B7DC2DF0}" destId="{7EDCA13F-1164-4B55-AB24-899525CEB967}" srcOrd="0" destOrd="0" parTransId="{39F6BAF6-F1FB-4EBB-B450-E9530E1308BB}" sibTransId="{E741CBAE-5928-4F03-B9C0-333E0D1D35C6}"/>
    <dgm:cxn modelId="{497B892A-2E4D-424C-A1CF-07D55847C876}" srcId="{C35DE037-56BC-4214-8BB1-B30E4A058F56}" destId="{834A4143-0FB2-45E1-8F90-168E5CF5DCB0}" srcOrd="2" destOrd="0" parTransId="{837EB5ED-2D7F-43E9-8B4B-51AA51B71009}" sibTransId="{6209272B-5E97-4A61-8824-BF173D307F8F}"/>
    <dgm:cxn modelId="{8262A646-8455-574F-B862-D17C8E877241}" type="presOf" srcId="{7803E2FA-27D8-4983-83F7-11E13CC97FDB}" destId="{C0752C51-D4DC-456A-80CA-0C4F64016814}" srcOrd="0" destOrd="0" presId="urn:microsoft.com/office/officeart/2005/8/layout/orgChart1"/>
    <dgm:cxn modelId="{E01AE701-F84C-524B-A393-7D562075D515}" type="presOf" srcId="{834A4143-0FB2-45E1-8F90-168E5CF5DCB0}" destId="{5DBDBB36-BC01-45D6-9DE9-FA9476ECDB3F}" srcOrd="0" destOrd="0" presId="urn:microsoft.com/office/officeart/2005/8/layout/orgChart1"/>
    <dgm:cxn modelId="{25D9DFE0-E9E3-4EDC-A3D5-CF4471733724}" srcId="{727A8708-0AFF-4F82-A00E-85CB58D45AD9}" destId="{6808AE37-E19D-4EE6-9C17-8F723D8E9356}" srcOrd="0" destOrd="0" parTransId="{F838DD0D-BAE7-4FD3-93B9-A51D9434E9FA}" sibTransId="{DEEEDC98-BB51-4BF2-9770-FEC78DCDF68B}"/>
    <dgm:cxn modelId="{6DFF24FC-D33B-4EC6-B4EA-4AC366171963}" srcId="{26B93AD6-EBD2-4F09-8222-3171F0BF0AA7}" destId="{C76A53C7-5F01-4B64-99D3-0862A2431ABB}" srcOrd="1" destOrd="0" parTransId="{A2E53F6C-3972-4B6E-910A-C213A4E4BFC0}" sibTransId="{080AF7E4-2B60-4D5B-A539-2E597C49F317}"/>
    <dgm:cxn modelId="{BC25B1B5-4120-4A09-8E0D-57FF7D22BE09}" srcId="{B73365A5-44CD-4111-8E85-70A9B7DC2DF0}" destId="{08F20A67-62BC-4B78-A98B-984ACB2E6BE0}" srcOrd="1" destOrd="0" parTransId="{A6B5E6B5-881F-4BAD-8697-4DC2F89D421C}" sibTransId="{DA8676E4-DECC-435B-8C98-351154B34242}"/>
    <dgm:cxn modelId="{F4D1C1DB-5412-2B46-967D-A1814F210FFA}" type="presOf" srcId="{5889C33E-F0E3-4424-90EA-91BB50F0F137}" destId="{DE8872BB-F30E-4322-9CA8-A9F18C0352FA}" srcOrd="0" destOrd="0" presId="urn:microsoft.com/office/officeart/2005/8/layout/orgChart1"/>
    <dgm:cxn modelId="{716689AF-50D5-9B41-925E-46754B84A0FD}" type="presOf" srcId="{08F20A67-62BC-4B78-A98B-984ACB2E6BE0}" destId="{20906B70-5A68-4BC8-BD37-2E725BBB7111}" srcOrd="1" destOrd="0" presId="urn:microsoft.com/office/officeart/2005/8/layout/orgChart1"/>
    <dgm:cxn modelId="{52A09B8D-0E3A-CC49-88DB-2A471CFBDB1B}" type="presOf" srcId="{E36014E0-4091-4A76-9600-0B738DB1FE0B}" destId="{0D61C818-49FE-4DBB-A5E7-D861D3E1B561}" srcOrd="0" destOrd="0" presId="urn:microsoft.com/office/officeart/2005/8/layout/orgChart1"/>
    <dgm:cxn modelId="{39701598-E267-B54D-940A-582F3376AF3E}" type="presOf" srcId="{727A8708-0AFF-4F82-A00E-85CB58D45AD9}" destId="{06DBC3DD-AEB5-4E78-9BE3-F9C7EE18BBE2}" srcOrd="1" destOrd="0" presId="urn:microsoft.com/office/officeart/2005/8/layout/orgChart1"/>
    <dgm:cxn modelId="{E48D01D6-AB30-5146-AB04-997FCE00A985}" type="presOf" srcId="{3E62D098-AB92-4BCD-B25F-BAF508B71534}" destId="{AD1AA9FA-E35A-4366-9316-1297D8D3CDF3}" srcOrd="0" destOrd="0" presId="urn:microsoft.com/office/officeart/2005/8/layout/orgChart1"/>
    <dgm:cxn modelId="{BB30CE08-34DC-486A-96A7-A8DD38842E7F}" srcId="{1528AF30-815C-4A15-896A-581B368A12BA}" destId="{F0146B13-E584-4E78-A9B0-57963B45CA3B}" srcOrd="1" destOrd="0" parTransId="{7803E2FA-27D8-4983-83F7-11E13CC97FDB}" sibTransId="{69F1985D-7784-44A1-BA30-8DAAAAC2D19D}"/>
    <dgm:cxn modelId="{903800E1-5E78-2842-BAB7-4C6D46CA691F}" type="presOf" srcId="{F0146B13-E584-4E78-A9B0-57963B45CA3B}" destId="{78617443-A3C2-402A-94D3-19BCF9914E4C}" srcOrd="0" destOrd="0" presId="urn:microsoft.com/office/officeart/2005/8/layout/orgChart1"/>
    <dgm:cxn modelId="{56D4E7C0-D5CE-674D-807B-02ED3AB9F2AA}" type="presOf" srcId="{26B93AD6-EBD2-4F09-8222-3171F0BF0AA7}" destId="{8E4A511F-230A-4FF5-8E2E-DC966CA249D5}" srcOrd="1" destOrd="0" presId="urn:microsoft.com/office/officeart/2005/8/layout/orgChart1"/>
    <dgm:cxn modelId="{DDE3DAD6-066C-E34D-9347-442E9A2FF430}" type="presOf" srcId="{5889C33E-F0E3-4424-90EA-91BB50F0F137}" destId="{C45FDC70-8115-474A-AB92-2777B15CEE0C}" srcOrd="1" destOrd="0" presId="urn:microsoft.com/office/officeart/2005/8/layout/orgChart1"/>
    <dgm:cxn modelId="{CEBD2C82-E2D3-7A4C-A58F-E71BBD66187E}" type="presOf" srcId="{1528AF30-815C-4A15-896A-581B368A12BA}" destId="{71DDD152-526F-48C8-A1B7-BF96FAF4B5F5}" srcOrd="1" destOrd="0" presId="urn:microsoft.com/office/officeart/2005/8/layout/orgChart1"/>
    <dgm:cxn modelId="{A3D22908-D506-A943-AF62-77DFEF13EF0E}" type="presOf" srcId="{5C66723F-061D-40E1-8781-10D52D878A1D}" destId="{C2D69486-C7C3-4D9D-8FC5-B15F2ECD0560}" srcOrd="0" destOrd="0" presId="urn:microsoft.com/office/officeart/2005/8/layout/orgChart1"/>
    <dgm:cxn modelId="{0BDCE203-314A-044C-B486-4E0F4C50924E}" type="presOf" srcId="{834A4143-0FB2-45E1-8F90-168E5CF5DCB0}" destId="{B399ABFC-17AE-435C-9791-D58D3BAD6328}" srcOrd="1" destOrd="0" presId="urn:microsoft.com/office/officeart/2005/8/layout/orgChart1"/>
    <dgm:cxn modelId="{5BE21089-4517-9249-A7CA-24650B8DA896}" type="presOf" srcId="{F973F57B-7AE6-4E0D-BBB1-E1BD262135FD}" destId="{D52FC375-4D5C-4808-AE3F-375CBB285ED0}" srcOrd="0" destOrd="0" presId="urn:microsoft.com/office/officeart/2005/8/layout/orgChart1"/>
    <dgm:cxn modelId="{C3030C4F-5074-7D40-9FBA-F37484AF366E}" type="presOf" srcId="{C35DE037-56BC-4214-8BB1-B30E4A058F56}" destId="{E84976E9-65A7-46D8-A791-759026CC9EDD}" srcOrd="1" destOrd="0" presId="urn:microsoft.com/office/officeart/2005/8/layout/orgChart1"/>
    <dgm:cxn modelId="{0C2CB506-01D0-F340-86C6-7FD81E332CEF}" type="presOf" srcId="{FD06A58D-11CE-4DCB-BCA2-5A485BB560DB}" destId="{C0811978-5866-4E43-A19D-CBCF0F1B0D1E}" srcOrd="0" destOrd="0" presId="urn:microsoft.com/office/officeart/2005/8/layout/orgChart1"/>
    <dgm:cxn modelId="{1B3C76CF-4C69-4071-A45F-ADF92A80D974}" srcId="{6808AE37-E19D-4EE6-9C17-8F723D8E9356}" destId="{30AF1D2C-B59F-438B-8673-E3A91803AE7F}" srcOrd="1" destOrd="0" parTransId="{F1F64F9A-50D3-4A56-A21D-6CB90D9B0119}" sibTransId="{283B6EFE-94E4-482B-811A-2EF6D7039EC6}"/>
    <dgm:cxn modelId="{3FFED264-FC90-47A8-9D4D-9113C347DFCD}" srcId="{C35DE037-56BC-4214-8BB1-B30E4A058F56}" destId="{F973F57B-7AE6-4E0D-BBB1-E1BD262135FD}" srcOrd="1" destOrd="0" parTransId="{5C66723F-061D-40E1-8781-10D52D878A1D}" sibTransId="{C0997801-402B-43D1-A3F7-353EBA31C58C}"/>
    <dgm:cxn modelId="{48D64005-F05C-4274-A507-7BDCA3ECF541}" srcId="{30AF1D2C-B59F-438B-8673-E3A91803AE7F}" destId="{3E62D098-AB92-4BCD-B25F-BAF508B71534}" srcOrd="2" destOrd="0" parTransId="{E73E4D20-3B5D-44B2-BF7F-75F9FBA65F90}" sibTransId="{CA66A8B2-3155-4F1E-A323-7A8B3B1D7F8F}"/>
    <dgm:cxn modelId="{DCA70D77-C618-C34D-9EB6-0B241A27D3D4}" type="presOf" srcId="{E00FB794-4EAC-4642-8CDC-670E86783D23}" destId="{477BFADC-27C8-41AE-9EEE-648942AFFD48}" srcOrd="0" destOrd="0" presId="urn:microsoft.com/office/officeart/2005/8/layout/orgChart1"/>
    <dgm:cxn modelId="{D82FFBD1-F66C-C94B-AAD2-57135AF919E2}" type="presOf" srcId="{7EDCA13F-1164-4B55-AB24-899525CEB967}" destId="{49ABE297-8810-4054-9044-549C1F52EA16}" srcOrd="1" destOrd="0" presId="urn:microsoft.com/office/officeart/2005/8/layout/orgChart1"/>
    <dgm:cxn modelId="{DBB3EEB2-6D62-C440-9A6A-A4BC506AF544}" type="presOf" srcId="{95FA9E38-F5D2-4547-97EB-4902F9B590B2}" destId="{BE064B50-930B-4F6B-BE31-0DAF06F1084F}" srcOrd="0" destOrd="0" presId="urn:microsoft.com/office/officeart/2005/8/layout/orgChart1"/>
    <dgm:cxn modelId="{318FA1D1-E3AE-804C-BB7D-23B2ECBCA328}" type="presOf" srcId="{E97768CB-B0FC-4C95-982D-9C7C40142E3E}" destId="{E9077B75-9766-43CF-BB15-9B0DC8BCADED}" srcOrd="0" destOrd="0" presId="urn:microsoft.com/office/officeart/2005/8/layout/orgChart1"/>
    <dgm:cxn modelId="{8FA3AA88-5119-E844-A2C3-38C2FE2EE381}" type="presOf" srcId="{A2E53F6C-3972-4B6E-910A-C213A4E4BFC0}" destId="{5FB808EC-DCDC-41AC-8302-B6EE74BB9F1C}" srcOrd="0" destOrd="0" presId="urn:microsoft.com/office/officeart/2005/8/layout/orgChart1"/>
    <dgm:cxn modelId="{E63DDCED-489E-6345-80D5-766C45453390}" type="presOf" srcId="{F1F64F9A-50D3-4A56-A21D-6CB90D9B0119}" destId="{7857B783-F7E2-4734-B556-971DFB252C0A}" srcOrd="0" destOrd="0" presId="urn:microsoft.com/office/officeart/2005/8/layout/orgChart1"/>
    <dgm:cxn modelId="{96531D17-7D0A-CA41-9D1C-100A826B51D2}" type="presOf" srcId="{A6B5E6B5-881F-4BAD-8697-4DC2F89D421C}" destId="{2BE6A5FE-D20D-404E-BA30-524528432997}" srcOrd="0" destOrd="0" presId="urn:microsoft.com/office/officeart/2005/8/layout/orgChart1"/>
    <dgm:cxn modelId="{5C4E57B1-6EEE-D346-ABEF-21780954E0AF}" type="presOf" srcId="{6808AE37-E19D-4EE6-9C17-8F723D8E9356}" destId="{839EC777-CCAF-4E11-A176-FE36436DA159}" srcOrd="0" destOrd="0" presId="urn:microsoft.com/office/officeart/2005/8/layout/orgChart1"/>
    <dgm:cxn modelId="{7F175C44-FDFB-1543-8F3F-8EB6E4077CC9}" type="presOf" srcId="{F973F57B-7AE6-4E0D-BBB1-E1BD262135FD}" destId="{8E17391A-5BDD-4302-A1E5-24156B8B192F}" srcOrd="1" destOrd="0" presId="urn:microsoft.com/office/officeart/2005/8/layout/orgChart1"/>
    <dgm:cxn modelId="{53D500B0-0692-DA43-8D64-A1EE6FFD09DC}" type="presOf" srcId="{6808AE37-E19D-4EE6-9C17-8F723D8E9356}" destId="{55EDE4D1-0C13-420F-BFA3-CC9035726C01}" srcOrd="1" destOrd="0" presId="urn:microsoft.com/office/officeart/2005/8/layout/orgChart1"/>
    <dgm:cxn modelId="{C56FFA74-5B9A-4FE8-97E8-3F75BA16B6D2}" srcId="{727A8708-0AFF-4F82-A00E-85CB58D45AD9}" destId="{1528AF30-815C-4A15-896A-581B368A12BA}" srcOrd="2" destOrd="0" parTransId="{F95506E4-C6D8-4003-A3F9-DB0740E2897F}" sibTransId="{BDE65BD3-D340-4B7A-A64B-22A688878A5C}"/>
    <dgm:cxn modelId="{DE4FE0BC-74C3-421E-8FF8-3DF2A4E3D66F}" srcId="{1528AF30-815C-4A15-896A-581B368A12BA}" destId="{B73365A5-44CD-4111-8E85-70A9B7DC2DF0}" srcOrd="0" destOrd="0" parTransId="{DD1DD757-0BCB-4068-8C97-F12A5AC15CFC}" sibTransId="{5FEC9DB4-2263-4CE1-AA78-561001108BCB}"/>
    <dgm:cxn modelId="{78D1E4D7-FDEC-BE44-89CE-BD3194D7F2D8}" type="presOf" srcId="{E97768CB-B0FC-4C95-982D-9C7C40142E3E}" destId="{4CDEF811-7BFE-4B94-82B4-828A5E270A69}" srcOrd="1" destOrd="0" presId="urn:microsoft.com/office/officeart/2005/8/layout/orgChart1"/>
    <dgm:cxn modelId="{CEBC60D5-AF3A-D54A-8D58-196F4633CE9C}" type="presOf" srcId="{E36014E0-4091-4A76-9600-0B738DB1FE0B}" destId="{3C56A8C7-3711-4CF1-A5D5-40043022F473}" srcOrd="1" destOrd="0" presId="urn:microsoft.com/office/officeart/2005/8/layout/orgChart1"/>
    <dgm:cxn modelId="{0EB1DC89-F3A7-E148-B983-AE46504054DD}" type="presOf" srcId="{C76A53C7-5F01-4B64-99D3-0862A2431ABB}" destId="{4D2BA588-2AC8-41E5-A47E-8171F686E7E3}" srcOrd="1" destOrd="0" presId="urn:microsoft.com/office/officeart/2005/8/layout/orgChart1"/>
    <dgm:cxn modelId="{3F6FC861-16E6-1C43-A053-5D9998141BB3}" type="presOf" srcId="{26B93AD6-EBD2-4F09-8222-3171F0BF0AA7}" destId="{46F58884-8B1D-4525-AAAC-9130549B0257}" srcOrd="0" destOrd="0" presId="urn:microsoft.com/office/officeart/2005/8/layout/orgChart1"/>
    <dgm:cxn modelId="{7E3B8E56-6344-814F-A9F4-030B663B255B}" type="presOf" srcId="{08F20A67-62BC-4B78-A98B-984ACB2E6BE0}" destId="{E1E0D5A2-CF6A-4366-8023-230C379160A1}" srcOrd="0" destOrd="0" presId="urn:microsoft.com/office/officeart/2005/8/layout/orgChart1"/>
    <dgm:cxn modelId="{F8A199EB-548A-4B4E-A705-073F56DD104C}" type="presOf" srcId="{FD06A58D-11CE-4DCB-BCA2-5A485BB560DB}" destId="{CD7EEFAC-892D-47DE-9C12-50E312367463}" srcOrd="1" destOrd="0" presId="urn:microsoft.com/office/officeart/2005/8/layout/orgChart1"/>
    <dgm:cxn modelId="{5EFB3777-AB7A-4591-88D9-BAB346B6481C}" srcId="{30AF1D2C-B59F-438B-8673-E3A91803AE7F}" destId="{331C9CAA-1F12-4A52-BDA2-BF2306AA3B59}" srcOrd="0" destOrd="0" parTransId="{3C07AC58-77B4-46CB-9DF9-F8D305D65314}" sibTransId="{2B23720F-AD80-4754-B448-C7142E7E3C4A}"/>
    <dgm:cxn modelId="{6E5D58B1-82A1-F441-AF12-58DF707B370A}" type="presOf" srcId="{3E62D098-AB92-4BCD-B25F-BAF508B71534}" destId="{BBF74C11-54DE-4525-BC38-4D9FA4AC1C88}" srcOrd="1" destOrd="0" presId="urn:microsoft.com/office/officeart/2005/8/layout/orgChart1"/>
    <dgm:cxn modelId="{242EBD93-90E7-3249-B631-A295D956C533}" type="presOf" srcId="{3C07AC58-77B4-46CB-9DF9-F8D305D65314}" destId="{62948A76-CCD6-4B2E-B57C-C1F228B14F89}" srcOrd="0" destOrd="0" presId="urn:microsoft.com/office/officeart/2005/8/layout/orgChart1"/>
    <dgm:cxn modelId="{8253965D-66E1-CF4A-B3DF-C4D383F4BFB4}" type="presOf" srcId="{39F6BAF6-F1FB-4EBB-B450-E9530E1308BB}" destId="{48C6088D-72C1-47AD-BEA3-6A417D9DC693}" srcOrd="0" destOrd="0" presId="urn:microsoft.com/office/officeart/2005/8/layout/orgChart1"/>
    <dgm:cxn modelId="{12828C68-3D08-1C4C-84BA-F493123F6550}" type="presOf" srcId="{C35DE037-56BC-4214-8BB1-B30E4A058F56}" destId="{5CF74FE0-73F9-4A3D-AB6D-D399D7064A29}" srcOrd="0" destOrd="0" presId="urn:microsoft.com/office/officeart/2005/8/layout/orgChart1"/>
    <dgm:cxn modelId="{35CDD971-DB9D-AE4A-B653-4753B97C75F3}" type="presOf" srcId="{837EB5ED-2D7F-43E9-8B4B-51AA51B71009}" destId="{81A6AC38-0788-4230-9EE8-C78E7773D989}" srcOrd="0" destOrd="0" presId="urn:microsoft.com/office/officeart/2005/8/layout/orgChart1"/>
    <dgm:cxn modelId="{92C76773-1C4F-CE4F-877E-20255544D5C0}" type="presOf" srcId="{F95506E4-C6D8-4003-A3F9-DB0740E2897F}" destId="{5479D77F-434F-47C1-A77D-20C1C9CF0D68}" srcOrd="0" destOrd="0" presId="urn:microsoft.com/office/officeart/2005/8/layout/orgChart1"/>
    <dgm:cxn modelId="{F37CDF3A-2583-A146-AD2B-3C474153B80A}" type="presOf" srcId="{FE97754B-FD0F-41FA-BCF0-762357A68829}" destId="{95FEABD4-99D2-4121-81E7-04282BCF1E81}" srcOrd="0" destOrd="0" presId="urn:microsoft.com/office/officeart/2005/8/layout/orgChart1"/>
    <dgm:cxn modelId="{2BACAF6A-2435-AB46-8A65-011F6729C7C1}" type="presOf" srcId="{7EDCA13F-1164-4B55-AB24-899525CEB967}" destId="{175948D5-8653-445B-A733-8A6FC0B2F403}" srcOrd="0" destOrd="0" presId="urn:microsoft.com/office/officeart/2005/8/layout/orgChart1"/>
    <dgm:cxn modelId="{A31029BA-7819-AD40-B112-7FEEE69F872D}" type="presOf" srcId="{331C9CAA-1F12-4A52-BDA2-BF2306AA3B59}" destId="{FB6755AC-D6AC-47B7-92C8-C2C0DF01C944}" srcOrd="1" destOrd="0" presId="urn:microsoft.com/office/officeart/2005/8/layout/orgChart1"/>
    <dgm:cxn modelId="{2ADAB7B9-3D4C-5348-B227-A1266C17EC86}" type="presOf" srcId="{B73365A5-44CD-4111-8E85-70A9B7DC2DF0}" destId="{9AFAFEB7-1AB1-4CFC-A9CC-DE6625B13011}" srcOrd="1" destOrd="0" presId="urn:microsoft.com/office/officeart/2005/8/layout/orgChart1"/>
    <dgm:cxn modelId="{1CCDC475-4FEA-A143-80A3-B2BBEC880C58}" type="presOf" srcId="{75CF1188-785D-4F6D-BC45-34F6E9228D9F}" destId="{043AB99D-E117-4E80-B6F4-E6BF204C719B}" srcOrd="0" destOrd="0" presId="urn:microsoft.com/office/officeart/2005/8/layout/orgChart1"/>
    <dgm:cxn modelId="{FFE25078-9A59-3840-B905-BFD884EFC969}" type="presOf" srcId="{727A8708-0AFF-4F82-A00E-85CB58D45AD9}" destId="{667379A8-41C4-4FD7-9859-8C254391543C}" srcOrd="0" destOrd="0" presId="urn:microsoft.com/office/officeart/2005/8/layout/orgChart1"/>
    <dgm:cxn modelId="{678AE39D-8C19-4669-83FD-440EAB952F73}" srcId="{727A8708-0AFF-4F82-A00E-85CB58D45AD9}" destId="{C35DE037-56BC-4214-8BB1-B30E4A058F56}" srcOrd="1" destOrd="0" parTransId="{E62B6344-2B2B-4268-A324-CFDD7350B585}" sibTransId="{27EF67E4-08F3-4A13-BB93-49E601B27925}"/>
    <dgm:cxn modelId="{2DA97B7C-3DD5-F049-8CAB-643123E13C63}" type="presOf" srcId="{E73E4D20-3B5D-44B2-BF7F-75F9FBA65F90}" destId="{92C4133D-D0A3-47C0-8A19-99748F896FED}" srcOrd="0" destOrd="0" presId="urn:microsoft.com/office/officeart/2005/8/layout/orgChart1"/>
    <dgm:cxn modelId="{C1A27194-1105-F341-8AF6-98E3ED380F45}" type="presOf" srcId="{B73365A5-44CD-4111-8E85-70A9B7DC2DF0}" destId="{F72CA017-5AAA-4B7D-B849-40D0ADEF2660}" srcOrd="0" destOrd="0" presId="urn:microsoft.com/office/officeart/2005/8/layout/orgChart1"/>
    <dgm:cxn modelId="{1ED1D7CA-F044-4FB6-AD70-B4625F0DDE07}" srcId="{30AF1D2C-B59F-438B-8673-E3A91803AE7F}" destId="{FD06A58D-11CE-4DCB-BCA2-5A485BB560DB}" srcOrd="1" destOrd="0" parTransId="{E00FB794-4EAC-4642-8CDC-670E86783D23}" sibTransId="{7C9A480D-2890-4B4E-9B2E-6B8391029197}"/>
    <dgm:cxn modelId="{1042CE9C-3E44-46D6-BECD-77057F87FB5B}" srcId="{26B93AD6-EBD2-4F09-8222-3171F0BF0AA7}" destId="{E97768CB-B0FC-4C95-982D-9C7C40142E3E}" srcOrd="0" destOrd="0" parTransId="{58C4DCB1-E17F-491C-BAA2-5D99BFA2309D}" sibTransId="{0CC62101-5337-40E9-ADB1-7F7EBB32B2E5}"/>
    <dgm:cxn modelId="{6B1A19D7-5426-014B-AAF8-4A6314A03A7E}" type="presOf" srcId="{DD1DD757-0BCB-4068-8C97-F12A5AC15CFC}" destId="{1D59D021-B414-4DB4-B587-46FF579AF18F}" srcOrd="0" destOrd="0" presId="urn:microsoft.com/office/officeart/2005/8/layout/orgChart1"/>
    <dgm:cxn modelId="{08946886-A8AE-784B-B7AC-6767358CB786}" type="presOf" srcId="{161BB95C-6294-4B55-988E-F71B73C8CB86}" destId="{12E0F192-0A2A-4721-8F02-BAC78B875816}" srcOrd="1" destOrd="0" presId="urn:microsoft.com/office/officeart/2005/8/layout/orgChart1"/>
    <dgm:cxn modelId="{98793197-088F-4740-BEF1-294C2C629341}" type="presOf" srcId="{2EBA09C9-6418-4AD1-B87D-69F49902F9E6}" destId="{D5C73F05-BC1B-475F-8ED0-C50ACED677BE}" srcOrd="0" destOrd="0" presId="urn:microsoft.com/office/officeart/2005/8/layout/orgChart1"/>
    <dgm:cxn modelId="{6FC7CAA1-D82D-C54E-AF16-50F2BF60FBED}" type="presParOf" srcId="{03AFD70F-683F-49FE-AB3A-8A7B131D1B68}" destId="{8FA97E29-BB74-4F27-BC23-204F279BF2C3}" srcOrd="0" destOrd="0" presId="urn:microsoft.com/office/officeart/2005/8/layout/orgChart1"/>
    <dgm:cxn modelId="{ECB82510-700D-E141-8659-7CF948CB2E1F}" type="presParOf" srcId="{8FA97E29-BB74-4F27-BC23-204F279BF2C3}" destId="{1F00144D-5FD1-42DF-A13F-F69180D2FEB6}" srcOrd="0" destOrd="0" presId="urn:microsoft.com/office/officeart/2005/8/layout/orgChart1"/>
    <dgm:cxn modelId="{90C1DC8C-4192-DE42-BAE6-364A555BF86F}" type="presParOf" srcId="{1F00144D-5FD1-42DF-A13F-F69180D2FEB6}" destId="{667379A8-41C4-4FD7-9859-8C254391543C}" srcOrd="0" destOrd="0" presId="urn:microsoft.com/office/officeart/2005/8/layout/orgChart1"/>
    <dgm:cxn modelId="{2D5C06F6-5D67-CC41-8A1C-D46788372D42}" type="presParOf" srcId="{1F00144D-5FD1-42DF-A13F-F69180D2FEB6}" destId="{06DBC3DD-AEB5-4E78-9BE3-F9C7EE18BBE2}" srcOrd="1" destOrd="0" presId="urn:microsoft.com/office/officeart/2005/8/layout/orgChart1"/>
    <dgm:cxn modelId="{36D7C3EC-100D-0F4B-BE0B-CA57CD1B6CA3}" type="presParOf" srcId="{8FA97E29-BB74-4F27-BC23-204F279BF2C3}" destId="{AAF0D0BB-A6B5-464E-8AD2-B30AB9B9A5D8}" srcOrd="1" destOrd="0" presId="urn:microsoft.com/office/officeart/2005/8/layout/orgChart1"/>
    <dgm:cxn modelId="{AD803496-B944-CC45-9D95-3C2EDBCF5F90}" type="presParOf" srcId="{AAF0D0BB-A6B5-464E-8AD2-B30AB9B9A5D8}" destId="{45A60BBF-B1D1-49B5-A25D-0B7FB5145BED}" srcOrd="0" destOrd="0" presId="urn:microsoft.com/office/officeart/2005/8/layout/orgChart1"/>
    <dgm:cxn modelId="{28D2649E-46F4-474D-AF2F-04CF32FBFDE9}" type="presParOf" srcId="{AAF0D0BB-A6B5-464E-8AD2-B30AB9B9A5D8}" destId="{D6A5A224-0DBF-4328-9B1A-8B57A24FCA1B}" srcOrd="1" destOrd="0" presId="urn:microsoft.com/office/officeart/2005/8/layout/orgChart1"/>
    <dgm:cxn modelId="{43B8CB53-3D69-B04F-BB5F-C7A60E9A0F21}" type="presParOf" srcId="{D6A5A224-0DBF-4328-9B1A-8B57A24FCA1B}" destId="{679F535F-F66D-402A-9130-5E0EEF71333B}" srcOrd="0" destOrd="0" presId="urn:microsoft.com/office/officeart/2005/8/layout/orgChart1"/>
    <dgm:cxn modelId="{DBEBD3FA-B6A5-E34C-A626-D6373074C580}" type="presParOf" srcId="{679F535F-F66D-402A-9130-5E0EEF71333B}" destId="{839EC777-CCAF-4E11-A176-FE36436DA159}" srcOrd="0" destOrd="0" presId="urn:microsoft.com/office/officeart/2005/8/layout/orgChart1"/>
    <dgm:cxn modelId="{D53A36D0-5301-7F41-B659-8C08FA4A1333}" type="presParOf" srcId="{679F535F-F66D-402A-9130-5E0EEF71333B}" destId="{55EDE4D1-0C13-420F-BFA3-CC9035726C01}" srcOrd="1" destOrd="0" presId="urn:microsoft.com/office/officeart/2005/8/layout/orgChart1"/>
    <dgm:cxn modelId="{761C3894-30D2-4344-B8EA-4FAEBEDB4A46}" type="presParOf" srcId="{D6A5A224-0DBF-4328-9B1A-8B57A24FCA1B}" destId="{458FDCFA-CCAF-44AD-B1DC-965BF23850B8}" srcOrd="1" destOrd="0" presId="urn:microsoft.com/office/officeart/2005/8/layout/orgChart1"/>
    <dgm:cxn modelId="{B769D302-6A66-604E-83D9-8411D1012976}" type="presParOf" srcId="{458FDCFA-CCAF-44AD-B1DC-965BF23850B8}" destId="{D5C73F05-BC1B-475F-8ED0-C50ACED677BE}" srcOrd="0" destOrd="0" presId="urn:microsoft.com/office/officeart/2005/8/layout/orgChart1"/>
    <dgm:cxn modelId="{4B014472-9680-B640-A387-ADBCED2D39C0}" type="presParOf" srcId="{458FDCFA-CCAF-44AD-B1DC-965BF23850B8}" destId="{CA50E309-ECDC-4EDA-99D5-26CEBA0CA5AF}" srcOrd="1" destOrd="0" presId="urn:microsoft.com/office/officeart/2005/8/layout/orgChart1"/>
    <dgm:cxn modelId="{6FAE5426-4062-6047-8E4C-045589977A9B}" type="presParOf" srcId="{CA50E309-ECDC-4EDA-99D5-26CEBA0CA5AF}" destId="{2954894B-D53C-460E-B733-2AA93BF00873}" srcOrd="0" destOrd="0" presId="urn:microsoft.com/office/officeart/2005/8/layout/orgChart1"/>
    <dgm:cxn modelId="{E0BE1A9E-528F-D749-9AB6-1C5A2C44820B}" type="presParOf" srcId="{2954894B-D53C-460E-B733-2AA93BF00873}" destId="{46F58884-8B1D-4525-AAAC-9130549B0257}" srcOrd="0" destOrd="0" presId="urn:microsoft.com/office/officeart/2005/8/layout/orgChart1"/>
    <dgm:cxn modelId="{74426AD9-E2FB-F144-BA77-4B3E4789FC2D}" type="presParOf" srcId="{2954894B-D53C-460E-B733-2AA93BF00873}" destId="{8E4A511F-230A-4FF5-8E2E-DC966CA249D5}" srcOrd="1" destOrd="0" presId="urn:microsoft.com/office/officeart/2005/8/layout/orgChart1"/>
    <dgm:cxn modelId="{1E681ED1-0B01-A343-9A4D-3B651A54B10C}" type="presParOf" srcId="{CA50E309-ECDC-4EDA-99D5-26CEBA0CA5AF}" destId="{42B24C80-DEA5-495E-B969-0336F27A8D1C}" srcOrd="1" destOrd="0" presId="urn:microsoft.com/office/officeart/2005/8/layout/orgChart1"/>
    <dgm:cxn modelId="{1751F91C-6688-194F-8A0C-F3B46FA31B14}" type="presParOf" srcId="{42B24C80-DEA5-495E-B969-0336F27A8D1C}" destId="{DA228114-8A3A-4403-A095-238E8024DBA0}" srcOrd="0" destOrd="0" presId="urn:microsoft.com/office/officeart/2005/8/layout/orgChart1"/>
    <dgm:cxn modelId="{ED5380EE-26CB-5547-85ED-33282165F574}" type="presParOf" srcId="{42B24C80-DEA5-495E-B969-0336F27A8D1C}" destId="{570E8F8D-99E3-4CA2-BF39-962A4CBBEE09}" srcOrd="1" destOrd="0" presId="urn:microsoft.com/office/officeart/2005/8/layout/orgChart1"/>
    <dgm:cxn modelId="{2A943A31-6A5D-3F44-8066-0C20EE0A656C}" type="presParOf" srcId="{570E8F8D-99E3-4CA2-BF39-962A4CBBEE09}" destId="{120F2517-A80F-47D1-9EAF-90FD87AA801B}" srcOrd="0" destOrd="0" presId="urn:microsoft.com/office/officeart/2005/8/layout/orgChart1"/>
    <dgm:cxn modelId="{7C61E4B2-36D7-4546-AF96-0FB1A4B4A648}" type="presParOf" srcId="{120F2517-A80F-47D1-9EAF-90FD87AA801B}" destId="{E9077B75-9766-43CF-BB15-9B0DC8BCADED}" srcOrd="0" destOrd="0" presId="urn:microsoft.com/office/officeart/2005/8/layout/orgChart1"/>
    <dgm:cxn modelId="{1FF5F87F-6CA7-BC41-8EA0-166885E5364B}" type="presParOf" srcId="{120F2517-A80F-47D1-9EAF-90FD87AA801B}" destId="{4CDEF811-7BFE-4B94-82B4-828A5E270A69}" srcOrd="1" destOrd="0" presId="urn:microsoft.com/office/officeart/2005/8/layout/orgChart1"/>
    <dgm:cxn modelId="{6ABC4F09-94A0-C44E-960E-C0675850695B}" type="presParOf" srcId="{570E8F8D-99E3-4CA2-BF39-962A4CBBEE09}" destId="{3E538565-CE8A-4800-AF90-4B83E042F3EA}" srcOrd="1" destOrd="0" presId="urn:microsoft.com/office/officeart/2005/8/layout/orgChart1"/>
    <dgm:cxn modelId="{1EB72F8C-9B5A-2448-BCC2-616685546A6A}" type="presParOf" srcId="{570E8F8D-99E3-4CA2-BF39-962A4CBBEE09}" destId="{032298E2-74C0-4992-AC6F-10EC91244A70}" srcOrd="2" destOrd="0" presId="urn:microsoft.com/office/officeart/2005/8/layout/orgChart1"/>
    <dgm:cxn modelId="{851A64FB-470B-D445-9D37-965ADD54A18D}" type="presParOf" srcId="{42B24C80-DEA5-495E-B969-0336F27A8D1C}" destId="{5FB808EC-DCDC-41AC-8302-B6EE74BB9F1C}" srcOrd="2" destOrd="0" presId="urn:microsoft.com/office/officeart/2005/8/layout/orgChart1"/>
    <dgm:cxn modelId="{E050ABD4-5E3E-9148-8647-E10697F93E55}" type="presParOf" srcId="{42B24C80-DEA5-495E-B969-0336F27A8D1C}" destId="{FF384387-B42D-45DB-8D74-9C627AA4E570}" srcOrd="3" destOrd="0" presId="urn:microsoft.com/office/officeart/2005/8/layout/orgChart1"/>
    <dgm:cxn modelId="{CE107C3C-82D0-544B-9FA2-3357D90DD799}" type="presParOf" srcId="{FF384387-B42D-45DB-8D74-9C627AA4E570}" destId="{9DADB8F6-BC3B-4220-B7AF-90432F282888}" srcOrd="0" destOrd="0" presId="urn:microsoft.com/office/officeart/2005/8/layout/orgChart1"/>
    <dgm:cxn modelId="{A1B9F3AA-FA5A-344D-B4D3-244984FDEA84}" type="presParOf" srcId="{9DADB8F6-BC3B-4220-B7AF-90432F282888}" destId="{484653B0-EA38-4060-BF54-440C7A661A69}" srcOrd="0" destOrd="0" presId="urn:microsoft.com/office/officeart/2005/8/layout/orgChart1"/>
    <dgm:cxn modelId="{DFE6867F-D832-1447-9AB9-816351A900EE}" type="presParOf" srcId="{9DADB8F6-BC3B-4220-B7AF-90432F282888}" destId="{4D2BA588-2AC8-41E5-A47E-8171F686E7E3}" srcOrd="1" destOrd="0" presId="urn:microsoft.com/office/officeart/2005/8/layout/orgChart1"/>
    <dgm:cxn modelId="{79E0B953-4294-EA4B-8588-9EE9C87FB447}" type="presParOf" srcId="{FF384387-B42D-45DB-8D74-9C627AA4E570}" destId="{942BC14B-D5BE-49C6-A915-2ED4991B6E98}" srcOrd="1" destOrd="0" presId="urn:microsoft.com/office/officeart/2005/8/layout/orgChart1"/>
    <dgm:cxn modelId="{4CB62F07-E907-CA4A-A1C3-E6E4E3959CF8}" type="presParOf" srcId="{FF384387-B42D-45DB-8D74-9C627AA4E570}" destId="{9E1D1F40-0B32-44B4-8663-4749F3E336BC}" srcOrd="2" destOrd="0" presId="urn:microsoft.com/office/officeart/2005/8/layout/orgChart1"/>
    <dgm:cxn modelId="{11C27D17-79B2-D44A-9B41-92C90551B938}" type="presParOf" srcId="{42B24C80-DEA5-495E-B969-0336F27A8D1C}" destId="{043AB99D-E117-4E80-B6F4-E6BF204C719B}" srcOrd="4" destOrd="0" presId="urn:microsoft.com/office/officeart/2005/8/layout/orgChart1"/>
    <dgm:cxn modelId="{DE444E96-E6CE-AD45-90D2-0501E1C8DD80}" type="presParOf" srcId="{42B24C80-DEA5-495E-B969-0336F27A8D1C}" destId="{AC8658E8-1463-4FFC-8F1C-F5C768998460}" srcOrd="5" destOrd="0" presId="urn:microsoft.com/office/officeart/2005/8/layout/orgChart1"/>
    <dgm:cxn modelId="{ACD87B23-376D-5340-84D2-341E3490F7F1}" type="presParOf" srcId="{AC8658E8-1463-4FFC-8F1C-F5C768998460}" destId="{BB987A2B-254E-4E6B-BA8A-2DC6F6DC387F}" srcOrd="0" destOrd="0" presId="urn:microsoft.com/office/officeart/2005/8/layout/orgChart1"/>
    <dgm:cxn modelId="{1ACA06BD-E948-DB42-A2E4-6CAD8B4339C7}" type="presParOf" srcId="{BB987A2B-254E-4E6B-BA8A-2DC6F6DC387F}" destId="{BE064B50-930B-4F6B-BE31-0DAF06F1084F}" srcOrd="0" destOrd="0" presId="urn:microsoft.com/office/officeart/2005/8/layout/orgChart1"/>
    <dgm:cxn modelId="{49C19E6D-618B-7F49-872D-2C7C446D8812}" type="presParOf" srcId="{BB987A2B-254E-4E6B-BA8A-2DC6F6DC387F}" destId="{2AFC687E-B172-4F8D-BB61-E048A176D365}" srcOrd="1" destOrd="0" presId="urn:microsoft.com/office/officeart/2005/8/layout/orgChart1"/>
    <dgm:cxn modelId="{4E17063C-E168-0845-9230-341CD05586C4}" type="presParOf" srcId="{AC8658E8-1463-4FFC-8F1C-F5C768998460}" destId="{EA60AD3A-0C5D-4AD2-A6CC-14A6318BFCE3}" srcOrd="1" destOrd="0" presId="urn:microsoft.com/office/officeart/2005/8/layout/orgChart1"/>
    <dgm:cxn modelId="{3D96EE17-AAA1-FC47-8B6C-113792F4AC30}" type="presParOf" srcId="{AC8658E8-1463-4FFC-8F1C-F5C768998460}" destId="{1EF4BE6C-EE85-4B21-8F88-C4D3F32906AA}" srcOrd="2" destOrd="0" presId="urn:microsoft.com/office/officeart/2005/8/layout/orgChart1"/>
    <dgm:cxn modelId="{9BFBCD48-A222-EA47-88C0-088771D33B49}" type="presParOf" srcId="{CA50E309-ECDC-4EDA-99D5-26CEBA0CA5AF}" destId="{E5A98A11-D1D7-4AEA-89F9-2BB55E07441C}" srcOrd="2" destOrd="0" presId="urn:microsoft.com/office/officeart/2005/8/layout/orgChart1"/>
    <dgm:cxn modelId="{0514D509-26E2-C147-AB07-142F218482E2}" type="presParOf" srcId="{458FDCFA-CCAF-44AD-B1DC-965BF23850B8}" destId="{7857B783-F7E2-4734-B556-971DFB252C0A}" srcOrd="2" destOrd="0" presId="urn:microsoft.com/office/officeart/2005/8/layout/orgChart1"/>
    <dgm:cxn modelId="{93062A8D-D9B1-874A-B552-2B509269658D}" type="presParOf" srcId="{458FDCFA-CCAF-44AD-B1DC-965BF23850B8}" destId="{22089414-2F6B-47A2-8117-DEFCB691F836}" srcOrd="3" destOrd="0" presId="urn:microsoft.com/office/officeart/2005/8/layout/orgChart1"/>
    <dgm:cxn modelId="{F7CB6154-4B94-E441-9D03-3D069B6D8849}" type="presParOf" srcId="{22089414-2F6B-47A2-8117-DEFCB691F836}" destId="{24ADBFEE-963D-4C8D-AEF4-B827B99B1C6C}" srcOrd="0" destOrd="0" presId="urn:microsoft.com/office/officeart/2005/8/layout/orgChart1"/>
    <dgm:cxn modelId="{95FBF77C-1501-9847-BD2B-90779BA83A99}" type="presParOf" srcId="{24ADBFEE-963D-4C8D-AEF4-B827B99B1C6C}" destId="{C03EC9D4-F809-4201-A722-0DF783E9CF39}" srcOrd="0" destOrd="0" presId="urn:microsoft.com/office/officeart/2005/8/layout/orgChart1"/>
    <dgm:cxn modelId="{255A0F70-5653-814C-A68A-19448B38F35B}" type="presParOf" srcId="{24ADBFEE-963D-4C8D-AEF4-B827B99B1C6C}" destId="{CBB7925B-7E93-4510-8B9F-A4879563373F}" srcOrd="1" destOrd="0" presId="urn:microsoft.com/office/officeart/2005/8/layout/orgChart1"/>
    <dgm:cxn modelId="{1FA62BB2-2F53-9343-82F9-9E2AE67D06B4}" type="presParOf" srcId="{22089414-2F6B-47A2-8117-DEFCB691F836}" destId="{85D1577E-2C8F-4480-8289-014815F98D72}" srcOrd="1" destOrd="0" presId="urn:microsoft.com/office/officeart/2005/8/layout/orgChart1"/>
    <dgm:cxn modelId="{187C94B3-A148-964A-B8ED-13464E364A19}" type="presParOf" srcId="{85D1577E-2C8F-4480-8289-014815F98D72}" destId="{62948A76-CCD6-4B2E-B57C-C1F228B14F89}" srcOrd="0" destOrd="0" presId="urn:microsoft.com/office/officeart/2005/8/layout/orgChart1"/>
    <dgm:cxn modelId="{8E153326-BEE0-6942-8E8A-D178D0574BD6}" type="presParOf" srcId="{85D1577E-2C8F-4480-8289-014815F98D72}" destId="{B7060B5B-FDC9-4ABA-BD79-47EDB059F4BA}" srcOrd="1" destOrd="0" presId="urn:microsoft.com/office/officeart/2005/8/layout/orgChart1"/>
    <dgm:cxn modelId="{14495B55-5C72-B44A-A80D-340C932DEEDA}" type="presParOf" srcId="{B7060B5B-FDC9-4ABA-BD79-47EDB059F4BA}" destId="{57D2F321-DF84-458D-BC0B-5D52A2BF8876}" srcOrd="0" destOrd="0" presId="urn:microsoft.com/office/officeart/2005/8/layout/orgChart1"/>
    <dgm:cxn modelId="{13E0336D-D05D-D648-9162-AA1D19424BA8}" type="presParOf" srcId="{57D2F321-DF84-458D-BC0B-5D52A2BF8876}" destId="{02591BCA-E394-4D2F-B305-E41A272FDCDF}" srcOrd="0" destOrd="0" presId="urn:microsoft.com/office/officeart/2005/8/layout/orgChart1"/>
    <dgm:cxn modelId="{6BCE8573-88E9-BC4A-97DE-058C9CEB4422}" type="presParOf" srcId="{57D2F321-DF84-458D-BC0B-5D52A2BF8876}" destId="{FB6755AC-D6AC-47B7-92C8-C2C0DF01C944}" srcOrd="1" destOrd="0" presId="urn:microsoft.com/office/officeart/2005/8/layout/orgChart1"/>
    <dgm:cxn modelId="{80099FBD-ADF5-304A-91C5-C69AF4ACBD59}" type="presParOf" srcId="{B7060B5B-FDC9-4ABA-BD79-47EDB059F4BA}" destId="{7D33D854-C118-4015-AF0E-CF7011700EA8}" srcOrd="1" destOrd="0" presId="urn:microsoft.com/office/officeart/2005/8/layout/orgChart1"/>
    <dgm:cxn modelId="{02E8141B-D044-3742-A8C2-37D17741BC34}" type="presParOf" srcId="{B7060B5B-FDC9-4ABA-BD79-47EDB059F4BA}" destId="{11EB23DB-C2DD-4BE8-8D5E-5F6B7EC74E4B}" srcOrd="2" destOrd="0" presId="urn:microsoft.com/office/officeart/2005/8/layout/orgChart1"/>
    <dgm:cxn modelId="{FDD21B12-5B4F-564C-ABAF-3F10474AE1E3}" type="presParOf" srcId="{85D1577E-2C8F-4480-8289-014815F98D72}" destId="{477BFADC-27C8-41AE-9EEE-648942AFFD48}" srcOrd="2" destOrd="0" presId="urn:microsoft.com/office/officeart/2005/8/layout/orgChart1"/>
    <dgm:cxn modelId="{61C49878-3F54-2146-96C3-50A62C5C0905}" type="presParOf" srcId="{85D1577E-2C8F-4480-8289-014815F98D72}" destId="{C9673C2A-5870-4E22-9E35-41309A0E5071}" srcOrd="3" destOrd="0" presId="urn:microsoft.com/office/officeart/2005/8/layout/orgChart1"/>
    <dgm:cxn modelId="{FED448DD-9FF4-BA42-9B28-EEC56B37153F}" type="presParOf" srcId="{C9673C2A-5870-4E22-9E35-41309A0E5071}" destId="{AE05B1B7-9FAE-4D07-959D-B5783F03B1CA}" srcOrd="0" destOrd="0" presId="urn:microsoft.com/office/officeart/2005/8/layout/orgChart1"/>
    <dgm:cxn modelId="{AC6831ED-38BB-824F-BB4F-C24DAE05803F}" type="presParOf" srcId="{AE05B1B7-9FAE-4D07-959D-B5783F03B1CA}" destId="{C0811978-5866-4E43-A19D-CBCF0F1B0D1E}" srcOrd="0" destOrd="0" presId="urn:microsoft.com/office/officeart/2005/8/layout/orgChart1"/>
    <dgm:cxn modelId="{75786A46-28EE-0A4A-9814-830F5C46B05A}" type="presParOf" srcId="{AE05B1B7-9FAE-4D07-959D-B5783F03B1CA}" destId="{CD7EEFAC-892D-47DE-9C12-50E312367463}" srcOrd="1" destOrd="0" presId="urn:microsoft.com/office/officeart/2005/8/layout/orgChart1"/>
    <dgm:cxn modelId="{473CF028-D243-6A47-B5D5-4B58F0237E00}" type="presParOf" srcId="{C9673C2A-5870-4E22-9E35-41309A0E5071}" destId="{FC112599-2478-4186-922A-489BA6CB29F8}" srcOrd="1" destOrd="0" presId="urn:microsoft.com/office/officeart/2005/8/layout/orgChart1"/>
    <dgm:cxn modelId="{F781AB0C-C170-6047-8454-DDBA1DF55F5E}" type="presParOf" srcId="{C9673C2A-5870-4E22-9E35-41309A0E5071}" destId="{65EDF11B-5F3A-4A19-9C45-5DD041A9CA57}" srcOrd="2" destOrd="0" presId="urn:microsoft.com/office/officeart/2005/8/layout/orgChart1"/>
    <dgm:cxn modelId="{D33B49B3-FD55-5D48-A2E0-8ED5487D242E}" type="presParOf" srcId="{85D1577E-2C8F-4480-8289-014815F98D72}" destId="{92C4133D-D0A3-47C0-8A19-99748F896FED}" srcOrd="4" destOrd="0" presId="urn:microsoft.com/office/officeart/2005/8/layout/orgChart1"/>
    <dgm:cxn modelId="{FD613850-D6CC-5748-9495-64EEAD89AF7B}" type="presParOf" srcId="{85D1577E-2C8F-4480-8289-014815F98D72}" destId="{741AF41A-4D14-4CBF-891A-7E3ECB9E6AD8}" srcOrd="5" destOrd="0" presId="urn:microsoft.com/office/officeart/2005/8/layout/orgChart1"/>
    <dgm:cxn modelId="{F44566CD-1B71-E947-B672-20F8B098FE1C}" type="presParOf" srcId="{741AF41A-4D14-4CBF-891A-7E3ECB9E6AD8}" destId="{FA6E3BDB-46F7-422A-94D9-F7F539F94912}" srcOrd="0" destOrd="0" presId="urn:microsoft.com/office/officeart/2005/8/layout/orgChart1"/>
    <dgm:cxn modelId="{4E2148D8-587A-8747-ABED-CD4F831083E4}" type="presParOf" srcId="{FA6E3BDB-46F7-422A-94D9-F7F539F94912}" destId="{AD1AA9FA-E35A-4366-9316-1297D8D3CDF3}" srcOrd="0" destOrd="0" presId="urn:microsoft.com/office/officeart/2005/8/layout/orgChart1"/>
    <dgm:cxn modelId="{EE76045F-9CF5-794F-8F21-C12997ED74E8}" type="presParOf" srcId="{FA6E3BDB-46F7-422A-94D9-F7F539F94912}" destId="{BBF74C11-54DE-4525-BC38-4D9FA4AC1C88}" srcOrd="1" destOrd="0" presId="urn:microsoft.com/office/officeart/2005/8/layout/orgChart1"/>
    <dgm:cxn modelId="{4AD55F6B-E6BA-0E46-A000-B03B9AD12AF2}" type="presParOf" srcId="{741AF41A-4D14-4CBF-891A-7E3ECB9E6AD8}" destId="{28E02D4D-5363-4BA6-BFAB-79E6B3E2A90A}" srcOrd="1" destOrd="0" presId="urn:microsoft.com/office/officeart/2005/8/layout/orgChart1"/>
    <dgm:cxn modelId="{7F5B4041-7B0C-6B44-9941-A3054B3ADC66}" type="presParOf" srcId="{741AF41A-4D14-4CBF-891A-7E3ECB9E6AD8}" destId="{BE99F8AF-9C6E-4BF2-883C-716AF68C2E1F}" srcOrd="2" destOrd="0" presId="urn:microsoft.com/office/officeart/2005/8/layout/orgChart1"/>
    <dgm:cxn modelId="{70D7791C-7740-F744-8314-61C9CC639913}" type="presParOf" srcId="{22089414-2F6B-47A2-8117-DEFCB691F836}" destId="{1A69F708-6406-4248-918A-0FDCB0B69559}" srcOrd="2" destOrd="0" presId="urn:microsoft.com/office/officeart/2005/8/layout/orgChart1"/>
    <dgm:cxn modelId="{2AE90998-18FE-634D-9AE1-47630886D74B}" type="presParOf" srcId="{D6A5A224-0DBF-4328-9B1A-8B57A24FCA1B}" destId="{96D1BE35-7C2E-42C1-B5CF-CD1817FD7EF7}" srcOrd="2" destOrd="0" presId="urn:microsoft.com/office/officeart/2005/8/layout/orgChart1"/>
    <dgm:cxn modelId="{CCAA8120-B029-5A43-97F6-790DDE52E54A}" type="presParOf" srcId="{AAF0D0BB-A6B5-464E-8AD2-B30AB9B9A5D8}" destId="{8C9CBC05-66D2-4FCF-958F-AC91E9B5FB6B}" srcOrd="2" destOrd="0" presId="urn:microsoft.com/office/officeart/2005/8/layout/orgChart1"/>
    <dgm:cxn modelId="{75FD0EB4-BC76-B44D-80CC-01EC050E3AC6}" type="presParOf" srcId="{AAF0D0BB-A6B5-464E-8AD2-B30AB9B9A5D8}" destId="{711211D8-F533-4B4A-83C7-DF2FDFDA68FA}" srcOrd="3" destOrd="0" presId="urn:microsoft.com/office/officeart/2005/8/layout/orgChart1"/>
    <dgm:cxn modelId="{7C3F7CA9-384E-BC43-A9C5-5D74F657EF4C}" type="presParOf" srcId="{711211D8-F533-4B4A-83C7-DF2FDFDA68FA}" destId="{4DD8E926-BC27-4C1C-BD1D-0136FFD43026}" srcOrd="0" destOrd="0" presId="urn:microsoft.com/office/officeart/2005/8/layout/orgChart1"/>
    <dgm:cxn modelId="{70113E2A-F863-BE49-805C-26C1261657CF}" type="presParOf" srcId="{4DD8E926-BC27-4C1C-BD1D-0136FFD43026}" destId="{5CF74FE0-73F9-4A3D-AB6D-D399D7064A29}" srcOrd="0" destOrd="0" presId="urn:microsoft.com/office/officeart/2005/8/layout/orgChart1"/>
    <dgm:cxn modelId="{A2A8D2EC-DEAD-9445-929D-4FEA5BF82A84}" type="presParOf" srcId="{4DD8E926-BC27-4C1C-BD1D-0136FFD43026}" destId="{E84976E9-65A7-46D8-A791-759026CC9EDD}" srcOrd="1" destOrd="0" presId="urn:microsoft.com/office/officeart/2005/8/layout/orgChart1"/>
    <dgm:cxn modelId="{35B94699-6809-7B45-945D-3E6A8F297108}" type="presParOf" srcId="{711211D8-F533-4B4A-83C7-DF2FDFDA68FA}" destId="{94EB11F0-DCE0-4D10-8846-34D81500FB6C}" srcOrd="1" destOrd="0" presId="urn:microsoft.com/office/officeart/2005/8/layout/orgChart1"/>
    <dgm:cxn modelId="{59FF792F-72BF-BB46-A945-D0E5B564E5DD}" type="presParOf" srcId="{94EB11F0-DCE0-4D10-8846-34D81500FB6C}" destId="{95FEABD4-99D2-4121-81E7-04282BCF1E81}" srcOrd="0" destOrd="0" presId="urn:microsoft.com/office/officeart/2005/8/layout/orgChart1"/>
    <dgm:cxn modelId="{DB9756BC-9299-8746-8B6C-80BA1E3B8AFE}" type="presParOf" srcId="{94EB11F0-DCE0-4D10-8846-34D81500FB6C}" destId="{67B376E6-52B0-45F1-82D7-2948CA84A0C5}" srcOrd="1" destOrd="0" presId="urn:microsoft.com/office/officeart/2005/8/layout/orgChart1"/>
    <dgm:cxn modelId="{E5739675-16A8-554F-A481-D35E5CA052DB}" type="presParOf" srcId="{67B376E6-52B0-45F1-82D7-2948CA84A0C5}" destId="{181CE5D1-420B-429F-A6F6-D071F701B6F2}" srcOrd="0" destOrd="0" presId="urn:microsoft.com/office/officeart/2005/8/layout/orgChart1"/>
    <dgm:cxn modelId="{36C4BE34-83FB-AE43-8B5D-17432B60FA7F}" type="presParOf" srcId="{181CE5D1-420B-429F-A6F6-D071F701B6F2}" destId="{DE8872BB-F30E-4322-9CA8-A9F18C0352FA}" srcOrd="0" destOrd="0" presId="urn:microsoft.com/office/officeart/2005/8/layout/orgChart1"/>
    <dgm:cxn modelId="{68F92E9B-A97D-BA4F-872E-5F3C0B46620D}" type="presParOf" srcId="{181CE5D1-420B-429F-A6F6-D071F701B6F2}" destId="{C45FDC70-8115-474A-AB92-2777B15CEE0C}" srcOrd="1" destOrd="0" presId="urn:microsoft.com/office/officeart/2005/8/layout/orgChart1"/>
    <dgm:cxn modelId="{166A697C-BE45-A140-8556-C88995321101}" type="presParOf" srcId="{67B376E6-52B0-45F1-82D7-2948CA84A0C5}" destId="{6507B237-5511-4DC3-A8BF-16E51309B237}" srcOrd="1" destOrd="0" presId="urn:microsoft.com/office/officeart/2005/8/layout/orgChart1"/>
    <dgm:cxn modelId="{9FBCF89D-DAF6-9443-91B6-B949A4BC3919}" type="presParOf" srcId="{67B376E6-52B0-45F1-82D7-2948CA84A0C5}" destId="{0E2B4CAC-FAA2-4ADE-A1DA-F3287763AD8B}" srcOrd="2" destOrd="0" presId="urn:microsoft.com/office/officeart/2005/8/layout/orgChart1"/>
    <dgm:cxn modelId="{BC95211B-670E-074C-9139-CF86B19CBD17}" type="presParOf" srcId="{94EB11F0-DCE0-4D10-8846-34D81500FB6C}" destId="{C2D69486-C7C3-4D9D-8FC5-B15F2ECD0560}" srcOrd="2" destOrd="0" presId="urn:microsoft.com/office/officeart/2005/8/layout/orgChart1"/>
    <dgm:cxn modelId="{A8ABE4B8-7C3F-CE4C-B728-A8F69D6927C2}" type="presParOf" srcId="{94EB11F0-DCE0-4D10-8846-34D81500FB6C}" destId="{AC457E2A-D3D3-4947-973F-F6A3385C453B}" srcOrd="3" destOrd="0" presId="urn:microsoft.com/office/officeart/2005/8/layout/orgChart1"/>
    <dgm:cxn modelId="{C54530A2-854B-0F4B-A430-B45462BA0B56}" type="presParOf" srcId="{AC457E2A-D3D3-4947-973F-F6A3385C453B}" destId="{04C11D80-4A28-4007-B50D-0BE012804C3B}" srcOrd="0" destOrd="0" presId="urn:microsoft.com/office/officeart/2005/8/layout/orgChart1"/>
    <dgm:cxn modelId="{D8A75AB5-047A-FA4C-9211-093EAC53AF6C}" type="presParOf" srcId="{04C11D80-4A28-4007-B50D-0BE012804C3B}" destId="{D52FC375-4D5C-4808-AE3F-375CBB285ED0}" srcOrd="0" destOrd="0" presId="urn:microsoft.com/office/officeart/2005/8/layout/orgChart1"/>
    <dgm:cxn modelId="{7A10C375-9A92-0D4A-B43E-78B70FCC08F1}" type="presParOf" srcId="{04C11D80-4A28-4007-B50D-0BE012804C3B}" destId="{8E17391A-5BDD-4302-A1E5-24156B8B192F}" srcOrd="1" destOrd="0" presId="urn:microsoft.com/office/officeart/2005/8/layout/orgChart1"/>
    <dgm:cxn modelId="{E5E96950-F9D7-D14E-A47F-E1FF374F9DDB}" type="presParOf" srcId="{AC457E2A-D3D3-4947-973F-F6A3385C453B}" destId="{6B2226AF-9765-4767-8C28-41D48CC7AAF5}" srcOrd="1" destOrd="0" presId="urn:microsoft.com/office/officeart/2005/8/layout/orgChart1"/>
    <dgm:cxn modelId="{22E9D456-01B2-664E-9ADE-F0B3BCB1CB04}" type="presParOf" srcId="{AC457E2A-D3D3-4947-973F-F6A3385C453B}" destId="{E905B2E7-5326-4A96-B4CB-F916D594E0B1}" srcOrd="2" destOrd="0" presId="urn:microsoft.com/office/officeart/2005/8/layout/orgChart1"/>
    <dgm:cxn modelId="{8D5BC584-F5E8-3646-95FB-4F302B39D0FC}" type="presParOf" srcId="{94EB11F0-DCE0-4D10-8846-34D81500FB6C}" destId="{81A6AC38-0788-4230-9EE8-C78E7773D989}" srcOrd="4" destOrd="0" presId="urn:microsoft.com/office/officeart/2005/8/layout/orgChart1"/>
    <dgm:cxn modelId="{8D4F5168-2383-3C4A-AAEE-06E23DC77BE7}" type="presParOf" srcId="{94EB11F0-DCE0-4D10-8846-34D81500FB6C}" destId="{1A724F51-5734-4B12-8755-CECE9F7B1D1D}" srcOrd="5" destOrd="0" presId="urn:microsoft.com/office/officeart/2005/8/layout/orgChart1"/>
    <dgm:cxn modelId="{63472A64-B9E3-4543-8E8D-81561CC8E184}" type="presParOf" srcId="{1A724F51-5734-4B12-8755-CECE9F7B1D1D}" destId="{0B1F2C4A-B601-4401-BF16-70C2A5B15E87}" srcOrd="0" destOrd="0" presId="urn:microsoft.com/office/officeart/2005/8/layout/orgChart1"/>
    <dgm:cxn modelId="{A7F2F3E6-A954-B94D-95C8-BC0DF0598006}" type="presParOf" srcId="{0B1F2C4A-B601-4401-BF16-70C2A5B15E87}" destId="{5DBDBB36-BC01-45D6-9DE9-FA9476ECDB3F}" srcOrd="0" destOrd="0" presId="urn:microsoft.com/office/officeart/2005/8/layout/orgChart1"/>
    <dgm:cxn modelId="{D3105C08-7BC9-5F45-976E-1F6CF5CADC51}" type="presParOf" srcId="{0B1F2C4A-B601-4401-BF16-70C2A5B15E87}" destId="{B399ABFC-17AE-435C-9791-D58D3BAD6328}" srcOrd="1" destOrd="0" presId="urn:microsoft.com/office/officeart/2005/8/layout/orgChart1"/>
    <dgm:cxn modelId="{F41C9365-799D-2340-9B44-8150AEA53081}" type="presParOf" srcId="{1A724F51-5734-4B12-8755-CECE9F7B1D1D}" destId="{AC5742A8-9A61-4798-92BD-D6A9CC28FD1A}" srcOrd="1" destOrd="0" presId="urn:microsoft.com/office/officeart/2005/8/layout/orgChart1"/>
    <dgm:cxn modelId="{AEB4CBD8-9B98-3F4F-B817-402BAC88DA00}" type="presParOf" srcId="{1A724F51-5734-4B12-8755-CECE9F7B1D1D}" destId="{E4C25A6F-D2E6-425F-B314-D3C28E2F261B}" srcOrd="2" destOrd="0" presId="urn:microsoft.com/office/officeart/2005/8/layout/orgChart1"/>
    <dgm:cxn modelId="{610B6ABD-623D-8648-8B43-2A81AA27FBE4}" type="presParOf" srcId="{711211D8-F533-4B4A-83C7-DF2FDFDA68FA}" destId="{C58E9A55-83C2-4433-8712-0C3A22940AED}" srcOrd="2" destOrd="0" presId="urn:microsoft.com/office/officeart/2005/8/layout/orgChart1"/>
    <dgm:cxn modelId="{33EF64CB-6A3B-7445-908D-4DC73606A12E}" type="presParOf" srcId="{AAF0D0BB-A6B5-464E-8AD2-B30AB9B9A5D8}" destId="{5479D77F-434F-47C1-A77D-20C1C9CF0D68}" srcOrd="4" destOrd="0" presId="urn:microsoft.com/office/officeart/2005/8/layout/orgChart1"/>
    <dgm:cxn modelId="{39C7B202-251A-7C41-ABC0-BD1F76B5FA4F}" type="presParOf" srcId="{AAF0D0BB-A6B5-464E-8AD2-B30AB9B9A5D8}" destId="{6FB9B8CE-FC8C-41E1-B2DE-443F0966F689}" srcOrd="5" destOrd="0" presId="urn:microsoft.com/office/officeart/2005/8/layout/orgChart1"/>
    <dgm:cxn modelId="{7271537B-08AC-3444-94FA-E3780004B424}" type="presParOf" srcId="{6FB9B8CE-FC8C-41E1-B2DE-443F0966F689}" destId="{D9D67A2A-EB6D-40A0-9529-445D2BC8012E}" srcOrd="0" destOrd="0" presId="urn:microsoft.com/office/officeart/2005/8/layout/orgChart1"/>
    <dgm:cxn modelId="{47A4D384-C764-F443-9EFE-98AAC5983CB7}" type="presParOf" srcId="{D9D67A2A-EB6D-40A0-9529-445D2BC8012E}" destId="{54B088D5-DFAA-42EE-AD3E-7FDC69CCF428}" srcOrd="0" destOrd="0" presId="urn:microsoft.com/office/officeart/2005/8/layout/orgChart1"/>
    <dgm:cxn modelId="{CB8106CC-A543-2945-B5AA-617766054643}" type="presParOf" srcId="{D9D67A2A-EB6D-40A0-9529-445D2BC8012E}" destId="{71DDD152-526F-48C8-A1B7-BF96FAF4B5F5}" srcOrd="1" destOrd="0" presId="urn:microsoft.com/office/officeart/2005/8/layout/orgChart1"/>
    <dgm:cxn modelId="{30CF0624-5120-CC4A-8BA8-2716B67B8CFE}" type="presParOf" srcId="{6FB9B8CE-FC8C-41E1-B2DE-443F0966F689}" destId="{4B400DC0-1915-4168-A2C1-369E151A27E7}" srcOrd="1" destOrd="0" presId="urn:microsoft.com/office/officeart/2005/8/layout/orgChart1"/>
    <dgm:cxn modelId="{E4647218-05CF-E64D-B727-1E1F0B9A4994}" type="presParOf" srcId="{4B400DC0-1915-4168-A2C1-369E151A27E7}" destId="{1D59D021-B414-4DB4-B587-46FF579AF18F}" srcOrd="0" destOrd="0" presId="urn:microsoft.com/office/officeart/2005/8/layout/orgChart1"/>
    <dgm:cxn modelId="{0184CF31-603E-D24B-AD71-FBFA3956C302}" type="presParOf" srcId="{4B400DC0-1915-4168-A2C1-369E151A27E7}" destId="{A65E95FE-037D-49D3-9A44-A571D8CD7BDB}" srcOrd="1" destOrd="0" presId="urn:microsoft.com/office/officeart/2005/8/layout/orgChart1"/>
    <dgm:cxn modelId="{1AAAB119-36A6-8945-AE00-2E31AFE45716}" type="presParOf" srcId="{A65E95FE-037D-49D3-9A44-A571D8CD7BDB}" destId="{E871CCF2-68F0-45F7-B01D-B059AF25ED7D}" srcOrd="0" destOrd="0" presId="urn:microsoft.com/office/officeart/2005/8/layout/orgChart1"/>
    <dgm:cxn modelId="{F89F5F6C-64AC-FD4B-A829-620E0C2C0274}" type="presParOf" srcId="{E871CCF2-68F0-45F7-B01D-B059AF25ED7D}" destId="{F72CA017-5AAA-4B7D-B849-40D0ADEF2660}" srcOrd="0" destOrd="0" presId="urn:microsoft.com/office/officeart/2005/8/layout/orgChart1"/>
    <dgm:cxn modelId="{CE54FBB7-ECB0-0146-ACDF-B1CFE806E94F}" type="presParOf" srcId="{E871CCF2-68F0-45F7-B01D-B059AF25ED7D}" destId="{9AFAFEB7-1AB1-4CFC-A9CC-DE6625B13011}" srcOrd="1" destOrd="0" presId="urn:microsoft.com/office/officeart/2005/8/layout/orgChart1"/>
    <dgm:cxn modelId="{14546829-B97A-5247-8867-FC9CE25F96EC}" type="presParOf" srcId="{A65E95FE-037D-49D3-9A44-A571D8CD7BDB}" destId="{33528B4B-E776-4F15-8325-1F31B7E9D2F6}" srcOrd="1" destOrd="0" presId="urn:microsoft.com/office/officeart/2005/8/layout/orgChart1"/>
    <dgm:cxn modelId="{6E719AF8-11D5-5541-A379-F7988E16A9C6}" type="presParOf" srcId="{33528B4B-E776-4F15-8325-1F31B7E9D2F6}" destId="{48C6088D-72C1-47AD-BEA3-6A417D9DC693}" srcOrd="0" destOrd="0" presId="urn:microsoft.com/office/officeart/2005/8/layout/orgChart1"/>
    <dgm:cxn modelId="{7C92FE4E-F7C3-C348-8EF3-74F93F11DFB3}" type="presParOf" srcId="{33528B4B-E776-4F15-8325-1F31B7E9D2F6}" destId="{BFE5D94F-AC41-42EE-8526-DD17F4987BA9}" srcOrd="1" destOrd="0" presId="urn:microsoft.com/office/officeart/2005/8/layout/orgChart1"/>
    <dgm:cxn modelId="{3FF8AAB1-B17D-894B-999D-52FDB620268D}" type="presParOf" srcId="{BFE5D94F-AC41-42EE-8526-DD17F4987BA9}" destId="{BDFE8D6D-DACF-43B0-A847-DE91A804F734}" srcOrd="0" destOrd="0" presId="urn:microsoft.com/office/officeart/2005/8/layout/orgChart1"/>
    <dgm:cxn modelId="{AC87E0D9-AF73-D148-92A1-55DB61464928}" type="presParOf" srcId="{BDFE8D6D-DACF-43B0-A847-DE91A804F734}" destId="{175948D5-8653-445B-A733-8A6FC0B2F403}" srcOrd="0" destOrd="0" presId="urn:microsoft.com/office/officeart/2005/8/layout/orgChart1"/>
    <dgm:cxn modelId="{7FB10B91-8FCC-144A-97D0-07CC83C8401B}" type="presParOf" srcId="{BDFE8D6D-DACF-43B0-A847-DE91A804F734}" destId="{49ABE297-8810-4054-9044-549C1F52EA16}" srcOrd="1" destOrd="0" presId="urn:microsoft.com/office/officeart/2005/8/layout/orgChart1"/>
    <dgm:cxn modelId="{59A44A57-B2B6-F34E-9A42-0659BED63A41}" type="presParOf" srcId="{BFE5D94F-AC41-42EE-8526-DD17F4987BA9}" destId="{BD0C0B5C-52B3-4BD7-9A55-A37DF492E69F}" srcOrd="1" destOrd="0" presId="urn:microsoft.com/office/officeart/2005/8/layout/orgChart1"/>
    <dgm:cxn modelId="{3E335D8F-626B-8C46-A099-BE8444170A1B}" type="presParOf" srcId="{BFE5D94F-AC41-42EE-8526-DD17F4987BA9}" destId="{567C6AB6-B8EC-4E8D-AE6E-51F2DE232E1F}" srcOrd="2" destOrd="0" presId="urn:microsoft.com/office/officeart/2005/8/layout/orgChart1"/>
    <dgm:cxn modelId="{9CFAB5D2-5471-A34D-A661-0D3FD47CA167}" type="presParOf" srcId="{33528B4B-E776-4F15-8325-1F31B7E9D2F6}" destId="{2BE6A5FE-D20D-404E-BA30-524528432997}" srcOrd="2" destOrd="0" presId="urn:microsoft.com/office/officeart/2005/8/layout/orgChart1"/>
    <dgm:cxn modelId="{9E1583C8-057D-364E-AF0E-8BE76ADC00E7}" type="presParOf" srcId="{33528B4B-E776-4F15-8325-1F31B7E9D2F6}" destId="{2E4D72FB-16FA-4157-8D66-E6F2FDD48542}" srcOrd="3" destOrd="0" presId="urn:microsoft.com/office/officeart/2005/8/layout/orgChart1"/>
    <dgm:cxn modelId="{6B2ED992-7B2C-9F45-AEB4-8FF3823B04FF}" type="presParOf" srcId="{2E4D72FB-16FA-4157-8D66-E6F2FDD48542}" destId="{1A9BB4AE-43AE-4532-91B4-1F8788C08FEB}" srcOrd="0" destOrd="0" presId="urn:microsoft.com/office/officeart/2005/8/layout/orgChart1"/>
    <dgm:cxn modelId="{DB607F74-43F8-0145-B148-78D96CA2B4EF}" type="presParOf" srcId="{1A9BB4AE-43AE-4532-91B4-1F8788C08FEB}" destId="{E1E0D5A2-CF6A-4366-8023-230C379160A1}" srcOrd="0" destOrd="0" presId="urn:microsoft.com/office/officeart/2005/8/layout/orgChart1"/>
    <dgm:cxn modelId="{1D7BF1DE-D305-5049-9C68-834435933324}" type="presParOf" srcId="{1A9BB4AE-43AE-4532-91B4-1F8788C08FEB}" destId="{20906B70-5A68-4BC8-BD37-2E725BBB7111}" srcOrd="1" destOrd="0" presId="urn:microsoft.com/office/officeart/2005/8/layout/orgChart1"/>
    <dgm:cxn modelId="{C26F7944-6040-314B-A67B-A6983E4FF31E}" type="presParOf" srcId="{2E4D72FB-16FA-4157-8D66-E6F2FDD48542}" destId="{222CDABB-267B-48F8-9F29-51D86951C530}" srcOrd="1" destOrd="0" presId="urn:microsoft.com/office/officeart/2005/8/layout/orgChart1"/>
    <dgm:cxn modelId="{0E4FD6D2-5A2F-0E44-8EA0-B13E7955A274}" type="presParOf" srcId="{2E4D72FB-16FA-4157-8D66-E6F2FDD48542}" destId="{19645D47-CC9B-4607-9050-10A7FCB82858}" srcOrd="2" destOrd="0" presId="urn:microsoft.com/office/officeart/2005/8/layout/orgChart1"/>
    <dgm:cxn modelId="{6A2634D3-F878-2E46-87B1-288A04C37331}" type="presParOf" srcId="{A65E95FE-037D-49D3-9A44-A571D8CD7BDB}" destId="{3444700A-962D-49AA-A643-0E8AF4BA3A45}" srcOrd="2" destOrd="0" presId="urn:microsoft.com/office/officeart/2005/8/layout/orgChart1"/>
    <dgm:cxn modelId="{1C1BD8A8-5E49-094D-9781-15DB6235F5E5}" type="presParOf" srcId="{4B400DC0-1915-4168-A2C1-369E151A27E7}" destId="{C0752C51-D4DC-456A-80CA-0C4F64016814}" srcOrd="2" destOrd="0" presId="urn:microsoft.com/office/officeart/2005/8/layout/orgChart1"/>
    <dgm:cxn modelId="{0A5B403A-D58C-E64E-8BE4-6C174859C4B8}" type="presParOf" srcId="{4B400DC0-1915-4168-A2C1-369E151A27E7}" destId="{275A17D6-7809-41FA-A6CB-59070105B2B5}" srcOrd="3" destOrd="0" presId="urn:microsoft.com/office/officeart/2005/8/layout/orgChart1"/>
    <dgm:cxn modelId="{7DE930AF-A652-904D-BE0E-B16159D6E201}" type="presParOf" srcId="{275A17D6-7809-41FA-A6CB-59070105B2B5}" destId="{25A00A10-796D-4308-B152-8F1672F3988C}" srcOrd="0" destOrd="0" presId="urn:microsoft.com/office/officeart/2005/8/layout/orgChart1"/>
    <dgm:cxn modelId="{D11532E3-F6FC-3441-BE60-DA33F9389D11}" type="presParOf" srcId="{25A00A10-796D-4308-B152-8F1672F3988C}" destId="{78617443-A3C2-402A-94D3-19BCF9914E4C}" srcOrd="0" destOrd="0" presId="urn:microsoft.com/office/officeart/2005/8/layout/orgChart1"/>
    <dgm:cxn modelId="{19611A8A-E9EB-FD42-BA0A-C1F49F8560F5}" type="presParOf" srcId="{25A00A10-796D-4308-B152-8F1672F3988C}" destId="{0353B2EC-3846-4520-9D05-5160D45362A2}" srcOrd="1" destOrd="0" presId="urn:microsoft.com/office/officeart/2005/8/layout/orgChart1"/>
    <dgm:cxn modelId="{7D085404-8341-2C49-A928-F94D27331D61}" type="presParOf" srcId="{275A17D6-7809-41FA-A6CB-59070105B2B5}" destId="{3FA1E16F-9242-4DCB-B0DD-67008FCCEB0A}" srcOrd="1" destOrd="0" presId="urn:microsoft.com/office/officeart/2005/8/layout/orgChart1"/>
    <dgm:cxn modelId="{E6FD72EE-20CD-3647-9DA1-F36DCAF0C8CF}" type="presParOf" srcId="{3FA1E16F-9242-4DCB-B0DD-67008FCCEB0A}" destId="{5291B409-5012-4457-B13C-C7A62FB87F0C}" srcOrd="0" destOrd="0" presId="urn:microsoft.com/office/officeart/2005/8/layout/orgChart1"/>
    <dgm:cxn modelId="{A38BA9C0-4286-C84F-A324-5946C9FDA27B}" type="presParOf" srcId="{3FA1E16F-9242-4DCB-B0DD-67008FCCEB0A}" destId="{563CBFD6-AB41-499B-9C01-23CBF2C0E270}" srcOrd="1" destOrd="0" presId="urn:microsoft.com/office/officeart/2005/8/layout/orgChart1"/>
    <dgm:cxn modelId="{4F9FADAD-AE98-FF4B-BA07-3602BA0C8BA6}" type="presParOf" srcId="{563CBFD6-AB41-499B-9C01-23CBF2C0E270}" destId="{C93FDA60-3EF2-4371-BDC8-28E1A6C5211C}" srcOrd="0" destOrd="0" presId="urn:microsoft.com/office/officeart/2005/8/layout/orgChart1"/>
    <dgm:cxn modelId="{4107B5C9-4155-BA47-9088-485F638FDFC2}" type="presParOf" srcId="{C93FDA60-3EF2-4371-BDC8-28E1A6C5211C}" destId="{23CD9098-0422-44AA-9D85-FF8304D26C46}" srcOrd="0" destOrd="0" presId="urn:microsoft.com/office/officeart/2005/8/layout/orgChart1"/>
    <dgm:cxn modelId="{7DB4C604-F779-7F4D-B893-E29C08CA5BCA}" type="presParOf" srcId="{C93FDA60-3EF2-4371-BDC8-28E1A6C5211C}" destId="{12E0F192-0A2A-4721-8F02-BAC78B875816}" srcOrd="1" destOrd="0" presId="urn:microsoft.com/office/officeart/2005/8/layout/orgChart1"/>
    <dgm:cxn modelId="{9F7FD9D6-77C3-4746-AA84-12B5B707F276}" type="presParOf" srcId="{563CBFD6-AB41-499B-9C01-23CBF2C0E270}" destId="{25B7402B-DD2A-41CB-8617-B74BAC31A1DE}" srcOrd="1" destOrd="0" presId="urn:microsoft.com/office/officeart/2005/8/layout/orgChart1"/>
    <dgm:cxn modelId="{256E6F5E-B26B-A748-8A40-CAD3C600D672}" type="presParOf" srcId="{563CBFD6-AB41-499B-9C01-23CBF2C0E270}" destId="{9647E0B2-2875-4D8F-B557-59132DF01A89}" srcOrd="2" destOrd="0" presId="urn:microsoft.com/office/officeart/2005/8/layout/orgChart1"/>
    <dgm:cxn modelId="{9F1D96C0-C142-5844-B20B-AFBB1558CFED}" type="presParOf" srcId="{3FA1E16F-9242-4DCB-B0DD-67008FCCEB0A}" destId="{7E461DAC-17C7-4CB5-91E1-ED1BBB2E7A5D}" srcOrd="2" destOrd="0" presId="urn:microsoft.com/office/officeart/2005/8/layout/orgChart1"/>
    <dgm:cxn modelId="{18A0AE22-6412-6E42-93D2-36310A4FB67A}" type="presParOf" srcId="{3FA1E16F-9242-4DCB-B0DD-67008FCCEB0A}" destId="{CD1E9447-6DEA-48B3-BBFC-69508FD32931}" srcOrd="3" destOrd="0" presId="urn:microsoft.com/office/officeart/2005/8/layout/orgChart1"/>
    <dgm:cxn modelId="{211EA3A0-4992-E641-B1FC-687A8EC55310}" type="presParOf" srcId="{CD1E9447-6DEA-48B3-BBFC-69508FD32931}" destId="{6FA83835-200F-4385-A3BF-3F957001B2FD}" srcOrd="0" destOrd="0" presId="urn:microsoft.com/office/officeart/2005/8/layout/orgChart1"/>
    <dgm:cxn modelId="{AE780471-88FD-8740-9264-C572F214B953}" type="presParOf" srcId="{6FA83835-200F-4385-A3BF-3F957001B2FD}" destId="{0D61C818-49FE-4DBB-A5E7-D861D3E1B561}" srcOrd="0" destOrd="0" presId="urn:microsoft.com/office/officeart/2005/8/layout/orgChart1"/>
    <dgm:cxn modelId="{F0FE8CEB-1DF3-CC42-8970-4D1AFC4C9331}" type="presParOf" srcId="{6FA83835-200F-4385-A3BF-3F957001B2FD}" destId="{3C56A8C7-3711-4CF1-A5D5-40043022F473}" srcOrd="1" destOrd="0" presId="urn:microsoft.com/office/officeart/2005/8/layout/orgChart1"/>
    <dgm:cxn modelId="{D1568AAA-3119-2345-96B3-4022F268CF38}" type="presParOf" srcId="{CD1E9447-6DEA-48B3-BBFC-69508FD32931}" destId="{C8477559-B103-4A6C-9917-25AA0625517A}" srcOrd="1" destOrd="0" presId="urn:microsoft.com/office/officeart/2005/8/layout/orgChart1"/>
    <dgm:cxn modelId="{77912FE1-E59A-014D-88A7-603C5AC4D818}" type="presParOf" srcId="{CD1E9447-6DEA-48B3-BBFC-69508FD32931}" destId="{D092434A-8EBA-49B2-B50A-517A53BCB8C8}" srcOrd="2" destOrd="0" presId="urn:microsoft.com/office/officeart/2005/8/layout/orgChart1"/>
    <dgm:cxn modelId="{B85907A9-69F8-5743-B369-BB75C60C81EE}" type="presParOf" srcId="{275A17D6-7809-41FA-A6CB-59070105B2B5}" destId="{8E277540-D889-46CB-89EE-67022C9B3119}" srcOrd="2" destOrd="0" presId="urn:microsoft.com/office/officeart/2005/8/layout/orgChart1"/>
    <dgm:cxn modelId="{7C7FA6D8-2A65-E243-AE2A-CE9ADE854410}" type="presParOf" srcId="{6FB9B8CE-FC8C-41E1-B2DE-443F0966F689}" destId="{9690CC32-986E-4611-91D1-D528D7F776CF}" srcOrd="2" destOrd="0" presId="urn:microsoft.com/office/officeart/2005/8/layout/orgChart1"/>
    <dgm:cxn modelId="{44BBEBC5-4C43-6846-9AF3-E3B23E17621F}" type="presParOf" srcId="{8FA97E29-BB74-4F27-BC23-204F279BF2C3}" destId="{AC65490A-A34E-40C4-B5FF-A8B6AF56ABA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461DAC-17C7-4CB5-91E1-ED1BBB2E7A5D}">
      <dsp:nvSpPr>
        <dsp:cNvPr id="0" name=""/>
        <dsp:cNvSpPr/>
      </dsp:nvSpPr>
      <dsp:spPr>
        <a:xfrm>
          <a:off x="6644250" y="2190061"/>
          <a:ext cx="171072" cy="1334368"/>
        </a:xfrm>
        <a:custGeom>
          <a:avLst/>
          <a:gdLst/>
          <a:ahLst/>
          <a:cxnLst/>
          <a:rect l="0" t="0" r="0" b="0"/>
          <a:pathLst>
            <a:path>
              <a:moveTo>
                <a:pt x="0" y="0"/>
              </a:moveTo>
              <a:lnTo>
                <a:pt x="0" y="1334368"/>
              </a:lnTo>
              <a:lnTo>
                <a:pt x="171072" y="13343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91B409-5012-4457-B13C-C7A62FB87F0C}">
      <dsp:nvSpPr>
        <dsp:cNvPr id="0" name=""/>
        <dsp:cNvSpPr/>
      </dsp:nvSpPr>
      <dsp:spPr>
        <a:xfrm>
          <a:off x="6644250" y="2190061"/>
          <a:ext cx="171072" cy="524623"/>
        </a:xfrm>
        <a:custGeom>
          <a:avLst/>
          <a:gdLst/>
          <a:ahLst/>
          <a:cxnLst/>
          <a:rect l="0" t="0" r="0" b="0"/>
          <a:pathLst>
            <a:path>
              <a:moveTo>
                <a:pt x="0" y="0"/>
              </a:moveTo>
              <a:lnTo>
                <a:pt x="0" y="524623"/>
              </a:lnTo>
              <a:lnTo>
                <a:pt x="171072" y="52462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752C51-D4DC-456A-80CA-0C4F64016814}">
      <dsp:nvSpPr>
        <dsp:cNvPr id="0" name=""/>
        <dsp:cNvSpPr/>
      </dsp:nvSpPr>
      <dsp:spPr>
        <a:xfrm>
          <a:off x="6410450" y="1380316"/>
          <a:ext cx="689993" cy="239502"/>
        </a:xfrm>
        <a:custGeom>
          <a:avLst/>
          <a:gdLst/>
          <a:ahLst/>
          <a:cxnLst/>
          <a:rect l="0" t="0" r="0" b="0"/>
          <a:pathLst>
            <a:path>
              <a:moveTo>
                <a:pt x="0" y="0"/>
              </a:moveTo>
              <a:lnTo>
                <a:pt x="0" y="119751"/>
              </a:lnTo>
              <a:lnTo>
                <a:pt x="689993" y="119751"/>
              </a:lnTo>
              <a:lnTo>
                <a:pt x="689993" y="2395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E6A5FE-D20D-404E-BA30-524528432997}">
      <dsp:nvSpPr>
        <dsp:cNvPr id="0" name=""/>
        <dsp:cNvSpPr/>
      </dsp:nvSpPr>
      <dsp:spPr>
        <a:xfrm>
          <a:off x="5264262" y="2190061"/>
          <a:ext cx="171072" cy="1334368"/>
        </a:xfrm>
        <a:custGeom>
          <a:avLst/>
          <a:gdLst/>
          <a:ahLst/>
          <a:cxnLst/>
          <a:rect l="0" t="0" r="0" b="0"/>
          <a:pathLst>
            <a:path>
              <a:moveTo>
                <a:pt x="0" y="0"/>
              </a:moveTo>
              <a:lnTo>
                <a:pt x="0" y="1334368"/>
              </a:lnTo>
              <a:lnTo>
                <a:pt x="171072" y="13343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C6088D-72C1-47AD-BEA3-6A417D9DC693}">
      <dsp:nvSpPr>
        <dsp:cNvPr id="0" name=""/>
        <dsp:cNvSpPr/>
      </dsp:nvSpPr>
      <dsp:spPr>
        <a:xfrm>
          <a:off x="5264262" y="2190061"/>
          <a:ext cx="171072" cy="524623"/>
        </a:xfrm>
        <a:custGeom>
          <a:avLst/>
          <a:gdLst/>
          <a:ahLst/>
          <a:cxnLst/>
          <a:rect l="0" t="0" r="0" b="0"/>
          <a:pathLst>
            <a:path>
              <a:moveTo>
                <a:pt x="0" y="0"/>
              </a:moveTo>
              <a:lnTo>
                <a:pt x="0" y="524623"/>
              </a:lnTo>
              <a:lnTo>
                <a:pt x="171072" y="52462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59D021-B414-4DB4-B587-46FF579AF18F}">
      <dsp:nvSpPr>
        <dsp:cNvPr id="0" name=""/>
        <dsp:cNvSpPr/>
      </dsp:nvSpPr>
      <dsp:spPr>
        <a:xfrm>
          <a:off x="5720456" y="1380316"/>
          <a:ext cx="689993" cy="239502"/>
        </a:xfrm>
        <a:custGeom>
          <a:avLst/>
          <a:gdLst/>
          <a:ahLst/>
          <a:cxnLst/>
          <a:rect l="0" t="0" r="0" b="0"/>
          <a:pathLst>
            <a:path>
              <a:moveTo>
                <a:pt x="689993" y="0"/>
              </a:moveTo>
              <a:lnTo>
                <a:pt x="689993" y="119751"/>
              </a:lnTo>
              <a:lnTo>
                <a:pt x="0" y="119751"/>
              </a:lnTo>
              <a:lnTo>
                <a:pt x="0" y="2395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79D77F-434F-47C1-A77D-20C1C9CF0D68}">
      <dsp:nvSpPr>
        <dsp:cNvPr id="0" name=""/>
        <dsp:cNvSpPr/>
      </dsp:nvSpPr>
      <dsp:spPr>
        <a:xfrm>
          <a:off x="4197908" y="570571"/>
          <a:ext cx="2212542" cy="239502"/>
        </a:xfrm>
        <a:custGeom>
          <a:avLst/>
          <a:gdLst/>
          <a:ahLst/>
          <a:cxnLst/>
          <a:rect l="0" t="0" r="0" b="0"/>
          <a:pathLst>
            <a:path>
              <a:moveTo>
                <a:pt x="0" y="0"/>
              </a:moveTo>
              <a:lnTo>
                <a:pt x="0" y="119751"/>
              </a:lnTo>
              <a:lnTo>
                <a:pt x="2212542" y="119751"/>
              </a:lnTo>
              <a:lnTo>
                <a:pt x="2212542" y="2395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A6AC38-0788-4230-9EE8-C78E7773D989}">
      <dsp:nvSpPr>
        <dsp:cNvPr id="0" name=""/>
        <dsp:cNvSpPr/>
      </dsp:nvSpPr>
      <dsp:spPr>
        <a:xfrm>
          <a:off x="3599153" y="1380316"/>
          <a:ext cx="171072" cy="2144113"/>
        </a:xfrm>
        <a:custGeom>
          <a:avLst/>
          <a:gdLst/>
          <a:ahLst/>
          <a:cxnLst/>
          <a:rect l="0" t="0" r="0" b="0"/>
          <a:pathLst>
            <a:path>
              <a:moveTo>
                <a:pt x="0" y="0"/>
              </a:moveTo>
              <a:lnTo>
                <a:pt x="0" y="2144113"/>
              </a:lnTo>
              <a:lnTo>
                <a:pt x="171072" y="21441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D69486-C7C3-4D9D-8FC5-B15F2ECD0560}">
      <dsp:nvSpPr>
        <dsp:cNvPr id="0" name=""/>
        <dsp:cNvSpPr/>
      </dsp:nvSpPr>
      <dsp:spPr>
        <a:xfrm>
          <a:off x="3599153" y="1380316"/>
          <a:ext cx="171072" cy="1334368"/>
        </a:xfrm>
        <a:custGeom>
          <a:avLst/>
          <a:gdLst/>
          <a:ahLst/>
          <a:cxnLst/>
          <a:rect l="0" t="0" r="0" b="0"/>
          <a:pathLst>
            <a:path>
              <a:moveTo>
                <a:pt x="0" y="0"/>
              </a:moveTo>
              <a:lnTo>
                <a:pt x="0" y="1334368"/>
              </a:lnTo>
              <a:lnTo>
                <a:pt x="171072" y="13343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FEABD4-99D2-4121-81E7-04282BCF1E81}">
      <dsp:nvSpPr>
        <dsp:cNvPr id="0" name=""/>
        <dsp:cNvSpPr/>
      </dsp:nvSpPr>
      <dsp:spPr>
        <a:xfrm>
          <a:off x="3599153" y="1380316"/>
          <a:ext cx="171072" cy="524623"/>
        </a:xfrm>
        <a:custGeom>
          <a:avLst/>
          <a:gdLst/>
          <a:ahLst/>
          <a:cxnLst/>
          <a:rect l="0" t="0" r="0" b="0"/>
          <a:pathLst>
            <a:path>
              <a:moveTo>
                <a:pt x="0" y="0"/>
              </a:moveTo>
              <a:lnTo>
                <a:pt x="0" y="524623"/>
              </a:lnTo>
              <a:lnTo>
                <a:pt x="171072" y="52462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9CBC05-66D2-4FCF-958F-AC91E9B5FB6B}">
      <dsp:nvSpPr>
        <dsp:cNvPr id="0" name=""/>
        <dsp:cNvSpPr/>
      </dsp:nvSpPr>
      <dsp:spPr>
        <a:xfrm>
          <a:off x="4055347" y="570571"/>
          <a:ext cx="142560" cy="239502"/>
        </a:xfrm>
        <a:custGeom>
          <a:avLst/>
          <a:gdLst/>
          <a:ahLst/>
          <a:cxnLst/>
          <a:rect l="0" t="0" r="0" b="0"/>
          <a:pathLst>
            <a:path>
              <a:moveTo>
                <a:pt x="142560" y="0"/>
              </a:moveTo>
              <a:lnTo>
                <a:pt x="142560" y="119751"/>
              </a:lnTo>
              <a:lnTo>
                <a:pt x="0" y="119751"/>
              </a:lnTo>
              <a:lnTo>
                <a:pt x="0" y="2395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C4133D-D0A3-47C0-8A19-99748F896FED}">
      <dsp:nvSpPr>
        <dsp:cNvPr id="0" name=""/>
        <dsp:cNvSpPr/>
      </dsp:nvSpPr>
      <dsp:spPr>
        <a:xfrm>
          <a:off x="2219165" y="2190061"/>
          <a:ext cx="171072" cy="2144113"/>
        </a:xfrm>
        <a:custGeom>
          <a:avLst/>
          <a:gdLst/>
          <a:ahLst/>
          <a:cxnLst/>
          <a:rect l="0" t="0" r="0" b="0"/>
          <a:pathLst>
            <a:path>
              <a:moveTo>
                <a:pt x="0" y="0"/>
              </a:moveTo>
              <a:lnTo>
                <a:pt x="0" y="2144113"/>
              </a:lnTo>
              <a:lnTo>
                <a:pt x="171072" y="21441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7BFADC-27C8-41AE-9EEE-648942AFFD48}">
      <dsp:nvSpPr>
        <dsp:cNvPr id="0" name=""/>
        <dsp:cNvSpPr/>
      </dsp:nvSpPr>
      <dsp:spPr>
        <a:xfrm>
          <a:off x="2219165" y="2190061"/>
          <a:ext cx="171072" cy="1334368"/>
        </a:xfrm>
        <a:custGeom>
          <a:avLst/>
          <a:gdLst/>
          <a:ahLst/>
          <a:cxnLst/>
          <a:rect l="0" t="0" r="0" b="0"/>
          <a:pathLst>
            <a:path>
              <a:moveTo>
                <a:pt x="0" y="0"/>
              </a:moveTo>
              <a:lnTo>
                <a:pt x="0" y="1334368"/>
              </a:lnTo>
              <a:lnTo>
                <a:pt x="171072" y="13343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948A76-CCD6-4B2E-B57C-C1F228B14F89}">
      <dsp:nvSpPr>
        <dsp:cNvPr id="0" name=""/>
        <dsp:cNvSpPr/>
      </dsp:nvSpPr>
      <dsp:spPr>
        <a:xfrm>
          <a:off x="2219165" y="2190061"/>
          <a:ext cx="171072" cy="524623"/>
        </a:xfrm>
        <a:custGeom>
          <a:avLst/>
          <a:gdLst/>
          <a:ahLst/>
          <a:cxnLst/>
          <a:rect l="0" t="0" r="0" b="0"/>
          <a:pathLst>
            <a:path>
              <a:moveTo>
                <a:pt x="0" y="0"/>
              </a:moveTo>
              <a:lnTo>
                <a:pt x="0" y="524623"/>
              </a:lnTo>
              <a:lnTo>
                <a:pt x="171072" y="52462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57B783-F7E2-4734-B556-971DFB252C0A}">
      <dsp:nvSpPr>
        <dsp:cNvPr id="0" name=""/>
        <dsp:cNvSpPr/>
      </dsp:nvSpPr>
      <dsp:spPr>
        <a:xfrm>
          <a:off x="1985365" y="1380316"/>
          <a:ext cx="689993" cy="239502"/>
        </a:xfrm>
        <a:custGeom>
          <a:avLst/>
          <a:gdLst/>
          <a:ahLst/>
          <a:cxnLst/>
          <a:rect l="0" t="0" r="0" b="0"/>
          <a:pathLst>
            <a:path>
              <a:moveTo>
                <a:pt x="0" y="0"/>
              </a:moveTo>
              <a:lnTo>
                <a:pt x="0" y="119751"/>
              </a:lnTo>
              <a:lnTo>
                <a:pt x="689993" y="119751"/>
              </a:lnTo>
              <a:lnTo>
                <a:pt x="689993" y="2395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3AB99D-E117-4E80-B6F4-E6BF204C719B}">
      <dsp:nvSpPr>
        <dsp:cNvPr id="0" name=""/>
        <dsp:cNvSpPr/>
      </dsp:nvSpPr>
      <dsp:spPr>
        <a:xfrm>
          <a:off x="839177" y="2190061"/>
          <a:ext cx="171072" cy="2144113"/>
        </a:xfrm>
        <a:custGeom>
          <a:avLst/>
          <a:gdLst/>
          <a:ahLst/>
          <a:cxnLst/>
          <a:rect l="0" t="0" r="0" b="0"/>
          <a:pathLst>
            <a:path>
              <a:moveTo>
                <a:pt x="0" y="0"/>
              </a:moveTo>
              <a:lnTo>
                <a:pt x="0" y="2144113"/>
              </a:lnTo>
              <a:lnTo>
                <a:pt x="171072" y="214411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B808EC-DCDC-41AC-8302-B6EE74BB9F1C}">
      <dsp:nvSpPr>
        <dsp:cNvPr id="0" name=""/>
        <dsp:cNvSpPr/>
      </dsp:nvSpPr>
      <dsp:spPr>
        <a:xfrm>
          <a:off x="839177" y="2190061"/>
          <a:ext cx="171072" cy="1334368"/>
        </a:xfrm>
        <a:custGeom>
          <a:avLst/>
          <a:gdLst/>
          <a:ahLst/>
          <a:cxnLst/>
          <a:rect l="0" t="0" r="0" b="0"/>
          <a:pathLst>
            <a:path>
              <a:moveTo>
                <a:pt x="0" y="0"/>
              </a:moveTo>
              <a:lnTo>
                <a:pt x="0" y="1334368"/>
              </a:lnTo>
              <a:lnTo>
                <a:pt x="171072" y="133436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228114-8A3A-4403-A095-238E8024DBA0}">
      <dsp:nvSpPr>
        <dsp:cNvPr id="0" name=""/>
        <dsp:cNvSpPr/>
      </dsp:nvSpPr>
      <dsp:spPr>
        <a:xfrm>
          <a:off x="839177" y="2190061"/>
          <a:ext cx="171072" cy="524623"/>
        </a:xfrm>
        <a:custGeom>
          <a:avLst/>
          <a:gdLst/>
          <a:ahLst/>
          <a:cxnLst/>
          <a:rect l="0" t="0" r="0" b="0"/>
          <a:pathLst>
            <a:path>
              <a:moveTo>
                <a:pt x="0" y="0"/>
              </a:moveTo>
              <a:lnTo>
                <a:pt x="0" y="524623"/>
              </a:lnTo>
              <a:lnTo>
                <a:pt x="171072" y="52462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C73F05-BC1B-475F-8ED0-C50ACED677BE}">
      <dsp:nvSpPr>
        <dsp:cNvPr id="0" name=""/>
        <dsp:cNvSpPr/>
      </dsp:nvSpPr>
      <dsp:spPr>
        <a:xfrm>
          <a:off x="1295371" y="1380316"/>
          <a:ext cx="689993" cy="239502"/>
        </a:xfrm>
        <a:custGeom>
          <a:avLst/>
          <a:gdLst/>
          <a:ahLst/>
          <a:cxnLst/>
          <a:rect l="0" t="0" r="0" b="0"/>
          <a:pathLst>
            <a:path>
              <a:moveTo>
                <a:pt x="689993" y="0"/>
              </a:moveTo>
              <a:lnTo>
                <a:pt x="689993" y="119751"/>
              </a:lnTo>
              <a:lnTo>
                <a:pt x="0" y="119751"/>
              </a:lnTo>
              <a:lnTo>
                <a:pt x="0" y="2395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A60BBF-B1D1-49B5-A25D-0B7FB5145BED}">
      <dsp:nvSpPr>
        <dsp:cNvPr id="0" name=""/>
        <dsp:cNvSpPr/>
      </dsp:nvSpPr>
      <dsp:spPr>
        <a:xfrm>
          <a:off x="1985365" y="570571"/>
          <a:ext cx="2212542" cy="239502"/>
        </a:xfrm>
        <a:custGeom>
          <a:avLst/>
          <a:gdLst/>
          <a:ahLst/>
          <a:cxnLst/>
          <a:rect l="0" t="0" r="0" b="0"/>
          <a:pathLst>
            <a:path>
              <a:moveTo>
                <a:pt x="2212542" y="0"/>
              </a:moveTo>
              <a:lnTo>
                <a:pt x="2212542" y="119751"/>
              </a:lnTo>
              <a:lnTo>
                <a:pt x="0" y="119751"/>
              </a:lnTo>
              <a:lnTo>
                <a:pt x="0" y="2395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7379A8-41C4-4FD7-9859-8C254391543C}">
      <dsp:nvSpPr>
        <dsp:cNvPr id="0" name=""/>
        <dsp:cNvSpPr/>
      </dsp:nvSpPr>
      <dsp:spPr>
        <a:xfrm>
          <a:off x="3627665" y="32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Total Project Score</a:t>
          </a:r>
          <a:endParaRPr lang="en-GB" sz="1500" kern="1200" dirty="0"/>
        </a:p>
      </dsp:txBody>
      <dsp:txXfrm>
        <a:off x="3627665" y="328"/>
        <a:ext cx="1140485" cy="570242"/>
      </dsp:txXfrm>
    </dsp:sp>
    <dsp:sp modelId="{839EC777-CCAF-4E11-A176-FE36436DA159}">
      <dsp:nvSpPr>
        <dsp:cNvPr id="0" name=""/>
        <dsp:cNvSpPr/>
      </dsp:nvSpPr>
      <dsp:spPr>
        <a:xfrm>
          <a:off x="1415122" y="81007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Value To The Organization</a:t>
          </a:r>
          <a:endParaRPr lang="en-GB" sz="1500" kern="1200" dirty="0"/>
        </a:p>
      </dsp:txBody>
      <dsp:txXfrm>
        <a:off x="1415122" y="810073"/>
        <a:ext cx="1140485" cy="570242"/>
      </dsp:txXfrm>
    </dsp:sp>
    <dsp:sp modelId="{46F58884-8B1D-4525-AAAC-9130549B0257}">
      <dsp:nvSpPr>
        <dsp:cNvPr id="0" name=""/>
        <dsp:cNvSpPr/>
      </dsp:nvSpPr>
      <dsp:spPr>
        <a:xfrm>
          <a:off x="725129" y="161981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Financial</a:t>
          </a:r>
          <a:endParaRPr lang="en-GB" sz="1500" kern="1200" dirty="0"/>
        </a:p>
      </dsp:txBody>
      <dsp:txXfrm>
        <a:off x="725129" y="1619818"/>
        <a:ext cx="1140485" cy="570242"/>
      </dsp:txXfrm>
    </dsp:sp>
    <dsp:sp modelId="{E9077B75-9766-43CF-BB15-9B0DC8BCADED}">
      <dsp:nvSpPr>
        <dsp:cNvPr id="0" name=""/>
        <dsp:cNvSpPr/>
      </dsp:nvSpPr>
      <dsp:spPr>
        <a:xfrm>
          <a:off x="1010250" y="242956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ROI</a:t>
          </a:r>
          <a:endParaRPr lang="en-GB" sz="1500" kern="1200" dirty="0"/>
        </a:p>
      </dsp:txBody>
      <dsp:txXfrm>
        <a:off x="1010250" y="2429563"/>
        <a:ext cx="1140485" cy="570242"/>
      </dsp:txXfrm>
    </dsp:sp>
    <dsp:sp modelId="{484653B0-EA38-4060-BF54-440C7A661A69}">
      <dsp:nvSpPr>
        <dsp:cNvPr id="0" name=""/>
        <dsp:cNvSpPr/>
      </dsp:nvSpPr>
      <dsp:spPr>
        <a:xfrm>
          <a:off x="1010250" y="323930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Payback Period</a:t>
          </a:r>
          <a:endParaRPr lang="en-GB" sz="1500" kern="1200" dirty="0"/>
        </a:p>
      </dsp:txBody>
      <dsp:txXfrm>
        <a:off x="1010250" y="3239308"/>
        <a:ext cx="1140485" cy="570242"/>
      </dsp:txXfrm>
    </dsp:sp>
    <dsp:sp modelId="{BE064B50-930B-4F6B-BE31-0DAF06F1084F}">
      <dsp:nvSpPr>
        <dsp:cNvPr id="0" name=""/>
        <dsp:cNvSpPr/>
      </dsp:nvSpPr>
      <dsp:spPr>
        <a:xfrm>
          <a:off x="1010250" y="404905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NPV</a:t>
          </a:r>
          <a:endParaRPr lang="en-GB" sz="1500" kern="1200" dirty="0"/>
        </a:p>
      </dsp:txBody>
      <dsp:txXfrm>
        <a:off x="1010250" y="4049053"/>
        <a:ext cx="1140485" cy="570242"/>
      </dsp:txXfrm>
    </dsp:sp>
    <dsp:sp modelId="{C03EC9D4-F809-4201-A722-0DF783E9CF39}">
      <dsp:nvSpPr>
        <dsp:cNvPr id="0" name=""/>
        <dsp:cNvSpPr/>
      </dsp:nvSpPr>
      <dsp:spPr>
        <a:xfrm>
          <a:off x="2105116" y="161981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Strategic</a:t>
          </a:r>
          <a:endParaRPr lang="en-GB" sz="1500" kern="1200" dirty="0"/>
        </a:p>
      </dsp:txBody>
      <dsp:txXfrm>
        <a:off x="2105116" y="1619818"/>
        <a:ext cx="1140485" cy="570242"/>
      </dsp:txXfrm>
    </dsp:sp>
    <dsp:sp modelId="{02591BCA-E394-4D2F-B305-E41A272FDCDF}">
      <dsp:nvSpPr>
        <dsp:cNvPr id="0" name=""/>
        <dsp:cNvSpPr/>
      </dsp:nvSpPr>
      <dsp:spPr>
        <a:xfrm>
          <a:off x="2390238" y="242956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Competitive Issues</a:t>
          </a:r>
          <a:endParaRPr lang="en-GB" sz="1500" kern="1200" dirty="0"/>
        </a:p>
      </dsp:txBody>
      <dsp:txXfrm>
        <a:off x="2390238" y="2429563"/>
        <a:ext cx="1140485" cy="570242"/>
      </dsp:txXfrm>
    </dsp:sp>
    <dsp:sp modelId="{C0811978-5866-4E43-A19D-CBCF0F1B0D1E}">
      <dsp:nvSpPr>
        <dsp:cNvPr id="0" name=""/>
        <dsp:cNvSpPr/>
      </dsp:nvSpPr>
      <dsp:spPr>
        <a:xfrm>
          <a:off x="2390238" y="323930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New Business Issues</a:t>
          </a:r>
          <a:endParaRPr lang="en-GB" sz="1500" kern="1200" dirty="0"/>
        </a:p>
      </dsp:txBody>
      <dsp:txXfrm>
        <a:off x="2390238" y="3239308"/>
        <a:ext cx="1140485" cy="570242"/>
      </dsp:txXfrm>
    </dsp:sp>
    <dsp:sp modelId="{AD1AA9FA-E35A-4366-9316-1297D8D3CDF3}">
      <dsp:nvSpPr>
        <dsp:cNvPr id="0" name=""/>
        <dsp:cNvSpPr/>
      </dsp:nvSpPr>
      <dsp:spPr>
        <a:xfrm>
          <a:off x="2390238" y="404905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Capability Improvement</a:t>
          </a:r>
          <a:endParaRPr lang="en-GB" sz="1500" kern="1200" dirty="0"/>
        </a:p>
      </dsp:txBody>
      <dsp:txXfrm>
        <a:off x="2390238" y="4049053"/>
        <a:ext cx="1140485" cy="570242"/>
      </dsp:txXfrm>
    </dsp:sp>
    <dsp:sp modelId="{5CF74FE0-73F9-4A3D-AB6D-D399D7064A29}">
      <dsp:nvSpPr>
        <dsp:cNvPr id="0" name=""/>
        <dsp:cNvSpPr/>
      </dsp:nvSpPr>
      <dsp:spPr>
        <a:xfrm>
          <a:off x="3485104" y="81007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Risk Exposure</a:t>
          </a:r>
          <a:endParaRPr lang="en-GB" sz="1500" kern="1200" dirty="0"/>
        </a:p>
      </dsp:txBody>
      <dsp:txXfrm>
        <a:off x="3485104" y="810073"/>
        <a:ext cx="1140485" cy="570242"/>
      </dsp:txXfrm>
    </dsp:sp>
    <dsp:sp modelId="{DE8872BB-F30E-4322-9CA8-A9F18C0352FA}">
      <dsp:nvSpPr>
        <dsp:cNvPr id="0" name=""/>
        <dsp:cNvSpPr/>
      </dsp:nvSpPr>
      <dsp:spPr>
        <a:xfrm>
          <a:off x="3770226" y="161981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Schedule</a:t>
          </a:r>
          <a:endParaRPr lang="en-GB" sz="1500" kern="1200" dirty="0"/>
        </a:p>
      </dsp:txBody>
      <dsp:txXfrm>
        <a:off x="3770226" y="1619818"/>
        <a:ext cx="1140485" cy="570242"/>
      </dsp:txXfrm>
    </dsp:sp>
    <dsp:sp modelId="{D52FC375-4D5C-4808-AE3F-375CBB285ED0}">
      <dsp:nvSpPr>
        <dsp:cNvPr id="0" name=""/>
        <dsp:cNvSpPr/>
      </dsp:nvSpPr>
      <dsp:spPr>
        <a:xfrm>
          <a:off x="3770226" y="242956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Budget</a:t>
          </a:r>
          <a:endParaRPr lang="en-GB" sz="1500" kern="1200" dirty="0"/>
        </a:p>
      </dsp:txBody>
      <dsp:txXfrm>
        <a:off x="3770226" y="2429563"/>
        <a:ext cx="1140485" cy="570242"/>
      </dsp:txXfrm>
    </dsp:sp>
    <dsp:sp modelId="{5DBDBB36-BC01-45D6-9DE9-FA9476ECDB3F}">
      <dsp:nvSpPr>
        <dsp:cNvPr id="0" name=""/>
        <dsp:cNvSpPr/>
      </dsp:nvSpPr>
      <dsp:spPr>
        <a:xfrm>
          <a:off x="3770226" y="323930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Technical</a:t>
          </a:r>
          <a:endParaRPr lang="en-GB" sz="1500" kern="1200" dirty="0"/>
        </a:p>
      </dsp:txBody>
      <dsp:txXfrm>
        <a:off x="3770226" y="3239308"/>
        <a:ext cx="1140485" cy="570242"/>
      </dsp:txXfrm>
    </dsp:sp>
    <dsp:sp modelId="{54B088D5-DFAA-42EE-AD3E-7FDC69CCF428}">
      <dsp:nvSpPr>
        <dsp:cNvPr id="0" name=""/>
        <dsp:cNvSpPr/>
      </dsp:nvSpPr>
      <dsp:spPr>
        <a:xfrm>
          <a:off x="5840207" y="81007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Value To Others</a:t>
          </a:r>
          <a:endParaRPr lang="en-GB" sz="1500" kern="1200" dirty="0"/>
        </a:p>
      </dsp:txBody>
      <dsp:txXfrm>
        <a:off x="5840207" y="810073"/>
        <a:ext cx="1140485" cy="570242"/>
      </dsp:txXfrm>
    </dsp:sp>
    <dsp:sp modelId="{F72CA017-5AAA-4B7D-B849-40D0ADEF2660}">
      <dsp:nvSpPr>
        <dsp:cNvPr id="0" name=""/>
        <dsp:cNvSpPr/>
      </dsp:nvSpPr>
      <dsp:spPr>
        <a:xfrm>
          <a:off x="5150213" y="161981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Socio-Economic</a:t>
          </a:r>
          <a:endParaRPr lang="en-GB" sz="1500" kern="1200" dirty="0"/>
        </a:p>
      </dsp:txBody>
      <dsp:txXfrm>
        <a:off x="5150213" y="1619818"/>
        <a:ext cx="1140485" cy="570242"/>
      </dsp:txXfrm>
    </dsp:sp>
    <dsp:sp modelId="{175948D5-8653-445B-A733-8A6FC0B2F403}">
      <dsp:nvSpPr>
        <dsp:cNvPr id="0" name=""/>
        <dsp:cNvSpPr/>
      </dsp:nvSpPr>
      <dsp:spPr>
        <a:xfrm>
          <a:off x="5435335" y="242956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Jobs Creation</a:t>
          </a:r>
          <a:endParaRPr lang="en-GB" sz="1500" kern="1200" dirty="0"/>
        </a:p>
      </dsp:txBody>
      <dsp:txXfrm>
        <a:off x="5435335" y="2429563"/>
        <a:ext cx="1140485" cy="570242"/>
      </dsp:txXfrm>
    </dsp:sp>
    <dsp:sp modelId="{E1E0D5A2-CF6A-4366-8023-230C379160A1}">
      <dsp:nvSpPr>
        <dsp:cNvPr id="0" name=""/>
        <dsp:cNvSpPr/>
      </dsp:nvSpPr>
      <dsp:spPr>
        <a:xfrm>
          <a:off x="5435335" y="323930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Reduce Poverty</a:t>
          </a:r>
          <a:endParaRPr lang="en-GB" sz="1500" kern="1200" dirty="0"/>
        </a:p>
      </dsp:txBody>
      <dsp:txXfrm>
        <a:off x="5435335" y="3239308"/>
        <a:ext cx="1140485" cy="570242"/>
      </dsp:txXfrm>
    </dsp:sp>
    <dsp:sp modelId="{78617443-A3C2-402A-94D3-19BCF9914E4C}">
      <dsp:nvSpPr>
        <dsp:cNvPr id="0" name=""/>
        <dsp:cNvSpPr/>
      </dsp:nvSpPr>
      <dsp:spPr>
        <a:xfrm>
          <a:off x="6530201" y="161981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Environment</a:t>
          </a:r>
          <a:endParaRPr lang="en-GB" sz="1500" kern="1200" dirty="0"/>
        </a:p>
      </dsp:txBody>
      <dsp:txXfrm>
        <a:off x="6530201" y="1619818"/>
        <a:ext cx="1140485" cy="570242"/>
      </dsp:txXfrm>
    </dsp:sp>
    <dsp:sp modelId="{23CD9098-0422-44AA-9D85-FF8304D26C46}">
      <dsp:nvSpPr>
        <dsp:cNvPr id="0" name=""/>
        <dsp:cNvSpPr/>
      </dsp:nvSpPr>
      <dsp:spPr>
        <a:xfrm>
          <a:off x="6815323" y="2429563"/>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Pollution</a:t>
          </a:r>
          <a:endParaRPr lang="en-GB" sz="1500" kern="1200" dirty="0"/>
        </a:p>
      </dsp:txBody>
      <dsp:txXfrm>
        <a:off x="6815323" y="2429563"/>
        <a:ext cx="1140485" cy="570242"/>
      </dsp:txXfrm>
    </dsp:sp>
    <dsp:sp modelId="{0D61C818-49FE-4DBB-A5E7-D861D3E1B561}">
      <dsp:nvSpPr>
        <dsp:cNvPr id="0" name=""/>
        <dsp:cNvSpPr/>
      </dsp:nvSpPr>
      <dsp:spPr>
        <a:xfrm>
          <a:off x="6815323" y="3239308"/>
          <a:ext cx="1140485" cy="57024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CO2 Emission</a:t>
          </a:r>
          <a:endParaRPr lang="en-GB" sz="1500" kern="1200" dirty="0"/>
        </a:p>
      </dsp:txBody>
      <dsp:txXfrm>
        <a:off x="6815323" y="3239308"/>
        <a:ext cx="1140485" cy="5702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11D9453-9CB0-4F6C-83CA-BC3792CE1911}" type="datetimeFigureOut">
              <a:rPr lang="en-US" smtClean="0"/>
              <a:pPr/>
              <a:t>5/9/2014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A9E6A88-621D-4C1C-A96F-8A79975381B6}" type="slidenum">
              <a:rPr lang="en-US" smtClean="0"/>
              <a:pPr/>
              <a:t>‹Nº›</a:t>
            </a:fld>
            <a:endParaRPr lang="en-US" dirty="0"/>
          </a:p>
        </p:txBody>
      </p:sp>
    </p:spTree>
    <p:extLst>
      <p:ext uri="{BB962C8B-B14F-4D97-AF65-F5344CB8AC3E}">
        <p14:creationId xmlns:p14="http://schemas.microsoft.com/office/powerpoint/2010/main" xmlns="" val="745987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9E84AB-9821-4CFF-B035-BCF87D6028B3}" type="datetimeFigureOut">
              <a:rPr lang="en-US" smtClean="0"/>
              <a:pPr/>
              <a:t>5/9/2014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AC3EBD7-D354-4C97-8BB4-9A9E39C1C5CE}" type="slidenum">
              <a:rPr lang="en-US" smtClean="0"/>
              <a:pPr/>
              <a:t>‹Nº›</a:t>
            </a:fld>
            <a:endParaRPr lang="en-US" dirty="0"/>
          </a:p>
        </p:txBody>
      </p:sp>
    </p:spTree>
    <p:extLst>
      <p:ext uri="{BB962C8B-B14F-4D97-AF65-F5344CB8AC3E}">
        <p14:creationId xmlns:p14="http://schemas.microsoft.com/office/powerpoint/2010/main" xmlns="" val="1671229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814082" name="Rectangle 2"/>
          <p:cNvSpPr>
            <a:spLocks noGrp="1" noRot="1" noChangeAspect="1" noChangeArrowheads="1" noTextEdit="1"/>
          </p:cNvSpPr>
          <p:nvPr>
            <p:ph type="sldImg"/>
          </p:nvPr>
        </p:nvSpPr>
        <p:spPr>
          <a:xfrm>
            <a:off x="1262063" y="722313"/>
            <a:ext cx="4795837" cy="3597275"/>
          </a:xfrm>
          <a:ln/>
        </p:spPr>
      </p:sp>
      <p:sp>
        <p:nvSpPr>
          <p:cNvPr id="814083" name="Rectangle 3"/>
          <p:cNvSpPr>
            <a:spLocks noGrp="1" noChangeArrowheads="1"/>
          </p:cNvSpPr>
          <p:nvPr>
            <p:ph type="body" idx="1"/>
          </p:nvPr>
        </p:nvSpPr>
        <p:spPr bwMode="gray">
          <a:xfrm>
            <a:off x="976252" y="4559961"/>
            <a:ext cx="5362697" cy="4319322"/>
          </a:xfrm>
          <a:noFill/>
          <a:ln/>
        </p:spPr>
        <p:txBody>
          <a:bodyPr lIns="96655" tIns="48327" rIns="96655" bIns="48327"/>
          <a:lstStyle/>
          <a:p>
            <a:r>
              <a:rPr lang="en-GB" dirty="0"/>
              <a:t>Another useful breakdown that can be derived from the WBS is the Cost Breakdown Structure (CBS).  It important that costs for each work package are broken into elements since different types require different monitoring and control processes.  For example, in-house labour may be controlled through time sheets, materials through purchase orders and contracts used to control sub-contracted work.  Some cost categories will need to be isolated if earned value is to be used for cost control.</a:t>
            </a:r>
          </a:p>
          <a:p>
            <a:r>
              <a:rPr lang="en-GB" dirty="0"/>
              <a:t>The Cost Breakdown Structure is derived from the company system of allocating costs and the WBS.  Typically, budgets (estimates) for each work package are broken down into cost elements corresponding to the company system of accounts.  Actual costs charged to each work package are detailed at cost element level.  This enables work package managers to compare actual costs with baseline work package budgets to pinpoint variances and problem areas, allowing them to take any corrective action.</a:t>
            </a: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Recordemos</a:t>
            </a:r>
            <a:r>
              <a:rPr lang="en-US" dirty="0" smtClean="0"/>
              <a:t> la </a:t>
            </a:r>
            <a:r>
              <a:rPr lang="en-US" dirty="0" err="1" smtClean="0"/>
              <a:t>fase</a:t>
            </a:r>
            <a:r>
              <a:rPr lang="en-US" dirty="0" smtClean="0"/>
              <a:t> de </a:t>
            </a:r>
            <a:r>
              <a:rPr lang="en-US" dirty="0" err="1" smtClean="0"/>
              <a:t>Planificación</a:t>
            </a:r>
            <a:r>
              <a:rPr lang="en-US" dirty="0" smtClean="0"/>
              <a:t> </a:t>
            </a:r>
            <a:r>
              <a:rPr lang="en-US" dirty="0" err="1" smtClean="0"/>
              <a:t>cuando</a:t>
            </a:r>
            <a:r>
              <a:rPr lang="en-US" dirty="0" smtClean="0"/>
              <a:t> </a:t>
            </a:r>
            <a:r>
              <a:rPr lang="en-US" dirty="0" err="1" smtClean="0"/>
              <a:t>mencionábamos</a:t>
            </a:r>
            <a:r>
              <a:rPr lang="en-US" dirty="0" smtClean="0"/>
              <a:t> “</a:t>
            </a:r>
            <a:r>
              <a:rPr lang="en-US" dirty="0" err="1" smtClean="0"/>
              <a:t>Definir</a:t>
            </a:r>
            <a:r>
              <a:rPr lang="en-US" dirty="0" smtClean="0"/>
              <a:t> los </a:t>
            </a:r>
            <a:r>
              <a:rPr lang="en-US" dirty="0" err="1" smtClean="0"/>
              <a:t>Componentes</a:t>
            </a:r>
            <a:r>
              <a:rPr lang="en-US" dirty="0" smtClean="0"/>
              <a:t> de </a:t>
            </a:r>
            <a:r>
              <a:rPr lang="en-US" dirty="0" err="1" smtClean="0"/>
              <a:t>Calidad</a:t>
            </a:r>
            <a:r>
              <a:rPr lang="en-US" dirty="0" smtClean="0"/>
              <a:t> </a:t>
            </a:r>
            <a:r>
              <a:rPr lang="en-US" dirty="0" err="1" smtClean="0"/>
              <a:t>para</a:t>
            </a:r>
            <a:r>
              <a:rPr lang="en-US" dirty="0" smtClean="0"/>
              <a:t> la </a:t>
            </a:r>
            <a:r>
              <a:rPr lang="en-US" dirty="0" err="1" smtClean="0"/>
              <a:t>Sostenibilidad</a:t>
            </a:r>
            <a:r>
              <a:rPr lang="en-US" dirty="0" smtClean="0"/>
              <a:t>”</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12</a:t>
            </a:fld>
            <a:endParaRPr lang="en-US" dirty="0"/>
          </a:p>
        </p:txBody>
      </p:sp>
    </p:spTree>
    <p:extLst>
      <p:ext uri="{BB962C8B-B14F-4D97-AF65-F5344CB8AC3E}">
        <p14:creationId xmlns:p14="http://schemas.microsoft.com/office/powerpoint/2010/main" xmlns="" val="227929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06306" name="Rectangle 2"/>
          <p:cNvSpPr>
            <a:spLocks noGrp="1" noRot="1" noChangeAspect="1" noChangeArrowheads="1" noTextEdit="1"/>
          </p:cNvSpPr>
          <p:nvPr>
            <p:ph type="sldImg"/>
          </p:nvPr>
        </p:nvSpPr>
        <p:spPr>
          <a:xfrm>
            <a:off x="1260475" y="722313"/>
            <a:ext cx="4795838" cy="3597275"/>
          </a:xfrm>
          <a:ln/>
        </p:spPr>
      </p:sp>
      <p:sp>
        <p:nvSpPr>
          <p:cNvPr id="1506307" name="Rectangle 3"/>
          <p:cNvSpPr>
            <a:spLocks noGrp="1" noChangeArrowheads="1"/>
          </p:cNvSpPr>
          <p:nvPr>
            <p:ph type="body" idx="1"/>
          </p:nvPr>
        </p:nvSpPr>
        <p:spPr>
          <a:xfrm>
            <a:off x="976252" y="4559961"/>
            <a:ext cx="5362697" cy="4319322"/>
          </a:xfrm>
          <a:noFill/>
          <a:ln/>
        </p:spPr>
        <p:txBody>
          <a:bodyPr lIns="96655" tIns="48327" rIns="96655" bIns="48327"/>
          <a:lstStyle/>
          <a:p>
            <a:r>
              <a:rPr lang="en-GB" b="1" dirty="0"/>
              <a:t>Key points:</a:t>
            </a:r>
          </a:p>
          <a:p>
            <a:pPr lvl="1" algn="just"/>
            <a:r>
              <a:rPr lang="en-GB" dirty="0">
                <a:latin typeface="ZapfCalligr BT" pitchFamily="18" charset="0"/>
              </a:rPr>
              <a:t>the requirements for quality are defined in measureable terms as acceptance criteria.  </a:t>
            </a:r>
          </a:p>
          <a:p>
            <a:pPr lvl="1" algn="just"/>
            <a:r>
              <a:rPr lang="en-GB" dirty="0">
                <a:latin typeface="ZapfCalligr BT" pitchFamily="18" charset="0"/>
              </a:rPr>
              <a:t>outputs and processes can only be fit for purpose if the purpose is understood.</a:t>
            </a:r>
          </a:p>
          <a:p>
            <a:pPr lvl="1" algn="just"/>
            <a:r>
              <a:rPr lang="en-GB" dirty="0">
                <a:latin typeface="ZapfCalligr BT" pitchFamily="18" charset="0"/>
              </a:rPr>
              <a:t>definition of requirements enables the project manager to trade off between scope, time, cost and quality.</a:t>
            </a:r>
          </a:p>
          <a:p>
            <a:r>
              <a:rPr lang="en-US" sz="1300" dirty="0"/>
              <a:t/>
            </a:r>
            <a:br>
              <a:rPr lang="en-US" sz="1300" dirty="0"/>
            </a:br>
            <a:r>
              <a:rPr lang="en-US" sz="1300" b="1" dirty="0"/>
              <a:t>Also from ISO </a:t>
            </a:r>
            <a:r>
              <a:rPr lang="en-US" sz="1300" b="1" dirty="0" smtClean="0"/>
              <a:t>9001 </a:t>
            </a:r>
            <a:r>
              <a:rPr lang="en-US" sz="1300" b="1" dirty="0"/>
              <a:t>on Quality </a:t>
            </a:r>
            <a:r>
              <a:rPr lang="en-US" sz="1300" b="1" dirty="0" smtClean="0"/>
              <a:t>Management</a:t>
            </a:r>
            <a:endParaRPr lang="en-US" sz="1300" b="1" dirty="0"/>
          </a:p>
          <a:p>
            <a:pPr marL="181240" indent="-181240">
              <a:buFont typeface="Arial" pitchFamily="34" charset="0"/>
              <a:buChar char="•"/>
            </a:pPr>
            <a:r>
              <a:rPr lang="en-US" sz="1300" dirty="0"/>
              <a:t>Customer Focus</a:t>
            </a:r>
          </a:p>
          <a:p>
            <a:pPr marL="181240" indent="-181240">
              <a:buFont typeface="Arial" pitchFamily="34" charset="0"/>
              <a:buChar char="•"/>
            </a:pPr>
            <a:r>
              <a:rPr lang="en-US" sz="1300" dirty="0"/>
              <a:t>Leadership</a:t>
            </a:r>
          </a:p>
          <a:p>
            <a:pPr marL="181240" indent="-181240">
              <a:buFont typeface="Arial" pitchFamily="34" charset="0"/>
              <a:buChar char="•"/>
            </a:pPr>
            <a:r>
              <a:rPr lang="en-US" sz="1300" dirty="0"/>
              <a:t>Involvement of people</a:t>
            </a:r>
          </a:p>
          <a:p>
            <a:pPr marL="181240" indent="-181240">
              <a:buFont typeface="Arial" pitchFamily="34" charset="0"/>
              <a:buChar char="•"/>
            </a:pPr>
            <a:r>
              <a:rPr lang="en-US" sz="1300" dirty="0"/>
              <a:t>Process Approach</a:t>
            </a:r>
          </a:p>
          <a:p>
            <a:pPr marL="181240" indent="-181240">
              <a:buFont typeface="Arial" pitchFamily="34" charset="0"/>
              <a:buChar char="•"/>
            </a:pPr>
            <a:r>
              <a:rPr lang="en-US" sz="1300" dirty="0"/>
              <a:t>System approach to management</a:t>
            </a:r>
          </a:p>
          <a:p>
            <a:pPr marL="181240" indent="-181240">
              <a:buFont typeface="Arial" pitchFamily="34" charset="0"/>
              <a:buChar char="•"/>
            </a:pPr>
            <a:r>
              <a:rPr lang="en-US" sz="1300" dirty="0"/>
              <a:t>Continuous Improvement</a:t>
            </a:r>
          </a:p>
          <a:p>
            <a:pPr marL="181240" indent="-181240">
              <a:buFont typeface="Arial" pitchFamily="34" charset="0"/>
              <a:buChar char="•"/>
            </a:pPr>
            <a:r>
              <a:rPr lang="en-US" sz="1300" dirty="0"/>
              <a:t>Factual approach to decision making</a:t>
            </a:r>
          </a:p>
          <a:p>
            <a:pPr marL="181240" indent="-181240">
              <a:buFont typeface="Arial" pitchFamily="34" charset="0"/>
              <a:buChar char="•"/>
            </a:pPr>
            <a:r>
              <a:rPr lang="en-US" sz="1300" dirty="0"/>
              <a:t>Mutually beneficial supplier</a:t>
            </a:r>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08354" name="Rectangle 2"/>
          <p:cNvSpPr>
            <a:spLocks noGrp="1" noRot="1" noChangeAspect="1" noChangeArrowheads="1" noTextEdit="1"/>
          </p:cNvSpPr>
          <p:nvPr>
            <p:ph type="sldImg"/>
          </p:nvPr>
        </p:nvSpPr>
        <p:spPr>
          <a:xfrm>
            <a:off x="1262063" y="722313"/>
            <a:ext cx="4795837" cy="3597275"/>
          </a:xfrm>
          <a:ln/>
        </p:spPr>
      </p:sp>
      <p:sp>
        <p:nvSpPr>
          <p:cNvPr id="1508355" name="Rectangle 3"/>
          <p:cNvSpPr>
            <a:spLocks noGrp="1" noChangeArrowheads="1"/>
          </p:cNvSpPr>
          <p:nvPr>
            <p:ph type="body" idx="1"/>
          </p:nvPr>
        </p:nvSpPr>
        <p:spPr>
          <a:xfrm>
            <a:off x="976252" y="4559961"/>
            <a:ext cx="5362697" cy="4319322"/>
          </a:xfrm>
        </p:spPr>
        <p:txBody>
          <a:bodyPr/>
          <a:lstStyle/>
          <a:p>
            <a:r>
              <a:rPr lang="en-GB" dirty="0"/>
              <a:t>Management is responsible for creating an environment for quality for the project.  This is shared by the </a:t>
            </a:r>
            <a:r>
              <a:rPr lang="en-GB" dirty="0" smtClean="0"/>
              <a:t>organization </a:t>
            </a:r>
            <a:r>
              <a:rPr lang="en-GB" dirty="0"/>
              <a:t>and project (ISO 10006, Section 5, Quality in project management processes).</a:t>
            </a:r>
          </a:p>
          <a:p>
            <a:r>
              <a:rPr lang="en-GB" dirty="0"/>
              <a:t>The objectives, responsibilities, processes and methods for achieving quality at an </a:t>
            </a:r>
            <a:r>
              <a:rPr lang="en-GB" dirty="0" smtClean="0"/>
              <a:t>organizational </a:t>
            </a:r>
            <a:r>
              <a:rPr lang="en-GB" dirty="0"/>
              <a:t>level are typically defined in the </a:t>
            </a:r>
            <a:r>
              <a:rPr lang="en-GB" dirty="0" smtClean="0"/>
              <a:t>organization’s </a:t>
            </a:r>
            <a:r>
              <a:rPr lang="en-GB" dirty="0"/>
              <a:t>Quality Management System.  The Project Manager is responsible for creating and implementing a quality management system for the project.  This is defined in a Project Quality Management Plan.</a:t>
            </a:r>
          </a:p>
          <a:p>
            <a:r>
              <a:rPr lang="en-GB" dirty="0"/>
              <a:t>The Plan sets out specific quality practices, resources and the sequence of quality management activities required to achieve the project objectives.  It will also refer to processes and requirements defined in the </a:t>
            </a:r>
            <a:r>
              <a:rPr lang="en-GB" dirty="0" smtClean="0"/>
              <a:t>organization’s </a:t>
            </a:r>
            <a:r>
              <a:rPr lang="en-GB" dirty="0"/>
              <a:t>quality management system. </a:t>
            </a: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10402" name="Rectangle 2"/>
          <p:cNvSpPr>
            <a:spLocks noGrp="1" noRot="1" noChangeAspect="1" noChangeArrowheads="1" noTextEdit="1"/>
          </p:cNvSpPr>
          <p:nvPr>
            <p:ph type="sldImg"/>
          </p:nvPr>
        </p:nvSpPr>
        <p:spPr>
          <a:xfrm>
            <a:off x="1262063" y="722313"/>
            <a:ext cx="4795837" cy="3597275"/>
          </a:xfrm>
          <a:ln/>
        </p:spPr>
      </p:sp>
      <p:sp>
        <p:nvSpPr>
          <p:cNvPr id="1510403" name="Rectangle 3"/>
          <p:cNvSpPr>
            <a:spLocks noGrp="1" noChangeArrowheads="1"/>
          </p:cNvSpPr>
          <p:nvPr>
            <p:ph type="body" idx="1"/>
          </p:nvPr>
        </p:nvSpPr>
        <p:spPr>
          <a:xfrm>
            <a:off x="976252" y="4559961"/>
            <a:ext cx="5362697" cy="4319322"/>
          </a:xfrm>
        </p:spPr>
        <p:txBody>
          <a:bodyPr/>
          <a:lstStyle/>
          <a:p>
            <a:pPr>
              <a:spcAft>
                <a:spcPct val="30000"/>
              </a:spcAft>
            </a:pPr>
            <a:r>
              <a:rPr lang="en-GB" dirty="0"/>
              <a:t>The Quality Environment essentially covers four processes:</a:t>
            </a:r>
          </a:p>
          <a:p>
            <a:pPr>
              <a:spcAft>
                <a:spcPct val="30000"/>
              </a:spcAft>
            </a:pPr>
            <a:r>
              <a:rPr lang="en-US" b="1" dirty="0"/>
              <a:t>Quality Planning</a:t>
            </a:r>
            <a:r>
              <a:rPr lang="en-US" dirty="0"/>
              <a:t> – </a:t>
            </a:r>
            <a:r>
              <a:rPr lang="en-GB" dirty="0"/>
              <a:t>defining standards, criteria to be achieved, appropriate actions to ensure the required quality is achieved.   The Quality </a:t>
            </a:r>
            <a:r>
              <a:rPr lang="en-US" dirty="0"/>
              <a:t>Plan provides guidance to project stakeholders on how quality management will be performed on the project.  It includes a statement on stakeholder expectations, success criteria, standards applicable, how they will be applied and how quality will be assured through specific actions, e.g. auditing.</a:t>
            </a:r>
          </a:p>
          <a:p>
            <a:pPr>
              <a:spcAft>
                <a:spcPct val="30000"/>
              </a:spcAft>
            </a:pPr>
            <a:r>
              <a:rPr lang="en-US" b="1" dirty="0"/>
              <a:t>Quality Assurance</a:t>
            </a:r>
            <a:r>
              <a:rPr lang="en-US" dirty="0"/>
              <a:t> – this </a:t>
            </a:r>
            <a:r>
              <a:rPr lang="en-GB" dirty="0"/>
              <a:t>involves pre-planned, regular reviews &amp; independent audits to verify that work is being carried out consistently in accordance with defined procedures, and to provide confidence to stakeholders that the project will satisfy relevant quality requirements and standards.  </a:t>
            </a:r>
          </a:p>
          <a:p>
            <a:pPr>
              <a:spcAft>
                <a:spcPct val="30000"/>
              </a:spcAft>
            </a:pPr>
            <a:r>
              <a:rPr lang="en-US" b="1" dirty="0"/>
              <a:t>Quality Control</a:t>
            </a:r>
            <a:r>
              <a:rPr lang="en-US" dirty="0"/>
              <a:t> – the process of monitoring project results, evaluation to verify results are compliant with relevant standards and taking corrective action to eliminate causes or address unsatisfactory performance.  Typically includes visual inspection, testing or trials to verify that the project deliverables conform to specification, that they are fit for purpose and meet stakeholder’s expectations.</a:t>
            </a:r>
          </a:p>
          <a:p>
            <a:pPr>
              <a:spcAft>
                <a:spcPct val="30000"/>
              </a:spcAft>
            </a:pPr>
            <a:r>
              <a:rPr lang="en-US" b="1" dirty="0">
                <a:cs typeface="Times New Roman" pitchFamily="18" charset="0"/>
              </a:rPr>
              <a:t>Continuous improvement</a:t>
            </a:r>
            <a:r>
              <a:rPr lang="en-US" dirty="0">
                <a:cs typeface="Times New Roman" pitchFamily="18" charset="0"/>
              </a:rPr>
              <a:t> – continual systematic approaches to quality improvement such as TQM, ‘six sigma’, Kaizen.  The focus is on specifying requirements tightly and meeting them as effectively and efficiently as possible.  In order to measure success </a:t>
            </a:r>
            <a:r>
              <a:rPr lang="en-US" dirty="0" smtClean="0">
                <a:cs typeface="Times New Roman" pitchFamily="18" charset="0"/>
              </a:rPr>
              <a:t>organizations </a:t>
            </a:r>
            <a:r>
              <a:rPr lang="en-US" dirty="0">
                <a:cs typeface="Times New Roman" pitchFamily="18" charset="0"/>
              </a:rPr>
              <a:t>use maturity models (e.g. the EFQM excellence model) which provide focus, motivation and mechanisms for objectively improving performance in every aspect of the business.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16546" name="Rectangle 2"/>
          <p:cNvSpPr>
            <a:spLocks noGrp="1" noRot="1" noChangeAspect="1" noChangeArrowheads="1" noTextEdit="1"/>
          </p:cNvSpPr>
          <p:nvPr>
            <p:ph type="sldImg"/>
          </p:nvPr>
        </p:nvSpPr>
        <p:spPr>
          <a:xfrm>
            <a:off x="1262063" y="722313"/>
            <a:ext cx="4795837" cy="3597275"/>
          </a:xfrm>
          <a:ln/>
        </p:spPr>
      </p:sp>
      <p:sp>
        <p:nvSpPr>
          <p:cNvPr id="1516547" name="Rectangle 3"/>
          <p:cNvSpPr>
            <a:spLocks noGrp="1" noChangeArrowheads="1"/>
          </p:cNvSpPr>
          <p:nvPr>
            <p:ph type="body" idx="1"/>
          </p:nvPr>
        </p:nvSpPr>
        <p:spPr>
          <a:xfrm>
            <a:off x="976252" y="4559961"/>
            <a:ext cx="5362697" cy="4319322"/>
          </a:xfrm>
        </p:spPr>
        <p:txBody>
          <a:bodyPr/>
          <a:lstStyle/>
          <a:p>
            <a:pPr>
              <a:lnSpc>
                <a:spcPct val="90000"/>
              </a:lnSpc>
              <a:spcAft>
                <a:spcPct val="40000"/>
              </a:spcAft>
            </a:pPr>
            <a:r>
              <a:rPr lang="en-GB" b="1" dirty="0"/>
              <a:t>Cause &amp; Effect</a:t>
            </a:r>
            <a:r>
              <a:rPr lang="en-GB" dirty="0"/>
              <a:t> (Ishikawa) – is simply a graphical technique to help develop an understanding of how certain causes may lead to a particular effect. </a:t>
            </a:r>
          </a:p>
          <a:p>
            <a:pPr>
              <a:lnSpc>
                <a:spcPct val="90000"/>
              </a:lnSpc>
              <a:spcAft>
                <a:spcPct val="40000"/>
              </a:spcAft>
            </a:pPr>
            <a:r>
              <a:rPr lang="en-GB" b="1" dirty="0"/>
              <a:t>Pareto</a:t>
            </a:r>
            <a:r>
              <a:rPr lang="en-GB" dirty="0"/>
              <a:t> – a type of histogram that orders the information in a particular way.  This gives rise to the Pareto principle that 80% of the problems are the result of 20% of the causes.  This enables us to direct problem solving where it will be most effective. </a:t>
            </a:r>
          </a:p>
          <a:p>
            <a:pPr>
              <a:lnSpc>
                <a:spcPct val="90000"/>
              </a:lnSpc>
              <a:spcAft>
                <a:spcPct val="40000"/>
              </a:spcAft>
            </a:pPr>
            <a:r>
              <a:rPr lang="en-GB" b="1" dirty="0"/>
              <a:t>Run Chart</a:t>
            </a:r>
            <a:r>
              <a:rPr lang="en-GB" dirty="0"/>
              <a:t> – plots the history of a single variable.  For example if a key performance criteria for a project was the variance between actual cost and budget cost, this variable could be plotted over time to track its variation and identify trends.</a:t>
            </a:r>
          </a:p>
          <a:p>
            <a:pPr>
              <a:lnSpc>
                <a:spcPct val="90000"/>
              </a:lnSpc>
              <a:spcAft>
                <a:spcPct val="40000"/>
              </a:spcAft>
            </a:pPr>
            <a:r>
              <a:rPr lang="en-GB" b="1" dirty="0"/>
              <a:t>Control Chart</a:t>
            </a:r>
            <a:r>
              <a:rPr lang="en-GB" dirty="0"/>
              <a:t> – plots value for each of a number of outputs of the same process.  It also sets tolerances for the values measured.  This allows us to identify if the process is in or out of control.  For example plotting the results of a test on each weld on the ship to ensure our welding process was within acceptable control limits.  </a:t>
            </a:r>
          </a:p>
          <a:p>
            <a:pPr>
              <a:lnSpc>
                <a:spcPct val="90000"/>
              </a:lnSpc>
              <a:spcAft>
                <a:spcPct val="40000"/>
              </a:spcAft>
            </a:pPr>
            <a:r>
              <a:rPr lang="en-GB" b="1" dirty="0"/>
              <a:t>Scatter</a:t>
            </a:r>
            <a:r>
              <a:rPr lang="en-GB" dirty="0"/>
              <a:t> – used where there are two variable and we want to see if there is a relationship between them.  e.g. the strength of a number of cubes against recorded outside temperatures may show relationship between strength and temperature.</a:t>
            </a:r>
          </a:p>
          <a:p>
            <a:pPr>
              <a:lnSpc>
                <a:spcPct val="90000"/>
              </a:lnSpc>
              <a:spcAft>
                <a:spcPct val="40000"/>
              </a:spcAft>
            </a:pPr>
            <a:r>
              <a:rPr lang="en-GB" b="1" dirty="0"/>
              <a:t>Histogram</a:t>
            </a:r>
            <a:r>
              <a:rPr lang="en-GB" dirty="0"/>
              <a:t> – plots frequency of variables.  The height of the bar shows how often a particular result occurs and the number of bars indicates the range of results.</a:t>
            </a:r>
          </a:p>
          <a:p>
            <a:pPr>
              <a:lnSpc>
                <a:spcPct val="90000"/>
              </a:lnSpc>
              <a:spcAft>
                <a:spcPct val="40000"/>
              </a:spcAft>
            </a:pPr>
            <a:r>
              <a:rPr lang="en-GB" b="1" dirty="0"/>
              <a:t>Flowchart </a:t>
            </a:r>
            <a:r>
              <a:rPr lang="en-GB" dirty="0"/>
              <a:t>– a graphical representation of a process showing activities and decision points.  A flow chart is used to show how different parts of a system interrelate.  It can help the project team identify where quality problems may occur or redesign a process to correct problems.</a:t>
            </a:r>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8" y="9119474"/>
            <a:ext cx="3169920" cy="480060"/>
          </a:xfrm>
          <a:prstGeom prst="rect">
            <a:avLst/>
          </a:prstGeom>
          <a:ln/>
        </p:spPr>
        <p:txBody>
          <a:bodyPr/>
          <a:lstStyle/>
          <a:p>
            <a:fld id="{29020E0D-3D45-4197-BA22-2947DA20355F}" type="slidenum">
              <a:rPr lang="en-GB"/>
              <a:pPr/>
              <a:t>17</a:t>
            </a:fld>
            <a:endParaRPr lang="en-GB" dirty="0"/>
          </a:p>
        </p:txBody>
      </p:sp>
      <p:sp>
        <p:nvSpPr>
          <p:cNvPr id="561154" name="Rectangle 2"/>
          <p:cNvSpPr>
            <a:spLocks noGrp="1" noRot="1" noChangeAspect="1" noChangeArrowheads="1" noTextEdit="1"/>
          </p:cNvSpPr>
          <p:nvPr>
            <p:ph type="sldImg"/>
          </p:nvPr>
        </p:nvSpPr>
        <p:spPr>
          <a:xfrm>
            <a:off x="938213" y="698500"/>
            <a:ext cx="5710237" cy="4283075"/>
          </a:xfrm>
          <a:ln/>
        </p:spPr>
      </p:sp>
      <p:sp>
        <p:nvSpPr>
          <p:cNvPr id="561155" name="Rectangle 3"/>
          <p:cNvSpPr>
            <a:spLocks noGrp="1" noChangeArrowheads="1"/>
          </p:cNvSpPr>
          <p:nvPr>
            <p:ph type="body" idx="1"/>
          </p:nvPr>
        </p:nvSpPr>
        <p:spPr/>
        <p:txBody>
          <a:bodyPr/>
          <a:lstStyle/>
          <a:p>
            <a:r>
              <a:rPr lang="en-GB" dirty="0"/>
              <a:t>Whether it be technical excellence or customer satisfaction there must be some cost </a:t>
            </a:r>
            <a:r>
              <a:rPr lang="en-GB" dirty="0" smtClean="0"/>
              <a:t>in </a:t>
            </a:r>
            <a:r>
              <a:rPr lang="en-GB" dirty="0"/>
              <a:t>achieving high standards.</a:t>
            </a:r>
          </a:p>
          <a:p>
            <a:r>
              <a:rPr lang="en-GB" dirty="0"/>
              <a:t>The often heard slogan “quality is free” goes back to the book written by </a:t>
            </a:r>
            <a:r>
              <a:rPr lang="en-GB" dirty="0" smtClean="0"/>
              <a:t>Crosby </a:t>
            </a:r>
            <a:r>
              <a:rPr lang="en-GB" dirty="0"/>
              <a:t>in the late seventies. The principle is that money invested in quality up front will produce a reduction in costs longer term.</a:t>
            </a:r>
          </a:p>
          <a:p>
            <a:r>
              <a:rPr lang="en-GB" dirty="0"/>
              <a:t>Quality costs are broken down into </a:t>
            </a:r>
            <a:r>
              <a:rPr lang="en-GB" dirty="0" smtClean="0"/>
              <a:t>the three following categories, prevention</a:t>
            </a:r>
            <a:r>
              <a:rPr lang="en-GB" dirty="0"/>
              <a:t>, failure and appraisal.</a:t>
            </a:r>
          </a:p>
          <a:p>
            <a:r>
              <a:rPr lang="en-GB" b="1" dirty="0"/>
              <a:t>Prevention</a:t>
            </a:r>
            <a:endParaRPr lang="en-GB" dirty="0"/>
          </a:p>
          <a:p>
            <a:r>
              <a:rPr lang="en-GB" dirty="0"/>
              <a:t>These are the costs associated with any action designed to reduce the incidence of defects and failures</a:t>
            </a:r>
            <a:r>
              <a:rPr lang="en-GB" dirty="0" smtClean="0"/>
              <a:t>.  The correct training of an individual and the use of suitable</a:t>
            </a:r>
            <a:r>
              <a:rPr lang="en-GB" baseline="0" dirty="0" smtClean="0"/>
              <a:t> and well maintained equipment helps with this.</a:t>
            </a:r>
            <a:endParaRPr lang="en-GB" b="1" dirty="0"/>
          </a:p>
          <a:p>
            <a:r>
              <a:rPr lang="en-GB" b="1" dirty="0"/>
              <a:t>Failure</a:t>
            </a:r>
            <a:endParaRPr lang="en-GB" dirty="0"/>
          </a:p>
          <a:p>
            <a:r>
              <a:rPr lang="en-GB" dirty="0"/>
              <a:t>This can be further broken down into internal failure and external failure. Internal failure costs are those of investigating the cause, wasted materials, repairs and </a:t>
            </a:r>
            <a:r>
              <a:rPr lang="en-GB" dirty="0" smtClean="0"/>
              <a:t>rework. </a:t>
            </a:r>
            <a:r>
              <a:rPr lang="en-GB" dirty="0"/>
              <a:t>External failure costs relate </a:t>
            </a:r>
            <a:r>
              <a:rPr lang="en-GB" dirty="0" smtClean="0"/>
              <a:t>for example to the damage </a:t>
            </a:r>
            <a:r>
              <a:rPr lang="en-GB" dirty="0"/>
              <a:t>to reputation, </a:t>
            </a:r>
            <a:r>
              <a:rPr lang="en-GB" dirty="0" smtClean="0"/>
              <a:t>your customer relationships</a:t>
            </a:r>
            <a:r>
              <a:rPr lang="en-GB" baseline="0" dirty="0" smtClean="0"/>
              <a:t> and</a:t>
            </a:r>
            <a:r>
              <a:rPr lang="en-GB" dirty="0" smtClean="0"/>
              <a:t> </a:t>
            </a:r>
            <a:r>
              <a:rPr lang="en-GB" dirty="0"/>
              <a:t>liability </a:t>
            </a:r>
            <a:r>
              <a:rPr lang="en-GB" dirty="0" smtClean="0"/>
              <a:t>costs.</a:t>
            </a:r>
            <a:endParaRPr lang="en-GB" b="1" dirty="0"/>
          </a:p>
          <a:p>
            <a:r>
              <a:rPr lang="en-GB" b="1" dirty="0"/>
              <a:t>Appraisal</a:t>
            </a:r>
            <a:endParaRPr lang="en-GB" dirty="0"/>
          </a:p>
          <a:p>
            <a:r>
              <a:rPr lang="en-GB" dirty="0" smtClean="0"/>
              <a:t>This is also called </a:t>
            </a:r>
            <a:r>
              <a:rPr lang="en-GB" dirty="0"/>
              <a:t>inspection costs, these relate to the costs of sampling and testing products, checking </a:t>
            </a:r>
            <a:r>
              <a:rPr lang="en-GB" dirty="0" smtClean="0"/>
              <a:t>specifications</a:t>
            </a:r>
            <a:r>
              <a:rPr lang="en-GB" baseline="0" dirty="0" smtClean="0"/>
              <a:t> and supervising staff</a:t>
            </a:r>
            <a:r>
              <a:rPr lang="en-GB" dirty="0" smtClean="0"/>
              <a:t>.</a:t>
            </a: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1825" cy="4283075"/>
          </a:xfrm>
        </p:spPr>
      </p:sp>
      <p:sp>
        <p:nvSpPr>
          <p:cNvPr id="3" name="Notes Placeholder 2"/>
          <p:cNvSpPr>
            <a:spLocks noGrp="1"/>
          </p:cNvSpPr>
          <p:nvPr>
            <p:ph type="body" idx="1"/>
          </p:nvPr>
        </p:nvSpPr>
        <p:spPr/>
        <p:txBody>
          <a:bodyPr/>
          <a:lstStyle/>
          <a:p>
            <a:r>
              <a:rPr lang="en-US" b="1" dirty="0"/>
              <a:t>Quality Management</a:t>
            </a:r>
          </a:p>
          <a:p>
            <a:r>
              <a:rPr lang="en-US" dirty="0"/>
              <a:t>In Quality Management, Project Managers utilize constraints that will deliver the intended result. Quality Management “involves determining quality policies, objectives, and responsibilities so that the project will satisfy the need for which it was undertaken”.  In a simpler description, Quality Management is accountable for making sure that any work performed is done so correctly to first time to avoid rework and wasted energy or resource.  ISO 14000 and EMS convergence points are contained within each process of the quality management knowledge area.</a:t>
            </a:r>
            <a:br>
              <a:rPr lang="en-US" dirty="0"/>
            </a:br>
            <a:r>
              <a:rPr lang="en-US" dirty="0"/>
              <a:t/>
            </a:r>
            <a:br>
              <a:rPr lang="en-US" dirty="0"/>
            </a:br>
            <a:r>
              <a:rPr lang="en-US" dirty="0"/>
              <a:t>The Quality Planning activity defines the inputs and controls for quality assurance activities. The inputs from ISO 14000 and the EMS set the level of influence that the standards will have on defining "quality".  </a:t>
            </a:r>
            <a:br>
              <a:rPr lang="en-US" dirty="0"/>
            </a:br>
            <a:r>
              <a:rPr lang="en-US" dirty="0"/>
              <a:t>Quality standards will be used in the development of a baseline and as the basis for monitoring within the Quality Assurance and Quality Control processes.  The EMS and PMIS systems will monitor thresholds set by the quality management plan and help in developing changes for the change management process.</a:t>
            </a:r>
          </a:p>
          <a:p>
            <a:r>
              <a:rPr lang="en-US" dirty="0"/>
              <a:t>Quality Management has a direct relationship with Green Project Management.  Ensuring that the right standard or specification to a product or a piece of work is carried, first time all of the time, means that your wastage costs are minimized.  </a:t>
            </a:r>
          </a:p>
        </p:txBody>
      </p:sp>
    </p:spTree>
    <p:extLst>
      <p:ext uri="{BB962C8B-B14F-4D97-AF65-F5344CB8AC3E}">
        <p14:creationId xmlns:p14="http://schemas.microsoft.com/office/powerpoint/2010/main" xmlns="" val="206424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ISO 21500 Calls Implementing what the PMI PMBOK® Guide Calls Executing</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19</a:t>
            </a:fld>
            <a:endParaRPr lang="en-US" dirty="0"/>
          </a:p>
        </p:txBody>
      </p:sp>
    </p:spTree>
    <p:extLst>
      <p:ext uri="{BB962C8B-B14F-4D97-AF65-F5344CB8AC3E}">
        <p14:creationId xmlns:p14="http://schemas.microsoft.com/office/powerpoint/2010/main" xmlns="" val="330293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20</a:t>
            </a:fld>
            <a:endParaRPr lang="en-US" dirty="0"/>
          </a:p>
        </p:txBody>
      </p:sp>
    </p:spTree>
    <p:extLst>
      <p:ext uri="{BB962C8B-B14F-4D97-AF65-F5344CB8AC3E}">
        <p14:creationId xmlns:p14="http://schemas.microsoft.com/office/powerpoint/2010/main" xmlns="" val="4025985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08706" name="Rectangle 2"/>
          <p:cNvSpPr>
            <a:spLocks noGrp="1" noRot="1" noChangeAspect="1" noChangeArrowheads="1" noTextEdit="1"/>
          </p:cNvSpPr>
          <p:nvPr>
            <p:ph type="sldImg"/>
          </p:nvPr>
        </p:nvSpPr>
        <p:spPr>
          <a:xfrm>
            <a:off x="1257300" y="720725"/>
            <a:ext cx="4800600" cy="3600450"/>
          </a:xfrm>
          <a:ln/>
        </p:spPr>
      </p:sp>
      <p:sp>
        <p:nvSpPr>
          <p:cNvPr id="1608707" name="Rectangle 3"/>
          <p:cNvSpPr>
            <a:spLocks noGrp="1" noChangeArrowheads="1"/>
          </p:cNvSpPr>
          <p:nvPr>
            <p:ph type="body" idx="1"/>
          </p:nvPr>
        </p:nvSpPr>
        <p:spPr>
          <a:xfrm>
            <a:off x="732189" y="4559961"/>
            <a:ext cx="5850822" cy="4320846"/>
          </a:xfrm>
        </p:spPr>
        <p:txBody>
          <a:bodyPr/>
          <a:lstStyle/>
          <a:p>
            <a:pPr>
              <a:spcAft>
                <a:spcPct val="40000"/>
              </a:spcAft>
            </a:pPr>
            <a:r>
              <a:rPr lang="en-GB" dirty="0"/>
              <a:t>The existence of a product specification is essential at the commencement of the implementation stage.  This may initially only define requirements such as physical features, performance aspects and key acceptance criteria.  To ensure the development of the design will achieve the objectives and benefits a series of reviews are conducted.  This enables the design to be compared to the requirements in order to identify and address any deviations or shortcomings.  A requirements review may be conducted during design to check that designers understand and can achieve the stated requirements. </a:t>
            </a:r>
          </a:p>
          <a:p>
            <a:pPr>
              <a:spcAft>
                <a:spcPct val="40000"/>
              </a:spcAft>
            </a:pPr>
            <a:r>
              <a:rPr lang="en-GB" dirty="0"/>
              <a:t>As the product design develops, further reviews are carried out to check that the design will meet the product requirements.  At the end of development the design is reviewed prior to build.  As the design develops further, acceptance criteria, plans and methods are fully defined.   These, the designs and production readiness are typically reviewed prior to the release of the design to production.  This will check that the test methods are appropriate and will ensure that the product is adequately tested in line with the requirements.</a:t>
            </a:r>
          </a:p>
          <a:p>
            <a:pPr>
              <a:spcAft>
                <a:spcPct val="40000"/>
              </a:spcAft>
            </a:pPr>
            <a:r>
              <a:rPr lang="en-GB" dirty="0"/>
              <a:t>Tests and inspections are typically carried out during the acceptance stage to verify that the deliverable products meet the requirements.  If satisfactory, the product is formally accepted and signed off.</a:t>
            </a:r>
          </a:p>
          <a:p>
            <a:pPr>
              <a:spcAft>
                <a:spcPct val="40000"/>
              </a:spcAft>
            </a:pPr>
            <a:r>
              <a:rPr lang="en-GB" dirty="0"/>
              <a:t>Throughout the development, the requirements, product specification and associated documentation is controlled using a formal change control and configuration management process.</a:t>
            </a:r>
          </a:p>
          <a:p>
            <a:pPr>
              <a:spcAft>
                <a:spcPct val="40000"/>
              </a:spcAft>
            </a:pPr>
            <a:r>
              <a:rPr lang="en-GB" dirty="0"/>
              <a:t>The requirements management process facilitates the opportunity to provide confidence to the Project Team and the Stakeholders during the life cycle that the product is more likely to achieve the project objectives and its proposed benefits.</a:t>
            </a:r>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0237" cy="4283075"/>
          </a:xfrm>
        </p:spPr>
      </p:sp>
      <p:sp>
        <p:nvSpPr>
          <p:cNvPr id="3" name="Notes Placeholder 2"/>
          <p:cNvSpPr>
            <a:spLocks noGrp="1"/>
          </p:cNvSpPr>
          <p:nvPr>
            <p:ph type="body" idx="1"/>
          </p:nvPr>
        </p:nvSpPr>
        <p:spPr/>
        <p:txBody>
          <a:bodyPr/>
          <a:lstStyle/>
          <a:p>
            <a:pPr defTabSz="966484">
              <a:defRPr/>
            </a:pPr>
            <a:endParaRPr lang="en-US" dirty="0"/>
          </a:p>
        </p:txBody>
      </p:sp>
    </p:spTree>
    <p:extLst>
      <p:ext uri="{BB962C8B-B14F-4D97-AF65-F5344CB8AC3E}">
        <p14:creationId xmlns:p14="http://schemas.microsoft.com/office/powerpoint/2010/main" xmlns="" val="1416089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06658" name="Rectangle 2"/>
          <p:cNvSpPr>
            <a:spLocks noGrp="1" noRot="1" noChangeAspect="1" noChangeArrowheads="1" noTextEdit="1"/>
          </p:cNvSpPr>
          <p:nvPr>
            <p:ph type="sldImg"/>
          </p:nvPr>
        </p:nvSpPr>
        <p:spPr>
          <a:xfrm>
            <a:off x="1257300" y="720725"/>
            <a:ext cx="4800600" cy="3600450"/>
          </a:xfrm>
          <a:ln/>
        </p:spPr>
      </p:sp>
      <p:sp>
        <p:nvSpPr>
          <p:cNvPr id="1606659" name="Rectangle 3"/>
          <p:cNvSpPr>
            <a:spLocks noGrp="1" noChangeArrowheads="1"/>
          </p:cNvSpPr>
          <p:nvPr>
            <p:ph type="body" idx="1"/>
          </p:nvPr>
        </p:nvSpPr>
        <p:spPr>
          <a:xfrm>
            <a:off x="732189" y="4559961"/>
            <a:ext cx="5850822" cy="4320846"/>
          </a:xfrm>
        </p:spPr>
        <p:txBody>
          <a:bodyPr/>
          <a:lstStyle/>
          <a:p>
            <a:r>
              <a:rPr lang="en-GB" dirty="0"/>
              <a:t>In summary, effective Acceptance Criteria will be:</a:t>
            </a:r>
          </a:p>
          <a:p>
            <a:endParaRPr lang="en-GB" dirty="0"/>
          </a:p>
          <a:p>
            <a:r>
              <a:rPr lang="en-GB" dirty="0"/>
              <a:t>Defined as part of the Requirements Management Process</a:t>
            </a:r>
          </a:p>
          <a:p>
            <a:r>
              <a:rPr lang="en-GB" dirty="0"/>
              <a:t>Reviewed constantly with the Customer but rigorously in the early phases to obtain the best description of the product with the greatest detail on its size, shape and performance capability</a:t>
            </a:r>
          </a:p>
          <a:p>
            <a:r>
              <a:rPr lang="en-GB" dirty="0"/>
              <a:t>SMART (Specific, Measurable, Achievable, Realistic and Time bound)</a:t>
            </a:r>
          </a:p>
          <a:p>
            <a:r>
              <a:rPr lang="en-GB" dirty="0"/>
              <a:t>Agreed between the Customer and the Project Manager then approved by the Project Sponsor</a:t>
            </a:r>
          </a:p>
          <a:p>
            <a:r>
              <a:rPr lang="en-GB" dirty="0"/>
              <a:t>Inclusive of tolerances as to when and how the acceptance will take place</a:t>
            </a:r>
          </a:p>
          <a:p>
            <a:r>
              <a:rPr lang="en-GB" dirty="0"/>
              <a:t>Process of acceptance when the product is ready for delivery, commonly found within the Handover Plan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ISO 21500 Calls Implementing what the PMI PMBOK® Guide Calls Executing</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23</a:t>
            </a:fld>
            <a:endParaRPr lang="en-US" dirty="0"/>
          </a:p>
        </p:txBody>
      </p:sp>
    </p:spTree>
    <p:extLst>
      <p:ext uri="{BB962C8B-B14F-4D97-AF65-F5344CB8AC3E}">
        <p14:creationId xmlns:p14="http://schemas.microsoft.com/office/powerpoint/2010/main" xmlns="" val="3302939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Project status reports are key to monitoring and controlling projects and should include at minimum the progress towards project milestones, current issues and status, current risks and how they are being addressed, a budget update, and a P5 update.  In support of a Log Frame Analysis the report provides key insight to the status on key elements of a project.</a:t>
            </a:r>
          </a:p>
          <a:p>
            <a:r>
              <a:rPr lang="en-US" sz="1300" dirty="0"/>
              <a:t> </a:t>
            </a:r>
          </a:p>
          <a:p>
            <a:r>
              <a:rPr lang="en-US" sz="1300" dirty="0"/>
              <a:t>The P5 sustainability score that is derived during the initial analysis sets the baseline for the project.  As the project life cycle continues, risk is introduced, scope changes, or issues arise, it is important to re-evaluate your analysis and the sustainability score.  </a:t>
            </a:r>
          </a:p>
          <a:p>
            <a:r>
              <a:rPr lang="en-US" sz="1300" dirty="0"/>
              <a:t> </a:t>
            </a:r>
          </a:p>
          <a:p>
            <a:r>
              <a:rPr lang="en-US" sz="1300" dirty="0"/>
              <a:t>Including the score in the project status report keeps stakeholders up to date and provides key insights for the organization to support overall sustainability reporting.</a:t>
            </a:r>
          </a:p>
          <a:p>
            <a:r>
              <a:rPr lang="en-US" sz="1300" dirty="0"/>
              <a:t> </a:t>
            </a:r>
          </a:p>
          <a:p>
            <a:r>
              <a:rPr lang="en-US" sz="1300" dirty="0"/>
              <a:t>The status report should include a section that includes the following information</a:t>
            </a:r>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24</a:t>
            </a:fld>
            <a:endParaRPr lang="en-US" dirty="0"/>
          </a:p>
        </p:txBody>
      </p:sp>
    </p:spTree>
    <p:extLst>
      <p:ext uri="{BB962C8B-B14F-4D97-AF65-F5344CB8AC3E}">
        <p14:creationId xmlns:p14="http://schemas.microsoft.com/office/powerpoint/2010/main" xmlns="" val="3001621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14434" name="Rectangle 2"/>
          <p:cNvSpPr>
            <a:spLocks noGrp="1" noRot="1" noChangeAspect="1" noChangeArrowheads="1" noTextEdit="1"/>
          </p:cNvSpPr>
          <p:nvPr>
            <p:ph type="sldImg"/>
          </p:nvPr>
        </p:nvSpPr>
        <p:spPr>
          <a:xfrm>
            <a:off x="1262063" y="722313"/>
            <a:ext cx="4795837" cy="3597275"/>
          </a:xfrm>
          <a:ln/>
        </p:spPr>
      </p:sp>
      <p:sp>
        <p:nvSpPr>
          <p:cNvPr id="914435" name="Rectangle 3"/>
          <p:cNvSpPr>
            <a:spLocks noGrp="1" noChangeArrowheads="1"/>
          </p:cNvSpPr>
          <p:nvPr>
            <p:ph type="body" idx="1"/>
          </p:nvPr>
        </p:nvSpPr>
        <p:spPr>
          <a:xfrm>
            <a:off x="976252" y="4559961"/>
            <a:ext cx="5362697" cy="4319322"/>
          </a:xfrm>
          <a:noFill/>
          <a:ln/>
        </p:spPr>
        <p:txBody>
          <a:bodyPr/>
          <a:lstStyle/>
          <a:p>
            <a:r>
              <a:rPr lang="en-GB" dirty="0"/>
              <a:t>Risks are present in all projects, whatever their size or complexity and whatever industry or business sector.  Risks exist as a consequence of uncertainty.  In project management terms, risks are those factors that may cause a failure to meet the project’s objectives. </a:t>
            </a:r>
          </a:p>
          <a:p>
            <a:r>
              <a:rPr lang="en-GB" b="1" dirty="0">
                <a:cs typeface="Times New Roman" pitchFamily="18" charset="0"/>
              </a:rPr>
              <a:t>“The exposure to a potential event that could impact adversely on business benefits or project critical success criteria.” </a:t>
            </a:r>
            <a:endParaRPr lang="en-GB" dirty="0"/>
          </a:p>
          <a:p>
            <a:r>
              <a:rPr lang="en-GB" dirty="0"/>
              <a:t>While risks are, according to the dictionary, associated with the possibility of failure, they may also be associated with opportunities.  Risk management should balance the upside opportunities with downside risks, doing so in an open, clear and formal manner.  A wider definition of risk is therefore: </a:t>
            </a:r>
          </a:p>
          <a:p>
            <a:r>
              <a:rPr lang="en-GB" b="1" dirty="0">
                <a:cs typeface="Times New Roman" pitchFamily="18" charset="0"/>
              </a:rPr>
              <a:t>“Combination of the probability or frequency of the occurrence of a defined threat or opportunity and the magnitude of the consequences of that occurrence”</a:t>
            </a:r>
          </a:p>
          <a:p>
            <a:r>
              <a:rPr lang="en-GB" dirty="0">
                <a:cs typeface="Times New Roman" pitchFamily="18" charset="0"/>
              </a:rPr>
              <a:t>The definition indicates a relationship between risks and opportunities.  Both factors are possible future events and therefore have degrees of uncertainty.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10754" name="Rectangle 2"/>
          <p:cNvSpPr>
            <a:spLocks noGrp="1" noRot="1" noChangeAspect="1" noChangeArrowheads="1" noTextEdit="1"/>
          </p:cNvSpPr>
          <p:nvPr>
            <p:ph type="sldImg"/>
          </p:nvPr>
        </p:nvSpPr>
        <p:spPr>
          <a:xfrm>
            <a:off x="1257300" y="720725"/>
            <a:ext cx="4800600" cy="3600450"/>
          </a:xfrm>
          <a:ln/>
        </p:spPr>
      </p:sp>
      <p:sp>
        <p:nvSpPr>
          <p:cNvPr id="1610755" name="Rectangle 3"/>
          <p:cNvSpPr>
            <a:spLocks noGrp="1" noChangeArrowheads="1"/>
          </p:cNvSpPr>
          <p:nvPr>
            <p:ph type="body" idx="1"/>
          </p:nvPr>
        </p:nvSpPr>
        <p:spPr>
          <a:xfrm>
            <a:off x="974582" y="4559961"/>
            <a:ext cx="5366039" cy="4320846"/>
          </a:xfrm>
        </p:spPr>
        <p:txBody>
          <a:bodyPr/>
          <a:lstStyle/>
          <a:p>
            <a:pPr>
              <a:lnSpc>
                <a:spcPct val="90000"/>
              </a:lnSpc>
            </a:pPr>
            <a:r>
              <a:rPr lang="en-US" sz="1000" dirty="0"/>
              <a:t>Risk occurs at every level and in all aspects of any organization.</a:t>
            </a:r>
          </a:p>
          <a:p>
            <a:pPr>
              <a:lnSpc>
                <a:spcPct val="90000"/>
              </a:lnSpc>
            </a:pPr>
            <a:r>
              <a:rPr lang="en-US" sz="1000" dirty="0"/>
              <a:t>Risks from one level can</a:t>
            </a:r>
            <a:r>
              <a:rPr lang="en-GB" sz="1000" dirty="0"/>
              <a:t> affect other levels and it can be difficult to identify precisely at what level a risk should be managed.  The reason for allocating different levels of risk is to clearly assign who is best placed to take responsibility for its management.</a:t>
            </a:r>
          </a:p>
          <a:p>
            <a:pPr>
              <a:lnSpc>
                <a:spcPct val="90000"/>
              </a:lnSpc>
            </a:pPr>
            <a:r>
              <a:rPr lang="en-GB" sz="1000" b="1" dirty="0"/>
              <a:t>Strategic</a:t>
            </a:r>
            <a:endParaRPr lang="en-GB" sz="1000" dirty="0"/>
          </a:p>
          <a:p>
            <a:pPr>
              <a:lnSpc>
                <a:spcPct val="90000"/>
              </a:lnSpc>
            </a:pPr>
            <a:r>
              <a:rPr lang="en-GB" sz="1000" dirty="0"/>
              <a:t>All companies face risks to their business strategy.  This can range from currency fluctuations to threat or opportunity of takeovers.  Risks of this level are typically handled by the Board of Directors.</a:t>
            </a:r>
          </a:p>
          <a:p>
            <a:pPr>
              <a:lnSpc>
                <a:spcPct val="90000"/>
              </a:lnSpc>
            </a:pPr>
            <a:r>
              <a:rPr lang="en-GB" sz="1000" b="1" dirty="0"/>
              <a:t>Program</a:t>
            </a:r>
            <a:endParaRPr lang="en-GB" sz="1000" dirty="0"/>
          </a:p>
          <a:p>
            <a:pPr>
              <a:lnSpc>
                <a:spcPct val="90000"/>
              </a:lnSpc>
            </a:pPr>
            <a:r>
              <a:rPr lang="en-GB" sz="1000" dirty="0"/>
              <a:t>Major changes that are required to realise the business strategy are often achieved through the management of many diverse projects as a program.  Risks that occur at this level can be due to factors such as the interdependencies of component projects, resource conflicts or project priorities.  These risks are managed by the Program Management Team.</a:t>
            </a:r>
            <a:endParaRPr lang="en-GB" sz="1000" b="1" dirty="0"/>
          </a:p>
          <a:p>
            <a:pPr>
              <a:lnSpc>
                <a:spcPct val="90000"/>
              </a:lnSpc>
            </a:pPr>
            <a:r>
              <a:rPr lang="en-GB" sz="1000" b="1" dirty="0"/>
              <a:t>Project</a:t>
            </a:r>
            <a:endParaRPr lang="en-GB" sz="1000" dirty="0"/>
          </a:p>
          <a:p>
            <a:pPr>
              <a:lnSpc>
                <a:spcPct val="90000"/>
              </a:lnSpc>
            </a:pPr>
            <a:r>
              <a:rPr lang="en-GB" sz="1000" dirty="0"/>
              <a:t>Risks at this level are threats to the achievement of the objectives agreed for time, cost and quality.  These may well arise from threats or opportunities at another level, but must be placed at this level so that they can be managed by the Project Management Team.</a:t>
            </a:r>
          </a:p>
          <a:p>
            <a:pPr>
              <a:lnSpc>
                <a:spcPct val="90000"/>
              </a:lnSpc>
            </a:pPr>
            <a:r>
              <a:rPr lang="en-US" sz="1000" b="1" dirty="0"/>
              <a:t>Operational</a:t>
            </a:r>
          </a:p>
          <a:p>
            <a:pPr>
              <a:lnSpc>
                <a:spcPct val="90000"/>
              </a:lnSpc>
            </a:pPr>
            <a:r>
              <a:rPr lang="en-US" sz="1000" dirty="0"/>
              <a:t>Day to day activities have their own risks such a Health and Safety or Industrial relations.  The whole emphasis of projects and programs is to bring about change and so this may introduce new or eliminate existing risks from the work place.  The operational readiness to change will affect the project or program risks.  Pure operational risk must be managed by the operational managers but they should always be working closely with the relevant project and program management teams.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1825" cy="4283075"/>
          </a:xfrm>
        </p:spPr>
      </p:sp>
      <p:sp>
        <p:nvSpPr>
          <p:cNvPr id="3" name="Notes Placeholder 2"/>
          <p:cNvSpPr>
            <a:spLocks noGrp="1"/>
          </p:cNvSpPr>
          <p:nvPr>
            <p:ph type="body" idx="1"/>
          </p:nvPr>
        </p:nvSpPr>
        <p:spPr/>
        <p:txBody>
          <a:bodyPr/>
          <a:lstStyle/>
          <a:p>
            <a:r>
              <a:rPr lang="en-US" b="1" dirty="0"/>
              <a:t>Risk Management</a:t>
            </a:r>
          </a:p>
          <a:p>
            <a:r>
              <a:rPr lang="en-US" dirty="0"/>
              <a:t>In the Risk Management knowledge area, a Project Manager will identify any and all possible risks to the project and establish an effective method to address them. Risk Management involves “planning, identification, analysis, responses, monitoring and control”.  In other words, it is the Project Manager’s responsibility to address the possible detractors, identify the causes and situations of the risk, analyze the hurt or impact it will create should it occur and then develop work around to protect the project in the best manner.  The convergence point for ISO 14000 and EMS within risk management fall under the Risk</a:t>
            </a:r>
            <a:br>
              <a:rPr lang="en-US" dirty="0"/>
            </a:br>
            <a:r>
              <a:rPr lang="en-US" dirty="0"/>
              <a:t>Management Planning, Risk Identification, and Risk Monitoring and Control process areas. </a:t>
            </a:r>
            <a:br>
              <a:rPr lang="en-US" dirty="0"/>
            </a:br>
            <a:r>
              <a:rPr lang="en-US" dirty="0"/>
              <a:t/>
            </a:r>
            <a:br>
              <a:rPr lang="en-US" dirty="0"/>
            </a:br>
            <a:r>
              <a:rPr lang="en-US" dirty="0"/>
              <a:t>The objective of the Risk Management Planning process area is to define and document how the project will deal with risk, set tolerance levels, thresholds, reporting requirements, roles and responsibilities.  So what risks exist within Green Project Management; how can something that can help the planet be a risk to the project? </a:t>
            </a:r>
            <a:br>
              <a:rPr lang="en-US" dirty="0"/>
            </a:br>
            <a:r>
              <a:rPr lang="en-US" dirty="0"/>
              <a:t/>
            </a:r>
            <a:br>
              <a:rPr lang="en-US" dirty="0"/>
            </a:br>
            <a:r>
              <a:rPr lang="en-US" dirty="0"/>
              <a:t>The objective of the Risk Identification process is to identify, classify and rank the risks that could both negatively and positively affect the project. That said, perhaps Green Project Management is way of identifying the positive elements of risk within a project.  These positive elements of risk are also known as Opportunities.  The information that is captured in the Risk Identification process is used to develop an effective risk response plan and to define action items, thresholds and metrics for the Risk Monitoring and Control process.  The risk data captured within the Risk Identification process can also be used to estimate the project’s impact and likelihood of risk occurrence.  ISO 14000 and EMS will guide the Project Manager through identifying environmental issues that can be affected by the risks in the complete life cycle.</a:t>
            </a:r>
          </a:p>
          <a:p>
            <a:r>
              <a:rPr lang="en-US" b="1" dirty="0"/>
              <a:t>Practical Application</a:t>
            </a:r>
            <a:r>
              <a:rPr lang="en-US" dirty="0"/>
              <a:t/>
            </a:r>
            <a:br>
              <a:rPr lang="en-US" dirty="0"/>
            </a:br>
            <a:r>
              <a:rPr lang="en-US" dirty="0"/>
              <a:t/>
            </a:r>
            <a:br>
              <a:rPr lang="en-US" dirty="0"/>
            </a:br>
            <a:r>
              <a:rPr lang="en-US" dirty="0"/>
              <a:t>Include in your requests for quotations or proposals that vendors and suppliers include with their response how they might meet your green criteria.</a:t>
            </a:r>
            <a:br>
              <a:rPr lang="en-US" dirty="0"/>
            </a:br>
            <a:r>
              <a:rPr lang="en-US" dirty="0"/>
              <a:t/>
            </a:r>
            <a:br>
              <a:rPr lang="en-US" dirty="0"/>
            </a:br>
            <a:r>
              <a:rPr lang="en-US" b="1" dirty="0"/>
              <a:t>Examples</a:t>
            </a:r>
            <a:r>
              <a:rPr lang="en-US" dirty="0"/>
              <a:t/>
            </a:r>
            <a:br>
              <a:rPr lang="en-US" dirty="0"/>
            </a:br>
            <a:r>
              <a:rPr lang="en-US" dirty="0"/>
              <a:t/>
            </a:r>
            <a:br>
              <a:rPr lang="en-US" dirty="0"/>
            </a:br>
            <a:r>
              <a:rPr lang="en-US" b="1" dirty="0"/>
              <a:t>Quantitative criteria:</a:t>
            </a:r>
            <a:br>
              <a:rPr lang="en-US" b="1" dirty="0"/>
            </a:br>
            <a:r>
              <a:rPr lang="en-US" dirty="0"/>
              <a:t/>
            </a:r>
            <a:br>
              <a:rPr lang="en-US" dirty="0"/>
            </a:br>
            <a:r>
              <a:rPr lang="en-US" dirty="0"/>
              <a:t>A vendor may incur costs by executing an environmental management plan or be a source of environmental costs because of wasteful processes.  Early identification of these costs can point the Project Manager in the right direction to a suitable vendor or not as applicable.</a:t>
            </a:r>
          </a:p>
          <a:p>
            <a:pPr lvl="0"/>
            <a:r>
              <a:rPr lang="en-US" b="1" dirty="0"/>
              <a:t>Pollution Case/Effect:</a:t>
            </a:r>
            <a:r>
              <a:rPr lang="en-US" dirty="0"/>
              <a:t>  Representing environmental costs caused by a potential supplier</a:t>
            </a:r>
          </a:p>
          <a:p>
            <a:pPr lvl="0"/>
            <a:r>
              <a:rPr lang="en-US" b="1" dirty="0"/>
              <a:t>Environmental Commitment:</a:t>
            </a:r>
            <a:r>
              <a:rPr lang="en-US" dirty="0"/>
              <a:t>  Represents the degree of commitment the supplier has in environmental management.</a:t>
            </a:r>
          </a:p>
          <a:p>
            <a:r>
              <a:rPr lang="en-US" b="1" dirty="0"/>
              <a:t>Qualitative criteria</a:t>
            </a:r>
            <a:r>
              <a:rPr lang="en-US" dirty="0"/>
              <a:t/>
            </a:r>
            <a:br>
              <a:rPr lang="en-US" dirty="0"/>
            </a:br>
            <a:r>
              <a:rPr lang="en-US" dirty="0"/>
              <a:t/>
            </a:r>
            <a:br>
              <a:rPr lang="en-US" dirty="0"/>
            </a:br>
            <a:r>
              <a:rPr lang="en-US" dirty="0"/>
              <a:t>Scoring on qualitative criteria will depend on the weight that is applied to each item on a pre-assigned scorecard based on the importance that your organization or you as the Project Manager place on each category.</a:t>
            </a:r>
          </a:p>
          <a:p>
            <a:pPr lvl="0"/>
            <a:r>
              <a:rPr lang="en-US" b="1" dirty="0"/>
              <a:t>Environmental Commitment:  </a:t>
            </a:r>
            <a:r>
              <a:rPr lang="en-US" dirty="0"/>
              <a:t>Their overall corporate goals to decrease their carbon footprint</a:t>
            </a:r>
            <a:r>
              <a:rPr lang="en-US" b="1" dirty="0"/>
              <a:t> </a:t>
            </a:r>
            <a:endParaRPr lang="en-US" dirty="0"/>
          </a:p>
          <a:p>
            <a:pPr lvl="0"/>
            <a:r>
              <a:rPr lang="en-US" b="1" dirty="0"/>
              <a:t>Logistics:  </a:t>
            </a:r>
            <a:r>
              <a:rPr lang="en-US" dirty="0"/>
              <a:t>How streamlined are their logistics</a:t>
            </a:r>
          </a:p>
          <a:p>
            <a:pPr lvl="0"/>
            <a:r>
              <a:rPr lang="en-US" b="1" dirty="0"/>
              <a:t>Strength of their SMP:  </a:t>
            </a:r>
            <a:r>
              <a:rPr lang="en-US" dirty="0"/>
              <a:t>How their action and results measure up to their goals</a:t>
            </a:r>
          </a:p>
        </p:txBody>
      </p:sp>
    </p:spTree>
    <p:extLst>
      <p:ext uri="{BB962C8B-B14F-4D97-AF65-F5344CB8AC3E}">
        <p14:creationId xmlns:p14="http://schemas.microsoft.com/office/powerpoint/2010/main" xmlns="" val="2064246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12802" name="Rectangle 2"/>
          <p:cNvSpPr>
            <a:spLocks noGrp="1" noRot="1" noChangeAspect="1" noChangeArrowheads="1" noTextEdit="1"/>
          </p:cNvSpPr>
          <p:nvPr>
            <p:ph type="sldImg"/>
          </p:nvPr>
        </p:nvSpPr>
        <p:spPr>
          <a:xfrm>
            <a:off x="1257300" y="720725"/>
            <a:ext cx="4800600" cy="3600450"/>
          </a:xfrm>
          <a:ln/>
        </p:spPr>
      </p:sp>
      <p:sp>
        <p:nvSpPr>
          <p:cNvPr id="1612803" name="Rectangle 3"/>
          <p:cNvSpPr>
            <a:spLocks noGrp="1" noChangeArrowheads="1"/>
          </p:cNvSpPr>
          <p:nvPr>
            <p:ph type="body" idx="1"/>
          </p:nvPr>
        </p:nvSpPr>
        <p:spPr>
          <a:xfrm>
            <a:off x="974582" y="4559961"/>
            <a:ext cx="5366039" cy="4320846"/>
          </a:xfrm>
        </p:spPr>
        <p:txBody>
          <a:bodyPr/>
          <a:lstStyle/>
          <a:p>
            <a:r>
              <a:rPr lang="en-US" dirty="0"/>
              <a:t>The benefits of Risk Management are significant, but it is often the case that it is the drawbacks that people focus on.</a:t>
            </a:r>
          </a:p>
          <a:p>
            <a:r>
              <a:rPr lang="en-US" dirty="0"/>
              <a:t>Benefits can be broken down into two styles.</a:t>
            </a:r>
          </a:p>
          <a:p>
            <a:r>
              <a:rPr lang="en-US" b="1" dirty="0"/>
              <a:t>Hard</a:t>
            </a:r>
            <a:endParaRPr lang="en-US" dirty="0"/>
          </a:p>
          <a:p>
            <a:r>
              <a:rPr lang="en-US" dirty="0"/>
              <a:t>These comprise direct benefits to the project plan such as having the ability to make better more informed decision making, being less likely of accepting unsound projects, increased likelihood of project adherence to its plan and provision of data that assists with future lessons learned.</a:t>
            </a:r>
          </a:p>
          <a:p>
            <a:r>
              <a:rPr lang="en-US" b="1" dirty="0"/>
              <a:t>Soft</a:t>
            </a:r>
            <a:endParaRPr lang="en-US" dirty="0"/>
          </a:p>
          <a:p>
            <a:r>
              <a:rPr lang="en-US" dirty="0"/>
              <a:t>The softer benefits are less tangible but include a better understanding of the project by the stakeholders, being able to have the management team focus on the most significant risks and to assist in the distinction between being a good manager and a lucky one.</a:t>
            </a:r>
          </a:p>
          <a:p>
            <a:r>
              <a:rPr lang="en-US" dirty="0"/>
              <a:t>The drawbacks of Risk Management are also broken down into two specific aspects.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16482" name="Rectangle 2"/>
          <p:cNvSpPr>
            <a:spLocks noGrp="1" noRot="1" noChangeAspect="1" noChangeArrowheads="1" noTextEdit="1"/>
          </p:cNvSpPr>
          <p:nvPr>
            <p:ph type="sldImg"/>
          </p:nvPr>
        </p:nvSpPr>
        <p:spPr>
          <a:xfrm>
            <a:off x="1262063" y="722313"/>
            <a:ext cx="4795837" cy="3597275"/>
          </a:xfrm>
          <a:ln/>
        </p:spPr>
      </p:sp>
      <p:sp>
        <p:nvSpPr>
          <p:cNvPr id="916483" name="Rectangle 3"/>
          <p:cNvSpPr>
            <a:spLocks noGrp="1" noChangeArrowheads="1"/>
          </p:cNvSpPr>
          <p:nvPr>
            <p:ph type="body" idx="1"/>
          </p:nvPr>
        </p:nvSpPr>
        <p:spPr>
          <a:xfrm>
            <a:off x="976252" y="4559961"/>
            <a:ext cx="5362697" cy="4319322"/>
          </a:xfrm>
          <a:noFill/>
          <a:ln/>
        </p:spPr>
        <p:txBody>
          <a:bodyPr lIns="96655" tIns="48327" rIns="96655" bIns="48327"/>
          <a:lstStyle/>
          <a:p>
            <a:pPr>
              <a:lnSpc>
                <a:spcPct val="90000"/>
              </a:lnSpc>
            </a:pPr>
            <a:r>
              <a:rPr lang="en-GB" dirty="0"/>
              <a:t>Project risk management recognises a formal approach to the process as opposed to an intuitive approach.  Risks, once identified and assessed, should be managed in order to minimise or completely mitigate their effect on a project. </a:t>
            </a:r>
          </a:p>
          <a:p>
            <a:pPr>
              <a:lnSpc>
                <a:spcPct val="90000"/>
              </a:lnSpc>
            </a:pPr>
            <a:r>
              <a:rPr lang="en-GB" dirty="0"/>
              <a:t>Key steps in the risk management process shown above are as follows:</a:t>
            </a:r>
          </a:p>
          <a:p>
            <a:pPr>
              <a:lnSpc>
                <a:spcPct val="90000"/>
              </a:lnSpc>
            </a:pPr>
            <a:r>
              <a:rPr lang="en-GB" b="1" dirty="0"/>
              <a:t>Plan</a:t>
            </a:r>
            <a:r>
              <a:rPr lang="en-GB" dirty="0"/>
              <a:t> – a Risk Management Plan is developed to provide guidance on how risk management will be carried on the project. </a:t>
            </a:r>
          </a:p>
          <a:p>
            <a:pPr>
              <a:lnSpc>
                <a:spcPct val="90000"/>
              </a:lnSpc>
            </a:pPr>
            <a:r>
              <a:rPr lang="en-GB" b="1" dirty="0"/>
              <a:t>Identification</a:t>
            </a:r>
            <a:r>
              <a:rPr lang="en-GB" dirty="0"/>
              <a:t> – aims to identify all significant risks that may impact on project objectives, and gather all relevant information for analysis.  The possibility of new risks are investigated throughout the life of the project.</a:t>
            </a:r>
          </a:p>
          <a:p>
            <a:pPr>
              <a:lnSpc>
                <a:spcPct val="90000"/>
              </a:lnSpc>
            </a:pPr>
            <a:r>
              <a:rPr lang="en-GB" b="1" dirty="0"/>
              <a:t>Analysis</a:t>
            </a:r>
            <a:r>
              <a:rPr lang="en-GB" dirty="0"/>
              <a:t> – qualitative methods are typically used to determine the probability and impact of each risk.  The information is used to prioritise risks and decide appropriate responses.  Quantitative methods are used to determine the effects of uncertainties and risks on project objectives. </a:t>
            </a:r>
          </a:p>
          <a:p>
            <a:pPr>
              <a:lnSpc>
                <a:spcPct val="90000"/>
              </a:lnSpc>
            </a:pPr>
            <a:r>
              <a:rPr lang="en-GB" b="1" dirty="0"/>
              <a:t>Responses</a:t>
            </a:r>
            <a:r>
              <a:rPr lang="en-GB" dirty="0"/>
              <a:t> – appropriate responses are considered, selected on the basis of overall benefit, authorised and implemented. </a:t>
            </a:r>
          </a:p>
          <a:p>
            <a:pPr>
              <a:lnSpc>
                <a:spcPct val="90000"/>
              </a:lnSpc>
            </a:pPr>
            <a:r>
              <a:rPr lang="en-GB" b="1" dirty="0"/>
              <a:t>Monitor &amp; Control</a:t>
            </a:r>
            <a:r>
              <a:rPr lang="en-GB" dirty="0"/>
              <a:t> – current risks are monitored and corrective action taken for adverse trends.  Action Plans are monitored to ensure progress and effectiveness.  The overall process is audited and reviewed typically at end of phases to ensure effectiveness.</a:t>
            </a:r>
          </a:p>
          <a:p>
            <a:pPr>
              <a:lnSpc>
                <a:spcPct val="90000"/>
              </a:lnSpc>
            </a:pPr>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20994" name="Rectangle 2"/>
          <p:cNvSpPr>
            <a:spLocks noGrp="1" noRot="1" noChangeAspect="1" noChangeArrowheads="1" noTextEdit="1"/>
          </p:cNvSpPr>
          <p:nvPr>
            <p:ph type="sldImg"/>
          </p:nvPr>
        </p:nvSpPr>
        <p:spPr>
          <a:xfrm>
            <a:off x="1257300" y="720725"/>
            <a:ext cx="4800600" cy="3600450"/>
          </a:xfrm>
          <a:ln/>
        </p:spPr>
      </p:sp>
      <p:sp>
        <p:nvSpPr>
          <p:cNvPr id="1620995" name="Rectangle 3"/>
          <p:cNvSpPr>
            <a:spLocks noGrp="1" noChangeArrowheads="1"/>
          </p:cNvSpPr>
          <p:nvPr>
            <p:ph type="body" idx="1"/>
          </p:nvPr>
        </p:nvSpPr>
        <p:spPr>
          <a:xfrm>
            <a:off x="974582" y="4559961"/>
            <a:ext cx="5366039" cy="4320846"/>
          </a:xfrm>
        </p:spPr>
        <p:txBody>
          <a:bodyPr/>
          <a:lstStyle/>
          <a:p>
            <a:r>
              <a:rPr lang="en-US" sz="1100" dirty="0"/>
              <a:t>The typical contents of a Risk Management Plan can be categorized into five areas:</a:t>
            </a:r>
          </a:p>
          <a:p>
            <a:r>
              <a:rPr lang="en-US" sz="1100" b="1" dirty="0"/>
              <a:t>Strategy</a:t>
            </a:r>
            <a:endParaRPr lang="en-US" sz="1100" dirty="0"/>
          </a:p>
          <a:p>
            <a:r>
              <a:rPr lang="en-US" sz="1100" dirty="0"/>
              <a:t>In this area it is important to note the approach the project is taking to risk and how risk is planned to be accepted into the process.  In addition, any points for escalation and the criteria that the risks will fall into for escalation will need to be explained.</a:t>
            </a:r>
          </a:p>
          <a:p>
            <a:r>
              <a:rPr lang="en-US" sz="1100" b="1" dirty="0"/>
              <a:t>Organization</a:t>
            </a:r>
            <a:endParaRPr lang="en-US" sz="1100" dirty="0"/>
          </a:p>
          <a:p>
            <a:r>
              <a:rPr lang="en-US" sz="1100" dirty="0"/>
              <a:t>Within this section, the roles and responsibilities of the Project Team with regards to what tasks and what skill sets are needed and who is being placed into these positions need completing.</a:t>
            </a:r>
          </a:p>
          <a:p>
            <a:r>
              <a:rPr lang="en-US" sz="1100" b="1" dirty="0"/>
              <a:t>Budgets</a:t>
            </a:r>
            <a:endParaRPr lang="en-US" sz="1100" dirty="0"/>
          </a:p>
          <a:p>
            <a:r>
              <a:rPr lang="en-US" sz="1100" dirty="0"/>
              <a:t>In this section, the budget allocation for the resources handling the risks will need to be mentioned and then also the allowance for contingency for each of the risk individually should this be applicable.</a:t>
            </a:r>
          </a:p>
          <a:p>
            <a:r>
              <a:rPr lang="en-US" sz="1100" b="1" dirty="0"/>
              <a:t>Tools and Techniques</a:t>
            </a:r>
            <a:endParaRPr lang="en-US" sz="1100" dirty="0"/>
          </a:p>
          <a:p>
            <a:r>
              <a:rPr lang="en-US" sz="1100" dirty="0"/>
              <a:t>Within this section it is important to describe the method by which the risks are being identified and then which tools or equipment is being used and which style of assessment is being planned to analyze the risks.</a:t>
            </a:r>
          </a:p>
          <a:p>
            <a:r>
              <a:rPr lang="en-US" sz="1100" b="1" dirty="0"/>
              <a:t>Templates</a:t>
            </a:r>
            <a:endParaRPr lang="en-US" sz="1100" dirty="0"/>
          </a:p>
          <a:p>
            <a:r>
              <a:rPr lang="en-US" sz="1100" dirty="0"/>
              <a:t>The final section of the plan is the templates department, this will give examples of any Risk Entry Forms and the Risk Register with explanations of how each can be completed to help anyone wishing to submit entries into the project.</a:t>
            </a:r>
            <a:endParaRPr lang="en-US" sz="1100" b="1"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20578" name="Rectangle 2"/>
          <p:cNvSpPr>
            <a:spLocks noGrp="1" noRot="1" noChangeAspect="1" noChangeArrowheads="1" noTextEdit="1"/>
          </p:cNvSpPr>
          <p:nvPr>
            <p:ph type="sldImg"/>
          </p:nvPr>
        </p:nvSpPr>
        <p:spPr>
          <a:xfrm>
            <a:off x="1262063" y="722313"/>
            <a:ext cx="4795837" cy="3597275"/>
          </a:xfrm>
          <a:ln/>
        </p:spPr>
      </p:sp>
      <p:sp>
        <p:nvSpPr>
          <p:cNvPr id="920579" name="Rectangle 3"/>
          <p:cNvSpPr>
            <a:spLocks noGrp="1" noChangeArrowheads="1"/>
          </p:cNvSpPr>
          <p:nvPr>
            <p:ph type="body" idx="1"/>
          </p:nvPr>
        </p:nvSpPr>
        <p:spPr>
          <a:xfrm>
            <a:off x="976252" y="4559961"/>
            <a:ext cx="5362697" cy="4319322"/>
          </a:xfrm>
        </p:spPr>
        <p:txBody>
          <a:bodyPr/>
          <a:lstStyle/>
          <a:p>
            <a:pPr>
              <a:spcAft>
                <a:spcPct val="30000"/>
              </a:spcAft>
            </a:pPr>
            <a:r>
              <a:rPr lang="en-GB" sz="1100" b="1" dirty="0"/>
              <a:t>Brainstorming</a:t>
            </a:r>
            <a:r>
              <a:rPr lang="en-GB" sz="1100" dirty="0"/>
              <a:t> - interactive, open format group method to identify and rank risks.  Strengths: quick and inexpensive; easy to use.  Useful as start up activity and for team building.  Weaknesses:  requires expert involvement for reliable inputs; unreliable for identifying high level risks in complex scenarios. </a:t>
            </a:r>
          </a:p>
          <a:p>
            <a:pPr>
              <a:spcAft>
                <a:spcPct val="30000"/>
              </a:spcAft>
            </a:pPr>
            <a:r>
              <a:rPr lang="en-GB" sz="1100" b="1" dirty="0"/>
              <a:t>SWOT Analysis</a:t>
            </a:r>
            <a:r>
              <a:rPr lang="en-GB" sz="1100" dirty="0"/>
              <a:t> - A specific brainstorming technique using Strengths, Weaknesses, Opportunities and Threats as main focal points.  Threats and Weaknesses indicate risks, Opportunities and Strengths support definition of responses.  Strengths: encourages 'big picture' view; can stimulate thinking; others as for brainstorming.  Weaknesses: may miss important areas of uncertainty; others as for brainstorming.  </a:t>
            </a:r>
          </a:p>
          <a:p>
            <a:pPr>
              <a:spcAft>
                <a:spcPct val="30000"/>
              </a:spcAft>
            </a:pPr>
            <a:r>
              <a:rPr lang="en-GB" sz="1100" b="1" dirty="0"/>
              <a:t>Assumption Analysis</a:t>
            </a:r>
            <a:r>
              <a:rPr lang="en-GB" sz="1100" dirty="0"/>
              <a:t> - check assumptions in project documents for validity.  If invalid, check significance in terms of impact on project success criteria.  If significant determine nature of risk and decide appropriate response.  Strengths: helps to reduce uncertainty; can be easily integrated into routine everyday procedures.  Weaknesses: time consuming; requires disciplined and consistent action.</a:t>
            </a:r>
          </a:p>
          <a:p>
            <a:pPr>
              <a:spcAft>
                <a:spcPct val="30000"/>
              </a:spcAft>
            </a:pPr>
            <a:r>
              <a:rPr lang="en-GB" sz="1100" b="1" dirty="0"/>
              <a:t>Delphi Technique</a:t>
            </a:r>
            <a:r>
              <a:rPr lang="en-GB" sz="1100" dirty="0"/>
              <a:t>  </a:t>
            </a:r>
            <a:r>
              <a:rPr lang="en-GB" sz="1100" b="1" dirty="0"/>
              <a:t>- </a:t>
            </a:r>
            <a:r>
              <a:rPr lang="en-GB" sz="1100" dirty="0"/>
              <a:t>For use where you have a number of experts with differing opinions.  This technique uses a facilitator to gather opinions, summarise them and then redistribute for further consideration.  The range of opinions gradually narrows until an agreed consensus is arrived at.</a:t>
            </a:r>
          </a:p>
          <a:p>
            <a:pPr>
              <a:spcAft>
                <a:spcPct val="30000"/>
              </a:spcAft>
            </a:pPr>
            <a:r>
              <a:rPr lang="en-GB" sz="1100" b="1" dirty="0"/>
              <a:t>Interviews</a:t>
            </a:r>
            <a:r>
              <a:rPr lang="en-GB" sz="1100" dirty="0"/>
              <a:t> - Interviews with stakeholders and experts to identify risks and possible responses.  Strengths: relatively quick and inexpensive; often provides information on preventive actions.  Weaknesses: may not be relevant to current situation; requires good interviewing technique.  </a:t>
            </a:r>
          </a:p>
          <a:p>
            <a:pPr>
              <a:spcAft>
                <a:spcPct val="30000"/>
              </a:spcAft>
            </a:pPr>
            <a:r>
              <a:rPr lang="en-GB" sz="1100" b="1" dirty="0"/>
              <a:t>Prompt and Check Lists</a:t>
            </a:r>
            <a:r>
              <a:rPr lang="en-GB" sz="1100" dirty="0"/>
              <a:t> - Open and specific structured questions to identify risks.  Strengths: useful for gathering information; reduces need for expert involvement; easy to use.  Weaknesses: may not include new risks; may not be relevant (therefore unproductive).</a:t>
            </a:r>
          </a:p>
          <a:p>
            <a:pPr>
              <a:spcAft>
                <a:spcPct val="30000"/>
              </a:spcAft>
            </a:pPr>
            <a:r>
              <a:rPr lang="en-GB" sz="1100" b="1" dirty="0"/>
              <a:t>Post Project Reviews – </a:t>
            </a:r>
            <a:r>
              <a:rPr lang="en-GB" sz="1100" dirty="0"/>
              <a:t>Use of historical records that describe how a risk has been handled previously.  This can be beneficial if the risk is similar again although the context of the project must be taken into consideration before the response is selected.</a:t>
            </a:r>
            <a:endParaRPr lang="en-GB" sz="11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27810" name="Rectangle 2"/>
          <p:cNvSpPr>
            <a:spLocks noGrp="1" noRot="1" noChangeAspect="1" noChangeArrowheads="1" noTextEdit="1"/>
          </p:cNvSpPr>
          <p:nvPr>
            <p:ph type="sldImg"/>
          </p:nvPr>
        </p:nvSpPr>
        <p:spPr>
          <a:xfrm>
            <a:off x="1262063" y="722313"/>
            <a:ext cx="4795837" cy="3597275"/>
          </a:xfrm>
          <a:ln/>
        </p:spPr>
      </p:sp>
      <p:sp>
        <p:nvSpPr>
          <p:cNvPr id="1527811" name="Rectangle 3"/>
          <p:cNvSpPr>
            <a:spLocks noGrp="1" noChangeArrowheads="1"/>
          </p:cNvSpPr>
          <p:nvPr>
            <p:ph type="body" idx="1"/>
          </p:nvPr>
        </p:nvSpPr>
        <p:spPr>
          <a:xfrm>
            <a:off x="976252" y="4559961"/>
            <a:ext cx="5382757" cy="4319322"/>
          </a:xfrm>
        </p:spPr>
        <p:txBody>
          <a:bodyPr/>
          <a:lstStyle/>
          <a:p>
            <a:pPr>
              <a:spcAft>
                <a:spcPct val="30000"/>
              </a:spcAft>
            </a:pPr>
            <a:r>
              <a:rPr lang="en-GB" dirty="0"/>
              <a:t>Estimates in projects are quantified assessments of resources and time required to complete part or all of a project.  They are used to support Investment Appraisal and support project Go/No Go decisions.  They are also used throughout the project to support performance assessments and predictions.</a:t>
            </a:r>
          </a:p>
          <a:p>
            <a:pPr>
              <a:spcAft>
                <a:spcPct val="30000"/>
              </a:spcAft>
            </a:pPr>
            <a:r>
              <a:rPr lang="en-GB" dirty="0"/>
              <a:t>Estimating accuracy will vary through the project lifecycle depending on the level of uncertainty and the quality and availability of information.  Generally, information during the concept stage is likely to include only high level designs and strategies, consequently its accuracy is likely to be in a ‘rough order of magnitude’ due to the uncertainties and lack of defined information.  As more data becomes available during definition, estimating accuracy should be sufficient for the approval of the business case.  Accuracy will continue to improve at the beginning of implementation as detailed designs, scope of work and detailed plans are produced.  This is necessary to control cost, time and performance during implementation since unreliable estimates could cause management problems and reduce team morale.  Estimating accuracy should improve throughout implementation sub stages as more details and results of work are defined and recorded.  At the end of each sub stage, information and lessons learned will help to improve estimating accuracy by the use of these actual costs and tasks being completed.  </a:t>
            </a:r>
          </a:p>
          <a:p>
            <a:pPr>
              <a:spcAft>
                <a:spcPct val="30000"/>
              </a:spcAft>
            </a:pPr>
            <a:r>
              <a:rPr lang="en-GB" dirty="0"/>
              <a:t>The reliability of estimates is likely to influence decisions to continue or terminate the project at the end of each project stage and sub stage.</a:t>
            </a:r>
          </a:p>
          <a:p>
            <a:pPr>
              <a:spcAft>
                <a:spcPct val="30000"/>
              </a:spcAft>
            </a:pPr>
            <a:r>
              <a:rPr lang="en-GB" dirty="0"/>
              <a:t>Remember, cost and time always remains an estimate up until the final day of the project when it is closed.  At no time should a Project Manager guarantee what their costs or timescales are going to be. </a:t>
            </a:r>
          </a:p>
        </p:txBody>
      </p:sp>
      <p:sp>
        <p:nvSpPr>
          <p:cNvPr id="1527812" name="Text Box 4"/>
          <p:cNvSpPr txBox="1">
            <a:spLocks noChangeArrowheads="1"/>
          </p:cNvSpPr>
          <p:nvPr/>
        </p:nvSpPr>
        <p:spPr bwMode="auto">
          <a:xfrm>
            <a:off x="1688381" y="4514271"/>
            <a:ext cx="193439" cy="382564"/>
          </a:xfrm>
          <a:prstGeom prst="rect">
            <a:avLst/>
          </a:prstGeom>
          <a:noFill/>
          <a:ln w="12700" cap="sq">
            <a:noFill/>
            <a:miter lim="800000"/>
            <a:headEnd type="none" w="sm" len="sm"/>
            <a:tailEnd type="none" w="lg" len="med"/>
          </a:ln>
          <a:effectLst/>
        </p:spPr>
        <p:txBody>
          <a:bodyPr wrap="none" lIns="95133" tIns="49468" rIns="95133" bIns="49468">
            <a:spAutoFit/>
          </a:bodyPr>
          <a:lstStyle/>
          <a:p>
            <a:pPr defTabSz="965149"/>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23042" name="Rectangle 2"/>
          <p:cNvSpPr>
            <a:spLocks noGrp="1" noRot="1" noChangeAspect="1" noChangeArrowheads="1" noTextEdit="1"/>
          </p:cNvSpPr>
          <p:nvPr>
            <p:ph type="sldImg"/>
          </p:nvPr>
        </p:nvSpPr>
        <p:spPr>
          <a:xfrm>
            <a:off x="1257300" y="720725"/>
            <a:ext cx="4800600" cy="3600450"/>
          </a:xfrm>
          <a:ln/>
        </p:spPr>
      </p:sp>
      <p:sp>
        <p:nvSpPr>
          <p:cNvPr id="1623043" name="Rectangle 3"/>
          <p:cNvSpPr>
            <a:spLocks noGrp="1" noChangeArrowheads="1"/>
          </p:cNvSpPr>
          <p:nvPr>
            <p:ph type="body" idx="1"/>
          </p:nvPr>
        </p:nvSpPr>
        <p:spPr>
          <a:xfrm>
            <a:off x="974582" y="4559961"/>
            <a:ext cx="5366039" cy="4320846"/>
          </a:xfrm>
        </p:spPr>
        <p:txBody>
          <a:bodyPr/>
          <a:lstStyle/>
          <a:p>
            <a:r>
              <a:rPr lang="en-GB" b="1" dirty="0"/>
              <a:t>The Risk Register</a:t>
            </a:r>
            <a:r>
              <a:rPr lang="en-GB" dirty="0"/>
              <a:t> - is a key document that is used to record, communicate and track risks.</a:t>
            </a:r>
          </a:p>
          <a:p>
            <a:r>
              <a:rPr lang="en-GB" dirty="0"/>
              <a:t>The simple register above contains the minimum set of information that is required.  Most registers contain more detail on the nature of the risk such as who may be affected, changes in risk status and the status of the risk. </a:t>
            </a:r>
          </a:p>
          <a:p>
            <a:r>
              <a:rPr lang="en-GB" dirty="0"/>
              <a:t>It is important to record ownership of risks, where a risk owner is generally considered to be the person best placed to manage a particular risk through the process.  Other people may also be responsible for undertaking specific actions and responses.</a:t>
            </a:r>
          </a:p>
          <a:p>
            <a:r>
              <a:rPr lang="en-GB" dirty="0"/>
              <a:t>It is a live document used to communicate risks and their status to stakeholders.  A data entry form is typically used to gather detailed information on each risk.</a:t>
            </a:r>
          </a:p>
          <a:p>
            <a:pPr>
              <a:spcBef>
                <a:spcPct val="25000"/>
              </a:spcBef>
              <a:spcAft>
                <a:spcPct val="25000"/>
              </a:spcAft>
            </a:pPr>
            <a:r>
              <a:rPr lang="en-GB" dirty="0"/>
              <a:t>A risk register should be opened as soon the first risks are identified and updated as new information emerges or on a regular basis if the current risks are the only records.  This is essential even though it may be earlier than implementation (e.g. during Feasibility) and before a full risk management plan has been developed.  New risks will arise throughout the life of the project and the risk register is used to capture these, show ownership and ensure they are communicated and tracked through the whole process.  It is therefore applied as soon as possible and for the duration of the project.</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24674" name="Rectangle 2"/>
          <p:cNvSpPr>
            <a:spLocks noGrp="1" noRot="1" noChangeAspect="1" noChangeArrowheads="1" noTextEdit="1"/>
          </p:cNvSpPr>
          <p:nvPr>
            <p:ph type="sldImg"/>
          </p:nvPr>
        </p:nvSpPr>
        <p:spPr>
          <a:xfrm>
            <a:off x="1262063" y="722313"/>
            <a:ext cx="4795837" cy="3597275"/>
          </a:xfrm>
          <a:ln/>
        </p:spPr>
      </p:sp>
      <p:sp>
        <p:nvSpPr>
          <p:cNvPr id="924675" name="Rectangle 3"/>
          <p:cNvSpPr>
            <a:spLocks noGrp="1" noChangeArrowheads="1"/>
          </p:cNvSpPr>
          <p:nvPr>
            <p:ph type="body" idx="1"/>
          </p:nvPr>
        </p:nvSpPr>
        <p:spPr>
          <a:xfrm>
            <a:off x="976252" y="4559961"/>
            <a:ext cx="5392786" cy="4319322"/>
          </a:xfrm>
          <a:noFill/>
          <a:ln/>
        </p:spPr>
        <p:txBody>
          <a:bodyPr lIns="96655" tIns="48327" rIns="96655" bIns="48327"/>
          <a:lstStyle/>
          <a:p>
            <a:r>
              <a:rPr lang="en-GB" b="1" dirty="0"/>
              <a:t>Qualitative –</a:t>
            </a:r>
            <a:r>
              <a:rPr lang="en-GB" dirty="0"/>
              <a:t> These techniques will be used for the majority of risks identified.  They involve subjective assessments of the probability and impacts of risks.  The key element to this style of risk assessment is that it involves the need for judgement.</a:t>
            </a:r>
          </a:p>
          <a:p>
            <a:r>
              <a:rPr lang="en-GB" b="1" dirty="0"/>
              <a:t>Quantitative – </a:t>
            </a:r>
            <a:r>
              <a:rPr lang="en-GB" dirty="0"/>
              <a:t>These focus on the numerical analysis of risk and range from statistical assessment of variations in activity duration or cost, to decision making tools.   Examples include Monte Carlo techniques.  (NB: these are not included in the APMP syllabus.)</a:t>
            </a:r>
            <a:endParaRPr lang="en-GB"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26722" name="Rectangle 2"/>
          <p:cNvSpPr>
            <a:spLocks noGrp="1" noRot="1" noChangeAspect="1" noChangeArrowheads="1" noTextEdit="1"/>
          </p:cNvSpPr>
          <p:nvPr>
            <p:ph type="sldImg"/>
          </p:nvPr>
        </p:nvSpPr>
        <p:spPr>
          <a:xfrm>
            <a:off x="1262063" y="722313"/>
            <a:ext cx="4795837" cy="3597275"/>
          </a:xfrm>
          <a:ln/>
        </p:spPr>
      </p:sp>
      <p:sp>
        <p:nvSpPr>
          <p:cNvPr id="926723" name="Rectangle 3"/>
          <p:cNvSpPr>
            <a:spLocks noGrp="1" noChangeArrowheads="1"/>
          </p:cNvSpPr>
          <p:nvPr>
            <p:ph type="body" idx="1"/>
          </p:nvPr>
        </p:nvSpPr>
        <p:spPr>
          <a:xfrm>
            <a:off x="976252" y="4559961"/>
            <a:ext cx="5362697" cy="4319322"/>
          </a:xfrm>
        </p:spPr>
        <p:txBody>
          <a:bodyPr/>
          <a:lstStyle/>
          <a:p>
            <a:r>
              <a:rPr lang="en-GB" dirty="0"/>
              <a:t>Risks may be plotted on probability-impact charts for analysis, as shown above.  Categories such as High, Medium and Low Values are typically used for probability and impact scales.</a:t>
            </a:r>
          </a:p>
          <a:p>
            <a:r>
              <a:rPr lang="en-GB" dirty="0"/>
              <a:t>These categories represent ranges.  For example, a high cost impact may be greater than </a:t>
            </a:r>
            <a:r>
              <a:rPr lang="en-GB" dirty="0" smtClean="0"/>
              <a:t>$100K</a:t>
            </a:r>
            <a:r>
              <a:rPr lang="en-GB" dirty="0"/>
              <a:t>, a medium between </a:t>
            </a:r>
            <a:r>
              <a:rPr lang="en-GB" dirty="0" smtClean="0"/>
              <a:t>$50 </a:t>
            </a:r>
            <a:r>
              <a:rPr lang="en-GB" dirty="0"/>
              <a:t>- 100K, and a low impact less than </a:t>
            </a:r>
            <a:r>
              <a:rPr lang="en-GB" dirty="0" smtClean="0"/>
              <a:t>$50K</a:t>
            </a:r>
            <a:r>
              <a:rPr lang="en-GB" dirty="0"/>
              <a:t>.  The purpose of these definitions is to ensure consistency throughout project teams in risk estimates.</a:t>
            </a:r>
          </a:p>
          <a:p>
            <a:pPr>
              <a:spcAft>
                <a:spcPct val="50000"/>
              </a:spcAft>
            </a:pPr>
            <a:r>
              <a:rPr lang="en-GB" dirty="0"/>
              <a:t>The benefits of probability impact charts are:</a:t>
            </a:r>
          </a:p>
          <a:p>
            <a:pPr marL="645606" lvl="1" indent="-176075" algn="just">
              <a:spcBef>
                <a:spcPct val="0"/>
              </a:spcBef>
              <a:spcAft>
                <a:spcPct val="40000"/>
              </a:spcAft>
              <a:buFontTx/>
              <a:buChar char="•"/>
            </a:pPr>
            <a:r>
              <a:rPr lang="en-GB" dirty="0"/>
              <a:t>useful for plotting &amp; comparing risks in order to decide priorities</a:t>
            </a:r>
          </a:p>
          <a:p>
            <a:pPr marL="645606" lvl="1" indent="-176075" algn="just">
              <a:spcBef>
                <a:spcPct val="0"/>
              </a:spcBef>
              <a:spcAft>
                <a:spcPct val="40000"/>
              </a:spcAft>
              <a:buFontTx/>
              <a:buChar char="•"/>
            </a:pPr>
            <a:r>
              <a:rPr lang="en-GB" dirty="0"/>
              <a:t>can show cost, time and quality factors</a:t>
            </a:r>
          </a:p>
          <a:p>
            <a:pPr marL="645606" lvl="1" indent="-176075" algn="just">
              <a:spcBef>
                <a:spcPct val="0"/>
              </a:spcBef>
              <a:spcAft>
                <a:spcPct val="40000"/>
              </a:spcAft>
              <a:buFontTx/>
              <a:buChar char="•"/>
            </a:pPr>
            <a:r>
              <a:rPr lang="en-GB" dirty="0"/>
              <a:t>provides bands for escalation</a:t>
            </a:r>
          </a:p>
          <a:p>
            <a:pPr marL="645606" lvl="1" indent="-176075" algn="just">
              <a:spcBef>
                <a:spcPct val="0"/>
              </a:spcBef>
              <a:spcAft>
                <a:spcPct val="40000"/>
              </a:spcAft>
              <a:buFontTx/>
              <a:buChar char="•"/>
            </a:pPr>
            <a:r>
              <a:rPr lang="en-GB" dirty="0"/>
              <a:t>provides bands for RAG reporting </a:t>
            </a:r>
          </a:p>
          <a:p>
            <a:pPr marL="645606" lvl="1" indent="-176075" algn="just">
              <a:spcBef>
                <a:spcPct val="0"/>
              </a:spcBef>
              <a:spcAft>
                <a:spcPct val="40000"/>
              </a:spcAft>
              <a:buFontTx/>
              <a:buChar char="•"/>
            </a:pPr>
            <a:r>
              <a:rPr lang="en-GB" dirty="0"/>
              <a:t>scales are directly related to project critical success criteria</a:t>
            </a:r>
          </a:p>
          <a:p>
            <a:pPr marL="645606" lvl="1" indent="-176075" algn="just">
              <a:spcBef>
                <a:spcPct val="0"/>
              </a:spcBef>
              <a:spcAft>
                <a:spcPct val="40000"/>
              </a:spcAft>
              <a:buFontTx/>
              <a:buChar char="•"/>
            </a:pPr>
            <a:r>
              <a:rPr lang="en-GB" dirty="0"/>
              <a:t>highlights the difference between Low Impact- High Probability and High Impact - Low Probability risks</a:t>
            </a:r>
          </a:p>
          <a:p>
            <a:pPr marL="645606" lvl="1" indent="-176075" algn="just">
              <a:spcBef>
                <a:spcPct val="0"/>
              </a:spcBef>
              <a:spcAft>
                <a:spcPct val="40000"/>
              </a:spcAft>
              <a:buFontTx/>
              <a:buChar char="•"/>
            </a:pPr>
            <a:r>
              <a:rPr lang="en-GB" dirty="0"/>
              <a:t>visual easy to understand</a:t>
            </a:r>
          </a:p>
          <a:p>
            <a:pPr marL="645606" lvl="1" indent="-176075" algn="just">
              <a:spcBef>
                <a:spcPct val="0"/>
              </a:spcBef>
              <a:spcAft>
                <a:spcPct val="40000"/>
              </a:spcAft>
              <a:buFontTx/>
              <a:buChar char="•"/>
            </a:pPr>
            <a:r>
              <a:rPr lang="en-GB" dirty="0"/>
              <a:t>ensures consistency </a:t>
            </a:r>
          </a:p>
          <a:p>
            <a:r>
              <a:rPr lang="en-GB" dirty="0"/>
              <a:t>Whilst probability-impact charts are an ideal way to show risk priorities, there may be other considerations that affect priority decision such as when the risk is likely to occur, or the cost of risk reduction.</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66722" name="Rectangle 2"/>
          <p:cNvSpPr>
            <a:spLocks noGrp="1" noRot="1" noChangeAspect="1" noChangeArrowheads="1" noTextEdit="1"/>
          </p:cNvSpPr>
          <p:nvPr>
            <p:ph type="sldImg"/>
          </p:nvPr>
        </p:nvSpPr>
        <p:spPr>
          <a:xfrm>
            <a:off x="1262063" y="722313"/>
            <a:ext cx="4795837" cy="3597275"/>
          </a:xfrm>
          <a:ln/>
        </p:spPr>
      </p:sp>
      <p:sp>
        <p:nvSpPr>
          <p:cNvPr id="1566723" name="Rectangle 3"/>
          <p:cNvSpPr>
            <a:spLocks noGrp="1" noChangeArrowheads="1"/>
          </p:cNvSpPr>
          <p:nvPr>
            <p:ph type="body" idx="1"/>
          </p:nvPr>
        </p:nvSpPr>
        <p:spPr>
          <a:xfrm>
            <a:off x="976252" y="4559961"/>
            <a:ext cx="5362697" cy="4319322"/>
          </a:xfrm>
          <a:noFill/>
          <a:ln/>
        </p:spPr>
        <p:txBody>
          <a:bodyPr lIns="96655" tIns="48327" rIns="96655" bIns="48327"/>
          <a:lstStyle/>
          <a:p>
            <a:r>
              <a:rPr lang="en-GB" dirty="0"/>
              <a:t>The </a:t>
            </a:r>
            <a:r>
              <a:rPr lang="en-GB" dirty="0" smtClean="0"/>
              <a:t>Program </a:t>
            </a:r>
            <a:r>
              <a:rPr lang="en-GB" dirty="0"/>
              <a:t>Evaluation Review Technique (PERT) takes into account uncertainty in task estimates to produce a more realistic forecast of the project out turn.  (Three Point Estimating)  It can be used for costs, schedules and technical parameters.  It is commonly used to evaluate project timescales.</a:t>
            </a:r>
          </a:p>
          <a:p>
            <a:r>
              <a:rPr lang="en-GB" dirty="0"/>
              <a:t>Whereas critical path analysis is usually carried out with a single value for each task duration,  PERT uses three estimates: Optimistic, Most Likely and Pessimistic.   Most analyses assume a Beta type of probability distribution as the profile for the range of probable durations, although other profiles can be used.  The formula below provides the mean for a Beta distribution.  </a:t>
            </a:r>
          </a:p>
          <a:p>
            <a:r>
              <a:rPr lang="en-GB" dirty="0"/>
              <a:t>	</a:t>
            </a:r>
            <a:r>
              <a:rPr lang="en-GB" b="1" dirty="0"/>
              <a:t>Mean = </a:t>
            </a:r>
            <a:r>
              <a:rPr lang="en-GB" b="1" u="sng" dirty="0"/>
              <a:t>Optimistic + 4x Most Likely + Pessimistic</a:t>
            </a:r>
            <a:r>
              <a:rPr lang="en-GB" b="1" dirty="0"/>
              <a:t> / 6</a:t>
            </a:r>
          </a:p>
          <a:p>
            <a:r>
              <a:rPr lang="en-GB" dirty="0"/>
              <a:t>The mean for each task is used in place of the single point estimate to produce the Critical Path Analysis.  As a result, the overall project duration will be weighted according to the degree of pessimism and optimism in task estimates and is generally more realistic.</a:t>
            </a:r>
          </a:p>
          <a:p>
            <a:r>
              <a:rPr lang="en-GB" dirty="0"/>
              <a:t>The quality of the data used is obviously important and will affect the overall reliability of the result.  Obtaining reliable three point estimates may be difficult and depends on the experience of the estimator and availability of historical data.  If PERT is going to be used in calculating the project duration, this should be explained and used from the start and not once subjective estimating has started as this tends to cause confusion from the team.  This is because PERT Analysis has the capability of effecting the Critical Path Analysis work.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70818" name="Rectangle 2"/>
          <p:cNvSpPr>
            <a:spLocks noGrp="1" noRot="1" noChangeAspect="1" noChangeArrowheads="1" noTextEdit="1"/>
          </p:cNvSpPr>
          <p:nvPr>
            <p:ph type="sldImg"/>
          </p:nvPr>
        </p:nvSpPr>
        <p:spPr>
          <a:xfrm>
            <a:off x="1258888" y="720725"/>
            <a:ext cx="4800600" cy="3600450"/>
          </a:xfrm>
          <a:ln/>
        </p:spPr>
      </p:sp>
      <p:sp>
        <p:nvSpPr>
          <p:cNvPr id="1570819" name="Rectangle 3"/>
          <p:cNvSpPr>
            <a:spLocks noGrp="1" noChangeArrowheads="1"/>
          </p:cNvSpPr>
          <p:nvPr>
            <p:ph type="body" idx="1"/>
          </p:nvPr>
        </p:nvSpPr>
        <p:spPr>
          <a:xfrm>
            <a:off x="817445" y="4561485"/>
            <a:ext cx="5710402" cy="4319322"/>
          </a:xfrm>
        </p:spPr>
        <p:txBody>
          <a:bodyPr/>
          <a:lstStyle/>
          <a:p>
            <a:r>
              <a:rPr lang="en-GB" dirty="0">
                <a:cs typeface="Times New Roman" pitchFamily="18" charset="0"/>
              </a:rPr>
              <a:t>In PERT analysis we make three estimates for each task:</a:t>
            </a:r>
          </a:p>
          <a:p>
            <a:pPr>
              <a:buFontTx/>
              <a:buChar char="•"/>
            </a:pPr>
            <a:r>
              <a:rPr lang="en-GB" dirty="0">
                <a:cs typeface="Times New Roman" pitchFamily="18" charset="0"/>
              </a:rPr>
              <a:t>  Optimistic – O - (very unlikely that the task will take shorter than this)  </a:t>
            </a:r>
          </a:p>
          <a:p>
            <a:pPr>
              <a:buFontTx/>
              <a:buChar char="•"/>
            </a:pPr>
            <a:r>
              <a:rPr lang="en-GB" dirty="0">
                <a:cs typeface="Times New Roman" pitchFamily="18" charset="0"/>
              </a:rPr>
              <a:t>  Pessimistic – P -  (very unlikely that the task will take longer than this)  </a:t>
            </a:r>
          </a:p>
          <a:p>
            <a:pPr>
              <a:buFontTx/>
              <a:buChar char="•"/>
            </a:pPr>
            <a:r>
              <a:rPr lang="en-GB" dirty="0">
                <a:cs typeface="Times New Roman" pitchFamily="18" charset="0"/>
              </a:rPr>
              <a:t>  Most likely  - L -   (this is what we really think it will take) </a:t>
            </a:r>
          </a:p>
          <a:p>
            <a:r>
              <a:rPr lang="en-GB" dirty="0">
                <a:cs typeface="Times New Roman" pitchFamily="18" charset="0"/>
              </a:rPr>
              <a:t>These are then used to calculate a mean duration based on a Beta distribution.</a:t>
            </a:r>
          </a:p>
          <a:p>
            <a:pPr>
              <a:spcAft>
                <a:spcPct val="25000"/>
              </a:spcAft>
            </a:pPr>
            <a:r>
              <a:rPr lang="en-GB" dirty="0">
                <a:cs typeface="Times New Roman" pitchFamily="18" charset="0"/>
              </a:rPr>
              <a:t>Mean Duration = </a:t>
            </a:r>
            <a:r>
              <a:rPr lang="en-GB" u="sng" dirty="0">
                <a:cs typeface="Times New Roman" pitchFamily="18" charset="0"/>
              </a:rPr>
              <a:t>Optimistic + (4 x Most Likely) + Pessimistic </a:t>
            </a:r>
            <a:endParaRPr lang="en-GB" dirty="0">
              <a:cs typeface="Times New Roman" pitchFamily="18" charset="0"/>
            </a:endParaRPr>
          </a:p>
          <a:p>
            <a:pPr>
              <a:spcAft>
                <a:spcPct val="25000"/>
              </a:spcAft>
            </a:pPr>
            <a:r>
              <a:rPr lang="en-GB" dirty="0">
                <a:cs typeface="Times New Roman" pitchFamily="18" charset="0"/>
              </a:rPr>
              <a:t>		       6</a:t>
            </a:r>
          </a:p>
          <a:p>
            <a:r>
              <a:rPr lang="en-GB" dirty="0">
                <a:cs typeface="Times New Roman" pitchFamily="18" charset="0"/>
              </a:rPr>
              <a:t>Or to show it more formally:</a:t>
            </a:r>
          </a:p>
          <a:p>
            <a:pPr>
              <a:spcAft>
                <a:spcPct val="25000"/>
              </a:spcAft>
            </a:pPr>
            <a:r>
              <a:rPr lang="en-GB" dirty="0">
                <a:cs typeface="Times New Roman" pitchFamily="18" charset="0"/>
              </a:rPr>
              <a:t>	Mean Duration = </a:t>
            </a:r>
            <a:r>
              <a:rPr lang="en-GB" u="sng" dirty="0">
                <a:cs typeface="Times New Roman" pitchFamily="18" charset="0"/>
              </a:rPr>
              <a:t>O + 4L + P</a:t>
            </a:r>
          </a:p>
          <a:p>
            <a:pPr>
              <a:spcAft>
                <a:spcPct val="0"/>
              </a:spcAft>
            </a:pPr>
            <a:r>
              <a:rPr lang="en-GB" dirty="0">
                <a:cs typeface="Times New Roman" pitchFamily="18" charset="0"/>
              </a:rPr>
              <a:t>                		               6</a:t>
            </a:r>
          </a:p>
          <a:p>
            <a:r>
              <a:rPr lang="en-GB" dirty="0">
                <a:cs typeface="Times New Roman" pitchFamily="18" charset="0"/>
              </a:rPr>
              <a:t>For task B, it may be that although we think it is likely to take 5 days, there is a possibility that it could be done in 4 but there could be problems causing it to take as long as 12 days.</a:t>
            </a:r>
          </a:p>
          <a:p>
            <a:pPr>
              <a:spcAft>
                <a:spcPct val="25000"/>
              </a:spcAft>
            </a:pPr>
            <a:r>
              <a:rPr lang="en-GB" dirty="0">
                <a:cs typeface="Times New Roman" pitchFamily="18" charset="0"/>
              </a:rPr>
              <a:t>Its Mean Duration is therefore:     </a:t>
            </a:r>
            <a:r>
              <a:rPr lang="en-GB" u="sng" dirty="0">
                <a:cs typeface="Times New Roman" pitchFamily="18" charset="0"/>
              </a:rPr>
              <a:t>4 + (4 x 5) + 12</a:t>
            </a:r>
            <a:r>
              <a:rPr lang="en-GB" dirty="0">
                <a:cs typeface="Times New Roman" pitchFamily="18" charset="0"/>
              </a:rPr>
              <a:t> = 6</a:t>
            </a:r>
          </a:p>
          <a:p>
            <a:pPr>
              <a:spcAft>
                <a:spcPct val="25000"/>
              </a:spcAft>
            </a:pPr>
            <a:r>
              <a:rPr lang="en-GB" dirty="0">
                <a:cs typeface="Times New Roman" pitchFamily="18" charset="0"/>
              </a:rPr>
              <a:t>	         	                   6</a:t>
            </a:r>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68770" name="Rectangle 2"/>
          <p:cNvSpPr>
            <a:spLocks noGrp="1" noRot="1" noChangeAspect="1" noChangeArrowheads="1" noTextEdit="1"/>
          </p:cNvSpPr>
          <p:nvPr>
            <p:ph type="sldImg"/>
          </p:nvPr>
        </p:nvSpPr>
        <p:spPr>
          <a:xfrm>
            <a:off x="1258888" y="720725"/>
            <a:ext cx="4800600" cy="3600450"/>
          </a:xfrm>
          <a:ln/>
        </p:spPr>
      </p:sp>
      <p:sp>
        <p:nvSpPr>
          <p:cNvPr id="1568771" name="Rectangle 3"/>
          <p:cNvSpPr>
            <a:spLocks noGrp="1" noChangeArrowheads="1"/>
          </p:cNvSpPr>
          <p:nvPr>
            <p:ph type="body" idx="1"/>
          </p:nvPr>
        </p:nvSpPr>
        <p:spPr>
          <a:xfrm>
            <a:off x="817445" y="4561485"/>
            <a:ext cx="5710402" cy="4319322"/>
          </a:xfrm>
        </p:spPr>
        <p:txBody>
          <a:bodyPr/>
          <a:lstStyle/>
          <a:p>
            <a:r>
              <a:rPr lang="en-GB" dirty="0">
                <a:cs typeface="Times New Roman" pitchFamily="18" charset="0"/>
              </a:rPr>
              <a:t>The </a:t>
            </a:r>
            <a:r>
              <a:rPr lang="en-GB" dirty="0" smtClean="0">
                <a:cs typeface="Times New Roman" pitchFamily="18" charset="0"/>
              </a:rPr>
              <a:t>Program </a:t>
            </a:r>
            <a:r>
              <a:rPr lang="en-GB" dirty="0">
                <a:cs typeface="Times New Roman" pitchFamily="18" charset="0"/>
              </a:rPr>
              <a:t>Evaluation and Review Technique (PERT) was developed for the Polaris project in 1956. It is based on the idea of estimating three durations for each task rather than the single estimate used in Critical Path Analysis (CPA).</a:t>
            </a:r>
          </a:p>
          <a:p>
            <a:r>
              <a:rPr lang="en-GB" dirty="0">
                <a:cs typeface="Times New Roman" pitchFamily="18" charset="0"/>
              </a:rPr>
              <a:t>The network above shows a normal CPA calculation with tasks A, D, F and G forming the critical path and an overall duration of 28 days.</a:t>
            </a:r>
            <a:r>
              <a:rPr lang="en-GB" dirty="0"/>
              <a:t> </a:t>
            </a:r>
          </a:p>
          <a:p>
            <a:r>
              <a:rPr lang="en-GB" dirty="0"/>
              <a:t>However, it is based on a single point estimate and therefore does not take into account the possible range of each estimate.</a:t>
            </a:r>
          </a:p>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72866" name="Rectangle 2"/>
          <p:cNvSpPr>
            <a:spLocks noGrp="1" noRot="1" noChangeAspect="1" noChangeArrowheads="1" noTextEdit="1"/>
          </p:cNvSpPr>
          <p:nvPr>
            <p:ph type="sldImg"/>
          </p:nvPr>
        </p:nvSpPr>
        <p:spPr>
          <a:xfrm>
            <a:off x="1271588" y="742950"/>
            <a:ext cx="4802187" cy="3600450"/>
          </a:xfrm>
          <a:ln/>
        </p:spPr>
      </p:sp>
      <p:sp>
        <p:nvSpPr>
          <p:cNvPr id="1572867" name="Rectangle 3"/>
          <p:cNvSpPr>
            <a:spLocks noGrp="1" noChangeArrowheads="1"/>
          </p:cNvSpPr>
          <p:nvPr>
            <p:ph type="body" idx="1"/>
          </p:nvPr>
        </p:nvSpPr>
        <p:spPr>
          <a:xfrm>
            <a:off x="817445" y="4561485"/>
            <a:ext cx="5710402" cy="4319322"/>
          </a:xfrm>
        </p:spPr>
        <p:txBody>
          <a:bodyPr/>
          <a:lstStyle/>
          <a:p>
            <a:r>
              <a:rPr lang="en-US" dirty="0"/>
              <a:t>You take the whole Network Diagram and place it into a spreadsheet, using the most likely figures as the starting point.</a:t>
            </a:r>
          </a:p>
          <a:p>
            <a:endParaRPr lang="en-US" dirty="0"/>
          </a:p>
          <a:p>
            <a:r>
              <a:rPr lang="en-US" dirty="0"/>
              <a:t>After elicitation, it should be possible to have identified the optimistic and pessimistic views of the group of individuals.  The best practice to this method is to then remove the two most extreme durations or costs and remove them, before using the remainder to calculate the mean of each of the calculations.</a:t>
            </a:r>
          </a:p>
          <a:p>
            <a:endParaRPr lang="en-US" dirty="0"/>
          </a:p>
          <a:p>
            <a:r>
              <a:rPr lang="en-US" dirty="0"/>
              <a:t>Once these two measurements are taken into account they can be added to the spreadsheet and then used in the calculation to come up with the PERT mean figure.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74914" name="Rectangle 2"/>
          <p:cNvSpPr>
            <a:spLocks noGrp="1" noRot="1" noChangeAspect="1" noChangeArrowheads="1" noTextEdit="1"/>
          </p:cNvSpPr>
          <p:nvPr>
            <p:ph type="sldImg"/>
          </p:nvPr>
        </p:nvSpPr>
        <p:spPr>
          <a:xfrm>
            <a:off x="1258888" y="720725"/>
            <a:ext cx="4800600" cy="3600450"/>
          </a:xfrm>
          <a:ln/>
        </p:spPr>
      </p:sp>
      <p:sp>
        <p:nvSpPr>
          <p:cNvPr id="1574915" name="Rectangle 3"/>
          <p:cNvSpPr>
            <a:spLocks noGrp="1" noChangeArrowheads="1"/>
          </p:cNvSpPr>
          <p:nvPr>
            <p:ph type="body" idx="1"/>
          </p:nvPr>
        </p:nvSpPr>
        <p:spPr>
          <a:xfrm>
            <a:off x="817445" y="4561485"/>
            <a:ext cx="5710402" cy="4319322"/>
          </a:xfrm>
        </p:spPr>
        <p:txBody>
          <a:bodyPr/>
          <a:lstStyle/>
          <a:p>
            <a:r>
              <a:rPr lang="en-GB" dirty="0">
                <a:cs typeface="Times New Roman" pitchFamily="18" charset="0"/>
              </a:rPr>
              <a:t>If mean durations are used in the network instead of the most likely estimates the duration is now 32 days and the critical path has changed.  It now comprises tasks A, B, C, F and G.</a:t>
            </a:r>
          </a:p>
          <a:p>
            <a:r>
              <a:rPr lang="en-GB" dirty="0">
                <a:cs typeface="Times New Roman" pitchFamily="18" charset="0"/>
              </a:rPr>
              <a:t>Exactly the same principle may be used to deal with estimated ranges of cost.  We simply use three estimates of the costs of each task rather than one and perform the same calculation to calculate a Mean Cost for each task.  The total project cost is then the sum of all the Mean Costs.</a:t>
            </a:r>
          </a:p>
          <a:p>
            <a:r>
              <a:rPr lang="en-GB" dirty="0">
                <a:cs typeface="Times New Roman" pitchFamily="18" charset="0"/>
              </a:rPr>
              <a:t>These techniques were originally known as PERT/Time and PERT/Cost to distinguish which aspect of a project was being analysed.</a:t>
            </a:r>
            <a:r>
              <a:rPr lang="en-GB" dirty="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32866" name="Rectangle 2"/>
          <p:cNvSpPr>
            <a:spLocks noGrp="1" noRot="1" noChangeAspect="1" noChangeArrowheads="1" noTextEdit="1"/>
          </p:cNvSpPr>
          <p:nvPr>
            <p:ph type="sldImg"/>
          </p:nvPr>
        </p:nvSpPr>
        <p:spPr>
          <a:xfrm>
            <a:off x="1262063" y="722313"/>
            <a:ext cx="4795837" cy="3597275"/>
          </a:xfrm>
          <a:ln/>
        </p:spPr>
      </p:sp>
      <p:sp>
        <p:nvSpPr>
          <p:cNvPr id="932867" name="Rectangle 3"/>
          <p:cNvSpPr>
            <a:spLocks noGrp="1" noChangeArrowheads="1"/>
          </p:cNvSpPr>
          <p:nvPr>
            <p:ph type="body" idx="1"/>
          </p:nvPr>
        </p:nvSpPr>
        <p:spPr>
          <a:xfrm>
            <a:off x="976252" y="4559961"/>
            <a:ext cx="5362697" cy="4319322"/>
          </a:xfrm>
        </p:spPr>
        <p:txBody>
          <a:bodyPr/>
          <a:lstStyle/>
          <a:p>
            <a:r>
              <a:rPr lang="en-GB" sz="1100" dirty="0"/>
              <a:t>Response plans can be developed and implemented once the risks have been assessed and </a:t>
            </a:r>
            <a:r>
              <a:rPr lang="en-GB" sz="1100" dirty="0" smtClean="0"/>
              <a:t>prioritized</a:t>
            </a:r>
            <a:r>
              <a:rPr lang="en-GB" sz="1100" dirty="0"/>
              <a:t>.  There are a number of generic response strategies. </a:t>
            </a:r>
          </a:p>
          <a:p>
            <a:r>
              <a:rPr lang="en-GB" sz="1100" b="1" dirty="0"/>
              <a:t>Avoidance</a:t>
            </a:r>
            <a:r>
              <a:rPr lang="en-GB" sz="1100" dirty="0"/>
              <a:t> - an alternative approach is taken to avoid the risk. </a:t>
            </a:r>
          </a:p>
          <a:p>
            <a:r>
              <a:rPr lang="en-GB" sz="1100" b="1" dirty="0"/>
              <a:t>Transfer</a:t>
            </a:r>
            <a:r>
              <a:rPr lang="en-GB" sz="1100" dirty="0"/>
              <a:t> - assign contractual responsibility to for example, a sub contractor better placed to manage the risk. Another example of this is insurance where another party provides compensation in event of risk impact</a:t>
            </a:r>
          </a:p>
          <a:p>
            <a:r>
              <a:rPr lang="en-GB" sz="1100" b="1" dirty="0"/>
              <a:t>Reduction</a:t>
            </a:r>
            <a:r>
              <a:rPr lang="en-GB" sz="1100" dirty="0"/>
              <a:t> - proactive measures to reduce likelihood, impact or both Ideally reduction measures should be taken for high level risks.</a:t>
            </a:r>
          </a:p>
          <a:p>
            <a:r>
              <a:rPr lang="en-GB" sz="1100" b="1" dirty="0"/>
              <a:t>Acceptance</a:t>
            </a:r>
            <a:r>
              <a:rPr lang="en-GB" sz="1100" dirty="0"/>
              <a:t> - where the risk impact is low or cost of mitigation too high. This is sometimes known as absorption.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32866" name="Rectangle 2"/>
          <p:cNvSpPr>
            <a:spLocks noGrp="1" noRot="1" noChangeAspect="1" noChangeArrowheads="1" noTextEdit="1"/>
          </p:cNvSpPr>
          <p:nvPr>
            <p:ph type="sldImg"/>
          </p:nvPr>
        </p:nvSpPr>
        <p:spPr>
          <a:xfrm>
            <a:off x="1262063" y="722313"/>
            <a:ext cx="4795837" cy="3597275"/>
          </a:xfrm>
          <a:ln/>
        </p:spPr>
      </p:sp>
      <p:sp>
        <p:nvSpPr>
          <p:cNvPr id="932867" name="Rectangle 3"/>
          <p:cNvSpPr>
            <a:spLocks noGrp="1" noChangeArrowheads="1"/>
          </p:cNvSpPr>
          <p:nvPr>
            <p:ph type="body" idx="1"/>
          </p:nvPr>
        </p:nvSpPr>
        <p:spPr>
          <a:xfrm>
            <a:off x="976252" y="4559961"/>
            <a:ext cx="5362697" cy="4319322"/>
          </a:xfrm>
        </p:spPr>
        <p:txBody>
          <a:bodyPr/>
          <a:lstStyle/>
          <a:p>
            <a:r>
              <a:rPr lang="en-GB" sz="1100" b="1" dirty="0"/>
              <a:t>Exploit – </a:t>
            </a:r>
            <a:r>
              <a:rPr lang="en-GB" sz="1100" dirty="0"/>
              <a:t>This method is carried out when an opportunity materialises that allows you to truly gain from it in the fullest way.</a:t>
            </a:r>
          </a:p>
          <a:p>
            <a:r>
              <a:rPr lang="en-GB" sz="1100" b="1" dirty="0"/>
              <a:t>Enhance –</a:t>
            </a:r>
            <a:r>
              <a:rPr lang="en-GB" sz="1100" dirty="0"/>
              <a:t> This is where the project team put in place pro-active measures to maximise the likelihood of a situation occurring.  Opposite to the reduce response.</a:t>
            </a:r>
          </a:p>
          <a:p>
            <a:r>
              <a:rPr lang="en-GB" sz="1100" b="1" dirty="0"/>
              <a:t>Share – </a:t>
            </a:r>
            <a:r>
              <a:rPr lang="en-GB" sz="1100" dirty="0"/>
              <a:t>This is a chance where not only your project but any other relevant projects that can use the situation make sure that the opportunity is fully communicated to gain the most company wide.</a:t>
            </a:r>
          </a:p>
          <a:p>
            <a:r>
              <a:rPr lang="en-GB" sz="1100" b="1" dirty="0"/>
              <a:t>Reject –</a:t>
            </a:r>
            <a:r>
              <a:rPr lang="en-GB" sz="1100" dirty="0"/>
              <a:t> This is a response that can be chosen should the situation not be right for the project at the time for financial or perhaps storage reasons and so no matter the fact that a saving could be made it is passed over on this occasion.</a:t>
            </a:r>
          </a:p>
          <a:p>
            <a:endParaRPr lang="en-GB" sz="1100" b="1" dirty="0"/>
          </a:p>
          <a:p>
            <a:pPr algn="just" defTabSz="939064" fontAlgn="base">
              <a:spcBef>
                <a:spcPct val="0"/>
              </a:spcBef>
              <a:spcAft>
                <a:spcPct val="100000"/>
              </a:spcAft>
              <a:defRPr/>
            </a:pPr>
            <a:r>
              <a:rPr lang="en-GB" sz="1100" b="1" dirty="0"/>
              <a:t>Contingency</a:t>
            </a:r>
            <a:r>
              <a:rPr lang="en-GB" sz="1100" dirty="0"/>
              <a:t> - A fallback plan that will be implemented if the risk occurs. Additionally we can add an allowance included in estimates for events that cannot be predicted with any degree of reliability.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86178" name="Rectangle 2"/>
          <p:cNvSpPr>
            <a:spLocks noGrp="1" noRot="1" noChangeAspect="1" noChangeArrowheads="1" noTextEdit="1"/>
          </p:cNvSpPr>
          <p:nvPr>
            <p:ph type="sldImg"/>
          </p:nvPr>
        </p:nvSpPr>
        <p:spPr>
          <a:xfrm>
            <a:off x="1262063" y="722313"/>
            <a:ext cx="4795837" cy="3597275"/>
          </a:xfrm>
          <a:ln/>
        </p:spPr>
      </p:sp>
      <p:sp>
        <p:nvSpPr>
          <p:cNvPr id="1586179" name="Rectangle 3"/>
          <p:cNvSpPr>
            <a:spLocks noGrp="1" noChangeArrowheads="1"/>
          </p:cNvSpPr>
          <p:nvPr>
            <p:ph type="body" idx="1"/>
          </p:nvPr>
        </p:nvSpPr>
        <p:spPr>
          <a:xfrm>
            <a:off x="976252" y="4559961"/>
            <a:ext cx="5362697" cy="4319322"/>
          </a:xfrm>
        </p:spPr>
        <p:txBody>
          <a:bodyPr/>
          <a:lstStyle/>
          <a:p>
            <a:r>
              <a:rPr lang="en-GB" dirty="0"/>
              <a:t>There are two main types of resource, those that can be consumed during work and those that can reused and are non-consumable.  For example, the fuel that goes into a car is a </a:t>
            </a:r>
            <a:r>
              <a:rPr lang="en-GB"/>
              <a:t>consumable </a:t>
            </a:r>
            <a:r>
              <a:rPr lang="en-GB" smtClean="0"/>
              <a:t>while </a:t>
            </a:r>
            <a:r>
              <a:rPr lang="en-GB" dirty="0"/>
              <a:t>the car is re-usable.</a:t>
            </a:r>
          </a:p>
          <a:p>
            <a:endParaRPr lang="en-US" dirty="0"/>
          </a:p>
          <a:p>
            <a:r>
              <a:rPr lang="en-US" dirty="0"/>
              <a:t>Remember, the most valuable resource that you will ever have is your people, so ensure you lead them and care for them well as they are the most re-useable assets that any Project Manager will ever have.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32866" name="Rectangle 2"/>
          <p:cNvSpPr>
            <a:spLocks noGrp="1" noRot="1" noChangeAspect="1" noChangeArrowheads="1" noTextEdit="1"/>
          </p:cNvSpPr>
          <p:nvPr>
            <p:ph type="sldImg"/>
          </p:nvPr>
        </p:nvSpPr>
        <p:spPr>
          <a:xfrm>
            <a:off x="1262063" y="722313"/>
            <a:ext cx="4795837" cy="3597275"/>
          </a:xfrm>
          <a:ln/>
        </p:spPr>
      </p:sp>
      <p:sp>
        <p:nvSpPr>
          <p:cNvPr id="932867" name="Rectangle 3"/>
          <p:cNvSpPr>
            <a:spLocks noGrp="1" noChangeArrowheads="1"/>
          </p:cNvSpPr>
          <p:nvPr>
            <p:ph type="body" idx="1"/>
          </p:nvPr>
        </p:nvSpPr>
        <p:spPr>
          <a:xfrm>
            <a:off x="976252" y="4559961"/>
            <a:ext cx="5362697" cy="4319322"/>
          </a:xfrm>
        </p:spPr>
        <p:txBody>
          <a:bodyPr/>
          <a:lstStyle/>
          <a:p>
            <a:r>
              <a:rPr lang="en-GB" sz="1100" b="1" dirty="0"/>
              <a:t>Exploit – </a:t>
            </a:r>
            <a:r>
              <a:rPr lang="en-GB" sz="1100" dirty="0"/>
              <a:t>This method is carried out when an opportunity materialises that allows you to truly gain from it in the fullest way.</a:t>
            </a:r>
          </a:p>
          <a:p>
            <a:r>
              <a:rPr lang="en-GB" sz="1100" b="1" dirty="0"/>
              <a:t>Enhance –</a:t>
            </a:r>
            <a:r>
              <a:rPr lang="en-GB" sz="1100" dirty="0"/>
              <a:t> This is where the project team put in place pro-active measures to maximise the likelihood of a situation occurring.  Opposite to the reduce response.</a:t>
            </a:r>
          </a:p>
          <a:p>
            <a:r>
              <a:rPr lang="en-GB" sz="1100" b="1" dirty="0"/>
              <a:t>Share – </a:t>
            </a:r>
            <a:r>
              <a:rPr lang="en-GB" sz="1100" dirty="0"/>
              <a:t>This is a chance where not only your project but any other relevant projects that can use the situation make sure that the opportunity is fully communicated to gain the most company wide.</a:t>
            </a:r>
          </a:p>
          <a:p>
            <a:r>
              <a:rPr lang="en-GB" sz="1100" b="1" dirty="0"/>
              <a:t>Reject –</a:t>
            </a:r>
            <a:r>
              <a:rPr lang="en-GB" sz="1100" dirty="0"/>
              <a:t> This is a response that can be chosen should the situation not be right for the project at the time for financial or perhaps storage reasons and so no matter the fact that a saving could be made it is passed over on this occasion.</a:t>
            </a:r>
          </a:p>
          <a:p>
            <a:endParaRPr lang="en-GB" sz="1100" b="1" dirty="0"/>
          </a:p>
          <a:p>
            <a:pPr algn="just" defTabSz="939064" fontAlgn="base">
              <a:spcBef>
                <a:spcPct val="0"/>
              </a:spcBef>
              <a:spcAft>
                <a:spcPct val="100000"/>
              </a:spcAft>
              <a:defRPr/>
            </a:pPr>
            <a:r>
              <a:rPr lang="en-GB" sz="1100" b="1" dirty="0"/>
              <a:t>Contingency</a:t>
            </a:r>
            <a:r>
              <a:rPr lang="en-GB" sz="1100" dirty="0"/>
              <a:t> - A fallback plan that will be implemented if the risk occurs. Additionally we can add an allowance included in estimates for events that cannot be predicted with any degree of reliability.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25090" name="Rectangle 2"/>
          <p:cNvSpPr>
            <a:spLocks noGrp="1" noRot="1" noChangeAspect="1" noChangeArrowheads="1" noTextEdit="1"/>
          </p:cNvSpPr>
          <p:nvPr>
            <p:ph type="sldImg"/>
          </p:nvPr>
        </p:nvSpPr>
        <p:spPr>
          <a:xfrm>
            <a:off x="1257300" y="720725"/>
            <a:ext cx="4800600" cy="3600450"/>
          </a:xfrm>
          <a:ln/>
        </p:spPr>
      </p:sp>
      <p:sp>
        <p:nvSpPr>
          <p:cNvPr id="1625091" name="Rectangle 3"/>
          <p:cNvSpPr>
            <a:spLocks noGrp="1" noChangeArrowheads="1"/>
          </p:cNvSpPr>
          <p:nvPr>
            <p:ph type="body" idx="1"/>
          </p:nvPr>
        </p:nvSpPr>
        <p:spPr>
          <a:xfrm>
            <a:off x="974582" y="4559961"/>
            <a:ext cx="5366039" cy="4320846"/>
          </a:xfrm>
        </p:spPr>
        <p:txBody>
          <a:bodyPr/>
          <a:lstStyle/>
          <a:p>
            <a:r>
              <a:rPr lang="en-US" b="1" dirty="0"/>
              <a:t>Monitor and Control</a:t>
            </a:r>
            <a:endParaRPr lang="en-US" dirty="0"/>
          </a:p>
          <a:p>
            <a:r>
              <a:rPr lang="en-US" dirty="0"/>
              <a:t>We should periodically review the Risk Response Plan to identify changes in status of any of the existing risks or to review and identify new risks.  This will link closely to other forms of control such as Change Control where the assessment of change requests will naturally include a review of risk from identification through to planning responses.</a:t>
            </a:r>
          </a:p>
          <a:p>
            <a:r>
              <a:rPr lang="en-US" b="1" dirty="0"/>
              <a:t>Risk Happens</a:t>
            </a:r>
            <a:endParaRPr lang="en-US" dirty="0"/>
          </a:p>
          <a:p>
            <a:r>
              <a:rPr lang="en-US" dirty="0"/>
              <a:t>Hopefully, our threat avoidance or reduction measures will prevent the threats from occurring but inevitably some will still happen.  Conversely, we hope that enhancement actions will cause opportunities to occur.</a:t>
            </a:r>
          </a:p>
          <a:p>
            <a:r>
              <a:rPr lang="en-US" b="1" dirty="0"/>
              <a:t>Implement Planned Response</a:t>
            </a:r>
            <a:endParaRPr lang="en-US" dirty="0"/>
          </a:p>
          <a:p>
            <a:r>
              <a:rPr lang="en-US" dirty="0"/>
              <a:t>If the risk had been identified, we should implement our planned response.  This may be as simple as claiming on the insurance we took out to transfer the risk or as complex as implementing an extensive contingency plan.  However, if we had accepted the risk, or a risk arises that we had not identified we need to take immediate action.  Because the risk has now happened there is no element of uncertainty so strictly speaking it is not a risk.  The next two steps are therefore often referred to as Issue Management.  An issue is something that has no uncertainty and must be dealt with by a higher authority than the Project Manager.</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0237" cy="4283075"/>
          </a:xfrm>
        </p:spPr>
      </p:sp>
      <p:sp>
        <p:nvSpPr>
          <p:cNvPr id="3" name="Notes Placeholder 2"/>
          <p:cNvSpPr>
            <a:spLocks noGrp="1"/>
          </p:cNvSpPr>
          <p:nvPr>
            <p:ph type="body" idx="1"/>
          </p:nvPr>
        </p:nvSpPr>
        <p:spPr/>
        <p:txBody>
          <a:bodyPr/>
          <a:lstStyle/>
          <a:p>
            <a:pPr defTabSz="966484">
              <a:defRPr/>
            </a:pPr>
            <a:endParaRPr lang="en-US" dirty="0"/>
          </a:p>
        </p:txBody>
      </p:sp>
    </p:spTree>
    <p:extLst>
      <p:ext uri="{BB962C8B-B14F-4D97-AF65-F5344CB8AC3E}">
        <p14:creationId xmlns:p14="http://schemas.microsoft.com/office/powerpoint/2010/main" xmlns="" val="1416089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29186" name="Rectangle 2"/>
          <p:cNvSpPr>
            <a:spLocks noGrp="1" noRot="1" noChangeAspect="1" noChangeArrowheads="1" noTextEdit="1"/>
          </p:cNvSpPr>
          <p:nvPr>
            <p:ph type="sldImg"/>
          </p:nvPr>
        </p:nvSpPr>
        <p:spPr>
          <a:xfrm>
            <a:off x="1258888" y="720725"/>
            <a:ext cx="4799012" cy="3598863"/>
          </a:xfrm>
          <a:ln/>
        </p:spPr>
      </p:sp>
      <p:sp>
        <p:nvSpPr>
          <p:cNvPr id="1629187" name="Rectangle 3"/>
          <p:cNvSpPr>
            <a:spLocks noGrp="1" noChangeArrowheads="1"/>
          </p:cNvSpPr>
          <p:nvPr>
            <p:ph type="body" idx="1"/>
          </p:nvPr>
        </p:nvSpPr>
        <p:spPr>
          <a:xfrm>
            <a:off x="976252" y="4561485"/>
            <a:ext cx="5362697" cy="4319322"/>
          </a:xfrm>
        </p:spPr>
        <p:txBody>
          <a:bodyPr/>
          <a:lstStyle/>
          <a:p>
            <a:r>
              <a:rPr lang="en-GB" dirty="0"/>
              <a:t>An issue is defined as a threat to the project objectives that cannot be resolved by the Project Manager.</a:t>
            </a:r>
          </a:p>
          <a:p>
            <a:r>
              <a:rPr lang="en-GB" dirty="0"/>
              <a:t>Issues should be differentiated from problems, which are the day to day concerns that a Project Manager has to deal with case by case.</a:t>
            </a:r>
          </a:p>
          <a:p>
            <a:r>
              <a:rPr lang="en-GB" dirty="0"/>
              <a:t>In addition, risks should not be confused with issues.  Risks are uncertain in that an event may not occur, whereas issues have already occurred and are therefore not uncertain.</a:t>
            </a:r>
          </a:p>
          <a:p>
            <a:r>
              <a:rPr lang="en-GB" dirty="0"/>
              <a:t>The importance of Issue Management in projects is that issues are outside the direct control of the Project Manager.</a:t>
            </a:r>
          </a:p>
          <a:p>
            <a:r>
              <a:rPr lang="en-GB" dirty="0"/>
              <a:t>It is the Project Manager’s responsibility to ensure that all issues are escalated to the Project Sponsor, who can then assess and decide on the next course of action.  If the Project Sponsor deems that it requires further escalation then they can further escalate the issue to the Project Steering Group.</a:t>
            </a:r>
          </a:p>
          <a:p>
            <a:r>
              <a:rPr lang="en-GB" dirty="0"/>
              <a:t>Issues that remain unaddressed or unresolved are the cause of many project failures.  Therefore, it is the Project Manager’s responsibility to ensure all issues are correctly identified, registered, appropriately escalated and then resolved.</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31234" name="Rectangle 2"/>
          <p:cNvSpPr>
            <a:spLocks noGrp="1" noRot="1" noChangeAspect="1" noChangeArrowheads="1" noTextEdit="1"/>
          </p:cNvSpPr>
          <p:nvPr>
            <p:ph type="sldImg"/>
          </p:nvPr>
        </p:nvSpPr>
        <p:spPr>
          <a:xfrm>
            <a:off x="1257300" y="719138"/>
            <a:ext cx="4802188" cy="3602037"/>
          </a:xfrm>
          <a:ln/>
        </p:spPr>
      </p:sp>
      <p:sp>
        <p:nvSpPr>
          <p:cNvPr id="1631235" name="Rectangle 3"/>
          <p:cNvSpPr>
            <a:spLocks noGrp="1" noChangeArrowheads="1"/>
          </p:cNvSpPr>
          <p:nvPr>
            <p:ph type="body" idx="1"/>
          </p:nvPr>
        </p:nvSpPr>
        <p:spPr>
          <a:xfrm>
            <a:off x="1056492" y="4578238"/>
            <a:ext cx="5210576" cy="4322367"/>
          </a:xfrm>
        </p:spPr>
        <p:txBody>
          <a:bodyPr/>
          <a:lstStyle/>
          <a:p>
            <a:r>
              <a:rPr lang="en-GB" dirty="0"/>
              <a:t>Problems and risks are managed on a day to day basis by the project team.</a:t>
            </a:r>
          </a:p>
          <a:p>
            <a:r>
              <a:rPr lang="en-GB" dirty="0"/>
              <a:t>A concern that threatens the project objectives becomes an issue when it cannot be controlled by the project manager.  In such situations, the project manager must escalate the issue to the project sponsor.  The sponsor will then seek a resolution by engaging the stakeholders as appropriate and/or involvement of the project steering group.</a:t>
            </a:r>
          </a:p>
          <a:p>
            <a:r>
              <a:rPr lang="en-GB" dirty="0"/>
              <a:t>Issue management is a fundamental purpose of the steering group and the appropriate membership of the group will impact on their ability to resolve issues.</a:t>
            </a:r>
          </a:p>
          <a:p>
            <a:r>
              <a:rPr lang="en-GB" dirty="0"/>
              <a:t>Reporting on the development or progress of an issue is performed by the project manager until it has been successful concluded.</a:t>
            </a:r>
          </a:p>
          <a:p>
            <a:r>
              <a:rPr lang="en-GB" dirty="0"/>
              <a:t>Common problems in issue management are:</a:t>
            </a:r>
          </a:p>
          <a:p>
            <a:pPr lvl="1"/>
            <a:r>
              <a:rPr lang="en-GB" dirty="0"/>
              <a:t>The Project Manager incorrectly identifying problems as issues and therefore diverting senior management’s attention away from other important tasks.</a:t>
            </a:r>
          </a:p>
          <a:p>
            <a:pPr lvl="1"/>
            <a:r>
              <a:rPr lang="en-GB" dirty="0"/>
              <a:t>Failing to escalate issues in a timely manner when the resolution owner has been unable to resolve the issue.  </a:t>
            </a:r>
          </a:p>
          <a:p>
            <a:endParaRPr lang="en-GB" dirty="0"/>
          </a:p>
          <a:p>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33282" name="Rectangle 2"/>
          <p:cNvSpPr>
            <a:spLocks noGrp="1" noRot="1" noChangeAspect="1" noChangeArrowheads="1" noTextEdit="1"/>
          </p:cNvSpPr>
          <p:nvPr>
            <p:ph type="sldImg"/>
          </p:nvPr>
        </p:nvSpPr>
        <p:spPr>
          <a:xfrm>
            <a:off x="1258888" y="720725"/>
            <a:ext cx="4799012" cy="3598863"/>
          </a:xfrm>
          <a:ln/>
        </p:spPr>
      </p:sp>
      <p:sp>
        <p:nvSpPr>
          <p:cNvPr id="1633283" name="Text Box 3"/>
          <p:cNvSpPr txBox="1">
            <a:spLocks noGrp="1" noChangeArrowheads="1"/>
          </p:cNvSpPr>
          <p:nvPr>
            <p:ph type="body" idx="1"/>
          </p:nvPr>
        </p:nvSpPr>
        <p:spPr>
          <a:xfrm>
            <a:off x="976252" y="4561485"/>
            <a:ext cx="5362697" cy="4319322"/>
          </a:xfrm>
          <a:noFill/>
          <a:ln/>
        </p:spPr>
        <p:txBody>
          <a:bodyPr lIns="96503" tIns="48251" rIns="96503" bIns="48251"/>
          <a:lstStyle/>
          <a:p>
            <a:pPr>
              <a:spcAft>
                <a:spcPct val="0"/>
              </a:spcAft>
            </a:pPr>
            <a:r>
              <a:rPr lang="en-GB" dirty="0"/>
              <a:t>The issue log is used to communicate and track progress through life, support project reviews and lessons learned exercises. </a:t>
            </a:r>
          </a:p>
          <a:p>
            <a:pPr>
              <a:spcAft>
                <a:spcPct val="0"/>
              </a:spcAft>
            </a:pPr>
            <a:endParaRPr lang="en-GB" dirty="0"/>
          </a:p>
          <a:p>
            <a:pPr>
              <a:spcAft>
                <a:spcPct val="0"/>
              </a:spcAft>
            </a:pPr>
            <a:r>
              <a:rPr lang="en-GB" dirty="0"/>
              <a:t>It should be maintained throughout the whole of the Project Life Cycle and then should be closed off formally by the Project Manager as part of the closure of the project and any outstanding actions or issues transferred to the product owner within the Operations phase.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Project environment</a:t>
            </a:r>
          </a:p>
          <a:p>
            <a:r>
              <a:rPr lang="en-US" sz="1300" b="1" dirty="0"/>
              <a:t>General</a:t>
            </a:r>
          </a:p>
          <a:p>
            <a:r>
              <a:rPr lang="en-US" sz="1300" dirty="0"/>
              <a:t>The project environment may impact project performance and success. The project team should</a:t>
            </a:r>
          </a:p>
          <a:p>
            <a:r>
              <a:rPr lang="en-US" sz="1300" dirty="0"/>
              <a:t>consider</a:t>
            </a:r>
          </a:p>
          <a:p>
            <a:r>
              <a:rPr lang="en-US" sz="1300" dirty="0"/>
              <a:t> factors outside the organizational boundary such as socio-economic, geographical, political,</a:t>
            </a:r>
          </a:p>
          <a:p>
            <a:r>
              <a:rPr lang="en-US" sz="1300" dirty="0"/>
              <a:t>regulatory, technological and ecological; and</a:t>
            </a:r>
          </a:p>
          <a:p>
            <a:r>
              <a:rPr lang="en-US" sz="1300" dirty="0"/>
              <a:t> factors inside the organizational boundary such as strategy, technology, project management</a:t>
            </a:r>
          </a:p>
          <a:p>
            <a:r>
              <a:rPr lang="en-US" sz="1300" dirty="0"/>
              <a:t>maturity, resource availability, organizational culture and structure.</a:t>
            </a:r>
          </a:p>
          <a:p>
            <a:r>
              <a:rPr lang="en-US" sz="1300" b="1" dirty="0"/>
              <a:t>Factors outside the organizational boundary</a:t>
            </a:r>
          </a:p>
          <a:p>
            <a:r>
              <a:rPr lang="en-US" sz="1300" dirty="0"/>
              <a:t>Factors outside the organizational boundary may have an impact on the project by imposing</a:t>
            </a:r>
          </a:p>
          <a:p>
            <a:r>
              <a:rPr lang="en-US" sz="1300" dirty="0"/>
              <a:t>constraints or introducing risks affecting the project. Although these factors are often beyond the</a:t>
            </a:r>
          </a:p>
          <a:p>
            <a:r>
              <a:rPr lang="en-US" sz="1300" dirty="0"/>
              <a:t>control of the project manager, they should still be considered.</a:t>
            </a:r>
          </a:p>
          <a:p>
            <a:r>
              <a:rPr lang="en-US" sz="1300" b="1" dirty="0"/>
              <a:t>Factors inside the organizational boundary</a:t>
            </a:r>
          </a:p>
          <a:p>
            <a:r>
              <a:rPr lang="en-US" sz="1300" b="1" dirty="0"/>
              <a:t>General</a:t>
            </a:r>
          </a:p>
          <a:p>
            <a:r>
              <a:rPr lang="en-US" sz="1300" dirty="0"/>
              <a:t>A project usually exists inside a larger organization encompassing other activities. In such cases</a:t>
            </a:r>
          </a:p>
          <a:p>
            <a:r>
              <a:rPr lang="en-US" sz="1300" dirty="0"/>
              <a:t>there are relationships between the project and its environment, business planning and operations.</a:t>
            </a:r>
          </a:p>
          <a:p>
            <a:r>
              <a:rPr lang="en-US" sz="1300" dirty="0"/>
              <a:t>Pre-project and post-project activities may include activities such as business case development</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51</a:t>
            </a:fld>
            <a:endParaRPr lang="en-US" dirty="0"/>
          </a:p>
        </p:txBody>
      </p:sp>
    </p:spTree>
    <p:extLst>
      <p:ext uri="{BB962C8B-B14F-4D97-AF65-F5344CB8AC3E}">
        <p14:creationId xmlns:p14="http://schemas.microsoft.com/office/powerpoint/2010/main" xmlns="" val="4269251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Project environment</a:t>
            </a:r>
          </a:p>
          <a:p>
            <a:r>
              <a:rPr lang="en-US" sz="1300" b="1" dirty="0"/>
              <a:t>General</a:t>
            </a:r>
          </a:p>
          <a:p>
            <a:r>
              <a:rPr lang="en-US" sz="1300" dirty="0"/>
              <a:t>The project environment may impact project performance and success. The project team should</a:t>
            </a:r>
          </a:p>
          <a:p>
            <a:r>
              <a:rPr lang="en-US" sz="1300" dirty="0"/>
              <a:t>consider</a:t>
            </a:r>
          </a:p>
          <a:p>
            <a:r>
              <a:rPr lang="en-US" sz="1300" dirty="0"/>
              <a:t> factors outside the organizational boundary such as socio-economic, geographical, political,</a:t>
            </a:r>
          </a:p>
          <a:p>
            <a:r>
              <a:rPr lang="en-US" sz="1300" dirty="0"/>
              <a:t>regulatory, technological and ecological; and</a:t>
            </a:r>
          </a:p>
          <a:p>
            <a:r>
              <a:rPr lang="en-US" sz="1300" dirty="0"/>
              <a:t> factors inside the organizational boundary such as strategy, technology, project management</a:t>
            </a:r>
          </a:p>
          <a:p>
            <a:r>
              <a:rPr lang="en-US" sz="1300" dirty="0"/>
              <a:t>maturity, resource availability, organizational culture and structure.</a:t>
            </a:r>
          </a:p>
          <a:p>
            <a:r>
              <a:rPr lang="en-US" sz="1300" b="1" dirty="0"/>
              <a:t>Factors outside the organizational boundary</a:t>
            </a:r>
          </a:p>
          <a:p>
            <a:r>
              <a:rPr lang="en-US" sz="1300" dirty="0"/>
              <a:t>Factors outside the organizational boundary may have an impact on the project by imposing</a:t>
            </a:r>
          </a:p>
          <a:p>
            <a:r>
              <a:rPr lang="en-US" sz="1300" dirty="0"/>
              <a:t>constraints or introducing risks affecting the project. Although these factors are often beyond the</a:t>
            </a:r>
          </a:p>
          <a:p>
            <a:r>
              <a:rPr lang="en-US" sz="1300" dirty="0"/>
              <a:t>control of the project manager, they should still be considered.</a:t>
            </a:r>
          </a:p>
          <a:p>
            <a:r>
              <a:rPr lang="en-US" sz="1300" b="1" dirty="0"/>
              <a:t>Factors inside the organizational boundary</a:t>
            </a:r>
          </a:p>
          <a:p>
            <a:r>
              <a:rPr lang="en-US" sz="1300" b="1" dirty="0"/>
              <a:t>General</a:t>
            </a:r>
          </a:p>
          <a:p>
            <a:r>
              <a:rPr lang="en-US" sz="1300" dirty="0"/>
              <a:t>A project usually exists inside a larger organization encompassing other activities. In such cases</a:t>
            </a:r>
          </a:p>
          <a:p>
            <a:r>
              <a:rPr lang="en-US" sz="1300" dirty="0"/>
              <a:t>there are relationships between the project and its environment, business planning and operations.</a:t>
            </a:r>
          </a:p>
          <a:p>
            <a:r>
              <a:rPr lang="en-US" sz="1300" dirty="0"/>
              <a:t>Pre-project and post-project activities may include activities such as business case development</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52</a:t>
            </a:fld>
            <a:endParaRPr lang="en-US" dirty="0"/>
          </a:p>
        </p:txBody>
      </p:sp>
    </p:spTree>
    <p:extLst>
      <p:ext uri="{BB962C8B-B14F-4D97-AF65-F5344CB8AC3E}">
        <p14:creationId xmlns:p14="http://schemas.microsoft.com/office/powerpoint/2010/main" xmlns="" val="42692519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Project environment</a:t>
            </a:r>
          </a:p>
          <a:p>
            <a:r>
              <a:rPr lang="en-US" sz="1300" b="1" dirty="0"/>
              <a:t>General</a:t>
            </a:r>
          </a:p>
          <a:p>
            <a:r>
              <a:rPr lang="en-US" sz="1300" dirty="0"/>
              <a:t>The project environment may impact project performance and success. The project team should</a:t>
            </a:r>
          </a:p>
          <a:p>
            <a:r>
              <a:rPr lang="en-US" sz="1300" dirty="0"/>
              <a:t>consider</a:t>
            </a:r>
          </a:p>
          <a:p>
            <a:r>
              <a:rPr lang="en-US" sz="1300" dirty="0"/>
              <a:t> factors outside the organizational boundary such as socio-economic, geographical, political,</a:t>
            </a:r>
          </a:p>
          <a:p>
            <a:r>
              <a:rPr lang="en-US" sz="1300" dirty="0"/>
              <a:t>regulatory, technological and ecological; and</a:t>
            </a:r>
          </a:p>
          <a:p>
            <a:r>
              <a:rPr lang="en-US" sz="1300" dirty="0"/>
              <a:t> factors inside the organizational boundary such as strategy, technology, project management</a:t>
            </a:r>
          </a:p>
          <a:p>
            <a:r>
              <a:rPr lang="en-US" sz="1300" dirty="0"/>
              <a:t>maturity, resource availability, organizational culture and structure.</a:t>
            </a:r>
          </a:p>
          <a:p>
            <a:r>
              <a:rPr lang="en-US" sz="1300" b="1" dirty="0"/>
              <a:t>Factors outside the organizational boundary</a:t>
            </a:r>
          </a:p>
          <a:p>
            <a:r>
              <a:rPr lang="en-US" sz="1300" dirty="0"/>
              <a:t>Factors outside the organizational boundary may have an impact on the project by imposing</a:t>
            </a:r>
          </a:p>
          <a:p>
            <a:r>
              <a:rPr lang="en-US" sz="1300" dirty="0"/>
              <a:t>constraints or introducing risks affecting the project. Although these factors are often beyond the</a:t>
            </a:r>
          </a:p>
          <a:p>
            <a:r>
              <a:rPr lang="en-US" sz="1300" dirty="0"/>
              <a:t>control of the project manager, they should still be considered.</a:t>
            </a:r>
          </a:p>
          <a:p>
            <a:r>
              <a:rPr lang="en-US" sz="1300" b="1" dirty="0"/>
              <a:t>Factors inside the organizational boundary</a:t>
            </a:r>
          </a:p>
          <a:p>
            <a:r>
              <a:rPr lang="en-US" sz="1300" b="1" dirty="0"/>
              <a:t>General</a:t>
            </a:r>
          </a:p>
          <a:p>
            <a:r>
              <a:rPr lang="en-US" sz="1300" dirty="0"/>
              <a:t>A project usually exists inside a larger organization encompassing other activities. In such cases</a:t>
            </a:r>
          </a:p>
          <a:p>
            <a:r>
              <a:rPr lang="en-US" sz="1300" dirty="0"/>
              <a:t>there are relationships between the project and its environment, business planning and operations.</a:t>
            </a:r>
          </a:p>
          <a:p>
            <a:r>
              <a:rPr lang="en-US" sz="1300" dirty="0"/>
              <a:t>Pre-project and post-project activities may include activities such as business case development</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53</a:t>
            </a:fld>
            <a:endParaRPr lang="en-US" dirty="0"/>
          </a:p>
        </p:txBody>
      </p:sp>
    </p:spTree>
    <p:extLst>
      <p:ext uri="{BB962C8B-B14F-4D97-AF65-F5344CB8AC3E}">
        <p14:creationId xmlns:p14="http://schemas.microsoft.com/office/powerpoint/2010/main" xmlns="" val="42692519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31586" name="Rectangle 2"/>
          <p:cNvSpPr>
            <a:spLocks noGrp="1" noRot="1" noChangeAspect="1" noChangeArrowheads="1" noTextEdit="1"/>
          </p:cNvSpPr>
          <p:nvPr>
            <p:ph type="sldImg"/>
          </p:nvPr>
        </p:nvSpPr>
        <p:spPr>
          <a:xfrm>
            <a:off x="1216025" y="719138"/>
            <a:ext cx="4802188" cy="3602037"/>
          </a:xfrm>
          <a:ln/>
        </p:spPr>
      </p:sp>
      <p:sp>
        <p:nvSpPr>
          <p:cNvPr id="1731587" name="Rectangle 3"/>
          <p:cNvSpPr>
            <a:spLocks noGrp="1" noChangeArrowheads="1"/>
          </p:cNvSpPr>
          <p:nvPr>
            <p:ph type="body" idx="1"/>
          </p:nvPr>
        </p:nvSpPr>
        <p:spPr>
          <a:xfrm>
            <a:off x="974582" y="4563007"/>
            <a:ext cx="5366039" cy="4319322"/>
          </a:xfrm>
        </p:spPr>
        <p:txBody>
          <a:bodyPr/>
          <a:lstStyle/>
          <a:p>
            <a:r>
              <a:rPr lang="en-GB" dirty="0"/>
              <a:t>Between these extremes the relative level of influence changes from strong functional on the left to strong project on the right.  Traditionally, </a:t>
            </a:r>
            <a:r>
              <a:rPr lang="en-GB" dirty="0" smtClean="0"/>
              <a:t>organizations </a:t>
            </a:r>
            <a:r>
              <a:rPr lang="en-GB" dirty="0"/>
              <a:t>were either functional or project orientated.</a:t>
            </a:r>
            <a:endParaRPr lang="en-US" dirty="0"/>
          </a:p>
          <a:p>
            <a:endParaRPr lang="en-US" dirty="0"/>
          </a:p>
          <a:p>
            <a:r>
              <a:rPr lang="en-US" dirty="0"/>
              <a:t>Each of them have their own strengths and weaknesses.  Certain types of structure suit certain types of industry.  The Project Manager must gain a clear understanding of what environment they are in before any real control of the project can be attained.</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88226" name="Rectangle 2"/>
          <p:cNvSpPr>
            <a:spLocks noGrp="1" noRot="1" noChangeAspect="1" noChangeArrowheads="1" noTextEdit="1"/>
          </p:cNvSpPr>
          <p:nvPr>
            <p:ph type="sldImg"/>
          </p:nvPr>
        </p:nvSpPr>
        <p:spPr>
          <a:xfrm>
            <a:off x="1257300" y="719138"/>
            <a:ext cx="4802188" cy="3602037"/>
          </a:xfrm>
          <a:ln/>
        </p:spPr>
      </p:sp>
      <p:sp>
        <p:nvSpPr>
          <p:cNvPr id="1588227" name="Rectangle 3"/>
          <p:cNvSpPr>
            <a:spLocks noGrp="1" noChangeArrowheads="1"/>
          </p:cNvSpPr>
          <p:nvPr>
            <p:ph type="body" idx="1"/>
          </p:nvPr>
        </p:nvSpPr>
        <p:spPr>
          <a:xfrm>
            <a:off x="814101" y="4524932"/>
            <a:ext cx="5788971" cy="4432026"/>
          </a:xfrm>
        </p:spPr>
        <p:txBody>
          <a:bodyPr/>
          <a:lstStyle/>
          <a:p>
            <a:r>
              <a:rPr lang="en-GB" dirty="0">
                <a:cs typeface="Times New Roman" pitchFamily="18" charset="0"/>
              </a:rPr>
              <a:t>A resource is anything required to complete the work of an activity.  It could be people, equipment or materials.  Resource management ensures that the right resources have been identified and made available as an when necessary. </a:t>
            </a:r>
          </a:p>
          <a:p>
            <a:r>
              <a:rPr lang="en-GB" dirty="0"/>
              <a:t>The sequence of steps during the resource process is as follows:</a:t>
            </a:r>
          </a:p>
          <a:p>
            <a:r>
              <a:rPr lang="en-GB" b="1" dirty="0"/>
              <a:t>Allocation</a:t>
            </a:r>
            <a:r>
              <a:rPr lang="en-GB" dirty="0"/>
              <a:t> - once activities have been scheduled resources are allocated to each activity.  This enables the total requirements to be determined against the project timescale.</a:t>
            </a:r>
          </a:p>
          <a:p>
            <a:r>
              <a:rPr lang="en-GB" b="1" dirty="0"/>
              <a:t>Aggregation</a:t>
            </a:r>
            <a:r>
              <a:rPr lang="en-GB" dirty="0"/>
              <a:t> – resource requirements are totalled to determine the level of resources required for each timescale period.  This is typically shown as a histogram.</a:t>
            </a:r>
          </a:p>
          <a:p>
            <a:r>
              <a:rPr lang="en-GB" b="1" dirty="0"/>
              <a:t>Scheduling</a:t>
            </a:r>
            <a:r>
              <a:rPr lang="en-GB" dirty="0"/>
              <a:t> – it is unlikely that the availability of resource requirements will fit exactly into the requirements (or demand).  Such constraints are applied to the resource requirements and an optimised schedule is determined.  This may require activities to be delayed, extended and perhaps de-scoped. </a:t>
            </a:r>
            <a:endParaRPr lang="en-GB" b="1" dirty="0"/>
          </a:p>
          <a:p>
            <a:endParaRPr lang="en-GB" b="1"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33634" name="Rectangle 2"/>
          <p:cNvSpPr>
            <a:spLocks noGrp="1" noRot="1" noChangeAspect="1" noChangeArrowheads="1" noTextEdit="1"/>
          </p:cNvSpPr>
          <p:nvPr>
            <p:ph type="sldImg"/>
          </p:nvPr>
        </p:nvSpPr>
        <p:spPr>
          <a:xfrm>
            <a:off x="1216025" y="719138"/>
            <a:ext cx="4802188" cy="3602037"/>
          </a:xfrm>
          <a:ln/>
        </p:spPr>
      </p:sp>
      <p:sp>
        <p:nvSpPr>
          <p:cNvPr id="1733635" name="Rectangle 3"/>
          <p:cNvSpPr>
            <a:spLocks noGrp="1" noChangeArrowheads="1"/>
          </p:cNvSpPr>
          <p:nvPr>
            <p:ph type="body" idx="1"/>
          </p:nvPr>
        </p:nvSpPr>
        <p:spPr>
          <a:xfrm>
            <a:off x="974582" y="4563007"/>
            <a:ext cx="5366039" cy="4319322"/>
          </a:xfrm>
        </p:spPr>
        <p:txBody>
          <a:bodyPr/>
          <a:lstStyle/>
          <a:p>
            <a:r>
              <a:rPr lang="en-GB" dirty="0"/>
              <a:t>To avoid the two extreme types of </a:t>
            </a:r>
            <a:r>
              <a:rPr lang="en-GB" dirty="0" smtClean="0"/>
              <a:t>organization, </a:t>
            </a:r>
            <a:r>
              <a:rPr lang="en-GB" dirty="0"/>
              <a:t>there is a third option, Matrix Management.  There are three forms of matrix: Weak, Balanced, Strong.  The characteristics of each type depends on the level of authority assigned to functions or projects, as described below.</a:t>
            </a:r>
            <a:endParaRPr lang="en-GB" b="1" dirty="0"/>
          </a:p>
          <a:p>
            <a:r>
              <a:rPr lang="en-GB" b="1" dirty="0"/>
              <a:t>Weak Matrix</a:t>
            </a:r>
            <a:endParaRPr lang="en-GB" dirty="0"/>
          </a:p>
          <a:p>
            <a:r>
              <a:rPr lang="en-GB" dirty="0"/>
              <a:t>The weak matrix is perhaps the first step for an </a:t>
            </a:r>
            <a:r>
              <a:rPr lang="en-GB" dirty="0" smtClean="0"/>
              <a:t>organization </a:t>
            </a:r>
            <a:r>
              <a:rPr lang="en-GB" dirty="0"/>
              <a:t>attempting projects with mixed skills.  Project teams are assigned from different functions to work on a project.  However, there is no overall leader and no single point accountability.  Without leadership, a team will lack direction, focus on project goals and the ability to integrate the various functions involved.</a:t>
            </a:r>
          </a:p>
          <a:p>
            <a:r>
              <a:rPr lang="en-GB" dirty="0"/>
              <a:t>In this </a:t>
            </a:r>
            <a:r>
              <a:rPr lang="en-GB" dirty="0" smtClean="0"/>
              <a:t>organization, </a:t>
            </a:r>
            <a:r>
              <a:rPr lang="en-GB" dirty="0"/>
              <a:t>functions will always dominate over project goals.  This is especially the case for internal change projects where vested interests in maintaining the status quo can become a significant barrier to the changes being introduced through the project.</a:t>
            </a:r>
          </a:p>
          <a:p>
            <a:r>
              <a:rPr lang="en-GB" b="1" dirty="0"/>
              <a:t>Balanced Matrix</a:t>
            </a:r>
            <a:endParaRPr lang="en-GB" dirty="0"/>
          </a:p>
          <a:p>
            <a:r>
              <a:rPr lang="en-GB" dirty="0"/>
              <a:t>In a balanced matrix, project managers are appointed from functions to provide single point of accountability for the project.  This provides leadership and enables effective integration.  However, the project manager still reports through a functional discipline and this can compromise project objectives especially when they are in conflict with functional objectives. </a:t>
            </a:r>
            <a:endParaRPr lang="en-GB" b="1"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Success Criteria</a:t>
            </a:r>
            <a:endParaRPr lang="en-GB" dirty="0" smtClean="0"/>
          </a:p>
          <a:p>
            <a:r>
              <a:rPr lang="en-GB" dirty="0" smtClean="0"/>
              <a:t>Success criteria are the specific parameters that will be used to judge the project’s success. They must be measurable and unambiguous.  Use of subjective phrases will inevitably lead to disputes over interpretation at some stage of the project.  Criteria must be achievable within the scope of the project. They will be unique to the project and derived from the stakeholders needs.  </a:t>
            </a:r>
          </a:p>
          <a:p>
            <a:r>
              <a:rPr lang="en-GB" dirty="0" smtClean="0"/>
              <a:t>In summary, effective success criteria will be:</a:t>
            </a:r>
          </a:p>
          <a:p>
            <a:r>
              <a:rPr lang="en-GB" dirty="0" smtClean="0"/>
              <a:t>Defined as part of the business case</a:t>
            </a:r>
          </a:p>
          <a:p>
            <a:r>
              <a:rPr lang="en-GB" dirty="0" smtClean="0"/>
              <a:t>Reviewed at the end of each phase or stage</a:t>
            </a:r>
          </a:p>
          <a:p>
            <a:r>
              <a:rPr lang="en-GB" dirty="0" smtClean="0"/>
              <a:t>SMART (Specific, Measurable, Achievable, Realistic and Time bound)</a:t>
            </a:r>
          </a:p>
          <a:p>
            <a:r>
              <a:rPr lang="en-GB" dirty="0" smtClean="0"/>
              <a:t>Agreed between the Sponsor and the Project Manager</a:t>
            </a:r>
          </a:p>
          <a:p>
            <a:r>
              <a:rPr lang="en-GB" dirty="0" smtClean="0"/>
              <a:t>Inclusive of tolerances</a:t>
            </a:r>
          </a:p>
          <a:p>
            <a:r>
              <a:rPr lang="en-GB" dirty="0" smtClean="0"/>
              <a:t>Related to the benefits within the Business Case</a:t>
            </a:r>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56</a:t>
            </a:fld>
            <a:endParaRPr lang="en-US" dirty="0"/>
          </a:p>
        </p:txBody>
      </p:sp>
    </p:spTree>
    <p:extLst>
      <p:ext uri="{BB962C8B-B14F-4D97-AF65-F5344CB8AC3E}">
        <p14:creationId xmlns:p14="http://schemas.microsoft.com/office/powerpoint/2010/main" xmlns="" val="1266519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a:lstStyle/>
          <a:p>
            <a:fld id="{4D3178BF-8A98-452F-89A8-3B2AF0E60E56}" type="slidenum">
              <a:rPr lang="en-GB"/>
              <a:pPr/>
              <a:t>58</a:t>
            </a:fld>
            <a:endParaRPr lang="en-GB" dirty="0"/>
          </a:p>
        </p:txBody>
      </p:sp>
      <p:sp>
        <p:nvSpPr>
          <p:cNvPr id="764930" name="Rectangle 2"/>
          <p:cNvSpPr>
            <a:spLocks noGrp="1" noRot="1" noChangeAspect="1" noChangeArrowheads="1" noTextEdit="1"/>
          </p:cNvSpPr>
          <p:nvPr>
            <p:ph type="sldImg"/>
          </p:nvPr>
        </p:nvSpPr>
        <p:spPr>
          <a:xfrm>
            <a:off x="938213" y="700088"/>
            <a:ext cx="5710237" cy="4281487"/>
          </a:xfrm>
          <a:ln/>
        </p:spPr>
      </p:sp>
      <p:sp>
        <p:nvSpPr>
          <p:cNvPr id="764931" name="Rectangle 3"/>
          <p:cNvSpPr>
            <a:spLocks noGrp="1" noChangeArrowheads="1"/>
          </p:cNvSpPr>
          <p:nvPr>
            <p:ph type="body" idx="1"/>
          </p:nvPr>
        </p:nvSpPr>
        <p:spPr/>
        <p:txBody>
          <a:bodyPr/>
          <a:lstStyle/>
          <a:p>
            <a:r>
              <a:rPr lang="en-GB" i="0" dirty="0" smtClean="0"/>
              <a:t>There is a common link to all constraints within project management.  </a:t>
            </a:r>
          </a:p>
          <a:p>
            <a:endParaRPr lang="en-GB" i="0" dirty="0" smtClean="0"/>
          </a:p>
          <a:p>
            <a:r>
              <a:rPr lang="en-GB" i="0" dirty="0" smtClean="0"/>
              <a:t>The three major constraints that are placed upon a project are time, cost,</a:t>
            </a:r>
            <a:r>
              <a:rPr lang="en-GB" i="0" baseline="0" dirty="0" smtClean="0"/>
              <a:t> and </a:t>
            </a:r>
            <a:r>
              <a:rPr lang="en-GB" i="0" dirty="0" smtClean="0"/>
              <a:t>performance or quality.</a:t>
            </a:r>
            <a:r>
              <a:rPr lang="en-GB" i="0" baseline="0" dirty="0" smtClean="0"/>
              <a:t>  These constraints and how they are approached determine not only if the objectives are met but to what degree of success they will be.  The u</a:t>
            </a:r>
            <a:r>
              <a:rPr lang="en-GB" i="0" dirty="0" smtClean="0"/>
              <a:t>nderstanding of these limitations early is crucial to assisting with project success.</a:t>
            </a:r>
          </a:p>
          <a:p>
            <a:endParaRPr lang="en-GB" i="0" dirty="0" smtClean="0"/>
          </a:p>
          <a:p>
            <a:r>
              <a:rPr lang="en-US" sz="1300" dirty="0"/>
              <a:t>Dr. Martin Barnes, Past President of the Association for Project Management (APM), presented a keynote presentation in the second-day plenary session of the 26th IPMA World Congress on October 30th titled “We can and should raise the standards”.  </a:t>
            </a:r>
          </a:p>
          <a:p>
            <a:endParaRPr lang="en-US" sz="1300" dirty="0"/>
          </a:p>
          <a:p>
            <a:r>
              <a:rPr lang="en-US" sz="1300" dirty="0"/>
              <a:t>Dr. Barnes’s keynote was very engaging and focused on how standards are more than processes. He shared that project management standards are frameworks for activities and provide benchmarks for performance. He shared the story behind the “iron triangle” which has been understood as time &gt; cost &gt; scope = quality</a:t>
            </a:r>
            <a:endParaRPr lang="en-US" dirty="0" smtClean="0"/>
          </a:p>
          <a:p>
            <a:r>
              <a:rPr lang="en-US" sz="1300" dirty="0"/>
              <a:t>Dr. Barnes, the originator of the “iron triangle” asked everyone in the audience to replace quality with performance going forward as quality was not an appropriate component– performance would make a much better component as projects are so much more about the outcome.</a:t>
            </a:r>
            <a:endParaRPr lang="en-US" dirty="0" smtClean="0"/>
          </a:p>
          <a:p>
            <a:r>
              <a:rPr lang="en-US" sz="1300" dirty="0"/>
              <a:t>He used a metaphor to make his point. If a Surgeon contacts a patient after completing a procedure and explains that he accomplished a successful surgery even though it did not cure the patient’s illness. As it was on time, in scope, and in line with his fees, it was a quality procedure.</a:t>
            </a:r>
            <a:endParaRPr lang="en-US" dirty="0" smtClean="0"/>
          </a:p>
          <a:p>
            <a:r>
              <a:rPr lang="en-US" sz="1300" dirty="0"/>
              <a:t>He further simplified his point saying that project success should be determined by if the outcome does what was intended. “Does it work?</a:t>
            </a:r>
            <a:endParaRPr lang="en-US" dirty="0" smtClean="0"/>
          </a:p>
          <a:p>
            <a:endParaRPr lang="en-GB" i="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a:lstStyle/>
          <a:p>
            <a:fld id="{1884695C-0690-4DF9-9ACB-5B2921AE9D8E}" type="slidenum">
              <a:rPr lang="en-GB"/>
              <a:pPr/>
              <a:t>59</a:t>
            </a:fld>
            <a:endParaRPr lang="en-GB" dirty="0"/>
          </a:p>
        </p:txBody>
      </p:sp>
      <p:sp>
        <p:nvSpPr>
          <p:cNvPr id="707586" name="Rectangle 2"/>
          <p:cNvSpPr>
            <a:spLocks noGrp="1" noRot="1" noChangeAspect="1" noChangeArrowheads="1" noTextEdit="1"/>
          </p:cNvSpPr>
          <p:nvPr>
            <p:ph type="sldImg"/>
          </p:nvPr>
        </p:nvSpPr>
        <p:spPr>
          <a:xfrm>
            <a:off x="1257300" y="720725"/>
            <a:ext cx="4800600" cy="3600450"/>
          </a:xfrm>
          <a:ln/>
        </p:spPr>
      </p:sp>
      <p:sp>
        <p:nvSpPr>
          <p:cNvPr id="707587" name="Rectangle 3"/>
          <p:cNvSpPr>
            <a:spLocks noGrp="1" noChangeArrowheads="1"/>
          </p:cNvSpPr>
          <p:nvPr>
            <p:ph type="body" idx="1"/>
          </p:nvPr>
        </p:nvSpPr>
        <p:spPr/>
        <p:txBody>
          <a:bodyPr/>
          <a:lstStyle/>
          <a:p>
            <a:r>
              <a:rPr lang="en-GB" dirty="0"/>
              <a:t>Success criteria are the measurable at the end of the project, the way that the project delivery is judged.  These are typically broken down into three areas.</a:t>
            </a:r>
          </a:p>
          <a:p>
            <a:r>
              <a:rPr lang="en-GB" b="1" dirty="0"/>
              <a:t>Time</a:t>
            </a:r>
            <a:endParaRPr lang="en-GB" dirty="0"/>
          </a:p>
          <a:p>
            <a:r>
              <a:rPr lang="en-GB" dirty="0"/>
              <a:t>This parameter is the simplest but you should just bear in mind that sometimes delivering the product early can be as undesirable as delivering it late. Some sources refer to this parameter as the schedule.</a:t>
            </a:r>
            <a:endParaRPr lang="en-GB" b="1" dirty="0"/>
          </a:p>
          <a:p>
            <a:r>
              <a:rPr lang="en-GB" b="1" dirty="0"/>
              <a:t>Cost</a:t>
            </a:r>
            <a:endParaRPr lang="en-GB" dirty="0"/>
          </a:p>
          <a:p>
            <a:r>
              <a:rPr lang="en-GB" dirty="0"/>
              <a:t>The cost of a project is the thing that customers most often want to fix. But it is also the parameter that is most often exceeded. This inevitably occurs because people do not understand the relationship between the project cost and the other two parameters.  One of the major reasons for project cost overrun is a lack of understanding of the true scope of the work involved.</a:t>
            </a:r>
            <a:br>
              <a:rPr lang="en-GB" dirty="0"/>
            </a:br>
            <a:r>
              <a:rPr lang="en-GB" b="1" dirty="0"/>
              <a:t>Scope</a:t>
            </a:r>
            <a:endParaRPr lang="en-GB" dirty="0"/>
          </a:p>
          <a:p>
            <a:r>
              <a:rPr lang="en-GB" dirty="0"/>
              <a:t>This parameter is given various names by various sources. Traditionally it has been called Quality and more recently Performance or Specification. Whatever you call it, it is fundamentally about the definition of the end product.  The early stages of requirements management are crucial in understanding the needs of the customer.</a:t>
            </a:r>
          </a:p>
          <a:p>
            <a:r>
              <a:rPr lang="en-GB" dirty="0"/>
              <a:t>The use of the term Scope fits better with the modern approach to the subjects of Scope Management and Quality which deals with a lot more than just the specification of the end product.</a:t>
            </a:r>
          </a:p>
          <a:p>
            <a:r>
              <a:rPr lang="en-GB" dirty="0"/>
              <a:t>Throughout the lifetime of a project these three parameters are likely to conflict. The role of the project manager can be depicted as a juggler, trying to balance the conflicting demands for an extensive and ever changing scope in a short timescale at minimum cost. </a:t>
            </a:r>
          </a:p>
          <a:p>
            <a:r>
              <a:rPr lang="en-GB" dirty="0"/>
              <a:t>For any project, priorities must be set and it is a useful exercise to place a project within this triangle to indicate the relative flexibility, or lack of it, in any of the three parameters. The closer the project appears to one of the corners, the more important and therefore less flexible that parameter is. Naturally, the tendency is to want to show that all three parameters are fixed, but as you move the project towards one corner it naturally gets further away from the others.</a:t>
            </a:r>
            <a:r>
              <a:rPr lang="en-US" dirty="0"/>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grab</a:t>
            </a:r>
            <a:r>
              <a:rPr lang="en-US" baseline="0" dirty="0" smtClean="0"/>
              <a:t> audience attention mention those figures and relate them to their business: </a:t>
            </a:r>
          </a:p>
          <a:p>
            <a:endParaRPr lang="en-US" baseline="0" dirty="0" smtClean="0"/>
          </a:p>
          <a:p>
            <a:r>
              <a:rPr lang="en-US" baseline="0" dirty="0" smtClean="0"/>
              <a:t>51% of project finish on time and within budget when OPM is implemented across the organization. This means that within the same time period, you could finish more projects &amp; potentially double your business results. </a:t>
            </a:r>
          </a:p>
          <a:p>
            <a:endParaRPr lang="en-US" baseline="0" dirty="0" smtClean="0"/>
          </a:p>
          <a:p>
            <a:r>
              <a:rPr lang="en-US" baseline="0" dirty="0" smtClean="0"/>
              <a:t>74% of projects meet their targets. This means that you have less waste, less rework, and less down time. </a:t>
            </a:r>
          </a:p>
          <a:p>
            <a:endParaRPr lang="en-US" baseline="0" dirty="0" smtClean="0"/>
          </a:p>
          <a:p>
            <a:r>
              <a:rPr lang="en-US" baseline="0" dirty="0" smtClean="0"/>
              <a:t>50% of Projects suffer scope creeps for under the absence of structured processes. This means that your teams are wasting their time on work that is not being rewarded or accounted for! </a:t>
            </a:r>
          </a:p>
          <a:p>
            <a:endParaRPr lang="en-US" baseline="0" dirty="0" smtClean="0"/>
          </a:p>
          <a:p>
            <a:r>
              <a:rPr lang="en-US" baseline="0" dirty="0" smtClean="0"/>
              <a:t>This could mean millions of dollars!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8EA4CF-9835-4DC2-B8A7-0614617311DB}" type="slidenum">
              <a:rPr lang="en-US" smtClean="0"/>
              <a:pPr/>
              <a:t>60</a:t>
            </a:fld>
            <a:endParaRPr lang="en-US"/>
          </a:p>
        </p:txBody>
      </p:sp>
    </p:spTree>
    <p:extLst>
      <p:ext uri="{BB962C8B-B14F-4D97-AF65-F5344CB8AC3E}">
        <p14:creationId xmlns:p14="http://schemas.microsoft.com/office/powerpoint/2010/main" xmlns="" val="2245633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477634" name="Rectangle 2"/>
          <p:cNvSpPr>
            <a:spLocks noGrp="1" noRot="1" noChangeAspect="1" noChangeArrowheads="1" noTextEdit="1"/>
          </p:cNvSpPr>
          <p:nvPr>
            <p:ph type="sldImg"/>
          </p:nvPr>
        </p:nvSpPr>
        <p:spPr>
          <a:xfrm>
            <a:off x="1258888" y="720725"/>
            <a:ext cx="4799012" cy="3598863"/>
          </a:xfrm>
          <a:ln/>
        </p:spPr>
      </p:sp>
      <p:sp>
        <p:nvSpPr>
          <p:cNvPr id="1477635" name="Rectangle 3"/>
          <p:cNvSpPr>
            <a:spLocks noGrp="1" noChangeArrowheads="1"/>
          </p:cNvSpPr>
          <p:nvPr>
            <p:ph type="body" idx="1"/>
          </p:nvPr>
        </p:nvSpPr>
        <p:spPr>
          <a:xfrm>
            <a:off x="976252" y="4561485"/>
            <a:ext cx="5362697" cy="4319322"/>
          </a:xfrm>
        </p:spPr>
        <p:txBody>
          <a:bodyPr/>
          <a:lstStyle/>
          <a:p>
            <a:r>
              <a:rPr lang="en-GB" dirty="0"/>
              <a:t>The typical contents of a benefits management plan are as follows:</a:t>
            </a:r>
          </a:p>
          <a:p>
            <a:r>
              <a:rPr lang="en-GB" b="1" dirty="0"/>
              <a:t>Benefits</a:t>
            </a:r>
            <a:endParaRPr lang="en-GB" dirty="0"/>
          </a:p>
          <a:p>
            <a:r>
              <a:rPr lang="en-GB" dirty="0"/>
              <a:t>The results expected from project deliverables during operation.  These should be tangible, quantifiable and measureable</a:t>
            </a:r>
          </a:p>
          <a:p>
            <a:r>
              <a:rPr lang="en-GB" b="1" dirty="0"/>
              <a:t>Benefits Profile</a:t>
            </a:r>
            <a:endParaRPr lang="en-GB" dirty="0"/>
          </a:p>
          <a:p>
            <a:r>
              <a:rPr lang="en-GB" dirty="0"/>
              <a:t>Showing when, where and how the benefits will be realised</a:t>
            </a:r>
          </a:p>
          <a:p>
            <a:r>
              <a:rPr lang="en-GB" b="1" dirty="0"/>
              <a:t>Roles and Responsibilities</a:t>
            </a:r>
            <a:endParaRPr lang="en-GB" dirty="0"/>
          </a:p>
          <a:p>
            <a:r>
              <a:rPr lang="en-GB" dirty="0"/>
              <a:t>The sponsor is responsible overall for achievement of benefits, however other stakeholders will be involved including those working in the business as usual activities.  The plan defines the specific roles and responsibilities of each participant.</a:t>
            </a:r>
          </a:p>
          <a:p>
            <a:endParaRPr lang="en-GB" b="1"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63</a:t>
            </a:fld>
            <a:endParaRPr lang="en-US" dirty="0"/>
          </a:p>
        </p:txBody>
      </p:sp>
    </p:spTree>
    <p:extLst>
      <p:ext uri="{BB962C8B-B14F-4D97-AF65-F5344CB8AC3E}">
        <p14:creationId xmlns:p14="http://schemas.microsoft.com/office/powerpoint/2010/main" xmlns="" val="32121423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41826" name="Rectangle 2"/>
          <p:cNvSpPr>
            <a:spLocks noGrp="1" noRot="1" noChangeAspect="1" noChangeArrowheads="1" noTextEdit="1"/>
          </p:cNvSpPr>
          <p:nvPr>
            <p:ph type="sldImg"/>
          </p:nvPr>
        </p:nvSpPr>
        <p:spPr>
          <a:xfrm>
            <a:off x="1216025" y="720725"/>
            <a:ext cx="4800600" cy="3600450"/>
          </a:xfrm>
          <a:ln/>
        </p:spPr>
      </p:sp>
      <p:sp>
        <p:nvSpPr>
          <p:cNvPr id="1741827" name="Rectangle 3"/>
          <p:cNvSpPr>
            <a:spLocks noGrp="1" noChangeArrowheads="1"/>
          </p:cNvSpPr>
          <p:nvPr>
            <p:ph type="body" idx="1"/>
          </p:nvPr>
        </p:nvSpPr>
        <p:spPr>
          <a:xfrm>
            <a:off x="974582" y="4561485"/>
            <a:ext cx="5366039" cy="4319322"/>
          </a:xfrm>
        </p:spPr>
        <p:txBody>
          <a:bodyPr/>
          <a:lstStyle/>
          <a:p>
            <a:r>
              <a:rPr lang="en-GB" dirty="0"/>
              <a:t>Team work is when people work together towards a common goal, but cannot achieve the goal alone and must therefore work in collaboration with others.</a:t>
            </a:r>
          </a:p>
          <a:p>
            <a:r>
              <a:rPr lang="en-GB" dirty="0"/>
              <a:t>The project team  can be supported by working groups which are delegated work through a single individual.   The groups may not share the same objectives as the team.  For example: a contractor </a:t>
            </a:r>
            <a:r>
              <a:rPr lang="en-GB" dirty="0" smtClean="0"/>
              <a:t>organization </a:t>
            </a:r>
            <a:r>
              <a:rPr lang="en-GB" dirty="0"/>
              <a:t>could be managed as a working group or as part of the team.  </a:t>
            </a:r>
          </a:p>
          <a:p>
            <a:r>
              <a:rPr lang="en-GB" dirty="0"/>
              <a:t>The management requirements would be different depending on the approach decided in such a case.</a:t>
            </a:r>
          </a:p>
          <a:p>
            <a:r>
              <a:rPr lang="en-GB" dirty="0"/>
              <a:t>The project manager should therefore decide on appropriate teaming arrangements during the planning stage of the project.</a:t>
            </a:r>
          </a:p>
          <a:p>
            <a:pPr>
              <a:spcAft>
                <a:spcPct val="50000"/>
              </a:spcAft>
            </a:pPr>
            <a:r>
              <a:rPr lang="en-GB" dirty="0"/>
              <a:t>Teams tend to develop mutual accountability rather than individual accountability which might be the case in a working group.  An effective team is cohesive, aware of the objectives and motivated towards achieving them.  Typically, team members are likely to support each other, communicate well, share information, make decisions and work together.  When a group develops into a cohesive team they are more likely to outperform other groups. </a:t>
            </a:r>
          </a:p>
          <a:p>
            <a:pPr>
              <a:spcAft>
                <a:spcPct val="50000"/>
              </a:spcAft>
            </a:pPr>
            <a:r>
              <a:rPr lang="en-GB" dirty="0"/>
              <a:t>However, some teams can also become too cohesive, which runs the risk therefore of losing focus on their purpose and objectives.</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43874" name="Rectangle 2"/>
          <p:cNvSpPr>
            <a:spLocks noGrp="1" noRot="1" noChangeAspect="1" noChangeArrowheads="1" noTextEdit="1"/>
          </p:cNvSpPr>
          <p:nvPr>
            <p:ph type="sldImg"/>
          </p:nvPr>
        </p:nvSpPr>
        <p:spPr>
          <a:xfrm>
            <a:off x="1216025" y="720725"/>
            <a:ext cx="4800600" cy="3600450"/>
          </a:xfrm>
          <a:ln/>
        </p:spPr>
      </p:sp>
      <p:sp>
        <p:nvSpPr>
          <p:cNvPr id="1743875" name="Rectangle 3"/>
          <p:cNvSpPr>
            <a:spLocks noGrp="1" noChangeArrowheads="1"/>
          </p:cNvSpPr>
          <p:nvPr>
            <p:ph type="body" idx="1"/>
          </p:nvPr>
        </p:nvSpPr>
        <p:spPr>
          <a:xfrm>
            <a:off x="974582" y="4561485"/>
            <a:ext cx="5366039" cy="4319322"/>
          </a:xfrm>
        </p:spPr>
        <p:txBody>
          <a:bodyPr/>
          <a:lstStyle/>
          <a:p>
            <a:r>
              <a:rPr lang="en-GB" dirty="0"/>
              <a:t>Tuckman suggested that groups go through stages during development as discussed below.  The model shows how a group typically develops.  In the beginning they are a group of individuals with different values, goals and expectations.  Eventually a group can develop into a team with shared values and expectations.  Key stages are as follows: </a:t>
            </a:r>
          </a:p>
          <a:p>
            <a:r>
              <a:rPr lang="en-GB" b="1" dirty="0"/>
              <a:t>Forming </a:t>
            </a:r>
            <a:r>
              <a:rPr lang="en-GB" dirty="0"/>
              <a:t>– the group is established.  Individuals are anxious about their personal identity, role, the impression they make, the attitudes and backgrounds of others.</a:t>
            </a:r>
          </a:p>
          <a:p>
            <a:r>
              <a:rPr lang="en-GB" b="1" dirty="0"/>
              <a:t>Storming</a:t>
            </a:r>
            <a:r>
              <a:rPr lang="en-GB" dirty="0"/>
              <a:t> – conflicts emerge between individuals as they sort out their roles, revealing differences.  It is characterised by hostility and disruption. </a:t>
            </a:r>
          </a:p>
          <a:p>
            <a:r>
              <a:rPr lang="en-GB" b="1" dirty="0"/>
              <a:t>Norming</a:t>
            </a:r>
            <a:r>
              <a:rPr lang="en-GB" dirty="0"/>
              <a:t> – the group develops ways of working together, closer relationships are created and camaraderie.  The </a:t>
            </a:r>
            <a:r>
              <a:rPr lang="en-GB" dirty="0" smtClean="0"/>
              <a:t>organization, </a:t>
            </a:r>
            <a:r>
              <a:rPr lang="en-GB" dirty="0"/>
              <a:t>roles and working rules (norms) are established.  The framework enables group members to relate to each other and deal with performance issues.</a:t>
            </a:r>
          </a:p>
          <a:p>
            <a:r>
              <a:rPr lang="en-GB" b="1" dirty="0"/>
              <a:t>Performing</a:t>
            </a:r>
            <a:r>
              <a:rPr lang="en-GB" dirty="0"/>
              <a:t> – the group matures and becomes productive.  Some groups may get bogged down in earlier stages and never achieve maximum effectiveness. </a:t>
            </a:r>
          </a:p>
          <a:p>
            <a:r>
              <a:rPr lang="en-GB" b="1" dirty="0"/>
              <a:t>Adjourning</a:t>
            </a:r>
            <a:r>
              <a:rPr lang="en-GB" dirty="0"/>
              <a:t> - eventually the group disbands or reforms.  In projects this may be triggered by a change.  Some may be planned, for example the completion of a stage and will require the cycle to be repeated. </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45922" name="Rectangle 2"/>
          <p:cNvSpPr>
            <a:spLocks noGrp="1" noRot="1" noChangeAspect="1" noChangeArrowheads="1" noTextEdit="1"/>
          </p:cNvSpPr>
          <p:nvPr>
            <p:ph type="sldImg"/>
          </p:nvPr>
        </p:nvSpPr>
        <p:spPr>
          <a:xfrm>
            <a:off x="1216025" y="720725"/>
            <a:ext cx="4800600" cy="3600450"/>
          </a:xfrm>
          <a:ln/>
        </p:spPr>
      </p:sp>
      <p:sp>
        <p:nvSpPr>
          <p:cNvPr id="1745923" name="Rectangle 3"/>
          <p:cNvSpPr>
            <a:spLocks noGrp="1" noChangeArrowheads="1"/>
          </p:cNvSpPr>
          <p:nvPr>
            <p:ph type="body" idx="1"/>
          </p:nvPr>
        </p:nvSpPr>
        <p:spPr>
          <a:xfrm>
            <a:off x="974582" y="4561485"/>
            <a:ext cx="5366039" cy="4319322"/>
          </a:xfrm>
        </p:spPr>
        <p:txBody>
          <a:bodyPr/>
          <a:lstStyle/>
          <a:p>
            <a:pPr algn="l">
              <a:spcAft>
                <a:spcPct val="0"/>
              </a:spcAft>
            </a:pPr>
            <a:endParaRPr lang="en-GB" dirty="0"/>
          </a:p>
          <a:p>
            <a:pPr algn="l" eaLnBrk="1" hangingPunct="1"/>
            <a:r>
              <a:rPr lang="en-GB" dirty="0" smtClean="0">
                <a:latin typeface="+mn-lt"/>
              </a:rPr>
              <a:t>1. Review Project Performance </a:t>
            </a:r>
          </a:p>
          <a:p>
            <a:pPr algn="l" eaLnBrk="1" hangingPunct="1"/>
            <a:r>
              <a:rPr lang="en-GB" dirty="0" smtClean="0">
                <a:latin typeface="+mn-lt"/>
              </a:rPr>
              <a:t>2. Individual Performance </a:t>
            </a:r>
          </a:p>
          <a:p>
            <a:pPr algn="l" eaLnBrk="1" hangingPunct="1"/>
            <a:r>
              <a:rPr lang="en-GB" dirty="0" smtClean="0">
                <a:latin typeface="+mn-lt"/>
              </a:rPr>
              <a:t>3. Feedback Lessons Learned</a:t>
            </a:r>
          </a:p>
          <a:p>
            <a:pPr algn="l" eaLnBrk="1" hangingPunct="1"/>
            <a:r>
              <a:rPr lang="en-GB" dirty="0" smtClean="0">
                <a:latin typeface="+mn-lt"/>
              </a:rPr>
              <a:t>4. Start up Next Phase</a:t>
            </a:r>
          </a:p>
          <a:p>
            <a:endParaRPr lang="en-US" i="1" dirty="0"/>
          </a:p>
        </p:txBody>
      </p:sp>
      <p:graphicFrame>
        <p:nvGraphicFramePr>
          <p:cNvPr id="1745924" name="Group 4"/>
          <p:cNvGraphicFramePr>
            <a:graphicFrameLocks noGrp="1"/>
          </p:cNvGraphicFramePr>
          <p:nvPr/>
        </p:nvGraphicFramePr>
        <p:xfrm>
          <a:off x="735534" y="4662006"/>
          <a:ext cx="5922705" cy="3643436"/>
        </p:xfrm>
        <a:graphic>
          <a:graphicData uri="http://schemas.openxmlformats.org/drawingml/2006/table">
            <a:tbl>
              <a:tblPr/>
              <a:tblGrid>
                <a:gridCol w="969566"/>
                <a:gridCol w="1715127"/>
                <a:gridCol w="3238013"/>
              </a:tblGrid>
              <a:tr h="347252">
                <a:tc>
                  <a:txBody>
                    <a:bodyPr/>
                    <a:lstStyle/>
                    <a:p>
                      <a:pPr marL="0" marR="0" lvl="0" indent="0" algn="ctr" defTabSz="93345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itchFamily="34" charset="0"/>
                        </a:rPr>
                        <a:t>Stage</a:t>
                      </a:r>
                      <a:endParaRPr kumimoji="0" lang="en-US" sz="900" b="1" i="0" u="none" strike="noStrike" cap="none" normalizeH="0" baseline="0" dirty="0" smtClean="0">
                        <a:ln>
                          <a:noFill/>
                        </a:ln>
                        <a:solidFill>
                          <a:schemeClr val="tx1"/>
                        </a:solidFill>
                        <a:effectLst/>
                        <a:latin typeface="Arial" pitchFamily="34" charset="0"/>
                      </a:endParaRPr>
                    </a:p>
                  </a:txBody>
                  <a:tcPr marL="96800" marR="96800" marT="45861" marB="45861" horzOverflow="overflow">
                    <a:lnL w="28575"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28575"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ctr" defTabSz="93345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itchFamily="34" charset="0"/>
                        </a:rPr>
                        <a:t>Issues for Leader</a:t>
                      </a:r>
                      <a:endParaRPr kumimoji="0" lang="en-US" sz="900" b="1"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28575"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ctr" defTabSz="933450" rtl="0" eaLnBrk="1" fontAlgn="base" latinLnBrk="0" hangingPunct="1">
                        <a:lnSpc>
                          <a:spcPct val="100000"/>
                        </a:lnSpc>
                        <a:spcBef>
                          <a:spcPct val="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pitchFamily="34" charset="0"/>
                        </a:rPr>
                        <a:t>Approaches</a:t>
                      </a:r>
                      <a:endParaRPr kumimoji="0" lang="en-US" sz="900" b="1"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28575" cap="flat" cmpd="sng" algn="ctr">
                      <a:solidFill>
                        <a:schemeClr val="tx1"/>
                      </a:solidFill>
                      <a:prstDash val="solid"/>
                      <a:round/>
                      <a:headEnd type="none" w="sm" len="sm"/>
                      <a:tailEnd type="none" w="lg" len="med"/>
                    </a:lnR>
                    <a:lnT w="28575"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r>
              <a:tr h="530355">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Forming</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28575"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maintaining group cohesion and involvement</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kick off meeting; explain purpose and overall aims and benefits based on business case; conduct training needs analysis</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28575"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r>
              <a:tr h="435588">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Storming</a:t>
                      </a:r>
                    </a:p>
                    <a:p>
                      <a:pPr marL="0" marR="0" lvl="0" indent="0" algn="l" defTabSz="93345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28575"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managing conflict and providing direction</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apply conflict management techniques; conduct teambuilding workshops; define overall goals</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28575"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r>
              <a:tr h="827007">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Norming</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28575"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defining the organization, goal setting, working methods</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reinforce overall goals; develop project management plan; use work breakdown structure to scope, assign ownership, roles and responsibilities; define specific plans for key aspects, e.g. Change Management</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28575"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r>
              <a:tr h="825484">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Performing</a:t>
                      </a:r>
                    </a:p>
                    <a:p>
                      <a:pPr marL="0" marR="0" lvl="0" indent="0" algn="l" defTabSz="93345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28575"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maintaining focus, achieving required performance, motivation and integration</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reinforce overall goals; baseline project management plan &amp; use for performance measurement and control; apply schedule and cost control techniques, e.g. Earned Value Analysis </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28575"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12700" cap="flat" cmpd="sng" algn="ctr">
                      <a:solidFill>
                        <a:schemeClr val="tx1"/>
                      </a:solidFill>
                      <a:prstDash val="solid"/>
                      <a:round/>
                      <a:headEnd type="none" w="sm" len="sm"/>
                      <a:tailEnd type="none" w="lg" len="med"/>
                    </a:lnB>
                    <a:lnTlToBr>
                      <a:noFill/>
                    </a:lnTlToBr>
                    <a:lnBlToTr>
                      <a:noFill/>
                    </a:lnBlToTr>
                    <a:solidFill>
                      <a:schemeClr val="bg1"/>
                    </a:solidFill>
                  </a:tcPr>
                </a:tc>
              </a:tr>
              <a:tr h="677750">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Adjourning</a:t>
                      </a:r>
                    </a:p>
                  </a:txBody>
                  <a:tcPr marL="96800" marR="96800" marT="45861" marB="45861" horzOverflow="overflow">
                    <a:lnL w="28575"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28575" cap="flat" cmpd="sng" algn="ctr">
                      <a:solidFill>
                        <a:schemeClr val="tx1"/>
                      </a:solidFill>
                      <a:prstDash val="solid"/>
                      <a:round/>
                      <a:headEnd type="none" w="sm" len="sm"/>
                      <a:tailEnd type="none" w="lg" len="med"/>
                    </a:lnB>
                    <a:lnTlToBr>
                      <a:noFill/>
                    </a:lnTlToBr>
                    <a:lnBlToTr>
                      <a:noFill/>
                    </a:lnBlToTr>
                    <a:no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managing change</a:t>
                      </a:r>
                    </a:p>
                  </a:txBody>
                  <a:tcPr marL="96800" marR="96800" marT="45861" marB="45861" horzOverflow="overflow">
                    <a:lnL w="12700" cap="flat" cmpd="sng" algn="ctr">
                      <a:solidFill>
                        <a:schemeClr val="tx1"/>
                      </a:solidFill>
                      <a:prstDash val="solid"/>
                      <a:round/>
                      <a:headEnd type="none" w="sm" len="sm"/>
                      <a:tailEnd type="none" w="lg" len="med"/>
                    </a:lnL>
                    <a:lnR w="12700"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28575" cap="flat" cmpd="sng" algn="ctr">
                      <a:solidFill>
                        <a:schemeClr val="tx1"/>
                      </a:solidFill>
                      <a:prstDash val="solid"/>
                      <a:round/>
                      <a:headEnd type="none" w="sm" len="sm"/>
                      <a:tailEnd type="none" w="lg" len="med"/>
                    </a:lnB>
                    <a:lnTlToBr>
                      <a:noFill/>
                    </a:lnTlToBr>
                    <a:lnBlToTr>
                      <a:noFill/>
                    </a:lnBlToTr>
                    <a:noFill/>
                  </a:tcPr>
                </a:tc>
                <a:tc>
                  <a:txBody>
                    <a:bodyPr/>
                    <a:lstStyle/>
                    <a:p>
                      <a:pPr marL="0" marR="0" lvl="0" indent="0" algn="l" defTabSz="93345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rPr>
                        <a:t>conduct individual performance appraisals &amp; feedback; conduct end of phase/project appraisal; feedback lessons learnt; plan next phase; reorganise.</a:t>
                      </a:r>
                      <a:endParaRPr kumimoji="0" lang="en-US" sz="900" b="0" i="0" u="none" strike="noStrike" cap="none" normalizeH="0" baseline="0" dirty="0" smtClean="0">
                        <a:ln>
                          <a:noFill/>
                        </a:ln>
                        <a:solidFill>
                          <a:schemeClr val="tx1"/>
                        </a:solidFill>
                        <a:effectLst/>
                        <a:latin typeface="Arial" pitchFamily="34" charset="0"/>
                      </a:endParaRPr>
                    </a:p>
                  </a:txBody>
                  <a:tcPr marL="96800" marR="96800" marT="45861" marB="45861" horzOverflow="overflow">
                    <a:lnL w="12700" cap="flat" cmpd="sng" algn="ctr">
                      <a:solidFill>
                        <a:schemeClr val="tx1"/>
                      </a:solidFill>
                      <a:prstDash val="solid"/>
                      <a:round/>
                      <a:headEnd type="none" w="sm" len="sm"/>
                      <a:tailEnd type="none" w="lg" len="med"/>
                    </a:lnL>
                    <a:lnR w="28575" cap="flat" cmpd="sng" algn="ctr">
                      <a:solidFill>
                        <a:schemeClr val="tx1"/>
                      </a:solidFill>
                      <a:prstDash val="solid"/>
                      <a:round/>
                      <a:headEnd type="none" w="sm" len="sm"/>
                      <a:tailEnd type="none" w="lg" len="med"/>
                    </a:lnR>
                    <a:lnT w="12700" cap="flat" cmpd="sng" algn="ctr">
                      <a:solidFill>
                        <a:schemeClr val="tx1"/>
                      </a:solidFill>
                      <a:prstDash val="solid"/>
                      <a:round/>
                      <a:headEnd type="none" w="sm" len="sm"/>
                      <a:tailEnd type="none" w="lg" len="med"/>
                    </a:lnT>
                    <a:lnB w="28575" cap="flat" cmpd="sng" algn="ctr">
                      <a:solidFill>
                        <a:schemeClr val="tx1"/>
                      </a:solidFill>
                      <a:prstDash val="solid"/>
                      <a:round/>
                      <a:headEnd type="none" w="sm" len="sm"/>
                      <a:tailEnd type="none" w="lg" len="med"/>
                    </a:lnB>
                    <a:lnTlToBr>
                      <a:noFill/>
                    </a:lnTlToBr>
                    <a:lnBlToTr>
                      <a:noFill/>
                    </a:lnBlToTr>
                    <a:solidFill>
                      <a:schemeClr val="bg1"/>
                    </a:solidFill>
                  </a:tcPr>
                </a:tc>
              </a:tr>
            </a:tbl>
          </a:graphicData>
        </a:graphic>
      </p:graphicFrame>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04610" name="Rectangle 2"/>
          <p:cNvSpPr>
            <a:spLocks noGrp="1" noRot="1" noChangeAspect="1" noChangeArrowheads="1" noTextEdit="1"/>
          </p:cNvSpPr>
          <p:nvPr>
            <p:ph type="sldImg"/>
          </p:nvPr>
        </p:nvSpPr>
        <p:spPr>
          <a:xfrm>
            <a:off x="1257300" y="719138"/>
            <a:ext cx="4802188" cy="3602037"/>
          </a:xfrm>
          <a:ln/>
        </p:spPr>
      </p:sp>
      <p:sp>
        <p:nvSpPr>
          <p:cNvPr id="1604611" name="Rectangle 3"/>
          <p:cNvSpPr>
            <a:spLocks noGrp="1" noChangeArrowheads="1"/>
          </p:cNvSpPr>
          <p:nvPr>
            <p:ph type="body" idx="1"/>
          </p:nvPr>
        </p:nvSpPr>
        <p:spPr>
          <a:xfrm>
            <a:off x="814102" y="4524932"/>
            <a:ext cx="5737149" cy="4432026"/>
          </a:xfrm>
        </p:spPr>
        <p:txBody>
          <a:bodyPr/>
          <a:lstStyle/>
          <a:p>
            <a:r>
              <a:rPr lang="en-GB" dirty="0">
                <a:cs typeface="Times New Roman" pitchFamily="18" charset="0"/>
              </a:rPr>
              <a:t>The effective application of Resource Management by the Project Manager increases the opportunity for the project to:</a:t>
            </a:r>
          </a:p>
          <a:p>
            <a:endParaRPr lang="en-GB" dirty="0">
              <a:cs typeface="Times New Roman" pitchFamily="18" charset="0"/>
            </a:endParaRPr>
          </a:p>
          <a:p>
            <a:r>
              <a:rPr lang="en-GB" dirty="0">
                <a:cs typeface="Times New Roman" pitchFamily="18" charset="0"/>
              </a:rPr>
              <a:t>Be more efficient in the utilisation of resources, this is vitally important when the resource is specialised or scarce.</a:t>
            </a:r>
          </a:p>
          <a:p>
            <a:endParaRPr lang="en-GB" dirty="0">
              <a:cs typeface="Times New Roman" pitchFamily="18" charset="0"/>
            </a:endParaRPr>
          </a:p>
          <a:p>
            <a:r>
              <a:rPr lang="en-GB" dirty="0">
                <a:cs typeface="Times New Roman" pitchFamily="18" charset="0"/>
              </a:rPr>
              <a:t>Have greater confidence that the schedule is more realistic in what is really required and how it fits in terms of the resources available.</a:t>
            </a:r>
          </a:p>
          <a:p>
            <a:endParaRPr lang="en-GB" dirty="0">
              <a:cs typeface="Times New Roman" pitchFamily="18" charset="0"/>
            </a:endParaRPr>
          </a:p>
          <a:p>
            <a:r>
              <a:rPr lang="en-GB" dirty="0">
                <a:cs typeface="Times New Roman" pitchFamily="18" charset="0"/>
              </a:rPr>
              <a:t>Have early indication of any resource bottlenecks or conflicts that will need managing. </a:t>
            </a:r>
          </a:p>
          <a:p>
            <a:pPr lvl="1">
              <a:spcAft>
                <a:spcPct val="50000"/>
              </a:spcAft>
            </a:pPr>
            <a:endParaRPr lang="en-GB" dirty="0">
              <a:cs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47970" name="Rectangle 2"/>
          <p:cNvSpPr>
            <a:spLocks noGrp="1" noRot="1" noChangeAspect="1" noChangeArrowheads="1" noTextEdit="1"/>
          </p:cNvSpPr>
          <p:nvPr>
            <p:ph type="sldImg"/>
          </p:nvPr>
        </p:nvSpPr>
        <p:spPr>
          <a:xfrm>
            <a:off x="1216025" y="720725"/>
            <a:ext cx="4800600" cy="3600450"/>
          </a:xfrm>
          <a:ln/>
        </p:spPr>
      </p:sp>
      <p:sp>
        <p:nvSpPr>
          <p:cNvPr id="1747971" name="Rectangle 3"/>
          <p:cNvSpPr>
            <a:spLocks noGrp="1" noChangeArrowheads="1"/>
          </p:cNvSpPr>
          <p:nvPr>
            <p:ph type="body" idx="1"/>
          </p:nvPr>
        </p:nvSpPr>
        <p:spPr>
          <a:xfrm>
            <a:off x="974582" y="4561485"/>
            <a:ext cx="5366039" cy="4319322"/>
          </a:xfrm>
        </p:spPr>
        <p:txBody>
          <a:bodyPr/>
          <a:lstStyle/>
          <a:p>
            <a:r>
              <a:rPr lang="en-GB" dirty="0"/>
              <a:t>R. Meredith Belbin studied teams working on management games and experimented with different mixes of people.  He found that teams based on selected high performing individuals did not perform as well as control teams of mixed abilities.  Further studies identified that a high performing team requires a complementary mix character roles, each providing specific non-technical skills.  Each role type has strengths and allowable weaknesses.</a:t>
            </a:r>
          </a:p>
          <a:p>
            <a:endParaRPr lang="en-GB" dirty="0" smtClean="0">
              <a:ea typeface="Arial Unicode MS" pitchFamily="34" charset="-128"/>
              <a:cs typeface="Arial Unicode MS" pitchFamily="34" charset="-128"/>
            </a:endParaRPr>
          </a:p>
          <a:p>
            <a:r>
              <a:rPr lang="en-GB" dirty="0" smtClean="0">
                <a:ea typeface="Arial Unicode MS" pitchFamily="34" charset="-128"/>
                <a:cs typeface="Arial Unicode MS" pitchFamily="34" charset="-128"/>
              </a:rPr>
              <a:t>Belbin </a:t>
            </a:r>
            <a:r>
              <a:rPr lang="en-GB" dirty="0">
                <a:ea typeface="Arial Unicode MS" pitchFamily="34" charset="-128"/>
                <a:cs typeface="Arial Unicode MS" pitchFamily="34" charset="-128"/>
              </a:rPr>
              <a:t>team roles describe a pattern of behaviour that characterises one person’s behaviour in relationship to another in facilitating the progress of a team.  </a:t>
            </a:r>
            <a:endParaRPr lang="en-GB" dirty="0" smtClean="0">
              <a:ea typeface="Arial Unicode MS" pitchFamily="34" charset="-128"/>
              <a:cs typeface="Arial Unicode MS" pitchFamily="34" charset="-128"/>
            </a:endParaRPr>
          </a:p>
          <a:p>
            <a:r>
              <a:rPr lang="en-GB" dirty="0" smtClean="0"/>
              <a:t>Belbin </a:t>
            </a:r>
            <a:r>
              <a:rPr lang="en-GB" dirty="0"/>
              <a:t>developed tools to measure individual profiles and from this showed that people are typically strong in two or three areas.</a:t>
            </a:r>
          </a:p>
          <a:p>
            <a:r>
              <a:rPr lang="en-GB" dirty="0">
                <a:ea typeface="Arial Unicode MS" pitchFamily="34" charset="-128"/>
                <a:cs typeface="Arial Unicode MS" pitchFamily="34" charset="-128"/>
              </a:rPr>
              <a:t>The value of Belbin team-role theory lies in enabling an individual or team to benefit from self-knowledge and adjust according to the demands being made by the external situation</a:t>
            </a:r>
            <a:r>
              <a:rPr lang="en-GB" dirty="0" smtClean="0">
                <a:ea typeface="Arial Unicode MS" pitchFamily="34" charset="-128"/>
                <a:cs typeface="Arial Unicode MS" pitchFamily="34" charset="-128"/>
              </a:rPr>
              <a:t>.</a:t>
            </a:r>
          </a:p>
          <a:p>
            <a:endParaRPr lang="en-GB" dirty="0" smtClean="0">
              <a:ea typeface="Arial Unicode MS" pitchFamily="34" charset="-128"/>
              <a:cs typeface="Arial Unicode MS" pitchFamily="34" charset="-128"/>
            </a:endParaRPr>
          </a:p>
          <a:p>
            <a:r>
              <a:rPr lang="en-GB" dirty="0" smtClean="0">
                <a:ea typeface="Arial Unicode MS" pitchFamily="34" charset="-128"/>
                <a:cs typeface="Arial Unicode MS" pitchFamily="34" charset="-128"/>
              </a:rPr>
              <a:t>http://www.belbin.com/</a:t>
            </a:r>
          </a:p>
          <a:p>
            <a:r>
              <a:rPr lang="en-GB" dirty="0" smtClean="0">
                <a:ea typeface="Arial Unicode MS" pitchFamily="34" charset="-128"/>
                <a:cs typeface="Arial Unicode MS" pitchFamily="34" charset="-128"/>
              </a:rPr>
              <a:t>http://www.belbin.com/content/page/8140/Descripci%C3%B3n%20Resumen%20de%20los%20Roles%20de%20Equipo.pdf</a:t>
            </a:r>
            <a:endParaRPr lang="en-GB" dirty="0">
              <a:ea typeface="Arial Unicode MS" pitchFamily="34" charset="-128"/>
              <a:cs typeface="Arial Unicode MS" pitchFamily="34" charset="-128"/>
            </a:endParaRPr>
          </a:p>
          <a:p>
            <a:endParaRPr lang="en-GB" dirty="0">
              <a:ea typeface="Arial Unicode MS" pitchFamily="34" charset="-128"/>
              <a:cs typeface="Arial Unicode MS" pitchFamily="34" charset="-128"/>
            </a:endParaRPr>
          </a:p>
          <a:p>
            <a:endParaRPr lang="en-GB" dirty="0">
              <a:ea typeface="Arial Unicode MS" pitchFamily="34" charset="-128"/>
              <a:cs typeface="Arial Unicode MS"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1825" cy="4283075"/>
          </a:xfrm>
        </p:spPr>
      </p:sp>
      <p:sp>
        <p:nvSpPr>
          <p:cNvPr id="3" name="Notes Placeholder 2"/>
          <p:cNvSpPr>
            <a:spLocks noGrp="1"/>
          </p:cNvSpPr>
          <p:nvPr>
            <p:ph type="body" idx="1"/>
          </p:nvPr>
        </p:nvSpPr>
        <p:spPr/>
        <p:txBody>
          <a:bodyPr/>
          <a:lstStyle/>
          <a:p>
            <a:r>
              <a:rPr lang="en-US" b="1" dirty="0"/>
              <a:t>Human Resource Management</a:t>
            </a:r>
          </a:p>
          <a:p>
            <a:r>
              <a:rPr lang="en-US" dirty="0"/>
              <a:t>Human Resources Management focuses on the allocation of resources and how to manage them effectively.  This knowledge area distinguishes itself in its management of organizational resources, (e.g. training, compensation, stakeholder buy-in) to verify that the appropriate people are placed in the right positions due to their knowledge and experience so that they have the right tools they need to succeed. human resources management involves “organizing and managing the project team”</a:t>
            </a:r>
          </a:p>
          <a:p>
            <a:r>
              <a:rPr lang="en-US" dirty="0"/>
              <a:t>This element of project and man management involves developing the suitable roles and responsibilities for each project team member by identifying the needs and qualification requirements of a particular post to manage their work to be completed.  These requirements are completed in the Human Resources Planning, the Project Team Acquisition and the Development and Management process areas.  The primary role from an environmental or a green project management standpoint in the ‘Acquire Project Team’, ‘Develop Project Team’ and ‘Manage Project Team’ process areas is to provide input and guidance for the areas of training and the qualifications of the right person to manage environmental concerns based on your EMS and the guidelines set forth in ISO 14000.  </a:t>
            </a:r>
          </a:p>
          <a:p>
            <a:r>
              <a:rPr lang="en-US" dirty="0"/>
              <a:t>Ensuring that the right message and the correct understanding of what difference having a greener approach will make will allow the whole team to gain a fuller appreciation of the justification of spending the extra time spent, finances issued and resources associated to the project, something that can sometimes be considered an expense or a waste in time that can be better utilized within the organization elsewhere.</a:t>
            </a:r>
          </a:p>
        </p:txBody>
      </p:sp>
    </p:spTree>
    <p:extLst>
      <p:ext uri="{BB962C8B-B14F-4D97-AF65-F5344CB8AC3E}">
        <p14:creationId xmlns:p14="http://schemas.microsoft.com/office/powerpoint/2010/main" xmlns="" val="2064246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41058" name="Rectangle 2"/>
          <p:cNvSpPr>
            <a:spLocks noGrp="1" noRot="1" noChangeAspect="1" noChangeArrowheads="1" noTextEdit="1"/>
          </p:cNvSpPr>
          <p:nvPr>
            <p:ph type="sldImg"/>
          </p:nvPr>
        </p:nvSpPr>
        <p:spPr>
          <a:xfrm>
            <a:off x="1258888" y="720725"/>
            <a:ext cx="4799012" cy="3598863"/>
          </a:xfrm>
          <a:ln/>
        </p:spPr>
      </p:sp>
      <p:sp>
        <p:nvSpPr>
          <p:cNvPr id="941059" name="Rectangle 3"/>
          <p:cNvSpPr>
            <a:spLocks noGrp="1" noChangeArrowheads="1"/>
          </p:cNvSpPr>
          <p:nvPr>
            <p:ph type="body" idx="1"/>
          </p:nvPr>
        </p:nvSpPr>
        <p:spPr>
          <a:xfrm>
            <a:off x="974581" y="4561485"/>
            <a:ext cx="5361024" cy="4317798"/>
          </a:xfrm>
          <a:noFill/>
          <a:ln/>
        </p:spPr>
        <p:txBody>
          <a:bodyPr lIns="96503" tIns="48251" rIns="96503" bIns="48251"/>
          <a:lstStyle/>
          <a:p>
            <a:r>
              <a:rPr lang="en-GB" dirty="0"/>
              <a:t>Variances are useful in showing where the project is at any point in time and how far away the project is from the baseline plan.  Variances alone will not show how well the project will meet its objectives.  </a:t>
            </a:r>
          </a:p>
          <a:p>
            <a:r>
              <a:rPr lang="en-GB" dirty="0"/>
              <a:t>By comparing the current variance with the plan the pro rata effect on the overall parameters can be assessed allowing the completion dates, costs and quality to be forecasted.  However, this assumes that the past performance will continue.  Also the simple analysis may be misleading if the intervals between measurements are too large.</a:t>
            </a:r>
          </a:p>
          <a:p>
            <a:r>
              <a:rPr lang="en-GB" dirty="0"/>
              <a:t>By tracking performance more frequently, trends can be developed and these may give a more realistic view of performance, allowing the development of corrective action plans.</a:t>
            </a:r>
          </a:p>
          <a:p>
            <a:r>
              <a:rPr lang="en-GB" dirty="0"/>
              <a:t>Earned Value Analysis to be discussed later,  is a particularly useful method since it provides variances, trends and allows the development of what if scenarios.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43106" name="Rectangle 2"/>
          <p:cNvSpPr>
            <a:spLocks noGrp="1" noRot="1" noChangeAspect="1" noChangeArrowheads="1" noTextEdit="1"/>
          </p:cNvSpPr>
          <p:nvPr>
            <p:ph type="sldImg"/>
          </p:nvPr>
        </p:nvSpPr>
        <p:spPr>
          <a:xfrm>
            <a:off x="1258888" y="720725"/>
            <a:ext cx="4799012" cy="3598863"/>
          </a:xfrm>
          <a:ln/>
        </p:spPr>
      </p:sp>
      <p:sp>
        <p:nvSpPr>
          <p:cNvPr id="943107" name="Rectangle 3"/>
          <p:cNvSpPr>
            <a:spLocks noGrp="1" noChangeArrowheads="1"/>
          </p:cNvSpPr>
          <p:nvPr>
            <p:ph type="body" idx="1"/>
          </p:nvPr>
        </p:nvSpPr>
        <p:spPr>
          <a:xfrm>
            <a:off x="976252" y="4561485"/>
            <a:ext cx="5362697" cy="4319322"/>
          </a:xfrm>
        </p:spPr>
        <p:txBody>
          <a:bodyPr/>
          <a:lstStyle/>
          <a:p>
            <a:r>
              <a:rPr lang="en-GB" dirty="0"/>
              <a:t>A simple control process is shown above.</a:t>
            </a:r>
          </a:p>
          <a:p>
            <a:r>
              <a:rPr lang="en-GB" dirty="0"/>
              <a:t>Effective control involves the comparison between actual performance and the baseline plan.  Changes to baseline plans must therefore be controlled. </a:t>
            </a:r>
          </a:p>
          <a:p>
            <a:r>
              <a:rPr lang="en-GB" dirty="0"/>
              <a:t>The purpose of monitoring is to establish deviations and evaluate their impact.  Tolerances may be set to enable work to continue with minor deviations.</a:t>
            </a:r>
          </a:p>
          <a:p>
            <a:r>
              <a:rPr lang="en-GB" dirty="0"/>
              <a:t>Control and co-ordination involves the planning and implementation of corrective actions to address adverse situations.  Alternatively, it may involve re-planning if the original plans appear to be unworkable or unrealistic.</a:t>
            </a:r>
          </a:p>
          <a:p>
            <a:r>
              <a:rPr lang="en-GB" dirty="0"/>
              <a:t>On completion of all project work, the project is formally accepted</a:t>
            </a:r>
            <a:r>
              <a:rPr lang="en-GB" dirty="0" smtClean="0"/>
              <a:t>.</a:t>
            </a:r>
          </a:p>
          <a:p>
            <a:endParaRPr lang="en-GB" dirty="0" smtClean="0"/>
          </a:p>
          <a:p>
            <a:pPr>
              <a:spcAft>
                <a:spcPct val="30000"/>
              </a:spcAft>
            </a:pPr>
            <a:r>
              <a:rPr lang="en-GB" dirty="0" smtClean="0"/>
              <a:t>The key control and co-ordination cycle and associated processes are shown in more detail above.</a:t>
            </a:r>
          </a:p>
          <a:p>
            <a:pPr>
              <a:spcAft>
                <a:spcPct val="30000"/>
              </a:spcAft>
            </a:pPr>
            <a:r>
              <a:rPr lang="en-GB" b="1" dirty="0" smtClean="0"/>
              <a:t>Reporting</a:t>
            </a:r>
            <a:r>
              <a:rPr lang="en-GB" dirty="0" smtClean="0"/>
              <a:t>  – the status of the project is reported in accordance with requirements defined in the project management plan and agreed between the project sponsor and project manager. </a:t>
            </a:r>
          </a:p>
          <a:p>
            <a:pPr>
              <a:spcAft>
                <a:spcPct val="30000"/>
              </a:spcAft>
            </a:pPr>
            <a:r>
              <a:rPr lang="en-GB" b="1" dirty="0" smtClean="0"/>
              <a:t>Monitoring and Evaluation </a:t>
            </a:r>
            <a:r>
              <a:rPr lang="en-GB" dirty="0" smtClean="0"/>
              <a:t>– measuring achievement, identifying variances between the CSCs, problems and establishing the current position.  This will enable further analysis to determine trends and predict the final result based on current performance.  It is therefore important to establish the root causes of problems and variances to enable appropriate corrective action to be taken.  Such analysis can be done by specific techniques such as Critical Path Analysis (time) and Earned Value Analysis.</a:t>
            </a:r>
          </a:p>
          <a:p>
            <a:pPr>
              <a:spcAft>
                <a:spcPct val="30000"/>
              </a:spcAft>
            </a:pPr>
            <a:r>
              <a:rPr lang="en-GB" b="1" dirty="0" smtClean="0"/>
              <a:t>Corrective action</a:t>
            </a:r>
            <a:r>
              <a:rPr lang="en-GB" dirty="0" smtClean="0"/>
              <a:t>  - there are typically four options depending on the situation:</a:t>
            </a:r>
          </a:p>
          <a:p>
            <a:pPr lvl="1">
              <a:spcAft>
                <a:spcPct val="30000"/>
              </a:spcAft>
            </a:pPr>
            <a:r>
              <a:rPr lang="en-GB" dirty="0" smtClean="0"/>
              <a:t>if performance is outside the specification but within agreed tolerances, corrective action is taken to improve performance</a:t>
            </a:r>
          </a:p>
          <a:p>
            <a:pPr lvl="1">
              <a:spcAft>
                <a:spcPct val="30000"/>
              </a:spcAft>
            </a:pPr>
            <a:r>
              <a:rPr lang="en-GB" dirty="0" smtClean="0"/>
              <a:t>if the original plan is no longer representative, the baseline plan may be changed</a:t>
            </a:r>
          </a:p>
          <a:p>
            <a:pPr lvl="1">
              <a:spcAft>
                <a:spcPct val="30000"/>
              </a:spcAft>
            </a:pPr>
            <a:r>
              <a:rPr lang="en-GB" dirty="0" smtClean="0"/>
              <a:t>if performance is outside the specification (off spec), the variance is </a:t>
            </a:r>
            <a:r>
              <a:rPr lang="en-GB" b="1" dirty="0" smtClean="0"/>
              <a:t>escalated</a:t>
            </a:r>
            <a:r>
              <a:rPr lang="en-GB" dirty="0" smtClean="0"/>
              <a:t> to a higher authority   </a:t>
            </a:r>
          </a:p>
          <a:p>
            <a:pPr lvl="1">
              <a:spcAft>
                <a:spcPct val="30000"/>
              </a:spcAft>
            </a:pPr>
            <a:r>
              <a:rPr lang="en-GB" dirty="0" smtClean="0"/>
              <a:t>if the variance is due to unauthorised scope changes, the change process is invoked retrospectively. </a:t>
            </a: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47202" name="Rectangle 2"/>
          <p:cNvSpPr>
            <a:spLocks noGrp="1" noRot="1" noChangeAspect="1" noChangeArrowheads="1" noTextEdit="1"/>
          </p:cNvSpPr>
          <p:nvPr>
            <p:ph type="sldImg"/>
          </p:nvPr>
        </p:nvSpPr>
        <p:spPr>
          <a:xfrm>
            <a:off x="1258888" y="720725"/>
            <a:ext cx="4799012" cy="3598863"/>
          </a:xfrm>
          <a:ln/>
        </p:spPr>
      </p:sp>
      <p:sp>
        <p:nvSpPr>
          <p:cNvPr id="947203" name="Rectangle 3"/>
          <p:cNvSpPr>
            <a:spLocks noGrp="1" noChangeArrowheads="1"/>
          </p:cNvSpPr>
          <p:nvPr>
            <p:ph type="body" idx="1"/>
          </p:nvPr>
        </p:nvSpPr>
        <p:spPr>
          <a:xfrm>
            <a:off x="996313" y="4561485"/>
            <a:ext cx="5374399" cy="4319322"/>
          </a:xfrm>
        </p:spPr>
        <p:txBody>
          <a:bodyPr/>
          <a:lstStyle/>
          <a:p>
            <a:r>
              <a:rPr lang="en-GB" dirty="0">
                <a:cs typeface="Times New Roman" pitchFamily="18" charset="0"/>
              </a:rPr>
              <a:t>From the previous page, it can be seen that control will be virtually impossible unless objectives are clearly defined and cover all Critical Success Criteria (CSC) including time, cost and quality.  For each CSC, Key Performance Indicators (KPI) based on measurable parameters, are defined to support monitoring and reporting.  For example, the ratio of the planned completion and forecast completion dates will indicate the health of the project in achieving the time CSC.  Tolerances or control limits are defined for each CSC and KPI to provide triggers for escalating off specification situations to higher authorities.</a:t>
            </a:r>
          </a:p>
          <a:p>
            <a:r>
              <a:rPr lang="en-GB" dirty="0">
                <a:cs typeface="Times New Roman" pitchFamily="18" charset="0"/>
              </a:rPr>
              <a:t>These methods enable work to be delegated to the project team within certain limits.  This allows a work package manager to make decisions locally and raise ‘off-specification’ reports by exception.  For example, the project sponsor is chiefly concerned with the business case, benefits and overall CSCs.  Outside of regular, scheduled meetings the project sponsor would not be involved in day to day control decisions unless the business case is threatened.  By establishing tolerances at the beginning of the project, the project sponsor can leave day to day operations to the project manager, whilst being assured that important issues will be escalated to enable intervention as appropriate.   </a:t>
            </a:r>
          </a:p>
          <a:p>
            <a:r>
              <a:rPr lang="en-GB" dirty="0">
                <a:cs typeface="Times New Roman" pitchFamily="18" charset="0"/>
              </a:rPr>
              <a:t>Likewise, the project manager can define CSCs and tolerances when delegating responsibilities to work package managers.  This will enable a work package manager to take decisions locally and to escalate off-specifications to the project manager as soon as they arise.</a:t>
            </a:r>
            <a:endParaRPr lang="en-US" dirty="0">
              <a:cs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A weight scoring model is a tool that provides a systematic process for selecting projects based on many criteria.</a:t>
            </a:r>
          </a:p>
          <a:p>
            <a:endParaRPr lang="en-US" dirty="0" smtClean="0"/>
          </a:p>
          <a:p>
            <a:pPr marL="228600" indent="-228600">
              <a:buAutoNum type="arabicPeriod"/>
            </a:pPr>
            <a:r>
              <a:rPr lang="en-US" dirty="0" smtClean="0"/>
              <a:t>Identify criteria important to the project selection process</a:t>
            </a:r>
          </a:p>
          <a:p>
            <a:pPr marL="228600" indent="-228600">
              <a:buAutoNum type="arabicPeriod"/>
            </a:pPr>
            <a:r>
              <a:rPr lang="en-US" dirty="0" smtClean="0"/>
              <a:t>Assign weight (percentages) to each criterion so they add up to 100%</a:t>
            </a:r>
          </a:p>
          <a:p>
            <a:pPr marL="228600" indent="-228600">
              <a:buAutoNum type="arabicPeriod"/>
            </a:pPr>
            <a:r>
              <a:rPr lang="en-US" dirty="0" smtClean="0"/>
              <a:t>Assign scores to each criterion for each project</a:t>
            </a:r>
          </a:p>
          <a:p>
            <a:pPr marL="228600" indent="-228600">
              <a:buAutoNum type="arabicPeriod"/>
            </a:pPr>
            <a:r>
              <a:rPr lang="en-US" dirty="0" smtClean="0"/>
              <a:t>Multiply the scores by the weights and get the total weighted scores.</a:t>
            </a:r>
          </a:p>
          <a:p>
            <a:pPr marL="228600" indent="-228600">
              <a:buAutoNum type="arabicPeriod"/>
            </a:pPr>
            <a:endParaRPr lang="en-US" dirty="0" smtClean="0"/>
          </a:p>
          <a:p>
            <a:pPr marL="228600" indent="-228600">
              <a:buFontTx/>
              <a:buNone/>
            </a:pPr>
            <a:r>
              <a:rPr lang="en-US" dirty="0" smtClean="0"/>
              <a:t>The height the weighted score the better.</a:t>
            </a:r>
            <a:endParaRPr lang="es-ES" dirty="0"/>
          </a:p>
        </p:txBody>
      </p:sp>
      <p:sp>
        <p:nvSpPr>
          <p:cNvPr id="4" name="3 Marcador de número de diapositiva"/>
          <p:cNvSpPr>
            <a:spLocks noGrp="1"/>
          </p:cNvSpPr>
          <p:nvPr>
            <p:ph type="sldNum" sz="quarter" idx="10"/>
          </p:nvPr>
        </p:nvSpPr>
        <p:spPr/>
        <p:txBody>
          <a:bodyPr/>
          <a:lstStyle/>
          <a:p>
            <a:fld id="{2AC3EBD7-D354-4C97-8BB4-9A9E39C1C5CE}" type="slidenum">
              <a:rPr lang="en-US" smtClean="0"/>
              <a:pPr/>
              <a:t>74</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49250" name="Rectangle 2"/>
          <p:cNvSpPr>
            <a:spLocks noGrp="1" noRot="1" noChangeAspect="1" noChangeArrowheads="1" noTextEdit="1"/>
          </p:cNvSpPr>
          <p:nvPr>
            <p:ph type="sldImg"/>
          </p:nvPr>
        </p:nvSpPr>
        <p:spPr>
          <a:xfrm>
            <a:off x="1258888" y="720725"/>
            <a:ext cx="4799012" cy="3598863"/>
          </a:xfrm>
          <a:ln/>
        </p:spPr>
      </p:sp>
      <p:sp>
        <p:nvSpPr>
          <p:cNvPr id="949251" name="Rectangle 3"/>
          <p:cNvSpPr>
            <a:spLocks noGrp="1" noChangeArrowheads="1"/>
          </p:cNvSpPr>
          <p:nvPr>
            <p:ph type="body" idx="1"/>
          </p:nvPr>
        </p:nvSpPr>
        <p:spPr>
          <a:xfrm>
            <a:off x="976252" y="4561485"/>
            <a:ext cx="5362697" cy="4319322"/>
          </a:xfrm>
        </p:spPr>
        <p:txBody>
          <a:bodyPr/>
          <a:lstStyle/>
          <a:p>
            <a:r>
              <a:rPr lang="en-GB" dirty="0"/>
              <a:t>The Key Performance Indicator and tolerances may also be used to indicate appropriate action as shown above.</a:t>
            </a:r>
          </a:p>
          <a:p>
            <a:r>
              <a:rPr lang="en-GB" dirty="0"/>
              <a:t>In this case tolerance zones have been defined and identified through a colour coding system.  This is sometimes referred to as RAG reporting after the colours of traffic lights.   Within certain limits the status is green. Greater movement away from the original plan gives a status of amber and high deviation shows red. </a:t>
            </a:r>
          </a:p>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82434" name="Rectangle 2"/>
          <p:cNvSpPr>
            <a:spLocks noGrp="1" noRot="1" noChangeAspect="1" noChangeArrowheads="1" noTextEdit="1"/>
          </p:cNvSpPr>
          <p:nvPr>
            <p:ph type="sldImg"/>
          </p:nvPr>
        </p:nvSpPr>
        <p:spPr>
          <a:xfrm>
            <a:off x="1216025" y="719138"/>
            <a:ext cx="4802188" cy="3602037"/>
          </a:xfrm>
          <a:ln/>
        </p:spPr>
      </p:sp>
      <p:sp>
        <p:nvSpPr>
          <p:cNvPr id="1682435" name="Rectangle 3"/>
          <p:cNvSpPr>
            <a:spLocks noGrp="1" noChangeArrowheads="1"/>
          </p:cNvSpPr>
          <p:nvPr>
            <p:ph type="body" idx="1"/>
          </p:nvPr>
        </p:nvSpPr>
        <p:spPr>
          <a:xfrm>
            <a:off x="974582" y="4563007"/>
            <a:ext cx="5366039" cy="4319322"/>
          </a:xfrm>
        </p:spPr>
        <p:txBody>
          <a:bodyPr/>
          <a:lstStyle/>
          <a:p>
            <a:r>
              <a:rPr lang="en-GB" dirty="0"/>
              <a:t>A method may be based around a Project Life Cycle and includes:</a:t>
            </a:r>
          </a:p>
          <a:p>
            <a:endParaRPr lang="en-GB" dirty="0"/>
          </a:p>
          <a:p>
            <a:r>
              <a:rPr lang="en-GB" dirty="0"/>
              <a:t>Process descriptions for each phase of a Project Life Cycle</a:t>
            </a:r>
          </a:p>
          <a:p>
            <a:r>
              <a:rPr lang="en-GB" dirty="0"/>
              <a:t>Inputs and Outputs for each process</a:t>
            </a:r>
          </a:p>
          <a:p>
            <a:r>
              <a:rPr lang="en-GB" dirty="0"/>
              <a:t>Documentation guidelines and templates</a:t>
            </a:r>
          </a:p>
          <a:p>
            <a:r>
              <a:rPr lang="en-GB" dirty="0"/>
              <a:t>Guidelines for </a:t>
            </a:r>
            <a:r>
              <a:rPr lang="en-GB" dirty="0" smtClean="0"/>
              <a:t>organization </a:t>
            </a:r>
            <a:r>
              <a:rPr lang="en-GB" dirty="0"/>
              <a:t>design, accountability, responsibility and communication</a:t>
            </a:r>
          </a:p>
          <a:p>
            <a:r>
              <a:rPr lang="en-GB" dirty="0"/>
              <a:t>Role definitions for all those involved in the Project, including the Project Team</a:t>
            </a:r>
          </a:p>
          <a:p>
            <a:r>
              <a:rPr lang="en-GB" dirty="0"/>
              <a:t>Procedures to be used throughout the Life Cycle, for example Value Management, Risk Management, Quality Management, Issue Management, Change Control and Configuration Management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84482" name="Rectangle 2"/>
          <p:cNvSpPr>
            <a:spLocks noGrp="1" noRot="1" noChangeAspect="1" noChangeArrowheads="1" noTextEdit="1"/>
          </p:cNvSpPr>
          <p:nvPr>
            <p:ph type="sldImg"/>
          </p:nvPr>
        </p:nvSpPr>
        <p:spPr>
          <a:xfrm>
            <a:off x="1216025" y="719138"/>
            <a:ext cx="4802188" cy="3602037"/>
          </a:xfrm>
          <a:ln/>
        </p:spPr>
      </p:sp>
      <p:sp>
        <p:nvSpPr>
          <p:cNvPr id="1684483" name="Rectangle 3"/>
          <p:cNvSpPr>
            <a:spLocks noGrp="1" noChangeArrowheads="1"/>
          </p:cNvSpPr>
          <p:nvPr>
            <p:ph type="body" idx="1"/>
          </p:nvPr>
        </p:nvSpPr>
        <p:spPr>
          <a:xfrm>
            <a:off x="974582" y="4563007"/>
            <a:ext cx="5366039" cy="4319322"/>
          </a:xfrm>
        </p:spPr>
        <p:txBody>
          <a:bodyPr/>
          <a:lstStyle/>
          <a:p>
            <a:r>
              <a:rPr lang="en-GB" dirty="0"/>
              <a:t>The use of a Standard Method or Procedure has a variety of Benefits:</a:t>
            </a:r>
          </a:p>
          <a:p>
            <a:endParaRPr lang="en-GB" dirty="0"/>
          </a:p>
          <a:p>
            <a:r>
              <a:rPr lang="en-GB" dirty="0"/>
              <a:t>Providing a consistent approach to all projects within the </a:t>
            </a:r>
            <a:r>
              <a:rPr lang="en-GB" dirty="0" smtClean="0"/>
              <a:t>organization, </a:t>
            </a:r>
            <a:r>
              <a:rPr lang="en-GB" dirty="0"/>
              <a:t>leading to a better development of projects and governance of Project Management</a:t>
            </a:r>
          </a:p>
          <a:p>
            <a:endParaRPr lang="en-GB" dirty="0"/>
          </a:p>
          <a:p>
            <a:r>
              <a:rPr lang="en-GB" dirty="0"/>
              <a:t>Creates an environment for developing Continuous Improvement in Project Management processes</a:t>
            </a:r>
          </a:p>
          <a:p>
            <a:endParaRPr lang="en-GB" dirty="0"/>
          </a:p>
          <a:p>
            <a:r>
              <a:rPr lang="en-GB" dirty="0"/>
              <a:t>Gives common understanding of roles within the Project Team and Stakeholders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Procurement Management</a:t>
            </a:r>
          </a:p>
          <a:p>
            <a:r>
              <a:rPr lang="en-US" sz="1300" dirty="0"/>
              <a:t>According to the PMBOK</a:t>
            </a:r>
            <a:r>
              <a:rPr lang="en-US" sz="1300" i="1" dirty="0"/>
              <a:t>® </a:t>
            </a:r>
            <a:r>
              <a:rPr lang="en-US" sz="1300" dirty="0"/>
              <a:t>Guide, Procurement Management includes “the processes to purchase or acquire the products, services, or results to complete the work associated with the project” (PMI, 2004, p. 269).  In essence, Procurement Management serves as the mechanism to manage external relationships and access specialized support for skill areas.  The convergence of ISO 14000, which shapes your Environmental Management System (EMS) and Procurement Management are contained within the Purchase and Acquisition Plan and Contract Administration process areas. </a:t>
            </a:r>
            <a:br>
              <a:rPr lang="en-US" sz="1300" dirty="0"/>
            </a:br>
            <a:r>
              <a:rPr lang="en-US" sz="1300" dirty="0"/>
              <a:t/>
            </a:r>
            <a:br>
              <a:rPr lang="en-US" sz="1300" dirty="0"/>
            </a:br>
            <a:r>
              <a:rPr lang="en-US" sz="1300" dirty="0"/>
              <a:t>The Purchases and Acquisitions Plan process looks at developing or acquiring products or services to accomplish the project objectives.  The rules of procurement are established and documented in the procurement management plan.  ISO 14000 inputs as well as your Environmental Management System can be used to influence the development and interpretation of requirements as well as influence the selection of vendors and products.  The inputs that are molded by ISO 14000 policies should be utilized to create assumptions, constraints, measurement metrics and other criteria for making decisions and that will be incorporated into the plan.</a:t>
            </a:r>
          </a:p>
          <a:p>
            <a:r>
              <a:rPr lang="en-US" sz="1300" dirty="0"/>
              <a:t>The Contract Administration process monitors performance of any contracts that correlate to the project and its overall completion.  The ISO 14000 EMS can be used to monitor vendor performance against the environmental standards that you decreed in the original procurement or contractual document. </a:t>
            </a:r>
          </a:p>
          <a:p>
            <a:r>
              <a:rPr lang="en-US" sz="1300" dirty="0"/>
              <a:t>The results of the measurements can also be used to in change management to keep the project within the guidelines set forth in the project charter.  In addition, the project team would use these outputs to conduct audits and inspection to verify that project work is not only meeting requirements, but also meeting ISO 14000 requirements and are in line with your organization’s EMS.</a:t>
            </a:r>
          </a:p>
          <a:p>
            <a:r>
              <a:rPr lang="en-US" sz="1300" dirty="0"/>
              <a:t> </a:t>
            </a:r>
          </a:p>
          <a:p>
            <a:r>
              <a:rPr lang="en-US" sz="1300" dirty="0"/>
              <a:t>So when it comes to Green Project Management, you can see, it is not to replace standard project management nor is it a new process that will solve all your problems and green issues alone.  Green Project Management is not simply just a badge to be held or achieved, so what is it?  What Green Project Management gives you, a new way of looking at delivering projects, in alignment with those tools and techniques that best practice project management gives you; by thinking through the project, by planning it, by delivering and controlling it, whilst thinking about how you can improve the environment, but without stopping a project or spending a fortune to alter your deliverables, you can be a part of the changing evolution in the project management industry, the change that is a Green Project Manager. </a:t>
            </a:r>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78</a:t>
            </a:fld>
            <a:endParaRPr lang="en-US" dirty="0"/>
          </a:p>
        </p:txBody>
      </p:sp>
    </p:spTree>
    <p:extLst>
      <p:ext uri="{BB962C8B-B14F-4D97-AF65-F5344CB8AC3E}">
        <p14:creationId xmlns:p14="http://schemas.microsoft.com/office/powerpoint/2010/main" xmlns="" val="18093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0237" cy="4283075"/>
          </a:xfrm>
        </p:spPr>
      </p:sp>
      <p:sp>
        <p:nvSpPr>
          <p:cNvPr id="3" name="Notes Placeholder 2"/>
          <p:cNvSpPr>
            <a:spLocks noGrp="1"/>
          </p:cNvSpPr>
          <p:nvPr>
            <p:ph type="body" idx="1"/>
          </p:nvPr>
        </p:nvSpPr>
        <p:spPr/>
        <p:txBody>
          <a:bodyPr/>
          <a:lstStyle/>
          <a:p>
            <a:pPr defTabSz="966484">
              <a:defRPr/>
            </a:pPr>
            <a:endParaRPr lang="en-US" dirty="0"/>
          </a:p>
        </p:txBody>
      </p:sp>
    </p:spTree>
    <p:extLst>
      <p:ext uri="{BB962C8B-B14F-4D97-AF65-F5344CB8AC3E}">
        <p14:creationId xmlns:p14="http://schemas.microsoft.com/office/powerpoint/2010/main" xmlns="" val="14160897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96770" name="Rectangle 2"/>
          <p:cNvSpPr>
            <a:spLocks noGrp="1" noRot="1" noChangeAspect="1" noChangeArrowheads="1" noTextEdit="1"/>
          </p:cNvSpPr>
          <p:nvPr>
            <p:ph type="sldImg"/>
          </p:nvPr>
        </p:nvSpPr>
        <p:spPr>
          <a:xfrm>
            <a:off x="1258888" y="720725"/>
            <a:ext cx="4799012" cy="3598863"/>
          </a:xfrm>
          <a:ln/>
        </p:spPr>
      </p:sp>
      <p:sp>
        <p:nvSpPr>
          <p:cNvPr id="1696771" name="Rectangle 3"/>
          <p:cNvSpPr>
            <a:spLocks noGrp="1" noChangeArrowheads="1"/>
          </p:cNvSpPr>
          <p:nvPr>
            <p:ph type="body" idx="1"/>
          </p:nvPr>
        </p:nvSpPr>
        <p:spPr>
          <a:xfrm>
            <a:off x="974581" y="4561485"/>
            <a:ext cx="5361024" cy="4317798"/>
          </a:xfrm>
          <a:noFill/>
          <a:ln/>
        </p:spPr>
        <p:txBody>
          <a:bodyPr lIns="96503" tIns="48251" rIns="96503" bIns="48251"/>
          <a:lstStyle/>
          <a:p>
            <a:pPr>
              <a:spcAft>
                <a:spcPct val="30000"/>
              </a:spcAft>
            </a:pPr>
            <a:r>
              <a:rPr lang="en-GB" dirty="0"/>
              <a:t>Procurement is the process of acquiring new services or products.  It covers the financial appraisal of the options available, development of the procurement or acquisition strategy, preparation of contract documentation, selection and acquisition of suppliers, pricing, purchasing, and administration of contracts.  It may also extend to storage, logistics, inspection, expediting, transportation, and handling of materials and supplies.  It may cover all members of the supply chain.  Operations and maintenance, for example, often need to be supported by a ‘supply chain’ management process.</a:t>
            </a:r>
          </a:p>
          <a:p>
            <a:pPr>
              <a:spcAft>
                <a:spcPct val="30000"/>
              </a:spcAft>
            </a:pPr>
            <a:r>
              <a:rPr lang="en-GB" dirty="0"/>
              <a:t>The are a number of general types of contract and payment structures:</a:t>
            </a:r>
          </a:p>
          <a:p>
            <a:pPr>
              <a:spcAft>
                <a:spcPct val="30000"/>
              </a:spcAft>
            </a:pPr>
            <a:endParaRPr lang="en-GB" dirty="0"/>
          </a:p>
          <a:p>
            <a:pPr lvl="1" indent="-273894" algn="just">
              <a:spcAft>
                <a:spcPct val="30000"/>
              </a:spcAft>
            </a:pPr>
            <a:r>
              <a:rPr lang="en-GB" b="1" dirty="0">
                <a:latin typeface="ZapfCalligr BT" pitchFamily="18" charset="0"/>
              </a:rPr>
              <a:t>Firm fixed price</a:t>
            </a:r>
            <a:r>
              <a:rPr lang="en-GB" dirty="0">
                <a:latin typeface="ZapfCalligr BT" pitchFamily="18" charset="0"/>
              </a:rPr>
              <a:t> </a:t>
            </a:r>
          </a:p>
          <a:p>
            <a:pPr lvl="1" indent="-273894" algn="just">
              <a:spcAft>
                <a:spcPct val="30000"/>
              </a:spcAft>
            </a:pPr>
            <a:r>
              <a:rPr lang="en-GB" b="1" dirty="0">
                <a:latin typeface="ZapfCalligr BT" pitchFamily="18" charset="0"/>
              </a:rPr>
              <a:t>Fixed price</a:t>
            </a:r>
            <a:r>
              <a:rPr lang="en-GB" dirty="0">
                <a:latin typeface="ZapfCalligr BT" pitchFamily="18" charset="0"/>
              </a:rPr>
              <a:t>     </a:t>
            </a:r>
          </a:p>
          <a:p>
            <a:pPr lvl="1" indent="-273894" algn="just">
              <a:spcAft>
                <a:spcPct val="30000"/>
              </a:spcAft>
            </a:pPr>
            <a:r>
              <a:rPr lang="en-GB" b="1" dirty="0">
                <a:latin typeface="ZapfCalligr BT" pitchFamily="18" charset="0"/>
              </a:rPr>
              <a:t>Cost plus incentive fee</a:t>
            </a:r>
          </a:p>
          <a:p>
            <a:pPr lvl="1" indent="-273894" algn="just">
              <a:spcAft>
                <a:spcPct val="30000"/>
              </a:spcAft>
            </a:pPr>
            <a:r>
              <a:rPr lang="en-GB" b="1" dirty="0">
                <a:latin typeface="ZapfCalligr BT" pitchFamily="18" charset="0"/>
              </a:rPr>
              <a:t>Cost plus fixed fee</a:t>
            </a:r>
            <a:r>
              <a:rPr lang="en-GB" dirty="0">
                <a:latin typeface="ZapfCalligr BT" pitchFamily="18" charset="0"/>
              </a:rPr>
              <a:t> </a:t>
            </a:r>
          </a:p>
          <a:p>
            <a:pPr lvl="1" indent="-273894" algn="just">
              <a:spcAft>
                <a:spcPct val="30000"/>
              </a:spcAft>
            </a:pPr>
            <a:r>
              <a:rPr lang="en-GB" b="1" dirty="0">
                <a:latin typeface="ZapfCalligr BT" pitchFamily="18" charset="0"/>
              </a:rPr>
              <a:t>Cost-reimbursement</a:t>
            </a:r>
          </a:p>
          <a:p>
            <a:pPr lvl="1" indent="-273894" algn="just">
              <a:spcAft>
                <a:spcPct val="30000"/>
              </a:spcAft>
            </a:pPr>
            <a:endParaRPr lang="en-GB" b="1" dirty="0">
              <a:latin typeface="ZapfCalligr BT" pitchFamily="18" charset="0"/>
            </a:endParaRPr>
          </a:p>
          <a:p>
            <a:pPr>
              <a:spcAft>
                <a:spcPct val="30000"/>
              </a:spcAft>
            </a:pPr>
            <a:r>
              <a:rPr lang="en-GB" dirty="0"/>
              <a:t>Although these are general definitions, most contracts include specific clauses defining cost and profit/fee payment terms.</a:t>
            </a:r>
          </a:p>
          <a:p>
            <a:pPr>
              <a:spcAft>
                <a:spcPct val="30000"/>
              </a:spcAft>
            </a:pPr>
            <a:endParaRPr lang="en-GB" dirty="0"/>
          </a:p>
          <a:p>
            <a:pPr>
              <a:spcAft>
                <a:spcPct val="30000"/>
              </a:spcAft>
            </a:pPr>
            <a:endParaRPr lang="en-GB"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8" y="9119474"/>
            <a:ext cx="3169920" cy="480060"/>
          </a:xfrm>
          <a:prstGeom prst="rect">
            <a:avLst/>
          </a:prstGeom>
          <a:ln/>
        </p:spPr>
        <p:txBody>
          <a:bodyPr/>
          <a:lstStyle/>
          <a:p>
            <a:fld id="{482826E3-C162-4956-B30E-280BB1275930}" type="slidenum">
              <a:rPr lang="en-GB"/>
              <a:pPr/>
              <a:t>80</a:t>
            </a:fld>
            <a:endParaRPr lang="en-GB" dirty="0"/>
          </a:p>
        </p:txBody>
      </p:sp>
      <p:sp>
        <p:nvSpPr>
          <p:cNvPr id="635906" name="Rectangle 2"/>
          <p:cNvSpPr>
            <a:spLocks noGrp="1" noRot="1" noChangeAspect="1" noChangeArrowheads="1" noTextEdit="1"/>
          </p:cNvSpPr>
          <p:nvPr>
            <p:ph type="sldImg"/>
          </p:nvPr>
        </p:nvSpPr>
        <p:spPr>
          <a:xfrm>
            <a:off x="1257300" y="720725"/>
            <a:ext cx="4800600" cy="3600450"/>
          </a:xfrm>
          <a:ln/>
        </p:spPr>
      </p:sp>
      <p:sp>
        <p:nvSpPr>
          <p:cNvPr id="635907" name="Rectangle 3"/>
          <p:cNvSpPr>
            <a:spLocks noGrp="1" noChangeArrowheads="1"/>
          </p:cNvSpPr>
          <p:nvPr>
            <p:ph type="body" idx="1"/>
          </p:nvPr>
        </p:nvSpPr>
        <p:spPr/>
        <p:txBody>
          <a:bodyPr/>
          <a:lstStyle/>
          <a:p>
            <a:r>
              <a:rPr lang="en-GB" dirty="0"/>
              <a:t>The procurement process starts with </a:t>
            </a:r>
            <a:r>
              <a:rPr lang="en-GB" dirty="0" smtClean="0"/>
              <a:t>the decision of whether </a:t>
            </a:r>
            <a:r>
              <a:rPr lang="en-GB" dirty="0"/>
              <a:t>to procure goods or services and finishes with the closure of the contact. In principle, it is a relatively simple and intuitive process but it requires sound commercial and legal skills. Getting it </a:t>
            </a:r>
            <a:r>
              <a:rPr lang="en-GB" dirty="0" smtClean="0"/>
              <a:t>wrong even at this early phase </a:t>
            </a:r>
            <a:r>
              <a:rPr lang="en-GB" dirty="0"/>
              <a:t>could spell disaster for your project.</a:t>
            </a:r>
            <a:endParaRPr lang="en-GB" b="1" dirty="0"/>
          </a:p>
          <a:p>
            <a:r>
              <a:rPr lang="en-GB" b="1" dirty="0"/>
              <a:t>Procurement Planning</a:t>
            </a:r>
            <a:endParaRPr lang="en-GB" dirty="0"/>
          </a:p>
          <a:p>
            <a:r>
              <a:rPr lang="en-GB" dirty="0"/>
              <a:t>As with any other aspect of project management, the first thing </a:t>
            </a:r>
            <a:r>
              <a:rPr lang="en-GB" dirty="0" smtClean="0"/>
              <a:t>you </a:t>
            </a:r>
            <a:r>
              <a:rPr lang="en-GB" dirty="0"/>
              <a:t>need to do is plan </a:t>
            </a:r>
            <a:r>
              <a:rPr lang="en-GB" dirty="0" smtClean="0"/>
              <a:t>your </a:t>
            </a:r>
            <a:r>
              <a:rPr lang="en-GB" dirty="0"/>
              <a:t>approach. </a:t>
            </a:r>
            <a:r>
              <a:rPr lang="en-GB" dirty="0" smtClean="0"/>
              <a:t> The </a:t>
            </a:r>
            <a:r>
              <a:rPr lang="en-GB" dirty="0"/>
              <a:t>host </a:t>
            </a:r>
            <a:r>
              <a:rPr lang="en-GB" dirty="0" smtClean="0"/>
              <a:t>organization may already </a:t>
            </a:r>
            <a:r>
              <a:rPr lang="en-GB" dirty="0"/>
              <a:t>have existing policies for procurement and where </a:t>
            </a:r>
            <a:r>
              <a:rPr lang="en-GB" dirty="0" smtClean="0"/>
              <a:t>at all possible </a:t>
            </a:r>
            <a:r>
              <a:rPr lang="en-GB" dirty="0"/>
              <a:t>the project or </a:t>
            </a:r>
            <a:r>
              <a:rPr lang="en-GB" dirty="0" smtClean="0"/>
              <a:t>program </a:t>
            </a:r>
            <a:r>
              <a:rPr lang="en-GB" dirty="0"/>
              <a:t>should adhere to these</a:t>
            </a:r>
            <a:r>
              <a:rPr lang="en-GB" dirty="0" smtClean="0"/>
              <a:t>.  The</a:t>
            </a:r>
            <a:r>
              <a:rPr lang="en-GB" baseline="0" dirty="0" smtClean="0"/>
              <a:t> best case scenario is to have organizational standards as well as an environmental management plan that compliment each other.   You will receive an EMP template at the completion of this class.</a:t>
            </a:r>
            <a:endParaRPr lang="en-GB" b="1" dirty="0"/>
          </a:p>
          <a:p>
            <a:r>
              <a:rPr lang="en-GB" b="1" dirty="0"/>
              <a:t>Contract Preparation</a:t>
            </a:r>
            <a:endParaRPr lang="en-GB" dirty="0"/>
          </a:p>
          <a:p>
            <a:r>
              <a:rPr lang="en-GB" dirty="0"/>
              <a:t>There are many different approaches to the customer/supplier relationship and you </a:t>
            </a:r>
            <a:r>
              <a:rPr lang="en-GB" dirty="0" smtClean="0"/>
              <a:t>will need </a:t>
            </a:r>
            <a:r>
              <a:rPr lang="en-GB" dirty="0"/>
              <a:t>to consider </a:t>
            </a:r>
            <a:r>
              <a:rPr lang="en-GB" dirty="0" smtClean="0"/>
              <a:t>what is the </a:t>
            </a:r>
            <a:r>
              <a:rPr lang="en-GB" dirty="0"/>
              <a:t>best one for each </a:t>
            </a:r>
            <a:r>
              <a:rPr lang="en-GB" dirty="0" smtClean="0"/>
              <a:t>contract on its own individual merits.  This will include </a:t>
            </a:r>
            <a:r>
              <a:rPr lang="en-GB" dirty="0"/>
              <a:t>how you would like the contract to be priced and what form of legal contract you will </a:t>
            </a:r>
            <a:r>
              <a:rPr lang="en-GB" dirty="0" smtClean="0"/>
              <a:t>choose to employ</a:t>
            </a:r>
            <a:r>
              <a:rPr lang="en-GB" dirty="0"/>
              <a:t>.</a:t>
            </a:r>
            <a:endParaRPr lang="en-GB" b="1" dirty="0"/>
          </a:p>
          <a:p>
            <a:r>
              <a:rPr lang="en-GB" b="1" dirty="0"/>
              <a:t>Supplier Selection</a:t>
            </a:r>
            <a:endParaRPr lang="en-GB" dirty="0"/>
          </a:p>
          <a:p>
            <a:r>
              <a:rPr lang="en-GB" dirty="0"/>
              <a:t>Selecting the right supplier is obviously of vital importance to the success of your project or </a:t>
            </a:r>
            <a:r>
              <a:rPr lang="en-GB" dirty="0" smtClean="0"/>
              <a:t>program.  Tenders </a:t>
            </a:r>
            <a:r>
              <a:rPr lang="en-GB" dirty="0"/>
              <a:t>can be assessed qualitatively or quantitatively. </a:t>
            </a:r>
            <a:r>
              <a:rPr lang="en-GB" dirty="0" smtClean="0"/>
              <a:t> Whichever method you choose, the cost </a:t>
            </a:r>
            <a:r>
              <a:rPr lang="en-GB" dirty="0"/>
              <a:t>must be balanced against value and this should include whole life costing rather than just the initial price.</a:t>
            </a:r>
          </a:p>
          <a:p>
            <a:r>
              <a:rPr lang="en-GB" dirty="0"/>
              <a:t>Appointing a supplier will inevitably include contract negotiations for which the project manager needs </a:t>
            </a:r>
            <a:r>
              <a:rPr lang="en-GB" dirty="0" smtClean="0"/>
              <a:t>to have at </a:t>
            </a:r>
            <a:r>
              <a:rPr lang="en-GB" dirty="0"/>
              <a:t>least </a:t>
            </a:r>
            <a:r>
              <a:rPr lang="en-GB" dirty="0" smtClean="0"/>
              <a:t>a</a:t>
            </a:r>
            <a:r>
              <a:rPr lang="en-GB" baseline="0" dirty="0" smtClean="0"/>
              <a:t> basic</a:t>
            </a:r>
            <a:r>
              <a:rPr lang="en-GB" dirty="0" smtClean="0"/>
              <a:t> </a:t>
            </a:r>
            <a:r>
              <a:rPr lang="en-GB" dirty="0"/>
              <a:t>understanding of Contract Law </a:t>
            </a:r>
            <a:r>
              <a:rPr lang="en-GB" dirty="0" smtClean="0"/>
              <a:t>but in general should seek assistance by employing </a:t>
            </a:r>
            <a:r>
              <a:rPr lang="en-GB" dirty="0"/>
              <a:t>legal </a:t>
            </a:r>
            <a:r>
              <a:rPr lang="en-GB" dirty="0" smtClean="0"/>
              <a:t>specialists within this area.</a:t>
            </a:r>
          </a:p>
          <a:p>
            <a:r>
              <a:rPr lang="en-GB" b="1" dirty="0" smtClean="0"/>
              <a:t>Tender Preparation</a:t>
            </a:r>
            <a:endParaRPr lang="en-GB" dirty="0" smtClean="0"/>
          </a:p>
          <a:p>
            <a:r>
              <a:rPr lang="en-GB" dirty="0" smtClean="0"/>
              <a:t>The first steps in preparing a tender include ensuring that we have the clearest possible statement of requirements for all the suppliers to bid against whilst having also decided the categories and how best to evaluate the tenders.</a:t>
            </a:r>
            <a:endParaRPr lang="en-GB" b="1" dirty="0" smtClean="0"/>
          </a:p>
          <a:p>
            <a:r>
              <a:rPr lang="en-GB" b="1" dirty="0" smtClean="0"/>
              <a:t>Contract Management</a:t>
            </a:r>
            <a:endParaRPr lang="en-GB" dirty="0" smtClean="0"/>
          </a:p>
          <a:p>
            <a:r>
              <a:rPr lang="en-GB" dirty="0" smtClean="0"/>
              <a:t>Once your supplier is in place, you will need to manage the contract. This can include all the negotiation, leadership and conflict management skills that you use to manage an in-house team but will also need the legal awareness to understand the relationship between the different parties.</a:t>
            </a:r>
            <a:endParaRPr lang="en-GB" b="1" dirty="0" smtClean="0"/>
          </a:p>
          <a:p>
            <a:r>
              <a:rPr lang="en-GB" b="1" dirty="0" smtClean="0"/>
              <a:t>Contract Close Out</a:t>
            </a:r>
            <a:endParaRPr lang="en-GB" dirty="0" smtClean="0"/>
          </a:p>
          <a:p>
            <a:r>
              <a:rPr lang="en-GB" dirty="0" smtClean="0"/>
              <a:t>Throughout the project, contracts will eventually come to an end. When they do, these need to be formally closed with the final accounts being paid and any follow on actions agreed and having any maintenance arrangements in place.</a:t>
            </a:r>
          </a:p>
          <a:p>
            <a:endParaRPr lang="en-GB" b="1"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98818" name="Rectangle 2"/>
          <p:cNvSpPr>
            <a:spLocks noGrp="1" noRot="1" noChangeAspect="1" noChangeArrowheads="1" noTextEdit="1"/>
          </p:cNvSpPr>
          <p:nvPr>
            <p:ph type="sldImg"/>
          </p:nvPr>
        </p:nvSpPr>
        <p:spPr>
          <a:xfrm>
            <a:off x="1258888" y="720725"/>
            <a:ext cx="4799012" cy="3598863"/>
          </a:xfrm>
          <a:ln/>
        </p:spPr>
      </p:sp>
      <p:sp>
        <p:nvSpPr>
          <p:cNvPr id="1698819" name="Rectangle 3"/>
          <p:cNvSpPr>
            <a:spLocks noGrp="1" noChangeArrowheads="1"/>
          </p:cNvSpPr>
          <p:nvPr>
            <p:ph type="body" idx="1"/>
          </p:nvPr>
        </p:nvSpPr>
        <p:spPr>
          <a:xfrm>
            <a:off x="976252" y="4561485"/>
            <a:ext cx="5362697" cy="4319322"/>
          </a:xfrm>
        </p:spPr>
        <p:txBody>
          <a:bodyPr/>
          <a:lstStyle/>
          <a:p>
            <a:r>
              <a:rPr lang="en-GB" dirty="0"/>
              <a:t>The trade-off between contract pricing terms and their associated risks are shown in the diagram.</a:t>
            </a:r>
          </a:p>
          <a:p>
            <a:r>
              <a:rPr lang="en-GB" dirty="0"/>
              <a:t>Firm and fixed price terms will minimise the risk of price changes.  However, technical and schedule performance are at greater risk since a contractor is likely to de-scope work or change delivery schedules to minimise the impact of overspends.  Additional contract terms may be needed to prevent changes to scope and timescales.</a:t>
            </a:r>
          </a:p>
          <a:p>
            <a:r>
              <a:rPr lang="en-GB" dirty="0"/>
              <a:t>Cost plus and Cost reimbursable contract terms allow price changes to accommodate variations due to technical and schedule factors.  For example, additional work to ensure that a product achieves a certain specification, additional costs such as premiums to ensure materials are delivered by a certain date.  Contracting </a:t>
            </a:r>
            <a:r>
              <a:rPr lang="en-GB" dirty="0" smtClean="0"/>
              <a:t>organizations </a:t>
            </a:r>
            <a:r>
              <a:rPr lang="en-GB" dirty="0"/>
              <a:t>using these contract terms generally need visibility of the contractor’s detailed costs, changes and methods used to ensure an appropriate level of control. </a:t>
            </a:r>
          </a:p>
          <a:p>
            <a:r>
              <a:rPr lang="en-GB" dirty="0"/>
              <a:t>The type of contract used should be selected on the basis of the risk to project critical success criteria and their relative importance.  For example, Firm and Fixed Price contracts work best for off-the-shelf products where the technical risk is low.  Cost Plus contracts are useful where the technical scope is uncertain and risks unknown.  Cost are typically controlled within spend limits and by using stage gates to authorise release of funds progressively to the project.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0866" name="Rectangle 2"/>
          <p:cNvSpPr>
            <a:spLocks noGrp="1" noRot="1" noChangeAspect="1" noChangeArrowheads="1" noTextEdit="1"/>
          </p:cNvSpPr>
          <p:nvPr>
            <p:ph type="sldImg"/>
          </p:nvPr>
        </p:nvSpPr>
        <p:spPr>
          <a:xfrm>
            <a:off x="1258888" y="720725"/>
            <a:ext cx="4799012" cy="3598863"/>
          </a:xfrm>
          <a:ln/>
        </p:spPr>
      </p:sp>
      <p:sp>
        <p:nvSpPr>
          <p:cNvPr id="1700867" name="Rectangle 3"/>
          <p:cNvSpPr>
            <a:spLocks noGrp="1" noChangeArrowheads="1"/>
          </p:cNvSpPr>
          <p:nvPr>
            <p:ph type="body" idx="1"/>
          </p:nvPr>
        </p:nvSpPr>
        <p:spPr>
          <a:xfrm>
            <a:off x="976252" y="4561485"/>
            <a:ext cx="5394459" cy="4319322"/>
          </a:xfrm>
        </p:spPr>
        <p:txBody>
          <a:bodyPr/>
          <a:lstStyle/>
          <a:p>
            <a:pPr>
              <a:spcAft>
                <a:spcPct val="40000"/>
              </a:spcAft>
            </a:pPr>
            <a:r>
              <a:rPr lang="en-GB" dirty="0"/>
              <a:t>Procurement Management Plan (or Acquisition Plan) shows how acquisitions, materials and services will be managed during the project life cycle.</a:t>
            </a:r>
          </a:p>
          <a:p>
            <a:pPr>
              <a:spcAft>
                <a:spcPct val="40000"/>
              </a:spcAft>
            </a:pPr>
            <a:r>
              <a:rPr lang="en-GB" dirty="0"/>
              <a:t>The project manager owns the procurement management plan, which typically forms part of the project management plan.</a:t>
            </a:r>
          </a:p>
          <a:p>
            <a:pPr>
              <a:spcAft>
                <a:spcPct val="40000"/>
              </a:spcAft>
            </a:pPr>
            <a:r>
              <a:rPr lang="en-GB" dirty="0"/>
              <a:t>It should indicate:</a:t>
            </a:r>
          </a:p>
          <a:p>
            <a:pPr>
              <a:spcAft>
                <a:spcPct val="40000"/>
              </a:spcAft>
            </a:pPr>
            <a:r>
              <a:rPr lang="en-GB" dirty="0"/>
              <a:t> a) the overall procurement strategy: make/buy; competitive tendering; supply chains and relationships; etc. </a:t>
            </a:r>
          </a:p>
          <a:p>
            <a:pPr>
              <a:spcAft>
                <a:spcPct val="40000"/>
              </a:spcAft>
            </a:pPr>
            <a:r>
              <a:rPr lang="en-GB" dirty="0"/>
              <a:t>b) key products to be purchased, their source; acceptance criteria and relevant quality assurance requirements</a:t>
            </a:r>
          </a:p>
          <a:p>
            <a:pPr>
              <a:spcAft>
                <a:spcPct val="40000"/>
              </a:spcAft>
            </a:pPr>
            <a:r>
              <a:rPr lang="en-GB" dirty="0"/>
              <a:t>c) methods used to evaluate, select and control suppliers and sub contractors</a:t>
            </a:r>
          </a:p>
          <a:p>
            <a:pPr>
              <a:spcAft>
                <a:spcPct val="40000"/>
              </a:spcAft>
            </a:pPr>
            <a:r>
              <a:rPr lang="en-GB" dirty="0"/>
              <a:t>d) contractual terms and conditions including typical clauses such as: product acceptance and delivery terms; payment terms; compensation terms e.g. liquidated damages; intellectual property rights (IPR); change control; indemnity; dispute and termination  </a:t>
            </a:r>
          </a:p>
          <a:p>
            <a:pPr>
              <a:spcAft>
                <a:spcPct val="40000"/>
              </a:spcAft>
            </a:pPr>
            <a:r>
              <a:rPr lang="en-GB" dirty="0"/>
              <a:t>e) requirements for and reference to supplier and sub contractor quality plans where appropriate</a:t>
            </a:r>
          </a:p>
          <a:p>
            <a:pPr>
              <a:spcAft>
                <a:spcPct val="40000"/>
              </a:spcAft>
            </a:pPr>
            <a:r>
              <a:rPr lang="en-GB" dirty="0"/>
              <a:t>f) types of pricing and methods of reimbursement </a:t>
            </a:r>
          </a:p>
          <a:p>
            <a:pPr>
              <a:spcAft>
                <a:spcPct val="40000"/>
              </a:spcAft>
            </a:pPr>
            <a:r>
              <a:rPr lang="en-GB" dirty="0"/>
              <a:t>g) methods to be used to satisfy legal and regulatory requirements which apply to purchased goods</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2914" name="Rectangle 2"/>
          <p:cNvSpPr>
            <a:spLocks noGrp="1" noRot="1" noChangeAspect="1" noChangeArrowheads="1" noTextEdit="1"/>
          </p:cNvSpPr>
          <p:nvPr>
            <p:ph type="sldImg"/>
          </p:nvPr>
        </p:nvSpPr>
        <p:spPr>
          <a:xfrm>
            <a:off x="1258888" y="720725"/>
            <a:ext cx="4799012" cy="3598863"/>
          </a:xfrm>
          <a:ln/>
        </p:spPr>
      </p:sp>
      <p:sp>
        <p:nvSpPr>
          <p:cNvPr id="1702915" name="Rectangle 3"/>
          <p:cNvSpPr>
            <a:spLocks noGrp="1" noChangeArrowheads="1"/>
          </p:cNvSpPr>
          <p:nvPr>
            <p:ph type="body" idx="1"/>
          </p:nvPr>
        </p:nvSpPr>
        <p:spPr>
          <a:xfrm>
            <a:off x="976252" y="4561485"/>
            <a:ext cx="5362697" cy="4319322"/>
          </a:xfrm>
        </p:spPr>
        <p:txBody>
          <a:bodyPr/>
          <a:lstStyle/>
          <a:p>
            <a:pPr>
              <a:spcAft>
                <a:spcPct val="30000"/>
              </a:spcAft>
            </a:pPr>
            <a:r>
              <a:rPr lang="en-GB" b="1" dirty="0"/>
              <a:t>Procurement Strategy</a:t>
            </a:r>
            <a:r>
              <a:rPr lang="en-GB" dirty="0"/>
              <a:t> and Requirements – decide an appropriate strategy, such as competitive tendering, partnering, collaboration, etc.  Define requirements including quality, time and price parameters. </a:t>
            </a:r>
          </a:p>
          <a:p>
            <a:pPr>
              <a:spcAft>
                <a:spcPct val="30000"/>
              </a:spcAft>
            </a:pPr>
            <a:r>
              <a:rPr lang="en-GB" b="1" dirty="0"/>
              <a:t>Research market</a:t>
            </a:r>
            <a:r>
              <a:rPr lang="en-GB" dirty="0"/>
              <a:t> </a:t>
            </a:r>
            <a:r>
              <a:rPr lang="en-GB" b="1" dirty="0"/>
              <a:t>&amp;</a:t>
            </a:r>
            <a:r>
              <a:rPr lang="en-GB" dirty="0"/>
              <a:t> </a:t>
            </a:r>
            <a:r>
              <a:rPr lang="en-GB" b="1" dirty="0"/>
              <a:t>Identify Potential Suppliers</a:t>
            </a:r>
            <a:r>
              <a:rPr lang="en-GB" dirty="0"/>
              <a:t> – identify potential suppliers.  Research methods: mail-shots, business directories, industrial libraries, trade journals, networking. </a:t>
            </a:r>
          </a:p>
          <a:p>
            <a:pPr>
              <a:spcAft>
                <a:spcPct val="30000"/>
              </a:spcAft>
            </a:pPr>
            <a:r>
              <a:rPr lang="en-GB" b="1" dirty="0"/>
              <a:t>Check track record/capability</a:t>
            </a:r>
            <a:r>
              <a:rPr lang="en-GB" dirty="0"/>
              <a:t> </a:t>
            </a:r>
            <a:r>
              <a:rPr lang="en-GB" b="1" dirty="0"/>
              <a:t>&amp; shortlist </a:t>
            </a:r>
            <a:r>
              <a:rPr lang="en-GB" dirty="0"/>
              <a:t>– investigate suppliers ability to achieve the procurement requirements.  Shortlist to reduce tender evaluation effort and costs, using criteria such as price, quality, delivery time scales, support capability, contractual terms and arrangements, and risks</a:t>
            </a:r>
            <a:r>
              <a:rPr lang="en-GB" dirty="0" smtClean="0"/>
              <a:t>.</a:t>
            </a:r>
          </a:p>
          <a:p>
            <a:pPr>
              <a:spcAft>
                <a:spcPct val="30000"/>
              </a:spcAft>
            </a:pPr>
            <a:r>
              <a:rPr lang="en-GB" b="1" dirty="0" smtClean="0"/>
              <a:t>Invite Tenders</a:t>
            </a:r>
            <a:r>
              <a:rPr lang="en-GB" dirty="0" smtClean="0"/>
              <a:t> – request suppliers submit proposals and tenders.  Any subsequent technical or contractual questions from suppliers will be answered.  The tender evaluation team is likely to decide the final criteria for selection.</a:t>
            </a:r>
          </a:p>
          <a:p>
            <a:pPr>
              <a:spcAft>
                <a:spcPct val="30000"/>
              </a:spcAft>
            </a:pPr>
            <a:r>
              <a:rPr lang="en-GB" b="1" dirty="0" smtClean="0"/>
              <a:t>Evaluate Tenders</a:t>
            </a:r>
            <a:r>
              <a:rPr lang="en-GB" dirty="0" smtClean="0"/>
              <a:t> – against the pre-defined criteria.  It may be necessary to ask suppliers follow up questions to validate or cover missing information, understand risks, etc. </a:t>
            </a:r>
          </a:p>
          <a:p>
            <a:pPr>
              <a:spcAft>
                <a:spcPct val="30000"/>
              </a:spcAft>
            </a:pPr>
            <a:r>
              <a:rPr lang="en-GB" b="1" dirty="0" smtClean="0"/>
              <a:t>Select and Negotiate Contract Terms</a:t>
            </a:r>
            <a:r>
              <a:rPr lang="en-GB" dirty="0" smtClean="0"/>
              <a:t> – selected supplier(s) will be invited to negotiate a contract.  A final decision on the supplier will be taken and the contract agreed and signed.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4962" name="Rectangle 2"/>
          <p:cNvSpPr>
            <a:spLocks noGrp="1" noRot="1" noChangeAspect="1" noChangeArrowheads="1" noTextEdit="1"/>
          </p:cNvSpPr>
          <p:nvPr>
            <p:ph type="sldImg"/>
          </p:nvPr>
        </p:nvSpPr>
        <p:spPr>
          <a:xfrm>
            <a:off x="1258888" y="720725"/>
            <a:ext cx="4799012" cy="3598863"/>
          </a:xfrm>
          <a:ln/>
        </p:spPr>
      </p:sp>
      <p:sp>
        <p:nvSpPr>
          <p:cNvPr id="1704963" name="Rectangle 3"/>
          <p:cNvSpPr>
            <a:spLocks noGrp="1" noChangeArrowheads="1"/>
          </p:cNvSpPr>
          <p:nvPr>
            <p:ph type="body" idx="1"/>
          </p:nvPr>
        </p:nvSpPr>
        <p:spPr>
          <a:xfrm>
            <a:off x="976252" y="4561485"/>
            <a:ext cx="5362697" cy="4319322"/>
          </a:xfrm>
        </p:spPr>
        <p:txBody>
          <a:bodyPr/>
          <a:lstStyle/>
          <a:p>
            <a:r>
              <a:rPr lang="en-GB" dirty="0"/>
              <a:t>The main criteria for evaluating bids would be drawn from the project Critical Success Criteria, Specific Procurement Requirements and Performance required from the supplier.  Examples are given below:</a:t>
            </a:r>
          </a:p>
          <a:p>
            <a:pPr lvl="1"/>
            <a:r>
              <a:rPr lang="en-GB" dirty="0">
                <a:latin typeface="ZapfCalligr BT" pitchFamily="18" charset="0"/>
              </a:rPr>
              <a:t>Price – linked to the overall project cost budgets</a:t>
            </a:r>
          </a:p>
          <a:p>
            <a:pPr lvl="1"/>
            <a:r>
              <a:rPr lang="en-GB" dirty="0">
                <a:latin typeface="ZapfCalligr BT" pitchFamily="18" charset="0"/>
              </a:rPr>
              <a:t>Quality – requirements of project deliverables</a:t>
            </a:r>
          </a:p>
          <a:p>
            <a:pPr lvl="1"/>
            <a:r>
              <a:rPr lang="en-GB" dirty="0">
                <a:latin typeface="ZapfCalligr BT" pitchFamily="18" charset="0"/>
              </a:rPr>
              <a:t>Timescales – linked to overall project timescales</a:t>
            </a:r>
          </a:p>
          <a:p>
            <a:pPr lvl="1"/>
            <a:r>
              <a:rPr lang="en-GB" dirty="0">
                <a:latin typeface="ZapfCalligr BT" pitchFamily="18" charset="0"/>
              </a:rPr>
              <a:t>Supplier delivery dates</a:t>
            </a:r>
          </a:p>
          <a:p>
            <a:pPr lvl="1"/>
            <a:r>
              <a:rPr lang="en-GB" dirty="0">
                <a:latin typeface="ZapfCalligr BT" pitchFamily="18" charset="0"/>
              </a:rPr>
              <a:t>Contractual Terms -including payment arrangements</a:t>
            </a:r>
          </a:p>
          <a:p>
            <a:pPr lvl="1"/>
            <a:r>
              <a:rPr lang="en-GB" dirty="0">
                <a:latin typeface="ZapfCalligr BT" pitchFamily="18" charset="0"/>
              </a:rPr>
              <a:t>Incentives and Guarantees</a:t>
            </a:r>
          </a:p>
          <a:p>
            <a:pPr lvl="1"/>
            <a:r>
              <a:rPr lang="en-GB" dirty="0">
                <a:latin typeface="ZapfCalligr BT" pitchFamily="18" charset="0"/>
              </a:rPr>
              <a:t>Cost of in service support - such as spares and maintenance</a:t>
            </a:r>
          </a:p>
          <a:p>
            <a:pPr lvl="1"/>
            <a:r>
              <a:rPr lang="en-GB" dirty="0">
                <a:latin typeface="ZapfCalligr BT" pitchFamily="18" charset="0"/>
              </a:rPr>
              <a:t>Risk Management capability</a:t>
            </a:r>
          </a:p>
          <a:p>
            <a:pPr lvl="1"/>
            <a:r>
              <a:rPr lang="en-GB" dirty="0">
                <a:latin typeface="ZapfCalligr BT" pitchFamily="18" charset="0"/>
              </a:rPr>
              <a:t>Resource and mobilisation capability</a:t>
            </a:r>
          </a:p>
          <a:p>
            <a:pPr lvl="1"/>
            <a:r>
              <a:rPr lang="en-GB" dirty="0">
                <a:latin typeface="ZapfCalligr BT" pitchFamily="18" charset="0"/>
              </a:rPr>
              <a:t>Quality Management capability</a:t>
            </a:r>
          </a:p>
          <a:p>
            <a:pPr lvl="1"/>
            <a:r>
              <a:rPr lang="en-GB" dirty="0">
                <a:latin typeface="ZapfCalligr BT" pitchFamily="18" charset="0"/>
              </a:rPr>
              <a:t>Responsiveness to changes</a:t>
            </a:r>
          </a:p>
          <a:p>
            <a:pPr lvl="1"/>
            <a:r>
              <a:rPr lang="en-GB" dirty="0">
                <a:latin typeface="ZapfCalligr BT" pitchFamily="18" charset="0"/>
              </a:rPr>
              <a:t>Sustainability Factor</a:t>
            </a:r>
            <a:endParaRPr lang="en-US" dirty="0">
              <a:latin typeface="ZapfCalligr BT" pitchFamily="18" charset="0"/>
            </a:endParaRPr>
          </a:p>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0237" cy="4283075"/>
          </a:xfrm>
        </p:spPr>
      </p:sp>
      <p:sp>
        <p:nvSpPr>
          <p:cNvPr id="3" name="Notes Placeholder 2"/>
          <p:cNvSpPr>
            <a:spLocks noGrp="1"/>
          </p:cNvSpPr>
          <p:nvPr>
            <p:ph type="body" idx="1"/>
          </p:nvPr>
        </p:nvSpPr>
        <p:spPr/>
        <p:txBody>
          <a:bodyPr/>
          <a:lstStyle/>
          <a:p>
            <a:r>
              <a:rPr lang="en-US" sz="1300" dirty="0"/>
              <a:t>Green supplier selection criteria may be developed with intent of focusing on meeting government regulations, focusing on process improvement, and focusing on buying company’s environmental policy. P.K Humphreys, et al (2003) categorize the green criteria into two groups of Qualitative and Quantitative Criteria. Depending on whether an organization is using a reactive or proactive environmental management strategy, one or both groups of criteria may be used at the same time.</a:t>
            </a:r>
          </a:p>
          <a:p>
            <a:r>
              <a:rPr lang="en-US" sz="1300" dirty="0"/>
              <a:t/>
            </a:r>
            <a:br>
              <a:rPr lang="en-US" sz="1300" dirty="0"/>
            </a:br>
            <a:r>
              <a:rPr lang="en-US" sz="1300" b="1" dirty="0"/>
              <a:t>Quantitative environmental criteria:</a:t>
            </a:r>
            <a:endParaRPr lang="en-US" sz="1300" dirty="0"/>
          </a:p>
          <a:p>
            <a:r>
              <a:rPr lang="en-US" sz="1300" dirty="0"/>
              <a:t>These criteria are based on the cost in monetary terms. A potential supplier may incur costs investing in environmental management of its processes or it may be a source of environmental costs because of its destructive processes.</a:t>
            </a:r>
          </a:p>
          <a:p>
            <a:pPr lvl="0"/>
            <a:r>
              <a:rPr lang="en-US" sz="1300" dirty="0"/>
              <a:t>Pollutant costs/effects: Representing environmental costs caused by a potential supplier.</a:t>
            </a:r>
          </a:p>
          <a:p>
            <a:pPr lvl="0"/>
            <a:r>
              <a:rPr lang="en-US" sz="1300" dirty="0"/>
              <a:t>Improvement cost: Represent the degree of commitment the supplier has in environmental management.</a:t>
            </a:r>
          </a:p>
          <a:p>
            <a:r>
              <a:rPr lang="en-US" sz="1300" dirty="0"/>
              <a:t> </a:t>
            </a:r>
          </a:p>
          <a:p>
            <a:r>
              <a:rPr lang="en-US" sz="1300" dirty="0"/>
              <a:t/>
            </a:r>
            <a:br>
              <a:rPr lang="en-US" sz="1300" dirty="0"/>
            </a:br>
            <a:r>
              <a:rPr lang="en-US" sz="1300" dirty="0"/>
              <a:t> </a:t>
            </a:r>
          </a:p>
          <a:p>
            <a:r>
              <a:rPr lang="en-US" sz="1300" b="1" dirty="0"/>
              <a:t>Qualitative environmental criteria:</a:t>
            </a:r>
            <a:endParaRPr lang="en-US" sz="1300" dirty="0"/>
          </a:p>
          <a:p>
            <a:r>
              <a:rPr lang="en-US" sz="1300" dirty="0"/>
              <a:t>These are more subjective criteria and their application depends on the weight given to each one depending on its importance to the organization or industry and total points score obtained on the bases of the measured parameters.</a:t>
            </a:r>
          </a:p>
          <a:p>
            <a:pPr lvl="0"/>
            <a:r>
              <a:rPr lang="en-US" sz="1300" dirty="0"/>
              <a:t>Management competences</a:t>
            </a:r>
          </a:p>
          <a:p>
            <a:pPr lvl="0"/>
            <a:r>
              <a:rPr lang="en-US" sz="1300" dirty="0"/>
              <a:t>Green image</a:t>
            </a:r>
          </a:p>
          <a:p>
            <a:pPr lvl="0"/>
            <a:r>
              <a:rPr lang="en-US" sz="1300" dirty="0"/>
              <a:t>Design for Environment (DFE)</a:t>
            </a:r>
          </a:p>
          <a:p>
            <a:pPr lvl="0"/>
            <a:r>
              <a:rPr lang="en-US" sz="1300" dirty="0"/>
              <a:t>Environment Management Systems</a:t>
            </a:r>
          </a:p>
          <a:p>
            <a:pPr lvl="0"/>
            <a:r>
              <a:rPr lang="en-US" sz="1300" dirty="0"/>
              <a:t>Environment competencies</a:t>
            </a:r>
          </a:p>
        </p:txBody>
      </p:sp>
    </p:spTree>
    <p:extLst>
      <p:ext uri="{BB962C8B-B14F-4D97-AF65-F5344CB8AC3E}">
        <p14:creationId xmlns:p14="http://schemas.microsoft.com/office/powerpoint/2010/main" xmlns="" val="3505850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7010" name="Rectangle 2"/>
          <p:cNvSpPr>
            <a:spLocks noGrp="1" noRot="1" noChangeAspect="1" noChangeArrowheads="1" noTextEdit="1"/>
          </p:cNvSpPr>
          <p:nvPr>
            <p:ph type="sldImg"/>
          </p:nvPr>
        </p:nvSpPr>
        <p:spPr>
          <a:xfrm>
            <a:off x="1258888" y="720725"/>
            <a:ext cx="4799012" cy="3598863"/>
          </a:xfrm>
          <a:ln/>
        </p:spPr>
      </p:sp>
      <p:sp>
        <p:nvSpPr>
          <p:cNvPr id="1707011" name="Rectangle 3"/>
          <p:cNvSpPr>
            <a:spLocks noGrp="1" noChangeArrowheads="1"/>
          </p:cNvSpPr>
          <p:nvPr>
            <p:ph type="body" idx="1"/>
          </p:nvPr>
        </p:nvSpPr>
        <p:spPr>
          <a:xfrm>
            <a:off x="976252" y="4561485"/>
            <a:ext cx="5362697" cy="4319322"/>
          </a:xfrm>
        </p:spPr>
        <p:txBody>
          <a:bodyPr/>
          <a:lstStyle/>
          <a:p>
            <a:r>
              <a:rPr lang="en-GB" dirty="0" smtClean="0"/>
              <a:t>Organization </a:t>
            </a:r>
            <a:r>
              <a:rPr lang="en-GB" dirty="0"/>
              <a:t>may have long standing supplier relationships both informal and formal that may need to be taken into account by the project.</a:t>
            </a:r>
          </a:p>
          <a:p>
            <a:r>
              <a:rPr lang="en-GB" dirty="0"/>
              <a:t>The project may introduce the </a:t>
            </a:r>
            <a:r>
              <a:rPr lang="en-GB" dirty="0" smtClean="0"/>
              <a:t>organization </a:t>
            </a:r>
            <a:r>
              <a:rPr lang="en-GB" dirty="0"/>
              <a:t>to new procurement relationships and constraints.</a:t>
            </a:r>
          </a:p>
          <a:p>
            <a:r>
              <a:rPr lang="en-GB" dirty="0" smtClean="0"/>
              <a:t>Terms:</a:t>
            </a:r>
            <a:endParaRPr lang="en-GB" dirty="0"/>
          </a:p>
          <a:p>
            <a:pPr lvl="1"/>
            <a:r>
              <a:rPr lang="en-GB" dirty="0">
                <a:latin typeface="ZapfCalligr BT" pitchFamily="18" charset="0"/>
              </a:rPr>
              <a:t>Alliancing</a:t>
            </a:r>
          </a:p>
          <a:p>
            <a:pPr lvl="1"/>
            <a:r>
              <a:rPr lang="en-GB" dirty="0">
                <a:latin typeface="ZapfCalligr BT" pitchFamily="18" charset="0"/>
              </a:rPr>
              <a:t>Partnering</a:t>
            </a:r>
          </a:p>
          <a:p>
            <a:pPr lvl="1"/>
            <a:r>
              <a:rPr lang="en-GB" dirty="0">
                <a:latin typeface="ZapfCalligr BT" pitchFamily="18" charset="0"/>
              </a:rPr>
              <a:t>Prime or lead contractor</a:t>
            </a:r>
          </a:p>
          <a:p>
            <a:pPr lvl="1"/>
            <a:r>
              <a:rPr lang="en-GB" dirty="0">
                <a:latin typeface="ZapfCalligr BT" pitchFamily="18" charset="0"/>
              </a:rPr>
              <a:t>Private Finance Initiative</a:t>
            </a:r>
          </a:p>
          <a:p>
            <a:pPr lvl="1"/>
            <a:r>
              <a:rPr lang="en-GB" dirty="0">
                <a:latin typeface="ZapfCalligr BT" pitchFamily="18" charset="0"/>
              </a:rPr>
              <a:t>Public Private Partnership</a:t>
            </a:r>
          </a:p>
          <a:p>
            <a:pPr lvl="1"/>
            <a:r>
              <a:rPr lang="en-GB" dirty="0">
                <a:latin typeface="ZapfCalligr BT" pitchFamily="18" charset="0"/>
              </a:rPr>
              <a:t>Sub contract</a:t>
            </a:r>
          </a:p>
          <a:p>
            <a:pPr lvl="1"/>
            <a:r>
              <a:rPr lang="en-GB" dirty="0">
                <a:latin typeface="ZapfCalligr BT" pitchFamily="18" charset="0"/>
              </a:rPr>
              <a:t>Supply chain management</a:t>
            </a:r>
          </a:p>
          <a:p>
            <a:pPr lvl="1"/>
            <a:r>
              <a:rPr lang="en-GB" dirty="0">
                <a:latin typeface="ZapfCalligr BT" pitchFamily="18" charset="0"/>
              </a:rPr>
              <a:t>Turnkey contract</a:t>
            </a:r>
            <a:endParaRPr lang="en-US" dirty="0">
              <a:latin typeface="ZapfCalligr BT"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65634" name="Rectangle 2"/>
          <p:cNvSpPr>
            <a:spLocks noGrp="1" noRot="1" noChangeAspect="1" noChangeArrowheads="1" noTextEdit="1"/>
          </p:cNvSpPr>
          <p:nvPr>
            <p:ph type="sldImg"/>
          </p:nvPr>
        </p:nvSpPr>
        <p:spPr>
          <a:xfrm>
            <a:off x="1258888" y="720725"/>
            <a:ext cx="4799012" cy="3598863"/>
          </a:xfrm>
          <a:ln/>
        </p:spPr>
      </p:sp>
      <p:sp>
        <p:nvSpPr>
          <p:cNvPr id="965635" name="Rectangle 3"/>
          <p:cNvSpPr>
            <a:spLocks noGrp="1" noChangeArrowheads="1"/>
          </p:cNvSpPr>
          <p:nvPr>
            <p:ph type="body" idx="1"/>
          </p:nvPr>
        </p:nvSpPr>
        <p:spPr>
          <a:xfrm>
            <a:off x="976252" y="4561485"/>
            <a:ext cx="5362697" cy="4319322"/>
          </a:xfrm>
        </p:spPr>
        <p:txBody>
          <a:bodyPr/>
          <a:lstStyle/>
          <a:p>
            <a:r>
              <a:rPr lang="en-GB" dirty="0"/>
              <a:t>The diagram shows an overview of the process for developing budget from estimates and monitoring costs.</a:t>
            </a:r>
          </a:p>
          <a:p>
            <a:r>
              <a:rPr lang="en-GB" dirty="0"/>
              <a:t>Initial estimates are used to support investment appraisal during the Concept phase.  These are refined during definition as more detailed information becomes available.  This is typically an iterative process which is done alongside the development of baseline plans.</a:t>
            </a:r>
          </a:p>
          <a:p>
            <a:r>
              <a:rPr lang="en-GB" dirty="0"/>
              <a:t>When the estimates have been accepted by the sponsor, they become the budget.  This budget is allocated to the work packages in a project inline with estimates.  During implementation costs are monitored against the budgets and controlled. </a:t>
            </a:r>
            <a:endParaRPr lang="en-GB" dirty="0" smtClean="0"/>
          </a:p>
          <a:p>
            <a:endParaRPr lang="en-GB" dirty="0" smtClean="0"/>
          </a:p>
          <a:p>
            <a:r>
              <a:rPr lang="en-GB" dirty="0" smtClean="0"/>
              <a:t>The cost breakdown structure is a hierarchy typically derived by mapping the work breakdown structure against the organization’s system of cost accounting.</a:t>
            </a:r>
          </a:p>
          <a:p>
            <a:r>
              <a:rPr lang="en-GB" dirty="0" smtClean="0"/>
              <a:t>The integrated structure allows costs budgets to be allocated to each work package in line with the work to be undertaken and the time and quality objectives to be achieved.</a:t>
            </a:r>
          </a:p>
          <a:p>
            <a:r>
              <a:rPr lang="en-GB" dirty="0" smtClean="0"/>
              <a:t>Summary levels are produced to show the overall project spend profile corresponding to the cost breakdown structure.</a:t>
            </a:r>
          </a:p>
          <a:p>
            <a:r>
              <a:rPr lang="en-GB" dirty="0" smtClean="0"/>
              <a:t>The system enables costs for each work package to be broken down into each cost type to provide greater visibility and control, such as labour types, materials and expenses.</a:t>
            </a:r>
          </a:p>
          <a:p>
            <a:r>
              <a:rPr lang="en-GB" dirty="0" smtClean="0"/>
              <a:t>An effective cost breakdown structure is essential for earned value analysis and will be discussed later. </a:t>
            </a:r>
            <a:endParaRPr lang="en-GB" dirty="0"/>
          </a:p>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69730" name="Rectangle 2"/>
          <p:cNvSpPr>
            <a:spLocks noGrp="1" noRot="1" noChangeAspect="1" noChangeArrowheads="1" noTextEdit="1"/>
          </p:cNvSpPr>
          <p:nvPr>
            <p:ph type="sldImg"/>
          </p:nvPr>
        </p:nvSpPr>
        <p:spPr>
          <a:xfrm>
            <a:off x="1258888" y="720725"/>
            <a:ext cx="4799012" cy="3598863"/>
          </a:xfrm>
          <a:ln/>
        </p:spPr>
      </p:sp>
      <p:sp>
        <p:nvSpPr>
          <p:cNvPr id="969731" name="Rectangle 3"/>
          <p:cNvSpPr>
            <a:spLocks noGrp="1" noChangeArrowheads="1"/>
          </p:cNvSpPr>
          <p:nvPr>
            <p:ph type="body" idx="1"/>
          </p:nvPr>
        </p:nvSpPr>
        <p:spPr>
          <a:xfrm>
            <a:off x="976252" y="4561485"/>
            <a:ext cx="5362697" cy="4319322"/>
          </a:xfrm>
        </p:spPr>
        <p:txBody>
          <a:bodyPr/>
          <a:lstStyle/>
          <a:p>
            <a:r>
              <a:rPr lang="en-GB" dirty="0"/>
              <a:t>A project cost plan (or phased cost plan) shows planned spend against time, usually based on a fully resourced bar chart which includes material purchases, sub contract and labour expenditure.</a:t>
            </a:r>
          </a:p>
          <a:p>
            <a:r>
              <a:rPr lang="en-GB" b="1" dirty="0"/>
              <a:t>Spend Profile</a:t>
            </a:r>
            <a:r>
              <a:rPr lang="en-GB" dirty="0"/>
              <a:t> – the project timescale is divided into financial periods (typically months).  Estimates for different cost categories are spread against each project activity.  The values of each cost category are summed for each financial period (Period Costs).  The period costs are accumulated for each financial period to produce a spend profile (‘S’ curve).  </a:t>
            </a:r>
          </a:p>
          <a:p>
            <a:r>
              <a:rPr lang="en-GB" dirty="0"/>
              <a:t>The plan is typically produced at work package level.  Summary levels are produced to show the overall project spend profile corresponding to the cost breakdown structure.</a:t>
            </a:r>
          </a:p>
          <a:p>
            <a:r>
              <a:rPr lang="en-GB" b="1" dirty="0"/>
              <a:t>Planned Committed Costs</a:t>
            </a:r>
            <a:r>
              <a:rPr lang="en-GB" dirty="0"/>
              <a:t> – are costs that have been formally committed and which will eventually be included in the final project cost.  For example, orders placed for which goods have not yet been received or invoiced.  A cost plan may also show the planned commitments based on the expected dates that orders will be placed.  This can help to determine the level of financial exposure at any time and is useful in risk analysis and decisions.  </a:t>
            </a:r>
          </a:p>
          <a:p>
            <a:r>
              <a:rPr lang="en-GB" dirty="0"/>
              <a:t>The spend profile (S curve) is used to monitor cash flow and expenditure</a:t>
            </a:r>
            <a:r>
              <a:rPr lang="en-GB" dirty="0" smtClean="0"/>
              <a:t>.</a:t>
            </a:r>
          </a:p>
          <a:p>
            <a:endParaRPr lang="en-GB" dirty="0" smtClean="0"/>
          </a:p>
          <a:p>
            <a:pPr>
              <a:spcBef>
                <a:spcPct val="25000"/>
              </a:spcBef>
              <a:spcAft>
                <a:spcPct val="25000"/>
              </a:spcAft>
            </a:pPr>
            <a:r>
              <a:rPr lang="en-GB" b="1" dirty="0" smtClean="0"/>
              <a:t>The S curve </a:t>
            </a:r>
            <a:r>
              <a:rPr lang="en-GB" dirty="0" smtClean="0"/>
              <a:t>- shows</a:t>
            </a:r>
            <a:r>
              <a:rPr lang="en-GB" b="1" dirty="0" smtClean="0"/>
              <a:t> </a:t>
            </a:r>
            <a:r>
              <a:rPr lang="en-GB" dirty="0" smtClean="0"/>
              <a:t>the amount of spend up to the total budget against the project timescales.   Thus the planned spend at any time in the project can be determined by reading the appropriate cost value at the corresponding time.</a:t>
            </a:r>
          </a:p>
          <a:p>
            <a:pPr>
              <a:spcBef>
                <a:spcPct val="25000"/>
              </a:spcBef>
              <a:spcAft>
                <a:spcPct val="25000"/>
              </a:spcAft>
            </a:pPr>
            <a:r>
              <a:rPr lang="en-GB" b="1" dirty="0" smtClean="0"/>
              <a:t>Actual Costs</a:t>
            </a:r>
            <a:r>
              <a:rPr lang="en-GB" dirty="0" smtClean="0"/>
              <a:t> – are costs that have been charged to the project.  For example, invoices paid to contractors, bills paid for materials purchased; charges for labour.  Actual costs are monitored and compared to the S curve.</a:t>
            </a:r>
          </a:p>
          <a:p>
            <a:pPr>
              <a:spcBef>
                <a:spcPct val="25000"/>
              </a:spcBef>
              <a:spcAft>
                <a:spcPct val="25000"/>
              </a:spcAft>
            </a:pPr>
            <a:r>
              <a:rPr lang="en-GB" dirty="0" smtClean="0"/>
              <a:t>On the above example, actual costs exceed the spend profile at time now ( the reference date for the analysis, e.g. end of financial period).  This may indicate that the project is overspending.  However, it could also indicate that work is being done more quickly than planned.  To understand the current status and predict the outcome requires an understanding of the useful work being accomplished for the costs incurred, which can be done effectively through Earned Value Analysis.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10</a:t>
            </a:fld>
            <a:endParaRPr lang="en-US" dirty="0"/>
          </a:p>
        </p:txBody>
      </p:sp>
    </p:spTree>
    <p:extLst>
      <p:ext uri="{BB962C8B-B14F-4D97-AF65-F5344CB8AC3E}">
        <p14:creationId xmlns:p14="http://schemas.microsoft.com/office/powerpoint/2010/main" xmlns="" val="37485265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73826" name="Rectangle 2"/>
          <p:cNvSpPr>
            <a:spLocks noGrp="1" noRot="1" noChangeAspect="1" noChangeArrowheads="1" noTextEdit="1"/>
          </p:cNvSpPr>
          <p:nvPr>
            <p:ph type="sldImg"/>
          </p:nvPr>
        </p:nvSpPr>
        <p:spPr>
          <a:xfrm>
            <a:off x="1258888" y="720725"/>
            <a:ext cx="4799012" cy="3598863"/>
          </a:xfrm>
          <a:ln/>
        </p:spPr>
      </p:sp>
      <p:sp>
        <p:nvSpPr>
          <p:cNvPr id="973827" name="Rectangle 3"/>
          <p:cNvSpPr>
            <a:spLocks noGrp="1" noChangeArrowheads="1"/>
          </p:cNvSpPr>
          <p:nvPr>
            <p:ph type="body" idx="1"/>
          </p:nvPr>
        </p:nvSpPr>
        <p:spPr>
          <a:xfrm>
            <a:off x="976252" y="4561485"/>
            <a:ext cx="5362697" cy="4319322"/>
          </a:xfrm>
        </p:spPr>
        <p:txBody>
          <a:bodyPr/>
          <a:lstStyle/>
          <a:p>
            <a:r>
              <a:rPr lang="en-GB" dirty="0"/>
              <a:t>Some benefits from cost management are shown above.</a:t>
            </a:r>
          </a:p>
          <a:p>
            <a:endParaRPr lang="en-GB" dirty="0"/>
          </a:p>
          <a:p>
            <a:pPr>
              <a:buFontTx/>
              <a:buChar char="•"/>
            </a:pPr>
            <a:r>
              <a:rPr lang="en-GB" dirty="0"/>
              <a:t>The Project Manager is more likely to achieve their planned budget</a:t>
            </a:r>
          </a:p>
          <a:p>
            <a:pPr>
              <a:buFontTx/>
              <a:buChar char="•"/>
            </a:pPr>
            <a:r>
              <a:rPr lang="en-GB" dirty="0"/>
              <a:t>Having a controlled expenditure within an ability to pay as and when invoices are charged within each phase or stage</a:t>
            </a:r>
          </a:p>
          <a:p>
            <a:pPr>
              <a:buFontTx/>
              <a:buChar char="•"/>
            </a:pPr>
            <a:r>
              <a:rPr lang="en-GB" dirty="0"/>
              <a:t>Knowing what funds are available throughout the life cycle with a control on cash flow</a:t>
            </a:r>
          </a:p>
          <a:p>
            <a:pPr>
              <a:buFontTx/>
              <a:buChar char="•"/>
            </a:pPr>
            <a:r>
              <a:rPr lang="en-GB" dirty="0"/>
              <a:t>learn lessons from previous work to ensure that the costs of materials and tasks is better understood for the future</a:t>
            </a:r>
          </a:p>
          <a:p>
            <a:pPr>
              <a:buFontTx/>
              <a:buChar char="•"/>
            </a:pPr>
            <a:r>
              <a:rPr lang="en-GB" dirty="0"/>
              <a:t>improve estimating accuracy on the work packages by feeding back the information to assist future projects  </a:t>
            </a:r>
            <a:endParaRPr lang="en-US" dirty="0"/>
          </a:p>
          <a:p>
            <a:endParaRPr lang="en-GB" dirty="0"/>
          </a:p>
          <a:p>
            <a:r>
              <a:rPr lang="en-GB" dirty="0"/>
              <a:t> </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209346" name="Rectangle 2"/>
          <p:cNvSpPr>
            <a:spLocks noGrp="1" noRot="1" noChangeAspect="1" noChangeArrowheads="1" noTextEdit="1"/>
          </p:cNvSpPr>
          <p:nvPr>
            <p:ph type="sldImg"/>
          </p:nvPr>
        </p:nvSpPr>
        <p:spPr>
          <a:xfrm>
            <a:off x="1258888" y="720725"/>
            <a:ext cx="4799012" cy="3598863"/>
          </a:xfrm>
          <a:ln/>
        </p:spPr>
      </p:sp>
      <p:sp>
        <p:nvSpPr>
          <p:cNvPr id="1209347" name="Rectangle 3"/>
          <p:cNvSpPr>
            <a:spLocks noGrp="1" noChangeArrowheads="1"/>
          </p:cNvSpPr>
          <p:nvPr>
            <p:ph type="body" idx="1"/>
          </p:nvPr>
        </p:nvSpPr>
        <p:spPr>
          <a:xfrm>
            <a:off x="976252" y="4561485"/>
            <a:ext cx="5362697" cy="4319322"/>
          </a:xfrm>
        </p:spPr>
        <p:txBody>
          <a:bodyPr/>
          <a:lstStyle/>
          <a:p>
            <a:r>
              <a:rPr lang="en-GB" dirty="0"/>
              <a:t>There are typically four types of costs that will be incurred by a Project Manager as they work through the logical network of work packages.</a:t>
            </a:r>
          </a:p>
          <a:p>
            <a:endParaRPr lang="en-GB" dirty="0"/>
          </a:p>
          <a:p>
            <a:r>
              <a:rPr lang="en-GB" dirty="0"/>
              <a:t>These are:</a:t>
            </a:r>
          </a:p>
          <a:p>
            <a:endParaRPr lang="en-GB" dirty="0"/>
          </a:p>
          <a:p>
            <a:pPr>
              <a:buFontTx/>
              <a:buChar char="•"/>
            </a:pPr>
            <a:r>
              <a:rPr lang="en-GB" dirty="0"/>
              <a:t>Committed Costs – Where a placement for an order for work to be done has been made, but the work is yet to be started.  This money has already therefore been allocated to the resource and cannot be used by the project for anything other than that payment</a:t>
            </a:r>
            <a:r>
              <a:rPr lang="en-GB" dirty="0" smtClean="0"/>
              <a:t>.</a:t>
            </a:r>
          </a:p>
          <a:p>
            <a:pPr>
              <a:buFontTx/>
              <a:buNone/>
            </a:pPr>
            <a:endParaRPr lang="en-GB" dirty="0"/>
          </a:p>
          <a:p>
            <a:pPr>
              <a:buFontTx/>
              <a:buChar char="•"/>
            </a:pPr>
            <a:r>
              <a:rPr lang="en-GB" dirty="0"/>
              <a:t>Accrual – Work that has been done by the contractor, but for which the project has not yet paid but will be doing in the near future</a:t>
            </a:r>
            <a:r>
              <a:rPr lang="en-GB" dirty="0" smtClean="0"/>
              <a:t>.</a:t>
            </a:r>
          </a:p>
          <a:p>
            <a:pPr>
              <a:buFontTx/>
              <a:buChar char="•"/>
            </a:pPr>
            <a:endParaRPr lang="en-GB" dirty="0" smtClean="0"/>
          </a:p>
          <a:p>
            <a:pPr>
              <a:buFontTx/>
              <a:buChar char="•"/>
            </a:pPr>
            <a:r>
              <a:rPr lang="en-GB" dirty="0" smtClean="0"/>
              <a:t>Actual – Real expenditure that has left the budget and has already been spent.</a:t>
            </a:r>
          </a:p>
          <a:p>
            <a:pPr>
              <a:buFontTx/>
              <a:buNone/>
            </a:pPr>
            <a:endParaRPr lang="en-GB" dirty="0" smtClean="0"/>
          </a:p>
          <a:p>
            <a:pPr>
              <a:buFontTx/>
              <a:buChar char="•"/>
            </a:pPr>
            <a:r>
              <a:rPr lang="en-GB" dirty="0" smtClean="0"/>
              <a:t>Forecast Out-turn – The total of Committed Costs, Accruals and Actual costs plus the estimate of the costs remaining in the work packages left to complete the project. </a:t>
            </a:r>
            <a:endParaRPr lang="en-US" dirty="0"/>
          </a:p>
          <a:p>
            <a:r>
              <a:rPr lang="en-GB" dirty="0"/>
              <a:t> </a:t>
            </a:r>
          </a:p>
          <a:p>
            <a:r>
              <a:rPr lang="en-GB" dirty="0"/>
              <a:t> </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77922" name="Rectangle 2"/>
          <p:cNvSpPr>
            <a:spLocks noGrp="1" noRot="1" noChangeAspect="1" noChangeArrowheads="1" noTextEdit="1"/>
          </p:cNvSpPr>
          <p:nvPr>
            <p:ph type="sldImg"/>
          </p:nvPr>
        </p:nvSpPr>
        <p:spPr>
          <a:xfrm>
            <a:off x="1258888" y="720725"/>
            <a:ext cx="4799012" cy="3598863"/>
          </a:xfrm>
          <a:ln/>
        </p:spPr>
      </p:sp>
      <p:sp>
        <p:nvSpPr>
          <p:cNvPr id="977923" name="Rectangle 3"/>
          <p:cNvSpPr>
            <a:spLocks noGrp="1" noChangeArrowheads="1"/>
          </p:cNvSpPr>
          <p:nvPr>
            <p:ph type="body" idx="1"/>
          </p:nvPr>
        </p:nvSpPr>
        <p:spPr>
          <a:xfrm>
            <a:off x="976252" y="4561485"/>
            <a:ext cx="5362697" cy="4319322"/>
          </a:xfrm>
        </p:spPr>
        <p:txBody>
          <a:bodyPr/>
          <a:lstStyle/>
          <a:p>
            <a:r>
              <a:rPr lang="en-GB" dirty="0"/>
              <a:t>For Earned Value Management to be carried out most effectively, many pre-requisites must be in place before attempting to carry out the calculations, measurements or reports.</a:t>
            </a:r>
          </a:p>
          <a:p>
            <a:r>
              <a:rPr lang="en-GB" dirty="0"/>
              <a:t>These include:  </a:t>
            </a:r>
          </a:p>
          <a:p>
            <a:endParaRPr lang="en-GB" dirty="0"/>
          </a:p>
          <a:p>
            <a:pPr>
              <a:buFontTx/>
              <a:buChar char="•"/>
            </a:pPr>
            <a:r>
              <a:rPr lang="en-GB" dirty="0"/>
              <a:t>A detailed and robust WBS where the budgets have been distributed correctly </a:t>
            </a:r>
          </a:p>
          <a:p>
            <a:pPr>
              <a:buFontTx/>
              <a:buChar char="•"/>
            </a:pPr>
            <a:r>
              <a:rPr lang="en-GB" dirty="0"/>
              <a:t>Defined responsibilities for all the team members involved within the EVM activity</a:t>
            </a:r>
          </a:p>
          <a:p>
            <a:pPr>
              <a:buFontTx/>
              <a:buChar char="•"/>
            </a:pPr>
            <a:r>
              <a:rPr lang="en-GB" dirty="0"/>
              <a:t>A baseline plan with a fully authorised work schedule</a:t>
            </a:r>
          </a:p>
          <a:p>
            <a:pPr>
              <a:buFontTx/>
              <a:buChar char="•"/>
            </a:pPr>
            <a:r>
              <a:rPr lang="en-GB" dirty="0"/>
              <a:t>A recognised method for measuring achievement of the task being carried out for EVM</a:t>
            </a:r>
          </a:p>
          <a:p>
            <a:pPr>
              <a:buFontTx/>
              <a:buChar char="•"/>
            </a:pPr>
            <a:r>
              <a:rPr lang="en-GB" dirty="0"/>
              <a:t>A budget phased over time within the work </a:t>
            </a:r>
            <a:r>
              <a:rPr lang="en-GB" dirty="0" smtClean="0"/>
              <a:t>packages</a:t>
            </a:r>
          </a:p>
          <a:p>
            <a:pPr>
              <a:buFont typeface="Arial" pitchFamily="34" charset="0"/>
              <a:buChar char="•"/>
            </a:pPr>
            <a:r>
              <a:rPr lang="en-GB" dirty="0" smtClean="0"/>
              <a:t>Baseline Plans fully authorised</a:t>
            </a:r>
          </a:p>
          <a:p>
            <a:pPr>
              <a:buFontTx/>
              <a:buChar char="•"/>
            </a:pPr>
            <a:r>
              <a:rPr lang="en-GB" dirty="0" smtClean="0"/>
              <a:t>A cost recording mechanism in place</a:t>
            </a:r>
          </a:p>
          <a:p>
            <a:pPr>
              <a:buFontTx/>
              <a:buChar char="•"/>
            </a:pPr>
            <a:r>
              <a:rPr lang="en-GB" dirty="0" smtClean="0"/>
              <a:t>Performance data collection and analysis methods</a:t>
            </a:r>
          </a:p>
          <a:p>
            <a:pPr>
              <a:buFontTx/>
              <a:buChar char="•"/>
            </a:pPr>
            <a:r>
              <a:rPr lang="en-GB" dirty="0" smtClean="0"/>
              <a:t>Forecasts for remaining work must be in place and methods to do so</a:t>
            </a:r>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92258" name="Rectangle 2"/>
          <p:cNvSpPr>
            <a:spLocks noGrp="1" noRot="1" noChangeAspect="1" noChangeArrowheads="1" noTextEdit="1"/>
          </p:cNvSpPr>
          <p:nvPr>
            <p:ph type="sldImg"/>
          </p:nvPr>
        </p:nvSpPr>
        <p:spPr>
          <a:xfrm>
            <a:off x="1258888" y="720725"/>
            <a:ext cx="4799012" cy="3598863"/>
          </a:xfrm>
          <a:ln/>
        </p:spPr>
      </p:sp>
      <p:sp>
        <p:nvSpPr>
          <p:cNvPr id="992259" name="Rectangle 3"/>
          <p:cNvSpPr>
            <a:spLocks noGrp="1" noChangeArrowheads="1"/>
          </p:cNvSpPr>
          <p:nvPr>
            <p:ph type="body" idx="1"/>
          </p:nvPr>
        </p:nvSpPr>
        <p:spPr>
          <a:xfrm>
            <a:off x="976252" y="4561485"/>
            <a:ext cx="5382757" cy="4319322"/>
          </a:xfrm>
        </p:spPr>
        <p:txBody>
          <a:bodyPr/>
          <a:lstStyle/>
          <a:p>
            <a:r>
              <a:rPr lang="en-US" dirty="0"/>
              <a:t>Earned Value Analysis uses the measurement of useful work (earned value) that has been accomplished to enable comparison with the planned value and actual costs at any time in the project.  This provides an instant health view of the project and enables variances to be established showing areas that are under achieving in terms of cost and schedule.  It also enables schedule and cost efficiency to be calculated in terms of useful work as a ratio of planned work and actual costs incurred.  Performance Indices can be used for trend analysis and prediction of forecast completion dates and costs. </a:t>
            </a:r>
          </a:p>
          <a:p>
            <a:r>
              <a:rPr lang="en-GB" dirty="0"/>
              <a:t>There are three key parameters in Earned Value Analysis:</a:t>
            </a:r>
          </a:p>
          <a:p>
            <a:r>
              <a:rPr lang="en-GB" b="1" dirty="0"/>
              <a:t>Planned Value</a:t>
            </a:r>
            <a:r>
              <a:rPr lang="en-GB" dirty="0"/>
              <a:t> – this is developed by scheduling activities and their budgets against project timescales.  The Planned Spend is typically represented by a spend profile or ‘S’ curve that shows the planned spend against time.</a:t>
            </a:r>
          </a:p>
          <a:p>
            <a:r>
              <a:rPr lang="en-GB" b="1" dirty="0"/>
              <a:t>Actual Cost</a:t>
            </a:r>
            <a:r>
              <a:rPr lang="en-GB" dirty="0"/>
              <a:t> – the actual costs charged for the work accomplished.  Actual costs are taken from bills, labour booking and invoices for materials, sub contract work etc., as recorded in operating accounts.</a:t>
            </a:r>
          </a:p>
          <a:p>
            <a:r>
              <a:rPr lang="en-GB" b="1" dirty="0"/>
              <a:t>Earned Value</a:t>
            </a:r>
            <a:r>
              <a:rPr lang="en-GB" dirty="0"/>
              <a:t> – a measured value of the work completed (or performed) based on the percentage progress and the budget for the completed activity.</a:t>
            </a:r>
          </a:p>
          <a:p>
            <a:r>
              <a:rPr lang="en-GB" dirty="0"/>
              <a:t>All three parameters must be </a:t>
            </a:r>
            <a:r>
              <a:rPr lang="en-GB" b="1" dirty="0"/>
              <a:t>synchronised to the ‘Time Now’ date</a:t>
            </a:r>
            <a:r>
              <a:rPr lang="en-GB" dirty="0"/>
              <a:t> to prevent inaccuracies. </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79970" name="Rectangle 2"/>
          <p:cNvSpPr>
            <a:spLocks noGrp="1" noRot="1" noChangeAspect="1" noChangeArrowheads="1" noTextEdit="1"/>
          </p:cNvSpPr>
          <p:nvPr>
            <p:ph type="sldImg"/>
          </p:nvPr>
        </p:nvSpPr>
        <p:spPr>
          <a:xfrm>
            <a:off x="1258888" y="720725"/>
            <a:ext cx="4799012" cy="3598863"/>
          </a:xfrm>
          <a:ln/>
        </p:spPr>
      </p:sp>
      <p:sp>
        <p:nvSpPr>
          <p:cNvPr id="979971" name="Rectangle 3"/>
          <p:cNvSpPr>
            <a:spLocks noGrp="1" noChangeArrowheads="1"/>
          </p:cNvSpPr>
          <p:nvPr>
            <p:ph type="body" idx="1"/>
          </p:nvPr>
        </p:nvSpPr>
        <p:spPr>
          <a:xfrm>
            <a:off x="976252" y="4561485"/>
            <a:ext cx="5362697" cy="4319322"/>
          </a:xfrm>
        </p:spPr>
        <p:txBody>
          <a:bodyPr/>
          <a:lstStyle/>
          <a:p>
            <a:r>
              <a:rPr lang="en-GB" dirty="0"/>
              <a:t>The principles of Earned Value Analysis can be illustrated through a simple example as shown.</a:t>
            </a:r>
          </a:p>
          <a:p>
            <a:r>
              <a:rPr lang="en-GB" dirty="0"/>
              <a:t>The project objectives are to lay a new pipeline.  The work has been broken down into two areas: Ground Works and Pipe Works.  Ground works has been completed.  There are two work packages in the Pipe Works.  The first, ‘Buy Pipe’ has been completed and the pipe has been delivered to site.  The other work package ‘Lay Pipe’ has been in progress for two weeks.   </a:t>
            </a:r>
          </a:p>
          <a:p>
            <a:r>
              <a:rPr lang="en-GB" dirty="0"/>
              <a:t>Here are the key objectives and parameters for the ‘lay pipe’ work package:</a:t>
            </a:r>
          </a:p>
          <a:p>
            <a:pPr lvl="1"/>
            <a:r>
              <a:rPr lang="en-GB" b="1" dirty="0"/>
              <a:t>Estimated cost for laying pipe	= </a:t>
            </a:r>
            <a:r>
              <a:rPr lang="en-GB" b="1" dirty="0" smtClean="0"/>
              <a:t>$100 </a:t>
            </a:r>
            <a:r>
              <a:rPr lang="en-GB" b="1" dirty="0"/>
              <a:t>per </a:t>
            </a:r>
            <a:r>
              <a:rPr lang="en-GB" b="1" dirty="0" smtClean="0"/>
              <a:t>meter</a:t>
            </a:r>
            <a:endParaRPr lang="en-GB" b="1" dirty="0"/>
          </a:p>
          <a:p>
            <a:pPr lvl="1"/>
            <a:r>
              <a:rPr lang="en-GB" b="1" dirty="0"/>
              <a:t>Length to be laid 		= 1000 </a:t>
            </a:r>
            <a:r>
              <a:rPr lang="en-GB" b="1" dirty="0" smtClean="0"/>
              <a:t>meter</a:t>
            </a:r>
            <a:endParaRPr lang="en-GB" b="1" dirty="0"/>
          </a:p>
          <a:p>
            <a:pPr lvl="1"/>
            <a:r>
              <a:rPr lang="en-GB" b="1" dirty="0"/>
              <a:t>Thus total budget allocated 	= </a:t>
            </a:r>
            <a:r>
              <a:rPr lang="en-GB" b="1" dirty="0" smtClean="0"/>
              <a:t>$100K</a:t>
            </a:r>
            <a:endParaRPr lang="en-GB" b="1" dirty="0"/>
          </a:p>
          <a:p>
            <a:pPr lvl="1"/>
            <a:endParaRPr lang="en-GB" b="1" dirty="0"/>
          </a:p>
          <a:p>
            <a:pPr lvl="1"/>
            <a:r>
              <a:rPr lang="en-GB" b="1" dirty="0"/>
              <a:t>Duration for WP 		= 8 weeks</a:t>
            </a:r>
          </a:p>
          <a:p>
            <a:pPr lvl="1"/>
            <a:r>
              <a:rPr lang="en-GB" b="1" dirty="0"/>
              <a:t>Quality		= no leaks</a:t>
            </a:r>
            <a:endParaRPr lang="en-US" b="1" dirty="0"/>
          </a:p>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82018" name="Rectangle 2"/>
          <p:cNvSpPr>
            <a:spLocks noGrp="1" noRot="1" noChangeAspect="1" noChangeArrowheads="1" noTextEdit="1"/>
          </p:cNvSpPr>
          <p:nvPr>
            <p:ph type="sldImg"/>
          </p:nvPr>
        </p:nvSpPr>
        <p:spPr>
          <a:xfrm>
            <a:off x="1258888" y="720725"/>
            <a:ext cx="4799012" cy="3598863"/>
          </a:xfrm>
          <a:ln/>
        </p:spPr>
      </p:sp>
      <p:sp>
        <p:nvSpPr>
          <p:cNvPr id="982019" name="Rectangle 3"/>
          <p:cNvSpPr>
            <a:spLocks noGrp="1" noChangeArrowheads="1"/>
          </p:cNvSpPr>
          <p:nvPr>
            <p:ph type="body" idx="1"/>
          </p:nvPr>
        </p:nvSpPr>
        <p:spPr>
          <a:xfrm>
            <a:off x="976252" y="4561485"/>
            <a:ext cx="5362697" cy="4319322"/>
          </a:xfrm>
        </p:spPr>
        <p:txBody>
          <a:bodyPr/>
          <a:lstStyle/>
          <a:p>
            <a:r>
              <a:rPr lang="en-GB" dirty="0"/>
              <a:t>After two weeks (Time Now) the work package manager reviews progress.</a:t>
            </a:r>
          </a:p>
          <a:p>
            <a:r>
              <a:rPr lang="en-GB" dirty="0"/>
              <a:t>The manager is expecting 25% of the work to be completed at Time Now.  This is based on the estimated spend over two weeks.  Since the budget for all of the work is </a:t>
            </a:r>
            <a:r>
              <a:rPr lang="en-GB" dirty="0" smtClean="0"/>
              <a:t>$100K</a:t>
            </a:r>
            <a:r>
              <a:rPr lang="en-GB" dirty="0"/>
              <a:t>, the value for 25% of the work is </a:t>
            </a:r>
            <a:r>
              <a:rPr lang="en-GB" dirty="0" smtClean="0"/>
              <a:t>$25K </a:t>
            </a:r>
            <a:r>
              <a:rPr lang="en-GB" dirty="0"/>
              <a:t>assuming a linear rate of spend.</a:t>
            </a:r>
          </a:p>
          <a:p>
            <a:r>
              <a:rPr lang="en-GB" dirty="0"/>
              <a:t>At Time Now the manager also checks the accounts and finds that </a:t>
            </a:r>
            <a:r>
              <a:rPr lang="en-GB" dirty="0" smtClean="0"/>
              <a:t>$30K </a:t>
            </a:r>
            <a:r>
              <a:rPr lang="en-GB" dirty="0"/>
              <a:t>has been charged to the work package.  However, also at Time Now, the manager checks the surveyor’s report which shows that 20% progress has been achieved.</a:t>
            </a:r>
          </a:p>
          <a:p>
            <a:r>
              <a:rPr lang="en-GB" dirty="0"/>
              <a:t>From this initial inspection and measurement we can now identify several key pieces of information that are needed for our EVM calculations.</a:t>
            </a:r>
          </a:p>
          <a:p>
            <a:endParaRPr lang="en-GB" dirty="0"/>
          </a:p>
          <a:p>
            <a:r>
              <a:rPr lang="en-GB" dirty="0"/>
              <a:t>Total Budget: </a:t>
            </a:r>
            <a:r>
              <a:rPr lang="en-GB" dirty="0" smtClean="0"/>
              <a:t>$100k</a:t>
            </a:r>
            <a:endParaRPr lang="en-GB" dirty="0"/>
          </a:p>
          <a:p>
            <a:r>
              <a:rPr lang="en-GB" dirty="0"/>
              <a:t>Total Duration: 8 weeks</a:t>
            </a:r>
          </a:p>
          <a:p>
            <a:r>
              <a:rPr lang="en-GB" dirty="0"/>
              <a:t>EV: </a:t>
            </a:r>
            <a:r>
              <a:rPr lang="en-GB" dirty="0" smtClean="0"/>
              <a:t>$20k</a:t>
            </a:r>
            <a:endParaRPr lang="en-GB" dirty="0"/>
          </a:p>
          <a:p>
            <a:r>
              <a:rPr lang="en-GB" dirty="0"/>
              <a:t>PV: </a:t>
            </a:r>
            <a:r>
              <a:rPr lang="en-GB" dirty="0" smtClean="0"/>
              <a:t>$25k</a:t>
            </a:r>
            <a:endParaRPr lang="en-GB" dirty="0"/>
          </a:p>
          <a:p>
            <a:r>
              <a:rPr lang="en-GB" dirty="0"/>
              <a:t>AC: </a:t>
            </a:r>
            <a:r>
              <a:rPr lang="en-GB" dirty="0" smtClean="0"/>
              <a:t>$30k</a:t>
            </a:r>
          </a:p>
          <a:p>
            <a:endParaRPr lang="en-GB" dirty="0" smtClean="0"/>
          </a:p>
          <a:p>
            <a:pPr>
              <a:lnSpc>
                <a:spcPct val="90000"/>
              </a:lnSpc>
            </a:pPr>
            <a:r>
              <a:rPr lang="en-GB" dirty="0" smtClean="0"/>
              <a:t>The manager can now complete the analysis.</a:t>
            </a:r>
          </a:p>
          <a:p>
            <a:pPr>
              <a:lnSpc>
                <a:spcPct val="90000"/>
              </a:lnSpc>
            </a:pPr>
            <a:r>
              <a:rPr lang="en-GB" dirty="0" smtClean="0"/>
              <a:t>The first task is to calculate schedule variance.  This will indicate how much the project is off-spec in terms of time.</a:t>
            </a:r>
          </a:p>
          <a:p>
            <a:pPr>
              <a:lnSpc>
                <a:spcPct val="90000"/>
              </a:lnSpc>
            </a:pPr>
            <a:r>
              <a:rPr lang="en-GB" dirty="0" smtClean="0"/>
              <a:t>Schedule Variance 	= Earned Value – Planned Value (SV = EV – PV)</a:t>
            </a:r>
          </a:p>
          <a:p>
            <a:pPr>
              <a:lnSpc>
                <a:spcPct val="90000"/>
              </a:lnSpc>
            </a:pPr>
            <a:r>
              <a:rPr lang="en-GB" dirty="0" smtClean="0"/>
              <a:t>		= $20K - $25K</a:t>
            </a:r>
          </a:p>
          <a:p>
            <a:pPr>
              <a:lnSpc>
                <a:spcPct val="90000"/>
              </a:lnSpc>
            </a:pPr>
            <a:r>
              <a:rPr lang="en-GB" dirty="0" smtClean="0"/>
              <a:t>		= </a:t>
            </a:r>
            <a:r>
              <a:rPr lang="en-GB" u="sng" dirty="0" smtClean="0"/>
              <a:t>- $5K</a:t>
            </a:r>
            <a:r>
              <a:rPr lang="en-GB" dirty="0" smtClean="0"/>
              <a:t>  </a:t>
            </a:r>
          </a:p>
          <a:p>
            <a:pPr>
              <a:lnSpc>
                <a:spcPct val="90000"/>
              </a:lnSpc>
            </a:pPr>
            <a:r>
              <a:rPr lang="en-GB" dirty="0" smtClean="0"/>
              <a:t>The next task is to calculate the cost variance.  This will show how much the project is off-spec in terms of cost.</a:t>
            </a:r>
          </a:p>
          <a:p>
            <a:pPr>
              <a:lnSpc>
                <a:spcPct val="90000"/>
              </a:lnSpc>
            </a:pPr>
            <a:r>
              <a:rPr lang="en-GB" dirty="0" smtClean="0"/>
              <a:t>Cost Variance		= Earned Value – Actual Cost (CV = EV – AC)</a:t>
            </a:r>
          </a:p>
          <a:p>
            <a:pPr>
              <a:lnSpc>
                <a:spcPct val="90000"/>
              </a:lnSpc>
            </a:pPr>
            <a:r>
              <a:rPr lang="en-GB" dirty="0" smtClean="0"/>
              <a:t>		= $20K - $30K</a:t>
            </a:r>
          </a:p>
          <a:p>
            <a:pPr>
              <a:lnSpc>
                <a:spcPct val="90000"/>
              </a:lnSpc>
            </a:pPr>
            <a:r>
              <a:rPr lang="en-GB" dirty="0" smtClean="0"/>
              <a:t>		= </a:t>
            </a:r>
            <a:r>
              <a:rPr lang="en-GB" u="sng" dirty="0" smtClean="0"/>
              <a:t>- $10K</a:t>
            </a:r>
            <a:r>
              <a:rPr lang="en-GB" dirty="0" smtClean="0"/>
              <a:t>	</a:t>
            </a:r>
          </a:p>
          <a:p>
            <a:pPr>
              <a:lnSpc>
                <a:spcPct val="90000"/>
              </a:lnSpc>
            </a:pPr>
            <a:r>
              <a:rPr lang="en-GB" dirty="0" smtClean="0"/>
              <a:t>Note that the formula in both cases begins with Earned Value and that negative values reflect under achievement.</a:t>
            </a:r>
          </a:p>
          <a:p>
            <a:pPr>
              <a:lnSpc>
                <a:spcPct val="90000"/>
              </a:lnSpc>
            </a:pPr>
            <a:r>
              <a:rPr lang="en-GB" dirty="0" smtClean="0"/>
              <a:t>From the above we can see that the project is behind schedule and overspending.  Further analysis will provide predictions of the time and cost at completion. </a:t>
            </a:r>
          </a:p>
          <a:p>
            <a:pPr>
              <a:lnSpc>
                <a:spcPct val="90000"/>
              </a:lnSpc>
            </a:pPr>
            <a:endParaRPr lang="en-GB" dirty="0" smtClean="0"/>
          </a:p>
          <a:p>
            <a:r>
              <a:rPr lang="en-GB" dirty="0" smtClean="0"/>
              <a:t>The variance calculation will have given the Project Manager a good idea of what state his work package is in, but it is restricted to that work package and cannot be used to compare across other work.  An alternative and more acceptable method of measurement is based on performance indices.  In this case the likely outturn in time and cost terms may be calculated by applying the ratios of useful work done to planned values and actual costs, to the original planned duration and overall budget.  These ratios are called the schedule and cost performance indices (or indicators).</a:t>
            </a:r>
          </a:p>
          <a:p>
            <a:r>
              <a:rPr lang="en-GB" dirty="0" smtClean="0"/>
              <a:t>The performance indices are calculated as shown above.  Note that in each case Earned Value is the quotient (on top).</a:t>
            </a:r>
          </a:p>
          <a:p>
            <a:r>
              <a:rPr lang="en-GB" dirty="0" smtClean="0"/>
              <a:t>The following formula will enable the forecast duration to be determined, based on current performance:</a:t>
            </a:r>
          </a:p>
          <a:p>
            <a:pPr marL="273894" lvl="1"/>
            <a:r>
              <a:rPr lang="en-GB" dirty="0" smtClean="0"/>
              <a:t>Forecast duration 	= Total Duration / SPI </a:t>
            </a:r>
          </a:p>
          <a:p>
            <a:pPr marL="273894" lvl="1"/>
            <a:r>
              <a:rPr lang="en-GB" dirty="0" smtClean="0"/>
              <a:t>		= 8 weeks/0.8</a:t>
            </a:r>
          </a:p>
          <a:p>
            <a:pPr marL="273894" lvl="1"/>
            <a:r>
              <a:rPr lang="en-GB" b="1" dirty="0" smtClean="0"/>
              <a:t>		</a:t>
            </a:r>
            <a:r>
              <a:rPr lang="en-GB" dirty="0" smtClean="0"/>
              <a:t>=</a:t>
            </a:r>
            <a:r>
              <a:rPr lang="en-GB" b="1" dirty="0" smtClean="0"/>
              <a:t> </a:t>
            </a:r>
            <a:r>
              <a:rPr lang="en-GB" b="1" u="sng" dirty="0" smtClean="0"/>
              <a:t>10 weeks</a:t>
            </a:r>
            <a:r>
              <a:rPr lang="en-GB" b="1" dirty="0" smtClean="0"/>
              <a:t>	 </a:t>
            </a:r>
          </a:p>
          <a:p>
            <a:pPr marL="273894" lvl="1"/>
            <a:endParaRPr lang="en-GB" dirty="0" smtClean="0"/>
          </a:p>
          <a:p>
            <a:r>
              <a:rPr lang="en-GB" dirty="0" smtClean="0"/>
              <a:t>Similarly, the estimated cost at completion may be derived from:</a:t>
            </a:r>
          </a:p>
          <a:p>
            <a:pPr marL="273894" lvl="1"/>
            <a:r>
              <a:rPr lang="en-GB" dirty="0" smtClean="0"/>
              <a:t>Forecast Cost 	= Total Budget / CPI</a:t>
            </a:r>
          </a:p>
          <a:p>
            <a:pPr marL="273894" lvl="1"/>
            <a:r>
              <a:rPr lang="en-GB" dirty="0" smtClean="0"/>
              <a:t>		= $100K/0.67</a:t>
            </a:r>
          </a:p>
          <a:p>
            <a:pPr marL="273894" lvl="1"/>
            <a:r>
              <a:rPr lang="en-GB" dirty="0" smtClean="0"/>
              <a:t>		= </a:t>
            </a:r>
            <a:r>
              <a:rPr lang="en-GB" b="1" u="sng" dirty="0" smtClean="0"/>
              <a:t>$150K</a:t>
            </a:r>
            <a:r>
              <a:rPr lang="en-GB" dirty="0" smtClean="0"/>
              <a:t>      </a:t>
            </a:r>
            <a:endParaRPr lang="en-US" dirty="0" smtClean="0"/>
          </a:p>
          <a:p>
            <a:endParaRPr lang="en-US" dirty="0" smtClean="0"/>
          </a:p>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90210" name="Rectangle 2"/>
          <p:cNvSpPr>
            <a:spLocks noGrp="1" noRot="1" noChangeAspect="1" noChangeArrowheads="1" noTextEdit="1"/>
          </p:cNvSpPr>
          <p:nvPr>
            <p:ph type="sldImg"/>
          </p:nvPr>
        </p:nvSpPr>
        <p:spPr>
          <a:xfrm>
            <a:off x="1258888" y="720725"/>
            <a:ext cx="4799012" cy="3598863"/>
          </a:xfrm>
          <a:ln/>
        </p:spPr>
      </p:sp>
      <p:sp>
        <p:nvSpPr>
          <p:cNvPr id="990211" name="Rectangle 3"/>
          <p:cNvSpPr>
            <a:spLocks noGrp="1" noChangeArrowheads="1"/>
          </p:cNvSpPr>
          <p:nvPr>
            <p:ph type="body" idx="1"/>
          </p:nvPr>
        </p:nvSpPr>
        <p:spPr>
          <a:xfrm>
            <a:off x="976252" y="4561485"/>
            <a:ext cx="5362697" cy="4319322"/>
          </a:xfrm>
          <a:ln/>
        </p:spPr>
        <p:txBody>
          <a:bodyPr/>
          <a:lstStyle/>
          <a:p>
            <a:pPr>
              <a:spcAft>
                <a:spcPct val="30000"/>
              </a:spcAft>
            </a:pPr>
            <a:r>
              <a:rPr lang="en-GB" dirty="0"/>
              <a:t>Past performance may in some cases be an appropriate indicator of future performance.  However, this is not always the case as the nature of the work may have changed or you may have completed the more difficult tasks in the early stages.  In these cases it will be necessary to use a different Performance Index for future work compared to that derived from completed work.</a:t>
            </a:r>
          </a:p>
          <a:p>
            <a:pPr>
              <a:spcAft>
                <a:spcPct val="30000"/>
              </a:spcAft>
            </a:pPr>
            <a:endParaRPr lang="en-GB" dirty="0"/>
          </a:p>
          <a:p>
            <a:pPr>
              <a:spcAft>
                <a:spcPct val="30000"/>
              </a:spcAft>
            </a:pPr>
            <a:r>
              <a:rPr lang="en-GB" dirty="0"/>
              <a:t>For example, the Estimated Cost at Completion can be calculated as follows:</a:t>
            </a:r>
          </a:p>
          <a:p>
            <a:pPr marL="645606" lvl="1" indent="-176075"/>
            <a:r>
              <a:rPr lang="en-GB" b="1" dirty="0"/>
              <a:t>EAC = Actual Cost + Estimated Cost to Go / CPI</a:t>
            </a:r>
          </a:p>
          <a:p>
            <a:endParaRPr lang="en-GB" b="1" dirty="0"/>
          </a:p>
          <a:p>
            <a:r>
              <a:rPr lang="en-GB" dirty="0"/>
              <a:t>In these examples you can either be given the CPI as a guide to see how this could effect the outcome of the project, or alternatively you could be asked to calculate the cost efficiency needed to come back on budget.</a:t>
            </a:r>
          </a:p>
          <a:p>
            <a:endParaRPr lang="en-GB" b="1"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9058" name="Rectangle 2"/>
          <p:cNvSpPr>
            <a:spLocks noGrp="1" noRot="1" noChangeAspect="1" noChangeArrowheads="1" noTextEdit="1"/>
          </p:cNvSpPr>
          <p:nvPr>
            <p:ph type="sldImg"/>
          </p:nvPr>
        </p:nvSpPr>
        <p:spPr>
          <a:xfrm>
            <a:off x="1504950" y="641350"/>
            <a:ext cx="4275138" cy="3205163"/>
          </a:xfrm>
          <a:ln/>
        </p:spPr>
      </p:sp>
      <p:sp>
        <p:nvSpPr>
          <p:cNvPr id="1709059" name="Rectangle 3"/>
          <p:cNvSpPr>
            <a:spLocks noGrp="1" noChangeArrowheads="1"/>
          </p:cNvSpPr>
          <p:nvPr>
            <p:ph type="body" idx="1"/>
          </p:nvPr>
        </p:nvSpPr>
        <p:spPr>
          <a:xfrm>
            <a:off x="707116" y="4287339"/>
            <a:ext cx="6048079" cy="4430502"/>
          </a:xfrm>
        </p:spPr>
        <p:txBody>
          <a:bodyPr/>
          <a:lstStyle/>
          <a:p>
            <a:r>
              <a:rPr lang="en-GB" dirty="0"/>
              <a:t>There are a number of advantages that can be gained by the correct use of EVM.</a:t>
            </a:r>
          </a:p>
          <a:p>
            <a:endParaRPr lang="en-GB" dirty="0"/>
          </a:p>
          <a:p>
            <a:r>
              <a:rPr lang="en-GB" dirty="0"/>
              <a:t>It provides an application to measure the efficiency of work in progress</a:t>
            </a:r>
          </a:p>
          <a:p>
            <a:r>
              <a:rPr lang="en-GB" dirty="0"/>
              <a:t>It provides an auditable and repeatable answers to:</a:t>
            </a:r>
          </a:p>
          <a:p>
            <a:pPr lvl="1"/>
            <a:r>
              <a:rPr lang="en-GB" dirty="0"/>
              <a:t>The project’s current performance </a:t>
            </a:r>
          </a:p>
          <a:p>
            <a:pPr lvl="1"/>
            <a:r>
              <a:rPr lang="en-GB" dirty="0"/>
              <a:t>How the project is predicting to be completed (Future out-turn)</a:t>
            </a:r>
          </a:p>
          <a:p>
            <a:pPr lvl="1"/>
            <a:r>
              <a:rPr lang="en-GB" dirty="0"/>
              <a:t>A guide to the Project Manager as to the future performance improvement </a:t>
            </a:r>
            <a:r>
              <a:rPr lang="en-GB" dirty="0" smtClean="0"/>
              <a:t>needs</a:t>
            </a:r>
            <a:endParaRPr lang="en-GB" dirty="0"/>
          </a:p>
          <a:p>
            <a:pPr lvl="1"/>
            <a:endParaRPr lang="en-GB" dirty="0" smtClean="0"/>
          </a:p>
          <a:p>
            <a:r>
              <a:rPr lang="en-GB" dirty="0" smtClean="0"/>
              <a:t>Quality EVM provides reliable information to aid with decision making</a:t>
            </a:r>
          </a:p>
          <a:p>
            <a:endParaRPr lang="en-GB" dirty="0" smtClean="0"/>
          </a:p>
          <a:p>
            <a:r>
              <a:rPr lang="en-GB" dirty="0" smtClean="0"/>
              <a:t>It facilitates trend analysis to see how things are starting to change and how this may change the end result</a:t>
            </a:r>
          </a:p>
          <a:p>
            <a:endParaRPr lang="en-GB" dirty="0" smtClean="0"/>
          </a:p>
          <a:p>
            <a:r>
              <a:rPr lang="en-GB" dirty="0" smtClean="0"/>
              <a:t>Provides data for future estimates of similar work so therefore helping with lessons learned and continuous improvement</a:t>
            </a:r>
          </a:p>
          <a:p>
            <a:endParaRPr lang="en-GB" dirty="0" smtClean="0"/>
          </a:p>
          <a:p>
            <a:pPr lvl="1"/>
            <a:endParaRPr lang="en-GB"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9058" name="Rectangle 2"/>
          <p:cNvSpPr>
            <a:spLocks noGrp="1" noRot="1" noChangeAspect="1" noChangeArrowheads="1" noTextEdit="1"/>
          </p:cNvSpPr>
          <p:nvPr>
            <p:ph type="sldImg"/>
          </p:nvPr>
        </p:nvSpPr>
        <p:spPr>
          <a:xfrm>
            <a:off x="1504950" y="641350"/>
            <a:ext cx="4275138" cy="3205163"/>
          </a:xfrm>
          <a:ln/>
        </p:spPr>
      </p:sp>
      <p:sp>
        <p:nvSpPr>
          <p:cNvPr id="1709059" name="Rectangle 3"/>
          <p:cNvSpPr>
            <a:spLocks noGrp="1" noChangeArrowheads="1"/>
          </p:cNvSpPr>
          <p:nvPr>
            <p:ph type="body" idx="1"/>
          </p:nvPr>
        </p:nvSpPr>
        <p:spPr>
          <a:xfrm>
            <a:off x="707116" y="4287339"/>
            <a:ext cx="6048079" cy="4430502"/>
          </a:xfrm>
        </p:spPr>
        <p:txBody>
          <a:bodyPr/>
          <a:lstStyle/>
          <a:p>
            <a:r>
              <a:rPr lang="en-GB" dirty="0" smtClean="0"/>
              <a:t>Although</a:t>
            </a:r>
            <a:r>
              <a:rPr lang="en-GB" baseline="0" dirty="0" smtClean="0"/>
              <a:t> Earned Value can be used as a very powerful tool in Project Management, it must be reminded that no method is completely full proof and that EVM or EVA should be carried out in a disciplined manner to ensure that the right message is passed over and that one area of over performance is not allowed to mask the inadequacies of another area as this will now allow the true development of the project team or the organization.</a:t>
            </a:r>
          </a:p>
          <a:p>
            <a:endParaRPr lang="en-GB" baseline="0" dirty="0" smtClean="0"/>
          </a:p>
          <a:p>
            <a:r>
              <a:rPr lang="en-GB" baseline="0" dirty="0" smtClean="0"/>
              <a:t>All this work and analysis takes a great deal of time and commitment and so this can also been seen as a distinct drain on your project resources through all the administrative effort that is required to manage this discipline correctly.</a:t>
            </a:r>
            <a:endParaRPr lang="en-GB"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02498" name="Rectangle 2"/>
          <p:cNvSpPr>
            <a:spLocks noGrp="1" noRot="1" noChangeAspect="1" noChangeArrowheads="1" noTextEdit="1"/>
          </p:cNvSpPr>
          <p:nvPr>
            <p:ph type="sldImg"/>
          </p:nvPr>
        </p:nvSpPr>
        <p:spPr>
          <a:xfrm>
            <a:off x="1258888" y="720725"/>
            <a:ext cx="4799012" cy="3598863"/>
          </a:xfrm>
          <a:ln/>
        </p:spPr>
      </p:sp>
      <p:sp>
        <p:nvSpPr>
          <p:cNvPr id="1002499" name="Rectangle 3"/>
          <p:cNvSpPr>
            <a:spLocks noGrp="1" noChangeArrowheads="1"/>
          </p:cNvSpPr>
          <p:nvPr>
            <p:ph type="body" idx="1"/>
          </p:nvPr>
        </p:nvSpPr>
        <p:spPr>
          <a:xfrm>
            <a:off x="976252" y="4561485"/>
            <a:ext cx="5362697" cy="4319322"/>
          </a:xfrm>
        </p:spPr>
        <p:txBody>
          <a:bodyPr/>
          <a:lstStyle/>
          <a:p>
            <a:r>
              <a:rPr lang="en-GB" dirty="0"/>
              <a:t>Uncontrolled change is seen as one of the major causes of project failure.  It is inevitable that changes to the project will be required because the environment has changed or that a better solution to the original problem has been identified.  Change should not be stifled but it should be controlled.  Uncontrolled changes will undermine the validity of baseline plans and forecasting. Any proposed and authorised changes should be clearly and swiftly communicated to the stakeholders to ensure that there is no misunderstanding on what versions or what specifications the project is working to.  This is why Change Control is so closely linked with Configuration Management.</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8" y="9119473"/>
            <a:ext cx="3169919" cy="480060"/>
          </a:xfrm>
          <a:prstGeom prst="rect">
            <a:avLst/>
          </a:prstGeom>
          <a:ln/>
        </p:spPr>
        <p:txBody>
          <a:bodyPr/>
          <a:lstStyle/>
          <a:p>
            <a:fld id="{4D3178BF-8A98-452F-89A8-3B2AF0E60E56}" type="slidenum">
              <a:rPr lang="en-GB"/>
              <a:pPr/>
              <a:t>11</a:t>
            </a:fld>
            <a:endParaRPr lang="en-GB"/>
          </a:p>
        </p:txBody>
      </p:sp>
      <p:sp>
        <p:nvSpPr>
          <p:cNvPr id="764930" name="Rectangle 2"/>
          <p:cNvSpPr>
            <a:spLocks noGrp="1" noRot="1" noChangeAspect="1" noChangeArrowheads="1" noTextEdit="1"/>
          </p:cNvSpPr>
          <p:nvPr>
            <p:ph type="sldImg"/>
          </p:nvPr>
        </p:nvSpPr>
        <p:spPr>
          <a:xfrm>
            <a:off x="936625" y="698500"/>
            <a:ext cx="5713413" cy="4284663"/>
          </a:xfrm>
          <a:ln/>
        </p:spPr>
      </p:sp>
      <p:sp>
        <p:nvSpPr>
          <p:cNvPr id="764931" name="Rectangle 3"/>
          <p:cNvSpPr>
            <a:spLocks noGrp="1" noChangeArrowheads="1"/>
          </p:cNvSpPr>
          <p:nvPr>
            <p:ph type="body" idx="1"/>
          </p:nvPr>
        </p:nvSpPr>
        <p:spPr/>
        <p:txBody>
          <a:bodyPr/>
          <a:lstStyle/>
          <a:p>
            <a:r>
              <a:rPr lang="en-GB" sz="900" i="0" dirty="0" smtClean="0"/>
              <a:t>There is a common link to all constraints within project management.  </a:t>
            </a:r>
          </a:p>
          <a:p>
            <a:endParaRPr lang="en-GB" sz="900" i="0" dirty="0" smtClean="0"/>
          </a:p>
          <a:p>
            <a:r>
              <a:rPr lang="en-GB" sz="900" i="0" dirty="0" smtClean="0"/>
              <a:t>The three major constraints that are placed upon a project are time, cost,</a:t>
            </a:r>
            <a:r>
              <a:rPr lang="en-GB" sz="900" i="0" baseline="0" dirty="0" smtClean="0"/>
              <a:t> and </a:t>
            </a:r>
            <a:r>
              <a:rPr lang="en-GB" sz="900" i="0" dirty="0" smtClean="0"/>
              <a:t>performance or quality.</a:t>
            </a:r>
            <a:r>
              <a:rPr lang="en-GB" sz="900" i="0" baseline="0" dirty="0" smtClean="0"/>
              <a:t>  These constraints and how they are approached determine not only if the objectives are met but to what degree of success they will be.  The u</a:t>
            </a:r>
            <a:r>
              <a:rPr lang="en-GB" sz="900" i="0" dirty="0" smtClean="0"/>
              <a:t>nderstanding of these limitations early is crucial to assisting with project success.</a:t>
            </a:r>
          </a:p>
          <a:p>
            <a:endParaRPr lang="en-GB" sz="900" i="0" dirty="0" smtClean="0"/>
          </a:p>
          <a:p>
            <a:r>
              <a:rPr lang="en-US" sz="900" kern="1200" dirty="0" smtClean="0">
                <a:solidFill>
                  <a:schemeClr val="tx1"/>
                </a:solidFill>
                <a:effectLst/>
                <a:latin typeface="+mn-lt"/>
                <a:ea typeface="+mn-ea"/>
                <a:cs typeface="+mn-cs"/>
              </a:rPr>
              <a:t>Dr. Martin Barnes, Past President of the Association for Project Management (APM), stated in a keynote at the second-day plenary session of the 26th IPMA World Congress on October 30th titled “We can and should raise the standards”.  [20]</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Dr. Barnes’s keynote was very engaging and focused on how standards are more than processes. He shared that project management standards are frameworks for activities and provide benchmarks for performance. He shared the story behind the “iron triangle” which has been understood as time &gt; cost &gt; scope = quality</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Dr. Barnes, the originator of the “iron triangle” (1972) asked everyone in the audience to replace quality with performance going forward as quality was not an appropriate component– performance would make a much better component as projects are so much more about the outcome.</a:t>
            </a:r>
          </a:p>
          <a:p>
            <a:r>
              <a:rPr lang="en-US" sz="900" kern="1200" dirty="0" smtClean="0">
                <a:solidFill>
                  <a:schemeClr val="tx1"/>
                </a:solidFill>
                <a:effectLst/>
                <a:latin typeface="+mn-lt"/>
                <a:ea typeface="+mn-ea"/>
                <a:cs typeface="+mn-cs"/>
              </a:rPr>
              <a:t>He used a metaphor to make his point. </a:t>
            </a:r>
          </a:p>
          <a:p>
            <a:r>
              <a:rPr lang="en-US" sz="900" kern="1200" dirty="0" smtClean="0">
                <a:solidFill>
                  <a:schemeClr val="tx1"/>
                </a:solidFill>
                <a:effectLst/>
                <a:latin typeface="+mn-lt"/>
                <a:ea typeface="+mn-ea"/>
                <a:cs typeface="+mn-cs"/>
              </a:rPr>
              <a:t> </a:t>
            </a:r>
          </a:p>
          <a:p>
            <a:r>
              <a:rPr lang="en-US" sz="900" kern="1200" dirty="0" smtClean="0">
                <a:solidFill>
                  <a:schemeClr val="tx1"/>
                </a:solidFill>
                <a:effectLst/>
                <a:latin typeface="+mn-lt"/>
                <a:ea typeface="+mn-ea"/>
                <a:cs typeface="+mn-cs"/>
              </a:rPr>
              <a:t>If a Surgeon contacts a patient after completing a procedure and explains that he accomplished a successful surgery even though it did not cure the patient’s illness. As it was on time, in scope, and in line with his fees, it was a quality procedure.</a:t>
            </a: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He further simplified his point saying that project success should be determined by the outcome matching the intent. “Does it work?</a:t>
            </a:r>
            <a:endParaRPr lang="en-GB" sz="900" i="0" dirty="0" smtClean="0"/>
          </a:p>
          <a:p>
            <a:endParaRPr lang="en-GB" sz="900" i="0" dirty="0" smtClean="0"/>
          </a:p>
          <a:p>
            <a:r>
              <a:rPr lang="en-GB" sz="900" i="0" dirty="0" smtClean="0"/>
              <a:t>DISCUSSION</a:t>
            </a:r>
            <a:r>
              <a:rPr lang="en-GB" sz="900" i="0" baseline="0" dirty="0" smtClean="0"/>
              <a:t> POINTS:</a:t>
            </a:r>
          </a:p>
          <a:p>
            <a:r>
              <a:rPr lang="en-GB" sz="900" i="0" baseline="0" dirty="0" smtClean="0"/>
              <a:t>How does sustainability affect the triple constraint?</a:t>
            </a:r>
          </a:p>
          <a:p>
            <a:endParaRPr lang="en-GB" sz="900" i="0" baseline="0" dirty="0" smtClean="0"/>
          </a:p>
          <a:p>
            <a:r>
              <a:rPr lang="en-GB" sz="900" i="0" baseline="0" dirty="0" smtClean="0"/>
              <a:t>(Additional discussion points…)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04546" name="Rectangle 2"/>
          <p:cNvSpPr>
            <a:spLocks noGrp="1" noRot="1" noChangeAspect="1" noChangeArrowheads="1" noTextEdit="1"/>
          </p:cNvSpPr>
          <p:nvPr>
            <p:ph type="sldImg"/>
          </p:nvPr>
        </p:nvSpPr>
        <p:spPr>
          <a:xfrm>
            <a:off x="1257300" y="720725"/>
            <a:ext cx="4800600" cy="3600450"/>
          </a:xfrm>
          <a:ln/>
        </p:spPr>
      </p:sp>
      <p:sp>
        <p:nvSpPr>
          <p:cNvPr id="1004547" name="Rectangle 3"/>
          <p:cNvSpPr>
            <a:spLocks noGrp="1" noChangeArrowheads="1"/>
          </p:cNvSpPr>
          <p:nvPr>
            <p:ph type="body" idx="1"/>
          </p:nvPr>
        </p:nvSpPr>
        <p:spPr>
          <a:xfrm>
            <a:off x="842520" y="4559962"/>
            <a:ext cx="5685328" cy="3061297"/>
          </a:xfrm>
        </p:spPr>
        <p:txBody>
          <a:bodyPr/>
          <a:lstStyle/>
          <a:p>
            <a:r>
              <a:rPr lang="en-GB" b="1" dirty="0"/>
              <a:t>Sponsor </a:t>
            </a:r>
            <a:r>
              <a:rPr lang="en-GB" dirty="0"/>
              <a:t>– has overall responsibility for authorising changes internal changes and for co-ordinating external changes.  External changes may be raised by clients, or arise through a change in the </a:t>
            </a:r>
            <a:r>
              <a:rPr lang="en-GB" dirty="0" smtClean="0"/>
              <a:t>organizations </a:t>
            </a:r>
            <a:r>
              <a:rPr lang="en-GB" dirty="0"/>
              <a:t>overall business strategy through other external stakeholders such as regulators.</a:t>
            </a:r>
          </a:p>
          <a:p>
            <a:r>
              <a:rPr lang="en-GB" dirty="0"/>
              <a:t>The sponsor may delegate some authority to a Change Control Board or the project manager.</a:t>
            </a:r>
          </a:p>
          <a:p>
            <a:r>
              <a:rPr lang="en-GB" b="1" dirty="0"/>
              <a:t>Change Control Board</a:t>
            </a:r>
            <a:r>
              <a:rPr lang="en-GB" dirty="0"/>
              <a:t> – in complex projects involving many key stakeholders it may be appropriate to establish a team with responsibility for approving or evaluating changes and making recommendations for approval.</a:t>
            </a:r>
          </a:p>
          <a:p>
            <a:r>
              <a:rPr lang="en-GB" b="1" dirty="0"/>
              <a:t>Project Manager</a:t>
            </a:r>
            <a:r>
              <a:rPr lang="en-GB" dirty="0"/>
              <a:t> – is responsible for defining the change and configuration management process for the project and for agreeing </a:t>
            </a:r>
            <a:r>
              <a:rPr lang="en-GB" dirty="0" smtClean="0"/>
              <a:t>authorization </a:t>
            </a:r>
            <a:r>
              <a:rPr lang="en-GB" dirty="0"/>
              <a:t>limits, tolerances and priority categories with the sponsor.  The project manager will co-ordinate and control changes throughout the implementation phase. </a:t>
            </a:r>
          </a:p>
          <a:p>
            <a:r>
              <a:rPr lang="en-GB" b="1" dirty="0"/>
              <a:t>Project Team</a:t>
            </a:r>
            <a:r>
              <a:rPr lang="en-GB" dirty="0"/>
              <a:t> – may raise changes where appropriate to address problems, be involved in change management activities such as assessment and will implement the changes as approved.</a:t>
            </a:r>
          </a:p>
          <a:p>
            <a:r>
              <a:rPr lang="en-GB" b="1" dirty="0"/>
              <a:t>Project Support Office</a:t>
            </a:r>
            <a:r>
              <a:rPr lang="en-GB" dirty="0"/>
              <a:t> – are likely to carry out the day to day change management processes, provide support during impact assessment, planning and implementation.</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06594" name="Rectangle 2"/>
          <p:cNvSpPr>
            <a:spLocks noGrp="1" noRot="1" noChangeAspect="1" noChangeArrowheads="1" noTextEdit="1"/>
          </p:cNvSpPr>
          <p:nvPr>
            <p:ph type="sldImg"/>
          </p:nvPr>
        </p:nvSpPr>
        <p:spPr>
          <a:xfrm>
            <a:off x="1258888" y="720725"/>
            <a:ext cx="4799012" cy="3598863"/>
          </a:xfrm>
          <a:ln/>
        </p:spPr>
      </p:sp>
      <p:sp>
        <p:nvSpPr>
          <p:cNvPr id="1006595" name="Rectangle 3"/>
          <p:cNvSpPr>
            <a:spLocks noGrp="1" noChangeArrowheads="1"/>
          </p:cNvSpPr>
          <p:nvPr>
            <p:ph type="body" idx="1"/>
          </p:nvPr>
        </p:nvSpPr>
        <p:spPr>
          <a:xfrm>
            <a:off x="974581" y="4561485"/>
            <a:ext cx="5361024" cy="4317798"/>
          </a:xfrm>
          <a:noFill/>
          <a:ln/>
        </p:spPr>
        <p:txBody>
          <a:bodyPr lIns="96503" tIns="48251" rIns="96503" bIns="48251"/>
          <a:lstStyle/>
          <a:p>
            <a:pPr>
              <a:spcAft>
                <a:spcPct val="50000"/>
              </a:spcAft>
            </a:pPr>
            <a:r>
              <a:rPr lang="en-GB" dirty="0"/>
              <a:t>A simple change control process is shown in the diagram above.</a:t>
            </a:r>
          </a:p>
          <a:p>
            <a:pPr>
              <a:spcAft>
                <a:spcPct val="50000"/>
              </a:spcAft>
            </a:pPr>
            <a:r>
              <a:rPr lang="en-GB" b="1" dirty="0"/>
              <a:t>Request</a:t>
            </a:r>
            <a:r>
              <a:rPr lang="en-GB" dirty="0"/>
              <a:t> may come from any project stakeholder.  Changes requested by external stakeholders may be subject to contract conditions or agreements.</a:t>
            </a:r>
          </a:p>
          <a:p>
            <a:pPr>
              <a:spcAft>
                <a:spcPct val="50000"/>
              </a:spcAft>
            </a:pPr>
            <a:r>
              <a:rPr lang="en-GB" b="1" dirty="0"/>
              <a:t>Registration</a:t>
            </a:r>
            <a:r>
              <a:rPr lang="en-GB" dirty="0"/>
              <a:t> - requests are usually formally made on a change request form and recorded in a change register (log).  This records key information such as requestor, date, description of change and priority. </a:t>
            </a:r>
          </a:p>
          <a:p>
            <a:pPr>
              <a:spcAft>
                <a:spcPct val="50000"/>
              </a:spcAft>
            </a:pPr>
            <a:r>
              <a:rPr lang="en-GB" b="1" dirty="0"/>
              <a:t>Assessment</a:t>
            </a:r>
            <a:r>
              <a:rPr lang="en-GB" dirty="0"/>
              <a:t> – changes are assessed for impact on project objectives using the Project Management Plan and the Business Case as a baseline, and effects on configuration items (through the Configuration Management Process).  The costs of processing the change itself should be taken into account.  This stage will produce an estimate of cost, time and quality impacts.</a:t>
            </a:r>
          </a:p>
          <a:p>
            <a:pPr>
              <a:spcAft>
                <a:spcPct val="50000"/>
              </a:spcAft>
            </a:pPr>
            <a:r>
              <a:rPr lang="en-GB" b="1" dirty="0"/>
              <a:t>Acceptance </a:t>
            </a:r>
            <a:r>
              <a:rPr lang="en-GB" dirty="0"/>
              <a:t>– the change is evaluated, accepted, rejected or deferred.  The authority for this decision may rest with a special group called the Change Control Board – a group of stakeholders that may be given responsible for approving, rejecting or recommending changes.  The terms of reference for this group should be defined in the Change Management Plan.  Changes may be authorised by the Project Sponsor, the Project Manager or others as defined in the terms of reference and depending on the nature, priority and impact of a change.</a:t>
            </a:r>
          </a:p>
          <a:p>
            <a:pPr>
              <a:spcAft>
                <a:spcPct val="50000"/>
              </a:spcAft>
            </a:pPr>
            <a:r>
              <a:rPr lang="en-GB" b="1" dirty="0"/>
              <a:t>Updating Plans &amp; Implementation</a:t>
            </a:r>
            <a:r>
              <a:rPr lang="en-GB" dirty="0"/>
              <a:t> – baseline plans are updated to record changes to management and implementation documents, and the approved change is implemented.</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08642" name="Rectangle 2"/>
          <p:cNvSpPr>
            <a:spLocks noGrp="1" noRot="1" noChangeAspect="1" noChangeArrowheads="1" noTextEdit="1"/>
          </p:cNvSpPr>
          <p:nvPr>
            <p:ph type="sldImg"/>
          </p:nvPr>
        </p:nvSpPr>
        <p:spPr>
          <a:xfrm>
            <a:off x="1258888" y="720725"/>
            <a:ext cx="4799012" cy="3598863"/>
          </a:xfrm>
          <a:ln/>
        </p:spPr>
      </p:sp>
      <p:sp>
        <p:nvSpPr>
          <p:cNvPr id="1008643" name="Rectangle 3"/>
          <p:cNvSpPr>
            <a:spLocks noGrp="1" noChangeArrowheads="1"/>
          </p:cNvSpPr>
          <p:nvPr>
            <p:ph type="body" idx="1"/>
          </p:nvPr>
        </p:nvSpPr>
        <p:spPr>
          <a:xfrm>
            <a:off x="976252" y="4561485"/>
            <a:ext cx="5362697" cy="4319322"/>
          </a:xfrm>
        </p:spPr>
        <p:txBody>
          <a:bodyPr/>
          <a:lstStyle/>
          <a:p>
            <a:pPr>
              <a:spcAft>
                <a:spcPct val="30000"/>
              </a:spcAft>
            </a:pPr>
            <a:r>
              <a:rPr lang="en-GB" dirty="0"/>
              <a:t>The two main forms used are the Change Request Form that documents the history of a change from origination to conclusion, and the Change Register or Log that records summary details of all project changes in order to communicate their current status to stakeholders. </a:t>
            </a:r>
          </a:p>
          <a:p>
            <a:pPr>
              <a:spcAft>
                <a:spcPct val="30000"/>
              </a:spcAft>
            </a:pPr>
            <a:r>
              <a:rPr lang="en-GB" dirty="0"/>
              <a:t>The Change Form is typically completed in four stages. </a:t>
            </a:r>
          </a:p>
          <a:p>
            <a:pPr>
              <a:spcAft>
                <a:spcPct val="30000"/>
              </a:spcAft>
            </a:pPr>
            <a:r>
              <a:rPr lang="en-GB" b="1" dirty="0" smtClean="0"/>
              <a:t>Change </a:t>
            </a:r>
            <a:r>
              <a:rPr lang="en-GB" b="1" dirty="0"/>
              <a:t>Description - </a:t>
            </a:r>
            <a:r>
              <a:rPr lang="en-GB" dirty="0"/>
              <a:t>is completed by the originator and contains title information, description of the change, originator details, the date raised, priority.  The benefits and reason for the change are also included in this part.  </a:t>
            </a:r>
          </a:p>
          <a:p>
            <a:pPr>
              <a:spcAft>
                <a:spcPct val="30000"/>
              </a:spcAft>
            </a:pPr>
            <a:r>
              <a:rPr lang="en-GB" b="1" dirty="0" smtClean="0"/>
              <a:t>Impact </a:t>
            </a:r>
            <a:r>
              <a:rPr lang="en-GB" b="1" dirty="0"/>
              <a:t>Assessment</a:t>
            </a:r>
            <a:r>
              <a:rPr lang="en-GB" dirty="0"/>
              <a:t> -is completed by change assessors to detail the impact of the change in terms of cost, time and quality, and propose recommended actions to implement the change.  Further information may include any consequential risks arising, implications for project stakeholders, or any effects on delivered items.  </a:t>
            </a:r>
          </a:p>
          <a:p>
            <a:pPr>
              <a:spcAft>
                <a:spcPct val="30000"/>
              </a:spcAft>
            </a:pPr>
            <a:r>
              <a:rPr lang="en-GB" b="1" dirty="0" smtClean="0"/>
              <a:t>Authorization</a:t>
            </a:r>
            <a:r>
              <a:rPr lang="en-GB" dirty="0" smtClean="0"/>
              <a:t> </a:t>
            </a:r>
            <a:r>
              <a:rPr lang="en-GB" dirty="0"/>
              <a:t>-records the approval including </a:t>
            </a:r>
            <a:r>
              <a:rPr lang="en-GB" dirty="0" smtClean="0"/>
              <a:t>authorization </a:t>
            </a:r>
            <a:r>
              <a:rPr lang="en-GB" dirty="0"/>
              <a:t>signatures and any conditions or additional comments on the change.</a:t>
            </a:r>
          </a:p>
          <a:p>
            <a:pPr>
              <a:spcAft>
                <a:spcPct val="30000"/>
              </a:spcAft>
            </a:pPr>
            <a:r>
              <a:rPr lang="en-GB" dirty="0"/>
              <a:t>Summary information entered in the change form is read across to the risk register to inform project stakeholders of progress.</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ct val="50000"/>
              </a:spcAft>
            </a:pPr>
            <a:endParaRPr lang="en-US" dirty="0"/>
          </a:p>
        </p:txBody>
      </p:sp>
      <p:sp>
        <p:nvSpPr>
          <p:cNvPr id="4" name="Slide Number Placeholder 3"/>
          <p:cNvSpPr>
            <a:spLocks noGrp="1"/>
          </p:cNvSpPr>
          <p:nvPr>
            <p:ph type="sldNum" sz="quarter" idx="10"/>
          </p:nvPr>
        </p:nvSpPr>
        <p:spPr/>
        <p:txBody>
          <a:bodyPr/>
          <a:lstStyle/>
          <a:p>
            <a:r>
              <a:rPr lang="en-GB" dirty="0" smtClean="0"/>
              <a:t>© GPM LLC 2011-2012</a:t>
            </a:r>
            <a:endParaRPr lang="en-GB" i="1" dirty="0"/>
          </a:p>
        </p:txBody>
      </p:sp>
    </p:spTree>
    <p:extLst>
      <p:ext uri="{BB962C8B-B14F-4D97-AF65-F5344CB8AC3E}">
        <p14:creationId xmlns:p14="http://schemas.microsoft.com/office/powerpoint/2010/main" xmlns="" val="4228009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b="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807900AD-7055-4804-B6A6-AD1698EA1A9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083748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4930491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C55D1-6AC9-42DA-9753-5649E900E074}" type="datetime1">
              <a:rPr lang="en-US" smtClean="0"/>
              <a:pPr/>
              <a:t>5/9/2014</a:t>
            </a:fld>
            <a:endParaRPr lang="en-US" dirty="0"/>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12039044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1582057"/>
            <a:ext cx="8595664" cy="4191422"/>
          </a:xfrm>
        </p:spPr>
        <p:txBody>
          <a:bodyPr/>
          <a:lstStyle>
            <a:lvl1pPr>
              <a:defRPr sz="2200"/>
            </a:lvl1pPr>
            <a:lvl2pPr>
              <a:defRPr sz="2000"/>
            </a:lvl2pPr>
            <a:lvl3pPr>
              <a:defRPr sz="1800">
                <a:solidFill>
                  <a:schemeClr val="bg2">
                    <a:lumMod val="50000"/>
                  </a:schemeClr>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4" name="Footer Placeholder 4"/>
          <p:cNvSpPr>
            <a:spLocks noGrp="1"/>
          </p:cNvSpPr>
          <p:nvPr>
            <p:ph type="ftr" sz="quarter" idx="11"/>
          </p:nvPr>
        </p:nvSpPr>
        <p:spPr>
          <a:xfrm>
            <a:off x="3124200" y="6356350"/>
            <a:ext cx="2895600" cy="365125"/>
          </a:xfrm>
        </p:spPr>
        <p:txBody>
          <a:bodyPr/>
          <a:lstStyle/>
          <a:p>
            <a:r>
              <a:rPr lang="en-US" dirty="0" smtClean="0"/>
              <a:t>©Copyright GPM 2009-2013</a:t>
            </a:r>
            <a:endParaRPr lang="en-US" dirty="0"/>
          </a:p>
        </p:txBody>
      </p:sp>
      <p:sp>
        <p:nvSpPr>
          <p:cNvPr id="5" name="Slide Number Placeholder 5"/>
          <p:cNvSpPr>
            <a:spLocks noGrp="1"/>
          </p:cNvSpPr>
          <p:nvPr>
            <p:ph type="sldNum" sz="quarter" idx="12"/>
          </p:nvPr>
        </p:nvSpPr>
        <p:spPr>
          <a:xfrm>
            <a:off x="6553200" y="6356350"/>
            <a:ext cx="2133600" cy="365125"/>
          </a:xfrm>
        </p:spPr>
        <p:txBody>
          <a:bodyPr/>
          <a:lstStyle/>
          <a:p>
            <a:fld id="{4BE819A1-3DD8-4179-BFD0-BF7D359F8DBD}" type="slidenum">
              <a:rPr lang="en-US" smtClean="0"/>
              <a:pPr/>
              <a:t>‹Nº›</a:t>
            </a:fld>
            <a:endParaRPr lang="en-US" dirty="0"/>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773832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454769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7197089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710573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9B6E3-54A4-4358-A1B7-FED28835504D}" type="datetime1">
              <a:rPr lang="en-US" smtClean="0"/>
              <a:pPr/>
              <a:t>5/9/2014</a:t>
            </a:fld>
            <a:endParaRPr lang="en-US" dirty="0"/>
          </a:p>
        </p:txBody>
      </p:sp>
      <p:sp>
        <p:nvSpPr>
          <p:cNvPr id="8" name="Footer Placeholder 7"/>
          <p:cNvSpPr>
            <a:spLocks noGrp="1"/>
          </p:cNvSpPr>
          <p:nvPr>
            <p:ph type="ftr" sz="quarter" idx="11"/>
          </p:nvPr>
        </p:nvSpPr>
        <p:spPr/>
        <p:txBody>
          <a:bodyPr/>
          <a:lstStyle/>
          <a:p>
            <a:r>
              <a:rPr lang="en-US" dirty="0" smtClean="0"/>
              <a:t>©Copyright GPM 2009-2013</a:t>
            </a:r>
            <a:endParaRPr lang="en-US" dirty="0"/>
          </a:p>
        </p:txBody>
      </p:sp>
      <p:sp>
        <p:nvSpPr>
          <p:cNvPr id="9" name="Slide Number Placeholder 8"/>
          <p:cNvSpPr>
            <a:spLocks noGrp="1"/>
          </p:cNvSpPr>
          <p:nvPr>
            <p:ph type="sldNum" sz="quarter" idx="12"/>
          </p:nvPr>
        </p:nvSpPr>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33929795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687072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33014-FA39-42FE-AFAB-7A4952321136}" type="datetime1">
              <a:rPr lang="en-US" smtClean="0"/>
              <a:pPr/>
              <a:t>5/9/2014</a:t>
            </a:fld>
            <a:endParaRPr lang="en-US" dirty="0"/>
          </a:p>
        </p:txBody>
      </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xmlns="" val="20503742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35C857-C6C2-4DBA-A9DA-BE5F3FA01D86}" type="datetime1">
              <a:rPr lang="en-US" smtClean="0"/>
              <a:pPr/>
              <a:t>5/9/2014</a:t>
            </a:fld>
            <a:endParaRPr lang="en-US" dirty="0"/>
          </a:p>
        </p:txBody>
      </p:sp>
      <p:sp>
        <p:nvSpPr>
          <p:cNvPr id="6" name="Footer Placeholder 5"/>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37602837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94D45-2EB2-4F2A-B13B-EE7DA47E0A7C}" type="datetime1">
              <a:rPr lang="en-US" smtClean="0"/>
              <a:pPr/>
              <a:t>5/9/2014</a:t>
            </a:fld>
            <a:endParaRPr lang="en-US" dirty="0"/>
          </a:p>
        </p:txBody>
      </p:sp>
      <p:sp>
        <p:nvSpPr>
          <p:cNvPr id="6" name="Footer Placeholder 5"/>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‹Nº›</a:t>
            </a:fld>
            <a:endParaRPr lang="en-US" dirty="0"/>
          </a:p>
        </p:txBody>
      </p:sp>
    </p:spTree>
    <p:extLst>
      <p:ext uri="{BB962C8B-B14F-4D97-AF65-F5344CB8AC3E}">
        <p14:creationId xmlns:p14="http://schemas.microsoft.com/office/powerpoint/2010/main" xmlns="" val="2660383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6 Imagen"/>
          <p:cNvPicPr>
            <a:picLocks noChangeAspect="1"/>
          </p:cNvPicPr>
          <p:nvPr userDrawn="1"/>
        </p:nvPicPr>
        <p:blipFill rotWithShape="1">
          <a:blip r:embed="rId14" cstate="print">
            <a:extLst>
              <a:ext uri="{28A0092B-C50C-407E-A947-70E740481C1C}">
                <a14:useLocalDpi xmlns:a14="http://schemas.microsoft.com/office/drawing/2010/main" xmlns="" val="0"/>
              </a:ext>
            </a:extLst>
          </a:blip>
          <a:srcRect l="-6684"/>
          <a:stretch/>
        </p:blipFill>
        <p:spPr>
          <a:xfrm rot="10800000">
            <a:off x="0" y="-304799"/>
            <a:ext cx="9753972" cy="1268760"/>
          </a:xfrm>
          <a:prstGeom prst="rect">
            <a:avLst/>
          </a:prstGeom>
        </p:spPr>
      </p:pic>
      <p:sp>
        <p:nvSpPr>
          <p:cNvPr id="2" name="Title Placeholder 1"/>
          <p:cNvSpPr>
            <a:spLocks noGrp="1"/>
          </p:cNvSpPr>
          <p:nvPr>
            <p:ph type="title"/>
          </p:nvPr>
        </p:nvSpPr>
        <p:spPr>
          <a:xfrm>
            <a:off x="381000" y="0"/>
            <a:ext cx="6400800" cy="838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0FBC1-9A80-4EA1-8ADE-0BE9FB0D9340}" type="datetime1">
              <a:rPr lang="en-US" smtClean="0"/>
              <a:pPr/>
              <a:t>5/9/2014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2009-2013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819A1-3DD8-4179-BFD0-BF7D359F8DBD}" type="slidenum">
              <a:rPr lang="en-US" smtClean="0"/>
              <a:pPr/>
              <a:t>‹Nº›</a:t>
            </a:fld>
            <a:endParaRPr lang="en-US" dirty="0"/>
          </a:p>
        </p:txBody>
      </p:sp>
      <p:sp>
        <p:nvSpPr>
          <p:cNvPr id="15" name="Rounded Rectangle 14"/>
          <p:cNvSpPr/>
          <p:nvPr userDrawn="1"/>
        </p:nvSpPr>
        <p:spPr>
          <a:xfrm>
            <a:off x="6858000" y="76200"/>
            <a:ext cx="21336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6137910"/>
            <a:ext cx="9144000" cy="754380"/>
          </a:xfrm>
          <a:prstGeom prst="rect">
            <a:avLst/>
          </a:prstGeom>
          <a:gradFill flip="none" rotWithShape="1">
            <a:gsLst>
              <a:gs pos="89000">
                <a:schemeClr val="accent1">
                  <a:lumMod val="75000"/>
                </a:schemeClr>
              </a:gs>
              <a:gs pos="19000">
                <a:schemeClr val="accent1">
                  <a:tint val="44500"/>
                  <a:satMod val="160000"/>
                </a:schemeClr>
              </a:gs>
              <a:gs pos="0">
                <a:schemeClr val="accent1">
                  <a:lumMod val="18000"/>
                  <a:lumOff val="82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6934200" y="152400"/>
            <a:ext cx="1925362" cy="887145"/>
          </a:xfrm>
          <a:prstGeom prst="rect">
            <a:avLst/>
          </a:prstGeom>
        </p:spPr>
      </p:pic>
      <p:cxnSp>
        <p:nvCxnSpPr>
          <p:cNvPr id="12" name="Straight Connector 11"/>
          <p:cNvCxnSpPr/>
          <p:nvPr userDrawn="1"/>
        </p:nvCxnSpPr>
        <p:spPr>
          <a:xfrm>
            <a:off x="0" y="6124575"/>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7753350" y="6282900"/>
            <a:ext cx="1238250" cy="555837"/>
          </a:xfrm>
          <a:prstGeom prst="rect">
            <a:avLst/>
          </a:prstGeom>
        </p:spPr>
      </p:pic>
    </p:spTree>
    <p:extLst>
      <p:ext uri="{BB962C8B-B14F-4D97-AF65-F5344CB8AC3E}">
        <p14:creationId xmlns:p14="http://schemas.microsoft.com/office/powerpoint/2010/main" xmlns="" val="2848730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dt="0"/>
  <p:txStyles>
    <p:titleStyle>
      <a:lvl1pPr algn="l" defTabSz="914400" rtl="0" eaLnBrk="1" latinLnBrk="0" hangingPunct="1">
        <a:spcBef>
          <a:spcPct val="0"/>
        </a:spcBef>
        <a:buNone/>
        <a:defRPr sz="3100" b="0" kern="1200">
          <a:solidFill>
            <a:srgbClr val="003300"/>
          </a:solidFill>
          <a:latin typeface="+mj-lt"/>
          <a:ea typeface="+mj-ea"/>
          <a:cs typeface="+mj-cs"/>
        </a:defRPr>
      </a:lvl1pPr>
    </p:titleStyle>
    <p:body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6.wdp"/></Relationships>
</file>

<file path=ppt/slides/_rels/slide10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microsoft.com/office/2007/relationships/hdphoto" Target="../media/hdphoto4.wdp"/></Relationships>
</file>

<file path=ppt/slides/_rels/slide57.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microsoft.com/office/2007/relationships/hdphoto" Target="../media/hdphoto12.wdp"/></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4.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49.w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lding Earth.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384"/>
            <a:ext cx="9144000" cy="6071616"/>
          </a:xfrm>
          <a:prstGeom prst="rect">
            <a:avLst/>
          </a:prstGeom>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8" name="TextBox 7"/>
          <p:cNvSpPr txBox="1"/>
          <p:nvPr/>
        </p:nvSpPr>
        <p:spPr>
          <a:xfrm>
            <a:off x="76200" y="5715000"/>
            <a:ext cx="762000" cy="646331"/>
          </a:xfrm>
          <a:prstGeom prst="rect">
            <a:avLst/>
          </a:prstGeom>
          <a:noFill/>
        </p:spPr>
        <p:txBody>
          <a:bodyPr wrap="square" rtlCol="0">
            <a:spAutoFit/>
          </a:bodyPr>
          <a:lstStyle/>
          <a:p>
            <a:r>
              <a:rPr lang="en-US" dirty="0" smtClean="0">
                <a:solidFill>
                  <a:schemeClr val="bg1">
                    <a:lumMod val="50000"/>
                  </a:schemeClr>
                </a:solidFill>
              </a:rPr>
              <a:t>V 3.0</a:t>
            </a:r>
          </a:p>
          <a:p>
            <a:endParaRPr lang="en-US" dirty="0">
              <a:solidFill>
                <a:schemeClr val="bg1">
                  <a:lumMod val="50000"/>
                </a:schemeClr>
              </a:solidFill>
            </a:endParaRPr>
          </a:p>
        </p:txBody>
      </p:sp>
      <p:sp>
        <p:nvSpPr>
          <p:cNvPr id="7" name="Title 1"/>
          <p:cNvSpPr>
            <a:spLocks noGrp="1"/>
          </p:cNvSpPr>
          <p:nvPr>
            <p:ph type="ctrTitle"/>
          </p:nvPr>
        </p:nvSpPr>
        <p:spPr>
          <a:xfrm>
            <a:off x="2514600" y="4267200"/>
            <a:ext cx="6934200" cy="1470025"/>
          </a:xfrm>
        </p:spPr>
        <p:txBody>
          <a:bodyPr/>
          <a:lstStyle/>
          <a:p>
            <a:pPr algn="ctr"/>
            <a:r>
              <a:rPr lang="en-US" sz="6000" b="0" dirty="0" err="1" smtClean="0"/>
              <a:t>Profesional</a:t>
            </a:r>
            <a:r>
              <a:rPr lang="en-US" sz="6000" b="0" dirty="0" smtClean="0"/>
              <a:t> </a:t>
            </a:r>
            <a:r>
              <a:rPr lang="en-US" sz="6000" b="0" dirty="0" err="1" smtClean="0"/>
              <a:t>PRiSM</a:t>
            </a:r>
            <a:endParaRPr lang="en-US" sz="6000" b="0" dirty="0"/>
          </a:p>
        </p:txBody>
      </p:sp>
      <p:sp>
        <p:nvSpPr>
          <p:cNvPr id="9" name="Subtitle 2"/>
          <p:cNvSpPr>
            <a:spLocks noGrp="1"/>
          </p:cNvSpPr>
          <p:nvPr>
            <p:ph type="subTitle" idx="1"/>
          </p:nvPr>
        </p:nvSpPr>
        <p:spPr>
          <a:xfrm>
            <a:off x="1981200" y="5410200"/>
            <a:ext cx="8153400" cy="838200"/>
          </a:xfrm>
        </p:spPr>
        <p:txBody>
          <a:bodyPr>
            <a:normAutofit/>
          </a:bodyPr>
          <a:lstStyle/>
          <a:p>
            <a:r>
              <a:rPr lang="en-US" sz="2700" dirty="0" err="1" smtClean="0"/>
              <a:t>Projectos</a:t>
            </a:r>
            <a:r>
              <a:rPr lang="en-US" sz="2700" dirty="0" smtClean="0"/>
              <a:t> </a:t>
            </a:r>
            <a:r>
              <a:rPr lang="en-US" sz="2700" dirty="0" err="1" smtClean="0"/>
              <a:t>que</a:t>
            </a:r>
            <a:r>
              <a:rPr lang="en-US" sz="2700" dirty="0" smtClean="0"/>
              <a:t> </a:t>
            </a:r>
            <a:r>
              <a:rPr lang="en-US" sz="2700" dirty="0" err="1" smtClean="0"/>
              <a:t>integran</a:t>
            </a:r>
            <a:r>
              <a:rPr lang="en-US" sz="2700" dirty="0" smtClean="0"/>
              <a:t> </a:t>
            </a:r>
            <a:r>
              <a:rPr lang="en-US" sz="2700" dirty="0" err="1" smtClean="0"/>
              <a:t>Métodos</a:t>
            </a:r>
            <a:r>
              <a:rPr lang="en-US" sz="2700" dirty="0" smtClean="0"/>
              <a:t> </a:t>
            </a:r>
            <a:r>
              <a:rPr lang="en-US" sz="2700" dirty="0" err="1" smtClean="0"/>
              <a:t>Sostenibles</a:t>
            </a:r>
            <a:endParaRPr lang="en-US" sz="2700" dirty="0" smtClean="0"/>
          </a:p>
        </p:txBody>
      </p:sp>
      <p:sp>
        <p:nvSpPr>
          <p:cNvPr id="10" name="9 CuadroTexto"/>
          <p:cNvSpPr txBox="1"/>
          <p:nvPr/>
        </p:nvSpPr>
        <p:spPr>
          <a:xfrm>
            <a:off x="7086600" y="3657600"/>
            <a:ext cx="1752600" cy="584775"/>
          </a:xfrm>
          <a:prstGeom prst="rect">
            <a:avLst/>
          </a:prstGeom>
          <a:noFill/>
        </p:spPr>
        <p:txBody>
          <a:bodyPr wrap="square" rtlCol="0">
            <a:spAutoFit/>
          </a:bodyPr>
          <a:lstStyle/>
          <a:p>
            <a:r>
              <a:rPr lang="es-AR" sz="3200" b="1" dirty="0" smtClean="0">
                <a:solidFill>
                  <a:srgbClr val="00B050"/>
                </a:solidFill>
              </a:rPr>
              <a:t>PARTE II</a:t>
            </a:r>
            <a:endParaRPr lang="es-ES" sz="3200" b="1" dirty="0">
              <a:solidFill>
                <a:srgbClr val="00B050"/>
              </a:solidFill>
            </a:endParaRPr>
          </a:p>
        </p:txBody>
      </p:sp>
    </p:spTree>
    <p:extLst>
      <p:ext uri="{BB962C8B-B14F-4D97-AF65-F5344CB8AC3E}">
        <p14:creationId xmlns:p14="http://schemas.microsoft.com/office/powerpoint/2010/main" xmlns="" val="365141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Calidad</a:t>
            </a:r>
            <a:endParaRPr lang="en-US" dirty="0"/>
          </a:p>
        </p:txBody>
      </p:sp>
      <p:sp>
        <p:nvSpPr>
          <p:cNvPr id="7" name="Text Placeholder 6"/>
          <p:cNvSpPr>
            <a:spLocks noGrp="1"/>
          </p:cNvSpPr>
          <p:nvPr>
            <p:ph type="body" idx="1"/>
          </p:nvPr>
        </p:nvSpPr>
        <p:spPr/>
        <p:txBody>
          <a:bodyPr/>
          <a:lstStyle/>
          <a:p>
            <a:r>
              <a:rPr lang="es-ES" dirty="0" smtClean="0"/>
              <a:t>Asegurar los mejores resultados</a:t>
            </a:r>
            <a:endParaRPr lang="en-US" dirty="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10</a:t>
            </a:fld>
            <a:endParaRPr lang="en-US" dirty="0"/>
          </a:p>
        </p:txBody>
      </p:sp>
      <p:pic>
        <p:nvPicPr>
          <p:cNvPr id="14338" name="Picture 2" descr="http://info.ibs-us.com/Portals/14010/images/quality%20management%20software.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09600" y="1066800"/>
            <a:ext cx="3819525" cy="2847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4481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del </a:t>
            </a:r>
            <a:r>
              <a:rPr lang="en-US" dirty="0" err="1" smtClean="0"/>
              <a:t>Cambio</a:t>
            </a:r>
            <a:endParaRPr lang="en-US" dirty="0"/>
          </a:p>
        </p:txBody>
      </p:sp>
      <p:sp>
        <p:nvSpPr>
          <p:cNvPr id="3" name="Text Placeholder 2"/>
          <p:cNvSpPr>
            <a:spLocks noGrp="1"/>
          </p:cNvSpPr>
          <p:nvPr>
            <p:ph type="body" idx="1"/>
          </p:nvPr>
        </p:nvSpPr>
        <p:spPr>
          <a:xfrm>
            <a:off x="685800" y="2971800"/>
            <a:ext cx="7772400" cy="1500187"/>
          </a:xfrm>
        </p:spPr>
        <p:txBody>
          <a:bodyPr/>
          <a:lstStyle/>
          <a:p>
            <a:endParaRPr lang="es-ES" dirty="0" smtClean="0"/>
          </a:p>
          <a:p>
            <a:r>
              <a:rPr lang="es-ES" dirty="0" smtClean="0"/>
              <a:t>La única constante con que siempre se puede contar es el cambio.</a:t>
            </a:r>
            <a:endParaRPr lang="en-US" dirty="0"/>
          </a:p>
        </p:txBody>
      </p:sp>
      <p:pic>
        <p:nvPicPr>
          <p:cNvPr id="26626" name="Picture 2" descr="http://1.bp.blogspot.com/-2y6HO_qKRBA/T1wKWUBnEvI/AAAAAAAAAJY/j2ETxjMvwLc/s1600/change-architect-sign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838200" y="685800"/>
            <a:ext cx="4419600" cy="331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100</a:t>
            </a:fld>
            <a:endParaRPr lang="en-US" dirty="0"/>
          </a:p>
        </p:txBody>
      </p:sp>
    </p:spTree>
    <p:extLst>
      <p:ext uri="{BB962C8B-B14F-4D97-AF65-F5344CB8AC3E}">
        <p14:creationId xmlns:p14="http://schemas.microsoft.com/office/powerpoint/2010/main" xmlns="" val="4693555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GB" dirty="0" smtClean="0"/>
              <a:t>La </a:t>
            </a:r>
            <a:r>
              <a:rPr lang="en-GB" dirty="0" err="1" smtClean="0"/>
              <a:t>Necesidad</a:t>
            </a:r>
            <a:r>
              <a:rPr lang="en-GB" dirty="0" smtClean="0"/>
              <a:t> del Control del </a:t>
            </a:r>
            <a:r>
              <a:rPr lang="en-GB" dirty="0" err="1" smtClean="0"/>
              <a:t>Cambio</a:t>
            </a:r>
            <a:endParaRPr lang="en-US" dirty="0"/>
          </a:p>
        </p:txBody>
      </p:sp>
      <p:sp>
        <p:nvSpPr>
          <p:cNvPr id="1001475" name="Rectangle 3"/>
          <p:cNvSpPr>
            <a:spLocks noGrp="1" noChangeArrowheads="1"/>
          </p:cNvSpPr>
          <p:nvPr>
            <p:ph type="body" idx="1"/>
          </p:nvPr>
        </p:nvSpPr>
        <p:spPr/>
        <p:txBody>
          <a:bodyPr/>
          <a:lstStyle/>
          <a:p>
            <a:r>
              <a:rPr lang="en-GB" dirty="0" smtClean="0"/>
              <a:t>Para </a:t>
            </a:r>
            <a:r>
              <a:rPr lang="en-GB" dirty="0" err="1" smtClean="0"/>
              <a:t>controlar</a:t>
            </a:r>
            <a:r>
              <a:rPr lang="en-GB" dirty="0" smtClean="0"/>
              <a:t> el </a:t>
            </a:r>
            <a:r>
              <a:rPr lang="en-GB" dirty="0" err="1" smtClean="0"/>
              <a:t>impacto</a:t>
            </a:r>
            <a:r>
              <a:rPr lang="en-GB" dirty="0" smtClean="0"/>
              <a:t> </a:t>
            </a:r>
            <a:r>
              <a:rPr lang="en-GB" dirty="0" err="1" smtClean="0"/>
              <a:t>adverso</a:t>
            </a:r>
            <a:r>
              <a:rPr lang="en-GB" dirty="0" smtClean="0"/>
              <a:t> de los </a:t>
            </a:r>
            <a:r>
              <a:rPr lang="en-GB" dirty="0" err="1" smtClean="0"/>
              <a:t>cambios</a:t>
            </a:r>
            <a:r>
              <a:rPr lang="en-GB" dirty="0" smtClean="0"/>
              <a:t> no </a:t>
            </a:r>
            <a:r>
              <a:rPr lang="en-GB" dirty="0" err="1" smtClean="0"/>
              <a:t>controlados</a:t>
            </a:r>
            <a:endParaRPr lang="en-GB" dirty="0"/>
          </a:p>
          <a:p>
            <a:r>
              <a:rPr lang="en-GB" dirty="0" smtClean="0"/>
              <a:t>Para </a:t>
            </a:r>
            <a:r>
              <a:rPr lang="en-GB" dirty="0" err="1" smtClean="0"/>
              <a:t>posibilitar</a:t>
            </a:r>
            <a:r>
              <a:rPr lang="en-GB" dirty="0" smtClean="0"/>
              <a:t> </a:t>
            </a:r>
            <a:r>
              <a:rPr lang="en-GB" dirty="0" err="1" smtClean="0"/>
              <a:t>cambios</a:t>
            </a:r>
            <a:r>
              <a:rPr lang="en-GB" dirty="0" smtClean="0"/>
              <a:t> </a:t>
            </a:r>
            <a:r>
              <a:rPr lang="en-GB" dirty="0" err="1" smtClean="0"/>
              <a:t>beneficiosos</a:t>
            </a:r>
            <a:r>
              <a:rPr lang="en-GB" dirty="0" smtClean="0"/>
              <a:t> </a:t>
            </a:r>
            <a:endParaRPr lang="en-GB" dirty="0"/>
          </a:p>
          <a:p>
            <a:r>
              <a:rPr lang="en-GB" dirty="0" smtClean="0"/>
              <a:t>Para </a:t>
            </a:r>
            <a:r>
              <a:rPr lang="en-GB" dirty="0" err="1" smtClean="0"/>
              <a:t>comunicar</a:t>
            </a:r>
            <a:r>
              <a:rPr lang="en-GB" dirty="0" smtClean="0"/>
              <a:t> </a:t>
            </a:r>
            <a:r>
              <a:rPr lang="en-GB" dirty="0" err="1" smtClean="0"/>
              <a:t>cambios</a:t>
            </a:r>
            <a:r>
              <a:rPr lang="en-GB" dirty="0" smtClean="0"/>
              <a:t> a </a:t>
            </a:r>
            <a:r>
              <a:rPr lang="en-GB" dirty="0" err="1" smtClean="0"/>
              <a:t>las</a:t>
            </a:r>
            <a:r>
              <a:rPr lang="en-GB" dirty="0" smtClean="0"/>
              <a:t> </a:t>
            </a:r>
            <a:r>
              <a:rPr lang="en-GB" dirty="0" err="1" smtClean="0"/>
              <a:t>partes</a:t>
            </a:r>
            <a:r>
              <a:rPr lang="en-GB" dirty="0" smtClean="0"/>
              <a:t> </a:t>
            </a:r>
            <a:r>
              <a:rPr lang="en-GB" dirty="0" err="1" smtClean="0"/>
              <a:t>interesadas</a:t>
            </a:r>
            <a:endParaRPr lang="en-GB" dirty="0"/>
          </a:p>
          <a:p>
            <a:r>
              <a:rPr lang="en-GB" dirty="0" smtClean="0"/>
              <a:t>Para </a:t>
            </a:r>
            <a:r>
              <a:rPr lang="en-GB" dirty="0" err="1" smtClean="0"/>
              <a:t>mantener</a:t>
            </a:r>
            <a:r>
              <a:rPr lang="en-GB" dirty="0" smtClean="0"/>
              <a:t> </a:t>
            </a:r>
            <a:r>
              <a:rPr lang="en-GB" dirty="0" err="1" smtClean="0"/>
              <a:t>las</a:t>
            </a:r>
            <a:r>
              <a:rPr lang="en-GB" dirty="0" smtClean="0"/>
              <a:t> </a:t>
            </a:r>
            <a:r>
              <a:rPr lang="en-GB" dirty="0" err="1" smtClean="0"/>
              <a:t>líneas</a:t>
            </a:r>
            <a:r>
              <a:rPr lang="en-GB" dirty="0" smtClean="0"/>
              <a:t> de base </a:t>
            </a:r>
            <a:r>
              <a:rPr lang="en-GB" dirty="0" err="1" smtClean="0"/>
              <a:t>para</a:t>
            </a:r>
            <a:r>
              <a:rPr lang="en-GB" dirty="0" smtClean="0"/>
              <a:t> un control </a:t>
            </a:r>
            <a:r>
              <a:rPr lang="en-GB" dirty="0" err="1" smtClean="0"/>
              <a:t>efectivo</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101</a:t>
            </a:fld>
            <a:endParaRPr lang="en-US" dirty="0"/>
          </a:p>
        </p:txBody>
      </p:sp>
    </p:spTree>
    <p:extLst>
      <p:ext uri="{BB962C8B-B14F-4D97-AF65-F5344CB8AC3E}">
        <p14:creationId xmlns:p14="http://schemas.microsoft.com/office/powerpoint/2010/main" xmlns="" val="300001739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r>
              <a:rPr lang="en-GB" dirty="0"/>
              <a:t>Roles</a:t>
            </a:r>
          </a:p>
        </p:txBody>
      </p:sp>
      <p:grpSp>
        <p:nvGrpSpPr>
          <p:cNvPr id="1003547" name="Group 27"/>
          <p:cNvGrpSpPr>
            <a:grpSpLocks/>
          </p:cNvGrpSpPr>
          <p:nvPr/>
        </p:nvGrpSpPr>
        <p:grpSpPr bwMode="auto">
          <a:xfrm>
            <a:off x="1029433" y="1463902"/>
            <a:ext cx="7085134" cy="4433888"/>
            <a:chOff x="1187" y="913"/>
            <a:chExt cx="4835" cy="2793"/>
          </a:xfrm>
        </p:grpSpPr>
        <p:sp>
          <p:nvSpPr>
            <p:cNvPr id="1003523" name="Text Box 3"/>
            <p:cNvSpPr txBox="1">
              <a:spLocks noChangeArrowheads="1"/>
            </p:cNvSpPr>
            <p:nvPr/>
          </p:nvSpPr>
          <p:spPr bwMode="auto">
            <a:xfrm>
              <a:off x="1187" y="913"/>
              <a:ext cx="1552" cy="6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marL="266700" indent="-266700" algn="l" eaLnBrk="1" hangingPunct="1"/>
              <a:r>
                <a:rPr lang="en-GB" sz="1200" b="1" dirty="0" err="1" smtClean="0">
                  <a:solidFill>
                    <a:schemeClr val="tx1"/>
                  </a:solidFill>
                </a:rPr>
                <a:t>Partes</a:t>
              </a:r>
              <a:r>
                <a:rPr lang="en-GB" sz="1200" b="1" dirty="0" smtClean="0">
                  <a:solidFill>
                    <a:schemeClr val="tx1"/>
                  </a:solidFill>
                </a:rPr>
                <a:t> </a:t>
              </a:r>
              <a:r>
                <a:rPr lang="en-GB" sz="1200" b="1" dirty="0" err="1" smtClean="0">
                  <a:solidFill>
                    <a:schemeClr val="tx1"/>
                  </a:solidFill>
                </a:rPr>
                <a:t>Interesadas</a:t>
              </a:r>
              <a:r>
                <a:rPr lang="en-GB" sz="1200" b="1" dirty="0" smtClean="0">
                  <a:solidFill>
                    <a:schemeClr val="tx1"/>
                  </a:solidFill>
                </a:rPr>
                <a:t> </a:t>
              </a:r>
              <a:r>
                <a:rPr lang="en-GB" sz="1200" b="1" dirty="0" err="1" smtClean="0">
                  <a:solidFill>
                    <a:schemeClr val="tx1"/>
                  </a:solidFill>
                </a:rPr>
                <a:t>bExternas</a:t>
              </a:r>
              <a:endParaRPr lang="en-GB" sz="1200" b="1" dirty="0">
                <a:solidFill>
                  <a:schemeClr val="tx1"/>
                </a:solidFill>
              </a:endParaRPr>
            </a:p>
            <a:p>
              <a:pPr marL="622300" lvl="1" indent="-165100" algn="l" eaLnBrk="1" hangingPunct="1">
                <a:buFontTx/>
                <a:buChar char="•"/>
              </a:pPr>
              <a:r>
                <a:rPr lang="en-GB" sz="1200" b="1" dirty="0" err="1" smtClean="0">
                  <a:solidFill>
                    <a:schemeClr val="tx1"/>
                  </a:solidFill>
                </a:rPr>
                <a:t>Consumidores</a:t>
              </a:r>
              <a:endParaRPr lang="en-GB" sz="1200" b="1" dirty="0">
                <a:solidFill>
                  <a:schemeClr val="tx1"/>
                </a:solidFill>
              </a:endParaRPr>
            </a:p>
            <a:p>
              <a:pPr marL="622300" lvl="1" indent="-165100" algn="l" eaLnBrk="1" hangingPunct="1">
                <a:buFontTx/>
                <a:buChar char="•"/>
              </a:pPr>
              <a:r>
                <a:rPr lang="en-GB" sz="1200" b="1" dirty="0" err="1" smtClean="0">
                  <a:solidFill>
                    <a:schemeClr val="tx1"/>
                  </a:solidFill>
                </a:rPr>
                <a:t>Usuarios</a:t>
              </a:r>
              <a:endParaRPr lang="en-GB" sz="1200" b="1" dirty="0">
                <a:solidFill>
                  <a:schemeClr val="tx1"/>
                </a:solidFill>
              </a:endParaRPr>
            </a:p>
            <a:p>
              <a:pPr marL="622300" lvl="1" indent="-165100" algn="l" eaLnBrk="1" hangingPunct="1">
                <a:buFontTx/>
                <a:buChar char="•"/>
              </a:pPr>
              <a:r>
                <a:rPr lang="en-GB" sz="1200" b="1" dirty="0" err="1" smtClean="0">
                  <a:solidFill>
                    <a:schemeClr val="tx1"/>
                  </a:solidFill>
                </a:rPr>
                <a:t>Expertos</a:t>
              </a:r>
              <a:endParaRPr lang="en-GB" sz="1200" b="1" dirty="0">
                <a:solidFill>
                  <a:schemeClr val="tx1"/>
                </a:solidFill>
              </a:endParaRPr>
            </a:p>
            <a:p>
              <a:pPr marL="622300" lvl="1" indent="-165100" algn="l" eaLnBrk="1" hangingPunct="1">
                <a:buFontTx/>
                <a:buChar char="•"/>
              </a:pPr>
              <a:r>
                <a:rPr lang="en-GB" sz="1200" b="1" dirty="0" err="1" smtClean="0">
                  <a:solidFill>
                    <a:schemeClr val="tx1"/>
                  </a:solidFill>
                </a:rPr>
                <a:t>Reguladores</a:t>
              </a:r>
              <a:endParaRPr lang="en-US" sz="1200" b="1" dirty="0">
                <a:solidFill>
                  <a:schemeClr val="tx1"/>
                </a:solidFill>
              </a:endParaRPr>
            </a:p>
          </p:txBody>
        </p:sp>
        <p:cxnSp>
          <p:nvCxnSpPr>
            <p:cNvPr id="1003524" name="AutoShape 4"/>
            <p:cNvCxnSpPr>
              <a:cxnSpLocks noChangeShapeType="1"/>
            </p:cNvCxnSpPr>
            <p:nvPr/>
          </p:nvCxnSpPr>
          <p:spPr bwMode="auto">
            <a:xfrm>
              <a:off x="2767" y="1233"/>
              <a:ext cx="588" cy="590"/>
            </a:xfrm>
            <a:prstGeom prst="bentConnector2">
              <a:avLst/>
            </a:prstGeom>
            <a:noFill/>
            <a:ln w="28575">
              <a:solidFill>
                <a:srgbClr val="FF3300"/>
              </a:solidFill>
              <a:miter lim="800000"/>
              <a:headEnd type="triangle" w="med" len="med"/>
              <a:tailEnd type="triangle" w="med" len="med"/>
            </a:ln>
            <a:effectLst/>
          </p:spPr>
        </p:cxnSp>
        <p:sp>
          <p:nvSpPr>
            <p:cNvPr id="1003525" name="Text Box 5"/>
            <p:cNvSpPr txBox="1">
              <a:spLocks noChangeArrowheads="1"/>
            </p:cNvSpPr>
            <p:nvPr/>
          </p:nvSpPr>
          <p:spPr bwMode="auto">
            <a:xfrm>
              <a:off x="4770" y="1151"/>
              <a:ext cx="944" cy="29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r>
                <a:rPr lang="en-GB" sz="1200" b="1" dirty="0" err="1" smtClean="0">
                  <a:solidFill>
                    <a:schemeClr val="tx1"/>
                  </a:solidFill>
                </a:rPr>
                <a:t>Gestión</a:t>
              </a:r>
              <a:r>
                <a:rPr lang="en-GB" sz="1200" b="1" dirty="0" smtClean="0">
                  <a:solidFill>
                    <a:schemeClr val="tx1"/>
                  </a:solidFill>
                </a:rPr>
                <a:t> </a:t>
              </a:r>
              <a:r>
                <a:rPr lang="en-GB" sz="1200" b="1" dirty="0" err="1" smtClean="0">
                  <a:solidFill>
                    <a:schemeClr val="tx1"/>
                  </a:solidFill>
                </a:rPr>
                <a:t>Corporativa</a:t>
              </a:r>
              <a:endParaRPr lang="en-US" sz="1200" b="1" dirty="0">
                <a:solidFill>
                  <a:schemeClr val="tx1"/>
                </a:solidFill>
              </a:endParaRPr>
            </a:p>
          </p:txBody>
        </p:sp>
        <p:cxnSp>
          <p:nvCxnSpPr>
            <p:cNvPr id="1003526" name="AutoShape 6"/>
            <p:cNvCxnSpPr>
              <a:cxnSpLocks noChangeShapeType="1"/>
              <a:stCxn id="1003527" idx="3"/>
              <a:endCxn id="1003525" idx="1"/>
            </p:cNvCxnSpPr>
            <p:nvPr/>
          </p:nvCxnSpPr>
          <p:spPr bwMode="auto">
            <a:xfrm flipV="1">
              <a:off x="3918" y="1296"/>
              <a:ext cx="852" cy="672"/>
            </a:xfrm>
            <a:prstGeom prst="bentConnector3">
              <a:avLst>
                <a:gd name="adj1" fmla="val 50000"/>
              </a:avLst>
            </a:prstGeom>
            <a:noFill/>
            <a:ln w="28575">
              <a:solidFill>
                <a:srgbClr val="FF3300"/>
              </a:solidFill>
              <a:miter lim="800000"/>
              <a:headEnd type="triangle" w="med" len="med"/>
              <a:tailEnd/>
            </a:ln>
            <a:effectLst/>
          </p:spPr>
        </p:cxnSp>
        <p:sp>
          <p:nvSpPr>
            <p:cNvPr id="1003527" name="Text Box 7"/>
            <p:cNvSpPr txBox="1">
              <a:spLocks noChangeArrowheads="1"/>
            </p:cNvSpPr>
            <p:nvPr/>
          </p:nvSpPr>
          <p:spPr bwMode="auto">
            <a:xfrm>
              <a:off x="2833" y="1823"/>
              <a:ext cx="1085" cy="29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l" eaLnBrk="1" hangingPunct="1"/>
              <a:r>
                <a:rPr lang="en-GB" sz="1200" b="1" dirty="0" err="1" smtClean="0"/>
                <a:t>Patrocinador</a:t>
              </a:r>
              <a:r>
                <a:rPr lang="en-GB" sz="1200" b="1" dirty="0" smtClean="0"/>
                <a:t> del </a:t>
              </a:r>
              <a:r>
                <a:rPr lang="en-GB" sz="1200" b="1" dirty="0" err="1" smtClean="0"/>
                <a:t>Proyecto</a:t>
              </a:r>
              <a:endParaRPr lang="en-US" sz="1200" b="1" dirty="0"/>
            </a:p>
          </p:txBody>
        </p:sp>
        <p:sp>
          <p:nvSpPr>
            <p:cNvPr id="1003528" name="Text Box 8"/>
            <p:cNvSpPr txBox="1">
              <a:spLocks noChangeArrowheads="1"/>
            </p:cNvSpPr>
            <p:nvPr/>
          </p:nvSpPr>
          <p:spPr bwMode="auto">
            <a:xfrm>
              <a:off x="2833" y="2780"/>
              <a:ext cx="1059" cy="1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l" eaLnBrk="1" hangingPunct="1"/>
              <a:r>
                <a:rPr lang="en-GB" sz="1200" b="1" dirty="0" smtClean="0"/>
                <a:t>Director de </a:t>
              </a:r>
              <a:r>
                <a:rPr lang="en-GB" sz="1200" b="1" dirty="0" err="1" smtClean="0"/>
                <a:t>Proyecto</a:t>
              </a:r>
              <a:endParaRPr lang="en-US" sz="1200" b="1" dirty="0"/>
            </a:p>
          </p:txBody>
        </p:sp>
        <p:cxnSp>
          <p:nvCxnSpPr>
            <p:cNvPr id="1003529" name="AutoShape 9"/>
            <p:cNvCxnSpPr>
              <a:cxnSpLocks noChangeShapeType="1"/>
            </p:cNvCxnSpPr>
            <p:nvPr/>
          </p:nvCxnSpPr>
          <p:spPr bwMode="auto">
            <a:xfrm rot="5400000">
              <a:off x="3009" y="2439"/>
              <a:ext cx="672" cy="0"/>
            </a:xfrm>
            <a:prstGeom prst="bentConnector3">
              <a:avLst>
                <a:gd name="adj1" fmla="val 50000"/>
              </a:avLst>
            </a:prstGeom>
            <a:noFill/>
            <a:ln w="28575">
              <a:solidFill>
                <a:srgbClr val="FF3300"/>
              </a:solidFill>
              <a:miter lim="800000"/>
              <a:headEnd type="triangle" w="med" len="med"/>
              <a:tailEnd type="triangle" w="med" len="med"/>
            </a:ln>
            <a:effectLst/>
          </p:spPr>
        </p:cxnSp>
        <p:grpSp>
          <p:nvGrpSpPr>
            <p:cNvPr id="1003530" name="Group 10"/>
            <p:cNvGrpSpPr>
              <a:grpSpLocks/>
            </p:cNvGrpSpPr>
            <p:nvPr/>
          </p:nvGrpSpPr>
          <p:grpSpPr bwMode="auto">
            <a:xfrm>
              <a:off x="1906" y="2954"/>
              <a:ext cx="2853" cy="752"/>
              <a:chOff x="1310" y="2954"/>
              <a:chExt cx="2632" cy="752"/>
            </a:xfrm>
          </p:grpSpPr>
          <p:sp>
            <p:nvSpPr>
              <p:cNvPr id="1003531" name="Text Box 11"/>
              <p:cNvSpPr txBox="1">
                <a:spLocks noChangeArrowheads="1"/>
              </p:cNvSpPr>
              <p:nvPr/>
            </p:nvSpPr>
            <p:spPr bwMode="auto">
              <a:xfrm>
                <a:off x="1310" y="3532"/>
                <a:ext cx="743" cy="1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l" eaLnBrk="1" hangingPunct="1"/>
                <a:r>
                  <a:rPr lang="en-GB" sz="1200" b="1" dirty="0" err="1" smtClean="0"/>
                  <a:t>Líder</a:t>
                </a:r>
                <a:r>
                  <a:rPr lang="en-GB" sz="1200" b="1" dirty="0" smtClean="0"/>
                  <a:t> de </a:t>
                </a:r>
                <a:r>
                  <a:rPr lang="en-GB" sz="1200" b="1" dirty="0" err="1" smtClean="0"/>
                  <a:t>Equipo</a:t>
                </a:r>
                <a:endParaRPr lang="en-US" sz="1200" b="1" dirty="0"/>
              </a:p>
            </p:txBody>
          </p:sp>
          <p:sp>
            <p:nvSpPr>
              <p:cNvPr id="1003532" name="Text Box 12"/>
              <p:cNvSpPr txBox="1">
                <a:spLocks noChangeArrowheads="1"/>
              </p:cNvSpPr>
              <p:nvPr/>
            </p:nvSpPr>
            <p:spPr bwMode="auto">
              <a:xfrm>
                <a:off x="2256" y="3526"/>
                <a:ext cx="743" cy="1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en-GB" sz="1200" b="1" dirty="0" err="1" smtClean="0"/>
                  <a:t>Líder</a:t>
                </a:r>
                <a:r>
                  <a:rPr lang="en-GB" sz="1200" b="1" dirty="0" smtClean="0"/>
                  <a:t> de </a:t>
                </a:r>
                <a:r>
                  <a:rPr lang="en-GB" sz="1200" b="1" dirty="0" err="1" smtClean="0"/>
                  <a:t>Equipo</a:t>
                </a:r>
                <a:endParaRPr lang="en-US" sz="1200" b="1" dirty="0"/>
              </a:p>
            </p:txBody>
          </p:sp>
          <p:sp>
            <p:nvSpPr>
              <p:cNvPr id="1003533" name="Text Box 13"/>
              <p:cNvSpPr txBox="1">
                <a:spLocks noChangeArrowheads="1"/>
              </p:cNvSpPr>
              <p:nvPr/>
            </p:nvSpPr>
            <p:spPr bwMode="auto">
              <a:xfrm>
                <a:off x="3199" y="3526"/>
                <a:ext cx="743" cy="1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en-GB" sz="1200" b="1" dirty="0" err="1" smtClean="0"/>
                  <a:t>Líder</a:t>
                </a:r>
                <a:r>
                  <a:rPr lang="en-GB" sz="1200" b="1" dirty="0" smtClean="0"/>
                  <a:t> de </a:t>
                </a:r>
                <a:r>
                  <a:rPr lang="en-GB" sz="1200" b="1" dirty="0" err="1" smtClean="0"/>
                  <a:t>Equipo</a:t>
                </a:r>
                <a:endParaRPr lang="en-US" sz="1200" b="1" dirty="0"/>
              </a:p>
            </p:txBody>
          </p:sp>
          <p:cxnSp>
            <p:nvCxnSpPr>
              <p:cNvPr id="1003534" name="AutoShape 14"/>
              <p:cNvCxnSpPr>
                <a:cxnSpLocks noChangeShapeType="1"/>
                <a:stCxn id="1003531" idx="0"/>
                <a:endCxn id="1003528" idx="2"/>
              </p:cNvCxnSpPr>
              <p:nvPr/>
            </p:nvCxnSpPr>
            <p:spPr bwMode="auto">
              <a:xfrm rot="5400000" flipH="1" flipV="1">
                <a:off x="1879" y="2757"/>
                <a:ext cx="578" cy="973"/>
              </a:xfrm>
              <a:prstGeom prst="bentConnector3">
                <a:avLst>
                  <a:gd name="adj1" fmla="val 50000"/>
                </a:avLst>
              </a:prstGeom>
              <a:noFill/>
              <a:ln w="28575">
                <a:solidFill>
                  <a:schemeClr val="tx2"/>
                </a:solidFill>
                <a:miter lim="800000"/>
                <a:headEnd type="triangle" w="med" len="med"/>
                <a:tailEnd type="triangle" w="med" len="med"/>
              </a:ln>
              <a:effectLst/>
            </p:spPr>
          </p:cxnSp>
          <p:cxnSp>
            <p:nvCxnSpPr>
              <p:cNvPr id="1003535" name="AutoShape 15"/>
              <p:cNvCxnSpPr>
                <a:cxnSpLocks noChangeShapeType="1"/>
                <a:stCxn id="1003528" idx="2"/>
                <a:endCxn id="1003532" idx="0"/>
              </p:cNvCxnSpPr>
              <p:nvPr/>
            </p:nvCxnSpPr>
            <p:spPr bwMode="auto">
              <a:xfrm flipH="1">
                <a:off x="2627" y="2954"/>
                <a:ext cx="27" cy="572"/>
              </a:xfrm>
              <a:prstGeom prst="straightConnector1">
                <a:avLst/>
              </a:prstGeom>
              <a:noFill/>
              <a:ln w="28575">
                <a:solidFill>
                  <a:schemeClr val="tx2"/>
                </a:solidFill>
                <a:round/>
                <a:headEnd type="triangle" w="med" len="med"/>
                <a:tailEnd type="triangle" w="med" len="med"/>
              </a:ln>
              <a:effectLst/>
            </p:spPr>
          </p:cxnSp>
          <p:cxnSp>
            <p:nvCxnSpPr>
              <p:cNvPr id="1003536" name="AutoShape 16"/>
              <p:cNvCxnSpPr>
                <a:cxnSpLocks noChangeShapeType="1"/>
                <a:stCxn id="1003528" idx="2"/>
                <a:endCxn id="1003533" idx="0"/>
              </p:cNvCxnSpPr>
              <p:nvPr/>
            </p:nvCxnSpPr>
            <p:spPr bwMode="auto">
              <a:xfrm rot="16200000" flipH="1">
                <a:off x="2826" y="2782"/>
                <a:ext cx="572" cy="917"/>
              </a:xfrm>
              <a:prstGeom prst="bentConnector3">
                <a:avLst>
                  <a:gd name="adj1" fmla="val 50000"/>
                </a:avLst>
              </a:prstGeom>
              <a:noFill/>
              <a:ln w="28575">
                <a:solidFill>
                  <a:schemeClr val="tx2"/>
                </a:solidFill>
                <a:miter lim="800000"/>
                <a:headEnd type="triangle" w="med" len="med"/>
                <a:tailEnd type="triangle" w="med" len="med"/>
              </a:ln>
              <a:effectLst/>
            </p:spPr>
          </p:cxnSp>
        </p:grpSp>
        <p:sp>
          <p:nvSpPr>
            <p:cNvPr id="1003537" name="Text Box 17"/>
            <p:cNvSpPr txBox="1">
              <a:spLocks noChangeArrowheads="1"/>
            </p:cNvSpPr>
            <p:nvPr/>
          </p:nvSpPr>
          <p:spPr bwMode="auto">
            <a:xfrm>
              <a:off x="1265" y="2991"/>
              <a:ext cx="655" cy="52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eaLnBrk="1" hangingPunct="1"/>
              <a:r>
                <a:rPr lang="en-GB" sz="1200" b="1" dirty="0" err="1" smtClean="0"/>
                <a:t>Oficina</a:t>
              </a:r>
              <a:r>
                <a:rPr lang="en-GB" sz="1200" b="1" dirty="0" smtClean="0"/>
                <a:t> de </a:t>
              </a:r>
              <a:r>
                <a:rPr lang="en-GB" sz="1200" b="1" dirty="0" err="1" smtClean="0"/>
                <a:t>Soporte</a:t>
              </a:r>
              <a:r>
                <a:rPr lang="en-GB" sz="1200" b="1" dirty="0" smtClean="0"/>
                <a:t>  de los </a:t>
              </a:r>
              <a:r>
                <a:rPr lang="en-GB" sz="1200" b="1" dirty="0" err="1" smtClean="0"/>
                <a:t>Proyectos</a:t>
              </a:r>
              <a:endParaRPr lang="en-US" sz="1200" b="1" dirty="0"/>
            </a:p>
          </p:txBody>
        </p:sp>
        <p:cxnSp>
          <p:nvCxnSpPr>
            <p:cNvPr id="1003538" name="AutoShape 18"/>
            <p:cNvCxnSpPr>
              <a:cxnSpLocks noChangeShapeType="1"/>
            </p:cNvCxnSpPr>
            <p:nvPr/>
          </p:nvCxnSpPr>
          <p:spPr bwMode="auto">
            <a:xfrm rot="10800000" flipV="1">
              <a:off x="1677" y="2870"/>
              <a:ext cx="1145" cy="121"/>
            </a:xfrm>
            <a:prstGeom prst="bentConnector2">
              <a:avLst/>
            </a:prstGeom>
            <a:noFill/>
            <a:ln w="28575">
              <a:solidFill>
                <a:srgbClr val="FF3300"/>
              </a:solidFill>
              <a:miter lim="800000"/>
              <a:headEnd type="triangle" w="med" len="med"/>
              <a:tailEnd type="triangle" w="med" len="med"/>
            </a:ln>
            <a:effectLst/>
          </p:spPr>
        </p:cxnSp>
        <p:sp>
          <p:nvSpPr>
            <p:cNvPr id="1003539" name="Freeform 19"/>
            <p:cNvSpPr>
              <a:spLocks/>
            </p:cNvSpPr>
            <p:nvPr/>
          </p:nvSpPr>
          <p:spPr bwMode="auto">
            <a:xfrm flipH="1">
              <a:off x="1605" y="3456"/>
              <a:ext cx="242" cy="174"/>
            </a:xfrm>
            <a:custGeom>
              <a:avLst/>
              <a:gdLst/>
              <a:ahLst/>
              <a:cxnLst>
                <a:cxn ang="0">
                  <a:pos x="192" y="0"/>
                </a:cxn>
                <a:cxn ang="0">
                  <a:pos x="192" y="184"/>
                </a:cxn>
                <a:cxn ang="0">
                  <a:pos x="0" y="184"/>
                </a:cxn>
              </a:cxnLst>
              <a:rect l="0" t="0" r="r" b="b"/>
              <a:pathLst>
                <a:path w="192" h="184">
                  <a:moveTo>
                    <a:pt x="192" y="0"/>
                  </a:moveTo>
                  <a:lnTo>
                    <a:pt x="192" y="184"/>
                  </a:lnTo>
                  <a:lnTo>
                    <a:pt x="0" y="184"/>
                  </a:lnTo>
                </a:path>
              </a:pathLst>
            </a:custGeom>
            <a:noFill/>
            <a:ln w="28575" cap="flat" cmpd="sng">
              <a:solidFill>
                <a:srgbClr val="FF3300"/>
              </a:solidFill>
              <a:prstDash val="dash"/>
              <a:round/>
              <a:headEnd type="triangle" w="lg" len="med"/>
              <a:tailEnd type="triangle" w="lg" len="med"/>
            </a:ln>
            <a:effectLst/>
          </p:spPr>
          <p:txBody>
            <a:bodyPr>
              <a:spAutoFit/>
            </a:bodyPr>
            <a:lstStyle/>
            <a:p>
              <a:endParaRPr lang="en-US" sz="1200" b="1" dirty="0"/>
            </a:p>
          </p:txBody>
        </p:sp>
        <p:grpSp>
          <p:nvGrpSpPr>
            <p:cNvPr id="1003540" name="Group 20"/>
            <p:cNvGrpSpPr>
              <a:grpSpLocks/>
            </p:cNvGrpSpPr>
            <p:nvPr/>
          </p:nvGrpSpPr>
          <p:grpSpPr bwMode="auto">
            <a:xfrm>
              <a:off x="1367" y="1617"/>
              <a:ext cx="1556" cy="1096"/>
              <a:chOff x="1085" y="1617"/>
              <a:chExt cx="1436" cy="1096"/>
            </a:xfrm>
          </p:grpSpPr>
          <p:sp>
            <p:nvSpPr>
              <p:cNvPr id="1003541" name="Text Box 21"/>
              <p:cNvSpPr txBox="1">
                <a:spLocks noChangeArrowheads="1"/>
              </p:cNvSpPr>
              <p:nvPr/>
            </p:nvSpPr>
            <p:spPr bwMode="auto">
              <a:xfrm>
                <a:off x="1085" y="2097"/>
                <a:ext cx="941" cy="291"/>
              </a:xfrm>
              <a:prstGeom prst="rect">
                <a:avLst/>
              </a:prstGeom>
              <a:noFill/>
              <a:ln w="28575" algn="ctr">
                <a:solidFill>
                  <a:schemeClr val="tx2"/>
                </a:solidFill>
                <a:prstDash val="dash"/>
                <a:miter lim="800000"/>
                <a:headEnd type="none" w="lg" len="med"/>
                <a:tailEnd type="none" w="lg" len="med"/>
              </a:ln>
              <a:effectLst/>
            </p:spPr>
            <p:txBody>
              <a:bodyPr>
                <a:spAutoFit/>
              </a:bodyPr>
              <a:lstStyle/>
              <a:p>
                <a:pPr eaLnBrk="1" hangingPunct="1"/>
                <a:r>
                  <a:rPr lang="en-GB" sz="1200" b="1" dirty="0" err="1" smtClean="0"/>
                  <a:t>Comité</a:t>
                </a:r>
                <a:r>
                  <a:rPr lang="en-GB" sz="1200" b="1" dirty="0" smtClean="0"/>
                  <a:t> de Control de </a:t>
                </a:r>
                <a:r>
                  <a:rPr lang="en-GB" sz="1200" b="1" dirty="0" err="1" smtClean="0"/>
                  <a:t>Cambios</a:t>
                </a:r>
                <a:endParaRPr lang="en-US" sz="1200" b="1" dirty="0"/>
              </a:p>
            </p:txBody>
          </p:sp>
          <p:sp>
            <p:nvSpPr>
              <p:cNvPr id="1003542" name="Line 22"/>
              <p:cNvSpPr>
                <a:spLocks noChangeShapeType="1"/>
              </p:cNvSpPr>
              <p:nvPr/>
            </p:nvSpPr>
            <p:spPr bwMode="auto">
              <a:xfrm flipH="1">
                <a:off x="2104" y="1875"/>
                <a:ext cx="344" cy="214"/>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sp>
            <p:nvSpPr>
              <p:cNvPr id="1003543" name="Line 23"/>
              <p:cNvSpPr>
                <a:spLocks noChangeShapeType="1"/>
              </p:cNvSpPr>
              <p:nvPr/>
            </p:nvSpPr>
            <p:spPr bwMode="auto">
              <a:xfrm flipH="1">
                <a:off x="1577" y="1617"/>
                <a:ext cx="8" cy="428"/>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sp>
            <p:nvSpPr>
              <p:cNvPr id="1003544" name="Line 24"/>
              <p:cNvSpPr>
                <a:spLocks noChangeShapeType="1"/>
              </p:cNvSpPr>
              <p:nvPr/>
            </p:nvSpPr>
            <p:spPr bwMode="auto">
              <a:xfrm flipH="1" flipV="1">
                <a:off x="2145" y="2431"/>
                <a:ext cx="376" cy="282"/>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grpSp>
        <p:sp>
          <p:nvSpPr>
            <p:cNvPr id="1003545" name="Text Box 25"/>
            <p:cNvSpPr txBox="1">
              <a:spLocks noChangeArrowheads="1"/>
            </p:cNvSpPr>
            <p:nvPr/>
          </p:nvSpPr>
          <p:spPr bwMode="auto">
            <a:xfrm>
              <a:off x="5068" y="2001"/>
              <a:ext cx="954" cy="872"/>
            </a:xfrm>
            <a:prstGeom prst="rect">
              <a:avLst/>
            </a:prstGeom>
            <a:ln>
              <a:headEnd type="none" w="lg" len="med"/>
              <a:tailEnd type="none" w="lg" len="me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r>
                <a:rPr lang="en-GB" sz="1200" b="1" dirty="0" smtClean="0">
                  <a:solidFill>
                    <a:schemeClr val="tx1"/>
                  </a:solidFill>
                </a:rPr>
                <a:t>Director de </a:t>
              </a:r>
              <a:r>
                <a:rPr lang="en-GB" sz="1200" b="1" dirty="0" err="1" smtClean="0">
                  <a:solidFill>
                    <a:schemeClr val="tx1"/>
                  </a:solidFill>
                </a:rPr>
                <a:t>Sostenibilidad</a:t>
              </a:r>
              <a:endParaRPr lang="en-GB" sz="1200" b="1" dirty="0">
                <a:solidFill>
                  <a:schemeClr val="tx1"/>
                </a:solidFill>
              </a:endParaRPr>
            </a:p>
            <a:p>
              <a:pPr eaLnBrk="1" hangingPunct="1"/>
              <a:endParaRPr lang="en-GB" sz="1200" b="1" dirty="0">
                <a:solidFill>
                  <a:schemeClr val="tx1"/>
                </a:solidFill>
              </a:endParaRPr>
            </a:p>
            <a:p>
              <a:pPr eaLnBrk="1" hangingPunct="1"/>
              <a:r>
                <a:rPr lang="en-GB" sz="1200" b="1" dirty="0" err="1" smtClean="0">
                  <a:solidFill>
                    <a:schemeClr val="tx1"/>
                  </a:solidFill>
                </a:rPr>
                <a:t>Funciones</a:t>
              </a:r>
              <a:endParaRPr lang="en-GB" sz="1200" b="1" dirty="0">
                <a:solidFill>
                  <a:schemeClr val="tx1"/>
                </a:solidFill>
              </a:endParaRPr>
            </a:p>
            <a:p>
              <a:pPr eaLnBrk="1" hangingPunct="1"/>
              <a:endParaRPr lang="en-GB" sz="1200" b="1" dirty="0">
                <a:solidFill>
                  <a:schemeClr val="tx1"/>
                </a:solidFill>
              </a:endParaRPr>
            </a:p>
            <a:p>
              <a:pPr eaLnBrk="1" hangingPunct="1"/>
              <a:r>
                <a:rPr lang="en-GB" sz="1200" b="1" dirty="0" err="1" smtClean="0">
                  <a:solidFill>
                    <a:schemeClr val="tx1"/>
                  </a:solidFill>
                </a:rPr>
                <a:t>Aseguramiento</a:t>
              </a:r>
              <a:r>
                <a:rPr lang="en-GB" sz="1200" b="1" dirty="0" smtClean="0">
                  <a:solidFill>
                    <a:schemeClr val="tx1"/>
                  </a:solidFill>
                </a:rPr>
                <a:t> de la </a:t>
              </a:r>
              <a:r>
                <a:rPr lang="en-GB" sz="1200" b="1" dirty="0" err="1" smtClean="0">
                  <a:solidFill>
                    <a:schemeClr val="tx1"/>
                  </a:solidFill>
                </a:rPr>
                <a:t>Calidad</a:t>
              </a:r>
              <a:endParaRPr lang="en-US" sz="1200" b="1" dirty="0">
                <a:solidFill>
                  <a:schemeClr val="tx1"/>
                </a:solidFill>
              </a:endParaRPr>
            </a:p>
          </p:txBody>
        </p:sp>
        <p:cxnSp>
          <p:nvCxnSpPr>
            <p:cNvPr id="1003546" name="AutoShape 26"/>
            <p:cNvCxnSpPr>
              <a:cxnSpLocks noChangeShapeType="1"/>
            </p:cNvCxnSpPr>
            <p:nvPr/>
          </p:nvCxnSpPr>
          <p:spPr bwMode="auto">
            <a:xfrm rot="10800000" flipV="1">
              <a:off x="3942" y="2446"/>
              <a:ext cx="1092" cy="424"/>
            </a:xfrm>
            <a:prstGeom prst="bentConnector3">
              <a:avLst>
                <a:gd name="adj1" fmla="val 50000"/>
              </a:avLst>
            </a:prstGeom>
            <a:noFill/>
            <a:ln w="28575">
              <a:solidFill>
                <a:srgbClr val="FF3300"/>
              </a:solidFill>
              <a:miter lim="800000"/>
              <a:headEnd type="triangle" w="med" len="med"/>
              <a:tailEnd type="triangle" w="med" len="med"/>
            </a:ln>
            <a:effectLst/>
          </p:spPr>
        </p:cxn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102</a:t>
            </a:fld>
            <a:endParaRPr lang="en-US" dirty="0"/>
          </a:p>
        </p:txBody>
      </p:sp>
    </p:spTree>
    <p:extLst>
      <p:ext uri="{BB962C8B-B14F-4D97-AF65-F5344CB8AC3E}">
        <p14:creationId xmlns:p14="http://schemas.microsoft.com/office/powerpoint/2010/main" xmlns="" val="1092366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1" name="Rectangle 3"/>
          <p:cNvSpPr>
            <a:spLocks noGrp="1" noChangeArrowheads="1"/>
          </p:cNvSpPr>
          <p:nvPr>
            <p:ph type="title"/>
          </p:nvPr>
        </p:nvSpPr>
        <p:spPr/>
        <p:txBody>
          <a:bodyPr/>
          <a:lstStyle/>
          <a:p>
            <a:r>
              <a:rPr lang="en-GB" dirty="0" err="1" smtClean="0"/>
              <a:t>Proceso</a:t>
            </a:r>
            <a:r>
              <a:rPr lang="en-GB" dirty="0" smtClean="0"/>
              <a:t> de Control de </a:t>
            </a:r>
            <a:r>
              <a:rPr lang="en-GB" dirty="0" err="1" smtClean="0"/>
              <a:t>Cambios</a:t>
            </a:r>
            <a:endParaRPr lang="en-GB" dirty="0"/>
          </a:p>
        </p:txBody>
      </p:sp>
      <p:grpSp>
        <p:nvGrpSpPr>
          <p:cNvPr id="28" name="Group 27"/>
          <p:cNvGrpSpPr/>
          <p:nvPr/>
        </p:nvGrpSpPr>
        <p:grpSpPr>
          <a:xfrm>
            <a:off x="1336431" y="1363667"/>
            <a:ext cx="6471138" cy="4724400"/>
            <a:chOff x="1835150" y="1566863"/>
            <a:chExt cx="7010400" cy="4724400"/>
          </a:xfrm>
        </p:grpSpPr>
        <p:sp>
          <p:nvSpPr>
            <p:cNvPr id="1005570" name="Rectangle 2"/>
            <p:cNvSpPr>
              <a:spLocks noChangeArrowheads="1"/>
            </p:cNvSpPr>
            <p:nvPr/>
          </p:nvSpPr>
          <p:spPr bwMode="auto">
            <a:xfrm>
              <a:off x="1855788" y="2627313"/>
              <a:ext cx="1681162" cy="298926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wrap="none" anchor="ctr"/>
            <a:lstStyle/>
            <a:p>
              <a:endParaRPr lang="en-US" b="1" dirty="0"/>
            </a:p>
          </p:txBody>
        </p:sp>
        <p:sp>
          <p:nvSpPr>
            <p:cNvPr id="1005572" name="Rectangle 4"/>
            <p:cNvSpPr>
              <a:spLocks noChangeArrowheads="1"/>
            </p:cNvSpPr>
            <p:nvPr/>
          </p:nvSpPr>
          <p:spPr bwMode="auto">
            <a:xfrm>
              <a:off x="4567238" y="1566863"/>
              <a:ext cx="1568450" cy="533400"/>
            </a:xfrm>
            <a:prstGeom prst="rect">
              <a:avLst/>
            </a:prstGeom>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eaLnBrk="1" hangingPunct="1"/>
              <a:r>
                <a:rPr lang="en-GB" b="1" dirty="0" err="1" smtClean="0"/>
                <a:t>Solicitud</a:t>
              </a:r>
              <a:endParaRPr lang="en-GB" b="1" dirty="0"/>
            </a:p>
          </p:txBody>
        </p:sp>
        <p:sp>
          <p:nvSpPr>
            <p:cNvPr id="1005573" name="Rectangle 5"/>
            <p:cNvSpPr>
              <a:spLocks noChangeArrowheads="1"/>
            </p:cNvSpPr>
            <p:nvPr/>
          </p:nvSpPr>
          <p:spPr bwMode="auto">
            <a:xfrm>
              <a:off x="4567238" y="2405063"/>
              <a:ext cx="1568450" cy="533400"/>
            </a:xfrm>
            <a:prstGeom prst="rect">
              <a:avLst/>
            </a:prstGeom>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eaLnBrk="1" hangingPunct="1"/>
              <a:r>
                <a:rPr lang="en-GB" b="1" dirty="0" err="1" smtClean="0"/>
                <a:t>Registro</a:t>
              </a:r>
              <a:endParaRPr lang="en-GB" b="1" dirty="0"/>
            </a:p>
          </p:txBody>
        </p:sp>
        <p:sp>
          <p:nvSpPr>
            <p:cNvPr id="1005574" name="Rectangle 6"/>
            <p:cNvSpPr>
              <a:spLocks noChangeArrowheads="1"/>
            </p:cNvSpPr>
            <p:nvPr/>
          </p:nvSpPr>
          <p:spPr bwMode="auto">
            <a:xfrm>
              <a:off x="4567238" y="3243263"/>
              <a:ext cx="1568450" cy="533400"/>
            </a:xfrm>
            <a:prstGeom prst="rect">
              <a:avLst/>
            </a:prstGeom>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eaLnBrk="1" hangingPunct="1"/>
              <a:r>
                <a:rPr lang="en-GB" b="1" dirty="0" err="1" smtClean="0"/>
                <a:t>Evaluación</a:t>
              </a:r>
              <a:endParaRPr lang="en-GB" b="1" dirty="0"/>
            </a:p>
          </p:txBody>
        </p:sp>
        <p:sp>
          <p:nvSpPr>
            <p:cNvPr id="1005575" name="Rectangle 7"/>
            <p:cNvSpPr>
              <a:spLocks noChangeArrowheads="1"/>
            </p:cNvSpPr>
            <p:nvPr/>
          </p:nvSpPr>
          <p:spPr bwMode="auto">
            <a:xfrm>
              <a:off x="4567238" y="4843463"/>
              <a:ext cx="1568450" cy="533400"/>
            </a:xfrm>
            <a:prstGeom prst="rect">
              <a:avLst/>
            </a:prstGeom>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eaLnBrk="1" hangingPunct="1"/>
              <a:r>
                <a:rPr lang="en-GB" b="1" dirty="0" err="1" smtClean="0"/>
                <a:t>Actualiza</a:t>
              </a:r>
              <a:endParaRPr lang="en-GB" b="1" dirty="0" smtClean="0"/>
            </a:p>
            <a:p>
              <a:pPr eaLnBrk="1" hangingPunct="1"/>
              <a:r>
                <a:rPr lang="en-GB" b="1" dirty="0" smtClean="0"/>
                <a:t> el Plan</a:t>
              </a:r>
              <a:endParaRPr lang="en-GB" b="1" dirty="0"/>
            </a:p>
          </p:txBody>
        </p:sp>
        <p:sp>
          <p:nvSpPr>
            <p:cNvPr id="1005576" name="Rectangle 8"/>
            <p:cNvSpPr>
              <a:spLocks noChangeArrowheads="1"/>
            </p:cNvSpPr>
            <p:nvPr/>
          </p:nvSpPr>
          <p:spPr bwMode="auto">
            <a:xfrm>
              <a:off x="4567238" y="5757863"/>
              <a:ext cx="1568450" cy="533400"/>
            </a:xfrm>
            <a:prstGeom prst="rect">
              <a:avLst/>
            </a:prstGeom>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eaLnBrk="1" hangingPunct="1"/>
              <a:r>
                <a:rPr lang="en-GB" b="1" dirty="0" err="1" smtClean="0"/>
                <a:t>Implementa</a:t>
              </a:r>
              <a:endParaRPr lang="en-GB" b="1" dirty="0"/>
            </a:p>
          </p:txBody>
        </p:sp>
        <p:cxnSp>
          <p:nvCxnSpPr>
            <p:cNvPr id="1005577" name="AutoShape 9"/>
            <p:cNvCxnSpPr>
              <a:cxnSpLocks noChangeShapeType="1"/>
            </p:cNvCxnSpPr>
            <p:nvPr/>
          </p:nvCxnSpPr>
          <p:spPr bwMode="auto">
            <a:xfrm>
              <a:off x="5308600" y="2100263"/>
              <a:ext cx="0" cy="304800"/>
            </a:xfrm>
            <a:prstGeom prst="straightConnector1">
              <a:avLst/>
            </a:prstGeom>
            <a:noFill/>
            <a:ln w="9525">
              <a:solidFill>
                <a:schemeClr val="tx1"/>
              </a:solidFill>
              <a:round/>
              <a:headEnd type="none" w="sm" len="sm"/>
              <a:tailEnd type="triangle" w="lg" len="med"/>
            </a:ln>
            <a:effectLst/>
          </p:spPr>
        </p:cxnSp>
        <p:cxnSp>
          <p:nvCxnSpPr>
            <p:cNvPr id="1005578" name="AutoShape 10"/>
            <p:cNvCxnSpPr>
              <a:cxnSpLocks noChangeShapeType="1"/>
            </p:cNvCxnSpPr>
            <p:nvPr/>
          </p:nvCxnSpPr>
          <p:spPr bwMode="auto">
            <a:xfrm>
              <a:off x="5308600" y="2938463"/>
              <a:ext cx="0" cy="304800"/>
            </a:xfrm>
            <a:prstGeom prst="straightConnector1">
              <a:avLst/>
            </a:prstGeom>
            <a:noFill/>
            <a:ln w="9525">
              <a:solidFill>
                <a:schemeClr val="tx1"/>
              </a:solidFill>
              <a:round/>
              <a:headEnd type="none" w="sm" len="sm"/>
              <a:tailEnd type="triangle" w="lg" len="med"/>
            </a:ln>
            <a:effectLst/>
          </p:spPr>
        </p:cxnSp>
        <p:cxnSp>
          <p:nvCxnSpPr>
            <p:cNvPr id="1005579" name="AutoShape 11"/>
            <p:cNvCxnSpPr>
              <a:cxnSpLocks noChangeShapeType="1"/>
            </p:cNvCxnSpPr>
            <p:nvPr/>
          </p:nvCxnSpPr>
          <p:spPr bwMode="auto">
            <a:xfrm>
              <a:off x="5308600" y="3776663"/>
              <a:ext cx="0" cy="228600"/>
            </a:xfrm>
            <a:prstGeom prst="straightConnector1">
              <a:avLst/>
            </a:prstGeom>
            <a:noFill/>
            <a:ln w="9525">
              <a:solidFill>
                <a:schemeClr val="tx1"/>
              </a:solidFill>
              <a:round/>
              <a:headEnd type="none" w="sm" len="sm"/>
              <a:tailEnd type="triangle" w="lg" len="med"/>
            </a:ln>
            <a:effectLst/>
          </p:spPr>
        </p:cxnSp>
        <p:cxnSp>
          <p:nvCxnSpPr>
            <p:cNvPr id="1005580" name="AutoShape 12"/>
            <p:cNvCxnSpPr>
              <a:cxnSpLocks noChangeShapeType="1"/>
            </p:cNvCxnSpPr>
            <p:nvPr/>
          </p:nvCxnSpPr>
          <p:spPr bwMode="auto">
            <a:xfrm>
              <a:off x="5308600" y="5376863"/>
              <a:ext cx="0" cy="381000"/>
            </a:xfrm>
            <a:prstGeom prst="straightConnector1">
              <a:avLst/>
            </a:prstGeom>
            <a:noFill/>
            <a:ln w="9525">
              <a:solidFill>
                <a:schemeClr val="tx1"/>
              </a:solidFill>
              <a:round/>
              <a:headEnd type="none" w="sm" len="sm"/>
              <a:tailEnd type="triangle" w="lg" len="med"/>
            </a:ln>
            <a:effectLst/>
          </p:spPr>
        </p:cxnSp>
        <p:cxnSp>
          <p:nvCxnSpPr>
            <p:cNvPr id="1005581" name="AutoShape 13"/>
            <p:cNvCxnSpPr>
              <a:cxnSpLocks noChangeShapeType="1"/>
            </p:cNvCxnSpPr>
            <p:nvPr/>
          </p:nvCxnSpPr>
          <p:spPr bwMode="auto">
            <a:xfrm>
              <a:off x="5308600" y="4614863"/>
              <a:ext cx="0" cy="228600"/>
            </a:xfrm>
            <a:prstGeom prst="straightConnector1">
              <a:avLst/>
            </a:prstGeom>
            <a:noFill/>
            <a:ln w="9525">
              <a:solidFill>
                <a:schemeClr val="tx1"/>
              </a:solidFill>
              <a:round/>
              <a:headEnd type="none" w="sm" len="sm"/>
              <a:tailEnd type="triangle" w="lg" len="med"/>
            </a:ln>
            <a:effectLst/>
          </p:spPr>
        </p:cxnSp>
        <p:sp>
          <p:nvSpPr>
            <p:cNvPr id="1005582" name="AutoShape 14"/>
            <p:cNvSpPr>
              <a:spLocks noChangeArrowheads="1"/>
            </p:cNvSpPr>
            <p:nvPr/>
          </p:nvSpPr>
          <p:spPr bwMode="auto">
            <a:xfrm>
              <a:off x="4184650" y="4005263"/>
              <a:ext cx="2063750" cy="609600"/>
            </a:xfrm>
            <a:prstGeom prst="diamond">
              <a:avLst/>
            </a:prstGeom>
            <a:ln>
              <a:headEnd type="none" w="sm" len="sm"/>
              <a:tailEnd type="none" w="lg" len="me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eaLnBrk="1" hangingPunct="1"/>
              <a:r>
                <a:rPr lang="en-GB" b="1" dirty="0" err="1" smtClean="0"/>
                <a:t>Acepta</a:t>
              </a:r>
              <a:r>
                <a:rPr lang="en-GB" b="1" dirty="0" smtClean="0"/>
                <a:t> o </a:t>
              </a:r>
              <a:r>
                <a:rPr lang="en-GB" b="1" dirty="0" err="1" smtClean="0"/>
                <a:t>Rechaza</a:t>
              </a:r>
              <a:endParaRPr lang="en-GB" b="1" dirty="0"/>
            </a:p>
          </p:txBody>
        </p:sp>
        <p:sp>
          <p:nvSpPr>
            <p:cNvPr id="1005583" name="Rectangle 15"/>
            <p:cNvSpPr>
              <a:spLocks noChangeArrowheads="1"/>
            </p:cNvSpPr>
            <p:nvPr/>
          </p:nvSpPr>
          <p:spPr bwMode="auto">
            <a:xfrm>
              <a:off x="7277100" y="4843463"/>
              <a:ext cx="1568450" cy="533400"/>
            </a:xfrm>
            <a:prstGeom prst="rect">
              <a:avLst/>
            </a:prstGeom>
            <a:ln>
              <a:headEnd type="none" w="sm" len="sm"/>
              <a:tailEnd type="none" w="lg" len="me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eaLnBrk="1" hangingPunct="1"/>
              <a:r>
                <a:rPr lang="en-GB" b="1" dirty="0" err="1" smtClean="0"/>
                <a:t>Informa</a:t>
              </a:r>
              <a:r>
                <a:rPr lang="en-GB" b="1" dirty="0" smtClean="0"/>
                <a:t> al </a:t>
              </a:r>
            </a:p>
            <a:p>
              <a:pPr eaLnBrk="1" hangingPunct="1"/>
              <a:r>
                <a:rPr lang="en-GB" b="1" dirty="0" err="1" smtClean="0"/>
                <a:t>Solicitante</a:t>
              </a:r>
              <a:endParaRPr lang="en-GB" b="1" dirty="0"/>
            </a:p>
          </p:txBody>
        </p:sp>
        <p:cxnSp>
          <p:nvCxnSpPr>
            <p:cNvPr id="1005584" name="AutoShape 16"/>
            <p:cNvCxnSpPr>
              <a:cxnSpLocks noChangeShapeType="1"/>
            </p:cNvCxnSpPr>
            <p:nvPr/>
          </p:nvCxnSpPr>
          <p:spPr bwMode="auto">
            <a:xfrm>
              <a:off x="6400800" y="4310063"/>
              <a:ext cx="1547813" cy="533400"/>
            </a:xfrm>
            <a:prstGeom prst="bentConnector2">
              <a:avLst/>
            </a:prstGeom>
            <a:noFill/>
            <a:ln w="9525">
              <a:solidFill>
                <a:schemeClr val="tx1"/>
              </a:solidFill>
              <a:miter lim="800000"/>
              <a:headEnd type="none" w="sm" len="sm"/>
              <a:tailEnd type="triangle" w="lg" len="med"/>
            </a:ln>
            <a:effectLst/>
          </p:spPr>
        </p:cxnSp>
        <p:cxnSp>
          <p:nvCxnSpPr>
            <p:cNvPr id="1005585" name="AutoShape 17"/>
            <p:cNvCxnSpPr>
              <a:cxnSpLocks noChangeShapeType="1"/>
            </p:cNvCxnSpPr>
            <p:nvPr/>
          </p:nvCxnSpPr>
          <p:spPr bwMode="auto">
            <a:xfrm>
              <a:off x="6172200" y="5110163"/>
              <a:ext cx="1052513" cy="0"/>
            </a:xfrm>
            <a:prstGeom prst="straightConnector1">
              <a:avLst/>
            </a:prstGeom>
            <a:noFill/>
            <a:ln w="9525">
              <a:solidFill>
                <a:schemeClr val="tx1"/>
              </a:solidFill>
              <a:round/>
              <a:headEnd type="none" w="sm" len="sm"/>
              <a:tailEnd type="triangle" w="lg" len="med"/>
            </a:ln>
            <a:effectLst/>
          </p:spPr>
        </p:cxnSp>
        <p:sp>
          <p:nvSpPr>
            <p:cNvPr id="1005586" name="Text Box 18"/>
            <p:cNvSpPr txBox="1">
              <a:spLocks noChangeArrowheads="1"/>
            </p:cNvSpPr>
            <p:nvPr/>
          </p:nvSpPr>
          <p:spPr bwMode="auto">
            <a:xfrm>
              <a:off x="4712970" y="4527550"/>
              <a:ext cx="531163" cy="371513"/>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b="1" dirty="0"/>
                <a:t>Yes</a:t>
              </a:r>
            </a:p>
          </p:txBody>
        </p:sp>
        <p:sp>
          <p:nvSpPr>
            <p:cNvPr id="1005587" name="Text Box 19"/>
            <p:cNvSpPr txBox="1">
              <a:spLocks noChangeArrowheads="1"/>
            </p:cNvSpPr>
            <p:nvPr/>
          </p:nvSpPr>
          <p:spPr bwMode="auto">
            <a:xfrm>
              <a:off x="6761163" y="3994150"/>
              <a:ext cx="495597" cy="371513"/>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b="1" dirty="0"/>
                <a:t>No</a:t>
              </a:r>
            </a:p>
          </p:txBody>
        </p:sp>
        <p:sp>
          <p:nvSpPr>
            <p:cNvPr id="1005588" name="AutoShape 20"/>
            <p:cNvSpPr>
              <a:spLocks noChangeArrowheads="1"/>
            </p:cNvSpPr>
            <p:nvPr/>
          </p:nvSpPr>
          <p:spPr bwMode="auto">
            <a:xfrm>
              <a:off x="7635875" y="2049463"/>
              <a:ext cx="1093788" cy="1143000"/>
            </a:xfrm>
            <a:prstGeom prst="flowChartDocumen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anchor="ctr"/>
            <a:lstStyle/>
            <a:p>
              <a:pPr eaLnBrk="1" hangingPunct="1"/>
              <a:r>
                <a:rPr lang="en-GB" b="1" dirty="0" err="1" smtClean="0"/>
                <a:t>Registro</a:t>
              </a:r>
              <a:r>
                <a:rPr lang="en-GB" b="1" dirty="0" smtClean="0"/>
                <a:t> de </a:t>
              </a:r>
              <a:r>
                <a:rPr lang="en-GB" b="1" dirty="0" err="1" smtClean="0"/>
                <a:t>cambios</a:t>
              </a:r>
              <a:endParaRPr lang="en-US" b="1" dirty="0"/>
            </a:p>
          </p:txBody>
        </p:sp>
        <p:sp>
          <p:nvSpPr>
            <p:cNvPr id="1005589" name="Line 21"/>
            <p:cNvSpPr>
              <a:spLocks noChangeShapeType="1"/>
            </p:cNvSpPr>
            <p:nvPr/>
          </p:nvSpPr>
          <p:spPr bwMode="auto">
            <a:xfrm>
              <a:off x="6373813" y="2616200"/>
              <a:ext cx="1160462" cy="0"/>
            </a:xfrm>
            <a:prstGeom prst="line">
              <a:avLst/>
            </a:prstGeom>
            <a:noFill/>
            <a:ln w="12700" cap="sq">
              <a:solidFill>
                <a:schemeClr val="tx1"/>
              </a:solidFill>
              <a:round/>
              <a:headEnd type="none" w="sm" len="sm"/>
              <a:tailEnd type="triangle" w="lg" len="med"/>
            </a:ln>
            <a:effectLst/>
          </p:spPr>
          <p:txBody>
            <a:bodyPr wrap="none"/>
            <a:lstStyle/>
            <a:p>
              <a:endParaRPr lang="en-US" b="1" dirty="0"/>
            </a:p>
          </p:txBody>
        </p:sp>
        <p:sp>
          <p:nvSpPr>
            <p:cNvPr id="1005590" name="AutoShape 22"/>
            <p:cNvSpPr>
              <a:spLocks noChangeArrowheads="1"/>
            </p:cNvSpPr>
            <p:nvPr/>
          </p:nvSpPr>
          <p:spPr bwMode="auto">
            <a:xfrm flipH="1">
              <a:off x="1936750" y="3497263"/>
              <a:ext cx="1057275" cy="976312"/>
            </a:xfrm>
            <a:custGeom>
              <a:avLst/>
              <a:gdLst>
                <a:gd name="G0" fmla="+- 5982799 0 0"/>
                <a:gd name="G1" fmla="+- -6379292 0 0"/>
                <a:gd name="G2" fmla="+- 5982799 0 -6379292"/>
                <a:gd name="G3" fmla="+- 10800 0 0"/>
                <a:gd name="G4" fmla="+- 0 0 5982799"/>
                <a:gd name="T0" fmla="*/ 360 256 1"/>
                <a:gd name="T1" fmla="*/ 0 256 1"/>
                <a:gd name="G5" fmla="+- G2 T0 T1"/>
                <a:gd name="G6" fmla="?: G2 G2 G5"/>
                <a:gd name="G7" fmla="+- 0 0 G6"/>
                <a:gd name="G8" fmla="+- 5462 0 0"/>
                <a:gd name="G9" fmla="+- 0 0 -6379292"/>
                <a:gd name="G10" fmla="+- 5462 0 2700"/>
                <a:gd name="G11" fmla="cos G10 5982799"/>
                <a:gd name="G12" fmla="sin G10 5982799"/>
                <a:gd name="G13" fmla="cos 13500 5982799"/>
                <a:gd name="G14" fmla="sin 13500 5982799"/>
                <a:gd name="G15" fmla="+- G11 10800 0"/>
                <a:gd name="G16" fmla="+- G12 10800 0"/>
                <a:gd name="G17" fmla="+- G13 10800 0"/>
                <a:gd name="G18" fmla="+- G14 10800 0"/>
                <a:gd name="G19" fmla="*/ 5462 1 2"/>
                <a:gd name="G20" fmla="+- G19 5400 0"/>
                <a:gd name="G21" fmla="cos G20 5982799"/>
                <a:gd name="G22" fmla="sin G20 5982799"/>
                <a:gd name="G23" fmla="+- G21 10800 0"/>
                <a:gd name="G24" fmla="+- G12 G23 G22"/>
                <a:gd name="G25" fmla="+- G22 G23 G11"/>
                <a:gd name="G26" fmla="cos 10800 5982799"/>
                <a:gd name="G27" fmla="sin 10800 5982799"/>
                <a:gd name="G28" fmla="cos 5462 5982799"/>
                <a:gd name="G29" fmla="sin 5462 5982799"/>
                <a:gd name="G30" fmla="+- G26 10800 0"/>
                <a:gd name="G31" fmla="+- G27 10800 0"/>
                <a:gd name="G32" fmla="+- G28 10800 0"/>
                <a:gd name="G33" fmla="+- G29 10800 0"/>
                <a:gd name="G34" fmla="+- G19 5400 0"/>
                <a:gd name="G35" fmla="cos G34 -6379292"/>
                <a:gd name="G36" fmla="sin G34 -6379292"/>
                <a:gd name="G37" fmla="+/ -6379292 5982799 2"/>
                <a:gd name="T2" fmla="*/ 180 256 1"/>
                <a:gd name="T3" fmla="*/ 0 256 1"/>
                <a:gd name="G38" fmla="+- G37 T2 T3"/>
                <a:gd name="G39" fmla="?: G2 G37 G38"/>
                <a:gd name="G40" fmla="cos 10800 G39"/>
                <a:gd name="G41" fmla="sin 10800 G39"/>
                <a:gd name="G42" fmla="cos 5462 G39"/>
                <a:gd name="G43" fmla="sin 5462 G39"/>
                <a:gd name="G44" fmla="+- G40 10800 0"/>
                <a:gd name="G45" fmla="+- G41 10800 0"/>
                <a:gd name="G46" fmla="+- G42 10800 0"/>
                <a:gd name="G47" fmla="+- G43 10800 0"/>
                <a:gd name="G48" fmla="+- G35 10800 0"/>
                <a:gd name="G49" fmla="+- G36 10800 0"/>
                <a:gd name="T4" fmla="*/ 21584 w 21600"/>
                <a:gd name="T5" fmla="*/ 10230 h 21600"/>
                <a:gd name="T6" fmla="*/ 9761 w 21600"/>
                <a:gd name="T7" fmla="*/ 2735 h 21600"/>
                <a:gd name="T8" fmla="*/ 16254 w 21600"/>
                <a:gd name="T9" fmla="*/ 10511 h 21600"/>
                <a:gd name="T10" fmla="*/ 10496 w 21600"/>
                <a:gd name="T11" fmla="*/ 24296 h 21600"/>
                <a:gd name="T12" fmla="*/ 5249 w 21600"/>
                <a:gd name="T13" fmla="*/ 18807 h 21600"/>
                <a:gd name="T14" fmla="*/ 10737 w 21600"/>
                <a:gd name="T15" fmla="*/ 1356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677" y="16260"/>
                  </a:moveTo>
                  <a:cubicBezTo>
                    <a:pt x="10717" y="16261"/>
                    <a:pt x="10758" y="16262"/>
                    <a:pt x="10800" y="16262"/>
                  </a:cubicBezTo>
                  <a:cubicBezTo>
                    <a:pt x="13816" y="16262"/>
                    <a:pt x="16262" y="13816"/>
                    <a:pt x="16262" y="10800"/>
                  </a:cubicBezTo>
                  <a:cubicBezTo>
                    <a:pt x="16262" y="7783"/>
                    <a:pt x="13816" y="5338"/>
                    <a:pt x="10800" y="5338"/>
                  </a:cubicBezTo>
                  <a:cubicBezTo>
                    <a:pt x="10566" y="5337"/>
                    <a:pt x="10333" y="5352"/>
                    <a:pt x="10102" y="5382"/>
                  </a:cubicBezTo>
                  <a:lnTo>
                    <a:pt x="9420" y="88"/>
                  </a:lnTo>
                  <a:cubicBezTo>
                    <a:pt x="9877" y="29"/>
                    <a:pt x="10338" y="-1"/>
                    <a:pt x="10800" y="0"/>
                  </a:cubicBezTo>
                  <a:cubicBezTo>
                    <a:pt x="16764" y="0"/>
                    <a:pt x="21600" y="4835"/>
                    <a:pt x="21600" y="10800"/>
                  </a:cubicBezTo>
                  <a:cubicBezTo>
                    <a:pt x="21600" y="16764"/>
                    <a:pt x="16764" y="21600"/>
                    <a:pt x="10800" y="21600"/>
                  </a:cubicBezTo>
                  <a:cubicBezTo>
                    <a:pt x="10718" y="21600"/>
                    <a:pt x="10637" y="21599"/>
                    <a:pt x="10556" y="21597"/>
                  </a:cubicBezTo>
                  <a:lnTo>
                    <a:pt x="10496" y="24296"/>
                  </a:lnTo>
                  <a:lnTo>
                    <a:pt x="5249" y="18807"/>
                  </a:lnTo>
                  <a:lnTo>
                    <a:pt x="10737" y="13561"/>
                  </a:lnTo>
                  <a:lnTo>
                    <a:pt x="10677" y="16260"/>
                  </a:lnTo>
                  <a:close/>
                </a:path>
              </a:pathLst>
            </a:custGeom>
            <a:solidFill>
              <a:schemeClr val="accent1"/>
            </a:solidFill>
            <a:ln w="12700" cap="sq">
              <a:solidFill>
                <a:schemeClr val="tx1"/>
              </a:solidFill>
              <a:miter lim="800000"/>
              <a:headEnd type="none" w="sm" len="sm"/>
              <a:tailEnd type="none" w="sm" len="sm"/>
            </a:ln>
            <a:effectLst/>
          </p:spPr>
          <p:txBody>
            <a:bodyPr wrap="none" anchor="ctr"/>
            <a:lstStyle/>
            <a:p>
              <a:endParaRPr lang="en-US" b="1" dirty="0"/>
            </a:p>
          </p:txBody>
        </p:sp>
        <p:sp>
          <p:nvSpPr>
            <p:cNvPr id="1005591" name="AutoShape 23"/>
            <p:cNvSpPr>
              <a:spLocks noChangeArrowheads="1"/>
            </p:cNvSpPr>
            <p:nvPr/>
          </p:nvSpPr>
          <p:spPr bwMode="auto">
            <a:xfrm rot="10800000">
              <a:off x="2262188" y="4206875"/>
              <a:ext cx="1057275" cy="976313"/>
            </a:xfrm>
            <a:custGeom>
              <a:avLst/>
              <a:gdLst>
                <a:gd name="G0" fmla="+- -5770812 0 0"/>
                <a:gd name="G1" fmla="+- 5843126 0 0"/>
                <a:gd name="G2" fmla="+- -5770812 0 5843126"/>
                <a:gd name="G3" fmla="+- 10800 0 0"/>
                <a:gd name="G4" fmla="+- 0 0 -5770812"/>
                <a:gd name="T0" fmla="*/ 360 256 1"/>
                <a:gd name="T1" fmla="*/ 0 256 1"/>
                <a:gd name="G5" fmla="+- G2 T0 T1"/>
                <a:gd name="G6" fmla="?: G2 G2 G5"/>
                <a:gd name="G7" fmla="+- 0 0 G6"/>
                <a:gd name="G8" fmla="+- 4656 0 0"/>
                <a:gd name="G9" fmla="+- 0 0 5843126"/>
                <a:gd name="G10" fmla="+- 4656 0 2700"/>
                <a:gd name="G11" fmla="cos G10 -5770812"/>
                <a:gd name="G12" fmla="sin G10 -5770812"/>
                <a:gd name="G13" fmla="cos 13500 -5770812"/>
                <a:gd name="G14" fmla="sin 13500 -5770812"/>
                <a:gd name="G15" fmla="+- G11 10800 0"/>
                <a:gd name="G16" fmla="+- G12 10800 0"/>
                <a:gd name="G17" fmla="+- G13 10800 0"/>
                <a:gd name="G18" fmla="+- G14 10800 0"/>
                <a:gd name="G19" fmla="*/ 4656 1 2"/>
                <a:gd name="G20" fmla="+- G19 5400 0"/>
                <a:gd name="G21" fmla="cos G20 -5770812"/>
                <a:gd name="G22" fmla="sin G20 -5770812"/>
                <a:gd name="G23" fmla="+- G21 10800 0"/>
                <a:gd name="G24" fmla="+- G12 G23 G22"/>
                <a:gd name="G25" fmla="+- G22 G23 G11"/>
                <a:gd name="G26" fmla="cos 10800 -5770812"/>
                <a:gd name="G27" fmla="sin 10800 -5770812"/>
                <a:gd name="G28" fmla="cos 4656 -5770812"/>
                <a:gd name="G29" fmla="sin 4656 -5770812"/>
                <a:gd name="G30" fmla="+- G26 10800 0"/>
                <a:gd name="G31" fmla="+- G27 10800 0"/>
                <a:gd name="G32" fmla="+- G28 10800 0"/>
                <a:gd name="G33" fmla="+- G29 10800 0"/>
                <a:gd name="G34" fmla="+- G19 5400 0"/>
                <a:gd name="G35" fmla="cos G34 5843126"/>
                <a:gd name="G36" fmla="sin G34 5843126"/>
                <a:gd name="G37" fmla="+/ 5843126 -5770812 2"/>
                <a:gd name="T2" fmla="*/ 180 256 1"/>
                <a:gd name="T3" fmla="*/ 0 256 1"/>
                <a:gd name="G38" fmla="+- G37 T2 T3"/>
                <a:gd name="G39" fmla="?: G2 G37 G38"/>
                <a:gd name="G40" fmla="cos 10800 G39"/>
                <a:gd name="G41" fmla="sin 10800 G39"/>
                <a:gd name="G42" fmla="cos 4656 G39"/>
                <a:gd name="G43" fmla="sin 4656 G39"/>
                <a:gd name="G44" fmla="+- G40 10800 0"/>
                <a:gd name="G45" fmla="+- G41 10800 0"/>
                <a:gd name="G46" fmla="+- G42 10800 0"/>
                <a:gd name="G47" fmla="+- G43 10800 0"/>
                <a:gd name="G48" fmla="+- G35 10800 0"/>
                <a:gd name="G49" fmla="+- G36 10800 0"/>
                <a:gd name="T4" fmla="*/ 0 w 21600"/>
                <a:gd name="T5" fmla="*/ 10696 h 21600"/>
                <a:gd name="T6" fmla="*/ 10913 w 21600"/>
                <a:gd name="T7" fmla="*/ 18527 h 21600"/>
                <a:gd name="T8" fmla="*/ 6144 w 21600"/>
                <a:gd name="T9" fmla="*/ 10755 h 21600"/>
                <a:gd name="T10" fmla="*/ 11258 w 21600"/>
                <a:gd name="T11" fmla="*/ -2693 h 21600"/>
                <a:gd name="T12" fmla="*/ 16831 w 21600"/>
                <a:gd name="T13" fmla="*/ 3272 h 21600"/>
                <a:gd name="T14" fmla="*/ 10866 w 21600"/>
                <a:gd name="T15" fmla="*/ 884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957" y="6146"/>
                  </a:moveTo>
                  <a:cubicBezTo>
                    <a:pt x="10905" y="6144"/>
                    <a:pt x="10852" y="6144"/>
                    <a:pt x="10800" y="6144"/>
                  </a:cubicBezTo>
                  <a:cubicBezTo>
                    <a:pt x="8228" y="6144"/>
                    <a:pt x="6144" y="8228"/>
                    <a:pt x="6144" y="10800"/>
                  </a:cubicBezTo>
                  <a:cubicBezTo>
                    <a:pt x="6144" y="13371"/>
                    <a:pt x="8228" y="15456"/>
                    <a:pt x="10800" y="15456"/>
                  </a:cubicBezTo>
                  <a:cubicBezTo>
                    <a:pt x="10822" y="15456"/>
                    <a:pt x="10845" y="15455"/>
                    <a:pt x="10868" y="15455"/>
                  </a:cubicBezTo>
                  <a:lnTo>
                    <a:pt x="10958" y="21598"/>
                  </a:lnTo>
                  <a:cubicBezTo>
                    <a:pt x="10905" y="21599"/>
                    <a:pt x="10852" y="21599"/>
                    <a:pt x="10800" y="21600"/>
                  </a:cubicBezTo>
                  <a:cubicBezTo>
                    <a:pt x="4835" y="21600"/>
                    <a:pt x="0" y="16764"/>
                    <a:pt x="0" y="10800"/>
                  </a:cubicBezTo>
                  <a:cubicBezTo>
                    <a:pt x="0" y="4835"/>
                    <a:pt x="4835" y="0"/>
                    <a:pt x="10800" y="0"/>
                  </a:cubicBezTo>
                  <a:cubicBezTo>
                    <a:pt x="10922" y="-1"/>
                    <a:pt x="11044" y="2"/>
                    <a:pt x="11166" y="6"/>
                  </a:cubicBezTo>
                  <a:lnTo>
                    <a:pt x="11258" y="-2693"/>
                  </a:lnTo>
                  <a:lnTo>
                    <a:pt x="16831" y="3272"/>
                  </a:lnTo>
                  <a:lnTo>
                    <a:pt x="10866" y="8845"/>
                  </a:lnTo>
                  <a:lnTo>
                    <a:pt x="10957" y="6146"/>
                  </a:lnTo>
                  <a:close/>
                </a:path>
              </a:pathLst>
            </a:custGeom>
            <a:solidFill>
              <a:schemeClr val="accent1"/>
            </a:solidFill>
            <a:ln w="12700" cap="sq">
              <a:solidFill>
                <a:schemeClr val="tx1"/>
              </a:solidFill>
              <a:miter lim="800000"/>
              <a:headEnd type="none" w="sm" len="sm"/>
              <a:tailEnd type="none" w="sm" len="sm"/>
            </a:ln>
            <a:effectLst/>
          </p:spPr>
          <p:txBody>
            <a:bodyPr wrap="none" anchor="ctr"/>
            <a:lstStyle/>
            <a:p>
              <a:endParaRPr lang="en-US" b="1" dirty="0"/>
            </a:p>
          </p:txBody>
        </p:sp>
        <p:sp>
          <p:nvSpPr>
            <p:cNvPr id="1005592" name="Line 24"/>
            <p:cNvSpPr>
              <a:spLocks noChangeShapeType="1"/>
            </p:cNvSpPr>
            <p:nvPr/>
          </p:nvSpPr>
          <p:spPr bwMode="auto">
            <a:xfrm flipH="1">
              <a:off x="3614738" y="3497263"/>
              <a:ext cx="850900" cy="0"/>
            </a:xfrm>
            <a:prstGeom prst="line">
              <a:avLst/>
            </a:prstGeom>
            <a:noFill/>
            <a:ln w="12700" cap="sq">
              <a:solidFill>
                <a:schemeClr val="tx1"/>
              </a:solidFill>
              <a:round/>
              <a:headEnd type="triangle" w="lg" len="med"/>
              <a:tailEnd type="triangle" w="lg" len="med"/>
            </a:ln>
            <a:effectLst/>
          </p:spPr>
          <p:txBody>
            <a:bodyPr wrap="none"/>
            <a:lstStyle/>
            <a:p>
              <a:endParaRPr lang="en-US" b="1" dirty="0"/>
            </a:p>
          </p:txBody>
        </p:sp>
        <p:sp>
          <p:nvSpPr>
            <p:cNvPr id="1005593" name="Text Box 25"/>
            <p:cNvSpPr txBox="1">
              <a:spLocks noChangeArrowheads="1"/>
            </p:cNvSpPr>
            <p:nvPr/>
          </p:nvSpPr>
          <p:spPr bwMode="auto">
            <a:xfrm>
              <a:off x="1835150" y="2681288"/>
              <a:ext cx="1689100" cy="923330"/>
            </a:xfrm>
            <a:prstGeom prst="rect">
              <a:avLst/>
            </a:prstGeom>
            <a:noFill/>
            <a:ln w="12700" cap="sq">
              <a:noFill/>
              <a:miter lim="800000"/>
              <a:headEnd type="none" w="sm" len="sm"/>
              <a:tailEnd type="none" w="sm" len="sm"/>
            </a:ln>
            <a:effectLst/>
          </p:spPr>
          <p:txBody>
            <a:bodyPr wrap="square">
              <a:spAutoFit/>
            </a:bodyPr>
            <a:lstStyle/>
            <a:p>
              <a:pPr eaLnBrk="1" hangingPunct="1"/>
              <a:r>
                <a:rPr lang="en-GB" b="1" dirty="0" err="1" smtClean="0">
                  <a:solidFill>
                    <a:schemeClr val="bg1"/>
                  </a:solidFill>
                </a:rPr>
                <a:t>Proceso</a:t>
              </a:r>
              <a:r>
                <a:rPr lang="en-GB" b="1" dirty="0" smtClean="0">
                  <a:solidFill>
                    <a:schemeClr val="bg1"/>
                  </a:solidFill>
                </a:rPr>
                <a:t> de </a:t>
              </a:r>
              <a:r>
                <a:rPr lang="en-GB" b="1" dirty="0" err="1" smtClean="0">
                  <a:solidFill>
                    <a:schemeClr val="bg1"/>
                  </a:solidFill>
                </a:rPr>
                <a:t>Gestión</a:t>
              </a:r>
              <a:r>
                <a:rPr lang="en-GB" b="1" dirty="0" smtClean="0">
                  <a:solidFill>
                    <a:schemeClr val="bg1"/>
                  </a:solidFill>
                </a:rPr>
                <a:t> de la </a:t>
              </a:r>
              <a:r>
                <a:rPr lang="en-GB" b="1" dirty="0" err="1" smtClean="0">
                  <a:solidFill>
                    <a:schemeClr val="bg1"/>
                  </a:solidFill>
                </a:rPr>
                <a:t>Configuración</a:t>
              </a:r>
              <a:endParaRPr lang="en-US" b="1" dirty="0">
                <a:solidFill>
                  <a:schemeClr val="bg1"/>
                </a:solidFill>
              </a:endParaRPr>
            </a:p>
          </p:txBody>
        </p:sp>
        <p:sp>
          <p:nvSpPr>
            <p:cNvPr id="1005594" name="Line 26"/>
            <p:cNvSpPr>
              <a:spLocks noChangeShapeType="1"/>
            </p:cNvSpPr>
            <p:nvPr/>
          </p:nvSpPr>
          <p:spPr bwMode="auto">
            <a:xfrm flipH="1">
              <a:off x="3625850" y="5145088"/>
              <a:ext cx="815975" cy="0"/>
            </a:xfrm>
            <a:prstGeom prst="line">
              <a:avLst/>
            </a:prstGeom>
            <a:noFill/>
            <a:ln w="12700" cap="sq">
              <a:solidFill>
                <a:schemeClr val="tx1"/>
              </a:solidFill>
              <a:round/>
              <a:headEnd type="triangle" w="lg" len="med"/>
              <a:tailEnd type="triangle" w="lg" len="med"/>
            </a:ln>
            <a:effectLst/>
          </p:spPr>
          <p:txBody>
            <a:bodyPr wrap="none"/>
            <a:lstStyle/>
            <a:p>
              <a:endParaRPr lang="en-US"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103</a:t>
            </a:fld>
            <a:endParaRPr lang="en-US" dirty="0"/>
          </a:p>
        </p:txBody>
      </p:sp>
    </p:spTree>
    <p:extLst>
      <p:ext uri="{BB962C8B-B14F-4D97-AF65-F5344CB8AC3E}">
        <p14:creationId xmlns:p14="http://schemas.microsoft.com/office/powerpoint/2010/main" xmlns="" val="184913323"/>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31" name="Rectangle 15"/>
          <p:cNvSpPr>
            <a:spLocks noGrp="1" noChangeArrowheads="1"/>
          </p:cNvSpPr>
          <p:nvPr>
            <p:ph type="title"/>
          </p:nvPr>
        </p:nvSpPr>
        <p:spPr>
          <a:xfrm>
            <a:off x="0" y="0"/>
            <a:ext cx="6858000" cy="761999"/>
          </a:xfrm>
        </p:spPr>
        <p:txBody>
          <a:bodyPr/>
          <a:lstStyle/>
          <a:p>
            <a:r>
              <a:rPr lang="en-GB" dirty="0" err="1" smtClean="0"/>
              <a:t>Documentos</a:t>
            </a:r>
            <a:r>
              <a:rPr lang="en-GB" dirty="0" smtClean="0"/>
              <a:t> Claves – </a:t>
            </a:r>
            <a:r>
              <a:rPr lang="en-GB" dirty="0" err="1" smtClean="0"/>
              <a:t>Solicitud</a:t>
            </a:r>
            <a:r>
              <a:rPr lang="en-GB" dirty="0" smtClean="0"/>
              <a:t> de </a:t>
            </a:r>
            <a:r>
              <a:rPr lang="en-GB" dirty="0" err="1" smtClean="0"/>
              <a:t>Cambio</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821385165"/>
              </p:ext>
            </p:extLst>
          </p:nvPr>
        </p:nvGraphicFramePr>
        <p:xfrm>
          <a:off x="228600" y="838200"/>
          <a:ext cx="6400800" cy="5420838"/>
        </p:xfrm>
        <a:graphic>
          <a:graphicData uri="http://schemas.openxmlformats.org/drawingml/2006/table">
            <a:tbl>
              <a:tblPr firstRow="1" firstCol="1" bandRow="1">
                <a:tableStyleId>{9D7B26C5-4107-4FEC-AEDC-1716B250A1EF}</a:tableStyleId>
              </a:tblPr>
              <a:tblGrid>
                <a:gridCol w="2466307"/>
                <a:gridCol w="155406"/>
                <a:gridCol w="3779087"/>
              </a:tblGrid>
              <a:tr h="252988">
                <a:tc>
                  <a:txBody>
                    <a:bodyPr/>
                    <a:lstStyle/>
                    <a:p>
                      <a:pPr marL="0" marR="0" algn="l">
                        <a:spcBef>
                          <a:spcPts val="0"/>
                        </a:spcBef>
                        <a:spcAft>
                          <a:spcPts val="0"/>
                        </a:spcAft>
                        <a:tabLst>
                          <a:tab pos="2637155" algn="ctr"/>
                          <a:tab pos="5274310" algn="r"/>
                        </a:tabLst>
                      </a:pPr>
                      <a:r>
                        <a:rPr lang="en-GB" sz="1050" dirty="0">
                          <a:effectLst/>
                        </a:rPr>
                        <a:t>Change Request: </a:t>
                      </a:r>
                      <a:endParaRPr lang="en-US" sz="1000" dirty="0">
                        <a:effectLst/>
                      </a:endParaRPr>
                    </a:p>
                    <a:p>
                      <a:pPr marL="45720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gridSpan="2">
                  <a:txBody>
                    <a:bodyPr/>
                    <a:lstStyle/>
                    <a:p>
                      <a:pPr marL="0" marR="0" algn="l">
                        <a:spcBef>
                          <a:spcPts val="0"/>
                        </a:spcBef>
                        <a:spcAft>
                          <a:spcPts val="0"/>
                        </a:spcAft>
                      </a:pPr>
                      <a:r>
                        <a:rPr lang="en-GB" sz="1000" dirty="0">
                          <a:effectLst/>
                        </a:rPr>
                        <a:t> </a:t>
                      </a:r>
                      <a:endParaRPr lang="en-US" sz="1000" dirty="0">
                        <a:effectLst/>
                      </a:endParaRPr>
                    </a:p>
                    <a:p>
                      <a:pPr marL="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252988">
                <a:tc>
                  <a:txBody>
                    <a:bodyPr/>
                    <a:lstStyle/>
                    <a:p>
                      <a:pPr marL="0" marR="0" algn="l">
                        <a:spcBef>
                          <a:spcPts val="0"/>
                        </a:spcBef>
                        <a:spcAft>
                          <a:spcPts val="0"/>
                        </a:spcAft>
                        <a:tabLst>
                          <a:tab pos="2637155" algn="ctr"/>
                          <a:tab pos="5274310" algn="r"/>
                        </a:tabLst>
                      </a:pPr>
                      <a:r>
                        <a:rPr lang="en-GB" sz="1050" dirty="0">
                          <a:effectLst/>
                        </a:rPr>
                        <a:t>Activity Description: </a:t>
                      </a:r>
                      <a:endParaRPr lang="en-US" sz="1000" dirty="0">
                        <a:effectLst/>
                      </a:endParaRPr>
                    </a:p>
                    <a:p>
                      <a:pPr marL="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gridSpan="2">
                  <a:txBody>
                    <a:bodyPr/>
                    <a:lstStyle/>
                    <a:p>
                      <a:pPr marL="0" marR="0" algn="l">
                        <a:spcBef>
                          <a:spcPts val="0"/>
                        </a:spcBef>
                        <a:spcAft>
                          <a:spcPts val="0"/>
                        </a:spcAft>
                      </a:pPr>
                      <a:r>
                        <a:rPr lang="en-GB" sz="1000" dirty="0">
                          <a:effectLst/>
                        </a:rPr>
                        <a:t> </a:t>
                      </a:r>
                      <a:endParaRPr lang="en-US" sz="1000" dirty="0">
                        <a:effectLst/>
                      </a:endParaRPr>
                    </a:p>
                    <a:p>
                      <a:pPr marL="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384542">
                <a:tc>
                  <a:txBody>
                    <a:bodyPr/>
                    <a:lstStyle/>
                    <a:p>
                      <a:pPr marL="0" marR="0" algn="l">
                        <a:spcBef>
                          <a:spcPts val="0"/>
                        </a:spcBef>
                        <a:spcAft>
                          <a:spcPts val="0"/>
                        </a:spcAft>
                        <a:tabLst>
                          <a:tab pos="2637155" algn="ctr"/>
                          <a:tab pos="5274310" algn="r"/>
                        </a:tabLst>
                      </a:pPr>
                      <a:r>
                        <a:rPr lang="en-GB" sz="1050" dirty="0">
                          <a:effectLst/>
                        </a:rPr>
                        <a:t>Description of Change Request: </a:t>
                      </a:r>
                      <a:endParaRPr lang="en-US" sz="1000" dirty="0">
                        <a:effectLst/>
                      </a:endParaRPr>
                    </a:p>
                    <a:p>
                      <a:pPr marL="0" marR="0" algn="l">
                        <a:spcBef>
                          <a:spcPts val="0"/>
                        </a:spcBef>
                        <a:spcAft>
                          <a:spcPts val="0"/>
                        </a:spcAft>
                      </a:pPr>
                      <a:r>
                        <a:rPr lang="en-GB" sz="1000" dirty="0">
                          <a:effectLst/>
                        </a:rPr>
                        <a:t> </a:t>
                      </a:r>
                      <a:endParaRPr lang="en-US" sz="1000" dirty="0">
                        <a:solidFill>
                          <a:srgbClr val="000000"/>
                        </a:solidFill>
                        <a:effectLst/>
                        <a:latin typeface="Arial"/>
                        <a:ea typeface="Calibri"/>
                      </a:endParaRPr>
                    </a:p>
                  </a:txBody>
                  <a:tcPr marL="45538" marR="45538" marT="0" marB="0"/>
                </a:tc>
                <a:tc gridSpan="2">
                  <a:txBody>
                    <a:bodyPr/>
                    <a:lstStyle/>
                    <a:p>
                      <a:pPr marL="0" marR="0" algn="l">
                        <a:spcBef>
                          <a:spcPts val="0"/>
                        </a:spcBef>
                        <a:spcAft>
                          <a:spcPts val="0"/>
                        </a:spcAft>
                      </a:pPr>
                      <a:r>
                        <a:rPr lang="en-GB" sz="1000" dirty="0">
                          <a:effectLst/>
                        </a:rPr>
                        <a:t> </a:t>
                      </a:r>
                      <a:endParaRPr lang="en-US" sz="1000" dirty="0">
                        <a:effectLst/>
                      </a:endParaRPr>
                    </a:p>
                    <a:p>
                      <a:pPr marL="0" marR="0" algn="l">
                        <a:spcBef>
                          <a:spcPts val="0"/>
                        </a:spcBef>
                        <a:spcAft>
                          <a:spcPts val="0"/>
                        </a:spcAft>
                      </a:pPr>
                      <a:r>
                        <a:rPr lang="en-GB" sz="1000" dirty="0">
                          <a:effectLst/>
                        </a:rPr>
                        <a:t> </a:t>
                      </a:r>
                      <a:endParaRPr lang="en-US" sz="1000" dirty="0">
                        <a:solidFill>
                          <a:srgbClr val="000000"/>
                        </a:solidFill>
                        <a:effectLst/>
                        <a:latin typeface="Arial"/>
                        <a:ea typeface="Calibri"/>
                      </a:endParaRPr>
                    </a:p>
                  </a:txBody>
                  <a:tcPr marL="45538" marR="45538" marT="0" marB="0"/>
                </a:tc>
                <a:tc hMerge="1">
                  <a:txBody>
                    <a:bodyPr/>
                    <a:lstStyle/>
                    <a:p>
                      <a:endParaRPr lang="en-US"/>
                    </a:p>
                  </a:txBody>
                  <a:tcPr/>
                </a:tc>
              </a:tr>
              <a:tr h="364303">
                <a:tc>
                  <a:txBody>
                    <a:bodyPr/>
                    <a:lstStyle/>
                    <a:p>
                      <a:pPr marL="0" marR="0" algn="l">
                        <a:spcBef>
                          <a:spcPts val="0"/>
                        </a:spcBef>
                        <a:spcAft>
                          <a:spcPts val="0"/>
                        </a:spcAft>
                      </a:pPr>
                      <a:r>
                        <a:rPr lang="en-GB" sz="1000" dirty="0">
                          <a:effectLst/>
                        </a:rPr>
                        <a:t>Reason for Change: </a:t>
                      </a:r>
                      <a:endParaRPr lang="en-US" sz="1000" dirty="0">
                        <a:effectLst/>
                      </a:endParaRPr>
                    </a:p>
                    <a:p>
                      <a:pPr marL="0" marR="0" algn="l">
                        <a:spcBef>
                          <a:spcPts val="0"/>
                        </a:spcBef>
                        <a:spcAft>
                          <a:spcPts val="0"/>
                        </a:spcAft>
                        <a:tabLst>
                          <a:tab pos="2637155" algn="ctr"/>
                          <a:tab pos="5274310" algn="r"/>
                        </a:tabLst>
                      </a:pPr>
                      <a:r>
                        <a:rPr lang="en-GB" sz="1600" dirty="0">
                          <a:effectLst/>
                        </a:rPr>
                        <a:t> </a:t>
                      </a:r>
                      <a:endParaRPr lang="en-US" sz="1000" dirty="0">
                        <a:effectLst/>
                        <a:latin typeface="Arial"/>
                        <a:ea typeface="Times New Roman"/>
                        <a:cs typeface="Times New Roman"/>
                      </a:endParaRPr>
                    </a:p>
                  </a:txBody>
                  <a:tcPr marL="45538" marR="45538" marT="0" marB="0"/>
                </a:tc>
                <a:tc gridSpan="2">
                  <a:txBody>
                    <a:bodyPr/>
                    <a:lstStyle/>
                    <a:p>
                      <a:pPr marL="0" marR="0" algn="l">
                        <a:spcBef>
                          <a:spcPts val="0"/>
                        </a:spcBef>
                        <a:spcAft>
                          <a:spcPts val="0"/>
                        </a:spcAft>
                      </a:pPr>
                      <a:r>
                        <a:rPr lang="en-GB" sz="1600" dirty="0">
                          <a:effectLst/>
                        </a:rPr>
                        <a:t> </a:t>
                      </a:r>
                      <a:endParaRPr lang="en-US" sz="1000" dirty="0">
                        <a:effectLst/>
                      </a:endParaRPr>
                    </a:p>
                    <a:p>
                      <a:pPr marL="0" marR="0" algn="l">
                        <a:spcBef>
                          <a:spcPts val="0"/>
                        </a:spcBef>
                        <a:spcAft>
                          <a:spcPts val="0"/>
                        </a:spcAft>
                        <a:tabLst>
                          <a:tab pos="2637155" algn="ctr"/>
                          <a:tab pos="5274310" algn="r"/>
                        </a:tabLst>
                      </a:pPr>
                      <a:r>
                        <a:rPr lang="en-GB" sz="16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161913">
                <a:tc gridSpan="3">
                  <a:txBody>
                    <a:bodyPr/>
                    <a:lstStyle/>
                    <a:p>
                      <a:pPr marL="0" marR="0" algn="ctr">
                        <a:spcBef>
                          <a:spcPts val="0"/>
                        </a:spcBef>
                        <a:spcAft>
                          <a:spcPts val="0"/>
                        </a:spcAft>
                        <a:tabLst>
                          <a:tab pos="2637155" algn="ctr"/>
                          <a:tab pos="5274310" algn="r"/>
                        </a:tabLst>
                      </a:pPr>
                      <a:r>
                        <a:rPr lang="en-GB" sz="1400" dirty="0">
                          <a:effectLst/>
                        </a:rPr>
                        <a:t>CHANGE IMPACT</a:t>
                      </a:r>
                      <a:endParaRPr lang="en-US" sz="1000" dirty="0">
                        <a:effectLst/>
                        <a:latin typeface="Arial"/>
                        <a:ea typeface="Times New Roman"/>
                        <a:cs typeface="Times New Roman"/>
                      </a:endParaRPr>
                    </a:p>
                  </a:txBody>
                  <a:tcPr marL="45538" marR="45538" marT="0" marB="0"/>
                </a:tc>
                <a:tc hMerge="1">
                  <a:txBody>
                    <a:bodyPr/>
                    <a:lstStyle/>
                    <a:p>
                      <a:endParaRPr lang="en-US"/>
                    </a:p>
                  </a:txBody>
                  <a:tcPr/>
                </a:tc>
                <a:tc hMerge="1">
                  <a:txBody>
                    <a:bodyPr/>
                    <a:lstStyle/>
                    <a:p>
                      <a:endParaRPr lang="en-US"/>
                    </a:p>
                  </a:txBody>
                  <a:tcPr/>
                </a:tc>
              </a:tr>
              <a:tr h="219257">
                <a:tc>
                  <a:txBody>
                    <a:bodyPr/>
                    <a:lstStyle/>
                    <a:p>
                      <a:pPr marL="0" marR="0" algn="l" defTabSz="914400" rtl="0" eaLnBrk="1" latinLnBrk="0" hangingPunct="1">
                        <a:spcBef>
                          <a:spcPts val="0"/>
                        </a:spcBef>
                        <a:spcAft>
                          <a:spcPts val="0"/>
                        </a:spcAft>
                        <a:tabLst>
                          <a:tab pos="2637155" algn="ctr"/>
                          <a:tab pos="5274310" algn="r"/>
                        </a:tabLst>
                      </a:pPr>
                      <a:r>
                        <a:rPr lang="en-GB" sz="1600" b="1" kern="1200" dirty="0">
                          <a:solidFill>
                            <a:schemeClr val="tx1"/>
                          </a:solidFill>
                          <a:effectLst>
                            <a:outerShdw blurRad="38100" dist="38100" dir="2700000" algn="tl">
                              <a:srgbClr val="000000">
                                <a:alpha val="43137"/>
                              </a:srgbClr>
                            </a:outerShdw>
                          </a:effectLst>
                          <a:latin typeface="+mn-lt"/>
                          <a:ea typeface="+mn-ea"/>
                          <a:cs typeface="+mn-cs"/>
                        </a:rPr>
                        <a:t>Impact on Schedule: </a:t>
                      </a:r>
                      <a:endParaRPr lang="en-US" sz="1600" b="1" kern="1200" dirty="0">
                        <a:solidFill>
                          <a:schemeClr val="tx1"/>
                        </a:solidFill>
                        <a:effectLst>
                          <a:outerShdw blurRad="38100" dist="38100" dir="2700000" algn="tl">
                            <a:srgbClr val="000000">
                              <a:alpha val="43137"/>
                            </a:srgbClr>
                          </a:outerShdw>
                        </a:effectLst>
                        <a:latin typeface="+mn-lt"/>
                        <a:ea typeface="+mn-ea"/>
                        <a:cs typeface="+mn-cs"/>
                      </a:endParaRPr>
                    </a:p>
                  </a:txBody>
                  <a:tcPr marL="45538" marR="45538" marT="0" marB="0"/>
                </a:tc>
                <a:tc gridSpan="2">
                  <a:txBody>
                    <a:bodyPr/>
                    <a:lstStyle/>
                    <a:p>
                      <a:pPr marL="0" marR="0" algn="l">
                        <a:spcBef>
                          <a:spcPts val="0"/>
                        </a:spcBef>
                        <a:spcAft>
                          <a:spcPts val="0"/>
                        </a:spcAft>
                        <a:tabLst>
                          <a:tab pos="2637155" algn="ctr"/>
                          <a:tab pos="5274310" algn="r"/>
                        </a:tabLst>
                      </a:pPr>
                      <a:r>
                        <a:rPr lang="en-GB" sz="16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182152">
                <a:tc>
                  <a:txBody>
                    <a:bodyPr/>
                    <a:lstStyle/>
                    <a:p>
                      <a:pPr marL="0" marR="0" algn="l">
                        <a:spcBef>
                          <a:spcPts val="0"/>
                        </a:spcBef>
                        <a:spcAft>
                          <a:spcPts val="0"/>
                        </a:spcAft>
                        <a:tabLst>
                          <a:tab pos="2637155" algn="ctr"/>
                          <a:tab pos="5274310" algn="r"/>
                        </a:tabLst>
                      </a:pPr>
                      <a:r>
                        <a:rPr lang="en-GB" sz="1600" dirty="0">
                          <a:effectLst>
                            <a:outerShdw blurRad="38100" dist="38100" dir="2700000" algn="tl">
                              <a:srgbClr val="000000">
                                <a:alpha val="43137"/>
                              </a:srgbClr>
                            </a:outerShdw>
                          </a:effectLst>
                        </a:rPr>
                        <a:t>Impact on Cost: </a:t>
                      </a:r>
                      <a:endParaRPr lang="en-US" sz="1600" dirty="0">
                        <a:effectLst>
                          <a:outerShdw blurRad="38100" dist="38100" dir="2700000" algn="tl">
                            <a:srgbClr val="000000">
                              <a:alpha val="43137"/>
                            </a:srgbClr>
                          </a:outerShdw>
                        </a:effectLst>
                        <a:latin typeface="Arial"/>
                        <a:ea typeface="Times New Roman"/>
                        <a:cs typeface="Times New Roman"/>
                      </a:endParaRPr>
                    </a:p>
                  </a:txBody>
                  <a:tcPr marL="45538" marR="45538" marT="0" marB="0"/>
                </a:tc>
                <a:tc gridSpan="2">
                  <a:txBody>
                    <a:bodyPr/>
                    <a:lstStyle/>
                    <a:p>
                      <a:pPr marL="0" marR="0" algn="l">
                        <a:spcBef>
                          <a:spcPts val="0"/>
                        </a:spcBef>
                        <a:spcAft>
                          <a:spcPts val="0"/>
                        </a:spcAft>
                        <a:tabLst>
                          <a:tab pos="2637155" algn="ctr"/>
                          <a:tab pos="5274310" algn="r"/>
                        </a:tabLst>
                      </a:pPr>
                      <a:r>
                        <a:rPr lang="en-GB" sz="16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121434">
                <a:tc>
                  <a:txBody>
                    <a:bodyPr/>
                    <a:lstStyle/>
                    <a:p>
                      <a:pPr marL="0" marR="0" algn="l" defTabSz="914400" rtl="0" eaLnBrk="1" latinLnBrk="0" hangingPunct="1">
                        <a:spcBef>
                          <a:spcPts val="0"/>
                        </a:spcBef>
                        <a:spcAft>
                          <a:spcPts val="0"/>
                        </a:spcAft>
                        <a:tabLst>
                          <a:tab pos="2637155" algn="ctr"/>
                          <a:tab pos="5274310" algn="r"/>
                        </a:tabLst>
                      </a:pPr>
                      <a:r>
                        <a:rPr lang="en-GB" sz="1600" b="1" kern="1200" dirty="0">
                          <a:solidFill>
                            <a:schemeClr val="tx1"/>
                          </a:solidFill>
                          <a:effectLst>
                            <a:outerShdw blurRad="38100" dist="38100" dir="2700000" algn="tl">
                              <a:srgbClr val="000000">
                                <a:alpha val="43137"/>
                              </a:srgbClr>
                            </a:outerShdw>
                          </a:effectLst>
                          <a:latin typeface="+mn-lt"/>
                          <a:ea typeface="+mn-ea"/>
                          <a:cs typeface="+mn-cs"/>
                        </a:rPr>
                        <a:t>Impact on Scope: </a:t>
                      </a:r>
                      <a:endParaRPr lang="en-US" sz="1600" b="1" kern="1200" dirty="0">
                        <a:solidFill>
                          <a:schemeClr val="tx1"/>
                        </a:solidFill>
                        <a:effectLst>
                          <a:outerShdw blurRad="38100" dist="38100" dir="2700000" algn="tl">
                            <a:srgbClr val="000000">
                              <a:alpha val="43137"/>
                            </a:srgbClr>
                          </a:outerShdw>
                        </a:effectLst>
                        <a:latin typeface="+mn-lt"/>
                        <a:ea typeface="+mn-ea"/>
                        <a:cs typeface="+mn-cs"/>
                      </a:endParaRPr>
                    </a:p>
                  </a:txBody>
                  <a:tcPr marL="45538" marR="45538" marT="0" marB="0"/>
                </a:tc>
                <a:tc gridSpan="2">
                  <a:txBody>
                    <a:bodyPr/>
                    <a:lstStyle/>
                    <a:p>
                      <a:pPr marL="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223473">
                <a:tc>
                  <a:txBody>
                    <a:bodyPr/>
                    <a:lstStyle/>
                    <a:p>
                      <a:pPr marL="0" marR="0" algn="l">
                        <a:spcBef>
                          <a:spcPts val="0"/>
                        </a:spcBef>
                        <a:spcAft>
                          <a:spcPts val="0"/>
                        </a:spcAft>
                        <a:tabLst>
                          <a:tab pos="2637155" algn="ctr"/>
                          <a:tab pos="5274310" algn="r"/>
                        </a:tabLst>
                      </a:pPr>
                      <a:r>
                        <a:rPr lang="en-GB" sz="1400" dirty="0">
                          <a:effectLst>
                            <a:outerShdw blurRad="38100" dist="38100" dir="2700000" algn="tl">
                              <a:srgbClr val="000000">
                                <a:alpha val="43137"/>
                              </a:srgbClr>
                            </a:outerShdw>
                          </a:effectLst>
                        </a:rPr>
                        <a:t>Impact on Environment:</a:t>
                      </a:r>
                      <a:endParaRPr lang="en-US" sz="1400" dirty="0">
                        <a:effectLst>
                          <a:outerShdw blurRad="38100" dist="38100" dir="2700000" algn="tl">
                            <a:srgbClr val="000000">
                              <a:alpha val="43137"/>
                            </a:srgbClr>
                          </a:outerShdw>
                        </a:effectLst>
                        <a:latin typeface="Arial"/>
                        <a:ea typeface="Times New Roman"/>
                        <a:cs typeface="Times New Roman"/>
                      </a:endParaRPr>
                    </a:p>
                  </a:txBody>
                  <a:tcPr marL="45538" marR="45538" marT="0" marB="0"/>
                </a:tc>
                <a:tc gridSpan="2">
                  <a:txBody>
                    <a:bodyPr/>
                    <a:lstStyle/>
                    <a:p>
                      <a:pPr marL="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232749">
                <a:tc>
                  <a:txBody>
                    <a:bodyPr/>
                    <a:lstStyle/>
                    <a:p>
                      <a:pPr marL="0" marR="0" algn="l" defTabSz="914400" rtl="0" eaLnBrk="1" latinLnBrk="0" hangingPunct="1">
                        <a:spcBef>
                          <a:spcPts val="0"/>
                        </a:spcBef>
                        <a:spcAft>
                          <a:spcPts val="0"/>
                        </a:spcAft>
                        <a:tabLst>
                          <a:tab pos="2637155" algn="ctr"/>
                          <a:tab pos="5274310" algn="r"/>
                        </a:tabLst>
                      </a:pPr>
                      <a:r>
                        <a:rPr lang="en-GB" sz="1600" b="1" kern="1200" dirty="0">
                          <a:solidFill>
                            <a:schemeClr val="tx1"/>
                          </a:solidFill>
                          <a:effectLst>
                            <a:outerShdw blurRad="38100" dist="38100" dir="2700000" algn="tl">
                              <a:srgbClr val="000000">
                                <a:alpha val="43137"/>
                              </a:srgbClr>
                            </a:outerShdw>
                          </a:effectLst>
                          <a:latin typeface="+mn-lt"/>
                          <a:ea typeface="+mn-ea"/>
                          <a:cs typeface="+mn-cs"/>
                        </a:rPr>
                        <a:t>Impact on Process: </a:t>
                      </a:r>
                      <a:endParaRPr lang="en-US" sz="1600" b="1" kern="1200" dirty="0">
                        <a:solidFill>
                          <a:schemeClr val="tx1"/>
                        </a:solidFill>
                        <a:effectLst>
                          <a:outerShdw blurRad="38100" dist="38100" dir="2700000" algn="tl">
                            <a:srgbClr val="000000">
                              <a:alpha val="43137"/>
                            </a:srgbClr>
                          </a:outerShdw>
                        </a:effectLst>
                        <a:latin typeface="+mn-lt"/>
                        <a:ea typeface="+mn-ea"/>
                        <a:cs typeface="+mn-cs"/>
                      </a:endParaRPr>
                    </a:p>
                  </a:txBody>
                  <a:tcPr marL="45538" marR="45538" marT="0" marB="0"/>
                </a:tc>
                <a:tc gridSpan="2">
                  <a:txBody>
                    <a:bodyPr/>
                    <a:lstStyle/>
                    <a:p>
                      <a:pPr marL="0" marR="0" algn="l">
                        <a:spcBef>
                          <a:spcPts val="0"/>
                        </a:spcBef>
                        <a:spcAft>
                          <a:spcPts val="0"/>
                        </a:spcAft>
                      </a:pPr>
                      <a:r>
                        <a:rPr lang="en-GB" sz="1000" dirty="0">
                          <a:effectLst/>
                        </a:rPr>
                        <a:t> </a:t>
                      </a:r>
                      <a:endParaRPr lang="en-US" sz="1000" dirty="0">
                        <a:effectLst/>
                      </a:endParaRPr>
                    </a:p>
                    <a:p>
                      <a:pPr marL="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317079">
                <a:tc>
                  <a:txBody>
                    <a:bodyPr/>
                    <a:lstStyle/>
                    <a:p>
                      <a:pPr marL="0" marR="0" algn="l">
                        <a:spcBef>
                          <a:spcPts val="0"/>
                        </a:spcBef>
                        <a:spcAft>
                          <a:spcPts val="1000"/>
                        </a:spcAft>
                      </a:pPr>
                      <a:r>
                        <a:rPr lang="en-GB" sz="1400" dirty="0">
                          <a:effectLst>
                            <a:outerShdw blurRad="38100" dist="38100" dir="2700000" algn="tl">
                              <a:srgbClr val="000000">
                                <a:alpha val="43137"/>
                              </a:srgbClr>
                            </a:outerShdw>
                          </a:effectLst>
                        </a:rPr>
                        <a:t>Impact on Product: </a:t>
                      </a:r>
                      <a:endParaRPr lang="en-US" sz="1400" dirty="0">
                        <a:effectLst>
                          <a:outerShdw blurRad="38100" dist="38100" dir="2700000" algn="tl">
                            <a:srgbClr val="000000">
                              <a:alpha val="43137"/>
                            </a:srgbClr>
                          </a:outerShdw>
                        </a:effectLst>
                      </a:endParaRPr>
                    </a:p>
                  </a:txBody>
                  <a:tcPr marL="45538" marR="45538" marT="0" marB="0"/>
                </a:tc>
                <a:tc gridSpan="2">
                  <a:txBody>
                    <a:bodyPr/>
                    <a:lstStyle/>
                    <a:p>
                      <a:pPr marL="0" marR="0" algn="l">
                        <a:spcBef>
                          <a:spcPts val="0"/>
                        </a:spcBef>
                        <a:spcAft>
                          <a:spcPts val="0"/>
                        </a:spcAft>
                      </a:pPr>
                      <a:r>
                        <a:rPr lang="en-GB" sz="1000" dirty="0">
                          <a:effectLst/>
                        </a:rPr>
                        <a:t> </a:t>
                      </a:r>
                      <a:endParaRPr lang="en-US" sz="1000" dirty="0">
                        <a:effectLst/>
                      </a:endParaRPr>
                    </a:p>
                    <a:p>
                      <a:pPr marL="0" marR="0" algn="l">
                        <a:spcBef>
                          <a:spcPts val="0"/>
                        </a:spcBef>
                        <a:spcAft>
                          <a:spcPts val="1000"/>
                        </a:spcAft>
                      </a:pPr>
                      <a:r>
                        <a:rPr lang="en-GB" sz="10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232749">
                <a:tc>
                  <a:txBody>
                    <a:bodyPr/>
                    <a:lstStyle/>
                    <a:p>
                      <a:pPr marL="0" marR="0" algn="l">
                        <a:spcBef>
                          <a:spcPts val="0"/>
                        </a:spcBef>
                        <a:spcAft>
                          <a:spcPts val="0"/>
                        </a:spcAft>
                        <a:tabLst>
                          <a:tab pos="2637155" algn="ctr"/>
                          <a:tab pos="5274310" algn="r"/>
                        </a:tabLst>
                      </a:pPr>
                      <a:r>
                        <a:rPr lang="en-GB" sz="1400" dirty="0">
                          <a:effectLst>
                            <a:outerShdw blurRad="38100" dist="38100" dir="2700000" algn="tl">
                              <a:srgbClr val="000000">
                                <a:alpha val="43137"/>
                              </a:srgbClr>
                            </a:outerShdw>
                          </a:effectLst>
                        </a:rPr>
                        <a:t>Impact on Personal:</a:t>
                      </a:r>
                      <a:endParaRPr lang="en-US" sz="1400" dirty="0">
                        <a:effectLst>
                          <a:outerShdw blurRad="38100" dist="38100" dir="2700000" algn="tl">
                            <a:srgbClr val="000000">
                              <a:alpha val="43137"/>
                            </a:srgbClr>
                          </a:outerShdw>
                        </a:effectLst>
                      </a:endParaRPr>
                    </a:p>
                    <a:p>
                      <a:pPr marL="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gridSpan="2">
                  <a:txBody>
                    <a:bodyPr/>
                    <a:lstStyle/>
                    <a:p>
                      <a:pPr marL="0" marR="0" algn="l">
                        <a:spcBef>
                          <a:spcPts val="0"/>
                        </a:spcBef>
                        <a:spcAft>
                          <a:spcPts val="0"/>
                        </a:spcAft>
                      </a:pPr>
                      <a:r>
                        <a:rPr lang="en-GB" sz="1000" dirty="0">
                          <a:effectLst/>
                        </a:rPr>
                        <a:t> </a:t>
                      </a:r>
                      <a:endParaRPr lang="en-US" sz="1000" dirty="0">
                        <a:effectLst/>
                      </a:endParaRPr>
                    </a:p>
                    <a:p>
                      <a:pPr marL="0" marR="0" algn="l">
                        <a:spcBef>
                          <a:spcPts val="0"/>
                        </a:spcBef>
                        <a:spcAft>
                          <a:spcPts val="0"/>
                        </a:spcAft>
                        <a:tabLst>
                          <a:tab pos="2637155" algn="ctr"/>
                          <a:tab pos="5274310" algn="r"/>
                        </a:tabLst>
                      </a:pPr>
                      <a:r>
                        <a:rPr lang="en-GB" sz="10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r>
              <a:tr h="162756">
                <a:tc gridSpan="3">
                  <a:txBody>
                    <a:bodyPr/>
                    <a:lstStyle/>
                    <a:p>
                      <a:pPr marL="0" marR="0" algn="ctr">
                        <a:spcBef>
                          <a:spcPts val="0"/>
                        </a:spcBef>
                        <a:spcAft>
                          <a:spcPts val="0"/>
                        </a:spcAft>
                        <a:tabLst>
                          <a:tab pos="2637155" algn="ctr"/>
                          <a:tab pos="5274310" algn="r"/>
                        </a:tabLst>
                      </a:pPr>
                      <a:r>
                        <a:rPr lang="en-GB" sz="1400" dirty="0">
                          <a:effectLst/>
                        </a:rPr>
                        <a:t>APROVAL REQUERIMENTS</a:t>
                      </a:r>
                      <a:endParaRPr lang="en-US" sz="1000" dirty="0">
                        <a:effectLst/>
                        <a:latin typeface="Arial"/>
                        <a:ea typeface="Times New Roman"/>
                        <a:cs typeface="Times New Roman"/>
                      </a:endParaRPr>
                    </a:p>
                  </a:txBody>
                  <a:tcPr marL="45538" marR="45538" marT="0" marB="0"/>
                </a:tc>
                <a:tc hMerge="1">
                  <a:txBody>
                    <a:bodyPr/>
                    <a:lstStyle/>
                    <a:p>
                      <a:endParaRPr lang="en-US"/>
                    </a:p>
                  </a:txBody>
                  <a:tcPr/>
                </a:tc>
                <a:tc hMerge="1">
                  <a:txBody>
                    <a:bodyPr/>
                    <a:lstStyle/>
                    <a:p>
                      <a:endParaRPr lang="en-US"/>
                    </a:p>
                  </a:txBody>
                  <a:tcPr/>
                </a:tc>
              </a:tr>
              <a:tr h="284190">
                <a:tc gridSpan="2">
                  <a:txBody>
                    <a:bodyPr/>
                    <a:lstStyle/>
                    <a:p>
                      <a:pPr marL="0" marR="0" algn="l">
                        <a:spcBef>
                          <a:spcPts val="0"/>
                        </a:spcBef>
                        <a:spcAft>
                          <a:spcPts val="0"/>
                        </a:spcAft>
                        <a:tabLst>
                          <a:tab pos="2637155" algn="ctr"/>
                          <a:tab pos="5274310" algn="r"/>
                        </a:tabLst>
                      </a:pPr>
                      <a:r>
                        <a:rPr lang="en-GB" sz="1050" dirty="0">
                          <a:effectLst/>
                        </a:rPr>
                        <a:t>Project Manager</a:t>
                      </a:r>
                      <a:endParaRPr lang="en-US" sz="1000" dirty="0">
                        <a:effectLst/>
                        <a:latin typeface="Arial"/>
                        <a:ea typeface="Times New Roman"/>
                        <a:cs typeface="Times New Roman"/>
                      </a:endParaRPr>
                    </a:p>
                  </a:txBody>
                  <a:tcPr marL="45538" marR="45538" marT="0" marB="0"/>
                </a:tc>
                <a:tc hMerge="1">
                  <a:txBody>
                    <a:bodyPr/>
                    <a:lstStyle/>
                    <a:p>
                      <a:endParaRPr lang="en-US"/>
                    </a:p>
                  </a:txBody>
                  <a:tcPr/>
                </a:tc>
                <a:tc>
                  <a:txBody>
                    <a:bodyPr/>
                    <a:lstStyle/>
                    <a:p>
                      <a:pPr marL="74295" marR="0" algn="l">
                        <a:spcBef>
                          <a:spcPts val="0"/>
                        </a:spcBef>
                        <a:spcAft>
                          <a:spcPts val="0"/>
                        </a:spcAft>
                        <a:tabLst>
                          <a:tab pos="2637155" algn="ctr"/>
                          <a:tab pos="5274310" algn="r"/>
                        </a:tabLst>
                      </a:pPr>
                      <a:r>
                        <a:rPr lang="en-GB" sz="1050" dirty="0">
                          <a:effectLst/>
                        </a:rPr>
                        <a:t>Date: </a:t>
                      </a:r>
                      <a:endParaRPr lang="en-US" sz="1000" dirty="0">
                        <a:effectLst/>
                        <a:latin typeface="Arial"/>
                        <a:ea typeface="Times New Roman"/>
                        <a:cs typeface="Times New Roman"/>
                      </a:endParaRPr>
                    </a:p>
                  </a:txBody>
                  <a:tcPr marL="45538" marR="45538" marT="0" marB="0"/>
                </a:tc>
              </a:tr>
              <a:tr h="293467">
                <a:tc gridSpan="2">
                  <a:txBody>
                    <a:bodyPr/>
                    <a:lstStyle/>
                    <a:p>
                      <a:pPr marL="0" marR="0" algn="l">
                        <a:spcBef>
                          <a:spcPts val="0"/>
                        </a:spcBef>
                        <a:spcAft>
                          <a:spcPts val="0"/>
                        </a:spcAft>
                        <a:tabLst>
                          <a:tab pos="2637155" algn="ctr"/>
                          <a:tab pos="5274310" algn="r"/>
                        </a:tabLst>
                      </a:pPr>
                      <a:r>
                        <a:rPr lang="en-GB" sz="1050" dirty="0">
                          <a:effectLst/>
                        </a:rPr>
                        <a:t>Activity Owner:</a:t>
                      </a:r>
                      <a:endParaRPr lang="en-US" sz="1000" dirty="0">
                        <a:effectLst/>
                      </a:endParaRPr>
                    </a:p>
                    <a:p>
                      <a:pPr marL="0" marR="0" algn="l">
                        <a:spcBef>
                          <a:spcPts val="0"/>
                        </a:spcBef>
                        <a:spcAft>
                          <a:spcPts val="0"/>
                        </a:spcAft>
                        <a:tabLst>
                          <a:tab pos="2637155" algn="ctr"/>
                          <a:tab pos="5274310" algn="r"/>
                        </a:tabLst>
                      </a:pPr>
                      <a:r>
                        <a:rPr lang="en-GB" sz="140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c>
                  <a:txBody>
                    <a:bodyPr/>
                    <a:lstStyle/>
                    <a:p>
                      <a:pPr marL="45720" marR="0" algn="l">
                        <a:spcBef>
                          <a:spcPts val="0"/>
                        </a:spcBef>
                        <a:spcAft>
                          <a:spcPts val="0"/>
                        </a:spcAft>
                        <a:tabLst>
                          <a:tab pos="2637155" algn="ctr"/>
                          <a:tab pos="5274310" algn="r"/>
                        </a:tabLst>
                      </a:pPr>
                      <a:r>
                        <a:rPr lang="en-GB" sz="1050" dirty="0" smtClean="0">
                          <a:effectLst/>
                        </a:rPr>
                        <a:t> Date</a:t>
                      </a:r>
                      <a:r>
                        <a:rPr lang="en-GB" sz="1050" dirty="0">
                          <a:effectLst/>
                        </a:rPr>
                        <a:t>:</a:t>
                      </a:r>
                      <a:endParaRPr lang="en-US" sz="1000" dirty="0">
                        <a:effectLst/>
                      </a:endParaRPr>
                    </a:p>
                    <a:p>
                      <a:pPr marL="0" marR="0" algn="l">
                        <a:spcBef>
                          <a:spcPts val="0"/>
                        </a:spcBef>
                        <a:spcAft>
                          <a:spcPts val="0"/>
                        </a:spcAft>
                        <a:tabLst>
                          <a:tab pos="2637155" algn="ctr"/>
                          <a:tab pos="5274310" algn="r"/>
                        </a:tabLst>
                      </a:pPr>
                      <a:r>
                        <a:rPr lang="en-GB" sz="1400" dirty="0">
                          <a:effectLst/>
                        </a:rPr>
                        <a:t> </a:t>
                      </a:r>
                      <a:endParaRPr lang="en-US" sz="1000" dirty="0">
                        <a:effectLst/>
                        <a:latin typeface="Arial"/>
                        <a:ea typeface="Times New Roman"/>
                        <a:cs typeface="Times New Roman"/>
                      </a:endParaRPr>
                    </a:p>
                  </a:txBody>
                  <a:tcPr marL="45538" marR="45538" marT="0" marB="0"/>
                </a:tc>
              </a:tr>
              <a:tr h="263108">
                <a:tc gridSpan="2">
                  <a:txBody>
                    <a:bodyPr/>
                    <a:lstStyle/>
                    <a:p>
                      <a:pPr marL="0" marR="0" algn="l">
                        <a:spcBef>
                          <a:spcPts val="0"/>
                        </a:spcBef>
                        <a:spcAft>
                          <a:spcPts val="0"/>
                        </a:spcAft>
                        <a:tabLst>
                          <a:tab pos="2637155" algn="ctr"/>
                          <a:tab pos="5274310" algn="r"/>
                        </a:tabLst>
                      </a:pPr>
                      <a:r>
                        <a:rPr lang="en-GB" sz="1050" dirty="0">
                          <a:effectLst/>
                        </a:rPr>
                        <a:t>Project Sponsor:</a:t>
                      </a:r>
                      <a:endParaRPr lang="en-US" sz="1000" dirty="0">
                        <a:effectLst/>
                      </a:endParaRPr>
                    </a:p>
                    <a:p>
                      <a:pPr marL="0" marR="0" algn="l">
                        <a:spcBef>
                          <a:spcPts val="0"/>
                        </a:spcBef>
                        <a:spcAft>
                          <a:spcPts val="0"/>
                        </a:spcAft>
                        <a:tabLst>
                          <a:tab pos="2637155" algn="ctr"/>
                          <a:tab pos="5274310" algn="r"/>
                        </a:tabLst>
                      </a:pPr>
                      <a:r>
                        <a:rPr lang="en-GB" sz="105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c>
                  <a:txBody>
                    <a:bodyPr/>
                    <a:lstStyle/>
                    <a:p>
                      <a:pPr marL="26670" marR="0" algn="l">
                        <a:spcBef>
                          <a:spcPts val="0"/>
                        </a:spcBef>
                        <a:spcAft>
                          <a:spcPts val="0"/>
                        </a:spcAft>
                        <a:tabLst>
                          <a:tab pos="2637155" algn="ctr"/>
                          <a:tab pos="5274310" algn="r"/>
                        </a:tabLst>
                      </a:pPr>
                      <a:r>
                        <a:rPr lang="en-GB" sz="1050" dirty="0" smtClean="0">
                          <a:effectLst/>
                        </a:rPr>
                        <a:t>  Date</a:t>
                      </a:r>
                      <a:r>
                        <a:rPr lang="en-GB" sz="1050" dirty="0">
                          <a:effectLst/>
                        </a:rPr>
                        <a:t>: </a:t>
                      </a:r>
                      <a:endParaRPr lang="en-US" sz="1000" dirty="0">
                        <a:effectLst/>
                      </a:endParaRPr>
                    </a:p>
                    <a:p>
                      <a:pPr marL="0" marR="0" algn="l">
                        <a:spcBef>
                          <a:spcPts val="0"/>
                        </a:spcBef>
                        <a:spcAft>
                          <a:spcPts val="0"/>
                        </a:spcAft>
                        <a:tabLst>
                          <a:tab pos="2637155" algn="ctr"/>
                          <a:tab pos="5274310" algn="r"/>
                        </a:tabLst>
                      </a:pPr>
                      <a:r>
                        <a:rPr lang="en-GB" sz="1050" dirty="0">
                          <a:effectLst/>
                        </a:rPr>
                        <a:t> </a:t>
                      </a:r>
                      <a:endParaRPr lang="en-US" sz="1000" dirty="0">
                        <a:effectLst/>
                        <a:latin typeface="Arial"/>
                        <a:ea typeface="Times New Roman"/>
                        <a:cs typeface="Times New Roman"/>
                      </a:endParaRPr>
                    </a:p>
                  </a:txBody>
                  <a:tcPr marL="45538" marR="45538" marT="0" marB="0"/>
                </a:tc>
              </a:tr>
              <a:tr h="576814">
                <a:tc gridSpan="3">
                  <a:txBody>
                    <a:bodyPr/>
                    <a:lstStyle/>
                    <a:p>
                      <a:pPr marL="0" marR="0" algn="l">
                        <a:spcBef>
                          <a:spcPts val="0"/>
                        </a:spcBef>
                        <a:spcAft>
                          <a:spcPts val="0"/>
                        </a:spcAft>
                        <a:tabLst>
                          <a:tab pos="2637155" algn="ctr"/>
                          <a:tab pos="5274310" algn="r"/>
                        </a:tabLst>
                      </a:pPr>
                      <a:r>
                        <a:rPr lang="en-GB" sz="900" dirty="0">
                          <a:effectLst/>
                        </a:rPr>
                        <a:t>Any other people who need to approve the change request. This is based on your change control procedures</a:t>
                      </a:r>
                      <a:endParaRPr lang="en-US" sz="1000" dirty="0">
                        <a:effectLst/>
                      </a:endParaRPr>
                    </a:p>
                    <a:p>
                      <a:pPr marL="0" marR="0" algn="l">
                        <a:spcBef>
                          <a:spcPts val="0"/>
                        </a:spcBef>
                        <a:spcAft>
                          <a:spcPts val="0"/>
                        </a:spcAft>
                        <a:tabLst>
                          <a:tab pos="2637155" algn="ctr"/>
                          <a:tab pos="5274310" algn="r"/>
                        </a:tabLst>
                      </a:pPr>
                      <a:r>
                        <a:rPr lang="en-GB" sz="900" dirty="0">
                          <a:effectLst/>
                        </a:rPr>
                        <a:t> </a:t>
                      </a:r>
                      <a:endParaRPr lang="en-US" sz="1000" dirty="0">
                        <a:effectLst/>
                      </a:endParaRPr>
                    </a:p>
                    <a:p>
                      <a:pPr marL="0" marR="0" algn="l">
                        <a:spcBef>
                          <a:spcPts val="0"/>
                        </a:spcBef>
                        <a:spcAft>
                          <a:spcPts val="0"/>
                        </a:spcAft>
                        <a:tabLst>
                          <a:tab pos="2637155" algn="ctr"/>
                          <a:tab pos="5274310" algn="r"/>
                        </a:tabLst>
                      </a:pPr>
                      <a:r>
                        <a:rPr lang="en-GB" sz="900" dirty="0">
                          <a:effectLst/>
                        </a:rPr>
                        <a:t> </a:t>
                      </a:r>
                      <a:endParaRPr lang="en-US" sz="1000" dirty="0">
                        <a:effectLst/>
                      </a:endParaRPr>
                    </a:p>
                    <a:p>
                      <a:pPr marL="0" marR="0" algn="l">
                        <a:spcBef>
                          <a:spcPts val="0"/>
                        </a:spcBef>
                        <a:spcAft>
                          <a:spcPts val="0"/>
                        </a:spcAft>
                        <a:tabLst>
                          <a:tab pos="2637155" algn="ctr"/>
                          <a:tab pos="5274310" algn="r"/>
                        </a:tabLst>
                      </a:pPr>
                      <a:r>
                        <a:rPr lang="en-GB" sz="1050" dirty="0">
                          <a:effectLst/>
                        </a:rPr>
                        <a:t> </a:t>
                      </a:r>
                      <a:endParaRPr lang="en-US" sz="1000" dirty="0">
                        <a:effectLst/>
                        <a:latin typeface="Arial"/>
                        <a:ea typeface="Times New Roman"/>
                        <a:cs typeface="Times New Roman"/>
                      </a:endParaRPr>
                    </a:p>
                  </a:txBody>
                  <a:tcPr marL="45538" marR="45538" marT="0" marB="0"/>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228600" y="2590800"/>
            <a:ext cx="1981200" cy="190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781800" y="2133600"/>
            <a:ext cx="1676400" cy="646331"/>
          </a:xfrm>
          <a:prstGeom prst="rect">
            <a:avLst/>
          </a:prstGeom>
          <a:noFill/>
        </p:spPr>
        <p:txBody>
          <a:bodyPr wrap="square" rtlCol="0">
            <a:spAutoFit/>
          </a:bodyPr>
          <a:lstStyle/>
          <a:p>
            <a:r>
              <a:rPr lang="en-US" dirty="0" smtClean="0"/>
              <a:t>People, Planet, Profit Measures</a:t>
            </a:r>
            <a:endParaRPr lang="en-US" dirty="0"/>
          </a:p>
        </p:txBody>
      </p:sp>
      <p:cxnSp>
        <p:nvCxnSpPr>
          <p:cNvPr id="6" name="Curved Connector 5"/>
          <p:cNvCxnSpPr>
            <a:stCxn id="4" idx="1"/>
          </p:cNvCxnSpPr>
          <p:nvPr/>
        </p:nvCxnSpPr>
        <p:spPr>
          <a:xfrm rot="10800000" flipV="1">
            <a:off x="2286000" y="2456765"/>
            <a:ext cx="4495800" cy="1200833"/>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104</a:t>
            </a:fld>
            <a:endParaRPr lang="en-US" dirty="0"/>
          </a:p>
        </p:txBody>
      </p:sp>
    </p:spTree>
    <p:extLst>
      <p:ext uri="{BB962C8B-B14F-4D97-AF65-F5344CB8AC3E}">
        <p14:creationId xmlns:p14="http://schemas.microsoft.com/office/powerpoint/2010/main" xmlns="" val="420970882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Mejor</a:t>
            </a:r>
            <a:r>
              <a:rPr lang="en-US" sz="2800" dirty="0" smtClean="0"/>
              <a:t> </a:t>
            </a:r>
            <a:r>
              <a:rPr lang="en-US" sz="2800" dirty="0" err="1" smtClean="0"/>
              <a:t>Práctica</a:t>
            </a:r>
            <a:endParaRPr lang="en-US" sz="2800" dirty="0"/>
          </a:p>
        </p:txBody>
      </p:sp>
      <p:sp>
        <p:nvSpPr>
          <p:cNvPr id="4" name="Content Placeholder 3"/>
          <p:cNvSpPr>
            <a:spLocks noGrp="1"/>
          </p:cNvSpPr>
          <p:nvPr>
            <p:ph idx="1"/>
          </p:nvPr>
        </p:nvSpPr>
        <p:spPr/>
        <p:txBody>
          <a:bodyPr/>
          <a:lstStyle/>
          <a:p>
            <a:r>
              <a:rPr lang="es-ES" dirty="0" smtClean="0"/>
              <a:t>Revise cuál era el requisito original </a:t>
            </a:r>
            <a:endParaRPr lang="en-GB" dirty="0" smtClean="0"/>
          </a:p>
          <a:p>
            <a:r>
              <a:rPr lang="es-ES" dirty="0" smtClean="0"/>
              <a:t>Evalúe el impacto en las medidas de sostenibilidad</a:t>
            </a:r>
            <a:endParaRPr lang="en-GB" dirty="0" smtClean="0"/>
          </a:p>
          <a:p>
            <a:r>
              <a:rPr lang="es-ES" dirty="0" smtClean="0"/>
              <a:t>Buque los beneficios adicionales dentro de la solicitud de cambio</a:t>
            </a:r>
            <a:endParaRPr lang="en-GB" dirty="0" smtClean="0"/>
          </a:p>
          <a:p>
            <a:r>
              <a:rPr lang="en-GB" dirty="0" err="1" smtClean="0"/>
              <a:t>Recomiende</a:t>
            </a:r>
            <a:r>
              <a:rPr lang="en-GB" dirty="0" smtClean="0"/>
              <a:t> </a:t>
            </a:r>
            <a:r>
              <a:rPr lang="en-GB" dirty="0" err="1" smtClean="0"/>
              <a:t>acción</a:t>
            </a:r>
            <a:r>
              <a:rPr lang="en-GB" dirty="0" smtClean="0"/>
              <a:t> o </a:t>
            </a:r>
            <a:r>
              <a:rPr lang="en-GB" dirty="0" err="1" smtClean="0"/>
              <a:t>acciones</a:t>
            </a:r>
            <a:r>
              <a:rPr lang="en-GB" dirty="0" smtClean="0"/>
              <a:t> a ser </a:t>
            </a:r>
            <a:r>
              <a:rPr lang="en-GB" dirty="0" err="1" smtClean="0"/>
              <a:t>tomadas</a:t>
            </a:r>
            <a:r>
              <a:rPr lang="en-GB" dirty="0" smtClean="0"/>
              <a:t> con </a:t>
            </a:r>
            <a:r>
              <a:rPr lang="en-GB" dirty="0" err="1" smtClean="0"/>
              <a:t>impacto</a:t>
            </a:r>
            <a:r>
              <a:rPr lang="en-GB" dirty="0" smtClean="0"/>
              <a:t> </a:t>
            </a:r>
            <a:r>
              <a:rPr lang="en-GB" dirty="0" err="1" smtClean="0"/>
              <a:t>acotado</a:t>
            </a:r>
            <a:endParaRPr lang="en-GB" dirty="0" smtClean="0"/>
          </a:p>
          <a:p>
            <a:r>
              <a:rPr lang="en-GB" dirty="0" err="1" smtClean="0"/>
              <a:t>Espere</a:t>
            </a:r>
            <a:r>
              <a:rPr lang="en-GB" dirty="0" smtClean="0"/>
              <a:t> la </a:t>
            </a:r>
            <a:r>
              <a:rPr lang="en-GB" dirty="0" err="1" smtClean="0"/>
              <a:t>Autorización</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8395" y="4788976"/>
            <a:ext cx="1257524" cy="1362318"/>
          </a:xfrm>
          <a:prstGeom prst="rect">
            <a:avLst/>
          </a:prstGeom>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105</a:t>
            </a:fld>
            <a:endParaRPr lang="en-US" dirty="0"/>
          </a:p>
        </p:txBody>
      </p:sp>
    </p:spTree>
    <p:extLst>
      <p:ext uri="{BB962C8B-B14F-4D97-AF65-F5344CB8AC3E}">
        <p14:creationId xmlns:p14="http://schemas.microsoft.com/office/powerpoint/2010/main" xmlns="" val="30936451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a:xfrm>
            <a:off x="281354" y="3109"/>
            <a:ext cx="6400800" cy="838200"/>
          </a:xfrm>
        </p:spPr>
        <p:txBody>
          <a:bodyPr/>
          <a:lstStyle/>
          <a:p>
            <a:r>
              <a:rPr lang="en-GB" dirty="0" err="1" smtClean="0"/>
              <a:t>Restricciones</a:t>
            </a:r>
            <a:endParaRPr lang="en-GB" sz="2400" dirty="0"/>
          </a:p>
        </p:txBody>
      </p:sp>
      <p:sp>
        <p:nvSpPr>
          <p:cNvPr id="763908" name="AutoShape 4"/>
          <p:cNvSpPr>
            <a:spLocks noChangeArrowheads="1"/>
          </p:cNvSpPr>
          <p:nvPr/>
        </p:nvSpPr>
        <p:spPr bwMode="auto">
          <a:xfrm>
            <a:off x="2892402" y="2443149"/>
            <a:ext cx="3581400" cy="2895600"/>
          </a:xfrm>
          <a:prstGeom prst="triangle">
            <a:avLst>
              <a:gd name="adj" fmla="val 50000"/>
            </a:avLst>
          </a:prstGeom>
          <a:gradFill rotWithShape="0">
            <a:gsLst>
              <a:gs pos="0">
                <a:schemeClr val="bg2">
                  <a:gamma/>
                  <a:tint val="10196"/>
                  <a:invGamma/>
                </a:schemeClr>
              </a:gs>
              <a:gs pos="100000">
                <a:schemeClr val="bg2"/>
              </a:gs>
            </a:gsLst>
            <a:path path="shape">
              <a:fillToRect l="50000" t="50000" r="50000" b="50000"/>
            </a:path>
          </a:gradFill>
          <a:ln w="28575">
            <a:solidFill>
              <a:srgbClr val="EAEAEA"/>
            </a:solidFill>
            <a:miter lim="800000"/>
            <a:headEnd/>
            <a:tailEnd/>
          </a:ln>
          <a:effectLst>
            <a:outerShdw dist="107763" dir="2700000" algn="ctr" rotWithShape="0">
              <a:srgbClr val="EAEAEA"/>
            </a:outerShdw>
          </a:effectLst>
          <a:scene3d>
            <a:camera prst="orthographicFront"/>
            <a:lightRig rig="threePt" dir="t"/>
          </a:scene3d>
          <a:sp3d>
            <a:bevelT/>
          </a:sp3d>
        </p:spPr>
        <p:txBody>
          <a:bodyPr wrap="none" anchor="ctr"/>
          <a:lstStyle/>
          <a:p>
            <a:endParaRPr lang="en-GB"/>
          </a:p>
        </p:txBody>
      </p:sp>
      <p:sp>
        <p:nvSpPr>
          <p:cNvPr id="763914" name="Freeform 10"/>
          <p:cNvSpPr>
            <a:spLocks/>
          </p:cNvSpPr>
          <p:nvPr/>
        </p:nvSpPr>
        <p:spPr bwMode="auto">
          <a:xfrm>
            <a:off x="2309779" y="5003819"/>
            <a:ext cx="87313" cy="117475"/>
          </a:xfrm>
          <a:custGeom>
            <a:avLst/>
            <a:gdLst/>
            <a:ahLst/>
            <a:cxnLst>
              <a:cxn ang="0">
                <a:pos x="0" y="233"/>
              </a:cxn>
              <a:cxn ang="0">
                <a:pos x="90" y="77"/>
              </a:cxn>
              <a:cxn ang="0">
                <a:pos x="207" y="0"/>
              </a:cxn>
              <a:cxn ang="0">
                <a:pos x="207" y="39"/>
              </a:cxn>
              <a:cxn ang="0">
                <a:pos x="128" y="129"/>
              </a:cxn>
              <a:cxn ang="0">
                <a:pos x="38" y="297"/>
              </a:cxn>
              <a:cxn ang="0">
                <a:pos x="0" y="233"/>
              </a:cxn>
            </a:cxnLst>
            <a:rect l="0" t="0" r="r" b="b"/>
            <a:pathLst>
              <a:path w="207" h="297">
                <a:moveTo>
                  <a:pt x="0" y="233"/>
                </a:moveTo>
                <a:lnTo>
                  <a:pt x="90" y="77"/>
                </a:lnTo>
                <a:lnTo>
                  <a:pt x="207" y="0"/>
                </a:lnTo>
                <a:lnTo>
                  <a:pt x="207" y="39"/>
                </a:lnTo>
                <a:lnTo>
                  <a:pt x="128" y="129"/>
                </a:lnTo>
                <a:lnTo>
                  <a:pt x="38" y="297"/>
                </a:lnTo>
                <a:lnTo>
                  <a:pt x="0" y="233"/>
                </a:lnTo>
                <a:close/>
              </a:path>
            </a:pathLst>
          </a:custGeom>
          <a:solidFill>
            <a:schemeClr val="tx1"/>
          </a:solidFill>
          <a:ln w="9525">
            <a:noFill/>
            <a:round/>
            <a:headEnd/>
            <a:tailEnd/>
          </a:ln>
        </p:spPr>
        <p:txBody>
          <a:bodyPr/>
          <a:lstStyle/>
          <a:p>
            <a:endParaRPr lang="en-GB"/>
          </a:p>
        </p:txBody>
      </p:sp>
      <p:sp>
        <p:nvSpPr>
          <p:cNvPr id="763924" name="Text Box 20"/>
          <p:cNvSpPr txBox="1">
            <a:spLocks noChangeArrowheads="1"/>
          </p:cNvSpPr>
          <p:nvPr/>
        </p:nvSpPr>
        <p:spPr bwMode="auto">
          <a:xfrm>
            <a:off x="4756010" y="4876800"/>
            <a:ext cx="1720991" cy="400110"/>
          </a:xfrm>
          <a:prstGeom prst="rect">
            <a:avLst/>
          </a:prstGeom>
          <a:noFill/>
          <a:ln w="9525">
            <a:noFill/>
            <a:miter lim="800000"/>
            <a:headEnd/>
            <a:tailEnd/>
          </a:ln>
          <a:effectLst/>
        </p:spPr>
        <p:txBody>
          <a:bodyPr wrap="square">
            <a:spAutoFit/>
          </a:bodyPr>
          <a:lstStyle/>
          <a:p>
            <a:pPr algn="ctr"/>
            <a:r>
              <a:rPr lang="en-GB" sz="2000" b="1" dirty="0" smtClean="0"/>
              <a:t>Scope</a:t>
            </a:r>
            <a:endParaRPr lang="en-GB" sz="2000" b="1" dirty="0"/>
          </a:p>
        </p:txBody>
      </p:sp>
      <p:sp>
        <p:nvSpPr>
          <p:cNvPr id="763925" name="Text Box 21"/>
          <p:cNvSpPr txBox="1">
            <a:spLocks noChangeArrowheads="1"/>
          </p:cNvSpPr>
          <p:nvPr/>
        </p:nvSpPr>
        <p:spPr bwMode="auto">
          <a:xfrm>
            <a:off x="4292577" y="3159111"/>
            <a:ext cx="712054" cy="400110"/>
          </a:xfrm>
          <a:prstGeom prst="rect">
            <a:avLst/>
          </a:prstGeom>
          <a:noFill/>
          <a:ln w="9525">
            <a:noFill/>
            <a:miter lim="800000"/>
            <a:headEnd/>
            <a:tailEnd/>
          </a:ln>
          <a:effectLst/>
        </p:spPr>
        <p:txBody>
          <a:bodyPr wrap="none">
            <a:spAutoFit/>
          </a:bodyPr>
          <a:lstStyle/>
          <a:p>
            <a:pPr algn="l"/>
            <a:r>
              <a:rPr lang="en-GB" sz="2000" b="1" dirty="0"/>
              <a:t>Time</a:t>
            </a:r>
          </a:p>
        </p:txBody>
      </p:sp>
      <p:sp>
        <p:nvSpPr>
          <p:cNvPr id="763926" name="Text Box 22"/>
          <p:cNvSpPr txBox="1">
            <a:spLocks noChangeArrowheads="1"/>
          </p:cNvSpPr>
          <p:nvPr/>
        </p:nvSpPr>
        <p:spPr bwMode="auto">
          <a:xfrm>
            <a:off x="3330558" y="4853007"/>
            <a:ext cx="649537" cy="400110"/>
          </a:xfrm>
          <a:prstGeom prst="rect">
            <a:avLst/>
          </a:prstGeom>
          <a:noFill/>
          <a:ln w="9525">
            <a:noFill/>
            <a:miter lim="800000"/>
            <a:headEnd/>
            <a:tailEnd/>
          </a:ln>
          <a:effectLst/>
        </p:spPr>
        <p:txBody>
          <a:bodyPr wrap="none">
            <a:spAutoFit/>
          </a:bodyPr>
          <a:lstStyle/>
          <a:p>
            <a:pPr algn="l"/>
            <a:r>
              <a:rPr lang="en-GB" sz="2000" b="1" dirty="0"/>
              <a:t>Cost</a:t>
            </a:r>
          </a:p>
        </p:txBody>
      </p:sp>
      <p:pic>
        <p:nvPicPr>
          <p:cNvPr id="1038" name="Picture 14" descr="C:\Users\Joel\AppData\Local\Microsoft\Windows\Temporary Internet Files\Content.IE5\AV8D6S6D\MC900437275[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87043" y="3571075"/>
            <a:ext cx="1192119" cy="11807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516923" y="3962400"/>
            <a:ext cx="2209800" cy="369332"/>
          </a:xfrm>
          <a:prstGeom prst="rect">
            <a:avLst/>
          </a:prstGeom>
          <a:noFill/>
        </p:spPr>
        <p:txBody>
          <a:bodyPr wrap="square" rtlCol="0">
            <a:spAutoFit/>
          </a:bodyPr>
          <a:lstStyle/>
          <a:p>
            <a:pPr algn="ctr"/>
            <a:r>
              <a:rPr lang="en-US" b="1" dirty="0" smtClean="0"/>
              <a:t>PERFORMANCE</a:t>
            </a:r>
            <a:endParaRPr lang="en-US" b="1" dirty="0"/>
          </a:p>
        </p:txBody>
      </p:sp>
      <p:pic>
        <p:nvPicPr>
          <p:cNvPr id="3" name="Picture 2"/>
          <p:cNvPicPr>
            <a:picLocks noChangeAspect="1"/>
          </p:cNvPicPr>
          <p:nvPr/>
        </p:nvPicPr>
        <p:blipFill>
          <a:blip r:embed="rId4" cstate="print"/>
          <a:stretch>
            <a:fillRect/>
          </a:stretch>
        </p:blipFill>
        <p:spPr>
          <a:xfrm>
            <a:off x="1617785" y="1371600"/>
            <a:ext cx="5767754" cy="4657372"/>
          </a:xfrm>
          <a:prstGeom prst="rect">
            <a:avLst/>
          </a:prstGeom>
        </p:spPr>
      </p:pic>
    </p:spTree>
    <p:extLst>
      <p:ext uri="{BB962C8B-B14F-4D97-AF65-F5344CB8AC3E}">
        <p14:creationId xmlns:p14="http://schemas.microsoft.com/office/powerpoint/2010/main" xmlns="" val="2225955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La </a:t>
            </a:r>
            <a:r>
              <a:rPr lang="en-GB" dirty="0" err="1" smtClean="0"/>
              <a:t>Fase</a:t>
            </a:r>
            <a:r>
              <a:rPr lang="en-GB" dirty="0" smtClean="0"/>
              <a:t> de </a:t>
            </a:r>
            <a:r>
              <a:rPr lang="en-GB" dirty="0" err="1" smtClean="0"/>
              <a:t>Planificación</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354" y="1371601"/>
            <a:ext cx="8686800" cy="4167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81000" y="3581400"/>
            <a:ext cx="3657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ular Callout 6"/>
          <p:cNvSpPr/>
          <p:nvPr/>
        </p:nvSpPr>
        <p:spPr>
          <a:xfrm>
            <a:off x="844062" y="3048000"/>
            <a:ext cx="2667000" cy="1219200"/>
          </a:xfrm>
          <a:prstGeom prst="wedgeRectCallout">
            <a:avLst>
              <a:gd name="adj1" fmla="val 60207"/>
              <a:gd name="adj2" fmla="val -80732"/>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bwMode="auto">
          <a:xfrm>
            <a:off x="914400" y="3276600"/>
            <a:ext cx="2438400" cy="783193"/>
          </a:xfrm>
          <a:prstGeom prst="roundRect">
            <a:avLst/>
          </a:prstGeom>
          <a:solidFill>
            <a:srgbClr val="FFFF00"/>
          </a:solidFill>
          <a:ln w="9525" cap="flat" cmpd="sng" algn="ctr">
            <a:solidFill>
              <a:schemeClr val="folHlink"/>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accent1"/>
              </a:buClr>
              <a:buSzPct val="50000"/>
              <a:buFont typeface="Monotype Sorts" charset="2"/>
              <a:buNone/>
              <a:tabLst/>
            </a:pPr>
            <a:r>
              <a:rPr kumimoji="0" lang="en-US" sz="2000" i="0" u="none" strike="noStrike" cap="none" normalizeH="0" baseline="0" dirty="0" smtClean="0">
                <a:ln>
                  <a:noFill/>
                </a:ln>
                <a:solidFill>
                  <a:schemeClr val="tx1"/>
                </a:solidFill>
                <a:effectLst/>
                <a:latin typeface="Calibri"/>
                <a:cs typeface="Calibri"/>
              </a:rPr>
              <a:t>Define Sustainability Quality</a:t>
            </a:r>
            <a:r>
              <a:rPr kumimoji="0" lang="en-US" sz="2000" i="0" u="none" strike="noStrike" cap="none" normalizeH="0" dirty="0" smtClean="0">
                <a:ln>
                  <a:noFill/>
                </a:ln>
                <a:solidFill>
                  <a:schemeClr val="tx1"/>
                </a:solidFill>
                <a:effectLst/>
                <a:latin typeface="Calibri"/>
                <a:cs typeface="Calibri"/>
              </a:rPr>
              <a:t> </a:t>
            </a:r>
            <a:r>
              <a:rPr kumimoji="0" lang="en-US" sz="2000" i="0" u="none" strike="noStrike" cap="none" normalizeH="0" baseline="0" dirty="0" smtClean="0">
                <a:ln>
                  <a:noFill/>
                </a:ln>
                <a:solidFill>
                  <a:schemeClr val="tx1"/>
                </a:solidFill>
                <a:effectLst/>
                <a:latin typeface="Calibri"/>
                <a:cs typeface="Calibri"/>
              </a:rPr>
              <a:t>Components</a:t>
            </a:r>
          </a:p>
        </p:txBody>
      </p:sp>
    </p:spTree>
    <p:extLst>
      <p:ext uri="{BB962C8B-B14F-4D97-AF65-F5344CB8AC3E}">
        <p14:creationId xmlns:p14="http://schemas.microsoft.com/office/powerpoint/2010/main" xmlns="" val="3297443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r>
              <a:rPr lang="en-GB" sz="4000" dirty="0" smtClean="0"/>
              <a:t>¿</a:t>
            </a:r>
            <a:r>
              <a:rPr lang="en-GB" sz="4000" dirty="0" err="1" smtClean="0"/>
              <a:t>Qué</a:t>
            </a:r>
            <a:r>
              <a:rPr lang="en-GB" sz="4000" dirty="0" smtClean="0"/>
              <a:t> </a:t>
            </a:r>
            <a:r>
              <a:rPr lang="en-GB" sz="4000" dirty="0" err="1" smtClean="0"/>
              <a:t>Significa</a:t>
            </a:r>
            <a:r>
              <a:rPr lang="en-GB" sz="4000" dirty="0" smtClean="0"/>
              <a:t> </a:t>
            </a:r>
            <a:r>
              <a:rPr lang="en-GB" sz="4000" dirty="0" err="1" smtClean="0"/>
              <a:t>Calidad</a:t>
            </a:r>
            <a:r>
              <a:rPr lang="en-GB" sz="4000" dirty="0" smtClean="0"/>
              <a:t>? </a:t>
            </a:r>
            <a:endParaRPr lang="en-GB" sz="4000" dirty="0"/>
          </a:p>
        </p:txBody>
      </p:sp>
      <p:sp>
        <p:nvSpPr>
          <p:cNvPr id="1505283" name="Rectangle 3"/>
          <p:cNvSpPr>
            <a:spLocks noGrp="1" noChangeArrowheads="1"/>
          </p:cNvSpPr>
          <p:nvPr>
            <p:ph type="body" idx="1"/>
          </p:nvPr>
        </p:nvSpPr>
        <p:spPr/>
        <p:txBody>
          <a:bodyPr/>
          <a:lstStyle/>
          <a:p>
            <a:r>
              <a:rPr lang="es-ES" dirty="0" smtClean="0"/>
              <a:t>Los productos y procesos del proyecto cumplen con las necesidades de los interesados</a:t>
            </a:r>
            <a:endParaRPr lang="en-GB" dirty="0"/>
          </a:p>
          <a:p>
            <a:pPr lvl="1"/>
            <a:r>
              <a:rPr lang="en-GB" dirty="0" err="1" smtClean="0"/>
              <a:t>Adecuado</a:t>
            </a:r>
            <a:r>
              <a:rPr lang="en-GB" dirty="0" smtClean="0"/>
              <a:t> </a:t>
            </a:r>
            <a:r>
              <a:rPr lang="en-GB" dirty="0" err="1" smtClean="0"/>
              <a:t>para</a:t>
            </a:r>
            <a:r>
              <a:rPr lang="en-GB" dirty="0" smtClean="0"/>
              <a:t> </a:t>
            </a:r>
            <a:r>
              <a:rPr lang="en-GB" dirty="0" err="1" smtClean="0"/>
              <a:t>su</a:t>
            </a:r>
            <a:r>
              <a:rPr lang="en-GB" dirty="0" smtClean="0"/>
              <a:t> </a:t>
            </a:r>
            <a:r>
              <a:rPr lang="en-GB" dirty="0" err="1" smtClean="0"/>
              <a:t>propósito</a:t>
            </a:r>
            <a:endParaRPr lang="en-GB" dirty="0"/>
          </a:p>
          <a:p>
            <a:pPr lvl="1"/>
            <a:r>
              <a:rPr lang="en-GB" dirty="0" err="1" smtClean="0"/>
              <a:t>Grado</a:t>
            </a:r>
            <a:r>
              <a:rPr lang="en-GB" dirty="0" smtClean="0"/>
              <a:t> de </a:t>
            </a:r>
            <a:r>
              <a:rPr lang="en-GB" dirty="0" err="1" smtClean="0"/>
              <a:t>Conformidad</a:t>
            </a:r>
            <a:endParaRPr lang="en-GB"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13</a:t>
            </a:fld>
            <a:endParaRPr lang="en-US" dirty="0"/>
          </a:p>
        </p:txBody>
      </p:sp>
    </p:spTree>
    <p:extLst>
      <p:ext uri="{BB962C8B-B14F-4D97-AF65-F5344CB8AC3E}">
        <p14:creationId xmlns:p14="http://schemas.microsoft.com/office/powerpoint/2010/main" xmlns="" val="507311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2"/>
          <p:cNvSpPr>
            <a:spLocks noGrp="1" noChangeArrowheads="1"/>
          </p:cNvSpPr>
          <p:nvPr>
            <p:ph type="title"/>
          </p:nvPr>
        </p:nvSpPr>
        <p:spPr>
          <a:xfrm>
            <a:off x="381000" y="45720"/>
            <a:ext cx="7161963" cy="1108075"/>
          </a:xfrm>
        </p:spPr>
        <p:txBody>
          <a:bodyPr/>
          <a:lstStyle/>
          <a:p>
            <a:r>
              <a:rPr lang="en-GB" dirty="0" err="1" smtClean="0"/>
              <a:t>Responsabilidades</a:t>
            </a:r>
            <a:r>
              <a:rPr lang="en-GB" dirty="0" smtClean="0"/>
              <a:t> de la </a:t>
            </a:r>
            <a:r>
              <a:rPr lang="en-GB" dirty="0" err="1" smtClean="0"/>
              <a:t>Calidad</a:t>
            </a:r>
            <a:endParaRPr lang="en-US" dirty="0"/>
          </a:p>
        </p:txBody>
      </p:sp>
      <p:sp>
        <p:nvSpPr>
          <p:cNvPr id="1507331" name="Rectangle 3"/>
          <p:cNvSpPr>
            <a:spLocks noGrp="1" noChangeArrowheads="1"/>
          </p:cNvSpPr>
          <p:nvPr>
            <p:ph type="body" idx="1"/>
          </p:nvPr>
        </p:nvSpPr>
        <p:spPr>
          <a:xfrm>
            <a:off x="652742" y="1600200"/>
            <a:ext cx="7441223" cy="4495800"/>
          </a:xfrm>
        </p:spPr>
        <p:txBody>
          <a:bodyPr>
            <a:normAutofit/>
          </a:bodyPr>
          <a:lstStyle/>
          <a:p>
            <a:r>
              <a:rPr lang="en-GB" dirty="0" err="1" smtClean="0"/>
              <a:t>Gestión</a:t>
            </a:r>
            <a:r>
              <a:rPr lang="en-GB" dirty="0" smtClean="0"/>
              <a:t> </a:t>
            </a:r>
            <a:r>
              <a:rPr lang="en-GB" dirty="0" err="1" smtClean="0"/>
              <a:t>responsable</a:t>
            </a:r>
            <a:r>
              <a:rPr lang="en-GB" dirty="0" smtClean="0"/>
              <a:t> de </a:t>
            </a:r>
            <a:r>
              <a:rPr lang="en-GB" dirty="0" err="1" smtClean="0"/>
              <a:t>crear</a:t>
            </a:r>
            <a:r>
              <a:rPr lang="en-GB" dirty="0" smtClean="0"/>
              <a:t> un </a:t>
            </a:r>
            <a:r>
              <a:rPr lang="en-GB" dirty="0" err="1" smtClean="0"/>
              <a:t>ambiente</a:t>
            </a:r>
            <a:r>
              <a:rPr lang="en-GB" dirty="0" smtClean="0"/>
              <a:t> </a:t>
            </a:r>
            <a:r>
              <a:rPr lang="en-GB" dirty="0" err="1" smtClean="0"/>
              <a:t>para</a:t>
            </a:r>
            <a:r>
              <a:rPr lang="en-GB" dirty="0" smtClean="0"/>
              <a:t> el </a:t>
            </a:r>
            <a:r>
              <a:rPr lang="en-GB" dirty="0" err="1" smtClean="0"/>
              <a:t>logro</a:t>
            </a:r>
            <a:r>
              <a:rPr lang="en-GB" dirty="0" smtClean="0"/>
              <a:t> de la </a:t>
            </a:r>
            <a:r>
              <a:rPr lang="en-GB" dirty="0" err="1" smtClean="0"/>
              <a:t>calidad</a:t>
            </a:r>
            <a:r>
              <a:rPr lang="en-GB" dirty="0" smtClean="0"/>
              <a:t> del </a:t>
            </a:r>
            <a:r>
              <a:rPr lang="en-GB" dirty="0" err="1" smtClean="0"/>
              <a:t>Proyecto</a:t>
            </a:r>
            <a:r>
              <a:rPr lang="en-GB" dirty="0" smtClean="0"/>
              <a:t> (</a:t>
            </a:r>
            <a:r>
              <a:rPr lang="en-GB" dirty="0" err="1" smtClean="0"/>
              <a:t>organización</a:t>
            </a:r>
            <a:r>
              <a:rPr lang="en-GB" dirty="0" smtClean="0"/>
              <a:t> y </a:t>
            </a:r>
            <a:r>
              <a:rPr lang="en-GB" dirty="0" err="1" smtClean="0"/>
              <a:t>Proyecto</a:t>
            </a:r>
            <a:r>
              <a:rPr lang="en-GB" dirty="0" smtClean="0"/>
              <a:t>)</a:t>
            </a:r>
            <a:endParaRPr lang="en-GB" dirty="0"/>
          </a:p>
          <a:p>
            <a:r>
              <a:rPr lang="en-GB" dirty="0" err="1" smtClean="0"/>
              <a:t>Organización</a:t>
            </a:r>
            <a:r>
              <a:rPr lang="en-GB" dirty="0" smtClean="0"/>
              <a:t> </a:t>
            </a:r>
            <a:r>
              <a:rPr lang="en-GB" dirty="0" err="1" smtClean="0"/>
              <a:t>responsable</a:t>
            </a:r>
            <a:r>
              <a:rPr lang="en-GB" dirty="0" smtClean="0"/>
              <a:t> de la </a:t>
            </a:r>
            <a:r>
              <a:rPr lang="en-GB" dirty="0" err="1" smtClean="0"/>
              <a:t>mejora</a:t>
            </a:r>
            <a:r>
              <a:rPr lang="en-GB" dirty="0" smtClean="0"/>
              <a:t> de los </a:t>
            </a:r>
            <a:r>
              <a:rPr lang="en-GB" dirty="0" err="1" smtClean="0"/>
              <a:t>procesos</a:t>
            </a:r>
            <a:r>
              <a:rPr lang="en-GB" dirty="0" smtClean="0"/>
              <a:t> del </a:t>
            </a:r>
            <a:r>
              <a:rPr lang="en-GB" dirty="0" err="1" smtClean="0"/>
              <a:t>proyecto</a:t>
            </a:r>
            <a:r>
              <a:rPr lang="en-GB" dirty="0" smtClean="0"/>
              <a:t> </a:t>
            </a:r>
            <a:r>
              <a:rPr lang="en-GB" dirty="0"/>
              <a:t>– </a:t>
            </a:r>
            <a:r>
              <a:rPr lang="en-GB" dirty="0" err="1" smtClean="0"/>
              <a:t>aprendizaje</a:t>
            </a:r>
            <a:r>
              <a:rPr lang="en-GB" dirty="0" smtClean="0"/>
              <a:t> </a:t>
            </a:r>
            <a:r>
              <a:rPr lang="en-GB" dirty="0" err="1" smtClean="0"/>
              <a:t>desde</a:t>
            </a:r>
            <a:r>
              <a:rPr lang="en-GB" dirty="0" smtClean="0"/>
              <a:t> la </a:t>
            </a:r>
            <a:r>
              <a:rPr lang="en-GB" dirty="0" err="1" smtClean="0"/>
              <a:t>experiencia</a:t>
            </a:r>
            <a:r>
              <a:rPr lang="en-GB" dirty="0" smtClean="0"/>
              <a:t> (</a:t>
            </a:r>
            <a:r>
              <a:rPr lang="en-GB" dirty="0" err="1" smtClean="0"/>
              <a:t>mejora</a:t>
            </a:r>
            <a:r>
              <a:rPr lang="en-GB" dirty="0" smtClean="0"/>
              <a:t> continua)</a:t>
            </a:r>
            <a:endParaRPr lang="en-GB" dirty="0"/>
          </a:p>
          <a:p>
            <a:r>
              <a:rPr lang="en-GB" dirty="0" smtClean="0"/>
              <a:t>La </a:t>
            </a:r>
            <a:r>
              <a:rPr lang="en-GB" dirty="0" err="1" smtClean="0"/>
              <a:t>Calidad</a:t>
            </a:r>
            <a:r>
              <a:rPr lang="en-GB" dirty="0" smtClean="0"/>
              <a:t> </a:t>
            </a:r>
            <a:r>
              <a:rPr lang="en-GB" dirty="0" err="1" smtClean="0"/>
              <a:t>abarca</a:t>
            </a:r>
            <a:r>
              <a:rPr lang="en-GB" dirty="0" smtClean="0"/>
              <a:t> a los </a:t>
            </a:r>
            <a:r>
              <a:rPr lang="en-GB" dirty="0" err="1" smtClean="0"/>
              <a:t>productos</a:t>
            </a:r>
            <a:r>
              <a:rPr lang="en-GB" dirty="0" smtClean="0"/>
              <a:t> y a los </a:t>
            </a:r>
            <a:r>
              <a:rPr lang="en-GB" dirty="0" err="1" smtClean="0"/>
              <a:t>procesos</a:t>
            </a:r>
            <a:r>
              <a:rPr lang="en-GB" dirty="0" smtClean="0"/>
              <a:t> de </a:t>
            </a:r>
            <a:r>
              <a:rPr lang="en-GB" dirty="0" err="1" smtClean="0"/>
              <a:t>gestión</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14</a:t>
            </a:fld>
            <a:endParaRPr lang="en-US" dirty="0"/>
          </a:p>
        </p:txBody>
      </p:sp>
    </p:spTree>
    <p:extLst>
      <p:ext uri="{BB962C8B-B14F-4D97-AF65-F5344CB8AC3E}">
        <p14:creationId xmlns:p14="http://schemas.microsoft.com/office/powerpoint/2010/main" xmlns="" val="8545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7331">
                                            <p:txEl>
                                              <p:pRg st="0" end="0"/>
                                            </p:txEl>
                                          </p:spTgt>
                                        </p:tgtEl>
                                        <p:attrNameLst>
                                          <p:attrName>style.visibility</p:attrName>
                                        </p:attrNameLst>
                                      </p:cBhvr>
                                      <p:to>
                                        <p:strVal val="visible"/>
                                      </p:to>
                                    </p:set>
                                    <p:animEffect transition="in" filter="wipe(left)">
                                      <p:cBhvr>
                                        <p:cTn id="7" dur="500"/>
                                        <p:tgtEl>
                                          <p:spTgt spid="150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7331">
                                            <p:txEl>
                                              <p:pRg st="1" end="1"/>
                                            </p:txEl>
                                          </p:spTgt>
                                        </p:tgtEl>
                                        <p:attrNameLst>
                                          <p:attrName>style.visibility</p:attrName>
                                        </p:attrNameLst>
                                      </p:cBhvr>
                                      <p:to>
                                        <p:strVal val="visible"/>
                                      </p:to>
                                    </p:set>
                                    <p:animEffect transition="in" filter="wipe(left)">
                                      <p:cBhvr>
                                        <p:cTn id="12" dur="500"/>
                                        <p:tgtEl>
                                          <p:spTgt spid="150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7331">
                                            <p:txEl>
                                              <p:pRg st="2" end="2"/>
                                            </p:txEl>
                                          </p:spTgt>
                                        </p:tgtEl>
                                        <p:attrNameLst>
                                          <p:attrName>style.visibility</p:attrName>
                                        </p:attrNameLst>
                                      </p:cBhvr>
                                      <p:to>
                                        <p:strVal val="visible"/>
                                      </p:to>
                                    </p:set>
                                    <p:animEffect transition="in" filter="wipe(left)">
                                      <p:cBhvr>
                                        <p:cTn id="17" dur="500"/>
                                        <p:tgtEl>
                                          <p:spTgt spid="1507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73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Rectangle 2"/>
          <p:cNvSpPr>
            <a:spLocks noGrp="1" noChangeArrowheads="1"/>
          </p:cNvSpPr>
          <p:nvPr>
            <p:ph type="title"/>
          </p:nvPr>
        </p:nvSpPr>
        <p:spPr/>
        <p:txBody>
          <a:bodyPr/>
          <a:lstStyle/>
          <a:p>
            <a:r>
              <a:rPr lang="en-GB" dirty="0" err="1" smtClean="0"/>
              <a:t>Ambiente</a:t>
            </a:r>
            <a:r>
              <a:rPr lang="en-GB" dirty="0" smtClean="0"/>
              <a:t> de la </a:t>
            </a:r>
            <a:r>
              <a:rPr lang="en-GB" dirty="0" err="1" smtClean="0"/>
              <a:t>Calidad</a:t>
            </a:r>
            <a:endParaRPr lang="en-US" dirty="0"/>
          </a:p>
        </p:txBody>
      </p:sp>
      <p:grpSp>
        <p:nvGrpSpPr>
          <p:cNvPr id="12" name="Group 11"/>
          <p:cNvGrpSpPr/>
          <p:nvPr/>
        </p:nvGrpSpPr>
        <p:grpSpPr>
          <a:xfrm>
            <a:off x="1878622" y="1143000"/>
            <a:ext cx="6046177" cy="4383087"/>
            <a:chOff x="2593974" y="1700213"/>
            <a:chExt cx="6550025" cy="4383087"/>
          </a:xfrm>
        </p:grpSpPr>
        <p:sp>
          <p:nvSpPr>
            <p:cNvPr id="1509385" name="Oval 9"/>
            <p:cNvSpPr>
              <a:spLocks noChangeArrowheads="1"/>
            </p:cNvSpPr>
            <p:nvPr/>
          </p:nvSpPr>
          <p:spPr bwMode="auto">
            <a:xfrm>
              <a:off x="2593974" y="1700213"/>
              <a:ext cx="6550025" cy="4383087"/>
            </a:xfrm>
            <a:prstGeom prst="ellipse">
              <a:avLst/>
            </a:prstGeom>
            <a:solidFill>
              <a:srgbClr val="FFCC00"/>
            </a:solidFill>
            <a:ln w="38100" cap="sq">
              <a:solidFill>
                <a:schemeClr val="bg1"/>
              </a:solidFill>
              <a:round/>
              <a:headEnd type="none" w="sm" len="sm"/>
              <a:tailEnd type="none" w="sm" len="sm"/>
            </a:ln>
            <a:effectLst/>
          </p:spPr>
          <p:txBody>
            <a:bodyPr wrap="none" anchor="ctr"/>
            <a:lstStyle/>
            <a:p>
              <a:endParaRPr lang="en-US" dirty="0"/>
            </a:p>
          </p:txBody>
        </p:sp>
        <p:sp>
          <p:nvSpPr>
            <p:cNvPr id="1509379" name="Oval 3"/>
            <p:cNvSpPr>
              <a:spLocks noChangeArrowheads="1"/>
            </p:cNvSpPr>
            <p:nvPr/>
          </p:nvSpPr>
          <p:spPr bwMode="auto">
            <a:xfrm>
              <a:off x="3805238" y="1784350"/>
              <a:ext cx="3095625" cy="2713038"/>
            </a:xfrm>
            <a:prstGeom prst="ellipse">
              <a:avLst/>
            </a:prstGeom>
            <a:solidFill>
              <a:srgbClr val="FF99CC">
                <a:alpha val="63000"/>
              </a:srgbClr>
            </a:solidFill>
            <a:ln w="57150" cap="sq">
              <a:solidFill>
                <a:schemeClr val="bg1"/>
              </a:solidFill>
              <a:round/>
              <a:headEnd type="none" w="sm" len="sm"/>
              <a:tailEnd type="none" w="sm" len="sm"/>
            </a:ln>
            <a:effectLst/>
          </p:spPr>
          <p:txBody>
            <a:bodyPr wrap="none" anchor="ctr"/>
            <a:lstStyle/>
            <a:p>
              <a:pPr eaLnBrk="1" hangingPunct="1"/>
              <a:endParaRPr lang="en-US" sz="1200" dirty="0">
                <a:latin typeface="Arial" pitchFamily="34" charset="0"/>
              </a:endParaRPr>
            </a:p>
          </p:txBody>
        </p:sp>
        <p:sp>
          <p:nvSpPr>
            <p:cNvPr id="1509380" name="Oval 4"/>
            <p:cNvSpPr>
              <a:spLocks noChangeArrowheads="1"/>
            </p:cNvSpPr>
            <p:nvPr/>
          </p:nvSpPr>
          <p:spPr bwMode="auto">
            <a:xfrm>
              <a:off x="2955925" y="3000375"/>
              <a:ext cx="3095625" cy="2713038"/>
            </a:xfrm>
            <a:prstGeom prst="ellipse">
              <a:avLst/>
            </a:prstGeom>
            <a:solidFill>
              <a:srgbClr val="FFFF99">
                <a:alpha val="63000"/>
              </a:srgbClr>
            </a:solidFill>
            <a:ln w="57150" cap="sq">
              <a:solidFill>
                <a:schemeClr val="bg1"/>
              </a:solidFill>
              <a:round/>
              <a:headEnd type="none" w="sm" len="sm"/>
              <a:tailEnd type="none" w="sm" len="sm"/>
            </a:ln>
            <a:effectLst/>
          </p:spPr>
          <p:txBody>
            <a:bodyPr wrap="none" anchor="ctr"/>
            <a:lstStyle/>
            <a:p>
              <a:endParaRPr lang="en-US" dirty="0"/>
            </a:p>
          </p:txBody>
        </p:sp>
        <p:sp>
          <p:nvSpPr>
            <p:cNvPr id="1509381" name="Oval 5"/>
            <p:cNvSpPr>
              <a:spLocks noChangeArrowheads="1"/>
            </p:cNvSpPr>
            <p:nvPr/>
          </p:nvSpPr>
          <p:spPr bwMode="auto">
            <a:xfrm>
              <a:off x="4541838" y="3030538"/>
              <a:ext cx="3095625" cy="2713037"/>
            </a:xfrm>
            <a:prstGeom prst="ellipse">
              <a:avLst/>
            </a:prstGeom>
            <a:solidFill>
              <a:srgbClr val="99CCFF">
                <a:alpha val="63000"/>
              </a:srgbClr>
            </a:solidFill>
            <a:ln w="57150" cap="sq">
              <a:solidFill>
                <a:schemeClr val="bg1"/>
              </a:solidFill>
              <a:round/>
              <a:headEnd type="none" w="sm" len="sm"/>
              <a:tailEnd type="none" w="sm" len="sm"/>
            </a:ln>
            <a:effectLst/>
          </p:spPr>
          <p:txBody>
            <a:bodyPr wrap="none" anchor="ctr"/>
            <a:lstStyle/>
            <a:p>
              <a:endParaRPr lang="en-US" dirty="0"/>
            </a:p>
          </p:txBody>
        </p:sp>
        <p:sp>
          <p:nvSpPr>
            <p:cNvPr id="1509382" name="Text Box 6"/>
            <p:cNvSpPr txBox="1">
              <a:spLocks noChangeArrowheads="1"/>
            </p:cNvSpPr>
            <p:nvPr/>
          </p:nvSpPr>
          <p:spPr bwMode="auto">
            <a:xfrm>
              <a:off x="4768850" y="2301812"/>
              <a:ext cx="1733550" cy="646331"/>
            </a:xfrm>
            <a:prstGeom prst="rect">
              <a:avLst/>
            </a:prstGeom>
            <a:noFill/>
            <a:ln w="57150" cap="sq">
              <a:noFill/>
              <a:miter lim="800000"/>
              <a:headEnd type="none" w="sm" len="sm"/>
              <a:tailEnd type="none" w="sm" len="sm"/>
            </a:ln>
            <a:effectLst/>
          </p:spPr>
          <p:txBody>
            <a:bodyPr wrap="square">
              <a:spAutoFit/>
            </a:bodyPr>
            <a:lstStyle/>
            <a:p>
              <a:pPr algn="l" eaLnBrk="1" hangingPunct="1"/>
              <a:r>
                <a:rPr lang="en-GB" b="1" dirty="0" err="1" smtClean="0">
                  <a:latin typeface="Arial" pitchFamily="34" charset="0"/>
                </a:rPr>
                <a:t>Planificación</a:t>
              </a:r>
              <a:r>
                <a:rPr lang="en-GB" b="1" dirty="0" smtClean="0">
                  <a:latin typeface="Arial" pitchFamily="34" charset="0"/>
                </a:rPr>
                <a:t> de la </a:t>
              </a:r>
              <a:r>
                <a:rPr lang="en-GB" b="1" dirty="0" err="1" smtClean="0">
                  <a:latin typeface="Arial" pitchFamily="34" charset="0"/>
                </a:rPr>
                <a:t>Calidad</a:t>
              </a:r>
              <a:endParaRPr lang="en-US" b="1" dirty="0">
                <a:latin typeface="Arial" pitchFamily="34" charset="0"/>
              </a:endParaRPr>
            </a:p>
          </p:txBody>
        </p:sp>
        <p:sp>
          <p:nvSpPr>
            <p:cNvPr id="1509383" name="Text Box 7"/>
            <p:cNvSpPr txBox="1">
              <a:spLocks noChangeArrowheads="1"/>
            </p:cNvSpPr>
            <p:nvPr/>
          </p:nvSpPr>
          <p:spPr bwMode="auto">
            <a:xfrm>
              <a:off x="3035300" y="4254500"/>
              <a:ext cx="2146300" cy="646331"/>
            </a:xfrm>
            <a:prstGeom prst="rect">
              <a:avLst/>
            </a:prstGeom>
            <a:noFill/>
            <a:ln w="57150" cap="sq">
              <a:noFill/>
              <a:miter lim="800000"/>
              <a:headEnd type="none" w="sm" len="sm"/>
              <a:tailEnd type="none" w="sm" len="sm"/>
            </a:ln>
            <a:effectLst/>
          </p:spPr>
          <p:txBody>
            <a:bodyPr wrap="square">
              <a:spAutoFit/>
            </a:bodyPr>
            <a:lstStyle/>
            <a:p>
              <a:pPr eaLnBrk="1" hangingPunct="1"/>
              <a:r>
                <a:rPr lang="en-GB" b="1" dirty="0" err="1" smtClean="0">
                  <a:latin typeface="Arial" pitchFamily="34" charset="0"/>
                </a:rPr>
                <a:t>Aseguramiento</a:t>
              </a:r>
              <a:r>
                <a:rPr lang="en-GB" b="1" dirty="0" smtClean="0">
                  <a:latin typeface="Arial" pitchFamily="34" charset="0"/>
                </a:rPr>
                <a:t> de la </a:t>
              </a:r>
              <a:r>
                <a:rPr lang="en-GB" b="1" dirty="0" err="1" smtClean="0">
                  <a:latin typeface="Arial" pitchFamily="34" charset="0"/>
                </a:rPr>
                <a:t>Calidad</a:t>
              </a:r>
              <a:endParaRPr lang="en-US" b="1" dirty="0">
                <a:latin typeface="Arial" pitchFamily="34" charset="0"/>
              </a:endParaRPr>
            </a:p>
          </p:txBody>
        </p:sp>
        <p:sp>
          <p:nvSpPr>
            <p:cNvPr id="1509384" name="Text Box 8"/>
            <p:cNvSpPr txBox="1">
              <a:spLocks noChangeArrowheads="1"/>
            </p:cNvSpPr>
            <p:nvPr/>
          </p:nvSpPr>
          <p:spPr bwMode="auto">
            <a:xfrm>
              <a:off x="6223318" y="4250500"/>
              <a:ext cx="1517332" cy="646331"/>
            </a:xfrm>
            <a:prstGeom prst="rect">
              <a:avLst/>
            </a:prstGeom>
            <a:noFill/>
            <a:ln w="57150" cap="sq">
              <a:noFill/>
              <a:miter lim="800000"/>
              <a:headEnd type="none" w="sm" len="sm"/>
              <a:tailEnd type="none" w="sm" len="sm"/>
            </a:ln>
            <a:effectLst/>
          </p:spPr>
          <p:txBody>
            <a:bodyPr wrap="square">
              <a:spAutoFit/>
            </a:bodyPr>
            <a:lstStyle/>
            <a:p>
              <a:pPr eaLnBrk="1" hangingPunct="1"/>
              <a:r>
                <a:rPr lang="en-GB" b="1" dirty="0" smtClean="0">
                  <a:latin typeface="Arial" pitchFamily="34" charset="0"/>
                </a:rPr>
                <a:t>Control de la </a:t>
              </a:r>
              <a:r>
                <a:rPr lang="en-GB" b="1" dirty="0" err="1" smtClean="0">
                  <a:latin typeface="Arial" pitchFamily="34" charset="0"/>
                </a:rPr>
                <a:t>Calidad</a:t>
              </a:r>
              <a:endParaRPr lang="en-US" b="1" dirty="0">
                <a:latin typeface="Arial" pitchFamily="34" charset="0"/>
              </a:endParaRPr>
            </a:p>
          </p:txBody>
        </p:sp>
        <p:sp>
          <p:nvSpPr>
            <p:cNvPr id="1509386" name="Text Box 10"/>
            <p:cNvSpPr txBox="1">
              <a:spLocks noChangeArrowheads="1"/>
            </p:cNvSpPr>
            <p:nvPr/>
          </p:nvSpPr>
          <p:spPr bwMode="auto">
            <a:xfrm>
              <a:off x="7127843" y="2568873"/>
              <a:ext cx="1603407" cy="646331"/>
            </a:xfrm>
            <a:prstGeom prst="rect">
              <a:avLst/>
            </a:prstGeom>
            <a:noFill/>
            <a:ln w="57150" cap="sq">
              <a:noFill/>
              <a:miter lim="800000"/>
              <a:headEnd type="none" w="sm" len="sm"/>
              <a:tailEnd type="none" w="sm" len="sm"/>
            </a:ln>
            <a:effectLst/>
          </p:spPr>
          <p:txBody>
            <a:bodyPr wrap="square">
              <a:spAutoFit/>
            </a:bodyPr>
            <a:lstStyle/>
            <a:p>
              <a:pPr algn="l" eaLnBrk="1" hangingPunct="1"/>
              <a:r>
                <a:rPr lang="en-GB" b="1" dirty="0" err="1" smtClean="0">
                  <a:latin typeface="Arial" pitchFamily="34" charset="0"/>
                </a:rPr>
                <a:t>Mejora</a:t>
              </a:r>
              <a:r>
                <a:rPr lang="en-GB" b="1" dirty="0" smtClean="0">
                  <a:latin typeface="Arial" pitchFamily="34" charset="0"/>
                </a:rPr>
                <a:t> de la </a:t>
              </a:r>
              <a:r>
                <a:rPr lang="en-GB" b="1" dirty="0" err="1" smtClean="0">
                  <a:latin typeface="Arial" pitchFamily="34" charset="0"/>
                </a:rPr>
                <a:t>Calidad</a:t>
              </a:r>
              <a:endParaRPr lang="en-US" b="1" dirty="0">
                <a:latin typeface="Arial" pitchFamily="34" charset="0"/>
              </a:endParaRPr>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15</a:t>
            </a:fld>
            <a:endParaRPr lang="en-US" dirty="0"/>
          </a:p>
        </p:txBody>
      </p:sp>
    </p:spTree>
    <p:extLst>
      <p:ext uri="{BB962C8B-B14F-4D97-AF65-F5344CB8AC3E}">
        <p14:creationId xmlns:p14="http://schemas.microsoft.com/office/powerpoint/2010/main" xmlns="" val="39681536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idx="4294967295"/>
          </p:nvPr>
        </p:nvSpPr>
        <p:spPr>
          <a:xfrm>
            <a:off x="381000" y="1"/>
            <a:ext cx="6248400" cy="1108075"/>
          </a:xfrm>
        </p:spPr>
        <p:txBody>
          <a:bodyPr/>
          <a:lstStyle/>
          <a:p>
            <a:r>
              <a:rPr lang="en-GB" dirty="0" err="1" smtClean="0"/>
              <a:t>Herramientas</a:t>
            </a:r>
            <a:r>
              <a:rPr lang="en-GB" dirty="0" smtClean="0"/>
              <a:t> de Control de la </a:t>
            </a:r>
            <a:r>
              <a:rPr lang="en-GB" dirty="0" err="1" smtClean="0"/>
              <a:t>Calidad</a:t>
            </a:r>
            <a:endParaRPr lang="en-US" dirty="0"/>
          </a:p>
        </p:txBody>
      </p:sp>
      <p:grpSp>
        <p:nvGrpSpPr>
          <p:cNvPr id="85" name="Group 84"/>
          <p:cNvGrpSpPr/>
          <p:nvPr/>
        </p:nvGrpSpPr>
        <p:grpSpPr>
          <a:xfrm>
            <a:off x="1143000" y="1295400"/>
            <a:ext cx="7656636" cy="4281487"/>
            <a:chOff x="2368783" y="1553251"/>
            <a:chExt cx="8294688" cy="4281487"/>
          </a:xfrm>
        </p:grpSpPr>
        <p:sp>
          <p:nvSpPr>
            <p:cNvPr id="1515523" name="Oval 3"/>
            <p:cNvSpPr>
              <a:spLocks noChangeArrowheads="1"/>
            </p:cNvSpPr>
            <p:nvPr/>
          </p:nvSpPr>
          <p:spPr bwMode="auto">
            <a:xfrm>
              <a:off x="4143608" y="3151863"/>
              <a:ext cx="2390775" cy="854075"/>
            </a:xfrm>
            <a:prstGeom prst="ellipse">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anchor="ctr"/>
            <a:lstStyle/>
            <a:p>
              <a:pPr eaLnBrk="1" hangingPunct="1"/>
              <a:r>
                <a:rPr lang="en-GB" b="1" dirty="0"/>
                <a:t>Seven quality control tools</a:t>
              </a:r>
              <a:endParaRPr lang="en-US" b="1" dirty="0"/>
            </a:p>
          </p:txBody>
        </p:sp>
        <p:sp>
          <p:nvSpPr>
            <p:cNvPr id="1515524" name="Text Box 4"/>
            <p:cNvSpPr txBox="1">
              <a:spLocks noChangeArrowheads="1"/>
            </p:cNvSpPr>
            <p:nvPr/>
          </p:nvSpPr>
          <p:spPr bwMode="auto">
            <a:xfrm>
              <a:off x="4595094" y="2423328"/>
              <a:ext cx="1847850" cy="369332"/>
            </a:xfrm>
            <a:prstGeom prst="rect">
              <a:avLst/>
            </a:prstGeom>
            <a:noFill/>
            <a:ln w="12700" cap="sq">
              <a:noFill/>
              <a:miter lim="800000"/>
              <a:headEnd type="none" w="sm" len="sm"/>
              <a:tailEnd type="none" w="sm" len="sm"/>
            </a:ln>
            <a:effectLst/>
          </p:spPr>
          <p:txBody>
            <a:bodyPr wrap="square">
              <a:spAutoFit/>
            </a:bodyPr>
            <a:lstStyle/>
            <a:p>
              <a:pPr eaLnBrk="1" hangingPunct="1"/>
              <a:r>
                <a:rPr lang="en-GB" b="1" dirty="0" err="1" smtClean="0"/>
                <a:t>Causa</a:t>
              </a:r>
              <a:r>
                <a:rPr lang="en-GB" b="1" dirty="0" smtClean="0"/>
                <a:t> y </a:t>
              </a:r>
              <a:r>
                <a:rPr lang="en-GB" b="1" dirty="0" err="1" smtClean="0"/>
                <a:t>Efecto</a:t>
              </a:r>
              <a:endParaRPr lang="en-US" b="1" dirty="0"/>
            </a:p>
          </p:txBody>
        </p:sp>
        <p:sp>
          <p:nvSpPr>
            <p:cNvPr id="1515525" name="Text Box 5"/>
            <p:cNvSpPr txBox="1">
              <a:spLocks noChangeArrowheads="1"/>
            </p:cNvSpPr>
            <p:nvPr/>
          </p:nvSpPr>
          <p:spPr bwMode="auto">
            <a:xfrm>
              <a:off x="8064732" y="1858051"/>
              <a:ext cx="1992821" cy="646331"/>
            </a:xfrm>
            <a:prstGeom prst="rect">
              <a:avLst/>
            </a:prstGeom>
            <a:noFill/>
            <a:ln w="12700" cap="sq">
              <a:noFill/>
              <a:miter lim="800000"/>
              <a:headEnd type="none" w="sm" len="sm"/>
              <a:tailEnd type="none" w="sm" len="sm"/>
            </a:ln>
            <a:effectLst/>
          </p:spPr>
          <p:txBody>
            <a:bodyPr wrap="square">
              <a:spAutoFit/>
            </a:bodyPr>
            <a:lstStyle/>
            <a:p>
              <a:pPr eaLnBrk="1" hangingPunct="1"/>
              <a:r>
                <a:rPr lang="en-GB" b="1" dirty="0" err="1" smtClean="0"/>
                <a:t>Diagrama</a:t>
              </a:r>
              <a:r>
                <a:rPr lang="en-GB" b="1" dirty="0" smtClean="0"/>
                <a:t> de Pareto</a:t>
              </a:r>
              <a:endParaRPr lang="en-US" b="1" dirty="0"/>
            </a:p>
          </p:txBody>
        </p:sp>
        <p:sp>
          <p:nvSpPr>
            <p:cNvPr id="1515526" name="Text Box 6"/>
            <p:cNvSpPr txBox="1">
              <a:spLocks noChangeArrowheads="1"/>
            </p:cNvSpPr>
            <p:nvPr/>
          </p:nvSpPr>
          <p:spPr bwMode="auto">
            <a:xfrm>
              <a:off x="3111733" y="2848651"/>
              <a:ext cx="1416050" cy="646331"/>
            </a:xfrm>
            <a:prstGeom prst="rect">
              <a:avLst/>
            </a:prstGeom>
            <a:noFill/>
            <a:ln w="12700" cap="sq">
              <a:noFill/>
              <a:miter lim="800000"/>
              <a:headEnd type="none" w="sm" len="sm"/>
              <a:tailEnd type="none" w="sm" len="sm"/>
            </a:ln>
            <a:effectLst/>
          </p:spPr>
          <p:txBody>
            <a:bodyPr>
              <a:spAutoFit/>
            </a:bodyPr>
            <a:lstStyle/>
            <a:p>
              <a:pPr eaLnBrk="1" hangingPunct="1"/>
              <a:r>
                <a:rPr lang="en-GB" b="1" dirty="0" err="1" smtClean="0"/>
                <a:t>Diagrama</a:t>
              </a:r>
              <a:r>
                <a:rPr lang="en-GB" b="1" dirty="0" smtClean="0"/>
                <a:t> de </a:t>
              </a:r>
              <a:r>
                <a:rPr lang="en-GB" b="1" dirty="0" err="1" smtClean="0"/>
                <a:t>Flujo</a:t>
              </a:r>
              <a:endParaRPr lang="en-US" b="1" dirty="0"/>
            </a:p>
          </p:txBody>
        </p:sp>
        <p:sp>
          <p:nvSpPr>
            <p:cNvPr id="1515527" name="Text Box 7"/>
            <p:cNvSpPr txBox="1">
              <a:spLocks noChangeArrowheads="1"/>
            </p:cNvSpPr>
            <p:nvPr/>
          </p:nvSpPr>
          <p:spPr bwMode="auto">
            <a:xfrm>
              <a:off x="2470383" y="3901163"/>
              <a:ext cx="1549399" cy="369332"/>
            </a:xfrm>
            <a:prstGeom prst="rect">
              <a:avLst/>
            </a:prstGeom>
            <a:noFill/>
            <a:ln w="12700" cap="sq">
              <a:noFill/>
              <a:miter lim="800000"/>
              <a:headEnd type="none" w="sm" len="sm"/>
              <a:tailEnd type="none" w="sm" len="sm"/>
            </a:ln>
            <a:effectLst/>
          </p:spPr>
          <p:txBody>
            <a:bodyPr wrap="square">
              <a:spAutoFit/>
            </a:bodyPr>
            <a:lstStyle/>
            <a:p>
              <a:pPr eaLnBrk="1" hangingPunct="1"/>
              <a:r>
                <a:rPr lang="en-GB" b="1" dirty="0" err="1" smtClean="0"/>
                <a:t>Histogramas</a:t>
              </a:r>
              <a:endParaRPr lang="en-US" b="1" dirty="0"/>
            </a:p>
          </p:txBody>
        </p:sp>
        <p:sp>
          <p:nvSpPr>
            <p:cNvPr id="1515528" name="Text Box 8"/>
            <p:cNvSpPr txBox="1">
              <a:spLocks noChangeArrowheads="1"/>
            </p:cNvSpPr>
            <p:nvPr/>
          </p:nvSpPr>
          <p:spPr bwMode="auto">
            <a:xfrm>
              <a:off x="4378875" y="4445739"/>
              <a:ext cx="1291907" cy="369332"/>
            </a:xfrm>
            <a:prstGeom prst="rect">
              <a:avLst/>
            </a:prstGeom>
            <a:noFill/>
            <a:ln w="12700" cap="sq">
              <a:noFill/>
              <a:miter lim="800000"/>
              <a:headEnd type="none" w="sm" len="sm"/>
              <a:tailEnd type="none" w="sm" len="sm"/>
            </a:ln>
            <a:effectLst/>
          </p:spPr>
          <p:txBody>
            <a:bodyPr wrap="square">
              <a:spAutoFit/>
            </a:bodyPr>
            <a:lstStyle/>
            <a:p>
              <a:r>
                <a:rPr lang="en-GB" b="1" dirty="0" err="1" smtClean="0"/>
                <a:t>Dispersión</a:t>
              </a:r>
              <a:endParaRPr lang="en-US" b="1" dirty="0"/>
            </a:p>
          </p:txBody>
        </p:sp>
        <p:sp>
          <p:nvSpPr>
            <p:cNvPr id="1515529" name="Text Box 9"/>
            <p:cNvSpPr txBox="1">
              <a:spLocks noChangeArrowheads="1"/>
            </p:cNvSpPr>
            <p:nvPr/>
          </p:nvSpPr>
          <p:spPr bwMode="auto">
            <a:xfrm>
              <a:off x="6000983" y="4220251"/>
              <a:ext cx="2603245" cy="369332"/>
            </a:xfrm>
            <a:prstGeom prst="rect">
              <a:avLst/>
            </a:prstGeom>
            <a:noFill/>
            <a:ln w="12700" cap="sq">
              <a:noFill/>
              <a:miter lim="800000"/>
              <a:headEnd type="none" w="sm" len="sm"/>
              <a:tailEnd type="none" w="sm" len="sm"/>
            </a:ln>
            <a:effectLst/>
          </p:spPr>
          <p:txBody>
            <a:bodyPr wrap="square">
              <a:spAutoFit/>
            </a:bodyPr>
            <a:lstStyle/>
            <a:p>
              <a:pPr eaLnBrk="1" hangingPunct="1"/>
              <a:r>
                <a:rPr lang="en-GB" b="1" dirty="0" err="1" smtClean="0"/>
                <a:t>Gráficos</a:t>
              </a:r>
              <a:r>
                <a:rPr lang="en-GB" b="1" dirty="0" smtClean="0"/>
                <a:t> de Control</a:t>
              </a:r>
              <a:endParaRPr lang="en-US" b="1" dirty="0"/>
            </a:p>
          </p:txBody>
        </p:sp>
        <p:sp>
          <p:nvSpPr>
            <p:cNvPr id="1515530" name="Text Box 10"/>
            <p:cNvSpPr txBox="1">
              <a:spLocks noChangeArrowheads="1"/>
            </p:cNvSpPr>
            <p:nvPr/>
          </p:nvSpPr>
          <p:spPr bwMode="auto">
            <a:xfrm>
              <a:off x="7982183" y="3077251"/>
              <a:ext cx="2681288" cy="646331"/>
            </a:xfrm>
            <a:prstGeom prst="rect">
              <a:avLst/>
            </a:prstGeom>
            <a:noFill/>
            <a:ln w="12700" cap="sq">
              <a:noFill/>
              <a:miter lim="800000"/>
              <a:headEnd type="none" w="sm" len="sm"/>
              <a:tailEnd type="none" w="sm" len="sm"/>
            </a:ln>
            <a:effectLst/>
          </p:spPr>
          <p:txBody>
            <a:bodyPr wrap="square">
              <a:spAutoFit/>
            </a:bodyPr>
            <a:lstStyle/>
            <a:p>
              <a:pPr eaLnBrk="1" hangingPunct="1"/>
              <a:r>
                <a:rPr lang="en-GB" b="1" dirty="0" err="1" smtClean="0"/>
                <a:t>Diagrama</a:t>
              </a:r>
              <a:r>
                <a:rPr lang="en-GB" b="1" dirty="0" smtClean="0"/>
                <a:t> de </a:t>
              </a:r>
              <a:r>
                <a:rPr lang="en-GB" b="1" dirty="0" err="1" smtClean="0"/>
                <a:t>Comportamiento</a:t>
              </a:r>
              <a:endParaRPr lang="en-US" b="1" dirty="0"/>
            </a:p>
          </p:txBody>
        </p:sp>
        <p:grpSp>
          <p:nvGrpSpPr>
            <p:cNvPr id="1515531" name="Group 11"/>
            <p:cNvGrpSpPr>
              <a:grpSpLocks/>
            </p:cNvGrpSpPr>
            <p:nvPr/>
          </p:nvGrpSpPr>
          <p:grpSpPr bwMode="auto">
            <a:xfrm>
              <a:off x="2368783" y="4202788"/>
              <a:ext cx="1582737" cy="774700"/>
              <a:chOff x="1509" y="2556"/>
              <a:chExt cx="1039" cy="735"/>
            </a:xfrm>
          </p:grpSpPr>
          <p:sp>
            <p:nvSpPr>
              <p:cNvPr id="1515532" name="Rectangle 12"/>
              <p:cNvSpPr>
                <a:spLocks noChangeArrowheads="1"/>
              </p:cNvSpPr>
              <p:nvPr/>
            </p:nvSpPr>
            <p:spPr bwMode="auto">
              <a:xfrm>
                <a:off x="1509" y="3154"/>
                <a:ext cx="92" cy="137"/>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3" name="Rectangle 13"/>
              <p:cNvSpPr>
                <a:spLocks noChangeArrowheads="1"/>
              </p:cNvSpPr>
              <p:nvPr/>
            </p:nvSpPr>
            <p:spPr bwMode="auto">
              <a:xfrm>
                <a:off x="1627" y="3071"/>
                <a:ext cx="92" cy="219"/>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4" name="Rectangle 14"/>
              <p:cNvSpPr>
                <a:spLocks noChangeArrowheads="1"/>
              </p:cNvSpPr>
              <p:nvPr/>
            </p:nvSpPr>
            <p:spPr bwMode="auto">
              <a:xfrm>
                <a:off x="1744" y="2896"/>
                <a:ext cx="92" cy="393"/>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5" name="Rectangle 15"/>
              <p:cNvSpPr>
                <a:spLocks noChangeArrowheads="1"/>
              </p:cNvSpPr>
              <p:nvPr/>
            </p:nvSpPr>
            <p:spPr bwMode="auto">
              <a:xfrm>
                <a:off x="1862" y="2714"/>
                <a:ext cx="92" cy="576"/>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6" name="Rectangle 16"/>
              <p:cNvSpPr>
                <a:spLocks noChangeArrowheads="1"/>
              </p:cNvSpPr>
              <p:nvPr/>
            </p:nvSpPr>
            <p:spPr bwMode="auto">
              <a:xfrm>
                <a:off x="1979" y="2556"/>
                <a:ext cx="92" cy="732"/>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nvGrpSpPr>
              <p:cNvPr id="1515537" name="Group 17"/>
              <p:cNvGrpSpPr>
                <a:grpSpLocks/>
              </p:cNvGrpSpPr>
              <p:nvPr/>
            </p:nvGrpSpPr>
            <p:grpSpPr bwMode="auto">
              <a:xfrm flipH="1">
                <a:off x="2103" y="2712"/>
                <a:ext cx="445" cy="577"/>
                <a:chOff x="2450" y="2941"/>
                <a:chExt cx="445" cy="577"/>
              </a:xfrm>
            </p:grpSpPr>
            <p:sp>
              <p:nvSpPr>
                <p:cNvPr id="1515538" name="Rectangle 18"/>
                <p:cNvSpPr>
                  <a:spLocks noChangeArrowheads="1"/>
                </p:cNvSpPr>
                <p:nvPr/>
              </p:nvSpPr>
              <p:spPr bwMode="auto">
                <a:xfrm flipH="1">
                  <a:off x="2450" y="3381"/>
                  <a:ext cx="92" cy="137"/>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9" name="Rectangle 19"/>
                <p:cNvSpPr>
                  <a:spLocks noChangeArrowheads="1"/>
                </p:cNvSpPr>
                <p:nvPr/>
              </p:nvSpPr>
              <p:spPr bwMode="auto">
                <a:xfrm flipH="1">
                  <a:off x="2568" y="3298"/>
                  <a:ext cx="92" cy="219"/>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40" name="Rectangle 20"/>
                <p:cNvSpPr>
                  <a:spLocks noChangeArrowheads="1"/>
                </p:cNvSpPr>
                <p:nvPr/>
              </p:nvSpPr>
              <p:spPr bwMode="auto">
                <a:xfrm flipH="1">
                  <a:off x="2685" y="3123"/>
                  <a:ext cx="92" cy="393"/>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41" name="Rectangle 21"/>
                <p:cNvSpPr>
                  <a:spLocks noChangeArrowheads="1"/>
                </p:cNvSpPr>
                <p:nvPr/>
              </p:nvSpPr>
              <p:spPr bwMode="auto">
                <a:xfrm flipH="1">
                  <a:off x="2803" y="2941"/>
                  <a:ext cx="92" cy="576"/>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grpSp>
        <p:sp>
          <p:nvSpPr>
            <p:cNvPr id="1515542" name="Rectangle 22"/>
            <p:cNvSpPr>
              <a:spLocks noChangeArrowheads="1"/>
            </p:cNvSpPr>
            <p:nvPr/>
          </p:nvSpPr>
          <p:spPr bwMode="auto">
            <a:xfrm>
              <a:off x="4473808" y="5021938"/>
              <a:ext cx="1038225" cy="812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nvGrpSpPr>
            <p:cNvPr id="1515543" name="Group 23"/>
            <p:cNvGrpSpPr>
              <a:grpSpLocks/>
            </p:cNvGrpSpPr>
            <p:nvPr/>
          </p:nvGrpSpPr>
          <p:grpSpPr bwMode="auto">
            <a:xfrm flipH="1">
              <a:off x="4583345" y="5094963"/>
              <a:ext cx="719138" cy="669925"/>
              <a:chOff x="2011" y="3392"/>
              <a:chExt cx="564" cy="614"/>
            </a:xfrm>
          </p:grpSpPr>
          <p:sp>
            <p:nvSpPr>
              <p:cNvPr id="1515544" name="Oval 24"/>
              <p:cNvSpPr>
                <a:spLocks noChangeArrowheads="1"/>
              </p:cNvSpPr>
              <p:nvPr/>
            </p:nvSpPr>
            <p:spPr bwMode="auto">
              <a:xfrm flipV="1">
                <a:off x="2012" y="3392"/>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5" name="Oval 25"/>
              <p:cNvSpPr>
                <a:spLocks noChangeArrowheads="1"/>
              </p:cNvSpPr>
              <p:nvPr/>
            </p:nvSpPr>
            <p:spPr bwMode="auto">
              <a:xfrm flipV="1">
                <a:off x="2011" y="3492"/>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6" name="Oval 26"/>
              <p:cNvSpPr>
                <a:spLocks noChangeArrowheads="1"/>
              </p:cNvSpPr>
              <p:nvPr/>
            </p:nvSpPr>
            <p:spPr bwMode="auto">
              <a:xfrm flipV="1">
                <a:off x="2128" y="3417"/>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7" name="Oval 27"/>
              <p:cNvSpPr>
                <a:spLocks noChangeArrowheads="1"/>
              </p:cNvSpPr>
              <p:nvPr/>
            </p:nvSpPr>
            <p:spPr bwMode="auto">
              <a:xfrm flipV="1">
                <a:off x="2091" y="3489"/>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8" name="Oval 28"/>
              <p:cNvSpPr>
                <a:spLocks noChangeArrowheads="1"/>
              </p:cNvSpPr>
              <p:nvPr/>
            </p:nvSpPr>
            <p:spPr bwMode="auto">
              <a:xfrm flipV="1">
                <a:off x="2044" y="3570"/>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9" name="Oval 29"/>
              <p:cNvSpPr>
                <a:spLocks noChangeArrowheads="1"/>
              </p:cNvSpPr>
              <p:nvPr/>
            </p:nvSpPr>
            <p:spPr bwMode="auto">
              <a:xfrm flipV="1">
                <a:off x="2148" y="3528"/>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0" name="Oval 30"/>
              <p:cNvSpPr>
                <a:spLocks noChangeArrowheads="1"/>
              </p:cNvSpPr>
              <p:nvPr/>
            </p:nvSpPr>
            <p:spPr bwMode="auto">
              <a:xfrm flipV="1">
                <a:off x="2147" y="3628"/>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1" name="Oval 31"/>
              <p:cNvSpPr>
                <a:spLocks noChangeArrowheads="1"/>
              </p:cNvSpPr>
              <p:nvPr/>
            </p:nvSpPr>
            <p:spPr bwMode="auto">
              <a:xfrm flipV="1">
                <a:off x="2264" y="3553"/>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2" name="Oval 32"/>
              <p:cNvSpPr>
                <a:spLocks noChangeArrowheads="1"/>
              </p:cNvSpPr>
              <p:nvPr/>
            </p:nvSpPr>
            <p:spPr bwMode="auto">
              <a:xfrm flipV="1">
                <a:off x="2227" y="3625"/>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3" name="Oval 33"/>
              <p:cNvSpPr>
                <a:spLocks noChangeArrowheads="1"/>
              </p:cNvSpPr>
              <p:nvPr/>
            </p:nvSpPr>
            <p:spPr bwMode="auto">
              <a:xfrm flipV="1">
                <a:off x="2180" y="3706"/>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4" name="Oval 34"/>
              <p:cNvSpPr>
                <a:spLocks noChangeArrowheads="1"/>
              </p:cNvSpPr>
              <p:nvPr/>
            </p:nvSpPr>
            <p:spPr bwMode="auto">
              <a:xfrm flipV="1">
                <a:off x="2284" y="3664"/>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5" name="Oval 35"/>
              <p:cNvSpPr>
                <a:spLocks noChangeArrowheads="1"/>
              </p:cNvSpPr>
              <p:nvPr/>
            </p:nvSpPr>
            <p:spPr bwMode="auto">
              <a:xfrm flipV="1">
                <a:off x="2283" y="3764"/>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6" name="Oval 36"/>
              <p:cNvSpPr>
                <a:spLocks noChangeArrowheads="1"/>
              </p:cNvSpPr>
              <p:nvPr/>
            </p:nvSpPr>
            <p:spPr bwMode="auto">
              <a:xfrm flipV="1">
                <a:off x="2400" y="3689"/>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7" name="Oval 37"/>
              <p:cNvSpPr>
                <a:spLocks noChangeArrowheads="1"/>
              </p:cNvSpPr>
              <p:nvPr/>
            </p:nvSpPr>
            <p:spPr bwMode="auto">
              <a:xfrm flipV="1">
                <a:off x="2363" y="3761"/>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8" name="Oval 38"/>
              <p:cNvSpPr>
                <a:spLocks noChangeArrowheads="1"/>
              </p:cNvSpPr>
              <p:nvPr/>
            </p:nvSpPr>
            <p:spPr bwMode="auto">
              <a:xfrm flipV="1">
                <a:off x="2316" y="3842"/>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9" name="Oval 39"/>
              <p:cNvSpPr>
                <a:spLocks noChangeArrowheads="1"/>
              </p:cNvSpPr>
              <p:nvPr/>
            </p:nvSpPr>
            <p:spPr bwMode="auto">
              <a:xfrm flipV="1">
                <a:off x="2420" y="3800"/>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0" name="Oval 40"/>
              <p:cNvSpPr>
                <a:spLocks noChangeArrowheads="1"/>
              </p:cNvSpPr>
              <p:nvPr/>
            </p:nvSpPr>
            <p:spPr bwMode="auto">
              <a:xfrm flipV="1">
                <a:off x="2419" y="3900"/>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1" name="Oval 41"/>
              <p:cNvSpPr>
                <a:spLocks noChangeArrowheads="1"/>
              </p:cNvSpPr>
              <p:nvPr/>
            </p:nvSpPr>
            <p:spPr bwMode="auto">
              <a:xfrm flipV="1">
                <a:off x="2536" y="3825"/>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2" name="Oval 42"/>
              <p:cNvSpPr>
                <a:spLocks noChangeArrowheads="1"/>
              </p:cNvSpPr>
              <p:nvPr/>
            </p:nvSpPr>
            <p:spPr bwMode="auto">
              <a:xfrm flipV="1">
                <a:off x="2499" y="3897"/>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3" name="Oval 43"/>
              <p:cNvSpPr>
                <a:spLocks noChangeArrowheads="1"/>
              </p:cNvSpPr>
              <p:nvPr/>
            </p:nvSpPr>
            <p:spPr bwMode="auto">
              <a:xfrm flipV="1">
                <a:off x="2452" y="3978"/>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4" name="Oval 44"/>
              <p:cNvSpPr>
                <a:spLocks noChangeArrowheads="1"/>
              </p:cNvSpPr>
              <p:nvPr/>
            </p:nvSpPr>
            <p:spPr bwMode="auto">
              <a:xfrm flipV="1">
                <a:off x="2334" y="3458"/>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grpSp>
        <p:sp>
          <p:nvSpPr>
            <p:cNvPr id="1515565" name="Rectangle 45"/>
            <p:cNvSpPr>
              <a:spLocks noChangeArrowheads="1"/>
            </p:cNvSpPr>
            <p:nvPr/>
          </p:nvSpPr>
          <p:spPr bwMode="auto">
            <a:xfrm>
              <a:off x="6374998" y="4735426"/>
              <a:ext cx="1460500" cy="900113"/>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66" name="Line 46"/>
            <p:cNvSpPr>
              <a:spLocks noChangeShapeType="1"/>
            </p:cNvSpPr>
            <p:nvPr/>
          </p:nvSpPr>
          <p:spPr bwMode="auto">
            <a:xfrm>
              <a:off x="6172433" y="4906051"/>
              <a:ext cx="1965325" cy="0"/>
            </a:xfrm>
            <a:prstGeom prst="line">
              <a:avLst/>
            </a:prstGeom>
            <a:noFill/>
            <a:ln w="12700">
              <a:solidFill>
                <a:schemeClr val="tx1"/>
              </a:solidFill>
              <a:prstDash val="dash"/>
              <a:round/>
              <a:headEnd type="none" w="sm" len="sm"/>
              <a:tailEnd type="none" w="sm" len="sm"/>
            </a:ln>
            <a:effectLst/>
          </p:spPr>
          <p:txBody>
            <a:bodyPr wrap="none"/>
            <a:lstStyle/>
            <a:p>
              <a:endParaRPr lang="en-US" dirty="0"/>
            </a:p>
          </p:txBody>
        </p:sp>
        <p:sp>
          <p:nvSpPr>
            <p:cNvPr id="1515567" name="Line 47"/>
            <p:cNvSpPr>
              <a:spLocks noChangeShapeType="1"/>
            </p:cNvSpPr>
            <p:nvPr/>
          </p:nvSpPr>
          <p:spPr bwMode="auto">
            <a:xfrm>
              <a:off x="6186720" y="5383888"/>
              <a:ext cx="1965325" cy="0"/>
            </a:xfrm>
            <a:prstGeom prst="line">
              <a:avLst/>
            </a:prstGeom>
            <a:noFill/>
            <a:ln w="12700">
              <a:solidFill>
                <a:schemeClr val="tx1"/>
              </a:solidFill>
              <a:prstDash val="dash"/>
              <a:round/>
              <a:headEnd type="none" w="sm" len="sm"/>
              <a:tailEnd type="none" w="sm" len="sm"/>
            </a:ln>
            <a:effectLst/>
          </p:spPr>
          <p:txBody>
            <a:bodyPr wrap="none"/>
            <a:lstStyle/>
            <a:p>
              <a:endParaRPr lang="en-US" dirty="0"/>
            </a:p>
          </p:txBody>
        </p:sp>
        <p:sp>
          <p:nvSpPr>
            <p:cNvPr id="1515568" name="Freeform 48"/>
            <p:cNvSpPr>
              <a:spLocks/>
            </p:cNvSpPr>
            <p:nvPr/>
          </p:nvSpPr>
          <p:spPr bwMode="auto">
            <a:xfrm>
              <a:off x="6377220" y="4833026"/>
              <a:ext cx="1320800" cy="536575"/>
            </a:xfrm>
            <a:custGeom>
              <a:avLst/>
              <a:gdLst/>
              <a:ahLst/>
              <a:cxnLst>
                <a:cxn ang="0">
                  <a:pos x="0" y="338"/>
                </a:cxn>
                <a:cxn ang="0">
                  <a:pos x="45" y="238"/>
                </a:cxn>
                <a:cxn ang="0">
                  <a:pos x="100" y="320"/>
                </a:cxn>
                <a:cxn ang="0">
                  <a:pos x="192" y="55"/>
                </a:cxn>
                <a:cxn ang="0">
                  <a:pos x="237" y="220"/>
                </a:cxn>
                <a:cxn ang="0">
                  <a:pos x="274" y="156"/>
                </a:cxn>
                <a:cxn ang="0">
                  <a:pos x="338" y="320"/>
                </a:cxn>
                <a:cxn ang="0">
                  <a:pos x="429" y="165"/>
                </a:cxn>
                <a:cxn ang="0">
                  <a:pos x="475" y="238"/>
                </a:cxn>
                <a:cxn ang="0">
                  <a:pos x="530" y="0"/>
                </a:cxn>
                <a:cxn ang="0">
                  <a:pos x="594" y="311"/>
                </a:cxn>
                <a:cxn ang="0">
                  <a:pos x="704" y="55"/>
                </a:cxn>
                <a:cxn ang="0">
                  <a:pos x="768" y="238"/>
                </a:cxn>
              </a:cxnLst>
              <a:rect l="0" t="0" r="r" b="b"/>
              <a:pathLst>
                <a:path w="768" h="338">
                  <a:moveTo>
                    <a:pt x="0" y="338"/>
                  </a:moveTo>
                  <a:lnTo>
                    <a:pt x="45" y="238"/>
                  </a:lnTo>
                  <a:lnTo>
                    <a:pt x="100" y="320"/>
                  </a:lnTo>
                  <a:lnTo>
                    <a:pt x="192" y="55"/>
                  </a:lnTo>
                  <a:lnTo>
                    <a:pt x="237" y="220"/>
                  </a:lnTo>
                  <a:lnTo>
                    <a:pt x="274" y="156"/>
                  </a:lnTo>
                  <a:lnTo>
                    <a:pt x="338" y="320"/>
                  </a:lnTo>
                  <a:lnTo>
                    <a:pt x="429" y="165"/>
                  </a:lnTo>
                  <a:lnTo>
                    <a:pt x="475" y="238"/>
                  </a:lnTo>
                  <a:lnTo>
                    <a:pt x="530" y="0"/>
                  </a:lnTo>
                  <a:lnTo>
                    <a:pt x="594" y="311"/>
                  </a:lnTo>
                  <a:lnTo>
                    <a:pt x="704" y="55"/>
                  </a:lnTo>
                  <a:lnTo>
                    <a:pt x="768" y="238"/>
                  </a:lnTo>
                </a:path>
              </a:pathLst>
            </a:custGeom>
            <a:noFill/>
            <a:ln w="12700" cap="sq" cmpd="sng">
              <a:solidFill>
                <a:schemeClr val="tx1"/>
              </a:solidFill>
              <a:prstDash val="solid"/>
              <a:round/>
              <a:headEnd type="none" w="sm" len="sm"/>
              <a:tailEnd type="none" w="sm" len="sm"/>
            </a:ln>
            <a:effectLst/>
          </p:spPr>
          <p:txBody>
            <a:bodyPr wrap="none"/>
            <a:lstStyle/>
            <a:p>
              <a:endParaRPr lang="en-US" dirty="0"/>
            </a:p>
          </p:txBody>
        </p:sp>
        <p:sp>
          <p:nvSpPr>
            <p:cNvPr id="1515569" name="Freeform 49"/>
            <p:cNvSpPr>
              <a:spLocks/>
            </p:cNvSpPr>
            <p:nvPr/>
          </p:nvSpPr>
          <p:spPr bwMode="auto">
            <a:xfrm>
              <a:off x="7615470" y="3801151"/>
              <a:ext cx="1320800" cy="290512"/>
            </a:xfrm>
            <a:custGeom>
              <a:avLst/>
              <a:gdLst/>
              <a:ahLst/>
              <a:cxnLst>
                <a:cxn ang="0">
                  <a:pos x="0" y="338"/>
                </a:cxn>
                <a:cxn ang="0">
                  <a:pos x="45" y="238"/>
                </a:cxn>
                <a:cxn ang="0">
                  <a:pos x="100" y="320"/>
                </a:cxn>
                <a:cxn ang="0">
                  <a:pos x="192" y="55"/>
                </a:cxn>
                <a:cxn ang="0">
                  <a:pos x="237" y="220"/>
                </a:cxn>
                <a:cxn ang="0">
                  <a:pos x="274" y="156"/>
                </a:cxn>
                <a:cxn ang="0">
                  <a:pos x="338" y="320"/>
                </a:cxn>
                <a:cxn ang="0">
                  <a:pos x="429" y="165"/>
                </a:cxn>
                <a:cxn ang="0">
                  <a:pos x="475" y="238"/>
                </a:cxn>
                <a:cxn ang="0">
                  <a:pos x="530" y="0"/>
                </a:cxn>
                <a:cxn ang="0">
                  <a:pos x="594" y="311"/>
                </a:cxn>
                <a:cxn ang="0">
                  <a:pos x="704" y="55"/>
                </a:cxn>
                <a:cxn ang="0">
                  <a:pos x="768" y="238"/>
                </a:cxn>
              </a:cxnLst>
              <a:rect l="0" t="0" r="r" b="b"/>
              <a:pathLst>
                <a:path w="768" h="338">
                  <a:moveTo>
                    <a:pt x="0" y="338"/>
                  </a:moveTo>
                  <a:lnTo>
                    <a:pt x="45" y="238"/>
                  </a:lnTo>
                  <a:lnTo>
                    <a:pt x="100" y="320"/>
                  </a:lnTo>
                  <a:lnTo>
                    <a:pt x="192" y="55"/>
                  </a:lnTo>
                  <a:lnTo>
                    <a:pt x="237" y="220"/>
                  </a:lnTo>
                  <a:lnTo>
                    <a:pt x="274" y="156"/>
                  </a:lnTo>
                  <a:lnTo>
                    <a:pt x="338" y="320"/>
                  </a:lnTo>
                  <a:lnTo>
                    <a:pt x="429" y="165"/>
                  </a:lnTo>
                  <a:lnTo>
                    <a:pt x="475" y="238"/>
                  </a:lnTo>
                  <a:lnTo>
                    <a:pt x="530" y="0"/>
                  </a:lnTo>
                  <a:lnTo>
                    <a:pt x="594" y="311"/>
                  </a:lnTo>
                  <a:lnTo>
                    <a:pt x="704" y="55"/>
                  </a:lnTo>
                  <a:lnTo>
                    <a:pt x="768" y="238"/>
                  </a:lnTo>
                </a:path>
              </a:pathLst>
            </a:custGeom>
            <a:noFill/>
            <a:ln w="12700" cap="sq" cmpd="sng">
              <a:solidFill>
                <a:schemeClr val="tx1"/>
              </a:solidFill>
              <a:prstDash val="solid"/>
              <a:round/>
              <a:headEnd type="none" w="sm" len="sm"/>
              <a:tailEnd type="none" w="sm" len="sm"/>
            </a:ln>
            <a:effectLst/>
          </p:spPr>
          <p:txBody>
            <a:bodyPr wrap="none"/>
            <a:lstStyle/>
            <a:p>
              <a:endParaRPr lang="en-US" dirty="0"/>
            </a:p>
          </p:txBody>
        </p:sp>
        <p:sp>
          <p:nvSpPr>
            <p:cNvPr id="1515570" name="Line 50"/>
            <p:cNvSpPr>
              <a:spLocks noChangeShapeType="1"/>
            </p:cNvSpPr>
            <p:nvPr/>
          </p:nvSpPr>
          <p:spPr bwMode="auto">
            <a:xfrm>
              <a:off x="7367820" y="3963076"/>
              <a:ext cx="1997075" cy="0"/>
            </a:xfrm>
            <a:prstGeom prst="line">
              <a:avLst/>
            </a:prstGeom>
            <a:noFill/>
            <a:ln w="12700" cap="sq">
              <a:solidFill>
                <a:schemeClr val="tx1"/>
              </a:solidFill>
              <a:round/>
              <a:headEnd type="none" w="sm" len="sm"/>
              <a:tailEnd type="none" w="sm" len="sm"/>
            </a:ln>
            <a:effectLst/>
          </p:spPr>
          <p:txBody>
            <a:bodyPr wrap="none"/>
            <a:lstStyle/>
            <a:p>
              <a:endParaRPr lang="en-US" dirty="0"/>
            </a:p>
          </p:txBody>
        </p:sp>
        <p:grpSp>
          <p:nvGrpSpPr>
            <p:cNvPr id="1515571" name="Group 51"/>
            <p:cNvGrpSpPr>
              <a:grpSpLocks/>
            </p:cNvGrpSpPr>
            <p:nvPr/>
          </p:nvGrpSpPr>
          <p:grpSpPr bwMode="auto">
            <a:xfrm>
              <a:off x="2375133" y="2320013"/>
              <a:ext cx="760412" cy="1271588"/>
              <a:chOff x="1139" y="1535"/>
              <a:chExt cx="442" cy="718"/>
            </a:xfrm>
          </p:grpSpPr>
          <p:sp>
            <p:nvSpPr>
              <p:cNvPr id="1515572" name="Rectangle 52"/>
              <p:cNvSpPr>
                <a:spLocks noChangeArrowheads="1"/>
              </p:cNvSpPr>
              <p:nvPr/>
            </p:nvSpPr>
            <p:spPr bwMode="auto">
              <a:xfrm>
                <a:off x="1390" y="1728"/>
                <a:ext cx="174" cy="11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73" name="Rectangle 53"/>
              <p:cNvSpPr>
                <a:spLocks noChangeArrowheads="1"/>
              </p:cNvSpPr>
              <p:nvPr/>
            </p:nvSpPr>
            <p:spPr bwMode="auto">
              <a:xfrm>
                <a:off x="1139" y="1727"/>
                <a:ext cx="174" cy="11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74" name="Rectangle 54"/>
              <p:cNvSpPr>
                <a:spLocks noChangeArrowheads="1"/>
              </p:cNvSpPr>
              <p:nvPr/>
            </p:nvSpPr>
            <p:spPr bwMode="auto">
              <a:xfrm>
                <a:off x="1387" y="1535"/>
                <a:ext cx="174" cy="11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75" name="Rectangle 55"/>
              <p:cNvSpPr>
                <a:spLocks noChangeArrowheads="1"/>
              </p:cNvSpPr>
              <p:nvPr/>
            </p:nvSpPr>
            <p:spPr bwMode="auto">
              <a:xfrm>
                <a:off x="1395" y="2135"/>
                <a:ext cx="174" cy="11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76" name="AutoShape 56"/>
              <p:cNvSpPr>
                <a:spLocks noChangeArrowheads="1"/>
              </p:cNvSpPr>
              <p:nvPr/>
            </p:nvSpPr>
            <p:spPr bwMode="auto">
              <a:xfrm>
                <a:off x="1381" y="1905"/>
                <a:ext cx="200" cy="133"/>
              </a:xfrm>
              <a:prstGeom prst="flowChartDecision">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cxnSp>
            <p:nvCxnSpPr>
              <p:cNvPr id="1515577" name="AutoShape 57"/>
              <p:cNvCxnSpPr>
                <a:cxnSpLocks noChangeShapeType="1"/>
                <a:stCxn id="1515576" idx="1"/>
                <a:endCxn id="1515573" idx="2"/>
              </p:cNvCxnSpPr>
              <p:nvPr/>
            </p:nvCxnSpPr>
            <p:spPr bwMode="auto">
              <a:xfrm rot="10800000">
                <a:off x="1226" y="1845"/>
                <a:ext cx="155" cy="127"/>
              </a:xfrm>
              <a:prstGeom prst="bentConnector2">
                <a:avLst/>
              </a:prstGeom>
              <a:noFill/>
              <a:ln w="12700" cap="sq">
                <a:solidFill>
                  <a:schemeClr val="tx1"/>
                </a:solidFill>
                <a:miter lim="800000"/>
                <a:headEnd type="none" w="sm" len="sm"/>
                <a:tailEnd type="triangle" w="sm" len="sm"/>
              </a:ln>
              <a:effectLst/>
            </p:spPr>
          </p:cxnSp>
          <p:cxnSp>
            <p:nvCxnSpPr>
              <p:cNvPr id="1515578" name="AutoShape 58"/>
              <p:cNvCxnSpPr>
                <a:cxnSpLocks noChangeShapeType="1"/>
                <a:stCxn id="1515573" idx="0"/>
                <a:endCxn id="1515574" idx="1"/>
              </p:cNvCxnSpPr>
              <p:nvPr/>
            </p:nvCxnSpPr>
            <p:spPr bwMode="auto">
              <a:xfrm rot="16200000">
                <a:off x="1240" y="1580"/>
                <a:ext cx="133" cy="161"/>
              </a:xfrm>
              <a:prstGeom prst="bentConnector2">
                <a:avLst/>
              </a:prstGeom>
              <a:noFill/>
              <a:ln w="12700" cap="sq">
                <a:solidFill>
                  <a:schemeClr val="tx1"/>
                </a:solidFill>
                <a:miter lim="800000"/>
                <a:headEnd type="none" w="sm" len="sm"/>
                <a:tailEnd type="triangle" w="sm" len="sm"/>
              </a:ln>
              <a:effectLst/>
            </p:spPr>
          </p:cxnSp>
          <p:cxnSp>
            <p:nvCxnSpPr>
              <p:cNvPr id="1515579" name="AutoShape 59"/>
              <p:cNvCxnSpPr>
                <a:cxnSpLocks noChangeShapeType="1"/>
                <a:stCxn id="1515576" idx="2"/>
                <a:endCxn id="1515575" idx="0"/>
              </p:cNvCxnSpPr>
              <p:nvPr/>
            </p:nvCxnSpPr>
            <p:spPr bwMode="auto">
              <a:xfrm>
                <a:off x="1481" y="2038"/>
                <a:ext cx="1" cy="97"/>
              </a:xfrm>
              <a:prstGeom prst="straightConnector1">
                <a:avLst/>
              </a:prstGeom>
              <a:noFill/>
              <a:ln w="12700" cap="sq">
                <a:solidFill>
                  <a:schemeClr val="tx1"/>
                </a:solidFill>
                <a:round/>
                <a:headEnd type="none" w="sm" len="sm"/>
                <a:tailEnd type="triangle" w="sm" len="sm"/>
              </a:ln>
              <a:effectLst/>
            </p:spPr>
          </p:cxnSp>
          <p:cxnSp>
            <p:nvCxnSpPr>
              <p:cNvPr id="1515580" name="AutoShape 60"/>
              <p:cNvCxnSpPr>
                <a:cxnSpLocks noChangeShapeType="1"/>
                <a:stCxn id="1515574" idx="2"/>
                <a:endCxn id="1515572" idx="0"/>
              </p:cNvCxnSpPr>
              <p:nvPr/>
            </p:nvCxnSpPr>
            <p:spPr bwMode="auto">
              <a:xfrm>
                <a:off x="1474" y="1653"/>
                <a:ext cx="3" cy="75"/>
              </a:xfrm>
              <a:prstGeom prst="straightConnector1">
                <a:avLst/>
              </a:prstGeom>
              <a:noFill/>
              <a:ln w="12700" cap="sq">
                <a:solidFill>
                  <a:schemeClr val="tx1"/>
                </a:solidFill>
                <a:round/>
                <a:headEnd type="none" w="sm" len="sm"/>
                <a:tailEnd type="triangle" w="sm" len="sm"/>
              </a:ln>
              <a:effectLst/>
            </p:spPr>
          </p:cxnSp>
          <p:cxnSp>
            <p:nvCxnSpPr>
              <p:cNvPr id="1515581" name="AutoShape 61"/>
              <p:cNvCxnSpPr>
                <a:cxnSpLocks noChangeShapeType="1"/>
                <a:stCxn id="1515572" idx="2"/>
                <a:endCxn id="1515576" idx="0"/>
              </p:cNvCxnSpPr>
              <p:nvPr/>
            </p:nvCxnSpPr>
            <p:spPr bwMode="auto">
              <a:xfrm>
                <a:off x="1477" y="1846"/>
                <a:ext cx="4" cy="59"/>
              </a:xfrm>
              <a:prstGeom prst="straightConnector1">
                <a:avLst/>
              </a:prstGeom>
              <a:noFill/>
              <a:ln w="12700" cap="sq">
                <a:solidFill>
                  <a:schemeClr val="tx1"/>
                </a:solidFill>
                <a:round/>
                <a:headEnd type="none" w="sm" len="sm"/>
                <a:tailEnd type="triangle" w="sm" len="sm"/>
              </a:ln>
              <a:effectLst/>
            </p:spPr>
          </p:cxnSp>
        </p:grpSp>
        <p:grpSp>
          <p:nvGrpSpPr>
            <p:cNvPr id="1515582" name="Group 62"/>
            <p:cNvGrpSpPr>
              <a:grpSpLocks/>
            </p:cNvGrpSpPr>
            <p:nvPr/>
          </p:nvGrpSpPr>
          <p:grpSpPr bwMode="auto">
            <a:xfrm>
              <a:off x="4708758" y="1553251"/>
              <a:ext cx="1509712" cy="784225"/>
              <a:chOff x="2907" y="823"/>
              <a:chExt cx="878" cy="494"/>
            </a:xfrm>
          </p:grpSpPr>
          <p:grpSp>
            <p:nvGrpSpPr>
              <p:cNvPr id="1515583" name="Group 63"/>
              <p:cNvGrpSpPr>
                <a:grpSpLocks/>
              </p:cNvGrpSpPr>
              <p:nvPr/>
            </p:nvGrpSpPr>
            <p:grpSpPr bwMode="auto">
              <a:xfrm>
                <a:off x="2907" y="823"/>
                <a:ext cx="777" cy="494"/>
                <a:chOff x="3282" y="759"/>
                <a:chExt cx="969" cy="713"/>
              </a:xfrm>
            </p:grpSpPr>
            <p:sp>
              <p:nvSpPr>
                <p:cNvPr id="1515584" name="Line 64"/>
                <p:cNvSpPr>
                  <a:spLocks noChangeShapeType="1"/>
                </p:cNvSpPr>
                <p:nvPr/>
              </p:nvSpPr>
              <p:spPr bwMode="auto">
                <a:xfrm flipH="1">
                  <a:off x="3337" y="1216"/>
                  <a:ext cx="914" cy="0"/>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5" name="Line 65"/>
                <p:cNvSpPr>
                  <a:spLocks noChangeShapeType="1"/>
                </p:cNvSpPr>
                <p:nvPr/>
              </p:nvSpPr>
              <p:spPr bwMode="auto">
                <a:xfrm flipH="1" flipV="1">
                  <a:off x="3446" y="860"/>
                  <a:ext cx="192" cy="347"/>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6" name="Line 66"/>
                <p:cNvSpPr>
                  <a:spLocks noChangeShapeType="1"/>
                </p:cNvSpPr>
                <p:nvPr/>
              </p:nvSpPr>
              <p:spPr bwMode="auto">
                <a:xfrm flipH="1">
                  <a:off x="3474" y="1216"/>
                  <a:ext cx="292" cy="256"/>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7" name="Line 67"/>
                <p:cNvSpPr>
                  <a:spLocks noChangeShapeType="1"/>
                </p:cNvSpPr>
                <p:nvPr/>
              </p:nvSpPr>
              <p:spPr bwMode="auto">
                <a:xfrm flipH="1">
                  <a:off x="3410" y="1363"/>
                  <a:ext cx="192" cy="28"/>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8" name="Line 68"/>
                <p:cNvSpPr>
                  <a:spLocks noChangeShapeType="1"/>
                </p:cNvSpPr>
                <p:nvPr/>
              </p:nvSpPr>
              <p:spPr bwMode="auto">
                <a:xfrm flipH="1" flipV="1">
                  <a:off x="3438" y="988"/>
                  <a:ext cx="155" cy="119"/>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9" name="Line 69"/>
                <p:cNvSpPr>
                  <a:spLocks noChangeShapeType="1"/>
                </p:cNvSpPr>
                <p:nvPr/>
              </p:nvSpPr>
              <p:spPr bwMode="auto">
                <a:xfrm flipV="1">
                  <a:off x="3483" y="759"/>
                  <a:ext cx="128" cy="183"/>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90" name="Line 70"/>
                <p:cNvSpPr>
                  <a:spLocks noChangeShapeType="1"/>
                </p:cNvSpPr>
                <p:nvPr/>
              </p:nvSpPr>
              <p:spPr bwMode="auto">
                <a:xfrm flipH="1" flipV="1">
                  <a:off x="3282" y="786"/>
                  <a:ext cx="164" cy="82"/>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91" name="Line 71"/>
                <p:cNvSpPr>
                  <a:spLocks noChangeShapeType="1"/>
                </p:cNvSpPr>
                <p:nvPr/>
              </p:nvSpPr>
              <p:spPr bwMode="auto">
                <a:xfrm flipH="1" flipV="1">
                  <a:off x="3867" y="979"/>
                  <a:ext cx="128" cy="228"/>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92" name="Line 72"/>
                <p:cNvSpPr>
                  <a:spLocks noChangeShapeType="1"/>
                </p:cNvSpPr>
                <p:nvPr/>
              </p:nvSpPr>
              <p:spPr bwMode="auto">
                <a:xfrm flipH="1" flipV="1">
                  <a:off x="3739" y="1016"/>
                  <a:ext cx="183" cy="100"/>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93" name="Line 73"/>
                <p:cNvSpPr>
                  <a:spLocks noChangeShapeType="1"/>
                </p:cNvSpPr>
                <p:nvPr/>
              </p:nvSpPr>
              <p:spPr bwMode="auto">
                <a:xfrm flipH="1">
                  <a:off x="3940" y="1225"/>
                  <a:ext cx="183" cy="229"/>
                </a:xfrm>
                <a:prstGeom prst="line">
                  <a:avLst/>
                </a:prstGeom>
                <a:noFill/>
                <a:ln w="12700" cap="sq">
                  <a:solidFill>
                    <a:schemeClr val="tx1"/>
                  </a:solidFill>
                  <a:round/>
                  <a:headEnd type="none" w="sm" len="sm"/>
                  <a:tailEnd type="none" w="sm" len="sm"/>
                </a:ln>
                <a:effectLst/>
              </p:spPr>
              <p:txBody>
                <a:bodyPr wrap="none"/>
                <a:lstStyle/>
                <a:p>
                  <a:endParaRPr lang="en-US" dirty="0"/>
                </a:p>
              </p:txBody>
            </p:sp>
          </p:grpSp>
          <p:sp>
            <p:nvSpPr>
              <p:cNvPr id="1515594" name="Rectangle 74"/>
              <p:cNvSpPr>
                <a:spLocks noChangeArrowheads="1"/>
              </p:cNvSpPr>
              <p:nvPr/>
            </p:nvSpPr>
            <p:spPr bwMode="auto">
              <a:xfrm>
                <a:off x="3666" y="1079"/>
                <a:ext cx="119" cy="119"/>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grpSp>
          <p:nvGrpSpPr>
            <p:cNvPr id="1515595" name="Group 75"/>
            <p:cNvGrpSpPr>
              <a:grpSpLocks/>
            </p:cNvGrpSpPr>
            <p:nvPr/>
          </p:nvGrpSpPr>
          <p:grpSpPr bwMode="auto">
            <a:xfrm flipH="1">
              <a:off x="7391633" y="2039026"/>
              <a:ext cx="1066800" cy="600075"/>
              <a:chOff x="873" y="3332"/>
              <a:chExt cx="840" cy="488"/>
            </a:xfrm>
          </p:grpSpPr>
          <p:sp>
            <p:nvSpPr>
              <p:cNvPr id="1515596" name="Rectangle 76"/>
              <p:cNvSpPr>
                <a:spLocks noChangeArrowheads="1"/>
              </p:cNvSpPr>
              <p:nvPr/>
            </p:nvSpPr>
            <p:spPr bwMode="auto">
              <a:xfrm>
                <a:off x="1215" y="3729"/>
                <a:ext cx="81" cy="91"/>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97" name="Rectangle 77"/>
              <p:cNvSpPr>
                <a:spLocks noChangeArrowheads="1"/>
              </p:cNvSpPr>
              <p:nvPr/>
            </p:nvSpPr>
            <p:spPr bwMode="auto">
              <a:xfrm>
                <a:off x="1319" y="3674"/>
                <a:ext cx="82" cy="14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98" name="Rectangle 78"/>
              <p:cNvSpPr>
                <a:spLocks noChangeArrowheads="1"/>
              </p:cNvSpPr>
              <p:nvPr/>
            </p:nvSpPr>
            <p:spPr bwMode="auto">
              <a:xfrm>
                <a:off x="1423" y="3558"/>
                <a:ext cx="82" cy="261"/>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99" name="Rectangle 79"/>
              <p:cNvSpPr>
                <a:spLocks noChangeArrowheads="1"/>
              </p:cNvSpPr>
              <p:nvPr/>
            </p:nvSpPr>
            <p:spPr bwMode="auto">
              <a:xfrm>
                <a:off x="1528" y="3437"/>
                <a:ext cx="81" cy="382"/>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600" name="Rectangle 80"/>
              <p:cNvSpPr>
                <a:spLocks noChangeArrowheads="1"/>
              </p:cNvSpPr>
              <p:nvPr/>
            </p:nvSpPr>
            <p:spPr bwMode="auto">
              <a:xfrm>
                <a:off x="1631" y="3332"/>
                <a:ext cx="82" cy="486"/>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601" name="Rectangle 81"/>
              <p:cNvSpPr>
                <a:spLocks noChangeArrowheads="1"/>
              </p:cNvSpPr>
              <p:nvPr/>
            </p:nvSpPr>
            <p:spPr bwMode="auto">
              <a:xfrm>
                <a:off x="1104" y="3764"/>
                <a:ext cx="81" cy="5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602" name="Rectangle 82"/>
              <p:cNvSpPr>
                <a:spLocks noChangeArrowheads="1"/>
              </p:cNvSpPr>
              <p:nvPr/>
            </p:nvSpPr>
            <p:spPr bwMode="auto">
              <a:xfrm>
                <a:off x="984" y="3772"/>
                <a:ext cx="81" cy="4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603" name="Rectangle 83"/>
              <p:cNvSpPr>
                <a:spLocks noChangeArrowheads="1"/>
              </p:cNvSpPr>
              <p:nvPr/>
            </p:nvSpPr>
            <p:spPr bwMode="auto">
              <a:xfrm>
                <a:off x="873" y="3790"/>
                <a:ext cx="81" cy="27"/>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87" name="Rectangular Callout 86"/>
          <p:cNvSpPr/>
          <p:nvPr/>
        </p:nvSpPr>
        <p:spPr>
          <a:xfrm>
            <a:off x="7131782" y="4276048"/>
            <a:ext cx="1859817" cy="1438952"/>
          </a:xfrm>
          <a:prstGeom prst="wedgeRectCallout">
            <a:avLst>
              <a:gd name="adj1" fmla="val -94382"/>
              <a:gd name="adj2" fmla="val -6201"/>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El </a:t>
            </a:r>
            <a:r>
              <a:rPr lang="en-US" dirty="0" err="1" smtClean="0"/>
              <a:t>análisis</a:t>
            </a:r>
            <a:r>
              <a:rPr lang="en-US" dirty="0" smtClean="0"/>
              <a:t> de la </a:t>
            </a:r>
            <a:r>
              <a:rPr lang="en-US" dirty="0" err="1" smtClean="0"/>
              <a:t>Matriz</a:t>
            </a:r>
            <a:r>
              <a:rPr lang="en-US" dirty="0" smtClean="0"/>
              <a:t> P5 </a:t>
            </a:r>
            <a:r>
              <a:rPr lang="en-US" dirty="0" err="1" smtClean="0"/>
              <a:t>da</a:t>
            </a:r>
            <a:r>
              <a:rPr lang="en-US" dirty="0" smtClean="0"/>
              <a:t> </a:t>
            </a:r>
            <a:r>
              <a:rPr lang="en-US" dirty="0" err="1" smtClean="0"/>
              <a:t>como</a:t>
            </a:r>
            <a:r>
              <a:rPr lang="en-US" dirty="0" smtClean="0"/>
              <a:t> </a:t>
            </a:r>
            <a:r>
              <a:rPr lang="en-US" dirty="0" err="1" smtClean="0"/>
              <a:t>resultado</a:t>
            </a:r>
            <a:r>
              <a:rPr lang="en-US" dirty="0" smtClean="0"/>
              <a:t> un </a:t>
            </a:r>
            <a:r>
              <a:rPr lang="en-US" dirty="0" err="1" smtClean="0"/>
              <a:t>Gráfico</a:t>
            </a:r>
            <a:r>
              <a:rPr lang="en-US" dirty="0" smtClean="0"/>
              <a:t> de Control</a:t>
            </a:r>
            <a:endParaRPr lang="en-US" dirty="0"/>
          </a:p>
        </p:txBody>
      </p:sp>
    </p:spTree>
    <p:extLst>
      <p:ext uri="{BB962C8B-B14F-4D97-AF65-F5344CB8AC3E}">
        <p14:creationId xmlns:p14="http://schemas.microsoft.com/office/powerpoint/2010/main" xmlns="" val="2006603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GB" dirty="0" err="1" smtClean="0"/>
              <a:t>Costos</a:t>
            </a:r>
            <a:r>
              <a:rPr lang="en-GB" dirty="0" smtClean="0"/>
              <a:t> de la </a:t>
            </a:r>
            <a:r>
              <a:rPr lang="en-GB" dirty="0" err="1" smtClean="0"/>
              <a:t>Calidad</a:t>
            </a:r>
            <a:endParaRPr lang="en-GB" sz="2400" dirty="0"/>
          </a:p>
        </p:txBody>
      </p:sp>
      <p:grpSp>
        <p:nvGrpSpPr>
          <p:cNvPr id="2" name="Group 3"/>
          <p:cNvGrpSpPr>
            <a:grpSpLocks/>
          </p:cNvGrpSpPr>
          <p:nvPr/>
        </p:nvGrpSpPr>
        <p:grpSpPr bwMode="auto">
          <a:xfrm>
            <a:off x="1535114" y="1905001"/>
            <a:ext cx="6073775" cy="3509963"/>
            <a:chOff x="1359" y="1200"/>
            <a:chExt cx="3826" cy="2211"/>
          </a:xfrm>
        </p:grpSpPr>
        <p:sp>
          <p:nvSpPr>
            <p:cNvPr id="281604" name="Freeform 4"/>
            <p:cNvSpPr>
              <a:spLocks/>
            </p:cNvSpPr>
            <p:nvPr/>
          </p:nvSpPr>
          <p:spPr bwMode="auto">
            <a:xfrm>
              <a:off x="1864" y="1337"/>
              <a:ext cx="3208" cy="1310"/>
            </a:xfrm>
            <a:custGeom>
              <a:avLst/>
              <a:gdLst/>
              <a:ahLst/>
              <a:cxnLst>
                <a:cxn ang="0">
                  <a:pos x="0" y="222"/>
                </a:cxn>
                <a:cxn ang="0">
                  <a:pos x="711" y="0"/>
                </a:cxn>
                <a:cxn ang="0">
                  <a:pos x="1456" y="122"/>
                </a:cxn>
                <a:cxn ang="0">
                  <a:pos x="2189" y="322"/>
                </a:cxn>
                <a:cxn ang="0">
                  <a:pos x="2922" y="822"/>
                </a:cxn>
                <a:cxn ang="0">
                  <a:pos x="3645" y="1122"/>
                </a:cxn>
                <a:cxn ang="0">
                  <a:pos x="3645" y="1488"/>
                </a:cxn>
                <a:cxn ang="0">
                  <a:pos x="0" y="1222"/>
                </a:cxn>
                <a:cxn ang="0">
                  <a:pos x="0" y="222"/>
                </a:cxn>
              </a:cxnLst>
              <a:rect l="0" t="0" r="r" b="b"/>
              <a:pathLst>
                <a:path w="3645" h="1488">
                  <a:moveTo>
                    <a:pt x="0" y="222"/>
                  </a:moveTo>
                  <a:lnTo>
                    <a:pt x="711" y="0"/>
                  </a:lnTo>
                  <a:lnTo>
                    <a:pt x="1456" y="122"/>
                  </a:lnTo>
                  <a:lnTo>
                    <a:pt x="2189" y="322"/>
                  </a:lnTo>
                  <a:lnTo>
                    <a:pt x="2922" y="822"/>
                  </a:lnTo>
                  <a:lnTo>
                    <a:pt x="3645" y="1122"/>
                  </a:lnTo>
                  <a:lnTo>
                    <a:pt x="3645" y="1488"/>
                  </a:lnTo>
                  <a:lnTo>
                    <a:pt x="0" y="1222"/>
                  </a:lnTo>
                  <a:lnTo>
                    <a:pt x="0" y="222"/>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GB" dirty="0"/>
            </a:p>
          </p:txBody>
        </p:sp>
        <p:sp>
          <p:nvSpPr>
            <p:cNvPr id="281605" name="Freeform 5"/>
            <p:cNvSpPr>
              <a:spLocks/>
            </p:cNvSpPr>
            <p:nvPr/>
          </p:nvSpPr>
          <p:spPr bwMode="auto">
            <a:xfrm>
              <a:off x="1864" y="2031"/>
              <a:ext cx="3208" cy="968"/>
            </a:xfrm>
            <a:custGeom>
              <a:avLst/>
              <a:gdLst/>
              <a:ahLst/>
              <a:cxnLst>
                <a:cxn ang="0">
                  <a:pos x="0" y="0"/>
                </a:cxn>
                <a:cxn ang="0">
                  <a:pos x="722" y="0"/>
                </a:cxn>
                <a:cxn ang="0">
                  <a:pos x="1456" y="134"/>
                </a:cxn>
                <a:cxn ang="0">
                  <a:pos x="2189" y="400"/>
                </a:cxn>
                <a:cxn ang="0">
                  <a:pos x="2922" y="589"/>
                </a:cxn>
                <a:cxn ang="0">
                  <a:pos x="3645" y="700"/>
                </a:cxn>
                <a:cxn ang="0">
                  <a:pos x="3645" y="1100"/>
                </a:cxn>
                <a:cxn ang="0">
                  <a:pos x="0" y="989"/>
                </a:cxn>
                <a:cxn ang="0">
                  <a:pos x="0" y="0"/>
                </a:cxn>
              </a:cxnLst>
              <a:rect l="0" t="0" r="r" b="b"/>
              <a:pathLst>
                <a:path w="3645" h="1100">
                  <a:moveTo>
                    <a:pt x="0" y="0"/>
                  </a:moveTo>
                  <a:lnTo>
                    <a:pt x="722" y="0"/>
                  </a:lnTo>
                  <a:lnTo>
                    <a:pt x="1456" y="134"/>
                  </a:lnTo>
                  <a:lnTo>
                    <a:pt x="2189" y="400"/>
                  </a:lnTo>
                  <a:lnTo>
                    <a:pt x="2922" y="589"/>
                  </a:lnTo>
                  <a:lnTo>
                    <a:pt x="3645" y="700"/>
                  </a:lnTo>
                  <a:lnTo>
                    <a:pt x="3645" y="1100"/>
                  </a:lnTo>
                  <a:lnTo>
                    <a:pt x="0" y="989"/>
                  </a:lnTo>
                  <a:lnTo>
                    <a:pt x="0" y="0"/>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GB" dirty="0"/>
            </a:p>
          </p:txBody>
        </p:sp>
        <p:sp>
          <p:nvSpPr>
            <p:cNvPr id="281606" name="Freeform 6"/>
            <p:cNvSpPr>
              <a:spLocks/>
            </p:cNvSpPr>
            <p:nvPr/>
          </p:nvSpPr>
          <p:spPr bwMode="auto">
            <a:xfrm>
              <a:off x="1864" y="2559"/>
              <a:ext cx="3208" cy="548"/>
            </a:xfrm>
            <a:custGeom>
              <a:avLst/>
              <a:gdLst/>
              <a:ahLst/>
              <a:cxnLst>
                <a:cxn ang="0">
                  <a:pos x="0" y="0"/>
                </a:cxn>
                <a:cxn ang="0">
                  <a:pos x="1456" y="0"/>
                </a:cxn>
                <a:cxn ang="0">
                  <a:pos x="2189" y="267"/>
                </a:cxn>
                <a:cxn ang="0">
                  <a:pos x="2911" y="378"/>
                </a:cxn>
                <a:cxn ang="0">
                  <a:pos x="3645" y="445"/>
                </a:cxn>
                <a:cxn ang="0">
                  <a:pos x="3645" y="623"/>
                </a:cxn>
                <a:cxn ang="0">
                  <a:pos x="0" y="623"/>
                </a:cxn>
                <a:cxn ang="0">
                  <a:pos x="0" y="0"/>
                </a:cxn>
              </a:cxnLst>
              <a:rect l="0" t="0" r="r" b="b"/>
              <a:pathLst>
                <a:path w="3645" h="623">
                  <a:moveTo>
                    <a:pt x="0" y="0"/>
                  </a:moveTo>
                  <a:lnTo>
                    <a:pt x="1456" y="0"/>
                  </a:lnTo>
                  <a:lnTo>
                    <a:pt x="2189" y="267"/>
                  </a:lnTo>
                  <a:lnTo>
                    <a:pt x="2911" y="378"/>
                  </a:lnTo>
                  <a:lnTo>
                    <a:pt x="3645" y="445"/>
                  </a:lnTo>
                  <a:lnTo>
                    <a:pt x="3645" y="623"/>
                  </a:lnTo>
                  <a:lnTo>
                    <a:pt x="0" y="623"/>
                  </a:lnTo>
                  <a:lnTo>
                    <a:pt x="0" y="0"/>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GB" dirty="0"/>
            </a:p>
          </p:txBody>
        </p:sp>
        <p:grpSp>
          <p:nvGrpSpPr>
            <p:cNvPr id="3" name="Group 7"/>
            <p:cNvGrpSpPr>
              <a:grpSpLocks/>
            </p:cNvGrpSpPr>
            <p:nvPr/>
          </p:nvGrpSpPr>
          <p:grpSpPr bwMode="auto">
            <a:xfrm>
              <a:off x="1855" y="1200"/>
              <a:ext cx="3325" cy="1911"/>
              <a:chOff x="1367" y="1144"/>
              <a:chExt cx="3778" cy="2549"/>
            </a:xfrm>
          </p:grpSpPr>
          <p:sp>
            <p:nvSpPr>
              <p:cNvPr id="281608" name="Freeform 8"/>
              <p:cNvSpPr>
                <a:spLocks/>
              </p:cNvSpPr>
              <p:nvPr/>
            </p:nvSpPr>
            <p:spPr bwMode="auto">
              <a:xfrm>
                <a:off x="1367" y="1144"/>
                <a:ext cx="3778" cy="2545"/>
              </a:xfrm>
              <a:custGeom>
                <a:avLst/>
                <a:gdLst/>
                <a:ahLst/>
                <a:cxnLst>
                  <a:cxn ang="0">
                    <a:pos x="0" y="0"/>
                  </a:cxn>
                  <a:cxn ang="0">
                    <a:pos x="0" y="2545"/>
                  </a:cxn>
                  <a:cxn ang="0">
                    <a:pos x="3778" y="2545"/>
                  </a:cxn>
                </a:cxnLst>
                <a:rect l="0" t="0" r="r" b="b"/>
                <a:pathLst>
                  <a:path w="3778" h="2545">
                    <a:moveTo>
                      <a:pt x="0" y="0"/>
                    </a:moveTo>
                    <a:lnTo>
                      <a:pt x="0" y="2545"/>
                    </a:lnTo>
                    <a:lnTo>
                      <a:pt x="3778" y="2545"/>
                    </a:lnTo>
                  </a:path>
                </a:pathLst>
              </a:custGeom>
              <a:noFill/>
              <a:ln w="9525">
                <a:solidFill>
                  <a:schemeClr val="tx1"/>
                </a:solidFill>
                <a:round/>
                <a:headEnd/>
                <a:tailEnd/>
              </a:ln>
              <a:effectLst/>
            </p:spPr>
            <p:txBody>
              <a:bodyPr wrap="none" anchor="ctr"/>
              <a:lstStyle/>
              <a:p>
                <a:endParaRPr lang="en-GB" dirty="0"/>
              </a:p>
            </p:txBody>
          </p:sp>
          <p:sp>
            <p:nvSpPr>
              <p:cNvPr id="281609" name="Line 9"/>
              <p:cNvSpPr>
                <a:spLocks noChangeShapeType="1"/>
              </p:cNvSpPr>
              <p:nvPr/>
            </p:nvSpPr>
            <p:spPr bwMode="auto">
              <a:xfrm>
                <a:off x="2088" y="1148"/>
                <a:ext cx="0" cy="2545"/>
              </a:xfrm>
              <a:prstGeom prst="line">
                <a:avLst/>
              </a:prstGeom>
              <a:noFill/>
              <a:ln w="9525">
                <a:solidFill>
                  <a:schemeClr val="tx1"/>
                </a:solidFill>
                <a:prstDash val="sysDot"/>
                <a:round/>
                <a:headEnd/>
                <a:tailEnd/>
              </a:ln>
              <a:effectLst/>
            </p:spPr>
            <p:txBody>
              <a:bodyPr wrap="none" anchor="ctr"/>
              <a:lstStyle/>
              <a:p>
                <a:endParaRPr lang="en-GB" dirty="0"/>
              </a:p>
            </p:txBody>
          </p:sp>
          <p:sp>
            <p:nvSpPr>
              <p:cNvPr id="281610" name="Line 10"/>
              <p:cNvSpPr>
                <a:spLocks noChangeShapeType="1"/>
              </p:cNvSpPr>
              <p:nvPr/>
            </p:nvSpPr>
            <p:spPr bwMode="auto">
              <a:xfrm>
                <a:off x="2820" y="1148"/>
                <a:ext cx="0" cy="2545"/>
              </a:xfrm>
              <a:prstGeom prst="line">
                <a:avLst/>
              </a:prstGeom>
              <a:noFill/>
              <a:ln w="9525">
                <a:solidFill>
                  <a:schemeClr val="tx1"/>
                </a:solidFill>
                <a:prstDash val="sysDot"/>
                <a:round/>
                <a:headEnd/>
                <a:tailEnd/>
              </a:ln>
              <a:effectLst/>
            </p:spPr>
            <p:txBody>
              <a:bodyPr wrap="none" anchor="ctr"/>
              <a:lstStyle/>
              <a:p>
                <a:endParaRPr lang="en-GB" dirty="0"/>
              </a:p>
            </p:txBody>
          </p:sp>
          <p:sp>
            <p:nvSpPr>
              <p:cNvPr id="281611" name="Line 11"/>
              <p:cNvSpPr>
                <a:spLocks noChangeShapeType="1"/>
              </p:cNvSpPr>
              <p:nvPr/>
            </p:nvSpPr>
            <p:spPr bwMode="auto">
              <a:xfrm>
                <a:off x="3552" y="1148"/>
                <a:ext cx="0" cy="2545"/>
              </a:xfrm>
              <a:prstGeom prst="line">
                <a:avLst/>
              </a:prstGeom>
              <a:noFill/>
              <a:ln w="9525">
                <a:solidFill>
                  <a:schemeClr val="tx1"/>
                </a:solidFill>
                <a:prstDash val="sysDot"/>
                <a:round/>
                <a:headEnd/>
                <a:tailEnd/>
              </a:ln>
              <a:effectLst/>
            </p:spPr>
            <p:txBody>
              <a:bodyPr wrap="none" anchor="ctr"/>
              <a:lstStyle/>
              <a:p>
                <a:endParaRPr lang="en-GB" dirty="0"/>
              </a:p>
            </p:txBody>
          </p:sp>
          <p:sp>
            <p:nvSpPr>
              <p:cNvPr id="281612" name="Line 12"/>
              <p:cNvSpPr>
                <a:spLocks noChangeShapeType="1"/>
              </p:cNvSpPr>
              <p:nvPr/>
            </p:nvSpPr>
            <p:spPr bwMode="auto">
              <a:xfrm>
                <a:off x="4284" y="1148"/>
                <a:ext cx="0" cy="2545"/>
              </a:xfrm>
              <a:prstGeom prst="line">
                <a:avLst/>
              </a:prstGeom>
              <a:noFill/>
              <a:ln w="9525">
                <a:solidFill>
                  <a:schemeClr val="tx1"/>
                </a:solidFill>
                <a:prstDash val="sysDot"/>
                <a:round/>
                <a:headEnd/>
                <a:tailEnd/>
              </a:ln>
              <a:effectLst/>
            </p:spPr>
            <p:txBody>
              <a:bodyPr wrap="none" anchor="ctr"/>
              <a:lstStyle/>
              <a:p>
                <a:endParaRPr lang="en-GB" dirty="0"/>
              </a:p>
            </p:txBody>
          </p:sp>
          <p:sp>
            <p:nvSpPr>
              <p:cNvPr id="281613" name="Line 13"/>
              <p:cNvSpPr>
                <a:spLocks noChangeShapeType="1"/>
              </p:cNvSpPr>
              <p:nvPr/>
            </p:nvSpPr>
            <p:spPr bwMode="auto">
              <a:xfrm>
                <a:off x="5017" y="1148"/>
                <a:ext cx="0" cy="2545"/>
              </a:xfrm>
              <a:prstGeom prst="line">
                <a:avLst/>
              </a:prstGeom>
              <a:noFill/>
              <a:ln w="9525">
                <a:solidFill>
                  <a:schemeClr val="tx1"/>
                </a:solidFill>
                <a:prstDash val="sysDot"/>
                <a:round/>
                <a:headEnd/>
                <a:tailEnd/>
              </a:ln>
              <a:effectLst/>
            </p:spPr>
            <p:txBody>
              <a:bodyPr wrap="none" anchor="ctr"/>
              <a:lstStyle/>
              <a:p>
                <a:endParaRPr lang="en-GB" dirty="0"/>
              </a:p>
            </p:txBody>
          </p:sp>
        </p:grpSp>
        <p:sp>
          <p:nvSpPr>
            <p:cNvPr id="281614" name="Text Box 14"/>
            <p:cNvSpPr txBox="1">
              <a:spLocks noChangeArrowheads="1"/>
            </p:cNvSpPr>
            <p:nvPr/>
          </p:nvSpPr>
          <p:spPr bwMode="auto">
            <a:xfrm>
              <a:off x="1898" y="3178"/>
              <a:ext cx="520" cy="233"/>
            </a:xfrm>
            <a:prstGeom prst="rect">
              <a:avLst/>
            </a:prstGeom>
            <a:noFill/>
            <a:ln w="9525">
              <a:noFill/>
              <a:miter lim="800000"/>
              <a:headEnd/>
              <a:tailEnd/>
            </a:ln>
            <a:effectLst/>
          </p:spPr>
          <p:txBody>
            <a:bodyPr wrap="none">
              <a:spAutoFit/>
            </a:bodyPr>
            <a:lstStyle/>
            <a:p>
              <a:pPr algn="l"/>
              <a:r>
                <a:rPr lang="en-GB" sz="1800" dirty="0" err="1" smtClean="0">
                  <a:latin typeface="Arial Rounded MT Bold" pitchFamily="34" charset="0"/>
                </a:rPr>
                <a:t>Año</a:t>
              </a:r>
              <a:r>
                <a:rPr lang="en-GB" sz="1800" dirty="0" smtClean="0">
                  <a:latin typeface="Arial Rounded MT Bold" pitchFamily="34" charset="0"/>
                </a:rPr>
                <a:t> 1</a:t>
              </a:r>
              <a:endParaRPr lang="en-GB" sz="1800" dirty="0">
                <a:latin typeface="Arial Rounded MT Bold" pitchFamily="34" charset="0"/>
              </a:endParaRPr>
            </a:p>
          </p:txBody>
        </p:sp>
        <p:sp>
          <p:nvSpPr>
            <p:cNvPr id="281615" name="Text Box 15"/>
            <p:cNvSpPr txBox="1">
              <a:spLocks noChangeArrowheads="1"/>
            </p:cNvSpPr>
            <p:nvPr/>
          </p:nvSpPr>
          <p:spPr bwMode="auto">
            <a:xfrm>
              <a:off x="3147" y="3178"/>
              <a:ext cx="520" cy="233"/>
            </a:xfrm>
            <a:prstGeom prst="rect">
              <a:avLst/>
            </a:prstGeom>
            <a:noFill/>
            <a:ln w="9525">
              <a:noFill/>
              <a:miter lim="800000"/>
              <a:headEnd/>
              <a:tailEnd/>
            </a:ln>
            <a:effectLst/>
          </p:spPr>
          <p:txBody>
            <a:bodyPr wrap="none">
              <a:spAutoFit/>
            </a:bodyPr>
            <a:lstStyle/>
            <a:p>
              <a:pPr algn="l"/>
              <a:r>
                <a:rPr lang="en-GB" sz="1800" dirty="0" err="1" smtClean="0">
                  <a:latin typeface="Arial Rounded MT Bold" pitchFamily="34" charset="0"/>
                </a:rPr>
                <a:t>Año</a:t>
              </a:r>
              <a:r>
                <a:rPr lang="en-GB" sz="1800" dirty="0" smtClean="0">
                  <a:latin typeface="Arial Rounded MT Bold" pitchFamily="34" charset="0"/>
                </a:rPr>
                <a:t> 3</a:t>
              </a:r>
              <a:endParaRPr lang="en-GB" sz="1800" dirty="0">
                <a:latin typeface="Arial Rounded MT Bold" pitchFamily="34" charset="0"/>
              </a:endParaRPr>
            </a:p>
          </p:txBody>
        </p:sp>
        <p:sp>
          <p:nvSpPr>
            <p:cNvPr id="281616" name="Text Box 16"/>
            <p:cNvSpPr txBox="1">
              <a:spLocks noChangeArrowheads="1"/>
            </p:cNvSpPr>
            <p:nvPr/>
          </p:nvSpPr>
          <p:spPr bwMode="auto">
            <a:xfrm>
              <a:off x="3818" y="3178"/>
              <a:ext cx="520" cy="233"/>
            </a:xfrm>
            <a:prstGeom prst="rect">
              <a:avLst/>
            </a:prstGeom>
            <a:noFill/>
            <a:ln w="9525">
              <a:noFill/>
              <a:miter lim="800000"/>
              <a:headEnd/>
              <a:tailEnd/>
            </a:ln>
            <a:effectLst/>
          </p:spPr>
          <p:txBody>
            <a:bodyPr wrap="none">
              <a:spAutoFit/>
            </a:bodyPr>
            <a:lstStyle/>
            <a:p>
              <a:pPr algn="l"/>
              <a:r>
                <a:rPr lang="en-GB" sz="1800" dirty="0" err="1" smtClean="0">
                  <a:latin typeface="Arial Rounded MT Bold" pitchFamily="34" charset="0"/>
                </a:rPr>
                <a:t>Año</a:t>
              </a:r>
              <a:r>
                <a:rPr lang="en-GB" sz="1800" dirty="0" smtClean="0">
                  <a:latin typeface="Arial Rounded MT Bold" pitchFamily="34" charset="0"/>
                </a:rPr>
                <a:t> 4</a:t>
              </a:r>
              <a:endParaRPr lang="en-GB" sz="1800" dirty="0">
                <a:latin typeface="Arial Rounded MT Bold" pitchFamily="34" charset="0"/>
              </a:endParaRPr>
            </a:p>
          </p:txBody>
        </p:sp>
        <p:sp>
          <p:nvSpPr>
            <p:cNvPr id="281617" name="Text Box 17"/>
            <p:cNvSpPr txBox="1">
              <a:spLocks noChangeArrowheads="1"/>
            </p:cNvSpPr>
            <p:nvPr/>
          </p:nvSpPr>
          <p:spPr bwMode="auto">
            <a:xfrm>
              <a:off x="4470" y="3178"/>
              <a:ext cx="433" cy="233"/>
            </a:xfrm>
            <a:prstGeom prst="rect">
              <a:avLst/>
            </a:prstGeom>
            <a:noFill/>
            <a:ln w="9525">
              <a:noFill/>
              <a:miter lim="800000"/>
              <a:headEnd/>
              <a:tailEnd/>
            </a:ln>
            <a:effectLst/>
          </p:spPr>
          <p:txBody>
            <a:bodyPr wrap="none">
              <a:spAutoFit/>
            </a:bodyPr>
            <a:lstStyle/>
            <a:p>
              <a:pPr algn="l"/>
              <a:r>
                <a:rPr lang="en-GB" sz="1800" dirty="0" err="1" smtClean="0">
                  <a:latin typeface="Arial Rounded MT Bold" pitchFamily="34" charset="0"/>
                </a:rPr>
                <a:t>Año</a:t>
              </a:r>
              <a:r>
                <a:rPr lang="en-GB" sz="1800" dirty="0" smtClean="0">
                  <a:latin typeface="Arial Rounded MT Bold" pitchFamily="34" charset="0"/>
                </a:rPr>
                <a:t> </a:t>
              </a:r>
              <a:endParaRPr lang="en-GB" sz="1800" dirty="0">
                <a:latin typeface="Arial Rounded MT Bold" pitchFamily="34" charset="0"/>
              </a:endParaRPr>
            </a:p>
          </p:txBody>
        </p:sp>
        <p:sp>
          <p:nvSpPr>
            <p:cNvPr id="281618" name="Text Box 18"/>
            <p:cNvSpPr txBox="1">
              <a:spLocks noChangeArrowheads="1"/>
            </p:cNvSpPr>
            <p:nvPr/>
          </p:nvSpPr>
          <p:spPr bwMode="auto">
            <a:xfrm>
              <a:off x="2520" y="3178"/>
              <a:ext cx="520" cy="233"/>
            </a:xfrm>
            <a:prstGeom prst="rect">
              <a:avLst/>
            </a:prstGeom>
            <a:noFill/>
            <a:ln w="9525">
              <a:noFill/>
              <a:miter lim="800000"/>
              <a:headEnd/>
              <a:tailEnd/>
            </a:ln>
            <a:effectLst/>
          </p:spPr>
          <p:txBody>
            <a:bodyPr wrap="none">
              <a:spAutoFit/>
            </a:bodyPr>
            <a:lstStyle/>
            <a:p>
              <a:pPr algn="l"/>
              <a:r>
                <a:rPr lang="en-GB" sz="1800" dirty="0" err="1" smtClean="0">
                  <a:latin typeface="Arial Rounded MT Bold" pitchFamily="34" charset="0"/>
                </a:rPr>
                <a:t>Año</a:t>
              </a:r>
              <a:r>
                <a:rPr lang="en-GB" sz="1800" dirty="0" smtClean="0">
                  <a:latin typeface="Arial Rounded MT Bold" pitchFamily="34" charset="0"/>
                </a:rPr>
                <a:t> </a:t>
              </a:r>
              <a:r>
                <a:rPr lang="en-GB" sz="1800" dirty="0">
                  <a:latin typeface="Arial Rounded MT Bold" pitchFamily="34" charset="0"/>
                </a:rPr>
                <a:t>2</a:t>
              </a:r>
            </a:p>
          </p:txBody>
        </p:sp>
        <p:sp>
          <p:nvSpPr>
            <p:cNvPr id="281619" name="Text Box 19"/>
            <p:cNvSpPr txBox="1">
              <a:spLocks noChangeArrowheads="1"/>
            </p:cNvSpPr>
            <p:nvPr/>
          </p:nvSpPr>
          <p:spPr bwMode="auto">
            <a:xfrm>
              <a:off x="1868" y="1656"/>
              <a:ext cx="785" cy="233"/>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algn="l"/>
              <a:r>
                <a:rPr lang="en-GB" b="1" dirty="0" err="1" smtClean="0"/>
                <a:t>Prevención</a:t>
              </a:r>
              <a:endParaRPr lang="en-GB" b="1" dirty="0"/>
            </a:p>
          </p:txBody>
        </p:sp>
        <p:sp>
          <p:nvSpPr>
            <p:cNvPr id="281620" name="Text Box 20"/>
            <p:cNvSpPr txBox="1">
              <a:spLocks noChangeArrowheads="1"/>
            </p:cNvSpPr>
            <p:nvPr/>
          </p:nvSpPr>
          <p:spPr bwMode="auto">
            <a:xfrm>
              <a:off x="1868" y="2205"/>
              <a:ext cx="453" cy="233"/>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l"/>
              <a:r>
                <a:rPr lang="en-GB" sz="1800" dirty="0" err="1" smtClean="0">
                  <a:latin typeface="Arial Rounded MT Bold" pitchFamily="34" charset="0"/>
                </a:rPr>
                <a:t>Falla</a:t>
              </a:r>
              <a:endParaRPr lang="en-GB" sz="1800" dirty="0">
                <a:latin typeface="Arial Rounded MT Bold" pitchFamily="34" charset="0"/>
              </a:endParaRPr>
            </a:p>
          </p:txBody>
        </p:sp>
        <p:sp>
          <p:nvSpPr>
            <p:cNvPr id="281621" name="Text Box 21"/>
            <p:cNvSpPr txBox="1">
              <a:spLocks noChangeArrowheads="1"/>
            </p:cNvSpPr>
            <p:nvPr/>
          </p:nvSpPr>
          <p:spPr bwMode="auto">
            <a:xfrm>
              <a:off x="1868" y="2754"/>
              <a:ext cx="1788" cy="233"/>
            </a:xfrm>
            <a:prstGeom prst="rect">
              <a:avLst/>
            </a:prstGeom>
            <a:noFill/>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algn="l"/>
              <a:r>
                <a:rPr lang="en-GB" sz="1800" dirty="0" err="1" smtClean="0">
                  <a:latin typeface="Arial Rounded MT Bold" pitchFamily="34" charset="0"/>
                </a:rPr>
                <a:t>Inspección</a:t>
              </a:r>
              <a:r>
                <a:rPr lang="en-GB" sz="1800" dirty="0" smtClean="0">
                  <a:latin typeface="Arial Rounded MT Bold" pitchFamily="34" charset="0"/>
                </a:rPr>
                <a:t> /</a:t>
              </a:r>
              <a:r>
                <a:rPr lang="en-GB" sz="1800" dirty="0" err="1" smtClean="0">
                  <a:latin typeface="Arial Rounded MT Bold" pitchFamily="34" charset="0"/>
                </a:rPr>
                <a:t>Evaluación</a:t>
              </a:r>
              <a:endParaRPr lang="en-GB" sz="1800" dirty="0">
                <a:latin typeface="Arial Rounded MT Bold" pitchFamily="34" charset="0"/>
              </a:endParaRPr>
            </a:p>
          </p:txBody>
        </p:sp>
        <p:sp>
          <p:nvSpPr>
            <p:cNvPr id="281622" name="Line 22"/>
            <p:cNvSpPr>
              <a:spLocks noChangeShapeType="1"/>
            </p:cNvSpPr>
            <p:nvPr/>
          </p:nvSpPr>
          <p:spPr bwMode="auto">
            <a:xfrm>
              <a:off x="4964" y="2285"/>
              <a:ext cx="209" cy="62"/>
            </a:xfrm>
            <a:prstGeom prst="line">
              <a:avLst/>
            </a:prstGeom>
            <a:noFill/>
            <a:ln w="9525">
              <a:solidFill>
                <a:schemeClr val="tx1"/>
              </a:solidFill>
              <a:prstDash val="sysDot"/>
              <a:round/>
              <a:headEnd/>
              <a:tailEnd/>
            </a:ln>
            <a:effectLst/>
          </p:spPr>
          <p:txBody>
            <a:bodyPr wrap="none" anchor="ctr"/>
            <a:lstStyle/>
            <a:p>
              <a:endParaRPr lang="en-GB" dirty="0"/>
            </a:p>
          </p:txBody>
        </p:sp>
        <p:sp>
          <p:nvSpPr>
            <p:cNvPr id="281623" name="Line 23"/>
            <p:cNvSpPr>
              <a:spLocks noChangeShapeType="1"/>
            </p:cNvSpPr>
            <p:nvPr/>
          </p:nvSpPr>
          <p:spPr bwMode="auto">
            <a:xfrm>
              <a:off x="4981" y="2634"/>
              <a:ext cx="187" cy="33"/>
            </a:xfrm>
            <a:prstGeom prst="line">
              <a:avLst/>
            </a:prstGeom>
            <a:noFill/>
            <a:ln w="9525">
              <a:solidFill>
                <a:schemeClr val="tx1"/>
              </a:solidFill>
              <a:prstDash val="sysDot"/>
              <a:round/>
              <a:headEnd/>
              <a:tailEnd/>
            </a:ln>
            <a:effectLst/>
          </p:spPr>
          <p:txBody>
            <a:bodyPr wrap="none" anchor="ctr"/>
            <a:lstStyle/>
            <a:p>
              <a:endParaRPr lang="en-GB" dirty="0"/>
            </a:p>
          </p:txBody>
        </p:sp>
        <p:sp>
          <p:nvSpPr>
            <p:cNvPr id="281624" name="Line 24"/>
            <p:cNvSpPr>
              <a:spLocks noChangeShapeType="1"/>
            </p:cNvSpPr>
            <p:nvPr/>
          </p:nvSpPr>
          <p:spPr bwMode="auto">
            <a:xfrm>
              <a:off x="4996" y="2943"/>
              <a:ext cx="189" cy="26"/>
            </a:xfrm>
            <a:prstGeom prst="line">
              <a:avLst/>
            </a:prstGeom>
            <a:noFill/>
            <a:ln w="9525">
              <a:solidFill>
                <a:schemeClr val="tx1"/>
              </a:solidFill>
              <a:prstDash val="sysDot"/>
              <a:round/>
              <a:headEnd/>
              <a:tailEnd/>
            </a:ln>
            <a:effectLst/>
          </p:spPr>
          <p:txBody>
            <a:bodyPr wrap="none" anchor="ctr"/>
            <a:lstStyle/>
            <a:p>
              <a:endParaRPr lang="en-GB" dirty="0"/>
            </a:p>
          </p:txBody>
        </p:sp>
        <p:sp>
          <p:nvSpPr>
            <p:cNvPr id="281625" name="Line 25"/>
            <p:cNvSpPr>
              <a:spLocks noChangeShapeType="1"/>
            </p:cNvSpPr>
            <p:nvPr/>
          </p:nvSpPr>
          <p:spPr bwMode="auto">
            <a:xfrm flipV="1">
              <a:off x="1798" y="1896"/>
              <a:ext cx="0" cy="927"/>
            </a:xfrm>
            <a:prstGeom prst="line">
              <a:avLst/>
            </a:prstGeom>
            <a:noFill/>
            <a:ln w="9525">
              <a:solidFill>
                <a:schemeClr val="tx1"/>
              </a:solidFill>
              <a:round/>
              <a:headEnd/>
              <a:tailEnd type="triangle" w="med" len="med"/>
            </a:ln>
            <a:effectLst/>
          </p:spPr>
          <p:txBody>
            <a:bodyPr wrap="none">
              <a:spAutoFit/>
            </a:bodyPr>
            <a:lstStyle/>
            <a:p>
              <a:endParaRPr lang="en-GB" dirty="0"/>
            </a:p>
          </p:txBody>
        </p:sp>
        <p:sp>
          <p:nvSpPr>
            <p:cNvPr id="281626" name="Text Box 26"/>
            <p:cNvSpPr txBox="1">
              <a:spLocks noChangeArrowheads="1"/>
            </p:cNvSpPr>
            <p:nvPr/>
          </p:nvSpPr>
          <p:spPr bwMode="auto">
            <a:xfrm>
              <a:off x="1359" y="2225"/>
              <a:ext cx="442" cy="233"/>
            </a:xfrm>
            <a:prstGeom prst="rect">
              <a:avLst/>
            </a:prstGeom>
            <a:noFill/>
            <a:ln w="9525">
              <a:noFill/>
              <a:miter lim="800000"/>
              <a:headEnd/>
              <a:tailEnd/>
            </a:ln>
            <a:effectLst/>
          </p:spPr>
          <p:txBody>
            <a:bodyPr wrap="none">
              <a:spAutoFit/>
            </a:bodyPr>
            <a:lstStyle/>
            <a:p>
              <a:pPr algn="l"/>
              <a:r>
                <a:rPr lang="en-GB" sz="1800" dirty="0">
                  <a:latin typeface="Arial Rounded MT Bold" pitchFamily="34" charset="0"/>
                </a:rPr>
                <a:t>Cost</a:t>
              </a:r>
            </a:p>
          </p:txBody>
        </p:sp>
      </p:gr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17</a:t>
            </a:fld>
            <a:endParaRPr lang="en-US" dirty="0"/>
          </a:p>
        </p:txBody>
      </p:sp>
    </p:spTree>
    <p:extLst>
      <p:ext uri="{BB962C8B-B14F-4D97-AF65-F5344CB8AC3E}">
        <p14:creationId xmlns:p14="http://schemas.microsoft.com/office/powerpoint/2010/main" xmlns="" val="1413222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allydev.com/agileblog/wp-content/uploads/2011/11/quality-control.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57400" y="1493093"/>
            <a:ext cx="4286250" cy="37814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381000" y="0"/>
            <a:ext cx="61722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100" b="0" kern="1200">
                <a:solidFill>
                  <a:srgbClr val="003300"/>
                </a:solidFill>
                <a:latin typeface="+mj-lt"/>
                <a:ea typeface="+mj-ea"/>
                <a:cs typeface="+mj-cs"/>
              </a:defRPr>
            </a:lvl1pPr>
          </a:lstStyle>
          <a:p>
            <a:endParaRPr lang="en-US" dirty="0"/>
          </a:p>
        </p:txBody>
      </p:sp>
      <p:sp>
        <p:nvSpPr>
          <p:cNvPr id="4" name="Title 3"/>
          <p:cNvSpPr>
            <a:spLocks noGrp="1"/>
          </p:cNvSpPr>
          <p:nvPr>
            <p:ph type="title"/>
          </p:nvPr>
        </p:nvSpPr>
        <p:spPr>
          <a:xfrm>
            <a:off x="152400" y="152400"/>
            <a:ext cx="6400800" cy="838200"/>
          </a:xfrm>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3100" b="0" kern="1200" dirty="0" err="1" smtClean="0">
                <a:solidFill>
                  <a:srgbClr val="003300"/>
                </a:solidFill>
                <a:effectLst/>
                <a:latin typeface="+mj-lt"/>
                <a:ea typeface="+mj-ea"/>
                <a:cs typeface="+mj-cs"/>
              </a:rPr>
              <a:t>Sostenibilidad</a:t>
            </a:r>
            <a:r>
              <a:rPr lang="en-US" sz="3100" b="0" kern="1200" dirty="0" smtClean="0">
                <a:solidFill>
                  <a:srgbClr val="003300"/>
                </a:solidFill>
                <a:effectLst/>
                <a:latin typeface="+mj-lt"/>
                <a:ea typeface="+mj-ea"/>
                <a:cs typeface="+mj-cs"/>
              </a:rPr>
              <a:t> y los </a:t>
            </a:r>
            <a:r>
              <a:rPr lang="en-US" sz="3100" b="0" kern="1200" dirty="0" err="1" smtClean="0">
                <a:solidFill>
                  <a:srgbClr val="003300"/>
                </a:solidFill>
                <a:effectLst/>
                <a:latin typeface="+mj-lt"/>
                <a:ea typeface="+mj-ea"/>
                <a:cs typeface="+mj-cs"/>
              </a:rPr>
              <a:t>Componentes</a:t>
            </a:r>
            <a:r>
              <a:rPr lang="en-US" sz="3100" b="0" kern="1200" dirty="0" smtClean="0">
                <a:solidFill>
                  <a:srgbClr val="003300"/>
                </a:solidFill>
                <a:effectLst/>
                <a:latin typeface="+mj-lt"/>
                <a:ea typeface="+mj-ea"/>
                <a:cs typeface="+mj-cs"/>
              </a:rPr>
              <a:t> de la </a:t>
            </a:r>
            <a:r>
              <a:rPr lang="en-US" sz="3100" b="0" kern="1200" dirty="0" err="1" smtClean="0">
                <a:solidFill>
                  <a:srgbClr val="003300"/>
                </a:solidFill>
                <a:effectLst/>
                <a:latin typeface="+mj-lt"/>
                <a:ea typeface="+mj-ea"/>
                <a:cs typeface="+mj-cs"/>
              </a:rPr>
              <a:t>Calidad</a:t>
            </a: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18</a:t>
            </a:fld>
            <a:endParaRPr lang="en-US" dirty="0"/>
          </a:p>
        </p:txBody>
      </p:sp>
    </p:spTree>
    <p:extLst>
      <p:ext uri="{BB962C8B-B14F-4D97-AF65-F5344CB8AC3E}">
        <p14:creationId xmlns:p14="http://schemas.microsoft.com/office/powerpoint/2010/main" xmlns="" val="3313643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La </a:t>
            </a:r>
            <a:r>
              <a:rPr lang="en-US" sz="2800" dirty="0" err="1" smtClean="0"/>
              <a:t>Fase</a:t>
            </a:r>
            <a:r>
              <a:rPr lang="en-US" sz="2800" dirty="0" smtClean="0"/>
              <a:t> de </a:t>
            </a:r>
            <a:r>
              <a:rPr lang="en-US" sz="2800" dirty="0" err="1" smtClean="0"/>
              <a:t>Implementación</a:t>
            </a:r>
            <a:r>
              <a:rPr lang="en-US" sz="2800" dirty="0" smtClean="0"/>
              <a:t> y Control</a:t>
            </a:r>
            <a:endParaRPr lang="en-US" sz="2800" dirty="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47800"/>
            <a:ext cx="9144000" cy="3419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605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GB" sz="4000" dirty="0" err="1" smtClean="0"/>
              <a:t>Estructura</a:t>
            </a:r>
            <a:r>
              <a:rPr lang="en-GB" sz="4000" dirty="0" smtClean="0"/>
              <a:t> de </a:t>
            </a:r>
            <a:r>
              <a:rPr lang="en-GB" sz="4000" dirty="0" err="1" smtClean="0"/>
              <a:t>Desglose</a:t>
            </a:r>
            <a:r>
              <a:rPr lang="en-GB" sz="4000" dirty="0" smtClean="0"/>
              <a:t> de </a:t>
            </a:r>
            <a:r>
              <a:rPr lang="en-GB" sz="4000" dirty="0" err="1" smtClean="0"/>
              <a:t>Costos</a:t>
            </a:r>
            <a:endParaRPr lang="en-GB" sz="4000" dirty="0"/>
          </a:p>
        </p:txBody>
      </p:sp>
      <p:grpSp>
        <p:nvGrpSpPr>
          <p:cNvPr id="54" name="Group 53"/>
          <p:cNvGrpSpPr/>
          <p:nvPr/>
        </p:nvGrpSpPr>
        <p:grpSpPr>
          <a:xfrm>
            <a:off x="456766" y="1213305"/>
            <a:ext cx="8142288" cy="4979988"/>
            <a:chOff x="1113459" y="1285875"/>
            <a:chExt cx="8820813" cy="4979988"/>
          </a:xfrm>
        </p:grpSpPr>
        <p:grpSp>
          <p:nvGrpSpPr>
            <p:cNvPr id="813059" name="Group 3"/>
            <p:cNvGrpSpPr>
              <a:grpSpLocks/>
            </p:cNvGrpSpPr>
            <p:nvPr/>
          </p:nvGrpSpPr>
          <p:grpSpPr bwMode="auto">
            <a:xfrm>
              <a:off x="1114295" y="1978025"/>
              <a:ext cx="4364683" cy="4287838"/>
              <a:chOff x="530" y="1246"/>
              <a:chExt cx="2537" cy="2701"/>
            </a:xfrm>
          </p:grpSpPr>
          <p:sp>
            <p:nvSpPr>
              <p:cNvPr id="813060" name="Rectangle 4"/>
              <p:cNvSpPr>
                <a:spLocks noChangeArrowheads="1"/>
              </p:cNvSpPr>
              <p:nvPr/>
            </p:nvSpPr>
            <p:spPr bwMode="auto">
              <a:xfrm>
                <a:off x="1760" y="2332"/>
                <a:ext cx="400" cy="16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1.1.1</a:t>
                </a:r>
                <a:endParaRPr lang="en-US" b="1" dirty="0"/>
              </a:p>
            </p:txBody>
          </p:sp>
          <p:sp>
            <p:nvSpPr>
              <p:cNvPr id="813061" name="Rectangle 5"/>
              <p:cNvSpPr>
                <a:spLocks noChangeArrowheads="1"/>
              </p:cNvSpPr>
              <p:nvPr/>
            </p:nvSpPr>
            <p:spPr bwMode="auto">
              <a:xfrm>
                <a:off x="1773" y="2757"/>
                <a:ext cx="400" cy="16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1.1.2</a:t>
                </a:r>
                <a:endParaRPr lang="en-US" b="1" dirty="0"/>
              </a:p>
            </p:txBody>
          </p:sp>
          <p:sp>
            <p:nvSpPr>
              <p:cNvPr id="813062" name="Rectangle 6"/>
              <p:cNvSpPr>
                <a:spLocks noChangeArrowheads="1"/>
              </p:cNvSpPr>
              <p:nvPr/>
            </p:nvSpPr>
            <p:spPr bwMode="auto">
              <a:xfrm>
                <a:off x="1777" y="3213"/>
                <a:ext cx="400" cy="16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1.1.3</a:t>
                </a:r>
                <a:endParaRPr lang="en-US" b="1" dirty="0"/>
              </a:p>
            </p:txBody>
          </p:sp>
          <p:sp>
            <p:nvSpPr>
              <p:cNvPr id="813063" name="Rectangle 7"/>
              <p:cNvSpPr>
                <a:spLocks noChangeArrowheads="1"/>
              </p:cNvSpPr>
              <p:nvPr/>
            </p:nvSpPr>
            <p:spPr bwMode="auto">
              <a:xfrm>
                <a:off x="1239" y="2203"/>
                <a:ext cx="328" cy="16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1.1</a:t>
                </a:r>
                <a:endParaRPr lang="en-US" b="1" dirty="0"/>
              </a:p>
            </p:txBody>
          </p:sp>
          <p:sp>
            <p:nvSpPr>
              <p:cNvPr id="813064" name="Rectangle 8"/>
              <p:cNvSpPr>
                <a:spLocks noChangeArrowheads="1"/>
              </p:cNvSpPr>
              <p:nvPr/>
            </p:nvSpPr>
            <p:spPr bwMode="auto">
              <a:xfrm>
                <a:off x="912" y="2028"/>
                <a:ext cx="272" cy="15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a:t>
                </a:r>
                <a:endParaRPr lang="en-US" b="1" dirty="0"/>
              </a:p>
            </p:txBody>
          </p:sp>
          <p:sp>
            <p:nvSpPr>
              <p:cNvPr id="813065" name="Freeform 9"/>
              <p:cNvSpPr>
                <a:spLocks/>
              </p:cNvSpPr>
              <p:nvPr/>
            </p:nvSpPr>
            <p:spPr bwMode="auto">
              <a:xfrm>
                <a:off x="1544" y="2372"/>
                <a:ext cx="224" cy="936"/>
              </a:xfrm>
              <a:custGeom>
                <a:avLst/>
                <a:gdLst/>
                <a:ahLst/>
                <a:cxnLst>
                  <a:cxn ang="0">
                    <a:pos x="224" y="576"/>
                  </a:cxn>
                  <a:cxn ang="0">
                    <a:pos x="0" y="576"/>
                  </a:cxn>
                  <a:cxn ang="0">
                    <a:pos x="0" y="0"/>
                  </a:cxn>
                </a:cxnLst>
                <a:rect l="0" t="0" r="r" b="b"/>
                <a:pathLst>
                  <a:path w="224" h="576">
                    <a:moveTo>
                      <a:pt x="224" y="576"/>
                    </a:moveTo>
                    <a:lnTo>
                      <a:pt x="0" y="576"/>
                    </a:lnTo>
                    <a:lnTo>
                      <a:pt x="0" y="0"/>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066" name="Line 10"/>
              <p:cNvSpPr>
                <a:spLocks noChangeShapeType="1"/>
              </p:cNvSpPr>
              <p:nvPr/>
            </p:nvSpPr>
            <p:spPr bwMode="auto">
              <a:xfrm flipH="1">
                <a:off x="1544" y="2436"/>
                <a:ext cx="200" cy="0"/>
              </a:xfrm>
              <a:prstGeom prst="line">
                <a:avLst/>
              </a:prstGeom>
              <a:noFill/>
              <a:ln w="9525">
                <a:solidFill>
                  <a:srgbClr val="6699FF"/>
                </a:solidFill>
                <a:round/>
                <a:headEnd/>
                <a:tailEnd/>
              </a:ln>
              <a:effectLst/>
            </p:spPr>
            <p:txBody>
              <a:bodyPr wrap="none" anchor="ctr"/>
              <a:lstStyle/>
              <a:p>
                <a:endParaRPr lang="en-US" b="1" dirty="0"/>
              </a:p>
            </p:txBody>
          </p:sp>
          <p:sp>
            <p:nvSpPr>
              <p:cNvPr id="813067" name="Line 11"/>
              <p:cNvSpPr>
                <a:spLocks noChangeShapeType="1"/>
              </p:cNvSpPr>
              <p:nvPr/>
            </p:nvSpPr>
            <p:spPr bwMode="auto">
              <a:xfrm flipH="1">
                <a:off x="1561" y="2845"/>
                <a:ext cx="200" cy="0"/>
              </a:xfrm>
              <a:prstGeom prst="line">
                <a:avLst/>
              </a:prstGeom>
              <a:noFill/>
              <a:ln w="9525">
                <a:solidFill>
                  <a:srgbClr val="6699FF"/>
                </a:solidFill>
                <a:round/>
                <a:headEnd/>
                <a:tailEnd/>
              </a:ln>
              <a:effectLst/>
            </p:spPr>
            <p:txBody>
              <a:bodyPr wrap="none" anchor="ctr"/>
              <a:lstStyle/>
              <a:p>
                <a:endParaRPr lang="en-US" b="1" dirty="0"/>
              </a:p>
            </p:txBody>
          </p:sp>
          <p:sp>
            <p:nvSpPr>
              <p:cNvPr id="813068" name="Freeform 12"/>
              <p:cNvSpPr>
                <a:spLocks/>
              </p:cNvSpPr>
              <p:nvPr/>
            </p:nvSpPr>
            <p:spPr bwMode="auto">
              <a:xfrm>
                <a:off x="1065" y="2189"/>
                <a:ext cx="184" cy="88"/>
              </a:xfrm>
              <a:custGeom>
                <a:avLst/>
                <a:gdLst/>
                <a:ahLst/>
                <a:cxnLst>
                  <a:cxn ang="0">
                    <a:pos x="224" y="576"/>
                  </a:cxn>
                  <a:cxn ang="0">
                    <a:pos x="0" y="576"/>
                  </a:cxn>
                  <a:cxn ang="0">
                    <a:pos x="0" y="0"/>
                  </a:cxn>
                </a:cxnLst>
                <a:rect l="0" t="0" r="r" b="b"/>
                <a:pathLst>
                  <a:path w="224" h="576">
                    <a:moveTo>
                      <a:pt x="224" y="576"/>
                    </a:moveTo>
                    <a:lnTo>
                      <a:pt x="0" y="576"/>
                    </a:lnTo>
                    <a:lnTo>
                      <a:pt x="0" y="0"/>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069" name="Text Box 13"/>
              <p:cNvSpPr txBox="1">
                <a:spLocks noChangeArrowheads="1"/>
              </p:cNvSpPr>
              <p:nvPr/>
            </p:nvSpPr>
            <p:spPr bwMode="auto">
              <a:xfrm>
                <a:off x="530" y="1246"/>
                <a:ext cx="2537" cy="407"/>
              </a:xfrm>
              <a:prstGeom prst="rect">
                <a:avLst/>
              </a:prstGeom>
              <a:noFill/>
              <a:ln w="9525" algn="ctr">
                <a:noFill/>
                <a:miter lim="800000"/>
                <a:headEnd/>
                <a:tailEnd/>
              </a:ln>
              <a:effectLst/>
            </p:spPr>
            <p:txBody>
              <a:bodyPr wrap="square">
                <a:spAutoFit/>
              </a:bodyPr>
              <a:lstStyle/>
              <a:p>
                <a:pPr eaLnBrk="1" hangingPunct="1"/>
                <a:r>
                  <a:rPr lang="en-GB" b="1" dirty="0" err="1" smtClean="0"/>
                  <a:t>Estructura</a:t>
                </a:r>
                <a:r>
                  <a:rPr lang="en-GB" b="1" dirty="0" smtClean="0"/>
                  <a:t> de </a:t>
                </a:r>
                <a:r>
                  <a:rPr lang="en-GB" b="1" dirty="0" err="1" smtClean="0"/>
                  <a:t>Desglose</a:t>
                </a:r>
                <a:r>
                  <a:rPr lang="en-GB" b="1" dirty="0" smtClean="0"/>
                  <a:t> del Trabajo del </a:t>
                </a:r>
                <a:r>
                  <a:rPr lang="en-GB" b="1" dirty="0" err="1" smtClean="0"/>
                  <a:t>Proyecto</a:t>
                </a:r>
                <a:endParaRPr lang="en-US" b="1" dirty="0"/>
              </a:p>
            </p:txBody>
          </p:sp>
          <p:sp>
            <p:nvSpPr>
              <p:cNvPr id="813070" name="Line 14"/>
              <p:cNvSpPr>
                <a:spLocks noChangeShapeType="1"/>
              </p:cNvSpPr>
              <p:nvPr/>
            </p:nvSpPr>
            <p:spPr bwMode="auto">
              <a:xfrm>
                <a:off x="1063" y="2187"/>
                <a:ext cx="0" cy="1232"/>
              </a:xfrm>
              <a:prstGeom prst="line">
                <a:avLst/>
              </a:prstGeom>
              <a:noFill/>
              <a:ln w="9525">
                <a:solidFill>
                  <a:srgbClr val="6699FF"/>
                </a:solidFill>
                <a:round/>
                <a:headEnd/>
                <a:tailEnd/>
              </a:ln>
              <a:effectLst/>
            </p:spPr>
            <p:txBody>
              <a:bodyPr wrap="none" anchor="ctr"/>
              <a:lstStyle/>
              <a:p>
                <a:endParaRPr lang="en-US" b="1" dirty="0"/>
              </a:p>
            </p:txBody>
          </p:sp>
          <p:sp>
            <p:nvSpPr>
              <p:cNvPr id="813071" name="Text Box 15"/>
              <p:cNvSpPr txBox="1">
                <a:spLocks noChangeArrowheads="1"/>
              </p:cNvSpPr>
              <p:nvPr/>
            </p:nvSpPr>
            <p:spPr bwMode="auto">
              <a:xfrm>
                <a:off x="1518" y="3714"/>
                <a:ext cx="1335" cy="233"/>
              </a:xfrm>
              <a:prstGeom prst="rect">
                <a:avLst/>
              </a:prstGeom>
              <a:noFill/>
              <a:ln w="9525" algn="ctr">
                <a:noFill/>
                <a:miter lim="800000"/>
                <a:headEnd/>
                <a:tailEnd/>
              </a:ln>
              <a:effectLst/>
            </p:spPr>
            <p:txBody>
              <a:bodyPr wrap="none">
                <a:spAutoFit/>
              </a:bodyPr>
              <a:lstStyle/>
              <a:p>
                <a:pPr eaLnBrk="1" hangingPunct="1"/>
                <a:r>
                  <a:rPr lang="en-GB" b="1" dirty="0" err="1" smtClean="0"/>
                  <a:t>Paquetes</a:t>
                </a:r>
                <a:r>
                  <a:rPr lang="en-GB" b="1" dirty="0" smtClean="0"/>
                  <a:t> de Trabajo</a:t>
                </a:r>
                <a:endParaRPr lang="en-US" b="1" dirty="0"/>
              </a:p>
            </p:txBody>
          </p:sp>
          <p:sp>
            <p:nvSpPr>
              <p:cNvPr id="813072" name="Line 16"/>
              <p:cNvSpPr>
                <a:spLocks noChangeShapeType="1"/>
              </p:cNvSpPr>
              <p:nvPr/>
            </p:nvSpPr>
            <p:spPr bwMode="auto">
              <a:xfrm flipV="1">
                <a:off x="1967" y="3475"/>
                <a:ext cx="0" cy="208"/>
              </a:xfrm>
              <a:prstGeom prst="line">
                <a:avLst/>
              </a:prstGeom>
              <a:noFill/>
              <a:ln w="9525">
                <a:solidFill>
                  <a:srgbClr val="6699FF"/>
                </a:solidFill>
                <a:round/>
                <a:headEnd/>
                <a:tailEnd type="triangle" w="med" len="med"/>
              </a:ln>
              <a:effectLst/>
            </p:spPr>
            <p:txBody>
              <a:bodyPr wrap="none" anchor="ctr"/>
              <a:lstStyle/>
              <a:p>
                <a:endParaRPr lang="en-US" b="1" dirty="0"/>
              </a:p>
            </p:txBody>
          </p:sp>
          <p:sp>
            <p:nvSpPr>
              <p:cNvPr id="813073" name="Text Box 17"/>
              <p:cNvSpPr txBox="1">
                <a:spLocks noChangeArrowheads="1"/>
              </p:cNvSpPr>
              <p:nvPr/>
            </p:nvSpPr>
            <p:spPr bwMode="auto">
              <a:xfrm>
                <a:off x="697" y="3450"/>
                <a:ext cx="815" cy="233"/>
              </a:xfrm>
              <a:prstGeom prst="rect">
                <a:avLst/>
              </a:prstGeom>
              <a:noFill/>
              <a:ln w="9525" algn="ctr">
                <a:noFill/>
                <a:miter lim="800000"/>
                <a:headEnd/>
                <a:tailEnd/>
              </a:ln>
              <a:effectLst/>
            </p:spPr>
            <p:txBody>
              <a:bodyPr wrap="none">
                <a:spAutoFit/>
              </a:bodyPr>
              <a:lstStyle/>
              <a:p>
                <a:pPr eaLnBrk="1" hangingPunct="1"/>
                <a:r>
                  <a:rPr lang="en-GB" b="1" dirty="0" err="1" smtClean="0"/>
                  <a:t>Otras</a:t>
                </a:r>
                <a:r>
                  <a:rPr lang="en-GB" b="1" dirty="0" smtClean="0"/>
                  <a:t> Areas</a:t>
                </a:r>
                <a:endParaRPr lang="en-US" b="1" dirty="0"/>
              </a:p>
            </p:txBody>
          </p:sp>
        </p:grpSp>
        <p:sp>
          <p:nvSpPr>
            <p:cNvPr id="813074" name="Rectangle 18"/>
            <p:cNvSpPr>
              <a:spLocks noChangeArrowheads="1"/>
            </p:cNvSpPr>
            <p:nvPr/>
          </p:nvSpPr>
          <p:spPr bwMode="auto">
            <a:xfrm>
              <a:off x="4075337" y="3509963"/>
              <a:ext cx="5586413" cy="2095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1" hangingPunct="1"/>
              <a:endParaRPr lang="en-US" b="1" dirty="0"/>
            </a:p>
          </p:txBody>
        </p:sp>
        <p:sp>
          <p:nvSpPr>
            <p:cNvPr id="813075" name="Line 19"/>
            <p:cNvSpPr>
              <a:spLocks noChangeShapeType="1"/>
            </p:cNvSpPr>
            <p:nvPr/>
          </p:nvSpPr>
          <p:spPr bwMode="auto">
            <a:xfrm>
              <a:off x="4973862" y="3535363"/>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76" name="Line 20"/>
            <p:cNvSpPr>
              <a:spLocks noChangeShapeType="1"/>
            </p:cNvSpPr>
            <p:nvPr/>
          </p:nvSpPr>
          <p:spPr bwMode="auto">
            <a:xfrm>
              <a:off x="5939062" y="3524250"/>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77" name="Line 21"/>
            <p:cNvSpPr>
              <a:spLocks noChangeShapeType="1"/>
            </p:cNvSpPr>
            <p:nvPr/>
          </p:nvSpPr>
          <p:spPr bwMode="auto">
            <a:xfrm>
              <a:off x="6912200" y="3524250"/>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78" name="Line 22"/>
            <p:cNvSpPr>
              <a:spLocks noChangeShapeType="1"/>
            </p:cNvSpPr>
            <p:nvPr/>
          </p:nvSpPr>
          <p:spPr bwMode="auto">
            <a:xfrm>
              <a:off x="7899625" y="3524250"/>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79" name="Line 23"/>
            <p:cNvSpPr>
              <a:spLocks noChangeShapeType="1"/>
            </p:cNvSpPr>
            <p:nvPr/>
          </p:nvSpPr>
          <p:spPr bwMode="auto">
            <a:xfrm>
              <a:off x="8812437" y="3524250"/>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80" name="Line 24"/>
            <p:cNvSpPr>
              <a:spLocks noChangeShapeType="1"/>
            </p:cNvSpPr>
            <p:nvPr/>
          </p:nvSpPr>
          <p:spPr bwMode="auto">
            <a:xfrm>
              <a:off x="4075337" y="4183063"/>
              <a:ext cx="5559425" cy="1587"/>
            </a:xfrm>
            <a:prstGeom prst="line">
              <a:avLst/>
            </a:prstGeom>
            <a:noFill/>
            <a:ln w="9525">
              <a:solidFill>
                <a:srgbClr val="6699FF"/>
              </a:solidFill>
              <a:round/>
              <a:headEnd/>
              <a:tailEnd/>
            </a:ln>
            <a:effectLst/>
          </p:spPr>
          <p:txBody>
            <a:bodyPr wrap="none" anchor="ctr"/>
            <a:lstStyle/>
            <a:p>
              <a:endParaRPr lang="en-US" b="1" dirty="0"/>
            </a:p>
          </p:txBody>
        </p:sp>
        <p:sp>
          <p:nvSpPr>
            <p:cNvPr id="813081" name="Line 25"/>
            <p:cNvSpPr>
              <a:spLocks noChangeShapeType="1"/>
            </p:cNvSpPr>
            <p:nvPr/>
          </p:nvSpPr>
          <p:spPr bwMode="auto">
            <a:xfrm>
              <a:off x="4062637" y="4894263"/>
              <a:ext cx="5599113" cy="1587"/>
            </a:xfrm>
            <a:prstGeom prst="line">
              <a:avLst/>
            </a:prstGeom>
            <a:noFill/>
            <a:ln w="9525">
              <a:solidFill>
                <a:srgbClr val="6699FF"/>
              </a:solidFill>
              <a:round/>
              <a:headEnd/>
              <a:tailEnd/>
            </a:ln>
            <a:effectLst/>
          </p:spPr>
          <p:txBody>
            <a:bodyPr wrap="none" anchor="ctr"/>
            <a:lstStyle/>
            <a:p>
              <a:endParaRPr lang="en-US" b="1" dirty="0"/>
            </a:p>
          </p:txBody>
        </p:sp>
        <p:grpSp>
          <p:nvGrpSpPr>
            <p:cNvPr id="813086" name="Group 30"/>
            <p:cNvGrpSpPr>
              <a:grpSpLocks/>
            </p:cNvGrpSpPr>
            <p:nvPr/>
          </p:nvGrpSpPr>
          <p:grpSpPr bwMode="auto">
            <a:xfrm>
              <a:off x="1113459" y="1285875"/>
              <a:ext cx="8820813" cy="2227263"/>
              <a:chOff x="580" y="810"/>
              <a:chExt cx="5129" cy="1403"/>
            </a:xfrm>
          </p:grpSpPr>
          <p:sp>
            <p:nvSpPr>
              <p:cNvPr id="813087" name="Rectangle 31"/>
              <p:cNvSpPr>
                <a:spLocks noChangeArrowheads="1"/>
              </p:cNvSpPr>
              <p:nvPr/>
            </p:nvSpPr>
            <p:spPr bwMode="auto">
              <a:xfrm>
                <a:off x="3981" y="1940"/>
                <a:ext cx="524" cy="264"/>
              </a:xfrm>
              <a:prstGeom prst="rect">
                <a:avLst/>
              </a:prstGeom>
              <a:noFill/>
              <a:ln w="9525" algn="ctr">
                <a:noFill/>
                <a:miter lim="800000"/>
                <a:headEnd/>
                <a:tailEnd/>
              </a:ln>
              <a:effectLst/>
            </p:spPr>
            <p:txBody>
              <a:bodyPr wrap="none" anchor="ctr"/>
              <a:lstStyle/>
              <a:p>
                <a:pPr eaLnBrk="1" hangingPunct="1"/>
                <a:r>
                  <a:rPr lang="en-GB" b="1" dirty="0"/>
                  <a:t>Material</a:t>
                </a:r>
                <a:endParaRPr lang="en-US" b="1" dirty="0"/>
              </a:p>
            </p:txBody>
          </p:sp>
          <p:sp>
            <p:nvSpPr>
              <p:cNvPr id="813088" name="Rectangle 32"/>
              <p:cNvSpPr>
                <a:spLocks noChangeArrowheads="1"/>
              </p:cNvSpPr>
              <p:nvPr/>
            </p:nvSpPr>
            <p:spPr bwMode="auto">
              <a:xfrm>
                <a:off x="2774" y="1395"/>
                <a:ext cx="523" cy="264"/>
              </a:xfrm>
              <a:prstGeom prst="rect">
                <a:avLst/>
              </a:prstGeom>
              <a:noFill/>
              <a:ln w="9525" algn="ctr">
                <a:noFill/>
                <a:miter lim="800000"/>
                <a:headEnd/>
                <a:tailEnd/>
              </a:ln>
              <a:effectLst/>
            </p:spPr>
            <p:txBody>
              <a:bodyPr wrap="none" anchor="ctr"/>
              <a:lstStyle/>
              <a:p>
                <a:pPr eaLnBrk="1" hangingPunct="1"/>
                <a:r>
                  <a:rPr lang="en-GB" b="1" dirty="0" smtClean="0"/>
                  <a:t>Trabajo</a:t>
                </a:r>
                <a:endParaRPr lang="en-US" b="1" dirty="0"/>
              </a:p>
            </p:txBody>
          </p:sp>
          <p:sp>
            <p:nvSpPr>
              <p:cNvPr id="813089" name="Rectangle 33"/>
              <p:cNvSpPr>
                <a:spLocks noChangeArrowheads="1"/>
              </p:cNvSpPr>
              <p:nvPr/>
            </p:nvSpPr>
            <p:spPr bwMode="auto">
              <a:xfrm>
                <a:off x="3640" y="852"/>
                <a:ext cx="821" cy="24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err="1" smtClean="0"/>
                  <a:t>Cuentas</a:t>
                </a:r>
                <a:endParaRPr lang="en-US" b="1" dirty="0"/>
              </a:p>
            </p:txBody>
          </p:sp>
          <p:sp>
            <p:nvSpPr>
              <p:cNvPr id="813090" name="Freeform 34"/>
              <p:cNvSpPr>
                <a:spLocks/>
              </p:cNvSpPr>
              <p:nvPr/>
            </p:nvSpPr>
            <p:spPr bwMode="auto">
              <a:xfrm>
                <a:off x="2549" y="1803"/>
                <a:ext cx="995" cy="144"/>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091" name="Line 35"/>
              <p:cNvSpPr>
                <a:spLocks noChangeShapeType="1"/>
              </p:cNvSpPr>
              <p:nvPr/>
            </p:nvSpPr>
            <p:spPr bwMode="auto">
              <a:xfrm flipV="1">
                <a:off x="3050" y="1651"/>
                <a:ext cx="0" cy="296"/>
              </a:xfrm>
              <a:prstGeom prst="line">
                <a:avLst/>
              </a:prstGeom>
              <a:noFill/>
              <a:ln w="9525">
                <a:solidFill>
                  <a:srgbClr val="6699FF"/>
                </a:solidFill>
                <a:round/>
                <a:headEnd/>
                <a:tailEnd/>
              </a:ln>
              <a:effectLst/>
            </p:spPr>
            <p:txBody>
              <a:bodyPr wrap="none" anchor="ctr"/>
              <a:lstStyle/>
              <a:p>
                <a:endParaRPr lang="en-US" b="1" dirty="0"/>
              </a:p>
            </p:txBody>
          </p:sp>
          <p:sp>
            <p:nvSpPr>
              <p:cNvPr id="813092" name="Freeform 36"/>
              <p:cNvSpPr>
                <a:spLocks/>
              </p:cNvSpPr>
              <p:nvPr/>
            </p:nvSpPr>
            <p:spPr bwMode="auto">
              <a:xfrm>
                <a:off x="3051" y="1260"/>
                <a:ext cx="1686" cy="128"/>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093" name="Line 37"/>
              <p:cNvSpPr>
                <a:spLocks noChangeShapeType="1"/>
              </p:cNvSpPr>
              <p:nvPr/>
            </p:nvSpPr>
            <p:spPr bwMode="auto">
              <a:xfrm flipV="1">
                <a:off x="4039" y="1108"/>
                <a:ext cx="0" cy="152"/>
              </a:xfrm>
              <a:prstGeom prst="line">
                <a:avLst/>
              </a:prstGeom>
              <a:noFill/>
              <a:ln w="9525">
                <a:solidFill>
                  <a:srgbClr val="6699FF"/>
                </a:solidFill>
                <a:round/>
                <a:headEnd/>
                <a:tailEnd/>
              </a:ln>
              <a:effectLst/>
            </p:spPr>
            <p:txBody>
              <a:bodyPr wrap="none" anchor="ctr"/>
              <a:lstStyle/>
              <a:p>
                <a:endParaRPr lang="en-US" b="1" dirty="0"/>
              </a:p>
            </p:txBody>
          </p:sp>
          <p:sp>
            <p:nvSpPr>
              <p:cNvPr id="813094" name="Text Box 38"/>
              <p:cNvSpPr txBox="1">
                <a:spLocks noChangeArrowheads="1"/>
              </p:cNvSpPr>
              <p:nvPr/>
            </p:nvSpPr>
            <p:spPr bwMode="auto">
              <a:xfrm>
                <a:off x="580" y="810"/>
                <a:ext cx="2842" cy="407"/>
              </a:xfrm>
              <a:prstGeom prst="rect">
                <a:avLst/>
              </a:prstGeom>
              <a:noFill/>
              <a:ln w="9525" algn="ctr">
                <a:noFill/>
                <a:miter lim="800000"/>
                <a:headEnd/>
                <a:tailEnd/>
              </a:ln>
              <a:effectLst/>
            </p:spPr>
            <p:txBody>
              <a:bodyPr wrap="square">
                <a:spAutoFit/>
              </a:bodyPr>
              <a:lstStyle/>
              <a:p>
                <a:pPr eaLnBrk="1" hangingPunct="1"/>
                <a:r>
                  <a:rPr lang="en-GB" b="1" dirty="0" err="1" smtClean="0"/>
                  <a:t>Sistema</a:t>
                </a:r>
                <a:r>
                  <a:rPr lang="en-GB" b="1" dirty="0" smtClean="0"/>
                  <a:t> de </a:t>
                </a:r>
                <a:r>
                  <a:rPr lang="en-GB" b="1" dirty="0" err="1" smtClean="0"/>
                  <a:t>Contabilidad</a:t>
                </a:r>
                <a:r>
                  <a:rPr lang="en-GB" b="1" dirty="0" smtClean="0"/>
                  <a:t> de </a:t>
                </a:r>
                <a:r>
                  <a:rPr lang="en-GB" b="1" dirty="0" err="1" smtClean="0"/>
                  <a:t>Costos</a:t>
                </a:r>
                <a:r>
                  <a:rPr lang="en-GB" b="1" dirty="0" smtClean="0"/>
                  <a:t> de la </a:t>
                </a:r>
                <a:r>
                  <a:rPr lang="en-GB" b="1" dirty="0" err="1" smtClean="0"/>
                  <a:t>Compañia</a:t>
                </a:r>
                <a:endParaRPr lang="en-US" b="1" dirty="0"/>
              </a:p>
            </p:txBody>
          </p:sp>
          <p:sp>
            <p:nvSpPr>
              <p:cNvPr id="813095" name="Text Box 39"/>
              <p:cNvSpPr txBox="1">
                <a:spLocks noChangeArrowheads="1"/>
              </p:cNvSpPr>
              <p:nvPr/>
            </p:nvSpPr>
            <p:spPr bwMode="auto">
              <a:xfrm>
                <a:off x="2315" y="1969"/>
                <a:ext cx="579" cy="233"/>
              </a:xfrm>
              <a:prstGeom prst="rect">
                <a:avLst/>
              </a:prstGeom>
              <a:noFill/>
              <a:ln w="9525" algn="ctr">
                <a:noFill/>
                <a:miter lim="800000"/>
                <a:headEnd/>
                <a:tailEnd/>
              </a:ln>
              <a:effectLst/>
            </p:spPr>
            <p:txBody>
              <a:bodyPr wrap="none">
                <a:spAutoFit/>
              </a:bodyPr>
              <a:lstStyle/>
              <a:p>
                <a:pPr eaLnBrk="1" hangingPunct="1"/>
                <a:r>
                  <a:rPr lang="en-GB" b="1" dirty="0" err="1" smtClean="0"/>
                  <a:t>Gestión</a:t>
                </a:r>
                <a:endParaRPr lang="en-US" b="1" dirty="0"/>
              </a:p>
            </p:txBody>
          </p:sp>
          <p:sp>
            <p:nvSpPr>
              <p:cNvPr id="813096" name="Text Box 40"/>
              <p:cNvSpPr txBox="1">
                <a:spLocks noChangeArrowheads="1"/>
              </p:cNvSpPr>
              <p:nvPr/>
            </p:nvSpPr>
            <p:spPr bwMode="auto">
              <a:xfrm>
                <a:off x="2811" y="1978"/>
                <a:ext cx="529" cy="233"/>
              </a:xfrm>
              <a:prstGeom prst="rect">
                <a:avLst/>
              </a:prstGeom>
              <a:noFill/>
              <a:ln w="9525" algn="ctr">
                <a:noFill/>
                <a:miter lim="800000"/>
                <a:headEnd/>
                <a:tailEnd/>
              </a:ln>
              <a:effectLst/>
            </p:spPr>
            <p:txBody>
              <a:bodyPr wrap="none">
                <a:spAutoFit/>
              </a:bodyPr>
              <a:lstStyle/>
              <a:p>
                <a:pPr eaLnBrk="1" hangingPunct="1"/>
                <a:r>
                  <a:rPr lang="en-GB" b="1" dirty="0" err="1" smtClean="0"/>
                  <a:t>Diseño</a:t>
                </a:r>
                <a:endParaRPr lang="en-US" b="1" dirty="0"/>
              </a:p>
            </p:txBody>
          </p:sp>
          <p:sp>
            <p:nvSpPr>
              <p:cNvPr id="813097" name="Text Box 41"/>
              <p:cNvSpPr txBox="1">
                <a:spLocks noChangeArrowheads="1"/>
              </p:cNvSpPr>
              <p:nvPr/>
            </p:nvSpPr>
            <p:spPr bwMode="auto">
              <a:xfrm>
                <a:off x="3311" y="1980"/>
                <a:ext cx="506" cy="233"/>
              </a:xfrm>
              <a:prstGeom prst="rect">
                <a:avLst/>
              </a:prstGeom>
              <a:noFill/>
              <a:ln w="9525" algn="ctr">
                <a:noFill/>
                <a:miter lim="800000"/>
                <a:headEnd/>
                <a:tailEnd/>
              </a:ln>
              <a:effectLst/>
            </p:spPr>
            <p:txBody>
              <a:bodyPr wrap="none">
                <a:spAutoFit/>
              </a:bodyPr>
              <a:lstStyle/>
              <a:p>
                <a:pPr eaLnBrk="1" hangingPunct="1"/>
                <a:r>
                  <a:rPr lang="en-GB" b="1" dirty="0" err="1" smtClean="0"/>
                  <a:t>Constr</a:t>
                </a:r>
                <a:endParaRPr lang="en-US" b="1" dirty="0"/>
              </a:p>
            </p:txBody>
          </p:sp>
          <p:sp>
            <p:nvSpPr>
              <p:cNvPr id="813098" name="Text Box 42"/>
              <p:cNvSpPr txBox="1">
                <a:spLocks noChangeArrowheads="1"/>
              </p:cNvSpPr>
              <p:nvPr/>
            </p:nvSpPr>
            <p:spPr bwMode="auto">
              <a:xfrm>
                <a:off x="4564" y="1966"/>
                <a:ext cx="705" cy="233"/>
              </a:xfrm>
              <a:prstGeom prst="rect">
                <a:avLst/>
              </a:prstGeom>
              <a:noFill/>
              <a:ln w="9525" algn="ctr">
                <a:noFill/>
                <a:miter lim="800000"/>
                <a:headEnd/>
                <a:tailEnd/>
              </a:ln>
              <a:effectLst/>
            </p:spPr>
            <p:txBody>
              <a:bodyPr wrap="none">
                <a:spAutoFit/>
              </a:bodyPr>
              <a:lstStyle/>
              <a:p>
                <a:pPr eaLnBrk="1" hangingPunct="1"/>
                <a:r>
                  <a:rPr lang="en-GB" b="1" dirty="0" err="1" smtClean="0"/>
                  <a:t>Contracto</a:t>
                </a:r>
                <a:endParaRPr lang="en-US" b="1" dirty="0"/>
              </a:p>
            </p:txBody>
          </p:sp>
          <p:sp>
            <p:nvSpPr>
              <p:cNvPr id="813099" name="Text Box 43"/>
              <p:cNvSpPr txBox="1">
                <a:spLocks noChangeArrowheads="1"/>
              </p:cNvSpPr>
              <p:nvPr/>
            </p:nvSpPr>
            <p:spPr bwMode="auto">
              <a:xfrm>
                <a:off x="5188" y="1966"/>
                <a:ext cx="521" cy="233"/>
              </a:xfrm>
              <a:prstGeom prst="rect">
                <a:avLst/>
              </a:prstGeom>
              <a:noFill/>
              <a:ln w="9525" algn="ctr">
                <a:noFill/>
                <a:miter lim="800000"/>
                <a:headEnd/>
                <a:tailEnd/>
              </a:ln>
              <a:effectLst/>
            </p:spPr>
            <p:txBody>
              <a:bodyPr wrap="none">
                <a:spAutoFit/>
              </a:bodyPr>
              <a:lstStyle/>
              <a:p>
                <a:pPr eaLnBrk="1" hangingPunct="1"/>
                <a:r>
                  <a:rPr lang="en-GB" b="1" dirty="0" err="1" smtClean="0"/>
                  <a:t>Gastos</a:t>
                </a:r>
                <a:endParaRPr lang="en-US" b="1" dirty="0"/>
              </a:p>
            </p:txBody>
          </p:sp>
          <p:sp>
            <p:nvSpPr>
              <p:cNvPr id="813100" name="Rectangle 44"/>
              <p:cNvSpPr>
                <a:spLocks noChangeArrowheads="1"/>
              </p:cNvSpPr>
              <p:nvPr/>
            </p:nvSpPr>
            <p:spPr bwMode="auto">
              <a:xfrm>
                <a:off x="4519" y="1412"/>
                <a:ext cx="523" cy="264"/>
              </a:xfrm>
              <a:prstGeom prst="rect">
                <a:avLst/>
              </a:prstGeom>
              <a:noFill/>
              <a:ln w="9525" algn="ctr">
                <a:noFill/>
                <a:miter lim="800000"/>
                <a:headEnd/>
                <a:tailEnd/>
              </a:ln>
              <a:effectLst/>
            </p:spPr>
            <p:txBody>
              <a:bodyPr wrap="none" anchor="ctr"/>
              <a:lstStyle/>
              <a:p>
                <a:pPr eaLnBrk="1" hangingPunct="1"/>
                <a:r>
                  <a:rPr lang="en-GB" b="1" dirty="0" err="1" smtClean="0"/>
                  <a:t>Compras</a:t>
                </a:r>
                <a:endParaRPr lang="en-US" b="1" dirty="0"/>
              </a:p>
            </p:txBody>
          </p:sp>
          <p:sp>
            <p:nvSpPr>
              <p:cNvPr id="813101" name="Freeform 45"/>
              <p:cNvSpPr>
                <a:spLocks/>
              </p:cNvSpPr>
              <p:nvPr/>
            </p:nvSpPr>
            <p:spPr bwMode="auto">
              <a:xfrm>
                <a:off x="4257" y="1788"/>
                <a:ext cx="996" cy="144"/>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102" name="Line 46"/>
              <p:cNvSpPr>
                <a:spLocks noChangeShapeType="1"/>
              </p:cNvSpPr>
              <p:nvPr/>
            </p:nvSpPr>
            <p:spPr bwMode="auto">
              <a:xfrm flipV="1">
                <a:off x="4759" y="1636"/>
                <a:ext cx="0" cy="296"/>
              </a:xfrm>
              <a:prstGeom prst="line">
                <a:avLst/>
              </a:prstGeom>
              <a:noFill/>
              <a:ln w="9525">
                <a:solidFill>
                  <a:srgbClr val="6699FF"/>
                </a:solidFill>
                <a:round/>
                <a:headEnd/>
                <a:tailEnd/>
              </a:ln>
              <a:effectLst/>
            </p:spPr>
            <p:txBody>
              <a:bodyPr wrap="none" anchor="ctr"/>
              <a:lstStyle/>
              <a:p>
                <a:endParaRPr lang="en-US" b="1" dirty="0"/>
              </a:p>
            </p:txBody>
          </p:sp>
        </p:grpSp>
        <p:sp>
          <p:nvSpPr>
            <p:cNvPr id="813103" name="Text Box 47"/>
            <p:cNvSpPr txBox="1">
              <a:spLocks noChangeArrowheads="1"/>
            </p:cNvSpPr>
            <p:nvPr/>
          </p:nvSpPr>
          <p:spPr bwMode="auto">
            <a:xfrm>
              <a:off x="4135053" y="3744913"/>
              <a:ext cx="766182" cy="3693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1.25k</a:t>
              </a:r>
            </a:p>
          </p:txBody>
        </p:sp>
        <p:sp>
          <p:nvSpPr>
            <p:cNvPr id="813104" name="Text Box 48"/>
            <p:cNvSpPr txBox="1">
              <a:spLocks noChangeArrowheads="1"/>
            </p:cNvSpPr>
            <p:nvPr/>
          </p:nvSpPr>
          <p:spPr bwMode="auto">
            <a:xfrm>
              <a:off x="6036878" y="3744913"/>
              <a:ext cx="766182" cy="3693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0.25k</a:t>
              </a:r>
            </a:p>
          </p:txBody>
        </p:sp>
        <p:sp>
          <p:nvSpPr>
            <p:cNvPr id="813105" name="Text Box 49"/>
            <p:cNvSpPr txBox="1">
              <a:spLocks noChangeArrowheads="1"/>
            </p:cNvSpPr>
            <p:nvPr/>
          </p:nvSpPr>
          <p:spPr bwMode="auto">
            <a:xfrm>
              <a:off x="7010015" y="3744913"/>
              <a:ext cx="766182" cy="3693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3.25k</a:t>
              </a:r>
            </a:p>
          </p:txBody>
        </p:sp>
        <p:grpSp>
          <p:nvGrpSpPr>
            <p:cNvPr id="813109" name="Group 53"/>
            <p:cNvGrpSpPr>
              <a:grpSpLocks/>
            </p:cNvGrpSpPr>
            <p:nvPr/>
          </p:nvGrpSpPr>
          <p:grpSpPr bwMode="auto">
            <a:xfrm>
              <a:off x="5062991" y="4413256"/>
              <a:ext cx="3670300" cy="369888"/>
              <a:chOff x="3171" y="2780"/>
              <a:chExt cx="2312" cy="233"/>
            </a:xfrm>
          </p:grpSpPr>
          <p:sp>
            <p:nvSpPr>
              <p:cNvPr id="813106" name="Text Box 50"/>
              <p:cNvSpPr txBox="1">
                <a:spLocks noChangeArrowheads="1"/>
              </p:cNvSpPr>
              <p:nvPr/>
            </p:nvSpPr>
            <p:spPr bwMode="auto">
              <a:xfrm>
                <a:off x="3171" y="2780"/>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1.15k</a:t>
                </a:r>
              </a:p>
            </p:txBody>
          </p:sp>
          <p:sp>
            <p:nvSpPr>
              <p:cNvPr id="813107" name="Text Box 51"/>
              <p:cNvSpPr txBox="1">
                <a:spLocks noChangeArrowheads="1"/>
              </p:cNvSpPr>
              <p:nvPr/>
            </p:nvSpPr>
            <p:spPr bwMode="auto">
              <a:xfrm>
                <a:off x="5000" y="2780"/>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2.75k</a:t>
                </a:r>
              </a:p>
            </p:txBody>
          </p:sp>
          <p:sp>
            <p:nvSpPr>
              <p:cNvPr id="813108" name="Text Box 52"/>
              <p:cNvSpPr txBox="1">
                <a:spLocks noChangeArrowheads="1"/>
              </p:cNvSpPr>
              <p:nvPr/>
            </p:nvSpPr>
            <p:spPr bwMode="auto">
              <a:xfrm>
                <a:off x="4387" y="2780"/>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5.00k</a:t>
                </a:r>
              </a:p>
            </p:txBody>
          </p:sp>
        </p:grpSp>
        <p:grpSp>
          <p:nvGrpSpPr>
            <p:cNvPr id="813112" name="Group 56"/>
            <p:cNvGrpSpPr>
              <a:grpSpLocks/>
            </p:cNvGrpSpPr>
            <p:nvPr/>
          </p:nvGrpSpPr>
          <p:grpSpPr bwMode="auto">
            <a:xfrm>
              <a:off x="4104141" y="5122870"/>
              <a:ext cx="5511800" cy="369888"/>
              <a:chOff x="2567" y="3227"/>
              <a:chExt cx="3472" cy="233"/>
            </a:xfrm>
          </p:grpSpPr>
          <p:sp>
            <p:nvSpPr>
              <p:cNvPr id="813110" name="Text Box 54"/>
              <p:cNvSpPr txBox="1">
                <a:spLocks noChangeArrowheads="1"/>
              </p:cNvSpPr>
              <p:nvPr/>
            </p:nvSpPr>
            <p:spPr bwMode="auto">
              <a:xfrm>
                <a:off x="2567" y="3227"/>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0.25k</a:t>
                </a:r>
              </a:p>
            </p:txBody>
          </p:sp>
          <p:sp>
            <p:nvSpPr>
              <p:cNvPr id="813111" name="Text Box 55"/>
              <p:cNvSpPr txBox="1">
                <a:spLocks noChangeArrowheads="1"/>
              </p:cNvSpPr>
              <p:nvPr/>
            </p:nvSpPr>
            <p:spPr bwMode="auto">
              <a:xfrm>
                <a:off x="5556" y="3227"/>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0.25k</a:t>
                </a:r>
              </a:p>
            </p:txBody>
          </p:sp>
        </p:gr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a:t>
            </a:fld>
            <a:endParaRPr lang="en-US" dirty="0"/>
          </a:p>
        </p:txBody>
      </p:sp>
    </p:spTree>
    <p:extLst>
      <p:ext uri="{BB962C8B-B14F-4D97-AF65-F5344CB8AC3E}">
        <p14:creationId xmlns:p14="http://schemas.microsoft.com/office/powerpoint/2010/main" xmlns="" val="32471794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800600"/>
            <a:ext cx="7772400" cy="968375"/>
          </a:xfrm>
        </p:spPr>
        <p:txBody>
          <a:bodyPr/>
          <a:lstStyle/>
          <a:p>
            <a:r>
              <a:rPr lang="en-US" dirty="0" err="1" smtClean="0"/>
              <a:t>Gestión</a:t>
            </a:r>
            <a:r>
              <a:rPr lang="en-US" dirty="0" smtClean="0"/>
              <a:t> de los </a:t>
            </a:r>
            <a:r>
              <a:rPr lang="en-US" dirty="0" err="1" smtClean="0"/>
              <a:t>Requerimientos</a:t>
            </a:r>
            <a:endParaRPr lang="en-US" dirty="0"/>
          </a:p>
        </p:txBody>
      </p:sp>
      <p:sp>
        <p:nvSpPr>
          <p:cNvPr id="8" name="Text Placeholder 7"/>
          <p:cNvSpPr>
            <a:spLocks noGrp="1"/>
          </p:cNvSpPr>
          <p:nvPr>
            <p:ph type="body" idx="1"/>
          </p:nvPr>
        </p:nvSpPr>
        <p:spPr>
          <a:xfrm>
            <a:off x="762000" y="3352800"/>
            <a:ext cx="7772400" cy="1500187"/>
          </a:xfrm>
        </p:spPr>
        <p:txBody>
          <a:bodyPr/>
          <a:lstStyle/>
          <a:p>
            <a:r>
              <a:rPr lang="es-ES" dirty="0" smtClean="0"/>
              <a:t>Usted me dio lo que pedí, pero no lo que necesitaba …</a:t>
            </a:r>
            <a:endParaRPr lang="en-US" dirty="0"/>
          </a:p>
        </p:txBody>
      </p:sp>
      <p:pic>
        <p:nvPicPr>
          <p:cNvPr id="6" name="Picture 2" descr="http://www.machinediscovery.com/nise/images/requirements.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914400" y="400049"/>
            <a:ext cx="5334000" cy="3867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20</a:t>
            </a:fld>
            <a:endParaRPr lang="en-US" dirty="0"/>
          </a:p>
        </p:txBody>
      </p:sp>
    </p:spTree>
    <p:extLst>
      <p:ext uri="{BB962C8B-B14F-4D97-AF65-F5344CB8AC3E}">
        <p14:creationId xmlns:p14="http://schemas.microsoft.com/office/powerpoint/2010/main" xmlns="" val="1697064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p:txBody>
          <a:bodyPr/>
          <a:lstStyle/>
          <a:p>
            <a:r>
              <a:rPr lang="en-GB" dirty="0" err="1" smtClean="0"/>
              <a:t>Ciclo</a:t>
            </a:r>
            <a:r>
              <a:rPr lang="en-GB" dirty="0" smtClean="0"/>
              <a:t> de Vida de los </a:t>
            </a:r>
            <a:r>
              <a:rPr lang="en-GB" dirty="0" err="1" smtClean="0"/>
              <a:t>Requerimientos</a:t>
            </a:r>
            <a:endParaRPr lang="en-GB" dirty="0"/>
          </a:p>
        </p:txBody>
      </p:sp>
      <p:grpSp>
        <p:nvGrpSpPr>
          <p:cNvPr id="1607683" name="Group 3"/>
          <p:cNvGrpSpPr>
            <a:grpSpLocks/>
          </p:cNvGrpSpPr>
          <p:nvPr/>
        </p:nvGrpSpPr>
        <p:grpSpPr bwMode="auto">
          <a:xfrm>
            <a:off x="152400" y="1372285"/>
            <a:ext cx="8763000" cy="4629149"/>
            <a:chOff x="934" y="965"/>
            <a:chExt cx="4325" cy="2916"/>
          </a:xfrm>
        </p:grpSpPr>
        <p:sp>
          <p:nvSpPr>
            <p:cNvPr id="1607684" name="AutoShape 4"/>
            <p:cNvSpPr>
              <a:spLocks noChangeArrowheads="1"/>
            </p:cNvSpPr>
            <p:nvPr/>
          </p:nvSpPr>
          <p:spPr bwMode="auto">
            <a:xfrm>
              <a:off x="1191" y="1914"/>
              <a:ext cx="549" cy="699"/>
            </a:xfrm>
            <a:prstGeom prst="homePlate">
              <a:avLst>
                <a:gd name="adj" fmla="val 35699"/>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b="1" dirty="0">
                <a:latin typeface="+mn-lt"/>
              </a:endParaRPr>
            </a:p>
          </p:txBody>
        </p:sp>
        <p:sp>
          <p:nvSpPr>
            <p:cNvPr id="1607685" name="AutoShape 5"/>
            <p:cNvSpPr>
              <a:spLocks noChangeArrowheads="1"/>
            </p:cNvSpPr>
            <p:nvPr/>
          </p:nvSpPr>
          <p:spPr bwMode="auto">
            <a:xfrm>
              <a:off x="1589" y="1914"/>
              <a:ext cx="817" cy="699"/>
            </a:xfrm>
            <a:prstGeom prst="chevron">
              <a:avLst>
                <a:gd name="adj" fmla="val 26753"/>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b="1" dirty="0">
                <a:latin typeface="+mn-lt"/>
              </a:endParaRPr>
            </a:p>
          </p:txBody>
        </p:sp>
        <p:sp>
          <p:nvSpPr>
            <p:cNvPr id="1607686" name="AutoShape 6"/>
            <p:cNvSpPr>
              <a:spLocks noChangeArrowheads="1"/>
            </p:cNvSpPr>
            <p:nvPr/>
          </p:nvSpPr>
          <p:spPr bwMode="auto">
            <a:xfrm>
              <a:off x="2249" y="1914"/>
              <a:ext cx="841" cy="699"/>
            </a:xfrm>
            <a:prstGeom prst="chevron">
              <a:avLst>
                <a:gd name="adj" fmla="val 27756"/>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b="1" dirty="0">
                <a:latin typeface="+mn-lt"/>
              </a:endParaRPr>
            </a:p>
          </p:txBody>
        </p:sp>
        <p:sp>
          <p:nvSpPr>
            <p:cNvPr id="1607687" name="Text Box 7"/>
            <p:cNvSpPr txBox="1">
              <a:spLocks noChangeArrowheads="1"/>
            </p:cNvSpPr>
            <p:nvPr/>
          </p:nvSpPr>
          <p:spPr bwMode="auto">
            <a:xfrm>
              <a:off x="1233" y="2151"/>
              <a:ext cx="377" cy="233"/>
            </a:xfrm>
            <a:prstGeom prst="rect">
              <a:avLst/>
            </a:prstGeom>
            <a:noFill/>
            <a:ln w="9525">
              <a:noFill/>
              <a:miter lim="800000"/>
              <a:headEnd/>
              <a:tailEnd/>
            </a:ln>
            <a:effectLst/>
          </p:spPr>
          <p:txBody>
            <a:bodyPr wrap="none">
              <a:spAutoFit/>
            </a:bodyPr>
            <a:lstStyle/>
            <a:p>
              <a:pPr algn="l"/>
              <a:r>
                <a:rPr lang="en-GB" b="1" dirty="0">
                  <a:solidFill>
                    <a:schemeClr val="bg1"/>
                  </a:solidFill>
                  <a:latin typeface="+mn-lt"/>
                </a:rPr>
                <a:t>Idea</a:t>
              </a:r>
            </a:p>
          </p:txBody>
        </p:sp>
        <p:sp>
          <p:nvSpPr>
            <p:cNvPr id="1607688" name="Text Box 8"/>
            <p:cNvSpPr txBox="1">
              <a:spLocks noChangeArrowheads="1"/>
            </p:cNvSpPr>
            <p:nvPr/>
          </p:nvSpPr>
          <p:spPr bwMode="auto">
            <a:xfrm>
              <a:off x="1802" y="2065"/>
              <a:ext cx="486" cy="407"/>
            </a:xfrm>
            <a:prstGeom prst="rect">
              <a:avLst/>
            </a:prstGeom>
            <a:noFill/>
            <a:ln w="9525">
              <a:noFill/>
              <a:miter lim="800000"/>
              <a:headEnd/>
              <a:tailEnd/>
            </a:ln>
            <a:effectLst/>
          </p:spPr>
          <p:txBody>
            <a:bodyPr wrap="square">
              <a:spAutoFit/>
            </a:bodyPr>
            <a:lstStyle/>
            <a:p>
              <a:r>
                <a:rPr lang="en-GB" b="1" dirty="0" err="1" smtClean="0">
                  <a:solidFill>
                    <a:schemeClr val="bg1"/>
                  </a:solidFill>
                  <a:latin typeface="+mn-lt"/>
                </a:rPr>
                <a:t>Visión</a:t>
              </a:r>
              <a:r>
                <a:rPr lang="en-GB" b="1" dirty="0" smtClean="0">
                  <a:solidFill>
                    <a:schemeClr val="bg1"/>
                  </a:solidFill>
                  <a:latin typeface="+mn-lt"/>
                </a:rPr>
                <a:t> </a:t>
              </a:r>
              <a:r>
                <a:rPr lang="en-GB" b="1" dirty="0" err="1" smtClean="0">
                  <a:solidFill>
                    <a:schemeClr val="bg1"/>
                  </a:solidFill>
                  <a:latin typeface="+mn-lt"/>
                </a:rPr>
                <a:t>Rápida</a:t>
              </a:r>
              <a:endParaRPr lang="en-GB" b="1" dirty="0">
                <a:solidFill>
                  <a:schemeClr val="bg1"/>
                </a:solidFill>
                <a:latin typeface="+mn-lt"/>
              </a:endParaRPr>
            </a:p>
          </p:txBody>
        </p:sp>
        <p:sp>
          <p:nvSpPr>
            <p:cNvPr id="1607689" name="Text Box 9"/>
            <p:cNvSpPr txBox="1">
              <a:spLocks noChangeArrowheads="1"/>
            </p:cNvSpPr>
            <p:nvPr/>
          </p:nvSpPr>
          <p:spPr bwMode="auto">
            <a:xfrm>
              <a:off x="2408" y="2065"/>
              <a:ext cx="543" cy="407"/>
            </a:xfrm>
            <a:prstGeom prst="rect">
              <a:avLst/>
            </a:prstGeom>
            <a:noFill/>
            <a:ln w="9525">
              <a:noFill/>
              <a:miter lim="800000"/>
              <a:headEnd/>
              <a:tailEnd/>
            </a:ln>
            <a:effectLst/>
          </p:spPr>
          <p:txBody>
            <a:bodyPr wrap="none">
              <a:spAutoFit/>
            </a:bodyPr>
            <a:lstStyle/>
            <a:p>
              <a:r>
                <a:rPr lang="en-GB" b="1" dirty="0" err="1" smtClean="0">
                  <a:solidFill>
                    <a:schemeClr val="bg1"/>
                  </a:solidFill>
                  <a:latin typeface="+mn-lt"/>
                </a:rPr>
                <a:t>Visión</a:t>
              </a:r>
              <a:r>
                <a:rPr lang="en-GB" b="1" dirty="0" smtClean="0">
                  <a:solidFill>
                    <a:schemeClr val="bg1"/>
                  </a:solidFill>
                  <a:latin typeface="+mn-lt"/>
                </a:rPr>
                <a:t> </a:t>
              </a:r>
            </a:p>
            <a:p>
              <a:r>
                <a:rPr lang="en-GB" b="1" dirty="0" err="1" smtClean="0">
                  <a:solidFill>
                    <a:schemeClr val="bg1"/>
                  </a:solidFill>
                  <a:latin typeface="+mn-lt"/>
                </a:rPr>
                <a:t>Detallada</a:t>
              </a:r>
              <a:endParaRPr lang="en-GB" b="1" dirty="0">
                <a:solidFill>
                  <a:schemeClr val="bg1"/>
                </a:solidFill>
                <a:latin typeface="+mn-lt"/>
              </a:endParaRPr>
            </a:p>
          </p:txBody>
        </p:sp>
        <p:sp>
          <p:nvSpPr>
            <p:cNvPr id="1607690" name="AutoShape 10"/>
            <p:cNvSpPr>
              <a:spLocks noChangeArrowheads="1"/>
            </p:cNvSpPr>
            <p:nvPr/>
          </p:nvSpPr>
          <p:spPr bwMode="auto">
            <a:xfrm>
              <a:off x="2921" y="1914"/>
              <a:ext cx="1016" cy="699"/>
            </a:xfrm>
            <a:prstGeom prst="chevron">
              <a:avLst>
                <a:gd name="adj" fmla="val 28182"/>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b="1" dirty="0">
                <a:latin typeface="+mn-lt"/>
              </a:endParaRPr>
            </a:p>
          </p:txBody>
        </p:sp>
        <p:sp>
          <p:nvSpPr>
            <p:cNvPr id="1607691" name="AutoShape 11"/>
            <p:cNvSpPr>
              <a:spLocks noChangeArrowheads="1"/>
            </p:cNvSpPr>
            <p:nvPr/>
          </p:nvSpPr>
          <p:spPr bwMode="auto">
            <a:xfrm>
              <a:off x="3767" y="1914"/>
              <a:ext cx="623" cy="699"/>
            </a:xfrm>
            <a:prstGeom prst="chevron">
              <a:avLst>
                <a:gd name="adj" fmla="val 31782"/>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b="1" dirty="0">
                <a:latin typeface="+mn-lt"/>
              </a:endParaRPr>
            </a:p>
          </p:txBody>
        </p:sp>
        <p:sp>
          <p:nvSpPr>
            <p:cNvPr id="1607692" name="Text Box 12"/>
            <p:cNvSpPr txBox="1">
              <a:spLocks noChangeArrowheads="1"/>
            </p:cNvSpPr>
            <p:nvPr/>
          </p:nvSpPr>
          <p:spPr bwMode="auto">
            <a:xfrm>
              <a:off x="3261" y="2151"/>
              <a:ext cx="490" cy="233"/>
            </a:xfrm>
            <a:prstGeom prst="rect">
              <a:avLst/>
            </a:prstGeom>
            <a:noFill/>
            <a:ln w="9525">
              <a:noFill/>
              <a:miter lim="800000"/>
              <a:headEnd/>
              <a:tailEnd/>
            </a:ln>
            <a:effectLst/>
          </p:spPr>
          <p:txBody>
            <a:bodyPr wrap="none">
              <a:spAutoFit/>
            </a:bodyPr>
            <a:lstStyle/>
            <a:p>
              <a:r>
                <a:rPr lang="en-GB" b="1" dirty="0" err="1" smtClean="0">
                  <a:solidFill>
                    <a:schemeClr val="bg1"/>
                  </a:solidFill>
                  <a:latin typeface="+mn-lt"/>
                </a:rPr>
                <a:t>Hacerlo</a:t>
              </a:r>
              <a:r>
                <a:rPr lang="en-GB" b="1" dirty="0" smtClean="0">
                  <a:solidFill>
                    <a:schemeClr val="bg1"/>
                  </a:solidFill>
                  <a:latin typeface="+mn-lt"/>
                </a:rPr>
                <a:t>!</a:t>
              </a:r>
              <a:endParaRPr lang="en-GB" b="1" dirty="0">
                <a:solidFill>
                  <a:schemeClr val="bg1"/>
                </a:solidFill>
                <a:latin typeface="+mn-lt"/>
              </a:endParaRPr>
            </a:p>
          </p:txBody>
        </p:sp>
        <p:sp>
          <p:nvSpPr>
            <p:cNvPr id="1607693" name="Text Box 13"/>
            <p:cNvSpPr txBox="1">
              <a:spLocks noChangeArrowheads="1"/>
            </p:cNvSpPr>
            <p:nvPr/>
          </p:nvSpPr>
          <p:spPr bwMode="auto">
            <a:xfrm>
              <a:off x="3980" y="2069"/>
              <a:ext cx="232" cy="233"/>
            </a:xfrm>
            <a:prstGeom prst="rect">
              <a:avLst/>
            </a:prstGeom>
            <a:noFill/>
            <a:ln w="9525">
              <a:noFill/>
              <a:miter lim="800000"/>
              <a:headEnd/>
              <a:tailEnd/>
            </a:ln>
            <a:effectLst/>
          </p:spPr>
          <p:txBody>
            <a:bodyPr wrap="none">
              <a:spAutoFit/>
            </a:bodyPr>
            <a:lstStyle/>
            <a:p>
              <a:r>
                <a:rPr lang="en-GB" b="1" dirty="0" smtClean="0">
                  <a:solidFill>
                    <a:schemeClr val="bg1"/>
                  </a:solidFill>
                  <a:latin typeface="+mn-lt"/>
                </a:rPr>
                <a:t>Fin</a:t>
              </a:r>
              <a:endParaRPr lang="en-GB" b="1" dirty="0">
                <a:solidFill>
                  <a:schemeClr val="bg1"/>
                </a:solidFill>
                <a:latin typeface="+mn-lt"/>
              </a:endParaRPr>
            </a:p>
          </p:txBody>
        </p:sp>
        <p:sp>
          <p:nvSpPr>
            <p:cNvPr id="1607694" name="AutoShape 14"/>
            <p:cNvSpPr>
              <a:spLocks noChangeArrowheads="1"/>
            </p:cNvSpPr>
            <p:nvPr/>
          </p:nvSpPr>
          <p:spPr bwMode="auto">
            <a:xfrm>
              <a:off x="4230" y="1915"/>
              <a:ext cx="1029" cy="699"/>
            </a:xfrm>
            <a:prstGeom prst="chevron">
              <a:avLst>
                <a:gd name="adj" fmla="val 29469"/>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b="1" dirty="0">
                <a:latin typeface="+mn-lt"/>
              </a:endParaRPr>
            </a:p>
          </p:txBody>
        </p:sp>
        <p:sp>
          <p:nvSpPr>
            <p:cNvPr id="1607695" name="Text Box 15"/>
            <p:cNvSpPr txBox="1">
              <a:spLocks noChangeArrowheads="1"/>
            </p:cNvSpPr>
            <p:nvPr/>
          </p:nvSpPr>
          <p:spPr bwMode="auto">
            <a:xfrm>
              <a:off x="4432" y="2069"/>
              <a:ext cx="776" cy="407"/>
            </a:xfrm>
            <a:prstGeom prst="rect">
              <a:avLst/>
            </a:prstGeom>
            <a:noFill/>
            <a:ln w="9525">
              <a:noFill/>
              <a:miter lim="800000"/>
              <a:headEnd/>
              <a:tailEnd/>
            </a:ln>
            <a:effectLst/>
          </p:spPr>
          <p:txBody>
            <a:bodyPr wrap="none">
              <a:spAutoFit/>
            </a:bodyPr>
            <a:lstStyle/>
            <a:p>
              <a:r>
                <a:rPr lang="en-GB" b="1" dirty="0" err="1" smtClean="0">
                  <a:solidFill>
                    <a:schemeClr val="bg1"/>
                  </a:solidFill>
                  <a:latin typeface="+mn-lt"/>
                </a:rPr>
                <a:t>Obtención</a:t>
              </a:r>
              <a:r>
                <a:rPr lang="en-GB" b="1" dirty="0" smtClean="0">
                  <a:solidFill>
                    <a:schemeClr val="bg1"/>
                  </a:solidFill>
                  <a:latin typeface="+mn-lt"/>
                </a:rPr>
                <a:t> de </a:t>
              </a:r>
            </a:p>
            <a:p>
              <a:r>
                <a:rPr lang="en-GB" b="1" dirty="0" smtClean="0">
                  <a:solidFill>
                    <a:schemeClr val="bg1"/>
                  </a:solidFill>
                  <a:latin typeface="+mn-lt"/>
                </a:rPr>
                <a:t>los </a:t>
              </a:r>
              <a:r>
                <a:rPr lang="en-GB" b="1" dirty="0" err="1" smtClean="0">
                  <a:solidFill>
                    <a:schemeClr val="bg1"/>
                  </a:solidFill>
                  <a:latin typeface="+mn-lt"/>
                </a:rPr>
                <a:t>beneficios</a:t>
              </a:r>
              <a:endParaRPr lang="en-GB" b="1" dirty="0">
                <a:solidFill>
                  <a:schemeClr val="bg1"/>
                </a:solidFill>
                <a:latin typeface="+mn-lt"/>
              </a:endParaRPr>
            </a:p>
          </p:txBody>
        </p:sp>
        <p:sp>
          <p:nvSpPr>
            <p:cNvPr id="1607696" name="Line 16"/>
            <p:cNvSpPr>
              <a:spLocks noChangeShapeType="1"/>
            </p:cNvSpPr>
            <p:nvPr/>
          </p:nvSpPr>
          <p:spPr bwMode="auto">
            <a:xfrm flipV="1">
              <a:off x="2922" y="2707"/>
              <a:ext cx="0" cy="365"/>
            </a:xfrm>
            <a:prstGeom prst="line">
              <a:avLst/>
            </a:prstGeom>
            <a:noFill/>
            <a:ln w="9525">
              <a:solidFill>
                <a:schemeClr val="tx1"/>
              </a:solidFill>
              <a:round/>
              <a:headEnd/>
              <a:tailEnd type="triangle" w="med" len="med"/>
            </a:ln>
            <a:effectLst/>
          </p:spPr>
          <p:txBody>
            <a:bodyPr>
              <a:spAutoFit/>
            </a:bodyPr>
            <a:lstStyle/>
            <a:p>
              <a:endParaRPr lang="en-US" b="1" dirty="0">
                <a:latin typeface="+mn-lt"/>
              </a:endParaRPr>
            </a:p>
          </p:txBody>
        </p:sp>
        <p:sp>
          <p:nvSpPr>
            <p:cNvPr id="1607697" name="AutoShape 17"/>
            <p:cNvSpPr>
              <a:spLocks noChangeArrowheads="1"/>
            </p:cNvSpPr>
            <p:nvPr/>
          </p:nvSpPr>
          <p:spPr bwMode="auto">
            <a:xfrm>
              <a:off x="2937" y="2814"/>
              <a:ext cx="1255" cy="462"/>
            </a:xfrm>
            <a:prstGeom prst="leftRightArrow">
              <a:avLst>
                <a:gd name="adj1" fmla="val 50000"/>
                <a:gd name="adj2" fmla="val 123039"/>
              </a:avLst>
            </a:prstGeom>
            <a:gradFill rotWithShape="1">
              <a:gsLst>
                <a:gs pos="0">
                  <a:srgbClr val="BF8F09"/>
                </a:gs>
                <a:gs pos="50000">
                  <a:schemeClr val="accent1"/>
                </a:gs>
                <a:gs pos="100000">
                  <a:srgbClr val="BF8F09"/>
                </a:gs>
              </a:gsLst>
              <a:lin ang="0" scaled="1"/>
            </a:gradFill>
            <a:ln w="9525">
              <a:noFill/>
              <a:miter lim="800000"/>
              <a:headEnd/>
              <a:tailEnd/>
            </a:ln>
            <a:effectLst/>
          </p:spPr>
          <p:txBody>
            <a:bodyPr anchor="ctr">
              <a:spAutoFit/>
            </a:bodyPr>
            <a:lstStyle/>
            <a:p>
              <a:endParaRPr lang="en-US" b="1" dirty="0">
                <a:latin typeface="+mn-lt"/>
              </a:endParaRPr>
            </a:p>
          </p:txBody>
        </p:sp>
        <p:sp>
          <p:nvSpPr>
            <p:cNvPr id="1607698" name="Text Box 18"/>
            <p:cNvSpPr txBox="1">
              <a:spLocks noChangeArrowheads="1"/>
            </p:cNvSpPr>
            <p:nvPr/>
          </p:nvSpPr>
          <p:spPr bwMode="auto">
            <a:xfrm>
              <a:off x="3040" y="3246"/>
              <a:ext cx="1055" cy="582"/>
            </a:xfrm>
            <a:prstGeom prst="rect">
              <a:avLst/>
            </a:prstGeom>
            <a:noFill/>
            <a:ln w="9525">
              <a:noFill/>
              <a:miter lim="800000"/>
              <a:headEnd/>
              <a:tailEnd/>
            </a:ln>
            <a:effectLst/>
          </p:spPr>
          <p:txBody>
            <a:bodyPr>
              <a:spAutoFit/>
            </a:bodyPr>
            <a:lstStyle/>
            <a:p>
              <a:r>
                <a:rPr lang="en-GB" b="1" dirty="0" err="1" smtClean="0">
                  <a:latin typeface="+mn-lt"/>
                </a:rPr>
                <a:t>Gestión</a:t>
              </a:r>
              <a:r>
                <a:rPr lang="en-GB" b="1" dirty="0" smtClean="0">
                  <a:latin typeface="+mn-lt"/>
                </a:rPr>
                <a:t> de la </a:t>
              </a:r>
              <a:r>
                <a:rPr lang="en-GB" b="1" dirty="0" err="1" smtClean="0">
                  <a:latin typeface="+mn-lt"/>
                </a:rPr>
                <a:t>Configuración</a:t>
              </a:r>
              <a:r>
                <a:rPr lang="en-GB" b="1" dirty="0" smtClean="0">
                  <a:latin typeface="+mn-lt"/>
                </a:rPr>
                <a:t> y Control del </a:t>
              </a:r>
              <a:r>
                <a:rPr lang="en-GB" b="1" dirty="0" err="1" smtClean="0">
                  <a:latin typeface="+mn-lt"/>
                </a:rPr>
                <a:t>Cambio</a:t>
              </a:r>
              <a:endParaRPr lang="en-GB" b="1" dirty="0">
                <a:latin typeface="+mn-lt"/>
              </a:endParaRPr>
            </a:p>
          </p:txBody>
        </p:sp>
        <p:sp>
          <p:nvSpPr>
            <p:cNvPr id="1607699" name="Line 19"/>
            <p:cNvSpPr>
              <a:spLocks noChangeShapeType="1"/>
            </p:cNvSpPr>
            <p:nvPr/>
          </p:nvSpPr>
          <p:spPr bwMode="auto">
            <a:xfrm flipV="1">
              <a:off x="4217" y="2726"/>
              <a:ext cx="0" cy="365"/>
            </a:xfrm>
            <a:prstGeom prst="line">
              <a:avLst/>
            </a:prstGeom>
            <a:noFill/>
            <a:ln w="9525">
              <a:solidFill>
                <a:schemeClr val="tx1"/>
              </a:solidFill>
              <a:round/>
              <a:headEnd/>
              <a:tailEnd type="triangle" w="med" len="med"/>
            </a:ln>
            <a:effectLst/>
          </p:spPr>
          <p:txBody>
            <a:bodyPr>
              <a:spAutoFit/>
            </a:bodyPr>
            <a:lstStyle/>
            <a:p>
              <a:endParaRPr lang="en-US" b="1" dirty="0">
                <a:latin typeface="+mn-lt"/>
              </a:endParaRPr>
            </a:p>
          </p:txBody>
        </p:sp>
        <p:sp>
          <p:nvSpPr>
            <p:cNvPr id="1607700" name="AutoShape 20"/>
            <p:cNvSpPr>
              <a:spLocks noChangeArrowheads="1"/>
            </p:cNvSpPr>
            <p:nvPr/>
          </p:nvSpPr>
          <p:spPr bwMode="auto">
            <a:xfrm>
              <a:off x="1239" y="2862"/>
              <a:ext cx="1655" cy="368"/>
            </a:xfrm>
            <a:prstGeom prst="rightArrow">
              <a:avLst>
                <a:gd name="adj1" fmla="val 62741"/>
                <a:gd name="adj2" fmla="val 113240"/>
              </a:avLst>
            </a:prstGeom>
            <a:gradFill rotWithShape="1">
              <a:gsLst>
                <a:gs pos="0">
                  <a:srgbClr val="BF8F09"/>
                </a:gs>
                <a:gs pos="50000">
                  <a:schemeClr val="accent1"/>
                </a:gs>
                <a:gs pos="100000">
                  <a:srgbClr val="BF8F09"/>
                </a:gs>
              </a:gsLst>
              <a:lin ang="0" scaled="1"/>
            </a:gradFill>
            <a:ln w="9525">
              <a:noFill/>
              <a:miter lim="800000"/>
              <a:headEnd/>
              <a:tailEnd/>
            </a:ln>
            <a:effectLst/>
          </p:spPr>
          <p:txBody>
            <a:bodyPr anchor="ctr">
              <a:spAutoFit/>
            </a:bodyPr>
            <a:lstStyle/>
            <a:p>
              <a:endParaRPr lang="en-US" b="1" dirty="0">
                <a:latin typeface="+mn-lt"/>
              </a:endParaRPr>
            </a:p>
          </p:txBody>
        </p:sp>
        <p:sp>
          <p:nvSpPr>
            <p:cNvPr id="1607701" name="Text Box 21"/>
            <p:cNvSpPr txBox="1">
              <a:spLocks noChangeArrowheads="1"/>
            </p:cNvSpPr>
            <p:nvPr/>
          </p:nvSpPr>
          <p:spPr bwMode="auto">
            <a:xfrm>
              <a:off x="934" y="2635"/>
              <a:ext cx="1994" cy="233"/>
            </a:xfrm>
            <a:prstGeom prst="rect">
              <a:avLst/>
            </a:prstGeom>
            <a:noFill/>
            <a:ln w="9525">
              <a:noFill/>
              <a:miter lim="800000"/>
              <a:headEnd/>
              <a:tailEnd/>
            </a:ln>
            <a:effectLst/>
          </p:spPr>
          <p:txBody>
            <a:bodyPr>
              <a:spAutoFit/>
            </a:bodyPr>
            <a:lstStyle/>
            <a:p>
              <a:r>
                <a:rPr lang="en-GB" b="1" dirty="0" err="1" smtClean="0">
                  <a:latin typeface="+mn-lt"/>
                </a:rPr>
                <a:t>Captura</a:t>
              </a:r>
              <a:r>
                <a:rPr lang="en-GB" b="1" dirty="0" smtClean="0">
                  <a:latin typeface="+mn-lt"/>
                </a:rPr>
                <a:t> de los </a:t>
              </a:r>
              <a:r>
                <a:rPr lang="en-GB" b="1" dirty="0" err="1" smtClean="0">
                  <a:latin typeface="+mn-lt"/>
                </a:rPr>
                <a:t>Requerimientos</a:t>
              </a:r>
              <a:r>
                <a:rPr lang="en-GB" b="1" dirty="0" smtClean="0">
                  <a:latin typeface="+mn-lt"/>
                </a:rPr>
                <a:t> y </a:t>
              </a:r>
              <a:r>
                <a:rPr lang="en-GB" b="1" dirty="0" err="1" smtClean="0">
                  <a:latin typeface="+mn-lt"/>
                </a:rPr>
                <a:t>testeos</a:t>
              </a:r>
              <a:endParaRPr lang="en-GB" b="1" dirty="0">
                <a:latin typeface="+mn-lt"/>
              </a:endParaRPr>
            </a:p>
          </p:txBody>
        </p:sp>
        <p:sp>
          <p:nvSpPr>
            <p:cNvPr id="1607702" name="AutoShape 22"/>
            <p:cNvSpPr>
              <a:spLocks noChangeArrowheads="1"/>
            </p:cNvSpPr>
            <p:nvPr/>
          </p:nvSpPr>
          <p:spPr bwMode="auto">
            <a:xfrm rot="16200000" flipV="1">
              <a:off x="1590" y="3201"/>
              <a:ext cx="277" cy="233"/>
            </a:xfrm>
            <a:prstGeom prst="homePlate">
              <a:avLst>
                <a:gd name="adj" fmla="val 35513"/>
              </a:avLst>
            </a:prstGeom>
            <a:gradFill rotWithShape="1">
              <a:gsLst>
                <a:gs pos="0">
                  <a:srgbClr val="BF8F09"/>
                </a:gs>
                <a:gs pos="50000">
                  <a:schemeClr val="accent1"/>
                </a:gs>
                <a:gs pos="100000">
                  <a:srgbClr val="BF8F09"/>
                </a:gs>
              </a:gsLst>
              <a:lin ang="0" scaled="1"/>
            </a:gradFill>
            <a:ln w="9525">
              <a:noFill/>
              <a:miter lim="800000"/>
              <a:headEnd/>
              <a:tailEnd/>
            </a:ln>
            <a:effectLst/>
          </p:spPr>
          <p:txBody>
            <a:bodyPr anchor="ctr">
              <a:spAutoFit/>
            </a:bodyPr>
            <a:lstStyle/>
            <a:p>
              <a:endParaRPr lang="en-US" b="1" dirty="0">
                <a:latin typeface="+mn-lt"/>
              </a:endParaRPr>
            </a:p>
          </p:txBody>
        </p:sp>
        <p:sp>
          <p:nvSpPr>
            <p:cNvPr id="1607703" name="AutoShape 23"/>
            <p:cNvSpPr>
              <a:spLocks noChangeArrowheads="1"/>
            </p:cNvSpPr>
            <p:nvPr/>
          </p:nvSpPr>
          <p:spPr bwMode="auto">
            <a:xfrm rot="5400000">
              <a:off x="2362" y="1481"/>
              <a:ext cx="459" cy="233"/>
            </a:xfrm>
            <a:prstGeom prst="homePlate">
              <a:avLst>
                <a:gd name="adj" fmla="val 58846"/>
              </a:avLst>
            </a:prstGeom>
            <a:gradFill rotWithShape="1">
              <a:gsLst>
                <a:gs pos="0">
                  <a:srgbClr val="BF8F09"/>
                </a:gs>
                <a:gs pos="50000">
                  <a:schemeClr val="accent1"/>
                </a:gs>
                <a:gs pos="100000">
                  <a:srgbClr val="BF8F09"/>
                </a:gs>
              </a:gsLst>
              <a:lin ang="0" scaled="1"/>
            </a:gradFill>
            <a:ln w="9525">
              <a:noFill/>
              <a:miter lim="800000"/>
              <a:headEnd/>
              <a:tailEnd/>
            </a:ln>
            <a:effectLst/>
          </p:spPr>
          <p:txBody>
            <a:bodyPr anchor="ctr">
              <a:spAutoFit/>
            </a:bodyPr>
            <a:lstStyle/>
            <a:p>
              <a:endParaRPr lang="en-US" b="1" dirty="0">
                <a:latin typeface="+mn-lt"/>
              </a:endParaRPr>
            </a:p>
          </p:txBody>
        </p:sp>
        <p:sp>
          <p:nvSpPr>
            <p:cNvPr id="1607704" name="AutoShape 24"/>
            <p:cNvSpPr>
              <a:spLocks noChangeArrowheads="1"/>
            </p:cNvSpPr>
            <p:nvPr/>
          </p:nvSpPr>
          <p:spPr bwMode="auto">
            <a:xfrm rot="16200000" flipV="1">
              <a:off x="2094" y="3201"/>
              <a:ext cx="277" cy="233"/>
            </a:xfrm>
            <a:prstGeom prst="homePlate">
              <a:avLst>
                <a:gd name="adj" fmla="val 35513"/>
              </a:avLst>
            </a:prstGeom>
            <a:gradFill rotWithShape="1">
              <a:gsLst>
                <a:gs pos="0">
                  <a:srgbClr val="BF8F09"/>
                </a:gs>
                <a:gs pos="50000">
                  <a:schemeClr val="accent1"/>
                </a:gs>
                <a:gs pos="100000">
                  <a:srgbClr val="BF8F09"/>
                </a:gs>
              </a:gsLst>
              <a:lin ang="0" scaled="1"/>
            </a:gradFill>
            <a:ln w="9525">
              <a:noFill/>
              <a:miter lim="800000"/>
              <a:headEnd/>
              <a:tailEnd/>
            </a:ln>
            <a:effectLst/>
          </p:spPr>
          <p:txBody>
            <a:bodyPr anchor="ctr">
              <a:spAutoFit/>
            </a:bodyPr>
            <a:lstStyle/>
            <a:p>
              <a:endParaRPr lang="en-US" b="1" dirty="0">
                <a:latin typeface="+mn-lt"/>
              </a:endParaRPr>
            </a:p>
          </p:txBody>
        </p:sp>
        <p:sp>
          <p:nvSpPr>
            <p:cNvPr id="1607705" name="AutoShape 25"/>
            <p:cNvSpPr>
              <a:spLocks noChangeArrowheads="1"/>
            </p:cNvSpPr>
            <p:nvPr/>
          </p:nvSpPr>
          <p:spPr bwMode="auto">
            <a:xfrm rot="5400000">
              <a:off x="2830" y="1572"/>
              <a:ext cx="277" cy="233"/>
            </a:xfrm>
            <a:prstGeom prst="homePlate">
              <a:avLst>
                <a:gd name="adj" fmla="val 35513"/>
              </a:avLst>
            </a:prstGeom>
            <a:gradFill rotWithShape="1">
              <a:gsLst>
                <a:gs pos="0">
                  <a:srgbClr val="BF8F09"/>
                </a:gs>
                <a:gs pos="50000">
                  <a:schemeClr val="accent1"/>
                </a:gs>
                <a:gs pos="100000">
                  <a:srgbClr val="BF8F09"/>
                </a:gs>
              </a:gsLst>
              <a:lin ang="0" scaled="1"/>
            </a:gradFill>
            <a:ln w="9525">
              <a:noFill/>
              <a:miter lim="800000"/>
              <a:headEnd/>
              <a:tailEnd/>
            </a:ln>
            <a:effectLst/>
          </p:spPr>
          <p:txBody>
            <a:bodyPr anchor="ctr">
              <a:spAutoFit/>
            </a:bodyPr>
            <a:lstStyle/>
            <a:p>
              <a:endParaRPr lang="en-US" b="1" dirty="0">
                <a:latin typeface="+mn-lt"/>
              </a:endParaRPr>
            </a:p>
          </p:txBody>
        </p:sp>
        <p:sp>
          <p:nvSpPr>
            <p:cNvPr id="1607706" name="Text Box 26"/>
            <p:cNvSpPr txBox="1">
              <a:spLocks noChangeArrowheads="1"/>
            </p:cNvSpPr>
            <p:nvPr/>
          </p:nvSpPr>
          <p:spPr bwMode="auto">
            <a:xfrm>
              <a:off x="1506" y="3474"/>
              <a:ext cx="955" cy="407"/>
            </a:xfrm>
            <a:prstGeom prst="rect">
              <a:avLst/>
            </a:prstGeom>
            <a:noFill/>
            <a:ln w="9525">
              <a:noFill/>
              <a:miter lim="800000"/>
              <a:headEnd/>
              <a:tailEnd/>
            </a:ln>
            <a:effectLst/>
          </p:spPr>
          <p:txBody>
            <a:bodyPr wrap="square">
              <a:spAutoFit/>
            </a:bodyPr>
            <a:lstStyle/>
            <a:p>
              <a:r>
                <a:rPr lang="en-GB" b="1" dirty="0" err="1" smtClean="0">
                  <a:latin typeface="+mn-lt"/>
                </a:rPr>
                <a:t>Revisión</a:t>
              </a:r>
              <a:r>
                <a:rPr lang="en-GB" b="1" dirty="0" smtClean="0">
                  <a:latin typeface="+mn-lt"/>
                </a:rPr>
                <a:t> de los </a:t>
              </a:r>
              <a:r>
                <a:rPr lang="en-GB" b="1" dirty="0" err="1" smtClean="0">
                  <a:latin typeface="+mn-lt"/>
                </a:rPr>
                <a:t>Requermientos</a:t>
              </a:r>
              <a:endParaRPr lang="en-GB" b="1" dirty="0">
                <a:latin typeface="+mn-lt"/>
              </a:endParaRPr>
            </a:p>
          </p:txBody>
        </p:sp>
        <p:sp>
          <p:nvSpPr>
            <p:cNvPr id="1607707" name="Text Box 27"/>
            <p:cNvSpPr txBox="1">
              <a:spLocks noChangeArrowheads="1"/>
            </p:cNvSpPr>
            <p:nvPr/>
          </p:nvSpPr>
          <p:spPr bwMode="auto">
            <a:xfrm>
              <a:off x="2288" y="965"/>
              <a:ext cx="602" cy="407"/>
            </a:xfrm>
            <a:prstGeom prst="rect">
              <a:avLst/>
            </a:prstGeom>
            <a:noFill/>
            <a:ln w="9525">
              <a:noFill/>
              <a:miter lim="800000"/>
              <a:headEnd/>
              <a:tailEnd/>
            </a:ln>
            <a:effectLst/>
          </p:spPr>
          <p:txBody>
            <a:bodyPr wrap="square">
              <a:spAutoFit/>
            </a:bodyPr>
            <a:lstStyle/>
            <a:p>
              <a:r>
                <a:rPr lang="en-GB" b="1" dirty="0" smtClean="0">
                  <a:latin typeface="+mn-lt"/>
                </a:rPr>
                <a:t>Se </a:t>
              </a:r>
              <a:r>
                <a:rPr lang="en-GB" b="1" dirty="0" err="1" smtClean="0">
                  <a:latin typeface="+mn-lt"/>
                </a:rPr>
                <a:t>congela</a:t>
              </a:r>
              <a:r>
                <a:rPr lang="en-GB" b="1" dirty="0" smtClean="0">
                  <a:latin typeface="+mn-lt"/>
                </a:rPr>
                <a:t> el </a:t>
              </a:r>
              <a:r>
                <a:rPr lang="en-GB" b="1" dirty="0" err="1" smtClean="0">
                  <a:latin typeface="+mn-lt"/>
                </a:rPr>
                <a:t>diseño</a:t>
              </a:r>
              <a:endParaRPr lang="en-GB" b="1" dirty="0">
                <a:latin typeface="+mn-lt"/>
              </a:endParaRPr>
            </a:p>
          </p:txBody>
        </p:sp>
        <p:sp>
          <p:nvSpPr>
            <p:cNvPr id="1607708" name="Text Box 28"/>
            <p:cNvSpPr txBox="1">
              <a:spLocks noChangeArrowheads="1"/>
            </p:cNvSpPr>
            <p:nvPr/>
          </p:nvSpPr>
          <p:spPr bwMode="auto">
            <a:xfrm>
              <a:off x="2675" y="1321"/>
              <a:ext cx="626" cy="233"/>
            </a:xfrm>
            <a:prstGeom prst="rect">
              <a:avLst/>
            </a:prstGeom>
            <a:noFill/>
            <a:ln w="9525">
              <a:noFill/>
              <a:miter lim="800000"/>
              <a:headEnd/>
              <a:tailEnd/>
            </a:ln>
            <a:effectLst/>
          </p:spPr>
          <p:txBody>
            <a:bodyPr wrap="square">
              <a:spAutoFit/>
            </a:bodyPr>
            <a:lstStyle/>
            <a:p>
              <a:r>
                <a:rPr lang="en-GB" b="1" dirty="0" err="1" smtClean="0">
                  <a:latin typeface="+mn-lt"/>
                </a:rPr>
                <a:t>Línea</a:t>
              </a:r>
              <a:r>
                <a:rPr lang="en-GB" b="1" dirty="0" smtClean="0">
                  <a:latin typeface="+mn-lt"/>
                </a:rPr>
                <a:t> Base</a:t>
              </a:r>
              <a:endParaRPr lang="en-GB" b="1" dirty="0">
                <a:latin typeface="+mn-lt"/>
              </a:endParaRPr>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21</a:t>
            </a:fld>
            <a:endParaRPr lang="en-US" dirty="0"/>
          </a:p>
        </p:txBody>
      </p:sp>
    </p:spTree>
    <p:extLst>
      <p:ext uri="{BB962C8B-B14F-4D97-AF65-F5344CB8AC3E}">
        <p14:creationId xmlns:p14="http://schemas.microsoft.com/office/powerpoint/2010/main" xmlns="" val="3494669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title"/>
          </p:nvPr>
        </p:nvSpPr>
        <p:spPr/>
        <p:txBody>
          <a:bodyPr/>
          <a:lstStyle/>
          <a:p>
            <a:r>
              <a:rPr lang="en-GB" dirty="0" smtClean="0"/>
              <a:t>El </a:t>
            </a:r>
            <a:r>
              <a:rPr lang="en-GB" dirty="0" err="1" smtClean="0"/>
              <a:t>Columpio</a:t>
            </a:r>
            <a:endParaRPr lang="en-GB" dirty="0"/>
          </a:p>
        </p:txBody>
      </p:sp>
      <p:pic>
        <p:nvPicPr>
          <p:cNvPr id="16056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1535" y="1000131"/>
            <a:ext cx="6860931" cy="5151438"/>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22</a:t>
            </a:fld>
            <a:endParaRPr lang="en-US" dirty="0"/>
          </a:p>
        </p:txBody>
      </p:sp>
    </p:spTree>
    <p:extLst>
      <p:ext uri="{BB962C8B-B14F-4D97-AF65-F5344CB8AC3E}">
        <p14:creationId xmlns:p14="http://schemas.microsoft.com/office/powerpoint/2010/main" xmlns="" val="1142789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Fase</a:t>
            </a:r>
            <a:r>
              <a:rPr lang="en-US" dirty="0" smtClean="0"/>
              <a:t> de </a:t>
            </a:r>
            <a:r>
              <a:rPr lang="en-US" dirty="0" err="1" smtClean="0"/>
              <a:t>Implementación</a:t>
            </a: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47800"/>
            <a:ext cx="9144000" cy="3419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ular Callout 3"/>
          <p:cNvSpPr/>
          <p:nvPr/>
        </p:nvSpPr>
        <p:spPr>
          <a:xfrm>
            <a:off x="685800" y="3429000"/>
            <a:ext cx="2667000" cy="990600"/>
          </a:xfrm>
          <a:prstGeom prst="wedgeRectCallout">
            <a:avLst>
              <a:gd name="adj1" fmla="val 60207"/>
              <a:gd name="adj2" fmla="val -89963"/>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bwMode="auto">
          <a:xfrm>
            <a:off x="826477" y="3505201"/>
            <a:ext cx="2321169" cy="715089"/>
          </a:xfrm>
          <a:prstGeom prst="roundRect">
            <a:avLst/>
          </a:prstGeom>
          <a:solidFill>
            <a:srgbClr val="FFFF00"/>
          </a:solidFill>
          <a:ln w="9525" cap="flat" cmpd="sng" algn="ctr">
            <a:solidFill>
              <a:schemeClr val="folHlink"/>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chemeClr val="accent1"/>
              </a:buClr>
              <a:buSzPct val="50000"/>
              <a:buFont typeface="Monotype Sorts" charset="2"/>
              <a:buNone/>
              <a:tabLst/>
            </a:pPr>
            <a:r>
              <a:rPr kumimoji="0" lang="en-US" i="0" u="none" strike="noStrike" cap="none" normalizeH="0" baseline="0" dirty="0" err="1" smtClean="0">
                <a:ln>
                  <a:noFill/>
                </a:ln>
                <a:solidFill>
                  <a:schemeClr val="tx1"/>
                </a:solidFill>
                <a:effectLst/>
                <a:latin typeface="Calibri"/>
                <a:cs typeface="Calibri"/>
              </a:rPr>
              <a:t>Actualizar</a:t>
            </a:r>
            <a:r>
              <a:rPr kumimoji="0" lang="en-US" i="0" u="none" strike="noStrike" cap="none" normalizeH="0" baseline="0" dirty="0" smtClean="0">
                <a:ln>
                  <a:noFill/>
                </a:ln>
                <a:solidFill>
                  <a:schemeClr val="tx1"/>
                </a:solidFill>
                <a:effectLst/>
                <a:latin typeface="Calibri"/>
                <a:cs typeface="Calibri"/>
              </a:rPr>
              <a:t> la  </a:t>
            </a:r>
            <a:r>
              <a:rPr kumimoji="0" lang="en-US" i="0" u="none" strike="noStrike" cap="none" normalizeH="0" baseline="0" dirty="0" err="1" smtClean="0">
                <a:ln>
                  <a:noFill/>
                </a:ln>
                <a:solidFill>
                  <a:schemeClr val="tx1"/>
                </a:solidFill>
                <a:effectLst/>
                <a:latin typeface="Calibri"/>
                <a:cs typeface="Calibri"/>
              </a:rPr>
              <a:t>Documentación</a:t>
            </a:r>
            <a:endParaRPr kumimoji="0" lang="en-US" i="0" u="none" strike="noStrike" cap="none" normalizeH="0" baseline="0" dirty="0" smtClean="0">
              <a:ln>
                <a:noFill/>
              </a:ln>
              <a:solidFill>
                <a:schemeClr val="tx1"/>
              </a:solidFill>
              <a:effectLst/>
              <a:latin typeface="Calibri"/>
              <a:cs typeface="Calibri"/>
            </a:endParaRPr>
          </a:p>
        </p:txBody>
      </p:sp>
    </p:spTree>
    <p:extLst>
      <p:ext uri="{BB962C8B-B14F-4D97-AF65-F5344CB8AC3E}">
        <p14:creationId xmlns:p14="http://schemas.microsoft.com/office/powerpoint/2010/main" xmlns="" val="4056737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Informe</a:t>
            </a:r>
            <a:r>
              <a:rPr lang="en-US" dirty="0" smtClean="0"/>
              <a:t> de Estado</a:t>
            </a:r>
            <a:endParaRPr lang="en-US" dirty="0"/>
          </a:p>
        </p:txBody>
      </p:sp>
      <p:sp>
        <p:nvSpPr>
          <p:cNvPr id="4" name="Footer Placeholder 3"/>
          <p:cNvSpPr>
            <a:spLocks noGrp="1"/>
          </p:cNvSpPr>
          <p:nvPr>
            <p:ph type="ftr" sz="quarter" idx="11"/>
          </p:nvPr>
        </p:nvSpPr>
        <p:spPr/>
        <p:txBody>
          <a:bodyPr/>
          <a:lstStyle/>
          <a:p>
            <a:r>
              <a:rPr lang="en-US"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24</a:t>
            </a:fld>
            <a:endParaRPr lang="en-US" dirty="0"/>
          </a:p>
        </p:txBody>
      </p:sp>
      <p:pic>
        <p:nvPicPr>
          <p:cNvPr id="8" name="Picture 7"/>
          <p:cNvPicPr>
            <a:picLocks noChangeAspect="1"/>
          </p:cNvPicPr>
          <p:nvPr/>
        </p:nvPicPr>
        <p:blipFill>
          <a:blip r:embed="rId3" cstate="print"/>
          <a:stretch>
            <a:fillRect/>
          </a:stretch>
        </p:blipFill>
        <p:spPr>
          <a:xfrm>
            <a:off x="381000" y="3124200"/>
            <a:ext cx="8140700" cy="3136900"/>
          </a:xfrm>
          <a:prstGeom prst="rect">
            <a:avLst/>
          </a:prstGeom>
        </p:spPr>
      </p:pic>
      <p:sp>
        <p:nvSpPr>
          <p:cNvPr id="9" name="TextBox 8"/>
          <p:cNvSpPr txBox="1"/>
          <p:nvPr/>
        </p:nvSpPr>
        <p:spPr>
          <a:xfrm>
            <a:off x="381000" y="914400"/>
            <a:ext cx="7239000" cy="2308324"/>
          </a:xfrm>
          <a:prstGeom prst="rect">
            <a:avLst/>
          </a:prstGeom>
          <a:noFill/>
        </p:spPr>
        <p:txBody>
          <a:bodyPr wrap="square" rtlCol="0">
            <a:spAutoFit/>
          </a:bodyPr>
          <a:lstStyle/>
          <a:p>
            <a:r>
              <a:rPr lang="en-US" dirty="0" smtClean="0"/>
              <a:t>Los </a:t>
            </a:r>
            <a:r>
              <a:rPr lang="en-US" dirty="0" err="1" smtClean="0"/>
              <a:t>Informes</a:t>
            </a:r>
            <a:r>
              <a:rPr lang="en-US" dirty="0" smtClean="0"/>
              <a:t> de Estado del </a:t>
            </a:r>
            <a:r>
              <a:rPr lang="en-US" dirty="0" err="1" smtClean="0"/>
              <a:t>Proyecto</a:t>
            </a:r>
            <a:r>
              <a:rPr lang="en-US" dirty="0" smtClean="0"/>
              <a:t>  son claves </a:t>
            </a:r>
            <a:r>
              <a:rPr lang="en-US" dirty="0" err="1" smtClean="0"/>
              <a:t>para</a:t>
            </a:r>
            <a:r>
              <a:rPr lang="en-US" dirty="0" smtClean="0"/>
              <a:t> </a:t>
            </a:r>
            <a:r>
              <a:rPr lang="en-US" dirty="0" err="1" smtClean="0"/>
              <a:t>monitorear</a:t>
            </a:r>
            <a:r>
              <a:rPr lang="en-US" dirty="0" smtClean="0"/>
              <a:t> y </a:t>
            </a:r>
            <a:r>
              <a:rPr lang="en-US" dirty="0" err="1" smtClean="0"/>
              <a:t>controlar</a:t>
            </a:r>
            <a:r>
              <a:rPr lang="en-US" dirty="0" smtClean="0"/>
              <a:t> los </a:t>
            </a:r>
            <a:r>
              <a:rPr lang="en-US" dirty="0" err="1" smtClean="0"/>
              <a:t>proyectos</a:t>
            </a:r>
            <a:r>
              <a:rPr lang="en-US" dirty="0" smtClean="0"/>
              <a:t> y </a:t>
            </a:r>
            <a:r>
              <a:rPr lang="en-US" dirty="0" err="1" smtClean="0"/>
              <a:t>deben</a:t>
            </a:r>
            <a:r>
              <a:rPr lang="en-US" dirty="0" smtClean="0"/>
              <a:t> </a:t>
            </a:r>
            <a:r>
              <a:rPr lang="en-US" dirty="0" err="1" smtClean="0"/>
              <a:t>incluir</a:t>
            </a:r>
            <a:r>
              <a:rPr lang="en-US" dirty="0" smtClean="0"/>
              <a:t> </a:t>
            </a:r>
            <a:r>
              <a:rPr lang="en-US" dirty="0" err="1" smtClean="0"/>
              <a:t>como</a:t>
            </a:r>
            <a:r>
              <a:rPr lang="en-US" dirty="0" smtClean="0"/>
              <a:t> </a:t>
            </a:r>
            <a:r>
              <a:rPr lang="en-US" dirty="0" err="1" smtClean="0"/>
              <a:t>mínimo</a:t>
            </a:r>
            <a:r>
              <a:rPr lang="en-US" dirty="0" smtClean="0"/>
              <a:t>:</a:t>
            </a:r>
          </a:p>
          <a:p>
            <a:endParaRPr lang="en-US" dirty="0" smtClean="0"/>
          </a:p>
          <a:p>
            <a:pPr marL="285750" indent="-285750">
              <a:buFont typeface="Arial"/>
              <a:buChar char="•"/>
            </a:pPr>
            <a:r>
              <a:rPr lang="es-ES" dirty="0" smtClean="0"/>
              <a:t>El progreso hacia los hitos del proyecto </a:t>
            </a:r>
            <a:endParaRPr lang="en-US" dirty="0"/>
          </a:p>
          <a:p>
            <a:pPr marL="285750" indent="-285750">
              <a:buFont typeface="Arial"/>
              <a:buChar char="•"/>
            </a:pPr>
            <a:r>
              <a:rPr lang="en-US" dirty="0" smtClean="0"/>
              <a:t>Los </a:t>
            </a:r>
            <a:r>
              <a:rPr lang="en-US" dirty="0" err="1" smtClean="0"/>
              <a:t>incidentes</a:t>
            </a:r>
            <a:r>
              <a:rPr lang="en-US" dirty="0" smtClean="0"/>
              <a:t> </a:t>
            </a:r>
            <a:r>
              <a:rPr lang="en-US" dirty="0" err="1" smtClean="0"/>
              <a:t>actuales</a:t>
            </a:r>
            <a:r>
              <a:rPr lang="en-US" dirty="0" smtClean="0"/>
              <a:t> y </a:t>
            </a:r>
            <a:r>
              <a:rPr lang="en-US" dirty="0" err="1" smtClean="0"/>
              <a:t>su</a:t>
            </a:r>
            <a:r>
              <a:rPr lang="en-US" dirty="0" smtClean="0"/>
              <a:t> </a:t>
            </a:r>
            <a:r>
              <a:rPr lang="en-US" dirty="0" err="1" smtClean="0"/>
              <a:t>estado</a:t>
            </a:r>
            <a:endParaRPr lang="en-US" dirty="0" smtClean="0"/>
          </a:p>
          <a:p>
            <a:pPr marL="285750" indent="-285750">
              <a:buFont typeface="Arial"/>
              <a:buChar char="•"/>
            </a:pPr>
            <a:r>
              <a:rPr lang="en-US" dirty="0" smtClean="0"/>
              <a:t>Los </a:t>
            </a:r>
            <a:r>
              <a:rPr lang="en-US" dirty="0" err="1" smtClean="0"/>
              <a:t>riesgos</a:t>
            </a:r>
            <a:r>
              <a:rPr lang="en-US" dirty="0" smtClean="0"/>
              <a:t> </a:t>
            </a:r>
            <a:r>
              <a:rPr lang="en-US" dirty="0" err="1" smtClean="0"/>
              <a:t>actuales</a:t>
            </a:r>
            <a:r>
              <a:rPr lang="en-US" dirty="0" smtClean="0"/>
              <a:t> y </a:t>
            </a:r>
            <a:r>
              <a:rPr lang="en-US" dirty="0" err="1" smtClean="0"/>
              <a:t>cómo</a:t>
            </a:r>
            <a:r>
              <a:rPr lang="en-US" dirty="0" smtClean="0"/>
              <a:t> </a:t>
            </a:r>
            <a:r>
              <a:rPr lang="en-US" dirty="0" err="1" smtClean="0"/>
              <a:t>están</a:t>
            </a:r>
            <a:r>
              <a:rPr lang="en-US" dirty="0" smtClean="0"/>
              <a:t> </a:t>
            </a:r>
            <a:r>
              <a:rPr lang="en-US" dirty="0" err="1" smtClean="0"/>
              <a:t>siendo</a:t>
            </a:r>
            <a:r>
              <a:rPr lang="en-US" dirty="0" smtClean="0"/>
              <a:t> </a:t>
            </a:r>
            <a:r>
              <a:rPr lang="en-US" dirty="0" err="1" smtClean="0"/>
              <a:t>abordados</a:t>
            </a:r>
            <a:endParaRPr lang="en-US" dirty="0"/>
          </a:p>
          <a:p>
            <a:pPr marL="285750" indent="-285750">
              <a:buFont typeface="Arial"/>
              <a:buChar char="•"/>
            </a:pPr>
            <a:r>
              <a:rPr lang="en-US" dirty="0" smtClean="0"/>
              <a:t>La </a:t>
            </a:r>
            <a:r>
              <a:rPr lang="en-US" dirty="0" err="1" smtClean="0"/>
              <a:t>actualización</a:t>
            </a:r>
            <a:r>
              <a:rPr lang="en-US" dirty="0" smtClean="0"/>
              <a:t> del </a:t>
            </a:r>
            <a:r>
              <a:rPr lang="en-US" dirty="0" err="1" smtClean="0"/>
              <a:t>presupuesto</a:t>
            </a:r>
            <a:endParaRPr lang="en-US" dirty="0"/>
          </a:p>
          <a:p>
            <a:pPr marL="285750" indent="-285750">
              <a:buFont typeface="Arial"/>
              <a:buChar char="•"/>
            </a:pPr>
            <a:r>
              <a:rPr lang="en-US" dirty="0" smtClean="0"/>
              <a:t>La </a:t>
            </a:r>
            <a:r>
              <a:rPr lang="en-US" dirty="0" err="1" smtClean="0"/>
              <a:t>actualización</a:t>
            </a:r>
            <a:r>
              <a:rPr lang="en-US" dirty="0" smtClean="0"/>
              <a:t> del </a:t>
            </a:r>
            <a:r>
              <a:rPr lang="en-US" dirty="0" err="1" smtClean="0"/>
              <a:t>Puntaje</a:t>
            </a:r>
            <a:r>
              <a:rPr lang="en-US" dirty="0" smtClean="0"/>
              <a:t> P5.</a:t>
            </a:r>
            <a:endParaRPr lang="en-US" dirty="0"/>
          </a:p>
        </p:txBody>
      </p:sp>
    </p:spTree>
    <p:extLst>
      <p:ext uri="{BB962C8B-B14F-4D97-AF65-F5344CB8AC3E}">
        <p14:creationId xmlns:p14="http://schemas.microsoft.com/office/powerpoint/2010/main" xmlns="" val="119419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48200"/>
            <a:ext cx="7772400" cy="698500"/>
          </a:xfrm>
        </p:spPr>
        <p:txBody>
          <a:bodyPr/>
          <a:lstStyle/>
          <a:p>
            <a:r>
              <a:rPr lang="en-US" dirty="0" err="1" smtClean="0"/>
              <a:t>Gestión</a:t>
            </a:r>
            <a:r>
              <a:rPr lang="en-US" dirty="0" smtClean="0"/>
              <a:t> de </a:t>
            </a:r>
            <a:r>
              <a:rPr lang="en-US" dirty="0" err="1" smtClean="0"/>
              <a:t>Riesgos</a:t>
            </a:r>
            <a:endParaRPr lang="en-US" dirty="0"/>
          </a:p>
        </p:txBody>
      </p:sp>
      <p:sp>
        <p:nvSpPr>
          <p:cNvPr id="3" name="Text Placeholder 2"/>
          <p:cNvSpPr>
            <a:spLocks noGrp="1"/>
          </p:cNvSpPr>
          <p:nvPr>
            <p:ph type="body" idx="1"/>
          </p:nvPr>
        </p:nvSpPr>
        <p:spPr>
          <a:xfrm>
            <a:off x="228600" y="4114800"/>
            <a:ext cx="8915400" cy="593035"/>
          </a:xfrm>
        </p:spPr>
        <p:txBody>
          <a:bodyPr/>
          <a:lstStyle/>
          <a:p>
            <a:r>
              <a:rPr lang="es-ES" dirty="0" smtClean="0"/>
              <a:t>Claves para la Sustentabilidad están en definir el riesgo posible para cada iniciativa.</a:t>
            </a:r>
            <a:endParaRPr lang="en-US" dirty="0"/>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62000" y="1118907"/>
            <a:ext cx="3276600" cy="2852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25</a:t>
            </a:fld>
            <a:endParaRPr lang="en-US" dirty="0"/>
          </a:p>
        </p:txBody>
      </p:sp>
    </p:spTree>
    <p:extLst>
      <p:ext uri="{BB962C8B-B14F-4D97-AF65-F5344CB8AC3E}">
        <p14:creationId xmlns:p14="http://schemas.microsoft.com/office/powerpoint/2010/main" xmlns="" val="726935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p:txBody>
          <a:bodyPr/>
          <a:lstStyle/>
          <a:p>
            <a:r>
              <a:rPr lang="en-GB" dirty="0" smtClean="0"/>
              <a:t>¿</a:t>
            </a:r>
            <a:r>
              <a:rPr lang="en-GB" dirty="0" err="1" smtClean="0"/>
              <a:t>Qué</a:t>
            </a:r>
            <a:r>
              <a:rPr lang="en-GB" dirty="0" smtClean="0"/>
              <a:t> </a:t>
            </a:r>
            <a:r>
              <a:rPr lang="en-GB" dirty="0" err="1" smtClean="0"/>
              <a:t>es</a:t>
            </a:r>
            <a:r>
              <a:rPr lang="en-GB" dirty="0" smtClean="0"/>
              <a:t> el </a:t>
            </a:r>
            <a:r>
              <a:rPr lang="en-GB" dirty="0" err="1" smtClean="0"/>
              <a:t>Riesgo</a:t>
            </a:r>
            <a:r>
              <a:rPr lang="en-GB" dirty="0" smtClean="0"/>
              <a:t>?</a:t>
            </a:r>
            <a:endParaRPr lang="en-GB" dirty="0"/>
          </a:p>
        </p:txBody>
      </p:sp>
      <p:sp>
        <p:nvSpPr>
          <p:cNvPr id="913411" name="Rectangle 3"/>
          <p:cNvSpPr>
            <a:spLocks noGrp="1" noChangeArrowheads="1"/>
          </p:cNvSpPr>
          <p:nvPr>
            <p:ph type="body" idx="1"/>
          </p:nvPr>
        </p:nvSpPr>
        <p:spPr>
          <a:xfrm>
            <a:off x="644374" y="1600200"/>
            <a:ext cx="3689838" cy="2768600"/>
          </a:xfrm>
        </p:spPr>
        <p:txBody>
          <a:bodyPr>
            <a:normAutofit fontScale="92500" lnSpcReduction="10000"/>
          </a:bodyPr>
          <a:lstStyle/>
          <a:p>
            <a:pPr marL="355600" indent="-355600"/>
            <a:r>
              <a:rPr lang="en-GB" dirty="0" smtClean="0"/>
              <a:t>¿</a:t>
            </a:r>
            <a:r>
              <a:rPr lang="en-GB" sz="2600" dirty="0" err="1" smtClean="0"/>
              <a:t>Cuál</a:t>
            </a:r>
            <a:r>
              <a:rPr lang="en-GB" sz="2600" dirty="0" smtClean="0"/>
              <a:t> </a:t>
            </a:r>
            <a:r>
              <a:rPr lang="en-GB" sz="2600" dirty="0" err="1" smtClean="0"/>
              <a:t>es</a:t>
            </a:r>
            <a:r>
              <a:rPr lang="en-GB" sz="2600" dirty="0" smtClean="0"/>
              <a:t> la </a:t>
            </a:r>
            <a:r>
              <a:rPr lang="en-GB" sz="2600" dirty="0" err="1" smtClean="0"/>
              <a:t>definición</a:t>
            </a:r>
            <a:r>
              <a:rPr lang="en-GB" sz="2600" dirty="0" smtClean="0"/>
              <a:t> del </a:t>
            </a:r>
            <a:r>
              <a:rPr lang="en-GB" sz="2600" dirty="0" err="1" smtClean="0"/>
              <a:t>riesgo</a:t>
            </a:r>
            <a:r>
              <a:rPr lang="en-GB" sz="2600" dirty="0" smtClean="0"/>
              <a:t>?</a:t>
            </a:r>
            <a:endParaRPr lang="en-GB" sz="2600" dirty="0"/>
          </a:p>
          <a:p>
            <a:pPr marL="355600" indent="-355600"/>
            <a:r>
              <a:rPr lang="en-GB" sz="2600" dirty="0" err="1" smtClean="0"/>
              <a:t>Efectos</a:t>
            </a:r>
            <a:r>
              <a:rPr lang="en-GB" sz="2600" dirty="0" smtClean="0"/>
              <a:t> </a:t>
            </a:r>
            <a:r>
              <a:rPr lang="en-GB" sz="2600" dirty="0" err="1" smtClean="0"/>
              <a:t>positivos</a:t>
            </a:r>
            <a:r>
              <a:rPr lang="en-GB" sz="2600" dirty="0" smtClean="0"/>
              <a:t> y </a:t>
            </a:r>
            <a:r>
              <a:rPr lang="en-GB" sz="2600" dirty="0" err="1" smtClean="0"/>
              <a:t>negativos</a:t>
            </a:r>
            <a:r>
              <a:rPr lang="en-GB" sz="2600" dirty="0" smtClean="0"/>
              <a:t> </a:t>
            </a:r>
            <a:r>
              <a:rPr lang="en-GB" sz="2600" dirty="0" err="1" smtClean="0"/>
              <a:t>sobre</a:t>
            </a:r>
            <a:r>
              <a:rPr lang="en-GB" sz="2600" dirty="0" smtClean="0"/>
              <a:t> los </a:t>
            </a:r>
            <a:r>
              <a:rPr lang="en-GB" sz="2600" dirty="0" err="1" smtClean="0"/>
              <a:t>objetivos</a:t>
            </a:r>
            <a:r>
              <a:rPr lang="en-GB" sz="2600" dirty="0" smtClean="0"/>
              <a:t> del </a:t>
            </a:r>
            <a:r>
              <a:rPr lang="en-GB" sz="2600" dirty="0" err="1" smtClean="0"/>
              <a:t>proyecto</a:t>
            </a:r>
            <a:endParaRPr lang="en-GB" sz="2600" dirty="0"/>
          </a:p>
          <a:p>
            <a:pPr marL="355600" indent="-355600"/>
            <a:r>
              <a:rPr lang="en-GB" sz="2600" dirty="0" err="1" smtClean="0"/>
              <a:t>Amenazas</a:t>
            </a:r>
            <a:r>
              <a:rPr lang="en-GB" sz="2600" dirty="0" smtClean="0"/>
              <a:t> y </a:t>
            </a:r>
            <a:r>
              <a:rPr lang="en-GB" sz="2600" dirty="0" err="1" smtClean="0"/>
              <a:t>Oportunidades</a:t>
            </a:r>
            <a:endParaRPr lang="en-GB" sz="2600" dirty="0"/>
          </a:p>
        </p:txBody>
      </p:sp>
      <p:pic>
        <p:nvPicPr>
          <p:cNvPr id="18995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5638" y="1433060"/>
            <a:ext cx="4519246" cy="39338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26</a:t>
            </a:fld>
            <a:endParaRPr lang="en-US" dirty="0"/>
          </a:p>
        </p:txBody>
      </p:sp>
    </p:spTree>
    <p:extLst>
      <p:ext uri="{BB962C8B-B14F-4D97-AF65-F5344CB8AC3E}">
        <p14:creationId xmlns:p14="http://schemas.microsoft.com/office/powerpoint/2010/main" xmlns="" val="33721680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title"/>
          </p:nvPr>
        </p:nvSpPr>
        <p:spPr/>
        <p:txBody>
          <a:bodyPr/>
          <a:lstStyle/>
          <a:p>
            <a:r>
              <a:rPr lang="en-GB" dirty="0" err="1" smtClean="0"/>
              <a:t>Niveles</a:t>
            </a:r>
            <a:r>
              <a:rPr lang="en-GB" dirty="0" smtClean="0"/>
              <a:t> de </a:t>
            </a:r>
            <a:r>
              <a:rPr lang="en-GB" dirty="0" err="1" smtClean="0"/>
              <a:t>Riesgo</a:t>
            </a:r>
            <a:endParaRPr lang="en-GB" sz="2400" dirty="0"/>
          </a:p>
        </p:txBody>
      </p:sp>
      <p:grpSp>
        <p:nvGrpSpPr>
          <p:cNvPr id="1609731" name="Group 3"/>
          <p:cNvGrpSpPr>
            <a:grpSpLocks/>
          </p:cNvGrpSpPr>
          <p:nvPr/>
        </p:nvGrpSpPr>
        <p:grpSpPr bwMode="auto">
          <a:xfrm>
            <a:off x="2280872" y="2071688"/>
            <a:ext cx="4582258" cy="3014662"/>
            <a:chOff x="1983" y="1305"/>
            <a:chExt cx="2886" cy="1899"/>
          </a:xfrm>
        </p:grpSpPr>
        <p:sp>
          <p:nvSpPr>
            <p:cNvPr id="1609732" name="Freeform 4"/>
            <p:cNvSpPr>
              <a:spLocks/>
            </p:cNvSpPr>
            <p:nvPr/>
          </p:nvSpPr>
          <p:spPr bwMode="auto">
            <a:xfrm>
              <a:off x="4365" y="2506"/>
              <a:ext cx="504" cy="697"/>
            </a:xfrm>
            <a:custGeom>
              <a:avLst/>
              <a:gdLst/>
              <a:ahLst/>
              <a:cxnLst>
                <a:cxn ang="0">
                  <a:pos x="238" y="697"/>
                </a:cxn>
                <a:cxn ang="0">
                  <a:pos x="0" y="297"/>
                </a:cxn>
                <a:cxn ang="0">
                  <a:pos x="223" y="0"/>
                </a:cxn>
                <a:cxn ang="0">
                  <a:pos x="504" y="347"/>
                </a:cxn>
                <a:cxn ang="0">
                  <a:pos x="238" y="697"/>
                </a:cxn>
              </a:cxnLst>
              <a:rect l="0" t="0" r="r" b="b"/>
              <a:pathLst>
                <a:path w="504" h="697">
                  <a:moveTo>
                    <a:pt x="238" y="697"/>
                  </a:moveTo>
                  <a:lnTo>
                    <a:pt x="0" y="297"/>
                  </a:lnTo>
                  <a:lnTo>
                    <a:pt x="223" y="0"/>
                  </a:lnTo>
                  <a:lnTo>
                    <a:pt x="504" y="347"/>
                  </a:lnTo>
                  <a:lnTo>
                    <a:pt x="238" y="697"/>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b="1" dirty="0">
                <a:latin typeface="+mn-lt"/>
              </a:endParaRPr>
            </a:p>
          </p:txBody>
        </p:sp>
        <p:sp>
          <p:nvSpPr>
            <p:cNvPr id="1609733" name="Freeform 5"/>
            <p:cNvSpPr>
              <a:spLocks/>
            </p:cNvSpPr>
            <p:nvPr/>
          </p:nvSpPr>
          <p:spPr bwMode="auto">
            <a:xfrm>
              <a:off x="2215" y="2506"/>
              <a:ext cx="2373" cy="298"/>
            </a:xfrm>
            <a:custGeom>
              <a:avLst/>
              <a:gdLst/>
              <a:ahLst/>
              <a:cxnLst>
                <a:cxn ang="0">
                  <a:pos x="0" y="298"/>
                </a:cxn>
                <a:cxn ang="0">
                  <a:pos x="2148" y="298"/>
                </a:cxn>
                <a:cxn ang="0">
                  <a:pos x="2373" y="0"/>
                </a:cxn>
                <a:cxn ang="0">
                  <a:pos x="341" y="32"/>
                </a:cxn>
                <a:cxn ang="0">
                  <a:pos x="0" y="298"/>
                </a:cxn>
              </a:cxnLst>
              <a:rect l="0" t="0" r="r" b="b"/>
              <a:pathLst>
                <a:path w="2373" h="298">
                  <a:moveTo>
                    <a:pt x="0" y="298"/>
                  </a:moveTo>
                  <a:lnTo>
                    <a:pt x="2148" y="298"/>
                  </a:lnTo>
                  <a:lnTo>
                    <a:pt x="2373" y="0"/>
                  </a:lnTo>
                  <a:lnTo>
                    <a:pt x="341" y="32"/>
                  </a:lnTo>
                  <a:lnTo>
                    <a:pt x="0" y="298"/>
                  </a:lnTo>
                  <a:close/>
                </a:path>
              </a:pathLst>
            </a:custGeom>
            <a:solidFill>
              <a:srgbClr val="CC3300"/>
            </a:solidFill>
            <a:ln w="12700">
              <a:solidFill>
                <a:srgbClr val="969696"/>
              </a:solidFill>
              <a:prstDash val="solid"/>
              <a:round/>
              <a:headEnd/>
              <a:tailEnd/>
            </a:ln>
          </p:spPr>
          <p:txBody>
            <a:bodyPr/>
            <a:lstStyle/>
            <a:p>
              <a:endParaRPr lang="en-US" b="1" dirty="0">
                <a:latin typeface="+mn-lt"/>
              </a:endParaRPr>
            </a:p>
          </p:txBody>
        </p:sp>
        <p:sp>
          <p:nvSpPr>
            <p:cNvPr id="1609734" name="Freeform 6"/>
            <p:cNvSpPr>
              <a:spLocks/>
            </p:cNvSpPr>
            <p:nvPr/>
          </p:nvSpPr>
          <p:spPr bwMode="auto">
            <a:xfrm>
              <a:off x="1983" y="2803"/>
              <a:ext cx="2621" cy="401"/>
            </a:xfrm>
            <a:custGeom>
              <a:avLst/>
              <a:gdLst/>
              <a:ahLst/>
              <a:cxnLst>
                <a:cxn ang="0">
                  <a:pos x="228" y="0"/>
                </a:cxn>
                <a:cxn ang="0">
                  <a:pos x="2354" y="0"/>
                </a:cxn>
                <a:cxn ang="0">
                  <a:pos x="2594" y="401"/>
                </a:cxn>
                <a:cxn ang="0">
                  <a:pos x="0" y="401"/>
                </a:cxn>
                <a:cxn ang="0">
                  <a:pos x="228" y="0"/>
                </a:cxn>
              </a:cxnLst>
              <a:rect l="0" t="0" r="r" b="b"/>
              <a:pathLst>
                <a:path w="2594" h="401">
                  <a:moveTo>
                    <a:pt x="228" y="0"/>
                  </a:moveTo>
                  <a:lnTo>
                    <a:pt x="2354" y="0"/>
                  </a:lnTo>
                  <a:lnTo>
                    <a:pt x="2594" y="401"/>
                  </a:lnTo>
                  <a:lnTo>
                    <a:pt x="0" y="401"/>
                  </a:lnTo>
                  <a:lnTo>
                    <a:pt x="228"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a:lstStyle/>
            <a:p>
              <a:endParaRPr lang="en-US" b="1" dirty="0">
                <a:latin typeface="+mn-lt"/>
              </a:endParaRPr>
            </a:p>
          </p:txBody>
        </p:sp>
        <p:sp>
          <p:nvSpPr>
            <p:cNvPr id="1609735" name="Freeform 7"/>
            <p:cNvSpPr>
              <a:spLocks/>
            </p:cNvSpPr>
            <p:nvPr/>
          </p:nvSpPr>
          <p:spPr bwMode="auto">
            <a:xfrm>
              <a:off x="4103" y="2110"/>
              <a:ext cx="445" cy="631"/>
            </a:xfrm>
            <a:custGeom>
              <a:avLst/>
              <a:gdLst/>
              <a:ahLst/>
              <a:cxnLst>
                <a:cxn ang="0">
                  <a:pos x="227" y="631"/>
                </a:cxn>
                <a:cxn ang="0">
                  <a:pos x="0" y="221"/>
                </a:cxn>
                <a:cxn ang="0">
                  <a:pos x="166" y="0"/>
                </a:cxn>
                <a:cxn ang="0">
                  <a:pos x="445" y="348"/>
                </a:cxn>
                <a:cxn ang="0">
                  <a:pos x="227" y="631"/>
                </a:cxn>
              </a:cxnLst>
              <a:rect l="0" t="0" r="r" b="b"/>
              <a:pathLst>
                <a:path w="445" h="631">
                  <a:moveTo>
                    <a:pt x="227" y="631"/>
                  </a:moveTo>
                  <a:lnTo>
                    <a:pt x="0" y="221"/>
                  </a:lnTo>
                  <a:lnTo>
                    <a:pt x="166" y="0"/>
                  </a:lnTo>
                  <a:lnTo>
                    <a:pt x="445" y="348"/>
                  </a:lnTo>
                  <a:lnTo>
                    <a:pt x="227" y="631"/>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b="1" dirty="0">
                <a:latin typeface="+mn-lt"/>
              </a:endParaRPr>
            </a:p>
          </p:txBody>
        </p:sp>
        <p:sp>
          <p:nvSpPr>
            <p:cNvPr id="1609736" name="Freeform 8"/>
            <p:cNvSpPr>
              <a:spLocks/>
            </p:cNvSpPr>
            <p:nvPr/>
          </p:nvSpPr>
          <p:spPr bwMode="auto">
            <a:xfrm>
              <a:off x="2490" y="2110"/>
              <a:ext cx="1780" cy="222"/>
            </a:xfrm>
            <a:custGeom>
              <a:avLst/>
              <a:gdLst/>
              <a:ahLst/>
              <a:cxnLst>
                <a:cxn ang="0">
                  <a:pos x="0" y="218"/>
                </a:cxn>
                <a:cxn ang="0">
                  <a:pos x="1612" y="222"/>
                </a:cxn>
                <a:cxn ang="0">
                  <a:pos x="1780" y="0"/>
                </a:cxn>
                <a:cxn ang="0">
                  <a:pos x="314" y="1"/>
                </a:cxn>
                <a:cxn ang="0">
                  <a:pos x="0" y="218"/>
                </a:cxn>
              </a:cxnLst>
              <a:rect l="0" t="0" r="r" b="b"/>
              <a:pathLst>
                <a:path w="1780" h="222">
                  <a:moveTo>
                    <a:pt x="0" y="218"/>
                  </a:moveTo>
                  <a:lnTo>
                    <a:pt x="1612" y="222"/>
                  </a:lnTo>
                  <a:lnTo>
                    <a:pt x="1780" y="0"/>
                  </a:lnTo>
                  <a:lnTo>
                    <a:pt x="314" y="1"/>
                  </a:lnTo>
                  <a:lnTo>
                    <a:pt x="0" y="218"/>
                  </a:lnTo>
                  <a:close/>
                </a:path>
              </a:pathLst>
            </a:custGeom>
            <a:solidFill>
              <a:srgbClr val="CCCC00"/>
            </a:solidFill>
            <a:ln w="12700">
              <a:solidFill>
                <a:srgbClr val="969696"/>
              </a:solidFill>
              <a:prstDash val="solid"/>
              <a:round/>
              <a:headEnd/>
              <a:tailEnd/>
            </a:ln>
          </p:spPr>
          <p:txBody>
            <a:bodyPr/>
            <a:lstStyle/>
            <a:p>
              <a:endParaRPr lang="en-US" b="1" dirty="0">
                <a:latin typeface="+mn-lt"/>
              </a:endParaRPr>
            </a:p>
          </p:txBody>
        </p:sp>
        <p:sp>
          <p:nvSpPr>
            <p:cNvPr id="1609737" name="Freeform 9"/>
            <p:cNvSpPr>
              <a:spLocks/>
            </p:cNvSpPr>
            <p:nvPr/>
          </p:nvSpPr>
          <p:spPr bwMode="auto">
            <a:xfrm>
              <a:off x="2263" y="2331"/>
              <a:ext cx="2067" cy="410"/>
            </a:xfrm>
            <a:custGeom>
              <a:avLst/>
              <a:gdLst/>
              <a:ahLst/>
              <a:cxnLst>
                <a:cxn ang="0">
                  <a:pos x="0" y="410"/>
                </a:cxn>
                <a:cxn ang="0">
                  <a:pos x="2049" y="410"/>
                </a:cxn>
                <a:cxn ang="0">
                  <a:pos x="1822" y="0"/>
                </a:cxn>
                <a:cxn ang="0">
                  <a:pos x="225" y="0"/>
                </a:cxn>
                <a:cxn ang="0">
                  <a:pos x="0" y="410"/>
                </a:cxn>
              </a:cxnLst>
              <a:rect l="0" t="0" r="r" b="b"/>
              <a:pathLst>
                <a:path w="2049" h="410">
                  <a:moveTo>
                    <a:pt x="0" y="410"/>
                  </a:moveTo>
                  <a:lnTo>
                    <a:pt x="2049" y="410"/>
                  </a:lnTo>
                  <a:lnTo>
                    <a:pt x="1822" y="0"/>
                  </a:lnTo>
                  <a:lnTo>
                    <a:pt x="225" y="0"/>
                  </a:lnTo>
                  <a:lnTo>
                    <a:pt x="0" y="41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n-US" b="1" dirty="0">
                <a:latin typeface="+mn-lt"/>
              </a:endParaRPr>
            </a:p>
          </p:txBody>
        </p:sp>
        <p:sp>
          <p:nvSpPr>
            <p:cNvPr id="1609738" name="Freeform 10"/>
            <p:cNvSpPr>
              <a:spLocks/>
            </p:cNvSpPr>
            <p:nvPr/>
          </p:nvSpPr>
          <p:spPr bwMode="auto">
            <a:xfrm>
              <a:off x="3838" y="1719"/>
              <a:ext cx="389" cy="547"/>
            </a:xfrm>
            <a:custGeom>
              <a:avLst/>
              <a:gdLst/>
              <a:ahLst/>
              <a:cxnLst>
                <a:cxn ang="0">
                  <a:pos x="0" y="149"/>
                </a:cxn>
                <a:cxn ang="0">
                  <a:pos x="231" y="547"/>
                </a:cxn>
                <a:cxn ang="0">
                  <a:pos x="389" y="343"/>
                </a:cxn>
                <a:cxn ang="0">
                  <a:pos x="112" y="0"/>
                </a:cxn>
                <a:cxn ang="0">
                  <a:pos x="0" y="149"/>
                </a:cxn>
              </a:cxnLst>
              <a:rect l="0" t="0" r="r" b="b"/>
              <a:pathLst>
                <a:path w="389" h="547">
                  <a:moveTo>
                    <a:pt x="0" y="149"/>
                  </a:moveTo>
                  <a:lnTo>
                    <a:pt x="231" y="547"/>
                  </a:lnTo>
                  <a:lnTo>
                    <a:pt x="389" y="343"/>
                  </a:lnTo>
                  <a:lnTo>
                    <a:pt x="112" y="0"/>
                  </a:lnTo>
                  <a:lnTo>
                    <a:pt x="0" y="14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b="1" dirty="0">
                <a:latin typeface="+mn-lt"/>
              </a:endParaRPr>
            </a:p>
          </p:txBody>
        </p:sp>
        <p:sp>
          <p:nvSpPr>
            <p:cNvPr id="1609739" name="Freeform 11"/>
            <p:cNvSpPr>
              <a:spLocks/>
            </p:cNvSpPr>
            <p:nvPr/>
          </p:nvSpPr>
          <p:spPr bwMode="auto">
            <a:xfrm>
              <a:off x="2770" y="1719"/>
              <a:ext cx="1179" cy="148"/>
            </a:xfrm>
            <a:custGeom>
              <a:avLst/>
              <a:gdLst/>
              <a:ahLst/>
              <a:cxnLst>
                <a:cxn ang="0">
                  <a:pos x="0" y="148"/>
                </a:cxn>
                <a:cxn ang="0">
                  <a:pos x="1067" y="148"/>
                </a:cxn>
                <a:cxn ang="0">
                  <a:pos x="1179" y="0"/>
                </a:cxn>
                <a:cxn ang="0">
                  <a:pos x="298" y="0"/>
                </a:cxn>
                <a:cxn ang="0">
                  <a:pos x="0" y="148"/>
                </a:cxn>
              </a:cxnLst>
              <a:rect l="0" t="0" r="r" b="b"/>
              <a:pathLst>
                <a:path w="1179" h="148">
                  <a:moveTo>
                    <a:pt x="0" y="148"/>
                  </a:moveTo>
                  <a:lnTo>
                    <a:pt x="1067" y="148"/>
                  </a:lnTo>
                  <a:lnTo>
                    <a:pt x="1179" y="0"/>
                  </a:lnTo>
                  <a:lnTo>
                    <a:pt x="298" y="0"/>
                  </a:lnTo>
                  <a:lnTo>
                    <a:pt x="0" y="148"/>
                  </a:lnTo>
                  <a:close/>
                </a:path>
              </a:pathLst>
            </a:custGeom>
            <a:solidFill>
              <a:srgbClr val="993366"/>
            </a:solidFill>
            <a:ln w="12700">
              <a:solidFill>
                <a:srgbClr val="969696"/>
              </a:solidFill>
              <a:prstDash val="solid"/>
              <a:round/>
              <a:headEnd/>
              <a:tailEnd/>
            </a:ln>
          </p:spPr>
          <p:txBody>
            <a:bodyPr/>
            <a:lstStyle/>
            <a:p>
              <a:endParaRPr lang="en-US" b="1" dirty="0">
                <a:latin typeface="+mn-lt"/>
              </a:endParaRPr>
            </a:p>
          </p:txBody>
        </p:sp>
        <p:sp>
          <p:nvSpPr>
            <p:cNvPr id="1609740" name="Freeform 12"/>
            <p:cNvSpPr>
              <a:spLocks/>
            </p:cNvSpPr>
            <p:nvPr/>
          </p:nvSpPr>
          <p:spPr bwMode="auto">
            <a:xfrm>
              <a:off x="2543" y="1867"/>
              <a:ext cx="1525" cy="400"/>
            </a:xfrm>
            <a:custGeom>
              <a:avLst/>
              <a:gdLst/>
              <a:ahLst/>
              <a:cxnLst>
                <a:cxn ang="0">
                  <a:pos x="0" y="400"/>
                </a:cxn>
                <a:cxn ang="0">
                  <a:pos x="1525" y="400"/>
                </a:cxn>
                <a:cxn ang="0">
                  <a:pos x="1294" y="0"/>
                </a:cxn>
                <a:cxn ang="0">
                  <a:pos x="227" y="0"/>
                </a:cxn>
                <a:cxn ang="0">
                  <a:pos x="0" y="400"/>
                </a:cxn>
              </a:cxnLst>
              <a:rect l="0" t="0" r="r" b="b"/>
              <a:pathLst>
                <a:path w="1525" h="400">
                  <a:moveTo>
                    <a:pt x="0" y="400"/>
                  </a:moveTo>
                  <a:lnTo>
                    <a:pt x="1525" y="400"/>
                  </a:lnTo>
                  <a:lnTo>
                    <a:pt x="1294" y="0"/>
                  </a:lnTo>
                  <a:lnTo>
                    <a:pt x="227" y="0"/>
                  </a:lnTo>
                  <a:lnTo>
                    <a:pt x="0" y="40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b="1" dirty="0">
                <a:latin typeface="+mn-lt"/>
              </a:endParaRPr>
            </a:p>
          </p:txBody>
        </p:sp>
        <p:sp>
          <p:nvSpPr>
            <p:cNvPr id="1609741" name="Freeform 13"/>
            <p:cNvSpPr>
              <a:spLocks/>
            </p:cNvSpPr>
            <p:nvPr/>
          </p:nvSpPr>
          <p:spPr bwMode="auto">
            <a:xfrm>
              <a:off x="3557" y="1305"/>
              <a:ext cx="362" cy="492"/>
            </a:xfrm>
            <a:custGeom>
              <a:avLst/>
              <a:gdLst/>
              <a:ahLst/>
              <a:cxnLst>
                <a:cxn ang="0">
                  <a:pos x="229" y="465"/>
                </a:cxn>
                <a:cxn ang="0">
                  <a:pos x="335" y="328"/>
                </a:cxn>
                <a:cxn ang="0">
                  <a:pos x="58" y="0"/>
                </a:cxn>
                <a:cxn ang="0">
                  <a:pos x="0" y="59"/>
                </a:cxn>
                <a:cxn ang="0">
                  <a:pos x="229" y="465"/>
                </a:cxn>
              </a:cxnLst>
              <a:rect l="0" t="0" r="r" b="b"/>
              <a:pathLst>
                <a:path w="335" h="465">
                  <a:moveTo>
                    <a:pt x="229" y="465"/>
                  </a:moveTo>
                  <a:lnTo>
                    <a:pt x="335" y="328"/>
                  </a:lnTo>
                  <a:lnTo>
                    <a:pt x="58" y="0"/>
                  </a:lnTo>
                  <a:lnTo>
                    <a:pt x="0" y="59"/>
                  </a:lnTo>
                  <a:lnTo>
                    <a:pt x="229" y="465"/>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b="1" dirty="0">
                <a:latin typeface="+mn-lt"/>
              </a:endParaRPr>
            </a:p>
          </p:txBody>
        </p:sp>
        <p:sp>
          <p:nvSpPr>
            <p:cNvPr id="1609742" name="Freeform 14"/>
            <p:cNvSpPr>
              <a:spLocks/>
            </p:cNvSpPr>
            <p:nvPr/>
          </p:nvSpPr>
          <p:spPr bwMode="auto">
            <a:xfrm>
              <a:off x="2809" y="1393"/>
              <a:ext cx="992" cy="407"/>
            </a:xfrm>
            <a:custGeom>
              <a:avLst/>
              <a:gdLst/>
              <a:ahLst/>
              <a:cxnLst>
                <a:cxn ang="0">
                  <a:pos x="0" y="407"/>
                </a:cxn>
                <a:cxn ang="0">
                  <a:pos x="992" y="407"/>
                </a:cxn>
                <a:cxn ang="0">
                  <a:pos x="762" y="0"/>
                </a:cxn>
                <a:cxn ang="0">
                  <a:pos x="231" y="0"/>
                </a:cxn>
                <a:cxn ang="0">
                  <a:pos x="0" y="407"/>
                </a:cxn>
              </a:cxnLst>
              <a:rect l="0" t="0" r="r" b="b"/>
              <a:pathLst>
                <a:path w="992" h="407">
                  <a:moveTo>
                    <a:pt x="0" y="407"/>
                  </a:moveTo>
                  <a:lnTo>
                    <a:pt x="992" y="407"/>
                  </a:lnTo>
                  <a:lnTo>
                    <a:pt x="762" y="0"/>
                  </a:lnTo>
                  <a:lnTo>
                    <a:pt x="231" y="0"/>
                  </a:lnTo>
                  <a:lnTo>
                    <a:pt x="0" y="407"/>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b="1" dirty="0">
                <a:latin typeface="+mn-lt"/>
              </a:endParaRPr>
            </a:p>
          </p:txBody>
        </p:sp>
        <p:sp>
          <p:nvSpPr>
            <p:cNvPr id="1609743" name="Text Box 15"/>
            <p:cNvSpPr txBox="1">
              <a:spLocks noChangeArrowheads="1"/>
            </p:cNvSpPr>
            <p:nvPr/>
          </p:nvSpPr>
          <p:spPr bwMode="auto">
            <a:xfrm>
              <a:off x="2919" y="2904"/>
              <a:ext cx="843" cy="233"/>
            </a:xfrm>
            <a:prstGeom prst="rect">
              <a:avLst/>
            </a:prstGeom>
            <a:noFill/>
            <a:ln w="9525">
              <a:noFill/>
              <a:miter lim="800000"/>
              <a:headEnd/>
              <a:tailEnd/>
            </a:ln>
            <a:effectLst/>
          </p:spPr>
          <p:txBody>
            <a:bodyPr wrap="none">
              <a:spAutoFit/>
            </a:bodyPr>
            <a:lstStyle/>
            <a:p>
              <a:pPr algn="l"/>
              <a:r>
                <a:rPr lang="en-GB" b="1" dirty="0" err="1" smtClean="0">
                  <a:latin typeface="+mn-lt"/>
                </a:rPr>
                <a:t>Operacional</a:t>
              </a:r>
              <a:endParaRPr lang="en-GB" b="1" dirty="0">
                <a:latin typeface="+mn-lt"/>
              </a:endParaRPr>
            </a:p>
          </p:txBody>
        </p:sp>
        <p:sp>
          <p:nvSpPr>
            <p:cNvPr id="1609744" name="Text Box 16"/>
            <p:cNvSpPr txBox="1">
              <a:spLocks noChangeArrowheads="1"/>
            </p:cNvSpPr>
            <p:nvPr/>
          </p:nvSpPr>
          <p:spPr bwMode="auto">
            <a:xfrm>
              <a:off x="3051" y="2423"/>
              <a:ext cx="619" cy="233"/>
            </a:xfrm>
            <a:prstGeom prst="rect">
              <a:avLst/>
            </a:prstGeom>
            <a:noFill/>
            <a:ln w="9525">
              <a:noFill/>
              <a:miter lim="800000"/>
              <a:headEnd/>
              <a:tailEnd/>
            </a:ln>
            <a:effectLst/>
          </p:spPr>
          <p:txBody>
            <a:bodyPr wrap="none">
              <a:spAutoFit/>
            </a:bodyPr>
            <a:lstStyle/>
            <a:p>
              <a:pPr algn="l"/>
              <a:r>
                <a:rPr lang="en-GB" b="1" dirty="0" err="1" smtClean="0">
                  <a:latin typeface="+mn-lt"/>
                </a:rPr>
                <a:t>Projecto</a:t>
              </a:r>
              <a:endParaRPr lang="en-GB" b="1" dirty="0">
                <a:latin typeface="+mn-lt"/>
              </a:endParaRPr>
            </a:p>
          </p:txBody>
        </p:sp>
        <p:sp>
          <p:nvSpPr>
            <p:cNvPr id="1609745" name="Text Box 17"/>
            <p:cNvSpPr txBox="1">
              <a:spLocks noChangeArrowheads="1"/>
            </p:cNvSpPr>
            <p:nvPr/>
          </p:nvSpPr>
          <p:spPr bwMode="auto">
            <a:xfrm>
              <a:off x="2991" y="1947"/>
              <a:ext cx="700" cy="233"/>
            </a:xfrm>
            <a:prstGeom prst="rect">
              <a:avLst/>
            </a:prstGeom>
            <a:noFill/>
            <a:ln w="9525">
              <a:noFill/>
              <a:miter lim="800000"/>
              <a:headEnd/>
              <a:tailEnd/>
            </a:ln>
            <a:effectLst/>
          </p:spPr>
          <p:txBody>
            <a:bodyPr wrap="none">
              <a:spAutoFit/>
            </a:bodyPr>
            <a:lstStyle/>
            <a:p>
              <a:pPr algn="l"/>
              <a:r>
                <a:rPr lang="en-GB" b="1" dirty="0" err="1" smtClean="0">
                  <a:latin typeface="+mn-lt"/>
                </a:rPr>
                <a:t>Programa</a:t>
              </a:r>
              <a:endParaRPr lang="en-GB" b="1" dirty="0">
                <a:latin typeface="+mn-lt"/>
              </a:endParaRPr>
            </a:p>
          </p:txBody>
        </p:sp>
        <p:sp>
          <p:nvSpPr>
            <p:cNvPr id="1609746" name="Text Box 18"/>
            <p:cNvSpPr txBox="1">
              <a:spLocks noChangeArrowheads="1"/>
            </p:cNvSpPr>
            <p:nvPr/>
          </p:nvSpPr>
          <p:spPr bwMode="auto">
            <a:xfrm>
              <a:off x="2976" y="1483"/>
              <a:ext cx="709" cy="233"/>
            </a:xfrm>
            <a:prstGeom prst="rect">
              <a:avLst/>
            </a:prstGeom>
            <a:noFill/>
            <a:ln w="9525">
              <a:noFill/>
              <a:miter lim="800000"/>
              <a:headEnd/>
              <a:tailEnd/>
            </a:ln>
            <a:effectLst/>
          </p:spPr>
          <p:txBody>
            <a:bodyPr wrap="none">
              <a:spAutoFit/>
            </a:bodyPr>
            <a:lstStyle/>
            <a:p>
              <a:pPr algn="l"/>
              <a:r>
                <a:rPr lang="en-GB" b="1" dirty="0" err="1" smtClean="0">
                  <a:latin typeface="+mn-lt"/>
                </a:rPr>
                <a:t>Estrategia</a:t>
              </a:r>
              <a:endParaRPr lang="en-GB" b="1" dirty="0">
                <a:latin typeface="+mn-lt"/>
              </a:endParaRPr>
            </a:p>
          </p:txBody>
        </p:sp>
        <p:sp>
          <p:nvSpPr>
            <p:cNvPr id="1609747" name="Freeform 19"/>
            <p:cNvSpPr>
              <a:spLocks/>
            </p:cNvSpPr>
            <p:nvPr/>
          </p:nvSpPr>
          <p:spPr bwMode="auto">
            <a:xfrm>
              <a:off x="3038" y="1306"/>
              <a:ext cx="589" cy="87"/>
            </a:xfrm>
            <a:custGeom>
              <a:avLst/>
              <a:gdLst/>
              <a:ahLst/>
              <a:cxnLst>
                <a:cxn ang="0">
                  <a:pos x="0" y="61"/>
                </a:cxn>
                <a:cxn ang="0">
                  <a:pos x="530" y="61"/>
                </a:cxn>
                <a:cxn ang="0">
                  <a:pos x="589" y="0"/>
                </a:cxn>
                <a:cxn ang="0">
                  <a:pos x="148" y="0"/>
                </a:cxn>
                <a:cxn ang="0">
                  <a:pos x="0" y="61"/>
                </a:cxn>
              </a:cxnLst>
              <a:rect l="0" t="0" r="r" b="b"/>
              <a:pathLst>
                <a:path w="589" h="61">
                  <a:moveTo>
                    <a:pt x="0" y="61"/>
                  </a:moveTo>
                  <a:lnTo>
                    <a:pt x="530" y="61"/>
                  </a:lnTo>
                  <a:lnTo>
                    <a:pt x="589" y="0"/>
                  </a:lnTo>
                  <a:lnTo>
                    <a:pt x="148" y="0"/>
                  </a:lnTo>
                  <a:lnTo>
                    <a:pt x="0" y="61"/>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b="1" dirty="0">
                <a:latin typeface="+mn-lt"/>
              </a:endParaRPr>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27</a:t>
            </a:fld>
            <a:endParaRPr lang="en-US" dirty="0"/>
          </a:p>
        </p:txBody>
      </p:sp>
    </p:spTree>
    <p:extLst>
      <p:ext uri="{BB962C8B-B14F-4D97-AF65-F5344CB8AC3E}">
        <p14:creationId xmlns:p14="http://schemas.microsoft.com/office/powerpoint/2010/main" xmlns="" val="903361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943600" cy="838200"/>
          </a:xfrm>
        </p:spPr>
        <p:txBody>
          <a:bodyPr/>
          <a:lstStyle/>
          <a:p>
            <a:r>
              <a:rPr lang="en-US" sz="3200" dirty="0" smtClean="0"/>
              <a:t>La </a:t>
            </a:r>
            <a:r>
              <a:rPr lang="en-US" sz="3200" dirty="0" err="1" smtClean="0"/>
              <a:t>Sostenibilidad</a:t>
            </a:r>
            <a:r>
              <a:rPr lang="en-US" sz="3200" dirty="0" smtClean="0"/>
              <a:t> en la </a:t>
            </a:r>
            <a:r>
              <a:rPr lang="en-US" sz="3200" dirty="0" err="1" smtClean="0"/>
              <a:t>Gestión</a:t>
            </a:r>
            <a:r>
              <a:rPr lang="en-US" sz="3200" dirty="0" smtClean="0"/>
              <a:t> </a:t>
            </a:r>
            <a:br>
              <a:rPr lang="en-US" sz="3200" dirty="0" smtClean="0"/>
            </a:br>
            <a:r>
              <a:rPr lang="en-US" sz="3200" dirty="0" smtClean="0"/>
              <a:t>del </a:t>
            </a:r>
            <a:r>
              <a:rPr lang="en-US" sz="3200" dirty="0" err="1" smtClean="0"/>
              <a:t>Riesgo</a:t>
            </a:r>
            <a:endParaRPr lang="en-US" dirty="0"/>
          </a:p>
        </p:txBody>
      </p:sp>
      <p:pic>
        <p:nvPicPr>
          <p:cNvPr id="6146" name="Picture 2" descr="http://www.asiaforexmentor.com/webpages/risk.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02332" y="2473170"/>
            <a:ext cx="4932040" cy="369903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28</a:t>
            </a:fld>
            <a:endParaRPr lang="en-US" dirty="0"/>
          </a:p>
        </p:txBody>
      </p:sp>
    </p:spTree>
    <p:extLst>
      <p:ext uri="{BB962C8B-B14F-4D97-AF65-F5344CB8AC3E}">
        <p14:creationId xmlns:p14="http://schemas.microsoft.com/office/powerpoint/2010/main" xmlns="" val="1932256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ChangeArrowheads="1"/>
          </p:cNvSpPr>
          <p:nvPr>
            <p:ph type="title"/>
          </p:nvPr>
        </p:nvSpPr>
        <p:spPr>
          <a:xfrm>
            <a:off x="0" y="0"/>
            <a:ext cx="8541727" cy="1108075"/>
          </a:xfrm>
        </p:spPr>
        <p:txBody>
          <a:bodyPr/>
          <a:lstStyle/>
          <a:p>
            <a:r>
              <a:rPr lang="en-GB" dirty="0" smtClean="0"/>
              <a:t>La </a:t>
            </a:r>
            <a:r>
              <a:rPr lang="en-GB" dirty="0" err="1" smtClean="0"/>
              <a:t>Balanza</a:t>
            </a:r>
            <a:r>
              <a:rPr lang="en-GB" dirty="0" smtClean="0"/>
              <a:t> de los </a:t>
            </a:r>
            <a:r>
              <a:rPr lang="en-GB" dirty="0" err="1" smtClean="0"/>
              <a:t>Riesgos</a:t>
            </a:r>
            <a:r>
              <a:rPr lang="en-GB" dirty="0" smtClean="0"/>
              <a:t> vs. </a:t>
            </a:r>
            <a:r>
              <a:rPr lang="en-GB" dirty="0" err="1" smtClean="0"/>
              <a:t>Sostenibilidad</a:t>
            </a:r>
            <a:endParaRPr lang="en-GB" sz="2400" dirty="0"/>
          </a:p>
        </p:txBody>
      </p:sp>
      <p:grpSp>
        <p:nvGrpSpPr>
          <p:cNvPr id="1611779" name="Group 3"/>
          <p:cNvGrpSpPr>
            <a:grpSpLocks/>
          </p:cNvGrpSpPr>
          <p:nvPr/>
        </p:nvGrpSpPr>
        <p:grpSpPr bwMode="auto">
          <a:xfrm>
            <a:off x="1724991" y="1866904"/>
            <a:ext cx="6127381" cy="3727450"/>
            <a:chOff x="1393" y="1304"/>
            <a:chExt cx="3860" cy="2348"/>
          </a:xfrm>
        </p:grpSpPr>
        <p:sp>
          <p:nvSpPr>
            <p:cNvPr id="1611780" name="Freeform 4"/>
            <p:cNvSpPr>
              <a:spLocks/>
            </p:cNvSpPr>
            <p:nvPr/>
          </p:nvSpPr>
          <p:spPr bwMode="auto">
            <a:xfrm rot="-1016066">
              <a:off x="2092" y="1395"/>
              <a:ext cx="2118" cy="303"/>
            </a:xfrm>
            <a:custGeom>
              <a:avLst/>
              <a:gdLst/>
              <a:ahLst/>
              <a:cxnLst>
                <a:cxn ang="0">
                  <a:pos x="0" y="303"/>
                </a:cxn>
                <a:cxn ang="0">
                  <a:pos x="2118" y="303"/>
                </a:cxn>
                <a:cxn ang="0">
                  <a:pos x="2118" y="196"/>
                </a:cxn>
                <a:cxn ang="0">
                  <a:pos x="1155" y="0"/>
                </a:cxn>
                <a:cxn ang="0">
                  <a:pos x="998" y="0"/>
                </a:cxn>
                <a:cxn ang="0">
                  <a:pos x="0" y="178"/>
                </a:cxn>
                <a:cxn ang="0">
                  <a:pos x="0" y="303"/>
                </a:cxn>
              </a:cxnLst>
              <a:rect l="0" t="0" r="r" b="b"/>
              <a:pathLst>
                <a:path w="2118" h="303">
                  <a:moveTo>
                    <a:pt x="0" y="303"/>
                  </a:moveTo>
                  <a:lnTo>
                    <a:pt x="2118" y="303"/>
                  </a:lnTo>
                  <a:lnTo>
                    <a:pt x="2118" y="196"/>
                  </a:lnTo>
                  <a:lnTo>
                    <a:pt x="1155" y="0"/>
                  </a:lnTo>
                  <a:lnTo>
                    <a:pt x="998" y="0"/>
                  </a:lnTo>
                  <a:lnTo>
                    <a:pt x="0" y="178"/>
                  </a:lnTo>
                  <a:lnTo>
                    <a:pt x="0" y="303"/>
                  </a:lnTo>
                  <a:close/>
                </a:path>
              </a:pathLst>
            </a:custGeom>
            <a:gradFill rotWithShape="1">
              <a:gsLst>
                <a:gs pos="0">
                  <a:schemeClr val="accent1"/>
                </a:gs>
                <a:gs pos="100000">
                  <a:schemeClr val="accent1">
                    <a:gamma/>
                    <a:shade val="76471"/>
                    <a:invGamma/>
                  </a:schemeClr>
                </a:gs>
              </a:gsLst>
              <a:lin ang="0" scaled="1"/>
            </a:gradFill>
            <a:ln w="9525">
              <a:solidFill>
                <a:srgbClr val="777777"/>
              </a:solidFill>
              <a:round/>
              <a:headEnd/>
              <a:tailEnd/>
            </a:ln>
            <a:effectLst>
              <a:outerShdw dist="107763" dir="2700000" algn="ctr" rotWithShape="0">
                <a:srgbClr val="DDDDDD">
                  <a:alpha val="50000"/>
                </a:srgbClr>
              </a:outerShdw>
            </a:effectLst>
          </p:spPr>
          <p:txBody>
            <a:bodyPr/>
            <a:lstStyle/>
            <a:p>
              <a:endParaRPr lang="en-US" b="1" dirty="0">
                <a:latin typeface="+mn-lt"/>
              </a:endParaRPr>
            </a:p>
          </p:txBody>
        </p:sp>
        <p:sp>
          <p:nvSpPr>
            <p:cNvPr id="1611781" name="Freeform 5"/>
            <p:cNvSpPr>
              <a:spLocks/>
            </p:cNvSpPr>
            <p:nvPr/>
          </p:nvSpPr>
          <p:spPr bwMode="auto">
            <a:xfrm>
              <a:off x="3523" y="2632"/>
              <a:ext cx="1214" cy="422"/>
            </a:xfrm>
            <a:custGeom>
              <a:avLst/>
              <a:gdLst/>
              <a:ahLst/>
              <a:cxnLst>
                <a:cxn ang="0">
                  <a:pos x="6" y="0"/>
                </a:cxn>
                <a:cxn ang="0">
                  <a:pos x="0" y="43"/>
                </a:cxn>
                <a:cxn ang="0">
                  <a:pos x="6" y="98"/>
                </a:cxn>
                <a:cxn ang="0">
                  <a:pos x="24" y="153"/>
                </a:cxn>
                <a:cxn ang="0">
                  <a:pos x="57" y="208"/>
                </a:cxn>
                <a:cxn ang="0">
                  <a:pos x="109" y="257"/>
                </a:cxn>
                <a:cxn ang="0">
                  <a:pos x="172" y="303"/>
                </a:cxn>
                <a:cxn ang="0">
                  <a:pos x="236" y="334"/>
                </a:cxn>
                <a:cxn ang="0">
                  <a:pos x="290" y="355"/>
                </a:cxn>
                <a:cxn ang="0">
                  <a:pos x="350" y="376"/>
                </a:cxn>
                <a:cxn ang="0">
                  <a:pos x="408" y="389"/>
                </a:cxn>
                <a:cxn ang="0">
                  <a:pos x="465" y="398"/>
                </a:cxn>
                <a:cxn ang="0">
                  <a:pos x="519" y="404"/>
                </a:cxn>
                <a:cxn ang="0">
                  <a:pos x="589" y="410"/>
                </a:cxn>
                <a:cxn ang="0">
                  <a:pos x="655" y="407"/>
                </a:cxn>
                <a:cxn ang="0">
                  <a:pos x="719" y="404"/>
                </a:cxn>
                <a:cxn ang="0">
                  <a:pos x="794" y="395"/>
                </a:cxn>
                <a:cxn ang="0">
                  <a:pos x="849" y="382"/>
                </a:cxn>
                <a:cxn ang="0">
                  <a:pos x="909" y="364"/>
                </a:cxn>
                <a:cxn ang="0">
                  <a:pos x="966" y="343"/>
                </a:cxn>
                <a:cxn ang="0">
                  <a:pos x="1006" y="327"/>
                </a:cxn>
                <a:cxn ang="0">
                  <a:pos x="1048" y="300"/>
                </a:cxn>
                <a:cxn ang="0">
                  <a:pos x="1081" y="278"/>
                </a:cxn>
                <a:cxn ang="0">
                  <a:pos x="1117" y="248"/>
                </a:cxn>
                <a:cxn ang="0">
                  <a:pos x="1151" y="220"/>
                </a:cxn>
                <a:cxn ang="0">
                  <a:pos x="1172" y="187"/>
                </a:cxn>
                <a:cxn ang="0">
                  <a:pos x="1193" y="150"/>
                </a:cxn>
                <a:cxn ang="0">
                  <a:pos x="1208" y="110"/>
                </a:cxn>
                <a:cxn ang="0">
                  <a:pos x="1214" y="61"/>
                </a:cxn>
                <a:cxn ang="0">
                  <a:pos x="1211" y="3"/>
                </a:cxn>
                <a:cxn ang="0">
                  <a:pos x="6" y="0"/>
                </a:cxn>
              </a:cxnLst>
              <a:rect l="0" t="0" r="r" b="b"/>
              <a:pathLst>
                <a:path w="1214" h="410">
                  <a:moveTo>
                    <a:pt x="6" y="0"/>
                  </a:moveTo>
                  <a:lnTo>
                    <a:pt x="0" y="43"/>
                  </a:lnTo>
                  <a:lnTo>
                    <a:pt x="6" y="98"/>
                  </a:lnTo>
                  <a:lnTo>
                    <a:pt x="24" y="153"/>
                  </a:lnTo>
                  <a:lnTo>
                    <a:pt x="57" y="208"/>
                  </a:lnTo>
                  <a:lnTo>
                    <a:pt x="109" y="257"/>
                  </a:lnTo>
                  <a:lnTo>
                    <a:pt x="172" y="303"/>
                  </a:lnTo>
                  <a:lnTo>
                    <a:pt x="236" y="334"/>
                  </a:lnTo>
                  <a:lnTo>
                    <a:pt x="290" y="355"/>
                  </a:lnTo>
                  <a:lnTo>
                    <a:pt x="350" y="376"/>
                  </a:lnTo>
                  <a:lnTo>
                    <a:pt x="408" y="389"/>
                  </a:lnTo>
                  <a:lnTo>
                    <a:pt x="465" y="398"/>
                  </a:lnTo>
                  <a:lnTo>
                    <a:pt x="519" y="404"/>
                  </a:lnTo>
                  <a:lnTo>
                    <a:pt x="589" y="410"/>
                  </a:lnTo>
                  <a:lnTo>
                    <a:pt x="655" y="407"/>
                  </a:lnTo>
                  <a:lnTo>
                    <a:pt x="719" y="404"/>
                  </a:lnTo>
                  <a:lnTo>
                    <a:pt x="794" y="395"/>
                  </a:lnTo>
                  <a:lnTo>
                    <a:pt x="849" y="382"/>
                  </a:lnTo>
                  <a:lnTo>
                    <a:pt x="909" y="364"/>
                  </a:lnTo>
                  <a:lnTo>
                    <a:pt x="966" y="343"/>
                  </a:lnTo>
                  <a:lnTo>
                    <a:pt x="1006" y="327"/>
                  </a:lnTo>
                  <a:lnTo>
                    <a:pt x="1048" y="300"/>
                  </a:lnTo>
                  <a:lnTo>
                    <a:pt x="1081" y="278"/>
                  </a:lnTo>
                  <a:lnTo>
                    <a:pt x="1117" y="248"/>
                  </a:lnTo>
                  <a:lnTo>
                    <a:pt x="1151" y="220"/>
                  </a:lnTo>
                  <a:lnTo>
                    <a:pt x="1172" y="187"/>
                  </a:lnTo>
                  <a:lnTo>
                    <a:pt x="1193" y="150"/>
                  </a:lnTo>
                  <a:lnTo>
                    <a:pt x="1208" y="110"/>
                  </a:lnTo>
                  <a:lnTo>
                    <a:pt x="1214" y="61"/>
                  </a:lnTo>
                  <a:lnTo>
                    <a:pt x="1211" y="3"/>
                  </a:lnTo>
                  <a:lnTo>
                    <a:pt x="6"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611782" name="Rectangle 6"/>
            <p:cNvSpPr>
              <a:spLocks noChangeArrowheads="1"/>
            </p:cNvSpPr>
            <p:nvPr/>
          </p:nvSpPr>
          <p:spPr bwMode="auto">
            <a:xfrm>
              <a:off x="3533" y="2610"/>
              <a:ext cx="1194" cy="60"/>
            </a:xfrm>
            <a:prstGeom prst="rect">
              <a:avLst/>
            </a:prstGeom>
            <a:solidFill>
              <a:schemeClr val="bg1"/>
            </a:solidFill>
            <a:ln w="9525">
              <a:noFill/>
              <a:miter lim="800000"/>
              <a:headEnd/>
              <a:tailEnd/>
            </a:ln>
            <a:effectLst/>
          </p:spPr>
          <p:txBody>
            <a:bodyPr wrap="none" anchor="ctr"/>
            <a:lstStyle/>
            <a:p>
              <a:endParaRPr lang="en-US" b="1" dirty="0">
                <a:latin typeface="+mn-lt"/>
              </a:endParaRPr>
            </a:p>
          </p:txBody>
        </p:sp>
        <p:sp>
          <p:nvSpPr>
            <p:cNvPr id="1611783" name="Line 7"/>
            <p:cNvSpPr>
              <a:spLocks noChangeShapeType="1"/>
            </p:cNvSpPr>
            <p:nvPr/>
          </p:nvSpPr>
          <p:spPr bwMode="auto">
            <a:xfrm>
              <a:off x="4137" y="1351"/>
              <a:ext cx="587" cy="1296"/>
            </a:xfrm>
            <a:prstGeom prst="line">
              <a:avLst/>
            </a:prstGeom>
            <a:noFill/>
            <a:ln w="38100" cmpd="dbl">
              <a:solidFill>
                <a:srgbClr val="000000"/>
              </a:solidFill>
              <a:round/>
              <a:headEnd/>
              <a:tailEnd/>
            </a:ln>
          </p:spPr>
          <p:txBody>
            <a:bodyPr/>
            <a:lstStyle/>
            <a:p>
              <a:endParaRPr lang="en-US" b="1" dirty="0">
                <a:latin typeface="+mn-lt"/>
              </a:endParaRPr>
            </a:p>
          </p:txBody>
        </p:sp>
        <p:sp>
          <p:nvSpPr>
            <p:cNvPr id="1611784" name="Line 8"/>
            <p:cNvSpPr>
              <a:spLocks noChangeShapeType="1"/>
            </p:cNvSpPr>
            <p:nvPr/>
          </p:nvSpPr>
          <p:spPr bwMode="auto">
            <a:xfrm flipH="1">
              <a:off x="3531" y="1351"/>
              <a:ext cx="606" cy="1314"/>
            </a:xfrm>
            <a:prstGeom prst="line">
              <a:avLst/>
            </a:prstGeom>
            <a:noFill/>
            <a:ln w="38100" cmpd="dbl">
              <a:solidFill>
                <a:srgbClr val="000000"/>
              </a:solidFill>
              <a:round/>
              <a:headEnd/>
              <a:tailEnd/>
            </a:ln>
          </p:spPr>
          <p:txBody>
            <a:bodyPr/>
            <a:lstStyle/>
            <a:p>
              <a:endParaRPr lang="en-US" b="1" dirty="0">
                <a:latin typeface="+mn-lt"/>
              </a:endParaRPr>
            </a:p>
          </p:txBody>
        </p:sp>
        <p:sp>
          <p:nvSpPr>
            <p:cNvPr id="1611785" name="Text Box 9"/>
            <p:cNvSpPr txBox="1">
              <a:spLocks noChangeArrowheads="1"/>
            </p:cNvSpPr>
            <p:nvPr/>
          </p:nvSpPr>
          <p:spPr bwMode="auto">
            <a:xfrm>
              <a:off x="1393" y="1874"/>
              <a:ext cx="733" cy="233"/>
            </a:xfrm>
            <a:prstGeom prst="rect">
              <a:avLst/>
            </a:prstGeom>
            <a:noFill/>
            <a:ln w="9525">
              <a:noFill/>
              <a:miter lim="800000"/>
              <a:headEnd/>
              <a:tailEnd/>
            </a:ln>
            <a:effectLst/>
          </p:spPr>
          <p:txBody>
            <a:bodyPr wrap="none">
              <a:spAutoFit/>
            </a:bodyPr>
            <a:lstStyle/>
            <a:p>
              <a:pPr algn="l"/>
              <a:r>
                <a:rPr lang="en-GB" b="1" dirty="0" err="1" smtClean="0">
                  <a:latin typeface="+mn-lt"/>
                </a:rPr>
                <a:t>Beneficios</a:t>
              </a:r>
              <a:endParaRPr lang="en-GB" b="1" dirty="0">
                <a:latin typeface="+mn-lt"/>
              </a:endParaRPr>
            </a:p>
          </p:txBody>
        </p:sp>
        <p:sp>
          <p:nvSpPr>
            <p:cNvPr id="1611786" name="Text Box 10"/>
            <p:cNvSpPr txBox="1">
              <a:spLocks noChangeArrowheads="1"/>
            </p:cNvSpPr>
            <p:nvPr/>
          </p:nvSpPr>
          <p:spPr bwMode="auto">
            <a:xfrm>
              <a:off x="4226" y="1330"/>
              <a:ext cx="1027" cy="233"/>
            </a:xfrm>
            <a:prstGeom prst="rect">
              <a:avLst/>
            </a:prstGeom>
            <a:noFill/>
            <a:ln w="9525">
              <a:noFill/>
              <a:miter lim="800000"/>
              <a:headEnd/>
              <a:tailEnd/>
            </a:ln>
            <a:effectLst/>
          </p:spPr>
          <p:txBody>
            <a:bodyPr wrap="none">
              <a:spAutoFit/>
            </a:bodyPr>
            <a:lstStyle/>
            <a:p>
              <a:pPr algn="l"/>
              <a:r>
                <a:rPr lang="en-GB" b="1" dirty="0" err="1" smtClean="0">
                  <a:latin typeface="+mn-lt"/>
                </a:rPr>
                <a:t>Inconvenientes</a:t>
              </a:r>
              <a:endParaRPr lang="en-GB" b="1" dirty="0">
                <a:latin typeface="+mn-lt"/>
              </a:endParaRPr>
            </a:p>
          </p:txBody>
        </p:sp>
        <p:sp>
          <p:nvSpPr>
            <p:cNvPr id="1611787" name="Text Box 11"/>
            <p:cNvSpPr txBox="1">
              <a:spLocks noChangeArrowheads="1"/>
            </p:cNvSpPr>
            <p:nvPr/>
          </p:nvSpPr>
          <p:spPr bwMode="auto">
            <a:xfrm>
              <a:off x="3807" y="2813"/>
              <a:ext cx="741" cy="233"/>
            </a:xfrm>
            <a:prstGeom prst="rect">
              <a:avLst/>
            </a:prstGeom>
            <a:noFill/>
            <a:ln w="9525">
              <a:noFill/>
              <a:miter lim="800000"/>
              <a:headEnd/>
              <a:tailEnd/>
            </a:ln>
            <a:effectLst/>
          </p:spPr>
          <p:txBody>
            <a:bodyPr wrap="none">
              <a:spAutoFit/>
            </a:bodyPr>
            <a:lstStyle/>
            <a:p>
              <a:r>
                <a:rPr lang="en-GB" b="1" dirty="0" err="1" smtClean="0"/>
                <a:t>Visibilidad</a:t>
              </a:r>
              <a:endParaRPr lang="en-GB" b="1" dirty="0">
                <a:latin typeface="+mn-lt"/>
              </a:endParaRPr>
            </a:p>
          </p:txBody>
        </p:sp>
        <p:sp>
          <p:nvSpPr>
            <p:cNvPr id="1611788" name="Text Box 12"/>
            <p:cNvSpPr txBox="1">
              <a:spLocks noChangeArrowheads="1"/>
            </p:cNvSpPr>
            <p:nvPr/>
          </p:nvSpPr>
          <p:spPr bwMode="auto">
            <a:xfrm>
              <a:off x="3770" y="2638"/>
              <a:ext cx="360" cy="233"/>
            </a:xfrm>
            <a:prstGeom prst="rect">
              <a:avLst/>
            </a:prstGeom>
            <a:noFill/>
            <a:ln w="9525">
              <a:noFill/>
              <a:miter lim="800000"/>
              <a:headEnd/>
              <a:tailEnd/>
            </a:ln>
            <a:effectLst/>
          </p:spPr>
          <p:txBody>
            <a:bodyPr wrap="none">
              <a:spAutoFit/>
            </a:bodyPr>
            <a:lstStyle/>
            <a:p>
              <a:pPr algn="l"/>
              <a:r>
                <a:rPr lang="en-GB" b="1" dirty="0" smtClean="0">
                  <a:latin typeface="+mn-lt"/>
                </a:rPr>
                <a:t>Alta</a:t>
              </a:r>
              <a:endParaRPr lang="en-GB" b="1" dirty="0">
                <a:latin typeface="+mn-lt"/>
              </a:endParaRPr>
            </a:p>
          </p:txBody>
        </p:sp>
        <p:sp>
          <p:nvSpPr>
            <p:cNvPr id="1611789" name="Line 13"/>
            <p:cNvSpPr>
              <a:spLocks noChangeShapeType="1"/>
            </p:cNvSpPr>
            <p:nvPr/>
          </p:nvSpPr>
          <p:spPr bwMode="auto">
            <a:xfrm>
              <a:off x="4137" y="1351"/>
              <a:ext cx="1" cy="1316"/>
            </a:xfrm>
            <a:prstGeom prst="line">
              <a:avLst/>
            </a:prstGeom>
            <a:noFill/>
            <a:ln w="38100" cmpd="dbl">
              <a:solidFill>
                <a:srgbClr val="000000"/>
              </a:solidFill>
              <a:round/>
              <a:headEnd/>
              <a:tailEnd/>
            </a:ln>
          </p:spPr>
          <p:txBody>
            <a:bodyPr/>
            <a:lstStyle/>
            <a:p>
              <a:endParaRPr lang="en-US" b="1" dirty="0">
                <a:latin typeface="+mn-lt"/>
              </a:endParaRPr>
            </a:p>
          </p:txBody>
        </p:sp>
        <p:grpSp>
          <p:nvGrpSpPr>
            <p:cNvPr id="1611790" name="Group 14"/>
            <p:cNvGrpSpPr>
              <a:grpSpLocks/>
            </p:cNvGrpSpPr>
            <p:nvPr/>
          </p:nvGrpSpPr>
          <p:grpSpPr bwMode="auto">
            <a:xfrm>
              <a:off x="2653" y="1615"/>
              <a:ext cx="1045" cy="2037"/>
              <a:chOff x="2653" y="1615"/>
              <a:chExt cx="1045" cy="2005"/>
            </a:xfrm>
          </p:grpSpPr>
          <p:sp>
            <p:nvSpPr>
              <p:cNvPr id="1611791" name="Freeform 15"/>
              <p:cNvSpPr>
                <a:spLocks/>
              </p:cNvSpPr>
              <p:nvPr/>
            </p:nvSpPr>
            <p:spPr bwMode="auto">
              <a:xfrm>
                <a:off x="2653" y="1615"/>
                <a:ext cx="1045" cy="2005"/>
              </a:xfrm>
              <a:custGeom>
                <a:avLst/>
                <a:gdLst/>
                <a:ahLst/>
                <a:cxnLst>
                  <a:cxn ang="0">
                    <a:pos x="507" y="0"/>
                  </a:cxn>
                  <a:cxn ang="0">
                    <a:pos x="679" y="876"/>
                  </a:cxn>
                  <a:cxn ang="0">
                    <a:pos x="682" y="1641"/>
                  </a:cxn>
                  <a:cxn ang="0">
                    <a:pos x="821" y="1641"/>
                  </a:cxn>
                  <a:cxn ang="0">
                    <a:pos x="1045" y="1749"/>
                  </a:cxn>
                  <a:cxn ang="0">
                    <a:pos x="1045" y="1927"/>
                  </a:cxn>
                  <a:cxn ang="0">
                    <a:pos x="0" y="1927"/>
                  </a:cxn>
                  <a:cxn ang="0">
                    <a:pos x="0" y="1767"/>
                  </a:cxn>
                  <a:cxn ang="0">
                    <a:pos x="209" y="1642"/>
                  </a:cxn>
                  <a:cxn ang="0">
                    <a:pos x="331" y="1642"/>
                  </a:cxn>
                  <a:cxn ang="0">
                    <a:pos x="331" y="876"/>
                  </a:cxn>
                  <a:cxn ang="0">
                    <a:pos x="507" y="0"/>
                  </a:cxn>
                </a:cxnLst>
                <a:rect l="0" t="0" r="r" b="b"/>
                <a:pathLst>
                  <a:path w="1045" h="1927">
                    <a:moveTo>
                      <a:pt x="507" y="0"/>
                    </a:moveTo>
                    <a:lnTo>
                      <a:pt x="679" y="876"/>
                    </a:lnTo>
                    <a:lnTo>
                      <a:pt x="682" y="1641"/>
                    </a:lnTo>
                    <a:lnTo>
                      <a:pt x="821" y="1641"/>
                    </a:lnTo>
                    <a:lnTo>
                      <a:pt x="1045" y="1749"/>
                    </a:lnTo>
                    <a:lnTo>
                      <a:pt x="1045" y="1927"/>
                    </a:lnTo>
                    <a:lnTo>
                      <a:pt x="0" y="1927"/>
                    </a:lnTo>
                    <a:lnTo>
                      <a:pt x="0" y="1767"/>
                    </a:lnTo>
                    <a:lnTo>
                      <a:pt x="209" y="1642"/>
                    </a:lnTo>
                    <a:lnTo>
                      <a:pt x="331" y="1642"/>
                    </a:lnTo>
                    <a:lnTo>
                      <a:pt x="331" y="876"/>
                    </a:lnTo>
                    <a:lnTo>
                      <a:pt x="507" y="0"/>
                    </a:lnTo>
                    <a:close/>
                  </a:path>
                </a:pathLst>
              </a:custGeom>
              <a:solidFill>
                <a:schemeClr val="accent1"/>
              </a:solidFill>
              <a:ln w="12700">
                <a:solidFill>
                  <a:srgbClr val="777777"/>
                </a:solidFill>
                <a:prstDash val="solid"/>
                <a:round/>
                <a:headEnd/>
                <a:tailEnd/>
              </a:ln>
              <a:effectLst>
                <a:outerShdw dist="107763" dir="2700000" algn="ctr" rotWithShape="0">
                  <a:srgbClr val="DDDDDD">
                    <a:alpha val="50000"/>
                  </a:srgbClr>
                </a:outerShdw>
              </a:effectLst>
            </p:spPr>
            <p:txBody>
              <a:bodyPr/>
              <a:lstStyle/>
              <a:p>
                <a:endParaRPr lang="en-US" b="1" dirty="0">
                  <a:latin typeface="+mn-lt"/>
                </a:endParaRPr>
              </a:p>
            </p:txBody>
          </p:sp>
          <p:sp>
            <p:nvSpPr>
              <p:cNvPr id="1611792" name="Freeform 16"/>
              <p:cNvSpPr>
                <a:spLocks/>
              </p:cNvSpPr>
              <p:nvPr/>
            </p:nvSpPr>
            <p:spPr bwMode="auto">
              <a:xfrm>
                <a:off x="3142" y="1676"/>
                <a:ext cx="551" cy="1938"/>
              </a:xfrm>
              <a:custGeom>
                <a:avLst/>
                <a:gdLst/>
                <a:ahLst/>
                <a:cxnLst>
                  <a:cxn ang="0">
                    <a:pos x="13" y="0"/>
                  </a:cxn>
                  <a:cxn ang="0">
                    <a:pos x="185" y="911"/>
                  </a:cxn>
                  <a:cxn ang="0">
                    <a:pos x="188" y="1707"/>
                  </a:cxn>
                  <a:cxn ang="0">
                    <a:pos x="327" y="1707"/>
                  </a:cxn>
                  <a:cxn ang="0">
                    <a:pos x="551" y="1820"/>
                  </a:cxn>
                  <a:cxn ang="0">
                    <a:pos x="551" y="2005"/>
                  </a:cxn>
                  <a:cxn ang="0">
                    <a:pos x="0" y="2002"/>
                  </a:cxn>
                  <a:cxn ang="0">
                    <a:pos x="10" y="1896"/>
                  </a:cxn>
                  <a:cxn ang="0">
                    <a:pos x="10" y="1800"/>
                  </a:cxn>
                  <a:cxn ang="0">
                    <a:pos x="10" y="1695"/>
                  </a:cxn>
                  <a:cxn ang="0">
                    <a:pos x="10" y="927"/>
                  </a:cxn>
                  <a:cxn ang="0">
                    <a:pos x="13" y="0"/>
                  </a:cxn>
                </a:cxnLst>
                <a:rect l="0" t="0" r="r" b="b"/>
                <a:pathLst>
                  <a:path w="551" h="2005">
                    <a:moveTo>
                      <a:pt x="13" y="0"/>
                    </a:moveTo>
                    <a:lnTo>
                      <a:pt x="185" y="911"/>
                    </a:lnTo>
                    <a:lnTo>
                      <a:pt x="188" y="1707"/>
                    </a:lnTo>
                    <a:lnTo>
                      <a:pt x="327" y="1707"/>
                    </a:lnTo>
                    <a:lnTo>
                      <a:pt x="551" y="1820"/>
                    </a:lnTo>
                    <a:lnTo>
                      <a:pt x="551" y="2005"/>
                    </a:lnTo>
                    <a:lnTo>
                      <a:pt x="0" y="2002"/>
                    </a:lnTo>
                    <a:lnTo>
                      <a:pt x="10" y="1896"/>
                    </a:lnTo>
                    <a:lnTo>
                      <a:pt x="10" y="1800"/>
                    </a:lnTo>
                    <a:lnTo>
                      <a:pt x="10" y="1695"/>
                    </a:lnTo>
                    <a:lnTo>
                      <a:pt x="10" y="927"/>
                    </a:lnTo>
                    <a:lnTo>
                      <a:pt x="13" y="0"/>
                    </a:lnTo>
                    <a:close/>
                  </a:path>
                </a:pathLst>
              </a:custGeom>
              <a:gradFill rotWithShape="1">
                <a:gsLst>
                  <a:gs pos="0">
                    <a:schemeClr val="accent1"/>
                  </a:gs>
                  <a:gs pos="100000">
                    <a:schemeClr val="accent1">
                      <a:gamma/>
                      <a:shade val="49020"/>
                      <a:invGamma/>
                    </a:schemeClr>
                  </a:gs>
                </a:gsLst>
                <a:lin ang="0" scaled="1"/>
              </a:gradFill>
              <a:ln w="12700">
                <a:noFill/>
                <a:prstDash val="solid"/>
                <a:round/>
                <a:headEnd/>
                <a:tailEnd/>
              </a:ln>
              <a:effectLst/>
            </p:spPr>
            <p:txBody>
              <a:bodyPr/>
              <a:lstStyle/>
              <a:p>
                <a:endParaRPr lang="en-US" b="1" dirty="0">
                  <a:latin typeface="+mn-lt"/>
                </a:endParaRPr>
              </a:p>
            </p:txBody>
          </p:sp>
        </p:grpSp>
        <p:sp>
          <p:nvSpPr>
            <p:cNvPr id="1611793" name="Oval 17"/>
            <p:cNvSpPr>
              <a:spLocks noChangeArrowheads="1"/>
            </p:cNvSpPr>
            <p:nvPr/>
          </p:nvSpPr>
          <p:spPr bwMode="auto">
            <a:xfrm>
              <a:off x="4095" y="1304"/>
              <a:ext cx="76" cy="76"/>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b="1" dirty="0">
                <a:latin typeface="+mn-lt"/>
              </a:endParaRPr>
            </a:p>
          </p:txBody>
        </p:sp>
        <p:sp>
          <p:nvSpPr>
            <p:cNvPr id="1611794" name="Oval 18"/>
            <p:cNvSpPr>
              <a:spLocks noChangeArrowheads="1"/>
            </p:cNvSpPr>
            <p:nvPr/>
          </p:nvSpPr>
          <p:spPr bwMode="auto">
            <a:xfrm>
              <a:off x="3091" y="1492"/>
              <a:ext cx="141" cy="14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b="1" dirty="0">
                <a:latin typeface="+mn-lt"/>
              </a:endParaRPr>
            </a:p>
          </p:txBody>
        </p:sp>
        <p:sp>
          <p:nvSpPr>
            <p:cNvPr id="1611795" name="Rectangle 19"/>
            <p:cNvSpPr>
              <a:spLocks noChangeArrowheads="1"/>
            </p:cNvSpPr>
            <p:nvPr/>
          </p:nvSpPr>
          <p:spPr bwMode="auto">
            <a:xfrm>
              <a:off x="1624" y="3147"/>
              <a:ext cx="1194" cy="60"/>
            </a:xfrm>
            <a:prstGeom prst="rect">
              <a:avLst/>
            </a:prstGeom>
            <a:solidFill>
              <a:schemeClr val="bg1"/>
            </a:solidFill>
            <a:ln w="9525">
              <a:noFill/>
              <a:miter lim="800000"/>
              <a:headEnd/>
              <a:tailEnd/>
            </a:ln>
            <a:effectLst/>
          </p:spPr>
          <p:txBody>
            <a:bodyPr wrap="none" anchor="ctr"/>
            <a:lstStyle/>
            <a:p>
              <a:endParaRPr lang="en-US" b="1" dirty="0">
                <a:latin typeface="+mn-lt"/>
              </a:endParaRPr>
            </a:p>
          </p:txBody>
        </p:sp>
        <p:sp>
          <p:nvSpPr>
            <p:cNvPr id="1611796" name="Freeform 20"/>
            <p:cNvSpPr>
              <a:spLocks/>
            </p:cNvSpPr>
            <p:nvPr/>
          </p:nvSpPr>
          <p:spPr bwMode="auto">
            <a:xfrm>
              <a:off x="1614" y="3157"/>
              <a:ext cx="1214" cy="410"/>
            </a:xfrm>
            <a:custGeom>
              <a:avLst/>
              <a:gdLst/>
              <a:ahLst/>
              <a:cxnLst>
                <a:cxn ang="0">
                  <a:pos x="6" y="0"/>
                </a:cxn>
                <a:cxn ang="0">
                  <a:pos x="0" y="43"/>
                </a:cxn>
                <a:cxn ang="0">
                  <a:pos x="6" y="98"/>
                </a:cxn>
                <a:cxn ang="0">
                  <a:pos x="24" y="153"/>
                </a:cxn>
                <a:cxn ang="0">
                  <a:pos x="57" y="208"/>
                </a:cxn>
                <a:cxn ang="0">
                  <a:pos x="109" y="257"/>
                </a:cxn>
                <a:cxn ang="0">
                  <a:pos x="172" y="303"/>
                </a:cxn>
                <a:cxn ang="0">
                  <a:pos x="236" y="334"/>
                </a:cxn>
                <a:cxn ang="0">
                  <a:pos x="290" y="355"/>
                </a:cxn>
                <a:cxn ang="0">
                  <a:pos x="350" y="376"/>
                </a:cxn>
                <a:cxn ang="0">
                  <a:pos x="408" y="389"/>
                </a:cxn>
                <a:cxn ang="0">
                  <a:pos x="465" y="398"/>
                </a:cxn>
                <a:cxn ang="0">
                  <a:pos x="519" y="404"/>
                </a:cxn>
                <a:cxn ang="0">
                  <a:pos x="589" y="410"/>
                </a:cxn>
                <a:cxn ang="0">
                  <a:pos x="655" y="407"/>
                </a:cxn>
                <a:cxn ang="0">
                  <a:pos x="719" y="404"/>
                </a:cxn>
                <a:cxn ang="0">
                  <a:pos x="794" y="395"/>
                </a:cxn>
                <a:cxn ang="0">
                  <a:pos x="849" y="382"/>
                </a:cxn>
                <a:cxn ang="0">
                  <a:pos x="909" y="364"/>
                </a:cxn>
                <a:cxn ang="0">
                  <a:pos x="966" y="343"/>
                </a:cxn>
                <a:cxn ang="0">
                  <a:pos x="1006" y="327"/>
                </a:cxn>
                <a:cxn ang="0">
                  <a:pos x="1048" y="300"/>
                </a:cxn>
                <a:cxn ang="0">
                  <a:pos x="1081" y="278"/>
                </a:cxn>
                <a:cxn ang="0">
                  <a:pos x="1117" y="248"/>
                </a:cxn>
                <a:cxn ang="0">
                  <a:pos x="1151" y="220"/>
                </a:cxn>
                <a:cxn ang="0">
                  <a:pos x="1172" y="187"/>
                </a:cxn>
                <a:cxn ang="0">
                  <a:pos x="1193" y="150"/>
                </a:cxn>
                <a:cxn ang="0">
                  <a:pos x="1208" y="110"/>
                </a:cxn>
                <a:cxn ang="0">
                  <a:pos x="1214" y="61"/>
                </a:cxn>
                <a:cxn ang="0">
                  <a:pos x="1211" y="3"/>
                </a:cxn>
                <a:cxn ang="0">
                  <a:pos x="6" y="0"/>
                </a:cxn>
              </a:cxnLst>
              <a:rect l="0" t="0" r="r" b="b"/>
              <a:pathLst>
                <a:path w="1214" h="410">
                  <a:moveTo>
                    <a:pt x="6" y="0"/>
                  </a:moveTo>
                  <a:lnTo>
                    <a:pt x="0" y="43"/>
                  </a:lnTo>
                  <a:lnTo>
                    <a:pt x="6" y="98"/>
                  </a:lnTo>
                  <a:lnTo>
                    <a:pt x="24" y="153"/>
                  </a:lnTo>
                  <a:lnTo>
                    <a:pt x="57" y="208"/>
                  </a:lnTo>
                  <a:lnTo>
                    <a:pt x="109" y="257"/>
                  </a:lnTo>
                  <a:lnTo>
                    <a:pt x="172" y="303"/>
                  </a:lnTo>
                  <a:lnTo>
                    <a:pt x="236" y="334"/>
                  </a:lnTo>
                  <a:lnTo>
                    <a:pt x="290" y="355"/>
                  </a:lnTo>
                  <a:lnTo>
                    <a:pt x="350" y="376"/>
                  </a:lnTo>
                  <a:lnTo>
                    <a:pt x="408" y="389"/>
                  </a:lnTo>
                  <a:lnTo>
                    <a:pt x="465" y="398"/>
                  </a:lnTo>
                  <a:lnTo>
                    <a:pt x="519" y="404"/>
                  </a:lnTo>
                  <a:lnTo>
                    <a:pt x="589" y="410"/>
                  </a:lnTo>
                  <a:lnTo>
                    <a:pt x="655" y="407"/>
                  </a:lnTo>
                  <a:lnTo>
                    <a:pt x="719" y="404"/>
                  </a:lnTo>
                  <a:lnTo>
                    <a:pt x="794" y="395"/>
                  </a:lnTo>
                  <a:lnTo>
                    <a:pt x="849" y="382"/>
                  </a:lnTo>
                  <a:lnTo>
                    <a:pt x="909" y="364"/>
                  </a:lnTo>
                  <a:lnTo>
                    <a:pt x="966" y="343"/>
                  </a:lnTo>
                  <a:lnTo>
                    <a:pt x="1006" y="327"/>
                  </a:lnTo>
                  <a:lnTo>
                    <a:pt x="1048" y="300"/>
                  </a:lnTo>
                  <a:lnTo>
                    <a:pt x="1081" y="278"/>
                  </a:lnTo>
                  <a:lnTo>
                    <a:pt x="1117" y="248"/>
                  </a:lnTo>
                  <a:lnTo>
                    <a:pt x="1151" y="220"/>
                  </a:lnTo>
                  <a:lnTo>
                    <a:pt x="1172" y="187"/>
                  </a:lnTo>
                  <a:lnTo>
                    <a:pt x="1193" y="150"/>
                  </a:lnTo>
                  <a:lnTo>
                    <a:pt x="1208" y="110"/>
                  </a:lnTo>
                  <a:lnTo>
                    <a:pt x="1214" y="61"/>
                  </a:lnTo>
                  <a:lnTo>
                    <a:pt x="1211" y="3"/>
                  </a:lnTo>
                  <a:lnTo>
                    <a:pt x="6"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b="1" dirty="0">
                <a:latin typeface="+mn-lt"/>
              </a:endParaRPr>
            </a:p>
          </p:txBody>
        </p:sp>
        <p:sp>
          <p:nvSpPr>
            <p:cNvPr id="1611797" name="Text Box 21"/>
            <p:cNvSpPr txBox="1">
              <a:spLocks noChangeArrowheads="1"/>
            </p:cNvSpPr>
            <p:nvPr/>
          </p:nvSpPr>
          <p:spPr bwMode="auto">
            <a:xfrm>
              <a:off x="1650" y="3200"/>
              <a:ext cx="471" cy="233"/>
            </a:xfrm>
            <a:prstGeom prst="rect">
              <a:avLst/>
            </a:prstGeom>
            <a:noFill/>
            <a:ln w="9525">
              <a:noFill/>
              <a:miter lim="800000"/>
              <a:headEnd/>
              <a:tailEnd/>
            </a:ln>
            <a:effectLst/>
          </p:spPr>
          <p:txBody>
            <a:bodyPr wrap="none">
              <a:spAutoFit/>
            </a:bodyPr>
            <a:lstStyle/>
            <a:p>
              <a:pPr algn="l"/>
              <a:r>
                <a:rPr lang="en-GB" b="1" dirty="0" err="1" smtClean="0">
                  <a:latin typeface="+mn-lt"/>
                </a:rPr>
                <a:t>Duros</a:t>
              </a:r>
              <a:endParaRPr lang="en-GB" b="1" dirty="0">
                <a:latin typeface="+mn-lt"/>
              </a:endParaRPr>
            </a:p>
          </p:txBody>
        </p:sp>
        <p:sp>
          <p:nvSpPr>
            <p:cNvPr id="1611798" name="Text Box 22"/>
            <p:cNvSpPr txBox="1">
              <a:spLocks noChangeArrowheads="1"/>
            </p:cNvSpPr>
            <p:nvPr/>
          </p:nvSpPr>
          <p:spPr bwMode="auto">
            <a:xfrm>
              <a:off x="2226" y="3248"/>
              <a:ext cx="596" cy="233"/>
            </a:xfrm>
            <a:prstGeom prst="rect">
              <a:avLst/>
            </a:prstGeom>
            <a:noFill/>
            <a:ln w="9525">
              <a:noFill/>
              <a:miter lim="800000"/>
              <a:headEnd/>
              <a:tailEnd/>
            </a:ln>
            <a:effectLst/>
          </p:spPr>
          <p:txBody>
            <a:bodyPr wrap="none">
              <a:spAutoFit/>
            </a:bodyPr>
            <a:lstStyle/>
            <a:p>
              <a:pPr algn="l"/>
              <a:r>
                <a:rPr lang="en-GB" b="1" dirty="0" err="1" smtClean="0">
                  <a:latin typeface="+mn-lt"/>
                </a:rPr>
                <a:t>Blandos</a:t>
              </a:r>
              <a:endParaRPr lang="en-GB" b="1" dirty="0">
                <a:latin typeface="+mn-lt"/>
              </a:endParaRPr>
            </a:p>
          </p:txBody>
        </p:sp>
        <p:sp>
          <p:nvSpPr>
            <p:cNvPr id="1611799" name="Rectangle 23"/>
            <p:cNvSpPr>
              <a:spLocks noChangeArrowheads="1"/>
            </p:cNvSpPr>
            <p:nvPr/>
          </p:nvSpPr>
          <p:spPr bwMode="auto">
            <a:xfrm>
              <a:off x="1622" y="3138"/>
              <a:ext cx="1194" cy="60"/>
            </a:xfrm>
            <a:prstGeom prst="rect">
              <a:avLst/>
            </a:prstGeom>
            <a:solidFill>
              <a:schemeClr val="bg1"/>
            </a:solidFill>
            <a:ln w="9525">
              <a:noFill/>
              <a:miter lim="800000"/>
              <a:headEnd/>
              <a:tailEnd/>
            </a:ln>
            <a:effectLst/>
          </p:spPr>
          <p:txBody>
            <a:bodyPr wrap="none" anchor="ctr"/>
            <a:lstStyle/>
            <a:p>
              <a:endParaRPr lang="en-US" b="1" dirty="0">
                <a:latin typeface="+mn-lt"/>
              </a:endParaRPr>
            </a:p>
          </p:txBody>
        </p:sp>
        <p:sp>
          <p:nvSpPr>
            <p:cNvPr id="1611800" name="Line 24"/>
            <p:cNvSpPr>
              <a:spLocks noChangeShapeType="1"/>
            </p:cNvSpPr>
            <p:nvPr/>
          </p:nvSpPr>
          <p:spPr bwMode="auto">
            <a:xfrm flipH="1">
              <a:off x="1623" y="1879"/>
              <a:ext cx="614" cy="1323"/>
            </a:xfrm>
            <a:prstGeom prst="line">
              <a:avLst/>
            </a:prstGeom>
            <a:noFill/>
            <a:ln w="38100" cmpd="dbl">
              <a:solidFill>
                <a:srgbClr val="000000"/>
              </a:solidFill>
              <a:round/>
              <a:headEnd/>
              <a:tailEnd/>
            </a:ln>
          </p:spPr>
          <p:txBody>
            <a:bodyPr/>
            <a:lstStyle/>
            <a:p>
              <a:endParaRPr lang="en-US" b="1" dirty="0">
                <a:latin typeface="+mn-lt"/>
              </a:endParaRPr>
            </a:p>
          </p:txBody>
        </p:sp>
        <p:sp>
          <p:nvSpPr>
            <p:cNvPr id="1611801" name="Line 25"/>
            <p:cNvSpPr>
              <a:spLocks noChangeShapeType="1"/>
            </p:cNvSpPr>
            <p:nvPr/>
          </p:nvSpPr>
          <p:spPr bwMode="auto">
            <a:xfrm flipH="1">
              <a:off x="2221" y="1900"/>
              <a:ext cx="7" cy="1299"/>
            </a:xfrm>
            <a:prstGeom prst="line">
              <a:avLst/>
            </a:prstGeom>
            <a:noFill/>
            <a:ln w="38100" cmpd="dbl">
              <a:solidFill>
                <a:srgbClr val="000000"/>
              </a:solidFill>
              <a:round/>
              <a:headEnd/>
              <a:tailEnd/>
            </a:ln>
          </p:spPr>
          <p:txBody>
            <a:bodyPr/>
            <a:lstStyle/>
            <a:p>
              <a:endParaRPr lang="en-US" b="1" dirty="0">
                <a:latin typeface="+mn-lt"/>
              </a:endParaRPr>
            </a:p>
          </p:txBody>
        </p:sp>
        <p:sp>
          <p:nvSpPr>
            <p:cNvPr id="1611802" name="Line 26"/>
            <p:cNvSpPr>
              <a:spLocks noChangeShapeType="1"/>
            </p:cNvSpPr>
            <p:nvPr/>
          </p:nvSpPr>
          <p:spPr bwMode="auto">
            <a:xfrm>
              <a:off x="2228" y="1888"/>
              <a:ext cx="587" cy="1300"/>
            </a:xfrm>
            <a:prstGeom prst="line">
              <a:avLst/>
            </a:prstGeom>
            <a:noFill/>
            <a:ln w="38100" cmpd="dbl">
              <a:solidFill>
                <a:srgbClr val="000000"/>
              </a:solidFill>
              <a:round/>
              <a:headEnd/>
              <a:tailEnd/>
            </a:ln>
          </p:spPr>
          <p:txBody>
            <a:bodyPr/>
            <a:lstStyle/>
            <a:p>
              <a:endParaRPr lang="en-US" b="1" dirty="0">
                <a:latin typeface="+mn-lt"/>
              </a:endParaRPr>
            </a:p>
          </p:txBody>
        </p:sp>
        <p:sp>
          <p:nvSpPr>
            <p:cNvPr id="1611803" name="Oval 27"/>
            <p:cNvSpPr>
              <a:spLocks noChangeArrowheads="1"/>
            </p:cNvSpPr>
            <p:nvPr/>
          </p:nvSpPr>
          <p:spPr bwMode="auto">
            <a:xfrm>
              <a:off x="2190" y="1875"/>
              <a:ext cx="76" cy="76"/>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b="1" dirty="0">
                <a:latin typeface="+mn-lt"/>
              </a:endParaRPr>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29</a:t>
            </a:fld>
            <a:endParaRPr lang="en-US" dirty="0"/>
          </a:p>
        </p:txBody>
      </p:sp>
    </p:spTree>
    <p:extLst>
      <p:ext uri="{BB962C8B-B14F-4D97-AF65-F5344CB8AC3E}">
        <p14:creationId xmlns:p14="http://schemas.microsoft.com/office/powerpoint/2010/main" xmlns="" val="16490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Mejores</a:t>
            </a:r>
            <a:r>
              <a:rPr lang="en-US" dirty="0" smtClean="0"/>
              <a:t> </a:t>
            </a:r>
            <a:r>
              <a:rPr lang="en-US" dirty="0" err="1" smtClean="0"/>
              <a:t>Prácticas</a:t>
            </a:r>
            <a:r>
              <a:rPr lang="en-US" dirty="0" smtClean="0"/>
              <a:t> de GPM</a:t>
            </a:r>
            <a:endParaRPr lang="en-US" dirty="0"/>
          </a:p>
        </p:txBody>
      </p:sp>
      <p:sp>
        <p:nvSpPr>
          <p:cNvPr id="6" name="Content Placeholder 5"/>
          <p:cNvSpPr>
            <a:spLocks noGrp="1"/>
          </p:cNvSpPr>
          <p:nvPr>
            <p:ph idx="1"/>
          </p:nvPr>
        </p:nvSpPr>
        <p:spPr>
          <a:xfrm>
            <a:off x="644374" y="1600200"/>
            <a:ext cx="6952181" cy="4495800"/>
          </a:xfrm>
        </p:spPr>
        <p:txBody>
          <a:bodyPr>
            <a:normAutofit/>
          </a:bodyPr>
          <a:lstStyle/>
          <a:p>
            <a:r>
              <a:rPr lang="es-ES" dirty="0" smtClean="0"/>
              <a:t>Separar los objetivos sostenibles que deben integrarse en el plan del proyecto</a:t>
            </a:r>
            <a:endParaRPr lang="en-GB" dirty="0" smtClean="0"/>
          </a:p>
          <a:p>
            <a:r>
              <a:rPr lang="es-ES" dirty="0" smtClean="0"/>
              <a:t>Desarrollar su propio PBS y WBS</a:t>
            </a:r>
            <a:endParaRPr lang="en-GB" dirty="0" smtClean="0"/>
          </a:p>
          <a:p>
            <a:r>
              <a:rPr lang="en-GB" dirty="0" err="1" smtClean="0"/>
              <a:t>Identificar</a:t>
            </a:r>
            <a:r>
              <a:rPr lang="en-GB" dirty="0" smtClean="0"/>
              <a:t> el </a:t>
            </a:r>
            <a:r>
              <a:rPr lang="en-GB" dirty="0" err="1" smtClean="0"/>
              <a:t>trabajo</a:t>
            </a:r>
            <a:r>
              <a:rPr lang="en-GB" dirty="0" smtClean="0"/>
              <a:t> </a:t>
            </a:r>
            <a:r>
              <a:rPr lang="en-GB" dirty="0" err="1" smtClean="0"/>
              <a:t>que</a:t>
            </a:r>
            <a:r>
              <a:rPr lang="en-GB" dirty="0" smtClean="0"/>
              <a:t> </a:t>
            </a:r>
            <a:r>
              <a:rPr lang="en-GB" dirty="0" err="1" smtClean="0"/>
              <a:t>es</a:t>
            </a:r>
            <a:r>
              <a:rPr lang="en-GB" dirty="0" smtClean="0"/>
              <a:t> </a:t>
            </a:r>
            <a:r>
              <a:rPr lang="en-GB" dirty="0" err="1" smtClean="0"/>
              <a:t>necesario</a:t>
            </a:r>
            <a:r>
              <a:rPr lang="en-GB" dirty="0" smtClean="0"/>
              <a:t> </a:t>
            </a:r>
            <a:r>
              <a:rPr lang="en-GB" dirty="0" err="1" smtClean="0"/>
              <a:t>hacer</a:t>
            </a:r>
            <a:endParaRPr lang="en-GB" dirty="0" smtClean="0"/>
          </a:p>
          <a:p>
            <a:r>
              <a:rPr lang="en-GB" dirty="0" err="1" smtClean="0"/>
              <a:t>Asignar</a:t>
            </a:r>
            <a:r>
              <a:rPr lang="en-GB" dirty="0" smtClean="0"/>
              <a:t> </a:t>
            </a:r>
            <a:r>
              <a:rPr lang="en-GB" dirty="0" err="1" smtClean="0"/>
              <a:t>responsabilidad</a:t>
            </a:r>
            <a:r>
              <a:rPr lang="en-GB" dirty="0" smtClean="0"/>
              <a:t> a </a:t>
            </a:r>
            <a:r>
              <a:rPr lang="en-GB" dirty="0" err="1" smtClean="0"/>
              <a:t>las</a:t>
            </a:r>
            <a:r>
              <a:rPr lang="en-GB" dirty="0" smtClean="0"/>
              <a:t> </a:t>
            </a:r>
            <a:r>
              <a:rPr lang="en-GB" dirty="0" err="1" smtClean="0"/>
              <a:t>tareas</a:t>
            </a:r>
            <a:endParaRPr lang="en-GB" dirty="0" smtClean="0"/>
          </a:p>
          <a:p>
            <a:r>
              <a:rPr lang="es-ES" dirty="0" smtClean="0"/>
              <a:t>Integre su PBS / WBS con el Director de Proyecto</a:t>
            </a:r>
            <a:endParaRPr lang="en-GB" dirty="0" smtClean="0"/>
          </a:p>
          <a:p>
            <a:r>
              <a:rPr lang="es-ES" dirty="0" smtClean="0"/>
              <a:t>Alinear las necesidades y los entregables</a:t>
            </a:r>
            <a:endParaRPr lang="en-GB" dirty="0"/>
          </a:p>
        </p:txBody>
      </p:sp>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1072" y="4419600"/>
            <a:ext cx="1776910" cy="1527746"/>
          </a:xfrm>
          <a:prstGeom prst="rect">
            <a:avLst/>
          </a:prstGeom>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a:t>
            </a:fld>
            <a:endParaRPr lang="en-US" dirty="0"/>
          </a:p>
        </p:txBody>
      </p:sp>
    </p:spTree>
    <p:extLst>
      <p:ext uri="{BB962C8B-B14F-4D97-AF65-F5344CB8AC3E}">
        <p14:creationId xmlns:p14="http://schemas.microsoft.com/office/powerpoint/2010/main" xmlns="" val="942635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9" name="Rectangle 3"/>
          <p:cNvSpPr>
            <a:spLocks noGrp="1" noChangeArrowheads="1"/>
          </p:cNvSpPr>
          <p:nvPr>
            <p:ph type="title"/>
          </p:nvPr>
        </p:nvSpPr>
        <p:spPr/>
        <p:txBody>
          <a:bodyPr/>
          <a:lstStyle/>
          <a:p>
            <a:r>
              <a:rPr lang="en-GB" dirty="0" smtClean="0"/>
              <a:t>El </a:t>
            </a:r>
            <a:r>
              <a:rPr lang="en-GB" dirty="0" err="1" smtClean="0"/>
              <a:t>Proceso</a:t>
            </a:r>
            <a:r>
              <a:rPr lang="en-GB" dirty="0" smtClean="0"/>
              <a:t> de </a:t>
            </a:r>
            <a:r>
              <a:rPr lang="en-GB" dirty="0" err="1" smtClean="0"/>
              <a:t>Gestión</a:t>
            </a:r>
            <a:r>
              <a:rPr lang="en-GB" dirty="0" smtClean="0"/>
              <a:t> de </a:t>
            </a:r>
            <a:r>
              <a:rPr lang="en-GB" dirty="0" err="1" smtClean="0"/>
              <a:t>Riesgos</a:t>
            </a:r>
            <a:endParaRPr lang="en-GB" dirty="0"/>
          </a:p>
        </p:txBody>
      </p:sp>
      <p:grpSp>
        <p:nvGrpSpPr>
          <p:cNvPr id="19" name="Group 18"/>
          <p:cNvGrpSpPr/>
          <p:nvPr/>
        </p:nvGrpSpPr>
        <p:grpSpPr>
          <a:xfrm>
            <a:off x="2114551" y="838200"/>
            <a:ext cx="4914900" cy="5186362"/>
            <a:chOff x="2668588" y="1239838"/>
            <a:chExt cx="5324475" cy="5186362"/>
          </a:xfrm>
        </p:grpSpPr>
        <p:sp>
          <p:nvSpPr>
            <p:cNvPr id="915458" name="Rectangle 2"/>
            <p:cNvSpPr>
              <a:spLocks noChangeArrowheads="1"/>
            </p:cNvSpPr>
            <p:nvPr/>
          </p:nvSpPr>
          <p:spPr bwMode="auto">
            <a:xfrm>
              <a:off x="2668588" y="2882900"/>
              <a:ext cx="5324475" cy="1765300"/>
            </a:xfrm>
            <a:prstGeom prst="rect">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wrap="none" anchor="ctr"/>
            <a:lstStyle/>
            <a:p>
              <a:pPr eaLnBrk="1" hangingPunct="1"/>
              <a:endParaRPr lang="en-US" b="1" dirty="0"/>
            </a:p>
          </p:txBody>
        </p:sp>
        <p:sp>
          <p:nvSpPr>
            <p:cNvPr id="915460" name="Rectangle 4"/>
            <p:cNvSpPr>
              <a:spLocks noChangeArrowheads="1"/>
            </p:cNvSpPr>
            <p:nvPr/>
          </p:nvSpPr>
          <p:spPr bwMode="auto">
            <a:xfrm>
              <a:off x="4348163" y="2159000"/>
              <a:ext cx="1719262" cy="558800"/>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GB" b="1" dirty="0" err="1" smtClean="0"/>
                <a:t>Identificar</a:t>
              </a:r>
              <a:endParaRPr lang="en-GB" b="1" dirty="0"/>
            </a:p>
          </p:txBody>
        </p:sp>
        <p:sp>
          <p:nvSpPr>
            <p:cNvPr id="915461" name="Rectangle 5"/>
            <p:cNvSpPr>
              <a:spLocks noChangeArrowheads="1"/>
            </p:cNvSpPr>
            <p:nvPr/>
          </p:nvSpPr>
          <p:spPr bwMode="auto">
            <a:xfrm>
              <a:off x="2889250" y="3314700"/>
              <a:ext cx="1651000" cy="609600"/>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GB" b="1" dirty="0" err="1" smtClean="0"/>
                <a:t>Cualitativo</a:t>
              </a:r>
              <a:endParaRPr lang="en-GB" b="1" dirty="0"/>
            </a:p>
          </p:txBody>
        </p:sp>
        <p:sp>
          <p:nvSpPr>
            <p:cNvPr id="915462" name="Rectangle 6"/>
            <p:cNvSpPr>
              <a:spLocks noChangeArrowheads="1"/>
            </p:cNvSpPr>
            <p:nvPr/>
          </p:nvSpPr>
          <p:spPr bwMode="auto">
            <a:xfrm>
              <a:off x="4389438" y="4864100"/>
              <a:ext cx="1651000" cy="609600"/>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GB" b="1" dirty="0" err="1" smtClean="0"/>
                <a:t>Respuesta</a:t>
              </a:r>
              <a:endParaRPr lang="en-GB" b="1" dirty="0"/>
            </a:p>
          </p:txBody>
        </p:sp>
        <p:sp>
          <p:nvSpPr>
            <p:cNvPr id="915463" name="Rectangle 7"/>
            <p:cNvSpPr>
              <a:spLocks noChangeArrowheads="1"/>
            </p:cNvSpPr>
            <p:nvPr/>
          </p:nvSpPr>
          <p:spPr bwMode="auto">
            <a:xfrm>
              <a:off x="4389438" y="5816600"/>
              <a:ext cx="1651000" cy="609600"/>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GB" b="1" dirty="0" err="1" smtClean="0"/>
                <a:t>Monitoreo</a:t>
              </a:r>
              <a:r>
                <a:rPr lang="en-GB" b="1" dirty="0" smtClean="0"/>
                <a:t>  y </a:t>
              </a:r>
            </a:p>
            <a:p>
              <a:pPr algn="ctr" eaLnBrk="1" hangingPunct="1"/>
              <a:r>
                <a:rPr lang="en-GB" b="1" dirty="0" smtClean="0"/>
                <a:t>Control</a:t>
              </a:r>
              <a:endParaRPr lang="en-GB" b="1" dirty="0"/>
            </a:p>
          </p:txBody>
        </p:sp>
        <p:sp>
          <p:nvSpPr>
            <p:cNvPr id="915464" name="Rectangle 8"/>
            <p:cNvSpPr>
              <a:spLocks noChangeArrowheads="1"/>
            </p:cNvSpPr>
            <p:nvPr/>
          </p:nvSpPr>
          <p:spPr bwMode="auto">
            <a:xfrm>
              <a:off x="5984875" y="3302000"/>
              <a:ext cx="1651000" cy="609600"/>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GB" b="1" dirty="0" err="1" smtClean="0"/>
                <a:t>Cuantitativo</a:t>
              </a:r>
              <a:endParaRPr lang="en-GB" b="1" dirty="0"/>
            </a:p>
          </p:txBody>
        </p:sp>
        <p:cxnSp>
          <p:nvCxnSpPr>
            <p:cNvPr id="915465" name="AutoShape 9"/>
            <p:cNvCxnSpPr>
              <a:cxnSpLocks noChangeShapeType="1"/>
            </p:cNvCxnSpPr>
            <p:nvPr/>
          </p:nvCxnSpPr>
          <p:spPr bwMode="auto">
            <a:xfrm rot="5400000">
              <a:off x="5022850" y="5645150"/>
              <a:ext cx="342900" cy="0"/>
            </a:xfrm>
            <a:prstGeom prst="straightConnector1">
              <a:avLst/>
            </a:prstGeom>
            <a:noFill/>
            <a:ln w="12700" cap="sq">
              <a:solidFill>
                <a:schemeClr val="tx1"/>
              </a:solidFill>
              <a:round/>
              <a:headEnd type="none" w="sm" len="sm"/>
              <a:tailEnd type="triangle" w="lg" len="med"/>
            </a:ln>
            <a:effectLst/>
          </p:spPr>
        </p:cxnSp>
        <p:sp>
          <p:nvSpPr>
            <p:cNvPr id="915466" name="Rectangle 10"/>
            <p:cNvSpPr>
              <a:spLocks noChangeArrowheads="1"/>
            </p:cNvSpPr>
            <p:nvPr/>
          </p:nvSpPr>
          <p:spPr bwMode="auto">
            <a:xfrm>
              <a:off x="4389438" y="1239838"/>
              <a:ext cx="1636712" cy="609600"/>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eaLnBrk="1" hangingPunct="1"/>
              <a:r>
                <a:rPr lang="en-GB" b="1" dirty="0" err="1" smtClean="0"/>
                <a:t>Planificar</a:t>
              </a:r>
              <a:endParaRPr lang="en-GB" b="1" dirty="0"/>
            </a:p>
          </p:txBody>
        </p:sp>
        <p:cxnSp>
          <p:nvCxnSpPr>
            <p:cNvPr id="915467" name="AutoShape 11"/>
            <p:cNvCxnSpPr>
              <a:cxnSpLocks noChangeShapeType="1"/>
            </p:cNvCxnSpPr>
            <p:nvPr/>
          </p:nvCxnSpPr>
          <p:spPr bwMode="auto">
            <a:xfrm>
              <a:off x="5187950" y="1849438"/>
              <a:ext cx="0" cy="309562"/>
            </a:xfrm>
            <a:prstGeom prst="straightConnector1">
              <a:avLst/>
            </a:prstGeom>
            <a:noFill/>
            <a:ln w="12700" cap="sq">
              <a:solidFill>
                <a:schemeClr val="tx1"/>
              </a:solidFill>
              <a:round/>
              <a:headEnd type="none" w="sm" len="sm"/>
              <a:tailEnd type="triangle" w="lg" len="med"/>
            </a:ln>
            <a:effectLst/>
          </p:spPr>
        </p:cxnSp>
        <p:sp>
          <p:nvSpPr>
            <p:cNvPr id="915468" name="Freeform 12"/>
            <p:cNvSpPr>
              <a:spLocks/>
            </p:cNvSpPr>
            <p:nvPr/>
          </p:nvSpPr>
          <p:spPr bwMode="auto">
            <a:xfrm>
              <a:off x="3700463" y="3937000"/>
              <a:ext cx="3151187" cy="165100"/>
            </a:xfrm>
            <a:custGeom>
              <a:avLst/>
              <a:gdLst/>
              <a:ahLst/>
              <a:cxnLst>
                <a:cxn ang="0">
                  <a:pos x="0" y="8"/>
                </a:cxn>
                <a:cxn ang="0">
                  <a:pos x="0" y="104"/>
                </a:cxn>
                <a:cxn ang="0">
                  <a:pos x="1832" y="104"/>
                </a:cxn>
                <a:cxn ang="0">
                  <a:pos x="1832" y="0"/>
                </a:cxn>
              </a:cxnLst>
              <a:rect l="0" t="0" r="r" b="b"/>
              <a:pathLst>
                <a:path w="1832" h="104">
                  <a:moveTo>
                    <a:pt x="0" y="8"/>
                  </a:moveTo>
                  <a:lnTo>
                    <a:pt x="0" y="104"/>
                  </a:lnTo>
                  <a:lnTo>
                    <a:pt x="1832" y="104"/>
                  </a:lnTo>
                  <a:lnTo>
                    <a:pt x="1832" y="0"/>
                  </a:lnTo>
                </a:path>
              </a:pathLst>
            </a:custGeom>
            <a:noFill/>
            <a:ln w="12700" cap="sq" cmpd="sng">
              <a:solidFill>
                <a:schemeClr val="tx1"/>
              </a:solidFill>
              <a:prstDash val="solid"/>
              <a:round/>
              <a:headEnd type="none" w="sm" len="sm"/>
              <a:tailEnd type="none" w="sm" len="sm"/>
            </a:ln>
            <a:effectLst/>
          </p:spPr>
          <p:txBody>
            <a:bodyPr wrap="none"/>
            <a:lstStyle/>
            <a:p>
              <a:endParaRPr lang="en-US" b="1" dirty="0"/>
            </a:p>
          </p:txBody>
        </p:sp>
        <p:sp>
          <p:nvSpPr>
            <p:cNvPr id="915469" name="Line 13"/>
            <p:cNvSpPr>
              <a:spLocks noChangeShapeType="1"/>
            </p:cNvSpPr>
            <p:nvPr/>
          </p:nvSpPr>
          <p:spPr bwMode="auto">
            <a:xfrm>
              <a:off x="5214938" y="4127500"/>
              <a:ext cx="0" cy="698500"/>
            </a:xfrm>
            <a:prstGeom prst="line">
              <a:avLst/>
            </a:prstGeom>
            <a:noFill/>
            <a:ln w="12700" cap="sq">
              <a:solidFill>
                <a:schemeClr val="tx1"/>
              </a:solidFill>
              <a:round/>
              <a:headEnd type="none" w="sm" len="sm"/>
              <a:tailEnd type="triangle" w="lg" len="med"/>
            </a:ln>
            <a:effectLst/>
          </p:spPr>
          <p:txBody>
            <a:bodyPr wrap="none"/>
            <a:lstStyle/>
            <a:p>
              <a:endParaRPr lang="en-US" b="1" dirty="0"/>
            </a:p>
          </p:txBody>
        </p:sp>
        <p:sp>
          <p:nvSpPr>
            <p:cNvPr id="915470" name="Text Box 14"/>
            <p:cNvSpPr txBox="1">
              <a:spLocks noChangeArrowheads="1"/>
            </p:cNvSpPr>
            <p:nvPr/>
          </p:nvSpPr>
          <p:spPr bwMode="auto">
            <a:xfrm>
              <a:off x="5389563" y="4286250"/>
              <a:ext cx="2578100" cy="369332"/>
            </a:xfrm>
            <a:prstGeom prst="rect">
              <a:avLst/>
            </a:prstGeom>
            <a:noFill/>
            <a:ln w="12700" cap="sq">
              <a:noFill/>
              <a:miter lim="800000"/>
              <a:headEnd type="none" w="sm" len="sm"/>
              <a:tailEnd type="none" w="sm" len="sm"/>
            </a:ln>
            <a:effectLst/>
          </p:spPr>
          <p:txBody>
            <a:bodyPr>
              <a:spAutoFit/>
            </a:bodyPr>
            <a:lstStyle/>
            <a:p>
              <a:pPr eaLnBrk="1" hangingPunct="1"/>
              <a:r>
                <a:rPr lang="en-GB" b="1" dirty="0" err="1" smtClean="0">
                  <a:solidFill>
                    <a:schemeClr val="bg1"/>
                  </a:solidFill>
                </a:rPr>
                <a:t>Analisis</a:t>
              </a:r>
              <a:r>
                <a:rPr lang="en-GB" b="1" dirty="0" smtClean="0">
                  <a:solidFill>
                    <a:schemeClr val="bg1"/>
                  </a:solidFill>
                </a:rPr>
                <a:t> y </a:t>
              </a:r>
              <a:r>
                <a:rPr lang="en-GB" b="1" dirty="0" err="1" smtClean="0">
                  <a:solidFill>
                    <a:schemeClr val="bg1"/>
                  </a:solidFill>
                </a:rPr>
                <a:t>Evaluación</a:t>
              </a:r>
              <a:endParaRPr lang="en-US" b="1" dirty="0">
                <a:solidFill>
                  <a:schemeClr val="bg1"/>
                </a:solidFill>
              </a:endParaRPr>
            </a:p>
          </p:txBody>
        </p:sp>
        <p:sp>
          <p:nvSpPr>
            <p:cNvPr id="915471" name="Freeform 15"/>
            <p:cNvSpPr>
              <a:spLocks/>
            </p:cNvSpPr>
            <p:nvPr/>
          </p:nvSpPr>
          <p:spPr bwMode="auto">
            <a:xfrm flipV="1">
              <a:off x="3700463" y="3149600"/>
              <a:ext cx="3151187" cy="165100"/>
            </a:xfrm>
            <a:custGeom>
              <a:avLst/>
              <a:gdLst/>
              <a:ahLst/>
              <a:cxnLst>
                <a:cxn ang="0">
                  <a:pos x="0" y="8"/>
                </a:cxn>
                <a:cxn ang="0">
                  <a:pos x="0" y="104"/>
                </a:cxn>
                <a:cxn ang="0">
                  <a:pos x="1832" y="104"/>
                </a:cxn>
                <a:cxn ang="0">
                  <a:pos x="1832" y="0"/>
                </a:cxn>
              </a:cxnLst>
              <a:rect l="0" t="0" r="r" b="b"/>
              <a:pathLst>
                <a:path w="1832" h="104">
                  <a:moveTo>
                    <a:pt x="0" y="8"/>
                  </a:moveTo>
                  <a:lnTo>
                    <a:pt x="0" y="104"/>
                  </a:lnTo>
                  <a:lnTo>
                    <a:pt x="1832" y="104"/>
                  </a:lnTo>
                  <a:lnTo>
                    <a:pt x="1832" y="0"/>
                  </a:lnTo>
                </a:path>
              </a:pathLst>
            </a:custGeom>
            <a:noFill/>
            <a:ln w="12700" cap="sq" cmpd="sng">
              <a:solidFill>
                <a:schemeClr val="tx1"/>
              </a:solidFill>
              <a:prstDash val="solid"/>
              <a:round/>
              <a:headEnd type="none" w="sm" len="sm"/>
              <a:tailEnd type="none" w="sm" len="sm"/>
            </a:ln>
            <a:effectLst/>
          </p:spPr>
          <p:txBody>
            <a:bodyPr wrap="none"/>
            <a:lstStyle/>
            <a:p>
              <a:endParaRPr lang="en-US" b="1" dirty="0"/>
            </a:p>
          </p:txBody>
        </p:sp>
        <p:sp>
          <p:nvSpPr>
            <p:cNvPr id="915472" name="Line 16"/>
            <p:cNvSpPr>
              <a:spLocks noChangeShapeType="1"/>
            </p:cNvSpPr>
            <p:nvPr/>
          </p:nvSpPr>
          <p:spPr bwMode="auto">
            <a:xfrm flipV="1">
              <a:off x="5186363" y="2730500"/>
              <a:ext cx="0" cy="406400"/>
            </a:xfrm>
            <a:prstGeom prst="line">
              <a:avLst/>
            </a:prstGeom>
            <a:noFill/>
            <a:ln w="12700" cap="sq">
              <a:solidFill>
                <a:schemeClr val="tx1"/>
              </a:solidFill>
              <a:round/>
              <a:headEnd type="none" w="sm" len="sm"/>
              <a:tailEnd type="none" w="sm" len="sm"/>
            </a:ln>
            <a:effectLst/>
          </p:spPr>
          <p:txBody>
            <a:bodyPr wrap="none"/>
            <a:lstStyle/>
            <a:p>
              <a:endParaRPr lang="en-US" b="1" dirty="0"/>
            </a:p>
          </p:txBody>
        </p:sp>
        <p:cxnSp>
          <p:nvCxnSpPr>
            <p:cNvPr id="915473" name="AutoShape 17"/>
            <p:cNvCxnSpPr>
              <a:cxnSpLocks noChangeShapeType="1"/>
              <a:stCxn id="915463" idx="1"/>
              <a:endCxn id="915460" idx="1"/>
            </p:cNvCxnSpPr>
            <p:nvPr/>
          </p:nvCxnSpPr>
          <p:spPr bwMode="auto">
            <a:xfrm rot="10800000">
              <a:off x="4348163" y="2438400"/>
              <a:ext cx="41275" cy="3683000"/>
            </a:xfrm>
            <a:prstGeom prst="bentConnector3">
              <a:avLst>
                <a:gd name="adj1" fmla="val 5126921"/>
              </a:avLst>
            </a:prstGeom>
            <a:noFill/>
            <a:ln w="9525">
              <a:solidFill>
                <a:schemeClr val="tx1"/>
              </a:solidFill>
              <a:miter lim="800000"/>
              <a:headEnd/>
              <a:tailEnd type="triangle" w="med" len="med"/>
            </a:ln>
            <a:effectLst/>
          </p:spPr>
        </p:cxn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30</a:t>
            </a:fld>
            <a:endParaRPr lang="en-US" dirty="0"/>
          </a:p>
        </p:txBody>
      </p:sp>
    </p:spTree>
    <p:extLst>
      <p:ext uri="{BB962C8B-B14F-4D97-AF65-F5344CB8AC3E}">
        <p14:creationId xmlns:p14="http://schemas.microsoft.com/office/powerpoint/2010/main" xmlns="" val="20065059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14"/>
          <p:cNvSpPr>
            <a:spLocks noChangeArrowheads="1"/>
          </p:cNvSpPr>
          <p:nvPr/>
        </p:nvSpPr>
        <p:spPr bwMode="auto">
          <a:xfrm>
            <a:off x="1912576" y="2643913"/>
            <a:ext cx="349462" cy="937487"/>
          </a:xfrm>
          <a:prstGeom prst="ellipse">
            <a:avLst/>
          </a:prstGeom>
          <a:solidFill>
            <a:schemeClr val="tx1">
              <a:lumMod val="50000"/>
              <a:lumOff val="50000"/>
              <a:alpha val="60001"/>
            </a:schemeClr>
          </a:solidFill>
          <a:ln w="9525">
            <a:noFill/>
            <a:round/>
            <a:headEnd/>
            <a:tailEnd/>
          </a:ln>
          <a:effectLst/>
        </p:spPr>
        <p:txBody>
          <a:bodyPr anchor="ctr">
            <a:spAutoFit/>
          </a:bodyPr>
          <a:lstStyle/>
          <a:p>
            <a:endParaRPr lang="en-US" sz="2800" dirty="0"/>
          </a:p>
        </p:txBody>
      </p:sp>
      <p:sp>
        <p:nvSpPr>
          <p:cNvPr id="1619970" name="Rectangle 2"/>
          <p:cNvSpPr>
            <a:spLocks noGrp="1" noChangeArrowheads="1"/>
          </p:cNvSpPr>
          <p:nvPr>
            <p:ph type="title"/>
          </p:nvPr>
        </p:nvSpPr>
        <p:spPr/>
        <p:txBody>
          <a:bodyPr/>
          <a:lstStyle/>
          <a:p>
            <a:r>
              <a:rPr lang="en-GB" dirty="0" smtClean="0"/>
              <a:t>Plan de </a:t>
            </a:r>
            <a:r>
              <a:rPr lang="en-GB" dirty="0" err="1" smtClean="0"/>
              <a:t>Gestión</a:t>
            </a:r>
            <a:r>
              <a:rPr lang="en-GB" dirty="0" smtClean="0"/>
              <a:t> de </a:t>
            </a:r>
            <a:r>
              <a:rPr lang="en-GB" dirty="0" err="1" smtClean="0"/>
              <a:t>Riesgos</a:t>
            </a:r>
            <a:endParaRPr lang="en-GB" sz="2400" dirty="0"/>
          </a:p>
        </p:txBody>
      </p:sp>
      <p:grpSp>
        <p:nvGrpSpPr>
          <p:cNvPr id="1619971" name="Group 3"/>
          <p:cNvGrpSpPr>
            <a:grpSpLocks/>
          </p:cNvGrpSpPr>
          <p:nvPr/>
        </p:nvGrpSpPr>
        <p:grpSpPr bwMode="auto">
          <a:xfrm>
            <a:off x="516251" y="2592832"/>
            <a:ext cx="8247734" cy="1231084"/>
            <a:chOff x="1282" y="1128"/>
            <a:chExt cx="3847" cy="608"/>
          </a:xfrm>
        </p:grpSpPr>
        <p:sp>
          <p:nvSpPr>
            <p:cNvPr id="1619972" name="AutoShape 4"/>
            <p:cNvSpPr>
              <a:spLocks noChangeArrowheads="1"/>
            </p:cNvSpPr>
            <p:nvPr/>
          </p:nvSpPr>
          <p:spPr bwMode="auto">
            <a:xfrm>
              <a:off x="4926" y="1387"/>
              <a:ext cx="158" cy="349"/>
            </a:xfrm>
            <a:prstGeom prst="flowChartAlternateProcess">
              <a:avLst/>
            </a:prstGeom>
            <a:solidFill>
              <a:srgbClr val="EAEAEA"/>
            </a:solidFill>
            <a:ln w="3175">
              <a:noFill/>
              <a:miter lim="800000"/>
              <a:headEnd/>
              <a:tailEnd/>
            </a:ln>
            <a:effectLst/>
          </p:spPr>
          <p:txBody>
            <a:bodyPr anchor="ctr">
              <a:spAutoFit/>
            </a:bodyPr>
            <a:lstStyle/>
            <a:p>
              <a:endParaRPr lang="en-US" sz="2800" dirty="0"/>
            </a:p>
          </p:txBody>
        </p:sp>
        <p:sp>
          <p:nvSpPr>
            <p:cNvPr id="1619973" name="Oval 5"/>
            <p:cNvSpPr>
              <a:spLocks noChangeArrowheads="1"/>
            </p:cNvSpPr>
            <p:nvPr/>
          </p:nvSpPr>
          <p:spPr bwMode="auto">
            <a:xfrm>
              <a:off x="4922" y="1140"/>
              <a:ext cx="163" cy="463"/>
            </a:xfrm>
            <a:prstGeom prst="ellipse">
              <a:avLst/>
            </a:prstGeom>
            <a:solidFill>
              <a:schemeClr val="bg1">
                <a:lumMod val="65000"/>
              </a:schemeClr>
            </a:solidFill>
            <a:ln w="9525">
              <a:noFill/>
              <a:round/>
              <a:headEnd/>
              <a:tailEnd/>
            </a:ln>
            <a:effectLst/>
          </p:spPr>
          <p:txBody>
            <a:bodyPr anchor="ctr">
              <a:spAutoFit/>
            </a:bodyPr>
            <a:lstStyle/>
            <a:p>
              <a:endParaRPr lang="en-US" sz="2800" dirty="0"/>
            </a:p>
          </p:txBody>
        </p:sp>
        <p:sp>
          <p:nvSpPr>
            <p:cNvPr id="1619974" name="AutoShape 6"/>
            <p:cNvSpPr>
              <a:spLocks noChangeArrowheads="1"/>
            </p:cNvSpPr>
            <p:nvPr/>
          </p:nvSpPr>
          <p:spPr bwMode="auto">
            <a:xfrm>
              <a:off x="4252" y="1363"/>
              <a:ext cx="783" cy="365"/>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endParaRPr lang="en-US" sz="2800" dirty="0"/>
            </a:p>
          </p:txBody>
        </p:sp>
        <p:sp>
          <p:nvSpPr>
            <p:cNvPr id="1619975" name="AutoShape 7"/>
            <p:cNvSpPr>
              <a:spLocks noChangeArrowheads="1"/>
            </p:cNvSpPr>
            <p:nvPr/>
          </p:nvSpPr>
          <p:spPr bwMode="auto">
            <a:xfrm>
              <a:off x="4163" y="1381"/>
              <a:ext cx="168" cy="349"/>
            </a:xfrm>
            <a:prstGeom prst="flowChartAlternateProcess">
              <a:avLst/>
            </a:prstGeom>
            <a:gradFill rotWithShape="1">
              <a:gsLst>
                <a:gs pos="0">
                  <a:srgbClr val="EAEAEA">
                    <a:gamma/>
                    <a:shade val="96078"/>
                    <a:invGamma/>
                    <a:alpha val="60001"/>
                  </a:srgbClr>
                </a:gs>
                <a:gs pos="100000">
                  <a:srgbClr val="EAEAEA"/>
                </a:gs>
              </a:gsLst>
              <a:lin ang="0" scaled="1"/>
            </a:gradFill>
            <a:ln w="3175">
              <a:noFill/>
              <a:miter lim="800000"/>
              <a:headEnd/>
              <a:tailEnd/>
            </a:ln>
            <a:effectLst/>
          </p:spPr>
          <p:txBody>
            <a:bodyPr anchor="ctr">
              <a:spAutoFit/>
            </a:bodyPr>
            <a:lstStyle/>
            <a:p>
              <a:endParaRPr lang="en-US" sz="2800" dirty="0"/>
            </a:p>
          </p:txBody>
        </p:sp>
        <p:sp>
          <p:nvSpPr>
            <p:cNvPr id="1619976" name="Oval 8"/>
            <p:cNvSpPr>
              <a:spLocks noChangeArrowheads="1"/>
            </p:cNvSpPr>
            <p:nvPr/>
          </p:nvSpPr>
          <p:spPr bwMode="auto">
            <a:xfrm>
              <a:off x="4158" y="1134"/>
              <a:ext cx="174" cy="463"/>
            </a:xfrm>
            <a:prstGeom prst="ellipse">
              <a:avLst/>
            </a:prstGeom>
            <a:solidFill>
              <a:srgbClr val="7F7F7F">
                <a:alpha val="60001"/>
              </a:srgbClr>
            </a:solidFill>
            <a:ln w="9525">
              <a:noFill/>
              <a:round/>
              <a:headEnd/>
              <a:tailEnd/>
            </a:ln>
            <a:effectLst/>
          </p:spPr>
          <p:txBody>
            <a:bodyPr anchor="ctr">
              <a:spAutoFit/>
            </a:bodyPr>
            <a:lstStyle/>
            <a:p>
              <a:endParaRPr lang="en-US" sz="2800" dirty="0"/>
            </a:p>
          </p:txBody>
        </p:sp>
        <p:sp>
          <p:nvSpPr>
            <p:cNvPr id="1619977" name="AutoShape 9"/>
            <p:cNvSpPr>
              <a:spLocks noChangeArrowheads="1"/>
            </p:cNvSpPr>
            <p:nvPr/>
          </p:nvSpPr>
          <p:spPr bwMode="auto">
            <a:xfrm>
              <a:off x="3437" y="1359"/>
              <a:ext cx="856" cy="365"/>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anchor="ctr">
              <a:spAutoFit/>
            </a:bodyPr>
            <a:lstStyle/>
            <a:p>
              <a:endParaRPr lang="en-US" sz="2800" dirty="0"/>
            </a:p>
          </p:txBody>
        </p:sp>
        <p:sp>
          <p:nvSpPr>
            <p:cNvPr id="1619978" name="AutoShape 10"/>
            <p:cNvSpPr>
              <a:spLocks noChangeArrowheads="1"/>
            </p:cNvSpPr>
            <p:nvPr/>
          </p:nvSpPr>
          <p:spPr bwMode="auto">
            <a:xfrm>
              <a:off x="3358" y="1379"/>
              <a:ext cx="158" cy="349"/>
            </a:xfrm>
            <a:prstGeom prst="flowChartAlternateProcess">
              <a:avLst/>
            </a:prstGeom>
            <a:gradFill rotWithShape="1">
              <a:gsLst>
                <a:gs pos="0">
                  <a:srgbClr val="EAEAEA">
                    <a:gamma/>
                    <a:shade val="96078"/>
                    <a:invGamma/>
                    <a:alpha val="60001"/>
                  </a:srgbClr>
                </a:gs>
                <a:gs pos="100000">
                  <a:srgbClr val="EAEAEA"/>
                </a:gs>
              </a:gsLst>
              <a:lin ang="0" scaled="1"/>
            </a:gradFill>
            <a:ln w="3175">
              <a:noFill/>
              <a:miter lim="800000"/>
              <a:headEnd/>
              <a:tailEnd/>
            </a:ln>
            <a:effectLst/>
          </p:spPr>
          <p:txBody>
            <a:bodyPr anchor="ctr">
              <a:spAutoFit/>
            </a:bodyPr>
            <a:lstStyle/>
            <a:p>
              <a:endParaRPr lang="en-US" sz="2800" dirty="0"/>
            </a:p>
          </p:txBody>
        </p:sp>
        <p:sp>
          <p:nvSpPr>
            <p:cNvPr id="1619979" name="Oval 11"/>
            <p:cNvSpPr>
              <a:spLocks noChangeArrowheads="1"/>
            </p:cNvSpPr>
            <p:nvPr/>
          </p:nvSpPr>
          <p:spPr bwMode="auto">
            <a:xfrm>
              <a:off x="3354" y="1132"/>
              <a:ext cx="163" cy="463"/>
            </a:xfrm>
            <a:prstGeom prst="ellipse">
              <a:avLst/>
            </a:prstGeom>
            <a:solidFill>
              <a:srgbClr val="7F7F7F">
                <a:alpha val="60001"/>
              </a:srgbClr>
            </a:solidFill>
            <a:ln w="9525">
              <a:noFill/>
              <a:round/>
              <a:headEnd/>
              <a:tailEnd/>
            </a:ln>
            <a:effectLst/>
          </p:spPr>
          <p:txBody>
            <a:bodyPr anchor="ctr">
              <a:spAutoFit/>
            </a:bodyPr>
            <a:lstStyle/>
            <a:p>
              <a:endParaRPr lang="en-US" sz="2800" dirty="0"/>
            </a:p>
          </p:txBody>
        </p:sp>
        <p:sp>
          <p:nvSpPr>
            <p:cNvPr id="1619980" name="AutoShape 12"/>
            <p:cNvSpPr>
              <a:spLocks noChangeArrowheads="1"/>
            </p:cNvSpPr>
            <p:nvPr/>
          </p:nvSpPr>
          <p:spPr bwMode="auto">
            <a:xfrm>
              <a:off x="2692" y="1355"/>
              <a:ext cx="783" cy="365"/>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endParaRPr lang="en-US" sz="2800" dirty="0"/>
            </a:p>
          </p:txBody>
        </p:sp>
        <p:sp>
          <p:nvSpPr>
            <p:cNvPr id="1619981" name="AutoShape 13"/>
            <p:cNvSpPr>
              <a:spLocks noChangeArrowheads="1"/>
            </p:cNvSpPr>
            <p:nvPr/>
          </p:nvSpPr>
          <p:spPr bwMode="auto">
            <a:xfrm>
              <a:off x="2726" y="1375"/>
              <a:ext cx="157" cy="349"/>
            </a:xfrm>
            <a:prstGeom prst="flowChartAlternateProcess">
              <a:avLst/>
            </a:prstGeom>
            <a:gradFill rotWithShape="1">
              <a:gsLst>
                <a:gs pos="0">
                  <a:srgbClr val="EAEAEA">
                    <a:gamma/>
                    <a:shade val="96078"/>
                    <a:invGamma/>
                    <a:alpha val="60001"/>
                  </a:srgbClr>
                </a:gs>
                <a:gs pos="100000">
                  <a:srgbClr val="EAEAEA"/>
                </a:gs>
              </a:gsLst>
              <a:lin ang="0" scaled="1"/>
            </a:gradFill>
            <a:ln w="3175">
              <a:noFill/>
              <a:miter lim="800000"/>
              <a:headEnd/>
              <a:tailEnd/>
            </a:ln>
            <a:effectLst/>
          </p:spPr>
          <p:txBody>
            <a:bodyPr anchor="ctr">
              <a:spAutoFit/>
            </a:bodyPr>
            <a:lstStyle/>
            <a:p>
              <a:endParaRPr lang="en-US" sz="2800" dirty="0"/>
            </a:p>
          </p:txBody>
        </p:sp>
        <p:sp>
          <p:nvSpPr>
            <p:cNvPr id="1619982" name="Oval 14"/>
            <p:cNvSpPr>
              <a:spLocks noChangeArrowheads="1"/>
            </p:cNvSpPr>
            <p:nvPr/>
          </p:nvSpPr>
          <p:spPr bwMode="auto">
            <a:xfrm>
              <a:off x="2713" y="1128"/>
              <a:ext cx="163" cy="463"/>
            </a:xfrm>
            <a:prstGeom prst="ellipse">
              <a:avLst/>
            </a:prstGeom>
            <a:solidFill>
              <a:srgbClr val="7F7F7F">
                <a:alpha val="60001"/>
              </a:srgbClr>
            </a:solidFill>
            <a:ln w="9525">
              <a:noFill/>
              <a:round/>
              <a:headEnd/>
              <a:tailEnd/>
            </a:ln>
            <a:effectLst/>
          </p:spPr>
          <p:txBody>
            <a:bodyPr anchor="ctr">
              <a:spAutoFit/>
            </a:bodyPr>
            <a:lstStyle/>
            <a:p>
              <a:endParaRPr lang="en-US" sz="2800" dirty="0"/>
            </a:p>
          </p:txBody>
        </p:sp>
        <p:sp>
          <p:nvSpPr>
            <p:cNvPr id="1619983" name="AutoShape 15"/>
            <p:cNvSpPr>
              <a:spLocks noChangeArrowheads="1"/>
            </p:cNvSpPr>
            <p:nvPr/>
          </p:nvSpPr>
          <p:spPr bwMode="auto">
            <a:xfrm>
              <a:off x="1854" y="1355"/>
              <a:ext cx="989" cy="365"/>
            </a:xfrm>
            <a:prstGeom prst="flowChartAlternateProcess">
              <a:avLst/>
            </a:prstGeom>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en-US" sz="2800" dirty="0"/>
            </a:p>
          </p:txBody>
        </p:sp>
        <p:sp>
          <p:nvSpPr>
            <p:cNvPr id="1619987" name="Text Box 19"/>
            <p:cNvSpPr txBox="1">
              <a:spLocks noChangeArrowheads="1"/>
            </p:cNvSpPr>
            <p:nvPr/>
          </p:nvSpPr>
          <p:spPr bwMode="auto">
            <a:xfrm>
              <a:off x="2015" y="1418"/>
              <a:ext cx="844" cy="182"/>
            </a:xfrm>
            <a:prstGeom prst="rect">
              <a:avLst/>
            </a:prstGeom>
            <a:noFill/>
            <a:ln w="9525">
              <a:noFill/>
              <a:miter lim="800000"/>
              <a:headEnd/>
              <a:tailEnd/>
            </a:ln>
            <a:effectLst/>
          </p:spPr>
          <p:txBody>
            <a:bodyPr>
              <a:spAutoFit/>
            </a:bodyPr>
            <a:lstStyle/>
            <a:p>
              <a:r>
                <a:rPr lang="en-GB" b="1" dirty="0" err="1" smtClean="0">
                  <a:latin typeface="+mn-lt"/>
                </a:rPr>
                <a:t>Organización</a:t>
              </a:r>
              <a:endParaRPr lang="en-GB" b="1" dirty="0">
                <a:latin typeface="+mn-lt"/>
              </a:endParaRPr>
            </a:p>
          </p:txBody>
        </p:sp>
        <p:sp>
          <p:nvSpPr>
            <p:cNvPr id="1619988" name="Text Box 20"/>
            <p:cNvSpPr txBox="1">
              <a:spLocks noChangeArrowheads="1"/>
            </p:cNvSpPr>
            <p:nvPr/>
          </p:nvSpPr>
          <p:spPr bwMode="auto">
            <a:xfrm>
              <a:off x="2818" y="1418"/>
              <a:ext cx="703" cy="182"/>
            </a:xfrm>
            <a:prstGeom prst="rect">
              <a:avLst/>
            </a:prstGeom>
            <a:noFill/>
            <a:ln w="9525">
              <a:noFill/>
              <a:miter lim="800000"/>
              <a:headEnd/>
              <a:tailEnd/>
            </a:ln>
            <a:effectLst/>
          </p:spPr>
          <p:txBody>
            <a:bodyPr wrap="square">
              <a:spAutoFit/>
            </a:bodyPr>
            <a:lstStyle/>
            <a:p>
              <a:r>
                <a:rPr lang="en-GB" b="1" dirty="0" err="1" smtClean="0">
                  <a:latin typeface="+mn-lt"/>
                </a:rPr>
                <a:t>Presupuestos</a:t>
              </a:r>
              <a:endParaRPr lang="en-GB" b="1" dirty="0">
                <a:latin typeface="+mn-lt"/>
              </a:endParaRPr>
            </a:p>
          </p:txBody>
        </p:sp>
        <p:sp>
          <p:nvSpPr>
            <p:cNvPr id="1619984" name="AutoShape 16"/>
            <p:cNvSpPr>
              <a:spLocks noChangeArrowheads="1"/>
            </p:cNvSpPr>
            <p:nvPr/>
          </p:nvSpPr>
          <p:spPr bwMode="auto">
            <a:xfrm>
              <a:off x="1301" y="1353"/>
              <a:ext cx="732" cy="365"/>
            </a:xfrm>
            <a:prstGeom prst="flowChartAlternateProcess">
              <a:avLst/>
            </a:prstGeom>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endParaRPr lang="en-US" sz="2800" dirty="0"/>
            </a:p>
          </p:txBody>
        </p:sp>
        <p:sp>
          <p:nvSpPr>
            <p:cNvPr id="1619989" name="Text Box 21"/>
            <p:cNvSpPr txBox="1">
              <a:spLocks noChangeArrowheads="1"/>
            </p:cNvSpPr>
            <p:nvPr/>
          </p:nvSpPr>
          <p:spPr bwMode="auto">
            <a:xfrm>
              <a:off x="3494" y="1372"/>
              <a:ext cx="861" cy="31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r>
                <a:rPr lang="en-GB" b="1" dirty="0" err="1" smtClean="0">
                  <a:solidFill>
                    <a:schemeClr val="tx1"/>
                  </a:solidFill>
                  <a:latin typeface="+mn-lt"/>
                </a:rPr>
                <a:t>Herramientas</a:t>
              </a:r>
              <a:r>
                <a:rPr lang="en-GB" b="1" dirty="0" smtClean="0">
                  <a:solidFill>
                    <a:schemeClr val="tx1"/>
                  </a:solidFill>
                  <a:latin typeface="+mn-lt"/>
                </a:rPr>
                <a:t> y </a:t>
              </a:r>
              <a:r>
                <a:rPr lang="en-GB" b="1" dirty="0" err="1" smtClean="0">
                  <a:solidFill>
                    <a:schemeClr val="tx1"/>
                  </a:solidFill>
                  <a:latin typeface="+mn-lt"/>
                </a:rPr>
                <a:t>Técnicas</a:t>
              </a:r>
              <a:endParaRPr lang="en-GB" b="1" dirty="0">
                <a:solidFill>
                  <a:schemeClr val="tx1"/>
                </a:solidFill>
                <a:latin typeface="+mn-lt"/>
              </a:endParaRPr>
            </a:p>
          </p:txBody>
        </p:sp>
        <p:sp>
          <p:nvSpPr>
            <p:cNvPr id="1619990" name="Text Box 22"/>
            <p:cNvSpPr txBox="1">
              <a:spLocks noChangeArrowheads="1"/>
            </p:cNvSpPr>
            <p:nvPr/>
          </p:nvSpPr>
          <p:spPr bwMode="auto">
            <a:xfrm>
              <a:off x="4400" y="1418"/>
              <a:ext cx="729" cy="182"/>
            </a:xfrm>
            <a:prstGeom prst="rect">
              <a:avLst/>
            </a:prstGeom>
            <a:noFill/>
            <a:ln w="9525">
              <a:noFill/>
              <a:miter lim="800000"/>
              <a:headEnd/>
              <a:tailEnd/>
            </a:ln>
            <a:effectLst/>
          </p:spPr>
          <p:txBody>
            <a:bodyPr>
              <a:spAutoFit/>
            </a:bodyPr>
            <a:lstStyle/>
            <a:p>
              <a:r>
                <a:rPr lang="en-GB" b="1" dirty="0" err="1" smtClean="0">
                  <a:latin typeface="+mn-lt"/>
                </a:rPr>
                <a:t>Plantillas</a:t>
              </a:r>
              <a:endParaRPr lang="en-GB" b="1" dirty="0">
                <a:latin typeface="+mn-lt"/>
              </a:endParaRPr>
            </a:p>
          </p:txBody>
        </p:sp>
        <p:sp>
          <p:nvSpPr>
            <p:cNvPr id="1619991" name="Text Box 23"/>
            <p:cNvSpPr txBox="1">
              <a:spLocks noChangeArrowheads="1"/>
            </p:cNvSpPr>
            <p:nvPr/>
          </p:nvSpPr>
          <p:spPr bwMode="auto">
            <a:xfrm>
              <a:off x="1282" y="1418"/>
              <a:ext cx="749" cy="182"/>
            </a:xfrm>
            <a:prstGeom prst="rect">
              <a:avLst/>
            </a:prstGeom>
            <a:noFill/>
            <a:ln w="9525">
              <a:noFill/>
              <a:miter lim="800000"/>
              <a:headEnd/>
              <a:tailEnd/>
            </a:ln>
            <a:effectLst/>
          </p:spPr>
          <p:txBody>
            <a:bodyPr>
              <a:spAutoFit/>
            </a:bodyPr>
            <a:lstStyle/>
            <a:p>
              <a:r>
                <a:rPr lang="en-GB" b="1" dirty="0" err="1" smtClean="0">
                  <a:latin typeface="+mn-lt"/>
                </a:rPr>
                <a:t>Estrategia</a:t>
              </a:r>
              <a:endParaRPr lang="en-GB" b="1" dirty="0">
                <a:latin typeface="+mn-lt"/>
              </a:endParaRPr>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31</a:t>
            </a:fld>
            <a:endParaRPr lang="en-US" dirty="0"/>
          </a:p>
        </p:txBody>
      </p:sp>
    </p:spTree>
    <p:extLst>
      <p:ext uri="{BB962C8B-B14F-4D97-AF65-F5344CB8AC3E}">
        <p14:creationId xmlns:p14="http://schemas.microsoft.com/office/powerpoint/2010/main" xmlns="" val="2157419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GB" dirty="0" err="1" smtClean="0"/>
              <a:t>Métodos</a:t>
            </a:r>
            <a:r>
              <a:rPr lang="en-GB" dirty="0" smtClean="0"/>
              <a:t> de </a:t>
            </a:r>
            <a:r>
              <a:rPr lang="en-GB" dirty="0" err="1" smtClean="0"/>
              <a:t>Identificación</a:t>
            </a:r>
            <a:r>
              <a:rPr lang="en-GB" dirty="0" smtClean="0"/>
              <a:t> de </a:t>
            </a:r>
            <a:r>
              <a:rPr lang="en-GB" dirty="0" err="1" smtClean="0"/>
              <a:t>Riesgos</a:t>
            </a:r>
            <a:endParaRPr lang="en-GB" dirty="0"/>
          </a:p>
        </p:txBody>
      </p:sp>
      <p:sp>
        <p:nvSpPr>
          <p:cNvPr id="919555" name="Rectangle 3"/>
          <p:cNvSpPr>
            <a:spLocks noGrp="1" noChangeArrowheads="1"/>
          </p:cNvSpPr>
          <p:nvPr>
            <p:ph type="body" idx="1"/>
          </p:nvPr>
        </p:nvSpPr>
        <p:spPr>
          <a:xfrm>
            <a:off x="644374" y="1411518"/>
            <a:ext cx="7195038" cy="4495800"/>
          </a:xfrm>
        </p:spPr>
        <p:txBody>
          <a:bodyPr>
            <a:normAutofit lnSpcReduction="10000"/>
          </a:bodyPr>
          <a:lstStyle/>
          <a:p>
            <a:r>
              <a:rPr lang="en-GB" dirty="0" err="1" smtClean="0"/>
              <a:t>Análisis</a:t>
            </a:r>
            <a:r>
              <a:rPr lang="en-GB" dirty="0" smtClean="0"/>
              <a:t> de </a:t>
            </a:r>
            <a:r>
              <a:rPr lang="en-GB" dirty="0" err="1" smtClean="0"/>
              <a:t>Impacto</a:t>
            </a:r>
            <a:r>
              <a:rPr lang="en-GB" dirty="0" smtClean="0"/>
              <a:t> P5</a:t>
            </a:r>
          </a:p>
          <a:p>
            <a:r>
              <a:rPr lang="en-GB" dirty="0" smtClean="0"/>
              <a:t>Workshops/</a:t>
            </a:r>
            <a:r>
              <a:rPr lang="en-GB" dirty="0" err="1" smtClean="0"/>
              <a:t>Talleres</a:t>
            </a:r>
            <a:endParaRPr lang="en-GB" dirty="0" smtClean="0"/>
          </a:p>
          <a:p>
            <a:r>
              <a:rPr lang="en-GB" dirty="0" err="1" smtClean="0"/>
              <a:t>Revisiones</a:t>
            </a:r>
            <a:r>
              <a:rPr lang="en-GB" dirty="0" smtClean="0"/>
              <a:t> Post </a:t>
            </a:r>
            <a:r>
              <a:rPr lang="en-GB" dirty="0" err="1" smtClean="0"/>
              <a:t>Proyectos</a:t>
            </a:r>
            <a:endParaRPr lang="en-GB" dirty="0" smtClean="0"/>
          </a:p>
          <a:p>
            <a:r>
              <a:rPr lang="en-GB" dirty="0" err="1" smtClean="0"/>
              <a:t>Listados</a:t>
            </a:r>
            <a:r>
              <a:rPr lang="en-GB" dirty="0" smtClean="0"/>
              <a:t> de </a:t>
            </a:r>
            <a:r>
              <a:rPr lang="en-GB" dirty="0" err="1" smtClean="0"/>
              <a:t>Verificación</a:t>
            </a:r>
            <a:r>
              <a:rPr lang="en-GB" dirty="0" smtClean="0"/>
              <a:t> </a:t>
            </a:r>
            <a:r>
              <a:rPr lang="en-GB" dirty="0" err="1" smtClean="0"/>
              <a:t>Rápida</a:t>
            </a:r>
            <a:endParaRPr lang="en-GB" dirty="0" smtClean="0"/>
          </a:p>
          <a:p>
            <a:r>
              <a:rPr lang="en-GB" dirty="0" err="1" smtClean="0"/>
              <a:t>Tormenta</a:t>
            </a:r>
            <a:r>
              <a:rPr lang="en-GB" dirty="0" smtClean="0"/>
              <a:t> de ideas</a:t>
            </a:r>
          </a:p>
          <a:p>
            <a:r>
              <a:rPr lang="en-GB" dirty="0" err="1" smtClean="0"/>
              <a:t>Análisis</a:t>
            </a:r>
            <a:r>
              <a:rPr lang="en-GB" dirty="0" smtClean="0"/>
              <a:t> de </a:t>
            </a:r>
            <a:r>
              <a:rPr lang="en-GB" dirty="0" err="1" smtClean="0"/>
              <a:t>Supuestos</a:t>
            </a:r>
            <a:endParaRPr lang="en-GB" dirty="0" smtClean="0"/>
          </a:p>
          <a:p>
            <a:r>
              <a:rPr lang="en-GB" dirty="0" err="1" smtClean="0"/>
              <a:t>Análisis</a:t>
            </a:r>
            <a:r>
              <a:rPr lang="en-GB" dirty="0" smtClean="0"/>
              <a:t> FODA/</a:t>
            </a:r>
            <a:r>
              <a:rPr lang="en-GB" dirty="0" err="1" smtClean="0"/>
              <a:t>Análisis</a:t>
            </a:r>
            <a:r>
              <a:rPr lang="en-GB" dirty="0" smtClean="0"/>
              <a:t> PESTLE</a:t>
            </a:r>
          </a:p>
          <a:p>
            <a:r>
              <a:rPr lang="en-GB" dirty="0" err="1" smtClean="0"/>
              <a:t>Entrevistas</a:t>
            </a:r>
            <a:endParaRPr lang="en-GB" dirty="0" smtClean="0"/>
          </a:p>
          <a:p>
            <a:r>
              <a:rPr lang="en-GB" dirty="0" err="1" smtClean="0"/>
              <a:t>Análisis</a:t>
            </a:r>
            <a:r>
              <a:rPr lang="en-GB" dirty="0" smtClean="0"/>
              <a:t> </a:t>
            </a:r>
            <a:r>
              <a:rPr lang="en-GB" dirty="0" err="1" smtClean="0"/>
              <a:t>Causa</a:t>
            </a:r>
            <a:r>
              <a:rPr lang="en-GB" dirty="0" smtClean="0"/>
              <a:t> y </a:t>
            </a:r>
            <a:r>
              <a:rPr lang="en-GB" dirty="0" err="1" smtClean="0"/>
              <a:t>Efecto</a:t>
            </a:r>
            <a:endParaRPr lang="en-GB" dirty="0" smtClean="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32</a:t>
            </a:fld>
            <a:endParaRPr lang="en-US" dirty="0"/>
          </a:p>
        </p:txBody>
      </p:sp>
    </p:spTree>
    <p:extLst>
      <p:ext uri="{BB962C8B-B14F-4D97-AF65-F5344CB8AC3E}">
        <p14:creationId xmlns:p14="http://schemas.microsoft.com/office/powerpoint/2010/main" xmlns="" val="11305298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p:txBody>
          <a:bodyPr/>
          <a:lstStyle/>
          <a:p>
            <a:r>
              <a:rPr lang="en-GB" dirty="0"/>
              <a:t>Risk Register</a:t>
            </a:r>
            <a:endParaRPr lang="en-GB" sz="2400" dirty="0"/>
          </a:p>
        </p:txBody>
      </p:sp>
      <p:grpSp>
        <p:nvGrpSpPr>
          <p:cNvPr id="1622019" name="Group 3"/>
          <p:cNvGrpSpPr>
            <a:grpSpLocks/>
          </p:cNvGrpSpPr>
          <p:nvPr/>
        </p:nvGrpSpPr>
        <p:grpSpPr bwMode="auto">
          <a:xfrm>
            <a:off x="838200" y="900018"/>
            <a:ext cx="7127631" cy="4357687"/>
            <a:chOff x="1035" y="903"/>
            <a:chExt cx="4490" cy="2745"/>
          </a:xfrm>
        </p:grpSpPr>
        <p:sp>
          <p:nvSpPr>
            <p:cNvPr id="1622020" name="Rectangle 4"/>
            <p:cNvSpPr>
              <a:spLocks noChangeArrowheads="1"/>
            </p:cNvSpPr>
            <p:nvPr/>
          </p:nvSpPr>
          <p:spPr bwMode="auto">
            <a:xfrm>
              <a:off x="1035" y="903"/>
              <a:ext cx="4490" cy="2745"/>
            </a:xfrm>
            <a:prstGeom prst="rect">
              <a:avLst/>
            </a:prstGeom>
            <a:solidFill>
              <a:srgbClr val="FFFFCC"/>
            </a:solidFill>
            <a:ln w="9525">
              <a:solidFill>
                <a:srgbClr val="5F5F5F"/>
              </a:solidFill>
              <a:miter lim="800000"/>
              <a:headEnd/>
              <a:tailEnd/>
            </a:ln>
            <a:effectLst>
              <a:outerShdw dist="107763" dir="2700000" algn="ctr" rotWithShape="0">
                <a:schemeClr val="bg2">
                  <a:alpha val="50000"/>
                </a:schemeClr>
              </a:outerShdw>
            </a:effectLst>
          </p:spPr>
          <p:txBody>
            <a:bodyPr wrap="none" anchor="ctr"/>
            <a:lstStyle/>
            <a:p>
              <a:endParaRPr lang="en-US" dirty="0"/>
            </a:p>
          </p:txBody>
        </p:sp>
        <p:sp>
          <p:nvSpPr>
            <p:cNvPr id="1622021" name="Oval 5"/>
            <p:cNvSpPr>
              <a:spLocks noChangeArrowheads="1"/>
            </p:cNvSpPr>
            <p:nvPr/>
          </p:nvSpPr>
          <p:spPr bwMode="auto">
            <a:xfrm>
              <a:off x="1478" y="1009"/>
              <a:ext cx="128" cy="12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22022" name="Oval 6"/>
            <p:cNvSpPr>
              <a:spLocks noChangeArrowheads="1"/>
            </p:cNvSpPr>
            <p:nvPr/>
          </p:nvSpPr>
          <p:spPr bwMode="auto">
            <a:xfrm>
              <a:off x="2643" y="1001"/>
              <a:ext cx="128" cy="12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22023" name="Oval 7"/>
            <p:cNvSpPr>
              <a:spLocks noChangeArrowheads="1"/>
            </p:cNvSpPr>
            <p:nvPr/>
          </p:nvSpPr>
          <p:spPr bwMode="auto">
            <a:xfrm>
              <a:off x="3810" y="1001"/>
              <a:ext cx="128" cy="12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22024" name="Oval 8"/>
            <p:cNvSpPr>
              <a:spLocks noChangeArrowheads="1"/>
            </p:cNvSpPr>
            <p:nvPr/>
          </p:nvSpPr>
          <p:spPr bwMode="auto">
            <a:xfrm>
              <a:off x="4976" y="1009"/>
              <a:ext cx="128" cy="128"/>
            </a:xfrm>
            <a:prstGeom prst="ellipse">
              <a:avLst/>
            </a:prstGeom>
            <a:solidFill>
              <a:schemeClr val="tx1"/>
            </a:solidFill>
            <a:ln w="9525">
              <a:solidFill>
                <a:schemeClr val="tx1"/>
              </a:solidFill>
              <a:round/>
              <a:headEnd/>
              <a:tailEnd/>
            </a:ln>
            <a:effectLst/>
          </p:spPr>
          <p:txBody>
            <a:bodyPr wrap="none" anchor="ctr"/>
            <a:lstStyle/>
            <a:p>
              <a:endParaRPr lang="en-US" dirty="0"/>
            </a:p>
          </p:txBody>
        </p:sp>
        <p:sp>
          <p:nvSpPr>
            <p:cNvPr id="1622025" name="Rectangle 9"/>
            <p:cNvSpPr>
              <a:spLocks noChangeArrowheads="1"/>
            </p:cNvSpPr>
            <p:nvPr/>
          </p:nvSpPr>
          <p:spPr bwMode="auto">
            <a:xfrm>
              <a:off x="3156" y="1346"/>
              <a:ext cx="3" cy="3"/>
            </a:xfrm>
            <a:prstGeom prst="rect">
              <a:avLst/>
            </a:prstGeom>
            <a:solidFill>
              <a:srgbClr val="000000"/>
            </a:solidFill>
            <a:ln w="9525">
              <a:noFill/>
              <a:miter lim="800000"/>
              <a:headEnd/>
              <a:tailEnd/>
            </a:ln>
          </p:spPr>
          <p:txBody>
            <a:bodyPr/>
            <a:lstStyle/>
            <a:p>
              <a:endParaRPr lang="en-US" dirty="0"/>
            </a:p>
          </p:txBody>
        </p:sp>
        <p:sp>
          <p:nvSpPr>
            <p:cNvPr id="1622026" name="Rectangle 10"/>
            <p:cNvSpPr>
              <a:spLocks noChangeArrowheads="1"/>
            </p:cNvSpPr>
            <p:nvPr/>
          </p:nvSpPr>
          <p:spPr bwMode="auto">
            <a:xfrm>
              <a:off x="3156" y="1480"/>
              <a:ext cx="3" cy="3"/>
            </a:xfrm>
            <a:prstGeom prst="rect">
              <a:avLst/>
            </a:prstGeom>
            <a:solidFill>
              <a:srgbClr val="000000"/>
            </a:solidFill>
            <a:ln w="9525">
              <a:noFill/>
              <a:miter lim="800000"/>
              <a:headEnd/>
              <a:tailEnd/>
            </a:ln>
          </p:spPr>
          <p:txBody>
            <a:bodyPr/>
            <a:lstStyle/>
            <a:p>
              <a:endParaRPr lang="en-US" dirty="0"/>
            </a:p>
          </p:txBody>
        </p:sp>
        <p:sp>
          <p:nvSpPr>
            <p:cNvPr id="1622027" name="Rectangle 11"/>
            <p:cNvSpPr>
              <a:spLocks noChangeArrowheads="1"/>
            </p:cNvSpPr>
            <p:nvPr/>
          </p:nvSpPr>
          <p:spPr bwMode="auto">
            <a:xfrm>
              <a:off x="4332" y="1364"/>
              <a:ext cx="3" cy="131"/>
            </a:xfrm>
            <a:prstGeom prst="rect">
              <a:avLst/>
            </a:prstGeom>
            <a:solidFill>
              <a:srgbClr val="000000"/>
            </a:solidFill>
            <a:ln w="9525">
              <a:noFill/>
              <a:miter lim="800000"/>
              <a:headEnd/>
              <a:tailEnd/>
            </a:ln>
          </p:spPr>
          <p:txBody>
            <a:bodyPr/>
            <a:lstStyle/>
            <a:p>
              <a:endParaRPr lang="en-US" dirty="0"/>
            </a:p>
          </p:txBody>
        </p:sp>
        <p:sp>
          <p:nvSpPr>
            <p:cNvPr id="1622028" name="Rectangle 12"/>
            <p:cNvSpPr>
              <a:spLocks noChangeArrowheads="1"/>
            </p:cNvSpPr>
            <p:nvPr/>
          </p:nvSpPr>
          <p:spPr bwMode="auto">
            <a:xfrm>
              <a:off x="1096" y="1203"/>
              <a:ext cx="4378" cy="2385"/>
            </a:xfrm>
            <a:prstGeom prst="rect">
              <a:avLst/>
            </a:prstGeom>
            <a:solidFill>
              <a:schemeClr val="bg1"/>
            </a:solidFill>
            <a:ln w="9525">
              <a:noFill/>
              <a:miter lim="800000"/>
              <a:headEnd/>
              <a:tailEnd/>
            </a:ln>
            <a:effectLst/>
          </p:spPr>
          <p:txBody>
            <a:bodyPr wrap="none" anchor="ctr"/>
            <a:lstStyle/>
            <a:p>
              <a:endParaRPr lang="en-US" dirty="0"/>
            </a:p>
          </p:txBody>
        </p:sp>
        <p:sp>
          <p:nvSpPr>
            <p:cNvPr id="1622029" name="Rectangle 13"/>
            <p:cNvSpPr>
              <a:spLocks noChangeArrowheads="1"/>
            </p:cNvSpPr>
            <p:nvPr/>
          </p:nvSpPr>
          <p:spPr bwMode="auto">
            <a:xfrm>
              <a:off x="3059" y="1228"/>
              <a:ext cx="568" cy="107"/>
            </a:xfrm>
            <a:prstGeom prst="rect">
              <a:avLst/>
            </a:prstGeom>
            <a:noFill/>
            <a:ln w="9525">
              <a:noFill/>
              <a:miter lim="800000"/>
              <a:headEnd/>
              <a:tailEnd/>
            </a:ln>
          </p:spPr>
          <p:txBody>
            <a:bodyPr wrap="none" lIns="0" tIns="0" rIns="0" bIns="0">
              <a:spAutoFit/>
            </a:bodyPr>
            <a:lstStyle/>
            <a:p>
              <a:pPr algn="l"/>
              <a:r>
                <a:rPr lang="en-GB" sz="1100" b="1" i="1" dirty="0">
                  <a:solidFill>
                    <a:srgbClr val="000000"/>
                  </a:solidFill>
                  <a:latin typeface="Arial" pitchFamily="34" charset="0"/>
                </a:rPr>
                <a:t>Risk Register</a:t>
              </a:r>
              <a:endParaRPr lang="en-GB" sz="2000" dirty="0">
                <a:latin typeface="Arial" pitchFamily="34" charset="0"/>
              </a:endParaRPr>
            </a:p>
          </p:txBody>
        </p:sp>
        <p:sp>
          <p:nvSpPr>
            <p:cNvPr id="1622030" name="Rectangle 14"/>
            <p:cNvSpPr>
              <a:spLocks noChangeArrowheads="1"/>
            </p:cNvSpPr>
            <p:nvPr/>
          </p:nvSpPr>
          <p:spPr bwMode="auto">
            <a:xfrm>
              <a:off x="1134" y="1382"/>
              <a:ext cx="246" cy="87"/>
            </a:xfrm>
            <a:prstGeom prst="rect">
              <a:avLst/>
            </a:prstGeom>
            <a:noFill/>
            <a:ln w="9525">
              <a:noFill/>
              <a:miter lim="800000"/>
              <a:headEnd/>
              <a:tailEnd/>
            </a:ln>
          </p:spPr>
          <p:txBody>
            <a:bodyPr wrap="none" lIns="0" tIns="0" rIns="0" bIns="0">
              <a:spAutoFit/>
            </a:bodyPr>
            <a:lstStyle/>
            <a:p>
              <a:pPr algn="l"/>
              <a:r>
                <a:rPr lang="en-GB" sz="900" dirty="0">
                  <a:solidFill>
                    <a:srgbClr val="000000"/>
                  </a:solidFill>
                  <a:latin typeface="Arial" pitchFamily="34" charset="0"/>
                </a:rPr>
                <a:t>Project:</a:t>
              </a:r>
              <a:endParaRPr lang="en-GB" sz="2000" dirty="0">
                <a:latin typeface="Arial" pitchFamily="34" charset="0"/>
              </a:endParaRPr>
            </a:p>
          </p:txBody>
        </p:sp>
        <p:sp>
          <p:nvSpPr>
            <p:cNvPr id="1622031" name="Rectangle 15"/>
            <p:cNvSpPr>
              <a:spLocks noChangeArrowheads="1"/>
            </p:cNvSpPr>
            <p:nvPr/>
          </p:nvSpPr>
          <p:spPr bwMode="auto">
            <a:xfrm>
              <a:off x="2841" y="1382"/>
              <a:ext cx="493" cy="87"/>
            </a:xfrm>
            <a:prstGeom prst="rect">
              <a:avLst/>
            </a:prstGeom>
            <a:noFill/>
            <a:ln w="9525">
              <a:noFill/>
              <a:miter lim="800000"/>
              <a:headEnd/>
              <a:tailEnd/>
            </a:ln>
          </p:spPr>
          <p:txBody>
            <a:bodyPr wrap="none" lIns="0" tIns="0" rIns="0" bIns="0">
              <a:spAutoFit/>
            </a:bodyPr>
            <a:lstStyle/>
            <a:p>
              <a:pPr algn="l"/>
              <a:r>
                <a:rPr lang="en-GB" sz="900" dirty="0">
                  <a:solidFill>
                    <a:srgbClr val="000000"/>
                  </a:solidFill>
                  <a:latin typeface="Arial" pitchFamily="34" charset="0"/>
                </a:rPr>
                <a:t>Project number</a:t>
              </a:r>
              <a:endParaRPr lang="en-GB" sz="2000" dirty="0">
                <a:latin typeface="Arial" pitchFamily="34" charset="0"/>
              </a:endParaRPr>
            </a:p>
          </p:txBody>
        </p:sp>
        <p:sp>
          <p:nvSpPr>
            <p:cNvPr id="1622032" name="Rectangle 16"/>
            <p:cNvSpPr>
              <a:spLocks noChangeArrowheads="1"/>
            </p:cNvSpPr>
            <p:nvPr/>
          </p:nvSpPr>
          <p:spPr bwMode="auto">
            <a:xfrm>
              <a:off x="4368" y="1382"/>
              <a:ext cx="642" cy="87"/>
            </a:xfrm>
            <a:prstGeom prst="rect">
              <a:avLst/>
            </a:prstGeom>
            <a:noFill/>
            <a:ln w="9525">
              <a:noFill/>
              <a:miter lim="800000"/>
              <a:headEnd/>
              <a:tailEnd/>
            </a:ln>
          </p:spPr>
          <p:txBody>
            <a:bodyPr wrap="none" lIns="0" tIns="0" rIns="0" bIns="0">
              <a:spAutoFit/>
            </a:bodyPr>
            <a:lstStyle/>
            <a:p>
              <a:pPr algn="l"/>
              <a:r>
                <a:rPr lang="en-GB" sz="900" dirty="0">
                  <a:solidFill>
                    <a:srgbClr val="000000"/>
                  </a:solidFill>
                  <a:latin typeface="Arial" pitchFamily="34" charset="0"/>
                </a:rPr>
                <a:t>Page ……. of ……..</a:t>
              </a:r>
              <a:endParaRPr lang="en-GB" sz="2000" dirty="0">
                <a:latin typeface="Arial" pitchFamily="34" charset="0"/>
              </a:endParaRPr>
            </a:p>
          </p:txBody>
        </p:sp>
        <p:sp>
          <p:nvSpPr>
            <p:cNvPr id="1622033" name="Rectangle 17"/>
            <p:cNvSpPr>
              <a:spLocks noChangeArrowheads="1"/>
            </p:cNvSpPr>
            <p:nvPr/>
          </p:nvSpPr>
          <p:spPr bwMode="auto">
            <a:xfrm>
              <a:off x="1099" y="1496"/>
              <a:ext cx="273" cy="131"/>
            </a:xfrm>
            <a:prstGeom prst="rect">
              <a:avLst/>
            </a:prstGeom>
            <a:solidFill>
              <a:srgbClr val="E5E5E5"/>
            </a:solidFill>
            <a:ln w="9525">
              <a:noFill/>
              <a:miter lim="800000"/>
              <a:headEnd/>
              <a:tailEnd/>
            </a:ln>
          </p:spPr>
          <p:txBody>
            <a:bodyPr/>
            <a:lstStyle/>
            <a:p>
              <a:endParaRPr lang="en-US" dirty="0"/>
            </a:p>
          </p:txBody>
        </p:sp>
        <p:sp>
          <p:nvSpPr>
            <p:cNvPr id="1622034" name="Rectangle 18"/>
            <p:cNvSpPr>
              <a:spLocks noChangeArrowheads="1"/>
            </p:cNvSpPr>
            <p:nvPr/>
          </p:nvSpPr>
          <p:spPr bwMode="auto">
            <a:xfrm>
              <a:off x="1138" y="1513"/>
              <a:ext cx="13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Ref.</a:t>
              </a:r>
              <a:endParaRPr lang="en-GB" sz="2000" dirty="0">
                <a:latin typeface="Arial" pitchFamily="34" charset="0"/>
              </a:endParaRPr>
            </a:p>
          </p:txBody>
        </p:sp>
        <p:sp>
          <p:nvSpPr>
            <p:cNvPr id="1622035" name="Rectangle 19"/>
            <p:cNvSpPr>
              <a:spLocks noChangeArrowheads="1"/>
            </p:cNvSpPr>
            <p:nvPr/>
          </p:nvSpPr>
          <p:spPr bwMode="auto">
            <a:xfrm>
              <a:off x="1376" y="1496"/>
              <a:ext cx="1428" cy="131"/>
            </a:xfrm>
            <a:prstGeom prst="rect">
              <a:avLst/>
            </a:prstGeom>
            <a:solidFill>
              <a:srgbClr val="E5E5E5"/>
            </a:solidFill>
            <a:ln w="9525">
              <a:noFill/>
              <a:miter lim="800000"/>
              <a:headEnd/>
              <a:tailEnd/>
            </a:ln>
          </p:spPr>
          <p:txBody>
            <a:bodyPr/>
            <a:lstStyle/>
            <a:p>
              <a:endParaRPr lang="en-US" dirty="0"/>
            </a:p>
          </p:txBody>
        </p:sp>
        <p:sp>
          <p:nvSpPr>
            <p:cNvPr id="1622036" name="Rectangle 20"/>
            <p:cNvSpPr>
              <a:spLocks noChangeArrowheads="1"/>
            </p:cNvSpPr>
            <p:nvPr/>
          </p:nvSpPr>
          <p:spPr bwMode="auto">
            <a:xfrm>
              <a:off x="1413" y="1513"/>
              <a:ext cx="36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Description</a:t>
              </a:r>
              <a:endParaRPr lang="en-GB" sz="2000" dirty="0">
                <a:latin typeface="Arial" pitchFamily="34" charset="0"/>
              </a:endParaRPr>
            </a:p>
          </p:txBody>
        </p:sp>
        <p:sp>
          <p:nvSpPr>
            <p:cNvPr id="1622037" name="Rectangle 21"/>
            <p:cNvSpPr>
              <a:spLocks noChangeArrowheads="1"/>
            </p:cNvSpPr>
            <p:nvPr/>
          </p:nvSpPr>
          <p:spPr bwMode="auto">
            <a:xfrm>
              <a:off x="2807" y="1496"/>
              <a:ext cx="462" cy="131"/>
            </a:xfrm>
            <a:prstGeom prst="rect">
              <a:avLst/>
            </a:prstGeom>
            <a:solidFill>
              <a:srgbClr val="E5E5E5"/>
            </a:solidFill>
            <a:ln w="9525">
              <a:noFill/>
              <a:miter lim="800000"/>
              <a:headEnd/>
              <a:tailEnd/>
            </a:ln>
          </p:spPr>
          <p:txBody>
            <a:bodyPr/>
            <a:lstStyle/>
            <a:p>
              <a:endParaRPr lang="en-US" dirty="0"/>
            </a:p>
          </p:txBody>
        </p:sp>
        <p:sp>
          <p:nvSpPr>
            <p:cNvPr id="1622038" name="Rectangle 22"/>
            <p:cNvSpPr>
              <a:spLocks noChangeArrowheads="1"/>
            </p:cNvSpPr>
            <p:nvPr/>
          </p:nvSpPr>
          <p:spPr bwMode="auto">
            <a:xfrm>
              <a:off x="2858" y="1514"/>
              <a:ext cx="33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Probability</a:t>
              </a:r>
              <a:endParaRPr lang="en-GB" sz="2000" dirty="0">
                <a:latin typeface="Arial" pitchFamily="34" charset="0"/>
              </a:endParaRPr>
            </a:p>
          </p:txBody>
        </p:sp>
        <p:sp>
          <p:nvSpPr>
            <p:cNvPr id="1622039" name="Rectangle 23"/>
            <p:cNvSpPr>
              <a:spLocks noChangeArrowheads="1"/>
            </p:cNvSpPr>
            <p:nvPr/>
          </p:nvSpPr>
          <p:spPr bwMode="auto">
            <a:xfrm>
              <a:off x="3272" y="1496"/>
              <a:ext cx="332" cy="131"/>
            </a:xfrm>
            <a:prstGeom prst="rect">
              <a:avLst/>
            </a:prstGeom>
            <a:solidFill>
              <a:srgbClr val="E5E5E5"/>
            </a:solidFill>
            <a:ln w="9525">
              <a:noFill/>
              <a:miter lim="800000"/>
              <a:headEnd/>
              <a:tailEnd/>
            </a:ln>
          </p:spPr>
          <p:txBody>
            <a:bodyPr/>
            <a:lstStyle/>
            <a:p>
              <a:endParaRPr lang="en-US" dirty="0"/>
            </a:p>
          </p:txBody>
        </p:sp>
        <p:sp>
          <p:nvSpPr>
            <p:cNvPr id="1622040" name="Rectangle 24"/>
            <p:cNvSpPr>
              <a:spLocks noChangeArrowheads="1"/>
            </p:cNvSpPr>
            <p:nvPr/>
          </p:nvSpPr>
          <p:spPr bwMode="auto">
            <a:xfrm>
              <a:off x="3327" y="1514"/>
              <a:ext cx="21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Impact</a:t>
              </a:r>
              <a:endParaRPr lang="en-GB" sz="2000" dirty="0">
                <a:latin typeface="Arial" pitchFamily="34" charset="0"/>
              </a:endParaRPr>
            </a:p>
          </p:txBody>
        </p:sp>
        <p:sp>
          <p:nvSpPr>
            <p:cNvPr id="1622041" name="Rectangle 25"/>
            <p:cNvSpPr>
              <a:spLocks noChangeArrowheads="1"/>
            </p:cNvSpPr>
            <p:nvPr/>
          </p:nvSpPr>
          <p:spPr bwMode="auto">
            <a:xfrm>
              <a:off x="3607" y="1496"/>
              <a:ext cx="1391" cy="131"/>
            </a:xfrm>
            <a:prstGeom prst="rect">
              <a:avLst/>
            </a:prstGeom>
            <a:solidFill>
              <a:srgbClr val="E5E5E5"/>
            </a:solidFill>
            <a:ln w="9525">
              <a:noFill/>
              <a:miter lim="800000"/>
              <a:headEnd/>
              <a:tailEnd/>
            </a:ln>
          </p:spPr>
          <p:txBody>
            <a:bodyPr/>
            <a:lstStyle/>
            <a:p>
              <a:endParaRPr lang="en-US" dirty="0"/>
            </a:p>
          </p:txBody>
        </p:sp>
        <p:sp>
          <p:nvSpPr>
            <p:cNvPr id="1622042" name="Rectangle 26"/>
            <p:cNvSpPr>
              <a:spLocks noChangeArrowheads="1"/>
            </p:cNvSpPr>
            <p:nvPr/>
          </p:nvSpPr>
          <p:spPr bwMode="auto">
            <a:xfrm>
              <a:off x="3644" y="1514"/>
              <a:ext cx="20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Action</a:t>
              </a:r>
              <a:endParaRPr lang="en-GB" sz="2000" dirty="0">
                <a:latin typeface="Arial" pitchFamily="34" charset="0"/>
              </a:endParaRPr>
            </a:p>
          </p:txBody>
        </p:sp>
        <p:sp>
          <p:nvSpPr>
            <p:cNvPr id="1622043" name="Rectangle 27"/>
            <p:cNvSpPr>
              <a:spLocks noChangeArrowheads="1"/>
            </p:cNvSpPr>
            <p:nvPr/>
          </p:nvSpPr>
          <p:spPr bwMode="auto">
            <a:xfrm>
              <a:off x="5002" y="1496"/>
              <a:ext cx="474" cy="131"/>
            </a:xfrm>
            <a:prstGeom prst="rect">
              <a:avLst/>
            </a:prstGeom>
            <a:solidFill>
              <a:srgbClr val="E5E5E5"/>
            </a:solidFill>
            <a:ln w="9525">
              <a:noFill/>
              <a:miter lim="800000"/>
              <a:headEnd/>
              <a:tailEnd/>
            </a:ln>
          </p:spPr>
          <p:txBody>
            <a:bodyPr/>
            <a:lstStyle/>
            <a:p>
              <a:endParaRPr lang="en-US" dirty="0"/>
            </a:p>
          </p:txBody>
        </p:sp>
        <p:sp>
          <p:nvSpPr>
            <p:cNvPr id="1622044" name="Rectangle 28"/>
            <p:cNvSpPr>
              <a:spLocks noChangeArrowheads="1"/>
            </p:cNvSpPr>
            <p:nvPr/>
          </p:nvSpPr>
          <p:spPr bwMode="auto">
            <a:xfrm>
              <a:off x="5131" y="1514"/>
              <a:ext cx="21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Owner</a:t>
              </a:r>
              <a:endParaRPr lang="en-GB" sz="2000" dirty="0">
                <a:latin typeface="Arial" pitchFamily="34" charset="0"/>
              </a:endParaRPr>
            </a:p>
          </p:txBody>
        </p:sp>
        <p:sp>
          <p:nvSpPr>
            <p:cNvPr id="1622045" name="Rectangle 29"/>
            <p:cNvSpPr>
              <a:spLocks noChangeArrowheads="1"/>
            </p:cNvSpPr>
            <p:nvPr/>
          </p:nvSpPr>
          <p:spPr bwMode="auto">
            <a:xfrm>
              <a:off x="1134" y="1649"/>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1273</a:t>
              </a:r>
              <a:endParaRPr lang="en-GB" sz="2000" dirty="0">
                <a:latin typeface="Arial" pitchFamily="34" charset="0"/>
              </a:endParaRPr>
            </a:p>
          </p:txBody>
        </p:sp>
        <p:sp>
          <p:nvSpPr>
            <p:cNvPr id="1622046" name="Rectangle 30"/>
            <p:cNvSpPr>
              <a:spLocks noChangeArrowheads="1"/>
            </p:cNvSpPr>
            <p:nvPr/>
          </p:nvSpPr>
          <p:spPr bwMode="auto">
            <a:xfrm>
              <a:off x="1413" y="1647"/>
              <a:ext cx="129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Residents object to planning submission</a:t>
              </a:r>
              <a:endParaRPr lang="en-GB" sz="2000" dirty="0">
                <a:latin typeface="Arial" pitchFamily="34" charset="0"/>
              </a:endParaRPr>
            </a:p>
          </p:txBody>
        </p:sp>
        <p:sp>
          <p:nvSpPr>
            <p:cNvPr id="1622047" name="Rectangle 31"/>
            <p:cNvSpPr>
              <a:spLocks noChangeArrowheads="1"/>
            </p:cNvSpPr>
            <p:nvPr/>
          </p:nvSpPr>
          <p:spPr bwMode="auto">
            <a:xfrm>
              <a:off x="3006" y="1649"/>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48" name="Rectangle 32"/>
            <p:cNvSpPr>
              <a:spLocks noChangeArrowheads="1"/>
            </p:cNvSpPr>
            <p:nvPr/>
          </p:nvSpPr>
          <p:spPr bwMode="auto">
            <a:xfrm>
              <a:off x="3385" y="1657"/>
              <a:ext cx="10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VH</a:t>
              </a:r>
              <a:endParaRPr lang="en-GB" sz="2000" dirty="0">
                <a:latin typeface="Arial" pitchFamily="34" charset="0"/>
              </a:endParaRPr>
            </a:p>
          </p:txBody>
        </p:sp>
        <p:sp>
          <p:nvSpPr>
            <p:cNvPr id="1622049" name="Rectangle 33"/>
            <p:cNvSpPr>
              <a:spLocks noChangeArrowheads="1"/>
            </p:cNvSpPr>
            <p:nvPr/>
          </p:nvSpPr>
          <p:spPr bwMode="auto">
            <a:xfrm>
              <a:off x="3644" y="1648"/>
              <a:ext cx="1236"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Agree to develop garden amenity area</a:t>
              </a:r>
              <a:endParaRPr lang="en-GB" sz="2000" dirty="0">
                <a:latin typeface="Arial" pitchFamily="34" charset="0"/>
              </a:endParaRPr>
            </a:p>
          </p:txBody>
        </p:sp>
        <p:sp>
          <p:nvSpPr>
            <p:cNvPr id="1622050" name="Rectangle 34"/>
            <p:cNvSpPr>
              <a:spLocks noChangeArrowheads="1"/>
            </p:cNvSpPr>
            <p:nvPr/>
          </p:nvSpPr>
          <p:spPr bwMode="auto">
            <a:xfrm>
              <a:off x="5174" y="1649"/>
              <a:ext cx="13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DPJ</a:t>
              </a:r>
              <a:endParaRPr lang="en-GB" sz="2000" dirty="0">
                <a:latin typeface="Arial" pitchFamily="34" charset="0"/>
              </a:endParaRPr>
            </a:p>
          </p:txBody>
        </p:sp>
        <p:sp>
          <p:nvSpPr>
            <p:cNvPr id="1622051" name="Rectangle 35"/>
            <p:cNvSpPr>
              <a:spLocks noChangeArrowheads="1"/>
            </p:cNvSpPr>
            <p:nvPr/>
          </p:nvSpPr>
          <p:spPr bwMode="auto">
            <a:xfrm>
              <a:off x="1134" y="1828"/>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1274</a:t>
              </a:r>
              <a:endParaRPr lang="en-GB" sz="2000" dirty="0">
                <a:latin typeface="Arial" pitchFamily="34" charset="0"/>
              </a:endParaRPr>
            </a:p>
          </p:txBody>
        </p:sp>
        <p:sp>
          <p:nvSpPr>
            <p:cNvPr id="1622052" name="Rectangle 36"/>
            <p:cNvSpPr>
              <a:spLocks noChangeArrowheads="1"/>
            </p:cNvSpPr>
            <p:nvPr/>
          </p:nvSpPr>
          <p:spPr bwMode="auto">
            <a:xfrm>
              <a:off x="1413" y="1826"/>
              <a:ext cx="90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Furniture damaged en route</a:t>
              </a:r>
              <a:endParaRPr lang="en-GB" sz="2000" dirty="0">
                <a:latin typeface="Arial" pitchFamily="34" charset="0"/>
              </a:endParaRPr>
            </a:p>
          </p:txBody>
        </p:sp>
        <p:sp>
          <p:nvSpPr>
            <p:cNvPr id="1622053" name="Rectangle 37"/>
            <p:cNvSpPr>
              <a:spLocks noChangeArrowheads="1"/>
            </p:cNvSpPr>
            <p:nvPr/>
          </p:nvSpPr>
          <p:spPr bwMode="auto">
            <a:xfrm>
              <a:off x="3001" y="1828"/>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54" name="Rectangle 38"/>
            <p:cNvSpPr>
              <a:spLocks noChangeArrowheads="1"/>
            </p:cNvSpPr>
            <p:nvPr/>
          </p:nvSpPr>
          <p:spPr bwMode="auto">
            <a:xfrm>
              <a:off x="3406" y="1827"/>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55" name="Rectangle 39"/>
            <p:cNvSpPr>
              <a:spLocks noChangeArrowheads="1"/>
            </p:cNvSpPr>
            <p:nvPr/>
          </p:nvSpPr>
          <p:spPr bwMode="auto">
            <a:xfrm>
              <a:off x="3644" y="1781"/>
              <a:ext cx="120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Pay premium for high quality removal</a:t>
              </a:r>
              <a:endParaRPr lang="en-GB" sz="2000" dirty="0">
                <a:latin typeface="Arial" pitchFamily="34" charset="0"/>
              </a:endParaRPr>
            </a:p>
          </p:txBody>
        </p:sp>
        <p:sp>
          <p:nvSpPr>
            <p:cNvPr id="1622056" name="Rectangle 40"/>
            <p:cNvSpPr>
              <a:spLocks noChangeArrowheads="1"/>
            </p:cNvSpPr>
            <p:nvPr/>
          </p:nvSpPr>
          <p:spPr bwMode="auto">
            <a:xfrm>
              <a:off x="3646" y="1870"/>
              <a:ext cx="115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firm and agree packing specification</a:t>
              </a:r>
              <a:endParaRPr lang="en-GB" sz="2000" dirty="0">
                <a:latin typeface="Arial" pitchFamily="34" charset="0"/>
              </a:endParaRPr>
            </a:p>
          </p:txBody>
        </p:sp>
        <p:sp>
          <p:nvSpPr>
            <p:cNvPr id="1622057" name="Rectangle 41"/>
            <p:cNvSpPr>
              <a:spLocks noChangeArrowheads="1"/>
            </p:cNvSpPr>
            <p:nvPr/>
          </p:nvSpPr>
          <p:spPr bwMode="auto">
            <a:xfrm>
              <a:off x="5168" y="1782"/>
              <a:ext cx="13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AJD</a:t>
              </a:r>
              <a:endParaRPr lang="en-GB" sz="2000" dirty="0">
                <a:latin typeface="Arial" pitchFamily="34" charset="0"/>
              </a:endParaRPr>
            </a:p>
          </p:txBody>
        </p:sp>
        <p:sp>
          <p:nvSpPr>
            <p:cNvPr id="1622058" name="Rectangle 42"/>
            <p:cNvSpPr>
              <a:spLocks noChangeArrowheads="1"/>
            </p:cNvSpPr>
            <p:nvPr/>
          </p:nvSpPr>
          <p:spPr bwMode="auto">
            <a:xfrm>
              <a:off x="1134" y="2051"/>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1275</a:t>
              </a:r>
              <a:endParaRPr lang="en-GB" sz="2000" dirty="0">
                <a:latin typeface="Arial" pitchFamily="34" charset="0"/>
              </a:endParaRPr>
            </a:p>
          </p:txBody>
        </p:sp>
        <p:sp>
          <p:nvSpPr>
            <p:cNvPr id="1622059" name="Rectangle 43"/>
            <p:cNvSpPr>
              <a:spLocks noChangeArrowheads="1"/>
            </p:cNvSpPr>
            <p:nvPr/>
          </p:nvSpPr>
          <p:spPr bwMode="auto">
            <a:xfrm>
              <a:off x="1413" y="2003"/>
              <a:ext cx="126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Production line equipment damaged en</a:t>
              </a:r>
              <a:endParaRPr lang="en-GB" sz="2000" dirty="0">
                <a:latin typeface="Arial" pitchFamily="34" charset="0"/>
              </a:endParaRPr>
            </a:p>
          </p:txBody>
        </p:sp>
        <p:sp>
          <p:nvSpPr>
            <p:cNvPr id="1622060" name="Rectangle 44"/>
            <p:cNvSpPr>
              <a:spLocks noChangeArrowheads="1"/>
            </p:cNvSpPr>
            <p:nvPr/>
          </p:nvSpPr>
          <p:spPr bwMode="auto">
            <a:xfrm>
              <a:off x="1410" y="2095"/>
              <a:ext cx="166"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route</a:t>
              </a:r>
              <a:endParaRPr lang="en-GB" sz="2000" dirty="0">
                <a:latin typeface="Arial" pitchFamily="34" charset="0"/>
              </a:endParaRPr>
            </a:p>
          </p:txBody>
        </p:sp>
        <p:sp>
          <p:nvSpPr>
            <p:cNvPr id="1622061" name="Rectangle 45"/>
            <p:cNvSpPr>
              <a:spLocks noChangeArrowheads="1"/>
            </p:cNvSpPr>
            <p:nvPr/>
          </p:nvSpPr>
          <p:spPr bwMode="auto">
            <a:xfrm>
              <a:off x="3006" y="2051"/>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62" name="Rectangle 46"/>
            <p:cNvSpPr>
              <a:spLocks noChangeArrowheads="1"/>
            </p:cNvSpPr>
            <p:nvPr/>
          </p:nvSpPr>
          <p:spPr bwMode="auto">
            <a:xfrm>
              <a:off x="3404" y="2051"/>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63" name="Rectangle 47"/>
            <p:cNvSpPr>
              <a:spLocks noChangeArrowheads="1"/>
            </p:cNvSpPr>
            <p:nvPr/>
          </p:nvSpPr>
          <p:spPr bwMode="auto">
            <a:xfrm>
              <a:off x="3646" y="2003"/>
              <a:ext cx="120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Pay premium for high quality removal</a:t>
              </a:r>
              <a:endParaRPr lang="en-GB" sz="2000" dirty="0">
                <a:latin typeface="Arial" pitchFamily="34" charset="0"/>
              </a:endParaRPr>
            </a:p>
          </p:txBody>
        </p:sp>
        <p:sp>
          <p:nvSpPr>
            <p:cNvPr id="1622064" name="Rectangle 48"/>
            <p:cNvSpPr>
              <a:spLocks noChangeArrowheads="1"/>
            </p:cNvSpPr>
            <p:nvPr/>
          </p:nvSpPr>
          <p:spPr bwMode="auto">
            <a:xfrm>
              <a:off x="3644" y="2094"/>
              <a:ext cx="115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firm and agree packing specification</a:t>
              </a:r>
              <a:endParaRPr lang="en-GB" sz="2000" dirty="0">
                <a:latin typeface="Arial" pitchFamily="34" charset="0"/>
              </a:endParaRPr>
            </a:p>
          </p:txBody>
        </p:sp>
        <p:sp>
          <p:nvSpPr>
            <p:cNvPr id="1622065" name="Rectangle 49"/>
            <p:cNvSpPr>
              <a:spLocks noChangeArrowheads="1"/>
            </p:cNvSpPr>
            <p:nvPr/>
          </p:nvSpPr>
          <p:spPr bwMode="auto">
            <a:xfrm>
              <a:off x="5168" y="2005"/>
              <a:ext cx="13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AJD</a:t>
              </a:r>
              <a:endParaRPr lang="en-GB" sz="2000" dirty="0">
                <a:latin typeface="Arial" pitchFamily="34" charset="0"/>
              </a:endParaRPr>
            </a:p>
          </p:txBody>
        </p:sp>
        <p:sp>
          <p:nvSpPr>
            <p:cNvPr id="1622066" name="Rectangle 50"/>
            <p:cNvSpPr>
              <a:spLocks noChangeArrowheads="1"/>
            </p:cNvSpPr>
            <p:nvPr/>
          </p:nvSpPr>
          <p:spPr bwMode="auto">
            <a:xfrm>
              <a:off x="1134" y="2274"/>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1276</a:t>
              </a:r>
              <a:endParaRPr lang="en-GB" sz="2000" dirty="0">
                <a:latin typeface="Arial" pitchFamily="34" charset="0"/>
              </a:endParaRPr>
            </a:p>
          </p:txBody>
        </p:sp>
        <p:sp>
          <p:nvSpPr>
            <p:cNvPr id="1622067" name="Rectangle 51"/>
            <p:cNvSpPr>
              <a:spLocks noChangeArrowheads="1"/>
            </p:cNvSpPr>
            <p:nvPr/>
          </p:nvSpPr>
          <p:spPr bwMode="auto">
            <a:xfrm>
              <a:off x="1410" y="2228"/>
              <a:ext cx="124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Furniture supplier fails to meet delivery</a:t>
              </a:r>
              <a:endParaRPr lang="en-GB" sz="2000" dirty="0">
                <a:latin typeface="Arial" pitchFamily="34" charset="0"/>
              </a:endParaRPr>
            </a:p>
          </p:txBody>
        </p:sp>
        <p:sp>
          <p:nvSpPr>
            <p:cNvPr id="1622068" name="Rectangle 52"/>
            <p:cNvSpPr>
              <a:spLocks noChangeArrowheads="1"/>
            </p:cNvSpPr>
            <p:nvPr/>
          </p:nvSpPr>
          <p:spPr bwMode="auto">
            <a:xfrm>
              <a:off x="1410" y="2318"/>
              <a:ext cx="275"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deadline</a:t>
              </a:r>
              <a:endParaRPr lang="en-GB" sz="2000" dirty="0">
                <a:latin typeface="Arial" pitchFamily="34" charset="0"/>
              </a:endParaRPr>
            </a:p>
          </p:txBody>
        </p:sp>
        <p:sp>
          <p:nvSpPr>
            <p:cNvPr id="1622069" name="Rectangle 53"/>
            <p:cNvSpPr>
              <a:spLocks noChangeArrowheads="1"/>
            </p:cNvSpPr>
            <p:nvPr/>
          </p:nvSpPr>
          <p:spPr bwMode="auto">
            <a:xfrm>
              <a:off x="3006" y="2274"/>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70" name="Rectangle 54"/>
            <p:cNvSpPr>
              <a:spLocks noChangeArrowheads="1"/>
            </p:cNvSpPr>
            <p:nvPr/>
          </p:nvSpPr>
          <p:spPr bwMode="auto">
            <a:xfrm>
              <a:off x="3409" y="2274"/>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71" name="Rectangle 55"/>
            <p:cNvSpPr>
              <a:spLocks noChangeArrowheads="1"/>
            </p:cNvSpPr>
            <p:nvPr/>
          </p:nvSpPr>
          <p:spPr bwMode="auto">
            <a:xfrm>
              <a:off x="3644" y="2273"/>
              <a:ext cx="99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Retain old furniture temporarily</a:t>
              </a:r>
              <a:endParaRPr lang="en-GB" sz="2000" dirty="0">
                <a:latin typeface="Arial" pitchFamily="34" charset="0"/>
              </a:endParaRPr>
            </a:p>
          </p:txBody>
        </p:sp>
        <p:sp>
          <p:nvSpPr>
            <p:cNvPr id="1622072" name="Rectangle 56"/>
            <p:cNvSpPr>
              <a:spLocks noChangeArrowheads="1"/>
            </p:cNvSpPr>
            <p:nvPr/>
          </p:nvSpPr>
          <p:spPr bwMode="auto">
            <a:xfrm>
              <a:off x="5202" y="2227"/>
              <a:ext cx="85"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JK</a:t>
              </a:r>
              <a:endParaRPr lang="en-GB" sz="2000" dirty="0">
                <a:latin typeface="Arial" pitchFamily="34" charset="0"/>
              </a:endParaRPr>
            </a:p>
          </p:txBody>
        </p:sp>
        <p:sp>
          <p:nvSpPr>
            <p:cNvPr id="1622073" name="Rectangle 57"/>
            <p:cNvSpPr>
              <a:spLocks noChangeArrowheads="1"/>
            </p:cNvSpPr>
            <p:nvPr/>
          </p:nvSpPr>
          <p:spPr bwMode="auto">
            <a:xfrm>
              <a:off x="1134" y="2451"/>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1277</a:t>
              </a:r>
              <a:endParaRPr lang="en-GB" sz="2000" dirty="0">
                <a:latin typeface="Arial" pitchFamily="34" charset="0"/>
              </a:endParaRPr>
            </a:p>
          </p:txBody>
        </p:sp>
        <p:sp>
          <p:nvSpPr>
            <p:cNvPr id="1622074" name="Rectangle 58"/>
            <p:cNvSpPr>
              <a:spLocks noChangeArrowheads="1"/>
            </p:cNvSpPr>
            <p:nvPr/>
          </p:nvSpPr>
          <p:spPr bwMode="auto">
            <a:xfrm>
              <a:off x="1410" y="2451"/>
              <a:ext cx="90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Building company goes bust</a:t>
              </a:r>
              <a:endParaRPr lang="en-GB" sz="2000" dirty="0">
                <a:latin typeface="Arial" pitchFamily="34" charset="0"/>
              </a:endParaRPr>
            </a:p>
          </p:txBody>
        </p:sp>
        <p:sp>
          <p:nvSpPr>
            <p:cNvPr id="1622075" name="Rectangle 59"/>
            <p:cNvSpPr>
              <a:spLocks noChangeArrowheads="1"/>
            </p:cNvSpPr>
            <p:nvPr/>
          </p:nvSpPr>
          <p:spPr bwMode="auto">
            <a:xfrm>
              <a:off x="2998" y="2459"/>
              <a:ext cx="8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VL</a:t>
              </a:r>
              <a:endParaRPr lang="en-GB" sz="2000" dirty="0">
                <a:latin typeface="Arial" pitchFamily="34" charset="0"/>
              </a:endParaRPr>
            </a:p>
          </p:txBody>
        </p:sp>
        <p:sp>
          <p:nvSpPr>
            <p:cNvPr id="1622076" name="Rectangle 60"/>
            <p:cNvSpPr>
              <a:spLocks noChangeArrowheads="1"/>
            </p:cNvSpPr>
            <p:nvPr/>
          </p:nvSpPr>
          <p:spPr bwMode="auto">
            <a:xfrm>
              <a:off x="3392" y="2459"/>
              <a:ext cx="10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VH</a:t>
              </a:r>
              <a:endParaRPr lang="en-GB" sz="2000" dirty="0">
                <a:latin typeface="Arial" pitchFamily="34" charset="0"/>
              </a:endParaRPr>
            </a:p>
          </p:txBody>
        </p:sp>
        <p:sp>
          <p:nvSpPr>
            <p:cNvPr id="1622077" name="Rectangle 61"/>
            <p:cNvSpPr>
              <a:spLocks noChangeArrowheads="1"/>
            </p:cNvSpPr>
            <p:nvPr/>
          </p:nvSpPr>
          <p:spPr bwMode="auto">
            <a:xfrm>
              <a:off x="3644" y="2450"/>
              <a:ext cx="103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Perform detailed financial check</a:t>
              </a:r>
              <a:endParaRPr lang="en-GB" sz="2000" dirty="0">
                <a:latin typeface="Arial" pitchFamily="34" charset="0"/>
              </a:endParaRPr>
            </a:p>
          </p:txBody>
        </p:sp>
        <p:sp>
          <p:nvSpPr>
            <p:cNvPr id="1622078" name="Rectangle 62"/>
            <p:cNvSpPr>
              <a:spLocks noChangeArrowheads="1"/>
            </p:cNvSpPr>
            <p:nvPr/>
          </p:nvSpPr>
          <p:spPr bwMode="auto">
            <a:xfrm>
              <a:off x="5154" y="2451"/>
              <a:ext cx="15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FDM</a:t>
              </a:r>
              <a:endParaRPr lang="en-GB" sz="2000" dirty="0">
                <a:latin typeface="Arial" pitchFamily="34" charset="0"/>
              </a:endParaRPr>
            </a:p>
          </p:txBody>
        </p:sp>
        <p:sp>
          <p:nvSpPr>
            <p:cNvPr id="1622079" name="Rectangle 63"/>
            <p:cNvSpPr>
              <a:spLocks noChangeArrowheads="1"/>
            </p:cNvSpPr>
            <p:nvPr/>
          </p:nvSpPr>
          <p:spPr bwMode="auto">
            <a:xfrm>
              <a:off x="1134" y="2673"/>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1278</a:t>
              </a:r>
              <a:endParaRPr lang="en-GB" sz="2000" dirty="0">
                <a:latin typeface="Arial" pitchFamily="34" charset="0"/>
              </a:endParaRPr>
            </a:p>
          </p:txBody>
        </p:sp>
        <p:sp>
          <p:nvSpPr>
            <p:cNvPr id="1622080" name="Rectangle 64"/>
            <p:cNvSpPr>
              <a:spLocks noChangeArrowheads="1"/>
            </p:cNvSpPr>
            <p:nvPr/>
          </p:nvSpPr>
          <p:spPr bwMode="auto">
            <a:xfrm>
              <a:off x="1410" y="2629"/>
              <a:ext cx="93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Poor weather during external</a:t>
              </a:r>
              <a:endParaRPr lang="en-GB" sz="2000" dirty="0">
                <a:latin typeface="Arial" pitchFamily="34" charset="0"/>
              </a:endParaRPr>
            </a:p>
          </p:txBody>
        </p:sp>
        <p:sp>
          <p:nvSpPr>
            <p:cNvPr id="1622081" name="Rectangle 65"/>
            <p:cNvSpPr>
              <a:spLocks noChangeArrowheads="1"/>
            </p:cNvSpPr>
            <p:nvPr/>
          </p:nvSpPr>
          <p:spPr bwMode="auto">
            <a:xfrm>
              <a:off x="1410" y="2718"/>
              <a:ext cx="44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refurbishment</a:t>
              </a:r>
              <a:endParaRPr lang="en-GB" sz="2000" dirty="0">
                <a:latin typeface="Arial" pitchFamily="34" charset="0"/>
              </a:endParaRPr>
            </a:p>
          </p:txBody>
        </p:sp>
        <p:sp>
          <p:nvSpPr>
            <p:cNvPr id="1622082" name="Rectangle 66"/>
            <p:cNvSpPr>
              <a:spLocks noChangeArrowheads="1"/>
            </p:cNvSpPr>
            <p:nvPr/>
          </p:nvSpPr>
          <p:spPr bwMode="auto">
            <a:xfrm>
              <a:off x="3014" y="2673"/>
              <a:ext cx="4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L</a:t>
              </a:r>
              <a:endParaRPr lang="en-GB" sz="2000" dirty="0">
                <a:latin typeface="Arial" pitchFamily="34" charset="0"/>
              </a:endParaRPr>
            </a:p>
          </p:txBody>
        </p:sp>
        <p:sp>
          <p:nvSpPr>
            <p:cNvPr id="1622083" name="Rectangle 67"/>
            <p:cNvSpPr>
              <a:spLocks noChangeArrowheads="1"/>
            </p:cNvSpPr>
            <p:nvPr/>
          </p:nvSpPr>
          <p:spPr bwMode="auto">
            <a:xfrm>
              <a:off x="3404" y="2673"/>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84" name="Rectangle 68"/>
            <p:cNvSpPr>
              <a:spLocks noChangeArrowheads="1"/>
            </p:cNvSpPr>
            <p:nvPr/>
          </p:nvSpPr>
          <p:spPr bwMode="auto">
            <a:xfrm>
              <a:off x="3644" y="2584"/>
              <a:ext cx="114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Plan external work when weather is</a:t>
              </a:r>
              <a:endParaRPr lang="en-GB" sz="2000" dirty="0">
                <a:latin typeface="Arial" pitchFamily="34" charset="0"/>
              </a:endParaRPr>
            </a:p>
          </p:txBody>
        </p:sp>
        <p:sp>
          <p:nvSpPr>
            <p:cNvPr id="1622085" name="Rectangle 69"/>
            <p:cNvSpPr>
              <a:spLocks noChangeArrowheads="1"/>
            </p:cNvSpPr>
            <p:nvPr/>
          </p:nvSpPr>
          <p:spPr bwMode="auto">
            <a:xfrm>
              <a:off x="3644" y="2673"/>
              <a:ext cx="111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favourable. May require short term</a:t>
              </a:r>
              <a:endParaRPr lang="en-GB" sz="2000" dirty="0">
                <a:latin typeface="Arial" pitchFamily="34" charset="0"/>
              </a:endParaRPr>
            </a:p>
          </p:txBody>
        </p:sp>
        <p:sp>
          <p:nvSpPr>
            <p:cNvPr id="1622086" name="Rectangle 70"/>
            <p:cNvSpPr>
              <a:spLocks noChangeArrowheads="1"/>
            </p:cNvSpPr>
            <p:nvPr/>
          </p:nvSpPr>
          <p:spPr bwMode="auto">
            <a:xfrm>
              <a:off x="3641" y="2764"/>
              <a:ext cx="666"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changes to schedule</a:t>
              </a:r>
              <a:endParaRPr lang="en-GB" sz="2000" dirty="0">
                <a:latin typeface="Arial" pitchFamily="34" charset="0"/>
              </a:endParaRPr>
            </a:p>
          </p:txBody>
        </p:sp>
        <p:sp>
          <p:nvSpPr>
            <p:cNvPr id="1622087" name="Rectangle 71"/>
            <p:cNvSpPr>
              <a:spLocks noChangeArrowheads="1"/>
            </p:cNvSpPr>
            <p:nvPr/>
          </p:nvSpPr>
          <p:spPr bwMode="auto">
            <a:xfrm>
              <a:off x="5187" y="2584"/>
              <a:ext cx="9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LD</a:t>
              </a:r>
              <a:endParaRPr lang="en-GB" sz="2000" dirty="0">
                <a:latin typeface="Arial" pitchFamily="34" charset="0"/>
              </a:endParaRPr>
            </a:p>
          </p:txBody>
        </p:sp>
        <p:sp>
          <p:nvSpPr>
            <p:cNvPr id="1622088" name="Rectangle 72"/>
            <p:cNvSpPr>
              <a:spLocks noChangeArrowheads="1"/>
            </p:cNvSpPr>
            <p:nvPr/>
          </p:nvSpPr>
          <p:spPr bwMode="auto">
            <a:xfrm>
              <a:off x="1134" y="2943"/>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1279</a:t>
              </a:r>
              <a:endParaRPr lang="en-GB" sz="2000" dirty="0">
                <a:latin typeface="Arial" pitchFamily="34" charset="0"/>
              </a:endParaRPr>
            </a:p>
          </p:txBody>
        </p:sp>
        <p:sp>
          <p:nvSpPr>
            <p:cNvPr id="1622089" name="Rectangle 73"/>
            <p:cNvSpPr>
              <a:spLocks noChangeArrowheads="1"/>
            </p:cNvSpPr>
            <p:nvPr/>
          </p:nvSpPr>
          <p:spPr bwMode="auto">
            <a:xfrm>
              <a:off x="1410" y="2943"/>
              <a:ext cx="124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Scope of refurbishment work extended</a:t>
              </a:r>
              <a:endParaRPr lang="en-GB" sz="2000" dirty="0">
                <a:latin typeface="Arial" pitchFamily="34" charset="0"/>
              </a:endParaRPr>
            </a:p>
          </p:txBody>
        </p:sp>
        <p:sp>
          <p:nvSpPr>
            <p:cNvPr id="1622090" name="Rectangle 74"/>
            <p:cNvSpPr>
              <a:spLocks noChangeArrowheads="1"/>
            </p:cNvSpPr>
            <p:nvPr/>
          </p:nvSpPr>
          <p:spPr bwMode="auto">
            <a:xfrm>
              <a:off x="3006" y="2943"/>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91" name="Rectangle 75"/>
            <p:cNvSpPr>
              <a:spLocks noChangeArrowheads="1"/>
            </p:cNvSpPr>
            <p:nvPr/>
          </p:nvSpPr>
          <p:spPr bwMode="auto">
            <a:xfrm>
              <a:off x="3409" y="2943"/>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92" name="Rectangle 76"/>
            <p:cNvSpPr>
              <a:spLocks noChangeArrowheads="1"/>
            </p:cNvSpPr>
            <p:nvPr/>
          </p:nvSpPr>
          <p:spPr bwMode="auto">
            <a:xfrm>
              <a:off x="3644" y="2896"/>
              <a:ext cx="97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Maintain strict Change Control</a:t>
              </a:r>
              <a:endParaRPr lang="en-GB" sz="2000" dirty="0">
                <a:latin typeface="Arial" pitchFamily="34" charset="0"/>
              </a:endParaRPr>
            </a:p>
          </p:txBody>
        </p:sp>
        <p:sp>
          <p:nvSpPr>
            <p:cNvPr id="1622093" name="Rectangle 77"/>
            <p:cNvSpPr>
              <a:spLocks noChangeArrowheads="1"/>
            </p:cNvSpPr>
            <p:nvPr/>
          </p:nvSpPr>
          <p:spPr bwMode="auto">
            <a:xfrm>
              <a:off x="3641" y="2987"/>
              <a:ext cx="36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procedures</a:t>
              </a:r>
              <a:endParaRPr lang="en-GB" sz="2000" dirty="0">
                <a:latin typeface="Arial" pitchFamily="34" charset="0"/>
              </a:endParaRPr>
            </a:p>
          </p:txBody>
        </p:sp>
        <p:sp>
          <p:nvSpPr>
            <p:cNvPr id="1622094" name="Rectangle 78"/>
            <p:cNvSpPr>
              <a:spLocks noChangeArrowheads="1"/>
            </p:cNvSpPr>
            <p:nvPr/>
          </p:nvSpPr>
          <p:spPr bwMode="auto">
            <a:xfrm>
              <a:off x="5154" y="2897"/>
              <a:ext cx="15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FDM</a:t>
              </a:r>
              <a:endParaRPr lang="en-GB" sz="2000" dirty="0">
                <a:latin typeface="Arial" pitchFamily="34" charset="0"/>
              </a:endParaRPr>
            </a:p>
          </p:txBody>
        </p:sp>
        <p:sp>
          <p:nvSpPr>
            <p:cNvPr id="1622095" name="Rectangle 79"/>
            <p:cNvSpPr>
              <a:spLocks noChangeArrowheads="1"/>
            </p:cNvSpPr>
            <p:nvPr/>
          </p:nvSpPr>
          <p:spPr bwMode="auto">
            <a:xfrm>
              <a:off x="1134" y="3142"/>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1280</a:t>
              </a:r>
              <a:endParaRPr lang="en-GB" sz="2000" dirty="0">
                <a:latin typeface="Arial" pitchFamily="34" charset="0"/>
              </a:endParaRPr>
            </a:p>
          </p:txBody>
        </p:sp>
        <p:sp>
          <p:nvSpPr>
            <p:cNvPr id="1622096" name="Rectangle 80"/>
            <p:cNvSpPr>
              <a:spLocks noChangeArrowheads="1"/>
            </p:cNvSpPr>
            <p:nvPr/>
          </p:nvSpPr>
          <p:spPr bwMode="auto">
            <a:xfrm>
              <a:off x="1410" y="3142"/>
              <a:ext cx="98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Injury during decommissioning</a:t>
              </a:r>
              <a:endParaRPr lang="en-GB" sz="2000" dirty="0">
                <a:latin typeface="Arial" pitchFamily="34" charset="0"/>
              </a:endParaRPr>
            </a:p>
          </p:txBody>
        </p:sp>
        <p:sp>
          <p:nvSpPr>
            <p:cNvPr id="1622097" name="Rectangle 81"/>
            <p:cNvSpPr>
              <a:spLocks noChangeArrowheads="1"/>
            </p:cNvSpPr>
            <p:nvPr/>
          </p:nvSpPr>
          <p:spPr bwMode="auto">
            <a:xfrm>
              <a:off x="3001" y="3166"/>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98" name="Rectangle 82"/>
            <p:cNvSpPr>
              <a:spLocks noChangeArrowheads="1"/>
            </p:cNvSpPr>
            <p:nvPr/>
          </p:nvSpPr>
          <p:spPr bwMode="auto">
            <a:xfrm>
              <a:off x="3416" y="3166"/>
              <a:ext cx="4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L</a:t>
              </a:r>
              <a:endParaRPr lang="en-GB" sz="2000" dirty="0">
                <a:latin typeface="Arial" pitchFamily="34" charset="0"/>
              </a:endParaRPr>
            </a:p>
          </p:txBody>
        </p:sp>
        <p:sp>
          <p:nvSpPr>
            <p:cNvPr id="1622099" name="Rectangle 83"/>
            <p:cNvSpPr>
              <a:spLocks noChangeArrowheads="1"/>
            </p:cNvSpPr>
            <p:nvPr/>
          </p:nvSpPr>
          <p:spPr bwMode="auto">
            <a:xfrm>
              <a:off x="3641" y="3105"/>
              <a:ext cx="117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Ensure safety regulations are strictly</a:t>
              </a:r>
              <a:endParaRPr lang="en-GB" sz="2000" dirty="0">
                <a:latin typeface="Arial" pitchFamily="34" charset="0"/>
              </a:endParaRPr>
            </a:p>
          </p:txBody>
        </p:sp>
        <p:sp>
          <p:nvSpPr>
            <p:cNvPr id="1622100" name="Rectangle 84"/>
            <p:cNvSpPr>
              <a:spLocks noChangeArrowheads="1"/>
            </p:cNvSpPr>
            <p:nvPr/>
          </p:nvSpPr>
          <p:spPr bwMode="auto">
            <a:xfrm>
              <a:off x="3641" y="3186"/>
              <a:ext cx="28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enforced</a:t>
              </a:r>
              <a:endParaRPr lang="en-GB" sz="2000" dirty="0">
                <a:latin typeface="Arial" pitchFamily="34" charset="0"/>
              </a:endParaRPr>
            </a:p>
          </p:txBody>
        </p:sp>
        <p:sp>
          <p:nvSpPr>
            <p:cNvPr id="1622101" name="Rectangle 85"/>
            <p:cNvSpPr>
              <a:spLocks noChangeArrowheads="1"/>
            </p:cNvSpPr>
            <p:nvPr/>
          </p:nvSpPr>
          <p:spPr bwMode="auto">
            <a:xfrm>
              <a:off x="5186" y="3121"/>
              <a:ext cx="10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PH</a:t>
              </a:r>
              <a:endParaRPr lang="en-GB" sz="2000" dirty="0">
                <a:latin typeface="Arial" pitchFamily="34" charset="0"/>
              </a:endParaRPr>
            </a:p>
          </p:txBody>
        </p:sp>
        <p:sp>
          <p:nvSpPr>
            <p:cNvPr id="1622102" name="Rectangle 86"/>
            <p:cNvSpPr>
              <a:spLocks noChangeArrowheads="1"/>
            </p:cNvSpPr>
            <p:nvPr/>
          </p:nvSpPr>
          <p:spPr bwMode="auto">
            <a:xfrm>
              <a:off x="1134" y="3328"/>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1281</a:t>
              </a:r>
              <a:endParaRPr lang="en-GB" sz="2000" dirty="0">
                <a:latin typeface="Arial" pitchFamily="34" charset="0"/>
              </a:endParaRPr>
            </a:p>
          </p:txBody>
        </p:sp>
        <p:sp>
          <p:nvSpPr>
            <p:cNvPr id="1622103" name="Rectangle 87"/>
            <p:cNvSpPr>
              <a:spLocks noChangeArrowheads="1"/>
            </p:cNvSpPr>
            <p:nvPr/>
          </p:nvSpPr>
          <p:spPr bwMode="auto">
            <a:xfrm>
              <a:off x="1410" y="3328"/>
              <a:ext cx="51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Petty vandalism</a:t>
              </a:r>
              <a:endParaRPr lang="en-GB" sz="2000" dirty="0">
                <a:latin typeface="Arial" pitchFamily="34" charset="0"/>
              </a:endParaRPr>
            </a:p>
          </p:txBody>
        </p:sp>
        <p:sp>
          <p:nvSpPr>
            <p:cNvPr id="1622104" name="Rectangle 88"/>
            <p:cNvSpPr>
              <a:spLocks noChangeArrowheads="1"/>
            </p:cNvSpPr>
            <p:nvPr/>
          </p:nvSpPr>
          <p:spPr bwMode="auto">
            <a:xfrm>
              <a:off x="3014" y="3328"/>
              <a:ext cx="4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L</a:t>
              </a:r>
              <a:endParaRPr lang="en-GB" sz="2000" dirty="0">
                <a:latin typeface="Arial" pitchFamily="34" charset="0"/>
              </a:endParaRPr>
            </a:p>
          </p:txBody>
        </p:sp>
        <p:sp>
          <p:nvSpPr>
            <p:cNvPr id="1622105" name="Rectangle 89"/>
            <p:cNvSpPr>
              <a:spLocks noChangeArrowheads="1"/>
            </p:cNvSpPr>
            <p:nvPr/>
          </p:nvSpPr>
          <p:spPr bwMode="auto">
            <a:xfrm>
              <a:off x="3409" y="3328"/>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106" name="Rectangle 90"/>
            <p:cNvSpPr>
              <a:spLocks noChangeArrowheads="1"/>
            </p:cNvSpPr>
            <p:nvPr/>
          </p:nvSpPr>
          <p:spPr bwMode="auto">
            <a:xfrm>
              <a:off x="3641" y="3328"/>
              <a:ext cx="67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Cover with insurance</a:t>
              </a:r>
              <a:endParaRPr lang="en-GB" sz="2000" dirty="0">
                <a:latin typeface="Arial" pitchFamily="34" charset="0"/>
              </a:endParaRPr>
            </a:p>
          </p:txBody>
        </p:sp>
        <p:sp>
          <p:nvSpPr>
            <p:cNvPr id="1622107" name="Rectangle 91"/>
            <p:cNvSpPr>
              <a:spLocks noChangeArrowheads="1"/>
            </p:cNvSpPr>
            <p:nvPr/>
          </p:nvSpPr>
          <p:spPr bwMode="auto">
            <a:xfrm>
              <a:off x="5154" y="3328"/>
              <a:ext cx="15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FDM</a:t>
              </a:r>
              <a:endParaRPr lang="en-GB" sz="2000" dirty="0">
                <a:latin typeface="Arial" pitchFamily="34" charset="0"/>
              </a:endParaRPr>
            </a:p>
          </p:txBody>
        </p:sp>
        <p:sp>
          <p:nvSpPr>
            <p:cNvPr id="1622108" name="Rectangle 92"/>
            <p:cNvSpPr>
              <a:spLocks noChangeArrowheads="1"/>
            </p:cNvSpPr>
            <p:nvPr/>
          </p:nvSpPr>
          <p:spPr bwMode="auto">
            <a:xfrm>
              <a:off x="1134" y="3476"/>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1282</a:t>
              </a:r>
              <a:endParaRPr lang="en-GB" sz="2000" dirty="0">
                <a:latin typeface="Arial" pitchFamily="34" charset="0"/>
              </a:endParaRPr>
            </a:p>
          </p:txBody>
        </p:sp>
        <p:sp>
          <p:nvSpPr>
            <p:cNvPr id="1622109" name="Rectangle 93"/>
            <p:cNvSpPr>
              <a:spLocks noChangeArrowheads="1"/>
            </p:cNvSpPr>
            <p:nvPr/>
          </p:nvSpPr>
          <p:spPr bwMode="auto">
            <a:xfrm>
              <a:off x="1410" y="3476"/>
              <a:ext cx="626"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New furniture faulty</a:t>
              </a:r>
              <a:endParaRPr lang="en-GB" sz="2000" dirty="0">
                <a:latin typeface="Arial" pitchFamily="34" charset="0"/>
              </a:endParaRPr>
            </a:p>
          </p:txBody>
        </p:sp>
        <p:sp>
          <p:nvSpPr>
            <p:cNvPr id="1622110" name="Rectangle 94"/>
            <p:cNvSpPr>
              <a:spLocks noChangeArrowheads="1"/>
            </p:cNvSpPr>
            <p:nvPr/>
          </p:nvSpPr>
          <p:spPr bwMode="auto">
            <a:xfrm>
              <a:off x="3001" y="3476"/>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111" name="Rectangle 95"/>
            <p:cNvSpPr>
              <a:spLocks noChangeArrowheads="1"/>
            </p:cNvSpPr>
            <p:nvPr/>
          </p:nvSpPr>
          <p:spPr bwMode="auto">
            <a:xfrm>
              <a:off x="3404" y="3476"/>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112" name="Rectangle 96"/>
            <p:cNvSpPr>
              <a:spLocks noChangeArrowheads="1"/>
            </p:cNvSpPr>
            <p:nvPr/>
          </p:nvSpPr>
          <p:spPr bwMode="auto">
            <a:xfrm>
              <a:off x="3644" y="3475"/>
              <a:ext cx="99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Retain old furniture temporarily</a:t>
              </a:r>
              <a:endParaRPr lang="en-GB" sz="2000" dirty="0">
                <a:latin typeface="Arial" pitchFamily="34" charset="0"/>
              </a:endParaRPr>
            </a:p>
          </p:txBody>
        </p:sp>
        <p:sp>
          <p:nvSpPr>
            <p:cNvPr id="1622113" name="Rectangle 97"/>
            <p:cNvSpPr>
              <a:spLocks noChangeArrowheads="1"/>
            </p:cNvSpPr>
            <p:nvPr/>
          </p:nvSpPr>
          <p:spPr bwMode="auto">
            <a:xfrm>
              <a:off x="5200" y="3476"/>
              <a:ext cx="85"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JK</a:t>
              </a:r>
              <a:endParaRPr lang="en-GB" sz="2000" dirty="0">
                <a:latin typeface="Arial" pitchFamily="34" charset="0"/>
              </a:endParaRPr>
            </a:p>
          </p:txBody>
        </p:sp>
        <p:sp>
          <p:nvSpPr>
            <p:cNvPr id="1622114" name="Line 98"/>
            <p:cNvSpPr>
              <a:spLocks noChangeShapeType="1"/>
            </p:cNvSpPr>
            <p:nvPr/>
          </p:nvSpPr>
          <p:spPr bwMode="auto">
            <a:xfrm>
              <a:off x="1096" y="2865"/>
              <a:ext cx="4378" cy="0"/>
            </a:xfrm>
            <a:prstGeom prst="line">
              <a:avLst/>
            </a:prstGeom>
            <a:noFill/>
            <a:ln w="9525">
              <a:solidFill>
                <a:srgbClr val="969696"/>
              </a:solidFill>
              <a:round/>
              <a:headEnd/>
              <a:tailEnd/>
            </a:ln>
            <a:effectLst/>
          </p:spPr>
          <p:txBody>
            <a:bodyPr wrap="none" anchor="ctr"/>
            <a:lstStyle/>
            <a:p>
              <a:endParaRPr lang="en-US" dirty="0"/>
            </a:p>
          </p:txBody>
        </p:sp>
        <p:sp>
          <p:nvSpPr>
            <p:cNvPr id="1622115" name="Line 99"/>
            <p:cNvSpPr>
              <a:spLocks noChangeShapeType="1"/>
            </p:cNvSpPr>
            <p:nvPr/>
          </p:nvSpPr>
          <p:spPr bwMode="auto">
            <a:xfrm>
              <a:off x="1088" y="1960"/>
              <a:ext cx="4378" cy="0"/>
            </a:xfrm>
            <a:prstGeom prst="line">
              <a:avLst/>
            </a:prstGeom>
            <a:noFill/>
            <a:ln w="9525">
              <a:solidFill>
                <a:srgbClr val="969696"/>
              </a:solidFill>
              <a:round/>
              <a:headEnd/>
              <a:tailEnd/>
            </a:ln>
            <a:effectLst/>
          </p:spPr>
          <p:txBody>
            <a:bodyPr wrap="none" anchor="ctr"/>
            <a:lstStyle/>
            <a:p>
              <a:endParaRPr lang="en-US" dirty="0"/>
            </a:p>
          </p:txBody>
        </p:sp>
        <p:sp>
          <p:nvSpPr>
            <p:cNvPr id="1622116" name="Line 100"/>
            <p:cNvSpPr>
              <a:spLocks noChangeShapeType="1"/>
            </p:cNvSpPr>
            <p:nvPr/>
          </p:nvSpPr>
          <p:spPr bwMode="auto">
            <a:xfrm>
              <a:off x="4329" y="1359"/>
              <a:ext cx="0" cy="134"/>
            </a:xfrm>
            <a:prstGeom prst="line">
              <a:avLst/>
            </a:prstGeom>
            <a:noFill/>
            <a:ln w="9525">
              <a:solidFill>
                <a:schemeClr val="tx1"/>
              </a:solidFill>
              <a:round/>
              <a:headEnd/>
              <a:tailEnd/>
            </a:ln>
            <a:effectLst/>
          </p:spPr>
          <p:txBody>
            <a:bodyPr wrap="none" anchor="ctr"/>
            <a:lstStyle/>
            <a:p>
              <a:endParaRPr lang="en-US" dirty="0"/>
            </a:p>
          </p:txBody>
        </p:sp>
        <p:sp>
          <p:nvSpPr>
            <p:cNvPr id="1622117" name="Rectangle 101"/>
            <p:cNvSpPr>
              <a:spLocks noChangeArrowheads="1"/>
            </p:cNvSpPr>
            <p:nvPr/>
          </p:nvSpPr>
          <p:spPr bwMode="auto">
            <a:xfrm>
              <a:off x="4538" y="1254"/>
              <a:ext cx="618" cy="97"/>
            </a:xfrm>
            <a:prstGeom prst="rect">
              <a:avLst/>
            </a:prstGeom>
            <a:noFill/>
            <a:ln w="9525">
              <a:noFill/>
              <a:miter lim="800000"/>
              <a:headEnd/>
              <a:tailEnd/>
            </a:ln>
          </p:spPr>
          <p:txBody>
            <a:bodyPr wrap="none" lIns="0" tIns="0" rIns="0" bIns="0">
              <a:spAutoFit/>
            </a:bodyPr>
            <a:lstStyle/>
            <a:p>
              <a:pPr algn="l"/>
              <a:r>
                <a:rPr lang="en-GB" sz="1000" dirty="0">
                  <a:solidFill>
                    <a:srgbClr val="000000"/>
                  </a:solidFill>
                  <a:latin typeface="Arial" pitchFamily="34" charset="0"/>
                </a:rPr>
                <a:t>Version………….</a:t>
              </a:r>
              <a:endParaRPr lang="en-GB" sz="1800" dirty="0">
                <a:latin typeface="Arial" pitchFamily="34" charset="0"/>
              </a:endParaRPr>
            </a:p>
          </p:txBody>
        </p:sp>
        <p:sp>
          <p:nvSpPr>
            <p:cNvPr id="1622118" name="Line 102"/>
            <p:cNvSpPr>
              <a:spLocks noChangeShapeType="1"/>
            </p:cNvSpPr>
            <p:nvPr/>
          </p:nvSpPr>
          <p:spPr bwMode="auto">
            <a:xfrm>
              <a:off x="1091" y="1770"/>
              <a:ext cx="4381" cy="0"/>
            </a:xfrm>
            <a:prstGeom prst="line">
              <a:avLst/>
            </a:prstGeom>
            <a:noFill/>
            <a:ln w="9525">
              <a:solidFill>
                <a:srgbClr val="969696"/>
              </a:solidFill>
              <a:round/>
              <a:headEnd/>
              <a:tailEnd/>
            </a:ln>
            <a:effectLst/>
          </p:spPr>
          <p:txBody>
            <a:bodyPr wrap="none" anchor="ctr"/>
            <a:lstStyle/>
            <a:p>
              <a:endParaRPr lang="en-US" dirty="0"/>
            </a:p>
          </p:txBody>
        </p:sp>
        <p:sp>
          <p:nvSpPr>
            <p:cNvPr id="1622119" name="Line 103"/>
            <p:cNvSpPr>
              <a:spLocks noChangeShapeType="1"/>
            </p:cNvSpPr>
            <p:nvPr/>
          </p:nvSpPr>
          <p:spPr bwMode="auto">
            <a:xfrm>
              <a:off x="1086" y="2197"/>
              <a:ext cx="4379" cy="0"/>
            </a:xfrm>
            <a:prstGeom prst="line">
              <a:avLst/>
            </a:prstGeom>
            <a:noFill/>
            <a:ln w="9525">
              <a:solidFill>
                <a:srgbClr val="969696"/>
              </a:solidFill>
              <a:round/>
              <a:headEnd/>
              <a:tailEnd/>
            </a:ln>
            <a:effectLst/>
          </p:spPr>
          <p:txBody>
            <a:bodyPr wrap="none" anchor="ctr"/>
            <a:lstStyle/>
            <a:p>
              <a:endParaRPr lang="en-US" dirty="0"/>
            </a:p>
          </p:txBody>
        </p:sp>
        <p:sp>
          <p:nvSpPr>
            <p:cNvPr id="1622120" name="Line 104"/>
            <p:cNvSpPr>
              <a:spLocks noChangeShapeType="1"/>
            </p:cNvSpPr>
            <p:nvPr/>
          </p:nvSpPr>
          <p:spPr bwMode="auto">
            <a:xfrm>
              <a:off x="1097" y="2565"/>
              <a:ext cx="4378" cy="0"/>
            </a:xfrm>
            <a:prstGeom prst="line">
              <a:avLst/>
            </a:prstGeom>
            <a:noFill/>
            <a:ln w="9525">
              <a:solidFill>
                <a:srgbClr val="969696"/>
              </a:solidFill>
              <a:round/>
              <a:headEnd/>
              <a:tailEnd/>
            </a:ln>
            <a:effectLst/>
          </p:spPr>
          <p:txBody>
            <a:bodyPr wrap="none" anchor="ctr"/>
            <a:lstStyle/>
            <a:p>
              <a:endParaRPr lang="en-US" dirty="0"/>
            </a:p>
          </p:txBody>
        </p:sp>
        <p:sp>
          <p:nvSpPr>
            <p:cNvPr id="1622121" name="Line 105"/>
            <p:cNvSpPr>
              <a:spLocks noChangeShapeType="1"/>
            </p:cNvSpPr>
            <p:nvPr/>
          </p:nvSpPr>
          <p:spPr bwMode="auto">
            <a:xfrm>
              <a:off x="1088" y="3087"/>
              <a:ext cx="4378" cy="0"/>
            </a:xfrm>
            <a:prstGeom prst="line">
              <a:avLst/>
            </a:prstGeom>
            <a:noFill/>
            <a:ln w="9525">
              <a:solidFill>
                <a:srgbClr val="969696"/>
              </a:solidFill>
              <a:round/>
              <a:headEnd/>
              <a:tailEnd/>
            </a:ln>
            <a:effectLst/>
          </p:spPr>
          <p:txBody>
            <a:bodyPr wrap="none" anchor="ctr"/>
            <a:lstStyle/>
            <a:p>
              <a:endParaRPr lang="en-US" dirty="0"/>
            </a:p>
          </p:txBody>
        </p:sp>
        <p:sp>
          <p:nvSpPr>
            <p:cNvPr id="1622122" name="Rectangle 106"/>
            <p:cNvSpPr>
              <a:spLocks noChangeArrowheads="1"/>
            </p:cNvSpPr>
            <p:nvPr/>
          </p:nvSpPr>
          <p:spPr bwMode="auto">
            <a:xfrm>
              <a:off x="1090" y="1194"/>
              <a:ext cx="4380" cy="2396"/>
            </a:xfrm>
            <a:prstGeom prst="rect">
              <a:avLst/>
            </a:prstGeom>
            <a:noFill/>
            <a:ln w="9525">
              <a:solidFill>
                <a:srgbClr val="969696"/>
              </a:solidFill>
              <a:miter lim="800000"/>
              <a:headEnd/>
              <a:tailEnd/>
            </a:ln>
            <a:effectLst/>
          </p:spPr>
          <p:txBody>
            <a:bodyPr wrap="none" anchor="ctr"/>
            <a:lstStyle/>
            <a:p>
              <a:endParaRPr lang="en-US" dirty="0"/>
            </a:p>
          </p:txBody>
        </p:sp>
        <p:sp>
          <p:nvSpPr>
            <p:cNvPr id="1622123" name="Line 107"/>
            <p:cNvSpPr>
              <a:spLocks noChangeShapeType="1"/>
            </p:cNvSpPr>
            <p:nvPr/>
          </p:nvSpPr>
          <p:spPr bwMode="auto">
            <a:xfrm>
              <a:off x="1090" y="1360"/>
              <a:ext cx="4374" cy="0"/>
            </a:xfrm>
            <a:prstGeom prst="line">
              <a:avLst/>
            </a:prstGeom>
            <a:noFill/>
            <a:ln w="9525">
              <a:solidFill>
                <a:srgbClr val="969696"/>
              </a:solidFill>
              <a:round/>
              <a:headEnd/>
              <a:tailEnd/>
            </a:ln>
            <a:effectLst/>
          </p:spPr>
          <p:txBody>
            <a:bodyPr wrap="none" anchor="ctr"/>
            <a:lstStyle/>
            <a:p>
              <a:endParaRPr lang="en-US" dirty="0"/>
            </a:p>
          </p:txBody>
        </p:sp>
        <p:sp>
          <p:nvSpPr>
            <p:cNvPr id="1622124" name="Line 108"/>
            <p:cNvSpPr>
              <a:spLocks noChangeShapeType="1"/>
            </p:cNvSpPr>
            <p:nvPr/>
          </p:nvSpPr>
          <p:spPr bwMode="auto">
            <a:xfrm>
              <a:off x="1349" y="1489"/>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5" name="Line 109"/>
            <p:cNvSpPr>
              <a:spLocks noChangeShapeType="1"/>
            </p:cNvSpPr>
            <p:nvPr/>
          </p:nvSpPr>
          <p:spPr bwMode="auto">
            <a:xfrm>
              <a:off x="3592" y="1493"/>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6" name="Line 110"/>
            <p:cNvSpPr>
              <a:spLocks noChangeShapeType="1"/>
            </p:cNvSpPr>
            <p:nvPr/>
          </p:nvSpPr>
          <p:spPr bwMode="auto">
            <a:xfrm>
              <a:off x="2798" y="1490"/>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7" name="Line 111"/>
            <p:cNvSpPr>
              <a:spLocks noChangeShapeType="1"/>
            </p:cNvSpPr>
            <p:nvPr/>
          </p:nvSpPr>
          <p:spPr bwMode="auto">
            <a:xfrm>
              <a:off x="3271" y="1494"/>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8" name="Line 112"/>
            <p:cNvSpPr>
              <a:spLocks noChangeShapeType="1"/>
            </p:cNvSpPr>
            <p:nvPr/>
          </p:nvSpPr>
          <p:spPr bwMode="auto">
            <a:xfrm>
              <a:off x="4995" y="1491"/>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9" name="Line 113"/>
            <p:cNvSpPr>
              <a:spLocks noChangeShapeType="1"/>
            </p:cNvSpPr>
            <p:nvPr/>
          </p:nvSpPr>
          <p:spPr bwMode="auto">
            <a:xfrm>
              <a:off x="1086" y="3456"/>
              <a:ext cx="4370" cy="0"/>
            </a:xfrm>
            <a:prstGeom prst="line">
              <a:avLst/>
            </a:prstGeom>
            <a:noFill/>
            <a:ln w="9525">
              <a:solidFill>
                <a:srgbClr val="969696"/>
              </a:solidFill>
              <a:round/>
              <a:headEnd/>
              <a:tailEnd/>
            </a:ln>
            <a:effectLst/>
          </p:spPr>
          <p:txBody>
            <a:bodyPr wrap="none">
              <a:spAutoFit/>
            </a:bodyPr>
            <a:lstStyle/>
            <a:p>
              <a:endParaRPr lang="en-US" dirty="0"/>
            </a:p>
          </p:txBody>
        </p:sp>
        <p:sp>
          <p:nvSpPr>
            <p:cNvPr id="1622130" name="Line 114"/>
            <p:cNvSpPr>
              <a:spLocks noChangeShapeType="1"/>
            </p:cNvSpPr>
            <p:nvPr/>
          </p:nvSpPr>
          <p:spPr bwMode="auto">
            <a:xfrm>
              <a:off x="1090" y="3287"/>
              <a:ext cx="4370" cy="0"/>
            </a:xfrm>
            <a:prstGeom prst="line">
              <a:avLst/>
            </a:prstGeom>
            <a:noFill/>
            <a:ln w="9525">
              <a:solidFill>
                <a:srgbClr val="969696"/>
              </a:solidFill>
              <a:round/>
              <a:headEnd/>
              <a:tailEnd/>
            </a:ln>
            <a:effectLst/>
          </p:spPr>
          <p:txBody>
            <a:bodyPr wrap="none">
              <a:spAutoFit/>
            </a:bodyPr>
            <a:lstStyle/>
            <a:p>
              <a:endParaRPr lang="en-US" dirty="0"/>
            </a:p>
          </p:txBody>
        </p:sp>
        <p:sp>
          <p:nvSpPr>
            <p:cNvPr id="1622131" name="Line 115"/>
            <p:cNvSpPr>
              <a:spLocks noChangeShapeType="1"/>
            </p:cNvSpPr>
            <p:nvPr/>
          </p:nvSpPr>
          <p:spPr bwMode="auto">
            <a:xfrm>
              <a:off x="1090" y="2415"/>
              <a:ext cx="4370" cy="0"/>
            </a:xfrm>
            <a:prstGeom prst="line">
              <a:avLst/>
            </a:prstGeom>
            <a:noFill/>
            <a:ln w="9525">
              <a:solidFill>
                <a:srgbClr val="969696"/>
              </a:solidFill>
              <a:round/>
              <a:headEnd/>
              <a:tailEnd/>
            </a:ln>
            <a:effectLst/>
          </p:spPr>
          <p:txBody>
            <a:bodyPr wrap="none">
              <a:spAutoFit/>
            </a:bodyPr>
            <a:lstStyle/>
            <a:p>
              <a:endParaRPr lang="en-US" dirty="0"/>
            </a:p>
          </p:txBody>
        </p:sp>
        <p:sp>
          <p:nvSpPr>
            <p:cNvPr id="1622132" name="Line 116"/>
            <p:cNvSpPr>
              <a:spLocks noChangeShapeType="1"/>
            </p:cNvSpPr>
            <p:nvPr/>
          </p:nvSpPr>
          <p:spPr bwMode="auto">
            <a:xfrm>
              <a:off x="1094" y="1621"/>
              <a:ext cx="4370" cy="0"/>
            </a:xfrm>
            <a:prstGeom prst="line">
              <a:avLst/>
            </a:prstGeom>
            <a:noFill/>
            <a:ln w="9525">
              <a:solidFill>
                <a:srgbClr val="969696"/>
              </a:solidFill>
              <a:round/>
              <a:headEnd/>
              <a:tailEnd/>
            </a:ln>
            <a:effectLst/>
          </p:spPr>
          <p:txBody>
            <a:bodyPr wrap="none">
              <a:spAutoFit/>
            </a:bodyPr>
            <a:lstStyle/>
            <a:p>
              <a:endParaRPr lang="en-US" dirty="0"/>
            </a:p>
          </p:txBody>
        </p:sp>
        <p:sp>
          <p:nvSpPr>
            <p:cNvPr id="1622133" name="Line 117"/>
            <p:cNvSpPr>
              <a:spLocks noChangeShapeType="1"/>
            </p:cNvSpPr>
            <p:nvPr/>
          </p:nvSpPr>
          <p:spPr bwMode="auto">
            <a:xfrm>
              <a:off x="1099" y="1493"/>
              <a:ext cx="4370" cy="0"/>
            </a:xfrm>
            <a:prstGeom prst="line">
              <a:avLst/>
            </a:prstGeom>
            <a:noFill/>
            <a:ln w="9525">
              <a:solidFill>
                <a:srgbClr val="969696"/>
              </a:solidFill>
              <a:round/>
              <a:headEnd/>
              <a:tailEnd/>
            </a:ln>
            <a:effectLst/>
          </p:spPr>
          <p:txBody>
            <a:bodyPr wrap="none">
              <a:spAutoFit/>
            </a:bodyPr>
            <a:lstStyle/>
            <a:p>
              <a:endParaRPr lang="en-US" dirty="0"/>
            </a:p>
          </p:txBody>
        </p:sp>
      </p:grpSp>
      <p:sp>
        <p:nvSpPr>
          <p:cNvPr id="1622134" name="Text Box 118"/>
          <p:cNvSpPr txBox="1">
            <a:spLocks noChangeArrowheads="1"/>
          </p:cNvSpPr>
          <p:nvPr/>
        </p:nvSpPr>
        <p:spPr bwMode="auto">
          <a:xfrm>
            <a:off x="1495307" y="5895201"/>
            <a:ext cx="6935168" cy="276999"/>
          </a:xfrm>
          <a:prstGeom prst="rect">
            <a:avLst/>
          </a:prstGeom>
          <a:noFill/>
          <a:ln w="9525" algn="ctr">
            <a:noFill/>
            <a:miter lim="800000"/>
            <a:headEnd/>
            <a:tailEnd/>
          </a:ln>
          <a:effectLst/>
        </p:spPr>
        <p:txBody>
          <a:bodyPr wrap="none">
            <a:spAutoFit/>
          </a:bodyPr>
          <a:lstStyle/>
          <a:p>
            <a:pPr algn="l" eaLnBrk="1" hangingPunct="1"/>
            <a:r>
              <a:rPr lang="en-GB" sz="1200" dirty="0" err="1" smtClean="0">
                <a:latin typeface="Arial" pitchFamily="34" charset="0"/>
              </a:rPr>
              <a:t>Otros</a:t>
            </a:r>
            <a:r>
              <a:rPr lang="en-GB" sz="1200" dirty="0" smtClean="0">
                <a:latin typeface="Arial" pitchFamily="34" charset="0"/>
              </a:rPr>
              <a:t> </a:t>
            </a:r>
            <a:r>
              <a:rPr lang="en-GB" sz="1200" dirty="0" err="1" smtClean="0">
                <a:latin typeface="Arial" pitchFamily="34" charset="0"/>
              </a:rPr>
              <a:t>campos</a:t>
            </a:r>
            <a:r>
              <a:rPr lang="en-GB" sz="1200" dirty="0" smtClean="0">
                <a:latin typeface="Arial" pitchFamily="34" charset="0"/>
              </a:rPr>
              <a:t> </a:t>
            </a:r>
            <a:r>
              <a:rPr lang="en-GB" sz="1200" dirty="0" err="1" smtClean="0">
                <a:latin typeface="Arial" pitchFamily="34" charset="0"/>
              </a:rPr>
              <a:t>que</a:t>
            </a:r>
            <a:r>
              <a:rPr lang="en-GB" sz="1200" dirty="0" smtClean="0">
                <a:latin typeface="Arial" pitchFamily="34" charset="0"/>
              </a:rPr>
              <a:t> ser </a:t>
            </a:r>
            <a:r>
              <a:rPr lang="en-GB" sz="1200" dirty="0" err="1" smtClean="0">
                <a:latin typeface="Arial" pitchFamily="34" charset="0"/>
              </a:rPr>
              <a:t>incluidos</a:t>
            </a:r>
            <a:r>
              <a:rPr lang="en-GB" sz="1200" dirty="0" smtClean="0">
                <a:latin typeface="Arial" pitchFamily="34" charset="0"/>
              </a:rPr>
              <a:t>:  </a:t>
            </a:r>
            <a:r>
              <a:rPr lang="en-GB" sz="1200" dirty="0" err="1" smtClean="0">
                <a:latin typeface="Arial" pitchFamily="34" charset="0"/>
              </a:rPr>
              <a:t>Proximidad</a:t>
            </a:r>
            <a:r>
              <a:rPr lang="en-GB" sz="1200" dirty="0" smtClean="0">
                <a:latin typeface="Arial" pitchFamily="34" charset="0"/>
              </a:rPr>
              <a:t>/Estado/</a:t>
            </a:r>
            <a:r>
              <a:rPr lang="en-GB" sz="1200" dirty="0" err="1" smtClean="0">
                <a:latin typeface="Arial" pitchFamily="34" charset="0"/>
              </a:rPr>
              <a:t>Titulo</a:t>
            </a:r>
            <a:r>
              <a:rPr lang="en-GB" sz="1200" dirty="0" smtClean="0">
                <a:latin typeface="Arial" pitchFamily="34" charset="0"/>
              </a:rPr>
              <a:t>/</a:t>
            </a:r>
            <a:r>
              <a:rPr lang="en-GB" sz="1200" dirty="0" err="1" smtClean="0">
                <a:latin typeface="Arial" pitchFamily="34" charset="0"/>
              </a:rPr>
              <a:t>Riesgos</a:t>
            </a:r>
            <a:r>
              <a:rPr lang="en-GB" sz="1200" dirty="0" smtClean="0">
                <a:latin typeface="Arial" pitchFamily="34" charset="0"/>
              </a:rPr>
              <a:t> </a:t>
            </a:r>
            <a:r>
              <a:rPr lang="en-GB" sz="1200" dirty="0" err="1" smtClean="0">
                <a:latin typeface="Arial" pitchFamily="34" charset="0"/>
              </a:rPr>
              <a:t>Asociados</a:t>
            </a:r>
            <a:r>
              <a:rPr lang="en-GB" sz="1200" dirty="0" smtClean="0">
                <a:latin typeface="Arial" pitchFamily="34" charset="0"/>
              </a:rPr>
              <a:t>/Area del </a:t>
            </a:r>
            <a:r>
              <a:rPr lang="en-GB" sz="1200" dirty="0" err="1" smtClean="0">
                <a:latin typeface="Arial" pitchFamily="34" charset="0"/>
              </a:rPr>
              <a:t>Proyecto</a:t>
            </a:r>
            <a:endParaRPr lang="en-GB" sz="1200" dirty="0">
              <a:latin typeface="Arial" pitchFamily="34" charset="0"/>
            </a:endParaRPr>
          </a:p>
        </p:txBody>
      </p:sp>
      <p:grpSp>
        <p:nvGrpSpPr>
          <p:cNvPr id="1622135" name="Group 119"/>
          <p:cNvGrpSpPr>
            <a:grpSpLocks/>
          </p:cNvGrpSpPr>
          <p:nvPr/>
        </p:nvGrpSpPr>
        <p:grpSpPr bwMode="auto">
          <a:xfrm>
            <a:off x="948104" y="5272222"/>
            <a:ext cx="2669931" cy="681038"/>
            <a:chOff x="720" y="3576"/>
            <a:chExt cx="1792" cy="429"/>
          </a:xfrm>
        </p:grpSpPr>
        <p:sp>
          <p:nvSpPr>
            <p:cNvPr id="1622136" name="AutoShape 120"/>
            <p:cNvSpPr>
              <a:spLocks/>
            </p:cNvSpPr>
            <p:nvPr/>
          </p:nvSpPr>
          <p:spPr bwMode="auto">
            <a:xfrm rot="5400000">
              <a:off x="1520" y="2776"/>
              <a:ext cx="192" cy="1792"/>
            </a:xfrm>
            <a:prstGeom prst="rightBrace">
              <a:avLst>
                <a:gd name="adj1" fmla="val 77778"/>
                <a:gd name="adj2" fmla="val 50000"/>
              </a:avLst>
            </a:prstGeom>
            <a:noFill/>
            <a:ln w="12700" cap="sq">
              <a:solidFill>
                <a:schemeClr val="tx1"/>
              </a:solidFill>
              <a:round/>
              <a:headEnd type="none" w="sm" len="sm"/>
              <a:tailEnd type="none" w="sm" len="sm"/>
            </a:ln>
            <a:effectLst/>
          </p:spPr>
          <p:txBody>
            <a:bodyPr wrap="none" anchor="ctr"/>
            <a:lstStyle/>
            <a:p>
              <a:endParaRPr lang="en-US" dirty="0"/>
            </a:p>
          </p:txBody>
        </p:sp>
        <p:sp>
          <p:nvSpPr>
            <p:cNvPr id="1622137" name="Text Box 121"/>
            <p:cNvSpPr txBox="1">
              <a:spLocks noChangeArrowheads="1"/>
            </p:cNvSpPr>
            <p:nvPr/>
          </p:nvSpPr>
          <p:spPr bwMode="auto">
            <a:xfrm>
              <a:off x="1142" y="3772"/>
              <a:ext cx="993"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Identificación</a:t>
              </a:r>
              <a:endParaRPr lang="en-US" b="1" dirty="0"/>
            </a:p>
          </p:txBody>
        </p:sp>
      </p:grpSp>
      <p:grpSp>
        <p:nvGrpSpPr>
          <p:cNvPr id="1622138" name="Group 122"/>
          <p:cNvGrpSpPr>
            <a:grpSpLocks/>
          </p:cNvGrpSpPr>
          <p:nvPr/>
        </p:nvGrpSpPr>
        <p:grpSpPr bwMode="auto">
          <a:xfrm>
            <a:off x="3623893" y="5259522"/>
            <a:ext cx="1360578" cy="693738"/>
            <a:chOff x="2536" y="3568"/>
            <a:chExt cx="1147" cy="437"/>
          </a:xfrm>
        </p:grpSpPr>
        <p:sp>
          <p:nvSpPr>
            <p:cNvPr id="1622139" name="AutoShape 123"/>
            <p:cNvSpPr>
              <a:spLocks/>
            </p:cNvSpPr>
            <p:nvPr/>
          </p:nvSpPr>
          <p:spPr bwMode="auto">
            <a:xfrm rot="5400000">
              <a:off x="2988" y="3116"/>
              <a:ext cx="192" cy="1096"/>
            </a:xfrm>
            <a:prstGeom prst="rightBrace">
              <a:avLst>
                <a:gd name="adj1" fmla="val 47569"/>
                <a:gd name="adj2" fmla="val 50000"/>
              </a:avLst>
            </a:prstGeom>
            <a:noFill/>
            <a:ln w="12700" cap="sq">
              <a:solidFill>
                <a:schemeClr val="tx1"/>
              </a:solidFill>
              <a:round/>
              <a:headEnd type="none" w="sm" len="sm"/>
              <a:tailEnd type="none" w="sm" len="sm"/>
            </a:ln>
            <a:effectLst/>
          </p:spPr>
          <p:txBody>
            <a:bodyPr wrap="none" anchor="ctr"/>
            <a:lstStyle/>
            <a:p>
              <a:endParaRPr lang="en-US" dirty="0"/>
            </a:p>
          </p:txBody>
        </p:sp>
        <p:sp>
          <p:nvSpPr>
            <p:cNvPr id="1622140" name="Text Box 124"/>
            <p:cNvSpPr txBox="1">
              <a:spLocks noChangeArrowheads="1"/>
            </p:cNvSpPr>
            <p:nvPr/>
          </p:nvSpPr>
          <p:spPr bwMode="auto">
            <a:xfrm>
              <a:off x="2669" y="3772"/>
              <a:ext cx="1014"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Evaluación</a:t>
              </a:r>
              <a:endParaRPr lang="en-US" b="1" dirty="0"/>
            </a:p>
          </p:txBody>
        </p:sp>
      </p:grpSp>
      <p:grpSp>
        <p:nvGrpSpPr>
          <p:cNvPr id="1622141" name="Group 125"/>
          <p:cNvGrpSpPr>
            <a:grpSpLocks/>
          </p:cNvGrpSpPr>
          <p:nvPr/>
        </p:nvGrpSpPr>
        <p:grpSpPr bwMode="auto">
          <a:xfrm>
            <a:off x="4947140" y="5283335"/>
            <a:ext cx="2902926" cy="655638"/>
            <a:chOff x="3648" y="3568"/>
            <a:chExt cx="1584" cy="413"/>
          </a:xfrm>
        </p:grpSpPr>
        <p:sp>
          <p:nvSpPr>
            <p:cNvPr id="1622142" name="AutoShape 126"/>
            <p:cNvSpPr>
              <a:spLocks/>
            </p:cNvSpPr>
            <p:nvPr/>
          </p:nvSpPr>
          <p:spPr bwMode="auto">
            <a:xfrm rot="5400000">
              <a:off x="4344" y="2872"/>
              <a:ext cx="192" cy="1584"/>
            </a:xfrm>
            <a:prstGeom prst="rightBrace">
              <a:avLst>
                <a:gd name="adj1" fmla="val 68750"/>
                <a:gd name="adj2" fmla="val 50000"/>
              </a:avLst>
            </a:prstGeom>
            <a:noFill/>
            <a:ln w="12700" cap="sq">
              <a:solidFill>
                <a:schemeClr val="tx1"/>
              </a:solidFill>
              <a:round/>
              <a:headEnd type="none" w="sm" len="sm"/>
              <a:tailEnd type="none" w="sm" len="sm"/>
            </a:ln>
            <a:effectLst/>
          </p:spPr>
          <p:txBody>
            <a:bodyPr wrap="none" anchor="ctr"/>
            <a:lstStyle/>
            <a:p>
              <a:endParaRPr lang="en-US" dirty="0"/>
            </a:p>
          </p:txBody>
        </p:sp>
        <p:sp>
          <p:nvSpPr>
            <p:cNvPr id="1622143" name="Text Box 127"/>
            <p:cNvSpPr txBox="1">
              <a:spLocks noChangeArrowheads="1"/>
            </p:cNvSpPr>
            <p:nvPr/>
          </p:nvSpPr>
          <p:spPr bwMode="auto">
            <a:xfrm>
              <a:off x="4102" y="3748"/>
              <a:ext cx="633"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Respuesta</a:t>
              </a:r>
              <a:endParaRPr lang="en-US"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33</a:t>
            </a:fld>
            <a:endParaRPr lang="en-US" dirty="0"/>
          </a:p>
        </p:txBody>
      </p:sp>
    </p:spTree>
    <p:extLst>
      <p:ext uri="{BB962C8B-B14F-4D97-AF65-F5344CB8AC3E}">
        <p14:creationId xmlns:p14="http://schemas.microsoft.com/office/powerpoint/2010/main" xmlns="" val="38574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22135"/>
                                        </p:tgtEl>
                                        <p:attrNameLst>
                                          <p:attrName>style.visibility</p:attrName>
                                        </p:attrNameLst>
                                      </p:cBhvr>
                                      <p:to>
                                        <p:strVal val="visible"/>
                                      </p:to>
                                    </p:set>
                                    <p:anim calcmode="lin" valueType="num">
                                      <p:cBhvr>
                                        <p:cTn id="7" dur="500" fill="hold"/>
                                        <p:tgtEl>
                                          <p:spTgt spid="1622135"/>
                                        </p:tgtEl>
                                        <p:attrNameLst>
                                          <p:attrName>ppt_w</p:attrName>
                                        </p:attrNameLst>
                                      </p:cBhvr>
                                      <p:tavLst>
                                        <p:tav tm="0">
                                          <p:val>
                                            <p:fltVal val="0"/>
                                          </p:val>
                                        </p:tav>
                                        <p:tav tm="100000">
                                          <p:val>
                                            <p:strVal val="#ppt_w"/>
                                          </p:val>
                                        </p:tav>
                                      </p:tavLst>
                                    </p:anim>
                                    <p:anim calcmode="lin" valueType="num">
                                      <p:cBhvr>
                                        <p:cTn id="8" dur="500" fill="hold"/>
                                        <p:tgtEl>
                                          <p:spTgt spid="16221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22138"/>
                                        </p:tgtEl>
                                        <p:attrNameLst>
                                          <p:attrName>style.visibility</p:attrName>
                                        </p:attrNameLst>
                                      </p:cBhvr>
                                      <p:to>
                                        <p:strVal val="visible"/>
                                      </p:to>
                                    </p:set>
                                    <p:anim calcmode="lin" valueType="num">
                                      <p:cBhvr>
                                        <p:cTn id="13" dur="500" fill="hold"/>
                                        <p:tgtEl>
                                          <p:spTgt spid="1622138"/>
                                        </p:tgtEl>
                                        <p:attrNameLst>
                                          <p:attrName>ppt_w</p:attrName>
                                        </p:attrNameLst>
                                      </p:cBhvr>
                                      <p:tavLst>
                                        <p:tav tm="0">
                                          <p:val>
                                            <p:fltVal val="0"/>
                                          </p:val>
                                        </p:tav>
                                        <p:tav tm="100000">
                                          <p:val>
                                            <p:strVal val="#ppt_w"/>
                                          </p:val>
                                        </p:tav>
                                      </p:tavLst>
                                    </p:anim>
                                    <p:anim calcmode="lin" valueType="num">
                                      <p:cBhvr>
                                        <p:cTn id="14" dur="500" fill="hold"/>
                                        <p:tgtEl>
                                          <p:spTgt spid="162213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22141"/>
                                        </p:tgtEl>
                                        <p:attrNameLst>
                                          <p:attrName>style.visibility</p:attrName>
                                        </p:attrNameLst>
                                      </p:cBhvr>
                                      <p:to>
                                        <p:strVal val="visible"/>
                                      </p:to>
                                    </p:set>
                                    <p:animEffect transition="in" filter="wipe(up)">
                                      <p:cBhvr>
                                        <p:cTn id="19" dur="500"/>
                                        <p:tgtEl>
                                          <p:spTgt spid="162214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622134"/>
                                        </p:tgtEl>
                                        <p:attrNameLst>
                                          <p:attrName>style.visibility</p:attrName>
                                        </p:attrNameLst>
                                      </p:cBhvr>
                                      <p:to>
                                        <p:strVal val="visible"/>
                                      </p:to>
                                    </p:set>
                                    <p:animEffect transition="in" filter="diamond(in)">
                                      <p:cBhvr>
                                        <p:cTn id="24" dur="2000"/>
                                        <p:tgtEl>
                                          <p:spTgt spid="162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21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r>
              <a:rPr lang="en-GB" dirty="0" err="1" smtClean="0"/>
              <a:t>Analisis</a:t>
            </a:r>
            <a:r>
              <a:rPr lang="en-GB" dirty="0" smtClean="0"/>
              <a:t> (</a:t>
            </a:r>
            <a:r>
              <a:rPr lang="en-GB" dirty="0" err="1" smtClean="0"/>
              <a:t>Evaluación</a:t>
            </a:r>
            <a:r>
              <a:rPr lang="en-GB" dirty="0" smtClean="0"/>
              <a:t>)</a:t>
            </a:r>
            <a:endParaRPr lang="en-GB" dirty="0"/>
          </a:p>
        </p:txBody>
      </p:sp>
      <p:sp>
        <p:nvSpPr>
          <p:cNvPr id="923651" name="Rectangle 3"/>
          <p:cNvSpPr>
            <a:spLocks noGrp="1" noChangeArrowheads="1"/>
          </p:cNvSpPr>
          <p:nvPr>
            <p:ph type="body" idx="1"/>
          </p:nvPr>
        </p:nvSpPr>
        <p:spPr>
          <a:xfrm>
            <a:off x="671168" y="1411518"/>
            <a:ext cx="6365631" cy="4495800"/>
          </a:xfrm>
        </p:spPr>
        <p:txBody>
          <a:bodyPr/>
          <a:lstStyle/>
          <a:p>
            <a:r>
              <a:rPr lang="en-GB" dirty="0" smtClean="0"/>
              <a:t>Dos </a:t>
            </a:r>
            <a:r>
              <a:rPr lang="en-GB" dirty="0" err="1" smtClean="0"/>
              <a:t>Técnicas</a:t>
            </a:r>
            <a:endParaRPr lang="en-GB" dirty="0"/>
          </a:p>
          <a:p>
            <a:r>
              <a:rPr lang="en-GB" dirty="0" err="1" smtClean="0"/>
              <a:t>Cualitativa</a:t>
            </a:r>
            <a:endParaRPr lang="en-GB" dirty="0"/>
          </a:p>
          <a:p>
            <a:pPr lvl="1"/>
            <a:r>
              <a:rPr lang="es-ES" sz="2000" dirty="0" smtClean="0"/>
              <a:t>Juicio subjetivo de la probabilidad y el impacto</a:t>
            </a:r>
            <a:endParaRPr lang="en-GB" sz="2000" dirty="0"/>
          </a:p>
          <a:p>
            <a:r>
              <a:rPr lang="en-GB" dirty="0" err="1" smtClean="0"/>
              <a:t>Cuantitativa</a:t>
            </a:r>
            <a:endParaRPr lang="en-GB" dirty="0"/>
          </a:p>
          <a:p>
            <a:pPr lvl="1"/>
            <a:r>
              <a:rPr lang="es-ES" sz="2000" dirty="0" smtClean="0"/>
              <a:t>Evaluación estadística de las variaciones</a:t>
            </a:r>
            <a:endParaRPr lang="en-GB" sz="2000"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34</a:t>
            </a:fld>
            <a:endParaRPr lang="en-US" dirty="0"/>
          </a:p>
        </p:txBody>
      </p:sp>
    </p:spTree>
    <p:extLst>
      <p:ext uri="{BB962C8B-B14F-4D97-AF65-F5344CB8AC3E}">
        <p14:creationId xmlns:p14="http://schemas.microsoft.com/office/powerpoint/2010/main" xmlns="" val="245425246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r>
              <a:rPr lang="en-GB" sz="4000" dirty="0" err="1" smtClean="0"/>
              <a:t>Grilla</a:t>
            </a:r>
            <a:r>
              <a:rPr lang="en-GB" sz="4000" dirty="0" smtClean="0"/>
              <a:t> </a:t>
            </a:r>
            <a:r>
              <a:rPr lang="en-GB" sz="4000" dirty="0" err="1" smtClean="0"/>
              <a:t>Probabilidad</a:t>
            </a:r>
            <a:r>
              <a:rPr lang="en-GB" sz="4000" dirty="0" smtClean="0"/>
              <a:t> e </a:t>
            </a:r>
            <a:r>
              <a:rPr lang="en-GB" sz="4000" dirty="0" err="1" smtClean="0"/>
              <a:t>Impacto</a:t>
            </a:r>
            <a:endParaRPr lang="en-GB" sz="4000" dirty="0"/>
          </a:p>
        </p:txBody>
      </p:sp>
      <p:grpSp>
        <p:nvGrpSpPr>
          <p:cNvPr id="925724" name="Group 28"/>
          <p:cNvGrpSpPr>
            <a:grpSpLocks/>
          </p:cNvGrpSpPr>
          <p:nvPr/>
        </p:nvGrpSpPr>
        <p:grpSpPr bwMode="auto">
          <a:xfrm>
            <a:off x="1748205" y="1313319"/>
            <a:ext cx="5647592" cy="4789487"/>
            <a:chOff x="1008" y="720"/>
            <a:chExt cx="2688" cy="2688"/>
          </a:xfrm>
        </p:grpSpPr>
        <p:sp>
          <p:nvSpPr>
            <p:cNvPr id="925725" name="Rectangle 29"/>
            <p:cNvSpPr>
              <a:spLocks noChangeArrowheads="1"/>
            </p:cNvSpPr>
            <p:nvPr/>
          </p:nvSpPr>
          <p:spPr bwMode="auto">
            <a:xfrm>
              <a:off x="1392" y="3024"/>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err="1" smtClean="0"/>
                <a:t>Bajo</a:t>
              </a:r>
              <a:endParaRPr lang="en-GB" b="1" dirty="0"/>
            </a:p>
          </p:txBody>
        </p:sp>
        <p:sp>
          <p:nvSpPr>
            <p:cNvPr id="925726" name="Rectangle 30"/>
            <p:cNvSpPr>
              <a:spLocks noChangeArrowheads="1"/>
            </p:cNvSpPr>
            <p:nvPr/>
          </p:nvSpPr>
          <p:spPr bwMode="auto">
            <a:xfrm>
              <a:off x="2160" y="3024"/>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err="1" smtClean="0"/>
                <a:t>Medio</a:t>
              </a:r>
              <a:endParaRPr lang="en-GB" b="1" dirty="0"/>
            </a:p>
          </p:txBody>
        </p:sp>
        <p:sp>
          <p:nvSpPr>
            <p:cNvPr id="925727" name="Rectangle 31"/>
            <p:cNvSpPr>
              <a:spLocks noChangeArrowheads="1"/>
            </p:cNvSpPr>
            <p:nvPr/>
          </p:nvSpPr>
          <p:spPr bwMode="auto">
            <a:xfrm>
              <a:off x="2928" y="3024"/>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smtClean="0"/>
                <a:t>Alto</a:t>
              </a:r>
              <a:endParaRPr lang="en-GB" b="1" dirty="0"/>
            </a:p>
          </p:txBody>
        </p:sp>
        <p:sp>
          <p:nvSpPr>
            <p:cNvPr id="925728" name="Rectangle 32"/>
            <p:cNvSpPr>
              <a:spLocks noChangeArrowheads="1"/>
            </p:cNvSpPr>
            <p:nvPr/>
          </p:nvSpPr>
          <p:spPr bwMode="auto">
            <a:xfrm>
              <a:off x="1392" y="3216"/>
              <a:ext cx="2304"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err="1" smtClean="0"/>
                <a:t>Impacto</a:t>
              </a:r>
              <a:endParaRPr lang="en-GB" b="1" dirty="0"/>
            </a:p>
          </p:txBody>
        </p:sp>
        <p:sp>
          <p:nvSpPr>
            <p:cNvPr id="925729" name="Rectangle 33"/>
            <p:cNvSpPr>
              <a:spLocks noChangeArrowheads="1"/>
            </p:cNvSpPr>
            <p:nvPr/>
          </p:nvSpPr>
          <p:spPr bwMode="auto">
            <a:xfrm rot="-5400000">
              <a:off x="912" y="2544"/>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err="1" smtClean="0"/>
                <a:t>Bajo</a:t>
              </a:r>
              <a:endParaRPr lang="en-GB" b="1" dirty="0"/>
            </a:p>
          </p:txBody>
        </p:sp>
        <p:sp>
          <p:nvSpPr>
            <p:cNvPr id="925730" name="Rectangle 34"/>
            <p:cNvSpPr>
              <a:spLocks noChangeArrowheads="1"/>
            </p:cNvSpPr>
            <p:nvPr/>
          </p:nvSpPr>
          <p:spPr bwMode="auto">
            <a:xfrm rot="-5400000">
              <a:off x="912" y="1776"/>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err="1" smtClean="0"/>
                <a:t>Medio</a:t>
              </a:r>
              <a:endParaRPr lang="en-GB" b="1" dirty="0"/>
            </a:p>
          </p:txBody>
        </p:sp>
        <p:sp>
          <p:nvSpPr>
            <p:cNvPr id="925731" name="Rectangle 35"/>
            <p:cNvSpPr>
              <a:spLocks noChangeArrowheads="1"/>
            </p:cNvSpPr>
            <p:nvPr/>
          </p:nvSpPr>
          <p:spPr bwMode="auto">
            <a:xfrm rot="-5400000">
              <a:off x="912" y="1008"/>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smtClean="0"/>
                <a:t>Alto</a:t>
              </a:r>
              <a:endParaRPr lang="en-GB" b="1" dirty="0"/>
            </a:p>
          </p:txBody>
        </p:sp>
        <p:sp>
          <p:nvSpPr>
            <p:cNvPr id="925732" name="Rectangle 36"/>
            <p:cNvSpPr>
              <a:spLocks noChangeArrowheads="1"/>
            </p:cNvSpPr>
            <p:nvPr/>
          </p:nvSpPr>
          <p:spPr bwMode="auto">
            <a:xfrm rot="-5400000">
              <a:off x="-48" y="1776"/>
              <a:ext cx="2304"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err="1" smtClean="0"/>
                <a:t>Probabilidad</a:t>
              </a:r>
              <a:endParaRPr lang="en-GB" b="1" dirty="0"/>
            </a:p>
          </p:txBody>
        </p:sp>
        <p:sp>
          <p:nvSpPr>
            <p:cNvPr id="925733" name="Rectangle 37"/>
            <p:cNvSpPr>
              <a:spLocks noChangeArrowheads="1"/>
            </p:cNvSpPr>
            <p:nvPr/>
          </p:nvSpPr>
          <p:spPr bwMode="auto">
            <a:xfrm>
              <a:off x="1392" y="2256"/>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4" name="Rectangle 38"/>
            <p:cNvSpPr>
              <a:spLocks noChangeArrowheads="1"/>
            </p:cNvSpPr>
            <p:nvPr/>
          </p:nvSpPr>
          <p:spPr bwMode="auto">
            <a:xfrm>
              <a:off x="1392" y="1488"/>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5" name="Rectangle 39"/>
            <p:cNvSpPr>
              <a:spLocks noChangeArrowheads="1"/>
            </p:cNvSpPr>
            <p:nvPr/>
          </p:nvSpPr>
          <p:spPr bwMode="auto">
            <a:xfrm>
              <a:off x="1392" y="720"/>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6" name="Rectangle 40"/>
            <p:cNvSpPr>
              <a:spLocks noChangeArrowheads="1"/>
            </p:cNvSpPr>
            <p:nvPr/>
          </p:nvSpPr>
          <p:spPr bwMode="auto">
            <a:xfrm>
              <a:off x="2160" y="2256"/>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7" name="Rectangle 41"/>
            <p:cNvSpPr>
              <a:spLocks noChangeArrowheads="1"/>
            </p:cNvSpPr>
            <p:nvPr/>
          </p:nvSpPr>
          <p:spPr bwMode="auto">
            <a:xfrm>
              <a:off x="2160" y="1488"/>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8" name="Rectangle 42"/>
            <p:cNvSpPr>
              <a:spLocks noChangeArrowheads="1"/>
            </p:cNvSpPr>
            <p:nvPr/>
          </p:nvSpPr>
          <p:spPr bwMode="auto">
            <a:xfrm>
              <a:off x="2160" y="720"/>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9" name="Rectangle 43"/>
            <p:cNvSpPr>
              <a:spLocks noChangeArrowheads="1"/>
            </p:cNvSpPr>
            <p:nvPr/>
          </p:nvSpPr>
          <p:spPr bwMode="auto">
            <a:xfrm>
              <a:off x="2928" y="2256"/>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40" name="Rectangle 44"/>
            <p:cNvSpPr>
              <a:spLocks noChangeArrowheads="1"/>
            </p:cNvSpPr>
            <p:nvPr/>
          </p:nvSpPr>
          <p:spPr bwMode="auto">
            <a:xfrm>
              <a:off x="2928" y="1488"/>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41" name="Rectangle 45"/>
            <p:cNvSpPr>
              <a:spLocks noChangeArrowheads="1"/>
            </p:cNvSpPr>
            <p:nvPr/>
          </p:nvSpPr>
          <p:spPr bwMode="auto">
            <a:xfrm>
              <a:off x="2928" y="720"/>
              <a:ext cx="768" cy="76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35</a:t>
            </a:fld>
            <a:endParaRPr lang="en-US" dirty="0"/>
          </a:p>
        </p:txBody>
      </p:sp>
    </p:spTree>
    <p:extLst>
      <p:ext uri="{BB962C8B-B14F-4D97-AF65-F5344CB8AC3E}">
        <p14:creationId xmlns:p14="http://schemas.microsoft.com/office/powerpoint/2010/main" xmlns="" val="268646281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p:txBody>
          <a:bodyPr/>
          <a:lstStyle/>
          <a:p>
            <a:r>
              <a:rPr lang="en-GB" sz="4000" dirty="0"/>
              <a:t>PERT</a:t>
            </a:r>
          </a:p>
        </p:txBody>
      </p:sp>
      <p:sp>
        <p:nvSpPr>
          <p:cNvPr id="1565699" name="Rectangle 3"/>
          <p:cNvSpPr>
            <a:spLocks noGrp="1" noChangeArrowheads="1"/>
          </p:cNvSpPr>
          <p:nvPr>
            <p:ph type="body" idx="1"/>
          </p:nvPr>
        </p:nvSpPr>
        <p:spPr>
          <a:xfrm>
            <a:off x="228600" y="1447801"/>
            <a:ext cx="6172200" cy="2286000"/>
          </a:xfrm>
        </p:spPr>
        <p:txBody>
          <a:bodyPr>
            <a:normAutofit fontScale="92500" lnSpcReduction="20000"/>
          </a:bodyPr>
          <a:lstStyle/>
          <a:p>
            <a:r>
              <a:rPr lang="en-GB" sz="2400" b="1" dirty="0" smtClean="0">
                <a:solidFill>
                  <a:schemeClr val="tx1"/>
                </a:solidFill>
              </a:rPr>
              <a:t>P</a:t>
            </a:r>
            <a:r>
              <a:rPr lang="en-GB" sz="2400" dirty="0" smtClean="0">
                <a:solidFill>
                  <a:schemeClr val="tx1"/>
                </a:solidFill>
              </a:rPr>
              <a:t>rogram </a:t>
            </a:r>
            <a:r>
              <a:rPr lang="en-GB" sz="2400" b="1" dirty="0">
                <a:solidFill>
                  <a:schemeClr val="tx1"/>
                </a:solidFill>
              </a:rPr>
              <a:t>E</a:t>
            </a:r>
            <a:r>
              <a:rPr lang="en-GB" sz="2400" dirty="0">
                <a:solidFill>
                  <a:schemeClr val="tx1"/>
                </a:solidFill>
              </a:rPr>
              <a:t>valuation </a:t>
            </a:r>
            <a:r>
              <a:rPr lang="en-GB" sz="2400" b="1" dirty="0">
                <a:solidFill>
                  <a:schemeClr val="tx1"/>
                </a:solidFill>
              </a:rPr>
              <a:t>R</a:t>
            </a:r>
            <a:r>
              <a:rPr lang="en-GB" sz="2400" dirty="0">
                <a:solidFill>
                  <a:schemeClr val="tx1"/>
                </a:solidFill>
              </a:rPr>
              <a:t>eview </a:t>
            </a:r>
            <a:r>
              <a:rPr lang="en-GB" sz="2400" b="1" dirty="0">
                <a:solidFill>
                  <a:schemeClr val="tx1"/>
                </a:solidFill>
              </a:rPr>
              <a:t>T</a:t>
            </a:r>
            <a:r>
              <a:rPr lang="en-GB" sz="2400" dirty="0">
                <a:solidFill>
                  <a:schemeClr val="tx1"/>
                </a:solidFill>
              </a:rPr>
              <a:t>echnique</a:t>
            </a:r>
          </a:p>
          <a:p>
            <a:pPr lvl="1"/>
            <a:r>
              <a:rPr lang="en-GB" sz="2200" dirty="0" smtClean="0">
                <a:solidFill>
                  <a:schemeClr val="tx1"/>
                </a:solidFill>
              </a:rPr>
              <a:t>Las </a:t>
            </a:r>
            <a:r>
              <a:rPr lang="en-GB" sz="2200" dirty="0" err="1" smtClean="0">
                <a:solidFill>
                  <a:schemeClr val="tx1"/>
                </a:solidFill>
              </a:rPr>
              <a:t>estimaciones</a:t>
            </a:r>
            <a:r>
              <a:rPr lang="en-GB" sz="2200" dirty="0" smtClean="0">
                <a:solidFill>
                  <a:schemeClr val="tx1"/>
                </a:solidFill>
              </a:rPr>
              <a:t> son </a:t>
            </a:r>
            <a:r>
              <a:rPr lang="en-GB" sz="2200" dirty="0" err="1" smtClean="0">
                <a:solidFill>
                  <a:schemeClr val="tx1"/>
                </a:solidFill>
              </a:rPr>
              <a:t>inciertas</a:t>
            </a:r>
            <a:endParaRPr lang="en-GB" sz="2200" dirty="0">
              <a:solidFill>
                <a:schemeClr val="tx1"/>
              </a:solidFill>
            </a:endParaRPr>
          </a:p>
          <a:p>
            <a:pPr lvl="1"/>
            <a:r>
              <a:rPr lang="es-ES" sz="2000" dirty="0" smtClean="0"/>
              <a:t>Se basa en tres estimaciones puntuales</a:t>
            </a:r>
            <a:endParaRPr lang="en-GB" sz="2200" dirty="0">
              <a:solidFill>
                <a:schemeClr val="tx1"/>
              </a:solidFill>
            </a:endParaRPr>
          </a:p>
          <a:p>
            <a:pPr lvl="1"/>
            <a:r>
              <a:rPr lang="en-GB" sz="2200" dirty="0" err="1" smtClean="0">
                <a:solidFill>
                  <a:schemeClr val="tx1"/>
                </a:solidFill>
              </a:rPr>
              <a:t>Asume</a:t>
            </a:r>
            <a:r>
              <a:rPr lang="en-GB" sz="2200" dirty="0" smtClean="0">
                <a:solidFill>
                  <a:schemeClr val="tx1"/>
                </a:solidFill>
              </a:rPr>
              <a:t> la </a:t>
            </a:r>
            <a:r>
              <a:rPr lang="en-GB" sz="2200" dirty="0" err="1" smtClean="0">
                <a:solidFill>
                  <a:schemeClr val="tx1"/>
                </a:solidFill>
              </a:rPr>
              <a:t>distribución</a:t>
            </a:r>
            <a:r>
              <a:rPr lang="en-GB" sz="2200" dirty="0" smtClean="0">
                <a:solidFill>
                  <a:schemeClr val="tx1"/>
                </a:solidFill>
              </a:rPr>
              <a:t> Beta</a:t>
            </a:r>
            <a:endParaRPr lang="en-GB" sz="2200" dirty="0">
              <a:solidFill>
                <a:schemeClr val="tx1"/>
              </a:solidFill>
            </a:endParaRPr>
          </a:p>
          <a:p>
            <a:pPr lvl="1"/>
            <a:r>
              <a:rPr lang="en-GB" sz="2200" dirty="0" smtClean="0">
                <a:solidFill>
                  <a:schemeClr val="tx1"/>
                </a:solidFill>
              </a:rPr>
              <a:t>Genera un </a:t>
            </a:r>
            <a:r>
              <a:rPr lang="en-GB" sz="2200" dirty="0" err="1" smtClean="0">
                <a:solidFill>
                  <a:schemeClr val="tx1"/>
                </a:solidFill>
              </a:rPr>
              <a:t>único</a:t>
            </a:r>
            <a:r>
              <a:rPr lang="en-GB" sz="2200" dirty="0" smtClean="0">
                <a:solidFill>
                  <a:schemeClr val="tx1"/>
                </a:solidFill>
              </a:rPr>
              <a:t> </a:t>
            </a:r>
            <a:r>
              <a:rPr lang="en-GB" sz="2200" dirty="0" err="1" smtClean="0">
                <a:solidFill>
                  <a:schemeClr val="tx1"/>
                </a:solidFill>
              </a:rPr>
              <a:t>resultado</a:t>
            </a:r>
            <a:endParaRPr lang="en-GB" sz="2200" dirty="0" smtClean="0">
              <a:solidFill>
                <a:schemeClr val="tx1"/>
              </a:solidFill>
            </a:endParaRPr>
          </a:p>
          <a:p>
            <a:pPr lvl="1"/>
            <a:r>
              <a:rPr lang="en-GB" sz="2200" dirty="0" err="1" smtClean="0"/>
              <a:t>Utilizado</a:t>
            </a:r>
            <a:r>
              <a:rPr lang="en-GB" sz="2200" dirty="0" smtClean="0"/>
              <a:t> </a:t>
            </a:r>
            <a:r>
              <a:rPr lang="en-GB" sz="2200" dirty="0" err="1" smtClean="0"/>
              <a:t>para</a:t>
            </a:r>
            <a:r>
              <a:rPr lang="en-GB" sz="2200" dirty="0" smtClean="0"/>
              <a:t> </a:t>
            </a:r>
            <a:r>
              <a:rPr lang="en-GB" sz="2200" dirty="0" err="1" smtClean="0"/>
              <a:t>costos</a:t>
            </a:r>
            <a:r>
              <a:rPr lang="en-GB" sz="2200" dirty="0" smtClean="0"/>
              <a:t>, </a:t>
            </a:r>
            <a:r>
              <a:rPr lang="en-GB" sz="2200" dirty="0" err="1" smtClean="0"/>
              <a:t>cronogramas</a:t>
            </a:r>
            <a:r>
              <a:rPr lang="en-GB" sz="2200" dirty="0" smtClean="0"/>
              <a:t> y </a:t>
            </a:r>
            <a:r>
              <a:rPr lang="en-GB" sz="2200" dirty="0" err="1" smtClean="0"/>
              <a:t>parámetros</a:t>
            </a:r>
            <a:r>
              <a:rPr lang="en-GB" sz="2200" dirty="0" smtClean="0"/>
              <a:t> </a:t>
            </a:r>
            <a:r>
              <a:rPr lang="en-GB" sz="2200" dirty="0" err="1" smtClean="0"/>
              <a:t>técnicos</a:t>
            </a:r>
            <a:endParaRPr lang="en-GB" sz="2200"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36</a:t>
            </a:fld>
            <a:endParaRPr lang="en-US" dirty="0"/>
          </a:p>
        </p:txBody>
      </p:sp>
      <p:pic>
        <p:nvPicPr>
          <p:cNvPr id="4" name="Picture 3"/>
          <p:cNvPicPr>
            <a:picLocks noChangeAspect="1"/>
          </p:cNvPicPr>
          <p:nvPr/>
        </p:nvPicPr>
        <p:blipFill rotWithShape="1">
          <a:blip r:embed="rId3" cstate="print"/>
          <a:srcRect l="4115" t="27726" r="4500" b="29425"/>
          <a:stretch/>
        </p:blipFill>
        <p:spPr>
          <a:xfrm>
            <a:off x="5410200" y="1676400"/>
            <a:ext cx="3106167" cy="1089937"/>
          </a:xfrm>
          <a:prstGeom prst="rect">
            <a:avLst/>
          </a:prstGeom>
        </p:spPr>
      </p:pic>
      <p:sp>
        <p:nvSpPr>
          <p:cNvPr id="5" name="TextBox 4"/>
          <p:cNvSpPr txBox="1"/>
          <p:nvPr/>
        </p:nvSpPr>
        <p:spPr>
          <a:xfrm>
            <a:off x="1630476" y="4421734"/>
            <a:ext cx="377972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166547599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p:txBody>
          <a:bodyPr/>
          <a:lstStyle/>
          <a:p>
            <a:r>
              <a:rPr lang="en-GB" dirty="0" smtClean="0"/>
              <a:t>El </a:t>
            </a:r>
            <a:r>
              <a:rPr lang="en-GB" dirty="0" err="1" smtClean="0"/>
              <a:t>Proceso</a:t>
            </a:r>
            <a:r>
              <a:rPr lang="en-GB" dirty="0" smtClean="0"/>
              <a:t> PERT</a:t>
            </a:r>
            <a:endParaRPr lang="en-GB" dirty="0"/>
          </a:p>
        </p:txBody>
      </p:sp>
      <p:sp>
        <p:nvSpPr>
          <p:cNvPr id="1569795" name="Rectangle 3"/>
          <p:cNvSpPr>
            <a:spLocks noGrp="1" noChangeArrowheads="1"/>
          </p:cNvSpPr>
          <p:nvPr>
            <p:ph type="body" idx="1"/>
          </p:nvPr>
        </p:nvSpPr>
        <p:spPr>
          <a:xfrm>
            <a:off x="644373" y="1600200"/>
            <a:ext cx="7541684" cy="4495800"/>
          </a:xfrm>
        </p:spPr>
        <p:txBody>
          <a:bodyPr/>
          <a:lstStyle/>
          <a:p>
            <a:r>
              <a:rPr lang="en-GB" sz="2400" dirty="0" err="1" smtClean="0"/>
              <a:t>Tres</a:t>
            </a:r>
            <a:r>
              <a:rPr lang="en-GB" sz="2400" dirty="0" smtClean="0"/>
              <a:t> </a:t>
            </a:r>
            <a:r>
              <a:rPr lang="en-GB" sz="2400" dirty="0" err="1" smtClean="0"/>
              <a:t>estimaciones</a:t>
            </a:r>
            <a:r>
              <a:rPr lang="en-GB" sz="2400" dirty="0" smtClean="0"/>
              <a:t> </a:t>
            </a:r>
            <a:r>
              <a:rPr lang="en-GB" sz="2400" dirty="0" err="1" smtClean="0"/>
              <a:t>puntuales</a:t>
            </a:r>
            <a:r>
              <a:rPr lang="en-GB" sz="2400" dirty="0" smtClean="0"/>
              <a:t>:</a:t>
            </a:r>
            <a:endParaRPr lang="en-GB" sz="2400" dirty="0"/>
          </a:p>
          <a:p>
            <a:pPr lvl="2">
              <a:buFontTx/>
              <a:buNone/>
            </a:pPr>
            <a:r>
              <a:rPr lang="en-GB" sz="2400" dirty="0" err="1" smtClean="0"/>
              <a:t>Optimista</a:t>
            </a:r>
            <a:endParaRPr lang="en-GB" sz="2400" dirty="0"/>
          </a:p>
          <a:p>
            <a:pPr lvl="2">
              <a:buFontTx/>
              <a:buNone/>
            </a:pPr>
            <a:r>
              <a:rPr lang="en-GB" sz="2400" dirty="0" err="1" smtClean="0"/>
              <a:t>Pesimista</a:t>
            </a:r>
            <a:endParaRPr lang="en-GB" sz="2400" dirty="0"/>
          </a:p>
          <a:p>
            <a:pPr lvl="2">
              <a:buFontTx/>
              <a:buNone/>
            </a:pPr>
            <a:r>
              <a:rPr lang="en-GB" sz="2400" dirty="0" err="1" smtClean="0"/>
              <a:t>Más</a:t>
            </a:r>
            <a:r>
              <a:rPr lang="en-GB" sz="2400" dirty="0" smtClean="0"/>
              <a:t> Probably</a:t>
            </a:r>
            <a:endParaRPr lang="en-GB" sz="2400" dirty="0"/>
          </a:p>
          <a:p>
            <a:pPr lvl="2">
              <a:buFontTx/>
              <a:buNone/>
            </a:pPr>
            <a:endParaRPr lang="en-GB" sz="2400" dirty="0"/>
          </a:p>
          <a:p>
            <a:r>
              <a:rPr lang="en-GB" sz="2400" dirty="0" err="1" smtClean="0"/>
              <a:t>Calcula</a:t>
            </a:r>
            <a:r>
              <a:rPr lang="en-GB" sz="2400" dirty="0" smtClean="0"/>
              <a:t> el </a:t>
            </a:r>
            <a:r>
              <a:rPr lang="en-GB" sz="2400" dirty="0" err="1" smtClean="0"/>
              <a:t>valor</a:t>
            </a:r>
            <a:r>
              <a:rPr lang="en-GB" sz="2400" dirty="0" smtClean="0"/>
              <a:t> </a:t>
            </a:r>
            <a:r>
              <a:rPr lang="en-GB" sz="2400" dirty="0" err="1" smtClean="0"/>
              <a:t>medio</a:t>
            </a:r>
            <a:r>
              <a:rPr lang="en-GB" sz="2400" dirty="0" smtClean="0"/>
              <a:t>:</a:t>
            </a:r>
            <a:endParaRPr lang="en-GB" sz="2400" dirty="0"/>
          </a:p>
          <a:p>
            <a:pPr lvl="1">
              <a:buFontTx/>
              <a:buNone/>
            </a:pPr>
            <a:r>
              <a:rPr lang="en-GB" sz="2400" dirty="0"/>
              <a:t>=  </a:t>
            </a:r>
            <a:r>
              <a:rPr lang="en-GB" sz="2400" u="sng" dirty="0" err="1" smtClean="0"/>
              <a:t>optimista</a:t>
            </a:r>
            <a:r>
              <a:rPr lang="en-GB" sz="2400" u="sng" dirty="0" smtClean="0"/>
              <a:t> </a:t>
            </a:r>
            <a:r>
              <a:rPr lang="en-GB" sz="2400" u="sng" dirty="0"/>
              <a:t>+ </a:t>
            </a:r>
            <a:r>
              <a:rPr lang="en-GB" sz="2400" u="sng" dirty="0" smtClean="0"/>
              <a:t>(4 </a:t>
            </a:r>
            <a:r>
              <a:rPr lang="en-GB" sz="2400" u="sng" dirty="0"/>
              <a:t>x </a:t>
            </a:r>
            <a:r>
              <a:rPr lang="en-GB" sz="2400" u="sng" dirty="0" err="1" smtClean="0"/>
              <a:t>más</a:t>
            </a:r>
            <a:r>
              <a:rPr lang="en-GB" sz="2400" u="sng" dirty="0" smtClean="0"/>
              <a:t> probable) </a:t>
            </a:r>
            <a:r>
              <a:rPr lang="en-GB" sz="2400" u="sng" dirty="0"/>
              <a:t>+ </a:t>
            </a:r>
            <a:r>
              <a:rPr lang="en-GB" sz="2400" u="sng" dirty="0" err="1" smtClean="0"/>
              <a:t>pesimista</a:t>
            </a:r>
            <a:endParaRPr lang="en-GB" sz="2400" u="sng" dirty="0"/>
          </a:p>
          <a:p>
            <a:pPr lvl="3">
              <a:buFontTx/>
              <a:buNone/>
            </a:pPr>
            <a:r>
              <a:rPr lang="en-GB" sz="2400" i="1" dirty="0"/>
              <a:t>                   </a:t>
            </a:r>
            <a:r>
              <a:rPr lang="en-GB" sz="2400" i="1" dirty="0" smtClean="0">
                <a:solidFill>
                  <a:srgbClr val="000099"/>
                </a:solidFill>
              </a:rPr>
              <a:t>6</a:t>
            </a:r>
            <a:endParaRPr lang="en-GB" sz="2400" dirty="0">
              <a:solidFill>
                <a:schemeClr val="tx1"/>
              </a:solidFill>
            </a:endParaRPr>
          </a:p>
          <a:p>
            <a:pPr lvl="2">
              <a:buFontTx/>
              <a:buNone/>
            </a:pPr>
            <a:endParaRPr lang="en-GB" sz="2200" b="1" dirty="0"/>
          </a:p>
          <a:p>
            <a:pPr lvl="2">
              <a:buFontTx/>
              <a:buNone/>
            </a:pPr>
            <a:endParaRPr lang="en-GB" sz="2200" b="1"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37</a:t>
            </a:fld>
            <a:endParaRPr lang="en-US" dirty="0"/>
          </a:p>
        </p:txBody>
      </p:sp>
      <p:pic>
        <p:nvPicPr>
          <p:cNvPr id="6" name="Picture 5"/>
          <p:cNvPicPr>
            <a:picLocks noChangeAspect="1"/>
          </p:cNvPicPr>
          <p:nvPr/>
        </p:nvPicPr>
        <p:blipFill rotWithShape="1">
          <a:blip r:embed="rId3" cstate="print"/>
          <a:srcRect l="4115" t="27726" r="4500" b="29425"/>
          <a:stretch/>
        </p:blipFill>
        <p:spPr>
          <a:xfrm>
            <a:off x="5029200" y="1981200"/>
            <a:ext cx="3106167" cy="1089937"/>
          </a:xfrm>
          <a:prstGeom prst="rect">
            <a:avLst/>
          </a:prstGeom>
        </p:spPr>
      </p:pic>
    </p:spTree>
    <p:extLst>
      <p:ext uri="{BB962C8B-B14F-4D97-AF65-F5344CB8AC3E}">
        <p14:creationId xmlns:p14="http://schemas.microsoft.com/office/powerpoint/2010/main" xmlns="" val="1971633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36306" y="2341564"/>
            <a:ext cx="8471389" cy="3001963"/>
            <a:chOff x="265" y="1475"/>
            <a:chExt cx="5781" cy="1891"/>
          </a:xfrm>
        </p:grpSpPr>
        <p:grpSp>
          <p:nvGrpSpPr>
            <p:cNvPr id="3" name="Group 3"/>
            <p:cNvGrpSpPr>
              <a:grpSpLocks/>
            </p:cNvGrpSpPr>
            <p:nvPr/>
          </p:nvGrpSpPr>
          <p:grpSpPr bwMode="auto">
            <a:xfrm>
              <a:off x="1451" y="1507"/>
              <a:ext cx="916" cy="512"/>
              <a:chOff x="1720" y="1144"/>
              <a:chExt cx="999" cy="627"/>
            </a:xfrm>
          </p:grpSpPr>
          <p:grpSp>
            <p:nvGrpSpPr>
              <p:cNvPr id="4" name="Group 4"/>
              <p:cNvGrpSpPr>
                <a:grpSpLocks/>
              </p:cNvGrpSpPr>
              <p:nvPr/>
            </p:nvGrpSpPr>
            <p:grpSpPr bwMode="auto">
              <a:xfrm>
                <a:off x="1720" y="1144"/>
                <a:ext cx="999" cy="627"/>
                <a:chOff x="2309" y="2601"/>
                <a:chExt cx="999" cy="627"/>
              </a:xfrm>
            </p:grpSpPr>
            <p:sp>
              <p:nvSpPr>
                <p:cNvPr id="1567749" name="Rectangle 5"/>
                <p:cNvSpPr>
                  <a:spLocks noChangeArrowheads="1"/>
                </p:cNvSpPr>
                <p:nvPr/>
              </p:nvSpPr>
              <p:spPr bwMode="auto">
                <a:xfrm>
                  <a:off x="2309" y="2601"/>
                  <a:ext cx="991" cy="618"/>
                </a:xfrm>
                <a:prstGeom prst="rect">
                  <a:avLst/>
                </a:prstGeom>
                <a:solidFill>
                  <a:srgbClr val="FFFFCC"/>
                </a:solidFill>
                <a:ln w="9525">
                  <a:solidFill>
                    <a:schemeClr val="tx1"/>
                  </a:solidFill>
                  <a:miter lim="800000"/>
                  <a:headEnd/>
                  <a:tailEnd/>
                </a:ln>
                <a:effectLst/>
              </p:spPr>
              <p:txBody>
                <a:bodyPr wrap="none" anchor="ctr"/>
                <a:lstStyle/>
                <a:p>
                  <a:endParaRPr lang="en-US" b="1" dirty="0"/>
                </a:p>
              </p:txBody>
            </p:sp>
            <p:sp>
              <p:nvSpPr>
                <p:cNvPr id="1567750" name="Line 6"/>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51" name="Line 7"/>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52" name="Line 8"/>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53" name="Line 9"/>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54" name="Line 10"/>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55" name="Line 11"/>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sp>
            <p:nvSpPr>
              <p:cNvPr id="1567756" name="Text Box 12"/>
              <p:cNvSpPr txBox="1">
                <a:spLocks noChangeArrowheads="1"/>
              </p:cNvSpPr>
              <p:nvPr/>
            </p:nvSpPr>
            <p:spPr bwMode="auto">
              <a:xfrm>
                <a:off x="2111" y="1346"/>
                <a:ext cx="137" cy="285"/>
              </a:xfrm>
              <a:prstGeom prst="rect">
                <a:avLst/>
              </a:prstGeom>
              <a:noFill/>
              <a:ln w="9525">
                <a:noFill/>
                <a:miter lim="800000"/>
                <a:headEnd/>
                <a:tailEnd/>
              </a:ln>
              <a:effectLst/>
            </p:spPr>
            <p:txBody>
              <a:bodyPr wrap="none">
                <a:spAutoFit/>
              </a:bodyPr>
              <a:lstStyle/>
              <a:p>
                <a:pPr algn="l"/>
                <a:endParaRPr lang="en-US" b="1" dirty="0"/>
              </a:p>
            </p:txBody>
          </p:sp>
        </p:grpSp>
        <p:sp>
          <p:nvSpPr>
            <p:cNvPr id="1567757" name="Line 13"/>
            <p:cNvSpPr>
              <a:spLocks noChangeShapeType="1"/>
            </p:cNvSpPr>
            <p:nvPr/>
          </p:nvSpPr>
          <p:spPr bwMode="auto">
            <a:xfrm>
              <a:off x="2360" y="1760"/>
              <a:ext cx="328" cy="0"/>
            </a:xfrm>
            <a:prstGeom prst="line">
              <a:avLst/>
            </a:prstGeom>
            <a:noFill/>
            <a:ln w="25400">
              <a:solidFill>
                <a:schemeClr val="tx1"/>
              </a:solidFill>
              <a:round/>
              <a:headEnd/>
              <a:tailEnd type="triangle" w="lg" len="med"/>
            </a:ln>
            <a:effectLst/>
          </p:spPr>
          <p:txBody>
            <a:bodyPr wrap="none" anchor="ctr"/>
            <a:lstStyle/>
            <a:p>
              <a:endParaRPr lang="en-US" b="1" dirty="0"/>
            </a:p>
          </p:txBody>
        </p:sp>
        <p:sp>
          <p:nvSpPr>
            <p:cNvPr id="1567758" name="Line 14"/>
            <p:cNvSpPr>
              <a:spLocks noChangeShapeType="1"/>
            </p:cNvSpPr>
            <p:nvPr/>
          </p:nvSpPr>
          <p:spPr bwMode="auto">
            <a:xfrm>
              <a:off x="3613" y="3079"/>
              <a:ext cx="224" cy="0"/>
            </a:xfrm>
            <a:prstGeom prst="line">
              <a:avLst/>
            </a:prstGeom>
            <a:noFill/>
            <a:ln w="25400">
              <a:solidFill>
                <a:schemeClr val="tx1"/>
              </a:solidFill>
              <a:round/>
              <a:headEnd/>
              <a:tailEnd type="triangle" w="lg" len="med"/>
            </a:ln>
            <a:effectLst/>
          </p:spPr>
          <p:txBody>
            <a:bodyPr wrap="none" anchor="ctr"/>
            <a:lstStyle/>
            <a:p>
              <a:endParaRPr lang="en-US" b="1" dirty="0"/>
            </a:p>
          </p:txBody>
        </p:sp>
        <p:sp>
          <p:nvSpPr>
            <p:cNvPr id="1567759" name="Line 15"/>
            <p:cNvSpPr>
              <a:spLocks noChangeShapeType="1"/>
            </p:cNvSpPr>
            <p:nvPr/>
          </p:nvSpPr>
          <p:spPr bwMode="auto">
            <a:xfrm flipV="1">
              <a:off x="1191" y="1782"/>
              <a:ext cx="142" cy="594"/>
            </a:xfrm>
            <a:prstGeom prst="line">
              <a:avLst/>
            </a:prstGeom>
            <a:noFill/>
            <a:ln w="25400">
              <a:solidFill>
                <a:schemeClr val="tx1"/>
              </a:solidFill>
              <a:round/>
              <a:headEnd/>
              <a:tailEnd type="none" w="lg" len="med"/>
            </a:ln>
            <a:effectLst/>
          </p:spPr>
          <p:txBody>
            <a:bodyPr wrap="none" anchor="ctr"/>
            <a:lstStyle/>
            <a:p>
              <a:endParaRPr lang="en-US" b="1" dirty="0"/>
            </a:p>
          </p:txBody>
        </p:sp>
        <p:sp>
          <p:nvSpPr>
            <p:cNvPr id="1567760" name="Line 16"/>
            <p:cNvSpPr>
              <a:spLocks noChangeShapeType="1"/>
            </p:cNvSpPr>
            <p:nvPr/>
          </p:nvSpPr>
          <p:spPr bwMode="auto">
            <a:xfrm>
              <a:off x="1191" y="2376"/>
              <a:ext cx="1500" cy="689"/>
            </a:xfrm>
            <a:prstGeom prst="line">
              <a:avLst/>
            </a:prstGeom>
            <a:noFill/>
            <a:ln w="38100" cmpd="dbl">
              <a:solidFill>
                <a:srgbClr val="FF3300"/>
              </a:solidFill>
              <a:round/>
              <a:headEnd/>
              <a:tailEnd type="triangle" w="sm" len="med"/>
            </a:ln>
            <a:effectLst/>
          </p:spPr>
          <p:txBody>
            <a:bodyPr wrap="none" anchor="ctr"/>
            <a:lstStyle/>
            <a:p>
              <a:endParaRPr lang="en-US" b="1" dirty="0"/>
            </a:p>
          </p:txBody>
        </p:sp>
        <p:sp>
          <p:nvSpPr>
            <p:cNvPr id="1567761" name="Line 17"/>
            <p:cNvSpPr>
              <a:spLocks noChangeShapeType="1"/>
            </p:cNvSpPr>
            <p:nvPr/>
          </p:nvSpPr>
          <p:spPr bwMode="auto">
            <a:xfrm>
              <a:off x="4864" y="1758"/>
              <a:ext cx="252" cy="562"/>
            </a:xfrm>
            <a:prstGeom prst="line">
              <a:avLst/>
            </a:prstGeom>
            <a:noFill/>
            <a:ln w="38100" cmpd="dbl">
              <a:solidFill>
                <a:srgbClr val="FF3300"/>
              </a:solidFill>
              <a:round/>
              <a:headEnd/>
              <a:tailEnd type="triangle" w="sm" len="med"/>
            </a:ln>
            <a:effectLst/>
          </p:spPr>
          <p:txBody>
            <a:bodyPr wrap="none" anchor="ctr"/>
            <a:lstStyle/>
            <a:p>
              <a:endParaRPr lang="en-US" b="1" dirty="0"/>
            </a:p>
          </p:txBody>
        </p:sp>
        <p:grpSp>
          <p:nvGrpSpPr>
            <p:cNvPr id="5" name="Group 18"/>
            <p:cNvGrpSpPr>
              <a:grpSpLocks/>
            </p:cNvGrpSpPr>
            <p:nvPr/>
          </p:nvGrpSpPr>
          <p:grpSpPr bwMode="auto">
            <a:xfrm>
              <a:off x="265" y="2120"/>
              <a:ext cx="916" cy="513"/>
              <a:chOff x="2309" y="2601"/>
              <a:chExt cx="999" cy="627"/>
            </a:xfrm>
          </p:grpSpPr>
          <p:sp>
            <p:nvSpPr>
              <p:cNvPr id="1567763" name="Rectangle 19"/>
              <p:cNvSpPr>
                <a:spLocks noChangeArrowheads="1"/>
              </p:cNvSpPr>
              <p:nvPr/>
            </p:nvSpPr>
            <p:spPr bwMode="auto">
              <a:xfrm>
                <a:off x="2309" y="2601"/>
                <a:ext cx="991" cy="618"/>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67764" name="Line 20"/>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65" name="Line 21"/>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66" name="Line 22"/>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67" name="Line 23"/>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68" name="Line 24"/>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69" name="Line 25"/>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sp>
          <p:nvSpPr>
            <p:cNvPr id="1567770" name="Text Box 26"/>
            <p:cNvSpPr txBox="1">
              <a:spLocks noChangeArrowheads="1"/>
            </p:cNvSpPr>
            <p:nvPr/>
          </p:nvSpPr>
          <p:spPr bwMode="auto">
            <a:xfrm>
              <a:off x="621" y="2271"/>
              <a:ext cx="221" cy="233"/>
            </a:xfrm>
            <a:prstGeom prst="rect">
              <a:avLst/>
            </a:prstGeom>
            <a:noFill/>
            <a:ln w="9525">
              <a:noFill/>
              <a:miter lim="800000"/>
              <a:headEnd/>
              <a:tailEnd/>
            </a:ln>
            <a:effectLst/>
          </p:spPr>
          <p:txBody>
            <a:bodyPr wrap="none">
              <a:spAutoFit/>
            </a:bodyPr>
            <a:lstStyle/>
            <a:p>
              <a:pPr algn="l"/>
              <a:r>
                <a:rPr lang="en-GB" b="1" dirty="0"/>
                <a:t>A</a:t>
              </a:r>
            </a:p>
          </p:txBody>
        </p:sp>
        <p:grpSp>
          <p:nvGrpSpPr>
            <p:cNvPr id="6" name="Group 27"/>
            <p:cNvGrpSpPr>
              <a:grpSpLocks/>
            </p:cNvGrpSpPr>
            <p:nvPr/>
          </p:nvGrpSpPr>
          <p:grpSpPr bwMode="auto">
            <a:xfrm>
              <a:off x="2694" y="2822"/>
              <a:ext cx="916" cy="512"/>
              <a:chOff x="2309" y="2601"/>
              <a:chExt cx="999" cy="627"/>
            </a:xfrm>
          </p:grpSpPr>
          <p:sp>
            <p:nvSpPr>
              <p:cNvPr id="1567772" name="Rectangle 28"/>
              <p:cNvSpPr>
                <a:spLocks noChangeArrowheads="1"/>
              </p:cNvSpPr>
              <p:nvPr/>
            </p:nvSpPr>
            <p:spPr bwMode="auto">
              <a:xfrm>
                <a:off x="2309" y="2601"/>
                <a:ext cx="991" cy="618"/>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67773" name="Line 29"/>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74" name="Line 30"/>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75" name="Line 31"/>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76" name="Line 32"/>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77" name="Line 33"/>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78" name="Line 34"/>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grpSp>
          <p:nvGrpSpPr>
            <p:cNvPr id="7" name="Group 35"/>
            <p:cNvGrpSpPr>
              <a:grpSpLocks/>
            </p:cNvGrpSpPr>
            <p:nvPr/>
          </p:nvGrpSpPr>
          <p:grpSpPr bwMode="auto">
            <a:xfrm>
              <a:off x="3835" y="2826"/>
              <a:ext cx="915" cy="511"/>
              <a:chOff x="2309" y="2601"/>
              <a:chExt cx="999" cy="627"/>
            </a:xfrm>
          </p:grpSpPr>
          <p:sp>
            <p:nvSpPr>
              <p:cNvPr id="1567780" name="Rectangle 36"/>
              <p:cNvSpPr>
                <a:spLocks noChangeArrowheads="1"/>
              </p:cNvSpPr>
              <p:nvPr/>
            </p:nvSpPr>
            <p:spPr bwMode="auto">
              <a:xfrm>
                <a:off x="2309" y="2601"/>
                <a:ext cx="991" cy="618"/>
              </a:xfrm>
              <a:prstGeom prst="rect">
                <a:avLst/>
              </a:prstGeom>
              <a:solidFill>
                <a:srgbClr val="FFFFCC"/>
              </a:solidFill>
              <a:ln w="9525">
                <a:solidFill>
                  <a:schemeClr val="tx1"/>
                </a:solidFill>
                <a:miter lim="800000"/>
                <a:headEnd/>
                <a:tailEnd/>
              </a:ln>
              <a:effectLst/>
            </p:spPr>
            <p:txBody>
              <a:bodyPr wrap="none" anchor="ctr"/>
              <a:lstStyle/>
              <a:p>
                <a:endParaRPr lang="en-US" b="1" dirty="0"/>
              </a:p>
            </p:txBody>
          </p:sp>
          <p:sp>
            <p:nvSpPr>
              <p:cNvPr id="1567781" name="Line 37"/>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82" name="Line 38"/>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83" name="Line 39"/>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84" name="Line 40"/>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85" name="Line 41"/>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86" name="Line 42"/>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grpSp>
          <p:nvGrpSpPr>
            <p:cNvPr id="8" name="Group 43"/>
            <p:cNvGrpSpPr>
              <a:grpSpLocks/>
            </p:cNvGrpSpPr>
            <p:nvPr/>
          </p:nvGrpSpPr>
          <p:grpSpPr bwMode="auto">
            <a:xfrm>
              <a:off x="3948" y="1502"/>
              <a:ext cx="915" cy="511"/>
              <a:chOff x="2309" y="2601"/>
              <a:chExt cx="999" cy="627"/>
            </a:xfrm>
          </p:grpSpPr>
          <p:sp>
            <p:nvSpPr>
              <p:cNvPr id="1567788" name="Rectangle 44"/>
              <p:cNvSpPr>
                <a:spLocks noChangeArrowheads="1"/>
              </p:cNvSpPr>
              <p:nvPr/>
            </p:nvSpPr>
            <p:spPr bwMode="auto">
              <a:xfrm>
                <a:off x="2309" y="2601"/>
                <a:ext cx="991" cy="618"/>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67789" name="Line 45"/>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90" name="Line 46"/>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91" name="Line 47"/>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92" name="Line 48"/>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93" name="Line 49"/>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794" name="Line 50"/>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grpSp>
          <p:nvGrpSpPr>
            <p:cNvPr id="9" name="Group 51"/>
            <p:cNvGrpSpPr>
              <a:grpSpLocks/>
            </p:cNvGrpSpPr>
            <p:nvPr/>
          </p:nvGrpSpPr>
          <p:grpSpPr bwMode="auto">
            <a:xfrm>
              <a:off x="5131" y="2110"/>
              <a:ext cx="915" cy="511"/>
              <a:chOff x="2309" y="2601"/>
              <a:chExt cx="999" cy="627"/>
            </a:xfrm>
          </p:grpSpPr>
          <p:sp>
            <p:nvSpPr>
              <p:cNvPr id="1567796" name="Rectangle 52"/>
              <p:cNvSpPr>
                <a:spLocks noChangeArrowheads="1"/>
              </p:cNvSpPr>
              <p:nvPr/>
            </p:nvSpPr>
            <p:spPr bwMode="auto">
              <a:xfrm>
                <a:off x="2309" y="2601"/>
                <a:ext cx="991" cy="618"/>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67797" name="Line 53"/>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98" name="Line 54"/>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799" name="Line 55"/>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800" name="Line 56"/>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801" name="Line 57"/>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802" name="Line 58"/>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sp>
          <p:nvSpPr>
            <p:cNvPr id="1567803" name="Text Box 59"/>
            <p:cNvSpPr txBox="1">
              <a:spLocks noChangeArrowheads="1"/>
            </p:cNvSpPr>
            <p:nvPr/>
          </p:nvSpPr>
          <p:spPr bwMode="auto">
            <a:xfrm>
              <a:off x="4313" y="1660"/>
              <a:ext cx="198" cy="233"/>
            </a:xfrm>
            <a:prstGeom prst="rect">
              <a:avLst/>
            </a:prstGeom>
            <a:noFill/>
            <a:ln w="9525">
              <a:noFill/>
              <a:miter lim="800000"/>
              <a:headEnd/>
              <a:tailEnd/>
            </a:ln>
            <a:effectLst/>
          </p:spPr>
          <p:txBody>
            <a:bodyPr wrap="none">
              <a:spAutoFit/>
            </a:bodyPr>
            <a:lstStyle/>
            <a:p>
              <a:pPr algn="l"/>
              <a:r>
                <a:rPr lang="en-GB" b="1" dirty="0"/>
                <a:t>F</a:t>
              </a:r>
            </a:p>
          </p:txBody>
        </p:sp>
        <p:sp>
          <p:nvSpPr>
            <p:cNvPr id="1567804" name="Text Box 60"/>
            <p:cNvSpPr txBox="1">
              <a:spLocks noChangeArrowheads="1"/>
            </p:cNvSpPr>
            <p:nvPr/>
          </p:nvSpPr>
          <p:spPr bwMode="auto">
            <a:xfrm>
              <a:off x="3048" y="2976"/>
              <a:ext cx="226" cy="233"/>
            </a:xfrm>
            <a:prstGeom prst="rect">
              <a:avLst/>
            </a:prstGeom>
            <a:noFill/>
            <a:ln w="9525">
              <a:noFill/>
              <a:miter lim="800000"/>
              <a:headEnd/>
              <a:tailEnd/>
            </a:ln>
            <a:effectLst/>
          </p:spPr>
          <p:txBody>
            <a:bodyPr wrap="none">
              <a:spAutoFit/>
            </a:bodyPr>
            <a:lstStyle/>
            <a:p>
              <a:pPr algn="l"/>
              <a:r>
                <a:rPr lang="en-GB" b="1" dirty="0"/>
                <a:t>D</a:t>
              </a:r>
            </a:p>
          </p:txBody>
        </p:sp>
        <p:sp>
          <p:nvSpPr>
            <p:cNvPr id="1567805" name="Text Box 61"/>
            <p:cNvSpPr txBox="1">
              <a:spLocks noChangeArrowheads="1"/>
            </p:cNvSpPr>
            <p:nvPr/>
          </p:nvSpPr>
          <p:spPr bwMode="auto">
            <a:xfrm>
              <a:off x="4195" y="2966"/>
              <a:ext cx="203" cy="233"/>
            </a:xfrm>
            <a:prstGeom prst="rect">
              <a:avLst/>
            </a:prstGeom>
            <a:noFill/>
            <a:ln w="9525">
              <a:noFill/>
              <a:miter lim="800000"/>
              <a:headEnd/>
              <a:tailEnd/>
            </a:ln>
            <a:effectLst/>
          </p:spPr>
          <p:txBody>
            <a:bodyPr wrap="none">
              <a:spAutoFit/>
            </a:bodyPr>
            <a:lstStyle/>
            <a:p>
              <a:pPr algn="l"/>
              <a:r>
                <a:rPr lang="en-GB" b="1" dirty="0"/>
                <a:t>E</a:t>
              </a:r>
            </a:p>
          </p:txBody>
        </p:sp>
        <p:sp>
          <p:nvSpPr>
            <p:cNvPr id="1567806" name="Text Box 62"/>
            <p:cNvSpPr txBox="1">
              <a:spLocks noChangeArrowheads="1"/>
            </p:cNvSpPr>
            <p:nvPr/>
          </p:nvSpPr>
          <p:spPr bwMode="auto">
            <a:xfrm>
              <a:off x="5481" y="2252"/>
              <a:ext cx="227" cy="233"/>
            </a:xfrm>
            <a:prstGeom prst="rect">
              <a:avLst/>
            </a:prstGeom>
            <a:noFill/>
            <a:ln w="9525">
              <a:noFill/>
              <a:miter lim="800000"/>
              <a:headEnd/>
              <a:tailEnd/>
            </a:ln>
            <a:effectLst/>
          </p:spPr>
          <p:txBody>
            <a:bodyPr wrap="none">
              <a:spAutoFit/>
            </a:bodyPr>
            <a:lstStyle/>
            <a:p>
              <a:pPr algn="l"/>
              <a:r>
                <a:rPr lang="en-GB" b="1" dirty="0"/>
                <a:t>G</a:t>
              </a:r>
            </a:p>
          </p:txBody>
        </p:sp>
        <p:sp>
          <p:nvSpPr>
            <p:cNvPr id="1567807" name="Line 63"/>
            <p:cNvSpPr>
              <a:spLocks noChangeShapeType="1"/>
            </p:cNvSpPr>
            <p:nvPr/>
          </p:nvSpPr>
          <p:spPr bwMode="auto">
            <a:xfrm>
              <a:off x="1333" y="1782"/>
              <a:ext cx="117" cy="0"/>
            </a:xfrm>
            <a:prstGeom prst="line">
              <a:avLst/>
            </a:prstGeom>
            <a:noFill/>
            <a:ln w="25400">
              <a:solidFill>
                <a:schemeClr val="tx1"/>
              </a:solidFill>
              <a:round/>
              <a:headEnd/>
              <a:tailEnd type="triangle" w="lg" len="med"/>
            </a:ln>
            <a:effectLst/>
          </p:spPr>
          <p:txBody>
            <a:bodyPr wrap="none" anchor="ctr"/>
            <a:lstStyle/>
            <a:p>
              <a:endParaRPr lang="en-US" b="1" dirty="0"/>
            </a:p>
          </p:txBody>
        </p:sp>
        <p:grpSp>
          <p:nvGrpSpPr>
            <p:cNvPr id="10" name="Group 64"/>
            <p:cNvGrpSpPr>
              <a:grpSpLocks/>
            </p:cNvGrpSpPr>
            <p:nvPr/>
          </p:nvGrpSpPr>
          <p:grpSpPr bwMode="auto">
            <a:xfrm>
              <a:off x="2692" y="1507"/>
              <a:ext cx="917" cy="511"/>
              <a:chOff x="2309" y="2601"/>
              <a:chExt cx="999" cy="627"/>
            </a:xfrm>
          </p:grpSpPr>
          <p:sp>
            <p:nvSpPr>
              <p:cNvPr id="1567809" name="Rectangle 65"/>
              <p:cNvSpPr>
                <a:spLocks noChangeArrowheads="1"/>
              </p:cNvSpPr>
              <p:nvPr/>
            </p:nvSpPr>
            <p:spPr bwMode="auto">
              <a:xfrm>
                <a:off x="2309" y="2601"/>
                <a:ext cx="991" cy="618"/>
              </a:xfrm>
              <a:prstGeom prst="rect">
                <a:avLst/>
              </a:prstGeom>
              <a:solidFill>
                <a:srgbClr val="FFFFCC"/>
              </a:solidFill>
              <a:ln w="9525">
                <a:solidFill>
                  <a:schemeClr val="tx1"/>
                </a:solidFill>
                <a:miter lim="800000"/>
                <a:headEnd/>
                <a:tailEnd/>
              </a:ln>
              <a:effectLst/>
            </p:spPr>
            <p:txBody>
              <a:bodyPr wrap="none" anchor="ctr"/>
              <a:lstStyle/>
              <a:p>
                <a:endParaRPr lang="en-US" b="1" dirty="0"/>
              </a:p>
            </p:txBody>
          </p:sp>
          <p:sp>
            <p:nvSpPr>
              <p:cNvPr id="1567810" name="Line 66"/>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811" name="Line 67"/>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67812" name="Line 68"/>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813" name="Line 69"/>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814" name="Line 70"/>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67815" name="Line 71"/>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sp>
          <p:nvSpPr>
            <p:cNvPr id="1567816" name="Text Box 72"/>
            <p:cNvSpPr txBox="1">
              <a:spLocks noChangeArrowheads="1"/>
            </p:cNvSpPr>
            <p:nvPr/>
          </p:nvSpPr>
          <p:spPr bwMode="auto">
            <a:xfrm>
              <a:off x="3039" y="1657"/>
              <a:ext cx="209" cy="233"/>
            </a:xfrm>
            <a:prstGeom prst="rect">
              <a:avLst/>
            </a:prstGeom>
            <a:noFill/>
            <a:ln w="9525">
              <a:noFill/>
              <a:miter lim="800000"/>
              <a:headEnd/>
              <a:tailEnd/>
            </a:ln>
            <a:effectLst/>
          </p:spPr>
          <p:txBody>
            <a:bodyPr wrap="none">
              <a:spAutoFit/>
            </a:bodyPr>
            <a:lstStyle/>
            <a:p>
              <a:pPr algn="l"/>
              <a:r>
                <a:rPr lang="en-GB" b="1" dirty="0"/>
                <a:t>C</a:t>
              </a:r>
            </a:p>
          </p:txBody>
        </p:sp>
        <p:sp>
          <p:nvSpPr>
            <p:cNvPr id="1567817" name="Line 73"/>
            <p:cNvSpPr>
              <a:spLocks noChangeShapeType="1"/>
            </p:cNvSpPr>
            <p:nvPr/>
          </p:nvSpPr>
          <p:spPr bwMode="auto">
            <a:xfrm flipV="1">
              <a:off x="4750" y="2396"/>
              <a:ext cx="382" cy="671"/>
            </a:xfrm>
            <a:prstGeom prst="line">
              <a:avLst/>
            </a:prstGeom>
            <a:noFill/>
            <a:ln w="25400">
              <a:solidFill>
                <a:schemeClr val="tx1"/>
              </a:solidFill>
              <a:round/>
              <a:headEnd/>
              <a:tailEnd type="triangle" w="lg" len="med"/>
            </a:ln>
            <a:effectLst/>
          </p:spPr>
          <p:txBody>
            <a:bodyPr wrap="none" anchor="ctr"/>
            <a:lstStyle/>
            <a:p>
              <a:endParaRPr lang="en-US" b="1" dirty="0"/>
            </a:p>
          </p:txBody>
        </p:sp>
        <p:sp>
          <p:nvSpPr>
            <p:cNvPr id="1567818" name="Line 74"/>
            <p:cNvSpPr>
              <a:spLocks noChangeShapeType="1"/>
            </p:cNvSpPr>
            <p:nvPr/>
          </p:nvSpPr>
          <p:spPr bwMode="auto">
            <a:xfrm>
              <a:off x="3603" y="1759"/>
              <a:ext cx="346" cy="0"/>
            </a:xfrm>
            <a:prstGeom prst="line">
              <a:avLst/>
            </a:prstGeom>
            <a:noFill/>
            <a:ln w="25400">
              <a:solidFill>
                <a:schemeClr val="tx1"/>
              </a:solidFill>
              <a:round/>
              <a:headEnd/>
              <a:tailEnd type="triangle" w="lg" len="med"/>
            </a:ln>
            <a:effectLst/>
          </p:spPr>
          <p:txBody>
            <a:bodyPr wrap="none" anchor="ctr"/>
            <a:lstStyle/>
            <a:p>
              <a:endParaRPr lang="en-US" b="1" dirty="0"/>
            </a:p>
          </p:txBody>
        </p:sp>
        <p:sp>
          <p:nvSpPr>
            <p:cNvPr id="1567819" name="Text Box 75"/>
            <p:cNvSpPr txBox="1">
              <a:spLocks noChangeArrowheads="1"/>
            </p:cNvSpPr>
            <p:nvPr/>
          </p:nvSpPr>
          <p:spPr bwMode="auto">
            <a:xfrm>
              <a:off x="1810" y="1661"/>
              <a:ext cx="215" cy="233"/>
            </a:xfrm>
            <a:prstGeom prst="rect">
              <a:avLst/>
            </a:prstGeom>
            <a:noFill/>
            <a:ln w="9525">
              <a:noFill/>
              <a:miter lim="800000"/>
              <a:headEnd/>
              <a:tailEnd/>
            </a:ln>
            <a:effectLst/>
          </p:spPr>
          <p:txBody>
            <a:bodyPr wrap="none">
              <a:spAutoFit/>
            </a:bodyPr>
            <a:lstStyle/>
            <a:p>
              <a:pPr algn="l"/>
              <a:r>
                <a:rPr lang="en-GB" b="1" dirty="0"/>
                <a:t>B</a:t>
              </a:r>
            </a:p>
          </p:txBody>
        </p:sp>
        <p:sp>
          <p:nvSpPr>
            <p:cNvPr id="1567820" name="Text Box 76"/>
            <p:cNvSpPr txBox="1">
              <a:spLocks noChangeArrowheads="1"/>
            </p:cNvSpPr>
            <p:nvPr/>
          </p:nvSpPr>
          <p:spPr bwMode="auto">
            <a:xfrm>
              <a:off x="311" y="2082"/>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67821" name="Text Box 77"/>
            <p:cNvSpPr txBox="1">
              <a:spLocks noChangeArrowheads="1"/>
            </p:cNvSpPr>
            <p:nvPr/>
          </p:nvSpPr>
          <p:spPr bwMode="auto">
            <a:xfrm>
              <a:off x="621" y="2082"/>
              <a:ext cx="206" cy="233"/>
            </a:xfrm>
            <a:prstGeom prst="rect">
              <a:avLst/>
            </a:prstGeom>
            <a:noFill/>
            <a:ln w="9525">
              <a:noFill/>
              <a:miter lim="800000"/>
              <a:headEnd/>
              <a:tailEnd/>
            </a:ln>
            <a:effectLst/>
          </p:spPr>
          <p:txBody>
            <a:bodyPr wrap="none">
              <a:spAutoFit/>
            </a:bodyPr>
            <a:lstStyle/>
            <a:p>
              <a:pPr algn="l"/>
              <a:r>
                <a:rPr lang="en-GB" b="1" dirty="0"/>
                <a:t>2</a:t>
              </a:r>
            </a:p>
          </p:txBody>
        </p:sp>
        <p:sp>
          <p:nvSpPr>
            <p:cNvPr id="1567822" name="Text Box 78"/>
            <p:cNvSpPr txBox="1">
              <a:spLocks noChangeArrowheads="1"/>
            </p:cNvSpPr>
            <p:nvPr/>
          </p:nvSpPr>
          <p:spPr bwMode="auto">
            <a:xfrm>
              <a:off x="307" y="2421"/>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67823" name="Text Box 79"/>
            <p:cNvSpPr txBox="1">
              <a:spLocks noChangeArrowheads="1"/>
            </p:cNvSpPr>
            <p:nvPr/>
          </p:nvSpPr>
          <p:spPr bwMode="auto">
            <a:xfrm>
              <a:off x="924" y="2421"/>
              <a:ext cx="206" cy="233"/>
            </a:xfrm>
            <a:prstGeom prst="rect">
              <a:avLst/>
            </a:prstGeom>
            <a:noFill/>
            <a:ln w="9525">
              <a:noFill/>
              <a:miter lim="800000"/>
              <a:headEnd/>
              <a:tailEnd/>
            </a:ln>
            <a:effectLst/>
          </p:spPr>
          <p:txBody>
            <a:bodyPr wrap="none">
              <a:spAutoFit/>
            </a:bodyPr>
            <a:lstStyle/>
            <a:p>
              <a:pPr algn="l"/>
              <a:r>
                <a:rPr lang="en-GB" b="1" dirty="0"/>
                <a:t>2</a:t>
              </a:r>
            </a:p>
          </p:txBody>
        </p:sp>
        <p:sp>
          <p:nvSpPr>
            <p:cNvPr id="1567824" name="Text Box 80"/>
            <p:cNvSpPr txBox="1">
              <a:spLocks noChangeArrowheads="1"/>
            </p:cNvSpPr>
            <p:nvPr/>
          </p:nvSpPr>
          <p:spPr bwMode="auto">
            <a:xfrm>
              <a:off x="621" y="2421"/>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67825" name="Text Box 81"/>
            <p:cNvSpPr txBox="1">
              <a:spLocks noChangeArrowheads="1"/>
            </p:cNvSpPr>
            <p:nvPr/>
          </p:nvSpPr>
          <p:spPr bwMode="auto">
            <a:xfrm>
              <a:off x="918" y="2082"/>
              <a:ext cx="206" cy="233"/>
            </a:xfrm>
            <a:prstGeom prst="rect">
              <a:avLst/>
            </a:prstGeom>
            <a:noFill/>
            <a:ln w="9525">
              <a:noFill/>
              <a:miter lim="800000"/>
              <a:headEnd/>
              <a:tailEnd/>
            </a:ln>
            <a:effectLst/>
          </p:spPr>
          <p:txBody>
            <a:bodyPr wrap="none">
              <a:spAutoFit/>
            </a:bodyPr>
            <a:lstStyle/>
            <a:p>
              <a:pPr algn="l"/>
              <a:r>
                <a:rPr lang="en-GB" b="1" dirty="0"/>
                <a:t>2</a:t>
              </a:r>
            </a:p>
          </p:txBody>
        </p:sp>
        <p:sp>
          <p:nvSpPr>
            <p:cNvPr id="1567826" name="Text Box 82"/>
            <p:cNvSpPr txBox="1">
              <a:spLocks noChangeArrowheads="1"/>
            </p:cNvSpPr>
            <p:nvPr/>
          </p:nvSpPr>
          <p:spPr bwMode="auto">
            <a:xfrm>
              <a:off x="1488" y="1475"/>
              <a:ext cx="206" cy="233"/>
            </a:xfrm>
            <a:prstGeom prst="rect">
              <a:avLst/>
            </a:prstGeom>
            <a:noFill/>
            <a:ln w="9525">
              <a:noFill/>
              <a:miter lim="800000"/>
              <a:headEnd/>
              <a:tailEnd/>
            </a:ln>
            <a:effectLst/>
          </p:spPr>
          <p:txBody>
            <a:bodyPr wrap="none">
              <a:spAutoFit/>
            </a:bodyPr>
            <a:lstStyle/>
            <a:p>
              <a:pPr algn="l"/>
              <a:r>
                <a:rPr lang="en-GB" b="1" dirty="0"/>
                <a:t>2</a:t>
              </a:r>
            </a:p>
          </p:txBody>
        </p:sp>
        <p:sp>
          <p:nvSpPr>
            <p:cNvPr id="1567827" name="Text Box 83"/>
            <p:cNvSpPr txBox="1">
              <a:spLocks noChangeArrowheads="1"/>
            </p:cNvSpPr>
            <p:nvPr/>
          </p:nvSpPr>
          <p:spPr bwMode="auto">
            <a:xfrm>
              <a:off x="1799" y="1475"/>
              <a:ext cx="206" cy="233"/>
            </a:xfrm>
            <a:prstGeom prst="rect">
              <a:avLst/>
            </a:prstGeom>
            <a:noFill/>
            <a:ln w="9525">
              <a:noFill/>
              <a:miter lim="800000"/>
              <a:headEnd/>
              <a:tailEnd/>
            </a:ln>
            <a:effectLst/>
          </p:spPr>
          <p:txBody>
            <a:bodyPr wrap="none">
              <a:spAutoFit/>
            </a:bodyPr>
            <a:lstStyle/>
            <a:p>
              <a:pPr algn="l"/>
              <a:r>
                <a:rPr lang="en-GB" b="1" dirty="0"/>
                <a:t>5</a:t>
              </a:r>
            </a:p>
          </p:txBody>
        </p:sp>
        <p:sp>
          <p:nvSpPr>
            <p:cNvPr id="1567828" name="Text Box 84"/>
            <p:cNvSpPr txBox="1">
              <a:spLocks noChangeArrowheads="1"/>
            </p:cNvSpPr>
            <p:nvPr/>
          </p:nvSpPr>
          <p:spPr bwMode="auto">
            <a:xfrm>
              <a:off x="1485" y="1815"/>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67829" name="Text Box 85"/>
            <p:cNvSpPr txBox="1">
              <a:spLocks noChangeArrowheads="1"/>
            </p:cNvSpPr>
            <p:nvPr/>
          </p:nvSpPr>
          <p:spPr bwMode="auto">
            <a:xfrm>
              <a:off x="2102" y="1814"/>
              <a:ext cx="206" cy="233"/>
            </a:xfrm>
            <a:prstGeom prst="rect">
              <a:avLst/>
            </a:prstGeom>
            <a:noFill/>
            <a:ln w="9525">
              <a:noFill/>
              <a:miter lim="800000"/>
              <a:headEnd/>
              <a:tailEnd/>
            </a:ln>
            <a:effectLst/>
          </p:spPr>
          <p:txBody>
            <a:bodyPr wrap="none">
              <a:spAutoFit/>
            </a:bodyPr>
            <a:lstStyle/>
            <a:p>
              <a:pPr algn="l"/>
              <a:r>
                <a:rPr lang="en-GB" b="1" dirty="0"/>
                <a:t>8</a:t>
              </a:r>
            </a:p>
          </p:txBody>
        </p:sp>
        <p:sp>
          <p:nvSpPr>
            <p:cNvPr id="1567830" name="Text Box 86"/>
            <p:cNvSpPr txBox="1">
              <a:spLocks noChangeArrowheads="1"/>
            </p:cNvSpPr>
            <p:nvPr/>
          </p:nvSpPr>
          <p:spPr bwMode="auto">
            <a:xfrm>
              <a:off x="1799" y="1815"/>
              <a:ext cx="206" cy="233"/>
            </a:xfrm>
            <a:prstGeom prst="rect">
              <a:avLst/>
            </a:prstGeom>
            <a:noFill/>
            <a:ln w="9525">
              <a:noFill/>
              <a:miter lim="800000"/>
              <a:headEnd/>
              <a:tailEnd/>
            </a:ln>
            <a:effectLst/>
          </p:spPr>
          <p:txBody>
            <a:bodyPr wrap="none">
              <a:spAutoFit/>
            </a:bodyPr>
            <a:lstStyle/>
            <a:p>
              <a:pPr algn="l"/>
              <a:r>
                <a:rPr lang="en-GB" b="1" dirty="0"/>
                <a:t>1</a:t>
              </a:r>
            </a:p>
          </p:txBody>
        </p:sp>
        <p:sp>
          <p:nvSpPr>
            <p:cNvPr id="1567831" name="Text Box 87"/>
            <p:cNvSpPr txBox="1">
              <a:spLocks noChangeArrowheads="1"/>
            </p:cNvSpPr>
            <p:nvPr/>
          </p:nvSpPr>
          <p:spPr bwMode="auto">
            <a:xfrm>
              <a:off x="2096" y="1475"/>
              <a:ext cx="206" cy="233"/>
            </a:xfrm>
            <a:prstGeom prst="rect">
              <a:avLst/>
            </a:prstGeom>
            <a:noFill/>
            <a:ln w="9525">
              <a:noFill/>
              <a:miter lim="800000"/>
              <a:headEnd/>
              <a:tailEnd/>
            </a:ln>
            <a:effectLst/>
          </p:spPr>
          <p:txBody>
            <a:bodyPr wrap="none">
              <a:spAutoFit/>
            </a:bodyPr>
            <a:lstStyle/>
            <a:p>
              <a:pPr algn="l"/>
              <a:r>
                <a:rPr lang="en-GB" b="1" dirty="0"/>
                <a:t>7</a:t>
              </a:r>
            </a:p>
          </p:txBody>
        </p:sp>
        <p:sp>
          <p:nvSpPr>
            <p:cNvPr id="1567832" name="Text Box 88"/>
            <p:cNvSpPr txBox="1">
              <a:spLocks noChangeArrowheads="1"/>
            </p:cNvSpPr>
            <p:nvPr/>
          </p:nvSpPr>
          <p:spPr bwMode="auto">
            <a:xfrm>
              <a:off x="2730" y="2793"/>
              <a:ext cx="206" cy="233"/>
            </a:xfrm>
            <a:prstGeom prst="rect">
              <a:avLst/>
            </a:prstGeom>
            <a:noFill/>
            <a:ln w="9525">
              <a:noFill/>
              <a:miter lim="800000"/>
              <a:headEnd/>
              <a:tailEnd/>
            </a:ln>
            <a:effectLst/>
          </p:spPr>
          <p:txBody>
            <a:bodyPr wrap="none">
              <a:spAutoFit/>
            </a:bodyPr>
            <a:lstStyle/>
            <a:p>
              <a:pPr algn="l"/>
              <a:r>
                <a:rPr lang="en-GB" b="1" dirty="0"/>
                <a:t>2</a:t>
              </a:r>
            </a:p>
          </p:txBody>
        </p:sp>
        <p:sp>
          <p:nvSpPr>
            <p:cNvPr id="1567833" name="Text Box 89"/>
            <p:cNvSpPr txBox="1">
              <a:spLocks noChangeArrowheads="1"/>
            </p:cNvSpPr>
            <p:nvPr/>
          </p:nvSpPr>
          <p:spPr bwMode="auto">
            <a:xfrm>
              <a:off x="3002" y="2793"/>
              <a:ext cx="286" cy="233"/>
            </a:xfrm>
            <a:prstGeom prst="rect">
              <a:avLst/>
            </a:prstGeom>
            <a:noFill/>
            <a:ln w="9525">
              <a:noFill/>
              <a:miter lim="800000"/>
              <a:headEnd/>
              <a:tailEnd/>
            </a:ln>
            <a:effectLst/>
          </p:spPr>
          <p:txBody>
            <a:bodyPr wrap="none">
              <a:spAutoFit/>
            </a:bodyPr>
            <a:lstStyle/>
            <a:p>
              <a:pPr algn="l"/>
              <a:r>
                <a:rPr lang="en-GB" b="1" dirty="0"/>
                <a:t>14</a:t>
              </a:r>
            </a:p>
          </p:txBody>
        </p:sp>
        <p:sp>
          <p:nvSpPr>
            <p:cNvPr id="1567834" name="Text Box 90"/>
            <p:cNvSpPr txBox="1">
              <a:spLocks noChangeArrowheads="1"/>
            </p:cNvSpPr>
            <p:nvPr/>
          </p:nvSpPr>
          <p:spPr bwMode="auto">
            <a:xfrm>
              <a:off x="2727" y="3133"/>
              <a:ext cx="206" cy="233"/>
            </a:xfrm>
            <a:prstGeom prst="rect">
              <a:avLst/>
            </a:prstGeom>
            <a:noFill/>
            <a:ln w="9525">
              <a:noFill/>
              <a:miter lim="800000"/>
              <a:headEnd/>
              <a:tailEnd/>
            </a:ln>
            <a:effectLst/>
          </p:spPr>
          <p:txBody>
            <a:bodyPr wrap="none">
              <a:spAutoFit/>
            </a:bodyPr>
            <a:lstStyle/>
            <a:p>
              <a:pPr algn="l"/>
              <a:r>
                <a:rPr lang="en-GB" b="1" dirty="0"/>
                <a:t>2</a:t>
              </a:r>
            </a:p>
          </p:txBody>
        </p:sp>
        <p:sp>
          <p:nvSpPr>
            <p:cNvPr id="1567835" name="Text Box 91"/>
            <p:cNvSpPr txBox="1">
              <a:spLocks noChangeArrowheads="1"/>
            </p:cNvSpPr>
            <p:nvPr/>
          </p:nvSpPr>
          <p:spPr bwMode="auto">
            <a:xfrm>
              <a:off x="3294" y="3132"/>
              <a:ext cx="286" cy="233"/>
            </a:xfrm>
            <a:prstGeom prst="rect">
              <a:avLst/>
            </a:prstGeom>
            <a:noFill/>
            <a:ln w="9525">
              <a:noFill/>
              <a:miter lim="800000"/>
              <a:headEnd/>
              <a:tailEnd/>
            </a:ln>
            <a:effectLst/>
          </p:spPr>
          <p:txBody>
            <a:bodyPr wrap="none">
              <a:spAutoFit/>
            </a:bodyPr>
            <a:lstStyle/>
            <a:p>
              <a:pPr algn="l"/>
              <a:r>
                <a:rPr lang="en-GB" b="1" dirty="0"/>
                <a:t>16</a:t>
              </a:r>
            </a:p>
          </p:txBody>
        </p:sp>
        <p:sp>
          <p:nvSpPr>
            <p:cNvPr id="1567836" name="Text Box 92"/>
            <p:cNvSpPr txBox="1">
              <a:spLocks noChangeArrowheads="1"/>
            </p:cNvSpPr>
            <p:nvPr/>
          </p:nvSpPr>
          <p:spPr bwMode="auto">
            <a:xfrm>
              <a:off x="3041" y="3133"/>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67837" name="Text Box 93"/>
            <p:cNvSpPr txBox="1">
              <a:spLocks noChangeArrowheads="1"/>
            </p:cNvSpPr>
            <p:nvPr/>
          </p:nvSpPr>
          <p:spPr bwMode="auto">
            <a:xfrm>
              <a:off x="3299" y="2793"/>
              <a:ext cx="286" cy="233"/>
            </a:xfrm>
            <a:prstGeom prst="rect">
              <a:avLst/>
            </a:prstGeom>
            <a:noFill/>
            <a:ln w="9525">
              <a:noFill/>
              <a:miter lim="800000"/>
              <a:headEnd/>
              <a:tailEnd/>
            </a:ln>
            <a:effectLst/>
          </p:spPr>
          <p:txBody>
            <a:bodyPr wrap="none">
              <a:spAutoFit/>
            </a:bodyPr>
            <a:lstStyle/>
            <a:p>
              <a:pPr algn="l"/>
              <a:r>
                <a:rPr lang="en-GB" b="1" dirty="0"/>
                <a:t>16</a:t>
              </a:r>
            </a:p>
          </p:txBody>
        </p:sp>
        <p:sp>
          <p:nvSpPr>
            <p:cNvPr id="1567838" name="Text Box 94"/>
            <p:cNvSpPr txBox="1">
              <a:spLocks noChangeArrowheads="1"/>
            </p:cNvSpPr>
            <p:nvPr/>
          </p:nvSpPr>
          <p:spPr bwMode="auto">
            <a:xfrm>
              <a:off x="3822" y="2793"/>
              <a:ext cx="286" cy="233"/>
            </a:xfrm>
            <a:prstGeom prst="rect">
              <a:avLst/>
            </a:prstGeom>
            <a:noFill/>
            <a:ln w="9525">
              <a:noFill/>
              <a:miter lim="800000"/>
              <a:headEnd/>
              <a:tailEnd/>
            </a:ln>
            <a:effectLst/>
          </p:spPr>
          <p:txBody>
            <a:bodyPr wrap="none">
              <a:spAutoFit/>
            </a:bodyPr>
            <a:lstStyle/>
            <a:p>
              <a:pPr algn="l"/>
              <a:r>
                <a:rPr lang="en-GB" b="1" dirty="0"/>
                <a:t>16</a:t>
              </a:r>
            </a:p>
          </p:txBody>
        </p:sp>
        <p:sp>
          <p:nvSpPr>
            <p:cNvPr id="1567839" name="Text Box 95"/>
            <p:cNvSpPr txBox="1">
              <a:spLocks noChangeArrowheads="1"/>
            </p:cNvSpPr>
            <p:nvPr/>
          </p:nvSpPr>
          <p:spPr bwMode="auto">
            <a:xfrm>
              <a:off x="4172" y="2793"/>
              <a:ext cx="206" cy="233"/>
            </a:xfrm>
            <a:prstGeom prst="rect">
              <a:avLst/>
            </a:prstGeom>
            <a:noFill/>
            <a:ln w="9525">
              <a:noFill/>
              <a:miter lim="800000"/>
              <a:headEnd/>
              <a:tailEnd/>
            </a:ln>
            <a:effectLst/>
          </p:spPr>
          <p:txBody>
            <a:bodyPr wrap="none">
              <a:spAutoFit/>
            </a:bodyPr>
            <a:lstStyle/>
            <a:p>
              <a:pPr algn="l"/>
              <a:r>
                <a:rPr lang="en-GB" b="1" dirty="0"/>
                <a:t>7</a:t>
              </a:r>
            </a:p>
          </p:txBody>
        </p:sp>
        <p:sp>
          <p:nvSpPr>
            <p:cNvPr id="1567840" name="Text Box 96"/>
            <p:cNvSpPr txBox="1">
              <a:spLocks noChangeArrowheads="1"/>
            </p:cNvSpPr>
            <p:nvPr/>
          </p:nvSpPr>
          <p:spPr bwMode="auto">
            <a:xfrm>
              <a:off x="3829" y="3133"/>
              <a:ext cx="286" cy="233"/>
            </a:xfrm>
            <a:prstGeom prst="rect">
              <a:avLst/>
            </a:prstGeom>
            <a:noFill/>
            <a:ln w="9525">
              <a:noFill/>
              <a:miter lim="800000"/>
              <a:headEnd/>
              <a:tailEnd/>
            </a:ln>
            <a:effectLst/>
          </p:spPr>
          <p:txBody>
            <a:bodyPr wrap="none">
              <a:spAutoFit/>
            </a:bodyPr>
            <a:lstStyle/>
            <a:p>
              <a:pPr algn="l"/>
              <a:r>
                <a:rPr lang="en-GB" b="1" dirty="0"/>
                <a:t>18</a:t>
              </a:r>
            </a:p>
          </p:txBody>
        </p:sp>
        <p:sp>
          <p:nvSpPr>
            <p:cNvPr id="1567841" name="Text Box 97"/>
            <p:cNvSpPr txBox="1">
              <a:spLocks noChangeArrowheads="1"/>
            </p:cNvSpPr>
            <p:nvPr/>
          </p:nvSpPr>
          <p:spPr bwMode="auto">
            <a:xfrm>
              <a:off x="4435" y="3132"/>
              <a:ext cx="286" cy="233"/>
            </a:xfrm>
            <a:prstGeom prst="rect">
              <a:avLst/>
            </a:prstGeom>
            <a:noFill/>
            <a:ln w="9525">
              <a:noFill/>
              <a:miter lim="800000"/>
              <a:headEnd/>
              <a:tailEnd/>
            </a:ln>
            <a:effectLst/>
          </p:spPr>
          <p:txBody>
            <a:bodyPr wrap="none">
              <a:spAutoFit/>
            </a:bodyPr>
            <a:lstStyle/>
            <a:p>
              <a:pPr algn="l"/>
              <a:r>
                <a:rPr lang="en-GB" b="1" dirty="0"/>
                <a:t>25</a:t>
              </a:r>
            </a:p>
          </p:txBody>
        </p:sp>
        <p:sp>
          <p:nvSpPr>
            <p:cNvPr id="1567842" name="Text Box 98"/>
            <p:cNvSpPr txBox="1">
              <a:spLocks noChangeArrowheads="1"/>
            </p:cNvSpPr>
            <p:nvPr/>
          </p:nvSpPr>
          <p:spPr bwMode="auto">
            <a:xfrm>
              <a:off x="4172" y="3133"/>
              <a:ext cx="206" cy="233"/>
            </a:xfrm>
            <a:prstGeom prst="rect">
              <a:avLst/>
            </a:prstGeom>
            <a:noFill/>
            <a:ln w="9525">
              <a:noFill/>
              <a:miter lim="800000"/>
              <a:headEnd/>
              <a:tailEnd/>
            </a:ln>
            <a:effectLst/>
          </p:spPr>
          <p:txBody>
            <a:bodyPr wrap="none">
              <a:spAutoFit/>
            </a:bodyPr>
            <a:lstStyle/>
            <a:p>
              <a:pPr algn="l"/>
              <a:r>
                <a:rPr lang="en-GB" b="1" dirty="0"/>
                <a:t>2</a:t>
              </a:r>
            </a:p>
          </p:txBody>
        </p:sp>
        <p:sp>
          <p:nvSpPr>
            <p:cNvPr id="1567843" name="Text Box 99"/>
            <p:cNvSpPr txBox="1">
              <a:spLocks noChangeArrowheads="1"/>
            </p:cNvSpPr>
            <p:nvPr/>
          </p:nvSpPr>
          <p:spPr bwMode="auto">
            <a:xfrm>
              <a:off x="4440" y="2793"/>
              <a:ext cx="286" cy="233"/>
            </a:xfrm>
            <a:prstGeom prst="rect">
              <a:avLst/>
            </a:prstGeom>
            <a:noFill/>
            <a:ln w="9525">
              <a:noFill/>
              <a:miter lim="800000"/>
              <a:headEnd/>
              <a:tailEnd/>
            </a:ln>
            <a:effectLst/>
          </p:spPr>
          <p:txBody>
            <a:bodyPr wrap="none">
              <a:spAutoFit/>
            </a:bodyPr>
            <a:lstStyle/>
            <a:p>
              <a:pPr algn="l"/>
              <a:r>
                <a:rPr lang="en-GB" b="1" dirty="0"/>
                <a:t>23</a:t>
              </a:r>
            </a:p>
          </p:txBody>
        </p:sp>
        <p:sp>
          <p:nvSpPr>
            <p:cNvPr id="1567844" name="Text Box 100"/>
            <p:cNvSpPr txBox="1">
              <a:spLocks noChangeArrowheads="1"/>
            </p:cNvSpPr>
            <p:nvPr/>
          </p:nvSpPr>
          <p:spPr bwMode="auto">
            <a:xfrm>
              <a:off x="2730" y="1475"/>
              <a:ext cx="206" cy="233"/>
            </a:xfrm>
            <a:prstGeom prst="rect">
              <a:avLst/>
            </a:prstGeom>
            <a:noFill/>
            <a:ln w="9525">
              <a:noFill/>
              <a:miter lim="800000"/>
              <a:headEnd/>
              <a:tailEnd/>
            </a:ln>
            <a:effectLst/>
          </p:spPr>
          <p:txBody>
            <a:bodyPr wrap="none">
              <a:spAutoFit/>
            </a:bodyPr>
            <a:lstStyle/>
            <a:p>
              <a:pPr algn="l"/>
              <a:r>
                <a:rPr lang="en-GB" b="1" dirty="0"/>
                <a:t>7</a:t>
              </a:r>
            </a:p>
          </p:txBody>
        </p:sp>
        <p:sp>
          <p:nvSpPr>
            <p:cNvPr id="1567845" name="Text Box 101"/>
            <p:cNvSpPr txBox="1">
              <a:spLocks noChangeArrowheads="1"/>
            </p:cNvSpPr>
            <p:nvPr/>
          </p:nvSpPr>
          <p:spPr bwMode="auto">
            <a:xfrm>
              <a:off x="3041" y="1475"/>
              <a:ext cx="206" cy="233"/>
            </a:xfrm>
            <a:prstGeom prst="rect">
              <a:avLst/>
            </a:prstGeom>
            <a:noFill/>
            <a:ln w="9525">
              <a:noFill/>
              <a:miter lim="800000"/>
              <a:headEnd/>
              <a:tailEnd/>
            </a:ln>
            <a:effectLst/>
          </p:spPr>
          <p:txBody>
            <a:bodyPr wrap="none">
              <a:spAutoFit/>
            </a:bodyPr>
            <a:lstStyle/>
            <a:p>
              <a:pPr algn="l"/>
              <a:r>
                <a:rPr lang="en-GB" b="1" dirty="0"/>
                <a:t>8</a:t>
              </a:r>
            </a:p>
          </p:txBody>
        </p:sp>
        <p:sp>
          <p:nvSpPr>
            <p:cNvPr id="1567846" name="Text Box 102"/>
            <p:cNvSpPr txBox="1">
              <a:spLocks noChangeArrowheads="1"/>
            </p:cNvSpPr>
            <p:nvPr/>
          </p:nvSpPr>
          <p:spPr bwMode="auto">
            <a:xfrm>
              <a:off x="2727" y="1815"/>
              <a:ext cx="206" cy="233"/>
            </a:xfrm>
            <a:prstGeom prst="rect">
              <a:avLst/>
            </a:prstGeom>
            <a:noFill/>
            <a:ln w="9525">
              <a:noFill/>
              <a:miter lim="800000"/>
              <a:headEnd/>
              <a:tailEnd/>
            </a:ln>
            <a:effectLst/>
          </p:spPr>
          <p:txBody>
            <a:bodyPr wrap="none">
              <a:spAutoFit/>
            </a:bodyPr>
            <a:lstStyle/>
            <a:p>
              <a:pPr algn="l"/>
              <a:r>
                <a:rPr lang="en-GB" b="1" dirty="0"/>
                <a:t>8</a:t>
              </a:r>
            </a:p>
          </p:txBody>
        </p:sp>
        <p:sp>
          <p:nvSpPr>
            <p:cNvPr id="1567847" name="Text Box 103"/>
            <p:cNvSpPr txBox="1">
              <a:spLocks noChangeArrowheads="1"/>
            </p:cNvSpPr>
            <p:nvPr/>
          </p:nvSpPr>
          <p:spPr bwMode="auto">
            <a:xfrm>
              <a:off x="3294" y="1814"/>
              <a:ext cx="286" cy="233"/>
            </a:xfrm>
            <a:prstGeom prst="rect">
              <a:avLst/>
            </a:prstGeom>
            <a:noFill/>
            <a:ln w="9525">
              <a:noFill/>
              <a:miter lim="800000"/>
              <a:headEnd/>
              <a:tailEnd/>
            </a:ln>
            <a:effectLst/>
          </p:spPr>
          <p:txBody>
            <a:bodyPr wrap="none">
              <a:spAutoFit/>
            </a:bodyPr>
            <a:lstStyle/>
            <a:p>
              <a:pPr algn="l"/>
              <a:r>
                <a:rPr lang="en-GB" b="1" dirty="0"/>
                <a:t>16</a:t>
              </a:r>
            </a:p>
          </p:txBody>
        </p:sp>
        <p:sp>
          <p:nvSpPr>
            <p:cNvPr id="1567848" name="Text Box 104"/>
            <p:cNvSpPr txBox="1">
              <a:spLocks noChangeArrowheads="1"/>
            </p:cNvSpPr>
            <p:nvPr/>
          </p:nvSpPr>
          <p:spPr bwMode="auto">
            <a:xfrm>
              <a:off x="3041" y="1815"/>
              <a:ext cx="206" cy="233"/>
            </a:xfrm>
            <a:prstGeom prst="rect">
              <a:avLst/>
            </a:prstGeom>
            <a:noFill/>
            <a:ln w="9525">
              <a:noFill/>
              <a:miter lim="800000"/>
              <a:headEnd/>
              <a:tailEnd/>
            </a:ln>
            <a:effectLst/>
          </p:spPr>
          <p:txBody>
            <a:bodyPr wrap="none">
              <a:spAutoFit/>
            </a:bodyPr>
            <a:lstStyle/>
            <a:p>
              <a:pPr algn="l"/>
              <a:r>
                <a:rPr lang="en-GB" b="1" dirty="0"/>
                <a:t>1</a:t>
              </a:r>
            </a:p>
          </p:txBody>
        </p:sp>
        <p:sp>
          <p:nvSpPr>
            <p:cNvPr id="1567849" name="Text Box 105"/>
            <p:cNvSpPr txBox="1">
              <a:spLocks noChangeArrowheads="1"/>
            </p:cNvSpPr>
            <p:nvPr/>
          </p:nvSpPr>
          <p:spPr bwMode="auto">
            <a:xfrm>
              <a:off x="3309" y="1475"/>
              <a:ext cx="286" cy="233"/>
            </a:xfrm>
            <a:prstGeom prst="rect">
              <a:avLst/>
            </a:prstGeom>
            <a:noFill/>
            <a:ln w="9525">
              <a:noFill/>
              <a:miter lim="800000"/>
              <a:headEnd/>
              <a:tailEnd/>
            </a:ln>
            <a:effectLst/>
          </p:spPr>
          <p:txBody>
            <a:bodyPr wrap="none">
              <a:spAutoFit/>
            </a:bodyPr>
            <a:lstStyle/>
            <a:p>
              <a:pPr algn="l"/>
              <a:r>
                <a:rPr lang="en-GB" b="1" dirty="0"/>
                <a:t>15</a:t>
              </a:r>
            </a:p>
          </p:txBody>
        </p:sp>
        <p:sp>
          <p:nvSpPr>
            <p:cNvPr id="1567850" name="Text Box 106"/>
            <p:cNvSpPr txBox="1">
              <a:spLocks noChangeArrowheads="1"/>
            </p:cNvSpPr>
            <p:nvPr/>
          </p:nvSpPr>
          <p:spPr bwMode="auto">
            <a:xfrm>
              <a:off x="3951" y="1475"/>
              <a:ext cx="286" cy="233"/>
            </a:xfrm>
            <a:prstGeom prst="rect">
              <a:avLst/>
            </a:prstGeom>
            <a:noFill/>
            <a:ln w="9525">
              <a:noFill/>
              <a:miter lim="800000"/>
              <a:headEnd/>
              <a:tailEnd/>
            </a:ln>
            <a:effectLst/>
          </p:spPr>
          <p:txBody>
            <a:bodyPr wrap="none">
              <a:spAutoFit/>
            </a:bodyPr>
            <a:lstStyle/>
            <a:p>
              <a:pPr algn="l"/>
              <a:r>
                <a:rPr lang="en-GB" b="1" dirty="0"/>
                <a:t>16</a:t>
              </a:r>
            </a:p>
          </p:txBody>
        </p:sp>
        <p:sp>
          <p:nvSpPr>
            <p:cNvPr id="1567851" name="Text Box 107"/>
            <p:cNvSpPr txBox="1">
              <a:spLocks noChangeArrowheads="1"/>
            </p:cNvSpPr>
            <p:nvPr/>
          </p:nvSpPr>
          <p:spPr bwMode="auto">
            <a:xfrm>
              <a:off x="4301" y="1475"/>
              <a:ext cx="206" cy="233"/>
            </a:xfrm>
            <a:prstGeom prst="rect">
              <a:avLst/>
            </a:prstGeom>
            <a:noFill/>
            <a:ln w="9525">
              <a:noFill/>
              <a:miter lim="800000"/>
              <a:headEnd/>
              <a:tailEnd/>
            </a:ln>
            <a:effectLst/>
          </p:spPr>
          <p:txBody>
            <a:bodyPr wrap="none">
              <a:spAutoFit/>
            </a:bodyPr>
            <a:lstStyle/>
            <a:p>
              <a:pPr algn="l"/>
              <a:r>
                <a:rPr lang="en-GB" b="1" dirty="0"/>
                <a:t>9</a:t>
              </a:r>
            </a:p>
          </p:txBody>
        </p:sp>
        <p:sp>
          <p:nvSpPr>
            <p:cNvPr id="1567852" name="Text Box 108"/>
            <p:cNvSpPr txBox="1">
              <a:spLocks noChangeArrowheads="1"/>
            </p:cNvSpPr>
            <p:nvPr/>
          </p:nvSpPr>
          <p:spPr bwMode="auto">
            <a:xfrm>
              <a:off x="3948" y="1815"/>
              <a:ext cx="286" cy="233"/>
            </a:xfrm>
            <a:prstGeom prst="rect">
              <a:avLst/>
            </a:prstGeom>
            <a:noFill/>
            <a:ln w="9525">
              <a:noFill/>
              <a:miter lim="800000"/>
              <a:headEnd/>
              <a:tailEnd/>
            </a:ln>
            <a:effectLst/>
          </p:spPr>
          <p:txBody>
            <a:bodyPr wrap="none">
              <a:spAutoFit/>
            </a:bodyPr>
            <a:lstStyle/>
            <a:p>
              <a:pPr algn="l"/>
              <a:r>
                <a:rPr lang="en-GB" b="1" dirty="0"/>
                <a:t>16</a:t>
              </a:r>
            </a:p>
          </p:txBody>
        </p:sp>
        <p:sp>
          <p:nvSpPr>
            <p:cNvPr id="1567853" name="Text Box 109"/>
            <p:cNvSpPr txBox="1">
              <a:spLocks noChangeArrowheads="1"/>
            </p:cNvSpPr>
            <p:nvPr/>
          </p:nvSpPr>
          <p:spPr bwMode="auto">
            <a:xfrm>
              <a:off x="4545" y="1814"/>
              <a:ext cx="286" cy="233"/>
            </a:xfrm>
            <a:prstGeom prst="rect">
              <a:avLst/>
            </a:prstGeom>
            <a:noFill/>
            <a:ln w="9525">
              <a:noFill/>
              <a:miter lim="800000"/>
              <a:headEnd/>
              <a:tailEnd/>
            </a:ln>
            <a:effectLst/>
          </p:spPr>
          <p:txBody>
            <a:bodyPr wrap="none">
              <a:spAutoFit/>
            </a:bodyPr>
            <a:lstStyle/>
            <a:p>
              <a:pPr algn="l"/>
              <a:r>
                <a:rPr lang="en-GB" b="1" dirty="0"/>
                <a:t>25</a:t>
              </a:r>
            </a:p>
          </p:txBody>
        </p:sp>
        <p:sp>
          <p:nvSpPr>
            <p:cNvPr id="1567854" name="Text Box 110"/>
            <p:cNvSpPr txBox="1">
              <a:spLocks noChangeArrowheads="1"/>
            </p:cNvSpPr>
            <p:nvPr/>
          </p:nvSpPr>
          <p:spPr bwMode="auto">
            <a:xfrm>
              <a:off x="4301" y="1815"/>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67855" name="Text Box 111"/>
            <p:cNvSpPr txBox="1">
              <a:spLocks noChangeArrowheads="1"/>
            </p:cNvSpPr>
            <p:nvPr/>
          </p:nvSpPr>
          <p:spPr bwMode="auto">
            <a:xfrm>
              <a:off x="4549" y="1475"/>
              <a:ext cx="286" cy="233"/>
            </a:xfrm>
            <a:prstGeom prst="rect">
              <a:avLst/>
            </a:prstGeom>
            <a:noFill/>
            <a:ln w="9525">
              <a:noFill/>
              <a:miter lim="800000"/>
              <a:headEnd/>
              <a:tailEnd/>
            </a:ln>
            <a:effectLst/>
          </p:spPr>
          <p:txBody>
            <a:bodyPr wrap="none">
              <a:spAutoFit/>
            </a:bodyPr>
            <a:lstStyle/>
            <a:p>
              <a:pPr algn="l"/>
              <a:r>
                <a:rPr lang="en-GB" b="1" dirty="0"/>
                <a:t>25</a:t>
              </a:r>
            </a:p>
          </p:txBody>
        </p:sp>
        <p:sp>
          <p:nvSpPr>
            <p:cNvPr id="1567856" name="Text Box 112"/>
            <p:cNvSpPr txBox="1">
              <a:spLocks noChangeArrowheads="1"/>
            </p:cNvSpPr>
            <p:nvPr/>
          </p:nvSpPr>
          <p:spPr bwMode="auto">
            <a:xfrm>
              <a:off x="5123" y="2081"/>
              <a:ext cx="286" cy="233"/>
            </a:xfrm>
            <a:prstGeom prst="rect">
              <a:avLst/>
            </a:prstGeom>
            <a:noFill/>
            <a:ln w="9525">
              <a:noFill/>
              <a:miter lim="800000"/>
              <a:headEnd/>
              <a:tailEnd/>
            </a:ln>
            <a:effectLst/>
          </p:spPr>
          <p:txBody>
            <a:bodyPr wrap="none">
              <a:spAutoFit/>
            </a:bodyPr>
            <a:lstStyle/>
            <a:p>
              <a:pPr algn="l"/>
              <a:r>
                <a:rPr lang="en-GB" b="1" dirty="0"/>
                <a:t>25</a:t>
              </a:r>
            </a:p>
          </p:txBody>
        </p:sp>
        <p:sp>
          <p:nvSpPr>
            <p:cNvPr id="1567857" name="Text Box 113"/>
            <p:cNvSpPr txBox="1">
              <a:spLocks noChangeArrowheads="1"/>
            </p:cNvSpPr>
            <p:nvPr/>
          </p:nvSpPr>
          <p:spPr bwMode="auto">
            <a:xfrm>
              <a:off x="5473" y="2081"/>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67858" name="Text Box 114"/>
            <p:cNvSpPr txBox="1">
              <a:spLocks noChangeArrowheads="1"/>
            </p:cNvSpPr>
            <p:nvPr/>
          </p:nvSpPr>
          <p:spPr bwMode="auto">
            <a:xfrm>
              <a:off x="5130" y="2421"/>
              <a:ext cx="286" cy="233"/>
            </a:xfrm>
            <a:prstGeom prst="rect">
              <a:avLst/>
            </a:prstGeom>
            <a:noFill/>
            <a:ln w="9525">
              <a:noFill/>
              <a:miter lim="800000"/>
              <a:headEnd/>
              <a:tailEnd/>
            </a:ln>
            <a:effectLst/>
          </p:spPr>
          <p:txBody>
            <a:bodyPr wrap="none">
              <a:spAutoFit/>
            </a:bodyPr>
            <a:lstStyle/>
            <a:p>
              <a:pPr algn="l"/>
              <a:r>
                <a:rPr lang="en-GB" b="1" dirty="0"/>
                <a:t>25</a:t>
              </a:r>
            </a:p>
          </p:txBody>
        </p:sp>
        <p:sp>
          <p:nvSpPr>
            <p:cNvPr id="1567859" name="Text Box 115"/>
            <p:cNvSpPr txBox="1">
              <a:spLocks noChangeArrowheads="1"/>
            </p:cNvSpPr>
            <p:nvPr/>
          </p:nvSpPr>
          <p:spPr bwMode="auto">
            <a:xfrm>
              <a:off x="5746" y="2421"/>
              <a:ext cx="286" cy="233"/>
            </a:xfrm>
            <a:prstGeom prst="rect">
              <a:avLst/>
            </a:prstGeom>
            <a:noFill/>
            <a:ln w="9525">
              <a:noFill/>
              <a:miter lim="800000"/>
              <a:headEnd/>
              <a:tailEnd/>
            </a:ln>
            <a:effectLst/>
          </p:spPr>
          <p:txBody>
            <a:bodyPr wrap="none">
              <a:spAutoFit/>
            </a:bodyPr>
            <a:lstStyle/>
            <a:p>
              <a:pPr algn="l"/>
              <a:r>
                <a:rPr lang="en-GB" b="1" dirty="0"/>
                <a:t>28</a:t>
              </a:r>
            </a:p>
          </p:txBody>
        </p:sp>
        <p:sp>
          <p:nvSpPr>
            <p:cNvPr id="1567860" name="Text Box 116"/>
            <p:cNvSpPr txBox="1">
              <a:spLocks noChangeArrowheads="1"/>
            </p:cNvSpPr>
            <p:nvPr/>
          </p:nvSpPr>
          <p:spPr bwMode="auto">
            <a:xfrm>
              <a:off x="5473" y="2421"/>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67861" name="Text Box 117"/>
            <p:cNvSpPr txBox="1">
              <a:spLocks noChangeArrowheads="1"/>
            </p:cNvSpPr>
            <p:nvPr/>
          </p:nvSpPr>
          <p:spPr bwMode="auto">
            <a:xfrm>
              <a:off x="5740" y="2081"/>
              <a:ext cx="286" cy="233"/>
            </a:xfrm>
            <a:prstGeom prst="rect">
              <a:avLst/>
            </a:prstGeom>
            <a:noFill/>
            <a:ln w="9525">
              <a:noFill/>
              <a:miter lim="800000"/>
              <a:headEnd/>
              <a:tailEnd/>
            </a:ln>
            <a:effectLst/>
          </p:spPr>
          <p:txBody>
            <a:bodyPr wrap="none">
              <a:spAutoFit/>
            </a:bodyPr>
            <a:lstStyle/>
            <a:p>
              <a:pPr algn="l"/>
              <a:r>
                <a:rPr lang="en-GB" b="1" dirty="0"/>
                <a:t>28</a:t>
              </a:r>
            </a:p>
          </p:txBody>
        </p:sp>
      </p:grpSp>
      <p:sp>
        <p:nvSpPr>
          <p:cNvPr id="1567862" name="Rectangle 118"/>
          <p:cNvSpPr>
            <a:spLocks noGrp="1" noChangeArrowheads="1"/>
          </p:cNvSpPr>
          <p:nvPr>
            <p:ph type="title"/>
          </p:nvPr>
        </p:nvSpPr>
        <p:spPr/>
        <p:txBody>
          <a:bodyPr/>
          <a:lstStyle/>
          <a:p>
            <a:r>
              <a:rPr lang="en-GB" dirty="0" err="1" smtClean="0"/>
              <a:t>Demostración</a:t>
            </a:r>
            <a:r>
              <a:rPr lang="en-GB" dirty="0" smtClean="0"/>
              <a:t> de PERT en el </a:t>
            </a:r>
            <a:r>
              <a:rPr lang="en-GB" dirty="0" err="1" smtClean="0"/>
              <a:t>Análisis</a:t>
            </a:r>
            <a:r>
              <a:rPr lang="en-GB" dirty="0" smtClean="0"/>
              <a:t> del Camino </a:t>
            </a:r>
            <a:r>
              <a:rPr lang="en-GB" dirty="0" err="1" smtClean="0"/>
              <a:t>Crítico</a:t>
            </a:r>
            <a:r>
              <a:rPr lang="en-GB" dirty="0" smtClean="0"/>
              <a:t> (CPA) </a:t>
            </a:r>
            <a:endParaRPr lang="en-GB" dirty="0"/>
          </a:p>
        </p:txBody>
      </p:sp>
      <p:cxnSp>
        <p:nvCxnSpPr>
          <p:cNvPr id="1567863" name="AutoShape 119"/>
          <p:cNvCxnSpPr>
            <a:cxnSpLocks noChangeShapeType="1"/>
          </p:cNvCxnSpPr>
          <p:nvPr/>
        </p:nvCxnSpPr>
        <p:spPr bwMode="auto">
          <a:xfrm flipV="1">
            <a:off x="5295900" y="3021014"/>
            <a:ext cx="482112" cy="1552575"/>
          </a:xfrm>
          <a:prstGeom prst="bentConnector3">
            <a:avLst>
              <a:gd name="adj1" fmla="val 49847"/>
            </a:avLst>
          </a:prstGeom>
          <a:noFill/>
          <a:ln w="38100" cap="sq">
            <a:solidFill>
              <a:srgbClr val="FF3300"/>
            </a:solidFill>
            <a:miter lim="800000"/>
            <a:headEnd type="none" w="sm" len="sm"/>
            <a:tailEnd type="triangle" w="sm" len="sm"/>
          </a:ln>
          <a:effectLst/>
        </p:spPr>
      </p:cxnSp>
      <p:sp>
        <p:nvSpPr>
          <p:cNvPr id="11" name="Footer Placeholder 10"/>
          <p:cNvSpPr>
            <a:spLocks noGrp="1"/>
          </p:cNvSpPr>
          <p:nvPr>
            <p:ph type="ftr" sz="quarter" idx="11"/>
          </p:nvPr>
        </p:nvSpPr>
        <p:spPr/>
        <p:txBody>
          <a:bodyPr/>
          <a:lstStyle/>
          <a:p>
            <a:r>
              <a:rPr lang="en-US" dirty="0" smtClean="0"/>
              <a:t>©Copyright GPM 2009-2013</a:t>
            </a:r>
            <a:endParaRPr lang="en-US" dirty="0"/>
          </a:p>
        </p:txBody>
      </p:sp>
      <p:sp>
        <p:nvSpPr>
          <p:cNvPr id="12" name="Slide Number Placeholder 11"/>
          <p:cNvSpPr>
            <a:spLocks noGrp="1"/>
          </p:cNvSpPr>
          <p:nvPr>
            <p:ph type="sldNum" sz="quarter" idx="12"/>
          </p:nvPr>
        </p:nvSpPr>
        <p:spPr/>
        <p:txBody>
          <a:bodyPr/>
          <a:lstStyle/>
          <a:p>
            <a:fld id="{4BE819A1-3DD8-4179-BFD0-BF7D359F8DBD}" type="slidenum">
              <a:rPr lang="en-US" smtClean="0"/>
              <a:pPr/>
              <a:t>38</a:t>
            </a:fld>
            <a:endParaRPr lang="en-US" dirty="0"/>
          </a:p>
        </p:txBody>
      </p:sp>
    </p:spTree>
    <p:extLst>
      <p:ext uri="{BB962C8B-B14F-4D97-AF65-F5344CB8AC3E}">
        <p14:creationId xmlns:p14="http://schemas.microsoft.com/office/powerpoint/2010/main" xmlns="" val="16213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Grp="1" noChangeArrowheads="1"/>
          </p:cNvSpPr>
          <p:nvPr>
            <p:ph type="title"/>
          </p:nvPr>
        </p:nvSpPr>
        <p:spPr/>
        <p:txBody>
          <a:bodyPr/>
          <a:lstStyle/>
          <a:p>
            <a:r>
              <a:rPr lang="en-GB" dirty="0" err="1" smtClean="0"/>
              <a:t>Duraciones</a:t>
            </a:r>
            <a:r>
              <a:rPr lang="en-GB" dirty="0" smtClean="0"/>
              <a:t> PERT </a:t>
            </a:r>
            <a:endParaRPr lang="en-GB" dirty="0"/>
          </a:p>
        </p:txBody>
      </p:sp>
      <p:grpSp>
        <p:nvGrpSpPr>
          <p:cNvPr id="2" name="Group 81"/>
          <p:cNvGrpSpPr/>
          <p:nvPr/>
        </p:nvGrpSpPr>
        <p:grpSpPr>
          <a:xfrm>
            <a:off x="1066800" y="1371600"/>
            <a:ext cx="6914417" cy="4437062"/>
            <a:chOff x="1936750" y="1430338"/>
            <a:chExt cx="7056438" cy="4437062"/>
          </a:xfrm>
        </p:grpSpPr>
        <p:sp>
          <p:nvSpPr>
            <p:cNvPr id="1571843" name="Rectangle 3"/>
            <p:cNvSpPr>
              <a:spLocks noChangeArrowheads="1"/>
            </p:cNvSpPr>
            <p:nvPr/>
          </p:nvSpPr>
          <p:spPr bwMode="auto">
            <a:xfrm>
              <a:off x="2738438" y="2174875"/>
              <a:ext cx="70" cy="276999"/>
            </a:xfrm>
            <a:prstGeom prst="rect">
              <a:avLst/>
            </a:prstGeom>
            <a:noFill/>
            <a:ln w="9525">
              <a:noFill/>
              <a:miter lim="800000"/>
              <a:headEnd/>
              <a:tailEnd/>
            </a:ln>
          </p:spPr>
          <p:txBody>
            <a:bodyPr wrap="none" lIns="0" tIns="0" rIns="0" bIns="0">
              <a:spAutoFit/>
            </a:bodyPr>
            <a:lstStyle/>
            <a:p>
              <a:pPr algn="l"/>
              <a:endParaRPr lang="en-US" b="1" dirty="0">
                <a:latin typeface="+mn-lt"/>
              </a:endParaRPr>
            </a:p>
          </p:txBody>
        </p:sp>
        <p:sp>
          <p:nvSpPr>
            <p:cNvPr id="1571844" name="Rectangle 4"/>
            <p:cNvSpPr>
              <a:spLocks noChangeArrowheads="1"/>
            </p:cNvSpPr>
            <p:nvPr/>
          </p:nvSpPr>
          <p:spPr bwMode="auto">
            <a:xfrm>
              <a:off x="2632075" y="1501775"/>
              <a:ext cx="7938" cy="7938"/>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45" name="Rectangle 5"/>
            <p:cNvSpPr>
              <a:spLocks noChangeArrowheads="1"/>
            </p:cNvSpPr>
            <p:nvPr/>
          </p:nvSpPr>
          <p:spPr bwMode="auto">
            <a:xfrm>
              <a:off x="2632075" y="1501775"/>
              <a:ext cx="7938" cy="7938"/>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46" name="Rectangle 6"/>
            <p:cNvSpPr>
              <a:spLocks noChangeArrowheads="1"/>
            </p:cNvSpPr>
            <p:nvPr/>
          </p:nvSpPr>
          <p:spPr bwMode="auto">
            <a:xfrm>
              <a:off x="2632075" y="2513013"/>
              <a:ext cx="7938" cy="7937"/>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47" name="Rectangle 7"/>
            <p:cNvSpPr>
              <a:spLocks noChangeArrowheads="1"/>
            </p:cNvSpPr>
            <p:nvPr/>
          </p:nvSpPr>
          <p:spPr bwMode="auto">
            <a:xfrm>
              <a:off x="5135563" y="2513013"/>
              <a:ext cx="7937" cy="7937"/>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48" name="Rectangle 8"/>
            <p:cNvSpPr>
              <a:spLocks noChangeArrowheads="1"/>
            </p:cNvSpPr>
            <p:nvPr/>
          </p:nvSpPr>
          <p:spPr bwMode="auto">
            <a:xfrm>
              <a:off x="6381750" y="2513013"/>
              <a:ext cx="11113" cy="7937"/>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49" name="Rectangle 9"/>
            <p:cNvSpPr>
              <a:spLocks noChangeArrowheads="1"/>
            </p:cNvSpPr>
            <p:nvPr/>
          </p:nvSpPr>
          <p:spPr bwMode="auto">
            <a:xfrm>
              <a:off x="2640013" y="3543300"/>
              <a:ext cx="1243012" cy="4763"/>
            </a:xfrm>
            <a:prstGeom prst="rect">
              <a:avLst/>
            </a:prstGeom>
            <a:solidFill>
              <a:srgbClr val="DFDFDF"/>
            </a:solidFill>
            <a:ln w="9525">
              <a:noFill/>
              <a:miter lim="800000"/>
              <a:headEnd/>
              <a:tailEnd/>
            </a:ln>
          </p:spPr>
          <p:txBody>
            <a:bodyPr/>
            <a:lstStyle/>
            <a:p>
              <a:endParaRPr lang="en-US" b="1" dirty="0">
                <a:latin typeface="+mn-lt"/>
              </a:endParaRPr>
            </a:p>
          </p:txBody>
        </p:sp>
        <p:sp>
          <p:nvSpPr>
            <p:cNvPr id="1571850" name="Rectangle 10"/>
            <p:cNvSpPr>
              <a:spLocks noChangeArrowheads="1"/>
            </p:cNvSpPr>
            <p:nvPr/>
          </p:nvSpPr>
          <p:spPr bwMode="auto">
            <a:xfrm>
              <a:off x="3883025" y="3543300"/>
              <a:ext cx="9525" cy="9525"/>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51" name="Rectangle 11"/>
            <p:cNvSpPr>
              <a:spLocks noChangeArrowheads="1"/>
            </p:cNvSpPr>
            <p:nvPr/>
          </p:nvSpPr>
          <p:spPr bwMode="auto">
            <a:xfrm>
              <a:off x="5135563" y="3543300"/>
              <a:ext cx="7937" cy="9525"/>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52" name="Rectangle 12"/>
            <p:cNvSpPr>
              <a:spLocks noChangeArrowheads="1"/>
            </p:cNvSpPr>
            <p:nvPr/>
          </p:nvSpPr>
          <p:spPr bwMode="auto">
            <a:xfrm>
              <a:off x="5135563" y="5260975"/>
              <a:ext cx="7937" cy="7938"/>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53" name="Rectangle 13"/>
            <p:cNvSpPr>
              <a:spLocks noChangeArrowheads="1"/>
            </p:cNvSpPr>
            <p:nvPr/>
          </p:nvSpPr>
          <p:spPr bwMode="auto">
            <a:xfrm>
              <a:off x="8850313" y="2573338"/>
              <a:ext cx="7937" cy="7937"/>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54" name="Rectangle 14"/>
            <p:cNvSpPr>
              <a:spLocks noChangeArrowheads="1"/>
            </p:cNvSpPr>
            <p:nvPr/>
          </p:nvSpPr>
          <p:spPr bwMode="auto">
            <a:xfrm>
              <a:off x="2487613" y="4697413"/>
              <a:ext cx="1292225" cy="3175"/>
            </a:xfrm>
            <a:prstGeom prst="rect">
              <a:avLst/>
            </a:prstGeom>
            <a:solidFill>
              <a:srgbClr val="DFDFDF"/>
            </a:solidFill>
            <a:ln w="9525">
              <a:noFill/>
              <a:miter lim="800000"/>
              <a:headEnd/>
              <a:tailEnd/>
            </a:ln>
          </p:spPr>
          <p:txBody>
            <a:bodyPr/>
            <a:lstStyle/>
            <a:p>
              <a:endParaRPr lang="en-US" b="1" dirty="0">
                <a:latin typeface="+mn-lt"/>
              </a:endParaRPr>
            </a:p>
          </p:txBody>
        </p:sp>
        <p:sp>
          <p:nvSpPr>
            <p:cNvPr id="1571855" name="Rectangle 15"/>
            <p:cNvSpPr>
              <a:spLocks noChangeArrowheads="1"/>
            </p:cNvSpPr>
            <p:nvPr/>
          </p:nvSpPr>
          <p:spPr bwMode="auto">
            <a:xfrm>
              <a:off x="3779838" y="4324350"/>
              <a:ext cx="9525" cy="7938"/>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56" name="Rectangle 16"/>
            <p:cNvSpPr>
              <a:spLocks noChangeArrowheads="1"/>
            </p:cNvSpPr>
            <p:nvPr/>
          </p:nvSpPr>
          <p:spPr bwMode="auto">
            <a:xfrm>
              <a:off x="3779838" y="4697413"/>
              <a:ext cx="9525" cy="7937"/>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57" name="Rectangle 17"/>
            <p:cNvSpPr>
              <a:spLocks noChangeArrowheads="1"/>
            </p:cNvSpPr>
            <p:nvPr/>
          </p:nvSpPr>
          <p:spPr bwMode="auto">
            <a:xfrm>
              <a:off x="2487613" y="5446713"/>
              <a:ext cx="1292225" cy="3175"/>
            </a:xfrm>
            <a:prstGeom prst="rect">
              <a:avLst/>
            </a:prstGeom>
            <a:solidFill>
              <a:srgbClr val="DFDFDF"/>
            </a:solidFill>
            <a:ln w="9525">
              <a:noFill/>
              <a:miter lim="800000"/>
              <a:headEnd/>
              <a:tailEnd/>
            </a:ln>
          </p:spPr>
          <p:txBody>
            <a:bodyPr/>
            <a:lstStyle/>
            <a:p>
              <a:endParaRPr lang="en-US" b="1" dirty="0">
                <a:latin typeface="+mn-lt"/>
              </a:endParaRPr>
            </a:p>
          </p:txBody>
        </p:sp>
        <p:sp>
          <p:nvSpPr>
            <p:cNvPr id="1571858" name="Rectangle 18"/>
            <p:cNvSpPr>
              <a:spLocks noChangeArrowheads="1"/>
            </p:cNvSpPr>
            <p:nvPr/>
          </p:nvSpPr>
          <p:spPr bwMode="auto">
            <a:xfrm>
              <a:off x="5081588" y="5073650"/>
              <a:ext cx="9525" cy="9525"/>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59" name="Rectangle 19"/>
            <p:cNvSpPr>
              <a:spLocks noChangeArrowheads="1"/>
            </p:cNvSpPr>
            <p:nvPr/>
          </p:nvSpPr>
          <p:spPr bwMode="auto">
            <a:xfrm>
              <a:off x="6378575" y="5073650"/>
              <a:ext cx="11113" cy="9525"/>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60" name="Rectangle 20"/>
            <p:cNvSpPr>
              <a:spLocks noChangeArrowheads="1"/>
            </p:cNvSpPr>
            <p:nvPr/>
          </p:nvSpPr>
          <p:spPr bwMode="auto">
            <a:xfrm>
              <a:off x="8983663" y="5073650"/>
              <a:ext cx="9525" cy="9525"/>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61" name="Rectangle 21"/>
            <p:cNvSpPr>
              <a:spLocks noChangeArrowheads="1"/>
            </p:cNvSpPr>
            <p:nvPr/>
          </p:nvSpPr>
          <p:spPr bwMode="auto">
            <a:xfrm>
              <a:off x="2478088" y="5446713"/>
              <a:ext cx="9525" cy="9525"/>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62" name="Rectangle 22"/>
            <p:cNvSpPr>
              <a:spLocks noChangeArrowheads="1"/>
            </p:cNvSpPr>
            <p:nvPr/>
          </p:nvSpPr>
          <p:spPr bwMode="auto">
            <a:xfrm>
              <a:off x="2478088" y="5824538"/>
              <a:ext cx="9525" cy="7937"/>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63" name="Rectangle 23"/>
            <p:cNvSpPr>
              <a:spLocks noChangeArrowheads="1"/>
            </p:cNvSpPr>
            <p:nvPr/>
          </p:nvSpPr>
          <p:spPr bwMode="auto">
            <a:xfrm>
              <a:off x="2478088" y="5824538"/>
              <a:ext cx="9525" cy="7937"/>
            </a:xfrm>
            <a:prstGeom prst="rect">
              <a:avLst/>
            </a:prstGeom>
            <a:solidFill>
              <a:srgbClr val="000000"/>
            </a:solidFill>
            <a:ln w="9525">
              <a:noFill/>
              <a:miter lim="800000"/>
              <a:headEnd/>
              <a:tailEnd/>
            </a:ln>
          </p:spPr>
          <p:txBody>
            <a:bodyPr/>
            <a:lstStyle/>
            <a:p>
              <a:endParaRPr lang="en-US" b="1" dirty="0">
                <a:latin typeface="+mn-lt"/>
              </a:endParaRPr>
            </a:p>
          </p:txBody>
        </p:sp>
        <p:sp>
          <p:nvSpPr>
            <p:cNvPr id="1571865" name="Rectangle 25"/>
            <p:cNvSpPr>
              <a:spLocks noChangeArrowheads="1"/>
            </p:cNvSpPr>
            <p:nvPr/>
          </p:nvSpPr>
          <p:spPr bwMode="auto">
            <a:xfrm>
              <a:off x="5899150" y="5281613"/>
              <a:ext cx="1320800" cy="58578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10</a:t>
              </a:r>
            </a:p>
          </p:txBody>
        </p:sp>
        <p:sp>
          <p:nvSpPr>
            <p:cNvPr id="1571866" name="Rectangle 26"/>
            <p:cNvSpPr>
              <a:spLocks noChangeArrowheads="1"/>
            </p:cNvSpPr>
            <p:nvPr/>
          </p:nvSpPr>
          <p:spPr bwMode="auto">
            <a:xfrm>
              <a:off x="4578350" y="5281613"/>
              <a:ext cx="1320800" cy="585787"/>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3</a:t>
              </a:r>
            </a:p>
          </p:txBody>
        </p:sp>
        <p:sp>
          <p:nvSpPr>
            <p:cNvPr id="1571867" name="Rectangle 27"/>
            <p:cNvSpPr>
              <a:spLocks noChangeArrowheads="1"/>
            </p:cNvSpPr>
            <p:nvPr/>
          </p:nvSpPr>
          <p:spPr bwMode="auto">
            <a:xfrm>
              <a:off x="3257550" y="5281613"/>
              <a:ext cx="1320800" cy="58578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2</a:t>
              </a:r>
            </a:p>
          </p:txBody>
        </p:sp>
        <p:sp>
          <p:nvSpPr>
            <p:cNvPr id="1571868" name="Rectangle 28"/>
            <p:cNvSpPr>
              <a:spLocks noChangeArrowheads="1"/>
            </p:cNvSpPr>
            <p:nvPr/>
          </p:nvSpPr>
          <p:spPr bwMode="auto">
            <a:xfrm>
              <a:off x="1936750" y="5281613"/>
              <a:ext cx="1320800" cy="58578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G</a:t>
              </a:r>
            </a:p>
          </p:txBody>
        </p:sp>
        <p:sp>
          <p:nvSpPr>
            <p:cNvPr id="1571870" name="Rectangle 30"/>
            <p:cNvSpPr>
              <a:spLocks noChangeArrowheads="1"/>
            </p:cNvSpPr>
            <p:nvPr/>
          </p:nvSpPr>
          <p:spPr bwMode="auto">
            <a:xfrm>
              <a:off x="5899150" y="4732338"/>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17</a:t>
              </a:r>
            </a:p>
          </p:txBody>
        </p:sp>
        <p:sp>
          <p:nvSpPr>
            <p:cNvPr id="1571871" name="Rectangle 31"/>
            <p:cNvSpPr>
              <a:spLocks noChangeArrowheads="1"/>
            </p:cNvSpPr>
            <p:nvPr/>
          </p:nvSpPr>
          <p:spPr bwMode="auto">
            <a:xfrm>
              <a:off x="4578350" y="4732338"/>
              <a:ext cx="1320800" cy="549275"/>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9</a:t>
              </a:r>
            </a:p>
          </p:txBody>
        </p:sp>
        <p:sp>
          <p:nvSpPr>
            <p:cNvPr id="1571872" name="Rectangle 32"/>
            <p:cNvSpPr>
              <a:spLocks noChangeArrowheads="1"/>
            </p:cNvSpPr>
            <p:nvPr/>
          </p:nvSpPr>
          <p:spPr bwMode="auto">
            <a:xfrm>
              <a:off x="3257550" y="4732338"/>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7</a:t>
              </a:r>
            </a:p>
          </p:txBody>
        </p:sp>
        <p:sp>
          <p:nvSpPr>
            <p:cNvPr id="1571873" name="Rectangle 33"/>
            <p:cNvSpPr>
              <a:spLocks noChangeArrowheads="1"/>
            </p:cNvSpPr>
            <p:nvPr/>
          </p:nvSpPr>
          <p:spPr bwMode="auto">
            <a:xfrm>
              <a:off x="1936750" y="4732338"/>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F</a:t>
              </a:r>
            </a:p>
          </p:txBody>
        </p:sp>
        <p:sp>
          <p:nvSpPr>
            <p:cNvPr id="1571875" name="Rectangle 35"/>
            <p:cNvSpPr>
              <a:spLocks noChangeArrowheads="1"/>
            </p:cNvSpPr>
            <p:nvPr/>
          </p:nvSpPr>
          <p:spPr bwMode="auto">
            <a:xfrm>
              <a:off x="5899150" y="4181475"/>
              <a:ext cx="1320800" cy="550863"/>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14</a:t>
              </a:r>
            </a:p>
          </p:txBody>
        </p:sp>
        <p:sp>
          <p:nvSpPr>
            <p:cNvPr id="1571876" name="Rectangle 36"/>
            <p:cNvSpPr>
              <a:spLocks noChangeArrowheads="1"/>
            </p:cNvSpPr>
            <p:nvPr/>
          </p:nvSpPr>
          <p:spPr bwMode="auto">
            <a:xfrm>
              <a:off x="4578350" y="4181475"/>
              <a:ext cx="1320800" cy="55086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7</a:t>
              </a:r>
            </a:p>
          </p:txBody>
        </p:sp>
        <p:sp>
          <p:nvSpPr>
            <p:cNvPr id="1571877" name="Rectangle 37"/>
            <p:cNvSpPr>
              <a:spLocks noChangeArrowheads="1"/>
            </p:cNvSpPr>
            <p:nvPr/>
          </p:nvSpPr>
          <p:spPr bwMode="auto">
            <a:xfrm>
              <a:off x="3257550" y="4181475"/>
              <a:ext cx="1320800" cy="550863"/>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6</a:t>
              </a:r>
            </a:p>
          </p:txBody>
        </p:sp>
        <p:sp>
          <p:nvSpPr>
            <p:cNvPr id="1571878" name="Rectangle 38"/>
            <p:cNvSpPr>
              <a:spLocks noChangeArrowheads="1"/>
            </p:cNvSpPr>
            <p:nvPr/>
          </p:nvSpPr>
          <p:spPr bwMode="auto">
            <a:xfrm>
              <a:off x="1936750" y="4181475"/>
              <a:ext cx="1320800" cy="550863"/>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E</a:t>
              </a:r>
            </a:p>
          </p:txBody>
        </p:sp>
        <p:sp>
          <p:nvSpPr>
            <p:cNvPr id="1571880" name="Rectangle 40"/>
            <p:cNvSpPr>
              <a:spLocks noChangeArrowheads="1"/>
            </p:cNvSpPr>
            <p:nvPr/>
          </p:nvSpPr>
          <p:spPr bwMode="auto">
            <a:xfrm>
              <a:off x="5899150" y="3632200"/>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18</a:t>
              </a:r>
            </a:p>
          </p:txBody>
        </p:sp>
        <p:sp>
          <p:nvSpPr>
            <p:cNvPr id="1571881" name="Rectangle 41"/>
            <p:cNvSpPr>
              <a:spLocks noChangeArrowheads="1"/>
            </p:cNvSpPr>
            <p:nvPr/>
          </p:nvSpPr>
          <p:spPr bwMode="auto">
            <a:xfrm>
              <a:off x="4578350" y="3632200"/>
              <a:ext cx="1320800" cy="549275"/>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14</a:t>
              </a:r>
            </a:p>
          </p:txBody>
        </p:sp>
        <p:sp>
          <p:nvSpPr>
            <p:cNvPr id="1571882" name="Rectangle 42"/>
            <p:cNvSpPr>
              <a:spLocks noChangeArrowheads="1"/>
            </p:cNvSpPr>
            <p:nvPr/>
          </p:nvSpPr>
          <p:spPr bwMode="auto">
            <a:xfrm>
              <a:off x="3257550" y="3632200"/>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10</a:t>
              </a:r>
            </a:p>
          </p:txBody>
        </p:sp>
        <p:sp>
          <p:nvSpPr>
            <p:cNvPr id="1571883" name="Rectangle 43"/>
            <p:cNvSpPr>
              <a:spLocks noChangeArrowheads="1"/>
            </p:cNvSpPr>
            <p:nvPr/>
          </p:nvSpPr>
          <p:spPr bwMode="auto">
            <a:xfrm>
              <a:off x="1936750" y="3632200"/>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D</a:t>
              </a:r>
            </a:p>
          </p:txBody>
        </p:sp>
        <p:sp>
          <p:nvSpPr>
            <p:cNvPr id="1571885" name="Rectangle 45"/>
            <p:cNvSpPr>
              <a:spLocks noChangeArrowheads="1"/>
            </p:cNvSpPr>
            <p:nvPr/>
          </p:nvSpPr>
          <p:spPr bwMode="auto">
            <a:xfrm>
              <a:off x="5899150" y="3081338"/>
              <a:ext cx="1320800" cy="550862"/>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15</a:t>
              </a:r>
            </a:p>
          </p:txBody>
        </p:sp>
        <p:sp>
          <p:nvSpPr>
            <p:cNvPr id="1571886" name="Rectangle 46"/>
            <p:cNvSpPr>
              <a:spLocks noChangeArrowheads="1"/>
            </p:cNvSpPr>
            <p:nvPr/>
          </p:nvSpPr>
          <p:spPr bwMode="auto">
            <a:xfrm>
              <a:off x="4572000" y="3081338"/>
              <a:ext cx="1320800" cy="55086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8</a:t>
              </a:r>
            </a:p>
          </p:txBody>
        </p:sp>
        <p:sp>
          <p:nvSpPr>
            <p:cNvPr id="1571887" name="Rectangle 47"/>
            <p:cNvSpPr>
              <a:spLocks noChangeArrowheads="1"/>
            </p:cNvSpPr>
            <p:nvPr/>
          </p:nvSpPr>
          <p:spPr bwMode="auto">
            <a:xfrm>
              <a:off x="3257550" y="3081338"/>
              <a:ext cx="1320800" cy="550862"/>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7</a:t>
              </a:r>
            </a:p>
          </p:txBody>
        </p:sp>
        <p:sp>
          <p:nvSpPr>
            <p:cNvPr id="1571888" name="Rectangle 48"/>
            <p:cNvSpPr>
              <a:spLocks noChangeArrowheads="1"/>
            </p:cNvSpPr>
            <p:nvPr/>
          </p:nvSpPr>
          <p:spPr bwMode="auto">
            <a:xfrm>
              <a:off x="1936750" y="3081338"/>
              <a:ext cx="1320800" cy="550862"/>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C</a:t>
              </a:r>
            </a:p>
          </p:txBody>
        </p:sp>
        <p:sp>
          <p:nvSpPr>
            <p:cNvPr id="1571890" name="Rectangle 50"/>
            <p:cNvSpPr>
              <a:spLocks noChangeArrowheads="1"/>
            </p:cNvSpPr>
            <p:nvPr/>
          </p:nvSpPr>
          <p:spPr bwMode="auto">
            <a:xfrm>
              <a:off x="5899150" y="2530475"/>
              <a:ext cx="1320800" cy="550863"/>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12</a:t>
              </a:r>
            </a:p>
          </p:txBody>
        </p:sp>
        <p:sp>
          <p:nvSpPr>
            <p:cNvPr id="1571891" name="Rectangle 51"/>
            <p:cNvSpPr>
              <a:spLocks noChangeArrowheads="1"/>
            </p:cNvSpPr>
            <p:nvPr/>
          </p:nvSpPr>
          <p:spPr bwMode="auto">
            <a:xfrm>
              <a:off x="4578350" y="2530475"/>
              <a:ext cx="1320800" cy="550863"/>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5</a:t>
              </a:r>
            </a:p>
          </p:txBody>
        </p:sp>
        <p:sp>
          <p:nvSpPr>
            <p:cNvPr id="1571892" name="Rectangle 52"/>
            <p:cNvSpPr>
              <a:spLocks noChangeArrowheads="1"/>
            </p:cNvSpPr>
            <p:nvPr/>
          </p:nvSpPr>
          <p:spPr bwMode="auto">
            <a:xfrm>
              <a:off x="3257550" y="2530475"/>
              <a:ext cx="1320800" cy="550863"/>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4</a:t>
              </a:r>
            </a:p>
          </p:txBody>
        </p:sp>
        <p:sp>
          <p:nvSpPr>
            <p:cNvPr id="1571893" name="Rectangle 53"/>
            <p:cNvSpPr>
              <a:spLocks noChangeArrowheads="1"/>
            </p:cNvSpPr>
            <p:nvPr/>
          </p:nvSpPr>
          <p:spPr bwMode="auto">
            <a:xfrm>
              <a:off x="1936750" y="2530475"/>
              <a:ext cx="1320800" cy="550863"/>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B</a:t>
              </a:r>
            </a:p>
          </p:txBody>
        </p:sp>
        <p:sp>
          <p:nvSpPr>
            <p:cNvPr id="1571895" name="Rectangle 55"/>
            <p:cNvSpPr>
              <a:spLocks noChangeArrowheads="1"/>
            </p:cNvSpPr>
            <p:nvPr/>
          </p:nvSpPr>
          <p:spPr bwMode="auto">
            <a:xfrm>
              <a:off x="5899150" y="1981200"/>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8</a:t>
              </a:r>
            </a:p>
          </p:txBody>
        </p:sp>
        <p:sp>
          <p:nvSpPr>
            <p:cNvPr id="1571896" name="Rectangle 56"/>
            <p:cNvSpPr>
              <a:spLocks noChangeArrowheads="1"/>
            </p:cNvSpPr>
            <p:nvPr/>
          </p:nvSpPr>
          <p:spPr bwMode="auto">
            <a:xfrm>
              <a:off x="4578350" y="1981200"/>
              <a:ext cx="1320800" cy="549275"/>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2</a:t>
              </a:r>
            </a:p>
          </p:txBody>
        </p:sp>
        <p:sp>
          <p:nvSpPr>
            <p:cNvPr id="1571897" name="Rectangle 57"/>
            <p:cNvSpPr>
              <a:spLocks noChangeArrowheads="1"/>
            </p:cNvSpPr>
            <p:nvPr/>
          </p:nvSpPr>
          <p:spPr bwMode="auto">
            <a:xfrm>
              <a:off x="3257550" y="1981200"/>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2</a:t>
              </a:r>
            </a:p>
          </p:txBody>
        </p:sp>
        <p:sp>
          <p:nvSpPr>
            <p:cNvPr id="1571898" name="Rectangle 58"/>
            <p:cNvSpPr>
              <a:spLocks noChangeArrowheads="1"/>
            </p:cNvSpPr>
            <p:nvPr/>
          </p:nvSpPr>
          <p:spPr bwMode="auto">
            <a:xfrm>
              <a:off x="1936750" y="1981200"/>
              <a:ext cx="1320800" cy="549275"/>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A</a:t>
              </a:r>
            </a:p>
          </p:txBody>
        </p:sp>
        <p:grpSp>
          <p:nvGrpSpPr>
            <p:cNvPr id="3" name="Group 83"/>
            <p:cNvGrpSpPr>
              <a:grpSpLocks/>
            </p:cNvGrpSpPr>
            <p:nvPr/>
          </p:nvGrpSpPr>
          <p:grpSpPr bwMode="auto">
            <a:xfrm>
              <a:off x="7219950" y="1981200"/>
              <a:ext cx="1320800" cy="3886200"/>
              <a:chOff x="4548" y="1248"/>
              <a:chExt cx="832" cy="2448"/>
            </a:xfrm>
          </p:grpSpPr>
          <p:sp>
            <p:nvSpPr>
              <p:cNvPr id="1571864" name="Rectangle 24"/>
              <p:cNvSpPr>
                <a:spLocks noChangeArrowheads="1"/>
              </p:cNvSpPr>
              <p:nvPr/>
            </p:nvSpPr>
            <p:spPr bwMode="auto">
              <a:xfrm>
                <a:off x="4548" y="3327"/>
                <a:ext cx="832" cy="369"/>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4</a:t>
                </a:r>
                <a:endParaRPr lang="en-US" b="1" dirty="0">
                  <a:solidFill>
                    <a:srgbClr val="020000"/>
                  </a:solidFill>
                  <a:latin typeface="+mn-lt"/>
                </a:endParaRPr>
              </a:p>
            </p:txBody>
          </p:sp>
          <p:sp>
            <p:nvSpPr>
              <p:cNvPr id="1571869" name="Rectangle 29"/>
              <p:cNvSpPr>
                <a:spLocks noChangeArrowheads="1"/>
              </p:cNvSpPr>
              <p:nvPr/>
            </p:nvSpPr>
            <p:spPr bwMode="auto">
              <a:xfrm>
                <a:off x="4548" y="2981"/>
                <a:ext cx="832" cy="346"/>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10</a:t>
                </a:r>
                <a:endParaRPr lang="en-US" b="1" dirty="0">
                  <a:solidFill>
                    <a:srgbClr val="020000"/>
                  </a:solidFill>
                  <a:latin typeface="+mn-lt"/>
                </a:endParaRPr>
              </a:p>
            </p:txBody>
          </p:sp>
          <p:sp>
            <p:nvSpPr>
              <p:cNvPr id="1571874" name="Rectangle 34"/>
              <p:cNvSpPr>
                <a:spLocks noChangeArrowheads="1"/>
              </p:cNvSpPr>
              <p:nvPr/>
            </p:nvSpPr>
            <p:spPr bwMode="auto">
              <a:xfrm>
                <a:off x="4548" y="2634"/>
                <a:ext cx="832" cy="34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8</a:t>
                </a:r>
                <a:endParaRPr lang="en-US" b="1" dirty="0">
                  <a:solidFill>
                    <a:srgbClr val="020000"/>
                  </a:solidFill>
                  <a:latin typeface="+mn-lt"/>
                </a:endParaRPr>
              </a:p>
            </p:txBody>
          </p:sp>
          <p:sp>
            <p:nvSpPr>
              <p:cNvPr id="1571879" name="Rectangle 39"/>
              <p:cNvSpPr>
                <a:spLocks noChangeArrowheads="1"/>
              </p:cNvSpPr>
              <p:nvPr/>
            </p:nvSpPr>
            <p:spPr bwMode="auto">
              <a:xfrm>
                <a:off x="4548" y="2288"/>
                <a:ext cx="832" cy="346"/>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14</a:t>
                </a:r>
                <a:endParaRPr lang="en-US" b="1" dirty="0">
                  <a:solidFill>
                    <a:srgbClr val="020000"/>
                  </a:solidFill>
                  <a:latin typeface="+mn-lt"/>
                </a:endParaRPr>
              </a:p>
            </p:txBody>
          </p:sp>
          <p:sp>
            <p:nvSpPr>
              <p:cNvPr id="1571884" name="Rectangle 44"/>
              <p:cNvSpPr>
                <a:spLocks noChangeArrowheads="1"/>
              </p:cNvSpPr>
              <p:nvPr/>
            </p:nvSpPr>
            <p:spPr bwMode="auto">
              <a:xfrm>
                <a:off x="4548" y="1941"/>
                <a:ext cx="832" cy="34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9</a:t>
                </a:r>
              </a:p>
            </p:txBody>
          </p:sp>
          <p:sp>
            <p:nvSpPr>
              <p:cNvPr id="1571889" name="Rectangle 49"/>
              <p:cNvSpPr>
                <a:spLocks noChangeArrowheads="1"/>
              </p:cNvSpPr>
              <p:nvPr/>
            </p:nvSpPr>
            <p:spPr bwMode="auto">
              <a:xfrm>
                <a:off x="4548" y="1594"/>
                <a:ext cx="832" cy="34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6</a:t>
                </a:r>
              </a:p>
            </p:txBody>
          </p:sp>
          <p:sp>
            <p:nvSpPr>
              <p:cNvPr id="1571894" name="Rectangle 54"/>
              <p:cNvSpPr>
                <a:spLocks noChangeArrowheads="1"/>
              </p:cNvSpPr>
              <p:nvPr/>
            </p:nvSpPr>
            <p:spPr bwMode="auto">
              <a:xfrm>
                <a:off x="4548" y="1248"/>
                <a:ext cx="832" cy="346"/>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nchor="ctr"/>
              <a:lstStyle/>
              <a:p>
                <a:pPr marL="342900" indent="-342900" eaLnBrk="1" hangingPunct="1">
                  <a:lnSpc>
                    <a:spcPct val="120000"/>
                  </a:lnSpc>
                  <a:spcAft>
                    <a:spcPct val="50000"/>
                  </a:spcAft>
                  <a:buClr>
                    <a:srgbClr val="CD1F30"/>
                  </a:buClr>
                </a:pPr>
                <a:r>
                  <a:rPr lang="en-GB" b="1" dirty="0">
                    <a:solidFill>
                      <a:srgbClr val="020000"/>
                    </a:solidFill>
                    <a:latin typeface="+mn-lt"/>
                  </a:rPr>
                  <a:t>3</a:t>
                </a:r>
              </a:p>
            </p:txBody>
          </p:sp>
        </p:grpSp>
        <p:sp>
          <p:nvSpPr>
            <p:cNvPr id="1571899" name="Rectangle 59"/>
            <p:cNvSpPr>
              <a:spLocks noChangeArrowheads="1"/>
            </p:cNvSpPr>
            <p:nvPr/>
          </p:nvSpPr>
          <p:spPr bwMode="auto">
            <a:xfrm>
              <a:off x="7219950" y="1430338"/>
              <a:ext cx="1320800" cy="550862"/>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nchor="ctr"/>
            <a:lstStyle/>
            <a:p>
              <a:pPr marL="342900" indent="-342900" eaLnBrk="1" hangingPunct="1">
                <a:lnSpc>
                  <a:spcPct val="120000"/>
                </a:lnSpc>
                <a:spcAft>
                  <a:spcPct val="50000"/>
                </a:spcAft>
                <a:buClr>
                  <a:srgbClr val="CD1F30"/>
                </a:buClr>
              </a:pPr>
              <a:r>
                <a:rPr lang="en-GB" b="1" dirty="0" err="1" smtClean="0">
                  <a:solidFill>
                    <a:srgbClr val="020000"/>
                  </a:solidFill>
                  <a:latin typeface="+mn-lt"/>
                </a:rPr>
                <a:t>Medio</a:t>
              </a:r>
              <a:endParaRPr lang="en-GB" b="1" dirty="0">
                <a:solidFill>
                  <a:srgbClr val="020000"/>
                </a:solidFill>
                <a:latin typeface="+mn-lt"/>
              </a:endParaRPr>
            </a:p>
          </p:txBody>
        </p:sp>
        <p:sp>
          <p:nvSpPr>
            <p:cNvPr id="1571900" name="Rectangle 60"/>
            <p:cNvSpPr>
              <a:spLocks noChangeArrowheads="1"/>
            </p:cNvSpPr>
            <p:nvPr/>
          </p:nvSpPr>
          <p:spPr bwMode="auto">
            <a:xfrm>
              <a:off x="5899150" y="1430338"/>
              <a:ext cx="1320800" cy="550862"/>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err="1" smtClean="0">
                  <a:solidFill>
                    <a:srgbClr val="020000"/>
                  </a:solidFill>
                  <a:latin typeface="+mn-lt"/>
                </a:rPr>
                <a:t>Pesimista</a:t>
              </a:r>
              <a:endParaRPr lang="en-GB" b="1" dirty="0">
                <a:solidFill>
                  <a:srgbClr val="020000"/>
                </a:solidFill>
                <a:latin typeface="+mn-lt"/>
              </a:endParaRPr>
            </a:p>
          </p:txBody>
        </p:sp>
        <p:sp>
          <p:nvSpPr>
            <p:cNvPr id="1571901" name="Rectangle 61"/>
            <p:cNvSpPr>
              <a:spLocks noChangeArrowheads="1"/>
            </p:cNvSpPr>
            <p:nvPr/>
          </p:nvSpPr>
          <p:spPr bwMode="auto">
            <a:xfrm>
              <a:off x="4578350" y="1430338"/>
              <a:ext cx="1320800" cy="550862"/>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anchor="ctr"/>
            <a:lstStyle/>
            <a:p>
              <a:pPr marL="342900" indent="-342900" eaLnBrk="1" hangingPunct="1">
                <a:lnSpc>
                  <a:spcPct val="120000"/>
                </a:lnSpc>
                <a:spcAft>
                  <a:spcPct val="50000"/>
                </a:spcAft>
                <a:buClr>
                  <a:srgbClr val="CD1F30"/>
                </a:buClr>
              </a:pPr>
              <a:r>
                <a:rPr lang="en-GB" sz="1400" b="1" dirty="0" err="1" smtClean="0">
                  <a:solidFill>
                    <a:srgbClr val="020000"/>
                  </a:solidFill>
                  <a:latin typeface="+mn-lt"/>
                </a:rPr>
                <a:t>Más</a:t>
              </a:r>
              <a:r>
                <a:rPr lang="en-GB" sz="1400" b="1" dirty="0" smtClean="0">
                  <a:solidFill>
                    <a:srgbClr val="020000"/>
                  </a:solidFill>
                  <a:latin typeface="+mn-lt"/>
                </a:rPr>
                <a:t> Probable</a:t>
              </a:r>
              <a:endParaRPr lang="en-GB" sz="1400" b="1" dirty="0">
                <a:solidFill>
                  <a:srgbClr val="020000"/>
                </a:solidFill>
                <a:latin typeface="+mn-lt"/>
              </a:endParaRPr>
            </a:p>
          </p:txBody>
        </p:sp>
        <p:sp>
          <p:nvSpPr>
            <p:cNvPr id="1571902" name="Rectangle 62"/>
            <p:cNvSpPr>
              <a:spLocks noChangeArrowheads="1"/>
            </p:cNvSpPr>
            <p:nvPr/>
          </p:nvSpPr>
          <p:spPr bwMode="auto">
            <a:xfrm>
              <a:off x="3257550" y="1430338"/>
              <a:ext cx="1320800" cy="550862"/>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err="1" smtClean="0">
                  <a:solidFill>
                    <a:srgbClr val="020000"/>
                  </a:solidFill>
                  <a:latin typeface="+mn-lt"/>
                </a:rPr>
                <a:t>Optimista</a:t>
              </a:r>
              <a:endParaRPr lang="en-GB" b="1" dirty="0">
                <a:solidFill>
                  <a:srgbClr val="020000"/>
                </a:solidFill>
                <a:latin typeface="+mn-lt"/>
              </a:endParaRPr>
            </a:p>
          </p:txBody>
        </p:sp>
        <p:sp>
          <p:nvSpPr>
            <p:cNvPr id="1571903" name="Rectangle 63"/>
            <p:cNvSpPr>
              <a:spLocks noChangeArrowheads="1"/>
            </p:cNvSpPr>
            <p:nvPr/>
          </p:nvSpPr>
          <p:spPr bwMode="auto">
            <a:xfrm>
              <a:off x="1936750" y="1430338"/>
              <a:ext cx="1320800" cy="550862"/>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b="1" dirty="0" err="1" smtClean="0">
                  <a:solidFill>
                    <a:srgbClr val="020000"/>
                  </a:solidFill>
                  <a:latin typeface="+mn-lt"/>
                </a:rPr>
                <a:t>Tarea</a:t>
              </a:r>
              <a:endParaRPr lang="en-GB" b="1" dirty="0">
                <a:solidFill>
                  <a:srgbClr val="020000"/>
                </a:solidFill>
                <a:latin typeface="+mn-lt"/>
              </a:endParaRPr>
            </a:p>
          </p:txBody>
        </p:sp>
        <p:sp>
          <p:nvSpPr>
            <p:cNvPr id="1571904" name="Line 64"/>
            <p:cNvSpPr>
              <a:spLocks noChangeShapeType="1"/>
            </p:cNvSpPr>
            <p:nvPr/>
          </p:nvSpPr>
          <p:spPr bwMode="auto">
            <a:xfrm>
              <a:off x="1936750" y="1430338"/>
              <a:ext cx="6604000" cy="0"/>
            </a:xfrm>
            <a:prstGeom prst="line">
              <a:avLst/>
            </a:prstGeom>
            <a:noFill/>
            <a:ln w="28575" cap="sq">
              <a:solidFill>
                <a:schemeClr val="tx1"/>
              </a:solidFill>
              <a:round/>
              <a:headEnd type="none" w="sm" len="sm"/>
              <a:tailEnd type="none" w="sm" len="sm"/>
            </a:ln>
            <a:effectLst/>
          </p:spPr>
          <p:txBody>
            <a:bodyPr wrap="none"/>
            <a:lstStyle/>
            <a:p>
              <a:endParaRPr lang="en-US" b="1" dirty="0">
                <a:latin typeface="+mn-lt"/>
              </a:endParaRPr>
            </a:p>
          </p:txBody>
        </p:sp>
        <p:sp>
          <p:nvSpPr>
            <p:cNvPr id="1571905" name="Line 65"/>
            <p:cNvSpPr>
              <a:spLocks noChangeShapeType="1"/>
            </p:cNvSpPr>
            <p:nvPr/>
          </p:nvSpPr>
          <p:spPr bwMode="auto">
            <a:xfrm>
              <a:off x="1936750" y="1981200"/>
              <a:ext cx="6604000" cy="0"/>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06" name="Line 66"/>
            <p:cNvSpPr>
              <a:spLocks noChangeShapeType="1"/>
            </p:cNvSpPr>
            <p:nvPr/>
          </p:nvSpPr>
          <p:spPr bwMode="auto">
            <a:xfrm>
              <a:off x="1936750" y="2530475"/>
              <a:ext cx="6604000" cy="0"/>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07" name="Line 67"/>
            <p:cNvSpPr>
              <a:spLocks noChangeShapeType="1"/>
            </p:cNvSpPr>
            <p:nvPr/>
          </p:nvSpPr>
          <p:spPr bwMode="auto">
            <a:xfrm>
              <a:off x="1936750" y="3081338"/>
              <a:ext cx="6604000" cy="0"/>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08" name="Line 68"/>
            <p:cNvSpPr>
              <a:spLocks noChangeShapeType="1"/>
            </p:cNvSpPr>
            <p:nvPr/>
          </p:nvSpPr>
          <p:spPr bwMode="auto">
            <a:xfrm>
              <a:off x="1936750" y="3632200"/>
              <a:ext cx="6604000" cy="0"/>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09" name="Line 69"/>
            <p:cNvSpPr>
              <a:spLocks noChangeShapeType="1"/>
            </p:cNvSpPr>
            <p:nvPr/>
          </p:nvSpPr>
          <p:spPr bwMode="auto">
            <a:xfrm>
              <a:off x="1936750" y="4181475"/>
              <a:ext cx="6604000" cy="0"/>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10" name="Line 70"/>
            <p:cNvSpPr>
              <a:spLocks noChangeShapeType="1"/>
            </p:cNvSpPr>
            <p:nvPr/>
          </p:nvSpPr>
          <p:spPr bwMode="auto">
            <a:xfrm>
              <a:off x="1936750" y="4732338"/>
              <a:ext cx="6604000" cy="0"/>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11" name="Line 71"/>
            <p:cNvSpPr>
              <a:spLocks noChangeShapeType="1"/>
            </p:cNvSpPr>
            <p:nvPr/>
          </p:nvSpPr>
          <p:spPr bwMode="auto">
            <a:xfrm>
              <a:off x="1936750" y="5281613"/>
              <a:ext cx="6604000" cy="0"/>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12" name="Line 72"/>
            <p:cNvSpPr>
              <a:spLocks noChangeShapeType="1"/>
            </p:cNvSpPr>
            <p:nvPr/>
          </p:nvSpPr>
          <p:spPr bwMode="auto">
            <a:xfrm>
              <a:off x="1936750" y="5867400"/>
              <a:ext cx="6604000" cy="0"/>
            </a:xfrm>
            <a:prstGeom prst="line">
              <a:avLst/>
            </a:prstGeom>
            <a:noFill/>
            <a:ln w="28575" cap="sq">
              <a:solidFill>
                <a:schemeClr val="tx1"/>
              </a:solidFill>
              <a:round/>
              <a:headEnd type="none" w="sm" len="sm"/>
              <a:tailEnd type="none" w="sm" len="sm"/>
            </a:ln>
            <a:effectLst/>
          </p:spPr>
          <p:txBody>
            <a:bodyPr wrap="none"/>
            <a:lstStyle/>
            <a:p>
              <a:endParaRPr lang="en-US" b="1" dirty="0">
                <a:latin typeface="+mn-lt"/>
              </a:endParaRPr>
            </a:p>
          </p:txBody>
        </p:sp>
        <p:sp>
          <p:nvSpPr>
            <p:cNvPr id="1571913" name="Line 73"/>
            <p:cNvSpPr>
              <a:spLocks noChangeShapeType="1"/>
            </p:cNvSpPr>
            <p:nvPr/>
          </p:nvSpPr>
          <p:spPr bwMode="auto">
            <a:xfrm>
              <a:off x="1936750" y="1430338"/>
              <a:ext cx="0" cy="4437062"/>
            </a:xfrm>
            <a:prstGeom prst="line">
              <a:avLst/>
            </a:prstGeom>
            <a:noFill/>
            <a:ln w="28575" cap="sq">
              <a:solidFill>
                <a:schemeClr val="tx1"/>
              </a:solidFill>
              <a:round/>
              <a:headEnd type="none" w="sm" len="sm"/>
              <a:tailEnd type="none" w="sm" len="sm"/>
            </a:ln>
            <a:effectLst/>
          </p:spPr>
          <p:txBody>
            <a:bodyPr wrap="none"/>
            <a:lstStyle/>
            <a:p>
              <a:endParaRPr lang="en-US" b="1" dirty="0">
                <a:latin typeface="+mn-lt"/>
              </a:endParaRPr>
            </a:p>
          </p:txBody>
        </p:sp>
        <p:sp>
          <p:nvSpPr>
            <p:cNvPr id="1571914" name="Line 74"/>
            <p:cNvSpPr>
              <a:spLocks noChangeShapeType="1"/>
            </p:cNvSpPr>
            <p:nvPr/>
          </p:nvSpPr>
          <p:spPr bwMode="auto">
            <a:xfrm>
              <a:off x="3257550" y="1430338"/>
              <a:ext cx="0" cy="4437062"/>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15" name="Line 75"/>
            <p:cNvSpPr>
              <a:spLocks noChangeShapeType="1"/>
            </p:cNvSpPr>
            <p:nvPr/>
          </p:nvSpPr>
          <p:spPr bwMode="auto">
            <a:xfrm>
              <a:off x="4578350" y="1430338"/>
              <a:ext cx="0" cy="4437062"/>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16" name="Line 76"/>
            <p:cNvSpPr>
              <a:spLocks noChangeShapeType="1"/>
            </p:cNvSpPr>
            <p:nvPr/>
          </p:nvSpPr>
          <p:spPr bwMode="auto">
            <a:xfrm>
              <a:off x="5899150" y="1430338"/>
              <a:ext cx="0" cy="4437062"/>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17" name="Line 77"/>
            <p:cNvSpPr>
              <a:spLocks noChangeShapeType="1"/>
            </p:cNvSpPr>
            <p:nvPr/>
          </p:nvSpPr>
          <p:spPr bwMode="auto">
            <a:xfrm>
              <a:off x="7219950" y="1430338"/>
              <a:ext cx="0" cy="4437062"/>
            </a:xfrm>
            <a:prstGeom prst="line">
              <a:avLst/>
            </a:prstGeom>
            <a:noFill/>
            <a:ln w="12700">
              <a:solidFill>
                <a:schemeClr val="tx1"/>
              </a:solidFill>
              <a:round/>
              <a:headEnd type="none" w="sm" len="sm"/>
              <a:tailEnd type="none" w="sm" len="sm"/>
            </a:ln>
            <a:effectLst/>
          </p:spPr>
          <p:txBody>
            <a:bodyPr wrap="none"/>
            <a:lstStyle/>
            <a:p>
              <a:endParaRPr lang="en-US" b="1" dirty="0">
                <a:latin typeface="+mn-lt"/>
              </a:endParaRPr>
            </a:p>
          </p:txBody>
        </p:sp>
        <p:sp>
          <p:nvSpPr>
            <p:cNvPr id="1571918" name="Line 78"/>
            <p:cNvSpPr>
              <a:spLocks noChangeShapeType="1"/>
            </p:cNvSpPr>
            <p:nvPr/>
          </p:nvSpPr>
          <p:spPr bwMode="auto">
            <a:xfrm>
              <a:off x="8540750" y="1430338"/>
              <a:ext cx="0" cy="4437062"/>
            </a:xfrm>
            <a:prstGeom prst="line">
              <a:avLst/>
            </a:prstGeom>
            <a:noFill/>
            <a:ln w="28575" cap="sq">
              <a:solidFill>
                <a:schemeClr val="tx1"/>
              </a:solidFill>
              <a:round/>
              <a:headEnd type="none" w="sm" len="sm"/>
              <a:tailEnd type="none" w="sm" len="sm"/>
            </a:ln>
            <a:effectLst/>
          </p:spPr>
          <p:txBody>
            <a:bodyPr wrap="none"/>
            <a:lstStyle/>
            <a:p>
              <a:endParaRPr lang="en-US" b="1" dirty="0">
                <a:latin typeface="+mn-lt"/>
              </a:endParaRPr>
            </a:p>
          </p:txBody>
        </p:sp>
      </p:gr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39</a:t>
            </a:fld>
            <a:endParaRPr lang="en-US" dirty="0"/>
          </a:p>
        </p:txBody>
      </p:sp>
    </p:spTree>
    <p:extLst>
      <p:ext uri="{BB962C8B-B14F-4D97-AF65-F5344CB8AC3E}">
        <p14:creationId xmlns:p14="http://schemas.microsoft.com/office/powerpoint/2010/main" xmlns="" val="3705234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
          <p:cNvSpPr>
            <a:spLocks noGrp="1" noChangeArrowheads="1"/>
          </p:cNvSpPr>
          <p:nvPr>
            <p:ph type="title"/>
          </p:nvPr>
        </p:nvSpPr>
        <p:spPr/>
        <p:txBody>
          <a:bodyPr/>
          <a:lstStyle/>
          <a:p>
            <a:r>
              <a:rPr lang="en-GB" sz="4000" dirty="0" err="1" smtClean="0"/>
              <a:t>Precisión</a:t>
            </a:r>
            <a:r>
              <a:rPr lang="en-GB" sz="4000" dirty="0" smtClean="0"/>
              <a:t> de </a:t>
            </a:r>
            <a:r>
              <a:rPr lang="en-GB" sz="4000" dirty="0" err="1" smtClean="0"/>
              <a:t>las</a:t>
            </a:r>
            <a:r>
              <a:rPr lang="en-GB" sz="4000" dirty="0" smtClean="0"/>
              <a:t> </a:t>
            </a:r>
            <a:r>
              <a:rPr lang="en-GB" sz="4000" dirty="0" err="1" smtClean="0"/>
              <a:t>Estimaciones</a:t>
            </a:r>
            <a:endParaRPr lang="en-GB" sz="4000" dirty="0"/>
          </a:p>
        </p:txBody>
      </p:sp>
      <p:grpSp>
        <p:nvGrpSpPr>
          <p:cNvPr id="33" name="Group 32"/>
          <p:cNvGrpSpPr/>
          <p:nvPr/>
        </p:nvGrpSpPr>
        <p:grpSpPr>
          <a:xfrm>
            <a:off x="1223597" y="1307918"/>
            <a:ext cx="6807406" cy="4564062"/>
            <a:chOff x="1910216" y="1394050"/>
            <a:chExt cx="7374690" cy="4564062"/>
          </a:xfrm>
        </p:grpSpPr>
        <p:grpSp>
          <p:nvGrpSpPr>
            <p:cNvPr id="1526787" name="Group 3"/>
            <p:cNvGrpSpPr>
              <a:grpSpLocks/>
            </p:cNvGrpSpPr>
            <p:nvPr/>
          </p:nvGrpSpPr>
          <p:grpSpPr bwMode="auto">
            <a:xfrm>
              <a:off x="2129291" y="3540008"/>
              <a:ext cx="7155615" cy="2418104"/>
              <a:chOff x="1120" y="1043"/>
              <a:chExt cx="4300" cy="1796"/>
            </a:xfrm>
          </p:grpSpPr>
          <p:sp>
            <p:nvSpPr>
              <p:cNvPr id="1526788" name="AutoShape 4"/>
              <p:cNvSpPr>
                <a:spLocks noChangeArrowheads="1"/>
              </p:cNvSpPr>
              <p:nvPr/>
            </p:nvSpPr>
            <p:spPr bwMode="auto">
              <a:xfrm>
                <a:off x="1681" y="1111"/>
                <a:ext cx="2842" cy="1057"/>
              </a:xfrm>
              <a:prstGeom prst="rightArrow">
                <a:avLst>
                  <a:gd name="adj1" fmla="val 59509"/>
                  <a:gd name="adj2" fmla="val 25443"/>
                </a:avLst>
              </a:prstGeom>
              <a:solidFill>
                <a:srgbClr val="EAEAEA"/>
              </a:solidFill>
              <a:ln w="9525">
                <a:noFill/>
                <a:miter lim="800000"/>
                <a:headEnd/>
                <a:tailEnd/>
              </a:ln>
              <a:effectLst/>
            </p:spPr>
            <p:txBody>
              <a:bodyPr wrap="none" anchor="ctr"/>
              <a:lstStyle/>
              <a:p>
                <a:endParaRPr lang="en-US" b="1" dirty="0"/>
              </a:p>
            </p:txBody>
          </p:sp>
          <p:sp>
            <p:nvSpPr>
              <p:cNvPr id="1526789" name="AutoShape 5"/>
              <p:cNvSpPr>
                <a:spLocks noChangeArrowheads="1"/>
              </p:cNvSpPr>
              <p:nvPr/>
            </p:nvSpPr>
            <p:spPr bwMode="auto">
              <a:xfrm>
                <a:off x="1145" y="1132"/>
                <a:ext cx="679" cy="1057"/>
              </a:xfrm>
              <a:prstGeom prst="rightArrow">
                <a:avLst>
                  <a:gd name="adj1" fmla="val 50000"/>
                  <a:gd name="adj2" fmla="val 25000"/>
                </a:avLst>
              </a:prstGeom>
              <a:solidFill>
                <a:srgbClr val="EAEAEA"/>
              </a:solidFill>
              <a:ln w="9525">
                <a:noFill/>
                <a:miter lim="800000"/>
                <a:headEnd/>
                <a:tailEnd/>
              </a:ln>
              <a:effectLst/>
            </p:spPr>
            <p:txBody>
              <a:bodyPr wrap="none" anchor="ctr"/>
              <a:lstStyle/>
              <a:p>
                <a:endParaRPr lang="en-US" b="1" dirty="0"/>
              </a:p>
            </p:txBody>
          </p:sp>
          <p:sp>
            <p:nvSpPr>
              <p:cNvPr id="1526790" name="AutoShape 6"/>
              <p:cNvSpPr>
                <a:spLocks noChangeArrowheads="1"/>
              </p:cNvSpPr>
              <p:nvPr/>
            </p:nvSpPr>
            <p:spPr bwMode="auto">
              <a:xfrm>
                <a:off x="1378" y="2227"/>
                <a:ext cx="521" cy="612"/>
              </a:xfrm>
              <a:prstGeom prst="homePlate">
                <a:avLst>
                  <a:gd name="adj" fmla="val 35699"/>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b="1" dirty="0"/>
              </a:p>
            </p:txBody>
          </p:sp>
          <p:sp>
            <p:nvSpPr>
              <p:cNvPr id="1526791" name="AutoShape 7"/>
              <p:cNvSpPr>
                <a:spLocks noChangeArrowheads="1"/>
              </p:cNvSpPr>
              <p:nvPr/>
            </p:nvSpPr>
            <p:spPr bwMode="auto">
              <a:xfrm>
                <a:off x="1741" y="2227"/>
                <a:ext cx="775" cy="612"/>
              </a:xfrm>
              <a:prstGeom prst="chevron">
                <a:avLst>
                  <a:gd name="adj" fmla="val 28985"/>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b="1" dirty="0"/>
              </a:p>
            </p:txBody>
          </p:sp>
          <p:sp>
            <p:nvSpPr>
              <p:cNvPr id="1526792" name="AutoShape 8"/>
              <p:cNvSpPr>
                <a:spLocks noChangeArrowheads="1"/>
              </p:cNvSpPr>
              <p:nvPr/>
            </p:nvSpPr>
            <p:spPr bwMode="auto">
              <a:xfrm>
                <a:off x="2367" y="2227"/>
                <a:ext cx="798" cy="612"/>
              </a:xfrm>
              <a:prstGeom prst="chevron">
                <a:avLst>
                  <a:gd name="adj" fmla="val 3008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b="1" dirty="0"/>
              </a:p>
            </p:txBody>
          </p:sp>
          <p:sp>
            <p:nvSpPr>
              <p:cNvPr id="1526793" name="AutoShape 9"/>
              <p:cNvSpPr>
                <a:spLocks noChangeArrowheads="1"/>
              </p:cNvSpPr>
              <p:nvPr/>
            </p:nvSpPr>
            <p:spPr bwMode="auto">
              <a:xfrm>
                <a:off x="3005" y="2227"/>
                <a:ext cx="964" cy="612"/>
              </a:xfrm>
              <a:prstGeom prst="chevron">
                <a:avLst>
                  <a:gd name="adj" fmla="val 30541"/>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b="1" dirty="0"/>
              </a:p>
            </p:txBody>
          </p:sp>
          <p:sp>
            <p:nvSpPr>
              <p:cNvPr id="1526794" name="AutoShape 10"/>
              <p:cNvSpPr>
                <a:spLocks noChangeArrowheads="1"/>
              </p:cNvSpPr>
              <p:nvPr/>
            </p:nvSpPr>
            <p:spPr bwMode="auto">
              <a:xfrm>
                <a:off x="3808" y="2227"/>
                <a:ext cx="591" cy="612"/>
              </a:xfrm>
              <a:prstGeom prst="chevron">
                <a:avLst>
                  <a:gd name="adj" fmla="val 31782"/>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b="1" dirty="0"/>
              </a:p>
            </p:txBody>
          </p:sp>
          <p:sp>
            <p:nvSpPr>
              <p:cNvPr id="1526795" name="Text Box 11"/>
              <p:cNvSpPr txBox="1">
                <a:spLocks noChangeArrowheads="1"/>
              </p:cNvSpPr>
              <p:nvPr/>
            </p:nvSpPr>
            <p:spPr bwMode="auto">
              <a:xfrm>
                <a:off x="1418" y="2435"/>
                <a:ext cx="389" cy="274"/>
              </a:xfrm>
              <a:prstGeom prst="rect">
                <a:avLst/>
              </a:prstGeom>
              <a:noFill/>
              <a:ln w="9525">
                <a:noFill/>
                <a:miter lim="800000"/>
                <a:headEnd/>
                <a:tailEnd/>
              </a:ln>
              <a:effectLst/>
            </p:spPr>
            <p:txBody>
              <a:bodyPr wrap="none">
                <a:spAutoFit/>
              </a:bodyPr>
              <a:lstStyle/>
              <a:p>
                <a:pPr algn="l"/>
                <a:r>
                  <a:rPr lang="en-GB" b="1" dirty="0">
                    <a:solidFill>
                      <a:schemeClr val="bg1"/>
                    </a:solidFill>
                  </a:rPr>
                  <a:t>Idea</a:t>
                </a:r>
              </a:p>
            </p:txBody>
          </p:sp>
          <p:sp>
            <p:nvSpPr>
              <p:cNvPr id="1526796" name="Text Box 12"/>
              <p:cNvSpPr txBox="1">
                <a:spLocks noChangeArrowheads="1"/>
              </p:cNvSpPr>
              <p:nvPr/>
            </p:nvSpPr>
            <p:spPr bwMode="auto">
              <a:xfrm>
                <a:off x="1829" y="2326"/>
                <a:ext cx="625" cy="480"/>
              </a:xfrm>
              <a:prstGeom prst="rect">
                <a:avLst/>
              </a:prstGeom>
              <a:noFill/>
              <a:ln w="9525">
                <a:noFill/>
                <a:miter lim="800000"/>
                <a:headEnd/>
                <a:tailEnd/>
              </a:ln>
              <a:effectLst/>
            </p:spPr>
            <p:txBody>
              <a:bodyPr wrap="square">
                <a:spAutoFit/>
              </a:bodyPr>
              <a:lstStyle/>
              <a:p>
                <a:r>
                  <a:rPr lang="en-GB" b="1" dirty="0" err="1" smtClean="0">
                    <a:solidFill>
                      <a:schemeClr val="bg1"/>
                    </a:solidFill>
                  </a:rPr>
                  <a:t>Visión</a:t>
                </a:r>
                <a:r>
                  <a:rPr lang="en-GB" b="1" dirty="0" smtClean="0">
                    <a:solidFill>
                      <a:schemeClr val="bg1"/>
                    </a:solidFill>
                  </a:rPr>
                  <a:t>  </a:t>
                </a:r>
                <a:r>
                  <a:rPr lang="en-GB" b="1" dirty="0" err="1" smtClean="0">
                    <a:solidFill>
                      <a:schemeClr val="bg1"/>
                    </a:solidFill>
                  </a:rPr>
                  <a:t>Rápida</a:t>
                </a:r>
                <a:endParaRPr lang="en-GB" b="1" dirty="0">
                  <a:solidFill>
                    <a:schemeClr val="bg1"/>
                  </a:solidFill>
                </a:endParaRPr>
              </a:p>
            </p:txBody>
          </p:sp>
          <p:sp>
            <p:nvSpPr>
              <p:cNvPr id="1526797" name="Text Box 13"/>
              <p:cNvSpPr txBox="1">
                <a:spLocks noChangeArrowheads="1"/>
              </p:cNvSpPr>
              <p:nvPr/>
            </p:nvSpPr>
            <p:spPr bwMode="auto">
              <a:xfrm>
                <a:off x="2424" y="2270"/>
                <a:ext cx="744" cy="480"/>
              </a:xfrm>
              <a:prstGeom prst="rect">
                <a:avLst/>
              </a:prstGeom>
              <a:noFill/>
              <a:ln w="9525">
                <a:noFill/>
                <a:miter lim="800000"/>
                <a:headEnd/>
                <a:tailEnd/>
              </a:ln>
              <a:effectLst/>
            </p:spPr>
            <p:txBody>
              <a:bodyPr wrap="square">
                <a:spAutoFit/>
              </a:bodyPr>
              <a:lstStyle/>
              <a:p>
                <a:r>
                  <a:rPr lang="en-GB" b="1" dirty="0" err="1" smtClean="0">
                    <a:solidFill>
                      <a:schemeClr val="bg1"/>
                    </a:solidFill>
                  </a:rPr>
                  <a:t>Visión</a:t>
                </a:r>
                <a:r>
                  <a:rPr lang="en-GB" b="1" dirty="0" smtClean="0">
                    <a:solidFill>
                      <a:schemeClr val="bg1"/>
                    </a:solidFill>
                  </a:rPr>
                  <a:t> </a:t>
                </a:r>
                <a:r>
                  <a:rPr lang="en-GB" b="1" dirty="0" err="1" smtClean="0">
                    <a:solidFill>
                      <a:schemeClr val="bg1"/>
                    </a:solidFill>
                  </a:rPr>
                  <a:t>Detallada</a:t>
                </a:r>
                <a:endParaRPr lang="en-GB" b="1" dirty="0">
                  <a:solidFill>
                    <a:schemeClr val="bg1"/>
                  </a:solidFill>
                </a:endParaRPr>
              </a:p>
            </p:txBody>
          </p:sp>
          <p:sp>
            <p:nvSpPr>
              <p:cNvPr id="1526798" name="Text Box 14"/>
              <p:cNvSpPr txBox="1">
                <a:spLocks noChangeArrowheads="1"/>
              </p:cNvSpPr>
              <p:nvPr/>
            </p:nvSpPr>
            <p:spPr bwMode="auto">
              <a:xfrm>
                <a:off x="3168" y="2383"/>
                <a:ext cx="646" cy="274"/>
              </a:xfrm>
              <a:prstGeom prst="rect">
                <a:avLst/>
              </a:prstGeom>
              <a:noFill/>
              <a:ln w="9525">
                <a:noFill/>
                <a:miter lim="800000"/>
                <a:headEnd/>
                <a:tailEnd/>
              </a:ln>
              <a:effectLst/>
            </p:spPr>
            <p:txBody>
              <a:bodyPr wrap="none">
                <a:spAutoFit/>
              </a:bodyPr>
              <a:lstStyle/>
              <a:p>
                <a:r>
                  <a:rPr lang="en-GB" b="1" dirty="0" err="1" smtClean="0">
                    <a:solidFill>
                      <a:schemeClr val="bg1"/>
                    </a:solidFill>
                  </a:rPr>
                  <a:t>Hacerlo</a:t>
                </a:r>
                <a:r>
                  <a:rPr lang="en-GB" b="1" dirty="0" smtClean="0">
                    <a:solidFill>
                      <a:schemeClr val="bg1"/>
                    </a:solidFill>
                  </a:rPr>
                  <a:t>!</a:t>
                </a:r>
                <a:endParaRPr lang="en-GB" b="1" dirty="0">
                  <a:solidFill>
                    <a:schemeClr val="bg1"/>
                  </a:solidFill>
                </a:endParaRPr>
              </a:p>
            </p:txBody>
          </p:sp>
          <p:sp>
            <p:nvSpPr>
              <p:cNvPr id="1526799" name="Text Box 15"/>
              <p:cNvSpPr txBox="1">
                <a:spLocks noChangeArrowheads="1"/>
              </p:cNvSpPr>
              <p:nvPr/>
            </p:nvSpPr>
            <p:spPr bwMode="auto">
              <a:xfrm>
                <a:off x="3962" y="2383"/>
                <a:ext cx="296" cy="263"/>
              </a:xfrm>
              <a:prstGeom prst="rect">
                <a:avLst/>
              </a:prstGeom>
              <a:noFill/>
              <a:ln w="9525">
                <a:noFill/>
                <a:miter lim="800000"/>
                <a:headEnd/>
                <a:tailEnd/>
              </a:ln>
              <a:effectLst/>
            </p:spPr>
            <p:txBody>
              <a:bodyPr wrap="none">
                <a:spAutoFit/>
              </a:bodyPr>
              <a:lstStyle/>
              <a:p>
                <a:r>
                  <a:rPr lang="en-GB" sz="1700" b="1" dirty="0" smtClean="0">
                    <a:solidFill>
                      <a:schemeClr val="bg1"/>
                    </a:solidFill>
                  </a:rPr>
                  <a:t>Fin</a:t>
                </a:r>
                <a:endParaRPr lang="en-GB" sz="1700" b="1" dirty="0">
                  <a:solidFill>
                    <a:schemeClr val="bg1"/>
                  </a:solidFill>
                </a:endParaRPr>
              </a:p>
            </p:txBody>
          </p:sp>
          <p:sp>
            <p:nvSpPr>
              <p:cNvPr id="1526800" name="AutoShape 16"/>
              <p:cNvSpPr>
                <a:spLocks noChangeArrowheads="1"/>
              </p:cNvSpPr>
              <p:nvPr/>
            </p:nvSpPr>
            <p:spPr bwMode="auto">
              <a:xfrm>
                <a:off x="4359" y="1081"/>
                <a:ext cx="1061" cy="1057"/>
              </a:xfrm>
              <a:prstGeom prst="rightArrow">
                <a:avLst>
                  <a:gd name="adj1" fmla="val 50000"/>
                  <a:gd name="adj2" fmla="val 25095"/>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en-GB" b="1" dirty="0" err="1" smtClean="0"/>
                  <a:t>Utilización</a:t>
                </a:r>
                <a:endParaRPr lang="en-GB" b="1" dirty="0"/>
              </a:p>
            </p:txBody>
          </p:sp>
          <p:sp>
            <p:nvSpPr>
              <p:cNvPr id="1526801" name="AutoShape 17"/>
              <p:cNvSpPr>
                <a:spLocks noChangeArrowheads="1"/>
              </p:cNvSpPr>
              <p:nvPr/>
            </p:nvSpPr>
            <p:spPr bwMode="auto">
              <a:xfrm>
                <a:off x="1611" y="1043"/>
                <a:ext cx="2878" cy="1057"/>
              </a:xfrm>
              <a:prstGeom prst="rightArrow">
                <a:avLst>
                  <a:gd name="adj1" fmla="val 51750"/>
                  <a:gd name="adj2" fmla="val 2696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n-GB" b="1" dirty="0" err="1" smtClean="0"/>
                  <a:t>Producción</a:t>
                </a:r>
                <a:endParaRPr lang="en-GB" b="1" dirty="0"/>
              </a:p>
            </p:txBody>
          </p:sp>
          <p:sp>
            <p:nvSpPr>
              <p:cNvPr id="1526802" name="AutoShape 18"/>
              <p:cNvSpPr>
                <a:spLocks noChangeArrowheads="1"/>
              </p:cNvSpPr>
              <p:nvPr/>
            </p:nvSpPr>
            <p:spPr bwMode="auto">
              <a:xfrm>
                <a:off x="1120" y="1043"/>
                <a:ext cx="771" cy="1057"/>
              </a:xfrm>
              <a:prstGeom prst="rightArrow">
                <a:avLst>
                  <a:gd name="adj1" fmla="val 50046"/>
                  <a:gd name="adj2" fmla="val 37921"/>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r>
                  <a:rPr lang="en-GB" b="1" dirty="0" err="1" smtClean="0"/>
                  <a:t>Necesidad</a:t>
                </a:r>
                <a:endParaRPr lang="en-GB" b="1" dirty="0"/>
              </a:p>
            </p:txBody>
          </p:sp>
        </p:grpSp>
        <p:sp>
          <p:nvSpPr>
            <p:cNvPr id="1526811" name="Freeform 27"/>
            <p:cNvSpPr>
              <a:spLocks/>
            </p:cNvSpPr>
            <p:nvPr/>
          </p:nvSpPr>
          <p:spPr bwMode="auto">
            <a:xfrm>
              <a:off x="2230891" y="1394050"/>
              <a:ext cx="5518150" cy="2074862"/>
            </a:xfrm>
            <a:custGeom>
              <a:avLst/>
              <a:gdLst/>
              <a:ahLst/>
              <a:cxnLst>
                <a:cxn ang="0">
                  <a:pos x="0" y="0"/>
                </a:cxn>
                <a:cxn ang="0">
                  <a:pos x="543" y="164"/>
                </a:cxn>
                <a:cxn ang="0">
                  <a:pos x="1056" y="493"/>
                </a:cxn>
                <a:cxn ang="0">
                  <a:pos x="1819" y="1060"/>
                </a:cxn>
                <a:cxn ang="0">
                  <a:pos x="3209" y="1307"/>
                </a:cxn>
              </a:cxnLst>
              <a:rect l="0" t="0" r="r" b="b"/>
              <a:pathLst>
                <a:path w="3209" h="1307">
                  <a:moveTo>
                    <a:pt x="0" y="0"/>
                  </a:moveTo>
                  <a:cubicBezTo>
                    <a:pt x="184" y="41"/>
                    <a:pt x="367" y="82"/>
                    <a:pt x="543" y="164"/>
                  </a:cubicBezTo>
                  <a:cubicBezTo>
                    <a:pt x="719" y="246"/>
                    <a:pt x="843" y="344"/>
                    <a:pt x="1056" y="493"/>
                  </a:cubicBezTo>
                  <a:cubicBezTo>
                    <a:pt x="1269" y="642"/>
                    <a:pt x="1460" y="924"/>
                    <a:pt x="1819" y="1060"/>
                  </a:cubicBezTo>
                  <a:cubicBezTo>
                    <a:pt x="2178" y="1196"/>
                    <a:pt x="2920" y="1256"/>
                    <a:pt x="3209" y="1307"/>
                  </a:cubicBezTo>
                </a:path>
              </a:pathLst>
            </a:cu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wrap="none"/>
            <a:lstStyle/>
            <a:p>
              <a:endParaRPr lang="en-US" b="1" dirty="0"/>
            </a:p>
          </p:txBody>
        </p:sp>
        <p:sp>
          <p:nvSpPr>
            <p:cNvPr id="1526812" name="Text Box 28"/>
            <p:cNvSpPr txBox="1">
              <a:spLocks noChangeArrowheads="1"/>
            </p:cNvSpPr>
            <p:nvPr/>
          </p:nvSpPr>
          <p:spPr bwMode="auto">
            <a:xfrm>
              <a:off x="1910216" y="1686150"/>
              <a:ext cx="2073275" cy="646331"/>
            </a:xfrm>
            <a:prstGeom prst="rect">
              <a:avLst/>
            </a:prstGeom>
            <a:noFill/>
            <a:ln w="12700" cap="sq">
              <a:noFill/>
              <a:miter lim="800000"/>
              <a:headEnd type="none" w="sm" len="sm"/>
              <a:tailEnd type="none" w="sm" len="sm"/>
            </a:ln>
            <a:effectLst/>
          </p:spPr>
          <p:txBody>
            <a:bodyPr>
              <a:spAutoFit/>
            </a:bodyPr>
            <a:lstStyle/>
            <a:p>
              <a:pPr algn="l" eaLnBrk="1" hangingPunct="1"/>
              <a:r>
                <a:rPr lang="en-GB" b="1" dirty="0" err="1" smtClean="0"/>
                <a:t>Nivel</a:t>
              </a:r>
              <a:r>
                <a:rPr lang="en-GB" b="1" dirty="0" smtClean="0"/>
                <a:t> de </a:t>
              </a:r>
              <a:r>
                <a:rPr lang="en-GB" b="1" dirty="0" err="1" smtClean="0"/>
                <a:t>Incertidumbre</a:t>
              </a:r>
              <a:endParaRPr lang="en-US" b="1" dirty="0"/>
            </a:p>
          </p:txBody>
        </p:sp>
        <p:grpSp>
          <p:nvGrpSpPr>
            <p:cNvPr id="1526813" name="Group 29"/>
            <p:cNvGrpSpPr>
              <a:grpSpLocks/>
            </p:cNvGrpSpPr>
            <p:nvPr/>
          </p:nvGrpSpPr>
          <p:grpSpPr bwMode="auto">
            <a:xfrm>
              <a:off x="2243591" y="1408337"/>
              <a:ext cx="5903912" cy="2378075"/>
              <a:chOff x="1288" y="814"/>
              <a:chExt cx="3433" cy="1498"/>
            </a:xfrm>
          </p:grpSpPr>
          <p:sp>
            <p:nvSpPr>
              <p:cNvPr id="1526814" name="Freeform 30"/>
              <p:cNvSpPr>
                <a:spLocks/>
              </p:cNvSpPr>
              <p:nvPr/>
            </p:nvSpPr>
            <p:spPr bwMode="auto">
              <a:xfrm>
                <a:off x="1288" y="814"/>
                <a:ext cx="3411" cy="1498"/>
              </a:xfrm>
              <a:custGeom>
                <a:avLst/>
                <a:gdLst/>
                <a:ahLst/>
                <a:cxnLst>
                  <a:cxn ang="0">
                    <a:pos x="0" y="1498"/>
                  </a:cxn>
                  <a:cxn ang="0">
                    <a:pos x="614" y="1362"/>
                  </a:cxn>
                  <a:cxn ang="0">
                    <a:pos x="1062" y="1088"/>
                  </a:cxn>
                  <a:cxn ang="0">
                    <a:pos x="1683" y="439"/>
                  </a:cxn>
                  <a:cxn ang="0">
                    <a:pos x="2771" y="91"/>
                  </a:cxn>
                  <a:cxn ang="0">
                    <a:pos x="3411" y="0"/>
                  </a:cxn>
                </a:cxnLst>
                <a:rect l="0" t="0" r="r" b="b"/>
                <a:pathLst>
                  <a:path w="3411" h="1498">
                    <a:moveTo>
                      <a:pt x="0" y="1498"/>
                    </a:moveTo>
                    <a:cubicBezTo>
                      <a:pt x="102" y="1475"/>
                      <a:pt x="437" y="1430"/>
                      <a:pt x="614" y="1362"/>
                    </a:cubicBezTo>
                    <a:cubicBezTo>
                      <a:pt x="791" y="1294"/>
                      <a:pt x="884" y="1242"/>
                      <a:pt x="1062" y="1088"/>
                    </a:cubicBezTo>
                    <a:cubicBezTo>
                      <a:pt x="1240" y="934"/>
                      <a:pt x="1398" y="605"/>
                      <a:pt x="1683" y="439"/>
                    </a:cubicBezTo>
                    <a:cubicBezTo>
                      <a:pt x="1968" y="273"/>
                      <a:pt x="2483" y="164"/>
                      <a:pt x="2771" y="91"/>
                    </a:cubicBezTo>
                    <a:cubicBezTo>
                      <a:pt x="3059" y="18"/>
                      <a:pt x="3278" y="19"/>
                      <a:pt x="3411" y="0"/>
                    </a:cubicBezTo>
                  </a:path>
                </a:pathLst>
              </a:custGeom>
              <a:ln>
                <a:headEnd type="none" w="sm" len="sm"/>
                <a:tailEnd type="none" w="sm" len="sm"/>
              </a:ln>
            </p:spPr>
            <p:style>
              <a:lnRef idx="3">
                <a:schemeClr val="accent1"/>
              </a:lnRef>
              <a:fillRef idx="0">
                <a:schemeClr val="accent1"/>
              </a:fillRef>
              <a:effectRef idx="2">
                <a:schemeClr val="accent1"/>
              </a:effectRef>
              <a:fontRef idx="minor">
                <a:schemeClr val="tx1"/>
              </a:fontRef>
            </p:style>
            <p:txBody>
              <a:bodyPr wrap="none"/>
              <a:lstStyle/>
              <a:p>
                <a:endParaRPr lang="en-US" b="1" dirty="0"/>
              </a:p>
            </p:txBody>
          </p:sp>
          <p:sp>
            <p:nvSpPr>
              <p:cNvPr id="1526815" name="Text Box 31"/>
              <p:cNvSpPr txBox="1">
                <a:spLocks noChangeArrowheads="1"/>
              </p:cNvSpPr>
              <p:nvPr/>
            </p:nvSpPr>
            <p:spPr bwMode="auto">
              <a:xfrm>
                <a:off x="3516" y="1016"/>
                <a:ext cx="1205" cy="407"/>
              </a:xfrm>
              <a:prstGeom prst="rect">
                <a:avLst/>
              </a:prstGeom>
              <a:noFill/>
              <a:ln w="12700" cap="sq">
                <a:noFill/>
                <a:miter lim="800000"/>
                <a:headEnd type="none" w="sm" len="sm"/>
                <a:tailEnd type="none" w="sm" len="sm"/>
              </a:ln>
              <a:effectLst/>
            </p:spPr>
            <p:txBody>
              <a:bodyPr>
                <a:spAutoFit/>
              </a:bodyPr>
              <a:lstStyle/>
              <a:p>
                <a:pPr algn="l" eaLnBrk="1" hangingPunct="1"/>
                <a:r>
                  <a:rPr lang="en-GB" b="1" dirty="0" err="1" smtClean="0"/>
                  <a:t>Precisión</a:t>
                </a:r>
                <a:r>
                  <a:rPr lang="en-GB" b="1" dirty="0" smtClean="0"/>
                  <a:t> de </a:t>
                </a:r>
                <a:r>
                  <a:rPr lang="en-GB" b="1" dirty="0" err="1" smtClean="0"/>
                  <a:t>las</a:t>
                </a:r>
                <a:r>
                  <a:rPr lang="en-GB" b="1" dirty="0" smtClean="0"/>
                  <a:t> </a:t>
                </a:r>
                <a:r>
                  <a:rPr lang="en-GB" b="1" dirty="0" err="1" smtClean="0"/>
                  <a:t>Estimaciones</a:t>
                </a:r>
                <a:endParaRPr lang="en-US" b="1" dirty="0"/>
              </a:p>
            </p:txBody>
          </p:sp>
        </p:gr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a:t>
            </a:fld>
            <a:endParaRPr lang="en-US" dirty="0"/>
          </a:p>
        </p:txBody>
      </p:sp>
    </p:spTree>
    <p:extLst>
      <p:ext uri="{BB962C8B-B14F-4D97-AF65-F5344CB8AC3E}">
        <p14:creationId xmlns:p14="http://schemas.microsoft.com/office/powerpoint/2010/main" xmlns="" val="34197157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p:txBody>
          <a:bodyPr/>
          <a:lstStyle/>
          <a:p>
            <a:r>
              <a:rPr lang="en-GB" dirty="0" smtClean="0"/>
              <a:t>CPA </a:t>
            </a:r>
            <a:r>
              <a:rPr lang="en-GB" dirty="0" err="1" smtClean="0"/>
              <a:t>Recalculado</a:t>
            </a:r>
            <a:endParaRPr lang="en-GB" dirty="0"/>
          </a:p>
        </p:txBody>
      </p:sp>
      <p:grpSp>
        <p:nvGrpSpPr>
          <p:cNvPr id="2" name="Group 3"/>
          <p:cNvGrpSpPr>
            <a:grpSpLocks/>
          </p:cNvGrpSpPr>
          <p:nvPr/>
        </p:nvGrpSpPr>
        <p:grpSpPr bwMode="auto">
          <a:xfrm>
            <a:off x="336306" y="2954339"/>
            <a:ext cx="8471389" cy="3001963"/>
            <a:chOff x="265" y="1519"/>
            <a:chExt cx="5781" cy="1891"/>
          </a:xfrm>
        </p:grpSpPr>
        <p:sp>
          <p:nvSpPr>
            <p:cNvPr id="1573892" name="Line 4"/>
            <p:cNvSpPr>
              <a:spLocks noChangeShapeType="1"/>
            </p:cNvSpPr>
            <p:nvPr/>
          </p:nvSpPr>
          <p:spPr bwMode="auto">
            <a:xfrm>
              <a:off x="2360" y="1804"/>
              <a:ext cx="328" cy="0"/>
            </a:xfrm>
            <a:prstGeom prst="line">
              <a:avLst/>
            </a:prstGeom>
            <a:noFill/>
            <a:ln w="38100" cmpd="dbl">
              <a:solidFill>
                <a:srgbClr val="FF3300"/>
              </a:solidFill>
              <a:round/>
              <a:headEnd/>
              <a:tailEnd type="triangle" w="med" len="med"/>
            </a:ln>
            <a:effectLst/>
          </p:spPr>
          <p:txBody>
            <a:bodyPr wrap="none" anchor="ctr"/>
            <a:lstStyle/>
            <a:p>
              <a:endParaRPr lang="en-US" b="1" dirty="0"/>
            </a:p>
          </p:txBody>
        </p:sp>
        <p:sp>
          <p:nvSpPr>
            <p:cNvPr id="1573893" name="Line 5"/>
            <p:cNvSpPr>
              <a:spLocks noChangeShapeType="1"/>
            </p:cNvSpPr>
            <p:nvPr/>
          </p:nvSpPr>
          <p:spPr bwMode="auto">
            <a:xfrm>
              <a:off x="3613" y="3123"/>
              <a:ext cx="224" cy="0"/>
            </a:xfrm>
            <a:prstGeom prst="line">
              <a:avLst/>
            </a:prstGeom>
            <a:noFill/>
            <a:ln w="25400">
              <a:solidFill>
                <a:schemeClr val="tx1"/>
              </a:solidFill>
              <a:round/>
              <a:headEnd/>
              <a:tailEnd type="triangle" w="lg" len="med"/>
            </a:ln>
            <a:effectLst/>
          </p:spPr>
          <p:txBody>
            <a:bodyPr wrap="none" anchor="ctr"/>
            <a:lstStyle/>
            <a:p>
              <a:endParaRPr lang="en-US" b="1" dirty="0"/>
            </a:p>
          </p:txBody>
        </p:sp>
        <p:sp>
          <p:nvSpPr>
            <p:cNvPr id="1573894" name="Line 6"/>
            <p:cNvSpPr>
              <a:spLocks noChangeShapeType="1"/>
            </p:cNvSpPr>
            <p:nvPr/>
          </p:nvSpPr>
          <p:spPr bwMode="auto">
            <a:xfrm flipV="1">
              <a:off x="1191" y="1826"/>
              <a:ext cx="142" cy="594"/>
            </a:xfrm>
            <a:prstGeom prst="line">
              <a:avLst/>
            </a:prstGeom>
            <a:noFill/>
            <a:ln w="38100" cmpd="dbl">
              <a:solidFill>
                <a:srgbClr val="FF3300"/>
              </a:solidFill>
              <a:round/>
              <a:headEnd/>
              <a:tailEnd type="none" w="lg" len="med"/>
            </a:ln>
            <a:effectLst/>
          </p:spPr>
          <p:txBody>
            <a:bodyPr wrap="none" anchor="ctr"/>
            <a:lstStyle/>
            <a:p>
              <a:endParaRPr lang="en-US" b="1" dirty="0"/>
            </a:p>
          </p:txBody>
        </p:sp>
        <p:sp>
          <p:nvSpPr>
            <p:cNvPr id="1573895" name="Line 7"/>
            <p:cNvSpPr>
              <a:spLocks noChangeShapeType="1"/>
            </p:cNvSpPr>
            <p:nvPr/>
          </p:nvSpPr>
          <p:spPr bwMode="auto">
            <a:xfrm>
              <a:off x="1191" y="2420"/>
              <a:ext cx="1500" cy="689"/>
            </a:xfrm>
            <a:prstGeom prst="line">
              <a:avLst/>
            </a:prstGeom>
            <a:noFill/>
            <a:ln w="25400">
              <a:solidFill>
                <a:schemeClr val="tx1"/>
              </a:solidFill>
              <a:round/>
              <a:headEnd/>
              <a:tailEnd type="triangle" w="med" len="med"/>
            </a:ln>
            <a:effectLst/>
          </p:spPr>
          <p:txBody>
            <a:bodyPr wrap="none" anchor="ctr"/>
            <a:lstStyle/>
            <a:p>
              <a:endParaRPr lang="en-US" b="1" dirty="0"/>
            </a:p>
          </p:txBody>
        </p:sp>
        <p:sp>
          <p:nvSpPr>
            <p:cNvPr id="1573896" name="Line 8"/>
            <p:cNvSpPr>
              <a:spLocks noChangeShapeType="1"/>
            </p:cNvSpPr>
            <p:nvPr/>
          </p:nvSpPr>
          <p:spPr bwMode="auto">
            <a:xfrm>
              <a:off x="4864" y="1802"/>
              <a:ext cx="252" cy="562"/>
            </a:xfrm>
            <a:prstGeom prst="line">
              <a:avLst/>
            </a:prstGeom>
            <a:noFill/>
            <a:ln w="38100" cmpd="dbl">
              <a:solidFill>
                <a:srgbClr val="FF3300"/>
              </a:solidFill>
              <a:round/>
              <a:headEnd/>
              <a:tailEnd type="triangle" w="sm" len="med"/>
            </a:ln>
            <a:effectLst/>
          </p:spPr>
          <p:txBody>
            <a:bodyPr wrap="none" anchor="ctr"/>
            <a:lstStyle/>
            <a:p>
              <a:endParaRPr lang="en-US" b="1" dirty="0"/>
            </a:p>
          </p:txBody>
        </p:sp>
        <p:sp>
          <p:nvSpPr>
            <p:cNvPr id="1573897" name="Line 9"/>
            <p:cNvSpPr>
              <a:spLocks noChangeShapeType="1"/>
            </p:cNvSpPr>
            <p:nvPr/>
          </p:nvSpPr>
          <p:spPr bwMode="auto">
            <a:xfrm>
              <a:off x="3763" y="1948"/>
              <a:ext cx="0" cy="1058"/>
            </a:xfrm>
            <a:prstGeom prst="line">
              <a:avLst/>
            </a:prstGeom>
            <a:noFill/>
            <a:ln w="25400">
              <a:solidFill>
                <a:schemeClr val="tx1"/>
              </a:solidFill>
              <a:round/>
              <a:headEnd/>
              <a:tailEnd type="none" w="sm" len="med"/>
            </a:ln>
            <a:effectLst/>
          </p:spPr>
          <p:txBody>
            <a:bodyPr wrap="none" anchor="ctr"/>
            <a:lstStyle/>
            <a:p>
              <a:endParaRPr lang="en-US" b="1" dirty="0"/>
            </a:p>
          </p:txBody>
        </p:sp>
        <p:sp>
          <p:nvSpPr>
            <p:cNvPr id="1573898" name="Line 10"/>
            <p:cNvSpPr>
              <a:spLocks noChangeShapeType="1"/>
            </p:cNvSpPr>
            <p:nvPr/>
          </p:nvSpPr>
          <p:spPr bwMode="auto">
            <a:xfrm flipH="1">
              <a:off x="3602" y="3006"/>
              <a:ext cx="161" cy="0"/>
            </a:xfrm>
            <a:prstGeom prst="line">
              <a:avLst/>
            </a:prstGeom>
            <a:noFill/>
            <a:ln w="25400">
              <a:solidFill>
                <a:schemeClr val="tx1"/>
              </a:solidFill>
              <a:round/>
              <a:headEnd/>
              <a:tailEnd type="none" w="sm" len="med"/>
            </a:ln>
            <a:effectLst/>
          </p:spPr>
          <p:txBody>
            <a:bodyPr wrap="none" anchor="ctr"/>
            <a:lstStyle/>
            <a:p>
              <a:endParaRPr lang="en-US" b="1" dirty="0"/>
            </a:p>
          </p:txBody>
        </p:sp>
        <p:grpSp>
          <p:nvGrpSpPr>
            <p:cNvPr id="3" name="Group 11"/>
            <p:cNvGrpSpPr>
              <a:grpSpLocks/>
            </p:cNvGrpSpPr>
            <p:nvPr/>
          </p:nvGrpSpPr>
          <p:grpSpPr bwMode="auto">
            <a:xfrm>
              <a:off x="265" y="2164"/>
              <a:ext cx="916" cy="513"/>
              <a:chOff x="2309" y="2601"/>
              <a:chExt cx="999" cy="627"/>
            </a:xfrm>
          </p:grpSpPr>
          <p:sp>
            <p:nvSpPr>
              <p:cNvPr id="1573900" name="Rectangle 12"/>
              <p:cNvSpPr>
                <a:spLocks noChangeArrowheads="1"/>
              </p:cNvSpPr>
              <p:nvPr/>
            </p:nvSpPr>
            <p:spPr bwMode="auto">
              <a:xfrm>
                <a:off x="2309" y="2601"/>
                <a:ext cx="991" cy="618"/>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73901" name="Line 13"/>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02" name="Line 14"/>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03" name="Line 15"/>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04" name="Line 16"/>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05" name="Line 17"/>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06" name="Line 18"/>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sp>
          <p:nvSpPr>
            <p:cNvPr id="1573907" name="Text Box 19"/>
            <p:cNvSpPr txBox="1">
              <a:spLocks noChangeArrowheads="1"/>
            </p:cNvSpPr>
            <p:nvPr/>
          </p:nvSpPr>
          <p:spPr bwMode="auto">
            <a:xfrm>
              <a:off x="621" y="2315"/>
              <a:ext cx="221" cy="233"/>
            </a:xfrm>
            <a:prstGeom prst="rect">
              <a:avLst/>
            </a:prstGeom>
            <a:noFill/>
            <a:ln w="9525">
              <a:noFill/>
              <a:miter lim="800000"/>
              <a:headEnd/>
              <a:tailEnd/>
            </a:ln>
            <a:effectLst/>
          </p:spPr>
          <p:txBody>
            <a:bodyPr wrap="none">
              <a:spAutoFit/>
            </a:bodyPr>
            <a:lstStyle/>
            <a:p>
              <a:pPr algn="l"/>
              <a:r>
                <a:rPr lang="en-GB" b="1" dirty="0"/>
                <a:t>A</a:t>
              </a:r>
            </a:p>
          </p:txBody>
        </p:sp>
        <p:grpSp>
          <p:nvGrpSpPr>
            <p:cNvPr id="4" name="Group 20"/>
            <p:cNvGrpSpPr>
              <a:grpSpLocks/>
            </p:cNvGrpSpPr>
            <p:nvPr/>
          </p:nvGrpSpPr>
          <p:grpSpPr bwMode="auto">
            <a:xfrm>
              <a:off x="2694" y="2866"/>
              <a:ext cx="916" cy="512"/>
              <a:chOff x="2309" y="2601"/>
              <a:chExt cx="999" cy="627"/>
            </a:xfrm>
          </p:grpSpPr>
          <p:sp>
            <p:nvSpPr>
              <p:cNvPr id="1573909" name="Rectangle 21"/>
              <p:cNvSpPr>
                <a:spLocks noChangeArrowheads="1"/>
              </p:cNvSpPr>
              <p:nvPr/>
            </p:nvSpPr>
            <p:spPr bwMode="auto">
              <a:xfrm>
                <a:off x="2309" y="2601"/>
                <a:ext cx="991" cy="618"/>
              </a:xfrm>
              <a:prstGeom prst="rect">
                <a:avLst/>
              </a:prstGeom>
              <a:solidFill>
                <a:srgbClr val="FFFFCC"/>
              </a:solidFill>
              <a:ln w="9525">
                <a:solidFill>
                  <a:schemeClr val="tx1"/>
                </a:solidFill>
                <a:miter lim="800000"/>
                <a:headEnd/>
                <a:tailEnd/>
              </a:ln>
              <a:effectLst/>
            </p:spPr>
            <p:txBody>
              <a:bodyPr wrap="none" anchor="ctr"/>
              <a:lstStyle/>
              <a:p>
                <a:endParaRPr lang="en-US" b="1" dirty="0"/>
              </a:p>
            </p:txBody>
          </p:sp>
          <p:sp>
            <p:nvSpPr>
              <p:cNvPr id="1573910" name="Line 22"/>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11" name="Line 23"/>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12" name="Line 24"/>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13" name="Line 25"/>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14" name="Line 26"/>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15" name="Line 27"/>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grpSp>
          <p:nvGrpSpPr>
            <p:cNvPr id="5" name="Group 28"/>
            <p:cNvGrpSpPr>
              <a:grpSpLocks/>
            </p:cNvGrpSpPr>
            <p:nvPr/>
          </p:nvGrpSpPr>
          <p:grpSpPr bwMode="auto">
            <a:xfrm>
              <a:off x="3835" y="2870"/>
              <a:ext cx="915" cy="511"/>
              <a:chOff x="2309" y="2601"/>
              <a:chExt cx="999" cy="627"/>
            </a:xfrm>
          </p:grpSpPr>
          <p:sp>
            <p:nvSpPr>
              <p:cNvPr id="1573917" name="Rectangle 29"/>
              <p:cNvSpPr>
                <a:spLocks noChangeArrowheads="1"/>
              </p:cNvSpPr>
              <p:nvPr/>
            </p:nvSpPr>
            <p:spPr bwMode="auto">
              <a:xfrm>
                <a:off x="2309" y="2601"/>
                <a:ext cx="991" cy="618"/>
              </a:xfrm>
              <a:prstGeom prst="rect">
                <a:avLst/>
              </a:prstGeom>
              <a:solidFill>
                <a:srgbClr val="FFFFCC"/>
              </a:solidFill>
              <a:ln w="9525">
                <a:solidFill>
                  <a:schemeClr val="tx1"/>
                </a:solidFill>
                <a:miter lim="800000"/>
                <a:headEnd/>
                <a:tailEnd/>
              </a:ln>
              <a:effectLst/>
            </p:spPr>
            <p:txBody>
              <a:bodyPr wrap="none" anchor="ctr"/>
              <a:lstStyle/>
              <a:p>
                <a:endParaRPr lang="en-US" b="1" dirty="0"/>
              </a:p>
            </p:txBody>
          </p:sp>
          <p:sp>
            <p:nvSpPr>
              <p:cNvPr id="1573918" name="Line 30"/>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19" name="Line 31"/>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20" name="Line 32"/>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21" name="Line 33"/>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22" name="Line 34"/>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23" name="Line 35"/>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grpSp>
          <p:nvGrpSpPr>
            <p:cNvPr id="6" name="Group 36"/>
            <p:cNvGrpSpPr>
              <a:grpSpLocks/>
            </p:cNvGrpSpPr>
            <p:nvPr/>
          </p:nvGrpSpPr>
          <p:grpSpPr bwMode="auto">
            <a:xfrm>
              <a:off x="3948" y="1546"/>
              <a:ext cx="915" cy="511"/>
              <a:chOff x="2309" y="2601"/>
              <a:chExt cx="999" cy="627"/>
            </a:xfrm>
          </p:grpSpPr>
          <p:sp>
            <p:nvSpPr>
              <p:cNvPr id="1573925" name="Rectangle 37"/>
              <p:cNvSpPr>
                <a:spLocks noChangeArrowheads="1"/>
              </p:cNvSpPr>
              <p:nvPr/>
            </p:nvSpPr>
            <p:spPr bwMode="auto">
              <a:xfrm>
                <a:off x="2309" y="2601"/>
                <a:ext cx="991" cy="618"/>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73926" name="Line 38"/>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27" name="Line 39"/>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28" name="Line 40"/>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29" name="Line 41"/>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30" name="Line 42"/>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31" name="Line 43"/>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grpSp>
          <p:nvGrpSpPr>
            <p:cNvPr id="7" name="Group 44"/>
            <p:cNvGrpSpPr>
              <a:grpSpLocks/>
            </p:cNvGrpSpPr>
            <p:nvPr/>
          </p:nvGrpSpPr>
          <p:grpSpPr bwMode="auto">
            <a:xfrm>
              <a:off x="5131" y="2154"/>
              <a:ext cx="915" cy="511"/>
              <a:chOff x="2309" y="2601"/>
              <a:chExt cx="999" cy="627"/>
            </a:xfrm>
          </p:grpSpPr>
          <p:sp>
            <p:nvSpPr>
              <p:cNvPr id="1573933" name="Rectangle 45"/>
              <p:cNvSpPr>
                <a:spLocks noChangeArrowheads="1"/>
              </p:cNvSpPr>
              <p:nvPr/>
            </p:nvSpPr>
            <p:spPr bwMode="auto">
              <a:xfrm>
                <a:off x="2309" y="2601"/>
                <a:ext cx="991" cy="618"/>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73934" name="Line 46"/>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35" name="Line 47"/>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36" name="Line 48"/>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37" name="Line 49"/>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38" name="Line 50"/>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39" name="Line 51"/>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sp>
          <p:nvSpPr>
            <p:cNvPr id="1573940" name="Text Box 52"/>
            <p:cNvSpPr txBox="1">
              <a:spLocks noChangeArrowheads="1"/>
            </p:cNvSpPr>
            <p:nvPr/>
          </p:nvSpPr>
          <p:spPr bwMode="auto">
            <a:xfrm>
              <a:off x="4313" y="1704"/>
              <a:ext cx="198" cy="233"/>
            </a:xfrm>
            <a:prstGeom prst="rect">
              <a:avLst/>
            </a:prstGeom>
            <a:noFill/>
            <a:ln w="9525">
              <a:noFill/>
              <a:miter lim="800000"/>
              <a:headEnd/>
              <a:tailEnd/>
            </a:ln>
            <a:effectLst/>
          </p:spPr>
          <p:txBody>
            <a:bodyPr wrap="none">
              <a:spAutoFit/>
            </a:bodyPr>
            <a:lstStyle/>
            <a:p>
              <a:pPr algn="l"/>
              <a:r>
                <a:rPr lang="en-GB" b="1" dirty="0"/>
                <a:t>F</a:t>
              </a:r>
            </a:p>
          </p:txBody>
        </p:sp>
        <p:sp>
          <p:nvSpPr>
            <p:cNvPr id="1573941" name="Text Box 53"/>
            <p:cNvSpPr txBox="1">
              <a:spLocks noChangeArrowheads="1"/>
            </p:cNvSpPr>
            <p:nvPr/>
          </p:nvSpPr>
          <p:spPr bwMode="auto">
            <a:xfrm>
              <a:off x="3048" y="3020"/>
              <a:ext cx="226" cy="233"/>
            </a:xfrm>
            <a:prstGeom prst="rect">
              <a:avLst/>
            </a:prstGeom>
            <a:noFill/>
            <a:ln w="9525">
              <a:noFill/>
              <a:miter lim="800000"/>
              <a:headEnd/>
              <a:tailEnd/>
            </a:ln>
            <a:effectLst/>
          </p:spPr>
          <p:txBody>
            <a:bodyPr wrap="none">
              <a:spAutoFit/>
            </a:bodyPr>
            <a:lstStyle/>
            <a:p>
              <a:pPr algn="l"/>
              <a:r>
                <a:rPr lang="en-GB" b="1" dirty="0"/>
                <a:t>D</a:t>
              </a:r>
            </a:p>
          </p:txBody>
        </p:sp>
        <p:sp>
          <p:nvSpPr>
            <p:cNvPr id="1573942" name="Text Box 54"/>
            <p:cNvSpPr txBox="1">
              <a:spLocks noChangeArrowheads="1"/>
            </p:cNvSpPr>
            <p:nvPr/>
          </p:nvSpPr>
          <p:spPr bwMode="auto">
            <a:xfrm>
              <a:off x="4195" y="3010"/>
              <a:ext cx="203" cy="233"/>
            </a:xfrm>
            <a:prstGeom prst="rect">
              <a:avLst/>
            </a:prstGeom>
            <a:noFill/>
            <a:ln w="9525">
              <a:noFill/>
              <a:miter lim="800000"/>
              <a:headEnd/>
              <a:tailEnd/>
            </a:ln>
            <a:effectLst/>
          </p:spPr>
          <p:txBody>
            <a:bodyPr wrap="none">
              <a:spAutoFit/>
            </a:bodyPr>
            <a:lstStyle/>
            <a:p>
              <a:pPr algn="l"/>
              <a:r>
                <a:rPr lang="en-GB" b="1" dirty="0"/>
                <a:t>E</a:t>
              </a:r>
            </a:p>
          </p:txBody>
        </p:sp>
        <p:sp>
          <p:nvSpPr>
            <p:cNvPr id="1573943" name="Text Box 55"/>
            <p:cNvSpPr txBox="1">
              <a:spLocks noChangeArrowheads="1"/>
            </p:cNvSpPr>
            <p:nvPr/>
          </p:nvSpPr>
          <p:spPr bwMode="auto">
            <a:xfrm>
              <a:off x="5481" y="2296"/>
              <a:ext cx="227" cy="233"/>
            </a:xfrm>
            <a:prstGeom prst="rect">
              <a:avLst/>
            </a:prstGeom>
            <a:noFill/>
            <a:ln w="9525">
              <a:noFill/>
              <a:miter lim="800000"/>
              <a:headEnd/>
              <a:tailEnd/>
            </a:ln>
            <a:effectLst/>
          </p:spPr>
          <p:txBody>
            <a:bodyPr wrap="none">
              <a:spAutoFit/>
            </a:bodyPr>
            <a:lstStyle/>
            <a:p>
              <a:pPr algn="l"/>
              <a:r>
                <a:rPr lang="en-GB" b="1" dirty="0"/>
                <a:t>G</a:t>
              </a:r>
            </a:p>
          </p:txBody>
        </p:sp>
        <p:grpSp>
          <p:nvGrpSpPr>
            <p:cNvPr id="8" name="Group 56"/>
            <p:cNvGrpSpPr>
              <a:grpSpLocks/>
            </p:cNvGrpSpPr>
            <p:nvPr/>
          </p:nvGrpSpPr>
          <p:grpSpPr bwMode="auto">
            <a:xfrm>
              <a:off x="2692" y="1551"/>
              <a:ext cx="917" cy="511"/>
              <a:chOff x="2309" y="2601"/>
              <a:chExt cx="999" cy="627"/>
            </a:xfrm>
          </p:grpSpPr>
          <p:sp>
            <p:nvSpPr>
              <p:cNvPr id="1573945" name="Rectangle 57"/>
              <p:cNvSpPr>
                <a:spLocks noChangeArrowheads="1"/>
              </p:cNvSpPr>
              <p:nvPr/>
            </p:nvSpPr>
            <p:spPr bwMode="auto">
              <a:xfrm>
                <a:off x="2309" y="2601"/>
                <a:ext cx="991" cy="618"/>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73946" name="Line 58"/>
              <p:cNvSpPr>
                <a:spLocks noChangeShapeType="1"/>
              </p:cNvSpPr>
              <p:nvPr/>
            </p:nvSpPr>
            <p:spPr bwMode="auto">
              <a:xfrm>
                <a:off x="2309" y="2806"/>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47" name="Line 59"/>
              <p:cNvSpPr>
                <a:spLocks noChangeShapeType="1"/>
              </p:cNvSpPr>
              <p:nvPr/>
            </p:nvSpPr>
            <p:spPr bwMode="auto">
              <a:xfrm>
                <a:off x="2317" y="3020"/>
                <a:ext cx="991" cy="0"/>
              </a:xfrm>
              <a:prstGeom prst="line">
                <a:avLst/>
              </a:prstGeom>
              <a:noFill/>
              <a:ln w="9525">
                <a:solidFill>
                  <a:schemeClr val="tx1"/>
                </a:solidFill>
                <a:round/>
                <a:headEnd/>
                <a:tailEnd/>
              </a:ln>
              <a:effectLst/>
            </p:spPr>
            <p:txBody>
              <a:bodyPr wrap="none" anchor="ctr"/>
              <a:lstStyle/>
              <a:p>
                <a:endParaRPr lang="en-US" b="1" dirty="0"/>
              </a:p>
            </p:txBody>
          </p:sp>
          <p:sp>
            <p:nvSpPr>
              <p:cNvPr id="1573948" name="Line 60"/>
              <p:cNvSpPr>
                <a:spLocks noChangeShapeType="1"/>
              </p:cNvSpPr>
              <p:nvPr/>
            </p:nvSpPr>
            <p:spPr bwMode="auto">
              <a:xfrm>
                <a:off x="2622" y="260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49" name="Line 61"/>
              <p:cNvSpPr>
                <a:spLocks noChangeShapeType="1"/>
              </p:cNvSpPr>
              <p:nvPr/>
            </p:nvSpPr>
            <p:spPr bwMode="auto">
              <a:xfrm>
                <a:off x="2976" y="2610"/>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50" name="Line 62"/>
              <p:cNvSpPr>
                <a:spLocks noChangeShapeType="1"/>
              </p:cNvSpPr>
              <p:nvPr/>
            </p:nvSpPr>
            <p:spPr bwMode="auto">
              <a:xfrm>
                <a:off x="2622" y="3024"/>
                <a:ext cx="0" cy="204"/>
              </a:xfrm>
              <a:prstGeom prst="line">
                <a:avLst/>
              </a:prstGeom>
              <a:noFill/>
              <a:ln w="9525">
                <a:solidFill>
                  <a:schemeClr val="tx1"/>
                </a:solidFill>
                <a:round/>
                <a:headEnd/>
                <a:tailEnd/>
              </a:ln>
              <a:effectLst/>
            </p:spPr>
            <p:txBody>
              <a:bodyPr wrap="none" anchor="ctr"/>
              <a:lstStyle/>
              <a:p>
                <a:endParaRPr lang="en-US" b="1" dirty="0"/>
              </a:p>
            </p:txBody>
          </p:sp>
          <p:sp>
            <p:nvSpPr>
              <p:cNvPr id="1573951" name="Line 63"/>
              <p:cNvSpPr>
                <a:spLocks noChangeShapeType="1"/>
              </p:cNvSpPr>
              <p:nvPr/>
            </p:nvSpPr>
            <p:spPr bwMode="auto">
              <a:xfrm>
                <a:off x="2982" y="3018"/>
                <a:ext cx="0" cy="204"/>
              </a:xfrm>
              <a:prstGeom prst="line">
                <a:avLst/>
              </a:prstGeom>
              <a:noFill/>
              <a:ln w="9525">
                <a:solidFill>
                  <a:schemeClr val="tx1"/>
                </a:solidFill>
                <a:round/>
                <a:headEnd/>
                <a:tailEnd/>
              </a:ln>
              <a:effectLst/>
            </p:spPr>
            <p:txBody>
              <a:bodyPr wrap="none" anchor="ctr"/>
              <a:lstStyle/>
              <a:p>
                <a:endParaRPr lang="en-US" b="1" dirty="0"/>
              </a:p>
            </p:txBody>
          </p:sp>
        </p:grpSp>
        <p:sp>
          <p:nvSpPr>
            <p:cNvPr id="1573952" name="Text Box 64"/>
            <p:cNvSpPr txBox="1">
              <a:spLocks noChangeArrowheads="1"/>
            </p:cNvSpPr>
            <p:nvPr/>
          </p:nvSpPr>
          <p:spPr bwMode="auto">
            <a:xfrm>
              <a:off x="3039" y="1701"/>
              <a:ext cx="209" cy="233"/>
            </a:xfrm>
            <a:prstGeom prst="rect">
              <a:avLst/>
            </a:prstGeom>
            <a:noFill/>
            <a:ln w="9525">
              <a:noFill/>
              <a:miter lim="800000"/>
              <a:headEnd/>
              <a:tailEnd/>
            </a:ln>
            <a:effectLst/>
          </p:spPr>
          <p:txBody>
            <a:bodyPr wrap="none">
              <a:spAutoFit/>
            </a:bodyPr>
            <a:lstStyle/>
            <a:p>
              <a:pPr algn="l"/>
              <a:r>
                <a:rPr lang="en-GB" b="1" dirty="0"/>
                <a:t>C</a:t>
              </a:r>
            </a:p>
          </p:txBody>
        </p:sp>
        <p:sp>
          <p:nvSpPr>
            <p:cNvPr id="1573953" name="Line 65"/>
            <p:cNvSpPr>
              <a:spLocks noChangeShapeType="1"/>
            </p:cNvSpPr>
            <p:nvPr/>
          </p:nvSpPr>
          <p:spPr bwMode="auto">
            <a:xfrm flipV="1">
              <a:off x="4750" y="2440"/>
              <a:ext cx="382" cy="671"/>
            </a:xfrm>
            <a:prstGeom prst="line">
              <a:avLst/>
            </a:prstGeom>
            <a:noFill/>
            <a:ln w="25400">
              <a:solidFill>
                <a:schemeClr val="tx1"/>
              </a:solidFill>
              <a:round/>
              <a:headEnd/>
              <a:tailEnd type="triangle" w="lg" len="med"/>
            </a:ln>
            <a:effectLst/>
          </p:spPr>
          <p:txBody>
            <a:bodyPr wrap="none" anchor="ctr"/>
            <a:lstStyle/>
            <a:p>
              <a:endParaRPr lang="en-US" b="1" dirty="0"/>
            </a:p>
          </p:txBody>
        </p:sp>
        <p:sp>
          <p:nvSpPr>
            <p:cNvPr id="1573954" name="Line 66"/>
            <p:cNvSpPr>
              <a:spLocks noChangeShapeType="1"/>
            </p:cNvSpPr>
            <p:nvPr/>
          </p:nvSpPr>
          <p:spPr bwMode="auto">
            <a:xfrm>
              <a:off x="3763" y="1940"/>
              <a:ext cx="186" cy="0"/>
            </a:xfrm>
            <a:prstGeom prst="line">
              <a:avLst/>
            </a:prstGeom>
            <a:noFill/>
            <a:ln w="25400">
              <a:solidFill>
                <a:schemeClr val="tx1"/>
              </a:solidFill>
              <a:round/>
              <a:headEnd/>
              <a:tailEnd type="triangle" w="med" len="med"/>
            </a:ln>
            <a:effectLst/>
          </p:spPr>
          <p:txBody>
            <a:bodyPr wrap="none" anchor="ctr"/>
            <a:lstStyle/>
            <a:p>
              <a:endParaRPr lang="en-US" b="1" dirty="0"/>
            </a:p>
          </p:txBody>
        </p:sp>
        <p:sp>
          <p:nvSpPr>
            <p:cNvPr id="1573955" name="Line 67"/>
            <p:cNvSpPr>
              <a:spLocks noChangeShapeType="1"/>
            </p:cNvSpPr>
            <p:nvPr/>
          </p:nvSpPr>
          <p:spPr bwMode="auto">
            <a:xfrm>
              <a:off x="3603" y="1803"/>
              <a:ext cx="346" cy="0"/>
            </a:xfrm>
            <a:prstGeom prst="line">
              <a:avLst/>
            </a:prstGeom>
            <a:noFill/>
            <a:ln w="38100" cmpd="dbl">
              <a:solidFill>
                <a:srgbClr val="FF3300"/>
              </a:solidFill>
              <a:round/>
              <a:headEnd/>
              <a:tailEnd type="triangle" w="med" len="med"/>
            </a:ln>
            <a:effectLst/>
          </p:spPr>
          <p:txBody>
            <a:bodyPr wrap="none" anchor="ctr"/>
            <a:lstStyle/>
            <a:p>
              <a:endParaRPr lang="en-US" b="1" dirty="0"/>
            </a:p>
          </p:txBody>
        </p:sp>
        <p:sp>
          <p:nvSpPr>
            <p:cNvPr id="1573956" name="Text Box 68"/>
            <p:cNvSpPr txBox="1">
              <a:spLocks noChangeArrowheads="1"/>
            </p:cNvSpPr>
            <p:nvPr/>
          </p:nvSpPr>
          <p:spPr bwMode="auto">
            <a:xfrm>
              <a:off x="311" y="2126"/>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73957" name="Text Box 69"/>
            <p:cNvSpPr txBox="1">
              <a:spLocks noChangeArrowheads="1"/>
            </p:cNvSpPr>
            <p:nvPr/>
          </p:nvSpPr>
          <p:spPr bwMode="auto">
            <a:xfrm>
              <a:off x="621" y="2126"/>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73958" name="Text Box 70"/>
            <p:cNvSpPr txBox="1">
              <a:spLocks noChangeArrowheads="1"/>
            </p:cNvSpPr>
            <p:nvPr/>
          </p:nvSpPr>
          <p:spPr bwMode="auto">
            <a:xfrm>
              <a:off x="307" y="2465"/>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73959" name="Text Box 71"/>
            <p:cNvSpPr txBox="1">
              <a:spLocks noChangeArrowheads="1"/>
            </p:cNvSpPr>
            <p:nvPr/>
          </p:nvSpPr>
          <p:spPr bwMode="auto">
            <a:xfrm>
              <a:off x="924" y="2465"/>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73960" name="Text Box 72"/>
            <p:cNvSpPr txBox="1">
              <a:spLocks noChangeArrowheads="1"/>
            </p:cNvSpPr>
            <p:nvPr/>
          </p:nvSpPr>
          <p:spPr bwMode="auto">
            <a:xfrm>
              <a:off x="621" y="2465"/>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73961" name="Text Box 73"/>
            <p:cNvSpPr txBox="1">
              <a:spLocks noChangeArrowheads="1"/>
            </p:cNvSpPr>
            <p:nvPr/>
          </p:nvSpPr>
          <p:spPr bwMode="auto">
            <a:xfrm>
              <a:off x="918" y="2126"/>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73962" name="Text Box 74"/>
            <p:cNvSpPr txBox="1">
              <a:spLocks noChangeArrowheads="1"/>
            </p:cNvSpPr>
            <p:nvPr/>
          </p:nvSpPr>
          <p:spPr bwMode="auto">
            <a:xfrm>
              <a:off x="2730" y="2837"/>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73963" name="Text Box 75"/>
            <p:cNvSpPr txBox="1">
              <a:spLocks noChangeArrowheads="1"/>
            </p:cNvSpPr>
            <p:nvPr/>
          </p:nvSpPr>
          <p:spPr bwMode="auto">
            <a:xfrm>
              <a:off x="3002" y="2837"/>
              <a:ext cx="286" cy="233"/>
            </a:xfrm>
            <a:prstGeom prst="rect">
              <a:avLst/>
            </a:prstGeom>
            <a:noFill/>
            <a:ln w="9525">
              <a:noFill/>
              <a:miter lim="800000"/>
              <a:headEnd/>
              <a:tailEnd/>
            </a:ln>
            <a:effectLst/>
          </p:spPr>
          <p:txBody>
            <a:bodyPr wrap="none">
              <a:spAutoFit/>
            </a:bodyPr>
            <a:lstStyle/>
            <a:p>
              <a:pPr algn="l"/>
              <a:r>
                <a:rPr lang="en-GB" b="1" dirty="0"/>
                <a:t>14</a:t>
              </a:r>
            </a:p>
          </p:txBody>
        </p:sp>
        <p:sp>
          <p:nvSpPr>
            <p:cNvPr id="1573964" name="Text Box 76"/>
            <p:cNvSpPr txBox="1">
              <a:spLocks noChangeArrowheads="1"/>
            </p:cNvSpPr>
            <p:nvPr/>
          </p:nvSpPr>
          <p:spPr bwMode="auto">
            <a:xfrm>
              <a:off x="2727" y="3177"/>
              <a:ext cx="206" cy="233"/>
            </a:xfrm>
            <a:prstGeom prst="rect">
              <a:avLst/>
            </a:prstGeom>
            <a:noFill/>
            <a:ln w="9525">
              <a:noFill/>
              <a:miter lim="800000"/>
              <a:headEnd/>
              <a:tailEnd/>
            </a:ln>
            <a:effectLst/>
          </p:spPr>
          <p:txBody>
            <a:bodyPr wrap="none">
              <a:spAutoFit/>
            </a:bodyPr>
            <a:lstStyle/>
            <a:p>
              <a:pPr algn="l"/>
              <a:r>
                <a:rPr lang="en-GB" b="1" dirty="0"/>
                <a:t>4</a:t>
              </a:r>
            </a:p>
          </p:txBody>
        </p:sp>
        <p:sp>
          <p:nvSpPr>
            <p:cNvPr id="1573965" name="Text Box 77"/>
            <p:cNvSpPr txBox="1">
              <a:spLocks noChangeArrowheads="1"/>
            </p:cNvSpPr>
            <p:nvPr/>
          </p:nvSpPr>
          <p:spPr bwMode="auto">
            <a:xfrm>
              <a:off x="3294" y="3176"/>
              <a:ext cx="286" cy="233"/>
            </a:xfrm>
            <a:prstGeom prst="rect">
              <a:avLst/>
            </a:prstGeom>
            <a:noFill/>
            <a:ln w="9525">
              <a:noFill/>
              <a:miter lim="800000"/>
              <a:headEnd/>
              <a:tailEnd/>
            </a:ln>
            <a:effectLst/>
          </p:spPr>
          <p:txBody>
            <a:bodyPr wrap="none">
              <a:spAutoFit/>
            </a:bodyPr>
            <a:lstStyle/>
            <a:p>
              <a:pPr algn="l"/>
              <a:r>
                <a:rPr lang="en-GB" b="1" dirty="0"/>
                <a:t>18</a:t>
              </a:r>
            </a:p>
          </p:txBody>
        </p:sp>
        <p:sp>
          <p:nvSpPr>
            <p:cNvPr id="1573966" name="Text Box 78"/>
            <p:cNvSpPr txBox="1">
              <a:spLocks noChangeArrowheads="1"/>
            </p:cNvSpPr>
            <p:nvPr/>
          </p:nvSpPr>
          <p:spPr bwMode="auto">
            <a:xfrm>
              <a:off x="3041" y="3177"/>
              <a:ext cx="206" cy="233"/>
            </a:xfrm>
            <a:prstGeom prst="rect">
              <a:avLst/>
            </a:prstGeom>
            <a:noFill/>
            <a:ln w="9525">
              <a:noFill/>
              <a:miter lim="800000"/>
              <a:headEnd/>
              <a:tailEnd/>
            </a:ln>
            <a:effectLst/>
          </p:spPr>
          <p:txBody>
            <a:bodyPr wrap="none">
              <a:spAutoFit/>
            </a:bodyPr>
            <a:lstStyle/>
            <a:p>
              <a:pPr algn="l"/>
              <a:r>
                <a:rPr lang="en-GB" b="1" dirty="0"/>
                <a:t>1</a:t>
              </a:r>
            </a:p>
          </p:txBody>
        </p:sp>
        <p:sp>
          <p:nvSpPr>
            <p:cNvPr id="1573967" name="Text Box 79"/>
            <p:cNvSpPr txBox="1">
              <a:spLocks noChangeArrowheads="1"/>
            </p:cNvSpPr>
            <p:nvPr/>
          </p:nvSpPr>
          <p:spPr bwMode="auto">
            <a:xfrm>
              <a:off x="3299" y="2837"/>
              <a:ext cx="286" cy="233"/>
            </a:xfrm>
            <a:prstGeom prst="rect">
              <a:avLst/>
            </a:prstGeom>
            <a:noFill/>
            <a:ln w="9525">
              <a:noFill/>
              <a:miter lim="800000"/>
              <a:headEnd/>
              <a:tailEnd/>
            </a:ln>
            <a:effectLst/>
          </p:spPr>
          <p:txBody>
            <a:bodyPr wrap="none">
              <a:spAutoFit/>
            </a:bodyPr>
            <a:lstStyle/>
            <a:p>
              <a:pPr algn="l"/>
              <a:r>
                <a:rPr lang="en-GB" b="1" dirty="0"/>
                <a:t>17</a:t>
              </a:r>
            </a:p>
          </p:txBody>
        </p:sp>
        <p:sp>
          <p:nvSpPr>
            <p:cNvPr id="1573968" name="Text Box 80"/>
            <p:cNvSpPr txBox="1">
              <a:spLocks noChangeArrowheads="1"/>
            </p:cNvSpPr>
            <p:nvPr/>
          </p:nvSpPr>
          <p:spPr bwMode="auto">
            <a:xfrm>
              <a:off x="3822" y="2837"/>
              <a:ext cx="286" cy="233"/>
            </a:xfrm>
            <a:prstGeom prst="rect">
              <a:avLst/>
            </a:prstGeom>
            <a:noFill/>
            <a:ln w="9525">
              <a:noFill/>
              <a:miter lim="800000"/>
              <a:headEnd/>
              <a:tailEnd/>
            </a:ln>
            <a:effectLst/>
          </p:spPr>
          <p:txBody>
            <a:bodyPr wrap="none">
              <a:spAutoFit/>
            </a:bodyPr>
            <a:lstStyle/>
            <a:p>
              <a:pPr algn="l"/>
              <a:r>
                <a:rPr lang="en-GB" b="1" dirty="0"/>
                <a:t>17</a:t>
              </a:r>
            </a:p>
          </p:txBody>
        </p:sp>
        <p:sp>
          <p:nvSpPr>
            <p:cNvPr id="1573969" name="Text Box 81"/>
            <p:cNvSpPr txBox="1">
              <a:spLocks noChangeArrowheads="1"/>
            </p:cNvSpPr>
            <p:nvPr/>
          </p:nvSpPr>
          <p:spPr bwMode="auto">
            <a:xfrm>
              <a:off x="4172" y="2837"/>
              <a:ext cx="206" cy="233"/>
            </a:xfrm>
            <a:prstGeom prst="rect">
              <a:avLst/>
            </a:prstGeom>
            <a:noFill/>
            <a:ln w="9525">
              <a:noFill/>
              <a:miter lim="800000"/>
              <a:headEnd/>
              <a:tailEnd/>
            </a:ln>
            <a:effectLst/>
          </p:spPr>
          <p:txBody>
            <a:bodyPr wrap="none">
              <a:spAutoFit/>
            </a:bodyPr>
            <a:lstStyle/>
            <a:p>
              <a:pPr algn="l"/>
              <a:r>
                <a:rPr lang="en-GB" b="1" dirty="0"/>
                <a:t>8</a:t>
              </a:r>
            </a:p>
          </p:txBody>
        </p:sp>
        <p:sp>
          <p:nvSpPr>
            <p:cNvPr id="1573970" name="Text Box 82"/>
            <p:cNvSpPr txBox="1">
              <a:spLocks noChangeArrowheads="1"/>
            </p:cNvSpPr>
            <p:nvPr/>
          </p:nvSpPr>
          <p:spPr bwMode="auto">
            <a:xfrm>
              <a:off x="3829" y="3177"/>
              <a:ext cx="286" cy="233"/>
            </a:xfrm>
            <a:prstGeom prst="rect">
              <a:avLst/>
            </a:prstGeom>
            <a:noFill/>
            <a:ln w="9525">
              <a:noFill/>
              <a:miter lim="800000"/>
              <a:headEnd/>
              <a:tailEnd/>
            </a:ln>
            <a:effectLst/>
          </p:spPr>
          <p:txBody>
            <a:bodyPr wrap="none">
              <a:spAutoFit/>
            </a:bodyPr>
            <a:lstStyle/>
            <a:p>
              <a:pPr algn="l"/>
              <a:r>
                <a:rPr lang="en-GB" b="1" dirty="0"/>
                <a:t>20</a:t>
              </a:r>
            </a:p>
          </p:txBody>
        </p:sp>
        <p:sp>
          <p:nvSpPr>
            <p:cNvPr id="1573971" name="Text Box 83"/>
            <p:cNvSpPr txBox="1">
              <a:spLocks noChangeArrowheads="1"/>
            </p:cNvSpPr>
            <p:nvPr/>
          </p:nvSpPr>
          <p:spPr bwMode="auto">
            <a:xfrm>
              <a:off x="4435" y="3176"/>
              <a:ext cx="286" cy="233"/>
            </a:xfrm>
            <a:prstGeom prst="rect">
              <a:avLst/>
            </a:prstGeom>
            <a:noFill/>
            <a:ln w="9525">
              <a:noFill/>
              <a:miter lim="800000"/>
              <a:headEnd/>
              <a:tailEnd/>
            </a:ln>
            <a:effectLst/>
          </p:spPr>
          <p:txBody>
            <a:bodyPr wrap="none">
              <a:spAutoFit/>
            </a:bodyPr>
            <a:lstStyle/>
            <a:p>
              <a:pPr algn="l"/>
              <a:r>
                <a:rPr lang="en-GB" b="1" dirty="0"/>
                <a:t>28</a:t>
              </a:r>
            </a:p>
          </p:txBody>
        </p:sp>
        <p:sp>
          <p:nvSpPr>
            <p:cNvPr id="1573972" name="Text Box 84"/>
            <p:cNvSpPr txBox="1">
              <a:spLocks noChangeArrowheads="1"/>
            </p:cNvSpPr>
            <p:nvPr/>
          </p:nvSpPr>
          <p:spPr bwMode="auto">
            <a:xfrm>
              <a:off x="4172" y="3177"/>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73973" name="Text Box 85"/>
            <p:cNvSpPr txBox="1">
              <a:spLocks noChangeArrowheads="1"/>
            </p:cNvSpPr>
            <p:nvPr/>
          </p:nvSpPr>
          <p:spPr bwMode="auto">
            <a:xfrm>
              <a:off x="4440" y="2837"/>
              <a:ext cx="286" cy="233"/>
            </a:xfrm>
            <a:prstGeom prst="rect">
              <a:avLst/>
            </a:prstGeom>
            <a:noFill/>
            <a:ln w="9525">
              <a:noFill/>
              <a:miter lim="800000"/>
              <a:headEnd/>
              <a:tailEnd/>
            </a:ln>
            <a:effectLst/>
          </p:spPr>
          <p:txBody>
            <a:bodyPr wrap="none">
              <a:spAutoFit/>
            </a:bodyPr>
            <a:lstStyle/>
            <a:p>
              <a:pPr algn="l"/>
              <a:r>
                <a:rPr lang="en-GB" b="1" dirty="0"/>
                <a:t>25</a:t>
              </a:r>
            </a:p>
          </p:txBody>
        </p:sp>
        <p:sp>
          <p:nvSpPr>
            <p:cNvPr id="1573974" name="Text Box 86"/>
            <p:cNvSpPr txBox="1">
              <a:spLocks noChangeArrowheads="1"/>
            </p:cNvSpPr>
            <p:nvPr/>
          </p:nvSpPr>
          <p:spPr bwMode="auto">
            <a:xfrm>
              <a:off x="2730" y="1519"/>
              <a:ext cx="206" cy="233"/>
            </a:xfrm>
            <a:prstGeom prst="rect">
              <a:avLst/>
            </a:prstGeom>
            <a:noFill/>
            <a:ln w="9525">
              <a:noFill/>
              <a:miter lim="800000"/>
              <a:headEnd/>
              <a:tailEnd/>
            </a:ln>
            <a:effectLst/>
          </p:spPr>
          <p:txBody>
            <a:bodyPr wrap="none">
              <a:spAutoFit/>
            </a:bodyPr>
            <a:lstStyle/>
            <a:p>
              <a:pPr algn="l"/>
              <a:r>
                <a:rPr lang="en-GB" b="1" dirty="0"/>
                <a:t>9</a:t>
              </a:r>
            </a:p>
          </p:txBody>
        </p:sp>
        <p:sp>
          <p:nvSpPr>
            <p:cNvPr id="1573975" name="Text Box 87"/>
            <p:cNvSpPr txBox="1">
              <a:spLocks noChangeArrowheads="1"/>
            </p:cNvSpPr>
            <p:nvPr/>
          </p:nvSpPr>
          <p:spPr bwMode="auto">
            <a:xfrm>
              <a:off x="3041" y="1519"/>
              <a:ext cx="206" cy="233"/>
            </a:xfrm>
            <a:prstGeom prst="rect">
              <a:avLst/>
            </a:prstGeom>
            <a:noFill/>
            <a:ln w="9525">
              <a:noFill/>
              <a:miter lim="800000"/>
              <a:headEnd/>
              <a:tailEnd/>
            </a:ln>
            <a:effectLst/>
          </p:spPr>
          <p:txBody>
            <a:bodyPr wrap="none">
              <a:spAutoFit/>
            </a:bodyPr>
            <a:lstStyle/>
            <a:p>
              <a:pPr algn="l"/>
              <a:r>
                <a:rPr lang="en-GB" b="1" dirty="0"/>
                <a:t>9</a:t>
              </a:r>
            </a:p>
          </p:txBody>
        </p:sp>
        <p:sp>
          <p:nvSpPr>
            <p:cNvPr id="1573976" name="Text Box 88"/>
            <p:cNvSpPr txBox="1">
              <a:spLocks noChangeArrowheads="1"/>
            </p:cNvSpPr>
            <p:nvPr/>
          </p:nvSpPr>
          <p:spPr bwMode="auto">
            <a:xfrm>
              <a:off x="2727" y="1859"/>
              <a:ext cx="206" cy="233"/>
            </a:xfrm>
            <a:prstGeom prst="rect">
              <a:avLst/>
            </a:prstGeom>
            <a:noFill/>
            <a:ln w="9525">
              <a:noFill/>
              <a:miter lim="800000"/>
              <a:headEnd/>
              <a:tailEnd/>
            </a:ln>
            <a:effectLst/>
          </p:spPr>
          <p:txBody>
            <a:bodyPr wrap="none">
              <a:spAutoFit/>
            </a:bodyPr>
            <a:lstStyle/>
            <a:p>
              <a:pPr algn="l"/>
              <a:r>
                <a:rPr lang="en-GB" b="1" dirty="0"/>
                <a:t>9</a:t>
              </a:r>
            </a:p>
          </p:txBody>
        </p:sp>
        <p:sp>
          <p:nvSpPr>
            <p:cNvPr id="1573977" name="Text Box 89"/>
            <p:cNvSpPr txBox="1">
              <a:spLocks noChangeArrowheads="1"/>
            </p:cNvSpPr>
            <p:nvPr/>
          </p:nvSpPr>
          <p:spPr bwMode="auto">
            <a:xfrm>
              <a:off x="3294" y="1858"/>
              <a:ext cx="286" cy="233"/>
            </a:xfrm>
            <a:prstGeom prst="rect">
              <a:avLst/>
            </a:prstGeom>
            <a:noFill/>
            <a:ln w="9525">
              <a:noFill/>
              <a:miter lim="800000"/>
              <a:headEnd/>
              <a:tailEnd/>
            </a:ln>
            <a:effectLst/>
          </p:spPr>
          <p:txBody>
            <a:bodyPr wrap="none">
              <a:spAutoFit/>
            </a:bodyPr>
            <a:lstStyle/>
            <a:p>
              <a:pPr algn="l"/>
              <a:r>
                <a:rPr lang="en-GB" b="1" dirty="0"/>
                <a:t>18</a:t>
              </a:r>
            </a:p>
          </p:txBody>
        </p:sp>
        <p:sp>
          <p:nvSpPr>
            <p:cNvPr id="1573978" name="Text Box 90"/>
            <p:cNvSpPr txBox="1">
              <a:spLocks noChangeArrowheads="1"/>
            </p:cNvSpPr>
            <p:nvPr/>
          </p:nvSpPr>
          <p:spPr bwMode="auto">
            <a:xfrm>
              <a:off x="3041" y="1859"/>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73979" name="Text Box 91"/>
            <p:cNvSpPr txBox="1">
              <a:spLocks noChangeArrowheads="1"/>
            </p:cNvSpPr>
            <p:nvPr/>
          </p:nvSpPr>
          <p:spPr bwMode="auto">
            <a:xfrm>
              <a:off x="3309" y="1519"/>
              <a:ext cx="286" cy="233"/>
            </a:xfrm>
            <a:prstGeom prst="rect">
              <a:avLst/>
            </a:prstGeom>
            <a:noFill/>
            <a:ln w="9525">
              <a:noFill/>
              <a:miter lim="800000"/>
              <a:headEnd/>
              <a:tailEnd/>
            </a:ln>
            <a:effectLst/>
          </p:spPr>
          <p:txBody>
            <a:bodyPr wrap="none">
              <a:spAutoFit/>
            </a:bodyPr>
            <a:lstStyle/>
            <a:p>
              <a:pPr algn="l"/>
              <a:r>
                <a:rPr lang="en-GB" b="1" dirty="0"/>
                <a:t>18</a:t>
              </a:r>
            </a:p>
          </p:txBody>
        </p:sp>
        <p:sp>
          <p:nvSpPr>
            <p:cNvPr id="1573980" name="Text Box 92"/>
            <p:cNvSpPr txBox="1">
              <a:spLocks noChangeArrowheads="1"/>
            </p:cNvSpPr>
            <p:nvPr/>
          </p:nvSpPr>
          <p:spPr bwMode="auto">
            <a:xfrm>
              <a:off x="3951" y="1519"/>
              <a:ext cx="286" cy="233"/>
            </a:xfrm>
            <a:prstGeom prst="rect">
              <a:avLst/>
            </a:prstGeom>
            <a:noFill/>
            <a:ln w="9525">
              <a:noFill/>
              <a:miter lim="800000"/>
              <a:headEnd/>
              <a:tailEnd/>
            </a:ln>
            <a:effectLst/>
          </p:spPr>
          <p:txBody>
            <a:bodyPr wrap="none">
              <a:spAutoFit/>
            </a:bodyPr>
            <a:lstStyle/>
            <a:p>
              <a:pPr algn="l"/>
              <a:r>
                <a:rPr lang="en-GB" b="1" dirty="0"/>
                <a:t>18</a:t>
              </a:r>
            </a:p>
          </p:txBody>
        </p:sp>
        <p:sp>
          <p:nvSpPr>
            <p:cNvPr id="1573981" name="Text Box 93"/>
            <p:cNvSpPr txBox="1">
              <a:spLocks noChangeArrowheads="1"/>
            </p:cNvSpPr>
            <p:nvPr/>
          </p:nvSpPr>
          <p:spPr bwMode="auto">
            <a:xfrm>
              <a:off x="4252" y="1519"/>
              <a:ext cx="286" cy="233"/>
            </a:xfrm>
            <a:prstGeom prst="rect">
              <a:avLst/>
            </a:prstGeom>
            <a:noFill/>
            <a:ln w="9525">
              <a:noFill/>
              <a:miter lim="800000"/>
              <a:headEnd/>
              <a:tailEnd/>
            </a:ln>
            <a:effectLst/>
          </p:spPr>
          <p:txBody>
            <a:bodyPr wrap="none">
              <a:spAutoFit/>
            </a:bodyPr>
            <a:lstStyle/>
            <a:p>
              <a:pPr algn="l"/>
              <a:r>
                <a:rPr lang="en-GB" b="1" dirty="0"/>
                <a:t>10</a:t>
              </a:r>
            </a:p>
          </p:txBody>
        </p:sp>
        <p:sp>
          <p:nvSpPr>
            <p:cNvPr id="1573982" name="Text Box 94"/>
            <p:cNvSpPr txBox="1">
              <a:spLocks noChangeArrowheads="1"/>
            </p:cNvSpPr>
            <p:nvPr/>
          </p:nvSpPr>
          <p:spPr bwMode="auto">
            <a:xfrm>
              <a:off x="3948" y="1859"/>
              <a:ext cx="286" cy="233"/>
            </a:xfrm>
            <a:prstGeom prst="rect">
              <a:avLst/>
            </a:prstGeom>
            <a:noFill/>
            <a:ln w="9525">
              <a:noFill/>
              <a:miter lim="800000"/>
              <a:headEnd/>
              <a:tailEnd/>
            </a:ln>
            <a:effectLst/>
          </p:spPr>
          <p:txBody>
            <a:bodyPr wrap="none">
              <a:spAutoFit/>
            </a:bodyPr>
            <a:lstStyle/>
            <a:p>
              <a:pPr algn="l"/>
              <a:r>
                <a:rPr lang="en-GB" b="1" dirty="0"/>
                <a:t>18</a:t>
              </a:r>
            </a:p>
          </p:txBody>
        </p:sp>
        <p:sp>
          <p:nvSpPr>
            <p:cNvPr id="1573983" name="Text Box 95"/>
            <p:cNvSpPr txBox="1">
              <a:spLocks noChangeArrowheads="1"/>
            </p:cNvSpPr>
            <p:nvPr/>
          </p:nvSpPr>
          <p:spPr bwMode="auto">
            <a:xfrm>
              <a:off x="4545" y="1858"/>
              <a:ext cx="286" cy="233"/>
            </a:xfrm>
            <a:prstGeom prst="rect">
              <a:avLst/>
            </a:prstGeom>
            <a:noFill/>
            <a:ln w="9525">
              <a:noFill/>
              <a:miter lim="800000"/>
              <a:headEnd/>
              <a:tailEnd/>
            </a:ln>
            <a:effectLst/>
          </p:spPr>
          <p:txBody>
            <a:bodyPr wrap="none">
              <a:spAutoFit/>
            </a:bodyPr>
            <a:lstStyle/>
            <a:p>
              <a:pPr algn="l"/>
              <a:r>
                <a:rPr lang="en-GB" b="1" dirty="0"/>
                <a:t>28</a:t>
              </a:r>
            </a:p>
          </p:txBody>
        </p:sp>
        <p:sp>
          <p:nvSpPr>
            <p:cNvPr id="1573984" name="Text Box 96"/>
            <p:cNvSpPr txBox="1">
              <a:spLocks noChangeArrowheads="1"/>
            </p:cNvSpPr>
            <p:nvPr/>
          </p:nvSpPr>
          <p:spPr bwMode="auto">
            <a:xfrm>
              <a:off x="4301" y="1859"/>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73985" name="Text Box 97"/>
            <p:cNvSpPr txBox="1">
              <a:spLocks noChangeArrowheads="1"/>
            </p:cNvSpPr>
            <p:nvPr/>
          </p:nvSpPr>
          <p:spPr bwMode="auto">
            <a:xfrm>
              <a:off x="4549" y="1519"/>
              <a:ext cx="286" cy="233"/>
            </a:xfrm>
            <a:prstGeom prst="rect">
              <a:avLst/>
            </a:prstGeom>
            <a:noFill/>
            <a:ln w="9525">
              <a:noFill/>
              <a:miter lim="800000"/>
              <a:headEnd/>
              <a:tailEnd/>
            </a:ln>
            <a:effectLst/>
          </p:spPr>
          <p:txBody>
            <a:bodyPr wrap="none">
              <a:spAutoFit/>
            </a:bodyPr>
            <a:lstStyle/>
            <a:p>
              <a:pPr algn="l"/>
              <a:r>
                <a:rPr lang="en-GB" b="1" dirty="0"/>
                <a:t>28</a:t>
              </a:r>
            </a:p>
          </p:txBody>
        </p:sp>
        <p:sp>
          <p:nvSpPr>
            <p:cNvPr id="1573986" name="Text Box 98"/>
            <p:cNvSpPr txBox="1">
              <a:spLocks noChangeArrowheads="1"/>
            </p:cNvSpPr>
            <p:nvPr/>
          </p:nvSpPr>
          <p:spPr bwMode="auto">
            <a:xfrm>
              <a:off x="5123" y="2125"/>
              <a:ext cx="286" cy="233"/>
            </a:xfrm>
            <a:prstGeom prst="rect">
              <a:avLst/>
            </a:prstGeom>
            <a:noFill/>
            <a:ln w="9525">
              <a:noFill/>
              <a:miter lim="800000"/>
              <a:headEnd/>
              <a:tailEnd/>
            </a:ln>
            <a:effectLst/>
          </p:spPr>
          <p:txBody>
            <a:bodyPr wrap="none">
              <a:spAutoFit/>
            </a:bodyPr>
            <a:lstStyle/>
            <a:p>
              <a:pPr algn="l"/>
              <a:r>
                <a:rPr lang="en-GB" b="1" dirty="0"/>
                <a:t>28</a:t>
              </a:r>
            </a:p>
          </p:txBody>
        </p:sp>
        <p:sp>
          <p:nvSpPr>
            <p:cNvPr id="1573987" name="Text Box 99"/>
            <p:cNvSpPr txBox="1">
              <a:spLocks noChangeArrowheads="1"/>
            </p:cNvSpPr>
            <p:nvPr/>
          </p:nvSpPr>
          <p:spPr bwMode="auto">
            <a:xfrm>
              <a:off x="5473" y="2125"/>
              <a:ext cx="206" cy="233"/>
            </a:xfrm>
            <a:prstGeom prst="rect">
              <a:avLst/>
            </a:prstGeom>
            <a:noFill/>
            <a:ln w="9525">
              <a:noFill/>
              <a:miter lim="800000"/>
              <a:headEnd/>
              <a:tailEnd/>
            </a:ln>
            <a:effectLst/>
          </p:spPr>
          <p:txBody>
            <a:bodyPr wrap="none">
              <a:spAutoFit/>
            </a:bodyPr>
            <a:lstStyle/>
            <a:p>
              <a:pPr algn="l"/>
              <a:r>
                <a:rPr lang="en-GB" b="1" dirty="0"/>
                <a:t>4</a:t>
              </a:r>
            </a:p>
          </p:txBody>
        </p:sp>
        <p:sp>
          <p:nvSpPr>
            <p:cNvPr id="1573988" name="Text Box 100"/>
            <p:cNvSpPr txBox="1">
              <a:spLocks noChangeArrowheads="1"/>
            </p:cNvSpPr>
            <p:nvPr/>
          </p:nvSpPr>
          <p:spPr bwMode="auto">
            <a:xfrm>
              <a:off x="5130" y="2465"/>
              <a:ext cx="286" cy="233"/>
            </a:xfrm>
            <a:prstGeom prst="rect">
              <a:avLst/>
            </a:prstGeom>
            <a:noFill/>
            <a:ln w="9525">
              <a:noFill/>
              <a:miter lim="800000"/>
              <a:headEnd/>
              <a:tailEnd/>
            </a:ln>
            <a:effectLst/>
          </p:spPr>
          <p:txBody>
            <a:bodyPr wrap="none">
              <a:spAutoFit/>
            </a:bodyPr>
            <a:lstStyle/>
            <a:p>
              <a:pPr algn="l"/>
              <a:r>
                <a:rPr lang="en-GB" b="1" dirty="0"/>
                <a:t>28</a:t>
              </a:r>
            </a:p>
          </p:txBody>
        </p:sp>
        <p:sp>
          <p:nvSpPr>
            <p:cNvPr id="1573989" name="Text Box 101"/>
            <p:cNvSpPr txBox="1">
              <a:spLocks noChangeArrowheads="1"/>
            </p:cNvSpPr>
            <p:nvPr/>
          </p:nvSpPr>
          <p:spPr bwMode="auto">
            <a:xfrm>
              <a:off x="5746" y="2465"/>
              <a:ext cx="286" cy="233"/>
            </a:xfrm>
            <a:prstGeom prst="rect">
              <a:avLst/>
            </a:prstGeom>
            <a:noFill/>
            <a:ln w="9525">
              <a:noFill/>
              <a:miter lim="800000"/>
              <a:headEnd/>
              <a:tailEnd/>
            </a:ln>
            <a:effectLst/>
          </p:spPr>
          <p:txBody>
            <a:bodyPr wrap="none">
              <a:spAutoFit/>
            </a:bodyPr>
            <a:lstStyle/>
            <a:p>
              <a:pPr algn="l"/>
              <a:r>
                <a:rPr lang="en-GB" b="1" dirty="0"/>
                <a:t>32</a:t>
              </a:r>
            </a:p>
          </p:txBody>
        </p:sp>
        <p:sp>
          <p:nvSpPr>
            <p:cNvPr id="1573990" name="Text Box 102"/>
            <p:cNvSpPr txBox="1">
              <a:spLocks noChangeArrowheads="1"/>
            </p:cNvSpPr>
            <p:nvPr/>
          </p:nvSpPr>
          <p:spPr bwMode="auto">
            <a:xfrm>
              <a:off x="5473" y="2465"/>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73991" name="Text Box 103"/>
            <p:cNvSpPr txBox="1">
              <a:spLocks noChangeArrowheads="1"/>
            </p:cNvSpPr>
            <p:nvPr/>
          </p:nvSpPr>
          <p:spPr bwMode="auto">
            <a:xfrm>
              <a:off x="5740" y="2125"/>
              <a:ext cx="286" cy="233"/>
            </a:xfrm>
            <a:prstGeom prst="rect">
              <a:avLst/>
            </a:prstGeom>
            <a:noFill/>
            <a:ln w="9525">
              <a:noFill/>
              <a:miter lim="800000"/>
              <a:headEnd/>
              <a:tailEnd/>
            </a:ln>
            <a:effectLst/>
          </p:spPr>
          <p:txBody>
            <a:bodyPr wrap="none">
              <a:spAutoFit/>
            </a:bodyPr>
            <a:lstStyle/>
            <a:p>
              <a:pPr algn="l"/>
              <a:r>
                <a:rPr lang="en-GB" b="1" dirty="0"/>
                <a:t>32</a:t>
              </a:r>
            </a:p>
          </p:txBody>
        </p:sp>
        <p:sp>
          <p:nvSpPr>
            <p:cNvPr id="1573992" name="Rectangle 104"/>
            <p:cNvSpPr>
              <a:spLocks noChangeArrowheads="1"/>
            </p:cNvSpPr>
            <p:nvPr/>
          </p:nvSpPr>
          <p:spPr bwMode="auto">
            <a:xfrm>
              <a:off x="1451" y="1551"/>
              <a:ext cx="909" cy="505"/>
            </a:xfrm>
            <a:prstGeom prst="rect">
              <a:avLst/>
            </a:prstGeom>
            <a:solidFill>
              <a:srgbClr val="FFCCCC"/>
            </a:solidFill>
            <a:ln w="9525">
              <a:solidFill>
                <a:schemeClr val="tx1"/>
              </a:solidFill>
              <a:miter lim="800000"/>
              <a:headEnd/>
              <a:tailEnd/>
            </a:ln>
            <a:effectLst/>
          </p:spPr>
          <p:txBody>
            <a:bodyPr wrap="none" anchor="ctr"/>
            <a:lstStyle/>
            <a:p>
              <a:endParaRPr lang="en-US" b="1" dirty="0"/>
            </a:p>
          </p:txBody>
        </p:sp>
        <p:sp>
          <p:nvSpPr>
            <p:cNvPr id="1573993" name="Line 105"/>
            <p:cNvSpPr>
              <a:spLocks noChangeShapeType="1"/>
            </p:cNvSpPr>
            <p:nvPr/>
          </p:nvSpPr>
          <p:spPr bwMode="auto">
            <a:xfrm>
              <a:off x="1738" y="1553"/>
              <a:ext cx="0" cy="167"/>
            </a:xfrm>
            <a:prstGeom prst="line">
              <a:avLst/>
            </a:prstGeom>
            <a:noFill/>
            <a:ln w="9525">
              <a:solidFill>
                <a:schemeClr val="tx1"/>
              </a:solidFill>
              <a:round/>
              <a:headEnd/>
              <a:tailEnd/>
            </a:ln>
            <a:effectLst/>
          </p:spPr>
          <p:txBody>
            <a:bodyPr wrap="none" anchor="ctr"/>
            <a:lstStyle/>
            <a:p>
              <a:endParaRPr lang="en-US" b="1" dirty="0"/>
            </a:p>
          </p:txBody>
        </p:sp>
        <p:sp>
          <p:nvSpPr>
            <p:cNvPr id="1573994" name="Line 106"/>
            <p:cNvSpPr>
              <a:spLocks noChangeShapeType="1"/>
            </p:cNvSpPr>
            <p:nvPr/>
          </p:nvSpPr>
          <p:spPr bwMode="auto">
            <a:xfrm>
              <a:off x="2063" y="1558"/>
              <a:ext cx="0" cy="167"/>
            </a:xfrm>
            <a:prstGeom prst="line">
              <a:avLst/>
            </a:prstGeom>
            <a:noFill/>
            <a:ln w="9525">
              <a:solidFill>
                <a:schemeClr val="tx1"/>
              </a:solidFill>
              <a:round/>
              <a:headEnd/>
              <a:tailEnd/>
            </a:ln>
            <a:effectLst/>
          </p:spPr>
          <p:txBody>
            <a:bodyPr wrap="none" anchor="ctr"/>
            <a:lstStyle/>
            <a:p>
              <a:endParaRPr lang="en-US" b="1" dirty="0"/>
            </a:p>
          </p:txBody>
        </p:sp>
        <p:sp>
          <p:nvSpPr>
            <p:cNvPr id="1573995" name="Line 107"/>
            <p:cNvSpPr>
              <a:spLocks noChangeShapeType="1"/>
            </p:cNvSpPr>
            <p:nvPr/>
          </p:nvSpPr>
          <p:spPr bwMode="auto">
            <a:xfrm>
              <a:off x="1738" y="1896"/>
              <a:ext cx="0" cy="167"/>
            </a:xfrm>
            <a:prstGeom prst="line">
              <a:avLst/>
            </a:prstGeom>
            <a:noFill/>
            <a:ln w="9525">
              <a:solidFill>
                <a:schemeClr val="tx1"/>
              </a:solidFill>
              <a:round/>
              <a:headEnd/>
              <a:tailEnd/>
            </a:ln>
            <a:effectLst/>
          </p:spPr>
          <p:txBody>
            <a:bodyPr wrap="none" anchor="ctr"/>
            <a:lstStyle/>
            <a:p>
              <a:endParaRPr lang="en-US" b="1" dirty="0"/>
            </a:p>
          </p:txBody>
        </p:sp>
        <p:sp>
          <p:nvSpPr>
            <p:cNvPr id="1573996" name="Line 108"/>
            <p:cNvSpPr>
              <a:spLocks noChangeShapeType="1"/>
            </p:cNvSpPr>
            <p:nvPr/>
          </p:nvSpPr>
          <p:spPr bwMode="auto">
            <a:xfrm>
              <a:off x="2068" y="1892"/>
              <a:ext cx="0" cy="166"/>
            </a:xfrm>
            <a:prstGeom prst="line">
              <a:avLst/>
            </a:prstGeom>
            <a:noFill/>
            <a:ln w="9525">
              <a:solidFill>
                <a:schemeClr val="tx1"/>
              </a:solidFill>
              <a:round/>
              <a:headEnd/>
              <a:tailEnd/>
            </a:ln>
            <a:effectLst/>
          </p:spPr>
          <p:txBody>
            <a:bodyPr wrap="none" anchor="ctr"/>
            <a:lstStyle/>
            <a:p>
              <a:endParaRPr lang="en-US" b="1" dirty="0"/>
            </a:p>
          </p:txBody>
        </p:sp>
        <p:sp>
          <p:nvSpPr>
            <p:cNvPr id="1573997" name="Text Box 109"/>
            <p:cNvSpPr txBox="1">
              <a:spLocks noChangeArrowheads="1"/>
            </p:cNvSpPr>
            <p:nvPr/>
          </p:nvSpPr>
          <p:spPr bwMode="auto">
            <a:xfrm>
              <a:off x="1810" y="1676"/>
              <a:ext cx="126" cy="233"/>
            </a:xfrm>
            <a:prstGeom prst="rect">
              <a:avLst/>
            </a:prstGeom>
            <a:solidFill>
              <a:srgbClr val="FFCCCC"/>
            </a:solidFill>
            <a:ln w="9525">
              <a:noFill/>
              <a:miter lim="800000"/>
              <a:headEnd/>
              <a:tailEnd/>
            </a:ln>
            <a:effectLst/>
          </p:spPr>
          <p:txBody>
            <a:bodyPr wrap="none">
              <a:spAutoFit/>
            </a:bodyPr>
            <a:lstStyle/>
            <a:p>
              <a:pPr algn="l"/>
              <a:endParaRPr lang="en-US" b="1" dirty="0"/>
            </a:p>
          </p:txBody>
        </p:sp>
        <p:sp>
          <p:nvSpPr>
            <p:cNvPr id="1573998" name="Line 110"/>
            <p:cNvSpPr>
              <a:spLocks noChangeShapeType="1"/>
            </p:cNvSpPr>
            <p:nvPr/>
          </p:nvSpPr>
          <p:spPr bwMode="auto">
            <a:xfrm>
              <a:off x="1333" y="1826"/>
              <a:ext cx="117" cy="0"/>
            </a:xfrm>
            <a:prstGeom prst="line">
              <a:avLst/>
            </a:prstGeom>
            <a:noFill/>
            <a:ln w="38100" cmpd="dbl">
              <a:solidFill>
                <a:srgbClr val="FF0000"/>
              </a:solidFill>
              <a:round/>
              <a:headEnd/>
              <a:tailEnd type="triangle" w="med" len="med"/>
            </a:ln>
            <a:effectLst/>
          </p:spPr>
          <p:txBody>
            <a:bodyPr wrap="none" anchor="ctr"/>
            <a:lstStyle/>
            <a:p>
              <a:endParaRPr lang="en-US" b="1" dirty="0"/>
            </a:p>
          </p:txBody>
        </p:sp>
        <p:sp>
          <p:nvSpPr>
            <p:cNvPr id="1573999" name="Text Box 111"/>
            <p:cNvSpPr txBox="1">
              <a:spLocks noChangeArrowheads="1"/>
            </p:cNvSpPr>
            <p:nvPr/>
          </p:nvSpPr>
          <p:spPr bwMode="auto">
            <a:xfrm>
              <a:off x="1789" y="1705"/>
              <a:ext cx="215" cy="233"/>
            </a:xfrm>
            <a:prstGeom prst="rect">
              <a:avLst/>
            </a:prstGeom>
            <a:noFill/>
            <a:ln w="9525">
              <a:noFill/>
              <a:miter lim="800000"/>
              <a:headEnd/>
              <a:tailEnd/>
            </a:ln>
            <a:effectLst/>
          </p:spPr>
          <p:txBody>
            <a:bodyPr wrap="none">
              <a:spAutoFit/>
            </a:bodyPr>
            <a:lstStyle/>
            <a:p>
              <a:pPr algn="l"/>
              <a:r>
                <a:rPr lang="en-GB" b="1" dirty="0"/>
                <a:t>B</a:t>
              </a:r>
            </a:p>
          </p:txBody>
        </p:sp>
        <p:sp>
          <p:nvSpPr>
            <p:cNvPr id="1574000" name="Text Box 112"/>
            <p:cNvSpPr txBox="1">
              <a:spLocks noChangeArrowheads="1"/>
            </p:cNvSpPr>
            <p:nvPr/>
          </p:nvSpPr>
          <p:spPr bwMode="auto">
            <a:xfrm>
              <a:off x="1488" y="1519"/>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74001" name="Text Box 113"/>
            <p:cNvSpPr txBox="1">
              <a:spLocks noChangeArrowheads="1"/>
            </p:cNvSpPr>
            <p:nvPr/>
          </p:nvSpPr>
          <p:spPr bwMode="auto">
            <a:xfrm>
              <a:off x="1799" y="1532"/>
              <a:ext cx="206" cy="233"/>
            </a:xfrm>
            <a:prstGeom prst="rect">
              <a:avLst/>
            </a:prstGeom>
            <a:noFill/>
            <a:ln w="9525">
              <a:noFill/>
              <a:miter lim="800000"/>
              <a:headEnd/>
              <a:tailEnd/>
            </a:ln>
            <a:effectLst/>
          </p:spPr>
          <p:txBody>
            <a:bodyPr wrap="none">
              <a:spAutoFit/>
            </a:bodyPr>
            <a:lstStyle/>
            <a:p>
              <a:pPr algn="l"/>
              <a:r>
                <a:rPr lang="en-GB" b="1" dirty="0"/>
                <a:t>6</a:t>
              </a:r>
            </a:p>
          </p:txBody>
        </p:sp>
        <p:sp>
          <p:nvSpPr>
            <p:cNvPr id="1574002" name="Text Box 114"/>
            <p:cNvSpPr txBox="1">
              <a:spLocks noChangeArrowheads="1"/>
            </p:cNvSpPr>
            <p:nvPr/>
          </p:nvSpPr>
          <p:spPr bwMode="auto">
            <a:xfrm>
              <a:off x="1485" y="1859"/>
              <a:ext cx="206" cy="233"/>
            </a:xfrm>
            <a:prstGeom prst="rect">
              <a:avLst/>
            </a:prstGeom>
            <a:noFill/>
            <a:ln w="9525">
              <a:noFill/>
              <a:miter lim="800000"/>
              <a:headEnd/>
              <a:tailEnd/>
            </a:ln>
            <a:effectLst/>
          </p:spPr>
          <p:txBody>
            <a:bodyPr wrap="none">
              <a:spAutoFit/>
            </a:bodyPr>
            <a:lstStyle/>
            <a:p>
              <a:pPr algn="l"/>
              <a:r>
                <a:rPr lang="en-GB" b="1" dirty="0"/>
                <a:t>3</a:t>
              </a:r>
            </a:p>
          </p:txBody>
        </p:sp>
        <p:sp>
          <p:nvSpPr>
            <p:cNvPr id="1574003" name="Text Box 115"/>
            <p:cNvSpPr txBox="1">
              <a:spLocks noChangeArrowheads="1"/>
            </p:cNvSpPr>
            <p:nvPr/>
          </p:nvSpPr>
          <p:spPr bwMode="auto">
            <a:xfrm>
              <a:off x="2102" y="1858"/>
              <a:ext cx="206" cy="233"/>
            </a:xfrm>
            <a:prstGeom prst="rect">
              <a:avLst/>
            </a:prstGeom>
            <a:noFill/>
            <a:ln w="9525">
              <a:noFill/>
              <a:miter lim="800000"/>
              <a:headEnd/>
              <a:tailEnd/>
            </a:ln>
            <a:effectLst/>
          </p:spPr>
          <p:txBody>
            <a:bodyPr wrap="none">
              <a:spAutoFit/>
            </a:bodyPr>
            <a:lstStyle/>
            <a:p>
              <a:pPr algn="l"/>
              <a:r>
                <a:rPr lang="en-GB" b="1" dirty="0"/>
                <a:t>9</a:t>
              </a:r>
            </a:p>
          </p:txBody>
        </p:sp>
        <p:sp>
          <p:nvSpPr>
            <p:cNvPr id="1574004" name="Text Box 116"/>
            <p:cNvSpPr txBox="1">
              <a:spLocks noChangeArrowheads="1"/>
            </p:cNvSpPr>
            <p:nvPr/>
          </p:nvSpPr>
          <p:spPr bwMode="auto">
            <a:xfrm>
              <a:off x="1799" y="1859"/>
              <a:ext cx="206" cy="233"/>
            </a:xfrm>
            <a:prstGeom prst="rect">
              <a:avLst/>
            </a:prstGeom>
            <a:noFill/>
            <a:ln w="9525">
              <a:noFill/>
              <a:miter lim="800000"/>
              <a:headEnd/>
              <a:tailEnd/>
            </a:ln>
            <a:effectLst/>
          </p:spPr>
          <p:txBody>
            <a:bodyPr wrap="none">
              <a:spAutoFit/>
            </a:bodyPr>
            <a:lstStyle/>
            <a:p>
              <a:pPr algn="l"/>
              <a:r>
                <a:rPr lang="en-GB" b="1" dirty="0"/>
                <a:t>0</a:t>
              </a:r>
            </a:p>
          </p:txBody>
        </p:sp>
        <p:sp>
          <p:nvSpPr>
            <p:cNvPr id="1574005" name="Text Box 117"/>
            <p:cNvSpPr txBox="1">
              <a:spLocks noChangeArrowheads="1"/>
            </p:cNvSpPr>
            <p:nvPr/>
          </p:nvSpPr>
          <p:spPr bwMode="auto">
            <a:xfrm>
              <a:off x="2096" y="1519"/>
              <a:ext cx="206" cy="233"/>
            </a:xfrm>
            <a:prstGeom prst="rect">
              <a:avLst/>
            </a:prstGeom>
            <a:noFill/>
            <a:ln w="9525">
              <a:noFill/>
              <a:miter lim="800000"/>
              <a:headEnd/>
              <a:tailEnd/>
            </a:ln>
            <a:effectLst/>
          </p:spPr>
          <p:txBody>
            <a:bodyPr wrap="none">
              <a:spAutoFit/>
            </a:bodyPr>
            <a:lstStyle/>
            <a:p>
              <a:pPr algn="l"/>
              <a:r>
                <a:rPr lang="en-GB" b="1" dirty="0"/>
                <a:t>9</a:t>
              </a:r>
            </a:p>
          </p:txBody>
        </p:sp>
        <p:sp>
          <p:nvSpPr>
            <p:cNvPr id="1574006" name="Line 118"/>
            <p:cNvSpPr>
              <a:spLocks noChangeShapeType="1"/>
            </p:cNvSpPr>
            <p:nvPr/>
          </p:nvSpPr>
          <p:spPr bwMode="auto">
            <a:xfrm>
              <a:off x="1451" y="1724"/>
              <a:ext cx="909" cy="0"/>
            </a:xfrm>
            <a:prstGeom prst="line">
              <a:avLst/>
            </a:prstGeom>
            <a:noFill/>
            <a:ln w="9525">
              <a:solidFill>
                <a:schemeClr val="tx1"/>
              </a:solidFill>
              <a:round/>
              <a:headEnd/>
              <a:tailEnd/>
            </a:ln>
            <a:effectLst/>
          </p:spPr>
          <p:txBody>
            <a:bodyPr wrap="none" anchor="ctr"/>
            <a:lstStyle/>
            <a:p>
              <a:endParaRPr lang="en-US" b="1" dirty="0"/>
            </a:p>
          </p:txBody>
        </p:sp>
        <p:sp>
          <p:nvSpPr>
            <p:cNvPr id="1574007" name="Line 119"/>
            <p:cNvSpPr>
              <a:spLocks noChangeShapeType="1"/>
            </p:cNvSpPr>
            <p:nvPr/>
          </p:nvSpPr>
          <p:spPr bwMode="auto">
            <a:xfrm>
              <a:off x="1458" y="1893"/>
              <a:ext cx="909" cy="0"/>
            </a:xfrm>
            <a:prstGeom prst="line">
              <a:avLst/>
            </a:prstGeom>
            <a:noFill/>
            <a:ln w="9525">
              <a:solidFill>
                <a:schemeClr val="tx1"/>
              </a:solidFill>
              <a:round/>
              <a:headEnd/>
              <a:tailEnd/>
            </a:ln>
            <a:effectLst/>
          </p:spPr>
          <p:txBody>
            <a:bodyPr wrap="none" anchor="ctr"/>
            <a:lstStyle/>
            <a:p>
              <a:endParaRPr lang="en-US" b="1" dirty="0"/>
            </a:p>
          </p:txBody>
        </p:sp>
      </p:grpSp>
      <p:grpSp>
        <p:nvGrpSpPr>
          <p:cNvPr id="9" name="Group 198"/>
          <p:cNvGrpSpPr>
            <a:grpSpLocks/>
          </p:cNvGrpSpPr>
          <p:nvPr/>
        </p:nvGrpSpPr>
        <p:grpSpPr bwMode="auto">
          <a:xfrm>
            <a:off x="5389012" y="1088571"/>
            <a:ext cx="3641094" cy="1719037"/>
            <a:chOff x="1220" y="901"/>
            <a:chExt cx="4445" cy="2795"/>
          </a:xfrm>
        </p:grpSpPr>
        <p:sp>
          <p:nvSpPr>
            <p:cNvPr id="1574087" name="Rectangle 199"/>
            <p:cNvSpPr>
              <a:spLocks noChangeArrowheads="1"/>
            </p:cNvSpPr>
            <p:nvPr/>
          </p:nvSpPr>
          <p:spPr bwMode="auto">
            <a:xfrm>
              <a:off x="1724" y="1372"/>
              <a:ext cx="0" cy="200"/>
            </a:xfrm>
            <a:prstGeom prst="rect">
              <a:avLst/>
            </a:prstGeom>
            <a:noFill/>
            <a:ln w="9525">
              <a:noFill/>
              <a:miter lim="800000"/>
              <a:headEnd/>
              <a:tailEnd/>
            </a:ln>
          </p:spPr>
          <p:txBody>
            <a:bodyPr wrap="none" lIns="0" tIns="0" rIns="0" bIns="0">
              <a:spAutoFit/>
            </a:bodyPr>
            <a:lstStyle/>
            <a:p>
              <a:pPr algn="l"/>
              <a:endParaRPr lang="en-US" sz="800" dirty="0">
                <a:latin typeface="Times New Roman" pitchFamily="18" charset="0"/>
              </a:endParaRPr>
            </a:p>
          </p:txBody>
        </p:sp>
        <p:sp>
          <p:nvSpPr>
            <p:cNvPr id="1574088" name="Rectangle 200"/>
            <p:cNvSpPr>
              <a:spLocks noChangeArrowheads="1"/>
            </p:cNvSpPr>
            <p:nvPr/>
          </p:nvSpPr>
          <p:spPr bwMode="auto">
            <a:xfrm>
              <a:off x="1658" y="946"/>
              <a:ext cx="5" cy="5"/>
            </a:xfrm>
            <a:prstGeom prst="rect">
              <a:avLst/>
            </a:prstGeom>
            <a:solidFill>
              <a:srgbClr val="000000"/>
            </a:solidFill>
            <a:ln w="9525">
              <a:noFill/>
              <a:miter lim="800000"/>
              <a:headEnd/>
              <a:tailEnd/>
            </a:ln>
          </p:spPr>
          <p:txBody>
            <a:bodyPr/>
            <a:lstStyle/>
            <a:p>
              <a:endParaRPr lang="en-US" dirty="0"/>
            </a:p>
          </p:txBody>
        </p:sp>
        <p:sp>
          <p:nvSpPr>
            <p:cNvPr id="1574089" name="Rectangle 201"/>
            <p:cNvSpPr>
              <a:spLocks noChangeArrowheads="1"/>
            </p:cNvSpPr>
            <p:nvPr/>
          </p:nvSpPr>
          <p:spPr bwMode="auto">
            <a:xfrm>
              <a:off x="1658" y="946"/>
              <a:ext cx="5" cy="5"/>
            </a:xfrm>
            <a:prstGeom prst="rect">
              <a:avLst/>
            </a:prstGeom>
            <a:solidFill>
              <a:srgbClr val="000000"/>
            </a:solidFill>
            <a:ln w="9525">
              <a:noFill/>
              <a:miter lim="800000"/>
              <a:headEnd/>
              <a:tailEnd/>
            </a:ln>
          </p:spPr>
          <p:txBody>
            <a:bodyPr/>
            <a:lstStyle/>
            <a:p>
              <a:endParaRPr lang="en-US" dirty="0"/>
            </a:p>
          </p:txBody>
        </p:sp>
        <p:sp>
          <p:nvSpPr>
            <p:cNvPr id="1574090" name="Rectangle 202"/>
            <p:cNvSpPr>
              <a:spLocks noChangeArrowheads="1"/>
            </p:cNvSpPr>
            <p:nvPr/>
          </p:nvSpPr>
          <p:spPr bwMode="auto">
            <a:xfrm>
              <a:off x="1658" y="1583"/>
              <a:ext cx="5" cy="5"/>
            </a:xfrm>
            <a:prstGeom prst="rect">
              <a:avLst/>
            </a:prstGeom>
            <a:solidFill>
              <a:srgbClr val="000000"/>
            </a:solidFill>
            <a:ln w="9525">
              <a:noFill/>
              <a:miter lim="800000"/>
              <a:headEnd/>
              <a:tailEnd/>
            </a:ln>
          </p:spPr>
          <p:txBody>
            <a:bodyPr/>
            <a:lstStyle/>
            <a:p>
              <a:endParaRPr lang="en-US" dirty="0"/>
            </a:p>
          </p:txBody>
        </p:sp>
        <p:sp>
          <p:nvSpPr>
            <p:cNvPr id="1574091" name="Rectangle 203"/>
            <p:cNvSpPr>
              <a:spLocks noChangeArrowheads="1"/>
            </p:cNvSpPr>
            <p:nvPr/>
          </p:nvSpPr>
          <p:spPr bwMode="auto">
            <a:xfrm>
              <a:off x="3235" y="1583"/>
              <a:ext cx="5" cy="5"/>
            </a:xfrm>
            <a:prstGeom prst="rect">
              <a:avLst/>
            </a:prstGeom>
            <a:solidFill>
              <a:srgbClr val="000000"/>
            </a:solidFill>
            <a:ln w="9525">
              <a:noFill/>
              <a:miter lim="800000"/>
              <a:headEnd/>
              <a:tailEnd/>
            </a:ln>
          </p:spPr>
          <p:txBody>
            <a:bodyPr/>
            <a:lstStyle/>
            <a:p>
              <a:endParaRPr lang="en-US" dirty="0"/>
            </a:p>
          </p:txBody>
        </p:sp>
        <p:sp>
          <p:nvSpPr>
            <p:cNvPr id="1574092" name="Rectangle 204"/>
            <p:cNvSpPr>
              <a:spLocks noChangeArrowheads="1"/>
            </p:cNvSpPr>
            <p:nvPr/>
          </p:nvSpPr>
          <p:spPr bwMode="auto">
            <a:xfrm>
              <a:off x="4020" y="1583"/>
              <a:ext cx="7" cy="5"/>
            </a:xfrm>
            <a:prstGeom prst="rect">
              <a:avLst/>
            </a:prstGeom>
            <a:solidFill>
              <a:srgbClr val="000000"/>
            </a:solidFill>
            <a:ln w="9525">
              <a:noFill/>
              <a:miter lim="800000"/>
              <a:headEnd/>
              <a:tailEnd/>
            </a:ln>
          </p:spPr>
          <p:txBody>
            <a:bodyPr/>
            <a:lstStyle/>
            <a:p>
              <a:endParaRPr lang="en-US" dirty="0"/>
            </a:p>
          </p:txBody>
        </p:sp>
        <p:sp>
          <p:nvSpPr>
            <p:cNvPr id="1574093" name="Rectangle 205"/>
            <p:cNvSpPr>
              <a:spLocks noChangeArrowheads="1"/>
            </p:cNvSpPr>
            <p:nvPr/>
          </p:nvSpPr>
          <p:spPr bwMode="auto">
            <a:xfrm>
              <a:off x="1663" y="2232"/>
              <a:ext cx="783" cy="3"/>
            </a:xfrm>
            <a:prstGeom prst="rect">
              <a:avLst/>
            </a:prstGeom>
            <a:solidFill>
              <a:srgbClr val="DFDFDF"/>
            </a:solidFill>
            <a:ln w="9525">
              <a:noFill/>
              <a:miter lim="800000"/>
              <a:headEnd/>
              <a:tailEnd/>
            </a:ln>
          </p:spPr>
          <p:txBody>
            <a:bodyPr/>
            <a:lstStyle/>
            <a:p>
              <a:endParaRPr lang="en-US" dirty="0"/>
            </a:p>
          </p:txBody>
        </p:sp>
        <p:sp>
          <p:nvSpPr>
            <p:cNvPr id="1574094" name="Rectangle 206"/>
            <p:cNvSpPr>
              <a:spLocks noChangeArrowheads="1"/>
            </p:cNvSpPr>
            <p:nvPr/>
          </p:nvSpPr>
          <p:spPr bwMode="auto">
            <a:xfrm>
              <a:off x="2446" y="2232"/>
              <a:ext cx="6" cy="6"/>
            </a:xfrm>
            <a:prstGeom prst="rect">
              <a:avLst/>
            </a:prstGeom>
            <a:solidFill>
              <a:srgbClr val="000000"/>
            </a:solidFill>
            <a:ln w="9525">
              <a:noFill/>
              <a:miter lim="800000"/>
              <a:headEnd/>
              <a:tailEnd/>
            </a:ln>
          </p:spPr>
          <p:txBody>
            <a:bodyPr/>
            <a:lstStyle/>
            <a:p>
              <a:endParaRPr lang="en-US" dirty="0"/>
            </a:p>
          </p:txBody>
        </p:sp>
        <p:sp>
          <p:nvSpPr>
            <p:cNvPr id="1574095" name="Rectangle 207"/>
            <p:cNvSpPr>
              <a:spLocks noChangeArrowheads="1"/>
            </p:cNvSpPr>
            <p:nvPr/>
          </p:nvSpPr>
          <p:spPr bwMode="auto">
            <a:xfrm>
              <a:off x="3235" y="2232"/>
              <a:ext cx="5" cy="6"/>
            </a:xfrm>
            <a:prstGeom prst="rect">
              <a:avLst/>
            </a:prstGeom>
            <a:solidFill>
              <a:srgbClr val="000000"/>
            </a:solidFill>
            <a:ln w="9525">
              <a:noFill/>
              <a:miter lim="800000"/>
              <a:headEnd/>
              <a:tailEnd/>
            </a:ln>
          </p:spPr>
          <p:txBody>
            <a:bodyPr/>
            <a:lstStyle/>
            <a:p>
              <a:endParaRPr lang="en-US" dirty="0"/>
            </a:p>
          </p:txBody>
        </p:sp>
        <p:sp>
          <p:nvSpPr>
            <p:cNvPr id="1574096" name="Rectangle 208"/>
            <p:cNvSpPr>
              <a:spLocks noChangeArrowheads="1"/>
            </p:cNvSpPr>
            <p:nvPr/>
          </p:nvSpPr>
          <p:spPr bwMode="auto">
            <a:xfrm>
              <a:off x="3235" y="3314"/>
              <a:ext cx="5" cy="5"/>
            </a:xfrm>
            <a:prstGeom prst="rect">
              <a:avLst/>
            </a:prstGeom>
            <a:solidFill>
              <a:srgbClr val="000000"/>
            </a:solidFill>
            <a:ln w="9525">
              <a:noFill/>
              <a:miter lim="800000"/>
              <a:headEnd/>
              <a:tailEnd/>
            </a:ln>
          </p:spPr>
          <p:txBody>
            <a:bodyPr/>
            <a:lstStyle/>
            <a:p>
              <a:endParaRPr lang="en-US" dirty="0"/>
            </a:p>
          </p:txBody>
        </p:sp>
        <p:sp>
          <p:nvSpPr>
            <p:cNvPr id="1574097" name="Rectangle 209"/>
            <p:cNvSpPr>
              <a:spLocks noChangeArrowheads="1"/>
            </p:cNvSpPr>
            <p:nvPr/>
          </p:nvSpPr>
          <p:spPr bwMode="auto">
            <a:xfrm>
              <a:off x="5575" y="1621"/>
              <a:ext cx="5" cy="5"/>
            </a:xfrm>
            <a:prstGeom prst="rect">
              <a:avLst/>
            </a:prstGeom>
            <a:solidFill>
              <a:srgbClr val="000000"/>
            </a:solidFill>
            <a:ln w="9525">
              <a:noFill/>
              <a:miter lim="800000"/>
              <a:headEnd/>
              <a:tailEnd/>
            </a:ln>
          </p:spPr>
          <p:txBody>
            <a:bodyPr/>
            <a:lstStyle/>
            <a:p>
              <a:endParaRPr lang="en-US" dirty="0"/>
            </a:p>
          </p:txBody>
        </p:sp>
        <p:sp>
          <p:nvSpPr>
            <p:cNvPr id="1574098" name="Rectangle 210"/>
            <p:cNvSpPr>
              <a:spLocks noChangeArrowheads="1"/>
            </p:cNvSpPr>
            <p:nvPr/>
          </p:nvSpPr>
          <p:spPr bwMode="auto">
            <a:xfrm>
              <a:off x="1567" y="2959"/>
              <a:ext cx="814" cy="2"/>
            </a:xfrm>
            <a:prstGeom prst="rect">
              <a:avLst/>
            </a:prstGeom>
            <a:solidFill>
              <a:srgbClr val="DFDFDF"/>
            </a:solidFill>
            <a:ln w="9525">
              <a:noFill/>
              <a:miter lim="800000"/>
              <a:headEnd/>
              <a:tailEnd/>
            </a:ln>
          </p:spPr>
          <p:txBody>
            <a:bodyPr/>
            <a:lstStyle/>
            <a:p>
              <a:endParaRPr lang="en-US" dirty="0"/>
            </a:p>
          </p:txBody>
        </p:sp>
        <p:sp>
          <p:nvSpPr>
            <p:cNvPr id="1574099" name="Rectangle 211"/>
            <p:cNvSpPr>
              <a:spLocks noChangeArrowheads="1"/>
            </p:cNvSpPr>
            <p:nvPr/>
          </p:nvSpPr>
          <p:spPr bwMode="auto">
            <a:xfrm>
              <a:off x="2381" y="2724"/>
              <a:ext cx="6" cy="5"/>
            </a:xfrm>
            <a:prstGeom prst="rect">
              <a:avLst/>
            </a:prstGeom>
            <a:solidFill>
              <a:srgbClr val="000000"/>
            </a:solidFill>
            <a:ln w="9525">
              <a:noFill/>
              <a:miter lim="800000"/>
              <a:headEnd/>
              <a:tailEnd/>
            </a:ln>
          </p:spPr>
          <p:txBody>
            <a:bodyPr/>
            <a:lstStyle/>
            <a:p>
              <a:endParaRPr lang="en-US" dirty="0"/>
            </a:p>
          </p:txBody>
        </p:sp>
        <p:sp>
          <p:nvSpPr>
            <p:cNvPr id="1574100" name="Rectangle 212"/>
            <p:cNvSpPr>
              <a:spLocks noChangeArrowheads="1"/>
            </p:cNvSpPr>
            <p:nvPr/>
          </p:nvSpPr>
          <p:spPr bwMode="auto">
            <a:xfrm>
              <a:off x="2381" y="2959"/>
              <a:ext cx="6" cy="5"/>
            </a:xfrm>
            <a:prstGeom prst="rect">
              <a:avLst/>
            </a:prstGeom>
            <a:solidFill>
              <a:srgbClr val="000000"/>
            </a:solidFill>
            <a:ln w="9525">
              <a:noFill/>
              <a:miter lim="800000"/>
              <a:headEnd/>
              <a:tailEnd/>
            </a:ln>
          </p:spPr>
          <p:txBody>
            <a:bodyPr/>
            <a:lstStyle/>
            <a:p>
              <a:endParaRPr lang="en-US" dirty="0"/>
            </a:p>
          </p:txBody>
        </p:sp>
        <p:sp>
          <p:nvSpPr>
            <p:cNvPr id="1574101" name="Rectangle 213"/>
            <p:cNvSpPr>
              <a:spLocks noChangeArrowheads="1"/>
            </p:cNvSpPr>
            <p:nvPr/>
          </p:nvSpPr>
          <p:spPr bwMode="auto">
            <a:xfrm>
              <a:off x="1567" y="3431"/>
              <a:ext cx="814" cy="2"/>
            </a:xfrm>
            <a:prstGeom prst="rect">
              <a:avLst/>
            </a:prstGeom>
            <a:solidFill>
              <a:srgbClr val="DFDFDF"/>
            </a:solidFill>
            <a:ln w="9525">
              <a:noFill/>
              <a:miter lim="800000"/>
              <a:headEnd/>
              <a:tailEnd/>
            </a:ln>
          </p:spPr>
          <p:txBody>
            <a:bodyPr/>
            <a:lstStyle/>
            <a:p>
              <a:endParaRPr lang="en-US" dirty="0"/>
            </a:p>
          </p:txBody>
        </p:sp>
        <p:sp>
          <p:nvSpPr>
            <p:cNvPr id="1574102" name="Rectangle 214"/>
            <p:cNvSpPr>
              <a:spLocks noChangeArrowheads="1"/>
            </p:cNvSpPr>
            <p:nvPr/>
          </p:nvSpPr>
          <p:spPr bwMode="auto">
            <a:xfrm>
              <a:off x="3201" y="3196"/>
              <a:ext cx="6" cy="6"/>
            </a:xfrm>
            <a:prstGeom prst="rect">
              <a:avLst/>
            </a:prstGeom>
            <a:solidFill>
              <a:srgbClr val="000000"/>
            </a:solidFill>
            <a:ln w="9525">
              <a:noFill/>
              <a:miter lim="800000"/>
              <a:headEnd/>
              <a:tailEnd/>
            </a:ln>
          </p:spPr>
          <p:txBody>
            <a:bodyPr/>
            <a:lstStyle/>
            <a:p>
              <a:endParaRPr lang="en-US" dirty="0"/>
            </a:p>
          </p:txBody>
        </p:sp>
        <p:sp>
          <p:nvSpPr>
            <p:cNvPr id="1574103" name="Rectangle 215"/>
            <p:cNvSpPr>
              <a:spLocks noChangeArrowheads="1"/>
            </p:cNvSpPr>
            <p:nvPr/>
          </p:nvSpPr>
          <p:spPr bwMode="auto">
            <a:xfrm>
              <a:off x="4018" y="3196"/>
              <a:ext cx="7" cy="6"/>
            </a:xfrm>
            <a:prstGeom prst="rect">
              <a:avLst/>
            </a:prstGeom>
            <a:solidFill>
              <a:srgbClr val="000000"/>
            </a:solidFill>
            <a:ln w="9525">
              <a:noFill/>
              <a:miter lim="800000"/>
              <a:headEnd/>
              <a:tailEnd/>
            </a:ln>
          </p:spPr>
          <p:txBody>
            <a:bodyPr/>
            <a:lstStyle/>
            <a:p>
              <a:endParaRPr lang="en-US" dirty="0"/>
            </a:p>
          </p:txBody>
        </p:sp>
        <p:sp>
          <p:nvSpPr>
            <p:cNvPr id="1574104" name="Rectangle 216"/>
            <p:cNvSpPr>
              <a:spLocks noChangeArrowheads="1"/>
            </p:cNvSpPr>
            <p:nvPr/>
          </p:nvSpPr>
          <p:spPr bwMode="auto">
            <a:xfrm>
              <a:off x="5659" y="3196"/>
              <a:ext cx="6" cy="6"/>
            </a:xfrm>
            <a:prstGeom prst="rect">
              <a:avLst/>
            </a:prstGeom>
            <a:solidFill>
              <a:srgbClr val="000000"/>
            </a:solidFill>
            <a:ln w="9525">
              <a:noFill/>
              <a:miter lim="800000"/>
              <a:headEnd/>
              <a:tailEnd/>
            </a:ln>
          </p:spPr>
          <p:txBody>
            <a:bodyPr/>
            <a:lstStyle/>
            <a:p>
              <a:endParaRPr lang="en-US" dirty="0"/>
            </a:p>
          </p:txBody>
        </p:sp>
        <p:sp>
          <p:nvSpPr>
            <p:cNvPr id="1574105" name="Rectangle 217"/>
            <p:cNvSpPr>
              <a:spLocks noChangeArrowheads="1"/>
            </p:cNvSpPr>
            <p:nvPr/>
          </p:nvSpPr>
          <p:spPr bwMode="auto">
            <a:xfrm>
              <a:off x="1561" y="3431"/>
              <a:ext cx="6" cy="6"/>
            </a:xfrm>
            <a:prstGeom prst="rect">
              <a:avLst/>
            </a:prstGeom>
            <a:solidFill>
              <a:srgbClr val="000000"/>
            </a:solidFill>
            <a:ln w="9525">
              <a:noFill/>
              <a:miter lim="800000"/>
              <a:headEnd/>
              <a:tailEnd/>
            </a:ln>
          </p:spPr>
          <p:txBody>
            <a:bodyPr/>
            <a:lstStyle/>
            <a:p>
              <a:endParaRPr lang="en-US" dirty="0"/>
            </a:p>
          </p:txBody>
        </p:sp>
        <p:sp>
          <p:nvSpPr>
            <p:cNvPr id="1574106" name="Rectangle 218"/>
            <p:cNvSpPr>
              <a:spLocks noChangeArrowheads="1"/>
            </p:cNvSpPr>
            <p:nvPr/>
          </p:nvSpPr>
          <p:spPr bwMode="auto">
            <a:xfrm>
              <a:off x="1561" y="3669"/>
              <a:ext cx="6" cy="5"/>
            </a:xfrm>
            <a:prstGeom prst="rect">
              <a:avLst/>
            </a:prstGeom>
            <a:solidFill>
              <a:srgbClr val="000000"/>
            </a:solidFill>
            <a:ln w="9525">
              <a:noFill/>
              <a:miter lim="800000"/>
              <a:headEnd/>
              <a:tailEnd/>
            </a:ln>
          </p:spPr>
          <p:txBody>
            <a:bodyPr/>
            <a:lstStyle/>
            <a:p>
              <a:endParaRPr lang="en-US" dirty="0"/>
            </a:p>
          </p:txBody>
        </p:sp>
        <p:sp>
          <p:nvSpPr>
            <p:cNvPr id="1574107" name="Rectangle 219"/>
            <p:cNvSpPr>
              <a:spLocks noChangeArrowheads="1"/>
            </p:cNvSpPr>
            <p:nvPr/>
          </p:nvSpPr>
          <p:spPr bwMode="auto">
            <a:xfrm>
              <a:off x="1561" y="3669"/>
              <a:ext cx="6" cy="5"/>
            </a:xfrm>
            <a:prstGeom prst="rect">
              <a:avLst/>
            </a:prstGeom>
            <a:solidFill>
              <a:srgbClr val="000000"/>
            </a:solidFill>
            <a:ln w="9525">
              <a:noFill/>
              <a:miter lim="800000"/>
              <a:headEnd/>
              <a:tailEnd/>
            </a:ln>
          </p:spPr>
          <p:txBody>
            <a:bodyPr/>
            <a:lstStyle/>
            <a:p>
              <a:endParaRPr lang="en-US" dirty="0"/>
            </a:p>
          </p:txBody>
        </p:sp>
        <p:sp>
          <p:nvSpPr>
            <p:cNvPr id="1574108" name="Rectangle 220"/>
            <p:cNvSpPr>
              <a:spLocks noChangeArrowheads="1"/>
            </p:cNvSpPr>
            <p:nvPr/>
          </p:nvSpPr>
          <p:spPr bwMode="auto">
            <a:xfrm>
              <a:off x="3716" y="3327"/>
              <a:ext cx="832" cy="369"/>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10</a:t>
              </a:r>
            </a:p>
          </p:txBody>
        </p:sp>
        <p:sp>
          <p:nvSpPr>
            <p:cNvPr id="1574109" name="Rectangle 221"/>
            <p:cNvSpPr>
              <a:spLocks noChangeArrowheads="1"/>
            </p:cNvSpPr>
            <p:nvPr/>
          </p:nvSpPr>
          <p:spPr bwMode="auto">
            <a:xfrm>
              <a:off x="2884" y="3327"/>
              <a:ext cx="832" cy="369"/>
            </a:xfrm>
            <a:prstGeom prst="rect">
              <a:avLst/>
            </a:prstGeom>
            <a:solidFill>
              <a:srgbClr val="FFFF99"/>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3</a:t>
              </a:r>
            </a:p>
          </p:txBody>
        </p:sp>
        <p:sp>
          <p:nvSpPr>
            <p:cNvPr id="1574110" name="Rectangle 222"/>
            <p:cNvSpPr>
              <a:spLocks noChangeArrowheads="1"/>
            </p:cNvSpPr>
            <p:nvPr/>
          </p:nvSpPr>
          <p:spPr bwMode="auto">
            <a:xfrm>
              <a:off x="2052" y="3327"/>
              <a:ext cx="832" cy="369"/>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2</a:t>
              </a:r>
            </a:p>
          </p:txBody>
        </p:sp>
        <p:sp>
          <p:nvSpPr>
            <p:cNvPr id="1574111" name="Rectangle 223"/>
            <p:cNvSpPr>
              <a:spLocks noChangeArrowheads="1"/>
            </p:cNvSpPr>
            <p:nvPr/>
          </p:nvSpPr>
          <p:spPr bwMode="auto">
            <a:xfrm>
              <a:off x="1220" y="3327"/>
              <a:ext cx="832" cy="369"/>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G</a:t>
              </a:r>
            </a:p>
          </p:txBody>
        </p:sp>
        <p:sp>
          <p:nvSpPr>
            <p:cNvPr id="1574112" name="Rectangle 224"/>
            <p:cNvSpPr>
              <a:spLocks noChangeArrowheads="1"/>
            </p:cNvSpPr>
            <p:nvPr/>
          </p:nvSpPr>
          <p:spPr bwMode="auto">
            <a:xfrm>
              <a:off x="3716" y="2981"/>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17</a:t>
              </a:r>
            </a:p>
          </p:txBody>
        </p:sp>
        <p:sp>
          <p:nvSpPr>
            <p:cNvPr id="1574113" name="Rectangle 225"/>
            <p:cNvSpPr>
              <a:spLocks noChangeArrowheads="1"/>
            </p:cNvSpPr>
            <p:nvPr/>
          </p:nvSpPr>
          <p:spPr bwMode="auto">
            <a:xfrm>
              <a:off x="2884" y="2981"/>
              <a:ext cx="832" cy="346"/>
            </a:xfrm>
            <a:prstGeom prst="rect">
              <a:avLst/>
            </a:prstGeom>
            <a:solidFill>
              <a:srgbClr val="FFFF99"/>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9</a:t>
              </a:r>
            </a:p>
          </p:txBody>
        </p:sp>
        <p:sp>
          <p:nvSpPr>
            <p:cNvPr id="1574114" name="Rectangle 226"/>
            <p:cNvSpPr>
              <a:spLocks noChangeArrowheads="1"/>
            </p:cNvSpPr>
            <p:nvPr/>
          </p:nvSpPr>
          <p:spPr bwMode="auto">
            <a:xfrm>
              <a:off x="2052" y="2981"/>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7</a:t>
              </a:r>
            </a:p>
          </p:txBody>
        </p:sp>
        <p:sp>
          <p:nvSpPr>
            <p:cNvPr id="1574115" name="Rectangle 227"/>
            <p:cNvSpPr>
              <a:spLocks noChangeArrowheads="1"/>
            </p:cNvSpPr>
            <p:nvPr/>
          </p:nvSpPr>
          <p:spPr bwMode="auto">
            <a:xfrm>
              <a:off x="1220" y="2981"/>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F</a:t>
              </a:r>
            </a:p>
          </p:txBody>
        </p:sp>
        <p:sp>
          <p:nvSpPr>
            <p:cNvPr id="1574116" name="Rectangle 228"/>
            <p:cNvSpPr>
              <a:spLocks noChangeArrowheads="1"/>
            </p:cNvSpPr>
            <p:nvPr/>
          </p:nvSpPr>
          <p:spPr bwMode="auto">
            <a:xfrm>
              <a:off x="3716" y="2634"/>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14</a:t>
              </a:r>
            </a:p>
          </p:txBody>
        </p:sp>
        <p:sp>
          <p:nvSpPr>
            <p:cNvPr id="1574117" name="Rectangle 229"/>
            <p:cNvSpPr>
              <a:spLocks noChangeArrowheads="1"/>
            </p:cNvSpPr>
            <p:nvPr/>
          </p:nvSpPr>
          <p:spPr bwMode="auto">
            <a:xfrm>
              <a:off x="2884" y="2634"/>
              <a:ext cx="832" cy="347"/>
            </a:xfrm>
            <a:prstGeom prst="rect">
              <a:avLst/>
            </a:prstGeom>
            <a:solidFill>
              <a:srgbClr val="FFFF99"/>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7</a:t>
              </a:r>
            </a:p>
          </p:txBody>
        </p:sp>
        <p:sp>
          <p:nvSpPr>
            <p:cNvPr id="1574118" name="Rectangle 230"/>
            <p:cNvSpPr>
              <a:spLocks noChangeArrowheads="1"/>
            </p:cNvSpPr>
            <p:nvPr/>
          </p:nvSpPr>
          <p:spPr bwMode="auto">
            <a:xfrm>
              <a:off x="2052" y="2634"/>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6</a:t>
              </a:r>
            </a:p>
          </p:txBody>
        </p:sp>
        <p:sp>
          <p:nvSpPr>
            <p:cNvPr id="1574119" name="Rectangle 231"/>
            <p:cNvSpPr>
              <a:spLocks noChangeArrowheads="1"/>
            </p:cNvSpPr>
            <p:nvPr/>
          </p:nvSpPr>
          <p:spPr bwMode="auto">
            <a:xfrm>
              <a:off x="1220" y="2634"/>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E</a:t>
              </a:r>
            </a:p>
          </p:txBody>
        </p:sp>
        <p:sp>
          <p:nvSpPr>
            <p:cNvPr id="1574120" name="Rectangle 232"/>
            <p:cNvSpPr>
              <a:spLocks noChangeArrowheads="1"/>
            </p:cNvSpPr>
            <p:nvPr/>
          </p:nvSpPr>
          <p:spPr bwMode="auto">
            <a:xfrm>
              <a:off x="3716" y="2288"/>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18</a:t>
              </a:r>
            </a:p>
          </p:txBody>
        </p:sp>
        <p:sp>
          <p:nvSpPr>
            <p:cNvPr id="1574121" name="Rectangle 233"/>
            <p:cNvSpPr>
              <a:spLocks noChangeArrowheads="1"/>
            </p:cNvSpPr>
            <p:nvPr/>
          </p:nvSpPr>
          <p:spPr bwMode="auto">
            <a:xfrm>
              <a:off x="2884" y="2288"/>
              <a:ext cx="832" cy="346"/>
            </a:xfrm>
            <a:prstGeom prst="rect">
              <a:avLst/>
            </a:prstGeom>
            <a:solidFill>
              <a:srgbClr val="FFFF99"/>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14</a:t>
              </a:r>
            </a:p>
          </p:txBody>
        </p:sp>
        <p:sp>
          <p:nvSpPr>
            <p:cNvPr id="1574122" name="Rectangle 234"/>
            <p:cNvSpPr>
              <a:spLocks noChangeArrowheads="1"/>
            </p:cNvSpPr>
            <p:nvPr/>
          </p:nvSpPr>
          <p:spPr bwMode="auto">
            <a:xfrm>
              <a:off x="2052" y="2288"/>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10</a:t>
              </a:r>
            </a:p>
          </p:txBody>
        </p:sp>
        <p:sp>
          <p:nvSpPr>
            <p:cNvPr id="1574123" name="Rectangle 235"/>
            <p:cNvSpPr>
              <a:spLocks noChangeArrowheads="1"/>
            </p:cNvSpPr>
            <p:nvPr/>
          </p:nvSpPr>
          <p:spPr bwMode="auto">
            <a:xfrm>
              <a:off x="1220" y="2288"/>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D</a:t>
              </a:r>
            </a:p>
          </p:txBody>
        </p:sp>
        <p:sp>
          <p:nvSpPr>
            <p:cNvPr id="1574124" name="Rectangle 236"/>
            <p:cNvSpPr>
              <a:spLocks noChangeArrowheads="1"/>
            </p:cNvSpPr>
            <p:nvPr/>
          </p:nvSpPr>
          <p:spPr bwMode="auto">
            <a:xfrm>
              <a:off x="3716" y="1941"/>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15</a:t>
              </a:r>
            </a:p>
          </p:txBody>
        </p:sp>
        <p:sp>
          <p:nvSpPr>
            <p:cNvPr id="1574125" name="Rectangle 237"/>
            <p:cNvSpPr>
              <a:spLocks noChangeArrowheads="1"/>
            </p:cNvSpPr>
            <p:nvPr/>
          </p:nvSpPr>
          <p:spPr bwMode="auto">
            <a:xfrm>
              <a:off x="2880" y="1941"/>
              <a:ext cx="832" cy="347"/>
            </a:xfrm>
            <a:prstGeom prst="rect">
              <a:avLst/>
            </a:prstGeom>
            <a:solidFill>
              <a:srgbClr val="FFFF99"/>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8</a:t>
              </a:r>
            </a:p>
          </p:txBody>
        </p:sp>
        <p:sp>
          <p:nvSpPr>
            <p:cNvPr id="1574126" name="Rectangle 238"/>
            <p:cNvSpPr>
              <a:spLocks noChangeArrowheads="1"/>
            </p:cNvSpPr>
            <p:nvPr/>
          </p:nvSpPr>
          <p:spPr bwMode="auto">
            <a:xfrm>
              <a:off x="2052" y="1941"/>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7</a:t>
              </a:r>
            </a:p>
          </p:txBody>
        </p:sp>
        <p:sp>
          <p:nvSpPr>
            <p:cNvPr id="1574127" name="Rectangle 239"/>
            <p:cNvSpPr>
              <a:spLocks noChangeArrowheads="1"/>
            </p:cNvSpPr>
            <p:nvPr/>
          </p:nvSpPr>
          <p:spPr bwMode="auto">
            <a:xfrm>
              <a:off x="1220" y="1941"/>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C</a:t>
              </a:r>
            </a:p>
          </p:txBody>
        </p:sp>
        <p:sp>
          <p:nvSpPr>
            <p:cNvPr id="1574128" name="Rectangle 240"/>
            <p:cNvSpPr>
              <a:spLocks noChangeArrowheads="1"/>
            </p:cNvSpPr>
            <p:nvPr/>
          </p:nvSpPr>
          <p:spPr bwMode="auto">
            <a:xfrm>
              <a:off x="3716" y="1594"/>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12</a:t>
              </a:r>
            </a:p>
          </p:txBody>
        </p:sp>
        <p:sp>
          <p:nvSpPr>
            <p:cNvPr id="1574129" name="Rectangle 241"/>
            <p:cNvSpPr>
              <a:spLocks noChangeArrowheads="1"/>
            </p:cNvSpPr>
            <p:nvPr/>
          </p:nvSpPr>
          <p:spPr bwMode="auto">
            <a:xfrm>
              <a:off x="2884" y="1594"/>
              <a:ext cx="832" cy="347"/>
            </a:xfrm>
            <a:prstGeom prst="rect">
              <a:avLst/>
            </a:prstGeom>
            <a:solidFill>
              <a:srgbClr val="FFFF99"/>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5</a:t>
              </a:r>
            </a:p>
          </p:txBody>
        </p:sp>
        <p:sp>
          <p:nvSpPr>
            <p:cNvPr id="1574130" name="Rectangle 242"/>
            <p:cNvSpPr>
              <a:spLocks noChangeArrowheads="1"/>
            </p:cNvSpPr>
            <p:nvPr/>
          </p:nvSpPr>
          <p:spPr bwMode="auto">
            <a:xfrm>
              <a:off x="2052" y="1594"/>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4</a:t>
              </a:r>
            </a:p>
          </p:txBody>
        </p:sp>
        <p:sp>
          <p:nvSpPr>
            <p:cNvPr id="1574131" name="Rectangle 243"/>
            <p:cNvSpPr>
              <a:spLocks noChangeArrowheads="1"/>
            </p:cNvSpPr>
            <p:nvPr/>
          </p:nvSpPr>
          <p:spPr bwMode="auto">
            <a:xfrm>
              <a:off x="1220" y="1594"/>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B</a:t>
              </a:r>
            </a:p>
          </p:txBody>
        </p:sp>
        <p:sp>
          <p:nvSpPr>
            <p:cNvPr id="1574132" name="Rectangle 244"/>
            <p:cNvSpPr>
              <a:spLocks noChangeArrowheads="1"/>
            </p:cNvSpPr>
            <p:nvPr/>
          </p:nvSpPr>
          <p:spPr bwMode="auto">
            <a:xfrm>
              <a:off x="3716" y="1248"/>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8</a:t>
              </a:r>
            </a:p>
          </p:txBody>
        </p:sp>
        <p:sp>
          <p:nvSpPr>
            <p:cNvPr id="1574133" name="Rectangle 245"/>
            <p:cNvSpPr>
              <a:spLocks noChangeArrowheads="1"/>
            </p:cNvSpPr>
            <p:nvPr/>
          </p:nvSpPr>
          <p:spPr bwMode="auto">
            <a:xfrm>
              <a:off x="2884" y="1248"/>
              <a:ext cx="832" cy="346"/>
            </a:xfrm>
            <a:prstGeom prst="rect">
              <a:avLst/>
            </a:prstGeom>
            <a:solidFill>
              <a:srgbClr val="FFFF99"/>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2</a:t>
              </a:r>
            </a:p>
          </p:txBody>
        </p:sp>
        <p:sp>
          <p:nvSpPr>
            <p:cNvPr id="1574134" name="Rectangle 246"/>
            <p:cNvSpPr>
              <a:spLocks noChangeArrowheads="1"/>
            </p:cNvSpPr>
            <p:nvPr/>
          </p:nvSpPr>
          <p:spPr bwMode="auto">
            <a:xfrm>
              <a:off x="2052" y="1248"/>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2</a:t>
              </a:r>
            </a:p>
          </p:txBody>
        </p:sp>
        <p:sp>
          <p:nvSpPr>
            <p:cNvPr id="1574135" name="Rectangle 247"/>
            <p:cNvSpPr>
              <a:spLocks noChangeArrowheads="1"/>
            </p:cNvSpPr>
            <p:nvPr/>
          </p:nvSpPr>
          <p:spPr bwMode="auto">
            <a:xfrm>
              <a:off x="1220" y="1248"/>
              <a:ext cx="832" cy="346"/>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A</a:t>
              </a:r>
            </a:p>
          </p:txBody>
        </p:sp>
        <p:grpSp>
          <p:nvGrpSpPr>
            <p:cNvPr id="10" name="Group 248"/>
            <p:cNvGrpSpPr>
              <a:grpSpLocks/>
            </p:cNvGrpSpPr>
            <p:nvPr/>
          </p:nvGrpSpPr>
          <p:grpSpPr bwMode="auto">
            <a:xfrm>
              <a:off x="4548" y="1248"/>
              <a:ext cx="832" cy="2448"/>
              <a:chOff x="4548" y="1248"/>
              <a:chExt cx="832" cy="2448"/>
            </a:xfrm>
          </p:grpSpPr>
          <p:sp>
            <p:nvSpPr>
              <p:cNvPr id="1574137" name="Rectangle 249"/>
              <p:cNvSpPr>
                <a:spLocks noChangeArrowheads="1"/>
              </p:cNvSpPr>
              <p:nvPr/>
            </p:nvSpPr>
            <p:spPr bwMode="auto">
              <a:xfrm>
                <a:off x="4548" y="3327"/>
                <a:ext cx="832" cy="369"/>
              </a:xfrm>
              <a:prstGeom prst="rect">
                <a:avLst/>
              </a:prstGeom>
              <a:solidFill>
                <a:srgbClr val="CCFFCC"/>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4</a:t>
                </a:r>
                <a:endParaRPr lang="en-US" sz="800" dirty="0">
                  <a:solidFill>
                    <a:srgbClr val="020000"/>
                  </a:solidFill>
                </a:endParaRPr>
              </a:p>
            </p:txBody>
          </p:sp>
          <p:sp>
            <p:nvSpPr>
              <p:cNvPr id="1574138" name="Rectangle 250"/>
              <p:cNvSpPr>
                <a:spLocks noChangeArrowheads="1"/>
              </p:cNvSpPr>
              <p:nvPr/>
            </p:nvSpPr>
            <p:spPr bwMode="auto">
              <a:xfrm>
                <a:off x="4548" y="2981"/>
                <a:ext cx="832" cy="346"/>
              </a:xfrm>
              <a:prstGeom prst="rect">
                <a:avLst/>
              </a:prstGeom>
              <a:solidFill>
                <a:srgbClr val="CCFFCC"/>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10</a:t>
                </a:r>
                <a:endParaRPr lang="en-US" sz="800" dirty="0">
                  <a:solidFill>
                    <a:srgbClr val="020000"/>
                  </a:solidFill>
                </a:endParaRPr>
              </a:p>
            </p:txBody>
          </p:sp>
          <p:sp>
            <p:nvSpPr>
              <p:cNvPr id="1574139" name="Rectangle 251"/>
              <p:cNvSpPr>
                <a:spLocks noChangeArrowheads="1"/>
              </p:cNvSpPr>
              <p:nvPr/>
            </p:nvSpPr>
            <p:spPr bwMode="auto">
              <a:xfrm>
                <a:off x="4548" y="2634"/>
                <a:ext cx="832" cy="347"/>
              </a:xfrm>
              <a:prstGeom prst="rect">
                <a:avLst/>
              </a:prstGeom>
              <a:solidFill>
                <a:srgbClr val="CCFFCC"/>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8</a:t>
                </a:r>
                <a:endParaRPr lang="en-US" sz="800" dirty="0">
                  <a:solidFill>
                    <a:srgbClr val="020000"/>
                  </a:solidFill>
                </a:endParaRPr>
              </a:p>
            </p:txBody>
          </p:sp>
          <p:sp>
            <p:nvSpPr>
              <p:cNvPr id="1574140" name="Rectangle 252"/>
              <p:cNvSpPr>
                <a:spLocks noChangeArrowheads="1"/>
              </p:cNvSpPr>
              <p:nvPr/>
            </p:nvSpPr>
            <p:spPr bwMode="auto">
              <a:xfrm>
                <a:off x="4548" y="2288"/>
                <a:ext cx="832" cy="346"/>
              </a:xfrm>
              <a:prstGeom prst="rect">
                <a:avLst/>
              </a:prstGeom>
              <a:solidFill>
                <a:srgbClr val="CCFFCC"/>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14</a:t>
                </a:r>
                <a:endParaRPr lang="en-US" sz="800" dirty="0">
                  <a:solidFill>
                    <a:srgbClr val="020000"/>
                  </a:solidFill>
                </a:endParaRPr>
              </a:p>
            </p:txBody>
          </p:sp>
          <p:sp>
            <p:nvSpPr>
              <p:cNvPr id="1574141" name="Rectangle 253"/>
              <p:cNvSpPr>
                <a:spLocks noChangeArrowheads="1"/>
              </p:cNvSpPr>
              <p:nvPr/>
            </p:nvSpPr>
            <p:spPr bwMode="auto">
              <a:xfrm>
                <a:off x="4548" y="1941"/>
                <a:ext cx="832" cy="347"/>
              </a:xfrm>
              <a:prstGeom prst="rect">
                <a:avLst/>
              </a:prstGeom>
              <a:solidFill>
                <a:srgbClr val="CCFFCC"/>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9</a:t>
                </a:r>
              </a:p>
            </p:txBody>
          </p:sp>
          <p:sp>
            <p:nvSpPr>
              <p:cNvPr id="1574142" name="Rectangle 254"/>
              <p:cNvSpPr>
                <a:spLocks noChangeArrowheads="1"/>
              </p:cNvSpPr>
              <p:nvPr/>
            </p:nvSpPr>
            <p:spPr bwMode="auto">
              <a:xfrm>
                <a:off x="4548" y="1594"/>
                <a:ext cx="832" cy="347"/>
              </a:xfrm>
              <a:prstGeom prst="rect">
                <a:avLst/>
              </a:prstGeom>
              <a:solidFill>
                <a:srgbClr val="CCFFCC"/>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6</a:t>
                </a:r>
              </a:p>
            </p:txBody>
          </p:sp>
          <p:sp>
            <p:nvSpPr>
              <p:cNvPr id="1574143" name="Rectangle 255"/>
              <p:cNvSpPr>
                <a:spLocks noChangeArrowheads="1"/>
              </p:cNvSpPr>
              <p:nvPr/>
            </p:nvSpPr>
            <p:spPr bwMode="auto">
              <a:xfrm>
                <a:off x="4548" y="1248"/>
                <a:ext cx="832" cy="346"/>
              </a:xfrm>
              <a:prstGeom prst="rect">
                <a:avLst/>
              </a:prstGeom>
              <a:solidFill>
                <a:srgbClr val="CCFFCC"/>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800" dirty="0">
                    <a:solidFill>
                      <a:srgbClr val="020000"/>
                    </a:solidFill>
                  </a:rPr>
                  <a:t>3</a:t>
                </a:r>
              </a:p>
            </p:txBody>
          </p:sp>
        </p:grpSp>
        <p:sp>
          <p:nvSpPr>
            <p:cNvPr id="1574144" name="Rectangle 256"/>
            <p:cNvSpPr>
              <a:spLocks noChangeArrowheads="1"/>
            </p:cNvSpPr>
            <p:nvPr/>
          </p:nvSpPr>
          <p:spPr bwMode="auto">
            <a:xfrm>
              <a:off x="4548" y="901"/>
              <a:ext cx="832" cy="347"/>
            </a:xfrm>
            <a:prstGeom prst="rect">
              <a:avLst/>
            </a:prstGeom>
            <a:solidFill>
              <a:srgbClr val="CCFFCC"/>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700" b="1" dirty="0">
                  <a:solidFill>
                    <a:srgbClr val="020000"/>
                  </a:solidFill>
                  <a:latin typeface="Arial" pitchFamily="34" charset="0"/>
                </a:rPr>
                <a:t>Mean</a:t>
              </a:r>
            </a:p>
          </p:txBody>
        </p:sp>
        <p:sp>
          <p:nvSpPr>
            <p:cNvPr id="1574145" name="Rectangle 257"/>
            <p:cNvSpPr>
              <a:spLocks noChangeArrowheads="1"/>
            </p:cNvSpPr>
            <p:nvPr/>
          </p:nvSpPr>
          <p:spPr bwMode="auto">
            <a:xfrm>
              <a:off x="3716" y="901"/>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700" b="1" dirty="0">
                  <a:solidFill>
                    <a:srgbClr val="020000"/>
                  </a:solidFill>
                  <a:latin typeface="Arial" pitchFamily="34" charset="0"/>
                </a:rPr>
                <a:t>Pessimistic</a:t>
              </a:r>
            </a:p>
          </p:txBody>
        </p:sp>
        <p:sp>
          <p:nvSpPr>
            <p:cNvPr id="1574146" name="Rectangle 258"/>
            <p:cNvSpPr>
              <a:spLocks noChangeArrowheads="1"/>
            </p:cNvSpPr>
            <p:nvPr/>
          </p:nvSpPr>
          <p:spPr bwMode="auto">
            <a:xfrm>
              <a:off x="2884" y="901"/>
              <a:ext cx="832" cy="347"/>
            </a:xfrm>
            <a:prstGeom prst="rect">
              <a:avLst/>
            </a:prstGeom>
            <a:solidFill>
              <a:srgbClr val="FFFF99"/>
            </a:solid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700" b="1" dirty="0">
                  <a:solidFill>
                    <a:srgbClr val="020000"/>
                  </a:solidFill>
                  <a:latin typeface="Arial" pitchFamily="34" charset="0"/>
                </a:rPr>
                <a:t>Most likely</a:t>
              </a:r>
            </a:p>
          </p:txBody>
        </p:sp>
        <p:sp>
          <p:nvSpPr>
            <p:cNvPr id="1574147" name="Rectangle 259"/>
            <p:cNvSpPr>
              <a:spLocks noChangeArrowheads="1"/>
            </p:cNvSpPr>
            <p:nvPr/>
          </p:nvSpPr>
          <p:spPr bwMode="auto">
            <a:xfrm>
              <a:off x="2052" y="901"/>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700" b="1" dirty="0">
                  <a:solidFill>
                    <a:srgbClr val="020000"/>
                  </a:solidFill>
                  <a:latin typeface="Arial" pitchFamily="34" charset="0"/>
                </a:rPr>
                <a:t>Optimistic</a:t>
              </a:r>
            </a:p>
          </p:txBody>
        </p:sp>
        <p:sp>
          <p:nvSpPr>
            <p:cNvPr id="1574148" name="Rectangle 260"/>
            <p:cNvSpPr>
              <a:spLocks noChangeArrowheads="1"/>
            </p:cNvSpPr>
            <p:nvPr/>
          </p:nvSpPr>
          <p:spPr bwMode="auto">
            <a:xfrm>
              <a:off x="1220" y="901"/>
              <a:ext cx="832" cy="347"/>
            </a:xfrm>
            <a:prstGeom prst="rect">
              <a:avLst/>
            </a:prstGeom>
            <a:noFill/>
            <a:ln w="12700" cap="sq">
              <a:noFill/>
              <a:miter lim="800000"/>
              <a:headEnd type="none" w="sm" len="sm"/>
              <a:tailEnd type="none" w="sm" len="sm"/>
            </a:ln>
            <a:effectLst/>
          </p:spPr>
          <p:txBody>
            <a:bodyPr anchor="ctr"/>
            <a:lstStyle/>
            <a:p>
              <a:pPr marL="342900" indent="-342900" eaLnBrk="1" hangingPunct="1">
                <a:lnSpc>
                  <a:spcPct val="120000"/>
                </a:lnSpc>
                <a:spcAft>
                  <a:spcPct val="50000"/>
                </a:spcAft>
                <a:buClr>
                  <a:srgbClr val="CD1F30"/>
                </a:buClr>
              </a:pPr>
              <a:r>
                <a:rPr lang="en-GB" sz="700" b="1" dirty="0">
                  <a:solidFill>
                    <a:srgbClr val="020000"/>
                  </a:solidFill>
                  <a:latin typeface="Arial" pitchFamily="34" charset="0"/>
                </a:rPr>
                <a:t>Task</a:t>
              </a:r>
            </a:p>
          </p:txBody>
        </p:sp>
        <p:sp>
          <p:nvSpPr>
            <p:cNvPr id="1574149" name="Line 261"/>
            <p:cNvSpPr>
              <a:spLocks noChangeShapeType="1"/>
            </p:cNvSpPr>
            <p:nvPr/>
          </p:nvSpPr>
          <p:spPr bwMode="auto">
            <a:xfrm>
              <a:off x="1220" y="901"/>
              <a:ext cx="4160" cy="0"/>
            </a:xfrm>
            <a:prstGeom prst="line">
              <a:avLst/>
            </a:prstGeom>
            <a:noFill/>
            <a:ln w="28575" cap="sq">
              <a:solidFill>
                <a:schemeClr val="tx1"/>
              </a:solidFill>
              <a:round/>
              <a:headEnd type="none" w="sm" len="sm"/>
              <a:tailEnd type="none" w="sm" len="sm"/>
            </a:ln>
            <a:effectLst/>
          </p:spPr>
          <p:txBody>
            <a:bodyPr wrap="none"/>
            <a:lstStyle/>
            <a:p>
              <a:endParaRPr lang="en-US" dirty="0"/>
            </a:p>
          </p:txBody>
        </p:sp>
        <p:sp>
          <p:nvSpPr>
            <p:cNvPr id="1574150" name="Line 262"/>
            <p:cNvSpPr>
              <a:spLocks noChangeShapeType="1"/>
            </p:cNvSpPr>
            <p:nvPr/>
          </p:nvSpPr>
          <p:spPr bwMode="auto">
            <a:xfrm>
              <a:off x="1220" y="1248"/>
              <a:ext cx="4160" cy="0"/>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51" name="Line 263"/>
            <p:cNvSpPr>
              <a:spLocks noChangeShapeType="1"/>
            </p:cNvSpPr>
            <p:nvPr/>
          </p:nvSpPr>
          <p:spPr bwMode="auto">
            <a:xfrm>
              <a:off x="1220" y="1594"/>
              <a:ext cx="4160" cy="0"/>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52" name="Line 264"/>
            <p:cNvSpPr>
              <a:spLocks noChangeShapeType="1"/>
            </p:cNvSpPr>
            <p:nvPr/>
          </p:nvSpPr>
          <p:spPr bwMode="auto">
            <a:xfrm>
              <a:off x="1220" y="1941"/>
              <a:ext cx="4160" cy="0"/>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53" name="Line 265"/>
            <p:cNvSpPr>
              <a:spLocks noChangeShapeType="1"/>
            </p:cNvSpPr>
            <p:nvPr/>
          </p:nvSpPr>
          <p:spPr bwMode="auto">
            <a:xfrm>
              <a:off x="1220" y="2288"/>
              <a:ext cx="4160" cy="0"/>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54" name="Line 266"/>
            <p:cNvSpPr>
              <a:spLocks noChangeShapeType="1"/>
            </p:cNvSpPr>
            <p:nvPr/>
          </p:nvSpPr>
          <p:spPr bwMode="auto">
            <a:xfrm>
              <a:off x="1220" y="2634"/>
              <a:ext cx="4160" cy="0"/>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55" name="Line 267"/>
            <p:cNvSpPr>
              <a:spLocks noChangeShapeType="1"/>
            </p:cNvSpPr>
            <p:nvPr/>
          </p:nvSpPr>
          <p:spPr bwMode="auto">
            <a:xfrm>
              <a:off x="1220" y="2981"/>
              <a:ext cx="4160" cy="0"/>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56" name="Line 268"/>
            <p:cNvSpPr>
              <a:spLocks noChangeShapeType="1"/>
            </p:cNvSpPr>
            <p:nvPr/>
          </p:nvSpPr>
          <p:spPr bwMode="auto">
            <a:xfrm>
              <a:off x="1220" y="3327"/>
              <a:ext cx="4160" cy="0"/>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57" name="Line 269"/>
            <p:cNvSpPr>
              <a:spLocks noChangeShapeType="1"/>
            </p:cNvSpPr>
            <p:nvPr/>
          </p:nvSpPr>
          <p:spPr bwMode="auto">
            <a:xfrm>
              <a:off x="1220" y="3696"/>
              <a:ext cx="4160" cy="0"/>
            </a:xfrm>
            <a:prstGeom prst="line">
              <a:avLst/>
            </a:prstGeom>
            <a:noFill/>
            <a:ln w="28575" cap="sq">
              <a:solidFill>
                <a:schemeClr val="tx1"/>
              </a:solidFill>
              <a:round/>
              <a:headEnd type="none" w="sm" len="sm"/>
              <a:tailEnd type="none" w="sm" len="sm"/>
            </a:ln>
            <a:effectLst/>
          </p:spPr>
          <p:txBody>
            <a:bodyPr wrap="none"/>
            <a:lstStyle/>
            <a:p>
              <a:endParaRPr lang="en-US" dirty="0"/>
            </a:p>
          </p:txBody>
        </p:sp>
        <p:sp>
          <p:nvSpPr>
            <p:cNvPr id="1574158" name="Line 270"/>
            <p:cNvSpPr>
              <a:spLocks noChangeShapeType="1"/>
            </p:cNvSpPr>
            <p:nvPr/>
          </p:nvSpPr>
          <p:spPr bwMode="auto">
            <a:xfrm>
              <a:off x="1220" y="901"/>
              <a:ext cx="0" cy="2795"/>
            </a:xfrm>
            <a:prstGeom prst="line">
              <a:avLst/>
            </a:prstGeom>
            <a:noFill/>
            <a:ln w="28575" cap="sq">
              <a:solidFill>
                <a:schemeClr val="tx1"/>
              </a:solidFill>
              <a:round/>
              <a:headEnd type="none" w="sm" len="sm"/>
              <a:tailEnd type="none" w="sm" len="sm"/>
            </a:ln>
            <a:effectLst/>
          </p:spPr>
          <p:txBody>
            <a:bodyPr wrap="none"/>
            <a:lstStyle/>
            <a:p>
              <a:endParaRPr lang="en-US" dirty="0"/>
            </a:p>
          </p:txBody>
        </p:sp>
        <p:sp>
          <p:nvSpPr>
            <p:cNvPr id="1574159" name="Line 271"/>
            <p:cNvSpPr>
              <a:spLocks noChangeShapeType="1"/>
            </p:cNvSpPr>
            <p:nvPr/>
          </p:nvSpPr>
          <p:spPr bwMode="auto">
            <a:xfrm>
              <a:off x="2052" y="901"/>
              <a:ext cx="0" cy="2795"/>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60" name="Line 272"/>
            <p:cNvSpPr>
              <a:spLocks noChangeShapeType="1"/>
            </p:cNvSpPr>
            <p:nvPr/>
          </p:nvSpPr>
          <p:spPr bwMode="auto">
            <a:xfrm>
              <a:off x="2884" y="901"/>
              <a:ext cx="0" cy="2795"/>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61" name="Line 273"/>
            <p:cNvSpPr>
              <a:spLocks noChangeShapeType="1"/>
            </p:cNvSpPr>
            <p:nvPr/>
          </p:nvSpPr>
          <p:spPr bwMode="auto">
            <a:xfrm>
              <a:off x="3716" y="901"/>
              <a:ext cx="0" cy="2795"/>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62" name="Line 274"/>
            <p:cNvSpPr>
              <a:spLocks noChangeShapeType="1"/>
            </p:cNvSpPr>
            <p:nvPr/>
          </p:nvSpPr>
          <p:spPr bwMode="auto">
            <a:xfrm>
              <a:off x="4548" y="901"/>
              <a:ext cx="0" cy="2795"/>
            </a:xfrm>
            <a:prstGeom prst="line">
              <a:avLst/>
            </a:prstGeom>
            <a:noFill/>
            <a:ln w="12700">
              <a:solidFill>
                <a:schemeClr val="tx1"/>
              </a:solidFill>
              <a:round/>
              <a:headEnd type="none" w="sm" len="sm"/>
              <a:tailEnd type="none" w="sm" len="sm"/>
            </a:ln>
            <a:effectLst/>
          </p:spPr>
          <p:txBody>
            <a:bodyPr wrap="none"/>
            <a:lstStyle/>
            <a:p>
              <a:endParaRPr lang="en-US" dirty="0"/>
            </a:p>
          </p:txBody>
        </p:sp>
        <p:sp>
          <p:nvSpPr>
            <p:cNvPr id="1574163" name="Line 275"/>
            <p:cNvSpPr>
              <a:spLocks noChangeShapeType="1"/>
            </p:cNvSpPr>
            <p:nvPr/>
          </p:nvSpPr>
          <p:spPr bwMode="auto">
            <a:xfrm>
              <a:off x="5380" y="901"/>
              <a:ext cx="0" cy="2795"/>
            </a:xfrm>
            <a:prstGeom prst="line">
              <a:avLst/>
            </a:prstGeom>
            <a:noFill/>
            <a:ln w="28575" cap="sq">
              <a:solidFill>
                <a:schemeClr val="tx1"/>
              </a:solidFill>
              <a:round/>
              <a:headEnd type="none" w="sm" len="sm"/>
              <a:tailEnd type="none" w="sm" len="sm"/>
            </a:ln>
            <a:effectLst/>
          </p:spPr>
          <p:txBody>
            <a:bodyPr wrap="none"/>
            <a:lstStyle/>
            <a:p>
              <a:endParaRPr lang="en-US" dirty="0"/>
            </a:p>
          </p:txBody>
        </p:sp>
      </p:grpSp>
      <p:sp>
        <p:nvSpPr>
          <p:cNvPr id="11" name="Footer Placeholder 10"/>
          <p:cNvSpPr>
            <a:spLocks noGrp="1"/>
          </p:cNvSpPr>
          <p:nvPr>
            <p:ph type="ftr" sz="quarter" idx="11"/>
          </p:nvPr>
        </p:nvSpPr>
        <p:spPr/>
        <p:txBody>
          <a:bodyPr/>
          <a:lstStyle/>
          <a:p>
            <a:r>
              <a:rPr lang="en-US" dirty="0" smtClean="0"/>
              <a:t>©Copyright GPM 2009-2013</a:t>
            </a:r>
            <a:endParaRPr lang="en-US" dirty="0"/>
          </a:p>
        </p:txBody>
      </p:sp>
      <p:sp>
        <p:nvSpPr>
          <p:cNvPr id="12" name="Slide Number Placeholder 11"/>
          <p:cNvSpPr>
            <a:spLocks noGrp="1"/>
          </p:cNvSpPr>
          <p:nvPr>
            <p:ph type="sldNum" sz="quarter" idx="12"/>
          </p:nvPr>
        </p:nvSpPr>
        <p:spPr/>
        <p:txBody>
          <a:bodyPr/>
          <a:lstStyle/>
          <a:p>
            <a:fld id="{4BE819A1-3DD8-4179-BFD0-BF7D359F8DBD}" type="slidenum">
              <a:rPr lang="en-US" smtClean="0"/>
              <a:pPr/>
              <a:t>40</a:t>
            </a:fld>
            <a:endParaRPr lang="en-US" dirty="0"/>
          </a:p>
        </p:txBody>
      </p:sp>
    </p:spTree>
    <p:extLst>
      <p:ext uri="{BB962C8B-B14F-4D97-AF65-F5344CB8AC3E}">
        <p14:creationId xmlns:p14="http://schemas.microsoft.com/office/powerpoint/2010/main" xmlns="" val="1888745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228600" y="0"/>
            <a:ext cx="6324600" cy="1143000"/>
          </a:xfrm>
        </p:spPr>
        <p:txBody>
          <a:bodyPr/>
          <a:lstStyle/>
          <a:p>
            <a:r>
              <a:rPr lang="en-GB" dirty="0" err="1" smtClean="0"/>
              <a:t>Respuestas</a:t>
            </a:r>
            <a:r>
              <a:rPr lang="en-GB" dirty="0" smtClean="0"/>
              <a:t> a los </a:t>
            </a:r>
            <a:r>
              <a:rPr lang="en-GB" dirty="0" err="1" smtClean="0"/>
              <a:t>Riesgos</a:t>
            </a:r>
            <a:r>
              <a:rPr lang="en-GB" dirty="0" smtClean="0"/>
              <a:t> de </a:t>
            </a:r>
            <a:r>
              <a:rPr lang="en-GB" dirty="0" err="1" smtClean="0"/>
              <a:t>Amenazas</a:t>
            </a:r>
            <a:endParaRPr lang="en-GB" dirty="0"/>
          </a:p>
        </p:txBody>
      </p:sp>
      <p:sp>
        <p:nvSpPr>
          <p:cNvPr id="931843" name="Rectangle 3"/>
          <p:cNvSpPr>
            <a:spLocks noGrp="1" noChangeArrowheads="1"/>
          </p:cNvSpPr>
          <p:nvPr>
            <p:ph type="body" idx="1"/>
          </p:nvPr>
        </p:nvSpPr>
        <p:spPr>
          <a:xfrm>
            <a:off x="457200" y="1295400"/>
            <a:ext cx="8001000" cy="2743200"/>
          </a:xfrm>
        </p:spPr>
        <p:txBody>
          <a:bodyPr>
            <a:normAutofit fontScale="62500" lnSpcReduction="20000"/>
          </a:bodyPr>
          <a:lstStyle/>
          <a:p>
            <a:pPr marL="0" indent="0">
              <a:buNone/>
            </a:pPr>
            <a:r>
              <a:rPr lang="es-ES" sz="2600" dirty="0" smtClean="0"/>
              <a:t>Los planes de respuesta pueden ser desarrollados e implementados una vez que los riesgos han sido evaluados y priorizados. Hay un número de estrategias de respuesta genéricos.</a:t>
            </a:r>
            <a:r>
              <a:rPr lang="en-GB" sz="2600" dirty="0"/>
              <a:t> </a:t>
            </a:r>
          </a:p>
          <a:p>
            <a:endParaRPr lang="en-GB" sz="2600" dirty="0" smtClean="0"/>
          </a:p>
          <a:p>
            <a:r>
              <a:rPr lang="en-GB" sz="2600" b="1" dirty="0" err="1" smtClean="0">
                <a:solidFill>
                  <a:schemeClr val="accent1">
                    <a:lumMod val="50000"/>
                  </a:schemeClr>
                </a:solidFill>
              </a:rPr>
              <a:t>Evitar</a:t>
            </a:r>
            <a:r>
              <a:rPr lang="en-GB" sz="2600" dirty="0" smtClean="0"/>
              <a:t> </a:t>
            </a:r>
            <a:r>
              <a:rPr lang="en-GB" sz="2600" dirty="0"/>
              <a:t>- </a:t>
            </a:r>
            <a:r>
              <a:rPr lang="es-ES" sz="2600" dirty="0" smtClean="0"/>
              <a:t>se toma un enfoque alternativo para evitar el riesgo. </a:t>
            </a:r>
            <a:r>
              <a:rPr lang="en-GB" sz="2600" dirty="0" smtClean="0"/>
              <a:t> </a:t>
            </a:r>
            <a:endParaRPr lang="en-GB" sz="2600" dirty="0"/>
          </a:p>
          <a:p>
            <a:r>
              <a:rPr lang="en-GB" sz="2600" b="1" dirty="0" err="1" smtClean="0"/>
              <a:t>Transferir</a:t>
            </a:r>
            <a:r>
              <a:rPr lang="en-GB" sz="2600" dirty="0" smtClean="0"/>
              <a:t> </a:t>
            </a:r>
            <a:r>
              <a:rPr lang="en-GB" sz="2600" dirty="0"/>
              <a:t>- </a:t>
            </a:r>
            <a:r>
              <a:rPr lang="es-ES" sz="2600" dirty="0" smtClean="0"/>
              <a:t>asignar la responsabilidad contractual de por ejemplo, un subcontratista en mejores condiciones para gestionar el riesgo. Otro ejemplo de esto es el seguro de donde la otra parte ofrece una indemnización en caso de impacto de riesgo . </a:t>
            </a:r>
            <a:endParaRPr lang="en-GB" sz="2600" dirty="0"/>
          </a:p>
          <a:p>
            <a:r>
              <a:rPr lang="en-GB" sz="2600" b="1" dirty="0" err="1" smtClean="0"/>
              <a:t>Reducción</a:t>
            </a:r>
            <a:r>
              <a:rPr lang="en-GB" sz="2600" dirty="0" smtClean="0"/>
              <a:t> </a:t>
            </a:r>
            <a:r>
              <a:rPr lang="en-GB" sz="2600" dirty="0"/>
              <a:t>- </a:t>
            </a:r>
            <a:r>
              <a:rPr lang="es-ES" sz="2600" dirty="0" smtClean="0"/>
              <a:t>medidas proactivas para reducir la probabilidad, impacto o ambas medidas de reducción Idealmente se deben tomar con respecto a riesgos de alto nivel</a:t>
            </a:r>
            <a:r>
              <a:rPr lang="en-GB" sz="2600" dirty="0" smtClean="0"/>
              <a:t>.</a:t>
            </a:r>
            <a:endParaRPr lang="en-GB" sz="2600" dirty="0"/>
          </a:p>
          <a:p>
            <a:r>
              <a:rPr lang="en-GB" sz="2600" b="1" dirty="0" err="1" smtClean="0"/>
              <a:t>Aceptación</a:t>
            </a:r>
            <a:r>
              <a:rPr lang="en-GB" sz="2600" dirty="0" smtClean="0"/>
              <a:t> </a:t>
            </a:r>
            <a:r>
              <a:rPr lang="en-GB" sz="2600" dirty="0"/>
              <a:t>- </a:t>
            </a:r>
            <a:r>
              <a:rPr lang="es-ES" sz="2600" dirty="0" smtClean="0"/>
              <a:t>donde el impacto del riesgo es bajo o el costo de la mitigación demasiado alto. Esto a veces se conoce como absorción. </a:t>
            </a:r>
            <a:r>
              <a:rPr lang="en-GB" sz="2400" dirty="0"/>
              <a:t>			</a:t>
            </a:r>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41</a:t>
            </a:fld>
            <a:endParaRPr lang="en-US" dirty="0"/>
          </a:p>
        </p:txBody>
      </p:sp>
    </p:spTree>
    <p:extLst>
      <p:ext uri="{BB962C8B-B14F-4D97-AF65-F5344CB8AC3E}">
        <p14:creationId xmlns:p14="http://schemas.microsoft.com/office/powerpoint/2010/main" xmlns="" val="248854486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en-GB" dirty="0" err="1" smtClean="0"/>
              <a:t>Respuesta</a:t>
            </a:r>
            <a:r>
              <a:rPr lang="en-GB" dirty="0" smtClean="0"/>
              <a:t> a </a:t>
            </a:r>
            <a:r>
              <a:rPr lang="en-GB" dirty="0" err="1" smtClean="0"/>
              <a:t>las</a:t>
            </a:r>
            <a:r>
              <a:rPr lang="en-GB" dirty="0" smtClean="0"/>
              <a:t> </a:t>
            </a:r>
            <a:r>
              <a:rPr lang="en-GB" dirty="0" err="1" smtClean="0"/>
              <a:t>Contingencias</a:t>
            </a:r>
            <a:endParaRPr lang="en-GB" dirty="0"/>
          </a:p>
        </p:txBody>
      </p:sp>
      <p:sp>
        <p:nvSpPr>
          <p:cNvPr id="931843" name="Rectangle 3"/>
          <p:cNvSpPr>
            <a:spLocks noGrp="1" noChangeArrowheads="1"/>
          </p:cNvSpPr>
          <p:nvPr>
            <p:ph type="body" idx="1"/>
          </p:nvPr>
        </p:nvSpPr>
        <p:spPr>
          <a:xfrm>
            <a:off x="457200" y="1600201"/>
            <a:ext cx="8229600" cy="3886200"/>
          </a:xfrm>
        </p:spPr>
        <p:txBody>
          <a:bodyPr>
            <a:normAutofit/>
          </a:bodyPr>
          <a:lstStyle/>
          <a:p>
            <a:r>
              <a:rPr lang="en-GB" sz="2400" b="1" dirty="0" smtClean="0"/>
              <a:t>Plan de </a:t>
            </a:r>
            <a:r>
              <a:rPr lang="en-GB" sz="2400" b="1" dirty="0" err="1" smtClean="0"/>
              <a:t>Contingencia</a:t>
            </a:r>
            <a:r>
              <a:rPr lang="en-GB" sz="2400" dirty="0" smtClean="0"/>
              <a:t> – Un plan de </a:t>
            </a:r>
            <a:r>
              <a:rPr lang="en-GB" sz="2400" dirty="0" err="1" smtClean="0"/>
              <a:t>recuperación</a:t>
            </a:r>
            <a:r>
              <a:rPr lang="en-GB" sz="2400" dirty="0" smtClean="0"/>
              <a:t> </a:t>
            </a:r>
            <a:r>
              <a:rPr lang="en-GB" sz="2400" dirty="0" err="1" smtClean="0"/>
              <a:t>que</a:t>
            </a:r>
            <a:r>
              <a:rPr lang="en-GB" sz="2400" dirty="0" smtClean="0"/>
              <a:t> </a:t>
            </a:r>
            <a:r>
              <a:rPr lang="en-GB" sz="2400" dirty="0" err="1" smtClean="0"/>
              <a:t>será</a:t>
            </a:r>
            <a:r>
              <a:rPr lang="en-GB" sz="2400" dirty="0" smtClean="0"/>
              <a:t> </a:t>
            </a:r>
            <a:r>
              <a:rPr lang="en-GB" sz="2400" dirty="0" err="1" smtClean="0"/>
              <a:t>implementado</a:t>
            </a:r>
            <a:r>
              <a:rPr lang="en-GB" sz="2400" dirty="0" smtClean="0"/>
              <a:t> en </a:t>
            </a:r>
            <a:r>
              <a:rPr lang="en-GB" sz="2400" dirty="0" err="1" smtClean="0"/>
              <a:t>caso</a:t>
            </a:r>
            <a:r>
              <a:rPr lang="en-GB" sz="2400" dirty="0" smtClean="0"/>
              <a:t> </a:t>
            </a:r>
            <a:r>
              <a:rPr lang="en-GB" sz="2400" dirty="0" err="1" smtClean="0"/>
              <a:t>que</a:t>
            </a:r>
            <a:r>
              <a:rPr lang="en-GB" sz="2400" dirty="0" smtClean="0"/>
              <a:t> la </a:t>
            </a:r>
            <a:r>
              <a:rPr lang="en-GB" sz="2400" dirty="0" err="1" smtClean="0"/>
              <a:t>contingencia</a:t>
            </a:r>
            <a:r>
              <a:rPr lang="en-GB" sz="2400" dirty="0" smtClean="0"/>
              <a:t> </a:t>
            </a:r>
            <a:r>
              <a:rPr lang="en-GB" sz="2400" dirty="0" err="1" smtClean="0"/>
              <a:t>ocurra</a:t>
            </a:r>
            <a:r>
              <a:rPr lang="en-GB" sz="2400" dirty="0" smtClean="0"/>
              <a:t>. </a:t>
            </a:r>
            <a:r>
              <a:rPr lang="en-GB" sz="2400" dirty="0" err="1" smtClean="0"/>
              <a:t>Adicionalmente</a:t>
            </a:r>
            <a:r>
              <a:rPr lang="en-GB" sz="2400" dirty="0" smtClean="0"/>
              <a:t> </a:t>
            </a:r>
            <a:r>
              <a:rPr lang="en-GB" sz="2400" dirty="0" err="1" smtClean="0"/>
              <a:t>podemos</a:t>
            </a:r>
            <a:r>
              <a:rPr lang="en-GB" sz="2400" dirty="0" smtClean="0"/>
              <a:t> </a:t>
            </a:r>
            <a:r>
              <a:rPr lang="en-GB" sz="2400" dirty="0" err="1" smtClean="0"/>
              <a:t>agregar</a:t>
            </a:r>
            <a:r>
              <a:rPr lang="en-GB" sz="2400" dirty="0" smtClean="0"/>
              <a:t> </a:t>
            </a:r>
            <a:r>
              <a:rPr lang="en-GB" sz="2400" dirty="0" err="1" smtClean="0"/>
              <a:t>una</a:t>
            </a:r>
            <a:r>
              <a:rPr lang="en-GB" sz="2400" dirty="0" smtClean="0"/>
              <a:t> </a:t>
            </a:r>
            <a:r>
              <a:rPr lang="en-GB" sz="2400" dirty="0" err="1" smtClean="0"/>
              <a:t>asignación</a:t>
            </a:r>
            <a:r>
              <a:rPr lang="en-GB" sz="2400" dirty="0" smtClean="0"/>
              <a:t> </a:t>
            </a:r>
            <a:r>
              <a:rPr lang="en-GB" sz="2400" dirty="0" err="1" smtClean="0"/>
              <a:t>presupuestaria</a:t>
            </a:r>
            <a:r>
              <a:rPr lang="en-GB" sz="2400" dirty="0" smtClean="0"/>
              <a:t> a </a:t>
            </a:r>
            <a:r>
              <a:rPr lang="en-GB" sz="2400" dirty="0" err="1" smtClean="0"/>
              <a:t>las</a:t>
            </a:r>
            <a:r>
              <a:rPr lang="en-GB" sz="2400" dirty="0" smtClean="0"/>
              <a:t> </a:t>
            </a:r>
            <a:r>
              <a:rPr lang="en-GB" sz="2400" dirty="0" err="1" smtClean="0"/>
              <a:t>estimaciones</a:t>
            </a:r>
            <a:r>
              <a:rPr lang="en-GB" sz="2400" dirty="0" smtClean="0"/>
              <a:t> </a:t>
            </a:r>
            <a:r>
              <a:rPr lang="en-GB" sz="2400" dirty="0" err="1" smtClean="0"/>
              <a:t>para</a:t>
            </a:r>
            <a:r>
              <a:rPr lang="en-GB" sz="2400" dirty="0" smtClean="0"/>
              <a:t> </a:t>
            </a:r>
            <a:r>
              <a:rPr lang="en-GB" sz="2400" dirty="0" err="1" smtClean="0"/>
              <a:t>eventos</a:t>
            </a:r>
            <a:r>
              <a:rPr lang="en-GB" sz="2400" dirty="0" smtClean="0"/>
              <a:t> </a:t>
            </a:r>
            <a:r>
              <a:rPr lang="en-GB" sz="2400" dirty="0" err="1" smtClean="0"/>
              <a:t>que</a:t>
            </a:r>
            <a:r>
              <a:rPr lang="en-GB" sz="2400" dirty="0" smtClean="0"/>
              <a:t> no </a:t>
            </a:r>
            <a:r>
              <a:rPr lang="en-GB" sz="2400" dirty="0" err="1" smtClean="0"/>
              <a:t>pueden</a:t>
            </a:r>
            <a:r>
              <a:rPr lang="en-GB" sz="2400" dirty="0" smtClean="0"/>
              <a:t> ser </a:t>
            </a:r>
            <a:r>
              <a:rPr lang="en-GB" sz="2400" dirty="0" err="1" smtClean="0"/>
              <a:t>predecidos</a:t>
            </a:r>
            <a:r>
              <a:rPr lang="en-GB" sz="2400" dirty="0" smtClean="0"/>
              <a:t> con </a:t>
            </a:r>
            <a:r>
              <a:rPr lang="en-GB" sz="2400" dirty="0" err="1" smtClean="0"/>
              <a:t>ningún</a:t>
            </a:r>
            <a:r>
              <a:rPr lang="en-GB" sz="2400" dirty="0" smtClean="0"/>
              <a:t> </a:t>
            </a:r>
            <a:r>
              <a:rPr lang="en-GB" sz="2400" dirty="0" err="1" smtClean="0"/>
              <a:t>grado</a:t>
            </a:r>
            <a:r>
              <a:rPr lang="en-GB" sz="2400" dirty="0" smtClean="0"/>
              <a:t> de </a:t>
            </a:r>
            <a:r>
              <a:rPr lang="en-GB" sz="2400" dirty="0" err="1" smtClean="0"/>
              <a:t>confiabilidad</a:t>
            </a:r>
            <a:r>
              <a:rPr lang="en-GB" sz="2400" dirty="0" smtClean="0"/>
              <a:t>.</a:t>
            </a:r>
            <a:r>
              <a:rPr lang="en-GB" sz="2400" dirty="0"/>
              <a:t>	</a:t>
            </a:r>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42</a:t>
            </a:fld>
            <a:endParaRPr lang="en-US" dirty="0"/>
          </a:p>
        </p:txBody>
      </p:sp>
    </p:spTree>
    <p:extLst>
      <p:ext uri="{BB962C8B-B14F-4D97-AF65-F5344CB8AC3E}">
        <p14:creationId xmlns:p14="http://schemas.microsoft.com/office/powerpoint/2010/main" xmlns="" val="24951945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en-GB" dirty="0" err="1" smtClean="0"/>
              <a:t>Respuesta</a:t>
            </a:r>
            <a:r>
              <a:rPr lang="en-GB" dirty="0" smtClean="0"/>
              <a:t> </a:t>
            </a:r>
            <a:r>
              <a:rPr lang="en-GB" smtClean="0"/>
              <a:t>a los Riesgos</a:t>
            </a:r>
            <a:r>
              <a:rPr lang="en-GB" dirty="0" smtClean="0"/>
              <a:t> de </a:t>
            </a:r>
            <a:r>
              <a:rPr lang="en-GB" dirty="0" err="1" smtClean="0"/>
              <a:t>Oportunidades</a:t>
            </a:r>
            <a:endParaRPr lang="en-GB" dirty="0"/>
          </a:p>
        </p:txBody>
      </p:sp>
      <p:sp>
        <p:nvSpPr>
          <p:cNvPr id="931843" name="Rectangle 3"/>
          <p:cNvSpPr>
            <a:spLocks noGrp="1" noChangeArrowheads="1"/>
          </p:cNvSpPr>
          <p:nvPr>
            <p:ph type="body" idx="1"/>
          </p:nvPr>
        </p:nvSpPr>
        <p:spPr>
          <a:xfrm>
            <a:off x="457200" y="1600201"/>
            <a:ext cx="8229600" cy="3886200"/>
          </a:xfrm>
        </p:spPr>
        <p:txBody>
          <a:bodyPr>
            <a:normAutofit fontScale="77500" lnSpcReduction="20000"/>
          </a:bodyPr>
          <a:lstStyle/>
          <a:p>
            <a:r>
              <a:rPr lang="en-GB" sz="2400" b="1" dirty="0" err="1" smtClean="0"/>
              <a:t>Explotar</a:t>
            </a:r>
            <a:r>
              <a:rPr lang="en-GB" sz="2400" b="1" dirty="0" smtClean="0"/>
              <a:t> </a:t>
            </a:r>
            <a:r>
              <a:rPr lang="en-GB" sz="2400" b="1" dirty="0"/>
              <a:t>– </a:t>
            </a:r>
            <a:r>
              <a:rPr lang="en-GB" sz="2300" dirty="0" smtClean="0"/>
              <a:t>Este </a:t>
            </a:r>
            <a:r>
              <a:rPr lang="en-GB" sz="2300" dirty="0" err="1" smtClean="0"/>
              <a:t>método</a:t>
            </a:r>
            <a:r>
              <a:rPr lang="en-GB" sz="2300" dirty="0" smtClean="0"/>
              <a:t> </a:t>
            </a:r>
            <a:r>
              <a:rPr lang="en-GB" sz="2300" dirty="0" err="1" smtClean="0"/>
              <a:t>es</a:t>
            </a:r>
            <a:r>
              <a:rPr lang="en-GB" sz="2300" dirty="0" smtClean="0"/>
              <a:t> </a:t>
            </a:r>
            <a:r>
              <a:rPr lang="en-GB" sz="2300" dirty="0" err="1" smtClean="0"/>
              <a:t>llevado</a:t>
            </a:r>
            <a:r>
              <a:rPr lang="en-GB" sz="2300" dirty="0" smtClean="0"/>
              <a:t> a </a:t>
            </a:r>
            <a:r>
              <a:rPr lang="en-GB" sz="2300" dirty="0" err="1" smtClean="0"/>
              <a:t>cabo</a:t>
            </a:r>
            <a:r>
              <a:rPr lang="en-GB" sz="2300" dirty="0" smtClean="0"/>
              <a:t> </a:t>
            </a:r>
            <a:r>
              <a:rPr lang="en-GB" sz="2300" dirty="0" err="1" smtClean="0"/>
              <a:t>cuando</a:t>
            </a:r>
            <a:r>
              <a:rPr lang="en-GB" sz="2300" dirty="0" smtClean="0"/>
              <a:t> </a:t>
            </a:r>
            <a:r>
              <a:rPr lang="en-GB" sz="2300" dirty="0" err="1" smtClean="0"/>
              <a:t>una</a:t>
            </a:r>
            <a:r>
              <a:rPr lang="en-GB" sz="2300" dirty="0" smtClean="0"/>
              <a:t> </a:t>
            </a:r>
            <a:r>
              <a:rPr lang="en-GB" sz="2300" dirty="0" err="1" smtClean="0"/>
              <a:t>oportunidad</a:t>
            </a:r>
            <a:r>
              <a:rPr lang="en-GB" sz="2300" dirty="0" smtClean="0"/>
              <a:t> </a:t>
            </a:r>
            <a:r>
              <a:rPr lang="en-GB" sz="2300" dirty="0" err="1" smtClean="0"/>
              <a:t>si</a:t>
            </a:r>
            <a:r>
              <a:rPr lang="en-GB" sz="2300" dirty="0" smtClean="0"/>
              <a:t> se </a:t>
            </a:r>
            <a:r>
              <a:rPr lang="en-GB" sz="2300" dirty="0" err="1" smtClean="0"/>
              <a:t>materializa</a:t>
            </a:r>
            <a:r>
              <a:rPr lang="en-GB" sz="2300" dirty="0" smtClean="0"/>
              <a:t> le </a:t>
            </a:r>
            <a:r>
              <a:rPr lang="en-GB" sz="2300" dirty="0" err="1" smtClean="0"/>
              <a:t>permita</a:t>
            </a:r>
            <a:r>
              <a:rPr lang="en-GB" sz="2300" dirty="0" smtClean="0"/>
              <a:t> </a:t>
            </a:r>
            <a:r>
              <a:rPr lang="en-GB" sz="2300" dirty="0" err="1" smtClean="0"/>
              <a:t>verdaderamente</a:t>
            </a:r>
            <a:r>
              <a:rPr lang="en-GB" sz="2300" dirty="0" smtClean="0"/>
              <a:t> </a:t>
            </a:r>
            <a:r>
              <a:rPr lang="en-GB" sz="2300" dirty="0" err="1" smtClean="0"/>
              <a:t>ganar</a:t>
            </a:r>
            <a:r>
              <a:rPr lang="en-GB" sz="2300" dirty="0" smtClean="0"/>
              <a:t> de </a:t>
            </a:r>
            <a:r>
              <a:rPr lang="en-GB" sz="2300" dirty="0" err="1" smtClean="0"/>
              <a:t>ella</a:t>
            </a:r>
            <a:r>
              <a:rPr lang="en-GB" sz="2300" dirty="0" smtClean="0"/>
              <a:t>.</a:t>
            </a:r>
            <a:r>
              <a:rPr lang="en-GB" sz="2400" dirty="0" smtClean="0"/>
              <a:t/>
            </a:r>
            <a:br>
              <a:rPr lang="en-GB" sz="2400" dirty="0" smtClean="0"/>
            </a:br>
            <a:endParaRPr lang="en-GB" sz="2400" dirty="0"/>
          </a:p>
          <a:p>
            <a:r>
              <a:rPr lang="en-GB" sz="2400" b="1" dirty="0" err="1" smtClean="0"/>
              <a:t>Mejorar</a:t>
            </a:r>
            <a:r>
              <a:rPr lang="en-GB" sz="2400" b="1" dirty="0" smtClean="0"/>
              <a:t> </a:t>
            </a:r>
            <a:r>
              <a:rPr lang="en-GB" sz="2400" b="1" dirty="0"/>
              <a:t>–</a:t>
            </a:r>
            <a:r>
              <a:rPr lang="en-GB" sz="2400" dirty="0"/>
              <a:t> </a:t>
            </a:r>
            <a:r>
              <a:rPr lang="es-ES" sz="2300" dirty="0" smtClean="0"/>
              <a:t>Aquí es donde el equipo del proyecto pone en marcha medidas proactivas para maximizar la probabilidad de una situación que se produzca. Es opuesta a la respuesta de </a:t>
            </a:r>
            <a:r>
              <a:rPr lang="es-ES" sz="2300" dirty="0" err="1" smtClean="0"/>
              <a:t>resducir</a:t>
            </a:r>
            <a:r>
              <a:rPr lang="es-ES" sz="2300" dirty="0" smtClean="0"/>
              <a:t>.</a:t>
            </a:r>
            <a:r>
              <a:rPr lang="en-GB" sz="2400" dirty="0" smtClean="0"/>
              <a:t/>
            </a:r>
            <a:br>
              <a:rPr lang="en-GB" sz="2400" dirty="0" smtClean="0"/>
            </a:br>
            <a:endParaRPr lang="en-GB" sz="2400" dirty="0"/>
          </a:p>
          <a:p>
            <a:r>
              <a:rPr lang="es-ES" sz="2400" b="1" dirty="0" smtClean="0"/>
              <a:t>Compartir </a:t>
            </a:r>
            <a:r>
              <a:rPr lang="en-GB" sz="2400" b="1" dirty="0" smtClean="0"/>
              <a:t>–</a:t>
            </a:r>
            <a:r>
              <a:rPr lang="es-ES" sz="2400" b="1" dirty="0" smtClean="0"/>
              <a:t> </a:t>
            </a:r>
            <a:r>
              <a:rPr lang="es-ES" sz="2300" dirty="0" smtClean="0"/>
              <a:t>Esta es una oportunidad  donde no sólo su proyecto, sino otros proyectos relevantes pueden utilizar la situación. Asegúrese de que la oportunidad  sea totalmente comunicada para que gane toda la compañía.</a:t>
            </a:r>
            <a:r>
              <a:rPr lang="en-GB" sz="2300" dirty="0" smtClean="0"/>
              <a:t/>
            </a:r>
            <a:br>
              <a:rPr lang="en-GB" sz="2300" dirty="0" smtClean="0"/>
            </a:br>
            <a:endParaRPr lang="en-GB" sz="2300" dirty="0"/>
          </a:p>
          <a:p>
            <a:r>
              <a:rPr lang="es-ES" sz="2400" b="1" dirty="0" smtClean="0"/>
              <a:t>Rechazar - </a:t>
            </a:r>
            <a:r>
              <a:rPr lang="es-ES" sz="2300" dirty="0" smtClean="0"/>
              <a:t>Esta es una respuesta que se puede elegir en caso que la situación no sea adecuada para el proyecto por razones de cronograma o financieras  u otras</a:t>
            </a:r>
            <a:r>
              <a:rPr lang="es-ES" sz="1800" dirty="0" smtClean="0"/>
              <a:t>.</a:t>
            </a:r>
            <a:r>
              <a:rPr lang="en-GB" sz="2400" dirty="0" smtClean="0"/>
              <a:t/>
            </a:r>
            <a:br>
              <a:rPr lang="en-GB" sz="2400" dirty="0" smtClean="0"/>
            </a:br>
            <a:endParaRPr lang="en-GB" sz="2400" b="1" dirty="0" smtClean="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43</a:t>
            </a:fld>
            <a:endParaRPr lang="en-US" dirty="0"/>
          </a:p>
        </p:txBody>
      </p:sp>
    </p:spTree>
    <p:extLst>
      <p:ext uri="{BB962C8B-B14F-4D97-AF65-F5344CB8AC3E}">
        <p14:creationId xmlns:p14="http://schemas.microsoft.com/office/powerpoint/2010/main" xmlns="" val="249519451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title"/>
          </p:nvPr>
        </p:nvSpPr>
        <p:spPr/>
        <p:txBody>
          <a:bodyPr/>
          <a:lstStyle/>
          <a:p>
            <a:r>
              <a:rPr lang="en-GB" dirty="0" err="1" smtClean="0"/>
              <a:t>Monitoreo</a:t>
            </a:r>
            <a:r>
              <a:rPr lang="en-GB" dirty="0" smtClean="0"/>
              <a:t> y Control</a:t>
            </a:r>
            <a:endParaRPr lang="en-GB" sz="2400" dirty="0"/>
          </a:p>
        </p:txBody>
      </p:sp>
      <p:grpSp>
        <p:nvGrpSpPr>
          <p:cNvPr id="1624067" name="Group 3"/>
          <p:cNvGrpSpPr>
            <a:grpSpLocks/>
          </p:cNvGrpSpPr>
          <p:nvPr/>
        </p:nvGrpSpPr>
        <p:grpSpPr bwMode="auto">
          <a:xfrm>
            <a:off x="1523653" y="1067162"/>
            <a:ext cx="6630015" cy="4408809"/>
            <a:chOff x="1326" y="1090"/>
            <a:chExt cx="4177" cy="2699"/>
          </a:xfrm>
        </p:grpSpPr>
        <p:sp>
          <p:nvSpPr>
            <p:cNvPr id="1624068" name="Text Box 4"/>
            <p:cNvSpPr txBox="1">
              <a:spLocks noChangeArrowheads="1"/>
            </p:cNvSpPr>
            <p:nvPr/>
          </p:nvSpPr>
          <p:spPr bwMode="auto">
            <a:xfrm>
              <a:off x="4301" y="2897"/>
              <a:ext cx="1202" cy="735"/>
            </a:xfrm>
            <a:prstGeom prst="rect">
              <a:avLst/>
            </a:prstGeom>
            <a:noFill/>
            <a:ln w="9525">
              <a:noFill/>
              <a:miter lim="800000"/>
              <a:headEnd/>
              <a:tailEnd/>
            </a:ln>
            <a:effectLst/>
          </p:spPr>
          <p:txBody>
            <a:bodyPr>
              <a:spAutoFit/>
            </a:bodyPr>
            <a:lstStyle/>
            <a:p>
              <a:r>
                <a:rPr lang="en-GB" b="1" dirty="0" err="1" smtClean="0">
                  <a:latin typeface="+mn-lt"/>
                </a:rPr>
                <a:t>Vincularlo</a:t>
              </a:r>
              <a:r>
                <a:rPr lang="en-GB" b="1" dirty="0" smtClean="0">
                  <a:latin typeface="+mn-lt"/>
                </a:rPr>
                <a:t> al </a:t>
              </a:r>
              <a:r>
                <a:rPr lang="en-GB" b="1" dirty="0" err="1" smtClean="0">
                  <a:latin typeface="+mn-lt"/>
                </a:rPr>
                <a:t>desempeño</a:t>
              </a:r>
              <a:r>
                <a:rPr lang="en-GB" b="1" dirty="0" smtClean="0">
                  <a:latin typeface="+mn-lt"/>
                </a:rPr>
                <a:t>,  al </a:t>
              </a:r>
              <a:r>
                <a:rPr lang="en-GB" b="1" dirty="0" err="1" smtClean="0">
                  <a:latin typeface="+mn-lt"/>
                </a:rPr>
                <a:t>costo</a:t>
              </a:r>
              <a:r>
                <a:rPr lang="en-GB" b="1" dirty="0" smtClean="0">
                  <a:latin typeface="+mn-lt"/>
                </a:rPr>
                <a:t> y al control de </a:t>
              </a:r>
              <a:r>
                <a:rPr lang="en-GB" b="1" dirty="0" err="1" smtClean="0">
                  <a:latin typeface="+mn-lt"/>
                </a:rPr>
                <a:t>cambios</a:t>
              </a:r>
              <a:endParaRPr lang="en-GB" b="1" dirty="0">
                <a:latin typeface="+mn-lt"/>
              </a:endParaRPr>
            </a:p>
          </p:txBody>
        </p:sp>
        <p:sp>
          <p:nvSpPr>
            <p:cNvPr id="1624069" name="AutoShape 5"/>
            <p:cNvSpPr>
              <a:spLocks noChangeArrowheads="1"/>
            </p:cNvSpPr>
            <p:nvPr/>
          </p:nvSpPr>
          <p:spPr bwMode="auto">
            <a:xfrm>
              <a:off x="1776" y="1597"/>
              <a:ext cx="2099" cy="317"/>
            </a:xfrm>
            <a:prstGeom prst="star16">
              <a:avLst>
                <a:gd name="adj" fmla="val 37500"/>
              </a:avLst>
            </a:prstGeom>
            <a:solidFill>
              <a:srgbClr val="FF0000"/>
            </a:solidFill>
            <a:ln w="12700">
              <a:solidFill>
                <a:srgbClr val="969696"/>
              </a:solidFill>
              <a:miter lim="800000"/>
              <a:headEnd/>
              <a:tailEnd/>
            </a:ln>
            <a:effectLst>
              <a:outerShdw dist="107763" dir="2700000" algn="ctr" rotWithShape="0">
                <a:srgbClr val="DDDDDD">
                  <a:alpha val="50000"/>
                </a:srgbClr>
              </a:outerShdw>
            </a:effectLst>
          </p:spPr>
          <p:txBody>
            <a:bodyPr wrap="none" lIns="90488" tIns="44450" rIns="90488" bIns="44450" anchor="ctr"/>
            <a:lstStyle/>
            <a:p>
              <a:endParaRPr lang="en-US" b="1" dirty="0">
                <a:solidFill>
                  <a:schemeClr val="bg1"/>
                </a:solidFill>
                <a:latin typeface="+mn-lt"/>
              </a:endParaRPr>
            </a:p>
          </p:txBody>
        </p:sp>
        <p:sp>
          <p:nvSpPr>
            <p:cNvPr id="1624070" name="Rectangle 6"/>
            <p:cNvSpPr>
              <a:spLocks noChangeArrowheads="1"/>
            </p:cNvSpPr>
            <p:nvPr/>
          </p:nvSpPr>
          <p:spPr bwMode="auto">
            <a:xfrm>
              <a:off x="1326" y="2073"/>
              <a:ext cx="1392" cy="390"/>
            </a:xfrm>
            <a:prstGeom prst="rect">
              <a:avLst/>
            </a:prstGeom>
            <a:solidFill>
              <a:schemeClr val="accent1"/>
            </a:solidFill>
            <a:ln w="12700">
              <a:solidFill>
                <a:srgbClr val="969696"/>
              </a:solidFill>
              <a:miter lim="800000"/>
              <a:headEnd/>
              <a:tailEnd/>
            </a:ln>
            <a:effectLst>
              <a:outerShdw dist="107763" dir="2700000" algn="ctr" rotWithShape="0">
                <a:srgbClr val="DDDDDD">
                  <a:alpha val="50000"/>
                </a:srgbClr>
              </a:outerShdw>
            </a:effectLst>
          </p:spPr>
          <p:txBody>
            <a:bodyPr wrap="none" lIns="90488" tIns="44450" rIns="90488" bIns="44450" anchor="ctr"/>
            <a:lstStyle/>
            <a:p>
              <a:r>
                <a:rPr lang="en-GB" b="1" dirty="0" err="1" smtClean="0">
                  <a:solidFill>
                    <a:srgbClr val="000000"/>
                  </a:solidFill>
                </a:rPr>
                <a:t>Riesgo</a:t>
              </a:r>
              <a:r>
                <a:rPr lang="en-GB" b="1" dirty="0" smtClean="0">
                  <a:solidFill>
                    <a:srgbClr val="000000"/>
                  </a:solidFill>
                </a:rPr>
                <a:t> No </a:t>
              </a:r>
              <a:r>
                <a:rPr lang="en-GB" b="1" dirty="0" err="1" smtClean="0">
                  <a:solidFill>
                    <a:srgbClr val="000000"/>
                  </a:solidFill>
                </a:rPr>
                <a:t>identificado</a:t>
              </a:r>
              <a:endParaRPr lang="en-GB" b="1" dirty="0" smtClean="0">
                <a:solidFill>
                  <a:srgbClr val="000000"/>
                </a:solidFill>
              </a:endParaRPr>
            </a:p>
            <a:p>
              <a:r>
                <a:rPr lang="en-GB" b="1" dirty="0" smtClean="0">
                  <a:solidFill>
                    <a:srgbClr val="000000"/>
                  </a:solidFill>
                  <a:latin typeface="+mn-lt"/>
                </a:rPr>
                <a:t>o </a:t>
              </a:r>
              <a:r>
                <a:rPr lang="en-GB" b="1" dirty="0" err="1" smtClean="0">
                  <a:solidFill>
                    <a:srgbClr val="000000"/>
                  </a:solidFill>
                  <a:latin typeface="+mn-lt"/>
                </a:rPr>
                <a:t>aceptedo</a:t>
              </a:r>
              <a:endParaRPr lang="en-GB" b="1" dirty="0">
                <a:solidFill>
                  <a:srgbClr val="000000"/>
                </a:solidFill>
                <a:latin typeface="+mn-lt"/>
              </a:endParaRPr>
            </a:p>
          </p:txBody>
        </p:sp>
        <p:sp>
          <p:nvSpPr>
            <p:cNvPr id="1624071" name="Rectangle 7"/>
            <p:cNvSpPr>
              <a:spLocks noChangeArrowheads="1"/>
            </p:cNvSpPr>
            <p:nvPr/>
          </p:nvSpPr>
          <p:spPr bwMode="auto">
            <a:xfrm>
              <a:off x="2862" y="2069"/>
              <a:ext cx="1307" cy="324"/>
            </a:xfrm>
            <a:prstGeom prst="rect">
              <a:avLst/>
            </a:prstGeom>
            <a:solidFill>
              <a:schemeClr val="accent1"/>
            </a:solidFill>
            <a:ln w="12700">
              <a:solidFill>
                <a:srgbClr val="969696"/>
              </a:solidFill>
              <a:miter lim="800000"/>
              <a:headEnd/>
              <a:tailEnd/>
            </a:ln>
            <a:effectLst>
              <a:outerShdw dist="107763" dir="2700000" algn="ctr" rotWithShape="0">
                <a:srgbClr val="DDDDDD">
                  <a:alpha val="50000"/>
                </a:srgbClr>
              </a:outerShdw>
            </a:effectLst>
          </p:spPr>
          <p:txBody>
            <a:bodyPr wrap="none" lIns="90488" tIns="44450" rIns="90488" bIns="44450" anchor="ctr"/>
            <a:lstStyle/>
            <a:p>
              <a:r>
                <a:rPr lang="en-GB" b="1" dirty="0" err="1" smtClean="0">
                  <a:solidFill>
                    <a:srgbClr val="000000"/>
                  </a:solidFill>
                  <a:latin typeface="+mn-lt"/>
                </a:rPr>
                <a:t>Riesgo</a:t>
              </a:r>
              <a:r>
                <a:rPr lang="en-GB" b="1" dirty="0" smtClean="0">
                  <a:solidFill>
                    <a:srgbClr val="000000"/>
                  </a:solidFill>
                  <a:latin typeface="+mn-lt"/>
                </a:rPr>
                <a:t> </a:t>
              </a:r>
              <a:r>
                <a:rPr lang="en-GB" b="1" dirty="0" err="1" smtClean="0">
                  <a:solidFill>
                    <a:srgbClr val="000000"/>
                  </a:solidFill>
                  <a:latin typeface="+mn-lt"/>
                </a:rPr>
                <a:t>Identificado</a:t>
              </a:r>
              <a:endParaRPr lang="en-GB" b="1" dirty="0">
                <a:solidFill>
                  <a:srgbClr val="000000"/>
                </a:solidFill>
                <a:latin typeface="+mn-lt"/>
              </a:endParaRPr>
            </a:p>
          </p:txBody>
        </p:sp>
        <p:sp>
          <p:nvSpPr>
            <p:cNvPr id="1624072" name="Rectangle 8"/>
            <p:cNvSpPr>
              <a:spLocks noChangeArrowheads="1"/>
            </p:cNvSpPr>
            <p:nvPr/>
          </p:nvSpPr>
          <p:spPr bwMode="auto">
            <a:xfrm>
              <a:off x="1326" y="2602"/>
              <a:ext cx="1392" cy="326"/>
            </a:xfrm>
            <a:prstGeom prst="rect">
              <a:avLst/>
            </a:prstGeom>
            <a:solidFill>
              <a:schemeClr val="accent1"/>
            </a:solidFill>
            <a:ln w="12700">
              <a:solidFill>
                <a:srgbClr val="969696"/>
              </a:solidFill>
              <a:miter lim="800000"/>
              <a:headEnd/>
              <a:tailEnd/>
            </a:ln>
            <a:effectLst>
              <a:outerShdw dist="107763" dir="2700000" algn="ctr" rotWithShape="0">
                <a:srgbClr val="DDDDDD">
                  <a:alpha val="50000"/>
                </a:srgbClr>
              </a:outerShdw>
            </a:effectLst>
          </p:spPr>
          <p:txBody>
            <a:bodyPr wrap="none" lIns="90488" tIns="44450" rIns="90488" bIns="44450" anchor="ctr"/>
            <a:lstStyle/>
            <a:p>
              <a:r>
                <a:rPr lang="en-GB" b="1" dirty="0" err="1" smtClean="0">
                  <a:solidFill>
                    <a:srgbClr val="000000"/>
                  </a:solidFill>
                  <a:latin typeface="+mn-lt"/>
                </a:rPr>
                <a:t>Cuantificar</a:t>
              </a:r>
              <a:r>
                <a:rPr lang="en-GB" b="1" dirty="0" smtClean="0">
                  <a:solidFill>
                    <a:srgbClr val="000000"/>
                  </a:solidFill>
                  <a:latin typeface="+mn-lt"/>
                </a:rPr>
                <a:t> el </a:t>
              </a:r>
              <a:r>
                <a:rPr lang="en-GB" b="1" dirty="0" err="1" smtClean="0">
                  <a:solidFill>
                    <a:srgbClr val="000000"/>
                  </a:solidFill>
                  <a:latin typeface="+mn-lt"/>
                </a:rPr>
                <a:t>Efecto</a:t>
              </a:r>
              <a:endParaRPr lang="en-GB" b="1" dirty="0" smtClean="0">
                <a:solidFill>
                  <a:srgbClr val="000000"/>
                </a:solidFill>
                <a:latin typeface="+mn-lt"/>
              </a:endParaRPr>
            </a:p>
            <a:p>
              <a:r>
                <a:rPr lang="en-GB" b="1" dirty="0" smtClean="0">
                  <a:solidFill>
                    <a:srgbClr val="000000"/>
                  </a:solidFill>
                  <a:latin typeface="+mn-lt"/>
                </a:rPr>
                <a:t> </a:t>
              </a:r>
              <a:r>
                <a:rPr lang="en-GB" b="1" dirty="0" err="1" smtClean="0">
                  <a:solidFill>
                    <a:srgbClr val="000000"/>
                  </a:solidFill>
                  <a:latin typeface="+mn-lt"/>
                </a:rPr>
                <a:t>sobre</a:t>
              </a:r>
              <a:r>
                <a:rPr lang="en-GB" b="1" dirty="0" smtClean="0">
                  <a:solidFill>
                    <a:srgbClr val="000000"/>
                  </a:solidFill>
                  <a:latin typeface="+mn-lt"/>
                </a:rPr>
                <a:t> el </a:t>
              </a:r>
              <a:r>
                <a:rPr lang="en-GB" b="1" dirty="0" err="1" smtClean="0">
                  <a:solidFill>
                    <a:srgbClr val="000000"/>
                  </a:solidFill>
                  <a:latin typeface="+mn-lt"/>
                </a:rPr>
                <a:t>Proyecto</a:t>
              </a:r>
              <a:endParaRPr lang="en-GB" b="1" dirty="0">
                <a:solidFill>
                  <a:srgbClr val="000000"/>
                </a:solidFill>
                <a:latin typeface="+mn-lt"/>
              </a:endParaRPr>
            </a:p>
          </p:txBody>
        </p:sp>
        <p:sp>
          <p:nvSpPr>
            <p:cNvPr id="1624073" name="Rectangle 9"/>
            <p:cNvSpPr>
              <a:spLocks noChangeArrowheads="1"/>
            </p:cNvSpPr>
            <p:nvPr/>
          </p:nvSpPr>
          <p:spPr bwMode="auto">
            <a:xfrm>
              <a:off x="1413" y="3035"/>
              <a:ext cx="1257" cy="326"/>
            </a:xfrm>
            <a:prstGeom prst="rect">
              <a:avLst/>
            </a:prstGeom>
            <a:solidFill>
              <a:schemeClr val="accent1"/>
            </a:solidFill>
            <a:ln w="12700">
              <a:solidFill>
                <a:srgbClr val="969696"/>
              </a:solidFill>
              <a:miter lim="800000"/>
              <a:headEnd/>
              <a:tailEnd/>
            </a:ln>
            <a:effectLst>
              <a:outerShdw dist="107763" dir="2700000" algn="ctr" rotWithShape="0">
                <a:srgbClr val="DDDDDD">
                  <a:alpha val="50000"/>
                </a:srgbClr>
              </a:outerShdw>
            </a:effectLst>
          </p:spPr>
          <p:txBody>
            <a:bodyPr wrap="none" lIns="90488" tIns="44450" rIns="90488" bIns="44450" anchor="ctr"/>
            <a:lstStyle/>
            <a:p>
              <a:r>
                <a:rPr lang="en-GB" b="1" dirty="0">
                  <a:solidFill>
                    <a:srgbClr val="000000"/>
                  </a:solidFill>
                  <a:latin typeface="+mn-lt"/>
                </a:rPr>
                <a:t>Develop responses </a:t>
              </a:r>
              <a:br>
                <a:rPr lang="en-GB" b="1" dirty="0">
                  <a:solidFill>
                    <a:srgbClr val="000000"/>
                  </a:solidFill>
                  <a:latin typeface="+mn-lt"/>
                </a:rPr>
              </a:br>
              <a:r>
                <a:rPr lang="en-GB" b="1" dirty="0">
                  <a:solidFill>
                    <a:srgbClr val="000000"/>
                  </a:solidFill>
                  <a:latin typeface="+mn-lt"/>
                </a:rPr>
                <a:t>and implement</a:t>
              </a:r>
            </a:p>
          </p:txBody>
        </p:sp>
        <p:sp>
          <p:nvSpPr>
            <p:cNvPr id="1624074" name="Rectangle 10"/>
            <p:cNvSpPr>
              <a:spLocks noChangeArrowheads="1"/>
            </p:cNvSpPr>
            <p:nvPr/>
          </p:nvSpPr>
          <p:spPr bwMode="auto">
            <a:xfrm>
              <a:off x="2862" y="2583"/>
              <a:ext cx="1352" cy="326"/>
            </a:xfrm>
            <a:prstGeom prst="rect">
              <a:avLst/>
            </a:prstGeom>
            <a:solidFill>
              <a:schemeClr val="accent1"/>
            </a:solidFill>
            <a:ln w="12700">
              <a:solidFill>
                <a:srgbClr val="969696"/>
              </a:solidFill>
              <a:miter lim="800000"/>
              <a:headEnd/>
              <a:tailEnd/>
            </a:ln>
            <a:effectLst>
              <a:outerShdw dist="107763" dir="2700000" algn="ctr" rotWithShape="0">
                <a:srgbClr val="DDDDDD">
                  <a:alpha val="50000"/>
                </a:srgbClr>
              </a:outerShdw>
            </a:effectLst>
          </p:spPr>
          <p:txBody>
            <a:bodyPr wrap="none" lIns="90488" tIns="44450" rIns="90488" bIns="44450" anchor="ctr"/>
            <a:lstStyle/>
            <a:p>
              <a:r>
                <a:rPr lang="en-GB" b="1" dirty="0" err="1" smtClean="0">
                  <a:solidFill>
                    <a:srgbClr val="000000"/>
                  </a:solidFill>
                  <a:latin typeface="+mn-lt"/>
                </a:rPr>
                <a:t>Respuesta</a:t>
              </a:r>
              <a:r>
                <a:rPr lang="en-GB" b="1" dirty="0" smtClean="0">
                  <a:solidFill>
                    <a:srgbClr val="000000"/>
                  </a:solidFill>
                  <a:latin typeface="+mn-lt"/>
                </a:rPr>
                <a:t> </a:t>
              </a:r>
              <a:r>
                <a:rPr lang="en-GB" b="1" dirty="0" err="1" smtClean="0">
                  <a:solidFill>
                    <a:srgbClr val="000000"/>
                  </a:solidFill>
                </a:rPr>
                <a:t>planificada</a:t>
              </a:r>
              <a:endParaRPr lang="en-GB" b="1" dirty="0" smtClean="0">
                <a:solidFill>
                  <a:srgbClr val="000000"/>
                </a:solidFill>
              </a:endParaRPr>
            </a:p>
            <a:p>
              <a:r>
                <a:rPr lang="en-GB" b="1" dirty="0" err="1" smtClean="0">
                  <a:solidFill>
                    <a:srgbClr val="000000"/>
                  </a:solidFill>
                  <a:latin typeface="+mn-lt"/>
                </a:rPr>
                <a:t>Implementada</a:t>
              </a:r>
              <a:endParaRPr lang="en-GB" b="1" dirty="0">
                <a:solidFill>
                  <a:srgbClr val="000000"/>
                </a:solidFill>
                <a:latin typeface="+mn-lt"/>
              </a:endParaRPr>
            </a:p>
          </p:txBody>
        </p:sp>
        <p:sp>
          <p:nvSpPr>
            <p:cNvPr id="1624075" name="Rectangle 11"/>
            <p:cNvSpPr>
              <a:spLocks noChangeArrowheads="1"/>
            </p:cNvSpPr>
            <p:nvPr/>
          </p:nvSpPr>
          <p:spPr bwMode="auto">
            <a:xfrm>
              <a:off x="2997" y="3533"/>
              <a:ext cx="1162" cy="256"/>
            </a:xfrm>
            <a:prstGeom prst="rect">
              <a:avLst/>
            </a:prstGeom>
            <a:solidFill>
              <a:schemeClr val="accent1"/>
            </a:solidFill>
            <a:ln w="12700">
              <a:solidFill>
                <a:srgbClr val="969696"/>
              </a:solidFill>
              <a:miter lim="800000"/>
              <a:headEnd/>
              <a:tailEnd/>
            </a:ln>
            <a:effectLst>
              <a:outerShdw dist="107763" dir="2700000" algn="ctr" rotWithShape="0">
                <a:srgbClr val="DDDDDD">
                  <a:alpha val="50000"/>
                </a:srgbClr>
              </a:outerShdw>
            </a:effectLst>
          </p:spPr>
          <p:txBody>
            <a:bodyPr wrap="none" lIns="90488" tIns="44450" rIns="90488" bIns="44450" anchor="ctr"/>
            <a:lstStyle/>
            <a:p>
              <a:r>
                <a:rPr lang="en-GB" b="1" dirty="0" err="1" smtClean="0">
                  <a:solidFill>
                    <a:srgbClr val="000000"/>
                  </a:solidFill>
                  <a:latin typeface="+mn-lt"/>
                </a:rPr>
                <a:t>Revisar</a:t>
              </a:r>
              <a:r>
                <a:rPr lang="en-GB" b="1" dirty="0" smtClean="0">
                  <a:solidFill>
                    <a:srgbClr val="000000"/>
                  </a:solidFill>
                  <a:latin typeface="+mn-lt"/>
                </a:rPr>
                <a:t> los planes</a:t>
              </a:r>
              <a:endParaRPr lang="en-GB" b="1" dirty="0">
                <a:solidFill>
                  <a:srgbClr val="000000"/>
                </a:solidFill>
                <a:latin typeface="+mn-lt"/>
              </a:endParaRPr>
            </a:p>
          </p:txBody>
        </p:sp>
        <p:sp>
          <p:nvSpPr>
            <p:cNvPr id="1624076" name="Rectangle 12"/>
            <p:cNvSpPr>
              <a:spLocks noChangeArrowheads="1"/>
            </p:cNvSpPr>
            <p:nvPr/>
          </p:nvSpPr>
          <p:spPr bwMode="auto">
            <a:xfrm>
              <a:off x="2124" y="1097"/>
              <a:ext cx="1397" cy="365"/>
            </a:xfrm>
            <a:prstGeom prst="rect">
              <a:avLst/>
            </a:prstGeom>
            <a:solidFill>
              <a:schemeClr val="accent1"/>
            </a:solidFill>
            <a:ln w="12700">
              <a:solidFill>
                <a:srgbClr val="969696"/>
              </a:solidFill>
              <a:miter lim="800000"/>
              <a:headEnd/>
              <a:tailEnd/>
            </a:ln>
            <a:effectLst>
              <a:outerShdw dist="107763" dir="2700000" algn="ctr" rotWithShape="0">
                <a:srgbClr val="DDDDDD">
                  <a:alpha val="50000"/>
                </a:srgbClr>
              </a:outerShdw>
            </a:effectLst>
          </p:spPr>
          <p:txBody>
            <a:bodyPr wrap="none" anchor="ctr"/>
            <a:lstStyle/>
            <a:p>
              <a:endParaRPr lang="en-US" b="1" dirty="0">
                <a:latin typeface="+mn-lt"/>
              </a:endParaRPr>
            </a:p>
          </p:txBody>
        </p:sp>
        <p:sp>
          <p:nvSpPr>
            <p:cNvPr id="1624077" name="Rectangle 13"/>
            <p:cNvSpPr>
              <a:spLocks noChangeArrowheads="1"/>
            </p:cNvSpPr>
            <p:nvPr/>
          </p:nvSpPr>
          <p:spPr bwMode="auto">
            <a:xfrm>
              <a:off x="2330" y="1090"/>
              <a:ext cx="945" cy="394"/>
            </a:xfrm>
            <a:prstGeom prst="rect">
              <a:avLst/>
            </a:prstGeom>
            <a:noFill/>
            <a:ln w="12700">
              <a:noFill/>
              <a:miter lim="800000"/>
              <a:headEnd/>
              <a:tailEnd/>
            </a:ln>
            <a:effectLst/>
          </p:spPr>
          <p:txBody>
            <a:bodyPr lIns="90488" tIns="44450" rIns="90488" bIns="44450">
              <a:spAutoFit/>
            </a:bodyPr>
            <a:lstStyle/>
            <a:p>
              <a:pPr>
                <a:spcBef>
                  <a:spcPct val="50000"/>
                </a:spcBef>
              </a:pPr>
              <a:r>
                <a:rPr lang="en-GB" b="1" dirty="0" err="1" smtClean="0">
                  <a:solidFill>
                    <a:srgbClr val="000000"/>
                  </a:solidFill>
                  <a:latin typeface="+mn-lt"/>
                </a:rPr>
                <a:t>Monitoreo</a:t>
              </a:r>
              <a:r>
                <a:rPr lang="en-GB" b="1" dirty="0" smtClean="0">
                  <a:solidFill>
                    <a:srgbClr val="000000"/>
                  </a:solidFill>
                  <a:latin typeface="+mn-lt"/>
                </a:rPr>
                <a:t> y  </a:t>
              </a:r>
              <a:r>
                <a:rPr lang="en-GB" b="1" dirty="0">
                  <a:solidFill>
                    <a:srgbClr val="000000"/>
                  </a:solidFill>
                  <a:latin typeface="+mn-lt"/>
                </a:rPr>
                <a:t>Control</a:t>
              </a:r>
            </a:p>
          </p:txBody>
        </p:sp>
        <p:cxnSp>
          <p:nvCxnSpPr>
            <p:cNvPr id="1624078" name="AutoShape 14"/>
            <p:cNvCxnSpPr>
              <a:cxnSpLocks noChangeShapeType="1"/>
              <a:stCxn id="1624076" idx="3"/>
              <a:endCxn id="1624068" idx="0"/>
            </p:cNvCxnSpPr>
            <p:nvPr/>
          </p:nvCxnSpPr>
          <p:spPr bwMode="auto">
            <a:xfrm>
              <a:off x="3521" y="1279"/>
              <a:ext cx="1381" cy="1618"/>
            </a:xfrm>
            <a:prstGeom prst="bentConnector2">
              <a:avLst/>
            </a:prstGeom>
            <a:noFill/>
            <a:ln w="9525">
              <a:solidFill>
                <a:schemeClr val="tx1"/>
              </a:solidFill>
              <a:miter lim="800000"/>
              <a:headEnd type="triangle" w="med" len="med"/>
              <a:tailEnd type="triangle" w="med" len="med"/>
            </a:ln>
            <a:effectLst/>
          </p:spPr>
        </p:cxnSp>
        <p:cxnSp>
          <p:nvCxnSpPr>
            <p:cNvPr id="1624079" name="AutoShape 15"/>
            <p:cNvCxnSpPr>
              <a:cxnSpLocks noChangeShapeType="1"/>
              <a:stCxn id="1624076" idx="2"/>
              <a:endCxn id="1624069" idx="0"/>
            </p:cNvCxnSpPr>
            <p:nvPr/>
          </p:nvCxnSpPr>
          <p:spPr bwMode="auto">
            <a:xfrm>
              <a:off x="2823" y="1462"/>
              <a:ext cx="3" cy="135"/>
            </a:xfrm>
            <a:prstGeom prst="straightConnector1">
              <a:avLst/>
            </a:prstGeom>
            <a:noFill/>
            <a:ln w="9525">
              <a:solidFill>
                <a:schemeClr val="tx1"/>
              </a:solidFill>
              <a:round/>
              <a:headEnd/>
              <a:tailEnd type="triangle" w="med" len="med"/>
            </a:ln>
            <a:effectLst/>
          </p:spPr>
        </p:cxnSp>
        <p:cxnSp>
          <p:nvCxnSpPr>
            <p:cNvPr id="1624080" name="AutoShape 16"/>
            <p:cNvCxnSpPr>
              <a:cxnSpLocks noChangeShapeType="1"/>
              <a:stCxn id="1624069" idx="2"/>
              <a:endCxn id="1624070" idx="0"/>
            </p:cNvCxnSpPr>
            <p:nvPr/>
          </p:nvCxnSpPr>
          <p:spPr bwMode="auto">
            <a:xfrm flipH="1">
              <a:off x="2022" y="1756"/>
              <a:ext cx="1853" cy="317"/>
            </a:xfrm>
            <a:prstGeom prst="bentConnector4">
              <a:avLst>
                <a:gd name="adj1" fmla="val -7774"/>
                <a:gd name="adj2" fmla="val 74961"/>
              </a:avLst>
            </a:prstGeom>
            <a:noFill/>
            <a:ln w="9525">
              <a:solidFill>
                <a:schemeClr val="tx1"/>
              </a:solidFill>
              <a:miter lim="800000"/>
              <a:headEnd/>
              <a:tailEnd type="triangle" w="med" len="med"/>
            </a:ln>
            <a:effectLst/>
          </p:spPr>
        </p:cxnSp>
        <p:cxnSp>
          <p:nvCxnSpPr>
            <p:cNvPr id="1624081" name="AutoShape 17"/>
            <p:cNvCxnSpPr>
              <a:cxnSpLocks noChangeShapeType="1"/>
              <a:stCxn id="1624069" idx="2"/>
              <a:endCxn id="1624071" idx="0"/>
            </p:cNvCxnSpPr>
            <p:nvPr/>
          </p:nvCxnSpPr>
          <p:spPr bwMode="auto">
            <a:xfrm flipH="1">
              <a:off x="3516" y="1756"/>
              <a:ext cx="359" cy="314"/>
            </a:xfrm>
            <a:prstGeom prst="bentConnector4">
              <a:avLst>
                <a:gd name="adj1" fmla="val -40112"/>
                <a:gd name="adj2" fmla="val 75247"/>
              </a:avLst>
            </a:prstGeom>
            <a:noFill/>
            <a:ln w="9525">
              <a:solidFill>
                <a:schemeClr val="tx1"/>
              </a:solidFill>
              <a:miter lim="800000"/>
              <a:headEnd/>
              <a:tailEnd type="triangle" w="med" len="med"/>
            </a:ln>
            <a:effectLst/>
          </p:spPr>
        </p:cxnSp>
        <p:cxnSp>
          <p:nvCxnSpPr>
            <p:cNvPr id="1624082" name="AutoShape 18"/>
            <p:cNvCxnSpPr>
              <a:cxnSpLocks noChangeShapeType="1"/>
              <a:stCxn id="1624071" idx="2"/>
              <a:endCxn id="1624074" idx="0"/>
            </p:cNvCxnSpPr>
            <p:nvPr/>
          </p:nvCxnSpPr>
          <p:spPr bwMode="auto">
            <a:xfrm>
              <a:off x="3516" y="2393"/>
              <a:ext cx="22" cy="189"/>
            </a:xfrm>
            <a:prstGeom prst="straightConnector1">
              <a:avLst/>
            </a:prstGeom>
            <a:noFill/>
            <a:ln w="9525">
              <a:solidFill>
                <a:schemeClr val="tx1"/>
              </a:solidFill>
              <a:round/>
              <a:headEnd/>
              <a:tailEnd type="triangle" w="med" len="med"/>
            </a:ln>
            <a:effectLst/>
          </p:spPr>
        </p:cxnSp>
        <p:cxnSp>
          <p:nvCxnSpPr>
            <p:cNvPr id="1624083" name="AutoShape 19"/>
            <p:cNvCxnSpPr>
              <a:cxnSpLocks noChangeShapeType="1"/>
              <a:stCxn id="1624070" idx="2"/>
              <a:endCxn id="1624072" idx="0"/>
            </p:cNvCxnSpPr>
            <p:nvPr/>
          </p:nvCxnSpPr>
          <p:spPr bwMode="auto">
            <a:xfrm flipH="1">
              <a:off x="2022" y="2463"/>
              <a:ext cx="0" cy="139"/>
            </a:xfrm>
            <a:prstGeom prst="straightConnector1">
              <a:avLst/>
            </a:prstGeom>
            <a:noFill/>
            <a:ln w="9525">
              <a:solidFill>
                <a:schemeClr val="tx1"/>
              </a:solidFill>
              <a:round/>
              <a:headEnd/>
              <a:tailEnd type="triangle" w="med" len="med"/>
            </a:ln>
            <a:effectLst/>
          </p:spPr>
        </p:cxnSp>
        <p:cxnSp>
          <p:nvCxnSpPr>
            <p:cNvPr id="1624084" name="AutoShape 20"/>
            <p:cNvCxnSpPr>
              <a:cxnSpLocks noChangeShapeType="1"/>
              <a:stCxn id="1624072" idx="2"/>
              <a:endCxn id="1624073" idx="0"/>
            </p:cNvCxnSpPr>
            <p:nvPr/>
          </p:nvCxnSpPr>
          <p:spPr bwMode="auto">
            <a:xfrm>
              <a:off x="2022" y="2928"/>
              <a:ext cx="19" cy="107"/>
            </a:xfrm>
            <a:prstGeom prst="straightConnector1">
              <a:avLst/>
            </a:prstGeom>
            <a:noFill/>
            <a:ln w="9525">
              <a:solidFill>
                <a:schemeClr val="tx1"/>
              </a:solidFill>
              <a:round/>
              <a:headEnd/>
              <a:tailEnd type="triangle" w="med" len="med"/>
            </a:ln>
            <a:effectLst/>
          </p:spPr>
        </p:cxnSp>
        <p:cxnSp>
          <p:nvCxnSpPr>
            <p:cNvPr id="1624085" name="AutoShape 21"/>
            <p:cNvCxnSpPr>
              <a:cxnSpLocks noChangeShapeType="1"/>
              <a:stCxn id="1624074" idx="2"/>
              <a:endCxn id="1624075" idx="0"/>
            </p:cNvCxnSpPr>
            <p:nvPr/>
          </p:nvCxnSpPr>
          <p:spPr bwMode="auto">
            <a:xfrm rot="16200000" flipH="1">
              <a:off x="3246" y="3201"/>
              <a:ext cx="624" cy="40"/>
            </a:xfrm>
            <a:prstGeom prst="bentConnector3">
              <a:avLst>
                <a:gd name="adj1" fmla="val 50000"/>
              </a:avLst>
            </a:prstGeom>
            <a:noFill/>
            <a:ln w="9525">
              <a:solidFill>
                <a:schemeClr val="tx1"/>
              </a:solidFill>
              <a:miter lim="800000"/>
              <a:headEnd/>
              <a:tailEnd type="triangle" w="med" len="med"/>
            </a:ln>
            <a:effectLst/>
          </p:spPr>
        </p:cxnSp>
        <p:cxnSp>
          <p:nvCxnSpPr>
            <p:cNvPr id="1624086" name="AutoShape 22"/>
            <p:cNvCxnSpPr>
              <a:cxnSpLocks noChangeShapeType="1"/>
              <a:stCxn id="1624073" idx="2"/>
              <a:endCxn id="1624075" idx="1"/>
            </p:cNvCxnSpPr>
            <p:nvPr/>
          </p:nvCxnSpPr>
          <p:spPr bwMode="auto">
            <a:xfrm rot="16200000" flipH="1">
              <a:off x="2369" y="3033"/>
              <a:ext cx="300" cy="955"/>
            </a:xfrm>
            <a:prstGeom prst="bentConnector2">
              <a:avLst/>
            </a:prstGeom>
            <a:noFill/>
            <a:ln w="9525">
              <a:solidFill>
                <a:schemeClr val="tx1"/>
              </a:solidFill>
              <a:miter lim="800000"/>
              <a:headEnd/>
              <a:tailEnd type="triangle" w="med" len="med"/>
            </a:ln>
            <a:effectLst/>
          </p:spPr>
        </p:cxnSp>
        <p:cxnSp>
          <p:nvCxnSpPr>
            <p:cNvPr id="1624087" name="AutoShape 23"/>
            <p:cNvCxnSpPr>
              <a:cxnSpLocks noChangeShapeType="1"/>
              <a:stCxn id="1624075" idx="3"/>
              <a:endCxn id="1624068" idx="2"/>
            </p:cNvCxnSpPr>
            <p:nvPr/>
          </p:nvCxnSpPr>
          <p:spPr bwMode="auto">
            <a:xfrm flipV="1">
              <a:off x="4159" y="3632"/>
              <a:ext cx="743" cy="29"/>
            </a:xfrm>
            <a:prstGeom prst="bentConnector2">
              <a:avLst/>
            </a:prstGeom>
            <a:noFill/>
            <a:ln w="9525">
              <a:solidFill>
                <a:schemeClr val="tx1"/>
              </a:solidFill>
              <a:miter lim="800000"/>
              <a:headEnd type="triangle" w="med" len="med"/>
              <a:tailEnd type="triangle" w="med" len="med"/>
            </a:ln>
            <a:effectLst/>
          </p:spPr>
        </p:cxnSp>
        <p:sp>
          <p:nvSpPr>
            <p:cNvPr id="1624088" name="Rectangle 24"/>
            <p:cNvSpPr>
              <a:spLocks noChangeArrowheads="1"/>
            </p:cNvSpPr>
            <p:nvPr/>
          </p:nvSpPr>
          <p:spPr bwMode="auto">
            <a:xfrm>
              <a:off x="2379" y="1622"/>
              <a:ext cx="1112" cy="226"/>
            </a:xfrm>
            <a:prstGeom prst="rect">
              <a:avLst/>
            </a:prstGeom>
            <a:noFill/>
            <a:ln w="9525" algn="ctr">
              <a:noFill/>
              <a:miter lim="800000"/>
              <a:headEnd/>
              <a:tailEnd/>
            </a:ln>
            <a:effectLst/>
          </p:spPr>
          <p:txBody>
            <a:bodyPr wrap="none">
              <a:spAutoFit/>
            </a:bodyPr>
            <a:lstStyle/>
            <a:p>
              <a:r>
                <a:rPr lang="en-GB" b="1" dirty="0" smtClean="0">
                  <a:solidFill>
                    <a:schemeClr val="bg1"/>
                  </a:solidFill>
                  <a:latin typeface="+mn-lt"/>
                </a:rPr>
                <a:t>El </a:t>
              </a:r>
              <a:r>
                <a:rPr lang="en-GB" b="1" dirty="0" err="1" smtClean="0">
                  <a:solidFill>
                    <a:schemeClr val="bg1"/>
                  </a:solidFill>
                  <a:latin typeface="+mn-lt"/>
                </a:rPr>
                <a:t>Riesgo</a:t>
              </a:r>
              <a:r>
                <a:rPr lang="en-GB" b="1" dirty="0" smtClean="0">
                  <a:solidFill>
                    <a:schemeClr val="bg1"/>
                  </a:solidFill>
                  <a:latin typeface="+mn-lt"/>
                </a:rPr>
                <a:t> </a:t>
              </a:r>
              <a:r>
                <a:rPr lang="en-GB" b="1" dirty="0" err="1" smtClean="0">
                  <a:solidFill>
                    <a:schemeClr val="bg1"/>
                  </a:solidFill>
                  <a:latin typeface="+mn-lt"/>
                </a:rPr>
                <a:t>Sucede</a:t>
              </a:r>
              <a:endParaRPr lang="en-GB" b="1" dirty="0">
                <a:solidFill>
                  <a:schemeClr val="bg1"/>
                </a:solidFill>
                <a:latin typeface="+mn-lt"/>
              </a:endParaRPr>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44</a:t>
            </a:fld>
            <a:endParaRPr lang="en-US" dirty="0"/>
          </a:p>
        </p:txBody>
      </p:sp>
    </p:spTree>
    <p:extLst>
      <p:ext uri="{BB962C8B-B14F-4D97-AF65-F5344CB8AC3E}">
        <p14:creationId xmlns:p14="http://schemas.microsoft.com/office/powerpoint/2010/main" xmlns="" val="1273649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Mejores</a:t>
            </a:r>
            <a:r>
              <a:rPr lang="en-US" dirty="0" smtClean="0"/>
              <a:t> </a:t>
            </a:r>
            <a:r>
              <a:rPr lang="en-US" dirty="0" err="1" smtClean="0"/>
              <a:t>Prácticas</a:t>
            </a:r>
            <a:r>
              <a:rPr lang="en-US" dirty="0" smtClean="0"/>
              <a:t> de GPM </a:t>
            </a:r>
            <a:endParaRPr lang="en-US" dirty="0"/>
          </a:p>
        </p:txBody>
      </p:sp>
      <p:sp>
        <p:nvSpPr>
          <p:cNvPr id="6" name="Content Placeholder 5"/>
          <p:cNvSpPr>
            <a:spLocks noGrp="1"/>
          </p:cNvSpPr>
          <p:nvPr>
            <p:ph idx="1"/>
          </p:nvPr>
        </p:nvSpPr>
        <p:spPr/>
        <p:txBody>
          <a:bodyPr/>
          <a:lstStyle/>
          <a:p>
            <a:r>
              <a:rPr lang="en-GB" dirty="0" err="1" smtClean="0"/>
              <a:t>Entender</a:t>
            </a:r>
            <a:r>
              <a:rPr lang="en-GB" dirty="0" smtClean="0"/>
              <a:t> los </a:t>
            </a:r>
            <a:r>
              <a:rPr lang="en-GB" dirty="0" err="1" smtClean="0"/>
              <a:t>tres</a:t>
            </a:r>
            <a:r>
              <a:rPr lang="en-GB" dirty="0" smtClean="0"/>
              <a:t> </a:t>
            </a:r>
            <a:r>
              <a:rPr lang="en-GB" dirty="0" err="1" smtClean="0"/>
              <a:t>elementos</a:t>
            </a:r>
            <a:endParaRPr lang="en-GB" dirty="0" smtClean="0"/>
          </a:p>
          <a:p>
            <a:pPr lvl="1"/>
            <a:r>
              <a:rPr lang="en-GB" sz="1800" dirty="0" err="1" smtClean="0"/>
              <a:t>Causa</a:t>
            </a:r>
            <a:r>
              <a:rPr lang="en-GB" sz="1800" dirty="0" smtClean="0"/>
              <a:t>, </a:t>
            </a:r>
            <a:r>
              <a:rPr lang="en-GB" sz="1800" dirty="0" err="1" smtClean="0"/>
              <a:t>Evento</a:t>
            </a:r>
            <a:r>
              <a:rPr lang="en-GB" sz="1800" dirty="0" smtClean="0"/>
              <a:t> e </a:t>
            </a:r>
            <a:r>
              <a:rPr lang="en-GB" sz="1800" dirty="0" err="1" smtClean="0"/>
              <a:t>Impacto</a:t>
            </a:r>
            <a:endParaRPr lang="en-GB" sz="1800" dirty="0" smtClean="0"/>
          </a:p>
          <a:p>
            <a:r>
              <a:rPr lang="en-GB" dirty="0" err="1" smtClean="0"/>
              <a:t>Busque</a:t>
            </a:r>
            <a:r>
              <a:rPr lang="en-GB" dirty="0" smtClean="0"/>
              <a:t> </a:t>
            </a:r>
            <a:r>
              <a:rPr lang="en-GB" dirty="0" err="1" smtClean="0"/>
              <a:t>las</a:t>
            </a:r>
            <a:r>
              <a:rPr lang="en-GB" dirty="0" smtClean="0"/>
              <a:t> </a:t>
            </a:r>
            <a:r>
              <a:rPr lang="en-GB" dirty="0" err="1" smtClean="0"/>
              <a:t>Opportunidades</a:t>
            </a:r>
            <a:endParaRPr lang="en-GB" dirty="0" smtClean="0"/>
          </a:p>
          <a:p>
            <a:r>
              <a:rPr lang="es-ES" dirty="0" smtClean="0"/>
              <a:t>¿Puede el riesgo de proporcionar un beneficio sostenible? </a:t>
            </a:r>
            <a:endParaRPr lang="en-GB" dirty="0" smtClean="0"/>
          </a:p>
          <a:p>
            <a:r>
              <a:rPr lang="es-ES" dirty="0" smtClean="0"/>
              <a:t>Planificar la Respuesta a los riesgos en detalle </a:t>
            </a:r>
            <a:endParaRPr lang="en-GB" dirty="0" smtClean="0"/>
          </a:p>
          <a:p>
            <a:r>
              <a:rPr lang="en-GB" dirty="0" err="1" smtClean="0"/>
              <a:t>Observar</a:t>
            </a:r>
            <a:r>
              <a:rPr lang="en-GB" dirty="0" smtClean="0"/>
              <a:t> y </a:t>
            </a:r>
            <a:r>
              <a:rPr lang="en-GB" dirty="0" err="1" smtClean="0"/>
              <a:t>Reaccionar</a:t>
            </a:r>
            <a:endParaRPr lang="en-GB" dirty="0"/>
          </a:p>
        </p:txBody>
      </p:sp>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1072" y="4022360"/>
            <a:ext cx="1776910" cy="1924986"/>
          </a:xfrm>
          <a:prstGeom prst="rect">
            <a:avLst/>
          </a:prstGeom>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45</a:t>
            </a:fld>
            <a:endParaRPr lang="en-US" dirty="0"/>
          </a:p>
        </p:txBody>
      </p:sp>
    </p:spTree>
    <p:extLst>
      <p:ext uri="{BB962C8B-B14F-4D97-AF65-F5344CB8AC3E}">
        <p14:creationId xmlns:p14="http://schemas.microsoft.com/office/powerpoint/2010/main" xmlns="" val="9850838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Gestión</a:t>
            </a:r>
            <a:r>
              <a:rPr lang="en-US" dirty="0" smtClean="0"/>
              <a:t> de </a:t>
            </a:r>
            <a:r>
              <a:rPr lang="en-US" dirty="0" err="1" smtClean="0"/>
              <a:t>Incidentes</a:t>
            </a:r>
            <a:endParaRPr lang="en-US" dirty="0"/>
          </a:p>
        </p:txBody>
      </p:sp>
      <p:sp>
        <p:nvSpPr>
          <p:cNvPr id="3" name="Text Placeholder 2"/>
          <p:cNvSpPr>
            <a:spLocks noGrp="1"/>
          </p:cNvSpPr>
          <p:nvPr>
            <p:ph type="body" idx="1"/>
          </p:nvPr>
        </p:nvSpPr>
        <p:spPr/>
        <p:txBody>
          <a:bodyPr/>
          <a:lstStyle/>
          <a:p>
            <a:r>
              <a:rPr lang="en-US" dirty="0" smtClean="0"/>
              <a:t>Director de </a:t>
            </a:r>
            <a:r>
              <a:rPr lang="en-US" dirty="0" err="1" smtClean="0"/>
              <a:t>Proyecto</a:t>
            </a:r>
            <a:r>
              <a:rPr lang="en-US" dirty="0" smtClean="0"/>
              <a:t> al </a:t>
            </a:r>
            <a:r>
              <a:rPr lang="en-US" dirty="0" err="1" smtClean="0"/>
              <a:t>rescate</a:t>
            </a:r>
            <a:r>
              <a:rPr lang="en-US" dirty="0" smtClean="0"/>
              <a:t>!</a:t>
            </a:r>
            <a:endParaRPr lang="en-US" dirty="0"/>
          </a:p>
        </p:txBody>
      </p:sp>
      <p:pic>
        <p:nvPicPr>
          <p:cNvPr id="8194" name="Picture 2" descr="http://www.massyn.net/wp-content/uploads/massyn.net/rubix-problem.pn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p:blipFill>
        <p:spPr bwMode="auto">
          <a:xfrm>
            <a:off x="685800" y="685800"/>
            <a:ext cx="4242179" cy="321707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46</a:t>
            </a:fld>
            <a:endParaRPr lang="en-US" dirty="0"/>
          </a:p>
        </p:txBody>
      </p:sp>
    </p:spTree>
    <p:extLst>
      <p:ext uri="{BB962C8B-B14F-4D97-AF65-F5344CB8AC3E}">
        <p14:creationId xmlns:p14="http://schemas.microsoft.com/office/powerpoint/2010/main" xmlns="" val="1308121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p:txBody>
          <a:bodyPr/>
          <a:lstStyle/>
          <a:p>
            <a:r>
              <a:rPr lang="en-GB" dirty="0" err="1" smtClean="0"/>
              <a:t>Definición</a:t>
            </a:r>
            <a:r>
              <a:rPr lang="en-GB" dirty="0" smtClean="0"/>
              <a:t> de </a:t>
            </a:r>
            <a:r>
              <a:rPr lang="en-GB" dirty="0" err="1" smtClean="0"/>
              <a:t>Incidente</a:t>
            </a:r>
            <a:endParaRPr lang="en-US" dirty="0"/>
          </a:p>
        </p:txBody>
      </p:sp>
      <p:sp>
        <p:nvSpPr>
          <p:cNvPr id="1628163" name="Rectangle 3"/>
          <p:cNvSpPr>
            <a:spLocks noGrp="1" noChangeArrowheads="1"/>
          </p:cNvSpPr>
          <p:nvPr>
            <p:ph type="body" idx="1"/>
          </p:nvPr>
        </p:nvSpPr>
        <p:spPr>
          <a:xfrm>
            <a:off x="644374" y="1266378"/>
            <a:ext cx="7195038" cy="4495800"/>
          </a:xfrm>
        </p:spPr>
        <p:txBody>
          <a:bodyPr>
            <a:normAutofit fontScale="92500" lnSpcReduction="10000"/>
          </a:bodyPr>
          <a:lstStyle/>
          <a:p>
            <a:r>
              <a:rPr lang="es-ES" dirty="0" smtClean="0"/>
              <a:t>Amenaza a objetivos del proyecto que no pueden ser resueltos por el Director de Proyecto</a:t>
            </a:r>
            <a:endParaRPr lang="en-GB" dirty="0"/>
          </a:p>
          <a:p>
            <a:r>
              <a:rPr lang="en-GB" dirty="0" smtClean="0"/>
              <a:t>Los </a:t>
            </a:r>
            <a:r>
              <a:rPr lang="en-GB" dirty="0" err="1" smtClean="0"/>
              <a:t>Problemas</a:t>
            </a:r>
            <a:r>
              <a:rPr lang="en-GB" dirty="0" smtClean="0"/>
              <a:t> son </a:t>
            </a:r>
            <a:r>
              <a:rPr lang="en-GB" dirty="0" err="1" smtClean="0"/>
              <a:t>cuestiones</a:t>
            </a:r>
            <a:r>
              <a:rPr lang="en-GB" dirty="0" smtClean="0"/>
              <a:t> del </a:t>
            </a:r>
            <a:r>
              <a:rPr lang="en-GB" dirty="0" err="1" smtClean="0"/>
              <a:t>día</a:t>
            </a:r>
            <a:r>
              <a:rPr lang="en-GB" dirty="0" smtClean="0"/>
              <a:t> a </a:t>
            </a:r>
            <a:r>
              <a:rPr lang="en-GB" dirty="0" err="1" smtClean="0"/>
              <a:t>día</a:t>
            </a:r>
            <a:endParaRPr lang="en-GB" dirty="0"/>
          </a:p>
          <a:p>
            <a:r>
              <a:rPr lang="en-GB" dirty="0" smtClean="0"/>
              <a:t>Los </a:t>
            </a:r>
            <a:r>
              <a:rPr lang="en-GB" dirty="0" err="1" smtClean="0"/>
              <a:t>Riesgos</a:t>
            </a:r>
            <a:r>
              <a:rPr lang="en-GB" dirty="0" smtClean="0"/>
              <a:t> </a:t>
            </a:r>
            <a:r>
              <a:rPr lang="en-GB" dirty="0" err="1" smtClean="0"/>
              <a:t>pueden</a:t>
            </a:r>
            <a:r>
              <a:rPr lang="en-GB" dirty="0" smtClean="0"/>
              <a:t> no </a:t>
            </a:r>
            <a:r>
              <a:rPr lang="en-GB" dirty="0" err="1" smtClean="0"/>
              <a:t>suceder</a:t>
            </a:r>
            <a:endParaRPr lang="en-GB" dirty="0"/>
          </a:p>
          <a:p>
            <a:r>
              <a:rPr lang="en-GB" dirty="0" smtClean="0"/>
              <a:t>Los </a:t>
            </a:r>
            <a:r>
              <a:rPr lang="en-GB" dirty="0" err="1" smtClean="0"/>
              <a:t>incidentes</a:t>
            </a:r>
            <a:r>
              <a:rPr lang="en-GB" dirty="0" smtClean="0"/>
              <a:t> </a:t>
            </a:r>
            <a:r>
              <a:rPr lang="en-GB" dirty="0" err="1" smtClean="0"/>
              <a:t>ya</a:t>
            </a:r>
            <a:r>
              <a:rPr lang="en-GB" dirty="0" smtClean="0"/>
              <a:t> se </a:t>
            </a:r>
            <a:r>
              <a:rPr lang="en-GB" dirty="0" err="1" smtClean="0"/>
              <a:t>han</a:t>
            </a:r>
            <a:r>
              <a:rPr lang="en-GB" dirty="0" smtClean="0"/>
              <a:t> </a:t>
            </a:r>
            <a:r>
              <a:rPr lang="en-GB" dirty="0" err="1" smtClean="0"/>
              <a:t>producido</a:t>
            </a:r>
            <a:r>
              <a:rPr lang="en-GB" dirty="0" smtClean="0"/>
              <a:t> y </a:t>
            </a:r>
            <a:r>
              <a:rPr lang="en-GB" dirty="0" err="1" smtClean="0"/>
              <a:t>deben</a:t>
            </a:r>
            <a:r>
              <a:rPr lang="en-GB" dirty="0" smtClean="0"/>
              <a:t> ser </a:t>
            </a:r>
            <a:r>
              <a:rPr lang="en-GB" dirty="0" err="1" smtClean="0"/>
              <a:t>elevados</a:t>
            </a:r>
            <a:endParaRPr lang="en-GB" dirty="0" smtClean="0"/>
          </a:p>
          <a:p>
            <a:r>
              <a:rPr lang="en-GB" dirty="0" err="1" smtClean="0"/>
              <a:t>Fuera</a:t>
            </a:r>
            <a:r>
              <a:rPr lang="en-GB" dirty="0" smtClean="0"/>
              <a:t> del Control </a:t>
            </a:r>
            <a:r>
              <a:rPr lang="en-GB" dirty="0" err="1" smtClean="0"/>
              <a:t>directo</a:t>
            </a:r>
            <a:r>
              <a:rPr lang="en-GB" dirty="0" smtClean="0"/>
              <a:t> del Director de </a:t>
            </a:r>
            <a:r>
              <a:rPr lang="en-GB" dirty="0" err="1" smtClean="0"/>
              <a:t>Proyecto</a:t>
            </a:r>
            <a:endParaRPr lang="en-GB" dirty="0" smtClean="0"/>
          </a:p>
          <a:p>
            <a:r>
              <a:rPr lang="en-GB" dirty="0" smtClean="0"/>
              <a:t>El </a:t>
            </a:r>
            <a:r>
              <a:rPr lang="en-GB" dirty="0" err="1" smtClean="0"/>
              <a:t>Patrocinador</a:t>
            </a:r>
            <a:r>
              <a:rPr lang="en-GB" dirty="0" smtClean="0"/>
              <a:t> del </a:t>
            </a:r>
            <a:r>
              <a:rPr lang="en-GB" dirty="0" err="1" smtClean="0"/>
              <a:t>Proyecto</a:t>
            </a:r>
            <a:r>
              <a:rPr lang="en-GB" dirty="0" smtClean="0"/>
              <a:t> </a:t>
            </a:r>
            <a:r>
              <a:rPr lang="en-GB" dirty="0" err="1" smtClean="0"/>
              <a:t>tiene</a:t>
            </a:r>
            <a:r>
              <a:rPr lang="en-GB" dirty="0" smtClean="0"/>
              <a:t> la </a:t>
            </a:r>
            <a:r>
              <a:rPr lang="en-GB" dirty="0" err="1" smtClean="0"/>
              <a:t>opción</a:t>
            </a:r>
            <a:r>
              <a:rPr lang="en-GB" dirty="0" smtClean="0"/>
              <a:t> de </a:t>
            </a:r>
            <a:r>
              <a:rPr lang="en-GB" dirty="0" err="1" smtClean="0"/>
              <a:t>elevarlos</a:t>
            </a:r>
            <a:r>
              <a:rPr lang="en-GB" dirty="0" smtClean="0"/>
              <a:t> </a:t>
            </a:r>
            <a:r>
              <a:rPr lang="en-GB" dirty="0" err="1" smtClean="0"/>
              <a:t>aún</a:t>
            </a:r>
            <a:r>
              <a:rPr lang="en-GB" dirty="0" smtClean="0"/>
              <a:t> </a:t>
            </a:r>
            <a:r>
              <a:rPr lang="en-GB" dirty="0" err="1" smtClean="0"/>
              <a:t>más</a:t>
            </a:r>
            <a:endParaRPr lang="en-GB" dirty="0" smtClean="0"/>
          </a:p>
          <a:p>
            <a:r>
              <a:rPr lang="es-ES" dirty="0" smtClean="0"/>
              <a:t>Una pobre Gestión de Incidentes es una fuente importante de fracaso del proyecto </a:t>
            </a:r>
            <a:endParaRPr lang="en-GB"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47</a:t>
            </a:fld>
            <a:endParaRPr lang="en-US" dirty="0"/>
          </a:p>
        </p:txBody>
      </p:sp>
    </p:spTree>
    <p:extLst>
      <p:ext uri="{BB962C8B-B14F-4D97-AF65-F5344CB8AC3E}">
        <p14:creationId xmlns:p14="http://schemas.microsoft.com/office/powerpoint/2010/main" xmlns="" val="165873304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1" name="Rectangle 3"/>
          <p:cNvSpPr>
            <a:spLocks noGrp="1" noChangeArrowheads="1"/>
          </p:cNvSpPr>
          <p:nvPr>
            <p:ph type="title"/>
          </p:nvPr>
        </p:nvSpPr>
        <p:spPr/>
        <p:txBody>
          <a:bodyPr/>
          <a:lstStyle/>
          <a:p>
            <a:pPr algn="r"/>
            <a:r>
              <a:rPr lang="en-GB" dirty="0" err="1" smtClean="0"/>
              <a:t>Ruta</a:t>
            </a:r>
            <a:r>
              <a:rPr lang="en-GB" dirty="0" smtClean="0"/>
              <a:t> de </a:t>
            </a:r>
            <a:r>
              <a:rPr lang="en-GB" dirty="0" err="1" smtClean="0"/>
              <a:t>Elevación</a:t>
            </a:r>
            <a:r>
              <a:rPr lang="en-GB" dirty="0" smtClean="0"/>
              <a:t> de </a:t>
            </a:r>
            <a:r>
              <a:rPr lang="en-GB" dirty="0" err="1" smtClean="0"/>
              <a:t>Incidentes</a:t>
            </a:r>
            <a:endParaRPr lang="en-GB" dirty="0"/>
          </a:p>
        </p:txBody>
      </p:sp>
      <p:grpSp>
        <p:nvGrpSpPr>
          <p:cNvPr id="20" name="Group 19"/>
          <p:cNvGrpSpPr/>
          <p:nvPr/>
        </p:nvGrpSpPr>
        <p:grpSpPr>
          <a:xfrm>
            <a:off x="2049341" y="1117600"/>
            <a:ext cx="6047398" cy="4787900"/>
            <a:chOff x="3078163" y="1695450"/>
            <a:chExt cx="5465760" cy="4210050"/>
          </a:xfrm>
        </p:grpSpPr>
        <p:sp>
          <p:nvSpPr>
            <p:cNvPr id="1630210" name="AutoShape 2"/>
            <p:cNvSpPr>
              <a:spLocks noChangeArrowheads="1"/>
            </p:cNvSpPr>
            <p:nvPr/>
          </p:nvSpPr>
          <p:spPr bwMode="auto">
            <a:xfrm>
              <a:off x="5062538" y="3124200"/>
              <a:ext cx="688975" cy="977900"/>
            </a:xfrm>
            <a:prstGeom prst="upDownArrow">
              <a:avLst>
                <a:gd name="adj1" fmla="val 62000"/>
                <a:gd name="adj2" fmla="val 28328"/>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b="1" dirty="0"/>
            </a:p>
          </p:txBody>
        </p:sp>
        <p:sp>
          <p:nvSpPr>
            <p:cNvPr id="1630212" name="Text Box 4"/>
            <p:cNvSpPr txBox="1">
              <a:spLocks noChangeArrowheads="1"/>
            </p:cNvSpPr>
            <p:nvPr/>
          </p:nvSpPr>
          <p:spPr bwMode="auto">
            <a:xfrm>
              <a:off x="4435475" y="2741613"/>
              <a:ext cx="2478536" cy="32475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pPr algn="l"/>
              <a:r>
                <a:rPr lang="en-GB" b="1" dirty="0" err="1" smtClean="0"/>
                <a:t>Patrocinador</a:t>
              </a:r>
              <a:r>
                <a:rPr lang="en-GB" b="1" dirty="0" smtClean="0"/>
                <a:t> del </a:t>
              </a:r>
              <a:r>
                <a:rPr lang="en-GB" b="1" dirty="0" err="1" smtClean="0"/>
                <a:t>Proyecto</a:t>
              </a:r>
              <a:endParaRPr lang="en-GB" b="1" dirty="0"/>
            </a:p>
          </p:txBody>
        </p:sp>
        <p:sp>
          <p:nvSpPr>
            <p:cNvPr id="1630213" name="Text Box 5"/>
            <p:cNvSpPr txBox="1">
              <a:spLocks noChangeArrowheads="1"/>
            </p:cNvSpPr>
            <p:nvPr/>
          </p:nvSpPr>
          <p:spPr bwMode="auto">
            <a:xfrm>
              <a:off x="4502351" y="4178300"/>
              <a:ext cx="2016187" cy="32475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pPr algn="l"/>
              <a:r>
                <a:rPr lang="en-GB" b="1" dirty="0" smtClean="0"/>
                <a:t>Director de </a:t>
              </a:r>
              <a:r>
                <a:rPr lang="en-GB" b="1" dirty="0" err="1" smtClean="0"/>
                <a:t>Proyecto</a:t>
              </a:r>
              <a:endParaRPr lang="en-GB" b="1" dirty="0"/>
            </a:p>
          </p:txBody>
        </p:sp>
        <p:sp>
          <p:nvSpPr>
            <p:cNvPr id="1630214" name="Text Box 6"/>
            <p:cNvSpPr txBox="1">
              <a:spLocks noChangeArrowheads="1"/>
            </p:cNvSpPr>
            <p:nvPr/>
          </p:nvSpPr>
          <p:spPr bwMode="auto">
            <a:xfrm>
              <a:off x="4526728" y="5575300"/>
              <a:ext cx="2008537" cy="32475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pPr algn="l"/>
              <a:r>
                <a:rPr lang="en-GB" b="1" dirty="0" err="1" smtClean="0"/>
                <a:t>Miembros</a:t>
              </a:r>
              <a:r>
                <a:rPr lang="en-GB" b="1" dirty="0" smtClean="0"/>
                <a:t> del </a:t>
              </a:r>
              <a:r>
                <a:rPr lang="en-GB" b="1" dirty="0" err="1" smtClean="0"/>
                <a:t>Equipo</a:t>
              </a:r>
              <a:endParaRPr lang="en-GB" b="1" dirty="0"/>
            </a:p>
          </p:txBody>
        </p:sp>
        <p:sp>
          <p:nvSpPr>
            <p:cNvPr id="1630215" name="AutoShape 7"/>
            <p:cNvSpPr>
              <a:spLocks/>
            </p:cNvSpPr>
            <p:nvPr/>
          </p:nvSpPr>
          <p:spPr bwMode="auto">
            <a:xfrm>
              <a:off x="6824663" y="4152900"/>
              <a:ext cx="330200" cy="1752600"/>
            </a:xfrm>
            <a:prstGeom prst="rightBrace">
              <a:avLst>
                <a:gd name="adj1" fmla="val 44231"/>
                <a:gd name="adj2" fmla="val 50000"/>
              </a:avLst>
            </a:prstGeom>
            <a:noFill/>
            <a:ln w="12700">
              <a:solidFill>
                <a:schemeClr val="tx1"/>
              </a:solidFill>
              <a:round/>
              <a:headEnd/>
              <a:tailEnd/>
            </a:ln>
            <a:effectLst/>
          </p:spPr>
          <p:txBody>
            <a:bodyPr wrap="none" anchor="ctr"/>
            <a:lstStyle/>
            <a:p>
              <a:endParaRPr lang="en-US" b="1" dirty="0"/>
            </a:p>
          </p:txBody>
        </p:sp>
        <p:sp>
          <p:nvSpPr>
            <p:cNvPr id="1630216" name="Text Box 8"/>
            <p:cNvSpPr txBox="1">
              <a:spLocks noChangeArrowheads="1"/>
            </p:cNvSpPr>
            <p:nvPr/>
          </p:nvSpPr>
          <p:spPr bwMode="auto">
            <a:xfrm>
              <a:off x="7246937" y="4591050"/>
              <a:ext cx="1296986" cy="568326"/>
            </a:xfrm>
            <a:prstGeom prst="rect">
              <a:avLst/>
            </a:prstGeom>
            <a:noFill/>
            <a:ln w="12700" algn="ctr">
              <a:noFill/>
              <a:miter lim="800000"/>
              <a:headEnd/>
              <a:tailEnd/>
            </a:ln>
            <a:effectLst/>
          </p:spPr>
          <p:txBody>
            <a:bodyPr>
              <a:spAutoFit/>
            </a:bodyPr>
            <a:lstStyle/>
            <a:p>
              <a:pPr algn="l" eaLnBrk="1" hangingPunct="1"/>
              <a:r>
                <a:rPr lang="en-GB" b="1" dirty="0" err="1" smtClean="0"/>
                <a:t>Actividades</a:t>
              </a:r>
              <a:r>
                <a:rPr lang="en-GB" b="1" dirty="0" smtClean="0"/>
                <a:t> del </a:t>
              </a:r>
              <a:r>
                <a:rPr lang="en-GB" b="1" dirty="0" err="1" smtClean="0"/>
                <a:t>día</a:t>
              </a:r>
              <a:r>
                <a:rPr lang="en-GB" b="1" dirty="0" smtClean="0"/>
                <a:t> a </a:t>
              </a:r>
              <a:r>
                <a:rPr lang="en-GB" b="1" dirty="0" err="1" smtClean="0"/>
                <a:t>día</a:t>
              </a:r>
              <a:endParaRPr lang="en-US" b="1" dirty="0"/>
            </a:p>
          </p:txBody>
        </p:sp>
        <p:sp>
          <p:nvSpPr>
            <p:cNvPr id="1630217" name="AutoShape 9"/>
            <p:cNvSpPr>
              <a:spLocks noChangeArrowheads="1"/>
            </p:cNvSpPr>
            <p:nvPr/>
          </p:nvSpPr>
          <p:spPr bwMode="auto">
            <a:xfrm>
              <a:off x="5032431" y="4533900"/>
              <a:ext cx="687387" cy="977900"/>
            </a:xfrm>
            <a:prstGeom prst="upDownArrow">
              <a:avLst>
                <a:gd name="adj1" fmla="val 62000"/>
                <a:gd name="adj2" fmla="val 2839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b="1" dirty="0"/>
            </a:p>
          </p:txBody>
        </p:sp>
        <p:grpSp>
          <p:nvGrpSpPr>
            <p:cNvPr id="1630218" name="Group 10"/>
            <p:cNvGrpSpPr>
              <a:grpSpLocks/>
            </p:cNvGrpSpPr>
            <p:nvPr/>
          </p:nvGrpSpPr>
          <p:grpSpPr bwMode="auto">
            <a:xfrm>
              <a:off x="4897439" y="3454400"/>
              <a:ext cx="1052513" cy="330200"/>
              <a:chOff x="1216" y="2352"/>
              <a:chExt cx="612" cy="208"/>
            </a:xfrm>
          </p:grpSpPr>
          <p:sp>
            <p:nvSpPr>
              <p:cNvPr id="1630219" name="Oval 11"/>
              <p:cNvSpPr>
                <a:spLocks noChangeArrowheads="1"/>
              </p:cNvSpPr>
              <p:nvPr/>
            </p:nvSpPr>
            <p:spPr bwMode="auto">
              <a:xfrm>
                <a:off x="1216" y="2352"/>
                <a:ext cx="576" cy="208"/>
              </a:xfrm>
              <a:prstGeom prst="ellipse">
                <a:avLst/>
              </a:prstGeom>
              <a:solidFill>
                <a:schemeClr val="accent1"/>
              </a:solidFill>
              <a:ln w="12700" algn="ctr">
                <a:solidFill>
                  <a:schemeClr val="tx1"/>
                </a:solidFill>
                <a:round/>
                <a:headEnd/>
                <a:tailEnd/>
              </a:ln>
              <a:effectLst/>
            </p:spPr>
            <p:txBody>
              <a:bodyPr wrap="none" anchor="ctr"/>
              <a:lstStyle/>
              <a:p>
                <a:endParaRPr lang="en-US" b="1" dirty="0"/>
              </a:p>
            </p:txBody>
          </p:sp>
          <p:sp>
            <p:nvSpPr>
              <p:cNvPr id="1630220" name="Text Box 12"/>
              <p:cNvSpPr txBox="1">
                <a:spLocks noChangeArrowheads="1"/>
              </p:cNvSpPr>
              <p:nvPr/>
            </p:nvSpPr>
            <p:spPr bwMode="auto">
              <a:xfrm>
                <a:off x="1263" y="2355"/>
                <a:ext cx="565" cy="20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r>
                  <a:rPr lang="en-GB" b="1" dirty="0" err="1" smtClean="0"/>
                  <a:t>Incidente</a:t>
                </a:r>
                <a:endParaRPr lang="en-GB" b="1" dirty="0"/>
              </a:p>
            </p:txBody>
          </p:sp>
        </p:grpSp>
        <p:sp>
          <p:nvSpPr>
            <p:cNvPr id="1630221" name="Oval 13"/>
            <p:cNvSpPr>
              <a:spLocks noChangeArrowheads="1"/>
            </p:cNvSpPr>
            <p:nvPr/>
          </p:nvSpPr>
          <p:spPr bwMode="auto">
            <a:xfrm>
              <a:off x="4622800" y="4826000"/>
              <a:ext cx="1624013" cy="4191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b="1" dirty="0"/>
            </a:p>
          </p:txBody>
        </p:sp>
        <p:sp>
          <p:nvSpPr>
            <p:cNvPr id="1630222" name="Text Box 14"/>
            <p:cNvSpPr txBox="1">
              <a:spLocks noChangeArrowheads="1"/>
            </p:cNvSpPr>
            <p:nvPr/>
          </p:nvSpPr>
          <p:spPr bwMode="auto">
            <a:xfrm>
              <a:off x="4822810" y="4875213"/>
              <a:ext cx="1082911" cy="324757"/>
            </a:xfrm>
            <a:prstGeom prst="rect">
              <a:avLst/>
            </a:prstGeom>
            <a:noFill/>
            <a:ln w="9525">
              <a:noFill/>
              <a:miter lim="800000"/>
              <a:headEnd/>
              <a:tailEnd/>
            </a:ln>
            <a:effectLst/>
          </p:spPr>
          <p:txBody>
            <a:bodyPr wrap="none">
              <a:spAutoFit/>
            </a:bodyPr>
            <a:lstStyle/>
            <a:p>
              <a:r>
                <a:rPr lang="en-GB" b="1" dirty="0" err="1" smtClean="0">
                  <a:solidFill>
                    <a:schemeClr val="bg1"/>
                  </a:solidFill>
                </a:rPr>
                <a:t>Problemas</a:t>
              </a:r>
              <a:endParaRPr lang="en-GB" b="1" dirty="0">
                <a:solidFill>
                  <a:schemeClr val="bg1"/>
                </a:solidFill>
              </a:endParaRPr>
            </a:p>
          </p:txBody>
        </p:sp>
        <p:sp>
          <p:nvSpPr>
            <p:cNvPr id="1630223" name="Text Box 15"/>
            <p:cNvSpPr txBox="1">
              <a:spLocks noChangeArrowheads="1"/>
            </p:cNvSpPr>
            <p:nvPr/>
          </p:nvSpPr>
          <p:spPr bwMode="auto">
            <a:xfrm>
              <a:off x="3078163" y="1695450"/>
              <a:ext cx="1782811" cy="324757"/>
            </a:xfrm>
            <a:prstGeom prst="rect">
              <a:avLst/>
            </a:prstGeom>
            <a:noFill/>
            <a:ln w="12700" algn="ctr">
              <a:noFill/>
              <a:miter lim="800000"/>
              <a:headEnd/>
              <a:tailEnd/>
            </a:ln>
            <a:effectLst/>
          </p:spPr>
          <p:txBody>
            <a:bodyPr wrap="none">
              <a:spAutoFit/>
            </a:bodyPr>
            <a:lstStyle/>
            <a:p>
              <a:pPr algn="l" eaLnBrk="1" hangingPunct="1"/>
              <a:r>
                <a:rPr lang="en-GB" b="1" dirty="0" err="1" smtClean="0"/>
                <a:t>Grupos</a:t>
              </a:r>
              <a:r>
                <a:rPr lang="en-GB" b="1" dirty="0" smtClean="0"/>
                <a:t> de </a:t>
              </a:r>
              <a:r>
                <a:rPr lang="en-GB" b="1" dirty="0" err="1" smtClean="0"/>
                <a:t>Interéss</a:t>
              </a:r>
              <a:endParaRPr lang="en-US" b="1" dirty="0"/>
            </a:p>
          </p:txBody>
        </p:sp>
        <p:sp>
          <p:nvSpPr>
            <p:cNvPr id="1630224" name="AutoShape 16"/>
            <p:cNvSpPr>
              <a:spLocks noChangeArrowheads="1"/>
            </p:cNvSpPr>
            <p:nvPr/>
          </p:nvSpPr>
          <p:spPr bwMode="auto">
            <a:xfrm rot="-2192323">
              <a:off x="3989388" y="1993900"/>
              <a:ext cx="344487" cy="546100"/>
            </a:xfrm>
            <a:prstGeom prst="upDownArrow">
              <a:avLst>
                <a:gd name="adj1" fmla="val 50000"/>
                <a:gd name="adj2" fmla="val 31705"/>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b="1" dirty="0"/>
            </a:p>
          </p:txBody>
        </p:sp>
        <p:sp>
          <p:nvSpPr>
            <p:cNvPr id="1630225" name="Text Box 17"/>
            <p:cNvSpPr txBox="1">
              <a:spLocks noChangeArrowheads="1"/>
            </p:cNvSpPr>
            <p:nvPr/>
          </p:nvSpPr>
          <p:spPr bwMode="auto">
            <a:xfrm>
              <a:off x="6326187" y="1695450"/>
              <a:ext cx="1826391" cy="324757"/>
            </a:xfrm>
            <a:prstGeom prst="rect">
              <a:avLst/>
            </a:prstGeom>
            <a:noFill/>
            <a:ln w="12700" algn="ctr">
              <a:noFill/>
              <a:miter lim="800000"/>
              <a:headEnd/>
              <a:tailEnd/>
            </a:ln>
            <a:effectLst/>
          </p:spPr>
          <p:txBody>
            <a:bodyPr wrap="none">
              <a:spAutoFit/>
            </a:bodyPr>
            <a:lstStyle/>
            <a:p>
              <a:pPr algn="l" eaLnBrk="1" hangingPunct="1"/>
              <a:r>
                <a:rPr lang="en-GB" b="1" dirty="0" err="1" smtClean="0"/>
                <a:t>Grupo</a:t>
              </a:r>
              <a:r>
                <a:rPr lang="en-GB" b="1" dirty="0" smtClean="0"/>
                <a:t> de </a:t>
              </a:r>
              <a:r>
                <a:rPr lang="en-GB" b="1" dirty="0" err="1" smtClean="0"/>
                <a:t>Dirección</a:t>
              </a:r>
              <a:endParaRPr lang="en-US" b="1" dirty="0"/>
            </a:p>
          </p:txBody>
        </p:sp>
        <p:sp>
          <p:nvSpPr>
            <p:cNvPr id="1630226" name="AutoShape 18"/>
            <p:cNvSpPr>
              <a:spLocks noChangeArrowheads="1"/>
            </p:cNvSpPr>
            <p:nvPr/>
          </p:nvSpPr>
          <p:spPr bwMode="auto">
            <a:xfrm rot="1627473">
              <a:off x="6494463" y="2019300"/>
              <a:ext cx="342900" cy="546100"/>
            </a:xfrm>
            <a:prstGeom prst="upDownArrow">
              <a:avLst>
                <a:gd name="adj1" fmla="val 50000"/>
                <a:gd name="adj2" fmla="val 31852"/>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48</a:t>
            </a:fld>
            <a:endParaRPr lang="en-US" dirty="0"/>
          </a:p>
        </p:txBody>
      </p:sp>
    </p:spTree>
    <p:extLst>
      <p:ext uri="{BB962C8B-B14F-4D97-AF65-F5344CB8AC3E}">
        <p14:creationId xmlns:p14="http://schemas.microsoft.com/office/powerpoint/2010/main" xmlns="" val="2310434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title"/>
          </p:nvPr>
        </p:nvSpPr>
        <p:spPr/>
        <p:txBody>
          <a:bodyPr/>
          <a:lstStyle/>
          <a:p>
            <a:r>
              <a:rPr lang="en-GB" dirty="0" err="1" smtClean="0"/>
              <a:t>Registro</a:t>
            </a:r>
            <a:r>
              <a:rPr lang="en-GB" dirty="0" smtClean="0"/>
              <a:t> de </a:t>
            </a:r>
            <a:r>
              <a:rPr lang="en-GB" dirty="0" err="1" smtClean="0"/>
              <a:t>Incidentes</a:t>
            </a:r>
            <a:r>
              <a:rPr lang="en-GB" dirty="0" smtClean="0"/>
              <a:t> - </a:t>
            </a:r>
            <a:r>
              <a:rPr lang="en-GB" dirty="0" err="1" smtClean="0"/>
              <a:t>Contenido</a:t>
            </a:r>
            <a:endParaRPr lang="en-US" dirty="0"/>
          </a:p>
        </p:txBody>
      </p:sp>
      <p:grpSp>
        <p:nvGrpSpPr>
          <p:cNvPr id="23" name="Group 22"/>
          <p:cNvGrpSpPr/>
          <p:nvPr/>
        </p:nvGrpSpPr>
        <p:grpSpPr>
          <a:xfrm>
            <a:off x="609600" y="1828800"/>
            <a:ext cx="7848600" cy="1993900"/>
            <a:chOff x="1595438" y="1785938"/>
            <a:chExt cx="8020050" cy="1993900"/>
          </a:xfrm>
        </p:grpSpPr>
        <p:sp>
          <p:nvSpPr>
            <p:cNvPr id="1632259" name="Rectangle 3"/>
            <p:cNvSpPr>
              <a:spLocks noChangeArrowheads="1"/>
            </p:cNvSpPr>
            <p:nvPr/>
          </p:nvSpPr>
          <p:spPr bwMode="auto">
            <a:xfrm>
              <a:off x="1609725" y="1828800"/>
              <a:ext cx="7924800" cy="19177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p>
          </p:txBody>
        </p:sp>
        <p:sp>
          <p:nvSpPr>
            <p:cNvPr id="1632260" name="Line 4"/>
            <p:cNvSpPr>
              <a:spLocks noChangeShapeType="1"/>
            </p:cNvSpPr>
            <p:nvPr/>
          </p:nvSpPr>
          <p:spPr bwMode="auto">
            <a:xfrm>
              <a:off x="3152729" y="1862138"/>
              <a:ext cx="0" cy="1917700"/>
            </a:xfrm>
            <a:prstGeom prst="line">
              <a:avLst/>
            </a:prstGeom>
            <a:noFill/>
            <a:ln w="12700">
              <a:solidFill>
                <a:schemeClr val="tx1"/>
              </a:solidFill>
              <a:round/>
              <a:headEnd/>
              <a:tailEnd/>
            </a:ln>
            <a:effectLst/>
          </p:spPr>
          <p:txBody>
            <a:bodyPr wrap="none"/>
            <a:lstStyle/>
            <a:p>
              <a:endParaRPr lang="en-US" dirty="0"/>
            </a:p>
          </p:txBody>
        </p:sp>
        <p:sp>
          <p:nvSpPr>
            <p:cNvPr id="1632261" name="Line 5"/>
            <p:cNvSpPr>
              <a:spLocks noChangeShapeType="1"/>
            </p:cNvSpPr>
            <p:nvPr/>
          </p:nvSpPr>
          <p:spPr bwMode="auto">
            <a:xfrm>
              <a:off x="4087104" y="1862138"/>
              <a:ext cx="0" cy="1905000"/>
            </a:xfrm>
            <a:prstGeom prst="line">
              <a:avLst/>
            </a:prstGeom>
            <a:noFill/>
            <a:ln w="12700">
              <a:solidFill>
                <a:schemeClr val="tx1"/>
              </a:solidFill>
              <a:round/>
              <a:headEnd/>
              <a:tailEnd/>
            </a:ln>
            <a:effectLst/>
          </p:spPr>
          <p:txBody>
            <a:bodyPr wrap="none"/>
            <a:lstStyle/>
            <a:p>
              <a:endParaRPr lang="en-US" dirty="0"/>
            </a:p>
          </p:txBody>
        </p:sp>
        <p:sp>
          <p:nvSpPr>
            <p:cNvPr id="1632262" name="Line 6"/>
            <p:cNvSpPr>
              <a:spLocks noChangeShapeType="1"/>
            </p:cNvSpPr>
            <p:nvPr/>
          </p:nvSpPr>
          <p:spPr bwMode="auto">
            <a:xfrm>
              <a:off x="5062538" y="1862138"/>
              <a:ext cx="0" cy="1905000"/>
            </a:xfrm>
            <a:prstGeom prst="line">
              <a:avLst/>
            </a:prstGeom>
            <a:noFill/>
            <a:ln w="28575">
              <a:solidFill>
                <a:schemeClr val="tx1"/>
              </a:solidFill>
              <a:round/>
              <a:headEnd/>
              <a:tailEnd/>
            </a:ln>
            <a:effectLst/>
          </p:spPr>
          <p:txBody>
            <a:bodyPr wrap="none"/>
            <a:lstStyle/>
            <a:p>
              <a:endParaRPr lang="en-US" dirty="0"/>
            </a:p>
          </p:txBody>
        </p:sp>
        <p:sp>
          <p:nvSpPr>
            <p:cNvPr id="1632263" name="Line 7"/>
            <p:cNvSpPr>
              <a:spLocks noChangeShapeType="1"/>
            </p:cNvSpPr>
            <p:nvPr/>
          </p:nvSpPr>
          <p:spPr bwMode="auto">
            <a:xfrm>
              <a:off x="5902325" y="1828800"/>
              <a:ext cx="0" cy="1905000"/>
            </a:xfrm>
            <a:prstGeom prst="line">
              <a:avLst/>
            </a:prstGeom>
            <a:noFill/>
            <a:ln w="12700">
              <a:solidFill>
                <a:schemeClr val="tx1"/>
              </a:solidFill>
              <a:round/>
              <a:headEnd/>
              <a:tailEnd/>
            </a:ln>
            <a:effectLst/>
          </p:spPr>
          <p:txBody>
            <a:bodyPr wrap="none"/>
            <a:lstStyle/>
            <a:p>
              <a:endParaRPr lang="en-US" dirty="0"/>
            </a:p>
          </p:txBody>
        </p:sp>
        <p:sp>
          <p:nvSpPr>
            <p:cNvPr id="1632264" name="Text Box 8"/>
            <p:cNvSpPr txBox="1">
              <a:spLocks noChangeArrowheads="1"/>
            </p:cNvSpPr>
            <p:nvPr/>
          </p:nvSpPr>
          <p:spPr bwMode="auto">
            <a:xfrm>
              <a:off x="2101850" y="1798638"/>
              <a:ext cx="1153441" cy="276999"/>
            </a:xfrm>
            <a:prstGeom prst="rect">
              <a:avLst/>
            </a:prstGeom>
            <a:noFill/>
            <a:ln w="12700" algn="ctr">
              <a:noFill/>
              <a:miter lim="800000"/>
              <a:headEnd/>
              <a:tailEnd/>
            </a:ln>
            <a:effectLst/>
          </p:spPr>
          <p:txBody>
            <a:bodyPr wrap="none">
              <a:spAutoFit/>
            </a:bodyPr>
            <a:lstStyle/>
            <a:p>
              <a:pPr algn="l" eaLnBrk="1" hangingPunct="1"/>
              <a:r>
                <a:rPr lang="en-GB" sz="1200" b="1" dirty="0" err="1" smtClean="0">
                  <a:latin typeface="Arial" pitchFamily="34" charset="0"/>
                </a:rPr>
                <a:t>Descripción</a:t>
              </a:r>
              <a:endParaRPr lang="en-US" sz="1200" b="1" dirty="0">
                <a:latin typeface="Arial" pitchFamily="34" charset="0"/>
              </a:endParaRPr>
            </a:p>
          </p:txBody>
        </p:sp>
        <p:sp>
          <p:nvSpPr>
            <p:cNvPr id="1632265" name="Text Box 9"/>
            <p:cNvSpPr txBox="1">
              <a:spLocks noChangeArrowheads="1"/>
            </p:cNvSpPr>
            <p:nvPr/>
          </p:nvSpPr>
          <p:spPr bwMode="auto">
            <a:xfrm>
              <a:off x="3152729" y="1785938"/>
              <a:ext cx="914401" cy="461665"/>
            </a:xfrm>
            <a:prstGeom prst="rect">
              <a:avLst/>
            </a:prstGeom>
            <a:noFill/>
            <a:ln w="12700" algn="ctr">
              <a:noFill/>
              <a:miter lim="800000"/>
              <a:headEnd/>
              <a:tailEnd/>
            </a:ln>
            <a:effectLst/>
          </p:spPr>
          <p:txBody>
            <a:bodyPr wrap="square">
              <a:spAutoFit/>
            </a:bodyPr>
            <a:lstStyle/>
            <a:p>
              <a:pPr algn="l" eaLnBrk="1" hangingPunct="1"/>
              <a:r>
                <a:rPr lang="en-GB" sz="1200" b="1" dirty="0" err="1" smtClean="0">
                  <a:latin typeface="Arial" pitchFamily="34" charset="0"/>
                </a:rPr>
                <a:t>Elevado</a:t>
              </a:r>
              <a:r>
                <a:rPr lang="en-GB" sz="1200" b="1" dirty="0" smtClean="0">
                  <a:latin typeface="Arial" pitchFamily="34" charset="0"/>
                </a:rPr>
                <a:t> </a:t>
              </a:r>
              <a:r>
                <a:rPr lang="en-GB" sz="1200" b="1" dirty="0" err="1" smtClean="0">
                  <a:latin typeface="Arial" pitchFamily="34" charset="0"/>
                </a:rPr>
                <a:t>por</a:t>
              </a:r>
              <a:endParaRPr lang="en-US" sz="1200" b="1" dirty="0">
                <a:latin typeface="Arial" pitchFamily="34" charset="0"/>
              </a:endParaRPr>
            </a:p>
          </p:txBody>
        </p:sp>
        <p:sp>
          <p:nvSpPr>
            <p:cNvPr id="1632266" name="Text Box 10"/>
            <p:cNvSpPr txBox="1">
              <a:spLocks noChangeArrowheads="1"/>
            </p:cNvSpPr>
            <p:nvPr/>
          </p:nvSpPr>
          <p:spPr bwMode="auto">
            <a:xfrm>
              <a:off x="4164969" y="1785938"/>
              <a:ext cx="992187" cy="461665"/>
            </a:xfrm>
            <a:prstGeom prst="rect">
              <a:avLst/>
            </a:prstGeom>
            <a:noFill/>
            <a:ln w="12700" algn="ctr">
              <a:noFill/>
              <a:miter lim="800000"/>
              <a:headEnd/>
              <a:tailEnd/>
            </a:ln>
            <a:effectLst/>
          </p:spPr>
          <p:txBody>
            <a:bodyPr>
              <a:spAutoFit/>
            </a:bodyPr>
            <a:lstStyle/>
            <a:p>
              <a:pPr algn="l" eaLnBrk="1" hangingPunct="1"/>
              <a:r>
                <a:rPr lang="en-GB" sz="1150" b="1" dirty="0" err="1" smtClean="0">
                  <a:latin typeface="Arial" pitchFamily="34" charset="0"/>
                </a:rPr>
                <a:t>Fecha</a:t>
              </a:r>
              <a:r>
                <a:rPr lang="en-GB" sz="1150" b="1" dirty="0" smtClean="0">
                  <a:latin typeface="Arial" pitchFamily="34" charset="0"/>
                </a:rPr>
                <a:t>  </a:t>
              </a:r>
              <a:r>
                <a:rPr lang="en-GB" sz="1150" b="1" dirty="0" err="1" smtClean="0">
                  <a:latin typeface="Arial" pitchFamily="34" charset="0"/>
                </a:rPr>
                <a:t>Incidente</a:t>
              </a:r>
              <a:endParaRPr lang="en-US" sz="1150" b="1" dirty="0">
                <a:latin typeface="Arial" pitchFamily="34" charset="0"/>
              </a:endParaRPr>
            </a:p>
          </p:txBody>
        </p:sp>
        <p:sp>
          <p:nvSpPr>
            <p:cNvPr id="1632267" name="Text Box 11"/>
            <p:cNvSpPr txBox="1">
              <a:spLocks noChangeArrowheads="1"/>
            </p:cNvSpPr>
            <p:nvPr/>
          </p:nvSpPr>
          <p:spPr bwMode="auto">
            <a:xfrm>
              <a:off x="5073650" y="1798638"/>
              <a:ext cx="931159" cy="276999"/>
            </a:xfrm>
            <a:prstGeom prst="rect">
              <a:avLst/>
            </a:prstGeom>
            <a:noFill/>
            <a:ln w="12700" algn="ctr">
              <a:noFill/>
              <a:miter lim="800000"/>
              <a:headEnd/>
              <a:tailEnd/>
            </a:ln>
            <a:effectLst/>
          </p:spPr>
          <p:txBody>
            <a:bodyPr wrap="none">
              <a:spAutoFit/>
            </a:bodyPr>
            <a:lstStyle/>
            <a:p>
              <a:pPr algn="l" eaLnBrk="1" hangingPunct="1"/>
              <a:r>
                <a:rPr lang="en-GB" sz="1200" b="1" dirty="0" err="1" smtClean="0">
                  <a:latin typeface="Arial" pitchFamily="34" charset="0"/>
                </a:rPr>
                <a:t>Impactos</a:t>
              </a:r>
              <a:endParaRPr lang="en-US" sz="1200" b="1" dirty="0">
                <a:latin typeface="Arial" pitchFamily="34" charset="0"/>
              </a:endParaRPr>
            </a:p>
          </p:txBody>
        </p:sp>
        <p:sp>
          <p:nvSpPr>
            <p:cNvPr id="1632268" name="Text Box 12"/>
            <p:cNvSpPr txBox="1">
              <a:spLocks noChangeArrowheads="1"/>
            </p:cNvSpPr>
            <p:nvPr/>
          </p:nvSpPr>
          <p:spPr bwMode="auto">
            <a:xfrm>
              <a:off x="5899150" y="1798638"/>
              <a:ext cx="1036638" cy="461665"/>
            </a:xfrm>
            <a:prstGeom prst="rect">
              <a:avLst/>
            </a:prstGeom>
            <a:noFill/>
            <a:ln w="12700" algn="ctr">
              <a:noFill/>
              <a:miter lim="800000"/>
              <a:headEnd/>
              <a:tailEnd/>
            </a:ln>
            <a:effectLst/>
          </p:spPr>
          <p:txBody>
            <a:bodyPr>
              <a:spAutoFit/>
            </a:bodyPr>
            <a:lstStyle/>
            <a:p>
              <a:pPr algn="l" eaLnBrk="1" hangingPunct="1"/>
              <a:r>
                <a:rPr lang="en-GB" sz="1200" b="1" dirty="0" err="1" smtClean="0">
                  <a:latin typeface="Arial" pitchFamily="34" charset="0"/>
                </a:rPr>
                <a:t>Posible</a:t>
              </a:r>
              <a:r>
                <a:rPr lang="en-GB" sz="1200" b="1" dirty="0" smtClean="0">
                  <a:latin typeface="Arial" pitchFamily="34" charset="0"/>
                </a:rPr>
                <a:t> </a:t>
              </a:r>
              <a:r>
                <a:rPr lang="en-GB" sz="1200" b="1" dirty="0" err="1" smtClean="0">
                  <a:latin typeface="Arial" pitchFamily="34" charset="0"/>
                </a:rPr>
                <a:t>resolución</a:t>
              </a:r>
              <a:endParaRPr lang="en-US" sz="1200" b="1" dirty="0">
                <a:latin typeface="Arial" pitchFamily="34" charset="0"/>
              </a:endParaRPr>
            </a:p>
          </p:txBody>
        </p:sp>
        <p:sp>
          <p:nvSpPr>
            <p:cNvPr id="1632269" name="Line 13"/>
            <p:cNvSpPr>
              <a:spLocks noChangeShapeType="1"/>
            </p:cNvSpPr>
            <p:nvPr/>
          </p:nvSpPr>
          <p:spPr bwMode="auto">
            <a:xfrm>
              <a:off x="6851650" y="1841500"/>
              <a:ext cx="0" cy="1905000"/>
            </a:xfrm>
            <a:prstGeom prst="line">
              <a:avLst/>
            </a:prstGeom>
            <a:noFill/>
            <a:ln w="12700">
              <a:solidFill>
                <a:schemeClr val="tx1"/>
              </a:solidFill>
              <a:round/>
              <a:headEnd/>
              <a:tailEnd/>
            </a:ln>
            <a:effectLst/>
          </p:spPr>
          <p:txBody>
            <a:bodyPr wrap="none"/>
            <a:lstStyle/>
            <a:p>
              <a:endParaRPr lang="en-US" dirty="0"/>
            </a:p>
          </p:txBody>
        </p:sp>
        <p:sp>
          <p:nvSpPr>
            <p:cNvPr id="1632270" name="Text Box 14"/>
            <p:cNvSpPr txBox="1">
              <a:spLocks noChangeArrowheads="1"/>
            </p:cNvSpPr>
            <p:nvPr/>
          </p:nvSpPr>
          <p:spPr bwMode="auto">
            <a:xfrm>
              <a:off x="6812364" y="1785938"/>
              <a:ext cx="1063625" cy="461665"/>
            </a:xfrm>
            <a:prstGeom prst="rect">
              <a:avLst/>
            </a:prstGeom>
            <a:noFill/>
            <a:ln w="12700" algn="ctr">
              <a:noFill/>
              <a:miter lim="800000"/>
              <a:headEnd/>
              <a:tailEnd/>
            </a:ln>
            <a:effectLst/>
          </p:spPr>
          <p:txBody>
            <a:bodyPr>
              <a:spAutoFit/>
            </a:bodyPr>
            <a:lstStyle/>
            <a:p>
              <a:pPr algn="l" eaLnBrk="1" hangingPunct="1"/>
              <a:r>
                <a:rPr lang="en-GB" sz="1200" b="1" dirty="0" err="1" smtClean="0">
                  <a:latin typeface="Arial" pitchFamily="34" charset="0"/>
                </a:rPr>
                <a:t>Propietario</a:t>
              </a:r>
              <a:r>
                <a:rPr lang="en-GB" sz="1200" b="1" dirty="0" smtClean="0">
                  <a:latin typeface="Arial" pitchFamily="34" charset="0"/>
                </a:rPr>
                <a:t> </a:t>
              </a:r>
              <a:r>
                <a:rPr lang="en-GB" sz="1200" b="1" dirty="0" err="1" smtClean="0">
                  <a:latin typeface="Arial" pitchFamily="34" charset="0"/>
                </a:rPr>
                <a:t>Resolución</a:t>
              </a:r>
              <a:endParaRPr lang="en-US" sz="1200" b="1" dirty="0">
                <a:latin typeface="Arial" pitchFamily="34" charset="0"/>
              </a:endParaRPr>
            </a:p>
          </p:txBody>
        </p:sp>
        <p:sp>
          <p:nvSpPr>
            <p:cNvPr id="1632271" name="Line 15"/>
            <p:cNvSpPr>
              <a:spLocks noChangeShapeType="1"/>
            </p:cNvSpPr>
            <p:nvPr/>
          </p:nvSpPr>
          <p:spPr bwMode="auto">
            <a:xfrm>
              <a:off x="7883525" y="1828800"/>
              <a:ext cx="0" cy="1905000"/>
            </a:xfrm>
            <a:prstGeom prst="line">
              <a:avLst/>
            </a:prstGeom>
            <a:noFill/>
            <a:ln w="28575">
              <a:solidFill>
                <a:schemeClr val="tx1"/>
              </a:solidFill>
              <a:round/>
              <a:headEnd/>
              <a:tailEnd/>
            </a:ln>
            <a:effectLst/>
          </p:spPr>
          <p:txBody>
            <a:bodyPr wrap="none"/>
            <a:lstStyle/>
            <a:p>
              <a:endParaRPr lang="en-US" dirty="0"/>
            </a:p>
          </p:txBody>
        </p:sp>
        <p:sp>
          <p:nvSpPr>
            <p:cNvPr id="1632272" name="Text Box 16"/>
            <p:cNvSpPr txBox="1">
              <a:spLocks noChangeArrowheads="1"/>
            </p:cNvSpPr>
            <p:nvPr/>
          </p:nvSpPr>
          <p:spPr bwMode="auto">
            <a:xfrm>
              <a:off x="7880350" y="1785938"/>
              <a:ext cx="956493" cy="461665"/>
            </a:xfrm>
            <a:prstGeom prst="rect">
              <a:avLst/>
            </a:prstGeom>
            <a:noFill/>
            <a:ln w="12700" algn="ctr">
              <a:noFill/>
              <a:miter lim="800000"/>
              <a:headEnd/>
              <a:tailEnd/>
            </a:ln>
            <a:effectLst/>
          </p:spPr>
          <p:txBody>
            <a:bodyPr wrap="square">
              <a:spAutoFit/>
            </a:bodyPr>
            <a:lstStyle/>
            <a:p>
              <a:pPr algn="l" eaLnBrk="1" hangingPunct="1"/>
              <a:r>
                <a:rPr lang="en-GB" sz="1200" b="1" dirty="0" err="1" smtClean="0">
                  <a:latin typeface="Arial" pitchFamily="34" charset="0"/>
                </a:rPr>
                <a:t>Resultado</a:t>
              </a:r>
              <a:r>
                <a:rPr lang="en-GB" sz="1200" b="1" dirty="0" smtClean="0">
                  <a:latin typeface="Arial" pitchFamily="34" charset="0"/>
                </a:rPr>
                <a:t> final</a:t>
              </a:r>
              <a:endParaRPr lang="en-US" sz="1200" b="1" dirty="0">
                <a:latin typeface="Arial" pitchFamily="34" charset="0"/>
              </a:endParaRPr>
            </a:p>
          </p:txBody>
        </p:sp>
        <p:sp>
          <p:nvSpPr>
            <p:cNvPr id="1632273" name="Line 17"/>
            <p:cNvSpPr>
              <a:spLocks noChangeShapeType="1"/>
            </p:cNvSpPr>
            <p:nvPr/>
          </p:nvSpPr>
          <p:spPr bwMode="auto">
            <a:xfrm>
              <a:off x="8764588" y="1854200"/>
              <a:ext cx="0" cy="1905000"/>
            </a:xfrm>
            <a:prstGeom prst="line">
              <a:avLst/>
            </a:prstGeom>
            <a:noFill/>
            <a:ln w="12700">
              <a:solidFill>
                <a:schemeClr val="tx1"/>
              </a:solidFill>
              <a:round/>
              <a:headEnd/>
              <a:tailEnd/>
            </a:ln>
            <a:effectLst/>
          </p:spPr>
          <p:txBody>
            <a:bodyPr wrap="none"/>
            <a:lstStyle/>
            <a:p>
              <a:endParaRPr lang="en-US" dirty="0"/>
            </a:p>
          </p:txBody>
        </p:sp>
        <p:sp>
          <p:nvSpPr>
            <p:cNvPr id="1632274" name="Text Box 18"/>
            <p:cNvSpPr txBox="1">
              <a:spLocks noChangeArrowheads="1"/>
            </p:cNvSpPr>
            <p:nvPr/>
          </p:nvSpPr>
          <p:spPr bwMode="auto">
            <a:xfrm>
              <a:off x="8732838" y="1785938"/>
              <a:ext cx="882650" cy="461665"/>
            </a:xfrm>
            <a:prstGeom prst="rect">
              <a:avLst/>
            </a:prstGeom>
            <a:noFill/>
            <a:ln w="12700" algn="ctr">
              <a:noFill/>
              <a:miter lim="800000"/>
              <a:headEnd/>
              <a:tailEnd/>
            </a:ln>
            <a:effectLst/>
          </p:spPr>
          <p:txBody>
            <a:bodyPr>
              <a:spAutoFit/>
            </a:bodyPr>
            <a:lstStyle/>
            <a:p>
              <a:pPr algn="l" eaLnBrk="1" hangingPunct="1"/>
              <a:r>
                <a:rPr lang="en-GB" sz="1200" b="1" dirty="0" err="1" smtClean="0">
                  <a:latin typeface="Arial" pitchFamily="34" charset="0"/>
                </a:rPr>
                <a:t>Fecha</a:t>
              </a:r>
              <a:r>
                <a:rPr lang="en-GB" sz="1200" b="1" dirty="0" smtClean="0">
                  <a:latin typeface="Arial" pitchFamily="34" charset="0"/>
                </a:rPr>
                <a:t> de </a:t>
              </a:r>
              <a:r>
                <a:rPr lang="en-GB" sz="1200" b="1" dirty="0" err="1" smtClean="0">
                  <a:latin typeface="Arial" pitchFamily="34" charset="0"/>
                </a:rPr>
                <a:t>Cierre</a:t>
              </a:r>
              <a:endParaRPr lang="en-US" sz="1200" b="1" dirty="0">
                <a:latin typeface="Arial" pitchFamily="34" charset="0"/>
              </a:endParaRPr>
            </a:p>
          </p:txBody>
        </p:sp>
        <p:sp>
          <p:nvSpPr>
            <p:cNvPr id="1632275" name="Line 19"/>
            <p:cNvSpPr>
              <a:spLocks noChangeShapeType="1"/>
            </p:cNvSpPr>
            <p:nvPr/>
          </p:nvSpPr>
          <p:spPr bwMode="auto">
            <a:xfrm>
              <a:off x="2063750" y="1841500"/>
              <a:ext cx="0" cy="1905000"/>
            </a:xfrm>
            <a:prstGeom prst="line">
              <a:avLst/>
            </a:prstGeom>
            <a:noFill/>
            <a:ln w="12700">
              <a:solidFill>
                <a:schemeClr val="tx1"/>
              </a:solidFill>
              <a:round/>
              <a:headEnd/>
              <a:tailEnd/>
            </a:ln>
            <a:effectLst/>
          </p:spPr>
          <p:txBody>
            <a:bodyPr wrap="none"/>
            <a:lstStyle/>
            <a:p>
              <a:endParaRPr lang="en-US" dirty="0"/>
            </a:p>
          </p:txBody>
        </p:sp>
        <p:sp>
          <p:nvSpPr>
            <p:cNvPr id="1632276" name="Text Box 20"/>
            <p:cNvSpPr txBox="1">
              <a:spLocks noChangeArrowheads="1"/>
            </p:cNvSpPr>
            <p:nvPr/>
          </p:nvSpPr>
          <p:spPr bwMode="auto">
            <a:xfrm>
              <a:off x="1620838" y="1811338"/>
              <a:ext cx="486592" cy="276999"/>
            </a:xfrm>
            <a:prstGeom prst="rect">
              <a:avLst/>
            </a:prstGeom>
            <a:noFill/>
            <a:ln w="12700" algn="ctr">
              <a:noFill/>
              <a:miter lim="800000"/>
              <a:headEnd/>
              <a:tailEnd/>
            </a:ln>
            <a:effectLst/>
          </p:spPr>
          <p:txBody>
            <a:bodyPr wrap="none">
              <a:spAutoFit/>
            </a:bodyPr>
            <a:lstStyle/>
            <a:p>
              <a:pPr algn="l" eaLnBrk="1" hangingPunct="1"/>
              <a:r>
                <a:rPr lang="en-GB" sz="1200" b="1" dirty="0" err="1" smtClean="0">
                  <a:latin typeface="Arial" pitchFamily="34" charset="0"/>
                </a:rPr>
                <a:t>Nro</a:t>
              </a:r>
              <a:endParaRPr lang="en-US" sz="1200" b="1" dirty="0">
                <a:latin typeface="Arial" pitchFamily="34" charset="0"/>
              </a:endParaRPr>
            </a:p>
          </p:txBody>
        </p:sp>
        <p:sp>
          <p:nvSpPr>
            <p:cNvPr id="1632277" name="Line 21"/>
            <p:cNvSpPr>
              <a:spLocks noChangeShapeType="1"/>
            </p:cNvSpPr>
            <p:nvPr/>
          </p:nvSpPr>
          <p:spPr bwMode="auto">
            <a:xfrm>
              <a:off x="1595438" y="2235200"/>
              <a:ext cx="7939087" cy="0"/>
            </a:xfrm>
            <a:prstGeom prst="line">
              <a:avLst/>
            </a:prstGeom>
            <a:noFill/>
            <a:ln w="12700">
              <a:solidFill>
                <a:schemeClr val="tx1"/>
              </a:solidFill>
              <a:round/>
              <a:headEnd/>
              <a:tailEnd/>
            </a:ln>
            <a:effectLst/>
          </p:spPr>
          <p:txBody>
            <a:bodyPr wrap="none"/>
            <a:lstStyle/>
            <a:p>
              <a:endParaRPr lang="en-US"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49</a:t>
            </a:fld>
            <a:endParaRPr lang="en-US" dirty="0"/>
          </a:p>
        </p:txBody>
      </p:sp>
    </p:spTree>
    <p:extLst>
      <p:ext uri="{BB962C8B-B14F-4D97-AF65-F5344CB8AC3E}">
        <p14:creationId xmlns:p14="http://schemas.microsoft.com/office/powerpoint/2010/main" xmlns="" val="16059483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Gestion</a:t>
            </a:r>
            <a:r>
              <a:rPr lang="en-US" dirty="0" smtClean="0"/>
              <a:t> de los </a:t>
            </a:r>
            <a:r>
              <a:rPr lang="en-US" dirty="0" err="1" smtClean="0"/>
              <a:t>Recursos</a:t>
            </a:r>
            <a:endParaRPr lang="en-US" dirty="0"/>
          </a:p>
        </p:txBody>
      </p:sp>
      <p:sp>
        <p:nvSpPr>
          <p:cNvPr id="3" name="Text Placeholder 2"/>
          <p:cNvSpPr>
            <a:spLocks noGrp="1"/>
          </p:cNvSpPr>
          <p:nvPr>
            <p:ph type="body" idx="1"/>
          </p:nvPr>
        </p:nvSpPr>
        <p:spPr>
          <a:xfrm>
            <a:off x="762000" y="2971800"/>
            <a:ext cx="7772400" cy="1500187"/>
          </a:xfrm>
        </p:spPr>
        <p:txBody>
          <a:bodyPr/>
          <a:lstStyle/>
          <a:p>
            <a:r>
              <a:rPr lang="en-US" dirty="0" smtClean="0"/>
              <a:t>La </a:t>
            </a:r>
            <a:r>
              <a:rPr lang="en-US" dirty="0" err="1" smtClean="0"/>
              <a:t>habilidad</a:t>
            </a:r>
            <a:r>
              <a:rPr lang="en-US" dirty="0" smtClean="0"/>
              <a:t> </a:t>
            </a:r>
            <a:r>
              <a:rPr lang="en-US" dirty="0" err="1" smtClean="0"/>
              <a:t>para</a:t>
            </a:r>
            <a:r>
              <a:rPr lang="en-US" dirty="0" smtClean="0"/>
              <a:t> </a:t>
            </a:r>
            <a:r>
              <a:rPr lang="en-US" dirty="0" err="1" smtClean="0"/>
              <a:t>gestionar</a:t>
            </a:r>
            <a:r>
              <a:rPr lang="en-US" dirty="0" smtClean="0"/>
              <a:t> </a:t>
            </a:r>
            <a:r>
              <a:rPr lang="en-US" dirty="0" err="1" smtClean="0"/>
              <a:t>recursos</a:t>
            </a:r>
            <a:r>
              <a:rPr lang="en-US" dirty="0" smtClean="0"/>
              <a:t> </a:t>
            </a:r>
            <a:r>
              <a:rPr lang="en-US" dirty="0" err="1" smtClean="0"/>
              <a:t>finitos</a:t>
            </a:r>
            <a:r>
              <a:rPr lang="en-US" dirty="0" smtClean="0"/>
              <a:t> </a:t>
            </a:r>
            <a:r>
              <a:rPr lang="en-US" dirty="0" err="1" smtClean="0"/>
              <a:t>es</a:t>
            </a:r>
            <a:r>
              <a:rPr lang="en-US" dirty="0" smtClean="0"/>
              <a:t> </a:t>
            </a:r>
            <a:r>
              <a:rPr lang="en-US" dirty="0" err="1" smtClean="0"/>
              <a:t>una</a:t>
            </a:r>
            <a:r>
              <a:rPr lang="en-US" dirty="0" smtClean="0"/>
              <a:t>  </a:t>
            </a:r>
            <a:r>
              <a:rPr lang="en-US" dirty="0" err="1" smtClean="0"/>
              <a:t>habilidad</a:t>
            </a:r>
            <a:r>
              <a:rPr lang="en-US" dirty="0" smtClean="0"/>
              <a:t> </a:t>
            </a:r>
            <a:r>
              <a:rPr lang="en-US" dirty="0" err="1" smtClean="0"/>
              <a:t>crítica</a:t>
            </a:r>
            <a:endParaRPr lang="en-US" dirty="0"/>
          </a:p>
        </p:txBody>
      </p:sp>
      <p:pic>
        <p:nvPicPr>
          <p:cNvPr id="32770" name="Picture 2" descr="http://www.sml.hw.ac.uk/img/strategic-project-management-800x450.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62000" y="1371600"/>
            <a:ext cx="4460875" cy="2509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a:t>
            </a:fld>
            <a:endParaRPr lang="en-US" dirty="0"/>
          </a:p>
        </p:txBody>
      </p:sp>
    </p:spTree>
    <p:extLst>
      <p:ext uri="{BB962C8B-B14F-4D97-AF65-F5344CB8AC3E}">
        <p14:creationId xmlns:p14="http://schemas.microsoft.com/office/powerpoint/2010/main" xmlns="" val="1856029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Estructura</a:t>
            </a:r>
            <a:r>
              <a:rPr lang="en-US" dirty="0" smtClean="0"/>
              <a:t> </a:t>
            </a:r>
            <a:r>
              <a:rPr lang="en-US" dirty="0" err="1" smtClean="0"/>
              <a:t>Organizacional</a:t>
            </a:r>
            <a:endParaRPr lang="en-US" dirty="0"/>
          </a:p>
        </p:txBody>
      </p:sp>
      <p:sp>
        <p:nvSpPr>
          <p:cNvPr id="3" name="Text Placeholder 2"/>
          <p:cNvSpPr>
            <a:spLocks noGrp="1"/>
          </p:cNvSpPr>
          <p:nvPr>
            <p:ph type="body" idx="1"/>
          </p:nvPr>
        </p:nvSpPr>
        <p:spPr>
          <a:xfrm>
            <a:off x="722313" y="2995613"/>
            <a:ext cx="7772400" cy="1500187"/>
          </a:xfrm>
        </p:spPr>
        <p:txBody>
          <a:bodyPr/>
          <a:lstStyle/>
          <a:p>
            <a:r>
              <a:rPr lang="en-US" dirty="0" smtClean="0"/>
              <a:t>El </a:t>
            </a:r>
            <a:r>
              <a:rPr lang="en-US" dirty="0" err="1" smtClean="0"/>
              <a:t>Ambiente</a:t>
            </a:r>
            <a:r>
              <a:rPr lang="en-US" dirty="0" smtClean="0"/>
              <a:t> del </a:t>
            </a:r>
            <a:r>
              <a:rPr lang="en-US" dirty="0" err="1" smtClean="0"/>
              <a:t>Proyecto</a:t>
            </a:r>
            <a:endParaRPr lang="en-US" dirty="0"/>
          </a:p>
        </p:txBody>
      </p:sp>
      <p:pic>
        <p:nvPicPr>
          <p:cNvPr id="4098" name="Picture 2" descr="http://www.hierarchystructure.com/wp-content/uploads/2012/07/Business-Executive-Hierarchy.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62000" y="1745664"/>
            <a:ext cx="3414712" cy="2033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50</a:t>
            </a:fld>
            <a:endParaRPr lang="en-US" dirty="0"/>
          </a:p>
        </p:txBody>
      </p:sp>
    </p:spTree>
    <p:extLst>
      <p:ext uri="{BB962C8B-B14F-4D97-AF65-F5344CB8AC3E}">
        <p14:creationId xmlns:p14="http://schemas.microsoft.com/office/powerpoint/2010/main" xmlns="" val="18733728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El </a:t>
            </a:r>
            <a:r>
              <a:rPr lang="en-US" dirty="0" err="1" smtClean="0"/>
              <a:t>Ambiente</a:t>
            </a:r>
            <a:r>
              <a:rPr lang="en-US" dirty="0" smtClean="0"/>
              <a:t> del </a:t>
            </a:r>
            <a:r>
              <a:rPr lang="en-US" dirty="0" err="1" smtClean="0"/>
              <a:t>Proyecto</a:t>
            </a:r>
            <a:endParaRPr lang="en-US" dirty="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51</a:t>
            </a:fld>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838200"/>
            <a:ext cx="6777038" cy="5106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6324600" y="1143000"/>
            <a:ext cx="1671638" cy="369332"/>
          </a:xfrm>
          <a:prstGeom prst="rect">
            <a:avLst/>
          </a:prstGeom>
          <a:noFill/>
        </p:spPr>
        <p:txBody>
          <a:bodyPr wrap="square" rtlCol="0">
            <a:spAutoFit/>
          </a:bodyPr>
          <a:lstStyle/>
          <a:p>
            <a:r>
              <a:rPr lang="en-US" dirty="0" smtClean="0"/>
              <a:t>ISO 21500</a:t>
            </a:r>
            <a:endParaRPr lang="en-US" dirty="0"/>
          </a:p>
        </p:txBody>
      </p:sp>
    </p:spTree>
    <p:extLst>
      <p:ext uri="{BB962C8B-B14F-4D97-AF65-F5344CB8AC3E}">
        <p14:creationId xmlns:p14="http://schemas.microsoft.com/office/powerpoint/2010/main" xmlns="" val="2864712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El </a:t>
            </a:r>
            <a:r>
              <a:rPr lang="en-US" dirty="0" err="1" smtClean="0"/>
              <a:t>Ambiente</a:t>
            </a:r>
            <a:r>
              <a:rPr lang="en-US" dirty="0" smtClean="0"/>
              <a:t> del </a:t>
            </a:r>
            <a:r>
              <a:rPr lang="en-US" dirty="0" err="1" smtClean="0"/>
              <a:t>Proyecto</a:t>
            </a:r>
            <a:endParaRPr lang="en-US" dirty="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52</a:t>
            </a:fld>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757718"/>
            <a:ext cx="6331203" cy="4770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28600" y="925689"/>
            <a:ext cx="2971800" cy="1200329"/>
          </a:xfrm>
          <a:prstGeom prst="rect">
            <a:avLst/>
          </a:prstGeom>
          <a:noFill/>
        </p:spPr>
        <p:txBody>
          <a:bodyPr wrap="square" rtlCol="0">
            <a:spAutoFit/>
          </a:bodyPr>
          <a:lstStyle/>
          <a:p>
            <a:r>
              <a:rPr lang="en-US" sz="3600" dirty="0" err="1" smtClean="0"/>
              <a:t>Pregunta</a:t>
            </a:r>
            <a:r>
              <a:rPr lang="en-US" sz="3600" dirty="0" smtClean="0"/>
              <a:t> </a:t>
            </a:r>
            <a:r>
              <a:rPr lang="en-US" sz="3600" dirty="0" err="1" smtClean="0"/>
              <a:t>Sorpresa</a:t>
            </a:r>
            <a:endParaRPr lang="en-US" sz="3600" dirty="0"/>
          </a:p>
        </p:txBody>
      </p:sp>
      <p:sp>
        <p:nvSpPr>
          <p:cNvPr id="8" name="TextBox 7"/>
          <p:cNvSpPr txBox="1"/>
          <p:nvPr/>
        </p:nvSpPr>
        <p:spPr>
          <a:xfrm>
            <a:off x="152400" y="2362200"/>
            <a:ext cx="2743200" cy="1015663"/>
          </a:xfrm>
          <a:prstGeom prst="rect">
            <a:avLst/>
          </a:prstGeom>
          <a:noFill/>
        </p:spPr>
        <p:txBody>
          <a:bodyPr wrap="square" rtlCol="0">
            <a:spAutoFit/>
          </a:bodyPr>
          <a:lstStyle/>
          <a:p>
            <a:r>
              <a:rPr lang="en-US" sz="2000" dirty="0" smtClean="0"/>
              <a:t>P. </a:t>
            </a:r>
            <a:r>
              <a:rPr lang="en-US" sz="2000" dirty="0" err="1" smtClean="0"/>
              <a:t>Cómo</a:t>
            </a:r>
            <a:r>
              <a:rPr lang="en-US" sz="2000" dirty="0" smtClean="0"/>
              <a:t> se </a:t>
            </a:r>
            <a:r>
              <a:rPr lang="en-US" sz="2000" dirty="0" err="1" smtClean="0"/>
              <a:t>integra</a:t>
            </a:r>
            <a:r>
              <a:rPr lang="en-US" sz="2000" dirty="0" smtClean="0"/>
              <a:t> </a:t>
            </a:r>
            <a:r>
              <a:rPr lang="en-US" sz="2000" dirty="0" err="1" smtClean="0"/>
              <a:t>esta</a:t>
            </a:r>
            <a:r>
              <a:rPr lang="en-US" sz="2000" dirty="0" smtClean="0"/>
              <a:t> </a:t>
            </a:r>
            <a:r>
              <a:rPr lang="en-US" sz="2000" dirty="0" err="1" smtClean="0"/>
              <a:t>función</a:t>
            </a:r>
            <a:r>
              <a:rPr lang="en-US" sz="2000" dirty="0" smtClean="0"/>
              <a:t> del director de </a:t>
            </a:r>
            <a:r>
              <a:rPr lang="en-US" sz="2000" dirty="0" err="1" smtClean="0"/>
              <a:t>Sostenibilidad</a:t>
            </a:r>
            <a:r>
              <a:rPr lang="en-US" sz="2000" dirty="0" smtClean="0"/>
              <a:t>?</a:t>
            </a:r>
            <a:endParaRPr lang="en-US" sz="2000" dirty="0"/>
          </a:p>
        </p:txBody>
      </p:sp>
    </p:spTree>
    <p:extLst>
      <p:ext uri="{BB962C8B-B14F-4D97-AF65-F5344CB8AC3E}">
        <p14:creationId xmlns:p14="http://schemas.microsoft.com/office/powerpoint/2010/main" xmlns="" val="27393876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El </a:t>
            </a:r>
            <a:r>
              <a:rPr lang="en-US" dirty="0" err="1" smtClean="0"/>
              <a:t>Ambiente</a:t>
            </a:r>
            <a:r>
              <a:rPr lang="en-US" dirty="0" smtClean="0"/>
              <a:t> del </a:t>
            </a:r>
            <a:r>
              <a:rPr lang="en-US" dirty="0" err="1" smtClean="0"/>
              <a:t>Proyecto</a:t>
            </a:r>
            <a:endParaRPr lang="en-US" dirty="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53</a:t>
            </a:fld>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757718"/>
            <a:ext cx="6331203" cy="4770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838200"/>
            <a:ext cx="2667000" cy="461665"/>
          </a:xfrm>
          <a:prstGeom prst="rect">
            <a:avLst/>
          </a:prstGeom>
          <a:noFill/>
        </p:spPr>
        <p:txBody>
          <a:bodyPr wrap="square" rtlCol="0">
            <a:spAutoFit/>
          </a:bodyPr>
          <a:lstStyle/>
          <a:p>
            <a:r>
              <a:rPr lang="en-US" sz="2400" b="1" dirty="0" err="1" smtClean="0"/>
              <a:t>Pregunta</a:t>
            </a:r>
            <a:r>
              <a:rPr lang="en-US" sz="2400" b="1" dirty="0" smtClean="0"/>
              <a:t> </a:t>
            </a:r>
            <a:r>
              <a:rPr lang="en-US" sz="2400" b="1" dirty="0" err="1" smtClean="0"/>
              <a:t>Sorpresa</a:t>
            </a:r>
            <a:endParaRPr lang="en-US" sz="3600" b="1" dirty="0"/>
          </a:p>
        </p:txBody>
      </p:sp>
      <p:sp>
        <p:nvSpPr>
          <p:cNvPr id="8" name="TextBox 7"/>
          <p:cNvSpPr txBox="1"/>
          <p:nvPr/>
        </p:nvSpPr>
        <p:spPr>
          <a:xfrm>
            <a:off x="152400" y="1572020"/>
            <a:ext cx="2895600" cy="1323439"/>
          </a:xfrm>
          <a:prstGeom prst="rect">
            <a:avLst/>
          </a:prstGeom>
          <a:noFill/>
        </p:spPr>
        <p:txBody>
          <a:bodyPr wrap="square" rtlCol="0">
            <a:spAutoFit/>
          </a:bodyPr>
          <a:lstStyle/>
          <a:p>
            <a:pPr marL="457200" indent="-457200"/>
            <a:r>
              <a:rPr lang="en-US" sz="2000" dirty="0" smtClean="0"/>
              <a:t> R.  </a:t>
            </a:r>
            <a:r>
              <a:rPr lang="en-US" sz="2000" dirty="0" err="1" smtClean="0"/>
              <a:t>Estrategia</a:t>
            </a:r>
            <a:r>
              <a:rPr lang="en-US" sz="2000" dirty="0" smtClean="0"/>
              <a:t> </a:t>
            </a:r>
            <a:r>
              <a:rPr lang="en-US" sz="2000" dirty="0" err="1" smtClean="0"/>
              <a:t>Operacional</a:t>
            </a:r>
            <a:endParaRPr lang="en-US" sz="2000" dirty="0" smtClean="0"/>
          </a:p>
          <a:p>
            <a:pPr lvl="1"/>
            <a:r>
              <a:rPr lang="en-US" sz="2000" dirty="0" err="1" smtClean="0"/>
              <a:t>Gobernanza</a:t>
            </a:r>
            <a:r>
              <a:rPr lang="en-US" sz="2000" dirty="0" smtClean="0"/>
              <a:t> del </a:t>
            </a:r>
            <a:r>
              <a:rPr lang="en-US" sz="2000" dirty="0" err="1" smtClean="0"/>
              <a:t>Proyecto</a:t>
            </a:r>
            <a:endParaRPr lang="en-US" sz="2000" dirty="0" smtClean="0"/>
          </a:p>
          <a:p>
            <a:pPr lvl="1"/>
            <a:r>
              <a:rPr lang="en-US" sz="2000" dirty="0" err="1" smtClean="0"/>
              <a:t>Operaciones</a:t>
            </a:r>
            <a:endParaRPr lang="en-US" sz="2000" dirty="0"/>
          </a:p>
        </p:txBody>
      </p:sp>
      <p:pic>
        <p:nvPicPr>
          <p:cNvPr id="7" name="Picture 6"/>
          <p:cNvPicPr>
            <a:picLocks noChangeAspect="1" noChangeArrowheads="1"/>
          </p:cNvPicPr>
          <p:nvPr>
            <p:extLst>
              <p:ext uri="{D42A27DB-BD31-4B8C-83A1-F6EECF244321}">
                <p14:modId xmlns:p14="http://schemas.microsoft.com/office/powerpoint/2010/main" xmlns="" val="3646561752"/>
              </p:ext>
            </p:extLst>
          </p:nvPr>
        </p:nvPicPr>
        <p:blipFill>
          <a:blip r:embed="rId4" cstate="print"/>
          <a:srcRect/>
          <a:stretch>
            <a:fillRect/>
          </a:stretch>
        </p:blipFill>
        <p:spPr bwMode="auto">
          <a:xfrm>
            <a:off x="228600" y="3276600"/>
            <a:ext cx="22098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p:nvCxnSpPr>
        <p:spPr>
          <a:xfrm flipH="1">
            <a:off x="2438400" y="3641725"/>
            <a:ext cx="533400" cy="0"/>
          </a:xfrm>
          <a:prstGeom prst="line">
            <a:avLst/>
          </a:prstGeom>
          <a:ln>
            <a:solidFill>
              <a:srgbClr val="FF0000"/>
            </a:solidFill>
            <a:prstDash val="sysDash"/>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1295400" y="1676400"/>
            <a:ext cx="3048000" cy="1600200"/>
          </a:xfrm>
          <a:prstGeom prst="line">
            <a:avLst/>
          </a:prstGeom>
          <a:ln>
            <a:solidFill>
              <a:srgbClr val="FF0000"/>
            </a:solidFill>
            <a:prstDash val="sysDash"/>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1306689" y="2667000"/>
            <a:ext cx="5856111" cy="609600"/>
          </a:xfrm>
          <a:prstGeom prst="line">
            <a:avLst/>
          </a:prstGeom>
          <a:ln>
            <a:solidFill>
              <a:srgbClr val="FF0000"/>
            </a:solidFill>
            <a:prstDash val="sysDash"/>
            <a:headEnd type="triangle" w="med" len="med"/>
            <a:tailEnd type="triangl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1269813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62" name="Rectangle 2"/>
          <p:cNvSpPr>
            <a:spLocks noGrp="1" noChangeArrowheads="1"/>
          </p:cNvSpPr>
          <p:nvPr>
            <p:ph type="title"/>
          </p:nvPr>
        </p:nvSpPr>
        <p:spPr/>
        <p:txBody>
          <a:bodyPr/>
          <a:lstStyle/>
          <a:p>
            <a:r>
              <a:rPr lang="en-GB" dirty="0" err="1" smtClean="0"/>
              <a:t>Influencias</a:t>
            </a:r>
            <a:r>
              <a:rPr lang="en-GB" dirty="0" smtClean="0"/>
              <a:t> </a:t>
            </a:r>
            <a:r>
              <a:rPr lang="en-GB" dirty="0" err="1" smtClean="0"/>
              <a:t>Organizacionales</a:t>
            </a:r>
            <a:endParaRPr lang="en-US" dirty="0"/>
          </a:p>
        </p:txBody>
      </p:sp>
      <p:grpSp>
        <p:nvGrpSpPr>
          <p:cNvPr id="2" name="Group 14"/>
          <p:cNvGrpSpPr/>
          <p:nvPr/>
        </p:nvGrpSpPr>
        <p:grpSpPr>
          <a:xfrm>
            <a:off x="232634" y="987339"/>
            <a:ext cx="8911366" cy="5172383"/>
            <a:chOff x="1784350" y="1627188"/>
            <a:chExt cx="7934325" cy="5172383"/>
          </a:xfrm>
        </p:grpSpPr>
        <p:sp>
          <p:nvSpPr>
            <p:cNvPr id="1730563" name="Text Box 3"/>
            <p:cNvSpPr txBox="1">
              <a:spLocks noChangeArrowheads="1"/>
            </p:cNvSpPr>
            <p:nvPr/>
          </p:nvSpPr>
          <p:spPr bwMode="auto">
            <a:xfrm>
              <a:off x="1784350" y="1627188"/>
              <a:ext cx="2736850" cy="369332"/>
            </a:xfrm>
            <a:prstGeom prst="rect">
              <a:avLst/>
            </a:prstGeom>
            <a:noFill/>
            <a:ln w="9525" algn="ctr">
              <a:noFill/>
              <a:miter lim="800000"/>
              <a:headEnd/>
              <a:tailEnd/>
            </a:ln>
            <a:effectLst/>
          </p:spPr>
          <p:txBody>
            <a:bodyPr>
              <a:spAutoFit/>
            </a:bodyPr>
            <a:lstStyle/>
            <a:p>
              <a:r>
                <a:rPr lang="en-GB" b="1" dirty="0" err="1" smtClean="0">
                  <a:latin typeface="Arial" pitchFamily="34" charset="0"/>
                </a:rPr>
                <a:t>Orientación</a:t>
              </a:r>
              <a:r>
                <a:rPr lang="en-GB" b="1" dirty="0" smtClean="0">
                  <a:latin typeface="Arial" pitchFamily="34" charset="0"/>
                </a:rPr>
                <a:t> Functional</a:t>
              </a:r>
              <a:endParaRPr lang="en-US" b="1" dirty="0">
                <a:latin typeface="Arial" pitchFamily="34" charset="0"/>
              </a:endParaRPr>
            </a:p>
          </p:txBody>
        </p:sp>
        <p:sp>
          <p:nvSpPr>
            <p:cNvPr id="1730564" name="Text Box 4"/>
            <p:cNvSpPr txBox="1">
              <a:spLocks noChangeArrowheads="1"/>
            </p:cNvSpPr>
            <p:nvPr/>
          </p:nvSpPr>
          <p:spPr bwMode="auto">
            <a:xfrm>
              <a:off x="6733476" y="1627188"/>
              <a:ext cx="2793112" cy="369332"/>
            </a:xfrm>
            <a:prstGeom prst="rect">
              <a:avLst/>
            </a:prstGeom>
            <a:noFill/>
            <a:ln w="9525" algn="ctr">
              <a:noFill/>
              <a:miter lim="800000"/>
              <a:headEnd/>
              <a:tailEnd/>
            </a:ln>
            <a:effectLst/>
          </p:spPr>
          <p:txBody>
            <a:bodyPr wrap="square">
              <a:spAutoFit/>
            </a:bodyPr>
            <a:lstStyle/>
            <a:p>
              <a:r>
                <a:rPr lang="en-GB" b="1" dirty="0" err="1" smtClean="0">
                  <a:latin typeface="Arial" pitchFamily="34" charset="0"/>
                </a:rPr>
                <a:t>Orientación</a:t>
              </a:r>
              <a:r>
                <a:rPr lang="en-GB" b="1" dirty="0" smtClean="0">
                  <a:latin typeface="Arial" pitchFamily="34" charset="0"/>
                </a:rPr>
                <a:t>  </a:t>
              </a:r>
              <a:r>
                <a:rPr lang="en-GB" b="1" dirty="0" err="1" smtClean="0">
                  <a:latin typeface="Arial" pitchFamily="34" charset="0"/>
                </a:rPr>
                <a:t>por</a:t>
              </a:r>
              <a:r>
                <a:rPr lang="en-GB" b="1" dirty="0" smtClean="0">
                  <a:latin typeface="Arial" pitchFamily="34" charset="0"/>
                </a:rPr>
                <a:t> </a:t>
              </a:r>
              <a:r>
                <a:rPr lang="en-GB" b="1" dirty="0" err="1" smtClean="0">
                  <a:latin typeface="Arial" pitchFamily="34" charset="0"/>
                </a:rPr>
                <a:t>Projecto</a:t>
              </a:r>
              <a:endParaRPr lang="en-US" b="1" dirty="0">
                <a:latin typeface="Arial" pitchFamily="34" charset="0"/>
              </a:endParaRPr>
            </a:p>
          </p:txBody>
        </p:sp>
        <p:grpSp>
          <p:nvGrpSpPr>
            <p:cNvPr id="3" name="Group 5"/>
            <p:cNvGrpSpPr>
              <a:grpSpLocks/>
            </p:cNvGrpSpPr>
            <p:nvPr/>
          </p:nvGrpSpPr>
          <p:grpSpPr bwMode="auto">
            <a:xfrm>
              <a:off x="3368675" y="2060575"/>
              <a:ext cx="4681538" cy="1725613"/>
              <a:chOff x="1895" y="1480"/>
              <a:chExt cx="3295" cy="1087"/>
            </a:xfrm>
          </p:grpSpPr>
          <p:sp>
            <p:nvSpPr>
              <p:cNvPr id="1730566" name="Rectangle 6"/>
              <p:cNvSpPr>
                <a:spLocks noChangeArrowheads="1"/>
              </p:cNvSpPr>
              <p:nvPr/>
            </p:nvSpPr>
            <p:spPr bwMode="auto">
              <a:xfrm>
                <a:off x="1895" y="1480"/>
                <a:ext cx="3295" cy="10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1730567" name="AutoShape 7"/>
              <p:cNvSpPr>
                <a:spLocks noChangeArrowheads="1"/>
              </p:cNvSpPr>
              <p:nvPr/>
            </p:nvSpPr>
            <p:spPr bwMode="auto">
              <a:xfrm>
                <a:off x="1895" y="1480"/>
                <a:ext cx="3295" cy="1079"/>
              </a:xfrm>
              <a:prstGeom prst="rtTriangl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1" hangingPunct="1"/>
                <a:endParaRPr lang="en-US" dirty="0">
                  <a:latin typeface="Arial" pitchFamily="34" charset="0"/>
                </a:endParaRPr>
              </a:p>
            </p:txBody>
          </p:sp>
          <p:sp>
            <p:nvSpPr>
              <p:cNvPr id="1730568" name="Text Box 8"/>
              <p:cNvSpPr txBox="1">
                <a:spLocks noChangeArrowheads="1"/>
              </p:cNvSpPr>
              <p:nvPr/>
            </p:nvSpPr>
            <p:spPr bwMode="auto">
              <a:xfrm>
                <a:off x="1971" y="2121"/>
                <a:ext cx="1221" cy="407"/>
              </a:xfrm>
              <a:prstGeom prst="rect">
                <a:avLst/>
              </a:prstGeom>
              <a:noFill/>
              <a:ln w="9525" algn="ctr">
                <a:noFill/>
                <a:miter lim="800000"/>
                <a:headEnd/>
                <a:tailEnd/>
              </a:ln>
              <a:effectLst/>
            </p:spPr>
            <p:txBody>
              <a:bodyPr>
                <a:spAutoFit/>
              </a:bodyPr>
              <a:lstStyle/>
              <a:p>
                <a:pPr algn="l" eaLnBrk="1" hangingPunct="1"/>
                <a:r>
                  <a:rPr lang="en-GB" b="1" dirty="0" err="1" smtClean="0">
                    <a:solidFill>
                      <a:schemeClr val="bg1"/>
                    </a:solidFill>
                    <a:latin typeface="Arial" pitchFamily="34" charset="0"/>
                  </a:rPr>
                  <a:t>Fuertemente</a:t>
                </a:r>
                <a:r>
                  <a:rPr lang="en-GB" b="1" dirty="0" smtClean="0">
                    <a:solidFill>
                      <a:schemeClr val="bg1"/>
                    </a:solidFill>
                    <a:latin typeface="Arial" pitchFamily="34" charset="0"/>
                  </a:rPr>
                  <a:t> </a:t>
                </a:r>
                <a:r>
                  <a:rPr lang="en-GB" b="1" dirty="0" err="1" smtClean="0">
                    <a:solidFill>
                      <a:schemeClr val="bg1"/>
                    </a:solidFill>
                    <a:latin typeface="Arial" pitchFamily="34" charset="0"/>
                  </a:rPr>
                  <a:t>Funcional</a:t>
                </a:r>
                <a:endParaRPr lang="en-US" b="1" dirty="0">
                  <a:solidFill>
                    <a:schemeClr val="bg1"/>
                  </a:solidFill>
                  <a:latin typeface="Arial" pitchFamily="34" charset="0"/>
                </a:endParaRPr>
              </a:p>
            </p:txBody>
          </p:sp>
          <p:sp>
            <p:nvSpPr>
              <p:cNvPr id="1730569" name="Text Box 9"/>
              <p:cNvSpPr txBox="1">
                <a:spLocks noChangeArrowheads="1"/>
              </p:cNvSpPr>
              <p:nvPr/>
            </p:nvSpPr>
            <p:spPr bwMode="auto">
              <a:xfrm>
                <a:off x="3936" y="1480"/>
                <a:ext cx="1230" cy="407"/>
              </a:xfrm>
              <a:prstGeom prst="rect">
                <a:avLst/>
              </a:prstGeom>
              <a:noFill/>
              <a:ln w="9525" algn="ctr">
                <a:noFill/>
                <a:miter lim="800000"/>
                <a:headEnd/>
                <a:tailEnd/>
              </a:ln>
              <a:effectLst/>
            </p:spPr>
            <p:txBody>
              <a:bodyPr>
                <a:spAutoFit/>
              </a:bodyPr>
              <a:lstStyle/>
              <a:p>
                <a:pPr algn="r" eaLnBrk="1" hangingPunct="1"/>
                <a:r>
                  <a:rPr lang="en-GB" b="1" dirty="0" err="1" smtClean="0">
                    <a:solidFill>
                      <a:schemeClr val="bg1"/>
                    </a:solidFill>
                    <a:latin typeface="Arial" pitchFamily="34" charset="0"/>
                  </a:rPr>
                  <a:t>Fuertemente</a:t>
                </a:r>
                <a:r>
                  <a:rPr lang="en-GB" b="1" dirty="0" smtClean="0">
                    <a:solidFill>
                      <a:schemeClr val="bg1"/>
                    </a:solidFill>
                    <a:latin typeface="Arial" pitchFamily="34" charset="0"/>
                  </a:rPr>
                  <a:t> </a:t>
                </a:r>
                <a:r>
                  <a:rPr lang="en-GB" b="1" dirty="0" err="1" smtClean="0">
                    <a:solidFill>
                      <a:schemeClr val="bg1"/>
                    </a:solidFill>
                    <a:latin typeface="Arial" pitchFamily="34" charset="0"/>
                  </a:rPr>
                  <a:t>proyectizada</a:t>
                </a:r>
                <a:endParaRPr lang="en-US" b="1" dirty="0">
                  <a:solidFill>
                    <a:schemeClr val="bg1"/>
                  </a:solidFill>
                  <a:latin typeface="Arial" pitchFamily="34" charset="0"/>
                </a:endParaRPr>
              </a:p>
            </p:txBody>
          </p:sp>
        </p:grpSp>
        <p:sp>
          <p:nvSpPr>
            <p:cNvPr id="1730570" name="Line 10"/>
            <p:cNvSpPr>
              <a:spLocks noChangeShapeType="1"/>
            </p:cNvSpPr>
            <p:nvPr/>
          </p:nvSpPr>
          <p:spPr bwMode="auto">
            <a:xfrm>
              <a:off x="3081338" y="2132013"/>
              <a:ext cx="0" cy="1584325"/>
            </a:xfrm>
            <a:prstGeom prst="line">
              <a:avLst/>
            </a:prstGeom>
            <a:noFill/>
            <a:ln w="9525">
              <a:solidFill>
                <a:srgbClr val="6699FF"/>
              </a:solidFill>
              <a:round/>
              <a:headEnd type="triangle" w="med" len="med"/>
              <a:tailEnd type="triangle" w="med" len="med"/>
            </a:ln>
            <a:effectLst/>
          </p:spPr>
          <p:txBody>
            <a:bodyPr wrap="none" anchor="ctr"/>
            <a:lstStyle/>
            <a:p>
              <a:endParaRPr lang="en-US" dirty="0"/>
            </a:p>
          </p:txBody>
        </p:sp>
        <p:sp>
          <p:nvSpPr>
            <p:cNvPr id="1730571" name="Text Box 11"/>
            <p:cNvSpPr txBox="1">
              <a:spLocks noChangeArrowheads="1"/>
            </p:cNvSpPr>
            <p:nvPr/>
          </p:nvSpPr>
          <p:spPr bwMode="auto">
            <a:xfrm>
              <a:off x="1833778" y="3992649"/>
              <a:ext cx="3679824" cy="2806922"/>
            </a:xfrm>
            <a:prstGeom prst="rect">
              <a:avLst/>
            </a:prstGeom>
            <a:noFill/>
            <a:ln w="9525" algn="ctr">
              <a:noFill/>
              <a:miter lim="800000"/>
              <a:headEnd/>
              <a:tailEnd/>
            </a:ln>
            <a:effectLst/>
          </p:spPr>
          <p:txBody>
            <a:bodyPr>
              <a:spAutoFit/>
            </a:bodyPr>
            <a:lstStyle/>
            <a:p>
              <a:pPr marL="177800" indent="-177800">
                <a:spcBef>
                  <a:spcPct val="30000"/>
                </a:spcBef>
                <a:spcAft>
                  <a:spcPct val="30000"/>
                </a:spcAft>
                <a:buFontTx/>
                <a:buChar char="•"/>
              </a:pPr>
              <a:r>
                <a:rPr lang="es-ES" dirty="0" smtClean="0">
                  <a:latin typeface="Arial" pitchFamily="34" charset="0"/>
                </a:rPr>
                <a:t>Fuertes centros tecnológicos y de procesos de excelencia</a:t>
              </a:r>
              <a:endParaRPr lang="en-GB" dirty="0">
                <a:latin typeface="Arial" pitchFamily="34" charset="0"/>
              </a:endParaRPr>
            </a:p>
            <a:p>
              <a:pPr marL="177800" indent="-177800">
                <a:spcBef>
                  <a:spcPct val="30000"/>
                </a:spcBef>
                <a:spcAft>
                  <a:spcPct val="30000"/>
                </a:spcAft>
                <a:buFontTx/>
                <a:buChar char="•"/>
              </a:pPr>
              <a:r>
                <a:rPr lang="es-ES" dirty="0" smtClean="0">
                  <a:latin typeface="Arial" pitchFamily="34" charset="0"/>
                </a:rPr>
                <a:t>Estable, coherente, eficiente</a:t>
              </a:r>
              <a:endParaRPr lang="en-GB" dirty="0">
                <a:latin typeface="Arial" pitchFamily="34" charset="0"/>
              </a:endParaRPr>
            </a:p>
            <a:p>
              <a:pPr marL="177800" indent="-177800">
                <a:spcBef>
                  <a:spcPct val="30000"/>
                </a:spcBef>
                <a:spcAft>
                  <a:spcPct val="30000"/>
                </a:spcAft>
                <a:buFontTx/>
                <a:buChar char="•"/>
              </a:pPr>
              <a:r>
                <a:rPr lang="es-ES" dirty="0" smtClean="0">
                  <a:latin typeface="Arial" pitchFamily="34" charset="0"/>
                </a:rPr>
                <a:t>Buena integración vertical a través de la funciones - claras líneas de comunicación</a:t>
              </a:r>
              <a:endParaRPr lang="en-GB" dirty="0">
                <a:latin typeface="Arial" pitchFamily="34" charset="0"/>
              </a:endParaRPr>
            </a:p>
            <a:p>
              <a:pPr marL="177800" indent="-177800" algn="l" eaLnBrk="1" hangingPunct="1">
                <a:spcBef>
                  <a:spcPct val="30000"/>
                </a:spcBef>
                <a:spcAft>
                  <a:spcPct val="30000"/>
                </a:spcAft>
                <a:buFontTx/>
                <a:buChar char="•"/>
              </a:pPr>
              <a:r>
                <a:rPr lang="en-GB" dirty="0" err="1" smtClean="0">
                  <a:latin typeface="Arial" pitchFamily="34" charset="0"/>
                </a:rPr>
                <a:t>Pobre</a:t>
              </a:r>
              <a:r>
                <a:rPr lang="en-GB" dirty="0" smtClean="0">
                  <a:latin typeface="Arial" pitchFamily="34" charset="0"/>
                </a:rPr>
                <a:t> </a:t>
              </a:r>
              <a:r>
                <a:rPr lang="en-GB" dirty="0" err="1" smtClean="0">
                  <a:latin typeface="Arial" pitchFamily="34" charset="0"/>
                </a:rPr>
                <a:t>integración</a:t>
              </a:r>
              <a:r>
                <a:rPr lang="en-GB" dirty="0" smtClean="0">
                  <a:latin typeface="Arial" pitchFamily="34" charset="0"/>
                </a:rPr>
                <a:t> horizontal a </a:t>
              </a:r>
              <a:r>
                <a:rPr lang="en-GB" dirty="0" err="1" smtClean="0">
                  <a:latin typeface="Arial" pitchFamily="34" charset="0"/>
                </a:rPr>
                <a:t>través</a:t>
              </a:r>
              <a:r>
                <a:rPr lang="en-GB" dirty="0" smtClean="0">
                  <a:latin typeface="Arial" pitchFamily="34" charset="0"/>
                </a:rPr>
                <a:t> de </a:t>
              </a:r>
              <a:r>
                <a:rPr lang="en-GB" dirty="0" err="1" smtClean="0">
                  <a:latin typeface="Arial" pitchFamily="34" charset="0"/>
                </a:rPr>
                <a:t>las</a:t>
              </a:r>
              <a:r>
                <a:rPr lang="en-GB" dirty="0" smtClean="0">
                  <a:latin typeface="Arial" pitchFamily="34" charset="0"/>
                </a:rPr>
                <a:t> </a:t>
              </a:r>
              <a:r>
                <a:rPr lang="en-GB" dirty="0" err="1" smtClean="0">
                  <a:latin typeface="Arial" pitchFamily="34" charset="0"/>
                </a:rPr>
                <a:t>funciones</a:t>
              </a:r>
              <a:endParaRPr lang="en-US" dirty="0">
                <a:latin typeface="Arial" pitchFamily="34" charset="0"/>
              </a:endParaRPr>
            </a:p>
          </p:txBody>
        </p:sp>
        <p:sp>
          <p:nvSpPr>
            <p:cNvPr id="1730572" name="Text Box 12"/>
            <p:cNvSpPr txBox="1">
              <a:spLocks noChangeArrowheads="1"/>
            </p:cNvSpPr>
            <p:nvPr/>
          </p:nvSpPr>
          <p:spPr bwMode="auto">
            <a:xfrm>
              <a:off x="6248400" y="3916449"/>
              <a:ext cx="3470275" cy="2806922"/>
            </a:xfrm>
            <a:prstGeom prst="rect">
              <a:avLst/>
            </a:prstGeom>
            <a:noFill/>
            <a:ln w="9525" algn="ctr">
              <a:noFill/>
              <a:miter lim="800000"/>
              <a:headEnd/>
              <a:tailEnd/>
            </a:ln>
            <a:effectLst/>
          </p:spPr>
          <p:txBody>
            <a:bodyPr>
              <a:spAutoFit/>
            </a:bodyPr>
            <a:lstStyle/>
            <a:p>
              <a:pPr marL="177800" indent="-177800">
                <a:spcBef>
                  <a:spcPct val="30000"/>
                </a:spcBef>
                <a:spcAft>
                  <a:spcPct val="30000"/>
                </a:spcAft>
                <a:buFontTx/>
                <a:buChar char="•"/>
              </a:pPr>
              <a:r>
                <a:rPr lang="es-ES" dirty="0" smtClean="0">
                  <a:latin typeface="Arial" pitchFamily="34" charset="0"/>
                </a:rPr>
                <a:t>Fuerte enfoque de negocio y de producto</a:t>
              </a:r>
              <a:endParaRPr lang="en-GB" dirty="0">
                <a:latin typeface="Arial" pitchFamily="34" charset="0"/>
              </a:endParaRPr>
            </a:p>
            <a:p>
              <a:pPr marL="177800" indent="-177800" algn="l" eaLnBrk="1" hangingPunct="1">
                <a:spcBef>
                  <a:spcPct val="30000"/>
                </a:spcBef>
                <a:spcAft>
                  <a:spcPct val="30000"/>
                </a:spcAft>
                <a:buFontTx/>
                <a:buChar char="•"/>
              </a:pPr>
              <a:r>
                <a:rPr lang="en-GB" dirty="0">
                  <a:latin typeface="Arial" pitchFamily="34" charset="0"/>
                </a:rPr>
                <a:t>Flexible, </a:t>
              </a:r>
              <a:r>
                <a:rPr lang="en-GB" dirty="0" err="1" smtClean="0">
                  <a:latin typeface="Arial" pitchFamily="34" charset="0"/>
                </a:rPr>
                <a:t>inconsistente</a:t>
              </a:r>
              <a:r>
                <a:rPr lang="en-GB" dirty="0" smtClean="0">
                  <a:latin typeface="Arial" pitchFamily="34" charset="0"/>
                </a:rPr>
                <a:t>, </a:t>
              </a:r>
              <a:r>
                <a:rPr lang="en-GB" dirty="0" err="1" smtClean="0">
                  <a:latin typeface="Arial" pitchFamily="34" charset="0"/>
                </a:rPr>
                <a:t>effectiva</a:t>
              </a:r>
              <a:endParaRPr lang="en-GB" dirty="0">
                <a:latin typeface="Arial" pitchFamily="34" charset="0"/>
              </a:endParaRPr>
            </a:p>
            <a:p>
              <a:pPr marL="177800" indent="-177800">
                <a:spcBef>
                  <a:spcPct val="30000"/>
                </a:spcBef>
                <a:spcAft>
                  <a:spcPct val="30000"/>
                </a:spcAft>
                <a:buFontTx/>
                <a:buChar char="•"/>
              </a:pPr>
              <a:r>
                <a:rPr lang="es-ES" dirty="0" smtClean="0">
                  <a:latin typeface="Arial" pitchFamily="34" charset="0"/>
                </a:rPr>
                <a:t>Buena integración vertical a través de proyectos – líneas claras de comunicación</a:t>
              </a:r>
              <a:endParaRPr lang="en-GB" dirty="0">
                <a:latin typeface="Arial" pitchFamily="34" charset="0"/>
              </a:endParaRPr>
            </a:p>
            <a:p>
              <a:pPr marL="177800" indent="-177800" algn="l" eaLnBrk="1" hangingPunct="1">
                <a:spcBef>
                  <a:spcPct val="30000"/>
                </a:spcBef>
                <a:spcAft>
                  <a:spcPct val="30000"/>
                </a:spcAft>
                <a:buFontTx/>
                <a:buChar char="•"/>
              </a:pPr>
              <a:r>
                <a:rPr lang="en-GB" dirty="0" err="1" smtClean="0">
                  <a:latin typeface="Arial" pitchFamily="34" charset="0"/>
                </a:rPr>
                <a:t>Pobre</a:t>
              </a:r>
              <a:r>
                <a:rPr lang="en-GB" dirty="0" smtClean="0">
                  <a:latin typeface="Arial" pitchFamily="34" charset="0"/>
                </a:rPr>
                <a:t> </a:t>
              </a:r>
              <a:r>
                <a:rPr lang="en-GB" dirty="0" err="1" smtClean="0">
                  <a:latin typeface="Arial" pitchFamily="34" charset="0"/>
                </a:rPr>
                <a:t>integración</a:t>
              </a:r>
              <a:r>
                <a:rPr lang="en-GB" dirty="0" smtClean="0">
                  <a:latin typeface="Arial" pitchFamily="34" charset="0"/>
                </a:rPr>
                <a:t> horizontal a </a:t>
              </a:r>
              <a:r>
                <a:rPr lang="en-GB" dirty="0" err="1" smtClean="0">
                  <a:latin typeface="Arial" pitchFamily="34" charset="0"/>
                </a:rPr>
                <a:t>través</a:t>
              </a:r>
              <a:r>
                <a:rPr lang="en-GB" dirty="0" smtClean="0">
                  <a:latin typeface="Arial" pitchFamily="34" charset="0"/>
                </a:rPr>
                <a:t> de los </a:t>
              </a:r>
              <a:r>
                <a:rPr lang="en-GB" dirty="0" err="1" smtClean="0">
                  <a:latin typeface="Arial" pitchFamily="34" charset="0"/>
                </a:rPr>
                <a:t>proyectos</a:t>
              </a:r>
              <a:endParaRPr lang="en-US" dirty="0">
                <a:latin typeface="Arial" pitchFamily="34" charset="0"/>
              </a:endParaRPr>
            </a:p>
          </p:txBody>
        </p:sp>
        <p:sp>
          <p:nvSpPr>
            <p:cNvPr id="1730573" name="Text Box 13"/>
            <p:cNvSpPr txBox="1">
              <a:spLocks noChangeArrowheads="1"/>
            </p:cNvSpPr>
            <p:nvPr/>
          </p:nvSpPr>
          <p:spPr bwMode="auto">
            <a:xfrm>
              <a:off x="1857376" y="2492375"/>
              <a:ext cx="1231900" cy="1200329"/>
            </a:xfrm>
            <a:prstGeom prst="rect">
              <a:avLst/>
            </a:prstGeom>
            <a:noFill/>
            <a:ln w="9525" algn="ctr">
              <a:noFill/>
              <a:miter lim="800000"/>
              <a:headEnd/>
              <a:tailEnd/>
            </a:ln>
            <a:effectLst/>
          </p:spPr>
          <p:txBody>
            <a:bodyPr>
              <a:spAutoFit/>
            </a:bodyPr>
            <a:lstStyle/>
            <a:p>
              <a:pPr eaLnBrk="1" hangingPunct="1"/>
              <a:r>
                <a:rPr lang="en-GB" b="1" dirty="0" err="1" smtClean="0">
                  <a:latin typeface="Arial" pitchFamily="34" charset="0"/>
                </a:rPr>
                <a:t>Nivel</a:t>
              </a:r>
              <a:r>
                <a:rPr lang="en-GB" b="1" dirty="0" smtClean="0">
                  <a:latin typeface="Arial" pitchFamily="34" charset="0"/>
                </a:rPr>
                <a:t> </a:t>
              </a:r>
              <a:r>
                <a:rPr lang="en-GB" b="1" dirty="0" err="1" smtClean="0">
                  <a:latin typeface="Arial" pitchFamily="34" charset="0"/>
                </a:rPr>
                <a:t>Relativo</a:t>
              </a:r>
              <a:r>
                <a:rPr lang="en-GB" b="1" dirty="0" smtClean="0">
                  <a:latin typeface="Arial" pitchFamily="34" charset="0"/>
                </a:rPr>
                <a:t> de </a:t>
              </a:r>
              <a:r>
                <a:rPr lang="en-GB" b="1" dirty="0" err="1" smtClean="0">
                  <a:latin typeface="Arial" pitchFamily="34" charset="0"/>
                </a:rPr>
                <a:t>Influencia</a:t>
              </a:r>
              <a:endParaRPr lang="en-US" b="1" dirty="0">
                <a:latin typeface="Arial" pitchFamily="34" charset="0"/>
              </a:endParaRPr>
            </a:p>
          </p:txBody>
        </p:sp>
      </p:gr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54</a:t>
            </a:fld>
            <a:endParaRPr lang="en-US" dirty="0"/>
          </a:p>
        </p:txBody>
      </p:sp>
    </p:spTree>
    <p:extLst>
      <p:ext uri="{BB962C8B-B14F-4D97-AF65-F5344CB8AC3E}">
        <p14:creationId xmlns:p14="http://schemas.microsoft.com/office/powerpoint/2010/main" xmlns="" val="93951095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2"/>
          <p:cNvSpPr>
            <a:spLocks noGrp="1" noChangeArrowheads="1"/>
          </p:cNvSpPr>
          <p:nvPr>
            <p:ph type="title"/>
          </p:nvPr>
        </p:nvSpPr>
        <p:spPr>
          <a:xfrm>
            <a:off x="1018233" y="1"/>
            <a:ext cx="7985090" cy="941294"/>
          </a:xfrm>
        </p:spPr>
        <p:txBody>
          <a:bodyPr/>
          <a:lstStyle/>
          <a:p>
            <a:r>
              <a:rPr lang="en-GB" dirty="0" err="1" smtClean="0"/>
              <a:t>Matríz</a:t>
            </a:r>
            <a:r>
              <a:rPr lang="en-GB" dirty="0" smtClean="0"/>
              <a:t> de </a:t>
            </a:r>
            <a:r>
              <a:rPr lang="en-GB" dirty="0" err="1" smtClean="0"/>
              <a:t>fortalezas</a:t>
            </a:r>
            <a:r>
              <a:rPr lang="en-GB" dirty="0" smtClean="0"/>
              <a:t> y </a:t>
            </a:r>
            <a:r>
              <a:rPr lang="en-GB" dirty="0" err="1" smtClean="0"/>
              <a:t>Debilidades</a:t>
            </a:r>
            <a:endParaRPr lang="en-US" dirty="0"/>
          </a:p>
        </p:txBody>
      </p:sp>
      <p:sp>
        <p:nvSpPr>
          <p:cNvPr id="1732611" name="Rectangle 3"/>
          <p:cNvSpPr>
            <a:spLocks noGrp="1" noChangeArrowheads="1"/>
          </p:cNvSpPr>
          <p:nvPr>
            <p:ph type="body" idx="1"/>
          </p:nvPr>
        </p:nvSpPr>
        <p:spPr/>
        <p:txBody>
          <a:bodyPr/>
          <a:lstStyle/>
          <a:p>
            <a:r>
              <a:rPr lang="en-GB" dirty="0" err="1" smtClean="0"/>
              <a:t>Communicación</a:t>
            </a:r>
            <a:r>
              <a:rPr lang="en-GB" dirty="0" smtClean="0"/>
              <a:t> e </a:t>
            </a:r>
            <a:r>
              <a:rPr lang="en-GB" dirty="0" err="1" smtClean="0"/>
              <a:t>Integración</a:t>
            </a:r>
            <a:endParaRPr lang="en-GB" dirty="0"/>
          </a:p>
          <a:p>
            <a:r>
              <a:rPr lang="en-GB" dirty="0" err="1" smtClean="0"/>
              <a:t>Foco</a:t>
            </a:r>
            <a:r>
              <a:rPr lang="en-GB" dirty="0" smtClean="0"/>
              <a:t> y </a:t>
            </a:r>
            <a:r>
              <a:rPr lang="en-GB" dirty="0" err="1" smtClean="0"/>
              <a:t>Motivación</a:t>
            </a:r>
            <a:endParaRPr lang="en-GB" dirty="0"/>
          </a:p>
          <a:p>
            <a:r>
              <a:rPr lang="en-GB" dirty="0" err="1" smtClean="0"/>
              <a:t>Excelencia</a:t>
            </a:r>
            <a:r>
              <a:rPr lang="en-GB" dirty="0" smtClean="0"/>
              <a:t> Tecnológica</a:t>
            </a:r>
            <a:endParaRPr lang="en-GB" dirty="0"/>
          </a:p>
          <a:p>
            <a:r>
              <a:rPr lang="en-GB" dirty="0" err="1" smtClean="0"/>
              <a:t>Rendición</a:t>
            </a:r>
            <a:r>
              <a:rPr lang="en-GB" dirty="0" smtClean="0"/>
              <a:t> de </a:t>
            </a:r>
            <a:r>
              <a:rPr lang="en-GB" dirty="0" err="1" smtClean="0"/>
              <a:t>Cuentas</a:t>
            </a:r>
            <a:endParaRPr lang="en-GB" dirty="0"/>
          </a:p>
          <a:p>
            <a:r>
              <a:rPr lang="es-ES" dirty="0" smtClean="0"/>
              <a:t>Capacidad de respuesta de los negocios</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55</a:t>
            </a:fld>
            <a:endParaRPr lang="en-US" dirty="0"/>
          </a:p>
        </p:txBody>
      </p:sp>
    </p:spTree>
    <p:extLst>
      <p:ext uri="{BB962C8B-B14F-4D97-AF65-F5344CB8AC3E}">
        <p14:creationId xmlns:p14="http://schemas.microsoft.com/office/powerpoint/2010/main" xmlns="" val="2430214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2611">
                                            <p:txEl>
                                              <p:pRg st="0" end="0"/>
                                            </p:txEl>
                                          </p:spTgt>
                                        </p:tgtEl>
                                        <p:attrNameLst>
                                          <p:attrName>style.visibility</p:attrName>
                                        </p:attrNameLst>
                                      </p:cBhvr>
                                      <p:to>
                                        <p:strVal val="visible"/>
                                      </p:to>
                                    </p:set>
                                    <p:animEffect transition="in" filter="wipe(left)">
                                      <p:cBhvr>
                                        <p:cTn id="7" dur="500"/>
                                        <p:tgtEl>
                                          <p:spTgt spid="1732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2611">
                                            <p:txEl>
                                              <p:pRg st="1" end="1"/>
                                            </p:txEl>
                                          </p:spTgt>
                                        </p:tgtEl>
                                        <p:attrNameLst>
                                          <p:attrName>style.visibility</p:attrName>
                                        </p:attrNameLst>
                                      </p:cBhvr>
                                      <p:to>
                                        <p:strVal val="visible"/>
                                      </p:to>
                                    </p:set>
                                    <p:animEffect transition="in" filter="wipe(left)">
                                      <p:cBhvr>
                                        <p:cTn id="12" dur="500"/>
                                        <p:tgtEl>
                                          <p:spTgt spid="1732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2611">
                                            <p:txEl>
                                              <p:pRg st="2" end="2"/>
                                            </p:txEl>
                                          </p:spTgt>
                                        </p:tgtEl>
                                        <p:attrNameLst>
                                          <p:attrName>style.visibility</p:attrName>
                                        </p:attrNameLst>
                                      </p:cBhvr>
                                      <p:to>
                                        <p:strVal val="visible"/>
                                      </p:to>
                                    </p:set>
                                    <p:animEffect transition="in" filter="wipe(left)">
                                      <p:cBhvr>
                                        <p:cTn id="17" dur="500"/>
                                        <p:tgtEl>
                                          <p:spTgt spid="1732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32611">
                                            <p:txEl>
                                              <p:pRg st="3" end="3"/>
                                            </p:txEl>
                                          </p:spTgt>
                                        </p:tgtEl>
                                        <p:attrNameLst>
                                          <p:attrName>style.visibility</p:attrName>
                                        </p:attrNameLst>
                                      </p:cBhvr>
                                      <p:to>
                                        <p:strVal val="visible"/>
                                      </p:to>
                                    </p:set>
                                    <p:animEffect transition="in" filter="wipe(left)">
                                      <p:cBhvr>
                                        <p:cTn id="22" dur="500"/>
                                        <p:tgtEl>
                                          <p:spTgt spid="1732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2611">
                                            <p:txEl>
                                              <p:pRg st="4" end="4"/>
                                            </p:txEl>
                                          </p:spTgt>
                                        </p:tgtEl>
                                        <p:attrNameLst>
                                          <p:attrName>style.visibility</p:attrName>
                                        </p:attrNameLst>
                                      </p:cBhvr>
                                      <p:to>
                                        <p:strVal val="visible"/>
                                      </p:to>
                                    </p:set>
                                    <p:animEffect transition="in" filter="wipe(left)">
                                      <p:cBhvr>
                                        <p:cTn id="27" dur="500"/>
                                        <p:tgtEl>
                                          <p:spTgt spid="1732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261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exito</a:t>
            </a:r>
            <a:r>
              <a:rPr lang="en-US" dirty="0" smtClean="0"/>
              <a:t> de los </a:t>
            </a:r>
            <a:r>
              <a:rPr lang="en-US" dirty="0" err="1" smtClean="0"/>
              <a:t>proyectos</a:t>
            </a:r>
            <a:r>
              <a:rPr lang="en-US" dirty="0" smtClean="0"/>
              <a:t> y la </a:t>
            </a:r>
            <a:r>
              <a:rPr lang="en-US" dirty="0" err="1" smtClean="0"/>
              <a:t>gestión</a:t>
            </a:r>
            <a:r>
              <a:rPr lang="en-US" dirty="0" smtClean="0"/>
              <a:t> de los </a:t>
            </a:r>
            <a:r>
              <a:rPr lang="en-US" dirty="0" err="1" smtClean="0"/>
              <a:t>beneficios</a:t>
            </a:r>
            <a:endParaRPr lang="en-US" dirty="0"/>
          </a:p>
        </p:txBody>
      </p:sp>
      <p:sp>
        <p:nvSpPr>
          <p:cNvPr id="3" name="Text Placeholder 2"/>
          <p:cNvSpPr>
            <a:spLocks noGrp="1"/>
          </p:cNvSpPr>
          <p:nvPr>
            <p:ph type="body" idx="1"/>
          </p:nvPr>
        </p:nvSpPr>
        <p:spPr/>
        <p:txBody>
          <a:bodyPr/>
          <a:lstStyle/>
          <a:p>
            <a:r>
              <a:rPr lang="en-US" dirty="0" smtClean="0"/>
              <a:t>¿</a:t>
            </a:r>
            <a:r>
              <a:rPr lang="en-US" dirty="0" err="1" smtClean="0"/>
              <a:t>Qué</a:t>
            </a:r>
            <a:r>
              <a:rPr lang="en-US" dirty="0" smtClean="0"/>
              <a:t> define el </a:t>
            </a:r>
            <a:r>
              <a:rPr lang="en-US" dirty="0" err="1" smtClean="0"/>
              <a:t>Éxito</a:t>
            </a:r>
            <a:r>
              <a:rPr lang="en-US" dirty="0" smtClean="0"/>
              <a:t>?</a:t>
            </a:r>
            <a:endParaRPr lang="en-US" dirty="0"/>
          </a:p>
        </p:txBody>
      </p:sp>
      <p:pic>
        <p:nvPicPr>
          <p:cNvPr id="7170" name="Picture 2" descr="https://encrypted-tbn0.gstatic.com/images?q=tbn:ANd9GcQtirkqMe8ukh9S0VOzIm4x8eWxRhfy6tHRyJiVobN8OMufCr_0YQ"/>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838200" y="912812"/>
            <a:ext cx="4239186" cy="2820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56</a:t>
            </a:fld>
            <a:endParaRPr lang="en-US" dirty="0"/>
          </a:p>
        </p:txBody>
      </p:sp>
    </p:spTree>
    <p:extLst>
      <p:ext uri="{BB962C8B-B14F-4D97-AF65-F5344CB8AC3E}">
        <p14:creationId xmlns:p14="http://schemas.microsoft.com/office/powerpoint/2010/main" xmlns="" val="3616709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P.tif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5394" y="914400"/>
            <a:ext cx="7097486" cy="5943600"/>
          </a:xfrm>
          <a:prstGeom prst="rect">
            <a:avLst/>
          </a:prstGeom>
        </p:spPr>
      </p:pic>
      <p:sp>
        <p:nvSpPr>
          <p:cNvPr id="3" name="TextBox 2"/>
          <p:cNvSpPr txBox="1"/>
          <p:nvPr/>
        </p:nvSpPr>
        <p:spPr>
          <a:xfrm>
            <a:off x="492370" y="457200"/>
            <a:ext cx="4245761" cy="369332"/>
          </a:xfrm>
          <a:prstGeom prst="rect">
            <a:avLst/>
          </a:prstGeom>
          <a:noFill/>
        </p:spPr>
        <p:txBody>
          <a:bodyPr wrap="none" rtlCol="0">
            <a:spAutoFit/>
          </a:bodyPr>
          <a:lstStyle/>
          <a:p>
            <a:r>
              <a:rPr lang="en-US" b="1" dirty="0" smtClean="0"/>
              <a:t>According to PMI’S Pulse of the Profession</a:t>
            </a:r>
            <a:endParaRPr lang="en-US" b="1" dirty="0"/>
          </a:p>
        </p:txBody>
      </p:sp>
      <p:sp>
        <p:nvSpPr>
          <p:cNvPr id="6" name="Rectangle 5"/>
          <p:cNvSpPr/>
          <p:nvPr/>
        </p:nvSpPr>
        <p:spPr>
          <a:xfrm>
            <a:off x="4572000" y="3200400"/>
            <a:ext cx="3200400" cy="1752600"/>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ectangle 7"/>
          <p:cNvSpPr/>
          <p:nvPr/>
        </p:nvSpPr>
        <p:spPr>
          <a:xfrm>
            <a:off x="4572000" y="5029200"/>
            <a:ext cx="3200400" cy="1676400"/>
          </a:xfrm>
          <a:prstGeom prst="rect">
            <a:avLst/>
          </a:prstGeom>
          <a:no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xmlns="" val="33292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lstStyle/>
          <a:p>
            <a:r>
              <a:rPr lang="en-GB" dirty="0" err="1" smtClean="0"/>
              <a:t>Proceso</a:t>
            </a:r>
            <a:r>
              <a:rPr lang="en-GB" dirty="0" smtClean="0"/>
              <a:t> de </a:t>
            </a:r>
            <a:r>
              <a:rPr lang="en-GB" dirty="0" err="1" smtClean="0"/>
              <a:t>Entrega</a:t>
            </a:r>
            <a:r>
              <a:rPr lang="en-GB" dirty="0" smtClean="0"/>
              <a:t> del </a:t>
            </a:r>
            <a:r>
              <a:rPr lang="en-GB" dirty="0" err="1" smtClean="0"/>
              <a:t>Producto</a:t>
            </a:r>
            <a:endParaRPr lang="en-GB" sz="2400" dirty="0"/>
          </a:p>
        </p:txBody>
      </p:sp>
      <p:sp>
        <p:nvSpPr>
          <p:cNvPr id="763908" name="AutoShape 4"/>
          <p:cNvSpPr>
            <a:spLocks noChangeArrowheads="1"/>
          </p:cNvSpPr>
          <p:nvPr/>
        </p:nvSpPr>
        <p:spPr bwMode="auto">
          <a:xfrm>
            <a:off x="2892402" y="2443149"/>
            <a:ext cx="3581400" cy="2895600"/>
          </a:xfrm>
          <a:prstGeom prst="triangle">
            <a:avLst>
              <a:gd name="adj" fmla="val 50000"/>
            </a:avLst>
          </a:prstGeom>
          <a:gradFill rotWithShape="0">
            <a:gsLst>
              <a:gs pos="0">
                <a:schemeClr val="bg2">
                  <a:gamma/>
                  <a:tint val="10196"/>
                  <a:invGamma/>
                </a:schemeClr>
              </a:gs>
              <a:gs pos="100000">
                <a:schemeClr val="bg2"/>
              </a:gs>
            </a:gsLst>
            <a:path path="shape">
              <a:fillToRect l="50000" t="50000" r="50000" b="50000"/>
            </a:path>
          </a:gradFill>
          <a:ln w="28575">
            <a:solidFill>
              <a:srgbClr val="EAEAEA"/>
            </a:solidFill>
            <a:miter lim="800000"/>
            <a:headEnd/>
            <a:tailEnd/>
          </a:ln>
          <a:effectLst>
            <a:outerShdw dist="107763" dir="2700000" algn="ctr" rotWithShape="0">
              <a:srgbClr val="EAEAEA"/>
            </a:outerShdw>
          </a:effectLst>
          <a:scene3d>
            <a:camera prst="orthographicFront"/>
            <a:lightRig rig="threePt" dir="t"/>
          </a:scene3d>
          <a:sp3d>
            <a:bevelT/>
          </a:sp3d>
        </p:spPr>
        <p:txBody>
          <a:bodyPr wrap="none" anchor="ctr"/>
          <a:lstStyle/>
          <a:p>
            <a:endParaRPr lang="en-GB" dirty="0"/>
          </a:p>
        </p:txBody>
      </p:sp>
      <p:sp>
        <p:nvSpPr>
          <p:cNvPr id="763914" name="Freeform 10"/>
          <p:cNvSpPr>
            <a:spLocks/>
          </p:cNvSpPr>
          <p:nvPr/>
        </p:nvSpPr>
        <p:spPr bwMode="auto">
          <a:xfrm>
            <a:off x="2309779" y="5003819"/>
            <a:ext cx="87313" cy="117475"/>
          </a:xfrm>
          <a:custGeom>
            <a:avLst/>
            <a:gdLst/>
            <a:ahLst/>
            <a:cxnLst>
              <a:cxn ang="0">
                <a:pos x="0" y="233"/>
              </a:cxn>
              <a:cxn ang="0">
                <a:pos x="90" y="77"/>
              </a:cxn>
              <a:cxn ang="0">
                <a:pos x="207" y="0"/>
              </a:cxn>
              <a:cxn ang="0">
                <a:pos x="207" y="39"/>
              </a:cxn>
              <a:cxn ang="0">
                <a:pos x="128" y="129"/>
              </a:cxn>
              <a:cxn ang="0">
                <a:pos x="38" y="297"/>
              </a:cxn>
              <a:cxn ang="0">
                <a:pos x="0" y="233"/>
              </a:cxn>
            </a:cxnLst>
            <a:rect l="0" t="0" r="r" b="b"/>
            <a:pathLst>
              <a:path w="207" h="297">
                <a:moveTo>
                  <a:pt x="0" y="233"/>
                </a:moveTo>
                <a:lnTo>
                  <a:pt x="90" y="77"/>
                </a:lnTo>
                <a:lnTo>
                  <a:pt x="207" y="0"/>
                </a:lnTo>
                <a:lnTo>
                  <a:pt x="207" y="39"/>
                </a:lnTo>
                <a:lnTo>
                  <a:pt x="128" y="129"/>
                </a:lnTo>
                <a:lnTo>
                  <a:pt x="38" y="297"/>
                </a:lnTo>
                <a:lnTo>
                  <a:pt x="0" y="233"/>
                </a:lnTo>
                <a:close/>
              </a:path>
            </a:pathLst>
          </a:custGeom>
          <a:solidFill>
            <a:schemeClr val="tx1"/>
          </a:solidFill>
          <a:ln w="9525">
            <a:noFill/>
            <a:round/>
            <a:headEnd/>
            <a:tailEnd/>
          </a:ln>
        </p:spPr>
        <p:txBody>
          <a:bodyPr/>
          <a:lstStyle/>
          <a:p>
            <a:endParaRPr lang="en-GB" dirty="0"/>
          </a:p>
        </p:txBody>
      </p:sp>
      <p:sp>
        <p:nvSpPr>
          <p:cNvPr id="763925" name="Text Box 21"/>
          <p:cNvSpPr txBox="1">
            <a:spLocks noChangeArrowheads="1"/>
          </p:cNvSpPr>
          <p:nvPr/>
        </p:nvSpPr>
        <p:spPr bwMode="auto">
          <a:xfrm>
            <a:off x="4292578" y="3159111"/>
            <a:ext cx="987771" cy="400110"/>
          </a:xfrm>
          <a:prstGeom prst="rect">
            <a:avLst/>
          </a:prstGeom>
          <a:noFill/>
          <a:ln w="9525">
            <a:noFill/>
            <a:miter lim="800000"/>
            <a:headEnd/>
            <a:tailEnd/>
          </a:ln>
          <a:effectLst/>
        </p:spPr>
        <p:txBody>
          <a:bodyPr wrap="none">
            <a:spAutoFit/>
          </a:bodyPr>
          <a:lstStyle/>
          <a:p>
            <a:pPr algn="l"/>
            <a:r>
              <a:rPr lang="en-GB" sz="2000" b="1" dirty="0" err="1" smtClean="0"/>
              <a:t>Tiempo</a:t>
            </a:r>
            <a:endParaRPr lang="en-GB" sz="2000" b="1" dirty="0"/>
          </a:p>
        </p:txBody>
      </p:sp>
      <p:sp>
        <p:nvSpPr>
          <p:cNvPr id="763926" name="Text Box 22"/>
          <p:cNvSpPr txBox="1">
            <a:spLocks noChangeArrowheads="1"/>
          </p:cNvSpPr>
          <p:nvPr/>
        </p:nvSpPr>
        <p:spPr bwMode="auto">
          <a:xfrm>
            <a:off x="3330558" y="4853007"/>
            <a:ext cx="782009" cy="400110"/>
          </a:xfrm>
          <a:prstGeom prst="rect">
            <a:avLst/>
          </a:prstGeom>
          <a:noFill/>
          <a:ln w="9525">
            <a:noFill/>
            <a:miter lim="800000"/>
            <a:headEnd/>
            <a:tailEnd/>
          </a:ln>
          <a:effectLst/>
        </p:spPr>
        <p:txBody>
          <a:bodyPr wrap="none">
            <a:spAutoFit/>
          </a:bodyPr>
          <a:lstStyle/>
          <a:p>
            <a:pPr algn="l"/>
            <a:r>
              <a:rPr lang="en-GB" sz="2000" b="1" dirty="0" err="1" smtClean="0"/>
              <a:t>Costo</a:t>
            </a:r>
            <a:endParaRPr lang="en-GB" sz="2000" b="1" dirty="0"/>
          </a:p>
        </p:txBody>
      </p:sp>
      <p:pic>
        <p:nvPicPr>
          <p:cNvPr id="1038" name="Picture 14" descr="C:\Users\Joel\AppData\Local\Microsoft\Windows\Temporary Internet Files\Content.IE5\AV8D6S6D\MC90043727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2367" y="3615763"/>
            <a:ext cx="754084" cy="74690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10" descr="C:\Users\Joel\AppData\Local\Microsoft\Windows\Temporary Internet Files\Content.IE5\AV8D6S6D\MC900433921[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74280" y="1196752"/>
            <a:ext cx="1533694" cy="153369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13" descr="C:\Users\Joel\AppData\Local\Microsoft\Windows\Temporary Internet Files\Content.IE5\AV8D6S6D\MC900433857[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9046" y="4089531"/>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17435" y="4964668"/>
            <a:ext cx="1311965" cy="369332"/>
          </a:xfrm>
          <a:prstGeom prst="rect">
            <a:avLst/>
          </a:prstGeom>
          <a:noFill/>
        </p:spPr>
        <p:txBody>
          <a:bodyPr wrap="square" rtlCol="0">
            <a:spAutoFit/>
          </a:bodyPr>
          <a:lstStyle/>
          <a:p>
            <a:r>
              <a:rPr lang="en-US" b="1" dirty="0" err="1" smtClean="0"/>
              <a:t>Alcance</a:t>
            </a:r>
            <a:endParaRPr lang="en-US" b="1" dirty="0"/>
          </a:p>
        </p:txBody>
      </p:sp>
      <p:sp>
        <p:nvSpPr>
          <p:cNvPr id="5" name="TextBox 4"/>
          <p:cNvSpPr txBox="1"/>
          <p:nvPr/>
        </p:nvSpPr>
        <p:spPr>
          <a:xfrm>
            <a:off x="533400" y="1963599"/>
            <a:ext cx="3120484" cy="830997"/>
          </a:xfrm>
          <a:prstGeom prst="rect">
            <a:avLst/>
          </a:prstGeom>
          <a:noFill/>
        </p:spPr>
        <p:txBody>
          <a:bodyPr wrap="square" rtlCol="0">
            <a:spAutoFit/>
          </a:bodyPr>
          <a:lstStyle/>
          <a:p>
            <a:r>
              <a:rPr lang="en-US" sz="2400" b="1" dirty="0" smtClean="0"/>
              <a:t>EL TRIANGULO DE HIERRO</a:t>
            </a:r>
            <a:endParaRPr lang="en-US" sz="2400" b="1" dirty="0"/>
          </a:p>
        </p:txBody>
      </p:sp>
      <p:cxnSp>
        <p:nvCxnSpPr>
          <p:cNvPr id="7" name="Curved Connector 6"/>
          <p:cNvCxnSpPr>
            <a:stCxn id="5" idx="2"/>
          </p:cNvCxnSpPr>
          <p:nvPr/>
        </p:nvCxnSpPr>
        <p:spPr>
          <a:xfrm rot="16200000" flipH="1">
            <a:off x="2531993" y="2356245"/>
            <a:ext cx="839656" cy="1716358"/>
          </a:xfrm>
          <a:prstGeom prst="curvedConnector2">
            <a:avLst/>
          </a:prstGeom>
          <a:ln w="28575">
            <a:solidFill>
              <a:srgbClr val="0033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90193" y="4299009"/>
            <a:ext cx="1378904" cy="369332"/>
          </a:xfrm>
          <a:prstGeom prst="rect">
            <a:avLst/>
          </a:prstGeom>
        </p:spPr>
        <p:txBody>
          <a:bodyPr wrap="none">
            <a:spAutoFit/>
          </a:bodyPr>
          <a:lstStyle/>
          <a:p>
            <a:r>
              <a:rPr lang="en-GB" b="1" dirty="0" err="1" smtClean="0"/>
              <a:t>Desempeño</a:t>
            </a:r>
            <a:r>
              <a:rPr lang="en-GB" dirty="0" smtClean="0"/>
              <a:t> </a:t>
            </a:r>
            <a:endParaRPr lang="en-US" dirty="0"/>
          </a:p>
        </p:txBody>
      </p:sp>
      <p:sp>
        <p:nvSpPr>
          <p:cNvPr id="19" name="Text Box 20"/>
          <p:cNvSpPr txBox="1">
            <a:spLocks noChangeArrowheads="1"/>
          </p:cNvSpPr>
          <p:nvPr/>
        </p:nvSpPr>
        <p:spPr bwMode="auto">
          <a:xfrm>
            <a:off x="3886200" y="4343400"/>
            <a:ext cx="1720991" cy="369332"/>
          </a:xfrm>
          <a:prstGeom prst="rect">
            <a:avLst/>
          </a:prstGeom>
          <a:noFill/>
          <a:ln w="9525">
            <a:noFill/>
            <a:miter lim="800000"/>
            <a:headEnd/>
            <a:tailEnd/>
          </a:ln>
          <a:effectLst/>
        </p:spPr>
        <p:txBody>
          <a:bodyPr wrap="square">
            <a:spAutoFit/>
          </a:bodyPr>
          <a:lstStyle/>
          <a:p>
            <a:pPr algn="ctr"/>
            <a:r>
              <a:rPr lang="en-GB" sz="1800" b="1" dirty="0" err="1" smtClean="0"/>
              <a:t>Calidad</a:t>
            </a:r>
            <a:endParaRPr lang="en-GB" sz="1800" b="1" dirty="0"/>
          </a:p>
        </p:txBody>
      </p:sp>
      <p:pic>
        <p:nvPicPr>
          <p:cNvPr id="20" name="Picture 12" descr="C:\Users\Joel\AppData\Local\Microsoft\Windows\Temporary Internet Files\Content.IE5\P26ZBHSV\MC900434929[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73802" y="4128312"/>
            <a:ext cx="1351264" cy="13512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Tree>
    <p:extLst>
      <p:ext uri="{BB962C8B-B14F-4D97-AF65-F5344CB8AC3E}">
        <p14:creationId xmlns:p14="http://schemas.microsoft.com/office/powerpoint/2010/main" xmlns="" val="323662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 descr="C:\Users\Joel\AppData\Local\Microsoft\Windows\Temporary Internet Files\Content.IE5\AV8D6S6D\MC90043392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77494" y="863134"/>
            <a:ext cx="1101646" cy="916940"/>
          </a:xfrm>
          <a:prstGeom prst="rect">
            <a:avLst/>
          </a:prstGeom>
          <a:noFill/>
          <a:extLst>
            <a:ext uri="{909E8E84-426E-40dd-AFC4-6F175D3DCCD1}">
              <a14:hiddenFill xmlns:a14="http://schemas.microsoft.com/office/drawing/2010/main" xmlns="">
                <a:solidFill>
                  <a:srgbClr val="FFFFFF"/>
                </a:solidFill>
              </a14:hiddenFill>
            </a:ext>
          </a:extLst>
        </p:spPr>
      </p:pic>
      <p:pic>
        <p:nvPicPr>
          <p:cNvPr id="23564" name="Picture 12" descr="C:\Users\Joel\AppData\Local\Microsoft\Windows\Temporary Internet Files\Content.IE5\P26ZBHSV\MC900434929[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7190" y="2574182"/>
            <a:ext cx="1351264" cy="1351264"/>
          </a:xfrm>
          <a:prstGeom prst="rect">
            <a:avLst/>
          </a:prstGeom>
          <a:noFill/>
          <a:extLst>
            <a:ext uri="{909E8E84-426E-40dd-AFC4-6F175D3DCCD1}">
              <a14:hiddenFill xmlns:a14="http://schemas.microsoft.com/office/drawing/2010/main" xmlns="">
                <a:solidFill>
                  <a:srgbClr val="FFFFFF"/>
                </a:solidFill>
              </a14:hiddenFill>
            </a:ext>
          </a:extLst>
        </p:spPr>
      </p:pic>
      <p:pic>
        <p:nvPicPr>
          <p:cNvPr id="23565" name="Picture 13" descr="C:\Users\Joel\AppData\Local\Microsoft\Windows\Temporary Internet Files\Content.IE5\AV8D6S6D\MC900433857[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63768" y="2662190"/>
            <a:ext cx="1252508" cy="125250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Left-Right-Up Arrow 4"/>
          <p:cNvSpPr/>
          <p:nvPr/>
        </p:nvSpPr>
        <p:spPr>
          <a:xfrm>
            <a:off x="3263968" y="1871246"/>
            <a:ext cx="2404636" cy="1656184"/>
          </a:xfrm>
          <a:prstGeom prst="leftRigh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TextBox 5"/>
          <p:cNvSpPr txBox="1"/>
          <p:nvPr/>
        </p:nvSpPr>
        <p:spPr>
          <a:xfrm>
            <a:off x="3869744" y="359078"/>
            <a:ext cx="1388056" cy="523220"/>
          </a:xfrm>
          <a:prstGeom prst="rect">
            <a:avLst/>
          </a:prstGeom>
          <a:noFill/>
        </p:spPr>
        <p:txBody>
          <a:bodyPr wrap="square" rtlCol="0">
            <a:spAutoFit/>
          </a:bodyPr>
          <a:lstStyle/>
          <a:p>
            <a:r>
              <a:rPr lang="en-US" sz="2800" b="1" dirty="0" err="1" smtClean="0"/>
              <a:t>Tiempo</a:t>
            </a:r>
            <a:endParaRPr lang="en-US" sz="2800" b="1" dirty="0"/>
          </a:p>
        </p:txBody>
      </p:sp>
      <p:sp>
        <p:nvSpPr>
          <p:cNvPr id="41" name="TextBox 40"/>
          <p:cNvSpPr txBox="1"/>
          <p:nvPr/>
        </p:nvSpPr>
        <p:spPr>
          <a:xfrm>
            <a:off x="1311836" y="2216430"/>
            <a:ext cx="2040963" cy="523220"/>
          </a:xfrm>
          <a:prstGeom prst="rect">
            <a:avLst/>
          </a:prstGeom>
          <a:noFill/>
        </p:spPr>
        <p:txBody>
          <a:bodyPr wrap="square" rtlCol="0">
            <a:spAutoFit/>
          </a:bodyPr>
          <a:lstStyle/>
          <a:p>
            <a:r>
              <a:rPr lang="en-US" sz="2800" b="1" dirty="0" err="1" smtClean="0"/>
              <a:t>Presupuesto</a:t>
            </a:r>
            <a:endParaRPr lang="en-US" sz="2800" b="1" dirty="0"/>
          </a:p>
        </p:txBody>
      </p:sp>
      <p:sp>
        <p:nvSpPr>
          <p:cNvPr id="42" name="TextBox 41"/>
          <p:cNvSpPr txBox="1"/>
          <p:nvPr/>
        </p:nvSpPr>
        <p:spPr>
          <a:xfrm>
            <a:off x="2438400" y="5255623"/>
            <a:ext cx="4419600" cy="523220"/>
          </a:xfrm>
          <a:prstGeom prst="rect">
            <a:avLst/>
          </a:prstGeom>
          <a:noFill/>
        </p:spPr>
        <p:txBody>
          <a:bodyPr wrap="square" rtlCol="0">
            <a:spAutoFit/>
          </a:bodyPr>
          <a:lstStyle/>
          <a:p>
            <a:r>
              <a:rPr lang="en-US" sz="2800" b="1" dirty="0" err="1" smtClean="0"/>
              <a:t>Impacto</a:t>
            </a:r>
            <a:r>
              <a:rPr lang="en-US" sz="2800" b="1" dirty="0" smtClean="0"/>
              <a:t> al </a:t>
            </a:r>
            <a:r>
              <a:rPr lang="en-US" sz="2800" b="1" dirty="0" err="1" smtClean="0"/>
              <a:t>Medio</a:t>
            </a:r>
            <a:r>
              <a:rPr lang="en-US" sz="2800" b="1" dirty="0" smtClean="0"/>
              <a:t> </a:t>
            </a:r>
            <a:r>
              <a:rPr lang="en-US" sz="2800" b="1" dirty="0" err="1" smtClean="0"/>
              <a:t>Ambiente</a:t>
            </a:r>
            <a:endParaRPr lang="en-US" sz="2800" b="1" dirty="0"/>
          </a:p>
        </p:txBody>
      </p:sp>
      <p:sp>
        <p:nvSpPr>
          <p:cNvPr id="2" name="Rectangle 1"/>
          <p:cNvSpPr/>
          <p:nvPr/>
        </p:nvSpPr>
        <p:spPr>
          <a:xfrm>
            <a:off x="4312293" y="3383414"/>
            <a:ext cx="432049" cy="7833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1" name="Rectangle 10"/>
          <p:cNvSpPr/>
          <p:nvPr/>
        </p:nvSpPr>
        <p:spPr>
          <a:xfrm>
            <a:off x="4312292" y="3545658"/>
            <a:ext cx="432048" cy="7833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2" name="Rectangle 11"/>
          <p:cNvSpPr/>
          <p:nvPr/>
        </p:nvSpPr>
        <p:spPr>
          <a:xfrm>
            <a:off x="4312292" y="3695996"/>
            <a:ext cx="432048" cy="7833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3" name="Rectangle 12"/>
          <p:cNvSpPr/>
          <p:nvPr/>
        </p:nvSpPr>
        <p:spPr>
          <a:xfrm>
            <a:off x="4310382" y="3840012"/>
            <a:ext cx="432049" cy="7833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 name="Down Arrow 2"/>
          <p:cNvSpPr/>
          <p:nvPr/>
        </p:nvSpPr>
        <p:spPr>
          <a:xfrm>
            <a:off x="4097635" y="3984028"/>
            <a:ext cx="857541" cy="25202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19458" name="Picture 2" descr="C:\Users\Joel\AppData\Local\Microsoft\Windows\Temporary Internet Files\Content.IE5\P26ZBHSV\MC900438066[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95573" y="4316070"/>
            <a:ext cx="1083568" cy="1083568"/>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6161421" y="2203094"/>
            <a:ext cx="1458580" cy="523220"/>
          </a:xfrm>
          <a:prstGeom prst="rect">
            <a:avLst/>
          </a:prstGeom>
          <a:noFill/>
        </p:spPr>
        <p:txBody>
          <a:bodyPr wrap="square" rtlCol="0">
            <a:spAutoFit/>
          </a:bodyPr>
          <a:lstStyle/>
          <a:p>
            <a:r>
              <a:rPr lang="en-US" sz="2800" b="1" dirty="0" err="1" smtClean="0"/>
              <a:t>Alcance</a:t>
            </a:r>
            <a:endParaRPr lang="en-US" sz="2800" b="1" dirty="0"/>
          </a:p>
        </p:txBody>
      </p:sp>
      <p:sp>
        <p:nvSpPr>
          <p:cNvPr id="8" name="Title 7"/>
          <p:cNvSpPr>
            <a:spLocks noGrp="1"/>
          </p:cNvSpPr>
          <p:nvPr>
            <p:ph type="title"/>
          </p:nvPr>
        </p:nvSpPr>
        <p:spPr>
          <a:xfrm>
            <a:off x="381000" y="0"/>
            <a:ext cx="3048000" cy="1143000"/>
          </a:xfrm>
        </p:spPr>
        <p:txBody>
          <a:bodyPr/>
          <a:lstStyle/>
          <a:p>
            <a:r>
              <a:rPr lang="en-US" dirty="0" err="1" smtClean="0"/>
              <a:t>Criterios</a:t>
            </a:r>
            <a:r>
              <a:rPr lang="en-US" dirty="0" smtClean="0"/>
              <a:t> de </a:t>
            </a:r>
            <a:r>
              <a:rPr lang="en-US" dirty="0" err="1" smtClean="0"/>
              <a:t>Exito</a:t>
            </a:r>
            <a:endParaRPr lang="en-US" dirty="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59</a:t>
            </a:fld>
            <a:endParaRPr lang="en-US" dirty="0"/>
          </a:p>
        </p:txBody>
      </p:sp>
    </p:spTree>
    <p:extLst>
      <p:ext uri="{BB962C8B-B14F-4D97-AF65-F5344CB8AC3E}">
        <p14:creationId xmlns:p14="http://schemas.microsoft.com/office/powerpoint/2010/main" xmlns="" val="4134608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title"/>
          </p:nvPr>
        </p:nvSpPr>
        <p:spPr/>
        <p:txBody>
          <a:bodyPr/>
          <a:lstStyle/>
          <a:p>
            <a:r>
              <a:rPr lang="en-GB" dirty="0" err="1" smtClean="0"/>
              <a:t>Tipos</a:t>
            </a:r>
            <a:r>
              <a:rPr lang="en-GB" dirty="0" smtClean="0"/>
              <a:t> de </a:t>
            </a:r>
            <a:r>
              <a:rPr lang="en-GB" dirty="0" err="1" smtClean="0"/>
              <a:t>Recursos</a:t>
            </a:r>
            <a:endParaRPr lang="en-US" dirty="0"/>
          </a:p>
        </p:txBody>
      </p:sp>
      <p:sp>
        <p:nvSpPr>
          <p:cNvPr id="1585155" name="Rectangle 3"/>
          <p:cNvSpPr>
            <a:spLocks noGrp="1" noChangeArrowheads="1"/>
          </p:cNvSpPr>
          <p:nvPr>
            <p:ph type="body" idx="1"/>
          </p:nvPr>
        </p:nvSpPr>
        <p:spPr>
          <a:xfrm>
            <a:off x="644374" y="1411518"/>
            <a:ext cx="7195038" cy="4495800"/>
          </a:xfrm>
        </p:spPr>
        <p:txBody>
          <a:bodyPr/>
          <a:lstStyle/>
          <a:p>
            <a:r>
              <a:rPr lang="en-GB" dirty="0" err="1" smtClean="0"/>
              <a:t>Consumibles</a:t>
            </a:r>
            <a:endParaRPr lang="en-GB" dirty="0"/>
          </a:p>
          <a:p>
            <a:pPr lvl="1"/>
            <a:r>
              <a:rPr lang="en-GB" sz="2200" dirty="0" err="1" smtClean="0"/>
              <a:t>Materias</a:t>
            </a:r>
            <a:r>
              <a:rPr lang="en-GB" sz="2200" dirty="0" smtClean="0"/>
              <a:t> </a:t>
            </a:r>
            <a:r>
              <a:rPr lang="en-GB" sz="2200" dirty="0" err="1" smtClean="0"/>
              <a:t>Primas</a:t>
            </a:r>
            <a:endParaRPr lang="en-GB" sz="2200" i="0" dirty="0"/>
          </a:p>
          <a:p>
            <a:pPr lvl="1"/>
            <a:r>
              <a:rPr lang="en-GB" sz="2200" dirty="0" err="1" smtClean="0"/>
              <a:t>Dinero</a:t>
            </a:r>
            <a:endParaRPr lang="en-GB" sz="2200" i="0" dirty="0" smtClean="0"/>
          </a:p>
          <a:p>
            <a:pPr lvl="1"/>
            <a:r>
              <a:rPr lang="en-GB" sz="2200" dirty="0" err="1" smtClean="0"/>
              <a:t>Recursos</a:t>
            </a:r>
            <a:r>
              <a:rPr lang="en-GB" sz="2200" dirty="0" smtClean="0"/>
              <a:t> </a:t>
            </a:r>
            <a:r>
              <a:rPr lang="en-GB" sz="2200" dirty="0" err="1" smtClean="0"/>
              <a:t>Naturales</a:t>
            </a:r>
            <a:endParaRPr lang="en-GB" sz="2200" i="0" dirty="0"/>
          </a:p>
          <a:p>
            <a:r>
              <a:rPr lang="en-GB" dirty="0" smtClean="0"/>
              <a:t>No </a:t>
            </a:r>
            <a:r>
              <a:rPr lang="en-GB" dirty="0" err="1" smtClean="0"/>
              <a:t>Consumibles</a:t>
            </a:r>
            <a:r>
              <a:rPr lang="en-GB" dirty="0" smtClean="0"/>
              <a:t> (</a:t>
            </a:r>
            <a:r>
              <a:rPr lang="en-GB" sz="2000" dirty="0" err="1" smtClean="0">
                <a:sym typeface="Wingdings" pitchFamily="2" charset="2"/>
              </a:rPr>
              <a:t>pero</a:t>
            </a:r>
            <a:r>
              <a:rPr lang="en-GB" sz="2000" dirty="0" smtClean="0">
                <a:sym typeface="Wingdings" pitchFamily="2" charset="2"/>
              </a:rPr>
              <a:t> </a:t>
            </a:r>
            <a:r>
              <a:rPr lang="en-GB" sz="2000" dirty="0" err="1" smtClean="0">
                <a:sym typeface="Wingdings" pitchFamily="2" charset="2"/>
              </a:rPr>
              <a:t>requieren</a:t>
            </a:r>
            <a:r>
              <a:rPr lang="en-GB" sz="2000" dirty="0" smtClean="0">
                <a:sym typeface="Wingdings" pitchFamily="2" charset="2"/>
              </a:rPr>
              <a:t> </a:t>
            </a:r>
            <a:r>
              <a:rPr lang="en-GB" sz="2000" dirty="0" err="1" smtClean="0">
                <a:sym typeface="Wingdings" pitchFamily="2" charset="2"/>
              </a:rPr>
              <a:t>cuidado</a:t>
            </a:r>
            <a:r>
              <a:rPr lang="en-GB" sz="2000" dirty="0" smtClean="0">
                <a:sym typeface="Wingdings" pitchFamily="2" charset="2"/>
              </a:rPr>
              <a:t>)</a:t>
            </a:r>
            <a:endParaRPr lang="en-GB" sz="2000" dirty="0"/>
          </a:p>
          <a:p>
            <a:pPr lvl="1"/>
            <a:r>
              <a:rPr lang="en-GB" sz="2200" dirty="0" err="1" smtClean="0"/>
              <a:t>Máquinas</a:t>
            </a:r>
            <a:endParaRPr lang="en-GB" sz="2200" i="0" dirty="0" smtClean="0"/>
          </a:p>
          <a:p>
            <a:pPr lvl="1"/>
            <a:r>
              <a:rPr lang="en-GB" sz="2200" dirty="0" err="1" smtClean="0"/>
              <a:t>Instalaciones</a:t>
            </a:r>
            <a:r>
              <a:rPr lang="en-GB" sz="2200" i="0" dirty="0" err="1" smtClean="0"/>
              <a:t>s</a:t>
            </a:r>
            <a:endParaRPr lang="en-GB" sz="2200" i="0" dirty="0"/>
          </a:p>
          <a:p>
            <a:pPr lvl="1"/>
            <a:r>
              <a:rPr lang="en-GB" sz="2200" dirty="0" err="1" smtClean="0"/>
              <a:t>Equipos</a:t>
            </a:r>
            <a:r>
              <a:rPr lang="en-GB" sz="2200" dirty="0" smtClean="0"/>
              <a:t> de </a:t>
            </a:r>
            <a:r>
              <a:rPr lang="en-GB" sz="2200" dirty="0" err="1" smtClean="0"/>
              <a:t>Ensayos</a:t>
            </a:r>
            <a:endParaRPr lang="en-GB" sz="2200" i="0" dirty="0" smtClean="0"/>
          </a:p>
          <a:p>
            <a:pPr lvl="1"/>
            <a:r>
              <a:rPr lang="en-GB" sz="2200" dirty="0" err="1" smtClean="0"/>
              <a:t>Gente</a:t>
            </a:r>
            <a:endParaRPr lang="en-US" sz="2200" i="0"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6</a:t>
            </a:fld>
            <a:endParaRPr lang="en-US" dirty="0"/>
          </a:p>
        </p:txBody>
      </p:sp>
    </p:spTree>
    <p:extLst>
      <p:ext uri="{BB962C8B-B14F-4D97-AF65-F5344CB8AC3E}">
        <p14:creationId xmlns:p14="http://schemas.microsoft.com/office/powerpoint/2010/main" xmlns="" val="1110236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51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51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51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51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851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8515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85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52400" y="1376962"/>
            <a:ext cx="3810000" cy="2857500"/>
          </a:xfrm>
          <a:prstGeom prst="rect">
            <a:avLst/>
          </a:prstGeom>
        </p:spPr>
      </p:pic>
      <p:sp>
        <p:nvSpPr>
          <p:cNvPr id="5" name="TextBox 4"/>
          <p:cNvSpPr txBox="1"/>
          <p:nvPr/>
        </p:nvSpPr>
        <p:spPr>
          <a:xfrm>
            <a:off x="188976" y="1571978"/>
            <a:ext cx="2514600" cy="1323439"/>
          </a:xfrm>
          <a:prstGeom prst="rect">
            <a:avLst/>
          </a:prstGeom>
          <a:noFill/>
        </p:spPr>
        <p:txBody>
          <a:bodyPr wrap="square" rtlCol="0">
            <a:spAutoFit/>
          </a:bodyPr>
          <a:lstStyle/>
          <a:p>
            <a:r>
              <a:rPr lang="en-US" sz="2000" dirty="0" smtClean="0">
                <a:latin typeface="+mn-lt"/>
              </a:rPr>
              <a:t>51% </a:t>
            </a:r>
            <a:r>
              <a:rPr lang="en-US" sz="2000" dirty="0" err="1" smtClean="0">
                <a:latin typeface="+mn-lt"/>
              </a:rPr>
              <a:t>Proyectos</a:t>
            </a:r>
            <a:r>
              <a:rPr lang="en-US" sz="2000" dirty="0" smtClean="0">
                <a:latin typeface="+mn-lt"/>
              </a:rPr>
              <a:t>  </a:t>
            </a:r>
            <a:r>
              <a:rPr lang="en-US" sz="2000" dirty="0" err="1" smtClean="0">
                <a:latin typeface="+mn-lt"/>
              </a:rPr>
              <a:t>finalizan</a:t>
            </a:r>
            <a:r>
              <a:rPr lang="en-US" sz="2000" dirty="0" smtClean="0">
                <a:latin typeface="+mn-lt"/>
              </a:rPr>
              <a:t> en </a:t>
            </a:r>
            <a:r>
              <a:rPr lang="en-US" sz="2000" dirty="0" err="1" smtClean="0">
                <a:latin typeface="+mn-lt"/>
              </a:rPr>
              <a:t>tiempo</a:t>
            </a:r>
            <a:r>
              <a:rPr lang="en-US" sz="2000" dirty="0" smtClean="0">
                <a:latin typeface="+mn-lt"/>
              </a:rPr>
              <a:t> y </a:t>
            </a:r>
            <a:r>
              <a:rPr lang="en-US" sz="2000" dirty="0" err="1" smtClean="0">
                <a:latin typeface="+mn-lt"/>
              </a:rPr>
              <a:t>dentro</a:t>
            </a:r>
            <a:r>
              <a:rPr lang="en-US" sz="2000" dirty="0" smtClean="0">
                <a:latin typeface="+mn-lt"/>
              </a:rPr>
              <a:t> del </a:t>
            </a:r>
            <a:r>
              <a:rPr lang="en-US" sz="2000" dirty="0" err="1" smtClean="0">
                <a:latin typeface="+mn-lt"/>
              </a:rPr>
              <a:t>presupuesto</a:t>
            </a:r>
            <a:r>
              <a:rPr lang="en-US" sz="2000" dirty="0" smtClean="0">
                <a:latin typeface="+mn-lt"/>
              </a:rPr>
              <a:t> </a:t>
            </a:r>
            <a:endParaRPr lang="en-US" sz="2000" dirty="0">
              <a:latin typeface="+mn-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11928" y="1995311"/>
            <a:ext cx="2590800" cy="2345517"/>
          </a:xfrm>
          <a:prstGeom prst="rect">
            <a:avLst/>
          </a:prstGeom>
        </p:spPr>
      </p:pic>
      <p:sp>
        <p:nvSpPr>
          <p:cNvPr id="7" name="TextBox 6"/>
          <p:cNvSpPr txBox="1"/>
          <p:nvPr/>
        </p:nvSpPr>
        <p:spPr>
          <a:xfrm>
            <a:off x="6019800" y="1143000"/>
            <a:ext cx="2514600" cy="1015663"/>
          </a:xfrm>
          <a:prstGeom prst="rect">
            <a:avLst/>
          </a:prstGeom>
          <a:noFill/>
        </p:spPr>
        <p:txBody>
          <a:bodyPr wrap="square" rtlCol="0">
            <a:spAutoFit/>
          </a:bodyPr>
          <a:lstStyle/>
          <a:p>
            <a:r>
              <a:rPr lang="en-US" sz="2000" dirty="0" smtClean="0">
                <a:latin typeface="+mj-lt"/>
              </a:rPr>
              <a:t>74% de los </a:t>
            </a:r>
            <a:r>
              <a:rPr lang="en-US" sz="2000" dirty="0" err="1" smtClean="0">
                <a:latin typeface="+mj-lt"/>
              </a:rPr>
              <a:t>Proyectos</a:t>
            </a:r>
            <a:r>
              <a:rPr lang="en-US" sz="2000" dirty="0" smtClean="0">
                <a:latin typeface="+mj-lt"/>
              </a:rPr>
              <a:t> </a:t>
            </a:r>
            <a:r>
              <a:rPr lang="en-US" sz="2000" dirty="0" err="1" smtClean="0">
                <a:latin typeface="+mj-lt"/>
              </a:rPr>
              <a:t>Cumplen</a:t>
            </a:r>
            <a:r>
              <a:rPr lang="en-US" sz="2000" dirty="0" smtClean="0">
                <a:latin typeface="+mj-lt"/>
              </a:rPr>
              <a:t> </a:t>
            </a:r>
            <a:r>
              <a:rPr lang="en-US" sz="2000" dirty="0" err="1" smtClean="0">
                <a:latin typeface="+mj-lt"/>
              </a:rPr>
              <a:t>sus</a:t>
            </a:r>
            <a:r>
              <a:rPr lang="en-US" sz="2000" dirty="0" smtClean="0">
                <a:latin typeface="+mj-lt"/>
              </a:rPr>
              <a:t> </a:t>
            </a:r>
            <a:r>
              <a:rPr lang="en-US" sz="2000" dirty="0" err="1" smtClean="0">
                <a:latin typeface="+mj-lt"/>
              </a:rPr>
              <a:t>Objetivos</a:t>
            </a:r>
            <a:endParaRPr lang="en-US" sz="2000" dirty="0">
              <a:latin typeface="+mj-lt"/>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01696" y="4157134"/>
            <a:ext cx="2400300" cy="1905000"/>
          </a:xfrm>
          <a:prstGeom prst="rect">
            <a:avLst/>
          </a:prstGeom>
        </p:spPr>
      </p:pic>
      <p:sp>
        <p:nvSpPr>
          <p:cNvPr id="9" name="TextBox 8"/>
          <p:cNvSpPr txBox="1"/>
          <p:nvPr/>
        </p:nvSpPr>
        <p:spPr>
          <a:xfrm>
            <a:off x="2057400" y="4546601"/>
            <a:ext cx="1752600" cy="1015663"/>
          </a:xfrm>
          <a:prstGeom prst="rect">
            <a:avLst/>
          </a:prstGeom>
          <a:noFill/>
        </p:spPr>
        <p:txBody>
          <a:bodyPr wrap="square" rtlCol="0">
            <a:spAutoFit/>
          </a:bodyPr>
          <a:lstStyle/>
          <a:p>
            <a:r>
              <a:rPr lang="en-US" sz="2000" dirty="0" smtClean="0">
                <a:latin typeface="+mj-lt"/>
              </a:rPr>
              <a:t>50% Projects </a:t>
            </a:r>
            <a:r>
              <a:rPr lang="en-US" sz="2000" dirty="0" err="1" smtClean="0">
                <a:latin typeface="+mj-lt"/>
              </a:rPr>
              <a:t>sufre</a:t>
            </a:r>
            <a:r>
              <a:rPr lang="en-US" sz="2000" dirty="0" smtClean="0">
                <a:latin typeface="+mj-lt"/>
              </a:rPr>
              <a:t> </a:t>
            </a:r>
            <a:r>
              <a:rPr lang="en-US" sz="2000" dirty="0" err="1" smtClean="0">
                <a:latin typeface="+mj-lt"/>
              </a:rPr>
              <a:t>deslizamientos</a:t>
            </a:r>
            <a:endParaRPr lang="en-US" sz="2000" dirty="0">
              <a:latin typeface="+mj-lt"/>
            </a:endParaRPr>
          </a:p>
        </p:txBody>
      </p:sp>
      <p:sp>
        <p:nvSpPr>
          <p:cNvPr id="11" name="TextBox 10"/>
          <p:cNvSpPr txBox="1"/>
          <p:nvPr/>
        </p:nvSpPr>
        <p:spPr>
          <a:xfrm>
            <a:off x="8229600" y="4686300"/>
            <a:ext cx="242938" cy="369332"/>
          </a:xfrm>
          <a:prstGeom prst="rect">
            <a:avLst/>
          </a:prstGeom>
          <a:noFill/>
        </p:spPr>
        <p:txBody>
          <a:bodyPr wrap="none" rtlCol="0">
            <a:spAutoFit/>
          </a:bodyPr>
          <a:lstStyle/>
          <a:p>
            <a:r>
              <a:rPr lang="en-US" dirty="0" smtClean="0"/>
              <a:t>.</a:t>
            </a:r>
            <a:endParaRPr lang="en-US" dirty="0"/>
          </a:p>
        </p:txBody>
      </p:sp>
      <p:sp>
        <p:nvSpPr>
          <p:cNvPr id="2" name="Title 1"/>
          <p:cNvSpPr>
            <a:spLocks noGrp="1"/>
          </p:cNvSpPr>
          <p:nvPr>
            <p:ph type="title"/>
          </p:nvPr>
        </p:nvSpPr>
        <p:spPr/>
        <p:txBody>
          <a:bodyPr/>
          <a:lstStyle/>
          <a:p>
            <a:r>
              <a:rPr lang="es-ES" dirty="0" smtClean="0"/>
              <a:t>La Cruda Verdad Acerca de los Proyectos: hay más posibilidades de Fracasar que Triunfar</a:t>
            </a:r>
            <a:endParaRPr lang="en-US" dirty="0"/>
          </a:p>
        </p:txBody>
      </p:sp>
    </p:spTree>
    <p:extLst>
      <p:ext uri="{BB962C8B-B14F-4D97-AF65-F5344CB8AC3E}">
        <p14:creationId xmlns:p14="http://schemas.microsoft.com/office/powerpoint/2010/main" xmlns="" val="28973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9" grpId="1"/>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¿Cuánto cuesta el fracaso de los proyectos?</a:t>
            </a:r>
            <a:endParaRPr lang="en-GB" dirty="0"/>
          </a:p>
        </p:txBody>
      </p:sp>
      <p:sp>
        <p:nvSpPr>
          <p:cNvPr id="3" name="Content Placeholder 2"/>
          <p:cNvSpPr>
            <a:spLocks noGrp="1"/>
          </p:cNvSpPr>
          <p:nvPr>
            <p:ph idx="1"/>
          </p:nvPr>
        </p:nvSpPr>
        <p:spPr>
          <a:xfrm>
            <a:off x="457200" y="1371600"/>
            <a:ext cx="8229600" cy="4525963"/>
          </a:xfrm>
        </p:spPr>
        <p:txBody>
          <a:bodyPr>
            <a:normAutofit fontScale="70000" lnSpcReduction="20000"/>
          </a:bodyPr>
          <a:lstStyle/>
          <a:p>
            <a:r>
              <a:rPr lang="es-ES" sz="2900" dirty="0" smtClean="0">
                <a:solidFill>
                  <a:srgbClr val="C00000"/>
                </a:solidFill>
              </a:rPr>
              <a:t>Airbus A380</a:t>
            </a:r>
            <a:r>
              <a:rPr lang="es-ES" dirty="0" smtClean="0"/>
              <a:t>: </a:t>
            </a:r>
            <a:r>
              <a:rPr lang="es-ES" sz="2900" dirty="0" smtClean="0"/>
              <a:t>Retraso de  3 años, un 30% por sobre el presupuesto y los clientes han cancelado los pedidos y han pedido grandes descuentos. La tasa de recuperación de la inversión (TIR) se corta de 20% a 13%, con US$ 6.1 mil millones en ganancias operativas borradas </a:t>
            </a:r>
          </a:p>
          <a:p>
            <a:endParaRPr lang="es-ES" sz="2600" dirty="0" smtClean="0"/>
          </a:p>
          <a:p>
            <a:r>
              <a:rPr lang="en-GB" dirty="0" err="1" smtClean="0">
                <a:solidFill>
                  <a:srgbClr val="C00000"/>
                </a:solidFill>
              </a:rPr>
              <a:t>Aeropuerto</a:t>
            </a:r>
            <a:r>
              <a:rPr lang="en-GB" dirty="0" smtClean="0">
                <a:solidFill>
                  <a:srgbClr val="C00000"/>
                </a:solidFill>
              </a:rPr>
              <a:t> International de Denver: </a:t>
            </a:r>
            <a:r>
              <a:rPr lang="en-GB" dirty="0" err="1" smtClean="0"/>
              <a:t>Retraso</a:t>
            </a:r>
            <a:r>
              <a:rPr lang="en-GB" dirty="0" smtClean="0"/>
              <a:t> de 2 years, el </a:t>
            </a:r>
            <a:r>
              <a:rPr lang="en-GB" dirty="0" err="1" smtClean="0"/>
              <a:t>costo</a:t>
            </a:r>
            <a:r>
              <a:rPr lang="en-GB" dirty="0" smtClean="0"/>
              <a:t> </a:t>
            </a:r>
            <a:r>
              <a:rPr lang="en-GB" dirty="0" err="1" smtClean="0"/>
              <a:t>planificado</a:t>
            </a:r>
            <a:r>
              <a:rPr lang="en-GB" dirty="0" smtClean="0"/>
              <a:t> original era de US$ 1 mil </a:t>
            </a:r>
            <a:r>
              <a:rPr lang="en-GB" dirty="0" err="1" smtClean="0"/>
              <a:t>millones</a:t>
            </a:r>
            <a:r>
              <a:rPr lang="en-GB" dirty="0" smtClean="0"/>
              <a:t>, el </a:t>
            </a:r>
            <a:r>
              <a:rPr lang="en-GB" dirty="0" err="1" smtClean="0"/>
              <a:t>costo</a:t>
            </a:r>
            <a:r>
              <a:rPr lang="en-GB" dirty="0" smtClean="0"/>
              <a:t> final </a:t>
            </a:r>
            <a:r>
              <a:rPr lang="en-GB" dirty="0" err="1" smtClean="0"/>
              <a:t>fue</a:t>
            </a:r>
            <a:r>
              <a:rPr lang="en-GB" dirty="0" smtClean="0"/>
              <a:t> de US$ 5 mil </a:t>
            </a:r>
            <a:r>
              <a:rPr lang="en-GB" dirty="0" err="1" smtClean="0"/>
              <a:t>millones</a:t>
            </a:r>
            <a:r>
              <a:rPr lang="en-GB" dirty="0" smtClean="0"/>
              <a:t> </a:t>
            </a:r>
            <a:br>
              <a:rPr lang="en-GB" dirty="0" smtClean="0"/>
            </a:br>
            <a:endParaRPr lang="en-GB" dirty="0" smtClean="0"/>
          </a:p>
          <a:p>
            <a:r>
              <a:rPr lang="en-GB" dirty="0" smtClean="0">
                <a:solidFill>
                  <a:srgbClr val="C00000"/>
                </a:solidFill>
              </a:rPr>
              <a:t>American Airlines: </a:t>
            </a:r>
            <a:r>
              <a:rPr lang="en-GB" sz="2900" dirty="0" smtClean="0"/>
              <a:t>El </a:t>
            </a:r>
            <a:r>
              <a:rPr lang="en-GB" sz="2900" dirty="0" err="1" smtClean="0"/>
              <a:t>proyecto</a:t>
            </a:r>
            <a:r>
              <a:rPr lang="en-GB" sz="2900" dirty="0" smtClean="0"/>
              <a:t> del </a:t>
            </a:r>
            <a:r>
              <a:rPr lang="en-GB" sz="2900" dirty="0" err="1" smtClean="0"/>
              <a:t>sistema</a:t>
            </a:r>
            <a:r>
              <a:rPr lang="en-GB" sz="2900" dirty="0" smtClean="0"/>
              <a:t> de </a:t>
            </a:r>
            <a:r>
              <a:rPr lang="en-GB" sz="2900" dirty="0" err="1" smtClean="0"/>
              <a:t>reservas</a:t>
            </a:r>
            <a:r>
              <a:rPr lang="en-GB" sz="2900" dirty="0" smtClean="0"/>
              <a:t>  de hotel y </a:t>
            </a:r>
            <a:r>
              <a:rPr lang="en-GB" sz="2900" dirty="0" err="1" smtClean="0"/>
              <a:t>alquiler</a:t>
            </a:r>
            <a:r>
              <a:rPr lang="en-GB" sz="2900" dirty="0" smtClean="0"/>
              <a:t> de Autos </a:t>
            </a:r>
            <a:r>
              <a:rPr lang="en-GB" sz="2900" dirty="0" err="1" smtClean="0"/>
              <a:t>desguasado</a:t>
            </a:r>
            <a:r>
              <a:rPr lang="en-GB" sz="2900" dirty="0" smtClean="0"/>
              <a:t> </a:t>
            </a:r>
            <a:r>
              <a:rPr lang="en-GB" sz="2900" dirty="0" err="1" smtClean="0"/>
              <a:t>despues</a:t>
            </a:r>
            <a:r>
              <a:rPr lang="en-GB" sz="2900" dirty="0" smtClean="0"/>
              <a:t> de </a:t>
            </a:r>
            <a:r>
              <a:rPr lang="en-GB" sz="2900" dirty="0" err="1" smtClean="0"/>
              <a:t>gastar</a:t>
            </a:r>
            <a:r>
              <a:rPr lang="en-GB" sz="2900" dirty="0" smtClean="0"/>
              <a:t> US</a:t>
            </a:r>
            <a:r>
              <a:rPr lang="en-GB" dirty="0" smtClean="0"/>
              <a:t>$165 million</a:t>
            </a:r>
            <a:br>
              <a:rPr lang="en-GB" dirty="0" smtClean="0"/>
            </a:br>
            <a:endParaRPr lang="en-GB" dirty="0" smtClean="0"/>
          </a:p>
          <a:p>
            <a:r>
              <a:rPr lang="en-GB" dirty="0" smtClean="0">
                <a:solidFill>
                  <a:srgbClr val="C00000"/>
                </a:solidFill>
              </a:rPr>
              <a:t>El </a:t>
            </a:r>
            <a:r>
              <a:rPr lang="en-GB" dirty="0" err="1" smtClean="0">
                <a:solidFill>
                  <a:srgbClr val="C00000"/>
                </a:solidFill>
              </a:rPr>
              <a:t>Sistema</a:t>
            </a:r>
            <a:r>
              <a:rPr lang="en-GB" dirty="0" smtClean="0">
                <a:solidFill>
                  <a:srgbClr val="C00000"/>
                </a:solidFill>
              </a:rPr>
              <a:t> de </a:t>
            </a:r>
            <a:r>
              <a:rPr lang="en-GB" dirty="0" err="1" smtClean="0">
                <a:solidFill>
                  <a:srgbClr val="C00000"/>
                </a:solidFill>
              </a:rPr>
              <a:t>Expedientes</a:t>
            </a:r>
            <a:r>
              <a:rPr lang="en-GB" dirty="0" smtClean="0">
                <a:solidFill>
                  <a:srgbClr val="C00000"/>
                </a:solidFill>
              </a:rPr>
              <a:t> </a:t>
            </a:r>
            <a:r>
              <a:rPr lang="en-GB" dirty="0" err="1" smtClean="0">
                <a:solidFill>
                  <a:srgbClr val="C00000"/>
                </a:solidFill>
              </a:rPr>
              <a:t>Virtuales</a:t>
            </a:r>
            <a:r>
              <a:rPr lang="en-GB" dirty="0" smtClean="0">
                <a:solidFill>
                  <a:srgbClr val="C00000"/>
                </a:solidFill>
              </a:rPr>
              <a:t> del FBI USA:  </a:t>
            </a:r>
            <a:r>
              <a:rPr lang="en-GB" sz="2900" dirty="0" smtClean="0"/>
              <a:t>el </a:t>
            </a:r>
            <a:r>
              <a:rPr lang="en-GB" sz="2900" dirty="0" err="1" smtClean="0"/>
              <a:t>programa</a:t>
            </a:r>
            <a:r>
              <a:rPr lang="en-GB" sz="2900" dirty="0" smtClean="0"/>
              <a:t> de US$</a:t>
            </a:r>
            <a:r>
              <a:rPr lang="en-GB" dirty="0" smtClean="0"/>
              <a:t>175 million </a:t>
            </a:r>
            <a:r>
              <a:rPr lang="en-GB" dirty="0" err="1" smtClean="0"/>
              <a:t>fue</a:t>
            </a:r>
            <a:r>
              <a:rPr lang="en-GB" dirty="0" smtClean="0"/>
              <a:t> </a:t>
            </a:r>
            <a:r>
              <a:rPr lang="en-GB" dirty="0" err="1" smtClean="0"/>
              <a:t>desguasado</a:t>
            </a:r>
            <a:r>
              <a:rPr lang="en-GB" dirty="0" smtClean="0"/>
              <a:t/>
            </a:r>
            <a:br>
              <a:rPr lang="en-GB" dirty="0" smtClean="0"/>
            </a:br>
            <a:endParaRPr lang="en-GB" dirty="0" smtClean="0"/>
          </a:p>
          <a:p>
            <a:r>
              <a:rPr lang="en-GB" dirty="0" smtClean="0">
                <a:solidFill>
                  <a:srgbClr val="C00000"/>
                </a:solidFill>
              </a:rPr>
              <a:t>The Opera House, Sydney, Australia:  </a:t>
            </a:r>
            <a:r>
              <a:rPr lang="en-GB" sz="2900" dirty="0" err="1" smtClean="0"/>
              <a:t>Costo</a:t>
            </a:r>
            <a:r>
              <a:rPr lang="en-GB" sz="2900" dirty="0" smtClean="0"/>
              <a:t> </a:t>
            </a:r>
            <a:r>
              <a:rPr lang="en-GB" dirty="0" smtClean="0"/>
              <a:t>Original A$ 7 million, Cost Final A$ 100 million</a:t>
            </a:r>
          </a:p>
          <a:p>
            <a:endParaRPr lang="en-GB" dirty="0"/>
          </a:p>
        </p:txBody>
      </p:sp>
      <p:sp>
        <p:nvSpPr>
          <p:cNvPr id="4" name="Footer Placeholder 3"/>
          <p:cNvSpPr>
            <a:spLocks noGrp="1"/>
          </p:cNvSpPr>
          <p:nvPr>
            <p:ph type="ftr" sz="quarter" idx="4294967295"/>
          </p:nvPr>
        </p:nvSpPr>
        <p:spPr>
          <a:xfrm>
            <a:off x="1" y="6324600"/>
            <a:ext cx="9143999" cy="457200"/>
          </a:xfrm>
          <a:prstGeom prst="rect">
            <a:avLst/>
          </a:prstGeom>
        </p:spPr>
        <p:txBody>
          <a:bodyPr/>
          <a:lstStyle/>
          <a:p>
            <a:pPr>
              <a:defRPr/>
            </a:pPr>
            <a:r>
              <a:rPr lang="en-US" dirty="0" smtClean="0"/>
              <a:t>© 2009 CMCS FZCO </a:t>
            </a:r>
            <a:endParaRPr lang="en-US" dirty="0"/>
          </a:p>
        </p:txBody>
      </p:sp>
    </p:spTree>
    <p:extLst>
      <p:ext uri="{BB962C8B-B14F-4D97-AF65-F5344CB8AC3E}">
        <p14:creationId xmlns:p14="http://schemas.microsoft.com/office/powerpoint/2010/main" xmlns="" val="99993764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6610" name="Rectangle 2"/>
          <p:cNvSpPr>
            <a:spLocks noGrp="1" noChangeArrowheads="1"/>
          </p:cNvSpPr>
          <p:nvPr>
            <p:ph type="title"/>
          </p:nvPr>
        </p:nvSpPr>
        <p:spPr/>
        <p:txBody>
          <a:bodyPr/>
          <a:lstStyle/>
          <a:p>
            <a:r>
              <a:rPr lang="en-GB" dirty="0" smtClean="0"/>
              <a:t>Plan de </a:t>
            </a:r>
            <a:r>
              <a:rPr lang="en-GB" dirty="0" err="1" smtClean="0"/>
              <a:t>Gestión</a:t>
            </a:r>
            <a:r>
              <a:rPr lang="en-GB" dirty="0" smtClean="0"/>
              <a:t> de los </a:t>
            </a:r>
            <a:r>
              <a:rPr lang="en-GB" dirty="0" err="1" smtClean="0"/>
              <a:t>Benefcios</a:t>
            </a:r>
            <a:endParaRPr lang="en-US" dirty="0"/>
          </a:p>
        </p:txBody>
      </p:sp>
      <p:sp>
        <p:nvSpPr>
          <p:cNvPr id="1476611" name="Rectangle 3"/>
          <p:cNvSpPr>
            <a:spLocks noGrp="1" noChangeArrowheads="1"/>
          </p:cNvSpPr>
          <p:nvPr>
            <p:ph idx="1"/>
          </p:nvPr>
        </p:nvSpPr>
        <p:spPr/>
        <p:txBody>
          <a:bodyPr>
            <a:normAutofit/>
          </a:bodyPr>
          <a:lstStyle/>
          <a:p>
            <a:r>
              <a:rPr lang="en-GB" dirty="0" err="1" smtClean="0"/>
              <a:t>Beneficios</a:t>
            </a:r>
            <a:endParaRPr lang="en-GB" dirty="0" smtClean="0"/>
          </a:p>
          <a:p>
            <a:r>
              <a:rPr lang="en-GB" dirty="0" err="1" smtClean="0"/>
              <a:t>Perfiles</a:t>
            </a:r>
            <a:r>
              <a:rPr lang="en-GB" dirty="0" smtClean="0"/>
              <a:t> de los </a:t>
            </a:r>
            <a:r>
              <a:rPr lang="en-GB" dirty="0" err="1" smtClean="0"/>
              <a:t>Beneficios</a:t>
            </a:r>
            <a:r>
              <a:rPr lang="en-GB" dirty="0" smtClean="0"/>
              <a:t> (</a:t>
            </a:r>
            <a:r>
              <a:rPr lang="en-GB" dirty="0" err="1" smtClean="0"/>
              <a:t>cuándo</a:t>
            </a:r>
            <a:r>
              <a:rPr lang="en-GB" dirty="0" smtClean="0"/>
              <a:t>, </a:t>
            </a:r>
            <a:r>
              <a:rPr lang="en-GB" dirty="0" err="1" smtClean="0"/>
              <a:t>dónde</a:t>
            </a:r>
            <a:r>
              <a:rPr lang="en-GB" dirty="0" smtClean="0"/>
              <a:t>, </a:t>
            </a:r>
            <a:r>
              <a:rPr lang="en-GB" dirty="0" err="1" smtClean="0"/>
              <a:t>cómo</a:t>
            </a:r>
            <a:r>
              <a:rPr lang="en-GB" dirty="0" smtClean="0"/>
              <a:t>)</a:t>
            </a:r>
          </a:p>
          <a:p>
            <a:r>
              <a:rPr lang="en-GB" dirty="0" smtClean="0"/>
              <a:t>Roles y </a:t>
            </a:r>
            <a:r>
              <a:rPr lang="en-GB" dirty="0" err="1" smtClean="0"/>
              <a:t>Responsabilidades</a:t>
            </a:r>
            <a:endParaRPr lang="en-GB" dirty="0"/>
          </a:p>
          <a:p>
            <a:r>
              <a:rPr lang="en-GB" dirty="0" err="1" smtClean="0"/>
              <a:t>Seguimiento</a:t>
            </a:r>
            <a:r>
              <a:rPr lang="en-GB" dirty="0" smtClean="0"/>
              <a:t> y control</a:t>
            </a:r>
            <a:endParaRPr lang="en-GB" dirty="0"/>
          </a:p>
          <a:p>
            <a:r>
              <a:rPr lang="en-GB" dirty="0" err="1" smtClean="0"/>
              <a:t>Revisión</a:t>
            </a:r>
            <a:r>
              <a:rPr lang="en-GB" dirty="0" smtClean="0"/>
              <a:t> de la </a:t>
            </a:r>
            <a:r>
              <a:rPr lang="en-GB" dirty="0" err="1" smtClean="0"/>
              <a:t>obtención</a:t>
            </a:r>
            <a:r>
              <a:rPr lang="en-GB" dirty="0" smtClean="0"/>
              <a:t> de</a:t>
            </a:r>
          </a:p>
          <a:p>
            <a:pPr>
              <a:buNone/>
            </a:pPr>
            <a:r>
              <a:rPr lang="en-GB" dirty="0" smtClean="0"/>
              <a:t>     los </a:t>
            </a:r>
            <a:r>
              <a:rPr lang="en-GB" dirty="0" err="1" smtClean="0"/>
              <a:t>beneficios</a:t>
            </a:r>
            <a:endParaRPr lang="en-GB" dirty="0" smtClean="0"/>
          </a:p>
          <a:p>
            <a:r>
              <a:rPr lang="en-GB" dirty="0" err="1" smtClean="0"/>
              <a:t>Métodos</a:t>
            </a:r>
            <a:r>
              <a:rPr lang="en-GB" dirty="0" smtClean="0"/>
              <a:t> de </a:t>
            </a:r>
            <a:r>
              <a:rPr lang="en-GB" dirty="0" err="1" smtClean="0"/>
              <a:t>apoyo</a:t>
            </a:r>
            <a:endParaRPr lang="en-US" dirty="0"/>
          </a:p>
        </p:txBody>
      </p:sp>
      <p:pic>
        <p:nvPicPr>
          <p:cNvPr id="9218" name="Picture 2" descr="http://edisonchamber.com/wp-content/uploads/2011/10/benefi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3200400"/>
            <a:ext cx="3726251" cy="24747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62</a:t>
            </a:fld>
            <a:endParaRPr lang="en-US" dirty="0"/>
          </a:p>
        </p:txBody>
      </p:sp>
    </p:spTree>
    <p:extLst>
      <p:ext uri="{BB962C8B-B14F-4D97-AF65-F5344CB8AC3E}">
        <p14:creationId xmlns:p14="http://schemas.microsoft.com/office/powerpoint/2010/main" xmlns="" val="33416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76611">
                                            <p:txEl>
                                              <p:pRg st="0" end="0"/>
                                            </p:txEl>
                                          </p:spTgt>
                                        </p:tgtEl>
                                        <p:attrNameLst>
                                          <p:attrName>style.visibility</p:attrName>
                                        </p:attrNameLst>
                                      </p:cBhvr>
                                      <p:to>
                                        <p:strVal val="visible"/>
                                      </p:to>
                                    </p:set>
                                    <p:animEffect transition="in" filter="wipe(left)">
                                      <p:cBhvr>
                                        <p:cTn id="7" dur="500"/>
                                        <p:tgtEl>
                                          <p:spTgt spid="147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6611">
                                            <p:txEl>
                                              <p:pRg st="1" end="1"/>
                                            </p:txEl>
                                          </p:spTgt>
                                        </p:tgtEl>
                                        <p:attrNameLst>
                                          <p:attrName>style.visibility</p:attrName>
                                        </p:attrNameLst>
                                      </p:cBhvr>
                                      <p:to>
                                        <p:strVal val="visible"/>
                                      </p:to>
                                    </p:set>
                                    <p:animEffect transition="in" filter="wipe(left)">
                                      <p:cBhvr>
                                        <p:cTn id="12" dur="500"/>
                                        <p:tgtEl>
                                          <p:spTgt spid="147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6611">
                                            <p:txEl>
                                              <p:pRg st="2" end="2"/>
                                            </p:txEl>
                                          </p:spTgt>
                                        </p:tgtEl>
                                        <p:attrNameLst>
                                          <p:attrName>style.visibility</p:attrName>
                                        </p:attrNameLst>
                                      </p:cBhvr>
                                      <p:to>
                                        <p:strVal val="visible"/>
                                      </p:to>
                                    </p:set>
                                    <p:animEffect transition="in" filter="wipe(left)">
                                      <p:cBhvr>
                                        <p:cTn id="17" dur="500"/>
                                        <p:tgtEl>
                                          <p:spTgt spid="147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76611">
                                            <p:txEl>
                                              <p:pRg st="3" end="3"/>
                                            </p:txEl>
                                          </p:spTgt>
                                        </p:tgtEl>
                                        <p:attrNameLst>
                                          <p:attrName>style.visibility</p:attrName>
                                        </p:attrNameLst>
                                      </p:cBhvr>
                                      <p:to>
                                        <p:strVal val="visible"/>
                                      </p:to>
                                    </p:set>
                                    <p:animEffect transition="in" filter="wipe(left)">
                                      <p:cBhvr>
                                        <p:cTn id="22" dur="500"/>
                                        <p:tgtEl>
                                          <p:spTgt spid="1476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76611">
                                            <p:txEl>
                                              <p:pRg st="4" end="4"/>
                                            </p:txEl>
                                          </p:spTgt>
                                        </p:tgtEl>
                                        <p:attrNameLst>
                                          <p:attrName>style.visibility</p:attrName>
                                        </p:attrNameLst>
                                      </p:cBhvr>
                                      <p:to>
                                        <p:strVal val="visible"/>
                                      </p:to>
                                    </p:set>
                                    <p:animEffect transition="in" filter="wipe(left)">
                                      <p:cBhvr>
                                        <p:cTn id="27" dur="500"/>
                                        <p:tgtEl>
                                          <p:spTgt spid="1476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76611">
                                            <p:txEl>
                                              <p:pRg st="5" end="5"/>
                                            </p:txEl>
                                          </p:spTgt>
                                        </p:tgtEl>
                                        <p:attrNameLst>
                                          <p:attrName>style.visibility</p:attrName>
                                        </p:attrNameLst>
                                      </p:cBhvr>
                                      <p:to>
                                        <p:strVal val="visible"/>
                                      </p:to>
                                    </p:set>
                                    <p:animEffect transition="in" filter="wipe(left)">
                                      <p:cBhvr>
                                        <p:cTn id="32" dur="500"/>
                                        <p:tgtEl>
                                          <p:spTgt spid="14766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76611">
                                            <p:txEl>
                                              <p:pRg st="6" end="6"/>
                                            </p:txEl>
                                          </p:spTgt>
                                        </p:tgtEl>
                                        <p:attrNameLst>
                                          <p:attrName>style.visibility</p:attrName>
                                        </p:attrNameLst>
                                      </p:cBhvr>
                                      <p:to>
                                        <p:strVal val="visible"/>
                                      </p:to>
                                    </p:set>
                                    <p:animEffect transition="in" filter="wipe(left)">
                                      <p:cBhvr>
                                        <p:cTn id="37" dur="500"/>
                                        <p:tgtEl>
                                          <p:spTgt spid="1476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61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705600" cy="1143000"/>
          </a:xfrm>
        </p:spPr>
        <p:txBody>
          <a:bodyPr/>
          <a:lstStyle/>
          <a:p>
            <a:r>
              <a:rPr lang="en-US" dirty="0" err="1" smtClean="0"/>
              <a:t>Entender</a:t>
            </a:r>
            <a:r>
              <a:rPr lang="en-US" dirty="0" smtClean="0"/>
              <a:t> los </a:t>
            </a:r>
            <a:r>
              <a:rPr lang="en-US" dirty="0" err="1" smtClean="0"/>
              <a:t>Objetivos</a:t>
            </a:r>
            <a:r>
              <a:rPr lang="en-US" dirty="0" smtClean="0"/>
              <a:t> </a:t>
            </a:r>
            <a:r>
              <a:rPr lang="en-US" dirty="0" err="1" smtClean="0"/>
              <a:t>Organizacionales</a:t>
            </a:r>
            <a:endParaRPr lang="en-US" dirty="0"/>
          </a:p>
        </p:txBody>
      </p:sp>
      <p:sp>
        <p:nvSpPr>
          <p:cNvPr id="3" name="Content Placeholder 2"/>
          <p:cNvSpPr>
            <a:spLocks noGrp="1"/>
          </p:cNvSpPr>
          <p:nvPr>
            <p:ph idx="1"/>
          </p:nvPr>
        </p:nvSpPr>
        <p:spPr/>
        <p:txBody>
          <a:bodyPr>
            <a:normAutofit/>
          </a:bodyPr>
          <a:lstStyle/>
          <a:p>
            <a:r>
              <a:rPr lang="en-US" dirty="0" smtClean="0"/>
              <a:t>El Director de </a:t>
            </a:r>
            <a:r>
              <a:rPr lang="en-US" dirty="0" err="1" smtClean="0"/>
              <a:t>Proyecto</a:t>
            </a:r>
            <a:r>
              <a:rPr lang="en-US" dirty="0" smtClean="0"/>
              <a:t> </a:t>
            </a:r>
            <a:r>
              <a:rPr lang="en-US" dirty="0" err="1" smtClean="0"/>
              <a:t>debe</a:t>
            </a:r>
            <a:r>
              <a:rPr lang="en-US" dirty="0" smtClean="0"/>
              <a:t> </a:t>
            </a:r>
            <a:r>
              <a:rPr lang="en-US" dirty="0" err="1" smtClean="0"/>
              <a:t>tener</a:t>
            </a:r>
            <a:r>
              <a:rPr lang="en-US" dirty="0" smtClean="0"/>
              <a:t> un </a:t>
            </a:r>
            <a:r>
              <a:rPr lang="en-US" dirty="0" err="1" smtClean="0"/>
              <a:t>entendimiento</a:t>
            </a:r>
            <a:r>
              <a:rPr lang="en-US" dirty="0" smtClean="0"/>
              <a:t> de los </a:t>
            </a:r>
            <a:r>
              <a:rPr lang="en-US" dirty="0" err="1" smtClean="0"/>
              <a:t>objetivos</a:t>
            </a:r>
            <a:r>
              <a:rPr lang="en-US" dirty="0" smtClean="0"/>
              <a:t> </a:t>
            </a:r>
            <a:r>
              <a:rPr lang="en-US" dirty="0" err="1" smtClean="0"/>
              <a:t>organizacionales</a:t>
            </a:r>
            <a:r>
              <a:rPr lang="en-US" dirty="0" smtClean="0"/>
              <a:t> </a:t>
            </a:r>
            <a:r>
              <a:rPr lang="en-US" dirty="0" err="1" smtClean="0"/>
              <a:t>más</a:t>
            </a:r>
            <a:r>
              <a:rPr lang="en-US" dirty="0" smtClean="0"/>
              <a:t> </a:t>
            </a:r>
            <a:r>
              <a:rPr lang="en-US" dirty="0" err="1" smtClean="0"/>
              <a:t>allá</a:t>
            </a:r>
            <a:r>
              <a:rPr lang="en-US" dirty="0" smtClean="0"/>
              <a:t> de los </a:t>
            </a:r>
            <a:r>
              <a:rPr lang="en-US" dirty="0" err="1" smtClean="0"/>
              <a:t>objetivos</a:t>
            </a:r>
            <a:r>
              <a:rPr lang="en-US" dirty="0" smtClean="0"/>
              <a:t> del </a:t>
            </a:r>
            <a:r>
              <a:rPr lang="en-US" dirty="0" err="1" smtClean="0"/>
              <a:t>proyecto</a:t>
            </a:r>
            <a:r>
              <a:rPr lang="en-US" dirty="0" smtClean="0"/>
              <a:t>.</a:t>
            </a:r>
            <a:endParaRPr lang="en-US" dirty="0"/>
          </a:p>
          <a:p>
            <a:r>
              <a:rPr lang="es-ES" dirty="0" smtClean="0"/>
              <a:t>Los proyectos o entregables que no se alinean con los objetivos de la organización deben ser ponderados por el riesgo.</a:t>
            </a:r>
            <a:endParaRPr lang="en-US" dirty="0" smtClean="0"/>
          </a:p>
          <a:p>
            <a:endParaRPr lang="en-US" dirty="0"/>
          </a:p>
          <a:p>
            <a:r>
              <a:rPr lang="en-US" dirty="0" smtClean="0"/>
              <a:t>P. </a:t>
            </a:r>
            <a:r>
              <a:rPr lang="es-ES" dirty="0" smtClean="0"/>
              <a:t>¿Cuáles son algunas de la maneras de mantenerse actualizado? </a:t>
            </a:r>
            <a:endParaRPr lang="en-US" dirty="0" smtClean="0"/>
          </a:p>
        </p:txBody>
      </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63</a:t>
            </a:fld>
            <a:endParaRPr lang="en-US" dirty="0"/>
          </a:p>
        </p:txBody>
      </p:sp>
    </p:spTree>
    <p:extLst>
      <p:ext uri="{BB962C8B-B14F-4D97-AF65-F5344CB8AC3E}">
        <p14:creationId xmlns:p14="http://schemas.microsoft.com/office/powerpoint/2010/main" xmlns="" val="238466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Habilidades</a:t>
            </a:r>
            <a:r>
              <a:rPr lang="en-US" dirty="0" smtClean="0"/>
              <a:t> del </a:t>
            </a:r>
            <a:r>
              <a:rPr lang="en-US" dirty="0" err="1" smtClean="0"/>
              <a:t>Equipo</a:t>
            </a:r>
            <a:endParaRPr lang="en-US" dirty="0"/>
          </a:p>
        </p:txBody>
      </p:sp>
      <p:pic>
        <p:nvPicPr>
          <p:cNvPr id="29698" name="Picture 2" descr="http://www.kimtracyprince.com/wp-content/uploads/2012/02/play-like-a-champion-today.gif"/>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32791" y="914400"/>
            <a:ext cx="4371975" cy="3305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64</a:t>
            </a:fld>
            <a:endParaRPr lang="en-US" dirty="0"/>
          </a:p>
        </p:txBody>
      </p:sp>
    </p:spTree>
    <p:extLst>
      <p:ext uri="{BB962C8B-B14F-4D97-AF65-F5344CB8AC3E}">
        <p14:creationId xmlns:p14="http://schemas.microsoft.com/office/powerpoint/2010/main" xmlns="" val="6228595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GB" dirty="0" err="1" smtClean="0"/>
              <a:t>Atributos</a:t>
            </a:r>
            <a:r>
              <a:rPr lang="en-GB" dirty="0" smtClean="0"/>
              <a:t> del </a:t>
            </a:r>
            <a:r>
              <a:rPr lang="en-GB" dirty="0" err="1" smtClean="0"/>
              <a:t>Equipo</a:t>
            </a:r>
            <a:endParaRPr lang="en-US" dirty="0"/>
          </a:p>
        </p:txBody>
      </p:sp>
      <p:sp>
        <p:nvSpPr>
          <p:cNvPr id="1740803" name="Rectangle 3"/>
          <p:cNvSpPr>
            <a:spLocks noGrp="1" noChangeArrowheads="1"/>
          </p:cNvSpPr>
          <p:nvPr>
            <p:ph type="body" idx="1"/>
          </p:nvPr>
        </p:nvSpPr>
        <p:spPr/>
        <p:txBody>
          <a:bodyPr/>
          <a:lstStyle/>
          <a:p>
            <a:r>
              <a:rPr lang="en-GB" dirty="0" err="1" smtClean="0"/>
              <a:t>Foco</a:t>
            </a:r>
            <a:endParaRPr lang="en-GB" dirty="0"/>
          </a:p>
          <a:p>
            <a:r>
              <a:rPr lang="en-GB" dirty="0" err="1" smtClean="0"/>
              <a:t>Motivación</a:t>
            </a:r>
            <a:endParaRPr lang="en-GB" dirty="0"/>
          </a:p>
          <a:p>
            <a:r>
              <a:rPr lang="en-GB" dirty="0" smtClean="0"/>
              <a:t>Roles </a:t>
            </a:r>
            <a:r>
              <a:rPr lang="en-GB" dirty="0" err="1" smtClean="0"/>
              <a:t>Definidos</a:t>
            </a:r>
            <a:endParaRPr lang="en-GB" dirty="0"/>
          </a:p>
          <a:p>
            <a:r>
              <a:rPr lang="en-GB" dirty="0" smtClean="0"/>
              <a:t>Cohesion y </a:t>
            </a:r>
            <a:r>
              <a:rPr lang="en-GB" dirty="0" err="1" smtClean="0"/>
              <a:t>Confianza</a:t>
            </a:r>
            <a:endParaRPr lang="en-GB" dirty="0"/>
          </a:p>
          <a:p>
            <a:r>
              <a:rPr lang="en-GB" dirty="0" err="1" smtClean="0"/>
              <a:t>Responsabilidades</a:t>
            </a:r>
            <a:r>
              <a:rPr lang="en-GB" dirty="0" smtClean="0"/>
              <a:t> </a:t>
            </a:r>
            <a:r>
              <a:rPr lang="en-GB" dirty="0" err="1" smtClean="0"/>
              <a:t>Compartidas</a:t>
            </a:r>
            <a:endParaRPr lang="en-GB" dirty="0"/>
          </a:p>
          <a:p>
            <a:r>
              <a:rPr lang="en-GB" dirty="0" err="1" smtClean="0"/>
              <a:t>Valores</a:t>
            </a:r>
            <a:r>
              <a:rPr lang="en-GB" dirty="0" smtClean="0"/>
              <a:t> </a:t>
            </a:r>
            <a:r>
              <a:rPr lang="en-GB" dirty="0" err="1" smtClean="0"/>
              <a:t>Compartidos</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65</a:t>
            </a:fld>
            <a:endParaRPr lang="en-US" dirty="0"/>
          </a:p>
        </p:txBody>
      </p:sp>
    </p:spTree>
    <p:extLst>
      <p:ext uri="{BB962C8B-B14F-4D97-AF65-F5344CB8AC3E}">
        <p14:creationId xmlns:p14="http://schemas.microsoft.com/office/powerpoint/2010/main" xmlns="" val="339316782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3" name="Rectangle 5"/>
          <p:cNvSpPr>
            <a:spLocks noGrp="1" noChangeArrowheads="1"/>
          </p:cNvSpPr>
          <p:nvPr>
            <p:ph type="title"/>
          </p:nvPr>
        </p:nvSpPr>
        <p:spPr>
          <a:xfrm>
            <a:off x="228600" y="-152400"/>
            <a:ext cx="7010400" cy="1143000"/>
          </a:xfrm>
        </p:spPr>
        <p:txBody>
          <a:bodyPr/>
          <a:lstStyle/>
          <a:p>
            <a:r>
              <a:rPr lang="en-GB" dirty="0" err="1" smtClean="0"/>
              <a:t>Desarrollo</a:t>
            </a:r>
            <a:r>
              <a:rPr lang="en-GB" dirty="0" smtClean="0"/>
              <a:t> de </a:t>
            </a:r>
            <a:r>
              <a:rPr lang="en-GB" dirty="0" err="1" smtClean="0"/>
              <a:t>Equipos</a:t>
            </a:r>
            <a:r>
              <a:rPr lang="en-GB" dirty="0" smtClean="0"/>
              <a:t> – </a:t>
            </a:r>
            <a:r>
              <a:rPr lang="en-GB" dirty="0" err="1" smtClean="0"/>
              <a:t>Modelo</a:t>
            </a:r>
            <a:r>
              <a:rPr lang="en-GB" dirty="0" smtClean="0"/>
              <a:t> </a:t>
            </a:r>
            <a:r>
              <a:rPr lang="en-GB" dirty="0" err="1" smtClean="0"/>
              <a:t>deTuckman</a:t>
            </a:r>
            <a:endParaRPr lang="en-US" dirty="0"/>
          </a:p>
        </p:txBody>
      </p:sp>
      <p:sp>
        <p:nvSpPr>
          <p:cNvPr id="1742855" name="Rectangle 7"/>
          <p:cNvSpPr>
            <a:spLocks noChangeArrowheads="1"/>
          </p:cNvSpPr>
          <p:nvPr/>
        </p:nvSpPr>
        <p:spPr bwMode="auto">
          <a:xfrm>
            <a:off x="854320" y="645889"/>
            <a:ext cx="4914900" cy="333375"/>
          </a:xfrm>
          <a:prstGeom prst="rect">
            <a:avLst/>
          </a:prstGeom>
          <a:noFill/>
          <a:ln w="9525">
            <a:noFill/>
            <a:miter lim="800000"/>
            <a:headEnd/>
            <a:tailEnd/>
          </a:ln>
        </p:spPr>
        <p:txBody>
          <a:bodyPr/>
          <a:lstStyle/>
          <a:p>
            <a:endParaRPr lang="en-US" dirty="0"/>
          </a:p>
        </p:txBody>
      </p:sp>
      <p:grpSp>
        <p:nvGrpSpPr>
          <p:cNvPr id="2" name="Group 25"/>
          <p:cNvGrpSpPr/>
          <p:nvPr/>
        </p:nvGrpSpPr>
        <p:grpSpPr>
          <a:xfrm>
            <a:off x="1297925" y="609600"/>
            <a:ext cx="7084074" cy="5489170"/>
            <a:chOff x="2432050" y="908050"/>
            <a:chExt cx="6155895" cy="5589157"/>
          </a:xfrm>
        </p:grpSpPr>
        <p:sp>
          <p:nvSpPr>
            <p:cNvPr id="1742850" name="Oval 2"/>
            <p:cNvSpPr>
              <a:spLocks noChangeArrowheads="1"/>
            </p:cNvSpPr>
            <p:nvPr/>
          </p:nvSpPr>
          <p:spPr bwMode="auto">
            <a:xfrm>
              <a:off x="3295650" y="2420938"/>
              <a:ext cx="4292600" cy="3962400"/>
            </a:xfrm>
            <a:prstGeom prst="ellipse">
              <a:avLst/>
            </a:prstGeom>
            <a:ln>
              <a:headEnd type="none" w="sm" len="sm"/>
              <a:tailEnd type="none" w="lg" len="med"/>
            </a:ln>
          </p:spPr>
          <p:style>
            <a:lnRef idx="1">
              <a:schemeClr val="accent5"/>
            </a:lnRef>
            <a:fillRef idx="2">
              <a:schemeClr val="accent5"/>
            </a:fillRef>
            <a:effectRef idx="1">
              <a:schemeClr val="accent5"/>
            </a:effectRef>
            <a:fontRef idx="minor">
              <a:schemeClr val="dk1"/>
            </a:fontRef>
          </p:style>
          <p:txBody>
            <a:bodyPr wrap="none" lIns="90000" tIns="46800" rIns="90000" bIns="46800" anchor="ctr"/>
            <a:lstStyle/>
            <a:p>
              <a:endParaRPr lang="en-US" sz="1400" dirty="0">
                <a:latin typeface="+mn-lt"/>
              </a:endParaRPr>
            </a:p>
          </p:txBody>
        </p:sp>
        <p:sp>
          <p:nvSpPr>
            <p:cNvPr id="1742851" name="Line 3"/>
            <p:cNvSpPr>
              <a:spLocks noChangeShapeType="1"/>
            </p:cNvSpPr>
            <p:nvPr/>
          </p:nvSpPr>
          <p:spPr bwMode="auto">
            <a:xfrm>
              <a:off x="5441950" y="2420938"/>
              <a:ext cx="0" cy="3962400"/>
            </a:xfrm>
            <a:prstGeom prst="line">
              <a:avLst/>
            </a:prstGeom>
            <a:noFill/>
            <a:ln w="12700" cap="sq">
              <a:solidFill>
                <a:schemeClr val="tx2"/>
              </a:solidFill>
              <a:round/>
              <a:headEnd type="none" w="sm" len="sm"/>
              <a:tailEnd type="none" w="lg" len="med"/>
            </a:ln>
            <a:effectLst/>
          </p:spPr>
          <p:txBody>
            <a:bodyPr lIns="90000" tIns="46800" rIns="90000" bIns="46800" anchor="ctr"/>
            <a:lstStyle/>
            <a:p>
              <a:endParaRPr lang="en-US" sz="1400" dirty="0">
                <a:latin typeface="+mn-lt"/>
              </a:endParaRPr>
            </a:p>
          </p:txBody>
        </p:sp>
        <p:sp>
          <p:nvSpPr>
            <p:cNvPr id="1742852" name="Line 4"/>
            <p:cNvSpPr>
              <a:spLocks noChangeShapeType="1"/>
            </p:cNvSpPr>
            <p:nvPr/>
          </p:nvSpPr>
          <p:spPr bwMode="auto">
            <a:xfrm rot="5400000">
              <a:off x="5441156" y="2255044"/>
              <a:ext cx="1588" cy="4292600"/>
            </a:xfrm>
            <a:prstGeom prst="line">
              <a:avLst/>
            </a:prstGeom>
            <a:noFill/>
            <a:ln w="12700" cap="sq">
              <a:solidFill>
                <a:schemeClr val="tx2"/>
              </a:solidFill>
              <a:round/>
              <a:headEnd type="none" w="sm" len="sm"/>
              <a:tailEnd type="none" w="lg" len="med"/>
            </a:ln>
            <a:effectLst/>
          </p:spPr>
          <p:txBody>
            <a:bodyPr lIns="90000" tIns="46800" rIns="90000" bIns="46800" anchor="ctr"/>
            <a:lstStyle/>
            <a:p>
              <a:endParaRPr lang="en-US" sz="1400" dirty="0">
                <a:latin typeface="+mn-lt"/>
              </a:endParaRPr>
            </a:p>
          </p:txBody>
        </p:sp>
        <p:sp>
          <p:nvSpPr>
            <p:cNvPr id="1742854" name="Rectangle 6"/>
            <p:cNvSpPr>
              <a:spLocks noChangeArrowheads="1"/>
            </p:cNvSpPr>
            <p:nvPr/>
          </p:nvSpPr>
          <p:spPr bwMode="auto">
            <a:xfrm>
              <a:off x="2557463" y="2327275"/>
              <a:ext cx="1508125" cy="663575"/>
            </a:xfrm>
            <a:prstGeom prst="rect">
              <a:avLst/>
            </a:prstGeom>
            <a:noFill/>
            <a:ln w="9525">
              <a:noFill/>
              <a:miter lim="800000"/>
              <a:headEnd/>
              <a:tailEnd/>
            </a:ln>
          </p:spPr>
          <p:txBody>
            <a:bodyPr/>
            <a:lstStyle/>
            <a:p>
              <a:endParaRPr lang="en-US" sz="1400" dirty="0">
                <a:latin typeface="+mn-lt"/>
              </a:endParaRPr>
            </a:p>
          </p:txBody>
        </p:sp>
        <p:sp>
          <p:nvSpPr>
            <p:cNvPr id="1742856" name="Text Box 8"/>
            <p:cNvSpPr txBox="1">
              <a:spLocks noChangeArrowheads="1"/>
            </p:cNvSpPr>
            <p:nvPr/>
          </p:nvSpPr>
          <p:spPr bwMode="auto">
            <a:xfrm>
              <a:off x="5806873" y="2227046"/>
              <a:ext cx="1526232" cy="534971"/>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2800" b="1" dirty="0" err="1" smtClean="0">
                  <a:solidFill>
                    <a:schemeClr val="tx2"/>
                  </a:solidFill>
                  <a:latin typeface="+mn-lt"/>
                </a:rPr>
                <a:t>Formación</a:t>
              </a:r>
              <a:endParaRPr lang="en-US" sz="1400" b="1" dirty="0">
                <a:solidFill>
                  <a:schemeClr val="tx2"/>
                </a:solidFill>
                <a:latin typeface="+mn-lt"/>
              </a:endParaRPr>
            </a:p>
          </p:txBody>
        </p:sp>
        <p:sp>
          <p:nvSpPr>
            <p:cNvPr id="1742857" name="Text Box 9"/>
            <p:cNvSpPr txBox="1">
              <a:spLocks noChangeArrowheads="1"/>
            </p:cNvSpPr>
            <p:nvPr/>
          </p:nvSpPr>
          <p:spPr bwMode="auto">
            <a:xfrm>
              <a:off x="5725794" y="4554686"/>
              <a:ext cx="1672829" cy="534971"/>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2800" b="1" dirty="0" err="1" smtClean="0">
                  <a:solidFill>
                    <a:schemeClr val="tx2"/>
                  </a:solidFill>
                  <a:latin typeface="+mn-lt"/>
                </a:rPr>
                <a:t>Turbulencia</a:t>
              </a:r>
              <a:endParaRPr lang="en-US" sz="2800" b="1" dirty="0">
                <a:solidFill>
                  <a:schemeClr val="tx2"/>
                </a:solidFill>
                <a:latin typeface="+mn-lt"/>
              </a:endParaRPr>
            </a:p>
          </p:txBody>
        </p:sp>
        <p:sp>
          <p:nvSpPr>
            <p:cNvPr id="1742858" name="Text Box 10"/>
            <p:cNvSpPr txBox="1">
              <a:spLocks noChangeArrowheads="1"/>
            </p:cNvSpPr>
            <p:nvPr/>
          </p:nvSpPr>
          <p:spPr bwMode="auto">
            <a:xfrm>
              <a:off x="3356880" y="4554686"/>
              <a:ext cx="2020571" cy="534971"/>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2800" b="1" dirty="0" err="1" smtClean="0">
                  <a:solidFill>
                    <a:schemeClr val="tx2"/>
                  </a:solidFill>
                  <a:latin typeface="+mn-lt"/>
                </a:rPr>
                <a:t>Normalización</a:t>
              </a:r>
              <a:endParaRPr lang="en-US" sz="1400" b="1" dirty="0">
                <a:solidFill>
                  <a:schemeClr val="tx2"/>
                </a:solidFill>
                <a:latin typeface="+mn-lt"/>
              </a:endParaRPr>
            </a:p>
          </p:txBody>
        </p:sp>
        <p:sp>
          <p:nvSpPr>
            <p:cNvPr id="1742859" name="Text Box 11"/>
            <p:cNvSpPr txBox="1">
              <a:spLocks noChangeArrowheads="1"/>
            </p:cNvSpPr>
            <p:nvPr/>
          </p:nvSpPr>
          <p:spPr bwMode="auto">
            <a:xfrm>
              <a:off x="3754176" y="2227046"/>
              <a:ext cx="1705536" cy="534971"/>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sz="2800" b="1" dirty="0" err="1" smtClean="0">
                  <a:solidFill>
                    <a:schemeClr val="tx2"/>
                  </a:solidFill>
                  <a:latin typeface="+mn-lt"/>
                </a:rPr>
                <a:t>Desempeño</a:t>
              </a:r>
              <a:endParaRPr lang="en-US" sz="2800" b="1" dirty="0">
                <a:solidFill>
                  <a:schemeClr val="tx2"/>
                </a:solidFill>
                <a:latin typeface="+mn-lt"/>
              </a:endParaRPr>
            </a:p>
          </p:txBody>
        </p:sp>
        <p:sp>
          <p:nvSpPr>
            <p:cNvPr id="1742860" name="Text Box 12"/>
            <p:cNvSpPr txBox="1">
              <a:spLocks noChangeArrowheads="1"/>
            </p:cNvSpPr>
            <p:nvPr/>
          </p:nvSpPr>
          <p:spPr bwMode="auto">
            <a:xfrm>
              <a:off x="5816600" y="2708275"/>
              <a:ext cx="2376488" cy="1412444"/>
            </a:xfrm>
            <a:prstGeom prst="rect">
              <a:avLst/>
            </a:prstGeom>
            <a:noFill/>
            <a:ln w="12700" cap="sq">
              <a:noFill/>
              <a:miter lim="800000"/>
              <a:headEnd type="none" w="sm" len="sm"/>
              <a:tailEnd type="none" w="lg" len="med"/>
            </a:ln>
            <a:effectLst/>
          </p:spPr>
          <p:txBody>
            <a:bodyPr lIns="90000" tIns="46800" rIns="90000" bIns="46800">
              <a:spAutoFit/>
            </a:bodyPr>
            <a:lstStyle/>
            <a:p>
              <a:pPr algn="l" eaLnBrk="1" hangingPunct="1"/>
              <a:r>
                <a:rPr lang="en-GB" sz="1400" b="1" dirty="0" err="1" smtClean="0">
                  <a:latin typeface="+mn-lt"/>
                </a:rPr>
                <a:t>Ansiedad</a:t>
              </a:r>
              <a:r>
                <a:rPr lang="en-GB" sz="1400" b="1" dirty="0" smtClean="0">
                  <a:latin typeface="+mn-lt"/>
                </a:rPr>
                <a:t> </a:t>
              </a:r>
              <a:r>
                <a:rPr lang="en-GB" sz="1400" b="1" dirty="0" err="1" smtClean="0"/>
                <a:t>por</a:t>
              </a:r>
              <a:r>
                <a:rPr lang="en-GB" sz="1400" b="1" dirty="0" smtClean="0"/>
                <a:t> la </a:t>
              </a:r>
              <a:r>
                <a:rPr lang="en-GB" sz="1400" b="1" dirty="0" err="1" smtClean="0"/>
                <a:t>Identidad</a:t>
              </a:r>
              <a:r>
                <a:rPr lang="en-GB" sz="1400" b="1" dirty="0" smtClean="0"/>
                <a:t> </a:t>
              </a:r>
              <a:r>
                <a:rPr lang="en-GB" sz="1400" b="1" dirty="0" smtClean="0">
                  <a:latin typeface="+mn-lt"/>
                </a:rPr>
                <a:t>Personal e </a:t>
              </a:r>
              <a:r>
                <a:rPr lang="en-GB" sz="1400" b="1" dirty="0" err="1" smtClean="0">
                  <a:latin typeface="+mn-lt"/>
                </a:rPr>
                <a:t>Impresion</a:t>
              </a:r>
              <a:endParaRPr lang="en-GB" sz="1400" b="1" dirty="0">
                <a:latin typeface="+mn-lt"/>
              </a:endParaRPr>
            </a:p>
            <a:p>
              <a:pPr algn="l" eaLnBrk="1" hangingPunct="1"/>
              <a:endParaRPr lang="en-GB" sz="1400" b="1" dirty="0">
                <a:latin typeface="+mn-lt"/>
              </a:endParaRPr>
            </a:p>
            <a:p>
              <a:r>
                <a:rPr lang="en-GB" sz="1400" b="1" dirty="0" smtClean="0">
                  <a:solidFill>
                    <a:schemeClr val="accent5">
                      <a:lumMod val="50000"/>
                    </a:schemeClr>
                  </a:solidFill>
                </a:rPr>
                <a:t>El DP </a:t>
              </a:r>
              <a:r>
                <a:rPr lang="en-GB" sz="1400" b="1" dirty="0" err="1" smtClean="0">
                  <a:solidFill>
                    <a:schemeClr val="accent5">
                      <a:lumMod val="50000"/>
                    </a:schemeClr>
                  </a:solidFill>
                </a:rPr>
                <a:t>debe</a:t>
              </a:r>
              <a:r>
                <a:rPr lang="en-GB" sz="1400" b="1" dirty="0" smtClean="0">
                  <a:solidFill>
                    <a:schemeClr val="accent5">
                      <a:lumMod val="50000"/>
                    </a:schemeClr>
                  </a:solidFill>
                </a:rPr>
                <a:t> </a:t>
              </a:r>
              <a:r>
                <a:rPr lang="en-GB" sz="1400" b="1" dirty="0" err="1" smtClean="0">
                  <a:solidFill>
                    <a:schemeClr val="accent5">
                      <a:lumMod val="50000"/>
                    </a:schemeClr>
                  </a:solidFill>
                </a:rPr>
                <a:t>lograr</a:t>
              </a:r>
              <a:r>
                <a:rPr lang="en-GB" sz="1400" b="1" dirty="0" smtClean="0">
                  <a:solidFill>
                    <a:schemeClr val="accent5">
                      <a:lumMod val="50000"/>
                    </a:schemeClr>
                  </a:solidFill>
                </a:rPr>
                <a:t>:</a:t>
              </a:r>
              <a:endParaRPr lang="en-GB" sz="1400" b="1" dirty="0">
                <a:solidFill>
                  <a:schemeClr val="accent5">
                    <a:lumMod val="50000"/>
                  </a:schemeClr>
                </a:solidFill>
              </a:endParaRPr>
            </a:p>
            <a:p>
              <a:pPr algn="l" eaLnBrk="1" hangingPunct="1"/>
              <a:r>
                <a:rPr lang="en-GB" sz="1400" b="1" dirty="0">
                  <a:latin typeface="+mn-lt"/>
                </a:rPr>
                <a:t>Cohesion</a:t>
              </a:r>
            </a:p>
            <a:p>
              <a:pPr algn="l" eaLnBrk="1" hangingPunct="1"/>
              <a:r>
                <a:rPr lang="en-GB" sz="1400" b="1" dirty="0" err="1" smtClean="0">
                  <a:latin typeface="+mn-lt"/>
                </a:rPr>
                <a:t>Involucramiento</a:t>
              </a:r>
              <a:endParaRPr lang="en-US" sz="1400" b="1" dirty="0">
                <a:latin typeface="+mn-lt"/>
              </a:endParaRPr>
            </a:p>
          </p:txBody>
        </p:sp>
        <p:sp>
          <p:nvSpPr>
            <p:cNvPr id="1742861" name="Text Box 13"/>
            <p:cNvSpPr txBox="1">
              <a:spLocks noChangeArrowheads="1"/>
            </p:cNvSpPr>
            <p:nvPr/>
          </p:nvSpPr>
          <p:spPr bwMode="auto">
            <a:xfrm>
              <a:off x="5745163" y="5084763"/>
              <a:ext cx="2842782" cy="1193075"/>
            </a:xfrm>
            <a:prstGeom prst="rect">
              <a:avLst/>
            </a:prstGeom>
            <a:noFill/>
            <a:ln w="12700" cap="sq">
              <a:noFill/>
              <a:miter lim="800000"/>
              <a:headEnd type="none" w="sm" len="sm"/>
              <a:tailEnd type="none" w="lg" len="med"/>
            </a:ln>
            <a:effectLst/>
          </p:spPr>
          <p:txBody>
            <a:bodyPr wrap="square" lIns="90000" tIns="46800" rIns="90000" bIns="46800">
              <a:spAutoFit/>
            </a:bodyPr>
            <a:lstStyle/>
            <a:p>
              <a:pPr algn="l" eaLnBrk="1" hangingPunct="1"/>
              <a:r>
                <a:rPr lang="en-GB" sz="1400" b="1" dirty="0" err="1" smtClean="0">
                  <a:latin typeface="+mn-lt"/>
                </a:rPr>
                <a:t>Metas</a:t>
              </a:r>
              <a:r>
                <a:rPr lang="en-GB" sz="1400" b="1" dirty="0" smtClean="0">
                  <a:latin typeface="+mn-lt"/>
                </a:rPr>
                <a:t> </a:t>
              </a:r>
              <a:r>
                <a:rPr lang="en-GB" sz="1400" b="1" dirty="0" err="1" smtClean="0">
                  <a:latin typeface="+mn-lt"/>
                </a:rPr>
                <a:t>personales</a:t>
              </a:r>
              <a:r>
                <a:rPr lang="en-GB" sz="1400" b="1" dirty="0" smtClean="0">
                  <a:latin typeface="+mn-lt"/>
                </a:rPr>
                <a:t> en </a:t>
              </a:r>
              <a:r>
                <a:rPr lang="en-GB" sz="1400" b="1" dirty="0" err="1" smtClean="0">
                  <a:latin typeface="+mn-lt"/>
                </a:rPr>
                <a:t>conflicto</a:t>
              </a:r>
              <a:r>
                <a:rPr lang="en-GB" sz="1400" b="1" dirty="0" smtClean="0">
                  <a:latin typeface="+mn-lt"/>
                </a:rPr>
                <a:t>. </a:t>
              </a:r>
              <a:r>
                <a:rPr lang="en-GB" sz="1400" b="1" dirty="0" err="1" smtClean="0">
                  <a:latin typeface="+mn-lt"/>
                </a:rPr>
                <a:t>Hostilidad</a:t>
              </a:r>
              <a:endParaRPr lang="en-GB" sz="1400" b="1" dirty="0">
                <a:latin typeface="+mn-lt"/>
              </a:endParaRPr>
            </a:p>
            <a:p>
              <a:pPr algn="l" eaLnBrk="1" hangingPunct="1"/>
              <a:endParaRPr lang="en-GB" sz="1400" b="1" dirty="0">
                <a:latin typeface="+mn-lt"/>
              </a:endParaRPr>
            </a:p>
            <a:p>
              <a:r>
                <a:rPr lang="en-GB" sz="1400" b="1" dirty="0" smtClean="0">
                  <a:solidFill>
                    <a:srgbClr val="FF0000"/>
                  </a:solidFill>
                </a:rPr>
                <a:t>El DP </a:t>
              </a:r>
              <a:r>
                <a:rPr lang="en-GB" sz="1400" b="1" dirty="0" err="1" smtClean="0">
                  <a:solidFill>
                    <a:srgbClr val="FF0000"/>
                  </a:solidFill>
                </a:rPr>
                <a:t>debe</a:t>
              </a:r>
              <a:r>
                <a:rPr lang="en-GB" sz="1400" b="1" dirty="0" smtClean="0">
                  <a:solidFill>
                    <a:srgbClr val="FF0000"/>
                  </a:solidFill>
                </a:rPr>
                <a:t> </a:t>
              </a:r>
              <a:r>
                <a:rPr lang="en-GB" sz="1400" b="1" dirty="0" err="1" smtClean="0">
                  <a:solidFill>
                    <a:srgbClr val="FF0000"/>
                  </a:solidFill>
                </a:rPr>
                <a:t>lograr</a:t>
              </a:r>
              <a:r>
                <a:rPr lang="en-GB" sz="1400" b="1" dirty="0" smtClean="0">
                  <a:solidFill>
                    <a:srgbClr val="FF0000"/>
                  </a:solidFill>
                </a:rPr>
                <a:t>:</a:t>
              </a:r>
              <a:endParaRPr lang="en-GB" sz="1400" b="1" dirty="0">
                <a:solidFill>
                  <a:srgbClr val="FF0000"/>
                </a:solidFill>
                <a:latin typeface="+mn-lt"/>
              </a:endParaRPr>
            </a:p>
            <a:p>
              <a:pPr algn="l" eaLnBrk="1" hangingPunct="1"/>
              <a:r>
                <a:rPr lang="en-GB" sz="1400" b="1" dirty="0" err="1" smtClean="0">
                  <a:latin typeface="+mn-lt"/>
                </a:rPr>
                <a:t>Dirección</a:t>
              </a:r>
              <a:r>
                <a:rPr lang="en-GB" sz="1400" b="1" dirty="0" smtClean="0">
                  <a:latin typeface="+mn-lt"/>
                </a:rPr>
                <a:t> del </a:t>
              </a:r>
              <a:r>
                <a:rPr lang="en-GB" sz="1400" b="1" dirty="0" err="1" smtClean="0">
                  <a:latin typeface="+mn-lt"/>
                </a:rPr>
                <a:t>Grupo</a:t>
              </a:r>
              <a:endParaRPr lang="en-GB" sz="1400" b="1" dirty="0">
                <a:latin typeface="+mn-lt"/>
              </a:endParaRPr>
            </a:p>
            <a:p>
              <a:pPr algn="l" eaLnBrk="1" hangingPunct="1"/>
              <a:r>
                <a:rPr lang="en-GB" sz="1400" b="1" dirty="0" err="1" smtClean="0">
                  <a:latin typeface="+mn-lt"/>
                </a:rPr>
                <a:t>Resolución</a:t>
              </a:r>
              <a:r>
                <a:rPr lang="en-GB" sz="1400" b="1" dirty="0" smtClean="0">
                  <a:latin typeface="+mn-lt"/>
                </a:rPr>
                <a:t> de </a:t>
              </a:r>
              <a:r>
                <a:rPr lang="en-GB" sz="1400" b="1" dirty="0" err="1" smtClean="0">
                  <a:latin typeface="+mn-lt"/>
                </a:rPr>
                <a:t>Conflicto</a:t>
              </a:r>
              <a:endParaRPr lang="en-US" sz="1400" b="1" dirty="0">
                <a:latin typeface="+mn-lt"/>
              </a:endParaRPr>
            </a:p>
          </p:txBody>
        </p:sp>
        <p:sp>
          <p:nvSpPr>
            <p:cNvPr id="1742862" name="Text Box 14"/>
            <p:cNvSpPr txBox="1">
              <a:spLocks noChangeArrowheads="1"/>
            </p:cNvSpPr>
            <p:nvPr/>
          </p:nvSpPr>
          <p:spPr bwMode="auto">
            <a:xfrm>
              <a:off x="2432050" y="5084763"/>
              <a:ext cx="2657475" cy="1412444"/>
            </a:xfrm>
            <a:prstGeom prst="rect">
              <a:avLst/>
            </a:prstGeom>
            <a:noFill/>
            <a:ln w="12700" cap="sq">
              <a:noFill/>
              <a:miter lim="800000"/>
              <a:headEnd type="none" w="sm" len="sm"/>
              <a:tailEnd type="none" w="lg" len="med"/>
            </a:ln>
            <a:effectLst/>
          </p:spPr>
          <p:txBody>
            <a:bodyPr lIns="90000" tIns="46800" rIns="90000" bIns="46800">
              <a:spAutoFit/>
            </a:bodyPr>
            <a:lstStyle/>
            <a:p>
              <a:pPr algn="r" eaLnBrk="1" hangingPunct="1"/>
              <a:r>
                <a:rPr lang="en-GB" sz="1400" b="1" dirty="0" err="1" smtClean="0">
                  <a:latin typeface="+mn-lt"/>
                </a:rPr>
                <a:t>Desarrollo</a:t>
              </a:r>
              <a:r>
                <a:rPr lang="en-GB" sz="1400" b="1" dirty="0" smtClean="0">
                  <a:latin typeface="+mn-lt"/>
                </a:rPr>
                <a:t> de </a:t>
              </a:r>
              <a:r>
                <a:rPr lang="en-GB" sz="1400" b="1" dirty="0" err="1" smtClean="0">
                  <a:latin typeface="+mn-lt"/>
                </a:rPr>
                <a:t>modos</a:t>
              </a:r>
              <a:r>
                <a:rPr lang="en-GB" sz="1400" b="1" dirty="0" smtClean="0">
                  <a:latin typeface="+mn-lt"/>
                </a:rPr>
                <a:t> de </a:t>
              </a:r>
              <a:r>
                <a:rPr lang="en-GB" sz="1400" b="1" dirty="0" err="1" smtClean="0">
                  <a:latin typeface="+mn-lt"/>
                </a:rPr>
                <a:t>trabajar</a:t>
              </a:r>
              <a:r>
                <a:rPr lang="en-GB" sz="1400" b="1" dirty="0" smtClean="0">
                  <a:latin typeface="+mn-lt"/>
                </a:rPr>
                <a:t> </a:t>
              </a:r>
              <a:r>
                <a:rPr lang="en-GB" sz="1400" b="1" dirty="0" err="1" smtClean="0">
                  <a:latin typeface="+mn-lt"/>
                </a:rPr>
                <a:t>juntos</a:t>
              </a:r>
              <a:endParaRPr lang="en-GB" sz="1400" b="1" dirty="0">
                <a:latin typeface="+mn-lt"/>
              </a:endParaRPr>
            </a:p>
            <a:p>
              <a:pPr algn="r" eaLnBrk="1" hangingPunct="1"/>
              <a:endParaRPr lang="en-GB" sz="1400" b="1" dirty="0">
                <a:latin typeface="+mn-lt"/>
              </a:endParaRPr>
            </a:p>
            <a:p>
              <a:pPr algn="r" eaLnBrk="1" hangingPunct="1"/>
              <a:r>
                <a:rPr lang="en-GB" sz="1400" b="1" dirty="0" smtClean="0">
                  <a:solidFill>
                    <a:schemeClr val="accent5">
                      <a:lumMod val="50000"/>
                    </a:schemeClr>
                  </a:solidFill>
                  <a:latin typeface="+mn-lt"/>
                </a:rPr>
                <a:t>El DP </a:t>
              </a:r>
              <a:r>
                <a:rPr lang="en-GB" sz="1400" b="1" dirty="0" err="1" smtClean="0">
                  <a:solidFill>
                    <a:schemeClr val="accent5">
                      <a:lumMod val="50000"/>
                    </a:schemeClr>
                  </a:solidFill>
                  <a:latin typeface="+mn-lt"/>
                </a:rPr>
                <a:t>debe</a:t>
              </a:r>
              <a:r>
                <a:rPr lang="en-GB" sz="1400" b="1" dirty="0" smtClean="0">
                  <a:solidFill>
                    <a:schemeClr val="accent5">
                      <a:lumMod val="50000"/>
                    </a:schemeClr>
                  </a:solidFill>
                  <a:latin typeface="+mn-lt"/>
                </a:rPr>
                <a:t> </a:t>
              </a:r>
              <a:r>
                <a:rPr lang="en-GB" sz="1400" b="1" dirty="0" err="1" smtClean="0">
                  <a:solidFill>
                    <a:schemeClr val="accent5">
                      <a:lumMod val="50000"/>
                    </a:schemeClr>
                  </a:solidFill>
                  <a:latin typeface="+mn-lt"/>
                </a:rPr>
                <a:t>lograr</a:t>
              </a:r>
              <a:r>
                <a:rPr lang="en-GB" sz="1400" b="1" dirty="0" smtClean="0">
                  <a:solidFill>
                    <a:schemeClr val="accent5">
                      <a:lumMod val="50000"/>
                    </a:schemeClr>
                  </a:solidFill>
                  <a:latin typeface="+mn-lt"/>
                </a:rPr>
                <a:t>:</a:t>
              </a:r>
              <a:endParaRPr lang="en-GB" sz="1400" b="1" dirty="0">
                <a:solidFill>
                  <a:schemeClr val="accent5">
                    <a:lumMod val="50000"/>
                  </a:schemeClr>
                </a:solidFill>
                <a:latin typeface="+mn-lt"/>
              </a:endParaRPr>
            </a:p>
            <a:p>
              <a:pPr algn="r" eaLnBrk="1" hangingPunct="1"/>
              <a:r>
                <a:rPr lang="en-GB" sz="1400" b="1" dirty="0">
                  <a:latin typeface="+mn-lt"/>
                </a:rPr>
                <a:t>Roles, </a:t>
              </a:r>
              <a:r>
                <a:rPr lang="en-GB" sz="1400" b="1" dirty="0" err="1" smtClean="0">
                  <a:latin typeface="+mn-lt"/>
                </a:rPr>
                <a:t>Responsibilidades</a:t>
              </a:r>
              <a:r>
                <a:rPr lang="en-GB" sz="1400" b="1" dirty="0" smtClean="0">
                  <a:latin typeface="+mn-lt"/>
                </a:rPr>
                <a:t>, Planes y </a:t>
              </a:r>
              <a:r>
                <a:rPr lang="en-GB" sz="1400" b="1" dirty="0" err="1" smtClean="0">
                  <a:latin typeface="+mn-lt"/>
                </a:rPr>
                <a:t>Reglas</a:t>
              </a:r>
              <a:endParaRPr lang="en-US" sz="1400" b="1" dirty="0">
                <a:latin typeface="+mn-lt"/>
              </a:endParaRPr>
            </a:p>
          </p:txBody>
        </p:sp>
        <p:sp>
          <p:nvSpPr>
            <p:cNvPr id="1742863" name="Text Box 15"/>
            <p:cNvSpPr txBox="1">
              <a:spLocks noChangeArrowheads="1"/>
            </p:cNvSpPr>
            <p:nvPr/>
          </p:nvSpPr>
          <p:spPr bwMode="auto">
            <a:xfrm>
              <a:off x="2792413" y="2708275"/>
              <a:ext cx="2225675" cy="1412444"/>
            </a:xfrm>
            <a:prstGeom prst="rect">
              <a:avLst/>
            </a:prstGeom>
            <a:noFill/>
            <a:ln w="12700" cap="sq">
              <a:noFill/>
              <a:miter lim="800000"/>
              <a:headEnd type="none" w="sm" len="sm"/>
              <a:tailEnd type="none" w="lg" len="med"/>
            </a:ln>
            <a:effectLst/>
          </p:spPr>
          <p:txBody>
            <a:bodyPr lIns="90000" tIns="46800" rIns="90000" bIns="46800">
              <a:spAutoFit/>
            </a:bodyPr>
            <a:lstStyle/>
            <a:p>
              <a:pPr algn="r" eaLnBrk="1" hangingPunct="1"/>
              <a:r>
                <a:rPr lang="en-GB" sz="1400" b="1" dirty="0" err="1" smtClean="0">
                  <a:latin typeface="+mn-lt"/>
                </a:rPr>
                <a:t>Haciendo</a:t>
              </a:r>
              <a:r>
                <a:rPr lang="en-GB" sz="1400" b="1" dirty="0" smtClean="0">
                  <a:latin typeface="+mn-lt"/>
                </a:rPr>
                <a:t> el </a:t>
              </a:r>
              <a:r>
                <a:rPr lang="en-GB" sz="1400" b="1" dirty="0" err="1" smtClean="0">
                  <a:latin typeface="+mn-lt"/>
                </a:rPr>
                <a:t>trabajo</a:t>
              </a:r>
              <a:r>
                <a:rPr lang="en-GB" sz="1400" b="1" dirty="0" smtClean="0">
                  <a:latin typeface="+mn-lt"/>
                </a:rPr>
                <a:t>, </a:t>
              </a:r>
              <a:r>
                <a:rPr lang="en-GB" sz="1400" b="1" dirty="0" err="1" smtClean="0">
                  <a:latin typeface="+mn-lt"/>
                </a:rPr>
                <a:t>produciendo</a:t>
              </a:r>
              <a:r>
                <a:rPr lang="en-GB" sz="1400" b="1" dirty="0" smtClean="0">
                  <a:latin typeface="+mn-lt"/>
                </a:rPr>
                <a:t> </a:t>
              </a:r>
              <a:r>
                <a:rPr lang="en-GB" sz="1400" b="1" dirty="0" err="1" smtClean="0">
                  <a:latin typeface="+mn-lt"/>
                </a:rPr>
                <a:t>resultados</a:t>
              </a:r>
              <a:endParaRPr lang="en-GB" sz="1400" b="1" dirty="0">
                <a:latin typeface="+mn-lt"/>
              </a:endParaRPr>
            </a:p>
            <a:p>
              <a:pPr algn="r" eaLnBrk="1" hangingPunct="1"/>
              <a:endParaRPr lang="en-GB" sz="1400" b="1" dirty="0">
                <a:latin typeface="+mn-lt"/>
              </a:endParaRPr>
            </a:p>
            <a:p>
              <a:pPr algn="r"/>
              <a:r>
                <a:rPr lang="en-GB" sz="1400" b="1" dirty="0" smtClean="0">
                  <a:solidFill>
                    <a:schemeClr val="accent5">
                      <a:lumMod val="50000"/>
                    </a:schemeClr>
                  </a:solidFill>
                </a:rPr>
                <a:t>El DP </a:t>
              </a:r>
              <a:r>
                <a:rPr lang="en-GB" sz="1400" b="1" dirty="0" err="1" smtClean="0">
                  <a:solidFill>
                    <a:schemeClr val="accent5">
                      <a:lumMod val="50000"/>
                    </a:schemeClr>
                  </a:solidFill>
                </a:rPr>
                <a:t>debe</a:t>
              </a:r>
              <a:r>
                <a:rPr lang="en-GB" sz="1400" b="1" dirty="0" smtClean="0">
                  <a:solidFill>
                    <a:schemeClr val="accent5">
                      <a:lumMod val="50000"/>
                    </a:schemeClr>
                  </a:solidFill>
                </a:rPr>
                <a:t> </a:t>
              </a:r>
              <a:r>
                <a:rPr lang="en-GB" sz="1400" b="1" dirty="0" err="1" smtClean="0">
                  <a:solidFill>
                    <a:schemeClr val="accent5">
                      <a:lumMod val="50000"/>
                    </a:schemeClr>
                  </a:solidFill>
                </a:rPr>
                <a:t>lograr</a:t>
              </a:r>
              <a:r>
                <a:rPr lang="en-GB" sz="1400" b="1" dirty="0" smtClean="0">
                  <a:solidFill>
                    <a:schemeClr val="accent5">
                      <a:lumMod val="50000"/>
                    </a:schemeClr>
                  </a:solidFill>
                </a:rPr>
                <a:t>:</a:t>
              </a:r>
              <a:endParaRPr lang="en-GB" sz="1400" b="1" dirty="0">
                <a:solidFill>
                  <a:schemeClr val="accent5">
                    <a:lumMod val="50000"/>
                  </a:schemeClr>
                </a:solidFill>
              </a:endParaRPr>
            </a:p>
            <a:p>
              <a:pPr algn="r" eaLnBrk="1" hangingPunct="1"/>
              <a:r>
                <a:rPr lang="en-GB" sz="1400" b="1" dirty="0" err="1" smtClean="0">
                  <a:latin typeface="+mn-lt"/>
                </a:rPr>
                <a:t>Desempeño</a:t>
              </a:r>
              <a:endParaRPr lang="en-GB" sz="1400" b="1" dirty="0">
                <a:latin typeface="+mn-lt"/>
              </a:endParaRPr>
            </a:p>
            <a:p>
              <a:pPr algn="r" eaLnBrk="1" hangingPunct="1"/>
              <a:r>
                <a:rPr lang="en-GB" sz="1400" b="1" dirty="0">
                  <a:latin typeface="+mn-lt"/>
                </a:rPr>
                <a:t>C</a:t>
              </a:r>
              <a:r>
                <a:rPr lang="en-GB" sz="1400" b="1" dirty="0" smtClean="0">
                  <a:latin typeface="+mn-lt"/>
                </a:rPr>
                <a:t>ontrol y </a:t>
              </a:r>
              <a:r>
                <a:rPr lang="en-GB" sz="1400" b="1" dirty="0" err="1" smtClean="0">
                  <a:latin typeface="+mn-lt"/>
                </a:rPr>
                <a:t>Coordinación</a:t>
              </a:r>
              <a:endParaRPr lang="en-US" sz="1400" b="1" dirty="0">
                <a:latin typeface="+mn-lt"/>
              </a:endParaRPr>
            </a:p>
          </p:txBody>
        </p:sp>
        <p:sp>
          <p:nvSpPr>
            <p:cNvPr id="1742864" name="Arc 16"/>
            <p:cNvSpPr>
              <a:spLocks/>
            </p:cNvSpPr>
            <p:nvPr/>
          </p:nvSpPr>
          <p:spPr bwMode="auto">
            <a:xfrm rot="17030620">
              <a:off x="3527426" y="1543050"/>
              <a:ext cx="2138362" cy="2598737"/>
            </a:xfrm>
            <a:custGeom>
              <a:avLst/>
              <a:gdLst>
                <a:gd name="G0" fmla="+- 0 0 0"/>
                <a:gd name="G1" fmla="+- 20660 0 0"/>
                <a:gd name="G2" fmla="+- 21600 0 0"/>
                <a:gd name="T0" fmla="*/ 6303 w 20609"/>
                <a:gd name="T1" fmla="*/ 0 h 20660"/>
                <a:gd name="T2" fmla="*/ 20609 w 20609"/>
                <a:gd name="T3" fmla="*/ 14194 h 20660"/>
                <a:gd name="T4" fmla="*/ 0 w 20609"/>
                <a:gd name="T5" fmla="*/ 20660 h 20660"/>
              </a:gdLst>
              <a:ahLst/>
              <a:cxnLst>
                <a:cxn ang="0">
                  <a:pos x="T0" y="T1"/>
                </a:cxn>
                <a:cxn ang="0">
                  <a:pos x="T2" y="T3"/>
                </a:cxn>
                <a:cxn ang="0">
                  <a:pos x="T4" y="T5"/>
                </a:cxn>
              </a:cxnLst>
              <a:rect l="0" t="0" r="r" b="b"/>
              <a:pathLst>
                <a:path w="20609" h="20660" fill="none" extrusionOk="0">
                  <a:moveTo>
                    <a:pt x="6302" y="0"/>
                  </a:moveTo>
                  <a:cubicBezTo>
                    <a:pt x="13121" y="2080"/>
                    <a:pt x="18475" y="7391"/>
                    <a:pt x="20609" y="14193"/>
                  </a:cubicBezTo>
                </a:path>
                <a:path w="20609" h="20660" stroke="0" extrusionOk="0">
                  <a:moveTo>
                    <a:pt x="6302" y="0"/>
                  </a:moveTo>
                  <a:cubicBezTo>
                    <a:pt x="13121" y="2080"/>
                    <a:pt x="18475" y="7391"/>
                    <a:pt x="20609" y="14193"/>
                  </a:cubicBezTo>
                  <a:lnTo>
                    <a:pt x="0" y="20660"/>
                  </a:lnTo>
                  <a:close/>
                </a:path>
              </a:pathLst>
            </a:custGeom>
            <a:noFill/>
            <a:ln w="12700" cap="sq">
              <a:solidFill>
                <a:schemeClr val="tx1"/>
              </a:solidFill>
              <a:round/>
              <a:headEnd type="none" w="sm" len="sm"/>
              <a:tailEnd type="triangle" w="lg" len="med"/>
            </a:ln>
            <a:effectLst/>
          </p:spPr>
          <p:txBody>
            <a:bodyPr wrap="none" lIns="90000" tIns="46800" rIns="90000" bIns="46800" anchor="ctr"/>
            <a:lstStyle/>
            <a:p>
              <a:endParaRPr lang="en-US" sz="1400" dirty="0">
                <a:latin typeface="+mn-lt"/>
              </a:endParaRPr>
            </a:p>
          </p:txBody>
        </p:sp>
        <p:grpSp>
          <p:nvGrpSpPr>
            <p:cNvPr id="3" name="Group 17"/>
            <p:cNvGrpSpPr>
              <a:grpSpLocks/>
            </p:cNvGrpSpPr>
            <p:nvPr/>
          </p:nvGrpSpPr>
          <p:grpSpPr bwMode="auto">
            <a:xfrm>
              <a:off x="4592639" y="908050"/>
              <a:ext cx="852238" cy="914400"/>
              <a:chOff x="2893" y="572"/>
              <a:chExt cx="536" cy="576"/>
            </a:xfrm>
          </p:grpSpPr>
          <p:sp>
            <p:nvSpPr>
              <p:cNvPr id="1742866" name="Rectangle 18"/>
              <p:cNvSpPr>
                <a:spLocks noChangeArrowheads="1"/>
              </p:cNvSpPr>
              <p:nvPr/>
            </p:nvSpPr>
            <p:spPr bwMode="auto">
              <a:xfrm>
                <a:off x="3120" y="890"/>
                <a:ext cx="309" cy="138"/>
              </a:xfrm>
              <a:prstGeom prst="rect">
                <a:avLst/>
              </a:prstGeom>
              <a:noFill/>
              <a:ln w="9525">
                <a:noFill/>
                <a:miter lim="800000"/>
                <a:headEnd/>
                <a:tailEnd/>
              </a:ln>
            </p:spPr>
            <p:txBody>
              <a:bodyPr wrap="none" lIns="0" tIns="0" rIns="0" bIns="0">
                <a:spAutoFit/>
              </a:bodyPr>
              <a:lstStyle/>
              <a:p>
                <a:pPr algn="l" eaLnBrk="1" hangingPunct="1"/>
                <a:r>
                  <a:rPr lang="en-US" sz="1400" b="1" dirty="0" err="1" smtClean="0">
                    <a:solidFill>
                      <a:schemeClr val="tx2"/>
                    </a:solidFill>
                    <a:latin typeface="+mn-lt"/>
                  </a:rPr>
                  <a:t>Cambio</a:t>
                </a:r>
                <a:endParaRPr lang="en-US" sz="1400" dirty="0">
                  <a:solidFill>
                    <a:schemeClr val="tx2"/>
                  </a:solidFill>
                  <a:latin typeface="+mn-lt"/>
                </a:endParaRPr>
              </a:p>
            </p:txBody>
          </p:sp>
          <p:sp>
            <p:nvSpPr>
              <p:cNvPr id="1742867" name="Arc 19"/>
              <p:cNvSpPr>
                <a:spLocks/>
              </p:cNvSpPr>
              <p:nvPr/>
            </p:nvSpPr>
            <p:spPr bwMode="auto">
              <a:xfrm rot="5400000" flipV="1">
                <a:off x="2832" y="633"/>
                <a:ext cx="576" cy="453"/>
              </a:xfrm>
              <a:custGeom>
                <a:avLst/>
                <a:gdLst>
                  <a:gd name="G0" fmla="+- 0 0 0"/>
                  <a:gd name="G1" fmla="+- 17005 0 0"/>
                  <a:gd name="G2" fmla="+- 21600 0 0"/>
                  <a:gd name="T0" fmla="*/ 13319 w 21600"/>
                  <a:gd name="T1" fmla="*/ 0 h 17005"/>
                  <a:gd name="T2" fmla="*/ 21600 w 21600"/>
                  <a:gd name="T3" fmla="*/ 17005 h 17005"/>
                  <a:gd name="T4" fmla="*/ 0 w 21600"/>
                  <a:gd name="T5" fmla="*/ 17005 h 17005"/>
                </a:gdLst>
                <a:ahLst/>
                <a:cxnLst>
                  <a:cxn ang="0">
                    <a:pos x="T0" y="T1"/>
                  </a:cxn>
                  <a:cxn ang="0">
                    <a:pos x="T2" y="T3"/>
                  </a:cxn>
                  <a:cxn ang="0">
                    <a:pos x="T4" y="T5"/>
                  </a:cxn>
                </a:cxnLst>
                <a:rect l="0" t="0" r="r" b="b"/>
                <a:pathLst>
                  <a:path w="21600" h="17005" fill="none" extrusionOk="0">
                    <a:moveTo>
                      <a:pt x="13318" y="0"/>
                    </a:moveTo>
                    <a:cubicBezTo>
                      <a:pt x="18546" y="4094"/>
                      <a:pt x="21600" y="10365"/>
                      <a:pt x="21600" y="17005"/>
                    </a:cubicBezTo>
                  </a:path>
                  <a:path w="21600" h="17005" stroke="0" extrusionOk="0">
                    <a:moveTo>
                      <a:pt x="13318" y="0"/>
                    </a:moveTo>
                    <a:cubicBezTo>
                      <a:pt x="18546" y="4094"/>
                      <a:pt x="21600" y="10365"/>
                      <a:pt x="21600" y="17005"/>
                    </a:cubicBezTo>
                    <a:lnTo>
                      <a:pt x="0" y="17005"/>
                    </a:lnTo>
                    <a:close/>
                  </a:path>
                </a:pathLst>
              </a:custGeom>
              <a:noFill/>
              <a:ln w="12700" cap="sq">
                <a:solidFill>
                  <a:schemeClr val="tx1"/>
                </a:solidFill>
                <a:round/>
                <a:headEnd type="none" w="sm" len="sm"/>
                <a:tailEnd type="triangle" w="lg" len="med"/>
              </a:ln>
              <a:effectLst/>
            </p:spPr>
            <p:txBody>
              <a:bodyPr wrap="none" lIns="90000" tIns="46800" rIns="90000" bIns="46800" anchor="ctr"/>
              <a:lstStyle/>
              <a:p>
                <a:endParaRPr lang="en-US" sz="1400" dirty="0">
                  <a:latin typeface="+mn-lt"/>
                </a:endParaRPr>
              </a:p>
            </p:txBody>
          </p:sp>
        </p:grpSp>
        <p:grpSp>
          <p:nvGrpSpPr>
            <p:cNvPr id="4" name="Group 20"/>
            <p:cNvGrpSpPr>
              <a:grpSpLocks/>
            </p:cNvGrpSpPr>
            <p:nvPr/>
          </p:nvGrpSpPr>
          <p:grpSpPr bwMode="auto">
            <a:xfrm>
              <a:off x="2557468" y="1412875"/>
              <a:ext cx="1587504" cy="950913"/>
              <a:chOff x="1611" y="890"/>
              <a:chExt cx="1000" cy="599"/>
            </a:xfrm>
          </p:grpSpPr>
          <p:sp>
            <p:nvSpPr>
              <p:cNvPr id="1742869" name="Rectangle 21"/>
              <p:cNvSpPr>
                <a:spLocks noChangeArrowheads="1"/>
              </p:cNvSpPr>
              <p:nvPr/>
            </p:nvSpPr>
            <p:spPr bwMode="auto">
              <a:xfrm>
                <a:off x="1611" y="1314"/>
                <a:ext cx="769" cy="175"/>
              </a:xfrm>
              <a:prstGeom prst="rect">
                <a:avLst/>
              </a:prstGeom>
              <a:noFill/>
              <a:ln w="9525">
                <a:noFill/>
                <a:miter lim="800000"/>
                <a:headEnd/>
                <a:tailEnd/>
              </a:ln>
            </p:spPr>
            <p:txBody>
              <a:bodyPr/>
              <a:lstStyle/>
              <a:p>
                <a:endParaRPr lang="en-US" sz="1050" dirty="0">
                  <a:latin typeface="+mn-lt"/>
                </a:endParaRPr>
              </a:p>
            </p:txBody>
          </p:sp>
          <p:sp>
            <p:nvSpPr>
              <p:cNvPr id="1742870" name="Rectangle 22"/>
              <p:cNvSpPr>
                <a:spLocks noChangeArrowheads="1"/>
              </p:cNvSpPr>
              <p:nvPr/>
            </p:nvSpPr>
            <p:spPr bwMode="auto">
              <a:xfrm>
                <a:off x="1850" y="1071"/>
                <a:ext cx="427" cy="138"/>
              </a:xfrm>
              <a:prstGeom prst="rect">
                <a:avLst/>
              </a:prstGeom>
              <a:noFill/>
              <a:ln w="9525">
                <a:noFill/>
                <a:miter lim="800000"/>
                <a:headEnd/>
                <a:tailEnd/>
              </a:ln>
            </p:spPr>
            <p:txBody>
              <a:bodyPr wrap="none" lIns="0" tIns="0" rIns="0" bIns="0">
                <a:spAutoFit/>
              </a:bodyPr>
              <a:lstStyle/>
              <a:p>
                <a:pPr algn="l" eaLnBrk="1" hangingPunct="1"/>
                <a:r>
                  <a:rPr lang="en-US" sz="1400" b="1" dirty="0" err="1" smtClean="0">
                    <a:solidFill>
                      <a:schemeClr val="tx2"/>
                    </a:solidFill>
                    <a:latin typeface="+mn-lt"/>
                  </a:rPr>
                  <a:t>Disolución</a:t>
                </a:r>
                <a:endParaRPr lang="en-US" sz="1400" dirty="0">
                  <a:solidFill>
                    <a:schemeClr val="tx2"/>
                  </a:solidFill>
                  <a:latin typeface="+mn-lt"/>
                </a:endParaRPr>
              </a:p>
            </p:txBody>
          </p:sp>
          <p:sp>
            <p:nvSpPr>
              <p:cNvPr id="1742871" name="Rectangle 23"/>
              <p:cNvSpPr>
                <a:spLocks noChangeArrowheads="1"/>
              </p:cNvSpPr>
              <p:nvPr/>
            </p:nvSpPr>
            <p:spPr bwMode="auto">
              <a:xfrm>
                <a:off x="1714" y="890"/>
                <a:ext cx="897" cy="138"/>
              </a:xfrm>
              <a:prstGeom prst="rect">
                <a:avLst/>
              </a:prstGeom>
              <a:noFill/>
              <a:ln w="9525">
                <a:noFill/>
                <a:miter lim="800000"/>
                <a:headEnd/>
                <a:tailEnd/>
              </a:ln>
            </p:spPr>
            <p:txBody>
              <a:bodyPr wrap="none" lIns="0" tIns="0" rIns="0" bIns="0">
                <a:spAutoFit/>
              </a:bodyPr>
              <a:lstStyle/>
              <a:p>
                <a:pPr algn="l" eaLnBrk="1" hangingPunct="1"/>
                <a:r>
                  <a:rPr lang="en-US" sz="1400" b="1" dirty="0" smtClean="0">
                    <a:solidFill>
                      <a:srgbClr val="000000"/>
                    </a:solidFill>
                    <a:latin typeface="+mn-lt"/>
                  </a:rPr>
                  <a:t>Tel </a:t>
                </a:r>
                <a:r>
                  <a:rPr lang="en-US" sz="1400" b="1" dirty="0" err="1" smtClean="0">
                    <a:solidFill>
                      <a:srgbClr val="000000"/>
                    </a:solidFill>
                    <a:latin typeface="+mn-lt"/>
                  </a:rPr>
                  <a:t>Equipo</a:t>
                </a:r>
                <a:r>
                  <a:rPr lang="en-US" sz="1400" b="1" dirty="0" smtClean="0">
                    <a:solidFill>
                      <a:srgbClr val="000000"/>
                    </a:solidFill>
                    <a:latin typeface="+mn-lt"/>
                  </a:rPr>
                  <a:t> se </a:t>
                </a:r>
                <a:r>
                  <a:rPr lang="en-US" sz="1400" b="1" dirty="0" err="1" smtClean="0">
                    <a:solidFill>
                      <a:srgbClr val="000000"/>
                    </a:solidFill>
                    <a:latin typeface="+mn-lt"/>
                  </a:rPr>
                  <a:t>Disuelve</a:t>
                </a:r>
                <a:endParaRPr lang="en-US" sz="1400" b="1" dirty="0">
                  <a:latin typeface="+mn-lt"/>
                </a:endParaRPr>
              </a:p>
            </p:txBody>
          </p:sp>
          <p:sp>
            <p:nvSpPr>
              <p:cNvPr id="1742872" name="Arc 24"/>
              <p:cNvSpPr>
                <a:spLocks/>
              </p:cNvSpPr>
              <p:nvPr/>
            </p:nvSpPr>
            <p:spPr bwMode="auto">
              <a:xfrm flipV="1">
                <a:off x="2031" y="1026"/>
                <a:ext cx="576" cy="453"/>
              </a:xfrm>
              <a:custGeom>
                <a:avLst/>
                <a:gdLst>
                  <a:gd name="G0" fmla="+- 0 0 0"/>
                  <a:gd name="G1" fmla="+- 17005 0 0"/>
                  <a:gd name="G2" fmla="+- 21600 0 0"/>
                  <a:gd name="T0" fmla="*/ 13319 w 21600"/>
                  <a:gd name="T1" fmla="*/ 0 h 17005"/>
                  <a:gd name="T2" fmla="*/ 21600 w 21600"/>
                  <a:gd name="T3" fmla="*/ 17005 h 17005"/>
                  <a:gd name="T4" fmla="*/ 0 w 21600"/>
                  <a:gd name="T5" fmla="*/ 17005 h 17005"/>
                </a:gdLst>
                <a:ahLst/>
                <a:cxnLst>
                  <a:cxn ang="0">
                    <a:pos x="T0" y="T1"/>
                  </a:cxn>
                  <a:cxn ang="0">
                    <a:pos x="T2" y="T3"/>
                  </a:cxn>
                  <a:cxn ang="0">
                    <a:pos x="T4" y="T5"/>
                  </a:cxn>
                </a:cxnLst>
                <a:rect l="0" t="0" r="r" b="b"/>
                <a:pathLst>
                  <a:path w="21600" h="17005" fill="none" extrusionOk="0">
                    <a:moveTo>
                      <a:pt x="13318" y="0"/>
                    </a:moveTo>
                    <a:cubicBezTo>
                      <a:pt x="18546" y="4094"/>
                      <a:pt x="21600" y="10365"/>
                      <a:pt x="21600" y="17005"/>
                    </a:cubicBezTo>
                  </a:path>
                  <a:path w="21600" h="17005" stroke="0" extrusionOk="0">
                    <a:moveTo>
                      <a:pt x="13318" y="0"/>
                    </a:moveTo>
                    <a:cubicBezTo>
                      <a:pt x="18546" y="4094"/>
                      <a:pt x="21600" y="10365"/>
                      <a:pt x="21600" y="17005"/>
                    </a:cubicBezTo>
                    <a:lnTo>
                      <a:pt x="0" y="17005"/>
                    </a:lnTo>
                    <a:close/>
                  </a:path>
                </a:pathLst>
              </a:custGeom>
              <a:noFill/>
              <a:ln w="12700" cap="sq">
                <a:solidFill>
                  <a:schemeClr val="tx1"/>
                </a:solidFill>
                <a:round/>
                <a:headEnd type="none" w="sm" len="sm"/>
                <a:tailEnd type="triangle" w="lg" len="med"/>
              </a:ln>
              <a:effectLst/>
            </p:spPr>
            <p:txBody>
              <a:bodyPr wrap="none" lIns="90000" tIns="46800" rIns="90000" bIns="46800" anchor="ctr"/>
              <a:lstStyle/>
              <a:p>
                <a:endParaRPr lang="en-US" sz="1400" dirty="0">
                  <a:latin typeface="+mn-lt"/>
                </a:endParaRPr>
              </a:p>
            </p:txBody>
          </p:sp>
        </p:grpSp>
      </p:grpSp>
      <p:sp>
        <p:nvSpPr>
          <p:cNvPr id="5" name="Footer Placeholder 4"/>
          <p:cNvSpPr>
            <a:spLocks noGrp="1"/>
          </p:cNvSpPr>
          <p:nvPr>
            <p:ph type="ftr" sz="quarter" idx="11"/>
          </p:nvPr>
        </p:nvSpPr>
        <p:spPr/>
        <p:txBody>
          <a:bodyPr/>
          <a:lstStyle/>
          <a:p>
            <a:r>
              <a:rPr lang="en-US" dirty="0" smtClean="0"/>
              <a:t>©Copyright GPM 2009-2013</a:t>
            </a:r>
            <a:endParaRPr lang="en-US" dirty="0"/>
          </a:p>
        </p:txBody>
      </p:sp>
      <p:sp>
        <p:nvSpPr>
          <p:cNvPr id="6" name="Slide Number Placeholder 5"/>
          <p:cNvSpPr>
            <a:spLocks noGrp="1"/>
          </p:cNvSpPr>
          <p:nvPr>
            <p:ph type="sldNum" sz="quarter" idx="12"/>
          </p:nvPr>
        </p:nvSpPr>
        <p:spPr/>
        <p:txBody>
          <a:bodyPr/>
          <a:lstStyle/>
          <a:p>
            <a:fld id="{4BE819A1-3DD8-4179-BFD0-BF7D359F8DBD}" type="slidenum">
              <a:rPr lang="en-US" smtClean="0"/>
              <a:pPr/>
              <a:t>66</a:t>
            </a:fld>
            <a:endParaRPr lang="en-US" dirty="0"/>
          </a:p>
        </p:txBody>
      </p:sp>
    </p:spTree>
    <p:extLst>
      <p:ext uri="{BB962C8B-B14F-4D97-AF65-F5344CB8AC3E}">
        <p14:creationId xmlns:p14="http://schemas.microsoft.com/office/powerpoint/2010/main" xmlns="" val="187700215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8" name="Rectangle 2"/>
          <p:cNvSpPr>
            <a:spLocks noGrp="1" noChangeArrowheads="1"/>
          </p:cNvSpPr>
          <p:nvPr>
            <p:ph type="title"/>
          </p:nvPr>
        </p:nvSpPr>
        <p:spPr/>
        <p:txBody>
          <a:bodyPr/>
          <a:lstStyle/>
          <a:p>
            <a:r>
              <a:rPr lang="en-US" sz="4000" dirty="0" err="1" smtClean="0">
                <a:cs typeface="Times New Roman" pitchFamily="18" charset="0"/>
              </a:rPr>
              <a:t>Enfoques</a:t>
            </a:r>
            <a:r>
              <a:rPr lang="en-US" sz="4000" dirty="0" smtClean="0">
                <a:cs typeface="Times New Roman" pitchFamily="18" charset="0"/>
              </a:rPr>
              <a:t> </a:t>
            </a:r>
            <a:r>
              <a:rPr lang="en-US" sz="4000" dirty="0" err="1" smtClean="0">
                <a:cs typeface="Times New Roman" pitchFamily="18" charset="0"/>
              </a:rPr>
              <a:t>para</a:t>
            </a:r>
            <a:r>
              <a:rPr lang="en-US" sz="4000" dirty="0" smtClean="0">
                <a:cs typeface="Times New Roman" pitchFamily="18" charset="0"/>
              </a:rPr>
              <a:t> la </a:t>
            </a:r>
            <a:r>
              <a:rPr lang="en-US" sz="4000" dirty="0" err="1" smtClean="0">
                <a:cs typeface="Times New Roman" pitchFamily="18" charset="0"/>
              </a:rPr>
              <a:t>Contrucción</a:t>
            </a:r>
            <a:r>
              <a:rPr lang="en-US" sz="4000" dirty="0" smtClean="0">
                <a:cs typeface="Times New Roman" pitchFamily="18" charset="0"/>
              </a:rPr>
              <a:t> de </a:t>
            </a:r>
            <a:r>
              <a:rPr lang="en-US" sz="4000" dirty="0" err="1" smtClean="0">
                <a:cs typeface="Times New Roman" pitchFamily="18" charset="0"/>
              </a:rPr>
              <a:t>Equipos</a:t>
            </a:r>
            <a:r>
              <a:rPr lang="en-US" sz="4000" dirty="0" smtClean="0">
                <a:cs typeface="Times New Roman" pitchFamily="18" charset="0"/>
              </a:rPr>
              <a:t> </a:t>
            </a:r>
            <a:endParaRPr lang="en-US" sz="4000" dirty="0">
              <a:cs typeface="Times New Roman" pitchFamily="18" charset="0"/>
            </a:endParaRPr>
          </a:p>
        </p:txBody>
      </p:sp>
      <p:grpSp>
        <p:nvGrpSpPr>
          <p:cNvPr id="2" name="Group 20"/>
          <p:cNvGrpSpPr/>
          <p:nvPr/>
        </p:nvGrpSpPr>
        <p:grpSpPr>
          <a:xfrm>
            <a:off x="761999" y="1091321"/>
            <a:ext cx="8382001" cy="4783487"/>
            <a:chOff x="1417388" y="1546115"/>
            <a:chExt cx="9056143" cy="4783487"/>
          </a:xfrm>
        </p:grpSpPr>
        <p:grpSp>
          <p:nvGrpSpPr>
            <p:cNvPr id="3" name="Group 3"/>
            <p:cNvGrpSpPr>
              <a:grpSpLocks/>
            </p:cNvGrpSpPr>
            <p:nvPr/>
          </p:nvGrpSpPr>
          <p:grpSpPr bwMode="auto">
            <a:xfrm>
              <a:off x="3558779" y="2336801"/>
              <a:ext cx="4363112" cy="3962400"/>
              <a:chOff x="1653" y="1291"/>
              <a:chExt cx="2537" cy="2496"/>
            </a:xfrm>
          </p:grpSpPr>
          <p:sp>
            <p:nvSpPr>
              <p:cNvPr id="1744900" name="Oval 4"/>
              <p:cNvSpPr>
                <a:spLocks noChangeArrowheads="1"/>
              </p:cNvSpPr>
              <p:nvPr/>
            </p:nvSpPr>
            <p:spPr bwMode="auto">
              <a:xfrm>
                <a:off x="1694" y="1291"/>
                <a:ext cx="2496" cy="2496"/>
              </a:xfrm>
              <a:prstGeom prst="ellipse">
                <a:avLst/>
              </a:prstGeom>
              <a:ln>
                <a:headEnd type="none" w="sm" len="sm"/>
                <a:tailEnd type="none" w="lg" len="med"/>
              </a:ln>
            </p:spPr>
            <p:style>
              <a:lnRef idx="1">
                <a:schemeClr val="accent5"/>
              </a:lnRef>
              <a:fillRef idx="2">
                <a:schemeClr val="accent5"/>
              </a:fillRef>
              <a:effectRef idx="1">
                <a:schemeClr val="accent5"/>
              </a:effectRef>
              <a:fontRef idx="minor">
                <a:schemeClr val="dk1"/>
              </a:fontRef>
            </p:style>
            <p:txBody>
              <a:bodyPr wrap="none" lIns="90000" tIns="46800" rIns="90000" bIns="46800" anchor="ctr"/>
              <a:lstStyle/>
              <a:p>
                <a:endParaRPr lang="en-US" sz="1400" b="1" dirty="0">
                  <a:latin typeface="+mn-lt"/>
                </a:endParaRPr>
              </a:p>
            </p:txBody>
          </p:sp>
          <p:sp>
            <p:nvSpPr>
              <p:cNvPr id="1744901" name="Line 5"/>
              <p:cNvSpPr>
                <a:spLocks noChangeShapeType="1"/>
              </p:cNvSpPr>
              <p:nvPr/>
            </p:nvSpPr>
            <p:spPr bwMode="auto">
              <a:xfrm>
                <a:off x="2901" y="1291"/>
                <a:ext cx="0" cy="2496"/>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sz="1400" b="1" dirty="0">
                  <a:latin typeface="+mn-lt"/>
                </a:endParaRPr>
              </a:p>
            </p:txBody>
          </p:sp>
          <p:sp>
            <p:nvSpPr>
              <p:cNvPr id="1744902" name="Line 6"/>
              <p:cNvSpPr>
                <a:spLocks noChangeShapeType="1"/>
              </p:cNvSpPr>
              <p:nvPr/>
            </p:nvSpPr>
            <p:spPr bwMode="auto">
              <a:xfrm rot="5400000">
                <a:off x="2900" y="1291"/>
                <a:ext cx="1" cy="2496"/>
              </a:xfrm>
              <a:prstGeom prst="line">
                <a:avLst/>
              </a:prstGeom>
              <a:noFill/>
              <a:ln w="12700" cap="sq">
                <a:solidFill>
                  <a:schemeClr val="tx1"/>
                </a:solidFill>
                <a:round/>
                <a:headEnd type="none" w="sm" len="sm"/>
                <a:tailEnd type="none" w="lg" len="med"/>
              </a:ln>
              <a:effectLst/>
            </p:spPr>
            <p:txBody>
              <a:bodyPr lIns="90000" tIns="46800" rIns="90000" bIns="46800" anchor="ctr"/>
              <a:lstStyle/>
              <a:p>
                <a:endParaRPr lang="en-US" sz="1400" b="1" dirty="0">
                  <a:latin typeface="+mn-lt"/>
                </a:endParaRPr>
              </a:p>
            </p:txBody>
          </p:sp>
        </p:grpSp>
        <p:sp>
          <p:nvSpPr>
            <p:cNvPr id="1744903" name="Text Box 7"/>
            <p:cNvSpPr txBox="1">
              <a:spLocks noChangeArrowheads="1"/>
            </p:cNvSpPr>
            <p:nvPr/>
          </p:nvSpPr>
          <p:spPr bwMode="auto">
            <a:xfrm>
              <a:off x="6301341" y="3578994"/>
              <a:ext cx="1286175"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err="1" smtClean="0">
                  <a:solidFill>
                    <a:srgbClr val="003399"/>
                  </a:solidFill>
                  <a:latin typeface="+mn-lt"/>
                </a:rPr>
                <a:t>Formación</a:t>
              </a:r>
              <a:endParaRPr lang="en-GB" b="1" dirty="0">
                <a:solidFill>
                  <a:srgbClr val="003399"/>
                </a:solidFill>
                <a:latin typeface="+mn-lt"/>
              </a:endParaRPr>
            </a:p>
          </p:txBody>
        </p:sp>
        <p:sp>
          <p:nvSpPr>
            <p:cNvPr id="1744904" name="Text Box 8"/>
            <p:cNvSpPr txBox="1">
              <a:spLocks noChangeArrowheads="1"/>
            </p:cNvSpPr>
            <p:nvPr/>
          </p:nvSpPr>
          <p:spPr bwMode="auto">
            <a:xfrm>
              <a:off x="6210413" y="4660082"/>
              <a:ext cx="1401106"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err="1" smtClean="0">
                  <a:solidFill>
                    <a:srgbClr val="003399"/>
                  </a:solidFill>
                  <a:latin typeface="+mn-lt"/>
                </a:rPr>
                <a:t>Turbulencia</a:t>
              </a:r>
              <a:endParaRPr lang="en-GB" b="1" dirty="0">
                <a:solidFill>
                  <a:srgbClr val="003399"/>
                </a:solidFill>
                <a:latin typeface="+mn-lt"/>
              </a:endParaRPr>
            </a:p>
          </p:txBody>
        </p:sp>
        <p:sp>
          <p:nvSpPr>
            <p:cNvPr id="1744905" name="Text Box 9"/>
            <p:cNvSpPr txBox="1">
              <a:spLocks noChangeArrowheads="1"/>
            </p:cNvSpPr>
            <p:nvPr/>
          </p:nvSpPr>
          <p:spPr bwMode="auto">
            <a:xfrm>
              <a:off x="4214987" y="3578994"/>
              <a:ext cx="1429509"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err="1" smtClean="0">
                  <a:solidFill>
                    <a:srgbClr val="003399"/>
                  </a:solidFill>
                  <a:latin typeface="+mn-lt"/>
                </a:rPr>
                <a:t>Desempeño</a:t>
              </a:r>
              <a:endParaRPr lang="en-GB" b="1" dirty="0">
                <a:solidFill>
                  <a:srgbClr val="003399"/>
                </a:solidFill>
                <a:latin typeface="+mn-lt"/>
              </a:endParaRPr>
            </a:p>
          </p:txBody>
        </p:sp>
        <p:sp>
          <p:nvSpPr>
            <p:cNvPr id="1744906" name="Text Box 10"/>
            <p:cNvSpPr txBox="1">
              <a:spLocks noChangeArrowheads="1"/>
            </p:cNvSpPr>
            <p:nvPr/>
          </p:nvSpPr>
          <p:spPr bwMode="auto">
            <a:xfrm>
              <a:off x="3887246" y="4645794"/>
              <a:ext cx="1739801" cy="371513"/>
            </a:xfrm>
            <a:prstGeom prst="rect">
              <a:avLst/>
            </a:prstGeom>
            <a:noFill/>
            <a:ln w="12700" cap="sq">
              <a:noFill/>
              <a:miter lim="800000"/>
              <a:headEnd type="none" w="sm" len="sm"/>
              <a:tailEnd type="none" w="lg" len="med"/>
            </a:ln>
            <a:effectLst/>
          </p:spPr>
          <p:txBody>
            <a:bodyPr wrap="none" lIns="90000" tIns="46800" rIns="90000" bIns="46800">
              <a:spAutoFit/>
            </a:bodyPr>
            <a:lstStyle/>
            <a:p>
              <a:pPr algn="l" eaLnBrk="1" hangingPunct="1"/>
              <a:r>
                <a:rPr lang="en-GB" b="1" dirty="0" err="1" smtClean="0">
                  <a:solidFill>
                    <a:srgbClr val="003399"/>
                  </a:solidFill>
                  <a:latin typeface="+mn-lt"/>
                </a:rPr>
                <a:t>Normalización</a:t>
              </a:r>
              <a:endParaRPr lang="en-GB" b="1" dirty="0">
                <a:solidFill>
                  <a:srgbClr val="003399"/>
                </a:solidFill>
                <a:latin typeface="+mn-lt"/>
              </a:endParaRPr>
            </a:p>
          </p:txBody>
        </p:sp>
        <p:sp>
          <p:nvSpPr>
            <p:cNvPr id="1744907" name="Rectangle 11"/>
            <p:cNvSpPr>
              <a:spLocks noChangeArrowheads="1"/>
            </p:cNvSpPr>
            <p:nvPr/>
          </p:nvSpPr>
          <p:spPr bwMode="auto">
            <a:xfrm>
              <a:off x="7815266" y="2425569"/>
              <a:ext cx="1871663" cy="956288"/>
            </a:xfrm>
            <a:prstGeom prst="rect">
              <a:avLst/>
            </a:prstGeom>
            <a:noFill/>
            <a:ln w="12700" cap="sq">
              <a:noFill/>
              <a:miter lim="800000"/>
              <a:headEnd type="none" w="sm" len="sm"/>
              <a:tailEnd type="none" w="lg" len="med"/>
            </a:ln>
            <a:effectLst/>
          </p:spPr>
          <p:txBody>
            <a:bodyPr lIns="90000" tIns="46800" rIns="90000" bIns="46800">
              <a:spAutoFit/>
            </a:bodyPr>
            <a:lstStyle/>
            <a:p>
              <a:pPr eaLnBrk="1" hangingPunct="1">
                <a:buFont typeface="Arial" pitchFamily="34" charset="0"/>
                <a:buChar char="•"/>
              </a:pPr>
              <a:r>
                <a:rPr lang="en-GB" sz="1400" b="1" dirty="0" smtClean="0">
                  <a:latin typeface="+mn-lt"/>
                </a:rPr>
                <a:t>Dar </a:t>
              </a:r>
              <a:r>
                <a:rPr lang="en-GB" sz="1400" b="1" dirty="0" err="1" smtClean="0">
                  <a:latin typeface="+mn-lt"/>
                </a:rPr>
                <a:t>Dirección</a:t>
              </a:r>
              <a:endParaRPr lang="en-GB" sz="1400" b="1" dirty="0">
                <a:latin typeface="+mn-lt"/>
              </a:endParaRPr>
            </a:p>
            <a:p>
              <a:pPr eaLnBrk="1" hangingPunct="1">
                <a:buFont typeface="Arial" pitchFamily="34" charset="0"/>
                <a:buChar char="•"/>
              </a:pPr>
              <a:r>
                <a:rPr lang="en-GB" sz="1400" b="1" dirty="0" err="1" smtClean="0">
                  <a:latin typeface="+mn-lt"/>
                </a:rPr>
                <a:t>Reuniones</a:t>
              </a:r>
              <a:r>
                <a:rPr lang="en-GB" sz="1400" b="1" dirty="0" smtClean="0">
                  <a:latin typeface="+mn-lt"/>
                </a:rPr>
                <a:t> de   </a:t>
              </a:r>
              <a:r>
                <a:rPr lang="en-GB" sz="1400" b="1" dirty="0" err="1" smtClean="0">
                  <a:latin typeface="+mn-lt"/>
                </a:rPr>
                <a:t>Lanzamiento</a:t>
              </a:r>
              <a:r>
                <a:rPr lang="en-GB" sz="1400" b="1" dirty="0" smtClean="0">
                  <a:latin typeface="+mn-lt"/>
                </a:rPr>
                <a:t> </a:t>
              </a:r>
              <a:endParaRPr lang="en-GB" sz="1400" b="1" dirty="0">
                <a:latin typeface="+mn-lt"/>
              </a:endParaRPr>
            </a:p>
            <a:p>
              <a:pPr eaLnBrk="1" hangingPunct="1">
                <a:buFont typeface="Arial" pitchFamily="34" charset="0"/>
                <a:buChar char="•"/>
              </a:pPr>
              <a:r>
                <a:rPr lang="en-GB" sz="1400" b="1" dirty="0" err="1" smtClean="0">
                  <a:latin typeface="+mn-lt"/>
                </a:rPr>
                <a:t>Caso</a:t>
              </a:r>
              <a:r>
                <a:rPr lang="en-GB" sz="1400" b="1" dirty="0" smtClean="0">
                  <a:latin typeface="+mn-lt"/>
                </a:rPr>
                <a:t> de </a:t>
              </a:r>
              <a:r>
                <a:rPr lang="en-GB" sz="1400" b="1" dirty="0" err="1" smtClean="0">
                  <a:latin typeface="+mn-lt"/>
                </a:rPr>
                <a:t>Negocio</a:t>
              </a:r>
              <a:endParaRPr lang="en-US" sz="1400" b="1" dirty="0">
                <a:latin typeface="+mn-lt"/>
              </a:endParaRPr>
            </a:p>
          </p:txBody>
        </p:sp>
        <p:sp>
          <p:nvSpPr>
            <p:cNvPr id="1744908" name="Rectangle 12"/>
            <p:cNvSpPr>
              <a:spLocks noChangeArrowheads="1"/>
            </p:cNvSpPr>
            <p:nvPr/>
          </p:nvSpPr>
          <p:spPr bwMode="auto">
            <a:xfrm>
              <a:off x="8024019" y="4942426"/>
              <a:ext cx="2449512" cy="1387176"/>
            </a:xfrm>
            <a:prstGeom prst="rect">
              <a:avLst/>
            </a:prstGeom>
            <a:noFill/>
            <a:ln w="12700" cap="sq">
              <a:noFill/>
              <a:miter lim="800000"/>
              <a:headEnd type="none" w="sm" len="sm"/>
              <a:tailEnd type="none" w="lg" len="med"/>
            </a:ln>
            <a:effectLst/>
          </p:spPr>
          <p:txBody>
            <a:bodyPr lIns="90000" tIns="46800" rIns="90000" bIns="46800" anchor="ctr">
              <a:spAutoFit/>
            </a:bodyPr>
            <a:lstStyle/>
            <a:p>
              <a:pPr eaLnBrk="1" hangingPunct="1"/>
              <a:r>
                <a:rPr lang="en-GB" sz="1400" b="1" dirty="0" err="1" smtClean="0">
                  <a:latin typeface="+mn-lt"/>
                </a:rPr>
                <a:t>Definir</a:t>
              </a:r>
              <a:r>
                <a:rPr lang="en-GB" sz="1400" b="1" dirty="0" smtClean="0">
                  <a:latin typeface="+mn-lt"/>
                </a:rPr>
                <a:t> </a:t>
              </a:r>
              <a:r>
                <a:rPr lang="en-GB" sz="1400" b="1" dirty="0" err="1" smtClean="0">
                  <a:latin typeface="+mn-lt"/>
                </a:rPr>
                <a:t>Metas</a:t>
              </a:r>
              <a:endParaRPr lang="en-GB" sz="1400" b="1" dirty="0">
                <a:latin typeface="+mn-lt"/>
              </a:endParaRPr>
            </a:p>
            <a:p>
              <a:pPr eaLnBrk="1" hangingPunct="1"/>
              <a:r>
                <a:rPr lang="en-GB" sz="1400" b="1" dirty="0" err="1" smtClean="0">
                  <a:latin typeface="+mn-lt"/>
                </a:rPr>
                <a:t>Gestionar</a:t>
              </a:r>
              <a:r>
                <a:rPr lang="en-GB" sz="1400" b="1" dirty="0" smtClean="0">
                  <a:latin typeface="+mn-lt"/>
                </a:rPr>
                <a:t> </a:t>
              </a:r>
              <a:r>
                <a:rPr lang="en-GB" sz="1400" b="1" dirty="0" err="1" smtClean="0">
                  <a:latin typeface="+mn-lt"/>
                </a:rPr>
                <a:t>Conflictos</a:t>
              </a:r>
              <a:r>
                <a:rPr lang="en-GB" sz="1400" b="1" dirty="0" smtClean="0">
                  <a:latin typeface="+mn-lt"/>
                </a:rPr>
                <a:t> </a:t>
              </a:r>
              <a:endParaRPr lang="en-GB" sz="1400" b="1" dirty="0">
                <a:latin typeface="+mn-lt"/>
              </a:endParaRPr>
            </a:p>
            <a:p>
              <a:pPr eaLnBrk="1" hangingPunct="1"/>
              <a:r>
                <a:rPr lang="en-GB" sz="1400" b="1" dirty="0" err="1" smtClean="0">
                  <a:latin typeface="+mn-lt"/>
                </a:rPr>
                <a:t>Talleres</a:t>
              </a:r>
              <a:r>
                <a:rPr lang="en-GB" sz="1400" b="1" dirty="0" smtClean="0">
                  <a:latin typeface="+mn-lt"/>
                </a:rPr>
                <a:t> de </a:t>
              </a:r>
              <a:r>
                <a:rPr lang="en-GB" sz="1400" b="1" dirty="0" err="1" smtClean="0">
                  <a:latin typeface="+mn-lt"/>
                </a:rPr>
                <a:t>Construcción</a:t>
              </a:r>
              <a:r>
                <a:rPr lang="en-GB" sz="1400" b="1" dirty="0" smtClean="0">
                  <a:latin typeface="+mn-lt"/>
                </a:rPr>
                <a:t> de </a:t>
              </a:r>
              <a:r>
                <a:rPr lang="en-GB" sz="1400" b="1" dirty="0" err="1" smtClean="0">
                  <a:latin typeface="+mn-lt"/>
                </a:rPr>
                <a:t>Equipo</a:t>
              </a:r>
              <a:r>
                <a:rPr lang="en-GB" sz="1400" b="1" dirty="0" smtClean="0">
                  <a:latin typeface="+mn-lt"/>
                </a:rPr>
                <a:t> (Teambuilding Workshops)</a:t>
              </a:r>
              <a:endParaRPr lang="en-GB" sz="1400" b="1" dirty="0">
                <a:latin typeface="+mn-lt"/>
              </a:endParaRPr>
            </a:p>
            <a:p>
              <a:pPr algn="l" eaLnBrk="1" hangingPunct="1"/>
              <a:endParaRPr lang="en-GB" sz="1400" b="1" dirty="0">
                <a:latin typeface="+mn-lt"/>
              </a:endParaRPr>
            </a:p>
          </p:txBody>
        </p:sp>
        <p:sp>
          <p:nvSpPr>
            <p:cNvPr id="1744909" name="Rectangle 13"/>
            <p:cNvSpPr>
              <a:spLocks noChangeArrowheads="1"/>
            </p:cNvSpPr>
            <p:nvPr/>
          </p:nvSpPr>
          <p:spPr bwMode="auto">
            <a:xfrm>
              <a:off x="1417389" y="5019371"/>
              <a:ext cx="2918010" cy="956288"/>
            </a:xfrm>
            <a:prstGeom prst="rect">
              <a:avLst/>
            </a:prstGeom>
            <a:noFill/>
            <a:ln w="12700" cap="sq">
              <a:noFill/>
              <a:miter lim="800000"/>
              <a:headEnd type="none" w="sm" len="sm"/>
              <a:tailEnd type="none" w="lg" len="med"/>
            </a:ln>
            <a:effectLst/>
          </p:spPr>
          <p:txBody>
            <a:bodyPr wrap="square" lIns="90000" tIns="46800" rIns="90000" bIns="46800" anchor="ctr">
              <a:spAutoFit/>
            </a:bodyPr>
            <a:lstStyle/>
            <a:p>
              <a:pPr eaLnBrk="1" hangingPunct="1"/>
              <a:r>
                <a:rPr lang="en-GB" sz="1400" b="1" dirty="0" err="1" smtClean="0">
                  <a:latin typeface="+mn-lt"/>
                </a:rPr>
                <a:t>Reforzar</a:t>
              </a:r>
              <a:r>
                <a:rPr lang="en-GB" sz="1400" b="1" dirty="0" smtClean="0">
                  <a:latin typeface="+mn-lt"/>
                </a:rPr>
                <a:t> </a:t>
              </a:r>
              <a:r>
                <a:rPr lang="en-GB" sz="1400" b="1" dirty="0" err="1" smtClean="0">
                  <a:latin typeface="+mn-lt"/>
                </a:rPr>
                <a:t>Metas</a:t>
              </a:r>
              <a:endParaRPr lang="en-GB" sz="1400" b="1" dirty="0">
                <a:latin typeface="+mn-lt"/>
              </a:endParaRPr>
            </a:p>
            <a:p>
              <a:pPr eaLnBrk="1" hangingPunct="1"/>
              <a:r>
                <a:rPr lang="en-GB" sz="1400" b="1" dirty="0" err="1" smtClean="0">
                  <a:latin typeface="+mn-lt"/>
                </a:rPr>
                <a:t>Desarrollar</a:t>
              </a:r>
              <a:r>
                <a:rPr lang="en-GB" sz="1400" b="1" dirty="0" smtClean="0">
                  <a:latin typeface="+mn-lt"/>
                </a:rPr>
                <a:t> el PDP y WBS</a:t>
              </a:r>
              <a:endParaRPr lang="en-GB" sz="1400" b="1" dirty="0">
                <a:latin typeface="+mn-lt"/>
              </a:endParaRPr>
            </a:p>
            <a:p>
              <a:pPr eaLnBrk="1" hangingPunct="1"/>
              <a:r>
                <a:rPr lang="en-GB" sz="1400" b="1" dirty="0" err="1" smtClean="0">
                  <a:latin typeface="+mn-lt"/>
                </a:rPr>
                <a:t>Asignar</a:t>
              </a:r>
              <a:r>
                <a:rPr lang="en-GB" sz="1400" b="1" dirty="0" smtClean="0">
                  <a:latin typeface="+mn-lt"/>
                </a:rPr>
                <a:t> Roles</a:t>
              </a:r>
              <a:endParaRPr lang="en-GB" sz="1400" b="1" dirty="0">
                <a:latin typeface="+mn-lt"/>
              </a:endParaRPr>
            </a:p>
            <a:p>
              <a:pPr eaLnBrk="1" hangingPunct="1"/>
              <a:r>
                <a:rPr lang="en-GB" sz="1400" b="1" dirty="0" err="1" smtClean="0">
                  <a:latin typeface="+mn-lt"/>
                </a:rPr>
                <a:t>Definir</a:t>
              </a:r>
              <a:r>
                <a:rPr lang="en-GB" sz="1400" b="1" dirty="0" smtClean="0">
                  <a:latin typeface="+mn-lt"/>
                </a:rPr>
                <a:t> Planes</a:t>
              </a:r>
              <a:endParaRPr lang="en-GB" sz="1400" b="1" dirty="0">
                <a:latin typeface="+mn-lt"/>
              </a:endParaRPr>
            </a:p>
          </p:txBody>
        </p:sp>
        <p:sp>
          <p:nvSpPr>
            <p:cNvPr id="1744910" name="Rectangle 14"/>
            <p:cNvSpPr>
              <a:spLocks noChangeArrowheads="1"/>
            </p:cNvSpPr>
            <p:nvPr/>
          </p:nvSpPr>
          <p:spPr bwMode="auto">
            <a:xfrm>
              <a:off x="1417388" y="2702072"/>
              <a:ext cx="2761990" cy="956288"/>
            </a:xfrm>
            <a:prstGeom prst="rect">
              <a:avLst/>
            </a:prstGeom>
            <a:noFill/>
            <a:ln w="12700" cap="sq">
              <a:noFill/>
              <a:miter lim="800000"/>
              <a:headEnd type="none" w="sm" len="sm"/>
              <a:tailEnd type="none" w="lg" len="med"/>
            </a:ln>
            <a:effectLst/>
          </p:spPr>
          <p:txBody>
            <a:bodyPr wrap="square" lIns="90000" tIns="46800" rIns="90000" bIns="46800" anchor="ctr">
              <a:spAutoFit/>
            </a:bodyPr>
            <a:lstStyle/>
            <a:p>
              <a:pPr eaLnBrk="1" hangingPunct="1"/>
              <a:r>
                <a:rPr lang="en-GB" sz="1400" b="1" dirty="0" err="1" smtClean="0">
                  <a:latin typeface="+mn-lt"/>
                </a:rPr>
                <a:t>Reforzar</a:t>
              </a:r>
              <a:r>
                <a:rPr lang="en-GB" sz="1400" b="1" dirty="0" smtClean="0">
                  <a:latin typeface="+mn-lt"/>
                </a:rPr>
                <a:t> </a:t>
              </a:r>
              <a:r>
                <a:rPr lang="en-GB" sz="1400" b="1" dirty="0" err="1" smtClean="0">
                  <a:latin typeface="+mn-lt"/>
                </a:rPr>
                <a:t>Metas</a:t>
              </a:r>
              <a:endParaRPr lang="en-GB" sz="1400" b="1" dirty="0">
                <a:latin typeface="+mn-lt"/>
              </a:endParaRPr>
            </a:p>
            <a:p>
              <a:pPr eaLnBrk="1" hangingPunct="1"/>
              <a:r>
                <a:rPr lang="en-GB" sz="1400" b="1" dirty="0" err="1" smtClean="0">
                  <a:latin typeface="+mn-lt"/>
                </a:rPr>
                <a:t>Medición</a:t>
              </a:r>
              <a:r>
                <a:rPr lang="en-GB" sz="1400" b="1" dirty="0" smtClean="0">
                  <a:latin typeface="+mn-lt"/>
                </a:rPr>
                <a:t> de </a:t>
              </a:r>
              <a:r>
                <a:rPr lang="en-GB" sz="1400" b="1" dirty="0" err="1" smtClean="0">
                  <a:latin typeface="+mn-lt"/>
                </a:rPr>
                <a:t>Desempeño</a:t>
              </a:r>
              <a:endParaRPr lang="en-GB" sz="1400" b="1" dirty="0">
                <a:latin typeface="+mn-lt"/>
              </a:endParaRPr>
            </a:p>
            <a:p>
              <a:pPr eaLnBrk="1" hangingPunct="1"/>
              <a:r>
                <a:rPr lang="en-GB" sz="1400" b="1" dirty="0">
                  <a:latin typeface="+mn-lt"/>
                </a:rPr>
                <a:t>Control </a:t>
              </a:r>
              <a:r>
                <a:rPr lang="en-GB" sz="1400" b="1" dirty="0" smtClean="0">
                  <a:latin typeface="+mn-lt"/>
                </a:rPr>
                <a:t> y </a:t>
              </a:r>
              <a:r>
                <a:rPr lang="en-GB" sz="1400" b="1" dirty="0" err="1" smtClean="0">
                  <a:latin typeface="+mn-lt"/>
                </a:rPr>
                <a:t>Coordinación</a:t>
              </a:r>
              <a:endParaRPr lang="en-GB" sz="1400" b="1" dirty="0">
                <a:latin typeface="+mn-lt"/>
              </a:endParaRPr>
            </a:p>
            <a:p>
              <a:pPr eaLnBrk="1" hangingPunct="1"/>
              <a:endParaRPr lang="en-GB" sz="1400" b="1" dirty="0">
                <a:latin typeface="+mn-lt"/>
              </a:endParaRPr>
            </a:p>
          </p:txBody>
        </p:sp>
        <p:sp>
          <p:nvSpPr>
            <p:cNvPr id="1744914" name="Rectangle 18"/>
            <p:cNvSpPr>
              <a:spLocks noChangeArrowheads="1"/>
            </p:cNvSpPr>
            <p:nvPr/>
          </p:nvSpPr>
          <p:spPr bwMode="auto">
            <a:xfrm>
              <a:off x="2259012" y="1546115"/>
              <a:ext cx="6851650" cy="309958"/>
            </a:xfrm>
            <a:prstGeom prst="rect">
              <a:avLst/>
            </a:prstGeom>
            <a:noFill/>
            <a:ln w="12700" cap="sq">
              <a:noFill/>
              <a:miter lim="800000"/>
              <a:headEnd type="none" w="sm" len="sm"/>
              <a:tailEnd type="none" w="lg" len="med"/>
            </a:ln>
            <a:effectLst/>
          </p:spPr>
          <p:txBody>
            <a:bodyPr wrap="square" lIns="90000" tIns="46800" rIns="90000" bIns="46800" anchor="ctr">
              <a:spAutoFit/>
            </a:bodyPr>
            <a:lstStyle/>
            <a:p>
              <a:pPr algn="ctr" eaLnBrk="1" hangingPunct="1"/>
              <a:endParaRPr lang="en-GB" sz="1400" dirty="0">
                <a:latin typeface="+mn-lt"/>
              </a:endParaRPr>
            </a:p>
          </p:txBody>
        </p:sp>
      </p:gr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67</a:t>
            </a:fld>
            <a:endParaRPr lang="en-US" dirty="0"/>
          </a:p>
        </p:txBody>
      </p:sp>
    </p:spTree>
    <p:extLst>
      <p:ext uri="{BB962C8B-B14F-4D97-AF65-F5344CB8AC3E}">
        <p14:creationId xmlns:p14="http://schemas.microsoft.com/office/powerpoint/2010/main" xmlns="" val="422275562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Rectangle 2"/>
          <p:cNvSpPr>
            <a:spLocks noGrp="1" noChangeArrowheads="1"/>
          </p:cNvSpPr>
          <p:nvPr>
            <p:ph type="title"/>
          </p:nvPr>
        </p:nvSpPr>
        <p:spPr>
          <a:xfrm>
            <a:off x="228600" y="0"/>
            <a:ext cx="6172200" cy="838200"/>
          </a:xfrm>
        </p:spPr>
        <p:txBody>
          <a:bodyPr/>
          <a:lstStyle/>
          <a:p>
            <a:r>
              <a:rPr lang="en-GB" dirty="0" smtClean="0"/>
              <a:t>Los Roles de los </a:t>
            </a:r>
            <a:r>
              <a:rPr lang="en-GB" dirty="0" err="1" smtClean="0"/>
              <a:t>Equipos</a:t>
            </a:r>
            <a:r>
              <a:rPr lang="en-GB" dirty="0" smtClean="0"/>
              <a:t> de </a:t>
            </a:r>
            <a:r>
              <a:rPr lang="en-GB" dirty="0" err="1" smtClean="0"/>
              <a:t>Belbin</a:t>
            </a:r>
            <a:endParaRPr lang="en-GB" dirty="0"/>
          </a:p>
        </p:txBody>
      </p:sp>
      <p:pic>
        <p:nvPicPr>
          <p:cNvPr id="3789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752600"/>
            <a:ext cx="4191000" cy="1710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6"/>
          <p:cNvSpPr>
            <a:spLocks noGrp="1"/>
          </p:cNvSpPr>
          <p:nvPr>
            <p:ph idx="1"/>
          </p:nvPr>
        </p:nvSpPr>
        <p:spPr>
          <a:xfrm>
            <a:off x="0" y="876749"/>
            <a:ext cx="5562600" cy="5222228"/>
          </a:xfrm>
        </p:spPr>
        <p:txBody>
          <a:bodyPr>
            <a:noAutofit/>
          </a:bodyPr>
          <a:lstStyle/>
          <a:p>
            <a:pPr marL="0" indent="0">
              <a:buNone/>
            </a:pPr>
            <a:r>
              <a:rPr lang="en-US" sz="1400" b="1" dirty="0" err="1" smtClean="0"/>
              <a:t>Fortalezas</a:t>
            </a:r>
            <a:r>
              <a:rPr lang="en-US" sz="1400" b="1" dirty="0" smtClean="0"/>
              <a:t> y </a:t>
            </a:r>
            <a:r>
              <a:rPr lang="en-US" sz="1400" b="1" dirty="0" err="1" smtClean="0"/>
              <a:t>Debilidades</a:t>
            </a:r>
            <a:r>
              <a:rPr lang="en-US" sz="1400" b="1" dirty="0" smtClean="0"/>
              <a:t> PERMITIDAS</a:t>
            </a:r>
            <a:endParaRPr lang="en-US" sz="1400" b="1" dirty="0"/>
          </a:p>
          <a:p>
            <a:r>
              <a:rPr lang="es-ES" sz="1400" dirty="0" smtClean="0"/>
              <a:t>Además de la fuerza o la contribución que ofrecen, cada rol del equipo también tiene una debilidad </a:t>
            </a:r>
            <a:r>
              <a:rPr lang="es-ES" sz="1400" dirty="0" err="1" smtClean="0"/>
              <a:t>admisiblea</a:t>
            </a:r>
            <a:r>
              <a:rPr lang="es-ES" sz="1400" dirty="0" smtClean="0"/>
              <a:t>: una contracara de las características del comportamiento, lo que es permisible en el equipo debido a la fuerza que va con ella.</a:t>
            </a:r>
            <a:r>
              <a:rPr lang="en-US" sz="1400" dirty="0" smtClean="0"/>
              <a:t> </a:t>
            </a:r>
            <a:endParaRPr lang="en-US" sz="1400" dirty="0"/>
          </a:p>
          <a:p>
            <a:pPr marL="0" indent="0">
              <a:buNone/>
            </a:pPr>
            <a:endParaRPr lang="en-US" sz="1400" dirty="0"/>
          </a:p>
          <a:p>
            <a:pPr marL="0" indent="0">
              <a:buNone/>
            </a:pPr>
            <a:r>
              <a:rPr lang="en-US" sz="1400" b="1" dirty="0" err="1" smtClean="0"/>
              <a:t>Por</a:t>
            </a:r>
            <a:r>
              <a:rPr lang="en-US" sz="1400" b="1" dirty="0" smtClean="0"/>
              <a:t> </a:t>
            </a:r>
            <a:r>
              <a:rPr lang="en-US" sz="1400" b="1" dirty="0" err="1" smtClean="0"/>
              <a:t>ejemplo</a:t>
            </a:r>
            <a:r>
              <a:rPr lang="en-US" sz="1400" b="1" dirty="0" smtClean="0"/>
              <a:t>:</a:t>
            </a:r>
            <a:endParaRPr lang="en-US" sz="1400" b="1" dirty="0"/>
          </a:p>
          <a:p>
            <a:r>
              <a:rPr lang="es-ES" sz="1400" dirty="0" err="1" smtClean="0"/>
              <a:t>Celebrales</a:t>
            </a:r>
            <a:r>
              <a:rPr lang="es-ES" sz="1400" dirty="0" smtClean="0"/>
              <a:t>: podrían ser un poco ortodoxos u olvidadizos</a:t>
            </a:r>
            <a:endParaRPr lang="en-US" sz="1400" dirty="0"/>
          </a:p>
          <a:p>
            <a:r>
              <a:rPr lang="en-US" sz="1400" dirty="0" err="1" smtClean="0"/>
              <a:t>Inverstigadores</a:t>
            </a:r>
            <a:r>
              <a:rPr lang="en-US" sz="1400" dirty="0" smtClean="0"/>
              <a:t> de </a:t>
            </a:r>
            <a:r>
              <a:rPr lang="en-US" sz="1400" dirty="0" err="1" smtClean="0"/>
              <a:t>Recursos</a:t>
            </a:r>
            <a:r>
              <a:rPr lang="en-US" sz="1400" dirty="0" smtClean="0"/>
              <a:t>: </a:t>
            </a:r>
            <a:r>
              <a:rPr lang="en-US" sz="1400" dirty="0" err="1" smtClean="0"/>
              <a:t>podrían</a:t>
            </a:r>
            <a:r>
              <a:rPr lang="en-US" sz="1400" dirty="0" smtClean="0"/>
              <a:t> </a:t>
            </a:r>
            <a:r>
              <a:rPr lang="en-US" sz="1400" dirty="0" err="1" smtClean="0"/>
              <a:t>olvidarse</a:t>
            </a:r>
            <a:r>
              <a:rPr lang="en-US" sz="1400" dirty="0" smtClean="0"/>
              <a:t> de </a:t>
            </a:r>
            <a:r>
              <a:rPr lang="en-US" sz="1400" dirty="0" err="1" smtClean="0"/>
              <a:t>seguir</a:t>
            </a:r>
            <a:r>
              <a:rPr lang="en-US" sz="1400" dirty="0" smtClean="0"/>
              <a:t> al </a:t>
            </a:r>
            <a:r>
              <a:rPr lang="en-US" sz="1400" dirty="0" err="1" smtClean="0"/>
              <a:t>líder</a:t>
            </a:r>
            <a:endParaRPr lang="en-US" sz="1400" dirty="0"/>
          </a:p>
          <a:p>
            <a:r>
              <a:rPr lang="en-US" sz="1400" dirty="0"/>
              <a:t>Monitor </a:t>
            </a:r>
            <a:r>
              <a:rPr lang="en-US" sz="1400" dirty="0" err="1" smtClean="0"/>
              <a:t>Evaluador</a:t>
            </a:r>
            <a:r>
              <a:rPr lang="en-US" sz="1400" dirty="0"/>
              <a:t> </a:t>
            </a:r>
            <a:r>
              <a:rPr lang="en-US" sz="1400" dirty="0" err="1" smtClean="0"/>
              <a:t>podrían</a:t>
            </a:r>
            <a:r>
              <a:rPr lang="en-US" sz="1400" dirty="0" smtClean="0"/>
              <a:t> ser </a:t>
            </a:r>
            <a:r>
              <a:rPr lang="en-US" sz="1400" dirty="0" err="1" smtClean="0"/>
              <a:t>demasiado</a:t>
            </a:r>
            <a:r>
              <a:rPr lang="en-US" sz="1400" dirty="0" smtClean="0"/>
              <a:t> </a:t>
            </a:r>
            <a:r>
              <a:rPr lang="en-US" sz="1400" dirty="0" err="1" smtClean="0"/>
              <a:t>críticos</a:t>
            </a:r>
            <a:r>
              <a:rPr lang="en-US" sz="1400" dirty="0" smtClean="0"/>
              <a:t> y </a:t>
            </a:r>
            <a:r>
              <a:rPr lang="en-US" sz="1400" dirty="0" err="1" smtClean="0"/>
              <a:t>moverse</a:t>
            </a:r>
            <a:r>
              <a:rPr lang="en-US" sz="1400" dirty="0" smtClean="0"/>
              <a:t> lentamente</a:t>
            </a:r>
            <a:endParaRPr lang="en-US" sz="1400" dirty="0"/>
          </a:p>
          <a:p>
            <a:r>
              <a:rPr lang="en-US" sz="1400" dirty="0" err="1" smtClean="0"/>
              <a:t>Coordinadores</a:t>
            </a:r>
            <a:r>
              <a:rPr lang="en-US" sz="1400" dirty="0" smtClean="0"/>
              <a:t>: </a:t>
            </a:r>
            <a:r>
              <a:rPr lang="en-US" sz="1400" dirty="0"/>
              <a:t> </a:t>
            </a:r>
            <a:r>
              <a:rPr lang="en-US" sz="1400" dirty="0" err="1" smtClean="0"/>
              <a:t>podría</a:t>
            </a:r>
            <a:r>
              <a:rPr lang="en-US" sz="1400" dirty="0" smtClean="0"/>
              <a:t> </a:t>
            </a:r>
            <a:r>
              <a:rPr lang="en-US" sz="1400" dirty="0" err="1" smtClean="0"/>
              <a:t>sobre</a:t>
            </a:r>
            <a:r>
              <a:rPr lang="en-US" sz="1400" dirty="0" smtClean="0"/>
              <a:t> </a:t>
            </a:r>
            <a:r>
              <a:rPr lang="en-US" sz="1400" dirty="0" err="1" smtClean="0"/>
              <a:t>delegar</a:t>
            </a:r>
            <a:r>
              <a:rPr lang="en-US" sz="1400" dirty="0" smtClean="0"/>
              <a:t> </a:t>
            </a:r>
            <a:r>
              <a:rPr lang="en-US" sz="1400" dirty="0" err="1" smtClean="0"/>
              <a:t>dejándose</a:t>
            </a:r>
            <a:r>
              <a:rPr lang="en-US" sz="1400" dirty="0" smtClean="0"/>
              <a:t> </a:t>
            </a:r>
            <a:r>
              <a:rPr lang="en-US" sz="1400" dirty="0" err="1" smtClean="0"/>
              <a:t>poco</a:t>
            </a:r>
            <a:r>
              <a:rPr lang="en-US" sz="1400" dirty="0" smtClean="0"/>
              <a:t> </a:t>
            </a:r>
            <a:r>
              <a:rPr lang="en-US" sz="1400" dirty="0" err="1" smtClean="0"/>
              <a:t>trabajo</a:t>
            </a:r>
            <a:r>
              <a:rPr lang="en-US" sz="1400" dirty="0" smtClean="0"/>
              <a:t> </a:t>
            </a:r>
            <a:r>
              <a:rPr lang="en-US" sz="1400" dirty="0" err="1" smtClean="0"/>
              <a:t>para</a:t>
            </a:r>
            <a:r>
              <a:rPr lang="en-US" sz="1400" dirty="0" smtClean="0"/>
              <a:t> </a:t>
            </a:r>
            <a:r>
              <a:rPr lang="en-US" sz="1400" dirty="0" err="1" smtClean="0"/>
              <a:t>hacer</a:t>
            </a:r>
            <a:endParaRPr lang="en-US" sz="1400" dirty="0"/>
          </a:p>
          <a:p>
            <a:r>
              <a:rPr lang="en-US" sz="1400" dirty="0" err="1" smtClean="0"/>
              <a:t>Implementadores</a:t>
            </a:r>
            <a:r>
              <a:rPr lang="en-US" sz="1400" dirty="0" smtClean="0"/>
              <a:t>:  </a:t>
            </a:r>
            <a:r>
              <a:rPr lang="es-ES" sz="1400" dirty="0" smtClean="0"/>
              <a:t>pueden ser lentos en renunciar a sus planes en favor de cambios positivos</a:t>
            </a:r>
            <a:endParaRPr lang="en-US" sz="1400" dirty="0"/>
          </a:p>
          <a:p>
            <a:r>
              <a:rPr lang="en-US" sz="1400" dirty="0" err="1" smtClean="0"/>
              <a:t>Finalizadores</a:t>
            </a:r>
            <a:r>
              <a:rPr lang="en-US" sz="1400" dirty="0" smtClean="0"/>
              <a:t>:</a:t>
            </a:r>
            <a:r>
              <a:rPr lang="en-US" sz="1400" dirty="0"/>
              <a:t> </a:t>
            </a:r>
            <a:r>
              <a:rPr lang="en-US" sz="1400" dirty="0" err="1" smtClean="0"/>
              <a:t>podrían</a:t>
            </a:r>
            <a:r>
              <a:rPr lang="en-US" sz="1400" dirty="0" smtClean="0"/>
              <a:t> ser </a:t>
            </a:r>
            <a:r>
              <a:rPr lang="en-US" sz="1400" dirty="0" err="1" smtClean="0"/>
              <a:t>acusados</a:t>
            </a:r>
            <a:r>
              <a:rPr lang="en-US" sz="1400" dirty="0" smtClean="0"/>
              <a:t> </a:t>
            </a:r>
            <a:r>
              <a:rPr lang="en-US" sz="1400" dirty="0" err="1" smtClean="0"/>
              <a:t>su</a:t>
            </a:r>
            <a:r>
              <a:rPr lang="en-US" sz="1400" dirty="0" smtClean="0"/>
              <a:t> </a:t>
            </a:r>
            <a:r>
              <a:rPr lang="en-US" sz="1400" dirty="0" err="1" smtClean="0"/>
              <a:t>perfeccionamiento</a:t>
            </a:r>
            <a:r>
              <a:rPr lang="en-US" sz="1400" dirty="0" smtClean="0"/>
              <a:t> al </a:t>
            </a:r>
            <a:r>
              <a:rPr lang="en-US" sz="1400" dirty="0" err="1" smtClean="0"/>
              <a:t>extremo</a:t>
            </a:r>
            <a:endParaRPr lang="en-US" sz="1400" dirty="0"/>
          </a:p>
          <a:p>
            <a:r>
              <a:rPr lang="en-US" sz="1400" dirty="0" err="1" smtClean="0"/>
              <a:t>Cohesionadores</a:t>
            </a:r>
            <a:r>
              <a:rPr lang="en-US" sz="1400" dirty="0" smtClean="0"/>
              <a:t>:</a:t>
            </a:r>
            <a:r>
              <a:rPr lang="en-US" sz="1400" dirty="0"/>
              <a:t> </a:t>
            </a:r>
            <a:r>
              <a:rPr lang="en-US" sz="1400" dirty="0" err="1" smtClean="0"/>
              <a:t>podrían</a:t>
            </a:r>
            <a:r>
              <a:rPr lang="en-US" sz="1400" dirty="0" smtClean="0"/>
              <a:t> ser </a:t>
            </a:r>
            <a:r>
              <a:rPr lang="en-US" sz="1400" dirty="0" err="1" smtClean="0"/>
              <a:t>indecisos</a:t>
            </a:r>
            <a:r>
              <a:rPr lang="en-US" sz="1400" dirty="0" smtClean="0"/>
              <a:t> en </a:t>
            </a:r>
            <a:r>
              <a:rPr lang="en-US" sz="1400" dirty="0" err="1" smtClean="0"/>
              <a:t>situaciones</a:t>
            </a:r>
            <a:r>
              <a:rPr lang="en-US" sz="1400" dirty="0" smtClean="0"/>
              <a:t> </a:t>
            </a:r>
            <a:r>
              <a:rPr lang="en-US" sz="1400" dirty="0" err="1" smtClean="0"/>
              <a:t>cruciales</a:t>
            </a:r>
            <a:r>
              <a:rPr lang="en-US" sz="1400" dirty="0" smtClean="0"/>
              <a:t>. </a:t>
            </a:r>
            <a:r>
              <a:rPr lang="en-US" sz="1400" dirty="0" err="1" smtClean="0"/>
              <a:t>Evita</a:t>
            </a:r>
            <a:r>
              <a:rPr lang="en-US" sz="1400" dirty="0" smtClean="0"/>
              <a:t> </a:t>
            </a:r>
            <a:r>
              <a:rPr lang="en-US" sz="1400" dirty="0" err="1" smtClean="0"/>
              <a:t>las</a:t>
            </a:r>
            <a:r>
              <a:rPr lang="en-US" sz="1400" dirty="0" smtClean="0"/>
              <a:t> </a:t>
            </a:r>
            <a:r>
              <a:rPr lang="en-US" sz="1400" dirty="0" err="1" smtClean="0"/>
              <a:t>confrontaciones</a:t>
            </a:r>
            <a:endParaRPr lang="en-US" sz="1400" dirty="0"/>
          </a:p>
          <a:p>
            <a:r>
              <a:rPr lang="en-US" sz="1400" dirty="0" err="1" smtClean="0"/>
              <a:t>Impulsores</a:t>
            </a:r>
            <a:r>
              <a:rPr lang="en-US" sz="1400" dirty="0" smtClean="0"/>
              <a:t>: </a:t>
            </a:r>
            <a:r>
              <a:rPr lang="en-US" sz="1400" dirty="0" err="1" smtClean="0"/>
              <a:t>podrían</a:t>
            </a:r>
            <a:r>
              <a:rPr lang="en-US" sz="1400" dirty="0" smtClean="0"/>
              <a:t> </a:t>
            </a:r>
            <a:r>
              <a:rPr lang="en-US" sz="1400" dirty="0" err="1" smtClean="0"/>
              <a:t>correr</a:t>
            </a:r>
            <a:r>
              <a:rPr lang="en-US" sz="1400" dirty="0" smtClean="0"/>
              <a:t> el </a:t>
            </a:r>
            <a:r>
              <a:rPr lang="en-US" sz="1400" dirty="0" err="1" smtClean="0"/>
              <a:t>riesgo</a:t>
            </a:r>
            <a:r>
              <a:rPr lang="en-US" sz="1400" dirty="0" smtClean="0"/>
              <a:t> de </a:t>
            </a:r>
            <a:r>
              <a:rPr lang="en-US" sz="1400" dirty="0" err="1" smtClean="0"/>
              <a:t>convertirse</a:t>
            </a:r>
            <a:r>
              <a:rPr lang="en-US" sz="1400" dirty="0" smtClean="0"/>
              <a:t> en </a:t>
            </a:r>
            <a:r>
              <a:rPr lang="en-US" sz="1400" dirty="0" err="1" smtClean="0"/>
              <a:t>agresivos</a:t>
            </a:r>
            <a:r>
              <a:rPr lang="en-US" sz="1400" dirty="0" smtClean="0"/>
              <a:t> y de mal humor en </a:t>
            </a:r>
            <a:r>
              <a:rPr lang="en-US" sz="1400" dirty="0" err="1" smtClean="0"/>
              <a:t>su</a:t>
            </a:r>
            <a:r>
              <a:rPr lang="en-US" sz="1400" dirty="0" smtClean="0"/>
              <a:t> </a:t>
            </a:r>
            <a:r>
              <a:rPr lang="en-US" sz="1400" dirty="0" err="1" smtClean="0"/>
              <a:t>intento</a:t>
            </a:r>
            <a:r>
              <a:rPr lang="en-US" sz="1400" dirty="0" smtClean="0"/>
              <a:t> de </a:t>
            </a:r>
            <a:r>
              <a:rPr lang="en-US" sz="1400" dirty="0" err="1" smtClean="0"/>
              <a:t>que</a:t>
            </a:r>
            <a:r>
              <a:rPr lang="en-US" sz="1400" dirty="0" smtClean="0"/>
              <a:t> </a:t>
            </a:r>
            <a:r>
              <a:rPr lang="en-US" sz="1400" dirty="0" err="1" smtClean="0"/>
              <a:t>las</a:t>
            </a:r>
            <a:r>
              <a:rPr lang="en-US" sz="1400" dirty="0" smtClean="0"/>
              <a:t> </a:t>
            </a:r>
            <a:r>
              <a:rPr lang="en-US" sz="1400" dirty="0" err="1" smtClean="0"/>
              <a:t>cosas</a:t>
            </a:r>
            <a:r>
              <a:rPr lang="en-US" sz="1400" dirty="0" smtClean="0"/>
              <a:t> se </a:t>
            </a:r>
            <a:r>
              <a:rPr lang="en-US" sz="1400" dirty="0" err="1" smtClean="0"/>
              <a:t>hagan</a:t>
            </a:r>
            <a:endParaRPr lang="en-US" sz="1400" dirty="0"/>
          </a:p>
          <a:p>
            <a:r>
              <a:rPr lang="en-US" sz="1400" dirty="0" err="1" smtClean="0"/>
              <a:t>Especialista</a:t>
            </a:r>
            <a:r>
              <a:rPr lang="en-US" sz="1400" dirty="0" smtClean="0"/>
              <a:t>: </a:t>
            </a:r>
            <a:r>
              <a:rPr lang="en-US" sz="1400" dirty="0" err="1" smtClean="0"/>
              <a:t>puede</a:t>
            </a:r>
            <a:r>
              <a:rPr lang="en-US" sz="1400" dirty="0" smtClean="0"/>
              <a:t> </a:t>
            </a:r>
            <a:r>
              <a:rPr lang="en-US" sz="1400" dirty="0" err="1" smtClean="0"/>
              <a:t>tener</a:t>
            </a:r>
            <a:r>
              <a:rPr lang="en-US" sz="1400" dirty="0" smtClean="0"/>
              <a:t> </a:t>
            </a:r>
            <a:r>
              <a:rPr lang="en-US" sz="1400" dirty="0" err="1" smtClean="0"/>
              <a:t>tendencia</a:t>
            </a:r>
            <a:r>
              <a:rPr lang="en-US" sz="1400" dirty="0" smtClean="0"/>
              <a:t> a </a:t>
            </a:r>
            <a:r>
              <a:rPr lang="en-US" sz="1400" dirty="0" err="1" smtClean="0"/>
              <a:t>focalizarse</a:t>
            </a:r>
            <a:r>
              <a:rPr lang="en-US" sz="1400" dirty="0" smtClean="0"/>
              <a:t> </a:t>
            </a:r>
            <a:r>
              <a:rPr lang="en-US" sz="1400" dirty="0" err="1" smtClean="0"/>
              <a:t>sobre</a:t>
            </a:r>
            <a:r>
              <a:rPr lang="en-US" sz="1400" dirty="0" smtClean="0"/>
              <a:t> </a:t>
            </a:r>
            <a:r>
              <a:rPr lang="en-US" sz="1400" dirty="0" err="1" smtClean="0"/>
              <a:t>su</a:t>
            </a:r>
            <a:r>
              <a:rPr lang="en-US" sz="1400" dirty="0" smtClean="0"/>
              <a:t> </a:t>
            </a:r>
            <a:r>
              <a:rPr lang="en-US" sz="1400" dirty="0" err="1" smtClean="0"/>
              <a:t>propio</a:t>
            </a:r>
            <a:r>
              <a:rPr lang="en-US" sz="1400" dirty="0" smtClean="0"/>
              <a:t> </a:t>
            </a:r>
            <a:r>
              <a:rPr lang="en-US" sz="1400" dirty="0" err="1" smtClean="0"/>
              <a:t>punto</a:t>
            </a:r>
            <a:r>
              <a:rPr lang="en-US" sz="1400" dirty="0" smtClean="0"/>
              <a:t> de vista</a:t>
            </a:r>
            <a:endParaRPr lang="en-US" sz="1400" dirty="0"/>
          </a:p>
        </p:txBody>
      </p:sp>
      <p:sp>
        <p:nvSpPr>
          <p:cNvPr id="8" name="TextBox 7"/>
          <p:cNvSpPr txBox="1"/>
          <p:nvPr/>
        </p:nvSpPr>
        <p:spPr>
          <a:xfrm>
            <a:off x="7780323" y="5597722"/>
            <a:ext cx="962826" cy="261610"/>
          </a:xfrm>
          <a:prstGeom prst="rect">
            <a:avLst/>
          </a:prstGeom>
          <a:noFill/>
        </p:spPr>
        <p:txBody>
          <a:bodyPr wrap="square" rtlCol="0">
            <a:spAutoFit/>
          </a:bodyPr>
          <a:lstStyle/>
          <a:p>
            <a:r>
              <a:rPr lang="en-US" sz="1100" dirty="0" smtClean="0"/>
              <a:t>(belbin.com)</a:t>
            </a:r>
            <a:endParaRPr lang="en-US" sz="1100" dirty="0"/>
          </a:p>
        </p:txBody>
      </p:sp>
      <p:pic>
        <p:nvPicPr>
          <p:cNvPr id="37897" name="Picture 9" descr="Dr Meredith Belbi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0400" y="3657600"/>
            <a:ext cx="1704174" cy="1825078"/>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68</a:t>
            </a:fld>
            <a:endParaRPr lang="en-US" dirty="0"/>
          </a:p>
        </p:txBody>
      </p:sp>
    </p:spTree>
    <p:extLst>
      <p:ext uri="{BB962C8B-B14F-4D97-AF65-F5344CB8AC3E}">
        <p14:creationId xmlns:p14="http://schemas.microsoft.com/office/powerpoint/2010/main" xmlns="" val="395525916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es.tribe.net/tribe/upload/photo/0c6/d7c/0c6d7cc3-ba09-488f-ae12-8a454afb5d2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7200" y="2204864"/>
            <a:ext cx="4572000" cy="3429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z="3200" dirty="0" smtClean="0"/>
              <a:t>La </a:t>
            </a:r>
            <a:r>
              <a:rPr lang="en-US" sz="3200" dirty="0" err="1" smtClean="0"/>
              <a:t>Sostenibilidad</a:t>
            </a:r>
            <a:r>
              <a:rPr lang="en-US" sz="3200" dirty="0" smtClean="0"/>
              <a:t> y la </a:t>
            </a:r>
            <a:r>
              <a:rPr lang="en-US" sz="3200" dirty="0" err="1" smtClean="0"/>
              <a:t>Gestión</a:t>
            </a:r>
            <a:r>
              <a:rPr lang="en-US" sz="3200" dirty="0" smtClean="0"/>
              <a:t> de los </a:t>
            </a:r>
            <a:r>
              <a:rPr lang="en-US" sz="3200" dirty="0" err="1" smtClean="0"/>
              <a:t>Recursos</a:t>
            </a:r>
            <a:r>
              <a:rPr lang="en-US" sz="3200" dirty="0" smtClean="0"/>
              <a:t> </a:t>
            </a:r>
            <a:r>
              <a:rPr lang="en-US" sz="3200" dirty="0" err="1" smtClean="0"/>
              <a:t>Humanos</a:t>
            </a:r>
            <a:endParaRPr lang="en-US" dirty="0"/>
          </a:p>
        </p:txBody>
      </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69</a:t>
            </a:fld>
            <a:endParaRPr lang="en-US" dirty="0"/>
          </a:p>
        </p:txBody>
      </p:sp>
    </p:spTree>
    <p:extLst>
      <p:ext uri="{BB962C8B-B14F-4D97-AF65-F5344CB8AC3E}">
        <p14:creationId xmlns:p14="http://schemas.microsoft.com/office/powerpoint/2010/main" xmlns="" val="4077110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title"/>
          </p:nvPr>
        </p:nvSpPr>
        <p:spPr/>
        <p:txBody>
          <a:bodyPr/>
          <a:lstStyle/>
          <a:p>
            <a:r>
              <a:rPr lang="en-GB" dirty="0" smtClean="0"/>
              <a:t>El </a:t>
            </a:r>
            <a:r>
              <a:rPr lang="en-GB" dirty="0" err="1" smtClean="0"/>
              <a:t>Proceso</a:t>
            </a:r>
            <a:r>
              <a:rPr lang="en-GB" dirty="0" smtClean="0"/>
              <a:t> de </a:t>
            </a:r>
            <a:r>
              <a:rPr lang="en-GB" dirty="0" err="1" smtClean="0"/>
              <a:t>Asignación</a:t>
            </a:r>
            <a:r>
              <a:rPr lang="en-GB" dirty="0" smtClean="0"/>
              <a:t> de </a:t>
            </a:r>
            <a:r>
              <a:rPr lang="en-GB" dirty="0" err="1" smtClean="0"/>
              <a:t>Recursos</a:t>
            </a:r>
            <a:endParaRPr lang="en-GB" dirty="0"/>
          </a:p>
        </p:txBody>
      </p:sp>
      <p:pic>
        <p:nvPicPr>
          <p:cNvPr id="36866" name="Picture 2" descr="http://www1.inspirus.com/sites/default/files/images/performance-solutions-1.jpg?128223151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299" r="12979"/>
          <a:stretch/>
        </p:blipFill>
        <p:spPr bwMode="auto">
          <a:xfrm>
            <a:off x="6781800" y="1828800"/>
            <a:ext cx="2010538" cy="870363"/>
          </a:xfrm>
          <a:prstGeom prst="rect">
            <a:avLst/>
          </a:prstGeom>
          <a:noFill/>
          <a:extLst>
            <a:ext uri="{909E8E84-426E-40dd-AFC4-6F175D3DCCD1}">
              <a14:hiddenFill xmlns:a14="http://schemas.microsoft.com/office/drawing/2010/main" xmlns="">
                <a:solidFill>
                  <a:srgbClr val="FFFFFF"/>
                </a:solidFill>
              </a14:hiddenFill>
            </a:ext>
          </a:extLst>
        </p:spPr>
      </p:pic>
      <p:sp>
        <p:nvSpPr>
          <p:cNvPr id="1587203" name="Rectangle 3"/>
          <p:cNvSpPr>
            <a:spLocks noGrp="1" noChangeArrowheads="1"/>
          </p:cNvSpPr>
          <p:nvPr>
            <p:ph type="body" sz="half" idx="1"/>
          </p:nvPr>
        </p:nvSpPr>
        <p:spPr>
          <a:xfrm>
            <a:off x="152400" y="1371600"/>
            <a:ext cx="6629400" cy="4038600"/>
          </a:xfrm>
        </p:spPr>
        <p:txBody>
          <a:bodyPr>
            <a:normAutofit fontScale="85000" lnSpcReduction="20000"/>
          </a:bodyPr>
          <a:lstStyle/>
          <a:p>
            <a:pPr marL="0" indent="0">
              <a:lnSpc>
                <a:spcPct val="110000"/>
              </a:lnSpc>
              <a:buNone/>
            </a:pPr>
            <a:r>
              <a:rPr lang="en-GB" sz="3500" dirty="0" smtClean="0"/>
              <a:t>Los </a:t>
            </a:r>
            <a:r>
              <a:rPr lang="en-GB" sz="3500" dirty="0" err="1" smtClean="0"/>
              <a:t>tres</a:t>
            </a:r>
            <a:r>
              <a:rPr lang="en-GB" sz="3500" dirty="0" smtClean="0"/>
              <a:t> </a:t>
            </a:r>
            <a:r>
              <a:rPr lang="en-GB" sz="3500" dirty="0" err="1" smtClean="0"/>
              <a:t>pasos</a:t>
            </a:r>
            <a:r>
              <a:rPr lang="en-GB" sz="3500" dirty="0" smtClean="0"/>
              <a:t> </a:t>
            </a:r>
            <a:r>
              <a:rPr lang="en-GB" sz="3500" dirty="0" err="1" smtClean="0"/>
              <a:t>básicos</a:t>
            </a:r>
            <a:r>
              <a:rPr lang="en-GB" sz="3500" dirty="0" smtClean="0"/>
              <a:t>: </a:t>
            </a:r>
          </a:p>
          <a:p>
            <a:pPr marL="0" indent="0">
              <a:lnSpc>
                <a:spcPct val="110000"/>
              </a:lnSpc>
              <a:buNone/>
            </a:pPr>
            <a:endParaRPr lang="en-GB" sz="3500" dirty="0"/>
          </a:p>
          <a:p>
            <a:r>
              <a:rPr lang="en-GB" sz="2400" b="1" dirty="0" err="1" smtClean="0"/>
              <a:t>Asignación</a:t>
            </a:r>
            <a:r>
              <a:rPr lang="en-GB" sz="2400" b="1" dirty="0" smtClean="0"/>
              <a:t> </a:t>
            </a:r>
            <a:r>
              <a:rPr lang="en-GB" sz="2400" dirty="0" smtClean="0"/>
              <a:t>– </a:t>
            </a:r>
            <a:r>
              <a:rPr lang="en-GB" sz="2100" dirty="0" err="1" smtClean="0"/>
              <a:t>Una</a:t>
            </a:r>
            <a:r>
              <a:rPr lang="en-GB" sz="2100" dirty="0" smtClean="0"/>
              <a:t> </a:t>
            </a:r>
            <a:r>
              <a:rPr lang="en-GB" sz="2100" dirty="0" err="1" smtClean="0"/>
              <a:t>vez</a:t>
            </a:r>
            <a:r>
              <a:rPr lang="en-GB" sz="2100" dirty="0" smtClean="0"/>
              <a:t> </a:t>
            </a:r>
            <a:r>
              <a:rPr lang="en-GB" sz="2100" dirty="0" err="1" smtClean="0"/>
              <a:t>que</a:t>
            </a:r>
            <a:r>
              <a:rPr lang="en-GB" sz="2100" dirty="0" smtClean="0"/>
              <a:t> </a:t>
            </a:r>
            <a:r>
              <a:rPr lang="en-GB" sz="2100" dirty="0" err="1" smtClean="0"/>
              <a:t>las</a:t>
            </a:r>
            <a:r>
              <a:rPr lang="en-GB" sz="2100" dirty="0" smtClean="0"/>
              <a:t> </a:t>
            </a:r>
            <a:r>
              <a:rPr lang="en-GB" sz="2100" dirty="0" err="1" smtClean="0"/>
              <a:t>actividades</a:t>
            </a:r>
            <a:r>
              <a:rPr lang="en-GB" sz="2100" dirty="0" smtClean="0"/>
              <a:t> </a:t>
            </a:r>
            <a:r>
              <a:rPr lang="en-GB" sz="2100" dirty="0" err="1" smtClean="0"/>
              <a:t>han</a:t>
            </a:r>
            <a:r>
              <a:rPr lang="en-GB" sz="2100" dirty="0" smtClean="0"/>
              <a:t> </a:t>
            </a:r>
            <a:r>
              <a:rPr lang="en-GB" sz="2100" dirty="0" err="1" smtClean="0"/>
              <a:t>sido</a:t>
            </a:r>
            <a:r>
              <a:rPr lang="en-GB" sz="2100" dirty="0" smtClean="0"/>
              <a:t> </a:t>
            </a:r>
            <a:r>
              <a:rPr lang="en-GB" sz="2100" dirty="0" err="1" smtClean="0"/>
              <a:t>programadas</a:t>
            </a:r>
            <a:r>
              <a:rPr lang="en-GB" sz="2100" dirty="0" smtClean="0"/>
              <a:t>, los </a:t>
            </a:r>
            <a:r>
              <a:rPr lang="en-GB" sz="2100" dirty="0" err="1" smtClean="0"/>
              <a:t>recursos</a:t>
            </a:r>
            <a:r>
              <a:rPr lang="en-GB" sz="2100" dirty="0" smtClean="0"/>
              <a:t> son </a:t>
            </a:r>
            <a:r>
              <a:rPr lang="en-GB" sz="2100" dirty="0" err="1" smtClean="0"/>
              <a:t>asignados</a:t>
            </a:r>
            <a:r>
              <a:rPr lang="en-GB" sz="2100" dirty="0" smtClean="0"/>
              <a:t> a </a:t>
            </a:r>
            <a:r>
              <a:rPr lang="en-GB" sz="2100" dirty="0" err="1" smtClean="0"/>
              <a:t>cada</a:t>
            </a:r>
            <a:r>
              <a:rPr lang="en-GB" sz="2100" dirty="0" smtClean="0"/>
              <a:t> </a:t>
            </a:r>
            <a:r>
              <a:rPr lang="en-GB" sz="2100" dirty="0" err="1" smtClean="0"/>
              <a:t>actividad</a:t>
            </a:r>
            <a:r>
              <a:rPr lang="en-GB" sz="2100" dirty="0" smtClean="0"/>
              <a:t>.  </a:t>
            </a:r>
            <a:r>
              <a:rPr lang="en-GB" sz="2100" dirty="0" err="1" smtClean="0"/>
              <a:t>Esto</a:t>
            </a:r>
            <a:r>
              <a:rPr lang="en-GB" sz="2100" dirty="0" smtClean="0"/>
              <a:t> </a:t>
            </a:r>
            <a:r>
              <a:rPr lang="en-GB" sz="2100" dirty="0" err="1" smtClean="0"/>
              <a:t>permite</a:t>
            </a:r>
            <a:r>
              <a:rPr lang="en-GB" sz="2100" dirty="0" smtClean="0"/>
              <a:t> </a:t>
            </a:r>
            <a:r>
              <a:rPr lang="en-GB" sz="2100" dirty="0" err="1" smtClean="0"/>
              <a:t>determinar</a:t>
            </a:r>
            <a:r>
              <a:rPr lang="en-GB" sz="2100" dirty="0" smtClean="0"/>
              <a:t> los </a:t>
            </a:r>
            <a:r>
              <a:rPr lang="en-GB" sz="2100" dirty="0" err="1" smtClean="0"/>
              <a:t>requerimientos</a:t>
            </a:r>
            <a:r>
              <a:rPr lang="en-GB" sz="2100" dirty="0" smtClean="0"/>
              <a:t> </a:t>
            </a:r>
            <a:r>
              <a:rPr lang="en-GB" sz="2100" dirty="0" err="1" smtClean="0"/>
              <a:t>totales</a:t>
            </a:r>
            <a:r>
              <a:rPr lang="en-GB" sz="2100" dirty="0" smtClean="0"/>
              <a:t> en </a:t>
            </a:r>
            <a:r>
              <a:rPr lang="en-GB" sz="2100" dirty="0" err="1" smtClean="0"/>
              <a:t>relación</a:t>
            </a:r>
            <a:r>
              <a:rPr lang="en-GB" sz="2100" dirty="0" smtClean="0"/>
              <a:t> a la </a:t>
            </a:r>
            <a:r>
              <a:rPr lang="en-GB" sz="2100" dirty="0" err="1" smtClean="0"/>
              <a:t>escala</a:t>
            </a:r>
            <a:r>
              <a:rPr lang="en-GB" sz="2100" dirty="0" smtClean="0"/>
              <a:t> de </a:t>
            </a:r>
            <a:r>
              <a:rPr lang="en-GB" sz="2100" dirty="0" err="1" smtClean="0"/>
              <a:t>tiempo</a:t>
            </a:r>
            <a:r>
              <a:rPr lang="en-GB" sz="2100" dirty="0" smtClean="0"/>
              <a:t> del </a:t>
            </a:r>
            <a:r>
              <a:rPr lang="en-GB" sz="2100" dirty="0" err="1" smtClean="0"/>
              <a:t>proyecto</a:t>
            </a:r>
            <a:r>
              <a:rPr lang="en-GB" sz="2400" dirty="0" smtClean="0"/>
              <a:t>.</a:t>
            </a:r>
          </a:p>
          <a:p>
            <a:r>
              <a:rPr lang="en-GB" sz="2400" b="1" dirty="0" err="1" smtClean="0"/>
              <a:t>Agregación</a:t>
            </a:r>
            <a:r>
              <a:rPr lang="en-GB" sz="2400" dirty="0" smtClean="0"/>
              <a:t> </a:t>
            </a:r>
            <a:r>
              <a:rPr lang="en-GB" sz="2400" dirty="0"/>
              <a:t>– </a:t>
            </a:r>
            <a:r>
              <a:rPr lang="en-GB" sz="2100" dirty="0" smtClean="0"/>
              <a:t>los </a:t>
            </a:r>
            <a:r>
              <a:rPr lang="en-GB" sz="2100" dirty="0" err="1" smtClean="0"/>
              <a:t>requerimientos</a:t>
            </a:r>
            <a:r>
              <a:rPr lang="en-GB" sz="2100" dirty="0" smtClean="0"/>
              <a:t> de </a:t>
            </a:r>
            <a:r>
              <a:rPr lang="en-GB" sz="2100" dirty="0" err="1" smtClean="0"/>
              <a:t>recursos</a:t>
            </a:r>
            <a:r>
              <a:rPr lang="en-GB" sz="2100" dirty="0" smtClean="0"/>
              <a:t> son </a:t>
            </a:r>
            <a:r>
              <a:rPr lang="en-GB" sz="2100" dirty="0" err="1" smtClean="0"/>
              <a:t>totalizados</a:t>
            </a:r>
            <a:r>
              <a:rPr lang="en-GB" sz="2100" dirty="0" smtClean="0"/>
              <a:t> </a:t>
            </a:r>
            <a:r>
              <a:rPr lang="en-GB" sz="2100" dirty="0" err="1" smtClean="0"/>
              <a:t>para</a:t>
            </a:r>
            <a:r>
              <a:rPr lang="en-GB" sz="2100" dirty="0" smtClean="0"/>
              <a:t> </a:t>
            </a:r>
            <a:r>
              <a:rPr lang="en-GB" sz="2100" dirty="0" err="1" smtClean="0"/>
              <a:t>determinar</a:t>
            </a:r>
            <a:r>
              <a:rPr lang="en-GB" sz="2100" dirty="0" smtClean="0"/>
              <a:t> el </a:t>
            </a:r>
            <a:r>
              <a:rPr lang="en-GB" sz="2100" dirty="0" err="1" smtClean="0"/>
              <a:t>nivel</a:t>
            </a:r>
            <a:r>
              <a:rPr lang="en-GB" sz="2100" dirty="0" smtClean="0"/>
              <a:t> de </a:t>
            </a:r>
            <a:r>
              <a:rPr lang="en-GB" sz="2100" dirty="0" err="1" smtClean="0"/>
              <a:t>recursos</a:t>
            </a:r>
            <a:r>
              <a:rPr lang="en-GB" sz="2100" dirty="0" smtClean="0"/>
              <a:t> </a:t>
            </a:r>
            <a:r>
              <a:rPr lang="en-GB" sz="2100" dirty="0" err="1" smtClean="0"/>
              <a:t>requerido</a:t>
            </a:r>
            <a:r>
              <a:rPr lang="en-GB" sz="2100" dirty="0" smtClean="0"/>
              <a:t> </a:t>
            </a:r>
            <a:r>
              <a:rPr lang="en-GB" sz="2100" dirty="0" err="1" smtClean="0"/>
              <a:t>para</a:t>
            </a:r>
            <a:r>
              <a:rPr lang="en-GB" sz="2100" dirty="0" smtClean="0"/>
              <a:t> </a:t>
            </a:r>
            <a:r>
              <a:rPr lang="en-GB" sz="2100" dirty="0" err="1" smtClean="0"/>
              <a:t>cada</a:t>
            </a:r>
            <a:r>
              <a:rPr lang="en-GB" sz="2100" dirty="0" smtClean="0"/>
              <a:t> </a:t>
            </a:r>
            <a:r>
              <a:rPr lang="en-GB" sz="2100" dirty="0" err="1" smtClean="0"/>
              <a:t>periodo</a:t>
            </a:r>
            <a:r>
              <a:rPr lang="en-GB" sz="2100" dirty="0" smtClean="0"/>
              <a:t> de </a:t>
            </a:r>
            <a:r>
              <a:rPr lang="en-GB" sz="2100" dirty="0" err="1" smtClean="0"/>
              <a:t>tiempo</a:t>
            </a:r>
            <a:r>
              <a:rPr lang="en-GB" sz="2400" dirty="0" smtClean="0"/>
              <a:t>.  </a:t>
            </a:r>
            <a:endParaRPr lang="en-GB" sz="2400" dirty="0"/>
          </a:p>
          <a:p>
            <a:r>
              <a:rPr lang="en-GB" sz="2400" b="1" dirty="0" err="1" smtClean="0"/>
              <a:t>Programación</a:t>
            </a:r>
            <a:r>
              <a:rPr lang="en-GB" sz="2400" dirty="0" smtClean="0"/>
              <a:t> </a:t>
            </a:r>
            <a:r>
              <a:rPr lang="en-GB" sz="2400" dirty="0"/>
              <a:t>– </a:t>
            </a:r>
            <a:r>
              <a:rPr lang="en-GB" sz="2100" dirty="0" smtClean="0"/>
              <a:t>Es </a:t>
            </a:r>
            <a:r>
              <a:rPr lang="en-GB" sz="2100" dirty="0" err="1" smtClean="0"/>
              <a:t>poco</a:t>
            </a:r>
            <a:r>
              <a:rPr lang="en-GB" sz="2100" dirty="0" smtClean="0"/>
              <a:t> probable </a:t>
            </a:r>
            <a:r>
              <a:rPr lang="en-GB" sz="2100" dirty="0" err="1" smtClean="0"/>
              <a:t>que</a:t>
            </a:r>
            <a:r>
              <a:rPr lang="en-GB" sz="2100" dirty="0" smtClean="0"/>
              <a:t> la </a:t>
            </a:r>
            <a:r>
              <a:rPr lang="en-GB" sz="2100" dirty="0" err="1" smtClean="0"/>
              <a:t>disponibilidad</a:t>
            </a:r>
            <a:r>
              <a:rPr lang="en-GB" sz="2100" dirty="0" smtClean="0"/>
              <a:t> de los </a:t>
            </a:r>
            <a:r>
              <a:rPr lang="en-GB" sz="2100" dirty="0" err="1" smtClean="0"/>
              <a:t>requerimientos</a:t>
            </a:r>
            <a:r>
              <a:rPr lang="en-GB" sz="2100" dirty="0" smtClean="0"/>
              <a:t> de los </a:t>
            </a:r>
            <a:r>
              <a:rPr lang="en-GB" sz="2100" dirty="0" err="1" smtClean="0"/>
              <a:t>recursos</a:t>
            </a:r>
            <a:r>
              <a:rPr lang="en-GB" sz="2100" dirty="0" smtClean="0"/>
              <a:t> </a:t>
            </a:r>
            <a:r>
              <a:rPr lang="en-GB" sz="2100" dirty="0" err="1" smtClean="0"/>
              <a:t>coincida</a:t>
            </a:r>
            <a:r>
              <a:rPr lang="en-GB" sz="2100" dirty="0" smtClean="0"/>
              <a:t> con los </a:t>
            </a:r>
            <a:r>
              <a:rPr lang="en-GB" sz="2100" dirty="0" err="1" smtClean="0"/>
              <a:t>requerimientos</a:t>
            </a:r>
            <a:r>
              <a:rPr lang="en-GB" sz="2100" dirty="0" smtClean="0"/>
              <a:t> (o </a:t>
            </a:r>
            <a:r>
              <a:rPr lang="en-GB" sz="2100" dirty="0" err="1" smtClean="0"/>
              <a:t>demanda</a:t>
            </a:r>
            <a:r>
              <a:rPr lang="en-GB" sz="2100" dirty="0" smtClean="0"/>
              <a:t>).  Tales </a:t>
            </a:r>
            <a:r>
              <a:rPr lang="en-GB" sz="2100" dirty="0" err="1" smtClean="0"/>
              <a:t>restricciones</a:t>
            </a:r>
            <a:r>
              <a:rPr lang="en-GB" sz="2100" dirty="0" smtClean="0"/>
              <a:t> son </a:t>
            </a:r>
            <a:r>
              <a:rPr lang="en-GB" sz="2100" dirty="0" err="1" smtClean="0"/>
              <a:t>aplicadas</a:t>
            </a:r>
            <a:r>
              <a:rPr lang="en-GB" sz="2100" dirty="0" smtClean="0"/>
              <a:t> a los </a:t>
            </a:r>
            <a:r>
              <a:rPr lang="en-GB" sz="2100" dirty="0" err="1" smtClean="0"/>
              <a:t>requerimientos</a:t>
            </a:r>
            <a:r>
              <a:rPr lang="en-GB" sz="2100" dirty="0" smtClean="0"/>
              <a:t> de los </a:t>
            </a:r>
            <a:r>
              <a:rPr lang="en-GB" sz="2100" dirty="0" err="1" smtClean="0"/>
              <a:t>recursos</a:t>
            </a:r>
            <a:r>
              <a:rPr lang="en-GB" sz="2100" dirty="0" smtClean="0"/>
              <a:t> y se </a:t>
            </a:r>
            <a:r>
              <a:rPr lang="en-GB" sz="2100" dirty="0" err="1" smtClean="0"/>
              <a:t>determina</a:t>
            </a:r>
            <a:r>
              <a:rPr lang="en-GB" sz="2100" dirty="0" smtClean="0"/>
              <a:t> un </a:t>
            </a:r>
            <a:r>
              <a:rPr lang="en-GB" sz="2100" dirty="0" err="1" smtClean="0"/>
              <a:t>cronograma</a:t>
            </a:r>
            <a:r>
              <a:rPr lang="en-GB" sz="2100" dirty="0" smtClean="0"/>
              <a:t> </a:t>
            </a:r>
            <a:r>
              <a:rPr lang="en-GB" sz="2100" dirty="0" err="1" smtClean="0"/>
              <a:t>optimizado</a:t>
            </a:r>
            <a:r>
              <a:rPr lang="en-GB" sz="2100" dirty="0" smtClean="0"/>
              <a:t>.  </a:t>
            </a:r>
            <a:endParaRPr lang="en-GB" sz="2100"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Tree>
    <p:extLst>
      <p:ext uri="{BB962C8B-B14F-4D97-AF65-F5344CB8AC3E}">
        <p14:creationId xmlns:p14="http://schemas.microsoft.com/office/powerpoint/2010/main" xmlns="" val="2989680298"/>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r>
              <a:rPr lang="en-GB" dirty="0" err="1" smtClean="0"/>
              <a:t>Principios</a:t>
            </a:r>
            <a:r>
              <a:rPr lang="en-GB" dirty="0" smtClean="0"/>
              <a:t> de Control de los </a:t>
            </a:r>
            <a:r>
              <a:rPr lang="en-GB" dirty="0" err="1" smtClean="0"/>
              <a:t>Proyectos</a:t>
            </a:r>
            <a:endParaRPr lang="en-GB" dirty="0"/>
          </a:p>
        </p:txBody>
      </p:sp>
      <p:grpSp>
        <p:nvGrpSpPr>
          <p:cNvPr id="20" name="Group 19"/>
          <p:cNvGrpSpPr/>
          <p:nvPr/>
        </p:nvGrpSpPr>
        <p:grpSpPr>
          <a:xfrm>
            <a:off x="2057400" y="2316860"/>
            <a:ext cx="5029201" cy="2638463"/>
            <a:chOff x="2641600" y="3187700"/>
            <a:chExt cx="5448300" cy="2638463"/>
          </a:xfrm>
        </p:grpSpPr>
        <p:sp>
          <p:nvSpPr>
            <p:cNvPr id="940035" name="Oval 3"/>
            <p:cNvSpPr>
              <a:spLocks noChangeArrowheads="1"/>
            </p:cNvSpPr>
            <p:nvPr/>
          </p:nvSpPr>
          <p:spPr bwMode="auto">
            <a:xfrm>
              <a:off x="2641600" y="3200400"/>
              <a:ext cx="908050" cy="838200"/>
            </a:xfrm>
            <a:prstGeom prst="ellipse">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wrap="none" lIns="90000" tIns="46800" rIns="90000" bIns="46800" anchor="ctr"/>
            <a:lstStyle/>
            <a:p>
              <a:pPr eaLnBrk="1" hangingPunct="1"/>
              <a:r>
                <a:rPr lang="en-GB" b="1" dirty="0">
                  <a:solidFill>
                    <a:srgbClr val="009900"/>
                  </a:solidFill>
                </a:rPr>
                <a:t>A</a:t>
              </a:r>
            </a:p>
          </p:txBody>
        </p:sp>
        <p:sp>
          <p:nvSpPr>
            <p:cNvPr id="940036" name="Oval 4"/>
            <p:cNvSpPr>
              <a:spLocks noChangeArrowheads="1"/>
            </p:cNvSpPr>
            <p:nvPr/>
          </p:nvSpPr>
          <p:spPr bwMode="auto">
            <a:xfrm>
              <a:off x="7181850" y="3200400"/>
              <a:ext cx="908050" cy="838200"/>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lIns="90000" tIns="46800" rIns="90000" bIns="46800" anchor="ctr"/>
            <a:lstStyle/>
            <a:p>
              <a:pPr eaLnBrk="1" hangingPunct="1"/>
              <a:r>
                <a:rPr lang="en-GB" b="1" dirty="0">
                  <a:solidFill>
                    <a:srgbClr val="FF0000"/>
                  </a:solidFill>
                </a:rPr>
                <a:t>B</a:t>
              </a:r>
            </a:p>
          </p:txBody>
        </p:sp>
        <p:cxnSp>
          <p:nvCxnSpPr>
            <p:cNvPr id="940037" name="AutoShape 5"/>
            <p:cNvCxnSpPr>
              <a:cxnSpLocks noChangeShapeType="1"/>
              <a:stCxn id="940035" idx="6"/>
              <a:endCxn id="940036" idx="2"/>
            </p:cNvCxnSpPr>
            <p:nvPr/>
          </p:nvCxnSpPr>
          <p:spPr bwMode="auto">
            <a:xfrm>
              <a:off x="3549650" y="3619500"/>
              <a:ext cx="3632200" cy="0"/>
            </a:xfrm>
            <a:prstGeom prst="straightConnector1">
              <a:avLst/>
            </a:prstGeom>
            <a:noFill/>
            <a:ln w="9525">
              <a:solidFill>
                <a:srgbClr val="FF9900"/>
              </a:solidFill>
              <a:prstDash val="dash"/>
              <a:round/>
              <a:headEnd type="none" w="sm" len="sm"/>
              <a:tailEnd type="triangle" w="lg" len="med"/>
            </a:ln>
            <a:effectLst/>
          </p:spPr>
        </p:cxnSp>
        <p:sp>
          <p:nvSpPr>
            <p:cNvPr id="940038" name="Freeform 6"/>
            <p:cNvSpPr>
              <a:spLocks/>
            </p:cNvSpPr>
            <p:nvPr/>
          </p:nvSpPr>
          <p:spPr bwMode="auto">
            <a:xfrm>
              <a:off x="3549650" y="3594100"/>
              <a:ext cx="1890713" cy="654050"/>
            </a:xfrm>
            <a:custGeom>
              <a:avLst/>
              <a:gdLst/>
              <a:ahLst/>
              <a:cxnLst>
                <a:cxn ang="0">
                  <a:pos x="0" y="0"/>
                </a:cxn>
                <a:cxn ang="0">
                  <a:pos x="454" y="312"/>
                </a:cxn>
                <a:cxn ang="0">
                  <a:pos x="843" y="406"/>
                </a:cxn>
                <a:cxn ang="0">
                  <a:pos x="1099" y="278"/>
                </a:cxn>
              </a:cxnLst>
              <a:rect l="0" t="0" r="r" b="b"/>
              <a:pathLst>
                <a:path w="1099" h="412">
                  <a:moveTo>
                    <a:pt x="0" y="0"/>
                  </a:moveTo>
                  <a:cubicBezTo>
                    <a:pt x="76" y="52"/>
                    <a:pt x="314" y="244"/>
                    <a:pt x="454" y="312"/>
                  </a:cubicBezTo>
                  <a:cubicBezTo>
                    <a:pt x="594" y="380"/>
                    <a:pt x="736" y="412"/>
                    <a:pt x="843" y="406"/>
                  </a:cubicBezTo>
                  <a:cubicBezTo>
                    <a:pt x="950" y="400"/>
                    <a:pt x="1046" y="305"/>
                    <a:pt x="1099" y="278"/>
                  </a:cubicBezTo>
                </a:path>
              </a:pathLst>
            </a:custGeom>
            <a:noFill/>
            <a:ln w="12700" cap="flat" cmpd="sng">
              <a:solidFill>
                <a:schemeClr val="tx2"/>
              </a:solidFill>
              <a:prstDash val="solid"/>
              <a:round/>
              <a:headEnd type="none" w="sm" len="sm"/>
              <a:tailEnd type="none" w="sm" len="sm"/>
            </a:ln>
            <a:effectLst/>
          </p:spPr>
          <p:txBody>
            <a:bodyPr lIns="90000" tIns="46800" rIns="90000" bIns="46800"/>
            <a:lstStyle/>
            <a:p>
              <a:endParaRPr lang="en-US" b="1" dirty="0"/>
            </a:p>
          </p:txBody>
        </p:sp>
        <p:sp>
          <p:nvSpPr>
            <p:cNvPr id="940039" name="Text Box 7"/>
            <p:cNvSpPr txBox="1">
              <a:spLocks noChangeArrowheads="1"/>
            </p:cNvSpPr>
            <p:nvPr/>
          </p:nvSpPr>
          <p:spPr bwMode="auto">
            <a:xfrm>
              <a:off x="3632200" y="3276600"/>
              <a:ext cx="1520183" cy="371513"/>
            </a:xfrm>
            <a:prstGeom prst="rect">
              <a:avLst/>
            </a:prstGeom>
            <a:noFill/>
            <a:ln w="9525">
              <a:noFill/>
              <a:miter lim="800000"/>
              <a:headEnd type="none" w="sm" len="sm"/>
              <a:tailEnd type="none" w="sm" len="sm"/>
            </a:ln>
            <a:effectLst/>
          </p:spPr>
          <p:txBody>
            <a:bodyPr wrap="none" lIns="90000" tIns="46800" rIns="90000" bIns="46800">
              <a:spAutoFit/>
            </a:bodyPr>
            <a:lstStyle/>
            <a:p>
              <a:pPr algn="l" eaLnBrk="1" hangingPunct="1"/>
              <a:r>
                <a:rPr lang="en-GB" b="1" dirty="0" smtClean="0"/>
                <a:t>Plan Original</a:t>
              </a:r>
              <a:endParaRPr lang="en-GB" b="1" dirty="0"/>
            </a:p>
          </p:txBody>
        </p:sp>
        <p:sp>
          <p:nvSpPr>
            <p:cNvPr id="940040" name="Text Box 8"/>
            <p:cNvSpPr txBox="1">
              <a:spLocks noChangeArrowheads="1"/>
            </p:cNvSpPr>
            <p:nvPr/>
          </p:nvSpPr>
          <p:spPr bwMode="auto">
            <a:xfrm>
              <a:off x="3454400" y="4267200"/>
              <a:ext cx="1182383" cy="371513"/>
            </a:xfrm>
            <a:prstGeom prst="rect">
              <a:avLst/>
            </a:prstGeom>
            <a:noFill/>
            <a:ln w="9525">
              <a:noFill/>
              <a:miter lim="800000"/>
              <a:headEnd type="none" w="sm" len="sm"/>
              <a:tailEnd type="none" w="sm" len="sm"/>
            </a:ln>
            <a:effectLst/>
          </p:spPr>
          <p:txBody>
            <a:bodyPr wrap="none" lIns="90000" tIns="46800" rIns="90000" bIns="46800">
              <a:spAutoFit/>
            </a:bodyPr>
            <a:lstStyle/>
            <a:p>
              <a:pPr algn="l" eaLnBrk="1" hangingPunct="1"/>
              <a:r>
                <a:rPr lang="en-GB" b="1" dirty="0" err="1" smtClean="0"/>
                <a:t>Ruta</a:t>
              </a:r>
              <a:r>
                <a:rPr lang="en-GB" b="1" dirty="0" smtClean="0"/>
                <a:t> Real</a:t>
              </a:r>
              <a:endParaRPr lang="en-GB" b="1" dirty="0"/>
            </a:p>
          </p:txBody>
        </p:sp>
        <p:sp>
          <p:nvSpPr>
            <p:cNvPr id="940041" name="Text Box 9"/>
            <p:cNvSpPr txBox="1">
              <a:spLocks noChangeArrowheads="1"/>
            </p:cNvSpPr>
            <p:nvPr/>
          </p:nvSpPr>
          <p:spPr bwMode="auto">
            <a:xfrm>
              <a:off x="4811713" y="5130800"/>
              <a:ext cx="1306583" cy="371513"/>
            </a:xfrm>
            <a:prstGeom prst="rect">
              <a:avLst/>
            </a:prstGeom>
            <a:noFill/>
            <a:ln w="9525">
              <a:noFill/>
              <a:miter lim="800000"/>
              <a:headEnd type="none" w="sm" len="sm"/>
              <a:tailEnd type="none" w="sm" len="sm"/>
            </a:ln>
            <a:effectLst/>
          </p:spPr>
          <p:txBody>
            <a:bodyPr wrap="none" lIns="90000" tIns="46800" rIns="90000" bIns="46800">
              <a:spAutoFit/>
            </a:bodyPr>
            <a:lstStyle/>
            <a:p>
              <a:pPr algn="l" eaLnBrk="1" hangingPunct="1"/>
              <a:r>
                <a:rPr lang="en-GB" b="1" dirty="0" err="1" smtClean="0"/>
                <a:t>Monitoreo</a:t>
              </a:r>
              <a:endParaRPr lang="en-GB" b="1" dirty="0"/>
            </a:p>
          </p:txBody>
        </p:sp>
        <p:sp>
          <p:nvSpPr>
            <p:cNvPr id="940042" name="Text Box 10"/>
            <p:cNvSpPr txBox="1">
              <a:spLocks noChangeArrowheads="1"/>
            </p:cNvSpPr>
            <p:nvPr/>
          </p:nvSpPr>
          <p:spPr bwMode="auto">
            <a:xfrm>
              <a:off x="4476750" y="5454650"/>
              <a:ext cx="2736349" cy="371513"/>
            </a:xfrm>
            <a:prstGeom prst="rect">
              <a:avLst/>
            </a:prstGeom>
            <a:noFill/>
            <a:ln w="9525">
              <a:noFill/>
              <a:miter lim="800000"/>
              <a:headEnd type="none" w="sm" len="sm"/>
              <a:tailEnd type="none" w="sm" len="sm"/>
            </a:ln>
            <a:effectLst/>
          </p:spPr>
          <p:txBody>
            <a:bodyPr wrap="none" lIns="90000" tIns="46800" rIns="90000" bIns="46800">
              <a:spAutoFit/>
            </a:bodyPr>
            <a:lstStyle/>
            <a:p>
              <a:pPr algn="l" eaLnBrk="1" hangingPunct="1"/>
              <a:r>
                <a:rPr lang="en-GB" b="1" dirty="0" smtClean="0"/>
                <a:t>“</a:t>
              </a:r>
              <a:r>
                <a:rPr lang="en-GB" b="1" dirty="0" err="1" smtClean="0"/>
                <a:t>Estamos</a:t>
              </a:r>
              <a:r>
                <a:rPr lang="en-GB" b="1" dirty="0" smtClean="0"/>
                <a:t> </a:t>
              </a:r>
              <a:r>
                <a:rPr lang="en-GB" b="1" dirty="0" err="1" smtClean="0"/>
                <a:t>todavía</a:t>
              </a:r>
              <a:r>
                <a:rPr lang="en-GB" b="1" dirty="0" smtClean="0"/>
                <a:t> </a:t>
              </a:r>
              <a:r>
                <a:rPr lang="en-GB" b="1" dirty="0" err="1" smtClean="0"/>
                <a:t>aquí</a:t>
              </a:r>
              <a:r>
                <a:rPr lang="en-GB" b="1" dirty="0" smtClean="0"/>
                <a:t>?”</a:t>
              </a:r>
              <a:endParaRPr lang="en-GB" b="1" dirty="0"/>
            </a:p>
          </p:txBody>
        </p:sp>
        <p:grpSp>
          <p:nvGrpSpPr>
            <p:cNvPr id="940043" name="Group 11"/>
            <p:cNvGrpSpPr>
              <a:grpSpLocks/>
            </p:cNvGrpSpPr>
            <p:nvPr/>
          </p:nvGrpSpPr>
          <p:grpSpPr bwMode="auto">
            <a:xfrm>
              <a:off x="5365750" y="3962400"/>
              <a:ext cx="165100" cy="152400"/>
              <a:chOff x="1728" y="3024"/>
              <a:chExt cx="96" cy="96"/>
            </a:xfrm>
          </p:grpSpPr>
          <p:sp>
            <p:nvSpPr>
              <p:cNvPr id="940044" name="Line 12"/>
              <p:cNvSpPr>
                <a:spLocks noChangeShapeType="1"/>
              </p:cNvSpPr>
              <p:nvPr/>
            </p:nvSpPr>
            <p:spPr bwMode="auto">
              <a:xfrm>
                <a:off x="1728" y="3024"/>
                <a:ext cx="96" cy="96"/>
              </a:xfrm>
              <a:prstGeom prst="line">
                <a:avLst/>
              </a:prstGeom>
              <a:noFill/>
              <a:ln w="28575">
                <a:solidFill>
                  <a:srgbClr val="FF0000"/>
                </a:solidFill>
                <a:round/>
                <a:headEnd type="none" w="sm" len="sm"/>
                <a:tailEnd type="none" w="sm" len="sm"/>
              </a:ln>
              <a:effectLst/>
            </p:spPr>
            <p:txBody>
              <a:bodyPr lIns="90000" tIns="46800" rIns="90000" bIns="46800"/>
              <a:lstStyle/>
              <a:p>
                <a:endParaRPr lang="en-US" b="1" dirty="0"/>
              </a:p>
            </p:txBody>
          </p:sp>
          <p:sp>
            <p:nvSpPr>
              <p:cNvPr id="940045" name="Line 13"/>
              <p:cNvSpPr>
                <a:spLocks noChangeShapeType="1"/>
              </p:cNvSpPr>
              <p:nvPr/>
            </p:nvSpPr>
            <p:spPr bwMode="auto">
              <a:xfrm flipH="1">
                <a:off x="1728" y="3024"/>
                <a:ext cx="96" cy="96"/>
              </a:xfrm>
              <a:prstGeom prst="line">
                <a:avLst/>
              </a:prstGeom>
              <a:noFill/>
              <a:ln w="28575">
                <a:solidFill>
                  <a:srgbClr val="FF0000"/>
                </a:solidFill>
                <a:round/>
                <a:headEnd type="none" w="sm" len="sm"/>
                <a:tailEnd type="none" w="sm" len="sm"/>
              </a:ln>
              <a:effectLst/>
            </p:spPr>
            <p:txBody>
              <a:bodyPr lIns="90000" tIns="46800" rIns="90000" bIns="46800"/>
              <a:lstStyle/>
              <a:p>
                <a:endParaRPr lang="en-US" b="1" dirty="0"/>
              </a:p>
            </p:txBody>
          </p:sp>
        </p:grpSp>
        <p:sp>
          <p:nvSpPr>
            <p:cNvPr id="940046" name="Line 14"/>
            <p:cNvSpPr>
              <a:spLocks noChangeShapeType="1"/>
            </p:cNvSpPr>
            <p:nvPr/>
          </p:nvSpPr>
          <p:spPr bwMode="auto">
            <a:xfrm flipV="1">
              <a:off x="5487988" y="4281488"/>
              <a:ext cx="0" cy="741362"/>
            </a:xfrm>
            <a:prstGeom prst="line">
              <a:avLst/>
            </a:prstGeom>
            <a:noFill/>
            <a:ln w="12700">
              <a:solidFill>
                <a:schemeClr val="tx1"/>
              </a:solidFill>
              <a:prstDash val="dash"/>
              <a:round/>
              <a:headEnd type="none" w="sm" len="sm"/>
              <a:tailEnd type="triangle" w="lg" len="med"/>
            </a:ln>
            <a:effectLst/>
          </p:spPr>
          <p:txBody>
            <a:bodyPr wrap="none"/>
            <a:lstStyle/>
            <a:p>
              <a:endParaRPr lang="en-US" b="1" dirty="0"/>
            </a:p>
          </p:txBody>
        </p:sp>
        <p:grpSp>
          <p:nvGrpSpPr>
            <p:cNvPr id="940047" name="Group 15"/>
            <p:cNvGrpSpPr>
              <a:grpSpLocks/>
            </p:cNvGrpSpPr>
            <p:nvPr/>
          </p:nvGrpSpPr>
          <p:grpSpPr bwMode="auto">
            <a:xfrm>
              <a:off x="5487993" y="3629031"/>
              <a:ext cx="1408327" cy="622301"/>
              <a:chOff x="3191" y="2286"/>
              <a:chExt cx="819" cy="392"/>
            </a:xfrm>
          </p:grpSpPr>
          <p:sp>
            <p:nvSpPr>
              <p:cNvPr id="940048" name="Text Box 16"/>
              <p:cNvSpPr txBox="1">
                <a:spLocks noChangeArrowheads="1"/>
              </p:cNvSpPr>
              <p:nvPr/>
            </p:nvSpPr>
            <p:spPr bwMode="auto">
              <a:xfrm>
                <a:off x="3288" y="2445"/>
                <a:ext cx="722"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err="1" smtClean="0"/>
                  <a:t>Tendencia</a:t>
                </a:r>
                <a:endParaRPr lang="en-GB" b="1" dirty="0"/>
              </a:p>
            </p:txBody>
          </p:sp>
          <p:sp>
            <p:nvSpPr>
              <p:cNvPr id="940049" name="Freeform 17"/>
              <p:cNvSpPr>
                <a:spLocks/>
              </p:cNvSpPr>
              <p:nvPr/>
            </p:nvSpPr>
            <p:spPr bwMode="auto">
              <a:xfrm>
                <a:off x="3191" y="2286"/>
                <a:ext cx="283" cy="237"/>
              </a:xfrm>
              <a:custGeom>
                <a:avLst/>
                <a:gdLst/>
                <a:ahLst/>
                <a:cxnLst>
                  <a:cxn ang="0">
                    <a:pos x="0" y="237"/>
                  </a:cxn>
                  <a:cxn ang="0">
                    <a:pos x="110" y="137"/>
                  </a:cxn>
                  <a:cxn ang="0">
                    <a:pos x="283" y="0"/>
                  </a:cxn>
                </a:cxnLst>
                <a:rect l="0" t="0" r="r" b="b"/>
                <a:pathLst>
                  <a:path w="283" h="237">
                    <a:moveTo>
                      <a:pt x="0" y="237"/>
                    </a:moveTo>
                    <a:cubicBezTo>
                      <a:pt x="18" y="220"/>
                      <a:pt x="63" y="176"/>
                      <a:pt x="110" y="137"/>
                    </a:cubicBezTo>
                    <a:cubicBezTo>
                      <a:pt x="157" y="98"/>
                      <a:pt x="247" y="29"/>
                      <a:pt x="283" y="0"/>
                    </a:cubicBezTo>
                  </a:path>
                </a:pathLst>
              </a:custGeom>
              <a:noFill/>
              <a:ln w="12700" cap="flat" cmpd="sng">
                <a:solidFill>
                  <a:schemeClr val="tx2"/>
                </a:solidFill>
                <a:prstDash val="dash"/>
                <a:round/>
                <a:headEnd type="none" w="sm" len="sm"/>
                <a:tailEnd type="none" w="sm" len="sm"/>
              </a:ln>
              <a:effectLst/>
            </p:spPr>
            <p:txBody>
              <a:bodyPr wrap="none"/>
              <a:lstStyle/>
              <a:p>
                <a:endParaRPr lang="en-US" b="1" dirty="0"/>
              </a:p>
            </p:txBody>
          </p:sp>
        </p:grpSp>
        <p:sp>
          <p:nvSpPr>
            <p:cNvPr id="940050" name="Freeform 18"/>
            <p:cNvSpPr>
              <a:spLocks/>
            </p:cNvSpPr>
            <p:nvPr/>
          </p:nvSpPr>
          <p:spPr bwMode="auto">
            <a:xfrm>
              <a:off x="6022975" y="3187700"/>
              <a:ext cx="1162050" cy="411163"/>
            </a:xfrm>
            <a:custGeom>
              <a:avLst/>
              <a:gdLst/>
              <a:ahLst/>
              <a:cxnLst>
                <a:cxn ang="0">
                  <a:pos x="0" y="241"/>
                </a:cxn>
                <a:cxn ang="0">
                  <a:pos x="265" y="31"/>
                </a:cxn>
                <a:cxn ang="0">
                  <a:pos x="512" y="58"/>
                </a:cxn>
                <a:cxn ang="0">
                  <a:pos x="676" y="259"/>
                </a:cxn>
              </a:cxnLst>
              <a:rect l="0" t="0" r="r" b="b"/>
              <a:pathLst>
                <a:path w="676" h="259">
                  <a:moveTo>
                    <a:pt x="0" y="241"/>
                  </a:moveTo>
                  <a:cubicBezTo>
                    <a:pt x="44" y="206"/>
                    <a:pt x="180" y="62"/>
                    <a:pt x="265" y="31"/>
                  </a:cubicBezTo>
                  <a:cubicBezTo>
                    <a:pt x="350" y="0"/>
                    <a:pt x="444" y="20"/>
                    <a:pt x="512" y="58"/>
                  </a:cubicBezTo>
                  <a:cubicBezTo>
                    <a:pt x="580" y="96"/>
                    <a:pt x="642" y="217"/>
                    <a:pt x="676" y="259"/>
                  </a:cubicBezTo>
                </a:path>
              </a:pathLst>
            </a:custGeom>
            <a:noFill/>
            <a:ln w="12700" cap="flat" cmpd="sng">
              <a:solidFill>
                <a:schemeClr val="tx2"/>
              </a:solidFill>
              <a:prstDash val="dash"/>
              <a:round/>
              <a:headEnd type="none" w="sm" len="sm"/>
              <a:tailEnd type="triangle" w="med" len="med"/>
            </a:ln>
            <a:effectLst/>
          </p:spPr>
          <p:txBody>
            <a:bodyPr wrap="none"/>
            <a:lstStyle/>
            <a:p>
              <a:endParaRPr lang="en-US"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70</a:t>
            </a:fld>
            <a:endParaRPr lang="en-US" dirty="0"/>
          </a:p>
        </p:txBody>
      </p:sp>
    </p:spTree>
    <p:extLst>
      <p:ext uri="{BB962C8B-B14F-4D97-AF65-F5344CB8AC3E}">
        <p14:creationId xmlns:p14="http://schemas.microsoft.com/office/powerpoint/2010/main" xmlns="" val="427460621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152400" y="0"/>
            <a:ext cx="7395587" cy="1108075"/>
          </a:xfrm>
        </p:spPr>
        <p:txBody>
          <a:bodyPr/>
          <a:lstStyle/>
          <a:p>
            <a:r>
              <a:rPr lang="en-GB" dirty="0" err="1" smtClean="0"/>
              <a:t>Proceso</a:t>
            </a:r>
            <a:r>
              <a:rPr lang="en-GB" dirty="0" smtClean="0"/>
              <a:t> de Control de </a:t>
            </a:r>
            <a:r>
              <a:rPr lang="en-GB" dirty="0" err="1" smtClean="0"/>
              <a:t>Proyectos</a:t>
            </a:r>
            <a:endParaRPr lang="en-GB" dirty="0"/>
          </a:p>
        </p:txBody>
      </p:sp>
      <p:grpSp>
        <p:nvGrpSpPr>
          <p:cNvPr id="19" name="Group 18"/>
          <p:cNvGrpSpPr/>
          <p:nvPr/>
        </p:nvGrpSpPr>
        <p:grpSpPr>
          <a:xfrm>
            <a:off x="3429000" y="1066800"/>
            <a:ext cx="3811466" cy="5029200"/>
            <a:chOff x="3302000" y="1384300"/>
            <a:chExt cx="4129088" cy="5029200"/>
          </a:xfrm>
        </p:grpSpPr>
        <p:sp>
          <p:nvSpPr>
            <p:cNvPr id="942083" name="Rectangle 3"/>
            <p:cNvSpPr>
              <a:spLocks noChangeArrowheads="1"/>
            </p:cNvSpPr>
            <p:nvPr/>
          </p:nvSpPr>
          <p:spPr bwMode="auto">
            <a:xfrm>
              <a:off x="3302000" y="1384300"/>
              <a:ext cx="1733550" cy="685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eaLnBrk="1" hangingPunct="1"/>
              <a:r>
                <a:rPr lang="en-GB" b="1" dirty="0" err="1" smtClean="0"/>
                <a:t>Aprobación</a:t>
              </a:r>
              <a:endParaRPr lang="en-GB" b="1" dirty="0"/>
            </a:p>
          </p:txBody>
        </p:sp>
        <p:sp>
          <p:nvSpPr>
            <p:cNvPr id="942084" name="Rectangle 4"/>
            <p:cNvSpPr>
              <a:spLocks noChangeArrowheads="1"/>
            </p:cNvSpPr>
            <p:nvPr/>
          </p:nvSpPr>
          <p:spPr bwMode="auto">
            <a:xfrm>
              <a:off x="3302000" y="2527300"/>
              <a:ext cx="1733550" cy="6858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algn="ctr" eaLnBrk="1" hangingPunct="1"/>
              <a:r>
                <a:rPr lang="en-GB" b="1" dirty="0" err="1" smtClean="0"/>
                <a:t>Planificación</a:t>
              </a:r>
              <a:endParaRPr lang="en-GB" b="1" dirty="0"/>
            </a:p>
          </p:txBody>
        </p:sp>
        <p:sp>
          <p:nvSpPr>
            <p:cNvPr id="942085" name="Rectangle 5"/>
            <p:cNvSpPr>
              <a:spLocks noChangeArrowheads="1"/>
            </p:cNvSpPr>
            <p:nvPr/>
          </p:nvSpPr>
          <p:spPr bwMode="auto">
            <a:xfrm>
              <a:off x="3302000" y="4622800"/>
              <a:ext cx="1733550" cy="685800"/>
            </a:xfrm>
            <a:prstGeom prst="rect">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lIns="90000" tIns="46800" rIns="90000" bIns="46800" anchor="ctr"/>
            <a:lstStyle/>
            <a:p>
              <a:pPr algn="ctr" eaLnBrk="1" hangingPunct="1"/>
              <a:r>
                <a:rPr lang="en-GB" b="1" dirty="0" err="1" smtClean="0"/>
                <a:t>Monitoreo</a:t>
              </a:r>
              <a:endParaRPr lang="en-GB" b="1" dirty="0"/>
            </a:p>
          </p:txBody>
        </p:sp>
        <p:sp>
          <p:nvSpPr>
            <p:cNvPr id="942086" name="Rectangle 6"/>
            <p:cNvSpPr>
              <a:spLocks noChangeArrowheads="1"/>
            </p:cNvSpPr>
            <p:nvPr/>
          </p:nvSpPr>
          <p:spPr bwMode="auto">
            <a:xfrm>
              <a:off x="5695950" y="3568700"/>
              <a:ext cx="1733550" cy="6858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eaLnBrk="1" hangingPunct="1"/>
              <a:r>
                <a:rPr lang="en-GB" b="1" dirty="0" err="1" smtClean="0"/>
                <a:t>Actualización</a:t>
              </a:r>
              <a:r>
                <a:rPr lang="en-GB" b="1" dirty="0" smtClean="0"/>
                <a:t> del Plan</a:t>
              </a:r>
              <a:endParaRPr lang="en-GB" b="1" dirty="0"/>
            </a:p>
          </p:txBody>
        </p:sp>
        <p:sp>
          <p:nvSpPr>
            <p:cNvPr id="942087" name="Rectangle 7"/>
            <p:cNvSpPr>
              <a:spLocks noChangeArrowheads="1"/>
            </p:cNvSpPr>
            <p:nvPr/>
          </p:nvSpPr>
          <p:spPr bwMode="auto">
            <a:xfrm>
              <a:off x="5695950" y="4622800"/>
              <a:ext cx="1733550" cy="685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eaLnBrk="1" hangingPunct="1"/>
              <a:r>
                <a:rPr lang="en-GB" b="1" dirty="0" err="1" smtClean="0"/>
                <a:t>Acciones</a:t>
              </a:r>
              <a:r>
                <a:rPr lang="en-GB" b="1" dirty="0" smtClean="0"/>
                <a:t> </a:t>
              </a:r>
              <a:r>
                <a:rPr lang="en-GB" b="1" dirty="0" err="1" smtClean="0"/>
                <a:t>Correctivas</a:t>
              </a:r>
              <a:endParaRPr lang="en-GB" b="1" dirty="0"/>
            </a:p>
          </p:txBody>
        </p:sp>
        <p:sp>
          <p:nvSpPr>
            <p:cNvPr id="942088" name="Rectangle 8"/>
            <p:cNvSpPr>
              <a:spLocks noChangeArrowheads="1"/>
            </p:cNvSpPr>
            <p:nvPr/>
          </p:nvSpPr>
          <p:spPr bwMode="auto">
            <a:xfrm>
              <a:off x="3316288" y="5727700"/>
              <a:ext cx="1733550" cy="6858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eaLnBrk="1" hangingPunct="1"/>
              <a:r>
                <a:rPr lang="en-GB" b="1" dirty="0" err="1" smtClean="0"/>
                <a:t>Aceptación</a:t>
              </a:r>
              <a:endParaRPr lang="en-GB" b="1" dirty="0"/>
            </a:p>
          </p:txBody>
        </p:sp>
        <p:cxnSp>
          <p:nvCxnSpPr>
            <p:cNvPr id="942089" name="AutoShape 9"/>
            <p:cNvCxnSpPr>
              <a:cxnSpLocks noChangeShapeType="1"/>
            </p:cNvCxnSpPr>
            <p:nvPr/>
          </p:nvCxnSpPr>
          <p:spPr bwMode="auto">
            <a:xfrm flipV="1">
              <a:off x="7429500" y="3898900"/>
              <a:ext cx="1588" cy="1054100"/>
            </a:xfrm>
            <a:prstGeom prst="bentConnector3">
              <a:avLst>
                <a:gd name="adj1" fmla="val 14400000"/>
              </a:avLst>
            </a:prstGeom>
            <a:noFill/>
            <a:ln w="9525">
              <a:solidFill>
                <a:schemeClr val="tx1"/>
              </a:solidFill>
              <a:miter lim="800000"/>
              <a:headEnd type="none" w="sm" len="sm"/>
              <a:tailEnd type="triangle" w="lg" len="med"/>
            </a:ln>
            <a:effectLst/>
          </p:spPr>
        </p:cxnSp>
        <p:sp>
          <p:nvSpPr>
            <p:cNvPr id="942090" name="Rectangle 10"/>
            <p:cNvSpPr>
              <a:spLocks noChangeArrowheads="1"/>
            </p:cNvSpPr>
            <p:nvPr/>
          </p:nvSpPr>
          <p:spPr bwMode="auto">
            <a:xfrm>
              <a:off x="3316288" y="3568700"/>
              <a:ext cx="1733550" cy="6858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algn="ctr" eaLnBrk="1" hangingPunct="1"/>
              <a:r>
                <a:rPr lang="en-GB" b="1" dirty="0" err="1" smtClean="0"/>
                <a:t>Ejecución</a:t>
              </a:r>
              <a:r>
                <a:rPr lang="en-GB" b="1" dirty="0" smtClean="0"/>
                <a:t> </a:t>
              </a:r>
            </a:p>
            <a:p>
              <a:pPr algn="ctr" eaLnBrk="1" hangingPunct="1"/>
              <a:r>
                <a:rPr lang="en-GB" b="1" dirty="0" smtClean="0"/>
                <a:t>del </a:t>
              </a:r>
              <a:r>
                <a:rPr lang="en-GB" b="1" dirty="0" err="1" smtClean="0"/>
                <a:t>trabajo</a:t>
              </a:r>
              <a:endParaRPr lang="en-GB" b="1" dirty="0"/>
            </a:p>
          </p:txBody>
        </p:sp>
        <p:sp>
          <p:nvSpPr>
            <p:cNvPr id="942091" name="Line 11"/>
            <p:cNvSpPr>
              <a:spLocks noChangeShapeType="1"/>
            </p:cNvSpPr>
            <p:nvPr/>
          </p:nvSpPr>
          <p:spPr bwMode="auto">
            <a:xfrm>
              <a:off x="5062538" y="4965700"/>
              <a:ext cx="606425" cy="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2" name="Line 12"/>
            <p:cNvSpPr>
              <a:spLocks noChangeShapeType="1"/>
            </p:cNvSpPr>
            <p:nvPr/>
          </p:nvSpPr>
          <p:spPr bwMode="auto">
            <a:xfrm flipH="1">
              <a:off x="5076825" y="3911600"/>
              <a:ext cx="604838" cy="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3" name="Line 13"/>
            <p:cNvSpPr>
              <a:spLocks noChangeShapeType="1"/>
            </p:cNvSpPr>
            <p:nvPr/>
          </p:nvSpPr>
          <p:spPr bwMode="auto">
            <a:xfrm>
              <a:off x="4183063" y="3238500"/>
              <a:ext cx="0" cy="33020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4" name="Line 14"/>
            <p:cNvSpPr>
              <a:spLocks noChangeShapeType="1"/>
            </p:cNvSpPr>
            <p:nvPr/>
          </p:nvSpPr>
          <p:spPr bwMode="auto">
            <a:xfrm>
              <a:off x="4210050" y="4279900"/>
              <a:ext cx="0" cy="34290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5" name="Line 15"/>
            <p:cNvSpPr>
              <a:spLocks noChangeShapeType="1"/>
            </p:cNvSpPr>
            <p:nvPr/>
          </p:nvSpPr>
          <p:spPr bwMode="auto">
            <a:xfrm>
              <a:off x="4168775" y="2095500"/>
              <a:ext cx="0" cy="43180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6" name="Line 16"/>
            <p:cNvSpPr>
              <a:spLocks noChangeShapeType="1"/>
            </p:cNvSpPr>
            <p:nvPr/>
          </p:nvSpPr>
          <p:spPr bwMode="auto">
            <a:xfrm>
              <a:off x="4183063" y="5334000"/>
              <a:ext cx="0" cy="34290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7" name="Text Box 17"/>
            <p:cNvSpPr txBox="1">
              <a:spLocks noChangeArrowheads="1"/>
            </p:cNvSpPr>
            <p:nvPr/>
          </p:nvSpPr>
          <p:spPr bwMode="auto">
            <a:xfrm>
              <a:off x="5238750" y="2762250"/>
              <a:ext cx="1908856" cy="523220"/>
            </a:xfrm>
            <a:prstGeom prst="rect">
              <a:avLst/>
            </a:prstGeom>
            <a:noFill/>
            <a:ln w="12700" algn="ctr">
              <a:noFill/>
              <a:miter lim="800000"/>
              <a:headEnd/>
              <a:tailEnd/>
            </a:ln>
            <a:effectLst/>
          </p:spPr>
          <p:txBody>
            <a:bodyPr wrap="none">
              <a:spAutoFit/>
            </a:bodyPr>
            <a:lstStyle/>
            <a:p>
              <a:pPr algn="l" eaLnBrk="1" hangingPunct="1"/>
              <a:r>
                <a:rPr lang="en-GB" sz="2800" b="1" dirty="0" err="1" smtClean="0"/>
                <a:t>Línea</a:t>
              </a:r>
              <a:r>
                <a:rPr lang="en-GB" sz="2800" b="1" dirty="0" smtClean="0"/>
                <a:t> Base</a:t>
              </a:r>
              <a:endParaRPr lang="en-US"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71</a:t>
            </a:fld>
            <a:endParaRPr lang="en-US" dirty="0"/>
          </a:p>
        </p:txBody>
      </p:sp>
    </p:spTree>
    <p:extLst>
      <p:ext uri="{BB962C8B-B14F-4D97-AF65-F5344CB8AC3E}">
        <p14:creationId xmlns:p14="http://schemas.microsoft.com/office/powerpoint/2010/main" xmlns="" val="92242206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80" name="Rectangle 4"/>
          <p:cNvSpPr>
            <a:spLocks noGrp="1" noChangeArrowheads="1"/>
          </p:cNvSpPr>
          <p:nvPr>
            <p:ph type="title"/>
          </p:nvPr>
        </p:nvSpPr>
        <p:spPr/>
        <p:txBody>
          <a:bodyPr/>
          <a:lstStyle/>
          <a:p>
            <a:r>
              <a:rPr lang="en-GB" dirty="0" err="1" smtClean="0"/>
              <a:t>Tolerancias</a:t>
            </a:r>
            <a:r>
              <a:rPr lang="en-GB" dirty="0" smtClean="0"/>
              <a:t> y </a:t>
            </a:r>
            <a:r>
              <a:rPr lang="en-GB" dirty="0" err="1" smtClean="0"/>
              <a:t>Disparadores</a:t>
            </a:r>
            <a:endParaRPr lang="en-GB" dirty="0"/>
          </a:p>
        </p:txBody>
      </p:sp>
      <p:grpSp>
        <p:nvGrpSpPr>
          <p:cNvPr id="47" name="Group 46"/>
          <p:cNvGrpSpPr/>
          <p:nvPr/>
        </p:nvGrpSpPr>
        <p:grpSpPr>
          <a:xfrm>
            <a:off x="862138" y="1508581"/>
            <a:ext cx="7419725" cy="4556899"/>
            <a:chOff x="1620838" y="1581150"/>
            <a:chExt cx="8038035" cy="4556899"/>
          </a:xfrm>
        </p:grpSpPr>
        <p:sp>
          <p:nvSpPr>
            <p:cNvPr id="946178" name="AutoShape 2"/>
            <p:cNvSpPr>
              <a:spLocks noChangeArrowheads="1"/>
            </p:cNvSpPr>
            <p:nvPr/>
          </p:nvSpPr>
          <p:spPr bwMode="auto">
            <a:xfrm>
              <a:off x="3013075" y="3898900"/>
              <a:ext cx="536575" cy="1117600"/>
            </a:xfrm>
            <a:prstGeom prst="upDownArrow">
              <a:avLst>
                <a:gd name="adj1" fmla="val 50000"/>
                <a:gd name="adj2" fmla="val 4165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sz="1200" b="1" dirty="0"/>
            </a:p>
          </p:txBody>
        </p:sp>
        <p:sp>
          <p:nvSpPr>
            <p:cNvPr id="946179" name="AutoShape 3"/>
            <p:cNvSpPr>
              <a:spLocks noChangeArrowheads="1"/>
            </p:cNvSpPr>
            <p:nvPr/>
          </p:nvSpPr>
          <p:spPr bwMode="auto">
            <a:xfrm>
              <a:off x="3013075" y="2197100"/>
              <a:ext cx="536575" cy="1117600"/>
            </a:xfrm>
            <a:prstGeom prst="upDownArrow">
              <a:avLst>
                <a:gd name="adj1" fmla="val 50000"/>
                <a:gd name="adj2" fmla="val 41657"/>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endParaRPr lang="en-US" sz="1200" b="1" dirty="0"/>
            </a:p>
          </p:txBody>
        </p:sp>
        <p:sp>
          <p:nvSpPr>
            <p:cNvPr id="946181" name="Rectangle 5"/>
            <p:cNvSpPr>
              <a:spLocks noChangeArrowheads="1"/>
            </p:cNvSpPr>
            <p:nvPr/>
          </p:nvSpPr>
          <p:spPr bwMode="auto">
            <a:xfrm>
              <a:off x="2201863" y="1663700"/>
              <a:ext cx="2146300" cy="4572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200" b="1" dirty="0" err="1" smtClean="0"/>
                <a:t>Patrocinador</a:t>
              </a:r>
              <a:r>
                <a:rPr lang="en-GB" sz="1200" b="1" dirty="0" smtClean="0"/>
                <a:t> del </a:t>
              </a:r>
              <a:r>
                <a:rPr lang="en-GB" sz="1200" b="1" dirty="0" err="1" smtClean="0"/>
                <a:t>Proyecto</a:t>
              </a:r>
              <a:endParaRPr lang="en-GB" sz="1200" b="1" dirty="0"/>
            </a:p>
          </p:txBody>
        </p:sp>
        <p:sp>
          <p:nvSpPr>
            <p:cNvPr id="946182" name="Rectangle 6"/>
            <p:cNvSpPr>
              <a:spLocks noChangeArrowheads="1"/>
            </p:cNvSpPr>
            <p:nvPr/>
          </p:nvSpPr>
          <p:spPr bwMode="auto">
            <a:xfrm>
              <a:off x="2228850" y="3390900"/>
              <a:ext cx="2146300" cy="45720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wrap="none" lIns="90000" tIns="46800" rIns="90000" bIns="46800" anchor="ctr"/>
            <a:lstStyle/>
            <a:p>
              <a:pPr eaLnBrk="1" hangingPunct="1"/>
              <a:r>
                <a:rPr lang="en-GB" sz="1200" b="1" dirty="0" smtClean="0"/>
                <a:t>Director de </a:t>
              </a:r>
              <a:r>
                <a:rPr lang="en-GB" sz="1200" b="1" dirty="0" err="1" smtClean="0"/>
                <a:t>Proyecto</a:t>
              </a:r>
              <a:endParaRPr lang="en-GB" sz="1200" b="1" dirty="0"/>
            </a:p>
          </p:txBody>
        </p:sp>
        <p:sp>
          <p:nvSpPr>
            <p:cNvPr id="946183" name="Rectangle 7"/>
            <p:cNvSpPr>
              <a:spLocks noChangeArrowheads="1"/>
            </p:cNvSpPr>
            <p:nvPr/>
          </p:nvSpPr>
          <p:spPr bwMode="auto">
            <a:xfrm>
              <a:off x="2270125" y="5194410"/>
              <a:ext cx="2146300" cy="279180"/>
            </a:xfrm>
            <a:prstGeom prst="rect">
              <a:avLst/>
            </a:prstGeom>
            <a:ln>
              <a:headEnd type="none" w="sm" len="sm"/>
              <a:tailEnd type="none" w="lg" len="med"/>
            </a:ln>
          </p:spPr>
          <p:style>
            <a:lnRef idx="1">
              <a:schemeClr val="accent1"/>
            </a:lnRef>
            <a:fillRef idx="3">
              <a:schemeClr val="accent1"/>
            </a:fillRef>
            <a:effectRef idx="2">
              <a:schemeClr val="accent1"/>
            </a:effectRef>
            <a:fontRef idx="minor">
              <a:schemeClr val="lt1"/>
            </a:fontRef>
          </p:style>
          <p:txBody>
            <a:bodyPr lIns="90000" tIns="46800" rIns="90000" bIns="46800" anchor="ctr">
              <a:spAutoFit/>
            </a:bodyPr>
            <a:lstStyle/>
            <a:p>
              <a:pPr eaLnBrk="1" hangingPunct="1"/>
              <a:r>
                <a:rPr lang="en-GB" sz="1200" b="1" dirty="0"/>
                <a:t>Work Package Manager</a:t>
              </a:r>
            </a:p>
          </p:txBody>
        </p:sp>
        <p:sp>
          <p:nvSpPr>
            <p:cNvPr id="946184" name="Rectangle 8"/>
            <p:cNvSpPr>
              <a:spLocks noChangeArrowheads="1"/>
            </p:cNvSpPr>
            <p:nvPr/>
          </p:nvSpPr>
          <p:spPr bwMode="auto">
            <a:xfrm>
              <a:off x="2214563" y="2489200"/>
              <a:ext cx="2146300" cy="520700"/>
            </a:xfrm>
            <a:prstGeom prst="rect">
              <a:avLst/>
            </a:prstGeom>
            <a:ln>
              <a:headEnd type="none" w="sm" len="sm"/>
              <a:tailEnd type="none" w="lg" len="med"/>
            </a:ln>
          </p:spPr>
          <p:style>
            <a:lnRef idx="1">
              <a:schemeClr val="accent6"/>
            </a:lnRef>
            <a:fillRef idx="3">
              <a:schemeClr val="accent6"/>
            </a:fillRef>
            <a:effectRef idx="2">
              <a:schemeClr val="accent6"/>
            </a:effectRef>
            <a:fontRef idx="minor">
              <a:schemeClr val="lt1"/>
            </a:fontRef>
          </p:style>
          <p:txBody>
            <a:bodyPr lIns="90000" tIns="46800" rIns="90000" bIns="46800" anchor="ctr"/>
            <a:lstStyle/>
            <a:p>
              <a:pPr algn="ctr" eaLnBrk="1" hangingPunct="1"/>
              <a:r>
                <a:rPr lang="en-GB" sz="1200" b="1" dirty="0" err="1" smtClean="0"/>
                <a:t>Criterios</a:t>
              </a:r>
              <a:r>
                <a:rPr lang="en-GB" sz="1200" b="1" dirty="0" smtClean="0"/>
                <a:t> y </a:t>
              </a:r>
              <a:r>
                <a:rPr lang="en-GB" sz="1200" b="1" dirty="0" err="1" smtClean="0"/>
                <a:t>Tolerancias</a:t>
              </a:r>
              <a:r>
                <a:rPr lang="en-GB" sz="1200" b="1" dirty="0" smtClean="0"/>
                <a:t> </a:t>
              </a:r>
            </a:p>
            <a:p>
              <a:pPr algn="ctr" eaLnBrk="1" hangingPunct="1"/>
              <a:r>
                <a:rPr lang="en-GB" sz="1200" b="1" dirty="0" smtClean="0"/>
                <a:t>del </a:t>
              </a:r>
              <a:r>
                <a:rPr lang="en-GB" sz="1200" b="1" dirty="0" err="1" smtClean="0"/>
                <a:t>Proyecto</a:t>
              </a:r>
              <a:endParaRPr lang="en-GB" sz="1200" b="1" dirty="0"/>
            </a:p>
          </p:txBody>
        </p:sp>
        <p:sp>
          <p:nvSpPr>
            <p:cNvPr id="946185" name="Rectangle 9"/>
            <p:cNvSpPr>
              <a:spLocks noChangeArrowheads="1"/>
            </p:cNvSpPr>
            <p:nvPr/>
          </p:nvSpPr>
          <p:spPr bwMode="auto">
            <a:xfrm>
              <a:off x="2243138" y="4191000"/>
              <a:ext cx="2146300" cy="533400"/>
            </a:xfrm>
            <a:prstGeom prst="rect">
              <a:avLst/>
            </a:prstGeom>
            <a:ln>
              <a:headEnd type="none" w="sm" len="sm"/>
              <a:tailEnd type="none" w="lg" len="med"/>
            </a:ln>
          </p:spPr>
          <p:style>
            <a:lnRef idx="1">
              <a:schemeClr val="accent6"/>
            </a:lnRef>
            <a:fillRef idx="3">
              <a:schemeClr val="accent6"/>
            </a:fillRef>
            <a:effectRef idx="2">
              <a:schemeClr val="accent6"/>
            </a:effectRef>
            <a:fontRef idx="minor">
              <a:schemeClr val="lt1"/>
            </a:fontRef>
          </p:style>
          <p:txBody>
            <a:bodyPr lIns="90000" tIns="46800" rIns="90000" bIns="46800" anchor="ctr"/>
            <a:lstStyle/>
            <a:p>
              <a:pPr eaLnBrk="1" hangingPunct="1"/>
              <a:r>
                <a:rPr lang="en-GB" sz="1200" b="1" dirty="0"/>
                <a:t>Work Package </a:t>
              </a:r>
              <a:r>
                <a:rPr lang="en-GB" sz="1200" b="1" dirty="0" smtClean="0"/>
                <a:t>Criteria </a:t>
              </a:r>
              <a:r>
                <a:rPr lang="en-GB" sz="1200" b="1" dirty="0"/>
                <a:t>&amp; Tolerances</a:t>
              </a:r>
            </a:p>
          </p:txBody>
        </p:sp>
        <p:grpSp>
          <p:nvGrpSpPr>
            <p:cNvPr id="946186" name="Group 10"/>
            <p:cNvGrpSpPr>
              <a:grpSpLocks/>
            </p:cNvGrpSpPr>
            <p:nvPr/>
          </p:nvGrpSpPr>
          <p:grpSpPr bwMode="auto">
            <a:xfrm>
              <a:off x="4481513" y="2933700"/>
              <a:ext cx="527050" cy="2039938"/>
              <a:chOff x="2734" y="1848"/>
              <a:chExt cx="306" cy="1285"/>
            </a:xfrm>
          </p:grpSpPr>
          <p:sp>
            <p:nvSpPr>
              <p:cNvPr id="946187" name="Text Box 11"/>
              <p:cNvSpPr txBox="1">
                <a:spLocks noChangeArrowheads="1"/>
              </p:cNvSpPr>
              <p:nvPr/>
            </p:nvSpPr>
            <p:spPr bwMode="gray">
              <a:xfrm rot="16200000">
                <a:off x="2617" y="2785"/>
                <a:ext cx="521" cy="176"/>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a:solidFill>
                      <a:schemeClr val="tx2"/>
                    </a:solidFill>
                  </a:rPr>
                  <a:t>Escalation</a:t>
                </a:r>
              </a:p>
            </p:txBody>
          </p:sp>
          <p:sp>
            <p:nvSpPr>
              <p:cNvPr id="946188" name="AutoShape 12"/>
              <p:cNvSpPr>
                <a:spLocks noChangeArrowheads="1"/>
              </p:cNvSpPr>
              <p:nvPr/>
            </p:nvSpPr>
            <p:spPr bwMode="auto">
              <a:xfrm>
                <a:off x="2734" y="1848"/>
                <a:ext cx="306" cy="615"/>
              </a:xfrm>
              <a:prstGeom prst="upArrow">
                <a:avLst>
                  <a:gd name="adj1" fmla="val 50000"/>
                  <a:gd name="adj2" fmla="val 50245"/>
                </a:avLst>
              </a:prstGeom>
              <a:ln>
                <a:headEnd type="none" w="sm" len="sm"/>
                <a:tailEnd type="none" w="lg" len="med"/>
              </a:ln>
            </p:spPr>
            <p:style>
              <a:lnRef idx="3">
                <a:schemeClr val="lt1"/>
              </a:lnRef>
              <a:fillRef idx="1">
                <a:schemeClr val="accent3"/>
              </a:fillRef>
              <a:effectRef idx="1">
                <a:schemeClr val="accent3"/>
              </a:effectRef>
              <a:fontRef idx="minor">
                <a:schemeClr val="lt1"/>
              </a:fontRef>
            </p:style>
            <p:txBody>
              <a:bodyPr wrap="none" lIns="90000" tIns="46800" rIns="90000" bIns="46800" anchor="ctr"/>
              <a:lstStyle/>
              <a:p>
                <a:endParaRPr lang="en-US" sz="1200" b="1" dirty="0"/>
              </a:p>
            </p:txBody>
          </p:sp>
        </p:grpSp>
        <p:grpSp>
          <p:nvGrpSpPr>
            <p:cNvPr id="946189" name="Group 13"/>
            <p:cNvGrpSpPr>
              <a:grpSpLocks/>
            </p:cNvGrpSpPr>
            <p:nvPr/>
          </p:nvGrpSpPr>
          <p:grpSpPr bwMode="auto">
            <a:xfrm>
              <a:off x="1620838" y="2506663"/>
              <a:ext cx="525462" cy="2141538"/>
              <a:chOff x="942" y="2155"/>
              <a:chExt cx="306" cy="1349"/>
            </a:xfrm>
          </p:grpSpPr>
          <p:sp>
            <p:nvSpPr>
              <p:cNvPr id="946190" name="Text Box 14"/>
              <p:cNvSpPr txBox="1">
                <a:spLocks noChangeArrowheads="1"/>
              </p:cNvSpPr>
              <p:nvPr/>
            </p:nvSpPr>
            <p:spPr bwMode="auto">
              <a:xfrm rot="16200000">
                <a:off x="796" y="2347"/>
                <a:ext cx="559" cy="176"/>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solidFill>
                      <a:schemeClr val="tx2"/>
                    </a:solidFill>
                  </a:rPr>
                  <a:t>Delegación</a:t>
                </a:r>
                <a:endParaRPr lang="en-GB" sz="1200" b="1" dirty="0">
                  <a:solidFill>
                    <a:schemeClr val="tx2"/>
                  </a:solidFill>
                </a:endParaRPr>
              </a:p>
            </p:txBody>
          </p:sp>
          <p:sp>
            <p:nvSpPr>
              <p:cNvPr id="946191" name="AutoShape 15"/>
              <p:cNvSpPr>
                <a:spLocks noChangeArrowheads="1"/>
              </p:cNvSpPr>
              <p:nvPr/>
            </p:nvSpPr>
            <p:spPr bwMode="auto">
              <a:xfrm flipV="1">
                <a:off x="942" y="2889"/>
                <a:ext cx="306" cy="615"/>
              </a:xfrm>
              <a:prstGeom prst="upArrow">
                <a:avLst>
                  <a:gd name="adj1" fmla="val 50000"/>
                  <a:gd name="adj2" fmla="val 50245"/>
                </a:avLst>
              </a:prstGeom>
              <a:ln>
                <a:headEnd type="none" w="sm" len="sm"/>
                <a:tailEnd type="none" w="lg" len="med"/>
              </a:ln>
            </p:spPr>
            <p:style>
              <a:lnRef idx="3">
                <a:schemeClr val="lt1"/>
              </a:lnRef>
              <a:fillRef idx="1">
                <a:schemeClr val="accent3"/>
              </a:fillRef>
              <a:effectRef idx="1">
                <a:schemeClr val="accent3"/>
              </a:effectRef>
              <a:fontRef idx="minor">
                <a:schemeClr val="lt1"/>
              </a:fontRef>
            </p:style>
            <p:txBody>
              <a:bodyPr wrap="none" lIns="90000" tIns="46800" rIns="90000" bIns="46800" anchor="ctr"/>
              <a:lstStyle/>
              <a:p>
                <a:endParaRPr lang="en-US" sz="1200" b="1" dirty="0"/>
              </a:p>
            </p:txBody>
          </p:sp>
        </p:grpSp>
        <p:sp>
          <p:nvSpPr>
            <p:cNvPr id="946192" name="Text Box 16"/>
            <p:cNvSpPr txBox="1">
              <a:spLocks noChangeArrowheads="1"/>
            </p:cNvSpPr>
            <p:nvPr/>
          </p:nvSpPr>
          <p:spPr bwMode="auto">
            <a:xfrm>
              <a:off x="2473325" y="5861050"/>
              <a:ext cx="1424349" cy="276999"/>
            </a:xfrm>
            <a:prstGeom prst="rect">
              <a:avLst/>
            </a:prstGeom>
            <a:noFill/>
            <a:ln w="12700" algn="ctr">
              <a:noFill/>
              <a:miter lim="800000"/>
              <a:headEnd/>
              <a:tailEnd/>
            </a:ln>
            <a:effectLst/>
          </p:spPr>
          <p:txBody>
            <a:bodyPr wrap="none">
              <a:spAutoFit/>
            </a:bodyPr>
            <a:lstStyle/>
            <a:p>
              <a:pPr algn="l" eaLnBrk="1" hangingPunct="1"/>
              <a:r>
                <a:rPr lang="en-GB" sz="1200" b="1" dirty="0"/>
                <a:t>Baseline Planning</a:t>
              </a:r>
              <a:endParaRPr lang="en-US" sz="1200" b="1" dirty="0"/>
            </a:p>
          </p:txBody>
        </p:sp>
        <p:grpSp>
          <p:nvGrpSpPr>
            <p:cNvPr id="946193" name="Group 17"/>
            <p:cNvGrpSpPr>
              <a:grpSpLocks/>
            </p:cNvGrpSpPr>
            <p:nvPr/>
          </p:nvGrpSpPr>
          <p:grpSpPr bwMode="auto">
            <a:xfrm>
              <a:off x="6421428" y="3098801"/>
              <a:ext cx="1443052" cy="1527176"/>
              <a:chOff x="3734" y="1952"/>
              <a:chExt cx="839" cy="962"/>
            </a:xfrm>
          </p:grpSpPr>
          <p:sp>
            <p:nvSpPr>
              <p:cNvPr id="946194" name="Oval 18"/>
              <p:cNvSpPr>
                <a:spLocks noChangeArrowheads="1"/>
              </p:cNvSpPr>
              <p:nvPr/>
            </p:nvSpPr>
            <p:spPr bwMode="auto">
              <a:xfrm>
                <a:off x="4056" y="2040"/>
                <a:ext cx="88" cy="88"/>
              </a:xfrm>
              <a:prstGeom prst="ellipse">
                <a:avLst/>
              </a:prstGeom>
              <a:solidFill>
                <a:schemeClr val="accent1"/>
              </a:solidFill>
              <a:ln w="12700" algn="ctr">
                <a:solidFill>
                  <a:schemeClr val="tx1"/>
                </a:solidFill>
                <a:round/>
                <a:headEnd/>
                <a:tailEnd/>
              </a:ln>
              <a:effectLst/>
            </p:spPr>
            <p:txBody>
              <a:bodyPr wrap="none" anchor="ctr"/>
              <a:lstStyle/>
              <a:p>
                <a:endParaRPr lang="en-US" sz="1200" b="1" dirty="0"/>
              </a:p>
            </p:txBody>
          </p:sp>
          <p:sp>
            <p:nvSpPr>
              <p:cNvPr id="946195" name="Oval 19"/>
              <p:cNvSpPr>
                <a:spLocks noChangeArrowheads="1"/>
              </p:cNvSpPr>
              <p:nvPr/>
            </p:nvSpPr>
            <p:spPr bwMode="auto">
              <a:xfrm>
                <a:off x="4208" y="2128"/>
                <a:ext cx="88" cy="88"/>
              </a:xfrm>
              <a:prstGeom prst="ellipse">
                <a:avLst/>
              </a:prstGeom>
              <a:solidFill>
                <a:schemeClr val="accent1"/>
              </a:solidFill>
              <a:ln w="12700" algn="ctr">
                <a:solidFill>
                  <a:schemeClr val="tx1"/>
                </a:solidFill>
                <a:round/>
                <a:headEnd/>
                <a:tailEnd/>
              </a:ln>
              <a:effectLst/>
            </p:spPr>
            <p:txBody>
              <a:bodyPr wrap="none" anchor="ctr"/>
              <a:lstStyle/>
              <a:p>
                <a:endParaRPr lang="en-US" sz="1200" b="1" dirty="0"/>
              </a:p>
            </p:txBody>
          </p:sp>
          <p:sp>
            <p:nvSpPr>
              <p:cNvPr id="946196" name="Oval 20"/>
              <p:cNvSpPr>
                <a:spLocks noChangeArrowheads="1"/>
              </p:cNvSpPr>
              <p:nvPr/>
            </p:nvSpPr>
            <p:spPr bwMode="auto">
              <a:xfrm>
                <a:off x="4368" y="1952"/>
                <a:ext cx="88" cy="88"/>
              </a:xfrm>
              <a:prstGeom prst="ellipse">
                <a:avLst/>
              </a:prstGeom>
              <a:solidFill>
                <a:schemeClr val="accent1"/>
              </a:solidFill>
              <a:ln w="12700" algn="ctr">
                <a:solidFill>
                  <a:schemeClr val="tx1"/>
                </a:solidFill>
                <a:round/>
                <a:headEnd/>
                <a:tailEnd/>
              </a:ln>
              <a:effectLst/>
            </p:spPr>
            <p:txBody>
              <a:bodyPr wrap="none" anchor="ctr"/>
              <a:lstStyle/>
              <a:p>
                <a:endParaRPr lang="en-US" sz="1200" b="1" dirty="0"/>
              </a:p>
            </p:txBody>
          </p:sp>
          <p:sp>
            <p:nvSpPr>
              <p:cNvPr id="946197" name="Line 21"/>
              <p:cNvSpPr>
                <a:spLocks noChangeShapeType="1"/>
              </p:cNvSpPr>
              <p:nvPr/>
            </p:nvSpPr>
            <p:spPr bwMode="auto">
              <a:xfrm flipV="1">
                <a:off x="4104" y="2184"/>
                <a:ext cx="0" cy="496"/>
              </a:xfrm>
              <a:prstGeom prst="line">
                <a:avLst/>
              </a:prstGeom>
              <a:noFill/>
              <a:ln w="12700">
                <a:solidFill>
                  <a:schemeClr val="tx1"/>
                </a:solidFill>
                <a:round/>
                <a:headEnd/>
                <a:tailEnd type="triangle" w="med" len="med"/>
              </a:ln>
              <a:effectLst/>
            </p:spPr>
            <p:txBody>
              <a:bodyPr wrap="none"/>
              <a:lstStyle/>
              <a:p>
                <a:endParaRPr lang="en-US" sz="1200" b="1" dirty="0"/>
              </a:p>
            </p:txBody>
          </p:sp>
          <p:sp>
            <p:nvSpPr>
              <p:cNvPr id="946198" name="Text Box 22"/>
              <p:cNvSpPr txBox="1">
                <a:spLocks noChangeArrowheads="1"/>
              </p:cNvSpPr>
              <p:nvPr/>
            </p:nvSpPr>
            <p:spPr bwMode="auto">
              <a:xfrm>
                <a:off x="3734" y="2740"/>
                <a:ext cx="839" cy="174"/>
              </a:xfrm>
              <a:prstGeom prst="rect">
                <a:avLst/>
              </a:prstGeom>
              <a:noFill/>
              <a:ln w="12700" algn="ctr">
                <a:noFill/>
                <a:miter lim="800000"/>
                <a:headEnd/>
                <a:tailEnd/>
              </a:ln>
              <a:effectLst/>
            </p:spPr>
            <p:txBody>
              <a:bodyPr wrap="none">
                <a:spAutoFit/>
              </a:bodyPr>
              <a:lstStyle/>
              <a:p>
                <a:pPr algn="l" eaLnBrk="1" hangingPunct="1"/>
                <a:r>
                  <a:rPr lang="en-GB" sz="1200" b="1" dirty="0" err="1" smtClean="0"/>
                  <a:t>Puntos</a:t>
                </a:r>
                <a:r>
                  <a:rPr lang="en-GB" sz="1200" b="1" dirty="0" smtClean="0"/>
                  <a:t> de Control</a:t>
                </a:r>
                <a:endParaRPr lang="en-US" sz="1200" b="1" dirty="0"/>
              </a:p>
            </p:txBody>
          </p:sp>
        </p:grpSp>
        <p:grpSp>
          <p:nvGrpSpPr>
            <p:cNvPr id="946199" name="Group 23"/>
            <p:cNvGrpSpPr>
              <a:grpSpLocks/>
            </p:cNvGrpSpPr>
            <p:nvPr/>
          </p:nvGrpSpPr>
          <p:grpSpPr bwMode="auto">
            <a:xfrm>
              <a:off x="7800716" y="2130428"/>
              <a:ext cx="1340313" cy="765176"/>
              <a:chOff x="4536" y="1342"/>
              <a:chExt cx="779" cy="482"/>
            </a:xfrm>
          </p:grpSpPr>
          <p:sp>
            <p:nvSpPr>
              <p:cNvPr id="946200" name="Oval 24"/>
              <p:cNvSpPr>
                <a:spLocks noChangeArrowheads="1"/>
              </p:cNvSpPr>
              <p:nvPr/>
            </p:nvSpPr>
            <p:spPr bwMode="auto">
              <a:xfrm>
                <a:off x="4536" y="1736"/>
                <a:ext cx="88" cy="88"/>
              </a:xfrm>
              <a:prstGeom prst="ellipse">
                <a:avLst/>
              </a:prstGeom>
              <a:solidFill>
                <a:srgbClr val="FF0000"/>
              </a:solidFill>
              <a:ln w="12700" algn="ctr">
                <a:solidFill>
                  <a:schemeClr val="tx1"/>
                </a:solidFill>
                <a:round/>
                <a:headEnd/>
                <a:tailEnd/>
              </a:ln>
              <a:effectLst/>
            </p:spPr>
            <p:txBody>
              <a:bodyPr wrap="none" anchor="ctr"/>
              <a:lstStyle/>
              <a:p>
                <a:endParaRPr lang="en-US" sz="1200" b="1" dirty="0"/>
              </a:p>
            </p:txBody>
          </p:sp>
          <p:sp>
            <p:nvSpPr>
              <p:cNvPr id="946201" name="Text Box 25"/>
              <p:cNvSpPr txBox="1">
                <a:spLocks noChangeArrowheads="1"/>
              </p:cNvSpPr>
              <p:nvPr/>
            </p:nvSpPr>
            <p:spPr bwMode="auto">
              <a:xfrm>
                <a:off x="4623" y="1342"/>
                <a:ext cx="692" cy="407"/>
              </a:xfrm>
              <a:prstGeom prst="rect">
                <a:avLst/>
              </a:prstGeom>
              <a:noFill/>
              <a:ln w="12700" algn="ctr">
                <a:noFill/>
                <a:miter lim="800000"/>
                <a:headEnd/>
                <a:tailEnd/>
              </a:ln>
              <a:effectLst/>
            </p:spPr>
            <p:txBody>
              <a:bodyPr>
                <a:spAutoFit/>
              </a:bodyPr>
              <a:lstStyle/>
              <a:p>
                <a:pPr algn="l" eaLnBrk="1" hangingPunct="1"/>
                <a:r>
                  <a:rPr lang="en-GB" sz="1200" b="1" dirty="0" err="1" smtClean="0"/>
                  <a:t>Disparador</a:t>
                </a:r>
                <a:r>
                  <a:rPr lang="en-GB" sz="1200" b="1" dirty="0" smtClean="0"/>
                  <a:t> </a:t>
                </a:r>
                <a:r>
                  <a:rPr lang="en-GB" sz="1200" b="1" dirty="0" err="1" smtClean="0"/>
                  <a:t>debido</a:t>
                </a:r>
                <a:r>
                  <a:rPr lang="en-GB" sz="1200" b="1" dirty="0" smtClean="0"/>
                  <a:t> a la </a:t>
                </a:r>
                <a:r>
                  <a:rPr lang="en-GB" sz="1200" b="1" dirty="0" err="1" smtClean="0"/>
                  <a:t>Escalación</a:t>
                </a:r>
                <a:endParaRPr lang="en-US" sz="1200" b="1" dirty="0"/>
              </a:p>
            </p:txBody>
          </p:sp>
        </p:grpSp>
        <p:grpSp>
          <p:nvGrpSpPr>
            <p:cNvPr id="946202" name="Group 26"/>
            <p:cNvGrpSpPr>
              <a:grpSpLocks/>
            </p:cNvGrpSpPr>
            <p:nvPr/>
          </p:nvGrpSpPr>
          <p:grpSpPr bwMode="auto">
            <a:xfrm>
              <a:off x="8007350" y="3022600"/>
              <a:ext cx="1046166" cy="965200"/>
              <a:chOff x="4656" y="1904"/>
              <a:chExt cx="608" cy="608"/>
            </a:xfrm>
          </p:grpSpPr>
          <p:sp>
            <p:nvSpPr>
              <p:cNvPr id="946203" name="Oval 27"/>
              <p:cNvSpPr>
                <a:spLocks noChangeArrowheads="1"/>
              </p:cNvSpPr>
              <p:nvPr/>
            </p:nvSpPr>
            <p:spPr bwMode="auto">
              <a:xfrm>
                <a:off x="4656" y="1904"/>
                <a:ext cx="88" cy="88"/>
              </a:xfrm>
              <a:prstGeom prst="ellipse">
                <a:avLst/>
              </a:prstGeom>
              <a:solidFill>
                <a:schemeClr val="accent1"/>
              </a:solidFill>
              <a:ln w="12700" algn="ctr">
                <a:solidFill>
                  <a:schemeClr val="tx1"/>
                </a:solidFill>
                <a:round/>
                <a:headEnd/>
                <a:tailEnd/>
              </a:ln>
              <a:effectLst/>
            </p:spPr>
            <p:txBody>
              <a:bodyPr wrap="none" anchor="ctr"/>
              <a:lstStyle/>
              <a:p>
                <a:endParaRPr lang="en-US" sz="1200" b="1" dirty="0"/>
              </a:p>
            </p:txBody>
          </p:sp>
          <p:sp>
            <p:nvSpPr>
              <p:cNvPr id="946204" name="Oval 28"/>
              <p:cNvSpPr>
                <a:spLocks noChangeArrowheads="1"/>
              </p:cNvSpPr>
              <p:nvPr/>
            </p:nvSpPr>
            <p:spPr bwMode="auto">
              <a:xfrm>
                <a:off x="4792" y="2040"/>
                <a:ext cx="88" cy="88"/>
              </a:xfrm>
              <a:prstGeom prst="ellipse">
                <a:avLst/>
              </a:prstGeom>
              <a:solidFill>
                <a:schemeClr val="accent1"/>
              </a:solidFill>
              <a:ln w="12700" algn="ctr">
                <a:solidFill>
                  <a:schemeClr val="tx1"/>
                </a:solidFill>
                <a:round/>
                <a:headEnd/>
                <a:tailEnd/>
              </a:ln>
              <a:effectLst/>
            </p:spPr>
            <p:txBody>
              <a:bodyPr wrap="none" anchor="ctr"/>
              <a:lstStyle/>
              <a:p>
                <a:endParaRPr lang="en-US" sz="1200" b="1" dirty="0"/>
              </a:p>
            </p:txBody>
          </p:sp>
          <p:sp>
            <p:nvSpPr>
              <p:cNvPr id="946205" name="Oval 29"/>
              <p:cNvSpPr>
                <a:spLocks noChangeArrowheads="1"/>
              </p:cNvSpPr>
              <p:nvPr/>
            </p:nvSpPr>
            <p:spPr bwMode="auto">
              <a:xfrm>
                <a:off x="4928" y="2176"/>
                <a:ext cx="88" cy="88"/>
              </a:xfrm>
              <a:prstGeom prst="ellipse">
                <a:avLst/>
              </a:prstGeom>
              <a:solidFill>
                <a:schemeClr val="accent1"/>
              </a:solidFill>
              <a:ln w="12700" algn="ctr">
                <a:solidFill>
                  <a:schemeClr val="tx1"/>
                </a:solidFill>
                <a:round/>
                <a:headEnd/>
                <a:tailEnd/>
              </a:ln>
              <a:effectLst/>
            </p:spPr>
            <p:txBody>
              <a:bodyPr wrap="none" anchor="ctr"/>
              <a:lstStyle/>
              <a:p>
                <a:endParaRPr lang="en-US" sz="1200" b="1" dirty="0"/>
              </a:p>
            </p:txBody>
          </p:sp>
          <p:sp>
            <p:nvSpPr>
              <p:cNvPr id="946206" name="Oval 30"/>
              <p:cNvSpPr>
                <a:spLocks noChangeArrowheads="1"/>
              </p:cNvSpPr>
              <p:nvPr/>
            </p:nvSpPr>
            <p:spPr bwMode="auto">
              <a:xfrm>
                <a:off x="5040" y="2288"/>
                <a:ext cx="88" cy="88"/>
              </a:xfrm>
              <a:prstGeom prst="ellipse">
                <a:avLst/>
              </a:prstGeom>
              <a:solidFill>
                <a:schemeClr val="accent1"/>
              </a:solidFill>
              <a:ln w="12700" algn="ctr">
                <a:solidFill>
                  <a:schemeClr val="tx1"/>
                </a:solidFill>
                <a:round/>
                <a:headEnd/>
                <a:tailEnd/>
              </a:ln>
              <a:effectLst/>
            </p:spPr>
            <p:txBody>
              <a:bodyPr wrap="none" anchor="ctr"/>
              <a:lstStyle/>
              <a:p>
                <a:endParaRPr lang="en-US" sz="1200" b="1" dirty="0"/>
              </a:p>
            </p:txBody>
          </p:sp>
          <p:sp>
            <p:nvSpPr>
              <p:cNvPr id="946207" name="Oval 31"/>
              <p:cNvSpPr>
                <a:spLocks noChangeArrowheads="1"/>
              </p:cNvSpPr>
              <p:nvPr/>
            </p:nvSpPr>
            <p:spPr bwMode="auto">
              <a:xfrm>
                <a:off x="5176" y="2424"/>
                <a:ext cx="88" cy="88"/>
              </a:xfrm>
              <a:prstGeom prst="ellipse">
                <a:avLst/>
              </a:prstGeom>
              <a:solidFill>
                <a:srgbClr val="FF0000"/>
              </a:solidFill>
              <a:ln w="12700" algn="ctr">
                <a:solidFill>
                  <a:schemeClr val="tx1"/>
                </a:solidFill>
                <a:round/>
                <a:headEnd/>
                <a:tailEnd/>
              </a:ln>
              <a:effectLst/>
            </p:spPr>
            <p:txBody>
              <a:bodyPr wrap="none" anchor="ctr"/>
              <a:lstStyle/>
              <a:p>
                <a:endParaRPr lang="en-US" sz="1200" b="1" dirty="0"/>
              </a:p>
            </p:txBody>
          </p:sp>
        </p:grpSp>
        <p:grpSp>
          <p:nvGrpSpPr>
            <p:cNvPr id="48" name="Group 47"/>
            <p:cNvGrpSpPr/>
            <p:nvPr/>
          </p:nvGrpSpPr>
          <p:grpSpPr>
            <a:xfrm>
              <a:off x="5241925" y="1581150"/>
              <a:ext cx="4416948" cy="4098926"/>
              <a:chOff x="5241925" y="1581150"/>
              <a:chExt cx="4416948" cy="4098926"/>
            </a:xfrm>
          </p:grpSpPr>
          <p:grpSp>
            <p:nvGrpSpPr>
              <p:cNvPr id="946209" name="Group 33"/>
              <p:cNvGrpSpPr>
                <a:grpSpLocks/>
              </p:cNvGrpSpPr>
              <p:nvPr/>
            </p:nvGrpSpPr>
            <p:grpSpPr bwMode="auto">
              <a:xfrm>
                <a:off x="5241925" y="1581150"/>
                <a:ext cx="4416948" cy="4098926"/>
                <a:chOff x="3048" y="996"/>
                <a:chExt cx="2568" cy="2582"/>
              </a:xfrm>
            </p:grpSpPr>
            <p:sp>
              <p:nvSpPr>
                <p:cNvPr id="946210" name="Line 34"/>
                <p:cNvSpPr>
                  <a:spLocks noChangeShapeType="1"/>
                </p:cNvSpPr>
                <p:nvPr/>
              </p:nvSpPr>
              <p:spPr bwMode="auto">
                <a:xfrm>
                  <a:off x="3736" y="1824"/>
                  <a:ext cx="1832" cy="0"/>
                </a:xfrm>
                <a:prstGeom prst="line">
                  <a:avLst/>
                </a:prstGeom>
                <a:noFill/>
                <a:ln w="19050">
                  <a:solidFill>
                    <a:schemeClr val="tx1"/>
                  </a:solidFill>
                  <a:prstDash val="dash"/>
                  <a:round/>
                  <a:headEnd type="none" w="sm" len="sm"/>
                  <a:tailEnd type="none" w="lg" len="med"/>
                </a:ln>
                <a:effectLst/>
              </p:spPr>
              <p:txBody>
                <a:bodyPr lIns="90000" tIns="46800" rIns="90000" bIns="46800"/>
                <a:lstStyle/>
                <a:p>
                  <a:endParaRPr lang="en-US" sz="1200" b="1" dirty="0"/>
                </a:p>
              </p:txBody>
            </p:sp>
            <p:sp>
              <p:nvSpPr>
                <p:cNvPr id="946211" name="Line 35"/>
                <p:cNvSpPr>
                  <a:spLocks noChangeShapeType="1"/>
                </p:cNvSpPr>
                <p:nvPr/>
              </p:nvSpPr>
              <p:spPr bwMode="auto">
                <a:xfrm>
                  <a:off x="3768" y="2432"/>
                  <a:ext cx="1848" cy="0"/>
                </a:xfrm>
                <a:prstGeom prst="line">
                  <a:avLst/>
                </a:prstGeom>
                <a:noFill/>
                <a:ln w="19050">
                  <a:solidFill>
                    <a:schemeClr val="tx1"/>
                  </a:solidFill>
                  <a:prstDash val="dash"/>
                  <a:round/>
                  <a:headEnd type="none" w="sm" len="sm"/>
                  <a:tailEnd type="none" w="lg" len="med"/>
                </a:ln>
                <a:effectLst/>
              </p:spPr>
              <p:txBody>
                <a:bodyPr lIns="90000" tIns="46800" rIns="90000" bIns="46800"/>
                <a:lstStyle/>
                <a:p>
                  <a:endParaRPr lang="en-US" sz="1200" b="1" dirty="0"/>
                </a:p>
              </p:txBody>
            </p:sp>
            <p:sp>
              <p:nvSpPr>
                <p:cNvPr id="946212" name="Text Box 36"/>
                <p:cNvSpPr txBox="1">
                  <a:spLocks noChangeArrowheads="1"/>
                </p:cNvSpPr>
                <p:nvPr/>
              </p:nvSpPr>
              <p:spPr bwMode="auto">
                <a:xfrm>
                  <a:off x="3048" y="1728"/>
                  <a:ext cx="730" cy="176"/>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t>Límite</a:t>
                  </a:r>
                  <a:r>
                    <a:rPr lang="en-GB" sz="1200" b="1" dirty="0" smtClean="0"/>
                    <a:t> Superior</a:t>
                  </a:r>
                  <a:endParaRPr lang="en-GB" sz="1200" b="1" dirty="0"/>
                </a:p>
              </p:txBody>
            </p:sp>
            <p:sp>
              <p:nvSpPr>
                <p:cNvPr id="946213" name="Line 37"/>
                <p:cNvSpPr>
                  <a:spLocks noChangeShapeType="1"/>
                </p:cNvSpPr>
                <p:nvPr/>
              </p:nvSpPr>
              <p:spPr bwMode="auto">
                <a:xfrm flipV="1">
                  <a:off x="3720" y="2136"/>
                  <a:ext cx="1856" cy="0"/>
                </a:xfrm>
                <a:prstGeom prst="line">
                  <a:avLst/>
                </a:prstGeom>
                <a:noFill/>
                <a:ln w="19050">
                  <a:solidFill>
                    <a:schemeClr val="tx1"/>
                  </a:solidFill>
                  <a:round/>
                  <a:headEnd/>
                  <a:tailEnd/>
                </a:ln>
                <a:effectLst/>
              </p:spPr>
              <p:txBody>
                <a:bodyPr wrap="none"/>
                <a:lstStyle/>
                <a:p>
                  <a:endParaRPr lang="en-US" sz="1200" b="1" dirty="0"/>
                </a:p>
              </p:txBody>
            </p:sp>
            <p:sp>
              <p:nvSpPr>
                <p:cNvPr id="946214" name="Text Box 38"/>
                <p:cNvSpPr txBox="1">
                  <a:spLocks noChangeArrowheads="1"/>
                </p:cNvSpPr>
                <p:nvPr/>
              </p:nvSpPr>
              <p:spPr bwMode="auto">
                <a:xfrm>
                  <a:off x="3382" y="2044"/>
                  <a:ext cx="292" cy="174"/>
                </a:xfrm>
                <a:prstGeom prst="rect">
                  <a:avLst/>
                </a:prstGeom>
                <a:noFill/>
                <a:ln w="12700" algn="ctr">
                  <a:noFill/>
                  <a:miter lim="800000"/>
                  <a:headEnd/>
                  <a:tailEnd/>
                </a:ln>
                <a:effectLst/>
              </p:spPr>
              <p:txBody>
                <a:bodyPr wrap="none">
                  <a:spAutoFit/>
                </a:bodyPr>
                <a:lstStyle/>
                <a:p>
                  <a:pPr algn="l" eaLnBrk="1" hangingPunct="1"/>
                  <a:r>
                    <a:rPr lang="en-GB" sz="1200" b="1" dirty="0"/>
                    <a:t>Plan</a:t>
                  </a:r>
                  <a:endParaRPr lang="en-US" sz="1200" b="1" dirty="0"/>
                </a:p>
              </p:txBody>
            </p:sp>
            <p:sp>
              <p:nvSpPr>
                <p:cNvPr id="946215" name="Text Box 39"/>
                <p:cNvSpPr txBox="1">
                  <a:spLocks noChangeArrowheads="1"/>
                </p:cNvSpPr>
                <p:nvPr/>
              </p:nvSpPr>
              <p:spPr bwMode="auto">
                <a:xfrm>
                  <a:off x="3088" y="2352"/>
                  <a:ext cx="687" cy="176"/>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t>Límite</a:t>
                  </a:r>
                  <a:r>
                    <a:rPr lang="en-GB" sz="1200" b="1" dirty="0" smtClean="0"/>
                    <a:t> Inferior</a:t>
                  </a:r>
                  <a:endParaRPr lang="en-GB" sz="1200" b="1" dirty="0"/>
                </a:p>
              </p:txBody>
            </p:sp>
            <p:sp>
              <p:nvSpPr>
                <p:cNvPr id="946217" name="Text Box 41"/>
                <p:cNvSpPr txBox="1">
                  <a:spLocks noChangeArrowheads="1"/>
                </p:cNvSpPr>
                <p:nvPr/>
              </p:nvSpPr>
              <p:spPr bwMode="auto">
                <a:xfrm>
                  <a:off x="4310" y="3404"/>
                  <a:ext cx="649" cy="174"/>
                </a:xfrm>
                <a:prstGeom prst="rect">
                  <a:avLst/>
                </a:prstGeom>
                <a:noFill/>
                <a:ln w="12700" algn="ctr">
                  <a:noFill/>
                  <a:miter lim="800000"/>
                  <a:headEnd/>
                  <a:tailEnd/>
                </a:ln>
                <a:effectLst/>
              </p:spPr>
              <p:txBody>
                <a:bodyPr wrap="none">
                  <a:spAutoFit/>
                </a:bodyPr>
                <a:lstStyle/>
                <a:p>
                  <a:pPr algn="l" eaLnBrk="1" hangingPunct="1"/>
                  <a:r>
                    <a:rPr lang="en-GB" sz="1200" b="1" dirty="0"/>
                    <a:t>Elapsed Time</a:t>
                  </a:r>
                  <a:endParaRPr lang="en-US" sz="1200" b="1" dirty="0"/>
                </a:p>
              </p:txBody>
            </p:sp>
            <p:sp>
              <p:nvSpPr>
                <p:cNvPr id="946218" name="Line 42"/>
                <p:cNvSpPr>
                  <a:spLocks noChangeShapeType="1"/>
                </p:cNvSpPr>
                <p:nvPr/>
              </p:nvSpPr>
              <p:spPr bwMode="auto">
                <a:xfrm>
                  <a:off x="3808" y="1488"/>
                  <a:ext cx="0" cy="1200"/>
                </a:xfrm>
                <a:prstGeom prst="line">
                  <a:avLst/>
                </a:prstGeom>
                <a:noFill/>
                <a:ln w="28575">
                  <a:solidFill>
                    <a:schemeClr val="tx1"/>
                  </a:solidFill>
                  <a:round/>
                  <a:headEnd/>
                  <a:tailEnd/>
                </a:ln>
                <a:effectLst/>
              </p:spPr>
              <p:txBody>
                <a:bodyPr wrap="none"/>
                <a:lstStyle/>
                <a:p>
                  <a:endParaRPr lang="en-US" sz="1200" b="1" dirty="0"/>
                </a:p>
              </p:txBody>
            </p:sp>
            <p:sp>
              <p:nvSpPr>
                <p:cNvPr id="946219" name="Text Box 43"/>
                <p:cNvSpPr txBox="1">
                  <a:spLocks noChangeArrowheads="1"/>
                </p:cNvSpPr>
                <p:nvPr/>
              </p:nvSpPr>
              <p:spPr bwMode="auto">
                <a:xfrm>
                  <a:off x="3382" y="996"/>
                  <a:ext cx="827" cy="407"/>
                </a:xfrm>
                <a:prstGeom prst="rect">
                  <a:avLst/>
                </a:prstGeom>
                <a:noFill/>
                <a:ln w="12700" algn="ctr">
                  <a:noFill/>
                  <a:miter lim="800000"/>
                  <a:headEnd/>
                  <a:tailEnd/>
                </a:ln>
                <a:effectLst/>
              </p:spPr>
              <p:txBody>
                <a:bodyPr>
                  <a:spAutoFit/>
                </a:bodyPr>
                <a:lstStyle/>
                <a:p>
                  <a:pPr eaLnBrk="1" hangingPunct="1"/>
                  <a:r>
                    <a:rPr lang="en-GB" sz="1200" b="1" dirty="0" err="1" smtClean="0"/>
                    <a:t>Indicadores</a:t>
                  </a:r>
                  <a:r>
                    <a:rPr lang="en-GB" sz="1200" b="1" dirty="0" smtClean="0"/>
                    <a:t> Claves de </a:t>
                  </a:r>
                  <a:r>
                    <a:rPr lang="en-GB" sz="1200" b="1" dirty="0" err="1" smtClean="0"/>
                    <a:t>Desempeño</a:t>
                  </a:r>
                  <a:endParaRPr lang="en-US" sz="1200" b="1" dirty="0"/>
                </a:p>
              </p:txBody>
            </p:sp>
          </p:grpSp>
          <p:cxnSp>
            <p:nvCxnSpPr>
              <p:cNvPr id="46" name="Straight Arrow Connector 45"/>
              <p:cNvCxnSpPr/>
              <p:nvPr/>
            </p:nvCxnSpPr>
            <p:spPr bwMode="auto">
              <a:xfrm>
                <a:off x="6531429" y="5007429"/>
                <a:ext cx="2989942" cy="1"/>
              </a:xfrm>
              <a:prstGeom prst="straightConnector1">
                <a:avLst/>
              </a:prstGeom>
              <a:noFill/>
              <a:ln w="9525" cap="flat" cmpd="sng" algn="ctr">
                <a:solidFill>
                  <a:schemeClr val="accent6">
                    <a:lumMod val="10000"/>
                  </a:schemeClr>
                </a:solidFill>
                <a:prstDash val="solid"/>
                <a:round/>
                <a:headEnd type="none" w="med" len="med"/>
                <a:tailEnd type="arrow"/>
              </a:ln>
              <a:effectLst/>
            </p:spPr>
          </p:cxnSp>
        </p:gr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72</a:t>
            </a:fld>
            <a:endParaRPr lang="en-US" dirty="0"/>
          </a:p>
        </p:txBody>
      </p:sp>
      <p:sp>
        <p:nvSpPr>
          <p:cNvPr id="49" name="Text Box 25"/>
          <p:cNvSpPr txBox="1">
            <a:spLocks noChangeArrowheads="1"/>
          </p:cNvSpPr>
          <p:nvPr/>
        </p:nvSpPr>
        <p:spPr bwMode="auto">
          <a:xfrm>
            <a:off x="7086600" y="3962400"/>
            <a:ext cx="1099039" cy="646331"/>
          </a:xfrm>
          <a:prstGeom prst="rect">
            <a:avLst/>
          </a:prstGeom>
          <a:noFill/>
          <a:ln w="12700" algn="ctr">
            <a:noFill/>
            <a:miter lim="800000"/>
            <a:headEnd/>
            <a:tailEnd/>
          </a:ln>
          <a:effectLst/>
        </p:spPr>
        <p:txBody>
          <a:bodyPr>
            <a:spAutoFit/>
          </a:bodyPr>
          <a:lstStyle/>
          <a:p>
            <a:pPr algn="l" eaLnBrk="1" hangingPunct="1"/>
            <a:r>
              <a:rPr lang="en-GB" sz="1200" b="1" dirty="0" err="1" smtClean="0"/>
              <a:t>Disparador</a:t>
            </a:r>
            <a:r>
              <a:rPr lang="en-GB" sz="1200" b="1" dirty="0" smtClean="0"/>
              <a:t> </a:t>
            </a:r>
            <a:r>
              <a:rPr lang="en-GB" sz="1200" b="1" dirty="0" err="1" smtClean="0"/>
              <a:t>debido</a:t>
            </a:r>
            <a:r>
              <a:rPr lang="en-GB" sz="1200" b="1" dirty="0" smtClean="0"/>
              <a:t> a la </a:t>
            </a:r>
            <a:r>
              <a:rPr lang="en-GB" sz="1200" b="1" dirty="0" err="1" smtClean="0"/>
              <a:t>Escalación</a:t>
            </a:r>
            <a:endParaRPr lang="en-US" sz="1200" b="1" dirty="0"/>
          </a:p>
        </p:txBody>
      </p:sp>
    </p:spTree>
    <p:extLst>
      <p:ext uri="{BB962C8B-B14F-4D97-AF65-F5344CB8AC3E}">
        <p14:creationId xmlns:p14="http://schemas.microsoft.com/office/powerpoint/2010/main" xmlns="" val="157496644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Modelo</a:t>
            </a:r>
            <a:r>
              <a:rPr lang="en-US" dirty="0" smtClean="0"/>
              <a:t> de </a:t>
            </a:r>
            <a:r>
              <a:rPr lang="en-US" dirty="0" err="1" smtClean="0"/>
              <a:t>Puntaje</a:t>
            </a:r>
            <a:r>
              <a:rPr lang="en-US" dirty="0" smtClean="0"/>
              <a:t> del </a:t>
            </a:r>
            <a:r>
              <a:rPr lang="en-US" dirty="0" err="1" smtClean="0"/>
              <a:t>Proyecto</a:t>
            </a:r>
            <a:endParaRPr lang="en-GB" dirty="0"/>
          </a:p>
        </p:txBody>
      </p:sp>
      <p:graphicFrame>
        <p:nvGraphicFramePr>
          <p:cNvPr id="5" name="Content Placeholder 4"/>
          <p:cNvGraphicFramePr>
            <a:graphicFrameLocks noGrp="1"/>
          </p:cNvGraphicFramePr>
          <p:nvPr>
            <p:ph idx="1"/>
          </p:nvPr>
        </p:nvGraphicFramePr>
        <p:xfrm>
          <a:off x="189035" y="1476376"/>
          <a:ext cx="8680938" cy="461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4294967295"/>
          </p:nvPr>
        </p:nvSpPr>
        <p:spPr>
          <a:xfrm>
            <a:off x="1" y="6324600"/>
            <a:ext cx="9143999" cy="457200"/>
          </a:xfrm>
          <a:prstGeom prst="rect">
            <a:avLst/>
          </a:prstGeom>
        </p:spPr>
        <p:txBody>
          <a:bodyPr/>
          <a:lstStyle/>
          <a:p>
            <a:pPr>
              <a:defRPr/>
            </a:pPr>
            <a:r>
              <a:rPr lang="en-US" dirty="0" smtClean="0"/>
              <a:t>© 2009 CMCS FZCO </a:t>
            </a:r>
            <a:endParaRPr lang="en-US" dirty="0"/>
          </a:p>
        </p:txBody>
      </p:sp>
    </p:spTree>
    <p:extLst>
      <p:ext uri="{BB962C8B-B14F-4D97-AF65-F5344CB8AC3E}">
        <p14:creationId xmlns:p14="http://schemas.microsoft.com/office/powerpoint/2010/main" xmlns="" val="2524879299"/>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Fórmula</a:t>
            </a:r>
            <a:r>
              <a:rPr lang="en-US" dirty="0" smtClean="0"/>
              <a:t> de </a:t>
            </a:r>
            <a:r>
              <a:rPr lang="en-US" dirty="0" err="1" smtClean="0"/>
              <a:t>Desarrollo</a:t>
            </a:r>
            <a:r>
              <a:rPr lang="en-US" dirty="0" smtClean="0"/>
              <a:t> de </a:t>
            </a:r>
            <a:r>
              <a:rPr lang="en-US" dirty="0" err="1" smtClean="0"/>
              <a:t>Puntaje</a:t>
            </a:r>
            <a:r>
              <a:rPr lang="en-US" dirty="0" smtClean="0"/>
              <a:t> </a:t>
            </a:r>
            <a:r>
              <a:rPr lang="en-US" dirty="0" err="1" smtClean="0"/>
              <a:t>Ponderado</a:t>
            </a:r>
            <a:r>
              <a:rPr lang="en-US" dirty="0" smtClean="0"/>
              <a:t> del </a:t>
            </a:r>
            <a:r>
              <a:rPr lang="en-US" dirty="0" err="1" smtClean="0"/>
              <a:t>Proyecto</a:t>
            </a:r>
            <a:endParaRPr lang="en-GB" dirty="0"/>
          </a:p>
        </p:txBody>
      </p:sp>
      <p:sp>
        <p:nvSpPr>
          <p:cNvPr id="3" name="Content Placeholder 2"/>
          <p:cNvSpPr>
            <a:spLocks noGrp="1"/>
          </p:cNvSpPr>
          <p:nvPr>
            <p:ph sz="half" idx="1"/>
          </p:nvPr>
        </p:nvSpPr>
        <p:spPr/>
        <p:txBody>
          <a:bodyPr>
            <a:normAutofit fontScale="85000" lnSpcReduction="10000"/>
          </a:bodyPr>
          <a:lstStyle/>
          <a:p>
            <a:r>
              <a:rPr lang="en-GB" dirty="0" err="1" smtClean="0"/>
              <a:t>Puntaje</a:t>
            </a:r>
            <a:r>
              <a:rPr lang="en-GB" dirty="0" smtClean="0"/>
              <a:t> del </a:t>
            </a:r>
            <a:r>
              <a:rPr lang="en-GB" dirty="0" err="1" smtClean="0"/>
              <a:t>Proyecto</a:t>
            </a:r>
            <a:r>
              <a:rPr lang="en-GB" dirty="0" smtClean="0"/>
              <a:t> = 	</a:t>
            </a:r>
          </a:p>
          <a:p>
            <a:r>
              <a:rPr lang="en-GB" dirty="0" err="1" smtClean="0"/>
              <a:t>Riesgo</a:t>
            </a:r>
            <a:r>
              <a:rPr lang="en-GB" dirty="0" smtClean="0"/>
              <a:t> </a:t>
            </a:r>
            <a:r>
              <a:rPr lang="en-GB" dirty="0" err="1" smtClean="0"/>
              <a:t>Financiero</a:t>
            </a:r>
            <a:r>
              <a:rPr lang="en-GB" dirty="0" smtClean="0"/>
              <a:t> versus </a:t>
            </a:r>
            <a:r>
              <a:rPr lang="en-GB" dirty="0" err="1" smtClean="0"/>
              <a:t>Retorno</a:t>
            </a:r>
            <a:r>
              <a:rPr lang="en-GB" dirty="0" smtClean="0"/>
              <a:t> * 20% + </a:t>
            </a:r>
          </a:p>
          <a:p>
            <a:r>
              <a:rPr lang="en-GB" dirty="0" err="1" smtClean="0"/>
              <a:t>Ajuste</a:t>
            </a:r>
            <a:r>
              <a:rPr lang="en-GB" dirty="0" smtClean="0"/>
              <a:t> </a:t>
            </a:r>
            <a:r>
              <a:rPr lang="en-GB" dirty="0" err="1" smtClean="0"/>
              <a:t>Estratégico</a:t>
            </a:r>
            <a:r>
              <a:rPr lang="en-GB" dirty="0" smtClean="0"/>
              <a:t> * 20% + </a:t>
            </a:r>
          </a:p>
          <a:p>
            <a:r>
              <a:rPr lang="en-GB" dirty="0" err="1" smtClean="0"/>
              <a:t>Producto</a:t>
            </a:r>
            <a:r>
              <a:rPr lang="en-GB" dirty="0" smtClean="0"/>
              <a:t> * 10% + </a:t>
            </a:r>
          </a:p>
          <a:p>
            <a:r>
              <a:rPr lang="en-GB" dirty="0" err="1" smtClean="0"/>
              <a:t>Atractividad</a:t>
            </a:r>
            <a:r>
              <a:rPr lang="en-GB" dirty="0" smtClean="0"/>
              <a:t> del Mercado * 20% + </a:t>
            </a:r>
          </a:p>
          <a:p>
            <a:r>
              <a:rPr lang="en-GB" dirty="0" err="1" smtClean="0"/>
              <a:t>Ciclo</a:t>
            </a:r>
            <a:r>
              <a:rPr lang="en-GB" dirty="0" smtClean="0"/>
              <a:t> de Vida de la </a:t>
            </a:r>
            <a:r>
              <a:rPr lang="en-GB" dirty="0" err="1" smtClean="0"/>
              <a:t>Adopción</a:t>
            </a:r>
            <a:r>
              <a:rPr lang="en-GB" dirty="0" smtClean="0"/>
              <a:t> </a:t>
            </a:r>
            <a:r>
              <a:rPr lang="en-GB" dirty="0" err="1" smtClean="0"/>
              <a:t>tecnológica</a:t>
            </a:r>
            <a:r>
              <a:rPr lang="en-GB" dirty="0" smtClean="0"/>
              <a:t> * 10% + </a:t>
            </a:r>
          </a:p>
          <a:p>
            <a:r>
              <a:rPr lang="en-GB" dirty="0" err="1" smtClean="0"/>
              <a:t>Sinergias</a:t>
            </a:r>
            <a:r>
              <a:rPr lang="en-GB" dirty="0" smtClean="0"/>
              <a:t>	* 10% +</a:t>
            </a:r>
          </a:p>
          <a:p>
            <a:r>
              <a:rPr lang="en-GB" dirty="0" err="1" smtClean="0"/>
              <a:t>Factibilidad</a:t>
            </a:r>
            <a:r>
              <a:rPr lang="en-GB" dirty="0" smtClean="0"/>
              <a:t> </a:t>
            </a:r>
            <a:r>
              <a:rPr lang="en-GB" dirty="0" err="1" smtClean="0"/>
              <a:t>Tecnica</a:t>
            </a:r>
            <a:r>
              <a:rPr lang="en-GB" dirty="0" smtClean="0"/>
              <a:t> * 10%</a:t>
            </a:r>
          </a:p>
          <a:p>
            <a:endParaRPr lang="en-GB" dirty="0"/>
          </a:p>
        </p:txBody>
      </p:sp>
      <p:graphicFrame>
        <p:nvGraphicFramePr>
          <p:cNvPr id="6" name="Content Placeholder 5"/>
          <p:cNvGraphicFramePr>
            <a:graphicFrameLocks noGrp="1"/>
          </p:cNvGraphicFramePr>
          <p:nvPr>
            <p:ph sz="half" idx="2"/>
          </p:nvPr>
        </p:nvGraphicFramePr>
        <p:xfrm>
          <a:off x="4599843" y="1476376"/>
          <a:ext cx="4270131" cy="46196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4294967295"/>
          </p:nvPr>
        </p:nvSpPr>
        <p:spPr>
          <a:xfrm>
            <a:off x="1" y="6324600"/>
            <a:ext cx="9143999" cy="457200"/>
          </a:xfrm>
          <a:prstGeom prst="rect">
            <a:avLst/>
          </a:prstGeom>
        </p:spPr>
        <p:txBody>
          <a:bodyPr/>
          <a:lstStyle/>
          <a:p>
            <a:pPr>
              <a:defRPr/>
            </a:pPr>
            <a:r>
              <a:rPr lang="en-US" dirty="0" smtClean="0"/>
              <a:t>© 2009 CMCS FZCO </a:t>
            </a:r>
            <a:endParaRPr lang="en-US" dirty="0"/>
          </a:p>
        </p:txBody>
      </p:sp>
    </p:spTree>
    <p:extLst>
      <p:ext uri="{BB962C8B-B14F-4D97-AF65-F5344CB8AC3E}">
        <p14:creationId xmlns:p14="http://schemas.microsoft.com/office/powerpoint/2010/main" xmlns="" val="2833207718"/>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228600" y="1"/>
            <a:ext cx="8774723" cy="1108075"/>
          </a:xfrm>
        </p:spPr>
        <p:txBody>
          <a:bodyPr/>
          <a:lstStyle/>
          <a:p>
            <a:r>
              <a:rPr lang="en-GB" sz="2800" dirty="0" err="1" smtClean="0"/>
              <a:t>Disparadores</a:t>
            </a:r>
            <a:r>
              <a:rPr lang="en-GB" sz="2800" dirty="0" smtClean="0"/>
              <a:t> e </a:t>
            </a:r>
            <a:r>
              <a:rPr lang="en-GB" sz="2800" dirty="0" err="1" smtClean="0"/>
              <a:t>Indicadores</a:t>
            </a:r>
            <a:r>
              <a:rPr lang="en-GB" sz="2800" dirty="0" smtClean="0"/>
              <a:t> Claves de </a:t>
            </a:r>
            <a:r>
              <a:rPr lang="en-GB" sz="2800" dirty="0" err="1" smtClean="0"/>
              <a:t>Despeño</a:t>
            </a:r>
            <a:endParaRPr lang="en-GB" sz="2800" dirty="0"/>
          </a:p>
        </p:txBody>
      </p:sp>
      <p:grpSp>
        <p:nvGrpSpPr>
          <p:cNvPr id="34" name="Group 33"/>
          <p:cNvGrpSpPr/>
          <p:nvPr/>
        </p:nvGrpSpPr>
        <p:grpSpPr>
          <a:xfrm>
            <a:off x="1510079" y="1303566"/>
            <a:ext cx="6123842" cy="4781550"/>
            <a:chOff x="2198688" y="1390650"/>
            <a:chExt cx="6634162" cy="4781550"/>
          </a:xfrm>
        </p:grpSpPr>
        <p:sp>
          <p:nvSpPr>
            <p:cNvPr id="948227" name="Text Box 3"/>
            <p:cNvSpPr txBox="1">
              <a:spLocks noChangeArrowheads="1"/>
            </p:cNvSpPr>
            <p:nvPr/>
          </p:nvSpPr>
          <p:spPr bwMode="auto">
            <a:xfrm>
              <a:off x="2368105" y="5073650"/>
              <a:ext cx="497333" cy="279180"/>
            </a:xfrm>
            <a:prstGeom prst="rect">
              <a:avLst/>
            </a:prstGeom>
            <a:noFill/>
            <a:ln w="9525">
              <a:noFill/>
              <a:miter lim="800000"/>
              <a:headEnd type="none" w="sm" len="sm"/>
              <a:tailEnd type="none" w="sm" len="sm"/>
            </a:ln>
            <a:effectLst/>
          </p:spPr>
          <p:txBody>
            <a:bodyPr wrap="none" lIns="90000" tIns="46800" rIns="90000" bIns="46800">
              <a:spAutoFit/>
            </a:bodyPr>
            <a:lstStyle/>
            <a:p>
              <a:pPr algn="r" eaLnBrk="1" hangingPunct="1"/>
              <a:r>
                <a:rPr lang="en-GB" sz="1200" b="1" dirty="0"/>
                <a:t>0.85</a:t>
              </a:r>
            </a:p>
          </p:txBody>
        </p:sp>
        <p:sp>
          <p:nvSpPr>
            <p:cNvPr id="948228" name="Text Box 4"/>
            <p:cNvSpPr txBox="1">
              <a:spLocks noChangeArrowheads="1"/>
            </p:cNvSpPr>
            <p:nvPr/>
          </p:nvSpPr>
          <p:spPr bwMode="auto">
            <a:xfrm>
              <a:off x="2368105" y="4598988"/>
              <a:ext cx="497333" cy="279180"/>
            </a:xfrm>
            <a:prstGeom prst="rect">
              <a:avLst/>
            </a:prstGeom>
            <a:noFill/>
            <a:ln w="9525">
              <a:noFill/>
              <a:miter lim="800000"/>
              <a:headEnd type="none" w="sm" len="sm"/>
              <a:tailEnd type="none" w="sm" len="sm"/>
            </a:ln>
            <a:effectLst/>
          </p:spPr>
          <p:txBody>
            <a:bodyPr wrap="none" lIns="90000" tIns="46800" rIns="90000" bIns="46800">
              <a:spAutoFit/>
            </a:bodyPr>
            <a:lstStyle/>
            <a:p>
              <a:pPr algn="r" eaLnBrk="1" hangingPunct="1"/>
              <a:r>
                <a:rPr lang="en-GB" sz="1200" b="1" dirty="0"/>
                <a:t>0.90</a:t>
              </a:r>
            </a:p>
          </p:txBody>
        </p:sp>
        <p:sp>
          <p:nvSpPr>
            <p:cNvPr id="948229" name="Text Box 5"/>
            <p:cNvSpPr txBox="1">
              <a:spLocks noChangeArrowheads="1"/>
            </p:cNvSpPr>
            <p:nvPr/>
          </p:nvSpPr>
          <p:spPr bwMode="auto">
            <a:xfrm>
              <a:off x="2368105" y="4124325"/>
              <a:ext cx="497333" cy="279180"/>
            </a:xfrm>
            <a:prstGeom prst="rect">
              <a:avLst/>
            </a:prstGeom>
            <a:noFill/>
            <a:ln w="9525">
              <a:noFill/>
              <a:miter lim="800000"/>
              <a:headEnd type="none" w="sm" len="sm"/>
              <a:tailEnd type="none" w="sm" len="sm"/>
            </a:ln>
            <a:effectLst/>
          </p:spPr>
          <p:txBody>
            <a:bodyPr wrap="none" lIns="90000" tIns="46800" rIns="90000" bIns="46800">
              <a:spAutoFit/>
            </a:bodyPr>
            <a:lstStyle/>
            <a:p>
              <a:pPr algn="r" eaLnBrk="1" hangingPunct="1"/>
              <a:r>
                <a:rPr lang="en-GB" sz="1200" b="1" dirty="0"/>
                <a:t>1.00</a:t>
              </a:r>
            </a:p>
          </p:txBody>
        </p:sp>
        <p:sp>
          <p:nvSpPr>
            <p:cNvPr id="948230" name="Text Box 6"/>
            <p:cNvSpPr txBox="1">
              <a:spLocks noChangeArrowheads="1"/>
            </p:cNvSpPr>
            <p:nvPr/>
          </p:nvSpPr>
          <p:spPr bwMode="auto">
            <a:xfrm>
              <a:off x="2368105" y="3649663"/>
              <a:ext cx="497333" cy="279180"/>
            </a:xfrm>
            <a:prstGeom prst="rect">
              <a:avLst/>
            </a:prstGeom>
            <a:noFill/>
            <a:ln w="9525">
              <a:noFill/>
              <a:miter lim="800000"/>
              <a:headEnd type="none" w="sm" len="sm"/>
              <a:tailEnd type="none" w="sm" len="sm"/>
            </a:ln>
            <a:effectLst/>
          </p:spPr>
          <p:txBody>
            <a:bodyPr wrap="none" lIns="90000" tIns="46800" rIns="90000" bIns="46800">
              <a:spAutoFit/>
            </a:bodyPr>
            <a:lstStyle/>
            <a:p>
              <a:pPr algn="r" eaLnBrk="1" hangingPunct="1"/>
              <a:r>
                <a:rPr lang="en-GB" sz="1200" b="1" dirty="0"/>
                <a:t>1.05</a:t>
              </a:r>
            </a:p>
          </p:txBody>
        </p:sp>
        <p:sp>
          <p:nvSpPr>
            <p:cNvPr id="948231" name="Text Box 7"/>
            <p:cNvSpPr txBox="1">
              <a:spLocks noChangeArrowheads="1"/>
            </p:cNvSpPr>
            <p:nvPr/>
          </p:nvSpPr>
          <p:spPr bwMode="auto">
            <a:xfrm>
              <a:off x="2368105" y="3175000"/>
              <a:ext cx="497333" cy="279180"/>
            </a:xfrm>
            <a:prstGeom prst="rect">
              <a:avLst/>
            </a:prstGeom>
            <a:noFill/>
            <a:ln w="9525">
              <a:noFill/>
              <a:miter lim="800000"/>
              <a:headEnd type="none" w="sm" len="sm"/>
              <a:tailEnd type="none" w="sm" len="sm"/>
            </a:ln>
            <a:effectLst/>
          </p:spPr>
          <p:txBody>
            <a:bodyPr wrap="none" lIns="90000" tIns="46800" rIns="90000" bIns="46800">
              <a:spAutoFit/>
            </a:bodyPr>
            <a:lstStyle/>
            <a:p>
              <a:pPr algn="r" eaLnBrk="1" hangingPunct="1"/>
              <a:r>
                <a:rPr lang="en-GB" sz="1200" b="1" dirty="0"/>
                <a:t>1.10</a:t>
              </a:r>
            </a:p>
          </p:txBody>
        </p:sp>
        <p:sp>
          <p:nvSpPr>
            <p:cNvPr id="948232" name="Text Box 8"/>
            <p:cNvSpPr txBox="1">
              <a:spLocks noChangeArrowheads="1"/>
            </p:cNvSpPr>
            <p:nvPr/>
          </p:nvSpPr>
          <p:spPr bwMode="auto">
            <a:xfrm>
              <a:off x="2368105" y="2700338"/>
              <a:ext cx="497333" cy="279180"/>
            </a:xfrm>
            <a:prstGeom prst="rect">
              <a:avLst/>
            </a:prstGeom>
            <a:noFill/>
            <a:ln w="9525">
              <a:noFill/>
              <a:miter lim="800000"/>
              <a:headEnd type="none" w="sm" len="sm"/>
              <a:tailEnd type="none" w="sm" len="sm"/>
            </a:ln>
            <a:effectLst/>
          </p:spPr>
          <p:txBody>
            <a:bodyPr wrap="none" lIns="90000" tIns="46800" rIns="90000" bIns="46800">
              <a:spAutoFit/>
            </a:bodyPr>
            <a:lstStyle/>
            <a:p>
              <a:pPr algn="r" eaLnBrk="1" hangingPunct="1"/>
              <a:r>
                <a:rPr lang="en-GB" sz="1200" b="1" dirty="0"/>
                <a:t>1.15</a:t>
              </a:r>
            </a:p>
          </p:txBody>
        </p:sp>
        <p:sp>
          <p:nvSpPr>
            <p:cNvPr id="948233" name="Text Box 9"/>
            <p:cNvSpPr txBox="1">
              <a:spLocks noChangeArrowheads="1"/>
            </p:cNvSpPr>
            <p:nvPr/>
          </p:nvSpPr>
          <p:spPr bwMode="auto">
            <a:xfrm>
              <a:off x="2368105" y="2225675"/>
              <a:ext cx="497333" cy="279180"/>
            </a:xfrm>
            <a:prstGeom prst="rect">
              <a:avLst/>
            </a:prstGeom>
            <a:noFill/>
            <a:ln w="9525">
              <a:noFill/>
              <a:miter lim="800000"/>
              <a:headEnd type="none" w="sm" len="sm"/>
              <a:tailEnd type="none" w="sm" len="sm"/>
            </a:ln>
            <a:effectLst/>
          </p:spPr>
          <p:txBody>
            <a:bodyPr wrap="none" lIns="90000" tIns="46800" rIns="90000" bIns="46800">
              <a:spAutoFit/>
            </a:bodyPr>
            <a:lstStyle/>
            <a:p>
              <a:pPr algn="r" eaLnBrk="1" hangingPunct="1"/>
              <a:r>
                <a:rPr lang="en-GB" sz="1200" b="1" dirty="0"/>
                <a:t>1.20</a:t>
              </a:r>
            </a:p>
          </p:txBody>
        </p:sp>
        <p:sp>
          <p:nvSpPr>
            <p:cNvPr id="948234" name="Line 10"/>
            <p:cNvSpPr>
              <a:spLocks noChangeShapeType="1"/>
            </p:cNvSpPr>
            <p:nvPr/>
          </p:nvSpPr>
          <p:spPr bwMode="auto">
            <a:xfrm>
              <a:off x="2921000" y="2120900"/>
              <a:ext cx="0" cy="3429000"/>
            </a:xfrm>
            <a:prstGeom prst="line">
              <a:avLst/>
            </a:prstGeom>
            <a:noFill/>
            <a:ln w="9525">
              <a:solidFill>
                <a:schemeClr val="tx1"/>
              </a:solidFill>
              <a:round/>
              <a:headEnd type="none" w="sm" len="sm"/>
              <a:tailEnd type="none" w="sm" len="sm"/>
            </a:ln>
            <a:effectLst/>
          </p:spPr>
          <p:txBody>
            <a:bodyPr lIns="90000" tIns="46800" rIns="90000" bIns="46800"/>
            <a:lstStyle/>
            <a:p>
              <a:endParaRPr lang="en-US" sz="1200" b="1" dirty="0"/>
            </a:p>
          </p:txBody>
        </p:sp>
        <p:sp>
          <p:nvSpPr>
            <p:cNvPr id="948235" name="Line 11"/>
            <p:cNvSpPr>
              <a:spLocks noChangeShapeType="1"/>
            </p:cNvSpPr>
            <p:nvPr/>
          </p:nvSpPr>
          <p:spPr bwMode="auto">
            <a:xfrm>
              <a:off x="2962275" y="4267200"/>
              <a:ext cx="5118100" cy="0"/>
            </a:xfrm>
            <a:prstGeom prst="line">
              <a:avLst/>
            </a:prstGeom>
            <a:noFill/>
            <a:ln w="9525">
              <a:solidFill>
                <a:schemeClr val="tx1"/>
              </a:solidFill>
              <a:round/>
              <a:headEnd type="none" w="sm" len="sm"/>
              <a:tailEnd type="none" w="sm" len="sm"/>
            </a:ln>
            <a:effectLst/>
          </p:spPr>
          <p:txBody>
            <a:bodyPr lIns="90000" tIns="46800" rIns="90000" bIns="46800"/>
            <a:lstStyle/>
            <a:p>
              <a:endParaRPr lang="en-US" sz="1200" b="1" dirty="0"/>
            </a:p>
          </p:txBody>
        </p:sp>
        <p:sp>
          <p:nvSpPr>
            <p:cNvPr id="948236" name="Freeform 12"/>
            <p:cNvSpPr>
              <a:spLocks/>
            </p:cNvSpPr>
            <p:nvPr/>
          </p:nvSpPr>
          <p:spPr bwMode="auto">
            <a:xfrm>
              <a:off x="3044825" y="3632199"/>
              <a:ext cx="4647746" cy="2013857"/>
            </a:xfrm>
            <a:custGeom>
              <a:avLst/>
              <a:gdLst/>
              <a:ahLst/>
              <a:cxnLst>
                <a:cxn ang="0">
                  <a:pos x="0" y="400"/>
                </a:cxn>
                <a:cxn ang="0">
                  <a:pos x="480" y="784"/>
                </a:cxn>
                <a:cxn ang="0">
                  <a:pos x="1488" y="736"/>
                </a:cxn>
                <a:cxn ang="0">
                  <a:pos x="1968" y="256"/>
                </a:cxn>
                <a:cxn ang="0">
                  <a:pos x="2352" y="16"/>
                </a:cxn>
                <a:cxn ang="0">
                  <a:pos x="2784" y="160"/>
                </a:cxn>
                <a:cxn ang="0">
                  <a:pos x="3072" y="208"/>
                </a:cxn>
              </a:cxnLst>
              <a:rect l="0" t="0" r="r" b="b"/>
              <a:pathLst>
                <a:path w="3072" h="840">
                  <a:moveTo>
                    <a:pt x="0" y="400"/>
                  </a:moveTo>
                  <a:cubicBezTo>
                    <a:pt x="116" y="564"/>
                    <a:pt x="232" y="728"/>
                    <a:pt x="480" y="784"/>
                  </a:cubicBezTo>
                  <a:cubicBezTo>
                    <a:pt x="728" y="840"/>
                    <a:pt x="1240" y="824"/>
                    <a:pt x="1488" y="736"/>
                  </a:cubicBezTo>
                  <a:cubicBezTo>
                    <a:pt x="1736" y="648"/>
                    <a:pt x="1824" y="376"/>
                    <a:pt x="1968" y="256"/>
                  </a:cubicBezTo>
                  <a:cubicBezTo>
                    <a:pt x="2112" y="136"/>
                    <a:pt x="2216" y="32"/>
                    <a:pt x="2352" y="16"/>
                  </a:cubicBezTo>
                  <a:cubicBezTo>
                    <a:pt x="2488" y="0"/>
                    <a:pt x="2664" y="128"/>
                    <a:pt x="2784" y="160"/>
                  </a:cubicBezTo>
                  <a:cubicBezTo>
                    <a:pt x="2904" y="192"/>
                    <a:pt x="2988" y="200"/>
                    <a:pt x="3072" y="208"/>
                  </a:cubicBezTo>
                </a:path>
              </a:pathLst>
            </a:custGeom>
            <a:noFill/>
            <a:ln w="9525" cap="flat" cmpd="sng">
              <a:solidFill>
                <a:schemeClr val="tx2"/>
              </a:solidFill>
              <a:prstDash val="solid"/>
              <a:round/>
              <a:headEnd type="none" w="sm" len="sm"/>
              <a:tailEnd type="none" w="sm" len="sm"/>
            </a:ln>
            <a:effectLst/>
          </p:spPr>
          <p:txBody>
            <a:bodyPr lIns="90000" tIns="46800" rIns="90000" bIns="46800"/>
            <a:lstStyle/>
            <a:p>
              <a:endParaRPr lang="en-US" sz="1200" b="1" dirty="0"/>
            </a:p>
          </p:txBody>
        </p:sp>
        <p:sp>
          <p:nvSpPr>
            <p:cNvPr id="948237" name="Line 13"/>
            <p:cNvSpPr>
              <a:spLocks noChangeShapeType="1"/>
            </p:cNvSpPr>
            <p:nvPr/>
          </p:nvSpPr>
          <p:spPr bwMode="auto">
            <a:xfrm>
              <a:off x="3054350" y="3352800"/>
              <a:ext cx="5035550" cy="0"/>
            </a:xfrm>
            <a:prstGeom prst="line">
              <a:avLst/>
            </a:prstGeom>
            <a:noFill/>
            <a:ln w="9525">
              <a:solidFill>
                <a:schemeClr val="tx1"/>
              </a:solidFill>
              <a:prstDash val="dash"/>
              <a:round/>
              <a:headEnd type="none" w="sm" len="sm"/>
              <a:tailEnd type="none" w="lg" len="med"/>
            </a:ln>
            <a:effectLst/>
          </p:spPr>
          <p:txBody>
            <a:bodyPr lIns="90000" tIns="46800" rIns="90000" bIns="46800"/>
            <a:lstStyle/>
            <a:p>
              <a:endParaRPr lang="en-US" sz="1200" b="1" dirty="0"/>
            </a:p>
          </p:txBody>
        </p:sp>
        <p:sp>
          <p:nvSpPr>
            <p:cNvPr id="948238" name="Line 14"/>
            <p:cNvSpPr>
              <a:spLocks noChangeShapeType="1"/>
            </p:cNvSpPr>
            <p:nvPr/>
          </p:nvSpPr>
          <p:spPr bwMode="auto">
            <a:xfrm>
              <a:off x="3054350" y="2286000"/>
              <a:ext cx="5035550" cy="0"/>
            </a:xfrm>
            <a:prstGeom prst="line">
              <a:avLst/>
            </a:prstGeom>
            <a:noFill/>
            <a:ln w="9525">
              <a:solidFill>
                <a:schemeClr val="tx1"/>
              </a:solidFill>
              <a:prstDash val="dash"/>
              <a:round/>
              <a:headEnd type="none" w="sm" len="sm"/>
              <a:tailEnd type="none" w="lg" len="med"/>
            </a:ln>
            <a:effectLst/>
          </p:spPr>
          <p:txBody>
            <a:bodyPr lIns="90000" tIns="46800" rIns="90000" bIns="46800"/>
            <a:lstStyle/>
            <a:p>
              <a:endParaRPr lang="en-US" sz="1200" b="1" dirty="0"/>
            </a:p>
          </p:txBody>
        </p:sp>
        <p:sp>
          <p:nvSpPr>
            <p:cNvPr id="948239" name="Line 15"/>
            <p:cNvSpPr>
              <a:spLocks noChangeShapeType="1"/>
            </p:cNvSpPr>
            <p:nvPr/>
          </p:nvSpPr>
          <p:spPr bwMode="auto">
            <a:xfrm>
              <a:off x="3054350" y="4800600"/>
              <a:ext cx="5035550" cy="0"/>
            </a:xfrm>
            <a:prstGeom prst="line">
              <a:avLst/>
            </a:prstGeom>
            <a:noFill/>
            <a:ln w="9525">
              <a:solidFill>
                <a:schemeClr val="tx1"/>
              </a:solidFill>
              <a:prstDash val="dash"/>
              <a:round/>
              <a:headEnd type="none" w="sm" len="sm"/>
              <a:tailEnd type="none" w="lg" len="med"/>
            </a:ln>
            <a:effectLst/>
          </p:spPr>
          <p:txBody>
            <a:bodyPr lIns="90000" tIns="46800" rIns="90000" bIns="46800"/>
            <a:lstStyle/>
            <a:p>
              <a:endParaRPr lang="en-US" sz="1200" b="1" dirty="0"/>
            </a:p>
          </p:txBody>
        </p:sp>
        <p:sp>
          <p:nvSpPr>
            <p:cNvPr id="948240" name="Line 16"/>
            <p:cNvSpPr>
              <a:spLocks noChangeShapeType="1"/>
            </p:cNvSpPr>
            <p:nvPr/>
          </p:nvSpPr>
          <p:spPr bwMode="auto">
            <a:xfrm>
              <a:off x="3054350" y="5486400"/>
              <a:ext cx="5035550" cy="0"/>
            </a:xfrm>
            <a:prstGeom prst="line">
              <a:avLst/>
            </a:prstGeom>
            <a:noFill/>
            <a:ln w="9525">
              <a:solidFill>
                <a:schemeClr val="tx1"/>
              </a:solidFill>
              <a:prstDash val="dash"/>
              <a:round/>
              <a:headEnd type="none" w="sm" len="sm"/>
              <a:tailEnd type="none" w="lg" len="med"/>
            </a:ln>
            <a:effectLst/>
          </p:spPr>
          <p:txBody>
            <a:bodyPr lIns="90000" tIns="46800" rIns="90000" bIns="46800"/>
            <a:lstStyle/>
            <a:p>
              <a:endParaRPr lang="en-US" sz="1200" b="1" dirty="0"/>
            </a:p>
          </p:txBody>
        </p:sp>
        <p:sp>
          <p:nvSpPr>
            <p:cNvPr id="948241" name="Oval 17"/>
            <p:cNvSpPr>
              <a:spLocks noChangeArrowheads="1"/>
            </p:cNvSpPr>
            <p:nvPr/>
          </p:nvSpPr>
          <p:spPr bwMode="auto">
            <a:xfrm>
              <a:off x="8337550" y="2590800"/>
              <a:ext cx="495300" cy="457200"/>
            </a:xfrm>
            <a:prstGeom prst="ellipse">
              <a:avLst/>
            </a:prstGeom>
            <a:ln>
              <a:headEnd type="none" w="sm" len="sm"/>
              <a:tailEnd type="none" w="lg" len="med"/>
            </a:ln>
          </p:spPr>
          <p:style>
            <a:lnRef idx="3">
              <a:schemeClr val="lt1"/>
            </a:lnRef>
            <a:fillRef idx="1">
              <a:schemeClr val="accent6"/>
            </a:fillRef>
            <a:effectRef idx="1">
              <a:schemeClr val="accent6"/>
            </a:effectRef>
            <a:fontRef idx="minor">
              <a:schemeClr val="lt1"/>
            </a:fontRef>
          </p:style>
          <p:txBody>
            <a:bodyPr wrap="none" lIns="90000" tIns="46800" rIns="90000" bIns="46800" anchor="ctr"/>
            <a:lstStyle/>
            <a:p>
              <a:pPr eaLnBrk="1" hangingPunct="1"/>
              <a:r>
                <a:rPr lang="en-GB" sz="1200" b="1" dirty="0"/>
                <a:t>A</a:t>
              </a:r>
            </a:p>
          </p:txBody>
        </p:sp>
        <p:sp>
          <p:nvSpPr>
            <p:cNvPr id="948242" name="Oval 18"/>
            <p:cNvSpPr>
              <a:spLocks noChangeArrowheads="1"/>
            </p:cNvSpPr>
            <p:nvPr/>
          </p:nvSpPr>
          <p:spPr bwMode="auto">
            <a:xfrm>
              <a:off x="8337550" y="3886200"/>
              <a:ext cx="495300" cy="457200"/>
            </a:xfrm>
            <a:prstGeom prst="ellipse">
              <a:avLst/>
            </a:prstGeom>
            <a:ln>
              <a:headEnd type="none" w="sm" len="sm"/>
              <a:tailEnd type="none" w="lg" len="med"/>
            </a:ln>
          </p:spPr>
          <p:style>
            <a:lnRef idx="3">
              <a:schemeClr val="lt1"/>
            </a:lnRef>
            <a:fillRef idx="1">
              <a:schemeClr val="accent3"/>
            </a:fillRef>
            <a:effectRef idx="1">
              <a:schemeClr val="accent3"/>
            </a:effectRef>
            <a:fontRef idx="minor">
              <a:schemeClr val="lt1"/>
            </a:fontRef>
          </p:style>
          <p:txBody>
            <a:bodyPr wrap="none" lIns="90000" tIns="46800" rIns="90000" bIns="46800" anchor="ctr"/>
            <a:lstStyle/>
            <a:p>
              <a:pPr eaLnBrk="1" hangingPunct="1"/>
              <a:r>
                <a:rPr lang="en-GB" sz="1200" b="1" dirty="0"/>
                <a:t>G</a:t>
              </a:r>
            </a:p>
          </p:txBody>
        </p:sp>
        <p:sp>
          <p:nvSpPr>
            <p:cNvPr id="948243" name="Oval 19"/>
            <p:cNvSpPr>
              <a:spLocks noChangeArrowheads="1"/>
            </p:cNvSpPr>
            <p:nvPr/>
          </p:nvSpPr>
          <p:spPr bwMode="auto">
            <a:xfrm>
              <a:off x="8337550" y="4876800"/>
              <a:ext cx="495300" cy="457200"/>
            </a:xfrm>
            <a:prstGeom prst="ellipse">
              <a:avLst/>
            </a:prstGeom>
            <a:ln>
              <a:headEnd type="none" w="sm" len="sm"/>
              <a:tailEnd type="none" w="lg" len="med"/>
            </a:ln>
          </p:spPr>
          <p:style>
            <a:lnRef idx="3">
              <a:schemeClr val="lt1"/>
            </a:lnRef>
            <a:fillRef idx="1">
              <a:schemeClr val="accent6"/>
            </a:fillRef>
            <a:effectRef idx="1">
              <a:schemeClr val="accent6"/>
            </a:effectRef>
            <a:fontRef idx="minor">
              <a:schemeClr val="lt1"/>
            </a:fontRef>
          </p:style>
          <p:txBody>
            <a:bodyPr wrap="none" lIns="90000" tIns="46800" rIns="90000" bIns="46800" anchor="ctr"/>
            <a:lstStyle/>
            <a:p>
              <a:pPr eaLnBrk="1" hangingPunct="1"/>
              <a:r>
                <a:rPr lang="en-GB" sz="1200" b="1" dirty="0"/>
                <a:t>A</a:t>
              </a:r>
            </a:p>
          </p:txBody>
        </p:sp>
        <p:sp>
          <p:nvSpPr>
            <p:cNvPr id="948244" name="Oval 20"/>
            <p:cNvSpPr>
              <a:spLocks noChangeArrowheads="1"/>
            </p:cNvSpPr>
            <p:nvPr/>
          </p:nvSpPr>
          <p:spPr bwMode="auto">
            <a:xfrm>
              <a:off x="8337550" y="5715000"/>
              <a:ext cx="495300" cy="457200"/>
            </a:xfrm>
            <a:prstGeom prst="ellipse">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pPr eaLnBrk="1" hangingPunct="1"/>
              <a:r>
                <a:rPr lang="en-GB" sz="1200" b="1" dirty="0"/>
                <a:t>R</a:t>
              </a:r>
            </a:p>
          </p:txBody>
        </p:sp>
        <p:sp>
          <p:nvSpPr>
            <p:cNvPr id="948245" name="Oval 21"/>
            <p:cNvSpPr>
              <a:spLocks noChangeArrowheads="1"/>
            </p:cNvSpPr>
            <p:nvPr/>
          </p:nvSpPr>
          <p:spPr bwMode="auto">
            <a:xfrm>
              <a:off x="8337550" y="1524000"/>
              <a:ext cx="495300" cy="457200"/>
            </a:xfrm>
            <a:prstGeom prst="ellipse">
              <a:avLst/>
            </a:prstGeom>
            <a:ln>
              <a:headEnd type="none" w="sm" len="sm"/>
              <a:tailEnd type="none" w="lg" len="med"/>
            </a:ln>
          </p:spPr>
          <p:style>
            <a:lnRef idx="3">
              <a:schemeClr val="lt1"/>
            </a:lnRef>
            <a:fillRef idx="1">
              <a:schemeClr val="accent2"/>
            </a:fillRef>
            <a:effectRef idx="1">
              <a:schemeClr val="accent2"/>
            </a:effectRef>
            <a:fontRef idx="minor">
              <a:schemeClr val="lt1"/>
            </a:fontRef>
          </p:style>
          <p:txBody>
            <a:bodyPr wrap="none" lIns="90000" tIns="46800" rIns="90000" bIns="46800" anchor="ctr"/>
            <a:lstStyle/>
            <a:p>
              <a:pPr eaLnBrk="1" hangingPunct="1"/>
              <a:r>
                <a:rPr lang="en-GB" sz="1200" b="1" dirty="0"/>
                <a:t>R</a:t>
              </a:r>
            </a:p>
          </p:txBody>
        </p:sp>
        <p:sp>
          <p:nvSpPr>
            <p:cNvPr id="948246" name="Line 22"/>
            <p:cNvSpPr>
              <a:spLocks noChangeShapeType="1"/>
            </p:cNvSpPr>
            <p:nvPr/>
          </p:nvSpPr>
          <p:spPr bwMode="auto">
            <a:xfrm>
              <a:off x="8007350" y="3505200"/>
              <a:ext cx="0" cy="1219200"/>
            </a:xfrm>
            <a:prstGeom prst="line">
              <a:avLst/>
            </a:prstGeom>
            <a:noFill/>
            <a:ln w="9525">
              <a:solidFill>
                <a:schemeClr val="tx1"/>
              </a:solidFill>
              <a:round/>
              <a:headEnd type="triangle" w="med" len="med"/>
              <a:tailEnd type="triangle" w="med" len="med"/>
            </a:ln>
            <a:effectLst/>
          </p:spPr>
          <p:txBody>
            <a:bodyPr lIns="90000" tIns="46800" rIns="90000" bIns="46800"/>
            <a:lstStyle/>
            <a:p>
              <a:endParaRPr lang="en-US" sz="1200" b="1" dirty="0"/>
            </a:p>
          </p:txBody>
        </p:sp>
        <p:sp>
          <p:nvSpPr>
            <p:cNvPr id="948247" name="Line 23"/>
            <p:cNvSpPr>
              <a:spLocks noChangeShapeType="1"/>
            </p:cNvSpPr>
            <p:nvPr/>
          </p:nvSpPr>
          <p:spPr bwMode="auto">
            <a:xfrm>
              <a:off x="8007350" y="4876800"/>
              <a:ext cx="0" cy="533400"/>
            </a:xfrm>
            <a:prstGeom prst="line">
              <a:avLst/>
            </a:prstGeom>
            <a:noFill/>
            <a:ln w="9525">
              <a:solidFill>
                <a:schemeClr val="tx1"/>
              </a:solidFill>
              <a:round/>
              <a:headEnd type="triangle" w="med" len="med"/>
              <a:tailEnd type="triangle" w="med" len="med"/>
            </a:ln>
            <a:effectLst/>
          </p:spPr>
          <p:txBody>
            <a:bodyPr lIns="90000" tIns="46800" rIns="90000" bIns="46800"/>
            <a:lstStyle/>
            <a:p>
              <a:endParaRPr lang="en-US" sz="1200" b="1" dirty="0"/>
            </a:p>
          </p:txBody>
        </p:sp>
        <p:sp>
          <p:nvSpPr>
            <p:cNvPr id="948248" name="Line 24"/>
            <p:cNvSpPr>
              <a:spLocks noChangeShapeType="1"/>
            </p:cNvSpPr>
            <p:nvPr/>
          </p:nvSpPr>
          <p:spPr bwMode="auto">
            <a:xfrm>
              <a:off x="8007350" y="5562600"/>
              <a:ext cx="0" cy="609600"/>
            </a:xfrm>
            <a:prstGeom prst="line">
              <a:avLst/>
            </a:prstGeom>
            <a:noFill/>
            <a:ln w="9525">
              <a:solidFill>
                <a:schemeClr val="tx1"/>
              </a:solidFill>
              <a:round/>
              <a:headEnd type="triangle" w="med" len="med"/>
              <a:tailEnd/>
            </a:ln>
            <a:effectLst/>
          </p:spPr>
          <p:txBody>
            <a:bodyPr lIns="90000" tIns="46800" rIns="90000" bIns="46800"/>
            <a:lstStyle/>
            <a:p>
              <a:endParaRPr lang="en-US" sz="1200" b="1" dirty="0"/>
            </a:p>
          </p:txBody>
        </p:sp>
        <p:sp>
          <p:nvSpPr>
            <p:cNvPr id="948249" name="Line 25"/>
            <p:cNvSpPr>
              <a:spLocks noChangeShapeType="1"/>
            </p:cNvSpPr>
            <p:nvPr/>
          </p:nvSpPr>
          <p:spPr bwMode="auto">
            <a:xfrm>
              <a:off x="8007350" y="2438400"/>
              <a:ext cx="0" cy="762000"/>
            </a:xfrm>
            <a:prstGeom prst="line">
              <a:avLst/>
            </a:prstGeom>
            <a:noFill/>
            <a:ln w="9525">
              <a:solidFill>
                <a:schemeClr val="tx1"/>
              </a:solidFill>
              <a:round/>
              <a:headEnd type="triangle" w="med" len="med"/>
              <a:tailEnd type="triangle" w="med" len="med"/>
            </a:ln>
            <a:effectLst/>
          </p:spPr>
          <p:txBody>
            <a:bodyPr lIns="90000" tIns="46800" rIns="90000" bIns="46800"/>
            <a:lstStyle/>
            <a:p>
              <a:endParaRPr lang="en-US" sz="1200" b="1" dirty="0"/>
            </a:p>
          </p:txBody>
        </p:sp>
        <p:sp>
          <p:nvSpPr>
            <p:cNvPr id="948250" name="Line 26"/>
            <p:cNvSpPr>
              <a:spLocks noChangeShapeType="1"/>
            </p:cNvSpPr>
            <p:nvPr/>
          </p:nvSpPr>
          <p:spPr bwMode="auto">
            <a:xfrm>
              <a:off x="8007350" y="1524000"/>
              <a:ext cx="0" cy="685800"/>
            </a:xfrm>
            <a:prstGeom prst="line">
              <a:avLst/>
            </a:prstGeom>
            <a:noFill/>
            <a:ln w="9525">
              <a:solidFill>
                <a:schemeClr val="tx1"/>
              </a:solidFill>
              <a:round/>
              <a:headEnd/>
              <a:tailEnd type="triangle" w="med" len="med"/>
            </a:ln>
            <a:effectLst/>
          </p:spPr>
          <p:txBody>
            <a:bodyPr lIns="90000" tIns="46800" rIns="90000" bIns="46800"/>
            <a:lstStyle/>
            <a:p>
              <a:endParaRPr lang="en-US" sz="1200" b="1" dirty="0"/>
            </a:p>
          </p:txBody>
        </p:sp>
        <p:sp>
          <p:nvSpPr>
            <p:cNvPr id="948251" name="Text Box 27"/>
            <p:cNvSpPr txBox="1">
              <a:spLocks noChangeArrowheads="1"/>
            </p:cNvSpPr>
            <p:nvPr/>
          </p:nvSpPr>
          <p:spPr bwMode="gray">
            <a:xfrm>
              <a:off x="5345113" y="3937000"/>
              <a:ext cx="1502540" cy="279180"/>
            </a:xfrm>
            <a:prstGeom prst="rect">
              <a:avLst/>
            </a:prstGeom>
            <a:solidFill>
              <a:schemeClr val="bg1"/>
            </a:solid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a:t>No </a:t>
              </a:r>
              <a:r>
                <a:rPr lang="en-GB" sz="1200" b="1" dirty="0" err="1" smtClean="0"/>
                <a:t>requiere</a:t>
              </a:r>
              <a:r>
                <a:rPr lang="en-GB" sz="1200" b="1" dirty="0" smtClean="0"/>
                <a:t> </a:t>
              </a:r>
              <a:r>
                <a:rPr lang="en-GB" sz="1200" b="1" dirty="0" err="1" smtClean="0"/>
                <a:t>acción</a:t>
              </a:r>
              <a:endParaRPr lang="en-GB" sz="1200" b="1" dirty="0"/>
            </a:p>
          </p:txBody>
        </p:sp>
        <p:sp>
          <p:nvSpPr>
            <p:cNvPr id="948252" name="Rectangle 28"/>
            <p:cNvSpPr>
              <a:spLocks noChangeArrowheads="1"/>
            </p:cNvSpPr>
            <p:nvPr/>
          </p:nvSpPr>
          <p:spPr bwMode="auto">
            <a:xfrm>
              <a:off x="5329239" y="2717800"/>
              <a:ext cx="870770" cy="279180"/>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t>Investigar</a:t>
              </a:r>
              <a:endParaRPr lang="en-GB" sz="1200" b="1" dirty="0"/>
            </a:p>
          </p:txBody>
        </p:sp>
        <p:sp>
          <p:nvSpPr>
            <p:cNvPr id="948253" name="Rectangle 29"/>
            <p:cNvSpPr>
              <a:spLocks noChangeArrowheads="1"/>
            </p:cNvSpPr>
            <p:nvPr/>
          </p:nvSpPr>
          <p:spPr bwMode="auto">
            <a:xfrm>
              <a:off x="5338763" y="1651000"/>
              <a:ext cx="1445858" cy="279180"/>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t>Acción</a:t>
              </a:r>
              <a:r>
                <a:rPr lang="en-GB" sz="1200" b="1" dirty="0" smtClean="0"/>
                <a:t> </a:t>
              </a:r>
              <a:r>
                <a:rPr lang="en-GB" sz="1200" b="1" dirty="0" err="1" smtClean="0"/>
                <a:t>Immediata</a:t>
              </a:r>
              <a:endParaRPr lang="en-GB" sz="1200" b="1" dirty="0"/>
            </a:p>
          </p:txBody>
        </p:sp>
        <p:sp>
          <p:nvSpPr>
            <p:cNvPr id="948254" name="Rectangle 30"/>
            <p:cNvSpPr>
              <a:spLocks noChangeArrowheads="1"/>
            </p:cNvSpPr>
            <p:nvPr/>
          </p:nvSpPr>
          <p:spPr bwMode="auto">
            <a:xfrm>
              <a:off x="5346700" y="5018088"/>
              <a:ext cx="870770" cy="279180"/>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t>Investigar</a:t>
              </a:r>
              <a:endParaRPr lang="en-GB" sz="1200" b="1" dirty="0"/>
            </a:p>
          </p:txBody>
        </p:sp>
        <p:sp>
          <p:nvSpPr>
            <p:cNvPr id="948255" name="Rectangle 31"/>
            <p:cNvSpPr>
              <a:spLocks noChangeArrowheads="1"/>
            </p:cNvSpPr>
            <p:nvPr/>
          </p:nvSpPr>
          <p:spPr bwMode="auto">
            <a:xfrm>
              <a:off x="5356225" y="5780088"/>
              <a:ext cx="1400706" cy="279180"/>
            </a:xfrm>
            <a:prstGeom prst="rect">
              <a:avLst/>
            </a:prstGeom>
            <a:noFill/>
            <a:ln w="9525">
              <a:noFill/>
              <a:miter lim="800000"/>
              <a:headEnd type="none" w="sm" len="sm"/>
              <a:tailEnd type="none" w="lg" len="med"/>
            </a:ln>
            <a:effectLst/>
          </p:spPr>
          <p:txBody>
            <a:bodyPr wrap="none" lIns="90000" tIns="46800" rIns="90000" bIns="46800">
              <a:spAutoFit/>
            </a:bodyPr>
            <a:lstStyle/>
            <a:p>
              <a:pPr algn="l" eaLnBrk="1" hangingPunct="1"/>
              <a:r>
                <a:rPr lang="en-GB" sz="1200" b="1" dirty="0" err="1" smtClean="0"/>
                <a:t>Acción</a:t>
              </a:r>
              <a:r>
                <a:rPr lang="en-GB" sz="1200" b="1" dirty="0" smtClean="0"/>
                <a:t> </a:t>
              </a:r>
              <a:r>
                <a:rPr lang="en-GB" sz="1200" b="1" dirty="0" err="1" smtClean="0"/>
                <a:t>Inmediata</a:t>
              </a:r>
              <a:endParaRPr lang="en-GB" sz="1200" b="1" dirty="0"/>
            </a:p>
          </p:txBody>
        </p:sp>
        <p:sp>
          <p:nvSpPr>
            <p:cNvPr id="948256" name="Text Box 32"/>
            <p:cNvSpPr txBox="1">
              <a:spLocks noChangeArrowheads="1"/>
            </p:cNvSpPr>
            <p:nvPr/>
          </p:nvSpPr>
          <p:spPr bwMode="auto">
            <a:xfrm>
              <a:off x="2198688" y="1390650"/>
              <a:ext cx="1449387" cy="646331"/>
            </a:xfrm>
            <a:prstGeom prst="rect">
              <a:avLst/>
            </a:prstGeom>
            <a:noFill/>
            <a:ln w="12700" algn="ctr">
              <a:noFill/>
              <a:miter lim="800000"/>
              <a:headEnd/>
              <a:tailEnd/>
            </a:ln>
            <a:effectLst/>
          </p:spPr>
          <p:txBody>
            <a:bodyPr>
              <a:spAutoFit/>
            </a:bodyPr>
            <a:lstStyle/>
            <a:p>
              <a:pPr eaLnBrk="1" hangingPunct="1"/>
              <a:r>
                <a:rPr lang="en-GB" sz="1200" b="1" dirty="0" err="1" smtClean="0"/>
                <a:t>Indicadores</a:t>
              </a:r>
              <a:r>
                <a:rPr lang="en-GB" sz="1200" b="1" dirty="0" smtClean="0"/>
                <a:t> de </a:t>
              </a:r>
              <a:r>
                <a:rPr lang="en-GB" sz="1200" b="1" dirty="0" err="1" smtClean="0"/>
                <a:t>Desempeño</a:t>
              </a:r>
              <a:r>
                <a:rPr lang="en-GB" sz="1200" b="1" dirty="0" smtClean="0"/>
                <a:t> Claves</a:t>
              </a:r>
              <a:endParaRPr lang="en-US" sz="1200"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75</a:t>
            </a:fld>
            <a:endParaRPr lang="en-US" dirty="0"/>
          </a:p>
        </p:txBody>
      </p:sp>
    </p:spTree>
    <p:extLst>
      <p:ext uri="{BB962C8B-B14F-4D97-AF65-F5344CB8AC3E}">
        <p14:creationId xmlns:p14="http://schemas.microsoft.com/office/powerpoint/2010/main" xmlns="" val="345187585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p:txBody>
          <a:bodyPr/>
          <a:lstStyle/>
          <a:p>
            <a:r>
              <a:rPr lang="en-GB" dirty="0" err="1" smtClean="0"/>
              <a:t>Métodos</a:t>
            </a:r>
            <a:r>
              <a:rPr lang="en-GB" dirty="0" smtClean="0"/>
              <a:t> y </a:t>
            </a:r>
            <a:r>
              <a:rPr lang="en-GB" dirty="0" err="1" smtClean="0"/>
              <a:t>Ciclo</a:t>
            </a:r>
            <a:r>
              <a:rPr lang="en-GB" dirty="0" smtClean="0"/>
              <a:t> de Vida</a:t>
            </a:r>
            <a:endParaRPr lang="en-US" dirty="0"/>
          </a:p>
        </p:txBody>
      </p:sp>
      <p:sp>
        <p:nvSpPr>
          <p:cNvPr id="1681411" name="Rectangle 3"/>
          <p:cNvSpPr>
            <a:spLocks noGrp="1" noChangeArrowheads="1"/>
          </p:cNvSpPr>
          <p:nvPr>
            <p:ph type="body" idx="1"/>
          </p:nvPr>
        </p:nvSpPr>
        <p:spPr/>
        <p:txBody>
          <a:bodyPr/>
          <a:lstStyle/>
          <a:p>
            <a:r>
              <a:rPr lang="en-US" dirty="0" err="1" smtClean="0"/>
              <a:t>Descripción</a:t>
            </a:r>
            <a:r>
              <a:rPr lang="en-US" dirty="0" smtClean="0"/>
              <a:t> de los </a:t>
            </a:r>
            <a:r>
              <a:rPr lang="en-US" dirty="0" err="1" smtClean="0"/>
              <a:t>procesos</a:t>
            </a:r>
            <a:r>
              <a:rPr lang="en-US" dirty="0" smtClean="0"/>
              <a:t> de </a:t>
            </a:r>
            <a:r>
              <a:rPr lang="en-US" dirty="0" err="1" smtClean="0"/>
              <a:t>cada</a:t>
            </a:r>
            <a:r>
              <a:rPr lang="en-US" dirty="0" smtClean="0"/>
              <a:t> </a:t>
            </a:r>
            <a:r>
              <a:rPr lang="en-US" dirty="0" err="1" smtClean="0"/>
              <a:t>Fase</a:t>
            </a:r>
            <a:endParaRPr lang="en-US" dirty="0"/>
          </a:p>
          <a:p>
            <a:r>
              <a:rPr lang="en-US" dirty="0" err="1" smtClean="0"/>
              <a:t>Enntradas</a:t>
            </a:r>
            <a:r>
              <a:rPr lang="en-US" dirty="0" smtClean="0"/>
              <a:t> y </a:t>
            </a:r>
            <a:r>
              <a:rPr lang="en-US" dirty="0" err="1" smtClean="0"/>
              <a:t>Salidas</a:t>
            </a:r>
            <a:r>
              <a:rPr lang="en-US" dirty="0" smtClean="0"/>
              <a:t> de los </a:t>
            </a:r>
            <a:r>
              <a:rPr lang="en-US" dirty="0" err="1" smtClean="0"/>
              <a:t>Procesos</a:t>
            </a:r>
            <a:endParaRPr lang="en-US" dirty="0"/>
          </a:p>
          <a:p>
            <a:r>
              <a:rPr lang="en-US" dirty="0" err="1" smtClean="0"/>
              <a:t>Documentación</a:t>
            </a:r>
            <a:r>
              <a:rPr lang="en-US" dirty="0" smtClean="0"/>
              <a:t> y </a:t>
            </a:r>
            <a:r>
              <a:rPr lang="en-US" dirty="0" err="1" smtClean="0"/>
              <a:t>Plantillas</a:t>
            </a:r>
            <a:endParaRPr lang="en-US" dirty="0"/>
          </a:p>
          <a:p>
            <a:r>
              <a:rPr lang="en-GB" dirty="0" err="1" smtClean="0"/>
              <a:t>Descripción</a:t>
            </a:r>
            <a:r>
              <a:rPr lang="en-GB" dirty="0" smtClean="0"/>
              <a:t> de la </a:t>
            </a:r>
            <a:r>
              <a:rPr lang="en-GB" dirty="0" err="1" smtClean="0"/>
              <a:t>Organización</a:t>
            </a:r>
            <a:endParaRPr lang="en-US" dirty="0"/>
          </a:p>
          <a:p>
            <a:r>
              <a:rPr lang="en-US" dirty="0" smtClean="0"/>
              <a:t>Roles y </a:t>
            </a:r>
            <a:r>
              <a:rPr lang="en-US" dirty="0" err="1" smtClean="0"/>
              <a:t>Responsabilidades</a:t>
            </a:r>
            <a:r>
              <a:rPr lang="en-US" dirty="0" smtClean="0"/>
              <a:t> </a:t>
            </a:r>
            <a:r>
              <a:rPr lang="en-US" dirty="0" err="1" smtClean="0"/>
              <a:t>claras</a:t>
            </a:r>
            <a:endParaRPr lang="en-US" dirty="0"/>
          </a:p>
          <a:p>
            <a:r>
              <a:rPr lang="en-US" dirty="0" err="1" smtClean="0"/>
              <a:t>Procedimientos</a:t>
            </a:r>
            <a:r>
              <a:rPr lang="en-US" dirty="0" smtClean="0"/>
              <a:t> </a:t>
            </a:r>
            <a:r>
              <a:rPr lang="en-US" dirty="0" err="1" smtClean="0"/>
              <a:t>más</a:t>
            </a:r>
            <a:r>
              <a:rPr lang="en-US" dirty="0" smtClean="0"/>
              <a:t> </a:t>
            </a:r>
            <a:r>
              <a:rPr lang="en-US" dirty="0" err="1" smtClean="0"/>
              <a:t>claros</a:t>
            </a:r>
            <a:r>
              <a:rPr lang="en-US" dirty="0" smtClean="0"/>
              <a:t> </a:t>
            </a:r>
            <a:r>
              <a:rPr lang="en-US" dirty="0" err="1" smtClean="0"/>
              <a:t>para</a:t>
            </a:r>
            <a:r>
              <a:rPr lang="en-US" dirty="0" smtClean="0"/>
              <a:t> </a:t>
            </a:r>
            <a:r>
              <a:rPr lang="en-US" dirty="0" err="1" smtClean="0"/>
              <a:t>las</a:t>
            </a:r>
            <a:r>
              <a:rPr lang="en-US" dirty="0" smtClean="0"/>
              <a:t> </a:t>
            </a:r>
            <a:r>
              <a:rPr lang="en-US" dirty="0" err="1" smtClean="0"/>
              <a:t>Habilidades</a:t>
            </a:r>
            <a:r>
              <a:rPr lang="en-US" dirty="0" smtClean="0"/>
              <a:t> </a:t>
            </a:r>
            <a:r>
              <a:rPr lang="en-US" dirty="0" err="1" smtClean="0"/>
              <a:t>Específicas</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76</a:t>
            </a:fld>
            <a:endParaRPr lang="en-US" dirty="0"/>
          </a:p>
        </p:txBody>
      </p:sp>
    </p:spTree>
    <p:extLst>
      <p:ext uri="{BB962C8B-B14F-4D97-AF65-F5344CB8AC3E}">
        <p14:creationId xmlns:p14="http://schemas.microsoft.com/office/powerpoint/2010/main" xmlns="" val="739054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81411">
                                            <p:txEl>
                                              <p:pRg st="0" end="0"/>
                                            </p:txEl>
                                          </p:spTgt>
                                        </p:tgtEl>
                                        <p:attrNameLst>
                                          <p:attrName>style.visibility</p:attrName>
                                        </p:attrNameLst>
                                      </p:cBhvr>
                                      <p:to>
                                        <p:strVal val="visible"/>
                                      </p:to>
                                    </p:set>
                                    <p:animEffect transition="in" filter="wipe(left)">
                                      <p:cBhvr>
                                        <p:cTn id="7" dur="500"/>
                                        <p:tgtEl>
                                          <p:spTgt spid="1681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81411">
                                            <p:txEl>
                                              <p:pRg st="1" end="1"/>
                                            </p:txEl>
                                          </p:spTgt>
                                        </p:tgtEl>
                                        <p:attrNameLst>
                                          <p:attrName>style.visibility</p:attrName>
                                        </p:attrNameLst>
                                      </p:cBhvr>
                                      <p:to>
                                        <p:strVal val="visible"/>
                                      </p:to>
                                    </p:set>
                                    <p:animEffect transition="in" filter="wipe(left)">
                                      <p:cBhvr>
                                        <p:cTn id="12" dur="500"/>
                                        <p:tgtEl>
                                          <p:spTgt spid="1681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81411">
                                            <p:txEl>
                                              <p:pRg st="2" end="2"/>
                                            </p:txEl>
                                          </p:spTgt>
                                        </p:tgtEl>
                                        <p:attrNameLst>
                                          <p:attrName>style.visibility</p:attrName>
                                        </p:attrNameLst>
                                      </p:cBhvr>
                                      <p:to>
                                        <p:strVal val="visible"/>
                                      </p:to>
                                    </p:set>
                                    <p:animEffect transition="in" filter="wipe(left)">
                                      <p:cBhvr>
                                        <p:cTn id="17" dur="500"/>
                                        <p:tgtEl>
                                          <p:spTgt spid="1681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81411">
                                            <p:txEl>
                                              <p:pRg st="3" end="3"/>
                                            </p:txEl>
                                          </p:spTgt>
                                        </p:tgtEl>
                                        <p:attrNameLst>
                                          <p:attrName>style.visibility</p:attrName>
                                        </p:attrNameLst>
                                      </p:cBhvr>
                                      <p:to>
                                        <p:strVal val="visible"/>
                                      </p:to>
                                    </p:set>
                                    <p:animEffect transition="in" filter="wipe(left)">
                                      <p:cBhvr>
                                        <p:cTn id="22" dur="500"/>
                                        <p:tgtEl>
                                          <p:spTgt spid="1681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81411">
                                            <p:txEl>
                                              <p:pRg st="4" end="4"/>
                                            </p:txEl>
                                          </p:spTgt>
                                        </p:tgtEl>
                                        <p:attrNameLst>
                                          <p:attrName>style.visibility</p:attrName>
                                        </p:attrNameLst>
                                      </p:cBhvr>
                                      <p:to>
                                        <p:strVal val="visible"/>
                                      </p:to>
                                    </p:set>
                                    <p:animEffect transition="in" filter="wipe(left)">
                                      <p:cBhvr>
                                        <p:cTn id="27" dur="500"/>
                                        <p:tgtEl>
                                          <p:spTgt spid="1681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81411">
                                            <p:txEl>
                                              <p:pRg st="5" end="5"/>
                                            </p:txEl>
                                          </p:spTgt>
                                        </p:tgtEl>
                                        <p:attrNameLst>
                                          <p:attrName>style.visibility</p:attrName>
                                        </p:attrNameLst>
                                      </p:cBhvr>
                                      <p:to>
                                        <p:strVal val="visible"/>
                                      </p:to>
                                    </p:set>
                                    <p:animEffect transition="in" filter="wipe(left)">
                                      <p:cBhvr>
                                        <p:cTn id="32" dur="500"/>
                                        <p:tgtEl>
                                          <p:spTgt spid="1681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11"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3458" name="Rectangle 2"/>
          <p:cNvSpPr>
            <a:spLocks noGrp="1" noChangeArrowheads="1"/>
          </p:cNvSpPr>
          <p:nvPr>
            <p:ph type="title"/>
          </p:nvPr>
        </p:nvSpPr>
        <p:spPr/>
        <p:txBody>
          <a:bodyPr/>
          <a:lstStyle/>
          <a:p>
            <a:r>
              <a:rPr lang="en-GB" dirty="0" err="1" smtClean="0"/>
              <a:t>Beneficios</a:t>
            </a:r>
            <a:r>
              <a:rPr lang="en-GB" dirty="0" smtClean="0"/>
              <a:t> de los </a:t>
            </a:r>
            <a:r>
              <a:rPr lang="en-GB" dirty="0" err="1" smtClean="0"/>
              <a:t>Métodos</a:t>
            </a:r>
            <a:endParaRPr lang="en-US" dirty="0"/>
          </a:p>
        </p:txBody>
      </p:sp>
      <p:sp>
        <p:nvSpPr>
          <p:cNvPr id="1683459" name="Rectangle 3"/>
          <p:cNvSpPr>
            <a:spLocks noGrp="1" noChangeArrowheads="1"/>
          </p:cNvSpPr>
          <p:nvPr>
            <p:ph type="body" idx="1"/>
          </p:nvPr>
        </p:nvSpPr>
        <p:spPr/>
        <p:txBody>
          <a:bodyPr/>
          <a:lstStyle/>
          <a:p>
            <a:r>
              <a:rPr lang="en-US" dirty="0" err="1" smtClean="0"/>
              <a:t>Consistencia</a:t>
            </a:r>
            <a:endParaRPr lang="en-US" dirty="0"/>
          </a:p>
          <a:p>
            <a:r>
              <a:rPr lang="en-US" dirty="0" err="1" smtClean="0"/>
              <a:t>Mejora</a:t>
            </a:r>
            <a:r>
              <a:rPr lang="en-US" dirty="0" smtClean="0"/>
              <a:t> Continua</a:t>
            </a:r>
            <a:endParaRPr lang="en-US" dirty="0"/>
          </a:p>
          <a:p>
            <a:r>
              <a:rPr lang="en-US" dirty="0" err="1" smtClean="0"/>
              <a:t>Entendimiento</a:t>
            </a:r>
            <a:r>
              <a:rPr lang="en-US" dirty="0" smtClean="0"/>
              <a:t> </a:t>
            </a:r>
            <a:r>
              <a:rPr lang="en-US" dirty="0" err="1" smtClean="0"/>
              <a:t>Común</a:t>
            </a:r>
            <a:r>
              <a:rPr lang="en-US" dirty="0" smtClean="0"/>
              <a:t> entre el </a:t>
            </a:r>
            <a:r>
              <a:rPr lang="en-US" dirty="0" err="1" smtClean="0"/>
              <a:t>Equipo</a:t>
            </a:r>
            <a:r>
              <a:rPr lang="en-US" dirty="0" smtClean="0"/>
              <a:t> de </a:t>
            </a:r>
            <a:r>
              <a:rPr lang="en-US" dirty="0" err="1" smtClean="0"/>
              <a:t>Proyecto</a:t>
            </a:r>
            <a:r>
              <a:rPr lang="en-US" dirty="0" smtClean="0"/>
              <a:t> y </a:t>
            </a:r>
            <a:r>
              <a:rPr lang="en-US" dirty="0" err="1" smtClean="0"/>
              <a:t>las</a:t>
            </a:r>
            <a:r>
              <a:rPr lang="en-US" dirty="0" smtClean="0"/>
              <a:t> </a:t>
            </a:r>
            <a:r>
              <a:rPr lang="en-US" dirty="0" err="1" smtClean="0"/>
              <a:t>Partes</a:t>
            </a:r>
            <a:r>
              <a:rPr lang="en-US" dirty="0" smtClean="0"/>
              <a:t> </a:t>
            </a:r>
            <a:r>
              <a:rPr lang="en-US" dirty="0" err="1" smtClean="0"/>
              <a:t>Interesadas</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77</a:t>
            </a:fld>
            <a:endParaRPr lang="en-US" dirty="0"/>
          </a:p>
        </p:txBody>
      </p:sp>
    </p:spTree>
    <p:extLst>
      <p:ext uri="{BB962C8B-B14F-4D97-AF65-F5344CB8AC3E}">
        <p14:creationId xmlns:p14="http://schemas.microsoft.com/office/powerpoint/2010/main" xmlns="" val="1803114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83459">
                                            <p:txEl>
                                              <p:pRg st="0" end="0"/>
                                            </p:txEl>
                                          </p:spTgt>
                                        </p:tgtEl>
                                        <p:attrNameLst>
                                          <p:attrName>style.visibility</p:attrName>
                                        </p:attrNameLst>
                                      </p:cBhvr>
                                      <p:to>
                                        <p:strVal val="visible"/>
                                      </p:to>
                                    </p:set>
                                    <p:animEffect transition="in" filter="wipe(left)">
                                      <p:cBhvr>
                                        <p:cTn id="7" dur="500"/>
                                        <p:tgtEl>
                                          <p:spTgt spid="1683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83459">
                                            <p:txEl>
                                              <p:pRg st="1" end="1"/>
                                            </p:txEl>
                                          </p:spTgt>
                                        </p:tgtEl>
                                        <p:attrNameLst>
                                          <p:attrName>style.visibility</p:attrName>
                                        </p:attrNameLst>
                                      </p:cBhvr>
                                      <p:to>
                                        <p:strVal val="visible"/>
                                      </p:to>
                                    </p:set>
                                    <p:animEffect transition="in" filter="wipe(left)">
                                      <p:cBhvr>
                                        <p:cTn id="12" dur="500"/>
                                        <p:tgtEl>
                                          <p:spTgt spid="1683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83459">
                                            <p:txEl>
                                              <p:pRg st="2" end="2"/>
                                            </p:txEl>
                                          </p:spTgt>
                                        </p:tgtEl>
                                        <p:attrNameLst>
                                          <p:attrName>style.visibility</p:attrName>
                                        </p:attrNameLst>
                                      </p:cBhvr>
                                      <p:to>
                                        <p:strVal val="visible"/>
                                      </p:to>
                                    </p:set>
                                    <p:animEffect transition="in" filter="wipe(left)">
                                      <p:cBhvr>
                                        <p:cTn id="17" dur="500"/>
                                        <p:tgtEl>
                                          <p:spTgt spid="1683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45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Gestión</a:t>
            </a:r>
            <a:r>
              <a:rPr lang="en-US" dirty="0" smtClean="0"/>
              <a:t> de </a:t>
            </a:r>
            <a:r>
              <a:rPr lang="en-US" dirty="0" err="1" smtClean="0"/>
              <a:t>las</a:t>
            </a:r>
            <a:r>
              <a:rPr lang="en-US" dirty="0" smtClean="0"/>
              <a:t> </a:t>
            </a:r>
            <a:r>
              <a:rPr lang="en-US" dirty="0" err="1" smtClean="0"/>
              <a:t>adquisiciones</a:t>
            </a:r>
            <a:endParaRPr lang="en-US" dirty="0"/>
          </a:p>
        </p:txBody>
      </p:sp>
      <p:pic>
        <p:nvPicPr>
          <p:cNvPr id="6" name="Picture 2" descr="http://www.thatsoftwareguy.com/istock_qd.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85800" y="1371600"/>
            <a:ext cx="3695700" cy="2943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78</a:t>
            </a:fld>
            <a:endParaRPr lang="en-US" dirty="0"/>
          </a:p>
        </p:txBody>
      </p:sp>
    </p:spTree>
    <p:extLst>
      <p:ext uri="{BB962C8B-B14F-4D97-AF65-F5344CB8AC3E}">
        <p14:creationId xmlns:p14="http://schemas.microsoft.com/office/powerpoint/2010/main" xmlns="" val="718385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r>
              <a:rPr lang="en-GB" dirty="0" err="1" smtClean="0"/>
              <a:t>Términos</a:t>
            </a:r>
            <a:r>
              <a:rPr lang="en-GB" dirty="0" smtClean="0"/>
              <a:t> de </a:t>
            </a:r>
            <a:r>
              <a:rPr lang="en-GB" dirty="0" err="1" smtClean="0"/>
              <a:t>las</a:t>
            </a:r>
            <a:r>
              <a:rPr lang="en-GB" dirty="0" smtClean="0"/>
              <a:t> </a:t>
            </a:r>
            <a:r>
              <a:rPr lang="en-GB" dirty="0" err="1" smtClean="0"/>
              <a:t>Adquisiciones</a:t>
            </a:r>
            <a:endParaRPr lang="en-GB" dirty="0"/>
          </a:p>
        </p:txBody>
      </p:sp>
      <p:sp>
        <p:nvSpPr>
          <p:cNvPr id="1695747" name="Rectangle 3"/>
          <p:cNvSpPr>
            <a:spLocks noGrp="1" noChangeArrowheads="1"/>
          </p:cNvSpPr>
          <p:nvPr>
            <p:ph type="body" idx="1"/>
          </p:nvPr>
        </p:nvSpPr>
        <p:spPr/>
        <p:txBody>
          <a:bodyPr/>
          <a:lstStyle/>
          <a:p>
            <a:pPr>
              <a:lnSpc>
                <a:spcPct val="110000"/>
              </a:lnSpc>
            </a:pPr>
            <a:r>
              <a:rPr lang="en-GB" dirty="0" err="1" smtClean="0"/>
              <a:t>Adquisición</a:t>
            </a:r>
            <a:endParaRPr lang="en-GB" dirty="0"/>
          </a:p>
          <a:p>
            <a:pPr>
              <a:lnSpc>
                <a:spcPct val="110000"/>
              </a:lnSpc>
            </a:pPr>
            <a:r>
              <a:rPr lang="en-GB" dirty="0" err="1" smtClean="0"/>
              <a:t>Contratos</a:t>
            </a:r>
            <a:endParaRPr lang="en-GB" dirty="0"/>
          </a:p>
          <a:p>
            <a:pPr lvl="1">
              <a:lnSpc>
                <a:spcPct val="115000"/>
              </a:lnSpc>
            </a:pPr>
            <a:r>
              <a:rPr lang="es-ES" sz="2200" dirty="0" smtClean="0"/>
              <a:t>De precio fijo, con precio cerrado </a:t>
            </a:r>
            <a:endParaRPr lang="en-GB" sz="2200" dirty="0"/>
          </a:p>
          <a:p>
            <a:pPr lvl="1">
              <a:lnSpc>
                <a:spcPct val="115000"/>
              </a:lnSpc>
            </a:pPr>
            <a:r>
              <a:rPr lang="en-GB" sz="2200" dirty="0" smtClean="0"/>
              <a:t>De </a:t>
            </a:r>
            <a:r>
              <a:rPr lang="en-GB" sz="2200" dirty="0" err="1" smtClean="0"/>
              <a:t>costo</a:t>
            </a:r>
            <a:r>
              <a:rPr lang="en-GB" sz="2200" dirty="0" smtClean="0"/>
              <a:t> </a:t>
            </a:r>
            <a:r>
              <a:rPr lang="en-GB" sz="2200" dirty="0" err="1" smtClean="0"/>
              <a:t>más</a:t>
            </a:r>
            <a:r>
              <a:rPr lang="en-GB" sz="2200" dirty="0" smtClean="0"/>
              <a:t> </a:t>
            </a:r>
            <a:r>
              <a:rPr lang="en-GB" sz="2200" dirty="0" err="1" smtClean="0"/>
              <a:t>Incentivos</a:t>
            </a:r>
            <a:endParaRPr lang="en-GB" sz="2200" dirty="0"/>
          </a:p>
          <a:p>
            <a:pPr lvl="1">
              <a:lnSpc>
                <a:spcPct val="115000"/>
              </a:lnSpc>
            </a:pPr>
            <a:r>
              <a:rPr lang="en-GB" sz="2200" dirty="0" smtClean="0"/>
              <a:t>De </a:t>
            </a:r>
            <a:r>
              <a:rPr lang="en-GB" sz="2200" dirty="0" err="1" smtClean="0"/>
              <a:t>costo</a:t>
            </a:r>
            <a:r>
              <a:rPr lang="en-GB" sz="2200" dirty="0" smtClean="0"/>
              <a:t> </a:t>
            </a:r>
            <a:r>
              <a:rPr lang="en-GB" sz="2200" dirty="0" err="1" smtClean="0"/>
              <a:t>más</a:t>
            </a:r>
            <a:r>
              <a:rPr lang="en-GB" sz="2200" dirty="0" smtClean="0"/>
              <a:t> </a:t>
            </a:r>
            <a:r>
              <a:rPr lang="en-GB" sz="2200" dirty="0" err="1" smtClean="0"/>
              <a:t>Honorarios</a:t>
            </a:r>
            <a:endParaRPr lang="en-GB" sz="2200" dirty="0"/>
          </a:p>
          <a:p>
            <a:pPr lvl="1">
              <a:lnSpc>
                <a:spcPct val="115000"/>
              </a:lnSpc>
            </a:pPr>
            <a:r>
              <a:rPr lang="en-GB" sz="2200" dirty="0" smtClean="0"/>
              <a:t>De </a:t>
            </a:r>
            <a:r>
              <a:rPr lang="en-GB" sz="2200" dirty="0" err="1" smtClean="0"/>
              <a:t>Costo</a:t>
            </a:r>
            <a:r>
              <a:rPr lang="en-GB" sz="2200" dirty="0" smtClean="0"/>
              <a:t> </a:t>
            </a:r>
            <a:r>
              <a:rPr lang="en-GB" sz="2200" dirty="0" err="1" smtClean="0"/>
              <a:t>Reembolsable</a:t>
            </a:r>
            <a:endParaRPr lang="en-GB" sz="2200" dirty="0"/>
          </a:p>
          <a:p>
            <a:pPr>
              <a:lnSpc>
                <a:spcPct val="110000"/>
              </a:lnSpc>
            </a:pPr>
            <a:r>
              <a:rPr lang="en-GB" dirty="0" err="1" smtClean="0"/>
              <a:t>Cambios</a:t>
            </a:r>
            <a:r>
              <a:rPr lang="en-GB" dirty="0" smtClean="0"/>
              <a:t> y </a:t>
            </a:r>
            <a:r>
              <a:rPr lang="en-GB" dirty="0" err="1" smtClean="0"/>
              <a:t>Órdenes</a:t>
            </a:r>
            <a:r>
              <a:rPr lang="en-GB" dirty="0" smtClean="0"/>
              <a:t> de </a:t>
            </a:r>
            <a:r>
              <a:rPr lang="en-GB" dirty="0" err="1" smtClean="0"/>
              <a:t>Variaciones</a:t>
            </a:r>
            <a:endParaRPr lang="en-GB"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79</a:t>
            </a:fld>
            <a:endParaRPr lang="en-US" dirty="0"/>
          </a:p>
        </p:txBody>
      </p:sp>
    </p:spTree>
    <p:extLst>
      <p:ext uri="{BB962C8B-B14F-4D97-AF65-F5344CB8AC3E}">
        <p14:creationId xmlns:p14="http://schemas.microsoft.com/office/powerpoint/2010/main" xmlns="" val="7181595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title"/>
          </p:nvPr>
        </p:nvSpPr>
        <p:spPr/>
        <p:txBody>
          <a:bodyPr/>
          <a:lstStyle/>
          <a:p>
            <a:r>
              <a:rPr lang="en-GB" dirty="0" err="1" smtClean="0"/>
              <a:t>Gestión</a:t>
            </a:r>
            <a:r>
              <a:rPr lang="en-GB" dirty="0" smtClean="0"/>
              <a:t> de los </a:t>
            </a:r>
            <a:r>
              <a:rPr lang="en-GB" dirty="0" err="1" smtClean="0"/>
              <a:t>Recursos</a:t>
            </a:r>
            <a:endParaRPr lang="en-GB" dirty="0"/>
          </a:p>
        </p:txBody>
      </p:sp>
      <p:sp>
        <p:nvSpPr>
          <p:cNvPr id="1603587" name="Rectangle 3"/>
          <p:cNvSpPr>
            <a:spLocks noGrp="1" noChangeArrowheads="1"/>
          </p:cNvSpPr>
          <p:nvPr>
            <p:ph type="body" idx="1"/>
          </p:nvPr>
        </p:nvSpPr>
        <p:spPr/>
        <p:txBody>
          <a:bodyPr/>
          <a:lstStyle/>
          <a:p>
            <a:r>
              <a:rPr lang="en-GB" dirty="0" smtClean="0"/>
              <a:t>La </a:t>
            </a:r>
            <a:r>
              <a:rPr lang="en-GB" dirty="0" err="1" smtClean="0"/>
              <a:t>Eficaz</a:t>
            </a:r>
            <a:r>
              <a:rPr lang="en-GB" dirty="0" smtClean="0"/>
              <a:t> </a:t>
            </a:r>
            <a:r>
              <a:rPr lang="en-GB" dirty="0" err="1" smtClean="0"/>
              <a:t>gestión</a:t>
            </a:r>
            <a:r>
              <a:rPr lang="en-GB" dirty="0" smtClean="0"/>
              <a:t> de los </a:t>
            </a:r>
            <a:r>
              <a:rPr lang="en-GB" dirty="0" err="1" smtClean="0"/>
              <a:t>recursos</a:t>
            </a:r>
            <a:r>
              <a:rPr lang="en-GB" dirty="0" smtClean="0"/>
              <a:t> </a:t>
            </a:r>
            <a:r>
              <a:rPr lang="en-GB" dirty="0" err="1" smtClean="0"/>
              <a:t>asegura</a:t>
            </a:r>
            <a:r>
              <a:rPr lang="en-GB" dirty="0" smtClean="0"/>
              <a:t>:</a:t>
            </a:r>
            <a:endParaRPr lang="en-GB" dirty="0"/>
          </a:p>
          <a:p>
            <a:pPr lvl="1"/>
            <a:r>
              <a:rPr lang="en-GB" dirty="0" err="1" smtClean="0"/>
              <a:t>Eficiente</a:t>
            </a:r>
            <a:r>
              <a:rPr lang="en-GB" dirty="0" smtClean="0"/>
              <a:t> </a:t>
            </a:r>
            <a:r>
              <a:rPr lang="en-GB" dirty="0" err="1" smtClean="0"/>
              <a:t>utilización</a:t>
            </a:r>
            <a:r>
              <a:rPr lang="en-GB" dirty="0" smtClean="0"/>
              <a:t> de los </a:t>
            </a:r>
            <a:r>
              <a:rPr lang="en-GB" dirty="0" err="1" smtClean="0"/>
              <a:t>recursos</a:t>
            </a:r>
            <a:endParaRPr lang="en-GB" dirty="0"/>
          </a:p>
          <a:p>
            <a:pPr lvl="1"/>
            <a:r>
              <a:rPr lang="en-GB" dirty="0" err="1" smtClean="0"/>
              <a:t>Confianza</a:t>
            </a:r>
            <a:r>
              <a:rPr lang="en-GB" dirty="0" smtClean="0"/>
              <a:t> </a:t>
            </a:r>
            <a:r>
              <a:rPr lang="en-GB" dirty="0" err="1" smtClean="0"/>
              <a:t>que</a:t>
            </a:r>
            <a:r>
              <a:rPr lang="en-GB" dirty="0" smtClean="0"/>
              <a:t> el </a:t>
            </a:r>
            <a:r>
              <a:rPr lang="en-GB" dirty="0" err="1" smtClean="0"/>
              <a:t>cronograma</a:t>
            </a:r>
            <a:r>
              <a:rPr lang="en-GB" dirty="0" smtClean="0"/>
              <a:t> </a:t>
            </a:r>
            <a:r>
              <a:rPr lang="en-GB" dirty="0" err="1" smtClean="0"/>
              <a:t>es</a:t>
            </a:r>
            <a:r>
              <a:rPr lang="en-GB" dirty="0" smtClean="0"/>
              <a:t> </a:t>
            </a:r>
            <a:r>
              <a:rPr lang="en-GB" dirty="0" err="1" smtClean="0"/>
              <a:t>realista</a:t>
            </a:r>
            <a:r>
              <a:rPr lang="en-GB" dirty="0" smtClean="0"/>
              <a:t> en </a:t>
            </a:r>
            <a:r>
              <a:rPr lang="en-GB" dirty="0" err="1" smtClean="0"/>
              <a:t>términos</a:t>
            </a:r>
            <a:r>
              <a:rPr lang="en-GB" dirty="0" smtClean="0"/>
              <a:t> de </a:t>
            </a:r>
            <a:r>
              <a:rPr lang="en-GB" dirty="0" err="1" smtClean="0"/>
              <a:t>recursos</a:t>
            </a:r>
            <a:r>
              <a:rPr lang="en-GB" dirty="0" smtClean="0"/>
              <a:t> </a:t>
            </a:r>
            <a:r>
              <a:rPr lang="en-GB" dirty="0" err="1" smtClean="0"/>
              <a:t>requeridos</a:t>
            </a:r>
            <a:r>
              <a:rPr lang="en-GB" dirty="0" smtClean="0"/>
              <a:t> y </a:t>
            </a:r>
            <a:r>
              <a:rPr lang="en-GB" dirty="0" err="1" smtClean="0"/>
              <a:t>disponibles</a:t>
            </a:r>
            <a:endParaRPr lang="en-GB" dirty="0"/>
          </a:p>
          <a:p>
            <a:pPr lvl="1"/>
            <a:r>
              <a:rPr lang="en-GB" dirty="0" err="1" smtClean="0"/>
              <a:t>Temprana</a:t>
            </a:r>
            <a:r>
              <a:rPr lang="en-GB" dirty="0" smtClean="0"/>
              <a:t> </a:t>
            </a:r>
            <a:r>
              <a:rPr lang="en-GB" dirty="0" err="1" smtClean="0"/>
              <a:t>identificación</a:t>
            </a:r>
            <a:r>
              <a:rPr lang="en-GB" dirty="0" smtClean="0"/>
              <a:t> de los </a:t>
            </a:r>
            <a:r>
              <a:rPr lang="en-GB" dirty="0" err="1" smtClean="0"/>
              <a:t>cuellos</a:t>
            </a:r>
            <a:r>
              <a:rPr lang="en-GB" dirty="0" smtClean="0"/>
              <a:t> de </a:t>
            </a:r>
            <a:r>
              <a:rPr lang="en-GB" dirty="0" err="1" smtClean="0"/>
              <a:t>botella</a:t>
            </a:r>
            <a:r>
              <a:rPr lang="en-GB" dirty="0" smtClean="0"/>
              <a:t> de la </a:t>
            </a:r>
            <a:r>
              <a:rPr lang="en-GB" dirty="0" err="1" smtClean="0"/>
              <a:t>capacidad</a:t>
            </a:r>
            <a:r>
              <a:rPr lang="en-GB" dirty="0" smtClean="0"/>
              <a:t> de los </a:t>
            </a:r>
            <a:r>
              <a:rPr lang="en-GB" dirty="0" err="1" smtClean="0"/>
              <a:t>recursos</a:t>
            </a:r>
            <a:r>
              <a:rPr lang="en-GB" dirty="0" smtClean="0"/>
              <a:t> y </a:t>
            </a:r>
            <a:r>
              <a:rPr lang="en-GB" dirty="0" err="1" smtClean="0"/>
              <a:t>conflictos</a:t>
            </a:r>
            <a:r>
              <a:rPr lang="en-GB" dirty="0" smtClean="0"/>
              <a:t>.</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a:t>
            </a:fld>
            <a:endParaRPr lang="en-US" dirty="0"/>
          </a:p>
        </p:txBody>
      </p:sp>
    </p:spTree>
    <p:extLst>
      <p:ext uri="{BB962C8B-B14F-4D97-AF65-F5344CB8AC3E}">
        <p14:creationId xmlns:p14="http://schemas.microsoft.com/office/powerpoint/2010/main" xmlns="" val="277337397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idx="4294967295"/>
          </p:nvPr>
        </p:nvSpPr>
        <p:spPr/>
        <p:txBody>
          <a:bodyPr/>
          <a:lstStyle/>
          <a:p>
            <a:r>
              <a:rPr lang="en-GB" dirty="0" err="1" smtClean="0"/>
              <a:t>Proceso</a:t>
            </a:r>
            <a:endParaRPr lang="en-GB" sz="2400" dirty="0"/>
          </a:p>
        </p:txBody>
      </p:sp>
      <p:sp>
        <p:nvSpPr>
          <p:cNvPr id="441348" name="Rectangle 4"/>
          <p:cNvSpPr>
            <a:spLocks noChangeArrowheads="1"/>
          </p:cNvSpPr>
          <p:nvPr/>
        </p:nvSpPr>
        <p:spPr bwMode="auto">
          <a:xfrm>
            <a:off x="3688357" y="2143117"/>
            <a:ext cx="1371600" cy="8382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endParaRPr lang="en-GB" sz="1600" dirty="0">
              <a:latin typeface="Arial Rounded MT Bold" pitchFamily="34" charset="0"/>
            </a:endParaRPr>
          </a:p>
        </p:txBody>
      </p:sp>
      <p:sp>
        <p:nvSpPr>
          <p:cNvPr id="441349" name="Text Box 5"/>
          <p:cNvSpPr txBox="1">
            <a:spLocks noChangeArrowheads="1"/>
          </p:cNvSpPr>
          <p:nvPr/>
        </p:nvSpPr>
        <p:spPr bwMode="auto">
          <a:xfrm>
            <a:off x="3657600" y="2209800"/>
            <a:ext cx="1592103" cy="830997"/>
          </a:xfrm>
          <a:prstGeom prst="rect">
            <a:avLst/>
          </a:prstGeom>
          <a:noFill/>
          <a:ln w="9525">
            <a:noFill/>
            <a:miter lim="800000"/>
            <a:headEnd/>
            <a:tailEnd/>
          </a:ln>
          <a:effectLst/>
        </p:spPr>
        <p:txBody>
          <a:bodyPr wrap="none">
            <a:spAutoFit/>
          </a:bodyPr>
          <a:lstStyle/>
          <a:p>
            <a:pPr algn="ctr"/>
            <a:r>
              <a:rPr lang="en-GB" sz="1600" dirty="0" err="1" smtClean="0">
                <a:latin typeface="Arial Rounded MT Bold" pitchFamily="34" charset="0"/>
              </a:rPr>
              <a:t>Planificación</a:t>
            </a:r>
            <a:r>
              <a:rPr lang="en-GB" sz="1600" dirty="0" smtClean="0">
                <a:latin typeface="Arial Rounded MT Bold" pitchFamily="34" charset="0"/>
              </a:rPr>
              <a:t> </a:t>
            </a:r>
          </a:p>
          <a:p>
            <a:pPr algn="ctr"/>
            <a:r>
              <a:rPr lang="en-GB" sz="1600" dirty="0" smtClean="0">
                <a:latin typeface="Arial Rounded MT Bold" pitchFamily="34" charset="0"/>
              </a:rPr>
              <a:t>de </a:t>
            </a:r>
            <a:r>
              <a:rPr lang="en-GB" sz="1600" dirty="0" err="1" smtClean="0">
                <a:latin typeface="Arial Rounded MT Bold" pitchFamily="34" charset="0"/>
              </a:rPr>
              <a:t>las</a:t>
            </a:r>
            <a:r>
              <a:rPr lang="en-GB" sz="1600" dirty="0" smtClean="0">
                <a:latin typeface="Arial Rounded MT Bold" pitchFamily="34" charset="0"/>
              </a:rPr>
              <a:t> </a:t>
            </a:r>
          </a:p>
          <a:p>
            <a:pPr algn="ctr"/>
            <a:r>
              <a:rPr lang="en-GB" sz="1600" dirty="0" err="1" smtClean="0">
                <a:latin typeface="Arial Rounded MT Bold" pitchFamily="34" charset="0"/>
              </a:rPr>
              <a:t>Adquisiciones</a:t>
            </a:r>
            <a:endParaRPr lang="en-GB" sz="1600" dirty="0">
              <a:latin typeface="Arial Rounded MT Bold" pitchFamily="34" charset="0"/>
            </a:endParaRPr>
          </a:p>
        </p:txBody>
      </p:sp>
      <p:sp>
        <p:nvSpPr>
          <p:cNvPr id="441350" name="Rectangle 6"/>
          <p:cNvSpPr>
            <a:spLocks noChangeArrowheads="1"/>
          </p:cNvSpPr>
          <p:nvPr/>
        </p:nvSpPr>
        <p:spPr bwMode="auto">
          <a:xfrm>
            <a:off x="3688357" y="3249605"/>
            <a:ext cx="1371600" cy="83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GB" sz="1600" dirty="0">
              <a:latin typeface="Arial Rounded MT Bold" pitchFamily="34" charset="0"/>
            </a:endParaRPr>
          </a:p>
        </p:txBody>
      </p:sp>
      <p:sp>
        <p:nvSpPr>
          <p:cNvPr id="441351" name="Text Box 7"/>
          <p:cNvSpPr txBox="1">
            <a:spLocks noChangeArrowheads="1"/>
          </p:cNvSpPr>
          <p:nvPr/>
        </p:nvSpPr>
        <p:spPr bwMode="auto">
          <a:xfrm>
            <a:off x="3663974" y="3370255"/>
            <a:ext cx="1464824" cy="584775"/>
          </a:xfrm>
          <a:prstGeom prst="rect">
            <a:avLst/>
          </a:prstGeom>
          <a:noFill/>
          <a:ln w="9525">
            <a:noFill/>
            <a:miter lim="800000"/>
            <a:headEnd/>
            <a:tailEnd/>
          </a:ln>
          <a:effectLst/>
        </p:spPr>
        <p:txBody>
          <a:bodyPr wrap="none">
            <a:spAutoFit/>
          </a:bodyPr>
          <a:lstStyle/>
          <a:p>
            <a:pPr algn="ctr"/>
            <a:r>
              <a:rPr lang="en-GB" sz="1600" dirty="0" err="1" smtClean="0">
                <a:latin typeface="Arial Rounded MT Bold" pitchFamily="34" charset="0"/>
              </a:rPr>
              <a:t>Preparación</a:t>
            </a:r>
            <a:r>
              <a:rPr lang="en-GB" sz="1600" dirty="0" smtClean="0">
                <a:latin typeface="Arial Rounded MT Bold" pitchFamily="34" charset="0"/>
              </a:rPr>
              <a:t> </a:t>
            </a:r>
          </a:p>
          <a:p>
            <a:pPr algn="ctr"/>
            <a:r>
              <a:rPr lang="en-GB" sz="1600" dirty="0" smtClean="0">
                <a:latin typeface="Arial Rounded MT Bold" pitchFamily="34" charset="0"/>
              </a:rPr>
              <a:t>de </a:t>
            </a:r>
            <a:r>
              <a:rPr lang="en-GB" sz="1600" dirty="0" err="1" smtClean="0">
                <a:latin typeface="Arial Rounded MT Bold" pitchFamily="34" charset="0"/>
              </a:rPr>
              <a:t>Contratos</a:t>
            </a:r>
            <a:endParaRPr lang="en-GB" sz="1600" dirty="0">
              <a:latin typeface="Arial Rounded MT Bold" pitchFamily="34" charset="0"/>
            </a:endParaRPr>
          </a:p>
        </p:txBody>
      </p:sp>
      <p:sp>
        <p:nvSpPr>
          <p:cNvPr id="441352" name="Rectangle 8"/>
          <p:cNvSpPr>
            <a:spLocks noChangeArrowheads="1"/>
          </p:cNvSpPr>
          <p:nvPr/>
        </p:nvSpPr>
        <p:spPr bwMode="auto">
          <a:xfrm>
            <a:off x="3688357" y="4370927"/>
            <a:ext cx="1371600" cy="838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GB" sz="1600" dirty="0">
              <a:latin typeface="Arial Rounded MT Bold" pitchFamily="34" charset="0"/>
            </a:endParaRPr>
          </a:p>
        </p:txBody>
      </p:sp>
      <p:sp>
        <p:nvSpPr>
          <p:cNvPr id="441353" name="Text Box 9"/>
          <p:cNvSpPr txBox="1">
            <a:spLocks noChangeArrowheads="1"/>
          </p:cNvSpPr>
          <p:nvPr/>
        </p:nvSpPr>
        <p:spPr bwMode="auto">
          <a:xfrm>
            <a:off x="3558900" y="4495800"/>
            <a:ext cx="1465273" cy="584775"/>
          </a:xfrm>
          <a:prstGeom prst="rect">
            <a:avLst/>
          </a:prstGeom>
          <a:noFill/>
          <a:ln w="9525">
            <a:noFill/>
            <a:miter lim="800000"/>
            <a:headEnd/>
            <a:tailEnd/>
          </a:ln>
          <a:effectLst/>
        </p:spPr>
        <p:txBody>
          <a:bodyPr wrap="none">
            <a:spAutoFit/>
          </a:bodyPr>
          <a:lstStyle/>
          <a:p>
            <a:pPr algn="ctr"/>
            <a:r>
              <a:rPr lang="en-GB" sz="1600" dirty="0" err="1" smtClean="0">
                <a:latin typeface="Arial Rounded MT Bold" pitchFamily="34" charset="0"/>
              </a:rPr>
              <a:t>Preparación</a:t>
            </a:r>
            <a:r>
              <a:rPr lang="en-GB" sz="1600" dirty="0" smtClean="0">
                <a:latin typeface="Arial Rounded MT Bold" pitchFamily="34" charset="0"/>
              </a:rPr>
              <a:t> </a:t>
            </a:r>
          </a:p>
          <a:p>
            <a:pPr algn="ctr"/>
            <a:r>
              <a:rPr lang="en-GB" sz="1600" dirty="0" smtClean="0">
                <a:latin typeface="Arial Rounded MT Bold" pitchFamily="34" charset="0"/>
              </a:rPr>
              <a:t>de </a:t>
            </a:r>
            <a:r>
              <a:rPr lang="en-GB" sz="1600" dirty="0" err="1" smtClean="0">
                <a:latin typeface="Arial Rounded MT Bold" pitchFamily="34" charset="0"/>
              </a:rPr>
              <a:t>Ofertas</a:t>
            </a:r>
            <a:endParaRPr lang="en-GB" sz="1600" dirty="0">
              <a:latin typeface="Arial Rounded MT Bold" pitchFamily="34" charset="0"/>
            </a:endParaRPr>
          </a:p>
        </p:txBody>
      </p:sp>
      <p:sp>
        <p:nvSpPr>
          <p:cNvPr id="441354" name="Rectangle 10"/>
          <p:cNvSpPr>
            <a:spLocks noChangeArrowheads="1"/>
          </p:cNvSpPr>
          <p:nvPr/>
        </p:nvSpPr>
        <p:spPr bwMode="auto">
          <a:xfrm>
            <a:off x="5754852" y="2148919"/>
            <a:ext cx="1371600" cy="838200"/>
          </a:xfrm>
          <a:prstGeom prst="rect">
            <a:avLst/>
          </a:prstGeom>
          <a:ln>
            <a:headEnd/>
            <a:tailEnd/>
          </a:ln>
          <a:effectLst>
            <a:glow rad="228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endParaRPr lang="en-GB" sz="1600" dirty="0">
              <a:latin typeface="Arial Rounded MT Bold" pitchFamily="34" charset="0"/>
            </a:endParaRPr>
          </a:p>
        </p:txBody>
      </p:sp>
      <p:sp>
        <p:nvSpPr>
          <p:cNvPr id="441355" name="Text Box 11"/>
          <p:cNvSpPr txBox="1">
            <a:spLocks noChangeArrowheads="1"/>
          </p:cNvSpPr>
          <p:nvPr/>
        </p:nvSpPr>
        <p:spPr bwMode="auto">
          <a:xfrm>
            <a:off x="5615638" y="2234644"/>
            <a:ext cx="1745286" cy="584775"/>
          </a:xfrm>
          <a:prstGeom prst="rect">
            <a:avLst/>
          </a:prstGeom>
          <a:noFill/>
          <a:ln w="9525">
            <a:noFill/>
            <a:miter lim="800000"/>
            <a:headEnd/>
            <a:tailEnd/>
          </a:ln>
          <a:effectLst/>
        </p:spPr>
        <p:txBody>
          <a:bodyPr wrap="none">
            <a:spAutoFit/>
          </a:bodyPr>
          <a:lstStyle/>
          <a:p>
            <a:pPr algn="ctr"/>
            <a:r>
              <a:rPr lang="en-GB" sz="1600" dirty="0" err="1" smtClean="0">
                <a:latin typeface="Arial Rounded MT Bold" pitchFamily="34" charset="0"/>
              </a:rPr>
              <a:t>Selección</a:t>
            </a:r>
            <a:r>
              <a:rPr lang="en-GB" sz="1600" dirty="0" smtClean="0">
                <a:latin typeface="Arial Rounded MT Bold" pitchFamily="34" charset="0"/>
              </a:rPr>
              <a:t> </a:t>
            </a:r>
          </a:p>
          <a:p>
            <a:pPr algn="ctr"/>
            <a:r>
              <a:rPr lang="en-GB" sz="1600" dirty="0" smtClean="0">
                <a:latin typeface="Arial Rounded MT Bold" pitchFamily="34" charset="0"/>
              </a:rPr>
              <a:t>de </a:t>
            </a:r>
            <a:r>
              <a:rPr lang="en-GB" sz="1600" dirty="0" err="1" smtClean="0">
                <a:latin typeface="Arial Rounded MT Bold" pitchFamily="34" charset="0"/>
              </a:rPr>
              <a:t>Proveedores</a:t>
            </a:r>
            <a:endParaRPr lang="en-GB" sz="1600" dirty="0">
              <a:latin typeface="Arial Rounded MT Bold" pitchFamily="34" charset="0"/>
            </a:endParaRPr>
          </a:p>
        </p:txBody>
      </p:sp>
      <p:sp>
        <p:nvSpPr>
          <p:cNvPr id="441356" name="Rectangle 12"/>
          <p:cNvSpPr>
            <a:spLocks noChangeArrowheads="1"/>
          </p:cNvSpPr>
          <p:nvPr/>
        </p:nvSpPr>
        <p:spPr bwMode="auto">
          <a:xfrm>
            <a:off x="5753694" y="3249605"/>
            <a:ext cx="1371600" cy="8382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endParaRPr lang="en-GB" sz="1600" dirty="0">
              <a:latin typeface="Arial Rounded MT Bold" pitchFamily="34" charset="0"/>
            </a:endParaRPr>
          </a:p>
        </p:txBody>
      </p:sp>
      <p:sp>
        <p:nvSpPr>
          <p:cNvPr id="441357" name="Text Box 13"/>
          <p:cNvSpPr txBox="1">
            <a:spLocks noChangeArrowheads="1"/>
          </p:cNvSpPr>
          <p:nvPr/>
        </p:nvSpPr>
        <p:spPr bwMode="auto">
          <a:xfrm>
            <a:off x="5718991" y="3370255"/>
            <a:ext cx="1464824" cy="584775"/>
          </a:xfrm>
          <a:prstGeom prst="rect">
            <a:avLst/>
          </a:prstGeom>
          <a:noFill/>
          <a:ln w="9525">
            <a:noFill/>
            <a:miter lim="800000"/>
            <a:headEnd/>
            <a:tailEnd/>
          </a:ln>
          <a:effectLst/>
        </p:spPr>
        <p:txBody>
          <a:bodyPr wrap="none">
            <a:spAutoFit/>
          </a:bodyPr>
          <a:lstStyle/>
          <a:p>
            <a:pPr algn="ctr"/>
            <a:r>
              <a:rPr lang="en-GB" sz="1600" dirty="0" err="1" smtClean="0">
                <a:latin typeface="Arial Rounded MT Bold" pitchFamily="34" charset="0"/>
              </a:rPr>
              <a:t>Gestión</a:t>
            </a:r>
            <a:r>
              <a:rPr lang="en-GB" sz="1600" dirty="0" smtClean="0">
                <a:latin typeface="Arial Rounded MT Bold" pitchFamily="34" charset="0"/>
              </a:rPr>
              <a:t> </a:t>
            </a:r>
          </a:p>
          <a:p>
            <a:pPr algn="ctr"/>
            <a:r>
              <a:rPr lang="en-GB" sz="1600" dirty="0" smtClean="0">
                <a:latin typeface="Arial Rounded MT Bold" pitchFamily="34" charset="0"/>
              </a:rPr>
              <a:t>de </a:t>
            </a:r>
            <a:r>
              <a:rPr lang="en-GB" sz="1600" dirty="0" err="1" smtClean="0">
                <a:latin typeface="Arial Rounded MT Bold" pitchFamily="34" charset="0"/>
              </a:rPr>
              <a:t>Contratos</a:t>
            </a:r>
            <a:endParaRPr lang="en-GB" sz="1600" dirty="0">
              <a:latin typeface="Arial Rounded MT Bold" pitchFamily="34" charset="0"/>
            </a:endParaRPr>
          </a:p>
        </p:txBody>
      </p:sp>
      <p:sp>
        <p:nvSpPr>
          <p:cNvPr id="441358" name="Rectangle 14"/>
          <p:cNvSpPr>
            <a:spLocks noChangeArrowheads="1"/>
          </p:cNvSpPr>
          <p:nvPr/>
        </p:nvSpPr>
        <p:spPr bwMode="auto">
          <a:xfrm>
            <a:off x="5753694" y="4356092"/>
            <a:ext cx="1371600" cy="8382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endParaRPr lang="en-GB" sz="1600" dirty="0">
              <a:latin typeface="Arial Rounded MT Bold" pitchFamily="34" charset="0"/>
            </a:endParaRPr>
          </a:p>
        </p:txBody>
      </p:sp>
      <p:sp>
        <p:nvSpPr>
          <p:cNvPr id="441359" name="Text Box 15"/>
          <p:cNvSpPr txBox="1">
            <a:spLocks noChangeArrowheads="1"/>
          </p:cNvSpPr>
          <p:nvPr/>
        </p:nvSpPr>
        <p:spPr bwMode="auto">
          <a:xfrm>
            <a:off x="5709464" y="4441817"/>
            <a:ext cx="1464825" cy="584775"/>
          </a:xfrm>
          <a:prstGeom prst="rect">
            <a:avLst/>
          </a:prstGeom>
          <a:noFill/>
          <a:ln w="9525">
            <a:noFill/>
            <a:miter lim="800000"/>
            <a:headEnd/>
            <a:tailEnd/>
          </a:ln>
          <a:effectLst/>
        </p:spPr>
        <p:txBody>
          <a:bodyPr wrap="none">
            <a:spAutoFit/>
          </a:bodyPr>
          <a:lstStyle/>
          <a:p>
            <a:pPr algn="ctr"/>
            <a:r>
              <a:rPr lang="en-GB" sz="1600" dirty="0" err="1" smtClean="0">
                <a:latin typeface="Arial Rounded MT Bold" pitchFamily="34" charset="0"/>
              </a:rPr>
              <a:t>Cierre</a:t>
            </a:r>
            <a:r>
              <a:rPr lang="en-GB" sz="1600" dirty="0" smtClean="0">
                <a:latin typeface="Arial Rounded MT Bold" pitchFamily="34" charset="0"/>
              </a:rPr>
              <a:t> </a:t>
            </a:r>
          </a:p>
          <a:p>
            <a:pPr algn="ctr"/>
            <a:r>
              <a:rPr lang="en-GB" sz="1600" dirty="0" smtClean="0">
                <a:latin typeface="Arial Rounded MT Bold" pitchFamily="34" charset="0"/>
              </a:rPr>
              <a:t>de </a:t>
            </a:r>
            <a:r>
              <a:rPr lang="en-GB" sz="1600" dirty="0" err="1" smtClean="0">
                <a:latin typeface="Arial Rounded MT Bold" pitchFamily="34" charset="0"/>
              </a:rPr>
              <a:t>Contratos</a:t>
            </a:r>
            <a:endParaRPr lang="en-GB" sz="1600" dirty="0">
              <a:latin typeface="Arial Rounded MT Bold" pitchFamily="34" charset="0"/>
            </a:endParaRPr>
          </a:p>
        </p:txBody>
      </p:sp>
      <p:cxnSp>
        <p:nvCxnSpPr>
          <p:cNvPr id="441360" name="AutoShape 16"/>
          <p:cNvCxnSpPr>
            <a:cxnSpLocks noChangeShapeType="1"/>
            <a:stCxn id="441348" idx="2"/>
            <a:endCxn id="441350" idx="0"/>
          </p:cNvCxnSpPr>
          <p:nvPr/>
        </p:nvCxnSpPr>
        <p:spPr bwMode="auto">
          <a:xfrm rot="5400000">
            <a:off x="4240013" y="3115522"/>
            <a:ext cx="268288" cy="1466"/>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441363" name="AutoShape 19"/>
          <p:cNvCxnSpPr>
            <a:cxnSpLocks noChangeShapeType="1"/>
            <a:stCxn id="441356" idx="2"/>
            <a:endCxn id="441358" idx="0"/>
          </p:cNvCxnSpPr>
          <p:nvPr/>
        </p:nvCxnSpPr>
        <p:spPr bwMode="auto">
          <a:xfrm rot="5400000">
            <a:off x="6304558" y="4222742"/>
            <a:ext cx="268288" cy="0"/>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21" name="Rectangle 4"/>
          <p:cNvSpPr>
            <a:spLocks noChangeArrowheads="1"/>
          </p:cNvSpPr>
          <p:nvPr/>
        </p:nvSpPr>
        <p:spPr bwMode="auto">
          <a:xfrm>
            <a:off x="1959967" y="2171692"/>
            <a:ext cx="1371600" cy="838200"/>
          </a:xfrm>
          <a:prstGeom prst="rect">
            <a:avLst/>
          </a:prstGeom>
          <a:ln>
            <a:headEnd/>
            <a:tailEnd/>
          </a:ln>
          <a:effectLst>
            <a:glow rad="228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none" anchor="ctr"/>
          <a:lstStyle/>
          <a:p>
            <a:pPr algn="ctr"/>
            <a:r>
              <a:rPr lang="en-GB" sz="1600" dirty="0" smtClean="0">
                <a:solidFill>
                  <a:schemeClr val="tx1"/>
                </a:solidFill>
                <a:latin typeface="Arial Rounded MT Bold" pitchFamily="34" charset="0"/>
              </a:rPr>
              <a:t>EMS</a:t>
            </a:r>
            <a:endParaRPr lang="en-GB" sz="1600" dirty="0">
              <a:solidFill>
                <a:schemeClr val="tx1"/>
              </a:solidFill>
              <a:latin typeface="Arial Rounded MT Bold" pitchFamily="34" charset="0"/>
            </a:endParaRPr>
          </a:p>
        </p:txBody>
      </p:sp>
      <p:cxnSp>
        <p:nvCxnSpPr>
          <p:cNvPr id="4" name="Straight Arrow Connector 3"/>
          <p:cNvCxnSpPr/>
          <p:nvPr/>
        </p:nvCxnSpPr>
        <p:spPr>
          <a:xfrm flipV="1">
            <a:off x="3371056" y="2589205"/>
            <a:ext cx="317103"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441350" idx="2"/>
            <a:endCxn id="441352" idx="0"/>
          </p:cNvCxnSpPr>
          <p:nvPr/>
        </p:nvCxnSpPr>
        <p:spPr bwMode="auto">
          <a:xfrm rot="5400000">
            <a:off x="4232596" y="4229427"/>
            <a:ext cx="283122" cy="1466"/>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39" name="Elbow Connector 38"/>
          <p:cNvCxnSpPr>
            <a:stCxn id="441353" idx="3"/>
            <a:endCxn id="441354" idx="1"/>
          </p:cNvCxnSpPr>
          <p:nvPr/>
        </p:nvCxnSpPr>
        <p:spPr bwMode="auto">
          <a:xfrm flipV="1">
            <a:off x="5024173" y="2568019"/>
            <a:ext cx="730679" cy="2220169"/>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41" name="Straight Arrow Connector 40"/>
          <p:cNvCxnSpPr>
            <a:stCxn id="441354" idx="2"/>
            <a:endCxn id="441356" idx="0"/>
          </p:cNvCxnSpPr>
          <p:nvPr/>
        </p:nvCxnSpPr>
        <p:spPr bwMode="auto">
          <a:xfrm rot="5400000">
            <a:off x="6308830" y="3117783"/>
            <a:ext cx="262486" cy="1158"/>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80</a:t>
            </a:fld>
            <a:endParaRPr lang="en-US" dirty="0"/>
          </a:p>
        </p:txBody>
      </p:sp>
    </p:spTree>
    <p:extLst>
      <p:ext uri="{BB962C8B-B14F-4D97-AF65-F5344CB8AC3E}">
        <p14:creationId xmlns:p14="http://schemas.microsoft.com/office/powerpoint/2010/main" xmlns="" val="3027789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Rectangle 2"/>
          <p:cNvSpPr>
            <a:spLocks noGrp="1" noChangeArrowheads="1"/>
          </p:cNvSpPr>
          <p:nvPr>
            <p:ph type="title"/>
          </p:nvPr>
        </p:nvSpPr>
        <p:spPr/>
        <p:txBody>
          <a:bodyPr/>
          <a:lstStyle/>
          <a:p>
            <a:r>
              <a:rPr lang="en-GB" dirty="0" err="1" smtClean="0"/>
              <a:t>Contractos</a:t>
            </a:r>
            <a:r>
              <a:rPr lang="en-GB" dirty="0" smtClean="0"/>
              <a:t> vs. </a:t>
            </a:r>
            <a:r>
              <a:rPr lang="en-GB" dirty="0" err="1" smtClean="0"/>
              <a:t>Riesgo</a:t>
            </a:r>
            <a:endParaRPr lang="en-GB" dirty="0"/>
          </a:p>
        </p:txBody>
      </p:sp>
      <p:grpSp>
        <p:nvGrpSpPr>
          <p:cNvPr id="22" name="Group 21"/>
          <p:cNvGrpSpPr/>
          <p:nvPr/>
        </p:nvGrpSpPr>
        <p:grpSpPr>
          <a:xfrm>
            <a:off x="1080722" y="1676400"/>
            <a:ext cx="7547520" cy="4078418"/>
            <a:chOff x="1716088" y="1937652"/>
            <a:chExt cx="8176481" cy="4078418"/>
          </a:xfrm>
        </p:grpSpPr>
        <p:sp>
          <p:nvSpPr>
            <p:cNvPr id="1697795" name="Line 3"/>
            <p:cNvSpPr>
              <a:spLocks noChangeShapeType="1"/>
            </p:cNvSpPr>
            <p:nvPr/>
          </p:nvSpPr>
          <p:spPr bwMode="auto">
            <a:xfrm flipV="1">
              <a:off x="3817938" y="2208213"/>
              <a:ext cx="0" cy="2989262"/>
            </a:xfrm>
            <a:prstGeom prst="line">
              <a:avLst/>
            </a:prstGeom>
            <a:noFill/>
            <a:ln w="28575" cap="sq">
              <a:solidFill>
                <a:schemeClr val="tx1"/>
              </a:solidFill>
              <a:round/>
              <a:headEnd type="none" w="sm" len="sm"/>
              <a:tailEnd type="stealth" w="med" len="med"/>
            </a:ln>
            <a:effectLst/>
          </p:spPr>
          <p:txBody>
            <a:bodyPr wrap="none"/>
            <a:lstStyle/>
            <a:p>
              <a:endParaRPr lang="en-US" dirty="0"/>
            </a:p>
          </p:txBody>
        </p:sp>
        <p:sp>
          <p:nvSpPr>
            <p:cNvPr id="1697796" name="Text Box 4"/>
            <p:cNvSpPr txBox="1">
              <a:spLocks noChangeArrowheads="1"/>
            </p:cNvSpPr>
            <p:nvPr/>
          </p:nvSpPr>
          <p:spPr bwMode="auto">
            <a:xfrm>
              <a:off x="1716088" y="3276600"/>
              <a:ext cx="1908175" cy="923330"/>
            </a:xfrm>
            <a:prstGeom prst="rect">
              <a:avLst/>
            </a:prstGeom>
            <a:noFill/>
            <a:ln w="12700" cap="sq">
              <a:noFill/>
              <a:miter lim="800000"/>
              <a:headEnd type="none" w="sm" len="sm"/>
              <a:tailEnd type="none" w="sm" len="sm"/>
            </a:ln>
            <a:effectLst/>
          </p:spPr>
          <p:txBody>
            <a:bodyPr>
              <a:spAutoFit/>
            </a:bodyPr>
            <a:lstStyle/>
            <a:p>
              <a:pPr algn="r" eaLnBrk="1" hangingPunct="1"/>
              <a:r>
                <a:rPr lang="en-GB" b="1" dirty="0" err="1" smtClean="0"/>
                <a:t>Desempeño</a:t>
              </a:r>
              <a:r>
                <a:rPr lang="en-GB" b="1" dirty="0" smtClean="0"/>
                <a:t> de </a:t>
              </a:r>
              <a:r>
                <a:rPr lang="en-GB" b="1" dirty="0" err="1" smtClean="0"/>
                <a:t>Cronograma</a:t>
              </a:r>
              <a:r>
                <a:rPr lang="en-GB" b="1" dirty="0" smtClean="0"/>
                <a:t> y </a:t>
              </a:r>
              <a:r>
                <a:rPr lang="en-GB" b="1" dirty="0" err="1" smtClean="0"/>
                <a:t>Técnico</a:t>
              </a:r>
              <a:endParaRPr lang="en-GB" b="1" dirty="0"/>
            </a:p>
          </p:txBody>
        </p:sp>
        <p:sp>
          <p:nvSpPr>
            <p:cNvPr id="1697797" name="Line 5"/>
            <p:cNvSpPr>
              <a:spLocks noChangeShapeType="1"/>
            </p:cNvSpPr>
            <p:nvPr/>
          </p:nvSpPr>
          <p:spPr bwMode="auto">
            <a:xfrm>
              <a:off x="3825875" y="5203825"/>
              <a:ext cx="3586163" cy="1588"/>
            </a:xfrm>
            <a:prstGeom prst="line">
              <a:avLst/>
            </a:prstGeom>
            <a:noFill/>
            <a:ln w="28575" cap="sq">
              <a:solidFill>
                <a:schemeClr val="tx1"/>
              </a:solidFill>
              <a:round/>
              <a:headEnd type="none" w="sm" len="sm"/>
              <a:tailEnd type="stealth" w="med" len="med"/>
            </a:ln>
            <a:effectLst/>
          </p:spPr>
          <p:txBody>
            <a:bodyPr wrap="none"/>
            <a:lstStyle/>
            <a:p>
              <a:endParaRPr lang="en-US" dirty="0"/>
            </a:p>
          </p:txBody>
        </p:sp>
        <p:sp>
          <p:nvSpPr>
            <p:cNvPr id="1697798" name="Text Box 6"/>
            <p:cNvSpPr txBox="1">
              <a:spLocks noChangeArrowheads="1"/>
            </p:cNvSpPr>
            <p:nvPr/>
          </p:nvSpPr>
          <p:spPr bwMode="auto">
            <a:xfrm>
              <a:off x="4686300" y="5646738"/>
              <a:ext cx="2413022" cy="369332"/>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smtClean="0"/>
                <a:t>Control </a:t>
              </a:r>
              <a:r>
                <a:rPr lang="en-GB" b="1" dirty="0" err="1" smtClean="0"/>
                <a:t>Precio</a:t>
              </a:r>
              <a:r>
                <a:rPr lang="en-GB" b="1" dirty="0" smtClean="0"/>
                <a:t>/</a:t>
              </a:r>
              <a:r>
                <a:rPr lang="en-GB" b="1" dirty="0" err="1" smtClean="0"/>
                <a:t>Costo</a:t>
              </a:r>
              <a:endParaRPr lang="en-GB" b="1" dirty="0"/>
            </a:p>
          </p:txBody>
        </p:sp>
        <p:sp>
          <p:nvSpPr>
            <p:cNvPr id="1697799" name="Text Box 7"/>
            <p:cNvSpPr txBox="1">
              <a:spLocks noChangeArrowheads="1"/>
            </p:cNvSpPr>
            <p:nvPr/>
          </p:nvSpPr>
          <p:spPr bwMode="auto">
            <a:xfrm>
              <a:off x="3075191" y="2057400"/>
              <a:ext cx="630033" cy="369332"/>
            </a:xfrm>
            <a:prstGeom prst="rect">
              <a:avLst/>
            </a:prstGeom>
            <a:noFill/>
            <a:ln w="12700" cap="sq">
              <a:noFill/>
              <a:miter lim="800000"/>
              <a:headEnd/>
              <a:tailEnd/>
            </a:ln>
            <a:effectLst/>
          </p:spPr>
          <p:txBody>
            <a:bodyPr wrap="none">
              <a:spAutoFit/>
            </a:bodyPr>
            <a:lstStyle/>
            <a:p>
              <a:pPr algn="r" eaLnBrk="1" hangingPunct="1"/>
              <a:r>
                <a:rPr lang="en-GB" b="1" dirty="0" smtClean="0">
                  <a:solidFill>
                    <a:srgbClr val="3333CC"/>
                  </a:solidFill>
                </a:rPr>
                <a:t>Alto</a:t>
              </a:r>
              <a:endParaRPr lang="en-GB" b="1" dirty="0">
                <a:solidFill>
                  <a:srgbClr val="3333CC"/>
                </a:solidFill>
              </a:endParaRPr>
            </a:p>
          </p:txBody>
        </p:sp>
        <p:sp>
          <p:nvSpPr>
            <p:cNvPr id="1697800" name="Text Box 8"/>
            <p:cNvSpPr txBox="1">
              <a:spLocks noChangeArrowheads="1"/>
            </p:cNvSpPr>
            <p:nvPr/>
          </p:nvSpPr>
          <p:spPr bwMode="auto">
            <a:xfrm>
              <a:off x="3022601" y="5011738"/>
              <a:ext cx="661987" cy="369332"/>
            </a:xfrm>
            <a:prstGeom prst="rect">
              <a:avLst/>
            </a:prstGeom>
            <a:noFill/>
            <a:ln w="12700" cap="sq">
              <a:noFill/>
              <a:miter lim="800000"/>
              <a:headEnd/>
              <a:tailEnd/>
            </a:ln>
            <a:effectLst/>
          </p:spPr>
          <p:txBody>
            <a:bodyPr wrap="none">
              <a:spAutoFit/>
            </a:bodyPr>
            <a:lstStyle/>
            <a:p>
              <a:pPr algn="r" eaLnBrk="1" hangingPunct="1"/>
              <a:r>
                <a:rPr lang="en-GB" b="1" dirty="0" err="1" smtClean="0">
                  <a:solidFill>
                    <a:srgbClr val="3333CC"/>
                  </a:solidFill>
                </a:rPr>
                <a:t>Bajo</a:t>
              </a:r>
              <a:endParaRPr lang="en-GB" b="1" dirty="0">
                <a:solidFill>
                  <a:srgbClr val="3333CC"/>
                </a:solidFill>
              </a:endParaRPr>
            </a:p>
          </p:txBody>
        </p:sp>
        <p:sp>
          <p:nvSpPr>
            <p:cNvPr id="1697801" name="Text Box 9"/>
            <p:cNvSpPr txBox="1">
              <a:spLocks noChangeArrowheads="1"/>
            </p:cNvSpPr>
            <p:nvPr/>
          </p:nvSpPr>
          <p:spPr bwMode="auto">
            <a:xfrm>
              <a:off x="7016955" y="5343525"/>
              <a:ext cx="630033" cy="369332"/>
            </a:xfrm>
            <a:prstGeom prst="rect">
              <a:avLst/>
            </a:prstGeom>
            <a:noFill/>
            <a:ln w="12700" cap="sq">
              <a:noFill/>
              <a:miter lim="800000"/>
              <a:headEnd/>
              <a:tailEnd/>
            </a:ln>
            <a:effectLst/>
          </p:spPr>
          <p:txBody>
            <a:bodyPr wrap="none">
              <a:spAutoFit/>
            </a:bodyPr>
            <a:lstStyle/>
            <a:p>
              <a:pPr algn="r" eaLnBrk="1" hangingPunct="1"/>
              <a:r>
                <a:rPr lang="en-GB" b="1" dirty="0" smtClean="0">
                  <a:solidFill>
                    <a:srgbClr val="3333CC"/>
                  </a:solidFill>
                </a:rPr>
                <a:t>Alto</a:t>
              </a:r>
              <a:endParaRPr lang="en-GB" b="1" dirty="0">
                <a:solidFill>
                  <a:srgbClr val="3333CC"/>
                </a:solidFill>
              </a:endParaRPr>
            </a:p>
          </p:txBody>
        </p:sp>
        <p:sp>
          <p:nvSpPr>
            <p:cNvPr id="1697802" name="Text Box 10"/>
            <p:cNvSpPr txBox="1">
              <a:spLocks noChangeArrowheads="1"/>
            </p:cNvSpPr>
            <p:nvPr/>
          </p:nvSpPr>
          <p:spPr bwMode="auto">
            <a:xfrm>
              <a:off x="3709988" y="5383213"/>
              <a:ext cx="661987" cy="369332"/>
            </a:xfrm>
            <a:prstGeom prst="rect">
              <a:avLst/>
            </a:prstGeom>
            <a:noFill/>
            <a:ln w="12700" cap="sq">
              <a:noFill/>
              <a:miter lim="800000"/>
              <a:headEnd/>
              <a:tailEnd/>
            </a:ln>
            <a:effectLst/>
          </p:spPr>
          <p:txBody>
            <a:bodyPr wrap="none">
              <a:spAutoFit/>
            </a:bodyPr>
            <a:lstStyle/>
            <a:p>
              <a:pPr algn="r" eaLnBrk="1" hangingPunct="1"/>
              <a:r>
                <a:rPr lang="en-GB" b="1" dirty="0" err="1" smtClean="0">
                  <a:solidFill>
                    <a:srgbClr val="3333CC"/>
                  </a:solidFill>
                </a:rPr>
                <a:t>Bajo</a:t>
              </a:r>
              <a:endParaRPr lang="en-GB" b="1" dirty="0">
                <a:solidFill>
                  <a:srgbClr val="3333CC"/>
                </a:solidFill>
              </a:endParaRPr>
            </a:p>
          </p:txBody>
        </p:sp>
        <p:sp>
          <p:nvSpPr>
            <p:cNvPr id="1697803" name="Oval 11"/>
            <p:cNvSpPr>
              <a:spLocks noChangeArrowheads="1"/>
            </p:cNvSpPr>
            <p:nvPr/>
          </p:nvSpPr>
          <p:spPr bwMode="auto">
            <a:xfrm>
              <a:off x="4094163" y="2192338"/>
              <a:ext cx="203200" cy="2032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dirty="0"/>
            </a:p>
          </p:txBody>
        </p:sp>
        <p:sp>
          <p:nvSpPr>
            <p:cNvPr id="1697804" name="Oval 12"/>
            <p:cNvSpPr>
              <a:spLocks noChangeArrowheads="1"/>
            </p:cNvSpPr>
            <p:nvPr/>
          </p:nvSpPr>
          <p:spPr bwMode="auto">
            <a:xfrm>
              <a:off x="4681538" y="2647950"/>
              <a:ext cx="203200" cy="2032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dirty="0"/>
            </a:p>
          </p:txBody>
        </p:sp>
        <p:sp>
          <p:nvSpPr>
            <p:cNvPr id="1697805" name="Oval 13"/>
            <p:cNvSpPr>
              <a:spLocks noChangeArrowheads="1"/>
            </p:cNvSpPr>
            <p:nvPr/>
          </p:nvSpPr>
          <p:spPr bwMode="auto">
            <a:xfrm>
              <a:off x="6546850" y="4148138"/>
              <a:ext cx="203200" cy="2032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dirty="0"/>
            </a:p>
          </p:txBody>
        </p:sp>
        <p:sp>
          <p:nvSpPr>
            <p:cNvPr id="1697806" name="Oval 14"/>
            <p:cNvSpPr>
              <a:spLocks noChangeArrowheads="1"/>
            </p:cNvSpPr>
            <p:nvPr/>
          </p:nvSpPr>
          <p:spPr bwMode="auto">
            <a:xfrm>
              <a:off x="7199313" y="4643438"/>
              <a:ext cx="203200" cy="2032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dirty="0"/>
            </a:p>
          </p:txBody>
        </p:sp>
        <p:sp>
          <p:nvSpPr>
            <p:cNvPr id="1697807" name="Text Box 15"/>
            <p:cNvSpPr txBox="1">
              <a:spLocks noChangeArrowheads="1"/>
            </p:cNvSpPr>
            <p:nvPr/>
          </p:nvSpPr>
          <p:spPr bwMode="auto">
            <a:xfrm>
              <a:off x="4260056" y="1937652"/>
              <a:ext cx="1273960" cy="369332"/>
            </a:xfrm>
            <a:prstGeom prst="rect">
              <a:avLst/>
            </a:prstGeom>
            <a:noFill/>
            <a:ln w="12700" cap="sq">
              <a:noFill/>
              <a:miter lim="800000"/>
              <a:headEnd/>
              <a:tailEnd/>
            </a:ln>
            <a:effectLst/>
          </p:spPr>
          <p:txBody>
            <a:bodyPr wrap="none">
              <a:spAutoFit/>
            </a:bodyPr>
            <a:lstStyle/>
            <a:p>
              <a:pPr algn="r" eaLnBrk="1" hangingPunct="1"/>
              <a:r>
                <a:rPr lang="en-GB" b="1" dirty="0" err="1" smtClean="0"/>
                <a:t>Precio</a:t>
              </a:r>
              <a:r>
                <a:rPr lang="en-GB" b="1" dirty="0" smtClean="0"/>
                <a:t> </a:t>
              </a:r>
              <a:r>
                <a:rPr lang="en-GB" b="1" dirty="0" err="1" smtClean="0"/>
                <a:t>Fijo</a:t>
              </a:r>
              <a:endParaRPr lang="en-GB" b="1" dirty="0"/>
            </a:p>
          </p:txBody>
        </p:sp>
        <p:sp>
          <p:nvSpPr>
            <p:cNvPr id="1697808" name="Text Box 16"/>
            <p:cNvSpPr txBox="1">
              <a:spLocks noChangeArrowheads="1"/>
            </p:cNvSpPr>
            <p:nvPr/>
          </p:nvSpPr>
          <p:spPr bwMode="auto">
            <a:xfrm>
              <a:off x="4920456" y="2394852"/>
              <a:ext cx="1719985" cy="369332"/>
            </a:xfrm>
            <a:prstGeom prst="rect">
              <a:avLst/>
            </a:prstGeom>
            <a:noFill/>
            <a:ln w="12700" cap="sq">
              <a:noFill/>
              <a:miter lim="800000"/>
              <a:headEnd/>
              <a:tailEnd/>
            </a:ln>
            <a:effectLst/>
          </p:spPr>
          <p:txBody>
            <a:bodyPr wrap="none">
              <a:spAutoFit/>
            </a:bodyPr>
            <a:lstStyle/>
            <a:p>
              <a:pPr algn="r" eaLnBrk="1" hangingPunct="1"/>
              <a:r>
                <a:rPr lang="en-GB" b="1" dirty="0" err="1" smtClean="0"/>
                <a:t>Precio</a:t>
              </a:r>
              <a:r>
                <a:rPr lang="en-GB" b="1" dirty="0" smtClean="0"/>
                <a:t> </a:t>
              </a:r>
              <a:r>
                <a:rPr lang="en-GB" b="1" dirty="0" err="1" smtClean="0"/>
                <a:t>Cerrado</a:t>
              </a:r>
              <a:endParaRPr lang="en-GB" b="1" dirty="0"/>
            </a:p>
          </p:txBody>
        </p:sp>
        <p:sp>
          <p:nvSpPr>
            <p:cNvPr id="1697809" name="Text Box 17"/>
            <p:cNvSpPr txBox="1">
              <a:spLocks noChangeArrowheads="1"/>
            </p:cNvSpPr>
            <p:nvPr/>
          </p:nvSpPr>
          <p:spPr bwMode="auto">
            <a:xfrm>
              <a:off x="6819106" y="3842652"/>
              <a:ext cx="2467759" cy="369332"/>
            </a:xfrm>
            <a:prstGeom prst="rect">
              <a:avLst/>
            </a:prstGeom>
            <a:noFill/>
            <a:ln w="12700" cap="sq">
              <a:noFill/>
              <a:miter lim="800000"/>
              <a:headEnd/>
              <a:tailEnd/>
            </a:ln>
            <a:effectLst/>
          </p:spPr>
          <p:txBody>
            <a:bodyPr wrap="none">
              <a:spAutoFit/>
            </a:bodyPr>
            <a:lstStyle/>
            <a:p>
              <a:pPr algn="r" eaLnBrk="1" hangingPunct="1"/>
              <a:r>
                <a:rPr lang="en-GB" b="1" dirty="0" err="1" smtClean="0"/>
                <a:t>Costo</a:t>
              </a:r>
              <a:r>
                <a:rPr lang="en-GB" b="1" dirty="0" smtClean="0"/>
                <a:t> </a:t>
              </a:r>
              <a:r>
                <a:rPr lang="en-GB" b="1" dirty="0" err="1" smtClean="0"/>
                <a:t>más</a:t>
              </a:r>
              <a:r>
                <a:rPr lang="en-GB" b="1" dirty="0" smtClean="0"/>
                <a:t> </a:t>
              </a:r>
              <a:r>
                <a:rPr lang="en-GB" b="1" dirty="0" err="1" smtClean="0"/>
                <a:t>Honorarios</a:t>
              </a:r>
              <a:endParaRPr lang="en-GB" b="1" dirty="0"/>
            </a:p>
          </p:txBody>
        </p:sp>
        <p:sp>
          <p:nvSpPr>
            <p:cNvPr id="1697810" name="Text Box 18"/>
            <p:cNvSpPr txBox="1">
              <a:spLocks noChangeArrowheads="1"/>
            </p:cNvSpPr>
            <p:nvPr/>
          </p:nvSpPr>
          <p:spPr bwMode="auto">
            <a:xfrm>
              <a:off x="7396956" y="4299852"/>
              <a:ext cx="2495613" cy="369332"/>
            </a:xfrm>
            <a:prstGeom prst="rect">
              <a:avLst/>
            </a:prstGeom>
            <a:noFill/>
            <a:ln w="12700" cap="sq">
              <a:noFill/>
              <a:miter lim="800000"/>
              <a:headEnd/>
              <a:tailEnd/>
            </a:ln>
            <a:effectLst/>
          </p:spPr>
          <p:txBody>
            <a:bodyPr wrap="none">
              <a:spAutoFit/>
            </a:bodyPr>
            <a:lstStyle/>
            <a:p>
              <a:pPr algn="r" eaLnBrk="1" hangingPunct="1"/>
              <a:r>
                <a:rPr lang="en-GB" b="1" dirty="0" err="1" smtClean="0"/>
                <a:t>Costos</a:t>
              </a:r>
              <a:r>
                <a:rPr lang="en-GB" b="1" dirty="0" smtClean="0"/>
                <a:t> </a:t>
              </a:r>
              <a:r>
                <a:rPr lang="en-GB" b="1" dirty="0" err="1" smtClean="0"/>
                <a:t>Reembolsables</a:t>
              </a:r>
              <a:endParaRPr lang="en-GB" b="1" dirty="0"/>
            </a:p>
          </p:txBody>
        </p:sp>
        <p:sp>
          <p:nvSpPr>
            <p:cNvPr id="1697811" name="Text Box 19"/>
            <p:cNvSpPr txBox="1">
              <a:spLocks noChangeArrowheads="1"/>
            </p:cNvSpPr>
            <p:nvPr/>
          </p:nvSpPr>
          <p:spPr bwMode="auto">
            <a:xfrm>
              <a:off x="6158706" y="3385452"/>
              <a:ext cx="2586037" cy="369332"/>
            </a:xfrm>
            <a:prstGeom prst="rect">
              <a:avLst/>
            </a:prstGeom>
            <a:noFill/>
            <a:ln w="12700" cap="sq">
              <a:noFill/>
              <a:miter lim="800000"/>
              <a:headEnd/>
              <a:tailEnd/>
            </a:ln>
            <a:effectLst/>
          </p:spPr>
          <p:txBody>
            <a:bodyPr>
              <a:spAutoFit/>
            </a:bodyPr>
            <a:lstStyle/>
            <a:p>
              <a:pPr algn="l" eaLnBrk="1" hangingPunct="1"/>
              <a:r>
                <a:rPr lang="en-GB" b="1" dirty="0" err="1" smtClean="0"/>
                <a:t>Costo</a:t>
              </a:r>
              <a:r>
                <a:rPr lang="en-GB" b="1" dirty="0" smtClean="0"/>
                <a:t> </a:t>
              </a:r>
              <a:r>
                <a:rPr lang="en-GB" b="1" dirty="0" err="1" smtClean="0"/>
                <a:t>más</a:t>
              </a:r>
              <a:r>
                <a:rPr lang="en-GB" b="1" dirty="0" smtClean="0"/>
                <a:t> </a:t>
              </a:r>
              <a:r>
                <a:rPr lang="en-GB" b="1" dirty="0" err="1" smtClean="0"/>
                <a:t>Incentivos</a:t>
              </a:r>
              <a:endParaRPr lang="en-GB" b="1" dirty="0"/>
            </a:p>
          </p:txBody>
        </p:sp>
        <p:sp>
          <p:nvSpPr>
            <p:cNvPr id="1697812" name="Oval 20"/>
            <p:cNvSpPr>
              <a:spLocks noChangeArrowheads="1"/>
            </p:cNvSpPr>
            <p:nvPr/>
          </p:nvSpPr>
          <p:spPr bwMode="auto">
            <a:xfrm>
              <a:off x="5873750" y="3606800"/>
              <a:ext cx="201613" cy="2032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US"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81</a:t>
            </a:fld>
            <a:endParaRPr lang="en-US" dirty="0"/>
          </a:p>
        </p:txBody>
      </p:sp>
    </p:spTree>
    <p:extLst>
      <p:ext uri="{BB962C8B-B14F-4D97-AF65-F5344CB8AC3E}">
        <p14:creationId xmlns:p14="http://schemas.microsoft.com/office/powerpoint/2010/main" xmlns="" val="2956497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p:cNvSpPr>
            <a:spLocks noGrp="1" noChangeArrowheads="1"/>
          </p:cNvSpPr>
          <p:nvPr>
            <p:ph type="title"/>
          </p:nvPr>
        </p:nvSpPr>
        <p:spPr/>
        <p:txBody>
          <a:bodyPr/>
          <a:lstStyle/>
          <a:p>
            <a:r>
              <a:rPr lang="en-GB" dirty="0" smtClean="0"/>
              <a:t>Plan de </a:t>
            </a:r>
            <a:r>
              <a:rPr lang="en-GB" dirty="0" err="1" smtClean="0"/>
              <a:t>las</a:t>
            </a:r>
            <a:r>
              <a:rPr lang="en-GB" dirty="0" smtClean="0"/>
              <a:t> </a:t>
            </a:r>
            <a:r>
              <a:rPr lang="en-GB" dirty="0" err="1" smtClean="0"/>
              <a:t>Adquisiciones</a:t>
            </a:r>
            <a:endParaRPr lang="en-US" dirty="0"/>
          </a:p>
        </p:txBody>
      </p:sp>
      <p:grpSp>
        <p:nvGrpSpPr>
          <p:cNvPr id="8" name="Group 7"/>
          <p:cNvGrpSpPr/>
          <p:nvPr/>
        </p:nvGrpSpPr>
        <p:grpSpPr>
          <a:xfrm>
            <a:off x="2130356" y="1422400"/>
            <a:ext cx="5303568" cy="4614638"/>
            <a:chOff x="1989138" y="1422400"/>
            <a:chExt cx="5745530" cy="4614638"/>
          </a:xfrm>
        </p:grpSpPr>
        <p:grpSp>
          <p:nvGrpSpPr>
            <p:cNvPr id="7" name="Group 6"/>
            <p:cNvGrpSpPr/>
            <p:nvPr/>
          </p:nvGrpSpPr>
          <p:grpSpPr>
            <a:xfrm>
              <a:off x="2743214" y="1987326"/>
              <a:ext cx="3808412" cy="4049712"/>
              <a:chOff x="3454400" y="2103438"/>
              <a:chExt cx="3808412" cy="4049712"/>
            </a:xfrm>
          </p:grpSpPr>
          <p:sp>
            <p:nvSpPr>
              <p:cNvPr id="1699843" name="AutoShape 3"/>
              <p:cNvSpPr>
                <a:spLocks noChangeArrowheads="1"/>
              </p:cNvSpPr>
              <p:nvPr/>
            </p:nvSpPr>
            <p:spPr bwMode="auto">
              <a:xfrm>
                <a:off x="3454400" y="2103438"/>
                <a:ext cx="3700463" cy="4049712"/>
              </a:xfrm>
              <a:prstGeom prst="flowChartDocument">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wrap="none" anchor="ctr"/>
              <a:lstStyle/>
              <a:p>
                <a:endParaRPr lang="en-US" dirty="0"/>
              </a:p>
            </p:txBody>
          </p:sp>
          <p:sp>
            <p:nvSpPr>
              <p:cNvPr id="1699844" name="Text Box 4"/>
              <p:cNvSpPr txBox="1">
                <a:spLocks noChangeArrowheads="1"/>
              </p:cNvSpPr>
              <p:nvPr/>
            </p:nvSpPr>
            <p:spPr bwMode="auto">
              <a:xfrm>
                <a:off x="3544888" y="2274888"/>
                <a:ext cx="3717924" cy="3277820"/>
              </a:xfrm>
              <a:prstGeom prst="rect">
                <a:avLst/>
              </a:prstGeom>
              <a:noFill/>
              <a:ln w="12700" cap="sq">
                <a:noFill/>
                <a:miter lim="800000"/>
                <a:headEnd type="none" w="sm" len="sm"/>
                <a:tailEnd type="none" w="sm" len="sm"/>
              </a:ln>
              <a:effectLst/>
            </p:spPr>
            <p:txBody>
              <a:bodyPr>
                <a:spAutoFit/>
              </a:bodyPr>
              <a:lstStyle/>
              <a:p>
                <a:pPr marL="261938" indent="-261938" algn="l" eaLnBrk="1" hangingPunct="1">
                  <a:spcAft>
                    <a:spcPct val="70000"/>
                  </a:spcAft>
                  <a:buFontTx/>
                  <a:buChar char="•"/>
                </a:pPr>
                <a:r>
                  <a:rPr lang="en-GB" b="1" dirty="0" err="1" smtClean="0">
                    <a:solidFill>
                      <a:schemeClr val="bg1"/>
                    </a:solidFill>
                  </a:rPr>
                  <a:t>Estrategia</a:t>
                </a:r>
                <a:endParaRPr lang="en-GB" b="1" dirty="0">
                  <a:solidFill>
                    <a:schemeClr val="bg1"/>
                  </a:solidFill>
                </a:endParaRPr>
              </a:p>
              <a:p>
                <a:pPr marL="261938" indent="-261938" algn="l" eaLnBrk="1" hangingPunct="1">
                  <a:spcAft>
                    <a:spcPct val="70000"/>
                  </a:spcAft>
                  <a:buFontTx/>
                  <a:buChar char="•"/>
                </a:pPr>
                <a:r>
                  <a:rPr lang="en-GB" b="1" dirty="0" err="1" smtClean="0">
                    <a:solidFill>
                      <a:schemeClr val="bg1"/>
                    </a:solidFill>
                  </a:rPr>
                  <a:t>Productos</a:t>
                </a:r>
                <a:r>
                  <a:rPr lang="en-GB" b="1" dirty="0" smtClean="0">
                    <a:solidFill>
                      <a:schemeClr val="bg1"/>
                    </a:solidFill>
                  </a:rPr>
                  <a:t> </a:t>
                </a:r>
                <a:r>
                  <a:rPr lang="en-GB" b="1" dirty="0" err="1" smtClean="0">
                    <a:solidFill>
                      <a:schemeClr val="bg1"/>
                    </a:solidFill>
                  </a:rPr>
                  <a:t>Requeridos</a:t>
                </a:r>
                <a:endParaRPr lang="en-GB" b="1" dirty="0" smtClean="0">
                  <a:solidFill>
                    <a:schemeClr val="bg1"/>
                  </a:solidFill>
                </a:endParaRPr>
              </a:p>
              <a:p>
                <a:pPr marL="261938" indent="-261938" algn="l" eaLnBrk="1" hangingPunct="1">
                  <a:spcAft>
                    <a:spcPct val="70000"/>
                  </a:spcAft>
                  <a:buFontTx/>
                  <a:buChar char="•"/>
                </a:pPr>
                <a:r>
                  <a:rPr lang="en-GB" b="1" dirty="0" err="1" smtClean="0">
                    <a:solidFill>
                      <a:schemeClr val="bg1"/>
                    </a:solidFill>
                  </a:rPr>
                  <a:t>Requerimientos</a:t>
                </a:r>
                <a:r>
                  <a:rPr lang="en-GB" b="1" dirty="0" smtClean="0">
                    <a:solidFill>
                      <a:schemeClr val="bg1"/>
                    </a:solidFill>
                  </a:rPr>
                  <a:t> de </a:t>
                </a:r>
                <a:r>
                  <a:rPr lang="en-GB" b="1" dirty="0" err="1" smtClean="0">
                    <a:solidFill>
                      <a:schemeClr val="bg1"/>
                    </a:solidFill>
                  </a:rPr>
                  <a:t>Calidad</a:t>
                </a:r>
                <a:endParaRPr lang="en-GB" b="1" dirty="0">
                  <a:solidFill>
                    <a:schemeClr val="bg1"/>
                  </a:solidFill>
                </a:endParaRPr>
              </a:p>
              <a:p>
                <a:pPr marL="261938" indent="-261938" algn="l" eaLnBrk="1" hangingPunct="1">
                  <a:spcAft>
                    <a:spcPct val="70000"/>
                  </a:spcAft>
                  <a:buFontTx/>
                  <a:buChar char="•"/>
                </a:pPr>
                <a:r>
                  <a:rPr lang="en-GB" b="1" dirty="0" err="1" smtClean="0">
                    <a:solidFill>
                      <a:schemeClr val="bg1"/>
                    </a:solidFill>
                  </a:rPr>
                  <a:t>Proveedores</a:t>
                </a:r>
                <a:r>
                  <a:rPr lang="en-GB" b="1" dirty="0" smtClean="0">
                    <a:solidFill>
                      <a:schemeClr val="bg1"/>
                    </a:solidFill>
                  </a:rPr>
                  <a:t>/</a:t>
                </a:r>
                <a:r>
                  <a:rPr lang="en-GB" b="1" dirty="0" err="1" smtClean="0">
                    <a:solidFill>
                      <a:schemeClr val="bg1"/>
                    </a:solidFill>
                  </a:rPr>
                  <a:t>Selección</a:t>
                </a:r>
                <a:r>
                  <a:rPr lang="en-GB" b="1" dirty="0" smtClean="0">
                    <a:solidFill>
                      <a:schemeClr val="bg1"/>
                    </a:solidFill>
                  </a:rPr>
                  <a:t> y Control del </a:t>
                </a:r>
                <a:r>
                  <a:rPr lang="en-GB" b="1" dirty="0" err="1" smtClean="0">
                    <a:solidFill>
                      <a:schemeClr val="bg1"/>
                    </a:solidFill>
                  </a:rPr>
                  <a:t>Contratista</a:t>
                </a:r>
                <a:endParaRPr lang="en-GB" b="1" dirty="0">
                  <a:solidFill>
                    <a:schemeClr val="bg1"/>
                  </a:solidFill>
                </a:endParaRPr>
              </a:p>
              <a:p>
                <a:pPr marL="261938" indent="-261938" algn="l" eaLnBrk="1" hangingPunct="1">
                  <a:spcAft>
                    <a:spcPct val="70000"/>
                  </a:spcAft>
                  <a:buFontTx/>
                  <a:buChar char="•"/>
                </a:pPr>
                <a:r>
                  <a:rPr lang="en-GB" b="1" dirty="0" err="1" smtClean="0">
                    <a:solidFill>
                      <a:schemeClr val="bg1"/>
                    </a:solidFill>
                  </a:rPr>
                  <a:t>Requerimientos</a:t>
                </a:r>
                <a:r>
                  <a:rPr lang="en-GB" b="1" dirty="0" smtClean="0">
                    <a:solidFill>
                      <a:schemeClr val="bg1"/>
                    </a:solidFill>
                  </a:rPr>
                  <a:t> de </a:t>
                </a:r>
                <a:r>
                  <a:rPr lang="en-GB" b="1" dirty="0" err="1" smtClean="0">
                    <a:solidFill>
                      <a:schemeClr val="bg1"/>
                    </a:solidFill>
                  </a:rPr>
                  <a:t>Planificación</a:t>
                </a:r>
                <a:r>
                  <a:rPr lang="en-GB" b="1" dirty="0" smtClean="0">
                    <a:solidFill>
                      <a:schemeClr val="bg1"/>
                    </a:solidFill>
                  </a:rPr>
                  <a:t> de la </a:t>
                </a:r>
                <a:r>
                  <a:rPr lang="en-GB" b="1" dirty="0" err="1" smtClean="0">
                    <a:solidFill>
                      <a:schemeClr val="bg1"/>
                    </a:solidFill>
                  </a:rPr>
                  <a:t>Calidad</a:t>
                </a:r>
                <a:endParaRPr lang="en-GB" b="1" dirty="0">
                  <a:solidFill>
                    <a:schemeClr val="bg1"/>
                  </a:solidFill>
                </a:endParaRPr>
              </a:p>
              <a:p>
                <a:pPr marL="261938" indent="-261938" algn="l" eaLnBrk="1" hangingPunct="1">
                  <a:spcAft>
                    <a:spcPct val="70000"/>
                  </a:spcAft>
                  <a:buFontTx/>
                  <a:buChar char="•"/>
                </a:pPr>
                <a:r>
                  <a:rPr lang="en-GB" b="1" dirty="0" err="1" smtClean="0">
                    <a:solidFill>
                      <a:schemeClr val="bg1"/>
                    </a:solidFill>
                  </a:rPr>
                  <a:t>Requerimientos</a:t>
                </a:r>
                <a:r>
                  <a:rPr lang="en-GB" b="1" dirty="0" smtClean="0">
                    <a:solidFill>
                      <a:schemeClr val="bg1"/>
                    </a:solidFill>
                  </a:rPr>
                  <a:t> </a:t>
                </a:r>
                <a:r>
                  <a:rPr lang="en-GB" b="1" dirty="0" err="1" smtClean="0">
                    <a:solidFill>
                      <a:schemeClr val="bg1"/>
                    </a:solidFill>
                  </a:rPr>
                  <a:t>Regulatorios</a:t>
                </a:r>
                <a:endParaRPr lang="en-US" b="1" dirty="0">
                  <a:solidFill>
                    <a:schemeClr val="bg1"/>
                  </a:solidFill>
                </a:endParaRPr>
              </a:p>
            </p:txBody>
          </p:sp>
        </p:grpSp>
        <p:sp>
          <p:nvSpPr>
            <p:cNvPr id="1699845" name="Rectangle 5"/>
            <p:cNvSpPr>
              <a:spLocks noChangeArrowheads="1"/>
            </p:cNvSpPr>
            <p:nvPr/>
          </p:nvSpPr>
          <p:spPr bwMode="auto">
            <a:xfrm>
              <a:off x="1989138" y="1422400"/>
              <a:ext cx="5745530" cy="369332"/>
            </a:xfrm>
            <a:prstGeom prst="rect">
              <a:avLst/>
            </a:prstGeom>
            <a:noFill/>
            <a:ln w="12700" cap="sq">
              <a:noFill/>
              <a:miter lim="800000"/>
              <a:headEnd type="none" w="sm" len="sm"/>
              <a:tailEnd type="none" w="sm" len="sm"/>
            </a:ln>
            <a:effectLst/>
          </p:spPr>
          <p:txBody>
            <a:bodyPr wrap="none">
              <a:spAutoFit/>
            </a:bodyPr>
            <a:lstStyle/>
            <a:p>
              <a:pPr algn="l" eaLnBrk="1" hangingPunct="1">
                <a:spcAft>
                  <a:spcPct val="50000"/>
                </a:spcAft>
              </a:pPr>
              <a:r>
                <a:rPr lang="en-GB" b="1" dirty="0" err="1" smtClean="0"/>
                <a:t>Acquisiciones</a:t>
              </a:r>
              <a:r>
                <a:rPr lang="en-GB" b="1" dirty="0" smtClean="0"/>
                <a:t>, </a:t>
              </a:r>
              <a:r>
                <a:rPr lang="en-GB" b="1" dirty="0" err="1" smtClean="0"/>
                <a:t>Materiales</a:t>
              </a:r>
              <a:r>
                <a:rPr lang="en-GB" b="1" dirty="0" smtClean="0"/>
                <a:t>, Sub </a:t>
              </a:r>
              <a:r>
                <a:rPr lang="en-GB" b="1" dirty="0" err="1" smtClean="0"/>
                <a:t>Contractos</a:t>
              </a:r>
              <a:r>
                <a:rPr lang="en-GB" b="1" dirty="0" smtClean="0"/>
                <a:t> y </a:t>
              </a:r>
              <a:r>
                <a:rPr lang="en-GB" b="1" dirty="0" err="1" smtClean="0"/>
                <a:t>Servicios</a:t>
              </a:r>
              <a:endParaRPr lang="en-GB"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82</a:t>
            </a:fld>
            <a:endParaRPr lang="en-US" dirty="0"/>
          </a:p>
        </p:txBody>
      </p:sp>
    </p:spTree>
    <p:extLst>
      <p:ext uri="{BB962C8B-B14F-4D97-AF65-F5344CB8AC3E}">
        <p14:creationId xmlns:p14="http://schemas.microsoft.com/office/powerpoint/2010/main" xmlns="" val="26525739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a:xfrm>
            <a:off x="228600" y="1"/>
            <a:ext cx="8774723" cy="1108075"/>
          </a:xfrm>
        </p:spPr>
        <p:txBody>
          <a:bodyPr/>
          <a:lstStyle/>
          <a:p>
            <a:r>
              <a:rPr lang="en-GB" dirty="0" err="1" smtClean="0"/>
              <a:t>Proceso</a:t>
            </a:r>
            <a:r>
              <a:rPr lang="en-GB" dirty="0" smtClean="0"/>
              <a:t> de </a:t>
            </a:r>
            <a:r>
              <a:rPr lang="en-GB" dirty="0" err="1" smtClean="0"/>
              <a:t>Selección</a:t>
            </a:r>
            <a:r>
              <a:rPr lang="en-GB" dirty="0" smtClean="0"/>
              <a:t> de </a:t>
            </a:r>
            <a:r>
              <a:rPr lang="en-GB" dirty="0" err="1" smtClean="0"/>
              <a:t>Proveedores</a:t>
            </a:r>
            <a:endParaRPr lang="en-US" dirty="0"/>
          </a:p>
        </p:txBody>
      </p:sp>
      <p:sp>
        <p:nvSpPr>
          <p:cNvPr id="1701891" name="Rectangle 3"/>
          <p:cNvSpPr>
            <a:spLocks noGrp="1" noChangeArrowheads="1"/>
          </p:cNvSpPr>
          <p:nvPr>
            <p:ph type="body" idx="1"/>
          </p:nvPr>
        </p:nvSpPr>
        <p:spPr/>
        <p:txBody>
          <a:bodyPr/>
          <a:lstStyle/>
          <a:p>
            <a:pPr marL="465138" lvl="1">
              <a:lnSpc>
                <a:spcPct val="110000"/>
              </a:lnSpc>
            </a:pPr>
            <a:r>
              <a:rPr lang="en-GB" sz="2200" dirty="0" err="1" smtClean="0">
                <a:solidFill>
                  <a:schemeClr val="accent6">
                    <a:lumMod val="10000"/>
                  </a:schemeClr>
                </a:solidFill>
              </a:rPr>
              <a:t>Definir</a:t>
            </a:r>
            <a:r>
              <a:rPr lang="en-GB" sz="2200" dirty="0" smtClean="0">
                <a:solidFill>
                  <a:schemeClr val="accent6">
                    <a:lumMod val="10000"/>
                  </a:schemeClr>
                </a:solidFill>
              </a:rPr>
              <a:t> la </a:t>
            </a:r>
            <a:r>
              <a:rPr lang="en-GB" sz="2200" dirty="0" err="1" smtClean="0">
                <a:solidFill>
                  <a:schemeClr val="accent6">
                    <a:lumMod val="10000"/>
                  </a:schemeClr>
                </a:solidFill>
              </a:rPr>
              <a:t>Estrategia</a:t>
            </a:r>
            <a:r>
              <a:rPr lang="en-GB" sz="2200" dirty="0" smtClean="0">
                <a:solidFill>
                  <a:schemeClr val="accent6">
                    <a:lumMod val="10000"/>
                  </a:schemeClr>
                </a:solidFill>
              </a:rPr>
              <a:t> y </a:t>
            </a:r>
            <a:r>
              <a:rPr lang="en-GB" sz="2200" dirty="0" err="1" smtClean="0">
                <a:solidFill>
                  <a:schemeClr val="accent6">
                    <a:lumMod val="10000"/>
                  </a:schemeClr>
                </a:solidFill>
              </a:rPr>
              <a:t>Requerimiento</a:t>
            </a:r>
            <a:r>
              <a:rPr lang="en-GB" sz="2200" dirty="0" smtClean="0">
                <a:solidFill>
                  <a:schemeClr val="accent6">
                    <a:lumMod val="10000"/>
                  </a:schemeClr>
                </a:solidFill>
              </a:rPr>
              <a:t> de </a:t>
            </a:r>
            <a:r>
              <a:rPr lang="en-GB" sz="2200" dirty="0" err="1" smtClean="0">
                <a:solidFill>
                  <a:schemeClr val="accent6">
                    <a:lumMod val="10000"/>
                  </a:schemeClr>
                </a:solidFill>
              </a:rPr>
              <a:t>las</a:t>
            </a:r>
            <a:r>
              <a:rPr lang="en-GB" sz="2200" dirty="0" smtClean="0">
                <a:solidFill>
                  <a:schemeClr val="accent6">
                    <a:lumMod val="10000"/>
                  </a:schemeClr>
                </a:solidFill>
              </a:rPr>
              <a:t> </a:t>
            </a:r>
            <a:r>
              <a:rPr lang="en-GB" sz="2200" dirty="0" err="1" smtClean="0">
                <a:solidFill>
                  <a:schemeClr val="accent6">
                    <a:lumMod val="10000"/>
                  </a:schemeClr>
                </a:solidFill>
              </a:rPr>
              <a:t>Adquisiciones</a:t>
            </a:r>
            <a:endParaRPr lang="en-US" sz="2200" dirty="0">
              <a:solidFill>
                <a:schemeClr val="accent6">
                  <a:lumMod val="10000"/>
                </a:schemeClr>
              </a:solidFill>
            </a:endParaRPr>
          </a:p>
          <a:p>
            <a:pPr marL="465138" lvl="1">
              <a:lnSpc>
                <a:spcPct val="110000"/>
              </a:lnSpc>
            </a:pPr>
            <a:r>
              <a:rPr lang="en-GB" sz="2200" dirty="0" err="1" smtClean="0">
                <a:solidFill>
                  <a:schemeClr val="accent6">
                    <a:lumMod val="10000"/>
                  </a:schemeClr>
                </a:solidFill>
              </a:rPr>
              <a:t>Investigar</a:t>
            </a:r>
            <a:r>
              <a:rPr lang="en-GB" sz="2200" dirty="0" smtClean="0">
                <a:solidFill>
                  <a:schemeClr val="accent6">
                    <a:lumMod val="10000"/>
                  </a:schemeClr>
                </a:solidFill>
              </a:rPr>
              <a:t> el </a:t>
            </a:r>
            <a:r>
              <a:rPr lang="en-GB" sz="2200" dirty="0" err="1" smtClean="0">
                <a:solidFill>
                  <a:schemeClr val="accent6">
                    <a:lumMod val="10000"/>
                  </a:schemeClr>
                </a:solidFill>
              </a:rPr>
              <a:t>mercado</a:t>
            </a:r>
            <a:r>
              <a:rPr lang="en-GB" sz="2200" dirty="0" smtClean="0">
                <a:solidFill>
                  <a:schemeClr val="accent6">
                    <a:lumMod val="10000"/>
                  </a:schemeClr>
                </a:solidFill>
              </a:rPr>
              <a:t> e </a:t>
            </a:r>
            <a:r>
              <a:rPr lang="en-GB" sz="2200" dirty="0" err="1" smtClean="0">
                <a:solidFill>
                  <a:schemeClr val="accent6">
                    <a:lumMod val="10000"/>
                  </a:schemeClr>
                </a:solidFill>
              </a:rPr>
              <a:t>Identificar</a:t>
            </a:r>
            <a:r>
              <a:rPr lang="en-GB" sz="2200" dirty="0" smtClean="0">
                <a:solidFill>
                  <a:schemeClr val="accent6">
                    <a:lumMod val="10000"/>
                  </a:schemeClr>
                </a:solidFill>
              </a:rPr>
              <a:t> los </a:t>
            </a:r>
            <a:r>
              <a:rPr lang="en-GB" sz="2200" dirty="0" err="1" smtClean="0">
                <a:solidFill>
                  <a:schemeClr val="accent6">
                    <a:lumMod val="10000"/>
                  </a:schemeClr>
                </a:solidFill>
              </a:rPr>
              <a:t>proveedores</a:t>
            </a:r>
            <a:r>
              <a:rPr lang="en-GB" sz="2200" dirty="0" smtClean="0">
                <a:solidFill>
                  <a:schemeClr val="accent6">
                    <a:lumMod val="10000"/>
                  </a:schemeClr>
                </a:solidFill>
              </a:rPr>
              <a:t> </a:t>
            </a:r>
            <a:r>
              <a:rPr lang="en-GB" sz="2200" dirty="0" err="1" smtClean="0">
                <a:solidFill>
                  <a:schemeClr val="accent6">
                    <a:lumMod val="10000"/>
                  </a:schemeClr>
                </a:solidFill>
              </a:rPr>
              <a:t>potenciales</a:t>
            </a:r>
            <a:endParaRPr lang="en-US" sz="2200" dirty="0">
              <a:solidFill>
                <a:schemeClr val="accent6">
                  <a:lumMod val="10000"/>
                </a:schemeClr>
              </a:solidFill>
            </a:endParaRPr>
          </a:p>
          <a:p>
            <a:pPr marL="465138" lvl="1">
              <a:lnSpc>
                <a:spcPct val="110000"/>
              </a:lnSpc>
            </a:pPr>
            <a:r>
              <a:rPr lang="en-GB" sz="2200" dirty="0" err="1" smtClean="0">
                <a:solidFill>
                  <a:schemeClr val="accent6">
                    <a:lumMod val="10000"/>
                  </a:schemeClr>
                </a:solidFill>
              </a:rPr>
              <a:t>Verificar</a:t>
            </a:r>
            <a:r>
              <a:rPr lang="en-GB" sz="2200" dirty="0" smtClean="0">
                <a:solidFill>
                  <a:schemeClr val="accent6">
                    <a:lumMod val="10000"/>
                  </a:schemeClr>
                </a:solidFill>
              </a:rPr>
              <a:t> </a:t>
            </a:r>
            <a:r>
              <a:rPr lang="en-GB" sz="2200" dirty="0" err="1" smtClean="0">
                <a:solidFill>
                  <a:schemeClr val="accent6">
                    <a:lumMod val="10000"/>
                  </a:schemeClr>
                </a:solidFill>
              </a:rPr>
              <a:t>trazabilidad</a:t>
            </a:r>
            <a:r>
              <a:rPr lang="en-GB" sz="2200" dirty="0" smtClean="0">
                <a:solidFill>
                  <a:schemeClr val="accent6">
                    <a:lumMod val="10000"/>
                  </a:schemeClr>
                </a:solidFill>
              </a:rPr>
              <a:t> </a:t>
            </a:r>
            <a:r>
              <a:rPr lang="en-GB" sz="2200" dirty="0" err="1" smtClean="0">
                <a:solidFill>
                  <a:schemeClr val="accent6">
                    <a:lumMod val="10000"/>
                  </a:schemeClr>
                </a:solidFill>
              </a:rPr>
              <a:t>registro</a:t>
            </a:r>
            <a:r>
              <a:rPr lang="en-GB" sz="2200" dirty="0" smtClean="0">
                <a:solidFill>
                  <a:schemeClr val="accent6">
                    <a:lumMod val="10000"/>
                  </a:schemeClr>
                </a:solidFill>
              </a:rPr>
              <a:t>/</a:t>
            </a:r>
            <a:r>
              <a:rPr lang="en-GB" sz="2200" dirty="0" err="1" smtClean="0">
                <a:solidFill>
                  <a:schemeClr val="accent6">
                    <a:lumMod val="10000"/>
                  </a:schemeClr>
                </a:solidFill>
              </a:rPr>
              <a:t>capacidad</a:t>
            </a:r>
            <a:r>
              <a:rPr lang="en-GB" sz="2200" dirty="0" smtClean="0">
                <a:solidFill>
                  <a:schemeClr val="accent6">
                    <a:lumMod val="10000"/>
                  </a:schemeClr>
                </a:solidFill>
              </a:rPr>
              <a:t> y </a:t>
            </a:r>
            <a:r>
              <a:rPr lang="en-GB" sz="2200" dirty="0" err="1" smtClean="0">
                <a:solidFill>
                  <a:schemeClr val="accent6">
                    <a:lumMod val="10000"/>
                  </a:schemeClr>
                </a:solidFill>
              </a:rPr>
              <a:t>preselección</a:t>
            </a:r>
            <a:endParaRPr lang="en-GB" sz="2200" dirty="0" smtClean="0">
              <a:solidFill>
                <a:schemeClr val="accent6">
                  <a:lumMod val="10000"/>
                </a:schemeClr>
              </a:solidFill>
            </a:endParaRPr>
          </a:p>
          <a:p>
            <a:pPr marL="465138" lvl="1">
              <a:lnSpc>
                <a:spcPct val="110000"/>
              </a:lnSpc>
            </a:pPr>
            <a:r>
              <a:rPr lang="en-GB" sz="2200" dirty="0" err="1" smtClean="0">
                <a:solidFill>
                  <a:schemeClr val="accent6">
                    <a:lumMod val="10000"/>
                  </a:schemeClr>
                </a:solidFill>
              </a:rPr>
              <a:t>Invitar</a:t>
            </a:r>
            <a:r>
              <a:rPr lang="en-GB" sz="2200" dirty="0" smtClean="0">
                <a:solidFill>
                  <a:schemeClr val="accent6">
                    <a:lumMod val="10000"/>
                  </a:schemeClr>
                </a:solidFill>
              </a:rPr>
              <a:t> a </a:t>
            </a:r>
            <a:r>
              <a:rPr lang="en-GB" sz="2200" dirty="0" err="1" smtClean="0">
                <a:solidFill>
                  <a:schemeClr val="accent6">
                    <a:lumMod val="10000"/>
                  </a:schemeClr>
                </a:solidFill>
              </a:rPr>
              <a:t>Ofertas</a:t>
            </a:r>
            <a:endParaRPr lang="en-US" sz="2200" dirty="0" smtClean="0">
              <a:solidFill>
                <a:schemeClr val="accent6">
                  <a:lumMod val="10000"/>
                </a:schemeClr>
              </a:solidFill>
            </a:endParaRPr>
          </a:p>
          <a:p>
            <a:pPr marL="465138" lvl="1">
              <a:lnSpc>
                <a:spcPct val="110000"/>
              </a:lnSpc>
            </a:pPr>
            <a:r>
              <a:rPr lang="en-GB" sz="2200" dirty="0" err="1" smtClean="0">
                <a:solidFill>
                  <a:schemeClr val="accent6">
                    <a:lumMod val="10000"/>
                  </a:schemeClr>
                </a:solidFill>
              </a:rPr>
              <a:t>Evaluar</a:t>
            </a:r>
            <a:r>
              <a:rPr lang="en-GB" sz="2200" dirty="0" smtClean="0">
                <a:solidFill>
                  <a:schemeClr val="accent6">
                    <a:lumMod val="10000"/>
                  </a:schemeClr>
                </a:solidFill>
              </a:rPr>
              <a:t> </a:t>
            </a:r>
            <a:r>
              <a:rPr lang="en-GB" sz="2200" dirty="0" err="1" smtClean="0">
                <a:solidFill>
                  <a:schemeClr val="accent6">
                    <a:lumMod val="10000"/>
                  </a:schemeClr>
                </a:solidFill>
              </a:rPr>
              <a:t>las</a:t>
            </a:r>
            <a:r>
              <a:rPr lang="en-GB" sz="2200" dirty="0" smtClean="0">
                <a:solidFill>
                  <a:schemeClr val="accent6">
                    <a:lumMod val="10000"/>
                  </a:schemeClr>
                </a:solidFill>
              </a:rPr>
              <a:t> </a:t>
            </a:r>
            <a:r>
              <a:rPr lang="en-GB" sz="2200" dirty="0" err="1" smtClean="0">
                <a:solidFill>
                  <a:schemeClr val="accent6">
                    <a:lumMod val="10000"/>
                  </a:schemeClr>
                </a:solidFill>
              </a:rPr>
              <a:t>Ofertas</a:t>
            </a:r>
            <a:endParaRPr lang="en-GB" sz="2200" dirty="0" smtClean="0">
              <a:solidFill>
                <a:schemeClr val="accent6">
                  <a:lumMod val="10000"/>
                </a:schemeClr>
              </a:solidFill>
            </a:endParaRPr>
          </a:p>
          <a:p>
            <a:pPr marL="465138" lvl="1">
              <a:lnSpc>
                <a:spcPct val="110000"/>
              </a:lnSpc>
            </a:pPr>
            <a:r>
              <a:rPr lang="en-GB" sz="2200" dirty="0" err="1" smtClean="0">
                <a:solidFill>
                  <a:schemeClr val="accent6">
                    <a:lumMod val="10000"/>
                  </a:schemeClr>
                </a:solidFill>
              </a:rPr>
              <a:t>Seleccionar</a:t>
            </a:r>
            <a:r>
              <a:rPr lang="en-GB" sz="2200" dirty="0" smtClean="0">
                <a:solidFill>
                  <a:schemeClr val="accent6">
                    <a:lumMod val="10000"/>
                  </a:schemeClr>
                </a:solidFill>
              </a:rPr>
              <a:t> </a:t>
            </a:r>
            <a:r>
              <a:rPr lang="en-GB" sz="2200" dirty="0" err="1" smtClean="0">
                <a:solidFill>
                  <a:schemeClr val="accent6">
                    <a:lumMod val="10000"/>
                  </a:schemeClr>
                </a:solidFill>
              </a:rPr>
              <a:t>Proveedores</a:t>
            </a:r>
            <a:r>
              <a:rPr lang="en-GB" sz="2200" dirty="0" smtClean="0">
                <a:solidFill>
                  <a:schemeClr val="accent6">
                    <a:lumMod val="10000"/>
                  </a:schemeClr>
                </a:solidFill>
              </a:rPr>
              <a:t> y </a:t>
            </a:r>
            <a:r>
              <a:rPr lang="en-GB" sz="2200" dirty="0" err="1" smtClean="0">
                <a:solidFill>
                  <a:schemeClr val="accent6">
                    <a:lumMod val="10000"/>
                  </a:schemeClr>
                </a:solidFill>
              </a:rPr>
              <a:t>Negociar</a:t>
            </a:r>
            <a:r>
              <a:rPr lang="en-GB" sz="2200" dirty="0" smtClean="0">
                <a:solidFill>
                  <a:schemeClr val="accent6">
                    <a:lumMod val="10000"/>
                  </a:schemeClr>
                </a:solidFill>
              </a:rPr>
              <a:t> </a:t>
            </a:r>
            <a:r>
              <a:rPr lang="en-GB" sz="2200" dirty="0" err="1" smtClean="0">
                <a:solidFill>
                  <a:schemeClr val="accent6">
                    <a:lumMod val="10000"/>
                  </a:schemeClr>
                </a:solidFill>
              </a:rPr>
              <a:t>Términos</a:t>
            </a:r>
            <a:r>
              <a:rPr lang="en-GB" sz="2200" dirty="0" smtClean="0">
                <a:solidFill>
                  <a:schemeClr val="accent6">
                    <a:lumMod val="10000"/>
                  </a:schemeClr>
                </a:solidFill>
              </a:rPr>
              <a:t> </a:t>
            </a:r>
            <a:r>
              <a:rPr lang="en-GB" sz="2200" dirty="0" err="1" smtClean="0">
                <a:solidFill>
                  <a:schemeClr val="accent6">
                    <a:lumMod val="10000"/>
                  </a:schemeClr>
                </a:solidFill>
              </a:rPr>
              <a:t>Contractuales</a:t>
            </a:r>
            <a:r>
              <a:rPr lang="en-GB" sz="2200" dirty="0" smtClean="0">
                <a:solidFill>
                  <a:schemeClr val="accent6">
                    <a:lumMod val="10000"/>
                  </a:schemeClr>
                </a:solidFill>
              </a:rPr>
              <a:t> </a:t>
            </a:r>
            <a:endParaRPr lang="en-US" sz="2200" dirty="0">
              <a:solidFill>
                <a:schemeClr val="accent6">
                  <a:lumMod val="10000"/>
                </a:schemeClr>
              </a:solidFill>
            </a:endParaRPr>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83</a:t>
            </a:fld>
            <a:endParaRPr lang="en-US" dirty="0"/>
          </a:p>
        </p:txBody>
      </p:sp>
    </p:spTree>
    <p:extLst>
      <p:ext uri="{BB962C8B-B14F-4D97-AF65-F5344CB8AC3E}">
        <p14:creationId xmlns:p14="http://schemas.microsoft.com/office/powerpoint/2010/main" xmlns="" val="91983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01891">
                                            <p:txEl>
                                              <p:pRg st="0" end="0"/>
                                            </p:txEl>
                                          </p:spTgt>
                                        </p:tgtEl>
                                        <p:attrNameLst>
                                          <p:attrName>style.visibility</p:attrName>
                                        </p:attrNameLst>
                                      </p:cBhvr>
                                      <p:to>
                                        <p:strVal val="visible"/>
                                      </p:to>
                                    </p:set>
                                    <p:animEffect transition="in" filter="wipe(left)">
                                      <p:cBhvr>
                                        <p:cTn id="7" dur="500"/>
                                        <p:tgtEl>
                                          <p:spTgt spid="1701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01891">
                                            <p:txEl>
                                              <p:pRg st="1" end="1"/>
                                            </p:txEl>
                                          </p:spTgt>
                                        </p:tgtEl>
                                        <p:attrNameLst>
                                          <p:attrName>style.visibility</p:attrName>
                                        </p:attrNameLst>
                                      </p:cBhvr>
                                      <p:to>
                                        <p:strVal val="visible"/>
                                      </p:to>
                                    </p:set>
                                    <p:animEffect transition="in" filter="wipe(left)">
                                      <p:cBhvr>
                                        <p:cTn id="12" dur="500"/>
                                        <p:tgtEl>
                                          <p:spTgt spid="1701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01891">
                                            <p:txEl>
                                              <p:pRg st="2" end="2"/>
                                            </p:txEl>
                                          </p:spTgt>
                                        </p:tgtEl>
                                        <p:attrNameLst>
                                          <p:attrName>style.visibility</p:attrName>
                                        </p:attrNameLst>
                                      </p:cBhvr>
                                      <p:to>
                                        <p:strVal val="visible"/>
                                      </p:to>
                                    </p:set>
                                    <p:animEffect transition="in" filter="wipe(left)">
                                      <p:cBhvr>
                                        <p:cTn id="17" dur="500"/>
                                        <p:tgtEl>
                                          <p:spTgt spid="1701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01891">
                                            <p:txEl>
                                              <p:pRg st="3" end="3"/>
                                            </p:txEl>
                                          </p:spTgt>
                                        </p:tgtEl>
                                        <p:attrNameLst>
                                          <p:attrName>style.visibility</p:attrName>
                                        </p:attrNameLst>
                                      </p:cBhvr>
                                      <p:to>
                                        <p:strVal val="visible"/>
                                      </p:to>
                                    </p:set>
                                    <p:animEffect transition="in" filter="wipe(left)">
                                      <p:cBhvr>
                                        <p:cTn id="22" dur="500"/>
                                        <p:tgtEl>
                                          <p:spTgt spid="1701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01891">
                                            <p:txEl>
                                              <p:pRg st="4" end="4"/>
                                            </p:txEl>
                                          </p:spTgt>
                                        </p:tgtEl>
                                        <p:attrNameLst>
                                          <p:attrName>style.visibility</p:attrName>
                                        </p:attrNameLst>
                                      </p:cBhvr>
                                      <p:to>
                                        <p:strVal val="visible"/>
                                      </p:to>
                                    </p:set>
                                    <p:animEffect transition="in" filter="wipe(left)">
                                      <p:cBhvr>
                                        <p:cTn id="27" dur="500"/>
                                        <p:tgtEl>
                                          <p:spTgt spid="1701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01891">
                                            <p:txEl>
                                              <p:pRg st="5" end="5"/>
                                            </p:txEl>
                                          </p:spTgt>
                                        </p:tgtEl>
                                        <p:attrNameLst>
                                          <p:attrName>style.visibility</p:attrName>
                                        </p:attrNameLst>
                                      </p:cBhvr>
                                      <p:to>
                                        <p:strVal val="visible"/>
                                      </p:to>
                                    </p:set>
                                    <p:animEffect transition="in" filter="wipe(left)">
                                      <p:cBhvr>
                                        <p:cTn id="32" dur="500"/>
                                        <p:tgtEl>
                                          <p:spTgt spid="1701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891" grpId="0" build="p" bldLvl="2"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Grp="1" noChangeArrowheads="1"/>
          </p:cNvSpPr>
          <p:nvPr>
            <p:ph type="title" sz="quarter" idx="4294967295"/>
          </p:nvPr>
        </p:nvSpPr>
        <p:spPr>
          <a:xfrm>
            <a:off x="609600" y="1"/>
            <a:ext cx="8400425" cy="870857"/>
          </a:xfrm>
        </p:spPr>
        <p:txBody>
          <a:bodyPr/>
          <a:lstStyle/>
          <a:p>
            <a:r>
              <a:rPr lang="en-US" dirty="0" err="1" smtClean="0"/>
              <a:t>Criterios</a:t>
            </a:r>
            <a:r>
              <a:rPr lang="en-US" dirty="0" smtClean="0"/>
              <a:t> de </a:t>
            </a:r>
            <a:r>
              <a:rPr lang="en-US" dirty="0" err="1" smtClean="0"/>
              <a:t>Evaluación</a:t>
            </a:r>
            <a:r>
              <a:rPr lang="en-US" dirty="0" smtClean="0"/>
              <a:t> y </a:t>
            </a:r>
            <a:r>
              <a:rPr lang="en-US" dirty="0" err="1" smtClean="0"/>
              <a:t>Selección</a:t>
            </a:r>
            <a:endParaRPr lang="en-US" dirty="0"/>
          </a:p>
        </p:txBody>
      </p:sp>
      <p:sp>
        <p:nvSpPr>
          <p:cNvPr id="1703940" name="Text Box 4"/>
          <p:cNvSpPr txBox="1">
            <a:spLocks noChangeArrowheads="1"/>
          </p:cNvSpPr>
          <p:nvPr/>
        </p:nvSpPr>
        <p:spPr bwMode="auto">
          <a:xfrm>
            <a:off x="4339743" y="1978406"/>
            <a:ext cx="3870547" cy="3293209"/>
          </a:xfrm>
          <a:prstGeom prst="rect">
            <a:avLst/>
          </a:prstGeom>
          <a:noFill/>
          <a:ln w="12700" algn="ctr">
            <a:noFill/>
            <a:miter lim="800000"/>
            <a:headEnd/>
            <a:tailEnd/>
          </a:ln>
          <a:effectLst/>
        </p:spPr>
        <p:txBody>
          <a:bodyPr wrap="none">
            <a:spAutoFit/>
          </a:bodyPr>
          <a:lstStyle/>
          <a:p>
            <a:pPr marL="266700" indent="-266700" algn="l" eaLnBrk="1" hangingPunct="1">
              <a:spcAft>
                <a:spcPct val="50000"/>
              </a:spcAft>
              <a:buFontTx/>
              <a:buChar char="•"/>
            </a:pPr>
            <a:r>
              <a:rPr lang="en-GB" sz="1600" b="1" dirty="0" err="1" smtClean="0"/>
              <a:t>Precio</a:t>
            </a:r>
            <a:endParaRPr lang="en-GB" sz="1600" b="1" dirty="0"/>
          </a:p>
          <a:p>
            <a:pPr marL="266700" indent="-266700" algn="l" eaLnBrk="1" hangingPunct="1">
              <a:spcAft>
                <a:spcPct val="50000"/>
              </a:spcAft>
              <a:buFontTx/>
              <a:buChar char="•"/>
            </a:pPr>
            <a:r>
              <a:rPr lang="en-GB" sz="1600" b="1" dirty="0" err="1" smtClean="0"/>
              <a:t>Calidad</a:t>
            </a:r>
            <a:endParaRPr lang="en-GB" sz="1600" b="1" dirty="0"/>
          </a:p>
          <a:p>
            <a:pPr marL="266700" indent="-266700" algn="l" eaLnBrk="1" hangingPunct="1">
              <a:spcAft>
                <a:spcPct val="50000"/>
              </a:spcAft>
              <a:buFontTx/>
              <a:buChar char="•"/>
            </a:pPr>
            <a:r>
              <a:rPr lang="en-GB" sz="1600" b="1" dirty="0" err="1" smtClean="0"/>
              <a:t>Fechas</a:t>
            </a:r>
            <a:r>
              <a:rPr lang="en-GB" sz="1600" b="1" dirty="0" smtClean="0"/>
              <a:t> de </a:t>
            </a:r>
            <a:r>
              <a:rPr lang="en-GB" sz="1600" b="1" dirty="0" err="1" smtClean="0"/>
              <a:t>Entrega</a:t>
            </a:r>
            <a:r>
              <a:rPr lang="en-GB" sz="1600" b="1" dirty="0" smtClean="0"/>
              <a:t> - </a:t>
            </a:r>
            <a:r>
              <a:rPr lang="en-GB" sz="1600" b="1" dirty="0" err="1" smtClean="0"/>
              <a:t>Cronogramas</a:t>
            </a:r>
            <a:endParaRPr lang="en-GB" sz="1600" b="1" dirty="0"/>
          </a:p>
          <a:p>
            <a:pPr marL="266700" indent="-266700" algn="l" eaLnBrk="1" hangingPunct="1">
              <a:spcAft>
                <a:spcPct val="50000"/>
              </a:spcAft>
              <a:buFontTx/>
              <a:buChar char="•"/>
            </a:pPr>
            <a:r>
              <a:rPr lang="en-GB" sz="1600" b="1" dirty="0" err="1" smtClean="0"/>
              <a:t>Términos</a:t>
            </a:r>
            <a:r>
              <a:rPr lang="en-GB" sz="1600" b="1" dirty="0" smtClean="0"/>
              <a:t> </a:t>
            </a:r>
            <a:r>
              <a:rPr lang="en-GB" sz="1600" b="1" dirty="0" err="1" smtClean="0"/>
              <a:t>Contractuales</a:t>
            </a:r>
            <a:r>
              <a:rPr lang="en-GB" sz="1600" b="1" dirty="0" smtClean="0"/>
              <a:t> </a:t>
            </a:r>
            <a:r>
              <a:rPr lang="en-GB" sz="1600" b="1" dirty="0"/>
              <a:t>– </a:t>
            </a:r>
            <a:r>
              <a:rPr lang="en-GB" sz="1600" b="1" dirty="0" err="1" smtClean="0"/>
              <a:t>Garantías</a:t>
            </a:r>
            <a:r>
              <a:rPr lang="en-GB" sz="1600" b="1" dirty="0" smtClean="0"/>
              <a:t>, </a:t>
            </a:r>
            <a:r>
              <a:rPr lang="en-GB" sz="1600" b="1" dirty="0"/>
              <a:t>etc.</a:t>
            </a:r>
          </a:p>
          <a:p>
            <a:pPr marL="266700" indent="-266700" algn="l" eaLnBrk="1" hangingPunct="1">
              <a:spcAft>
                <a:spcPct val="50000"/>
              </a:spcAft>
              <a:buFontTx/>
              <a:buChar char="•"/>
            </a:pPr>
            <a:r>
              <a:rPr lang="en-GB" sz="1600" b="1" dirty="0" err="1" smtClean="0"/>
              <a:t>Costos</a:t>
            </a:r>
            <a:r>
              <a:rPr lang="en-GB" sz="1600" b="1" dirty="0" smtClean="0"/>
              <a:t> de </a:t>
            </a:r>
            <a:r>
              <a:rPr lang="en-GB" sz="1600" b="1" dirty="0" err="1" smtClean="0"/>
              <a:t>Soporte</a:t>
            </a:r>
            <a:r>
              <a:rPr lang="en-GB" sz="1600" b="1" dirty="0" smtClean="0"/>
              <a:t>/</a:t>
            </a:r>
            <a:r>
              <a:rPr lang="en-GB" sz="1600" b="1" dirty="0" err="1" smtClean="0"/>
              <a:t>Mantenimiento</a:t>
            </a:r>
            <a:endParaRPr lang="en-GB" sz="1600" b="1" dirty="0"/>
          </a:p>
          <a:p>
            <a:pPr marL="266700" indent="-266700" algn="l" eaLnBrk="1" hangingPunct="1">
              <a:spcAft>
                <a:spcPct val="50000"/>
              </a:spcAft>
              <a:buFontTx/>
              <a:buChar char="•"/>
            </a:pPr>
            <a:r>
              <a:rPr lang="en-GB" sz="1600" b="1" dirty="0" err="1" smtClean="0"/>
              <a:t>Gestión</a:t>
            </a:r>
            <a:r>
              <a:rPr lang="en-GB" sz="1600" b="1" dirty="0" smtClean="0"/>
              <a:t> de </a:t>
            </a:r>
            <a:r>
              <a:rPr lang="en-GB" sz="1600" b="1" dirty="0" err="1" smtClean="0"/>
              <a:t>Riesgos</a:t>
            </a:r>
            <a:endParaRPr lang="en-GB" sz="1600" b="1" dirty="0"/>
          </a:p>
          <a:p>
            <a:pPr marL="266700" indent="-266700" algn="l" eaLnBrk="1" hangingPunct="1">
              <a:spcAft>
                <a:spcPct val="50000"/>
              </a:spcAft>
              <a:buFontTx/>
              <a:buChar char="•"/>
            </a:pPr>
            <a:r>
              <a:rPr lang="en-GB" sz="1600" b="1" dirty="0" err="1" smtClean="0"/>
              <a:t>Gestión</a:t>
            </a:r>
            <a:r>
              <a:rPr lang="en-GB" sz="1600" b="1" dirty="0" smtClean="0"/>
              <a:t> de </a:t>
            </a:r>
            <a:r>
              <a:rPr lang="en-GB" sz="1600" b="1" dirty="0" err="1" smtClean="0"/>
              <a:t>Calidad</a:t>
            </a:r>
            <a:endParaRPr lang="en-GB" sz="1600" b="1" dirty="0"/>
          </a:p>
          <a:p>
            <a:pPr marL="266700" indent="-266700" algn="l" eaLnBrk="1" hangingPunct="1">
              <a:spcAft>
                <a:spcPct val="50000"/>
              </a:spcAft>
              <a:buFontTx/>
              <a:buChar char="•"/>
            </a:pPr>
            <a:r>
              <a:rPr lang="en-GB" sz="1600" b="1" dirty="0" err="1" smtClean="0"/>
              <a:t>Capacidad</a:t>
            </a:r>
            <a:r>
              <a:rPr lang="en-GB" sz="1600" b="1" dirty="0" smtClean="0"/>
              <a:t> de </a:t>
            </a:r>
            <a:r>
              <a:rPr lang="en-GB" sz="1600" b="1" dirty="0" err="1" smtClean="0"/>
              <a:t>Respuesta</a:t>
            </a:r>
            <a:r>
              <a:rPr lang="en-GB" sz="1600" b="1" dirty="0" smtClean="0"/>
              <a:t> a los</a:t>
            </a:r>
          </a:p>
          <a:p>
            <a:pPr marL="266700" indent="-266700" algn="l" eaLnBrk="1" hangingPunct="1">
              <a:spcAft>
                <a:spcPct val="50000"/>
              </a:spcAft>
              <a:buFontTx/>
              <a:buChar char="•"/>
            </a:pPr>
            <a:r>
              <a:rPr lang="en-GB" sz="1600" b="1" dirty="0" smtClean="0">
                <a:solidFill>
                  <a:srgbClr val="1D6D47"/>
                </a:solidFill>
              </a:rPr>
              <a:t>Factor de </a:t>
            </a:r>
            <a:r>
              <a:rPr lang="en-GB" sz="1600" b="1" dirty="0" err="1" smtClean="0">
                <a:solidFill>
                  <a:srgbClr val="1D6D47"/>
                </a:solidFill>
              </a:rPr>
              <a:t>Sostenibilidad</a:t>
            </a:r>
            <a:r>
              <a:rPr lang="en-GB" sz="1600" b="1" dirty="0" smtClean="0">
                <a:solidFill>
                  <a:srgbClr val="1D6D47"/>
                </a:solidFill>
              </a:rPr>
              <a:t>*</a:t>
            </a:r>
            <a:endParaRPr lang="en-US" sz="1600" b="1" dirty="0">
              <a:solidFill>
                <a:srgbClr val="1D6D47"/>
              </a:solidFill>
            </a:endParaRPr>
          </a:p>
        </p:txBody>
      </p:sp>
      <p:pic>
        <p:nvPicPr>
          <p:cNvPr id="1900546" name="Picture 2" descr="C:\Users\Joel\AppData\Local\Microsoft\Windows\Temporary Internet Files\Content.IE5\HZXSKWCP\MC900432663[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3675" y="1705881"/>
            <a:ext cx="3121688" cy="338182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84</a:t>
            </a:fld>
            <a:endParaRPr lang="en-US" dirty="0"/>
          </a:p>
        </p:txBody>
      </p:sp>
    </p:spTree>
    <p:extLst>
      <p:ext uri="{BB962C8B-B14F-4D97-AF65-F5344CB8AC3E}">
        <p14:creationId xmlns:p14="http://schemas.microsoft.com/office/powerpoint/2010/main" xmlns="" val="7989248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49" y="1268762"/>
            <a:ext cx="9036496" cy="143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7784" y="2852936"/>
            <a:ext cx="3612972" cy="3302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73886" y="4343400"/>
            <a:ext cx="1776910" cy="1603946"/>
          </a:xfrm>
          <a:prstGeom prst="rect">
            <a:avLst/>
          </a:prstGeom>
        </p:spPr>
      </p:pic>
      <p:sp>
        <p:nvSpPr>
          <p:cNvPr id="2" name="Title 1"/>
          <p:cNvSpPr>
            <a:spLocks noGrp="1"/>
          </p:cNvSpPr>
          <p:nvPr>
            <p:ph type="title" idx="4294967295"/>
          </p:nvPr>
        </p:nvSpPr>
        <p:spPr/>
        <p:txBody>
          <a:bodyPr/>
          <a:lstStyle/>
          <a:p>
            <a:r>
              <a:rPr lang="en-US" dirty="0" err="1" smtClean="0"/>
              <a:t>Tablero</a:t>
            </a:r>
            <a:r>
              <a:rPr lang="en-US" dirty="0" smtClean="0"/>
              <a:t> de </a:t>
            </a:r>
            <a:r>
              <a:rPr lang="en-US" dirty="0" err="1" smtClean="0"/>
              <a:t>Comando</a:t>
            </a:r>
            <a:r>
              <a:rPr lang="en-US" dirty="0" smtClean="0"/>
              <a:t> de </a:t>
            </a:r>
            <a:r>
              <a:rPr lang="en-US" dirty="0" err="1" smtClean="0"/>
              <a:t>Vendedores</a:t>
            </a:r>
            <a:r>
              <a:rPr lang="en-US" dirty="0" smtClean="0"/>
              <a:t> Verdes</a:t>
            </a:r>
            <a:endParaRPr lang="en-US" dirty="0"/>
          </a:p>
        </p:txBody>
      </p:sp>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85</a:t>
            </a:fld>
            <a:endParaRPr lang="en-US" dirty="0"/>
          </a:p>
        </p:txBody>
      </p:sp>
    </p:spTree>
    <p:extLst>
      <p:ext uri="{BB962C8B-B14F-4D97-AF65-F5344CB8AC3E}">
        <p14:creationId xmlns:p14="http://schemas.microsoft.com/office/powerpoint/2010/main" xmlns="" val="38383068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Rectangle 2"/>
          <p:cNvSpPr>
            <a:spLocks noGrp="1" noChangeArrowheads="1"/>
          </p:cNvSpPr>
          <p:nvPr>
            <p:ph type="title"/>
          </p:nvPr>
        </p:nvSpPr>
        <p:spPr/>
        <p:txBody>
          <a:bodyPr/>
          <a:lstStyle/>
          <a:p>
            <a:r>
              <a:rPr lang="en-GB" dirty="0" err="1" smtClean="0"/>
              <a:t>Relaciones</a:t>
            </a:r>
            <a:r>
              <a:rPr lang="en-GB" dirty="0" smtClean="0"/>
              <a:t> </a:t>
            </a:r>
            <a:r>
              <a:rPr lang="en-GB" dirty="0" err="1" smtClean="0"/>
              <a:t>Contractuales</a:t>
            </a:r>
            <a:endParaRPr lang="en-US" dirty="0"/>
          </a:p>
        </p:txBody>
      </p:sp>
      <p:grpSp>
        <p:nvGrpSpPr>
          <p:cNvPr id="14" name="Group 13"/>
          <p:cNvGrpSpPr/>
          <p:nvPr/>
        </p:nvGrpSpPr>
        <p:grpSpPr>
          <a:xfrm>
            <a:off x="838200" y="838200"/>
            <a:ext cx="8077200" cy="5139856"/>
            <a:chOff x="1787008" y="1259112"/>
            <a:chExt cx="7977474" cy="4602832"/>
          </a:xfrm>
        </p:grpSpPr>
        <p:sp>
          <p:nvSpPr>
            <p:cNvPr id="1705987" name="AutoShape 3"/>
            <p:cNvSpPr>
              <a:spLocks noChangeArrowheads="1"/>
            </p:cNvSpPr>
            <p:nvPr/>
          </p:nvSpPr>
          <p:spPr bwMode="auto">
            <a:xfrm>
              <a:off x="2012787" y="2140844"/>
              <a:ext cx="4494378" cy="372110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1" hangingPunct="1"/>
              <a:endParaRPr lang="en-US" b="1" dirty="0"/>
            </a:p>
          </p:txBody>
        </p:sp>
        <p:sp>
          <p:nvSpPr>
            <p:cNvPr id="1705988" name="Text Box 4"/>
            <p:cNvSpPr txBox="1">
              <a:spLocks noChangeArrowheads="1"/>
            </p:cNvSpPr>
            <p:nvPr/>
          </p:nvSpPr>
          <p:spPr bwMode="auto">
            <a:xfrm>
              <a:off x="3030999" y="1749880"/>
              <a:ext cx="1401458" cy="330743"/>
            </a:xfrm>
            <a:prstGeom prst="rect">
              <a:avLst/>
            </a:prstGeom>
            <a:noFill/>
            <a:ln w="12700" algn="ctr">
              <a:noFill/>
              <a:miter lim="800000"/>
              <a:headEnd/>
              <a:tailEnd/>
            </a:ln>
            <a:effectLst/>
          </p:spPr>
          <p:txBody>
            <a:bodyPr wrap="none">
              <a:spAutoFit/>
            </a:bodyPr>
            <a:lstStyle/>
            <a:p>
              <a:pPr algn="l" eaLnBrk="1" hangingPunct="1"/>
              <a:r>
                <a:rPr lang="en-GB" b="1" dirty="0" err="1" smtClean="0"/>
                <a:t>Organización</a:t>
              </a:r>
              <a:endParaRPr lang="en-US" b="1" dirty="0"/>
            </a:p>
          </p:txBody>
        </p:sp>
        <p:sp>
          <p:nvSpPr>
            <p:cNvPr id="1705989" name="Oval 5"/>
            <p:cNvSpPr>
              <a:spLocks noChangeArrowheads="1"/>
            </p:cNvSpPr>
            <p:nvPr/>
          </p:nvSpPr>
          <p:spPr bwMode="auto">
            <a:xfrm>
              <a:off x="2998788" y="3606800"/>
              <a:ext cx="2820987" cy="9144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r>
                <a:rPr lang="en-GB" b="1" dirty="0" smtClean="0"/>
                <a:t>      El </a:t>
              </a:r>
              <a:r>
                <a:rPr lang="en-GB" b="1" dirty="0" err="1" smtClean="0"/>
                <a:t>Proyecto</a:t>
              </a:r>
              <a:endParaRPr lang="en-US" b="1" dirty="0"/>
            </a:p>
          </p:txBody>
        </p:sp>
        <p:sp>
          <p:nvSpPr>
            <p:cNvPr id="1705990" name="Text Box 6"/>
            <p:cNvSpPr txBox="1">
              <a:spLocks noChangeArrowheads="1"/>
            </p:cNvSpPr>
            <p:nvPr/>
          </p:nvSpPr>
          <p:spPr bwMode="auto">
            <a:xfrm>
              <a:off x="6995882" y="2132690"/>
              <a:ext cx="2768600" cy="1074916"/>
            </a:xfrm>
            <a:prstGeom prst="rect">
              <a:avLst/>
            </a:prstGeom>
            <a:noFill/>
            <a:ln w="12700" algn="ctr">
              <a:noFill/>
              <a:miter lim="800000"/>
              <a:headEnd/>
              <a:tailEnd/>
            </a:ln>
            <a:effectLst/>
          </p:spPr>
          <p:txBody>
            <a:bodyPr>
              <a:spAutoFit/>
            </a:bodyPr>
            <a:lstStyle/>
            <a:p>
              <a:pPr algn="l" eaLnBrk="1" hangingPunct="1"/>
              <a:r>
                <a:rPr lang="en-GB" b="1" dirty="0" err="1" smtClean="0"/>
                <a:t>Partes</a:t>
              </a:r>
              <a:r>
                <a:rPr lang="en-GB" b="1" dirty="0" smtClean="0"/>
                <a:t> </a:t>
              </a:r>
              <a:r>
                <a:rPr lang="en-GB" b="1" dirty="0" err="1" smtClean="0"/>
                <a:t>externas</a:t>
              </a:r>
              <a:r>
                <a:rPr lang="en-GB" b="1" dirty="0" smtClean="0"/>
                <a:t> a la </a:t>
              </a:r>
              <a:r>
                <a:rPr lang="en-GB" b="1" dirty="0" err="1" smtClean="0"/>
                <a:t>Organización</a:t>
              </a:r>
              <a:r>
                <a:rPr lang="en-GB" b="1" dirty="0" smtClean="0"/>
                <a:t> </a:t>
              </a:r>
              <a:r>
                <a:rPr lang="en-GB" dirty="0" err="1" smtClean="0"/>
                <a:t>quién</a:t>
              </a:r>
              <a:r>
                <a:rPr lang="en-GB" dirty="0" smtClean="0"/>
                <a:t> </a:t>
              </a:r>
              <a:r>
                <a:rPr lang="en-GB" dirty="0" err="1" smtClean="0"/>
                <a:t>contribuye</a:t>
              </a:r>
              <a:r>
                <a:rPr lang="en-GB" dirty="0" smtClean="0"/>
                <a:t> al </a:t>
              </a:r>
              <a:r>
                <a:rPr lang="en-GB" dirty="0" err="1" smtClean="0"/>
                <a:t>proyecto</a:t>
              </a:r>
              <a:r>
                <a:rPr lang="en-GB" dirty="0" smtClean="0"/>
                <a:t> </a:t>
              </a:r>
              <a:r>
                <a:rPr lang="en-GB" dirty="0" err="1" smtClean="0"/>
                <a:t>vía</a:t>
              </a:r>
              <a:r>
                <a:rPr lang="en-GB" dirty="0" smtClean="0"/>
                <a:t> el </a:t>
              </a:r>
              <a:r>
                <a:rPr lang="en-GB" dirty="0" err="1" smtClean="0"/>
                <a:t>proceso</a:t>
              </a:r>
              <a:r>
                <a:rPr lang="en-GB" dirty="0" smtClean="0"/>
                <a:t> de </a:t>
              </a:r>
              <a:r>
                <a:rPr lang="en-GB" dirty="0" err="1" smtClean="0"/>
                <a:t>compras</a:t>
              </a:r>
              <a:endParaRPr lang="en-US" dirty="0"/>
            </a:p>
          </p:txBody>
        </p:sp>
        <p:sp>
          <p:nvSpPr>
            <p:cNvPr id="1705991" name="Line 7"/>
            <p:cNvSpPr>
              <a:spLocks noChangeShapeType="1"/>
            </p:cNvSpPr>
            <p:nvPr/>
          </p:nvSpPr>
          <p:spPr bwMode="auto">
            <a:xfrm>
              <a:off x="4528457" y="2032000"/>
              <a:ext cx="2185081" cy="361038"/>
            </a:xfrm>
            <a:prstGeom prst="line">
              <a:avLst/>
            </a:prstGeom>
            <a:noFill/>
            <a:ln w="28575">
              <a:solidFill>
                <a:schemeClr val="tx1"/>
              </a:solidFill>
              <a:round/>
              <a:headEnd type="triangle" w="med" len="med"/>
              <a:tailEnd type="triangle" w="med" len="med"/>
            </a:ln>
            <a:effectLst/>
          </p:spPr>
          <p:txBody>
            <a:bodyPr wrap="none"/>
            <a:lstStyle/>
            <a:p>
              <a:endParaRPr lang="en-US" dirty="0"/>
            </a:p>
          </p:txBody>
        </p:sp>
        <p:sp>
          <p:nvSpPr>
            <p:cNvPr id="1705992" name="Text Box 8"/>
            <p:cNvSpPr txBox="1">
              <a:spLocks noChangeArrowheads="1"/>
            </p:cNvSpPr>
            <p:nvPr/>
          </p:nvSpPr>
          <p:spPr bwMode="auto">
            <a:xfrm>
              <a:off x="4309612" y="2253600"/>
              <a:ext cx="2006600" cy="1571030"/>
            </a:xfrm>
            <a:prstGeom prst="rect">
              <a:avLst/>
            </a:prstGeom>
            <a:noFill/>
            <a:ln w="12700" algn="ctr">
              <a:noFill/>
              <a:miter lim="800000"/>
              <a:headEnd/>
              <a:tailEnd/>
            </a:ln>
            <a:effectLst/>
          </p:spPr>
          <p:txBody>
            <a:bodyPr>
              <a:spAutoFit/>
            </a:bodyPr>
            <a:lstStyle/>
            <a:p>
              <a:pPr algn="l" eaLnBrk="1" hangingPunct="1">
                <a:buFont typeface="Arial" pitchFamily="34" charset="0"/>
                <a:buChar char="•"/>
              </a:pPr>
              <a:r>
                <a:rPr lang="en-GB" b="1" dirty="0" err="1" smtClean="0">
                  <a:solidFill>
                    <a:schemeClr val="bg1"/>
                  </a:solidFill>
                  <a:latin typeface="Arial" pitchFamily="34" charset="0"/>
                </a:rPr>
                <a:t>Preferido</a:t>
              </a:r>
              <a:r>
                <a:rPr lang="en-GB" b="1" dirty="0" smtClean="0">
                  <a:solidFill>
                    <a:schemeClr val="bg1"/>
                  </a:solidFill>
                  <a:latin typeface="Arial" pitchFamily="34" charset="0"/>
                </a:rPr>
                <a:t> o </a:t>
              </a:r>
              <a:r>
                <a:rPr lang="en-GB" b="1" dirty="0" err="1" smtClean="0">
                  <a:solidFill>
                    <a:schemeClr val="bg1"/>
                  </a:solidFill>
                  <a:latin typeface="Arial" pitchFamily="34" charset="0"/>
                </a:rPr>
                <a:t>Contratista</a:t>
              </a:r>
              <a:r>
                <a:rPr lang="en-GB" b="1" dirty="0" smtClean="0">
                  <a:solidFill>
                    <a:schemeClr val="bg1"/>
                  </a:solidFill>
                  <a:latin typeface="Arial" pitchFamily="34" charset="0"/>
                </a:rPr>
                <a:t> </a:t>
              </a:r>
              <a:r>
                <a:rPr lang="en-GB" b="1" dirty="0" err="1" smtClean="0">
                  <a:solidFill>
                    <a:schemeClr val="bg1"/>
                  </a:solidFill>
                  <a:latin typeface="Arial" pitchFamily="34" charset="0"/>
                </a:rPr>
                <a:t>Líder</a:t>
              </a:r>
              <a:endParaRPr lang="en-GB" b="1" dirty="0" smtClean="0">
                <a:solidFill>
                  <a:schemeClr val="bg1"/>
                </a:solidFill>
                <a:latin typeface="Arial" pitchFamily="34" charset="0"/>
              </a:endParaRPr>
            </a:p>
            <a:p>
              <a:pPr algn="l" eaLnBrk="1" hangingPunct="1">
                <a:buFont typeface="Arial" pitchFamily="34" charset="0"/>
                <a:buChar char="•"/>
              </a:pPr>
              <a:r>
                <a:rPr lang="en-GB" b="1" dirty="0" smtClean="0">
                  <a:solidFill>
                    <a:schemeClr val="bg1"/>
                  </a:solidFill>
                  <a:latin typeface="Arial" pitchFamily="34" charset="0"/>
                </a:rPr>
                <a:t> </a:t>
              </a:r>
              <a:r>
                <a:rPr lang="en-GB" b="1" dirty="0" err="1" smtClean="0">
                  <a:solidFill>
                    <a:schemeClr val="bg1"/>
                  </a:solidFill>
                  <a:latin typeface="Arial" pitchFamily="34" charset="0"/>
                </a:rPr>
                <a:t>Proveedor</a:t>
              </a:r>
              <a:r>
                <a:rPr lang="en-GB" b="1" dirty="0" smtClean="0">
                  <a:solidFill>
                    <a:schemeClr val="bg1"/>
                  </a:solidFill>
                  <a:latin typeface="Arial" pitchFamily="34" charset="0"/>
                </a:rPr>
                <a:t> </a:t>
              </a:r>
            </a:p>
            <a:p>
              <a:pPr algn="l" eaLnBrk="1" hangingPunct="1">
                <a:buFont typeface="Arial" pitchFamily="34" charset="0"/>
                <a:buChar char="•"/>
              </a:pPr>
              <a:r>
                <a:rPr lang="en-GB" b="1" dirty="0" smtClean="0">
                  <a:solidFill>
                    <a:schemeClr val="bg1"/>
                  </a:solidFill>
                  <a:latin typeface="Arial" pitchFamily="34" charset="0"/>
                </a:rPr>
                <a:t>Socio</a:t>
              </a:r>
            </a:p>
            <a:p>
              <a:pPr algn="l" eaLnBrk="1" hangingPunct="1">
                <a:buFont typeface="Arial" pitchFamily="34" charset="0"/>
                <a:buChar char="•"/>
              </a:pPr>
              <a:r>
                <a:rPr lang="en-GB" b="1" dirty="0" err="1" smtClean="0">
                  <a:solidFill>
                    <a:schemeClr val="bg1"/>
                  </a:solidFill>
                  <a:latin typeface="Arial" pitchFamily="34" charset="0"/>
                </a:rPr>
                <a:t>Alianza</a:t>
              </a:r>
              <a:endParaRPr lang="en-GB" b="1" dirty="0">
                <a:solidFill>
                  <a:schemeClr val="bg1"/>
                </a:solidFill>
                <a:latin typeface="Arial" pitchFamily="34" charset="0"/>
              </a:endParaRPr>
            </a:p>
            <a:p>
              <a:pPr algn="l" eaLnBrk="1" hangingPunct="1">
                <a:buFont typeface="Arial" pitchFamily="34" charset="0"/>
                <a:buChar char="•"/>
              </a:pPr>
              <a:r>
                <a:rPr lang="en-GB" b="1" dirty="0">
                  <a:solidFill>
                    <a:schemeClr val="bg1"/>
                  </a:solidFill>
                  <a:latin typeface="Arial" pitchFamily="34" charset="0"/>
                </a:rPr>
                <a:t>E-commerce</a:t>
              </a:r>
              <a:endParaRPr lang="en-US" b="1" dirty="0">
                <a:solidFill>
                  <a:schemeClr val="bg1"/>
                </a:solidFill>
                <a:latin typeface="Arial" pitchFamily="34" charset="0"/>
              </a:endParaRPr>
            </a:p>
          </p:txBody>
        </p:sp>
        <p:sp>
          <p:nvSpPr>
            <p:cNvPr id="1705993" name="Line 9"/>
            <p:cNvSpPr>
              <a:spLocks noChangeShapeType="1"/>
            </p:cNvSpPr>
            <p:nvPr/>
          </p:nvSpPr>
          <p:spPr bwMode="auto">
            <a:xfrm flipV="1">
              <a:off x="5380038" y="2921000"/>
              <a:ext cx="1498600" cy="952500"/>
            </a:xfrm>
            <a:prstGeom prst="line">
              <a:avLst/>
            </a:prstGeom>
            <a:noFill/>
            <a:ln w="28575">
              <a:solidFill>
                <a:schemeClr val="tx1"/>
              </a:solidFill>
              <a:round/>
              <a:headEnd type="triangle" w="med" len="med"/>
              <a:tailEnd type="triangle" w="med" len="med"/>
            </a:ln>
            <a:effectLst/>
          </p:spPr>
          <p:txBody>
            <a:bodyPr wrap="none"/>
            <a:lstStyle/>
            <a:p>
              <a:endParaRPr lang="en-US" dirty="0"/>
            </a:p>
          </p:txBody>
        </p:sp>
        <p:sp>
          <p:nvSpPr>
            <p:cNvPr id="1705994" name="Line 10"/>
            <p:cNvSpPr>
              <a:spLocks noChangeShapeType="1"/>
            </p:cNvSpPr>
            <p:nvPr/>
          </p:nvSpPr>
          <p:spPr bwMode="auto">
            <a:xfrm>
              <a:off x="3770313" y="2159000"/>
              <a:ext cx="590550" cy="1600200"/>
            </a:xfrm>
            <a:prstGeom prst="line">
              <a:avLst/>
            </a:prstGeom>
            <a:noFill/>
            <a:ln w="28575">
              <a:solidFill>
                <a:schemeClr val="tx1"/>
              </a:solidFill>
              <a:round/>
              <a:headEnd type="triangle" w="med" len="med"/>
              <a:tailEnd type="triangle" w="med" len="med"/>
            </a:ln>
            <a:effectLst/>
          </p:spPr>
          <p:txBody>
            <a:bodyPr wrap="none"/>
            <a:lstStyle/>
            <a:p>
              <a:endParaRPr lang="en-US" dirty="0"/>
            </a:p>
          </p:txBody>
        </p:sp>
        <p:sp>
          <p:nvSpPr>
            <p:cNvPr id="1705995" name="Text Box 11"/>
            <p:cNvSpPr txBox="1">
              <a:spLocks noChangeArrowheads="1"/>
            </p:cNvSpPr>
            <p:nvPr/>
          </p:nvSpPr>
          <p:spPr bwMode="auto">
            <a:xfrm>
              <a:off x="1787008" y="2555643"/>
              <a:ext cx="2212551" cy="578801"/>
            </a:xfrm>
            <a:prstGeom prst="rect">
              <a:avLst/>
            </a:prstGeom>
            <a:noFill/>
            <a:ln w="12700" algn="ctr">
              <a:noFill/>
              <a:miter lim="800000"/>
              <a:headEnd/>
              <a:tailEnd/>
            </a:ln>
            <a:effectLst/>
          </p:spPr>
          <p:txBody>
            <a:bodyPr wrap="square">
              <a:spAutoFit/>
            </a:bodyPr>
            <a:lstStyle/>
            <a:p>
              <a:pPr algn="r" eaLnBrk="1" hangingPunct="1"/>
              <a:r>
                <a:rPr lang="en-GB" b="1" dirty="0" err="1" smtClean="0">
                  <a:solidFill>
                    <a:schemeClr val="bg1"/>
                  </a:solidFill>
                  <a:latin typeface="Arial" pitchFamily="34" charset="0"/>
                </a:rPr>
                <a:t>Restricciones</a:t>
              </a:r>
              <a:r>
                <a:rPr lang="en-GB" b="1" dirty="0" smtClean="0">
                  <a:solidFill>
                    <a:schemeClr val="bg1"/>
                  </a:solidFill>
                  <a:latin typeface="Arial" pitchFamily="34" charset="0"/>
                </a:rPr>
                <a:t> </a:t>
              </a:r>
              <a:r>
                <a:rPr lang="en-GB" b="1" dirty="0" err="1" smtClean="0">
                  <a:solidFill>
                    <a:schemeClr val="bg1"/>
                  </a:solidFill>
                  <a:latin typeface="Arial" pitchFamily="34" charset="0"/>
                </a:rPr>
                <a:t>Organizacionales</a:t>
              </a:r>
              <a:endParaRPr lang="en-US" b="1" dirty="0">
                <a:solidFill>
                  <a:schemeClr val="bg1"/>
                </a:solidFill>
                <a:latin typeface="Arial" pitchFamily="34" charset="0"/>
              </a:endParaRPr>
            </a:p>
          </p:txBody>
        </p:sp>
        <p:sp>
          <p:nvSpPr>
            <p:cNvPr id="1705996" name="Oval 12"/>
            <p:cNvSpPr>
              <a:spLocks noChangeArrowheads="1"/>
            </p:cNvSpPr>
            <p:nvPr/>
          </p:nvSpPr>
          <p:spPr bwMode="auto">
            <a:xfrm>
              <a:off x="4841206" y="1259112"/>
              <a:ext cx="2216150" cy="7874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eaLnBrk="1" hangingPunct="1"/>
              <a:r>
                <a:rPr lang="en-GB" sz="1200" b="1" dirty="0" err="1" smtClean="0">
                  <a:latin typeface="Arial" pitchFamily="34" charset="0"/>
                </a:rPr>
                <a:t>Ética</a:t>
              </a:r>
              <a:r>
                <a:rPr lang="en-GB" sz="1200" b="1" dirty="0" smtClean="0">
                  <a:latin typeface="Arial" pitchFamily="34" charset="0"/>
                </a:rPr>
                <a:t>, </a:t>
              </a:r>
              <a:r>
                <a:rPr lang="en-GB" sz="1200" b="1" dirty="0" err="1" smtClean="0">
                  <a:latin typeface="Arial" pitchFamily="34" charset="0"/>
                </a:rPr>
                <a:t>Legislación</a:t>
              </a:r>
              <a:r>
                <a:rPr lang="en-GB" sz="1200" b="1" dirty="0" smtClean="0">
                  <a:latin typeface="Arial" pitchFamily="34" charset="0"/>
                </a:rPr>
                <a:t>, </a:t>
              </a:r>
              <a:r>
                <a:rPr lang="en-GB" sz="1200" b="1" dirty="0" err="1" smtClean="0">
                  <a:latin typeface="Arial" pitchFamily="34" charset="0"/>
                </a:rPr>
                <a:t>Reputación</a:t>
              </a:r>
              <a:endParaRPr lang="en-US" sz="1200" b="1" dirty="0">
                <a:latin typeface="Arial" pitchFamily="34" charset="0"/>
              </a:endParaRPr>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86</a:t>
            </a:fld>
            <a:endParaRPr lang="en-US" dirty="0"/>
          </a:p>
        </p:txBody>
      </p:sp>
    </p:spTree>
    <p:extLst>
      <p:ext uri="{BB962C8B-B14F-4D97-AF65-F5344CB8AC3E}">
        <p14:creationId xmlns:p14="http://schemas.microsoft.com/office/powerpoint/2010/main" xmlns="" val="352229484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Gestión</a:t>
            </a:r>
            <a:r>
              <a:rPr lang="en-US" dirty="0" smtClean="0"/>
              <a:t> de </a:t>
            </a:r>
            <a:r>
              <a:rPr lang="en-US" dirty="0" err="1" smtClean="0"/>
              <a:t>Costos</a:t>
            </a:r>
            <a:endParaRPr lang="en-US" dirty="0"/>
          </a:p>
        </p:txBody>
      </p:sp>
      <p:pic>
        <p:nvPicPr>
          <p:cNvPr id="27650" name="Picture 2" descr="http://1.bp.blogspot.com/-bD6IWKz5240/T9FEA58n90I/AAAAAAAADak/N_AnLxwZR50/s1600/iStock_money-tree.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871192" y="813757"/>
            <a:ext cx="3472208" cy="3301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87</a:t>
            </a:fld>
            <a:endParaRPr lang="en-US" dirty="0"/>
          </a:p>
        </p:txBody>
      </p:sp>
    </p:spTree>
    <p:extLst>
      <p:ext uri="{BB962C8B-B14F-4D97-AF65-F5344CB8AC3E}">
        <p14:creationId xmlns:p14="http://schemas.microsoft.com/office/powerpoint/2010/main" xmlns="" val="28133850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pPr algn="r"/>
            <a:r>
              <a:rPr lang="en-GB" dirty="0" err="1" smtClean="0"/>
              <a:t>Estimaciones</a:t>
            </a:r>
            <a:r>
              <a:rPr lang="en-GB" dirty="0" smtClean="0"/>
              <a:t>, </a:t>
            </a:r>
            <a:r>
              <a:rPr lang="en-GB" dirty="0" err="1" smtClean="0"/>
              <a:t>Presupuestos</a:t>
            </a:r>
            <a:r>
              <a:rPr lang="en-GB" dirty="0" smtClean="0"/>
              <a:t> y </a:t>
            </a:r>
            <a:r>
              <a:rPr lang="en-GB" dirty="0" err="1" smtClean="0"/>
              <a:t>Costos</a:t>
            </a:r>
            <a:endParaRPr lang="en-US" dirty="0"/>
          </a:p>
        </p:txBody>
      </p:sp>
      <p:grpSp>
        <p:nvGrpSpPr>
          <p:cNvPr id="38" name="Group 37"/>
          <p:cNvGrpSpPr/>
          <p:nvPr/>
        </p:nvGrpSpPr>
        <p:grpSpPr>
          <a:xfrm>
            <a:off x="685800" y="1295400"/>
            <a:ext cx="7788519" cy="5086529"/>
            <a:chOff x="1643855" y="1106718"/>
            <a:chExt cx="8437563" cy="5086529"/>
          </a:xfrm>
        </p:grpSpPr>
        <p:sp>
          <p:nvSpPr>
            <p:cNvPr id="964611" name="Text Box 3"/>
            <p:cNvSpPr txBox="1">
              <a:spLocks noChangeArrowheads="1"/>
            </p:cNvSpPr>
            <p:nvPr/>
          </p:nvSpPr>
          <p:spPr bwMode="auto">
            <a:xfrm>
              <a:off x="1643855" y="2097318"/>
              <a:ext cx="1321594" cy="646331"/>
            </a:xfrm>
            <a:prstGeom prst="rect">
              <a:avLst/>
            </a:prstGeom>
            <a:noFill/>
            <a:ln w="12700" algn="ctr">
              <a:noFill/>
              <a:miter lim="800000"/>
              <a:headEnd/>
              <a:tailEnd/>
            </a:ln>
            <a:effectLst/>
          </p:spPr>
          <p:txBody>
            <a:bodyPr wrap="square">
              <a:spAutoFit/>
            </a:bodyPr>
            <a:lstStyle/>
            <a:p>
              <a:pPr algn="r" eaLnBrk="1" hangingPunct="1"/>
              <a:r>
                <a:rPr lang="en-GB" b="1" dirty="0" err="1" smtClean="0"/>
                <a:t>Estimación</a:t>
              </a:r>
              <a:r>
                <a:rPr lang="en-GB" b="1" dirty="0" smtClean="0"/>
                <a:t> </a:t>
              </a:r>
              <a:r>
                <a:rPr lang="en-GB" b="1" dirty="0" err="1" smtClean="0"/>
                <a:t>Inicial</a:t>
              </a:r>
              <a:endParaRPr lang="en-US" b="1" dirty="0"/>
            </a:p>
          </p:txBody>
        </p:sp>
        <p:sp>
          <p:nvSpPr>
            <p:cNvPr id="964612" name="Text Box 4"/>
            <p:cNvSpPr txBox="1">
              <a:spLocks noChangeArrowheads="1"/>
            </p:cNvSpPr>
            <p:nvPr/>
          </p:nvSpPr>
          <p:spPr bwMode="auto">
            <a:xfrm>
              <a:off x="5830888" y="3028950"/>
              <a:ext cx="1484088" cy="369332"/>
            </a:xfrm>
            <a:prstGeom prst="rect">
              <a:avLst/>
            </a:prstGeom>
            <a:noFill/>
            <a:ln w="12700" algn="ctr">
              <a:noFill/>
              <a:miter lim="800000"/>
              <a:headEnd/>
              <a:tailEnd/>
            </a:ln>
            <a:effectLst/>
          </p:spPr>
          <p:txBody>
            <a:bodyPr wrap="none">
              <a:spAutoFit/>
            </a:bodyPr>
            <a:lstStyle/>
            <a:p>
              <a:pPr algn="l" eaLnBrk="1" hangingPunct="1"/>
              <a:r>
                <a:rPr lang="en-GB" b="1" dirty="0" err="1" smtClean="0"/>
                <a:t>Presupuesto</a:t>
              </a:r>
              <a:endParaRPr lang="en-US" b="1" dirty="0"/>
            </a:p>
          </p:txBody>
        </p:sp>
        <p:sp>
          <p:nvSpPr>
            <p:cNvPr id="964613" name="Text Box 5"/>
            <p:cNvSpPr txBox="1">
              <a:spLocks noChangeArrowheads="1"/>
            </p:cNvSpPr>
            <p:nvPr/>
          </p:nvSpPr>
          <p:spPr bwMode="auto">
            <a:xfrm>
              <a:off x="8000206" y="4992918"/>
              <a:ext cx="2081212" cy="1200329"/>
            </a:xfrm>
            <a:prstGeom prst="rect">
              <a:avLst/>
            </a:prstGeom>
            <a:noFill/>
            <a:ln w="12700" algn="ctr">
              <a:noFill/>
              <a:miter lim="800000"/>
              <a:headEnd/>
              <a:tailEnd/>
            </a:ln>
            <a:effectLst/>
          </p:spPr>
          <p:txBody>
            <a:bodyPr>
              <a:spAutoFit/>
            </a:bodyPr>
            <a:lstStyle/>
            <a:p>
              <a:pPr algn="l" eaLnBrk="1" hangingPunct="1"/>
              <a:r>
                <a:rPr lang="en-GB" b="1" dirty="0" err="1" smtClean="0"/>
                <a:t>Costos</a:t>
              </a:r>
              <a:r>
                <a:rPr lang="en-GB" b="1" dirty="0" smtClean="0"/>
                <a:t> </a:t>
              </a:r>
              <a:r>
                <a:rPr lang="en-GB" b="1" dirty="0" err="1" smtClean="0"/>
                <a:t>Monitoreados</a:t>
              </a:r>
              <a:r>
                <a:rPr lang="en-GB" b="1" dirty="0" smtClean="0"/>
                <a:t> </a:t>
              </a:r>
              <a:r>
                <a:rPr lang="en-GB" b="1" dirty="0" err="1" smtClean="0"/>
                <a:t>respecto</a:t>
              </a:r>
              <a:r>
                <a:rPr lang="en-GB" b="1" dirty="0" smtClean="0"/>
                <a:t> de </a:t>
              </a:r>
              <a:r>
                <a:rPr lang="en-GB" b="1" dirty="0" err="1" smtClean="0"/>
                <a:t>Presupuestos</a:t>
              </a:r>
              <a:endParaRPr lang="en-US" b="1" dirty="0"/>
            </a:p>
          </p:txBody>
        </p:sp>
        <p:sp>
          <p:nvSpPr>
            <p:cNvPr id="964614" name="Text Box 6"/>
            <p:cNvSpPr txBox="1">
              <a:spLocks noChangeArrowheads="1"/>
            </p:cNvSpPr>
            <p:nvPr/>
          </p:nvSpPr>
          <p:spPr bwMode="auto">
            <a:xfrm>
              <a:off x="3490912" y="4146550"/>
              <a:ext cx="2611437" cy="1477328"/>
            </a:xfrm>
            <a:prstGeom prst="rect">
              <a:avLst/>
            </a:prstGeom>
            <a:noFill/>
            <a:ln w="12700" algn="ctr">
              <a:noFill/>
              <a:miter lim="800000"/>
              <a:headEnd/>
              <a:tailEnd/>
            </a:ln>
            <a:effectLst/>
          </p:spPr>
          <p:txBody>
            <a:bodyPr>
              <a:spAutoFit/>
            </a:bodyPr>
            <a:lstStyle/>
            <a:p>
              <a:pPr algn="l" eaLnBrk="1" hangingPunct="1"/>
              <a:r>
                <a:rPr lang="en-GB" b="1" dirty="0" err="1" smtClean="0"/>
                <a:t>Estimaciones</a:t>
              </a:r>
              <a:r>
                <a:rPr lang="en-GB" b="1" dirty="0" smtClean="0"/>
                <a:t> </a:t>
              </a:r>
              <a:r>
                <a:rPr lang="en-GB" b="1" dirty="0" err="1" smtClean="0"/>
                <a:t>Refinadas</a:t>
              </a:r>
              <a:endParaRPr lang="en-GB" b="1" dirty="0"/>
            </a:p>
            <a:p>
              <a:pPr algn="l" eaLnBrk="1" hangingPunct="1"/>
              <a:endParaRPr lang="en-GB" b="1" dirty="0"/>
            </a:p>
            <a:p>
              <a:r>
                <a:rPr lang="es-ES" b="1" dirty="0" smtClean="0"/>
                <a:t>Provisión para Riesgos y Contingencias Incluidas</a:t>
              </a:r>
              <a:endParaRPr lang="en-US" b="1" dirty="0"/>
            </a:p>
          </p:txBody>
        </p:sp>
        <p:sp>
          <p:nvSpPr>
            <p:cNvPr id="964615" name="Rectangle 7"/>
            <p:cNvSpPr>
              <a:spLocks noChangeArrowheads="1"/>
            </p:cNvSpPr>
            <p:nvPr/>
          </p:nvSpPr>
          <p:spPr bwMode="auto">
            <a:xfrm>
              <a:off x="1801813" y="3454400"/>
              <a:ext cx="1390650" cy="5969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dirty="0"/>
            </a:p>
          </p:txBody>
        </p:sp>
        <p:sp>
          <p:nvSpPr>
            <p:cNvPr id="964616" name="Text Box 8"/>
            <p:cNvSpPr txBox="1">
              <a:spLocks noChangeArrowheads="1"/>
            </p:cNvSpPr>
            <p:nvPr/>
          </p:nvSpPr>
          <p:spPr bwMode="auto">
            <a:xfrm>
              <a:off x="1978024" y="3600450"/>
              <a:ext cx="1179559" cy="369332"/>
            </a:xfrm>
            <a:prstGeom prst="rect">
              <a:avLst/>
            </a:prstGeom>
            <a:noFill/>
            <a:ln w="12700" algn="ctr">
              <a:noFill/>
              <a:miter lim="800000"/>
              <a:headEnd/>
              <a:tailEnd/>
            </a:ln>
            <a:effectLst/>
          </p:spPr>
          <p:txBody>
            <a:bodyPr wrap="none">
              <a:spAutoFit/>
            </a:bodyPr>
            <a:lstStyle/>
            <a:p>
              <a:pPr algn="l" eaLnBrk="1" hangingPunct="1"/>
              <a:r>
                <a:rPr lang="en-GB" b="1" dirty="0" err="1" smtClean="0">
                  <a:solidFill>
                    <a:schemeClr val="bg1"/>
                  </a:solidFill>
                </a:rPr>
                <a:t>Concepto</a:t>
              </a:r>
              <a:endParaRPr lang="en-US" b="1" dirty="0">
                <a:solidFill>
                  <a:schemeClr val="bg1"/>
                </a:solidFill>
              </a:endParaRPr>
            </a:p>
          </p:txBody>
        </p:sp>
        <p:sp>
          <p:nvSpPr>
            <p:cNvPr id="964617" name="Rectangle 9"/>
            <p:cNvSpPr>
              <a:spLocks noChangeArrowheads="1"/>
            </p:cNvSpPr>
            <p:nvPr/>
          </p:nvSpPr>
          <p:spPr bwMode="auto">
            <a:xfrm>
              <a:off x="3576638" y="3454400"/>
              <a:ext cx="2201862" cy="5969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dirty="0"/>
            </a:p>
          </p:txBody>
        </p:sp>
        <p:sp>
          <p:nvSpPr>
            <p:cNvPr id="964618" name="Text Box 10"/>
            <p:cNvSpPr txBox="1">
              <a:spLocks noChangeArrowheads="1"/>
            </p:cNvSpPr>
            <p:nvPr/>
          </p:nvSpPr>
          <p:spPr bwMode="auto">
            <a:xfrm>
              <a:off x="4056063" y="3600450"/>
              <a:ext cx="1248884" cy="369332"/>
            </a:xfrm>
            <a:prstGeom prst="rect">
              <a:avLst/>
            </a:prstGeom>
            <a:noFill/>
            <a:ln w="12700" algn="ctr">
              <a:noFill/>
              <a:miter lim="800000"/>
              <a:headEnd/>
              <a:tailEnd/>
            </a:ln>
            <a:effectLst/>
          </p:spPr>
          <p:txBody>
            <a:bodyPr wrap="none">
              <a:spAutoFit/>
            </a:bodyPr>
            <a:lstStyle/>
            <a:p>
              <a:pPr algn="l" eaLnBrk="1" hangingPunct="1"/>
              <a:r>
                <a:rPr lang="en-GB" b="1" dirty="0" err="1" smtClean="0">
                  <a:solidFill>
                    <a:schemeClr val="bg1"/>
                  </a:solidFill>
                </a:rPr>
                <a:t>Definición</a:t>
              </a:r>
              <a:endParaRPr lang="en-US" b="1" dirty="0">
                <a:solidFill>
                  <a:schemeClr val="bg1"/>
                </a:solidFill>
              </a:endParaRPr>
            </a:p>
          </p:txBody>
        </p:sp>
        <p:sp>
          <p:nvSpPr>
            <p:cNvPr id="964619" name="Rectangle 11"/>
            <p:cNvSpPr>
              <a:spLocks noChangeArrowheads="1"/>
            </p:cNvSpPr>
            <p:nvPr/>
          </p:nvSpPr>
          <p:spPr bwMode="auto">
            <a:xfrm>
              <a:off x="6411913" y="3454400"/>
              <a:ext cx="3095625" cy="5969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dirty="0"/>
            </a:p>
          </p:txBody>
        </p:sp>
        <p:sp>
          <p:nvSpPr>
            <p:cNvPr id="964620" name="Text Box 12"/>
            <p:cNvSpPr txBox="1">
              <a:spLocks noChangeArrowheads="1"/>
            </p:cNvSpPr>
            <p:nvPr/>
          </p:nvSpPr>
          <p:spPr bwMode="auto">
            <a:xfrm>
              <a:off x="6792913" y="3613150"/>
              <a:ext cx="1888504" cy="369332"/>
            </a:xfrm>
            <a:prstGeom prst="rect">
              <a:avLst/>
            </a:prstGeom>
            <a:noFill/>
            <a:ln w="12700" algn="ctr">
              <a:noFill/>
              <a:miter lim="800000"/>
              <a:headEnd/>
              <a:tailEnd/>
            </a:ln>
            <a:effectLst/>
          </p:spPr>
          <p:txBody>
            <a:bodyPr wrap="none">
              <a:spAutoFit/>
            </a:bodyPr>
            <a:lstStyle/>
            <a:p>
              <a:pPr algn="l" eaLnBrk="1" hangingPunct="1"/>
              <a:r>
                <a:rPr lang="en-GB" b="1" dirty="0" err="1" smtClean="0">
                  <a:solidFill>
                    <a:schemeClr val="bg1"/>
                  </a:solidFill>
                </a:rPr>
                <a:t>Implementación</a:t>
              </a:r>
              <a:endParaRPr lang="en-US" b="1" dirty="0">
                <a:solidFill>
                  <a:schemeClr val="bg1"/>
                </a:solidFill>
              </a:endParaRPr>
            </a:p>
          </p:txBody>
        </p:sp>
        <p:sp>
          <p:nvSpPr>
            <p:cNvPr id="964621" name="AutoShape 13"/>
            <p:cNvSpPr>
              <a:spLocks noChangeArrowheads="1"/>
            </p:cNvSpPr>
            <p:nvPr/>
          </p:nvSpPr>
          <p:spPr bwMode="auto">
            <a:xfrm>
              <a:off x="3260725" y="1714500"/>
              <a:ext cx="592138" cy="609600"/>
            </a:xfrm>
            <a:prstGeom prst="flowChartDocumen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dirty="0"/>
            </a:p>
          </p:txBody>
        </p:sp>
        <p:cxnSp>
          <p:nvCxnSpPr>
            <p:cNvPr id="964622" name="AutoShape 14"/>
            <p:cNvCxnSpPr>
              <a:cxnSpLocks noChangeShapeType="1"/>
              <a:stCxn id="964611" idx="3"/>
              <a:endCxn id="964621" idx="2"/>
            </p:cNvCxnSpPr>
            <p:nvPr/>
          </p:nvCxnSpPr>
          <p:spPr bwMode="auto">
            <a:xfrm flipV="1">
              <a:off x="2965449" y="2283799"/>
              <a:ext cx="591345" cy="136685"/>
            </a:xfrm>
            <a:prstGeom prst="bentConnector2">
              <a:avLst/>
            </a:prstGeom>
            <a:noFill/>
            <a:ln w="12700">
              <a:solidFill>
                <a:schemeClr val="tx1"/>
              </a:solidFill>
              <a:miter lim="800000"/>
              <a:headEnd/>
              <a:tailEnd type="triangle" w="med" len="med"/>
            </a:ln>
            <a:effectLst/>
          </p:spPr>
        </p:cxnSp>
        <p:sp>
          <p:nvSpPr>
            <p:cNvPr id="964623" name="Text Box 15"/>
            <p:cNvSpPr txBox="1">
              <a:spLocks noChangeArrowheads="1"/>
            </p:cNvSpPr>
            <p:nvPr/>
          </p:nvSpPr>
          <p:spPr bwMode="auto">
            <a:xfrm>
              <a:off x="2469355" y="1106718"/>
              <a:ext cx="2982118" cy="646331"/>
            </a:xfrm>
            <a:prstGeom prst="rect">
              <a:avLst/>
            </a:prstGeom>
            <a:noFill/>
            <a:ln w="12700" algn="ctr">
              <a:noFill/>
              <a:miter lim="800000"/>
              <a:headEnd/>
              <a:tailEnd/>
            </a:ln>
            <a:effectLst/>
          </p:spPr>
          <p:txBody>
            <a:bodyPr wrap="square">
              <a:spAutoFit/>
            </a:bodyPr>
            <a:lstStyle/>
            <a:p>
              <a:r>
                <a:rPr lang="es-ES" b="1" dirty="0" smtClean="0"/>
                <a:t>Evaluación de inversiones y Caso de Negocio</a:t>
              </a:r>
              <a:endParaRPr lang="en-US" b="1" dirty="0"/>
            </a:p>
          </p:txBody>
        </p:sp>
        <p:sp>
          <p:nvSpPr>
            <p:cNvPr id="964624" name="Line 16"/>
            <p:cNvSpPr>
              <a:spLocks noChangeShapeType="1"/>
            </p:cNvSpPr>
            <p:nvPr/>
          </p:nvSpPr>
          <p:spPr bwMode="auto">
            <a:xfrm>
              <a:off x="3741738" y="2286000"/>
              <a:ext cx="0" cy="1079500"/>
            </a:xfrm>
            <a:prstGeom prst="line">
              <a:avLst/>
            </a:prstGeom>
            <a:noFill/>
            <a:ln w="12700">
              <a:solidFill>
                <a:schemeClr val="tx1"/>
              </a:solidFill>
              <a:round/>
              <a:headEnd/>
              <a:tailEnd type="triangle" w="med" len="med"/>
            </a:ln>
            <a:effectLst/>
          </p:spPr>
          <p:txBody>
            <a:bodyPr wrap="none"/>
            <a:lstStyle/>
            <a:p>
              <a:endParaRPr lang="en-US" dirty="0"/>
            </a:p>
          </p:txBody>
        </p:sp>
        <p:sp>
          <p:nvSpPr>
            <p:cNvPr id="964625" name="Text Box 17"/>
            <p:cNvSpPr txBox="1">
              <a:spLocks noChangeArrowheads="1"/>
            </p:cNvSpPr>
            <p:nvPr/>
          </p:nvSpPr>
          <p:spPr bwMode="auto">
            <a:xfrm>
              <a:off x="4698205" y="1716318"/>
              <a:ext cx="3054350" cy="646331"/>
            </a:xfrm>
            <a:prstGeom prst="rect">
              <a:avLst/>
            </a:prstGeom>
            <a:noFill/>
            <a:ln w="12700" algn="ctr">
              <a:noFill/>
              <a:miter lim="800000"/>
              <a:headEnd/>
              <a:tailEnd/>
            </a:ln>
            <a:effectLst/>
          </p:spPr>
          <p:txBody>
            <a:bodyPr wrap="square">
              <a:spAutoFit/>
            </a:bodyPr>
            <a:lstStyle/>
            <a:p>
              <a:pPr eaLnBrk="1" hangingPunct="1"/>
              <a:r>
                <a:rPr lang="en-GB" b="1" dirty="0" err="1" smtClean="0"/>
                <a:t>Estimación</a:t>
              </a:r>
              <a:r>
                <a:rPr lang="en-GB" b="1" dirty="0" smtClean="0"/>
                <a:t>  </a:t>
              </a:r>
              <a:r>
                <a:rPr lang="en-GB" b="1" dirty="0" err="1" smtClean="0"/>
                <a:t>Agregada</a:t>
              </a:r>
              <a:r>
                <a:rPr lang="en-GB" b="1" dirty="0" smtClean="0"/>
                <a:t> </a:t>
              </a:r>
              <a:r>
                <a:rPr lang="en-GB" b="1" dirty="0" err="1" smtClean="0"/>
                <a:t>por</a:t>
              </a:r>
              <a:r>
                <a:rPr lang="en-GB" b="1" dirty="0" smtClean="0"/>
                <a:t> el </a:t>
              </a:r>
              <a:r>
                <a:rPr lang="en-GB" b="1" dirty="0" err="1" smtClean="0"/>
                <a:t>Patrocinador</a:t>
              </a:r>
              <a:endParaRPr lang="en-US" b="1" dirty="0"/>
            </a:p>
          </p:txBody>
        </p:sp>
        <p:sp>
          <p:nvSpPr>
            <p:cNvPr id="964626" name="Line 18"/>
            <p:cNvSpPr>
              <a:spLocks noChangeShapeType="1"/>
            </p:cNvSpPr>
            <p:nvPr/>
          </p:nvSpPr>
          <p:spPr bwMode="auto">
            <a:xfrm flipV="1">
              <a:off x="5627688" y="2565400"/>
              <a:ext cx="0" cy="876300"/>
            </a:xfrm>
            <a:prstGeom prst="line">
              <a:avLst/>
            </a:prstGeom>
            <a:noFill/>
            <a:ln w="12700">
              <a:solidFill>
                <a:schemeClr val="tx1"/>
              </a:solidFill>
              <a:round/>
              <a:headEnd/>
              <a:tailEnd type="triangle" w="med" len="med"/>
            </a:ln>
            <a:effectLst/>
          </p:spPr>
          <p:txBody>
            <a:bodyPr wrap="none"/>
            <a:lstStyle/>
            <a:p>
              <a:endParaRPr lang="en-US" dirty="0"/>
            </a:p>
          </p:txBody>
        </p:sp>
        <p:sp>
          <p:nvSpPr>
            <p:cNvPr id="964627" name="Line 19"/>
            <p:cNvSpPr>
              <a:spLocks noChangeShapeType="1"/>
            </p:cNvSpPr>
            <p:nvPr/>
          </p:nvSpPr>
          <p:spPr bwMode="auto">
            <a:xfrm flipV="1">
              <a:off x="2551905" y="2706918"/>
              <a:ext cx="0" cy="723900"/>
            </a:xfrm>
            <a:prstGeom prst="line">
              <a:avLst/>
            </a:prstGeom>
            <a:noFill/>
            <a:ln w="12700">
              <a:solidFill>
                <a:schemeClr val="tx1"/>
              </a:solidFill>
              <a:round/>
              <a:headEnd/>
              <a:tailEnd type="triangle" w="med" len="med"/>
            </a:ln>
            <a:effectLst/>
          </p:spPr>
          <p:txBody>
            <a:bodyPr wrap="none"/>
            <a:lstStyle/>
            <a:p>
              <a:endParaRPr lang="en-US" dirty="0"/>
            </a:p>
          </p:txBody>
        </p:sp>
        <p:sp>
          <p:nvSpPr>
            <p:cNvPr id="964628" name="Line 20"/>
            <p:cNvSpPr>
              <a:spLocks noChangeShapeType="1"/>
            </p:cNvSpPr>
            <p:nvPr/>
          </p:nvSpPr>
          <p:spPr bwMode="auto">
            <a:xfrm>
              <a:off x="6205538" y="2590800"/>
              <a:ext cx="0" cy="469900"/>
            </a:xfrm>
            <a:prstGeom prst="line">
              <a:avLst/>
            </a:prstGeom>
            <a:noFill/>
            <a:ln w="12700">
              <a:solidFill>
                <a:schemeClr val="tx1"/>
              </a:solidFill>
              <a:round/>
              <a:headEnd/>
              <a:tailEnd type="triangle" w="med" len="med"/>
            </a:ln>
            <a:effectLst/>
          </p:spPr>
          <p:txBody>
            <a:bodyPr wrap="none"/>
            <a:lstStyle/>
            <a:p>
              <a:endParaRPr lang="en-US" dirty="0"/>
            </a:p>
          </p:txBody>
        </p:sp>
        <p:sp>
          <p:nvSpPr>
            <p:cNvPr id="964629" name="Rectangle 21"/>
            <p:cNvSpPr>
              <a:spLocks noChangeArrowheads="1"/>
            </p:cNvSpPr>
            <p:nvPr/>
          </p:nvSpPr>
          <p:spPr bwMode="auto">
            <a:xfrm>
              <a:off x="6370638" y="4356100"/>
              <a:ext cx="495300" cy="2413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endParaRPr lang="en-US" dirty="0"/>
            </a:p>
          </p:txBody>
        </p:sp>
        <p:sp>
          <p:nvSpPr>
            <p:cNvPr id="964630" name="Rectangle 22"/>
            <p:cNvSpPr>
              <a:spLocks noChangeArrowheads="1"/>
            </p:cNvSpPr>
            <p:nvPr/>
          </p:nvSpPr>
          <p:spPr bwMode="auto">
            <a:xfrm>
              <a:off x="6604000" y="4572000"/>
              <a:ext cx="495300" cy="2413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endParaRPr lang="en-US" dirty="0"/>
            </a:p>
          </p:txBody>
        </p:sp>
        <p:sp>
          <p:nvSpPr>
            <p:cNvPr id="964631" name="Rectangle 23"/>
            <p:cNvSpPr>
              <a:spLocks noChangeArrowheads="1"/>
            </p:cNvSpPr>
            <p:nvPr/>
          </p:nvSpPr>
          <p:spPr bwMode="auto">
            <a:xfrm>
              <a:off x="6837363" y="4787900"/>
              <a:ext cx="495300" cy="2413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endParaRPr lang="en-US" dirty="0"/>
            </a:p>
          </p:txBody>
        </p:sp>
        <p:sp>
          <p:nvSpPr>
            <p:cNvPr id="964632" name="Text Box 24"/>
            <p:cNvSpPr txBox="1">
              <a:spLocks noChangeArrowheads="1"/>
            </p:cNvSpPr>
            <p:nvPr/>
          </p:nvSpPr>
          <p:spPr bwMode="auto">
            <a:xfrm>
              <a:off x="5936455" y="4992918"/>
              <a:ext cx="2097883" cy="1200329"/>
            </a:xfrm>
            <a:prstGeom prst="rect">
              <a:avLst/>
            </a:prstGeom>
            <a:noFill/>
            <a:ln w="12700" algn="ctr">
              <a:noFill/>
              <a:miter lim="800000"/>
              <a:headEnd/>
              <a:tailEnd/>
            </a:ln>
            <a:effectLst/>
          </p:spPr>
          <p:txBody>
            <a:bodyPr wrap="square">
              <a:spAutoFit/>
            </a:bodyPr>
            <a:lstStyle/>
            <a:p>
              <a:pPr algn="l" eaLnBrk="1" hangingPunct="1"/>
              <a:r>
                <a:rPr lang="en-GB" b="1" dirty="0" err="1" smtClean="0"/>
                <a:t>Presupuestos</a:t>
              </a:r>
              <a:r>
                <a:rPr lang="en-GB" b="1" dirty="0" smtClean="0"/>
                <a:t> </a:t>
              </a:r>
              <a:r>
                <a:rPr lang="en-GB" b="1" dirty="0" err="1" smtClean="0"/>
                <a:t>Asignados</a:t>
              </a:r>
              <a:r>
                <a:rPr lang="en-GB" b="1" dirty="0" smtClean="0"/>
                <a:t> a los </a:t>
              </a:r>
              <a:r>
                <a:rPr lang="en-GB" b="1" dirty="0" err="1" smtClean="0"/>
                <a:t>Paquetes</a:t>
              </a:r>
              <a:r>
                <a:rPr lang="en-GB" b="1" dirty="0" smtClean="0"/>
                <a:t> de Trabajo</a:t>
              </a:r>
              <a:endParaRPr lang="en-US" b="1" dirty="0"/>
            </a:p>
          </p:txBody>
        </p:sp>
        <p:sp>
          <p:nvSpPr>
            <p:cNvPr id="964633" name="Text Box 25"/>
            <p:cNvSpPr txBox="1">
              <a:spLocks noChangeArrowheads="1"/>
            </p:cNvSpPr>
            <p:nvPr/>
          </p:nvSpPr>
          <p:spPr bwMode="auto">
            <a:xfrm>
              <a:off x="8154988" y="4311650"/>
              <a:ext cx="326827" cy="369332"/>
            </a:xfrm>
            <a:prstGeom prst="rect">
              <a:avLst/>
            </a:prstGeom>
            <a:noFill/>
            <a:ln w="12700" algn="ctr">
              <a:noFill/>
              <a:miter lim="800000"/>
              <a:headEnd/>
              <a:tailEnd/>
            </a:ln>
            <a:effectLst/>
          </p:spPr>
          <p:txBody>
            <a:bodyPr wrap="none">
              <a:spAutoFit/>
            </a:bodyPr>
            <a:lstStyle/>
            <a:p>
              <a:pPr algn="l" eaLnBrk="1" hangingPunct="1"/>
              <a:r>
                <a:rPr lang="en-GB" b="1" dirty="0" smtClean="0"/>
                <a:t>$</a:t>
              </a:r>
              <a:endParaRPr lang="en-US" b="1" dirty="0"/>
            </a:p>
          </p:txBody>
        </p:sp>
        <p:sp>
          <p:nvSpPr>
            <p:cNvPr id="964634" name="Text Box 26"/>
            <p:cNvSpPr txBox="1">
              <a:spLocks noChangeArrowheads="1"/>
            </p:cNvSpPr>
            <p:nvPr/>
          </p:nvSpPr>
          <p:spPr bwMode="auto">
            <a:xfrm>
              <a:off x="8389938" y="4527550"/>
              <a:ext cx="326827" cy="369332"/>
            </a:xfrm>
            <a:prstGeom prst="rect">
              <a:avLst/>
            </a:prstGeom>
            <a:noFill/>
            <a:ln w="12700" algn="ctr">
              <a:noFill/>
              <a:miter lim="800000"/>
              <a:headEnd/>
              <a:tailEnd/>
            </a:ln>
            <a:effectLst/>
          </p:spPr>
          <p:txBody>
            <a:bodyPr wrap="none">
              <a:spAutoFit/>
            </a:bodyPr>
            <a:lstStyle/>
            <a:p>
              <a:pPr algn="l" eaLnBrk="1" hangingPunct="1"/>
              <a:r>
                <a:rPr lang="en-GB" b="1" dirty="0" smtClean="0"/>
                <a:t>$</a:t>
              </a:r>
              <a:endParaRPr lang="en-US" b="1" dirty="0"/>
            </a:p>
          </p:txBody>
        </p:sp>
        <p:sp>
          <p:nvSpPr>
            <p:cNvPr id="964635" name="Text Box 27"/>
            <p:cNvSpPr txBox="1">
              <a:spLocks noChangeArrowheads="1"/>
            </p:cNvSpPr>
            <p:nvPr/>
          </p:nvSpPr>
          <p:spPr bwMode="auto">
            <a:xfrm>
              <a:off x="8623300" y="4743450"/>
              <a:ext cx="326827" cy="369332"/>
            </a:xfrm>
            <a:prstGeom prst="rect">
              <a:avLst/>
            </a:prstGeom>
            <a:noFill/>
            <a:ln w="12700" algn="ctr">
              <a:noFill/>
              <a:miter lim="800000"/>
              <a:headEnd/>
              <a:tailEnd/>
            </a:ln>
            <a:effectLst/>
          </p:spPr>
          <p:txBody>
            <a:bodyPr wrap="none">
              <a:spAutoFit/>
            </a:bodyPr>
            <a:lstStyle/>
            <a:p>
              <a:pPr algn="l" eaLnBrk="1" hangingPunct="1"/>
              <a:r>
                <a:rPr lang="en-GB" b="1" dirty="0" smtClean="0"/>
                <a:t>$</a:t>
              </a:r>
              <a:endParaRPr lang="en-US" b="1" dirty="0"/>
            </a:p>
          </p:txBody>
        </p:sp>
        <p:sp>
          <p:nvSpPr>
            <p:cNvPr id="964636" name="Line 28"/>
            <p:cNvSpPr>
              <a:spLocks noChangeShapeType="1"/>
            </p:cNvSpPr>
            <p:nvPr/>
          </p:nvSpPr>
          <p:spPr bwMode="auto">
            <a:xfrm>
              <a:off x="7072313" y="4483100"/>
              <a:ext cx="1114425" cy="0"/>
            </a:xfrm>
            <a:prstGeom prst="line">
              <a:avLst/>
            </a:prstGeom>
            <a:noFill/>
            <a:ln w="12700">
              <a:solidFill>
                <a:schemeClr val="tx1"/>
              </a:solidFill>
              <a:round/>
              <a:headEnd type="triangle" w="med" len="med"/>
              <a:tailEnd type="triangle" w="med" len="med"/>
            </a:ln>
            <a:effectLst/>
          </p:spPr>
          <p:txBody>
            <a:bodyPr wrap="none"/>
            <a:lstStyle/>
            <a:p>
              <a:endParaRPr lang="en-US" dirty="0"/>
            </a:p>
          </p:txBody>
        </p:sp>
        <p:sp>
          <p:nvSpPr>
            <p:cNvPr id="964637" name="Line 29"/>
            <p:cNvSpPr>
              <a:spLocks noChangeShapeType="1"/>
            </p:cNvSpPr>
            <p:nvPr/>
          </p:nvSpPr>
          <p:spPr bwMode="auto">
            <a:xfrm>
              <a:off x="7305675" y="4699000"/>
              <a:ext cx="1114425" cy="0"/>
            </a:xfrm>
            <a:prstGeom prst="line">
              <a:avLst/>
            </a:prstGeom>
            <a:noFill/>
            <a:ln w="12700">
              <a:solidFill>
                <a:schemeClr val="tx1"/>
              </a:solidFill>
              <a:round/>
              <a:headEnd type="triangle" w="med" len="med"/>
              <a:tailEnd type="triangle" w="med" len="med"/>
            </a:ln>
            <a:effectLst/>
          </p:spPr>
          <p:txBody>
            <a:bodyPr wrap="none"/>
            <a:lstStyle/>
            <a:p>
              <a:endParaRPr lang="en-US" dirty="0"/>
            </a:p>
          </p:txBody>
        </p:sp>
        <p:sp>
          <p:nvSpPr>
            <p:cNvPr id="964638" name="Line 30"/>
            <p:cNvSpPr>
              <a:spLocks noChangeShapeType="1"/>
            </p:cNvSpPr>
            <p:nvPr/>
          </p:nvSpPr>
          <p:spPr bwMode="auto">
            <a:xfrm>
              <a:off x="7539038" y="4914900"/>
              <a:ext cx="1114425" cy="0"/>
            </a:xfrm>
            <a:prstGeom prst="line">
              <a:avLst/>
            </a:prstGeom>
            <a:noFill/>
            <a:ln w="12700">
              <a:solidFill>
                <a:schemeClr val="tx1"/>
              </a:solidFill>
              <a:round/>
              <a:headEnd type="triangle" w="med" len="med"/>
              <a:tailEnd type="triangle" w="med" len="med"/>
            </a:ln>
            <a:effectLst/>
          </p:spPr>
          <p:txBody>
            <a:bodyPr wrap="none"/>
            <a:lstStyle/>
            <a:p>
              <a:endParaRPr lang="en-US" dirty="0"/>
            </a:p>
          </p:txBody>
        </p:sp>
        <p:sp>
          <p:nvSpPr>
            <p:cNvPr id="964639" name="Rectangle 31"/>
            <p:cNvSpPr>
              <a:spLocks noChangeArrowheads="1"/>
            </p:cNvSpPr>
            <p:nvPr/>
          </p:nvSpPr>
          <p:spPr bwMode="auto">
            <a:xfrm>
              <a:off x="6480175" y="2286000"/>
              <a:ext cx="1017588" cy="5461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endParaRPr lang="en-US" dirty="0"/>
            </a:p>
          </p:txBody>
        </p:sp>
        <p:sp>
          <p:nvSpPr>
            <p:cNvPr id="964640" name="Freeform 32"/>
            <p:cNvSpPr>
              <a:spLocks/>
            </p:cNvSpPr>
            <p:nvPr/>
          </p:nvSpPr>
          <p:spPr bwMode="auto">
            <a:xfrm>
              <a:off x="6480175" y="2287588"/>
              <a:ext cx="1046163" cy="531812"/>
            </a:xfrm>
            <a:custGeom>
              <a:avLst/>
              <a:gdLst/>
              <a:ahLst/>
              <a:cxnLst>
                <a:cxn ang="0">
                  <a:pos x="0" y="415"/>
                </a:cxn>
                <a:cxn ang="0">
                  <a:pos x="224" y="343"/>
                </a:cxn>
                <a:cxn ang="0">
                  <a:pos x="632" y="55"/>
                </a:cxn>
                <a:cxn ang="0">
                  <a:pos x="832" y="15"/>
                </a:cxn>
              </a:cxnLst>
              <a:rect l="0" t="0" r="r" b="b"/>
              <a:pathLst>
                <a:path w="832" h="415">
                  <a:moveTo>
                    <a:pt x="0" y="415"/>
                  </a:moveTo>
                  <a:cubicBezTo>
                    <a:pt x="37" y="403"/>
                    <a:pt x="119" y="403"/>
                    <a:pt x="224" y="343"/>
                  </a:cubicBezTo>
                  <a:cubicBezTo>
                    <a:pt x="329" y="283"/>
                    <a:pt x="531" y="110"/>
                    <a:pt x="632" y="55"/>
                  </a:cubicBezTo>
                  <a:cubicBezTo>
                    <a:pt x="733" y="0"/>
                    <a:pt x="790" y="23"/>
                    <a:pt x="832" y="15"/>
                  </a:cubicBezTo>
                </a:path>
              </a:pathLst>
            </a:custGeom>
            <a:noFill/>
            <a:ln w="12700" cmpd="sng">
              <a:solidFill>
                <a:schemeClr val="tx1"/>
              </a:solidFill>
              <a:prstDash val="solid"/>
              <a:round/>
              <a:headEnd/>
              <a:tailEnd/>
            </a:ln>
            <a:effectLst/>
          </p:spPr>
          <p:txBody>
            <a:bodyPr wrap="none"/>
            <a:lstStyle/>
            <a:p>
              <a:endParaRPr lang="en-US" dirty="0"/>
            </a:p>
          </p:txBody>
        </p:sp>
        <p:sp>
          <p:nvSpPr>
            <p:cNvPr id="964641" name="Line 33"/>
            <p:cNvSpPr>
              <a:spLocks noChangeShapeType="1"/>
            </p:cNvSpPr>
            <p:nvPr/>
          </p:nvSpPr>
          <p:spPr bwMode="auto">
            <a:xfrm>
              <a:off x="6246813" y="3365500"/>
              <a:ext cx="0" cy="927100"/>
            </a:xfrm>
            <a:prstGeom prst="line">
              <a:avLst/>
            </a:prstGeom>
            <a:noFill/>
            <a:ln w="12700">
              <a:solidFill>
                <a:schemeClr val="tx1"/>
              </a:solidFill>
              <a:round/>
              <a:headEnd/>
              <a:tailEnd type="triangle" w="med" len="med"/>
            </a:ln>
            <a:effectLst/>
          </p:spPr>
          <p:txBody>
            <a:bodyPr wrap="none"/>
            <a:lstStyle/>
            <a:p>
              <a:endParaRPr lang="en-US" dirty="0"/>
            </a:p>
          </p:txBody>
        </p:sp>
        <p:sp>
          <p:nvSpPr>
            <p:cNvPr id="964642" name="Freeform 34"/>
            <p:cNvSpPr>
              <a:spLocks/>
            </p:cNvSpPr>
            <p:nvPr/>
          </p:nvSpPr>
          <p:spPr bwMode="auto">
            <a:xfrm>
              <a:off x="6383338" y="4357688"/>
              <a:ext cx="495300" cy="239712"/>
            </a:xfrm>
            <a:custGeom>
              <a:avLst/>
              <a:gdLst/>
              <a:ahLst/>
              <a:cxnLst>
                <a:cxn ang="0">
                  <a:pos x="0" y="415"/>
                </a:cxn>
                <a:cxn ang="0">
                  <a:pos x="224" y="343"/>
                </a:cxn>
                <a:cxn ang="0">
                  <a:pos x="632" y="55"/>
                </a:cxn>
                <a:cxn ang="0">
                  <a:pos x="832" y="15"/>
                </a:cxn>
              </a:cxnLst>
              <a:rect l="0" t="0" r="r" b="b"/>
              <a:pathLst>
                <a:path w="832" h="415">
                  <a:moveTo>
                    <a:pt x="0" y="415"/>
                  </a:moveTo>
                  <a:cubicBezTo>
                    <a:pt x="37" y="403"/>
                    <a:pt x="119" y="403"/>
                    <a:pt x="224" y="343"/>
                  </a:cubicBezTo>
                  <a:cubicBezTo>
                    <a:pt x="329" y="283"/>
                    <a:pt x="531" y="110"/>
                    <a:pt x="632" y="55"/>
                  </a:cubicBezTo>
                  <a:cubicBezTo>
                    <a:pt x="733" y="0"/>
                    <a:pt x="790" y="23"/>
                    <a:pt x="832" y="15"/>
                  </a:cubicBezTo>
                </a:path>
              </a:pathLst>
            </a:custGeom>
            <a:noFill/>
            <a:ln w="12700" cmpd="sng">
              <a:solidFill>
                <a:schemeClr val="tx1"/>
              </a:solidFill>
              <a:prstDash val="solid"/>
              <a:round/>
              <a:headEnd/>
              <a:tailEnd/>
            </a:ln>
            <a:effectLst/>
          </p:spPr>
          <p:txBody>
            <a:bodyPr wrap="none"/>
            <a:lstStyle/>
            <a:p>
              <a:endParaRPr lang="en-US" dirty="0"/>
            </a:p>
          </p:txBody>
        </p:sp>
        <p:sp>
          <p:nvSpPr>
            <p:cNvPr id="964643" name="Freeform 35"/>
            <p:cNvSpPr>
              <a:spLocks/>
            </p:cNvSpPr>
            <p:nvPr/>
          </p:nvSpPr>
          <p:spPr bwMode="auto">
            <a:xfrm>
              <a:off x="6618288" y="4573588"/>
              <a:ext cx="495300" cy="239712"/>
            </a:xfrm>
            <a:custGeom>
              <a:avLst/>
              <a:gdLst/>
              <a:ahLst/>
              <a:cxnLst>
                <a:cxn ang="0">
                  <a:pos x="0" y="415"/>
                </a:cxn>
                <a:cxn ang="0">
                  <a:pos x="224" y="343"/>
                </a:cxn>
                <a:cxn ang="0">
                  <a:pos x="632" y="55"/>
                </a:cxn>
                <a:cxn ang="0">
                  <a:pos x="832" y="15"/>
                </a:cxn>
              </a:cxnLst>
              <a:rect l="0" t="0" r="r" b="b"/>
              <a:pathLst>
                <a:path w="832" h="415">
                  <a:moveTo>
                    <a:pt x="0" y="415"/>
                  </a:moveTo>
                  <a:cubicBezTo>
                    <a:pt x="37" y="403"/>
                    <a:pt x="119" y="403"/>
                    <a:pt x="224" y="343"/>
                  </a:cubicBezTo>
                  <a:cubicBezTo>
                    <a:pt x="329" y="283"/>
                    <a:pt x="531" y="110"/>
                    <a:pt x="632" y="55"/>
                  </a:cubicBezTo>
                  <a:cubicBezTo>
                    <a:pt x="733" y="0"/>
                    <a:pt x="790" y="23"/>
                    <a:pt x="832" y="15"/>
                  </a:cubicBezTo>
                </a:path>
              </a:pathLst>
            </a:custGeom>
            <a:noFill/>
            <a:ln w="12700" cmpd="sng">
              <a:solidFill>
                <a:schemeClr val="tx1"/>
              </a:solidFill>
              <a:prstDash val="solid"/>
              <a:round/>
              <a:headEnd/>
              <a:tailEnd/>
            </a:ln>
            <a:effectLst/>
          </p:spPr>
          <p:txBody>
            <a:bodyPr wrap="none"/>
            <a:lstStyle/>
            <a:p>
              <a:endParaRPr lang="en-US" dirty="0"/>
            </a:p>
          </p:txBody>
        </p:sp>
        <p:sp>
          <p:nvSpPr>
            <p:cNvPr id="964644" name="Freeform 36"/>
            <p:cNvSpPr>
              <a:spLocks/>
            </p:cNvSpPr>
            <p:nvPr/>
          </p:nvSpPr>
          <p:spPr bwMode="auto">
            <a:xfrm>
              <a:off x="6851650" y="4789488"/>
              <a:ext cx="495300" cy="239712"/>
            </a:xfrm>
            <a:custGeom>
              <a:avLst/>
              <a:gdLst/>
              <a:ahLst/>
              <a:cxnLst>
                <a:cxn ang="0">
                  <a:pos x="0" y="415"/>
                </a:cxn>
                <a:cxn ang="0">
                  <a:pos x="224" y="343"/>
                </a:cxn>
                <a:cxn ang="0">
                  <a:pos x="632" y="55"/>
                </a:cxn>
                <a:cxn ang="0">
                  <a:pos x="832" y="15"/>
                </a:cxn>
              </a:cxnLst>
              <a:rect l="0" t="0" r="r" b="b"/>
              <a:pathLst>
                <a:path w="832" h="415">
                  <a:moveTo>
                    <a:pt x="0" y="415"/>
                  </a:moveTo>
                  <a:cubicBezTo>
                    <a:pt x="37" y="403"/>
                    <a:pt x="119" y="403"/>
                    <a:pt x="224" y="343"/>
                  </a:cubicBezTo>
                  <a:cubicBezTo>
                    <a:pt x="329" y="283"/>
                    <a:pt x="531" y="110"/>
                    <a:pt x="632" y="55"/>
                  </a:cubicBezTo>
                  <a:cubicBezTo>
                    <a:pt x="733" y="0"/>
                    <a:pt x="790" y="23"/>
                    <a:pt x="832" y="15"/>
                  </a:cubicBezTo>
                </a:path>
              </a:pathLst>
            </a:custGeom>
            <a:noFill/>
            <a:ln w="12700" cmpd="sng">
              <a:solidFill>
                <a:schemeClr val="tx1"/>
              </a:solidFill>
              <a:prstDash val="solid"/>
              <a:round/>
              <a:headEnd/>
              <a:tailEnd/>
            </a:ln>
            <a:effectLst/>
          </p:spPr>
          <p:txBody>
            <a:bodyPr wrap="none"/>
            <a:lstStyle/>
            <a:p>
              <a:endParaRPr lang="en-US"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88</a:t>
            </a:fld>
            <a:endParaRPr lang="en-US" dirty="0"/>
          </a:p>
        </p:txBody>
      </p:sp>
    </p:spTree>
    <p:extLst>
      <p:ext uri="{BB962C8B-B14F-4D97-AF65-F5344CB8AC3E}">
        <p14:creationId xmlns:p14="http://schemas.microsoft.com/office/powerpoint/2010/main" xmlns="" val="226850188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p:txBody>
          <a:bodyPr/>
          <a:lstStyle/>
          <a:p>
            <a:r>
              <a:rPr lang="en-GB" dirty="0" smtClean="0"/>
              <a:t>Plan de </a:t>
            </a:r>
            <a:r>
              <a:rPr lang="en-GB" dirty="0" err="1" smtClean="0"/>
              <a:t>Costos</a:t>
            </a:r>
            <a:r>
              <a:rPr lang="en-GB" dirty="0" smtClean="0"/>
              <a:t> del </a:t>
            </a:r>
            <a:r>
              <a:rPr lang="en-GB" dirty="0" err="1" smtClean="0"/>
              <a:t>Proyecto</a:t>
            </a:r>
            <a:endParaRPr lang="en-US" dirty="0"/>
          </a:p>
        </p:txBody>
      </p:sp>
      <p:grpSp>
        <p:nvGrpSpPr>
          <p:cNvPr id="233" name="Group 232"/>
          <p:cNvGrpSpPr/>
          <p:nvPr/>
        </p:nvGrpSpPr>
        <p:grpSpPr>
          <a:xfrm>
            <a:off x="2315756" y="1100593"/>
            <a:ext cx="4353766" cy="5091112"/>
            <a:chOff x="3065463" y="1173163"/>
            <a:chExt cx="4716580" cy="5091112"/>
          </a:xfrm>
        </p:grpSpPr>
        <p:grpSp>
          <p:nvGrpSpPr>
            <p:cNvPr id="968707" name="Group 3"/>
            <p:cNvGrpSpPr>
              <a:grpSpLocks/>
            </p:cNvGrpSpPr>
            <p:nvPr/>
          </p:nvGrpSpPr>
          <p:grpSpPr bwMode="auto">
            <a:xfrm>
              <a:off x="3065463" y="1173163"/>
              <a:ext cx="4716580" cy="2554288"/>
              <a:chOff x="1782" y="739"/>
              <a:chExt cx="2743" cy="1609"/>
            </a:xfrm>
          </p:grpSpPr>
          <p:grpSp>
            <p:nvGrpSpPr>
              <p:cNvPr id="968708" name="Group 4"/>
              <p:cNvGrpSpPr>
                <a:grpSpLocks/>
              </p:cNvGrpSpPr>
              <p:nvPr/>
            </p:nvGrpSpPr>
            <p:grpSpPr bwMode="auto">
              <a:xfrm>
                <a:off x="3926" y="2020"/>
                <a:ext cx="282" cy="113"/>
                <a:chOff x="3926" y="2020"/>
                <a:chExt cx="282" cy="113"/>
              </a:xfrm>
            </p:grpSpPr>
            <p:sp>
              <p:nvSpPr>
                <p:cNvPr id="968709" name="Oval 5"/>
                <p:cNvSpPr>
                  <a:spLocks noChangeArrowheads="1"/>
                </p:cNvSpPr>
                <p:nvPr/>
              </p:nvSpPr>
              <p:spPr bwMode="auto">
                <a:xfrm>
                  <a:off x="3926" y="2020"/>
                  <a:ext cx="282" cy="113"/>
                </a:xfrm>
                <a:prstGeom prst="ellipse">
                  <a:avLst/>
                </a:prstGeom>
                <a:solidFill>
                  <a:srgbClr val="FFFFCC"/>
                </a:solidFill>
                <a:ln w="0">
                  <a:solidFill>
                    <a:srgbClr val="000000"/>
                  </a:solidFill>
                  <a:round/>
                  <a:headEnd/>
                  <a:tailEnd/>
                </a:ln>
              </p:spPr>
              <p:txBody>
                <a:bodyPr/>
                <a:lstStyle/>
                <a:p>
                  <a:endParaRPr lang="en-US" sz="1000" dirty="0">
                    <a:latin typeface="+mn-lt"/>
                  </a:endParaRPr>
                </a:p>
              </p:txBody>
            </p:sp>
            <p:sp>
              <p:nvSpPr>
                <p:cNvPr id="968710" name="Oval 6"/>
                <p:cNvSpPr>
                  <a:spLocks noChangeArrowheads="1"/>
                </p:cNvSpPr>
                <p:nvPr/>
              </p:nvSpPr>
              <p:spPr bwMode="auto">
                <a:xfrm>
                  <a:off x="3926" y="2020"/>
                  <a:ext cx="282" cy="113"/>
                </a:xfrm>
                <a:prstGeom prst="ellipse">
                  <a:avLst/>
                </a:prstGeom>
                <a:noFill/>
                <a:ln w="7938" cap="rnd">
                  <a:solidFill>
                    <a:srgbClr val="000000"/>
                  </a:solidFill>
                  <a:round/>
                  <a:headEnd/>
                  <a:tailEnd/>
                </a:ln>
              </p:spPr>
              <p:txBody>
                <a:bodyPr/>
                <a:lstStyle/>
                <a:p>
                  <a:endParaRPr lang="en-US" sz="1000" dirty="0">
                    <a:latin typeface="+mn-lt"/>
                  </a:endParaRPr>
                </a:p>
              </p:txBody>
            </p:sp>
          </p:grpSp>
          <p:sp>
            <p:nvSpPr>
              <p:cNvPr id="968711" name="Rectangle 7"/>
              <p:cNvSpPr>
                <a:spLocks noChangeArrowheads="1"/>
              </p:cNvSpPr>
              <p:nvPr/>
            </p:nvSpPr>
            <p:spPr bwMode="auto">
              <a:xfrm>
                <a:off x="3208" y="739"/>
                <a:ext cx="5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Project Months </a:t>
                </a:r>
                <a:endParaRPr lang="en-US" sz="1000" b="1" dirty="0">
                  <a:latin typeface="+mn-lt"/>
                </a:endParaRPr>
              </a:p>
            </p:txBody>
          </p:sp>
          <p:sp>
            <p:nvSpPr>
              <p:cNvPr id="968712" name="Rectangle 8"/>
              <p:cNvSpPr>
                <a:spLocks noChangeArrowheads="1"/>
              </p:cNvSpPr>
              <p:nvPr/>
            </p:nvSpPr>
            <p:spPr bwMode="auto">
              <a:xfrm>
                <a:off x="1798" y="909"/>
                <a:ext cx="518"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Cost Categories</a:t>
                </a:r>
                <a:endParaRPr lang="en-US" sz="1000" b="1" dirty="0">
                  <a:latin typeface="+mn-lt"/>
                </a:endParaRPr>
              </a:p>
            </p:txBody>
          </p:sp>
          <p:sp>
            <p:nvSpPr>
              <p:cNvPr id="968713" name="Rectangle 9"/>
              <p:cNvSpPr>
                <a:spLocks noChangeArrowheads="1"/>
              </p:cNvSpPr>
              <p:nvPr/>
            </p:nvSpPr>
            <p:spPr bwMode="auto">
              <a:xfrm>
                <a:off x="2575"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a:t>
                </a:r>
                <a:endParaRPr lang="en-US" sz="1000" b="1" dirty="0">
                  <a:latin typeface="+mn-lt"/>
                </a:endParaRPr>
              </a:p>
            </p:txBody>
          </p:sp>
          <p:sp>
            <p:nvSpPr>
              <p:cNvPr id="968714" name="Rectangle 10"/>
              <p:cNvSpPr>
                <a:spLocks noChangeArrowheads="1"/>
              </p:cNvSpPr>
              <p:nvPr/>
            </p:nvSpPr>
            <p:spPr bwMode="auto">
              <a:xfrm>
                <a:off x="2877"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a:t>
                </a:r>
                <a:endParaRPr lang="en-US" sz="1000" b="1" dirty="0">
                  <a:latin typeface="+mn-lt"/>
                </a:endParaRPr>
              </a:p>
            </p:txBody>
          </p:sp>
          <p:sp>
            <p:nvSpPr>
              <p:cNvPr id="968715" name="Rectangle 11"/>
              <p:cNvSpPr>
                <a:spLocks noChangeArrowheads="1"/>
              </p:cNvSpPr>
              <p:nvPr/>
            </p:nvSpPr>
            <p:spPr bwMode="auto">
              <a:xfrm>
                <a:off x="3164"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a:t>
                </a:r>
                <a:endParaRPr lang="en-US" sz="1000" b="1" dirty="0">
                  <a:latin typeface="+mn-lt"/>
                </a:endParaRPr>
              </a:p>
            </p:txBody>
          </p:sp>
          <p:sp>
            <p:nvSpPr>
              <p:cNvPr id="968716" name="Rectangle 12"/>
              <p:cNvSpPr>
                <a:spLocks noChangeArrowheads="1"/>
              </p:cNvSpPr>
              <p:nvPr/>
            </p:nvSpPr>
            <p:spPr bwMode="auto">
              <a:xfrm>
                <a:off x="3466"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a:t>
                </a:r>
                <a:endParaRPr lang="en-US" sz="1000" b="1" dirty="0">
                  <a:latin typeface="+mn-lt"/>
                </a:endParaRPr>
              </a:p>
            </p:txBody>
          </p:sp>
          <p:sp>
            <p:nvSpPr>
              <p:cNvPr id="968717" name="Rectangle 13"/>
              <p:cNvSpPr>
                <a:spLocks noChangeArrowheads="1"/>
              </p:cNvSpPr>
              <p:nvPr/>
            </p:nvSpPr>
            <p:spPr bwMode="auto">
              <a:xfrm>
                <a:off x="3766"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a:t>
                </a:r>
                <a:endParaRPr lang="en-US" sz="1000" b="1" dirty="0">
                  <a:latin typeface="+mn-lt"/>
                </a:endParaRPr>
              </a:p>
            </p:txBody>
          </p:sp>
          <p:sp>
            <p:nvSpPr>
              <p:cNvPr id="968718" name="Rectangle 14"/>
              <p:cNvSpPr>
                <a:spLocks noChangeArrowheads="1"/>
              </p:cNvSpPr>
              <p:nvPr/>
            </p:nvSpPr>
            <p:spPr bwMode="auto">
              <a:xfrm>
                <a:off x="4075"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6</a:t>
                </a:r>
                <a:endParaRPr lang="en-US" sz="1000" b="1" dirty="0">
                  <a:latin typeface="+mn-lt"/>
                </a:endParaRPr>
              </a:p>
            </p:txBody>
          </p:sp>
          <p:sp>
            <p:nvSpPr>
              <p:cNvPr id="968719" name="Rectangle 15"/>
              <p:cNvSpPr>
                <a:spLocks noChangeArrowheads="1"/>
              </p:cNvSpPr>
              <p:nvPr/>
            </p:nvSpPr>
            <p:spPr bwMode="auto">
              <a:xfrm>
                <a:off x="4295" y="869"/>
                <a:ext cx="16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Total</a:t>
                </a:r>
                <a:endParaRPr lang="en-US" sz="1000" b="1" dirty="0">
                  <a:latin typeface="+mn-lt"/>
                </a:endParaRPr>
              </a:p>
            </p:txBody>
          </p:sp>
          <p:sp>
            <p:nvSpPr>
              <p:cNvPr id="968720" name="Rectangle 16"/>
              <p:cNvSpPr>
                <a:spLocks noChangeArrowheads="1"/>
              </p:cNvSpPr>
              <p:nvPr/>
            </p:nvSpPr>
            <p:spPr bwMode="auto">
              <a:xfrm>
                <a:off x="2009" y="1025"/>
                <a:ext cx="38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Resource A </a:t>
                </a:r>
                <a:endParaRPr lang="en-US" sz="1000" b="1" dirty="0">
                  <a:latin typeface="+mn-lt"/>
                </a:endParaRPr>
              </a:p>
            </p:txBody>
          </p:sp>
          <p:sp>
            <p:nvSpPr>
              <p:cNvPr id="968721" name="Rectangle 17"/>
              <p:cNvSpPr>
                <a:spLocks noChangeArrowheads="1"/>
              </p:cNvSpPr>
              <p:nvPr/>
            </p:nvSpPr>
            <p:spPr bwMode="auto">
              <a:xfrm>
                <a:off x="2559" y="1025"/>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22" name="Rectangle 18"/>
              <p:cNvSpPr>
                <a:spLocks noChangeArrowheads="1"/>
              </p:cNvSpPr>
              <p:nvPr/>
            </p:nvSpPr>
            <p:spPr bwMode="auto">
              <a:xfrm>
                <a:off x="2860" y="1025"/>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75</a:t>
                </a:r>
                <a:endParaRPr lang="en-US" sz="1000" b="1" dirty="0">
                  <a:latin typeface="+mn-lt"/>
                </a:endParaRPr>
              </a:p>
            </p:txBody>
          </p:sp>
          <p:sp>
            <p:nvSpPr>
              <p:cNvPr id="968723" name="Rectangle 19"/>
              <p:cNvSpPr>
                <a:spLocks noChangeArrowheads="1"/>
              </p:cNvSpPr>
              <p:nvPr/>
            </p:nvSpPr>
            <p:spPr bwMode="auto">
              <a:xfrm>
                <a:off x="3160" y="1025"/>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75</a:t>
                </a:r>
                <a:endParaRPr lang="en-US" sz="1000" b="1" dirty="0">
                  <a:latin typeface="+mn-lt"/>
                </a:endParaRPr>
              </a:p>
            </p:txBody>
          </p:sp>
          <p:sp>
            <p:nvSpPr>
              <p:cNvPr id="968724" name="Rectangle 20"/>
              <p:cNvSpPr>
                <a:spLocks noChangeArrowheads="1"/>
              </p:cNvSpPr>
              <p:nvPr/>
            </p:nvSpPr>
            <p:spPr bwMode="auto">
              <a:xfrm>
                <a:off x="3425" y="1025"/>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725" name="Rectangle 21"/>
              <p:cNvSpPr>
                <a:spLocks noChangeArrowheads="1"/>
              </p:cNvSpPr>
              <p:nvPr/>
            </p:nvSpPr>
            <p:spPr bwMode="auto">
              <a:xfrm>
                <a:off x="3727" y="1025"/>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726" name="Rectangle 22"/>
              <p:cNvSpPr>
                <a:spLocks noChangeArrowheads="1"/>
              </p:cNvSpPr>
              <p:nvPr/>
            </p:nvSpPr>
            <p:spPr bwMode="auto">
              <a:xfrm>
                <a:off x="4065" y="1025"/>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727" name="Rectangle 23"/>
              <p:cNvSpPr>
                <a:spLocks noChangeArrowheads="1"/>
              </p:cNvSpPr>
              <p:nvPr/>
            </p:nvSpPr>
            <p:spPr bwMode="auto">
              <a:xfrm>
                <a:off x="4334" y="1023"/>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440</a:t>
                </a:r>
                <a:endParaRPr lang="en-US" sz="1000" b="1" dirty="0">
                  <a:latin typeface="+mn-lt"/>
                </a:endParaRPr>
              </a:p>
            </p:txBody>
          </p:sp>
          <p:sp>
            <p:nvSpPr>
              <p:cNvPr id="968728" name="Rectangle 24"/>
              <p:cNvSpPr>
                <a:spLocks noChangeArrowheads="1"/>
              </p:cNvSpPr>
              <p:nvPr/>
            </p:nvSpPr>
            <p:spPr bwMode="auto">
              <a:xfrm>
                <a:off x="2009" y="1146"/>
                <a:ext cx="36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Resource B</a:t>
                </a:r>
                <a:endParaRPr lang="en-US" sz="1000" b="1" dirty="0">
                  <a:latin typeface="+mn-lt"/>
                </a:endParaRPr>
              </a:p>
            </p:txBody>
          </p:sp>
          <p:sp>
            <p:nvSpPr>
              <p:cNvPr id="968729" name="Rectangle 25"/>
              <p:cNvSpPr>
                <a:spLocks noChangeArrowheads="1"/>
              </p:cNvSpPr>
              <p:nvPr/>
            </p:nvSpPr>
            <p:spPr bwMode="auto">
              <a:xfrm>
                <a:off x="2559"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30</a:t>
                </a:r>
                <a:endParaRPr lang="en-US" sz="1000" b="1" dirty="0">
                  <a:latin typeface="+mn-lt"/>
                </a:endParaRPr>
              </a:p>
            </p:txBody>
          </p:sp>
          <p:sp>
            <p:nvSpPr>
              <p:cNvPr id="968730" name="Rectangle 26"/>
              <p:cNvSpPr>
                <a:spLocks noChangeArrowheads="1"/>
              </p:cNvSpPr>
              <p:nvPr/>
            </p:nvSpPr>
            <p:spPr bwMode="auto">
              <a:xfrm>
                <a:off x="2860"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731" name="Rectangle 27"/>
              <p:cNvSpPr>
                <a:spLocks noChangeArrowheads="1"/>
              </p:cNvSpPr>
              <p:nvPr/>
            </p:nvSpPr>
            <p:spPr bwMode="auto">
              <a:xfrm>
                <a:off x="3160"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732" name="Rectangle 28"/>
              <p:cNvSpPr>
                <a:spLocks noChangeArrowheads="1"/>
              </p:cNvSpPr>
              <p:nvPr/>
            </p:nvSpPr>
            <p:spPr bwMode="auto">
              <a:xfrm>
                <a:off x="3462"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733" name="Rectangle 29"/>
              <p:cNvSpPr>
                <a:spLocks noChangeArrowheads="1"/>
              </p:cNvSpPr>
              <p:nvPr/>
            </p:nvSpPr>
            <p:spPr bwMode="auto">
              <a:xfrm>
                <a:off x="3763"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734" name="Rectangle 30"/>
              <p:cNvSpPr>
                <a:spLocks noChangeArrowheads="1"/>
              </p:cNvSpPr>
              <p:nvPr/>
            </p:nvSpPr>
            <p:spPr bwMode="auto">
              <a:xfrm>
                <a:off x="4065"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735" name="Rectangle 31"/>
              <p:cNvSpPr>
                <a:spLocks noChangeArrowheads="1"/>
              </p:cNvSpPr>
              <p:nvPr/>
            </p:nvSpPr>
            <p:spPr bwMode="auto">
              <a:xfrm>
                <a:off x="4334" y="1144"/>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210</a:t>
                </a:r>
                <a:endParaRPr lang="en-US" sz="1000" b="1" dirty="0">
                  <a:latin typeface="+mn-lt"/>
                </a:endParaRPr>
              </a:p>
            </p:txBody>
          </p:sp>
          <p:sp>
            <p:nvSpPr>
              <p:cNvPr id="968736" name="Rectangle 32"/>
              <p:cNvSpPr>
                <a:spLocks noChangeArrowheads="1"/>
              </p:cNvSpPr>
              <p:nvPr/>
            </p:nvSpPr>
            <p:spPr bwMode="auto">
              <a:xfrm>
                <a:off x="2009" y="1268"/>
                <a:ext cx="365"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Resource C</a:t>
                </a:r>
                <a:endParaRPr lang="en-US" sz="1000" b="1" dirty="0">
                  <a:latin typeface="+mn-lt"/>
                </a:endParaRPr>
              </a:p>
            </p:txBody>
          </p:sp>
          <p:sp>
            <p:nvSpPr>
              <p:cNvPr id="968737" name="Rectangle 33"/>
              <p:cNvSpPr>
                <a:spLocks noChangeArrowheads="1"/>
              </p:cNvSpPr>
              <p:nvPr/>
            </p:nvSpPr>
            <p:spPr bwMode="auto">
              <a:xfrm>
                <a:off x="2559" y="126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38" name="Rectangle 34"/>
              <p:cNvSpPr>
                <a:spLocks noChangeArrowheads="1"/>
              </p:cNvSpPr>
              <p:nvPr/>
            </p:nvSpPr>
            <p:spPr bwMode="auto">
              <a:xfrm>
                <a:off x="2822" y="126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739" name="Rectangle 35"/>
              <p:cNvSpPr>
                <a:spLocks noChangeArrowheads="1"/>
              </p:cNvSpPr>
              <p:nvPr/>
            </p:nvSpPr>
            <p:spPr bwMode="auto">
              <a:xfrm>
                <a:off x="3124" y="126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740" name="Rectangle 36"/>
              <p:cNvSpPr>
                <a:spLocks noChangeArrowheads="1"/>
              </p:cNvSpPr>
              <p:nvPr/>
            </p:nvSpPr>
            <p:spPr bwMode="auto">
              <a:xfrm>
                <a:off x="3462" y="126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41" name="Rectangle 37"/>
              <p:cNvSpPr>
                <a:spLocks noChangeArrowheads="1"/>
              </p:cNvSpPr>
              <p:nvPr/>
            </p:nvSpPr>
            <p:spPr bwMode="auto">
              <a:xfrm>
                <a:off x="3763" y="126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42" name="Rectangle 38"/>
              <p:cNvSpPr>
                <a:spLocks noChangeArrowheads="1"/>
              </p:cNvSpPr>
              <p:nvPr/>
            </p:nvSpPr>
            <p:spPr bwMode="auto">
              <a:xfrm>
                <a:off x="4334" y="1266"/>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350</a:t>
                </a:r>
                <a:endParaRPr lang="en-US" sz="1000" b="1" dirty="0">
                  <a:latin typeface="+mn-lt"/>
                </a:endParaRPr>
              </a:p>
            </p:txBody>
          </p:sp>
          <p:sp>
            <p:nvSpPr>
              <p:cNvPr id="968743" name="Rectangle 39"/>
              <p:cNvSpPr>
                <a:spLocks noChangeArrowheads="1"/>
              </p:cNvSpPr>
              <p:nvPr/>
            </p:nvSpPr>
            <p:spPr bwMode="auto">
              <a:xfrm>
                <a:off x="1946" y="1392"/>
                <a:ext cx="190"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Total </a:t>
                </a:r>
                <a:endParaRPr lang="en-US" sz="1000" b="1" dirty="0">
                  <a:latin typeface="+mn-lt"/>
                </a:endParaRPr>
              </a:p>
            </p:txBody>
          </p:sp>
          <p:sp>
            <p:nvSpPr>
              <p:cNvPr id="968744" name="Rectangle 40"/>
              <p:cNvSpPr>
                <a:spLocks noChangeArrowheads="1"/>
              </p:cNvSpPr>
              <p:nvPr/>
            </p:nvSpPr>
            <p:spPr bwMode="auto">
              <a:xfrm>
                <a:off x="2134" y="1392"/>
                <a:ext cx="189" cy="97"/>
              </a:xfrm>
              <a:prstGeom prst="rect">
                <a:avLst/>
              </a:prstGeom>
              <a:noFill/>
              <a:ln w="9525">
                <a:noFill/>
                <a:miter lim="800000"/>
                <a:headEnd/>
                <a:tailEnd/>
              </a:ln>
            </p:spPr>
            <p:txBody>
              <a:bodyPr wrap="none" lIns="0" tIns="0" rIns="0" bIns="0">
                <a:spAutoFit/>
              </a:bodyPr>
              <a:lstStyle/>
              <a:p>
                <a:pPr algn="l" eaLnBrk="1" hangingPunct="1"/>
                <a:r>
                  <a:rPr lang="en-US" sz="1000" b="1" dirty="0" smtClean="0">
                    <a:solidFill>
                      <a:srgbClr val="000000"/>
                    </a:solidFill>
                    <a:latin typeface="+mn-lt"/>
                  </a:rPr>
                  <a:t>Labor</a:t>
                </a:r>
                <a:endParaRPr lang="en-US" sz="1000" b="1" dirty="0">
                  <a:latin typeface="+mn-lt"/>
                </a:endParaRPr>
              </a:p>
            </p:txBody>
          </p:sp>
          <p:sp>
            <p:nvSpPr>
              <p:cNvPr id="968745" name="Rectangle 41"/>
              <p:cNvSpPr>
                <a:spLocks noChangeArrowheads="1"/>
              </p:cNvSpPr>
              <p:nvPr/>
            </p:nvSpPr>
            <p:spPr bwMode="auto">
              <a:xfrm>
                <a:off x="2522"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130</a:t>
                </a:r>
                <a:endParaRPr lang="en-US" sz="1000" b="1" dirty="0">
                  <a:latin typeface="+mn-lt"/>
                </a:endParaRPr>
              </a:p>
            </p:txBody>
          </p:sp>
          <p:sp>
            <p:nvSpPr>
              <p:cNvPr id="968746" name="Rectangle 42"/>
              <p:cNvSpPr>
                <a:spLocks noChangeArrowheads="1"/>
              </p:cNvSpPr>
              <p:nvPr/>
            </p:nvSpPr>
            <p:spPr bwMode="auto">
              <a:xfrm>
                <a:off x="2822"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215</a:t>
                </a:r>
                <a:endParaRPr lang="en-US" sz="1000" b="1" dirty="0">
                  <a:latin typeface="+mn-lt"/>
                </a:endParaRPr>
              </a:p>
            </p:txBody>
          </p:sp>
          <p:sp>
            <p:nvSpPr>
              <p:cNvPr id="968747" name="Rectangle 43"/>
              <p:cNvSpPr>
                <a:spLocks noChangeArrowheads="1"/>
              </p:cNvSpPr>
              <p:nvPr/>
            </p:nvSpPr>
            <p:spPr bwMode="auto">
              <a:xfrm>
                <a:off x="3124"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215</a:t>
                </a:r>
                <a:endParaRPr lang="en-US" sz="1000" b="1" dirty="0">
                  <a:latin typeface="+mn-lt"/>
                </a:endParaRPr>
              </a:p>
            </p:txBody>
          </p:sp>
          <p:sp>
            <p:nvSpPr>
              <p:cNvPr id="968748" name="Rectangle 44"/>
              <p:cNvSpPr>
                <a:spLocks noChangeArrowheads="1"/>
              </p:cNvSpPr>
              <p:nvPr/>
            </p:nvSpPr>
            <p:spPr bwMode="auto">
              <a:xfrm>
                <a:off x="3425"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190</a:t>
                </a:r>
                <a:endParaRPr lang="en-US" sz="1000" b="1" dirty="0">
                  <a:latin typeface="+mn-lt"/>
                </a:endParaRPr>
              </a:p>
            </p:txBody>
          </p:sp>
          <p:sp>
            <p:nvSpPr>
              <p:cNvPr id="968749" name="Rectangle 45"/>
              <p:cNvSpPr>
                <a:spLocks noChangeArrowheads="1"/>
              </p:cNvSpPr>
              <p:nvPr/>
            </p:nvSpPr>
            <p:spPr bwMode="auto">
              <a:xfrm>
                <a:off x="3727"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190</a:t>
                </a:r>
                <a:endParaRPr lang="en-US" sz="1000" b="1" dirty="0">
                  <a:latin typeface="+mn-lt"/>
                </a:endParaRPr>
              </a:p>
            </p:txBody>
          </p:sp>
          <p:sp>
            <p:nvSpPr>
              <p:cNvPr id="968750" name="Rectangle 46"/>
              <p:cNvSpPr>
                <a:spLocks noChangeArrowheads="1"/>
              </p:cNvSpPr>
              <p:nvPr/>
            </p:nvSpPr>
            <p:spPr bwMode="auto">
              <a:xfrm>
                <a:off x="4065" y="1394"/>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60</a:t>
                </a:r>
                <a:endParaRPr lang="en-US" sz="1000" b="1" dirty="0">
                  <a:latin typeface="+mn-lt"/>
                </a:endParaRPr>
              </a:p>
            </p:txBody>
          </p:sp>
          <p:sp>
            <p:nvSpPr>
              <p:cNvPr id="968751" name="Rectangle 47"/>
              <p:cNvSpPr>
                <a:spLocks noChangeArrowheads="1"/>
              </p:cNvSpPr>
              <p:nvPr/>
            </p:nvSpPr>
            <p:spPr bwMode="auto">
              <a:xfrm>
                <a:off x="4292" y="1392"/>
                <a:ext cx="166"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1000</a:t>
                </a:r>
                <a:endParaRPr lang="en-US" sz="1000" b="1" dirty="0">
                  <a:latin typeface="+mn-lt"/>
                </a:endParaRPr>
              </a:p>
            </p:txBody>
          </p:sp>
          <p:sp>
            <p:nvSpPr>
              <p:cNvPr id="968752" name="Rectangle 48"/>
              <p:cNvSpPr>
                <a:spLocks noChangeArrowheads="1"/>
              </p:cNvSpPr>
              <p:nvPr/>
            </p:nvSpPr>
            <p:spPr bwMode="auto">
              <a:xfrm>
                <a:off x="2093" y="1517"/>
                <a:ext cx="309"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Materials</a:t>
                </a:r>
                <a:endParaRPr lang="en-US" sz="1000" b="1" dirty="0">
                  <a:latin typeface="+mn-lt"/>
                </a:endParaRPr>
              </a:p>
            </p:txBody>
          </p:sp>
          <p:sp>
            <p:nvSpPr>
              <p:cNvPr id="968753" name="Rectangle 49"/>
              <p:cNvSpPr>
                <a:spLocks noChangeArrowheads="1"/>
              </p:cNvSpPr>
              <p:nvPr/>
            </p:nvSpPr>
            <p:spPr bwMode="auto">
              <a:xfrm>
                <a:off x="2860" y="1517"/>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54" name="Rectangle 50"/>
              <p:cNvSpPr>
                <a:spLocks noChangeArrowheads="1"/>
              </p:cNvSpPr>
              <p:nvPr/>
            </p:nvSpPr>
            <p:spPr bwMode="auto">
              <a:xfrm>
                <a:off x="3160" y="1517"/>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55" name="Rectangle 51"/>
              <p:cNvSpPr>
                <a:spLocks noChangeArrowheads="1"/>
              </p:cNvSpPr>
              <p:nvPr/>
            </p:nvSpPr>
            <p:spPr bwMode="auto">
              <a:xfrm>
                <a:off x="3462" y="1517"/>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56" name="Rectangle 52"/>
              <p:cNvSpPr>
                <a:spLocks noChangeArrowheads="1"/>
              </p:cNvSpPr>
              <p:nvPr/>
            </p:nvSpPr>
            <p:spPr bwMode="auto">
              <a:xfrm>
                <a:off x="3763" y="1517"/>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57" name="Rectangle 53"/>
              <p:cNvSpPr>
                <a:spLocks noChangeArrowheads="1"/>
              </p:cNvSpPr>
              <p:nvPr/>
            </p:nvSpPr>
            <p:spPr bwMode="auto">
              <a:xfrm>
                <a:off x="4027" y="1517"/>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758" name="Rectangle 54"/>
              <p:cNvSpPr>
                <a:spLocks noChangeArrowheads="1"/>
              </p:cNvSpPr>
              <p:nvPr/>
            </p:nvSpPr>
            <p:spPr bwMode="auto">
              <a:xfrm>
                <a:off x="4334" y="1515"/>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300</a:t>
                </a:r>
                <a:endParaRPr lang="en-US" sz="1000" b="1" dirty="0">
                  <a:latin typeface="+mn-lt"/>
                </a:endParaRPr>
              </a:p>
            </p:txBody>
          </p:sp>
          <p:sp>
            <p:nvSpPr>
              <p:cNvPr id="968759" name="Rectangle 55"/>
              <p:cNvSpPr>
                <a:spLocks noChangeArrowheads="1"/>
              </p:cNvSpPr>
              <p:nvPr/>
            </p:nvSpPr>
            <p:spPr bwMode="auto">
              <a:xfrm>
                <a:off x="1930" y="1638"/>
                <a:ext cx="455"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Sub Contracts</a:t>
                </a:r>
                <a:endParaRPr lang="en-US" sz="1000" b="1" dirty="0">
                  <a:latin typeface="+mn-lt"/>
                </a:endParaRPr>
              </a:p>
            </p:txBody>
          </p:sp>
          <p:sp>
            <p:nvSpPr>
              <p:cNvPr id="968760" name="Rectangle 56"/>
              <p:cNvSpPr>
                <a:spLocks noChangeArrowheads="1"/>
              </p:cNvSpPr>
              <p:nvPr/>
            </p:nvSpPr>
            <p:spPr bwMode="auto">
              <a:xfrm>
                <a:off x="2860" y="163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30</a:t>
                </a:r>
                <a:endParaRPr lang="en-US" sz="1000" b="1" dirty="0">
                  <a:latin typeface="+mn-lt"/>
                </a:endParaRPr>
              </a:p>
            </p:txBody>
          </p:sp>
          <p:sp>
            <p:nvSpPr>
              <p:cNvPr id="968761" name="Rectangle 57"/>
              <p:cNvSpPr>
                <a:spLocks noChangeArrowheads="1"/>
              </p:cNvSpPr>
              <p:nvPr/>
            </p:nvSpPr>
            <p:spPr bwMode="auto">
              <a:xfrm>
                <a:off x="3124" y="163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762" name="Rectangle 58"/>
              <p:cNvSpPr>
                <a:spLocks noChangeArrowheads="1"/>
              </p:cNvSpPr>
              <p:nvPr/>
            </p:nvSpPr>
            <p:spPr bwMode="auto">
              <a:xfrm>
                <a:off x="3425" y="163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250</a:t>
                </a:r>
                <a:endParaRPr lang="en-US" sz="1000" b="1" dirty="0">
                  <a:latin typeface="+mn-lt"/>
                </a:endParaRPr>
              </a:p>
            </p:txBody>
          </p:sp>
          <p:sp>
            <p:nvSpPr>
              <p:cNvPr id="968763" name="Rectangle 59"/>
              <p:cNvSpPr>
                <a:spLocks noChangeArrowheads="1"/>
              </p:cNvSpPr>
              <p:nvPr/>
            </p:nvSpPr>
            <p:spPr bwMode="auto">
              <a:xfrm>
                <a:off x="3727" y="163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150</a:t>
                </a:r>
                <a:endParaRPr lang="en-US" sz="1000" b="1" dirty="0">
                  <a:latin typeface="+mn-lt"/>
                </a:endParaRPr>
              </a:p>
            </p:txBody>
          </p:sp>
          <p:sp>
            <p:nvSpPr>
              <p:cNvPr id="968764" name="Rectangle 60"/>
              <p:cNvSpPr>
                <a:spLocks noChangeArrowheads="1"/>
              </p:cNvSpPr>
              <p:nvPr/>
            </p:nvSpPr>
            <p:spPr bwMode="auto">
              <a:xfrm>
                <a:off x="4065" y="163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765" name="Rectangle 61"/>
              <p:cNvSpPr>
                <a:spLocks noChangeArrowheads="1"/>
              </p:cNvSpPr>
              <p:nvPr/>
            </p:nvSpPr>
            <p:spPr bwMode="auto">
              <a:xfrm>
                <a:off x="4334" y="1636"/>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580</a:t>
                </a:r>
                <a:endParaRPr lang="en-US" sz="1000" b="1" dirty="0">
                  <a:latin typeface="+mn-lt"/>
                </a:endParaRPr>
              </a:p>
            </p:txBody>
          </p:sp>
          <p:sp>
            <p:nvSpPr>
              <p:cNvPr id="968766" name="Rectangle 62"/>
              <p:cNvSpPr>
                <a:spLocks noChangeArrowheads="1"/>
              </p:cNvSpPr>
              <p:nvPr/>
            </p:nvSpPr>
            <p:spPr bwMode="auto">
              <a:xfrm>
                <a:off x="2067" y="1759"/>
                <a:ext cx="30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Expenses</a:t>
                </a:r>
                <a:endParaRPr lang="en-US" sz="1000" b="1" dirty="0">
                  <a:latin typeface="+mn-lt"/>
                </a:endParaRPr>
              </a:p>
            </p:txBody>
          </p:sp>
          <p:sp>
            <p:nvSpPr>
              <p:cNvPr id="968767" name="Rectangle 63"/>
              <p:cNvSpPr>
                <a:spLocks noChangeArrowheads="1"/>
              </p:cNvSpPr>
              <p:nvPr/>
            </p:nvSpPr>
            <p:spPr bwMode="auto">
              <a:xfrm>
                <a:off x="2559"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a:t>
                </a:r>
                <a:endParaRPr lang="en-US" sz="1000" b="1" dirty="0">
                  <a:latin typeface="+mn-lt"/>
                </a:endParaRPr>
              </a:p>
            </p:txBody>
          </p:sp>
          <p:sp>
            <p:nvSpPr>
              <p:cNvPr id="968768" name="Rectangle 64"/>
              <p:cNvSpPr>
                <a:spLocks noChangeArrowheads="1"/>
              </p:cNvSpPr>
              <p:nvPr/>
            </p:nvSpPr>
            <p:spPr bwMode="auto">
              <a:xfrm>
                <a:off x="2860"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769" name="Rectangle 65"/>
              <p:cNvSpPr>
                <a:spLocks noChangeArrowheads="1"/>
              </p:cNvSpPr>
              <p:nvPr/>
            </p:nvSpPr>
            <p:spPr bwMode="auto">
              <a:xfrm>
                <a:off x="3160"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770" name="Rectangle 66"/>
              <p:cNvSpPr>
                <a:spLocks noChangeArrowheads="1"/>
              </p:cNvSpPr>
              <p:nvPr/>
            </p:nvSpPr>
            <p:spPr bwMode="auto">
              <a:xfrm>
                <a:off x="3462"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771" name="Rectangle 67"/>
              <p:cNvSpPr>
                <a:spLocks noChangeArrowheads="1"/>
              </p:cNvSpPr>
              <p:nvPr/>
            </p:nvSpPr>
            <p:spPr bwMode="auto">
              <a:xfrm>
                <a:off x="3763"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772" name="Rectangle 68"/>
              <p:cNvSpPr>
                <a:spLocks noChangeArrowheads="1"/>
              </p:cNvSpPr>
              <p:nvPr/>
            </p:nvSpPr>
            <p:spPr bwMode="auto">
              <a:xfrm>
                <a:off x="4065"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773" name="Rectangle 69"/>
              <p:cNvSpPr>
                <a:spLocks noChangeArrowheads="1"/>
              </p:cNvSpPr>
              <p:nvPr/>
            </p:nvSpPr>
            <p:spPr bwMode="auto">
              <a:xfrm>
                <a:off x="4334" y="1757"/>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110</a:t>
                </a:r>
                <a:endParaRPr lang="en-US" sz="1000" b="1" dirty="0">
                  <a:latin typeface="+mn-lt"/>
                </a:endParaRPr>
              </a:p>
            </p:txBody>
          </p:sp>
          <p:sp>
            <p:nvSpPr>
              <p:cNvPr id="968774" name="Rectangle 70"/>
              <p:cNvSpPr>
                <a:spLocks noChangeArrowheads="1"/>
              </p:cNvSpPr>
              <p:nvPr/>
            </p:nvSpPr>
            <p:spPr bwMode="auto">
              <a:xfrm>
                <a:off x="1972" y="1892"/>
                <a:ext cx="407"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Period Costs</a:t>
                </a:r>
                <a:endParaRPr lang="en-US" sz="1000" b="1" dirty="0">
                  <a:latin typeface="+mn-lt"/>
                </a:endParaRPr>
              </a:p>
            </p:txBody>
          </p:sp>
          <p:sp>
            <p:nvSpPr>
              <p:cNvPr id="968775" name="Rectangle 71"/>
              <p:cNvSpPr>
                <a:spLocks noChangeArrowheads="1"/>
              </p:cNvSpPr>
              <p:nvPr/>
            </p:nvSpPr>
            <p:spPr bwMode="auto">
              <a:xfrm>
                <a:off x="2522"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140</a:t>
                </a:r>
                <a:endParaRPr lang="en-US" sz="1000" b="1" dirty="0">
                  <a:latin typeface="+mn-lt"/>
                </a:endParaRPr>
              </a:p>
            </p:txBody>
          </p:sp>
          <p:sp>
            <p:nvSpPr>
              <p:cNvPr id="968776" name="Rectangle 72"/>
              <p:cNvSpPr>
                <a:spLocks noChangeArrowheads="1"/>
              </p:cNvSpPr>
              <p:nvPr/>
            </p:nvSpPr>
            <p:spPr bwMode="auto">
              <a:xfrm>
                <a:off x="2822"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315</a:t>
                </a:r>
                <a:endParaRPr lang="en-US" sz="1000" b="1" dirty="0">
                  <a:latin typeface="+mn-lt"/>
                </a:endParaRPr>
              </a:p>
            </p:txBody>
          </p:sp>
          <p:sp>
            <p:nvSpPr>
              <p:cNvPr id="968777" name="Rectangle 73"/>
              <p:cNvSpPr>
                <a:spLocks noChangeArrowheads="1"/>
              </p:cNvSpPr>
              <p:nvPr/>
            </p:nvSpPr>
            <p:spPr bwMode="auto">
              <a:xfrm>
                <a:off x="3124"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385</a:t>
                </a:r>
                <a:endParaRPr lang="en-US" sz="1000" b="1" dirty="0">
                  <a:latin typeface="+mn-lt"/>
                </a:endParaRPr>
              </a:p>
            </p:txBody>
          </p:sp>
          <p:sp>
            <p:nvSpPr>
              <p:cNvPr id="968778" name="Rectangle 74"/>
              <p:cNvSpPr>
                <a:spLocks noChangeArrowheads="1"/>
              </p:cNvSpPr>
              <p:nvPr/>
            </p:nvSpPr>
            <p:spPr bwMode="auto">
              <a:xfrm>
                <a:off x="3425"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510</a:t>
                </a:r>
                <a:endParaRPr lang="en-US" sz="1000" b="1" dirty="0">
                  <a:latin typeface="+mn-lt"/>
                </a:endParaRPr>
              </a:p>
            </p:txBody>
          </p:sp>
          <p:sp>
            <p:nvSpPr>
              <p:cNvPr id="968779" name="Rectangle 75"/>
              <p:cNvSpPr>
                <a:spLocks noChangeArrowheads="1"/>
              </p:cNvSpPr>
              <p:nvPr/>
            </p:nvSpPr>
            <p:spPr bwMode="auto">
              <a:xfrm>
                <a:off x="3727"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410</a:t>
                </a:r>
                <a:endParaRPr lang="en-US" sz="1000" b="1" dirty="0">
                  <a:latin typeface="+mn-lt"/>
                </a:endParaRPr>
              </a:p>
            </p:txBody>
          </p:sp>
          <p:sp>
            <p:nvSpPr>
              <p:cNvPr id="968780" name="Rectangle 76"/>
              <p:cNvSpPr>
                <a:spLocks noChangeArrowheads="1"/>
              </p:cNvSpPr>
              <p:nvPr/>
            </p:nvSpPr>
            <p:spPr bwMode="auto">
              <a:xfrm>
                <a:off x="4027"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230</a:t>
                </a:r>
                <a:endParaRPr lang="en-US" sz="1000" b="1" dirty="0">
                  <a:latin typeface="+mn-lt"/>
                </a:endParaRPr>
              </a:p>
            </p:txBody>
          </p:sp>
          <p:sp>
            <p:nvSpPr>
              <p:cNvPr id="968781" name="Rectangle 77"/>
              <p:cNvSpPr>
                <a:spLocks noChangeArrowheads="1"/>
              </p:cNvSpPr>
              <p:nvPr/>
            </p:nvSpPr>
            <p:spPr bwMode="auto">
              <a:xfrm>
                <a:off x="1782" y="2032"/>
                <a:ext cx="579"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Cumulative Costs</a:t>
                </a:r>
                <a:endParaRPr lang="en-US" sz="1000" b="1" dirty="0">
                  <a:latin typeface="+mn-lt"/>
                </a:endParaRPr>
              </a:p>
            </p:txBody>
          </p:sp>
          <p:sp>
            <p:nvSpPr>
              <p:cNvPr id="968782" name="Rectangle 78"/>
              <p:cNvSpPr>
                <a:spLocks noChangeArrowheads="1"/>
              </p:cNvSpPr>
              <p:nvPr/>
            </p:nvSpPr>
            <p:spPr bwMode="auto">
              <a:xfrm>
                <a:off x="2522" y="2032"/>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140</a:t>
                </a:r>
                <a:endParaRPr lang="en-US" sz="1000" b="1" dirty="0">
                  <a:latin typeface="+mn-lt"/>
                </a:endParaRPr>
              </a:p>
            </p:txBody>
          </p:sp>
          <p:sp>
            <p:nvSpPr>
              <p:cNvPr id="968783" name="Rectangle 79"/>
              <p:cNvSpPr>
                <a:spLocks noChangeArrowheads="1"/>
              </p:cNvSpPr>
              <p:nvPr/>
            </p:nvSpPr>
            <p:spPr bwMode="auto">
              <a:xfrm>
                <a:off x="2822" y="2032"/>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455</a:t>
                </a:r>
                <a:endParaRPr lang="en-US" sz="1000" b="1" dirty="0">
                  <a:latin typeface="+mn-lt"/>
                </a:endParaRPr>
              </a:p>
            </p:txBody>
          </p:sp>
          <p:sp>
            <p:nvSpPr>
              <p:cNvPr id="968784" name="Rectangle 80"/>
              <p:cNvSpPr>
                <a:spLocks noChangeArrowheads="1"/>
              </p:cNvSpPr>
              <p:nvPr/>
            </p:nvSpPr>
            <p:spPr bwMode="auto">
              <a:xfrm>
                <a:off x="3124" y="2032"/>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840</a:t>
                </a:r>
                <a:endParaRPr lang="en-US" sz="1000" b="1" dirty="0">
                  <a:latin typeface="+mn-lt"/>
                </a:endParaRPr>
              </a:p>
            </p:txBody>
          </p:sp>
          <p:sp>
            <p:nvSpPr>
              <p:cNvPr id="968785" name="Rectangle 81"/>
              <p:cNvSpPr>
                <a:spLocks noChangeArrowheads="1"/>
              </p:cNvSpPr>
              <p:nvPr/>
            </p:nvSpPr>
            <p:spPr bwMode="auto">
              <a:xfrm>
                <a:off x="3383" y="2032"/>
                <a:ext cx="166"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1350</a:t>
                </a:r>
                <a:endParaRPr lang="en-US" sz="1000" b="1" dirty="0">
                  <a:latin typeface="+mn-lt"/>
                </a:endParaRPr>
              </a:p>
            </p:txBody>
          </p:sp>
          <p:sp>
            <p:nvSpPr>
              <p:cNvPr id="968786" name="Rectangle 82"/>
              <p:cNvSpPr>
                <a:spLocks noChangeArrowheads="1"/>
              </p:cNvSpPr>
              <p:nvPr/>
            </p:nvSpPr>
            <p:spPr bwMode="auto">
              <a:xfrm>
                <a:off x="3684" y="2032"/>
                <a:ext cx="166"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1760</a:t>
                </a:r>
                <a:endParaRPr lang="en-US" sz="1000" b="1" dirty="0">
                  <a:latin typeface="+mn-lt"/>
                </a:endParaRPr>
              </a:p>
            </p:txBody>
          </p:sp>
          <p:sp>
            <p:nvSpPr>
              <p:cNvPr id="968787" name="Rectangle 83"/>
              <p:cNvSpPr>
                <a:spLocks noChangeArrowheads="1"/>
              </p:cNvSpPr>
              <p:nvPr/>
            </p:nvSpPr>
            <p:spPr bwMode="auto">
              <a:xfrm>
                <a:off x="3985" y="2034"/>
                <a:ext cx="16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1990</a:t>
                </a:r>
                <a:endParaRPr lang="en-US" sz="1000" b="1" dirty="0">
                  <a:latin typeface="+mn-lt"/>
                </a:endParaRPr>
              </a:p>
            </p:txBody>
          </p:sp>
          <p:sp>
            <p:nvSpPr>
              <p:cNvPr id="968788" name="Line 84"/>
              <p:cNvSpPr>
                <a:spLocks noChangeShapeType="1"/>
              </p:cNvSpPr>
              <p:nvPr/>
            </p:nvSpPr>
            <p:spPr bwMode="auto">
              <a:xfrm>
                <a:off x="4250" y="992"/>
                <a:ext cx="1" cy="1127"/>
              </a:xfrm>
              <a:prstGeom prst="line">
                <a:avLst/>
              </a:prstGeom>
              <a:noFill/>
              <a:ln w="7938" cap="rnd">
                <a:solidFill>
                  <a:srgbClr val="000000"/>
                </a:solidFill>
                <a:round/>
                <a:headEnd/>
                <a:tailEnd/>
              </a:ln>
            </p:spPr>
            <p:txBody>
              <a:bodyPr/>
              <a:lstStyle/>
              <a:p>
                <a:endParaRPr lang="en-US" sz="1000" dirty="0">
                  <a:latin typeface="+mn-lt"/>
                </a:endParaRPr>
              </a:p>
            </p:txBody>
          </p:sp>
          <p:sp>
            <p:nvSpPr>
              <p:cNvPr id="968789" name="Rectangle 85"/>
              <p:cNvSpPr>
                <a:spLocks noChangeArrowheads="1"/>
              </p:cNvSpPr>
              <p:nvPr/>
            </p:nvSpPr>
            <p:spPr bwMode="auto">
              <a:xfrm>
                <a:off x="4302" y="1893"/>
                <a:ext cx="16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1990</a:t>
                </a:r>
                <a:endParaRPr lang="en-US" sz="1000" b="1" dirty="0">
                  <a:latin typeface="+mn-lt"/>
                </a:endParaRPr>
              </a:p>
            </p:txBody>
          </p:sp>
          <p:sp>
            <p:nvSpPr>
              <p:cNvPr id="968790" name="Line 86"/>
              <p:cNvSpPr>
                <a:spLocks noChangeShapeType="1"/>
              </p:cNvSpPr>
              <p:nvPr/>
            </p:nvSpPr>
            <p:spPr bwMode="auto">
              <a:xfrm>
                <a:off x="1897" y="1358"/>
                <a:ext cx="2579" cy="1"/>
              </a:xfrm>
              <a:prstGeom prst="line">
                <a:avLst/>
              </a:prstGeom>
              <a:noFill/>
              <a:ln w="7938" cap="rnd">
                <a:solidFill>
                  <a:srgbClr val="000000"/>
                </a:solidFill>
                <a:round/>
                <a:headEnd/>
                <a:tailEnd/>
              </a:ln>
            </p:spPr>
            <p:txBody>
              <a:bodyPr/>
              <a:lstStyle/>
              <a:p>
                <a:endParaRPr lang="en-US" sz="1000" dirty="0">
                  <a:latin typeface="+mn-lt"/>
                </a:endParaRPr>
              </a:p>
            </p:txBody>
          </p:sp>
          <p:sp>
            <p:nvSpPr>
              <p:cNvPr id="968791" name="Line 87"/>
              <p:cNvSpPr>
                <a:spLocks noChangeShapeType="1"/>
              </p:cNvSpPr>
              <p:nvPr/>
            </p:nvSpPr>
            <p:spPr bwMode="auto">
              <a:xfrm>
                <a:off x="1890" y="1887"/>
                <a:ext cx="2579" cy="1"/>
              </a:xfrm>
              <a:prstGeom prst="line">
                <a:avLst/>
              </a:prstGeom>
              <a:noFill/>
              <a:ln w="7938" cap="rnd">
                <a:solidFill>
                  <a:srgbClr val="000000"/>
                </a:solidFill>
                <a:round/>
                <a:headEnd/>
                <a:tailEnd/>
              </a:ln>
            </p:spPr>
            <p:txBody>
              <a:bodyPr/>
              <a:lstStyle/>
              <a:p>
                <a:endParaRPr lang="en-US" sz="1000" dirty="0">
                  <a:latin typeface="+mn-lt"/>
                </a:endParaRPr>
              </a:p>
            </p:txBody>
          </p:sp>
          <p:sp>
            <p:nvSpPr>
              <p:cNvPr id="968792" name="Line 88"/>
              <p:cNvSpPr>
                <a:spLocks noChangeShapeType="1"/>
              </p:cNvSpPr>
              <p:nvPr/>
            </p:nvSpPr>
            <p:spPr bwMode="auto">
              <a:xfrm>
                <a:off x="1897" y="2027"/>
                <a:ext cx="2579" cy="1"/>
              </a:xfrm>
              <a:prstGeom prst="line">
                <a:avLst/>
              </a:prstGeom>
              <a:noFill/>
              <a:ln w="7938" cap="rnd">
                <a:solidFill>
                  <a:srgbClr val="000000"/>
                </a:solidFill>
                <a:round/>
                <a:headEnd/>
                <a:tailEnd/>
              </a:ln>
            </p:spPr>
            <p:txBody>
              <a:bodyPr/>
              <a:lstStyle/>
              <a:p>
                <a:endParaRPr lang="en-US" sz="1000" dirty="0">
                  <a:latin typeface="+mn-lt"/>
                </a:endParaRPr>
              </a:p>
            </p:txBody>
          </p:sp>
          <p:sp>
            <p:nvSpPr>
              <p:cNvPr id="968793" name="Rectangle 89"/>
              <p:cNvSpPr>
                <a:spLocks noChangeArrowheads="1"/>
              </p:cNvSpPr>
              <p:nvPr/>
            </p:nvSpPr>
            <p:spPr bwMode="auto">
              <a:xfrm>
                <a:off x="3806" y="2251"/>
                <a:ext cx="719"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Budget at Completion</a:t>
                </a:r>
                <a:endParaRPr lang="en-US" sz="1000" b="1" dirty="0">
                  <a:latin typeface="+mn-lt"/>
                </a:endParaRPr>
              </a:p>
            </p:txBody>
          </p:sp>
          <p:sp>
            <p:nvSpPr>
              <p:cNvPr id="968794" name="Freeform 90"/>
              <p:cNvSpPr>
                <a:spLocks noEditPoints="1"/>
              </p:cNvSpPr>
              <p:nvPr/>
            </p:nvSpPr>
            <p:spPr bwMode="auto">
              <a:xfrm>
                <a:off x="4099" y="2133"/>
                <a:ext cx="59" cy="100"/>
              </a:xfrm>
              <a:custGeom>
                <a:avLst/>
                <a:gdLst/>
                <a:ahLst/>
                <a:cxnLst>
                  <a:cxn ang="0">
                    <a:pos x="308" y="558"/>
                  </a:cxn>
                  <a:cxn ang="0">
                    <a:pos x="88" y="181"/>
                  </a:cxn>
                  <a:cxn ang="0">
                    <a:pos x="94" y="160"/>
                  </a:cxn>
                  <a:cxn ang="0">
                    <a:pos x="114" y="166"/>
                  </a:cxn>
                  <a:cxn ang="0">
                    <a:pos x="333" y="543"/>
                  </a:cxn>
                  <a:cxn ang="0">
                    <a:pos x="328" y="563"/>
                  </a:cxn>
                  <a:cxn ang="0">
                    <a:pos x="308" y="558"/>
                  </a:cxn>
                  <a:cxn ang="0">
                    <a:pos x="17" y="268"/>
                  </a:cxn>
                  <a:cxn ang="0">
                    <a:pos x="0" y="0"/>
                  </a:cxn>
                  <a:cxn ang="0">
                    <a:pos x="225" y="148"/>
                  </a:cxn>
                  <a:cxn ang="0">
                    <a:pos x="17" y="268"/>
                  </a:cxn>
                </a:cxnLst>
                <a:rect l="0" t="0" r="r" b="b"/>
                <a:pathLst>
                  <a:path w="338" h="568">
                    <a:moveTo>
                      <a:pt x="308" y="558"/>
                    </a:moveTo>
                    <a:lnTo>
                      <a:pt x="88" y="181"/>
                    </a:lnTo>
                    <a:cubicBezTo>
                      <a:pt x="84" y="174"/>
                      <a:pt x="86" y="165"/>
                      <a:pt x="94" y="160"/>
                    </a:cubicBezTo>
                    <a:cubicBezTo>
                      <a:pt x="101" y="156"/>
                      <a:pt x="110" y="159"/>
                      <a:pt x="114" y="166"/>
                    </a:cubicBezTo>
                    <a:lnTo>
                      <a:pt x="333" y="543"/>
                    </a:lnTo>
                    <a:cubicBezTo>
                      <a:pt x="338" y="550"/>
                      <a:pt x="335" y="559"/>
                      <a:pt x="328" y="563"/>
                    </a:cubicBezTo>
                    <a:cubicBezTo>
                      <a:pt x="321" y="568"/>
                      <a:pt x="312" y="565"/>
                      <a:pt x="308" y="558"/>
                    </a:cubicBezTo>
                    <a:close/>
                    <a:moveTo>
                      <a:pt x="17" y="268"/>
                    </a:moveTo>
                    <a:lnTo>
                      <a:pt x="0" y="0"/>
                    </a:lnTo>
                    <a:lnTo>
                      <a:pt x="225" y="148"/>
                    </a:lnTo>
                    <a:lnTo>
                      <a:pt x="17" y="268"/>
                    </a:lnTo>
                    <a:close/>
                  </a:path>
                </a:pathLst>
              </a:custGeom>
              <a:solidFill>
                <a:srgbClr val="0000FF"/>
              </a:solidFill>
              <a:ln w="1588" cap="flat">
                <a:solidFill>
                  <a:srgbClr val="0000FF"/>
                </a:solidFill>
                <a:prstDash val="solid"/>
                <a:bevel/>
                <a:headEnd/>
                <a:tailEnd/>
              </a:ln>
            </p:spPr>
            <p:txBody>
              <a:bodyPr/>
              <a:lstStyle/>
              <a:p>
                <a:endParaRPr lang="en-US" sz="1000" dirty="0">
                  <a:latin typeface="+mn-lt"/>
                </a:endParaRPr>
              </a:p>
            </p:txBody>
          </p:sp>
          <p:grpSp>
            <p:nvGrpSpPr>
              <p:cNvPr id="968795" name="Group 91"/>
              <p:cNvGrpSpPr>
                <a:grpSpLocks/>
              </p:cNvGrpSpPr>
              <p:nvPr/>
            </p:nvGrpSpPr>
            <p:grpSpPr bwMode="auto">
              <a:xfrm>
                <a:off x="3926" y="2020"/>
                <a:ext cx="282" cy="113"/>
                <a:chOff x="3926" y="2020"/>
                <a:chExt cx="282" cy="113"/>
              </a:xfrm>
            </p:grpSpPr>
            <p:sp>
              <p:nvSpPr>
                <p:cNvPr id="968796" name="Oval 92"/>
                <p:cNvSpPr>
                  <a:spLocks noChangeArrowheads="1"/>
                </p:cNvSpPr>
                <p:nvPr/>
              </p:nvSpPr>
              <p:spPr bwMode="auto">
                <a:xfrm>
                  <a:off x="3926" y="2020"/>
                  <a:ext cx="282" cy="113"/>
                </a:xfrm>
                <a:prstGeom prst="ellipse">
                  <a:avLst/>
                </a:prstGeom>
                <a:solidFill>
                  <a:srgbClr val="FFFFCC"/>
                </a:solidFill>
                <a:ln w="0">
                  <a:solidFill>
                    <a:srgbClr val="000000"/>
                  </a:solidFill>
                  <a:round/>
                  <a:headEnd/>
                  <a:tailEnd/>
                </a:ln>
              </p:spPr>
              <p:txBody>
                <a:bodyPr/>
                <a:lstStyle/>
                <a:p>
                  <a:endParaRPr lang="en-US" sz="1000" dirty="0">
                    <a:latin typeface="+mn-lt"/>
                  </a:endParaRPr>
                </a:p>
              </p:txBody>
            </p:sp>
            <p:sp>
              <p:nvSpPr>
                <p:cNvPr id="968797" name="Oval 93"/>
                <p:cNvSpPr>
                  <a:spLocks noChangeArrowheads="1"/>
                </p:cNvSpPr>
                <p:nvPr/>
              </p:nvSpPr>
              <p:spPr bwMode="auto">
                <a:xfrm>
                  <a:off x="3926" y="2020"/>
                  <a:ext cx="282" cy="113"/>
                </a:xfrm>
                <a:prstGeom prst="ellipse">
                  <a:avLst/>
                </a:prstGeom>
                <a:noFill/>
                <a:ln w="7938" cap="rnd">
                  <a:solidFill>
                    <a:srgbClr val="000000"/>
                  </a:solidFill>
                  <a:round/>
                  <a:headEnd/>
                  <a:tailEnd/>
                </a:ln>
              </p:spPr>
              <p:txBody>
                <a:bodyPr/>
                <a:lstStyle/>
                <a:p>
                  <a:endParaRPr lang="en-US" sz="1000" dirty="0">
                    <a:latin typeface="+mn-lt"/>
                  </a:endParaRPr>
                </a:p>
              </p:txBody>
            </p:sp>
          </p:grpSp>
          <p:sp>
            <p:nvSpPr>
              <p:cNvPr id="968798" name="Rectangle 94"/>
              <p:cNvSpPr>
                <a:spLocks noChangeArrowheads="1"/>
              </p:cNvSpPr>
              <p:nvPr/>
            </p:nvSpPr>
            <p:spPr bwMode="auto">
              <a:xfrm>
                <a:off x="3208" y="739"/>
                <a:ext cx="5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Project Months </a:t>
                </a:r>
                <a:endParaRPr lang="en-US" sz="1000" b="1" dirty="0">
                  <a:latin typeface="+mn-lt"/>
                </a:endParaRPr>
              </a:p>
            </p:txBody>
          </p:sp>
          <p:sp>
            <p:nvSpPr>
              <p:cNvPr id="968799" name="Rectangle 95"/>
              <p:cNvSpPr>
                <a:spLocks noChangeArrowheads="1"/>
              </p:cNvSpPr>
              <p:nvPr/>
            </p:nvSpPr>
            <p:spPr bwMode="auto">
              <a:xfrm>
                <a:off x="1798" y="909"/>
                <a:ext cx="518"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Cost Categories</a:t>
                </a:r>
                <a:endParaRPr lang="en-US" sz="1000" b="1" dirty="0">
                  <a:latin typeface="+mn-lt"/>
                </a:endParaRPr>
              </a:p>
            </p:txBody>
          </p:sp>
          <p:sp>
            <p:nvSpPr>
              <p:cNvPr id="968800" name="Rectangle 96"/>
              <p:cNvSpPr>
                <a:spLocks noChangeArrowheads="1"/>
              </p:cNvSpPr>
              <p:nvPr/>
            </p:nvSpPr>
            <p:spPr bwMode="auto">
              <a:xfrm>
                <a:off x="2575"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a:t>
                </a:r>
                <a:endParaRPr lang="en-US" sz="1000" b="1" dirty="0">
                  <a:latin typeface="+mn-lt"/>
                </a:endParaRPr>
              </a:p>
            </p:txBody>
          </p:sp>
          <p:sp>
            <p:nvSpPr>
              <p:cNvPr id="968801" name="Rectangle 97"/>
              <p:cNvSpPr>
                <a:spLocks noChangeArrowheads="1"/>
              </p:cNvSpPr>
              <p:nvPr/>
            </p:nvSpPr>
            <p:spPr bwMode="auto">
              <a:xfrm>
                <a:off x="2877"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a:t>
                </a:r>
                <a:endParaRPr lang="en-US" sz="1000" b="1" dirty="0">
                  <a:latin typeface="+mn-lt"/>
                </a:endParaRPr>
              </a:p>
            </p:txBody>
          </p:sp>
          <p:sp>
            <p:nvSpPr>
              <p:cNvPr id="968802" name="Rectangle 98"/>
              <p:cNvSpPr>
                <a:spLocks noChangeArrowheads="1"/>
              </p:cNvSpPr>
              <p:nvPr/>
            </p:nvSpPr>
            <p:spPr bwMode="auto">
              <a:xfrm>
                <a:off x="3164"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a:t>
                </a:r>
                <a:endParaRPr lang="en-US" sz="1000" b="1" dirty="0">
                  <a:latin typeface="+mn-lt"/>
                </a:endParaRPr>
              </a:p>
            </p:txBody>
          </p:sp>
          <p:sp>
            <p:nvSpPr>
              <p:cNvPr id="968803" name="Rectangle 99"/>
              <p:cNvSpPr>
                <a:spLocks noChangeArrowheads="1"/>
              </p:cNvSpPr>
              <p:nvPr/>
            </p:nvSpPr>
            <p:spPr bwMode="auto">
              <a:xfrm>
                <a:off x="3466"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a:t>
                </a:r>
                <a:endParaRPr lang="en-US" sz="1000" b="1" dirty="0">
                  <a:latin typeface="+mn-lt"/>
                </a:endParaRPr>
              </a:p>
            </p:txBody>
          </p:sp>
          <p:sp>
            <p:nvSpPr>
              <p:cNvPr id="968804" name="Rectangle 100"/>
              <p:cNvSpPr>
                <a:spLocks noChangeArrowheads="1"/>
              </p:cNvSpPr>
              <p:nvPr/>
            </p:nvSpPr>
            <p:spPr bwMode="auto">
              <a:xfrm>
                <a:off x="3766"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a:t>
                </a:r>
                <a:endParaRPr lang="en-US" sz="1000" b="1" dirty="0">
                  <a:latin typeface="+mn-lt"/>
                </a:endParaRPr>
              </a:p>
            </p:txBody>
          </p:sp>
          <p:sp>
            <p:nvSpPr>
              <p:cNvPr id="968805" name="Rectangle 101"/>
              <p:cNvSpPr>
                <a:spLocks noChangeArrowheads="1"/>
              </p:cNvSpPr>
              <p:nvPr/>
            </p:nvSpPr>
            <p:spPr bwMode="auto">
              <a:xfrm>
                <a:off x="4075" y="869"/>
                <a:ext cx="41"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6</a:t>
                </a:r>
                <a:endParaRPr lang="en-US" sz="1000" b="1" dirty="0">
                  <a:latin typeface="+mn-lt"/>
                </a:endParaRPr>
              </a:p>
            </p:txBody>
          </p:sp>
          <p:sp>
            <p:nvSpPr>
              <p:cNvPr id="968806" name="Rectangle 102"/>
              <p:cNvSpPr>
                <a:spLocks noChangeArrowheads="1"/>
              </p:cNvSpPr>
              <p:nvPr/>
            </p:nvSpPr>
            <p:spPr bwMode="auto">
              <a:xfrm>
                <a:off x="4295" y="869"/>
                <a:ext cx="16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Total</a:t>
                </a:r>
                <a:endParaRPr lang="en-US" sz="1000" b="1" dirty="0">
                  <a:latin typeface="+mn-lt"/>
                </a:endParaRPr>
              </a:p>
            </p:txBody>
          </p:sp>
          <p:sp>
            <p:nvSpPr>
              <p:cNvPr id="968807" name="Rectangle 103"/>
              <p:cNvSpPr>
                <a:spLocks noChangeArrowheads="1"/>
              </p:cNvSpPr>
              <p:nvPr/>
            </p:nvSpPr>
            <p:spPr bwMode="auto">
              <a:xfrm>
                <a:off x="2009" y="1025"/>
                <a:ext cx="38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Resource A </a:t>
                </a:r>
                <a:endParaRPr lang="en-US" sz="1000" b="1" dirty="0">
                  <a:latin typeface="+mn-lt"/>
                </a:endParaRPr>
              </a:p>
            </p:txBody>
          </p:sp>
          <p:sp>
            <p:nvSpPr>
              <p:cNvPr id="968808" name="Rectangle 104"/>
              <p:cNvSpPr>
                <a:spLocks noChangeArrowheads="1"/>
              </p:cNvSpPr>
              <p:nvPr/>
            </p:nvSpPr>
            <p:spPr bwMode="auto">
              <a:xfrm>
                <a:off x="2559" y="1025"/>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09" name="Rectangle 105"/>
              <p:cNvSpPr>
                <a:spLocks noChangeArrowheads="1"/>
              </p:cNvSpPr>
              <p:nvPr/>
            </p:nvSpPr>
            <p:spPr bwMode="auto">
              <a:xfrm>
                <a:off x="2860" y="1025"/>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75</a:t>
                </a:r>
                <a:endParaRPr lang="en-US" sz="1000" b="1" dirty="0">
                  <a:latin typeface="+mn-lt"/>
                </a:endParaRPr>
              </a:p>
            </p:txBody>
          </p:sp>
          <p:sp>
            <p:nvSpPr>
              <p:cNvPr id="968810" name="Rectangle 106"/>
              <p:cNvSpPr>
                <a:spLocks noChangeArrowheads="1"/>
              </p:cNvSpPr>
              <p:nvPr/>
            </p:nvSpPr>
            <p:spPr bwMode="auto">
              <a:xfrm>
                <a:off x="3160" y="1025"/>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75</a:t>
                </a:r>
                <a:endParaRPr lang="en-US" sz="1000" b="1" dirty="0">
                  <a:latin typeface="+mn-lt"/>
                </a:endParaRPr>
              </a:p>
            </p:txBody>
          </p:sp>
          <p:sp>
            <p:nvSpPr>
              <p:cNvPr id="968811" name="Rectangle 107"/>
              <p:cNvSpPr>
                <a:spLocks noChangeArrowheads="1"/>
              </p:cNvSpPr>
              <p:nvPr/>
            </p:nvSpPr>
            <p:spPr bwMode="auto">
              <a:xfrm>
                <a:off x="3425" y="1025"/>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812" name="Rectangle 108"/>
              <p:cNvSpPr>
                <a:spLocks noChangeArrowheads="1"/>
              </p:cNvSpPr>
              <p:nvPr/>
            </p:nvSpPr>
            <p:spPr bwMode="auto">
              <a:xfrm>
                <a:off x="3727" y="1025"/>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813" name="Rectangle 109"/>
              <p:cNvSpPr>
                <a:spLocks noChangeArrowheads="1"/>
              </p:cNvSpPr>
              <p:nvPr/>
            </p:nvSpPr>
            <p:spPr bwMode="auto">
              <a:xfrm>
                <a:off x="4065" y="1025"/>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814" name="Rectangle 110"/>
              <p:cNvSpPr>
                <a:spLocks noChangeArrowheads="1"/>
              </p:cNvSpPr>
              <p:nvPr/>
            </p:nvSpPr>
            <p:spPr bwMode="auto">
              <a:xfrm>
                <a:off x="4334" y="1023"/>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440</a:t>
                </a:r>
                <a:endParaRPr lang="en-US" sz="1000" b="1" dirty="0">
                  <a:latin typeface="+mn-lt"/>
                </a:endParaRPr>
              </a:p>
            </p:txBody>
          </p:sp>
          <p:sp>
            <p:nvSpPr>
              <p:cNvPr id="968815" name="Rectangle 111"/>
              <p:cNvSpPr>
                <a:spLocks noChangeArrowheads="1"/>
              </p:cNvSpPr>
              <p:nvPr/>
            </p:nvSpPr>
            <p:spPr bwMode="auto">
              <a:xfrm>
                <a:off x="2009" y="1146"/>
                <a:ext cx="36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Resource B</a:t>
                </a:r>
                <a:endParaRPr lang="en-US" sz="1000" b="1" dirty="0">
                  <a:latin typeface="+mn-lt"/>
                </a:endParaRPr>
              </a:p>
            </p:txBody>
          </p:sp>
          <p:sp>
            <p:nvSpPr>
              <p:cNvPr id="968816" name="Rectangle 112"/>
              <p:cNvSpPr>
                <a:spLocks noChangeArrowheads="1"/>
              </p:cNvSpPr>
              <p:nvPr/>
            </p:nvSpPr>
            <p:spPr bwMode="auto">
              <a:xfrm>
                <a:off x="2559"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30</a:t>
                </a:r>
                <a:endParaRPr lang="en-US" sz="1000" b="1" dirty="0">
                  <a:latin typeface="+mn-lt"/>
                </a:endParaRPr>
              </a:p>
            </p:txBody>
          </p:sp>
          <p:sp>
            <p:nvSpPr>
              <p:cNvPr id="968817" name="Rectangle 113"/>
              <p:cNvSpPr>
                <a:spLocks noChangeArrowheads="1"/>
              </p:cNvSpPr>
              <p:nvPr/>
            </p:nvSpPr>
            <p:spPr bwMode="auto">
              <a:xfrm>
                <a:off x="2860"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818" name="Rectangle 114"/>
              <p:cNvSpPr>
                <a:spLocks noChangeArrowheads="1"/>
              </p:cNvSpPr>
              <p:nvPr/>
            </p:nvSpPr>
            <p:spPr bwMode="auto">
              <a:xfrm>
                <a:off x="3160"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819" name="Rectangle 115"/>
              <p:cNvSpPr>
                <a:spLocks noChangeArrowheads="1"/>
              </p:cNvSpPr>
              <p:nvPr/>
            </p:nvSpPr>
            <p:spPr bwMode="auto">
              <a:xfrm>
                <a:off x="3462"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820" name="Rectangle 116"/>
              <p:cNvSpPr>
                <a:spLocks noChangeArrowheads="1"/>
              </p:cNvSpPr>
              <p:nvPr/>
            </p:nvSpPr>
            <p:spPr bwMode="auto">
              <a:xfrm>
                <a:off x="3763"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40</a:t>
                </a:r>
                <a:endParaRPr lang="en-US" sz="1000" b="1" dirty="0">
                  <a:latin typeface="+mn-lt"/>
                </a:endParaRPr>
              </a:p>
            </p:txBody>
          </p:sp>
          <p:sp>
            <p:nvSpPr>
              <p:cNvPr id="968821" name="Rectangle 117"/>
              <p:cNvSpPr>
                <a:spLocks noChangeArrowheads="1"/>
              </p:cNvSpPr>
              <p:nvPr/>
            </p:nvSpPr>
            <p:spPr bwMode="auto">
              <a:xfrm>
                <a:off x="4065" y="1146"/>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822" name="Rectangle 118"/>
              <p:cNvSpPr>
                <a:spLocks noChangeArrowheads="1"/>
              </p:cNvSpPr>
              <p:nvPr/>
            </p:nvSpPr>
            <p:spPr bwMode="auto">
              <a:xfrm>
                <a:off x="4334" y="1144"/>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210</a:t>
                </a:r>
                <a:endParaRPr lang="en-US" sz="1000" b="1" dirty="0">
                  <a:latin typeface="+mn-lt"/>
                </a:endParaRPr>
              </a:p>
            </p:txBody>
          </p:sp>
          <p:sp>
            <p:nvSpPr>
              <p:cNvPr id="968823" name="Rectangle 119"/>
              <p:cNvSpPr>
                <a:spLocks noChangeArrowheads="1"/>
              </p:cNvSpPr>
              <p:nvPr/>
            </p:nvSpPr>
            <p:spPr bwMode="auto">
              <a:xfrm>
                <a:off x="2009" y="1268"/>
                <a:ext cx="365"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Resource C</a:t>
                </a:r>
                <a:endParaRPr lang="en-US" sz="1000" b="1" dirty="0">
                  <a:latin typeface="+mn-lt"/>
                </a:endParaRPr>
              </a:p>
            </p:txBody>
          </p:sp>
          <p:sp>
            <p:nvSpPr>
              <p:cNvPr id="968824" name="Rectangle 120"/>
              <p:cNvSpPr>
                <a:spLocks noChangeArrowheads="1"/>
              </p:cNvSpPr>
              <p:nvPr/>
            </p:nvSpPr>
            <p:spPr bwMode="auto">
              <a:xfrm>
                <a:off x="2559" y="126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25" name="Rectangle 121"/>
              <p:cNvSpPr>
                <a:spLocks noChangeArrowheads="1"/>
              </p:cNvSpPr>
              <p:nvPr/>
            </p:nvSpPr>
            <p:spPr bwMode="auto">
              <a:xfrm>
                <a:off x="2822" y="126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826" name="Rectangle 122"/>
              <p:cNvSpPr>
                <a:spLocks noChangeArrowheads="1"/>
              </p:cNvSpPr>
              <p:nvPr/>
            </p:nvSpPr>
            <p:spPr bwMode="auto">
              <a:xfrm>
                <a:off x="3124" y="126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827" name="Rectangle 123"/>
              <p:cNvSpPr>
                <a:spLocks noChangeArrowheads="1"/>
              </p:cNvSpPr>
              <p:nvPr/>
            </p:nvSpPr>
            <p:spPr bwMode="auto">
              <a:xfrm>
                <a:off x="3462" y="126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28" name="Rectangle 124"/>
              <p:cNvSpPr>
                <a:spLocks noChangeArrowheads="1"/>
              </p:cNvSpPr>
              <p:nvPr/>
            </p:nvSpPr>
            <p:spPr bwMode="auto">
              <a:xfrm>
                <a:off x="3763" y="126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29" name="Rectangle 125"/>
              <p:cNvSpPr>
                <a:spLocks noChangeArrowheads="1"/>
              </p:cNvSpPr>
              <p:nvPr/>
            </p:nvSpPr>
            <p:spPr bwMode="auto">
              <a:xfrm>
                <a:off x="4334" y="1266"/>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350</a:t>
                </a:r>
                <a:endParaRPr lang="en-US" sz="1000" b="1" dirty="0">
                  <a:latin typeface="+mn-lt"/>
                </a:endParaRPr>
              </a:p>
            </p:txBody>
          </p:sp>
          <p:sp>
            <p:nvSpPr>
              <p:cNvPr id="968830" name="Rectangle 126"/>
              <p:cNvSpPr>
                <a:spLocks noChangeArrowheads="1"/>
              </p:cNvSpPr>
              <p:nvPr/>
            </p:nvSpPr>
            <p:spPr bwMode="auto">
              <a:xfrm>
                <a:off x="1946" y="1392"/>
                <a:ext cx="190"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Total </a:t>
                </a:r>
                <a:endParaRPr lang="en-US" sz="1000" b="1" dirty="0">
                  <a:latin typeface="+mn-lt"/>
                </a:endParaRPr>
              </a:p>
            </p:txBody>
          </p:sp>
          <p:sp>
            <p:nvSpPr>
              <p:cNvPr id="968831" name="Rectangle 127"/>
              <p:cNvSpPr>
                <a:spLocks noChangeArrowheads="1"/>
              </p:cNvSpPr>
              <p:nvPr/>
            </p:nvSpPr>
            <p:spPr bwMode="auto">
              <a:xfrm>
                <a:off x="2134" y="1392"/>
                <a:ext cx="189" cy="97"/>
              </a:xfrm>
              <a:prstGeom prst="rect">
                <a:avLst/>
              </a:prstGeom>
              <a:noFill/>
              <a:ln w="9525">
                <a:noFill/>
                <a:miter lim="800000"/>
                <a:headEnd/>
                <a:tailEnd/>
              </a:ln>
            </p:spPr>
            <p:txBody>
              <a:bodyPr wrap="none" lIns="0" tIns="0" rIns="0" bIns="0">
                <a:spAutoFit/>
              </a:bodyPr>
              <a:lstStyle/>
              <a:p>
                <a:pPr algn="l" eaLnBrk="1" hangingPunct="1"/>
                <a:r>
                  <a:rPr lang="en-US" sz="1000" b="1" dirty="0" smtClean="0">
                    <a:solidFill>
                      <a:srgbClr val="000000"/>
                    </a:solidFill>
                    <a:latin typeface="+mn-lt"/>
                  </a:rPr>
                  <a:t>Labor</a:t>
                </a:r>
                <a:endParaRPr lang="en-US" sz="1000" b="1" dirty="0">
                  <a:latin typeface="+mn-lt"/>
                </a:endParaRPr>
              </a:p>
            </p:txBody>
          </p:sp>
          <p:sp>
            <p:nvSpPr>
              <p:cNvPr id="968832" name="Rectangle 128"/>
              <p:cNvSpPr>
                <a:spLocks noChangeArrowheads="1"/>
              </p:cNvSpPr>
              <p:nvPr/>
            </p:nvSpPr>
            <p:spPr bwMode="auto">
              <a:xfrm>
                <a:off x="2522"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130</a:t>
                </a:r>
                <a:endParaRPr lang="en-US" sz="1000" b="1" dirty="0">
                  <a:latin typeface="+mn-lt"/>
                </a:endParaRPr>
              </a:p>
            </p:txBody>
          </p:sp>
          <p:sp>
            <p:nvSpPr>
              <p:cNvPr id="968833" name="Rectangle 129"/>
              <p:cNvSpPr>
                <a:spLocks noChangeArrowheads="1"/>
              </p:cNvSpPr>
              <p:nvPr/>
            </p:nvSpPr>
            <p:spPr bwMode="auto">
              <a:xfrm>
                <a:off x="2822"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215</a:t>
                </a:r>
                <a:endParaRPr lang="en-US" sz="1000" b="1" dirty="0">
                  <a:latin typeface="+mn-lt"/>
                </a:endParaRPr>
              </a:p>
            </p:txBody>
          </p:sp>
          <p:sp>
            <p:nvSpPr>
              <p:cNvPr id="968834" name="Rectangle 130"/>
              <p:cNvSpPr>
                <a:spLocks noChangeArrowheads="1"/>
              </p:cNvSpPr>
              <p:nvPr/>
            </p:nvSpPr>
            <p:spPr bwMode="auto">
              <a:xfrm>
                <a:off x="3124"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215</a:t>
                </a:r>
                <a:endParaRPr lang="en-US" sz="1000" b="1" dirty="0">
                  <a:latin typeface="+mn-lt"/>
                </a:endParaRPr>
              </a:p>
            </p:txBody>
          </p:sp>
          <p:sp>
            <p:nvSpPr>
              <p:cNvPr id="968835" name="Rectangle 131"/>
              <p:cNvSpPr>
                <a:spLocks noChangeArrowheads="1"/>
              </p:cNvSpPr>
              <p:nvPr/>
            </p:nvSpPr>
            <p:spPr bwMode="auto">
              <a:xfrm>
                <a:off x="3425"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190</a:t>
                </a:r>
                <a:endParaRPr lang="en-US" sz="1000" b="1" dirty="0">
                  <a:latin typeface="+mn-lt"/>
                </a:endParaRPr>
              </a:p>
            </p:txBody>
          </p:sp>
          <p:sp>
            <p:nvSpPr>
              <p:cNvPr id="968836" name="Rectangle 132"/>
              <p:cNvSpPr>
                <a:spLocks noChangeArrowheads="1"/>
              </p:cNvSpPr>
              <p:nvPr/>
            </p:nvSpPr>
            <p:spPr bwMode="auto">
              <a:xfrm>
                <a:off x="3727" y="1394"/>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190</a:t>
                </a:r>
                <a:endParaRPr lang="en-US" sz="1000" b="1" dirty="0">
                  <a:latin typeface="+mn-lt"/>
                </a:endParaRPr>
              </a:p>
            </p:txBody>
          </p:sp>
          <p:sp>
            <p:nvSpPr>
              <p:cNvPr id="968837" name="Rectangle 133"/>
              <p:cNvSpPr>
                <a:spLocks noChangeArrowheads="1"/>
              </p:cNvSpPr>
              <p:nvPr/>
            </p:nvSpPr>
            <p:spPr bwMode="auto">
              <a:xfrm>
                <a:off x="4065" y="1394"/>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60</a:t>
                </a:r>
                <a:endParaRPr lang="en-US" sz="1000" b="1" dirty="0">
                  <a:latin typeface="+mn-lt"/>
                </a:endParaRPr>
              </a:p>
            </p:txBody>
          </p:sp>
          <p:sp>
            <p:nvSpPr>
              <p:cNvPr id="968838" name="Rectangle 134"/>
              <p:cNvSpPr>
                <a:spLocks noChangeArrowheads="1"/>
              </p:cNvSpPr>
              <p:nvPr/>
            </p:nvSpPr>
            <p:spPr bwMode="auto">
              <a:xfrm>
                <a:off x="4292" y="1392"/>
                <a:ext cx="166"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1000</a:t>
                </a:r>
                <a:endParaRPr lang="en-US" sz="1000" b="1" dirty="0">
                  <a:latin typeface="+mn-lt"/>
                </a:endParaRPr>
              </a:p>
            </p:txBody>
          </p:sp>
          <p:sp>
            <p:nvSpPr>
              <p:cNvPr id="968839" name="Rectangle 135"/>
              <p:cNvSpPr>
                <a:spLocks noChangeArrowheads="1"/>
              </p:cNvSpPr>
              <p:nvPr/>
            </p:nvSpPr>
            <p:spPr bwMode="auto">
              <a:xfrm>
                <a:off x="2093" y="1517"/>
                <a:ext cx="309"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Materials</a:t>
                </a:r>
                <a:endParaRPr lang="en-US" sz="1000" b="1" dirty="0">
                  <a:latin typeface="+mn-lt"/>
                </a:endParaRPr>
              </a:p>
            </p:txBody>
          </p:sp>
          <p:sp>
            <p:nvSpPr>
              <p:cNvPr id="968840" name="Rectangle 136"/>
              <p:cNvSpPr>
                <a:spLocks noChangeArrowheads="1"/>
              </p:cNvSpPr>
              <p:nvPr/>
            </p:nvSpPr>
            <p:spPr bwMode="auto">
              <a:xfrm>
                <a:off x="2860" y="1517"/>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41" name="Rectangle 137"/>
              <p:cNvSpPr>
                <a:spLocks noChangeArrowheads="1"/>
              </p:cNvSpPr>
              <p:nvPr/>
            </p:nvSpPr>
            <p:spPr bwMode="auto">
              <a:xfrm>
                <a:off x="3160" y="1517"/>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42" name="Rectangle 138"/>
              <p:cNvSpPr>
                <a:spLocks noChangeArrowheads="1"/>
              </p:cNvSpPr>
              <p:nvPr/>
            </p:nvSpPr>
            <p:spPr bwMode="auto">
              <a:xfrm>
                <a:off x="3462" y="1517"/>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43" name="Rectangle 139"/>
              <p:cNvSpPr>
                <a:spLocks noChangeArrowheads="1"/>
              </p:cNvSpPr>
              <p:nvPr/>
            </p:nvSpPr>
            <p:spPr bwMode="auto">
              <a:xfrm>
                <a:off x="3763" y="1517"/>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44" name="Rectangle 140"/>
              <p:cNvSpPr>
                <a:spLocks noChangeArrowheads="1"/>
              </p:cNvSpPr>
              <p:nvPr/>
            </p:nvSpPr>
            <p:spPr bwMode="auto">
              <a:xfrm>
                <a:off x="4027" y="1517"/>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845" name="Rectangle 141"/>
              <p:cNvSpPr>
                <a:spLocks noChangeArrowheads="1"/>
              </p:cNvSpPr>
              <p:nvPr/>
            </p:nvSpPr>
            <p:spPr bwMode="auto">
              <a:xfrm>
                <a:off x="4334" y="1515"/>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300</a:t>
                </a:r>
                <a:endParaRPr lang="en-US" sz="1000" b="1" dirty="0">
                  <a:latin typeface="+mn-lt"/>
                </a:endParaRPr>
              </a:p>
            </p:txBody>
          </p:sp>
          <p:sp>
            <p:nvSpPr>
              <p:cNvPr id="968846" name="Rectangle 142"/>
              <p:cNvSpPr>
                <a:spLocks noChangeArrowheads="1"/>
              </p:cNvSpPr>
              <p:nvPr/>
            </p:nvSpPr>
            <p:spPr bwMode="auto">
              <a:xfrm>
                <a:off x="1930" y="1638"/>
                <a:ext cx="455"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Sub Contracts</a:t>
                </a:r>
                <a:endParaRPr lang="en-US" sz="1000" b="1" dirty="0">
                  <a:latin typeface="+mn-lt"/>
                </a:endParaRPr>
              </a:p>
            </p:txBody>
          </p:sp>
          <p:sp>
            <p:nvSpPr>
              <p:cNvPr id="968847" name="Rectangle 143"/>
              <p:cNvSpPr>
                <a:spLocks noChangeArrowheads="1"/>
              </p:cNvSpPr>
              <p:nvPr/>
            </p:nvSpPr>
            <p:spPr bwMode="auto">
              <a:xfrm>
                <a:off x="2860" y="163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30</a:t>
                </a:r>
                <a:endParaRPr lang="en-US" sz="1000" b="1" dirty="0">
                  <a:latin typeface="+mn-lt"/>
                </a:endParaRPr>
              </a:p>
            </p:txBody>
          </p:sp>
          <p:sp>
            <p:nvSpPr>
              <p:cNvPr id="968848" name="Rectangle 144"/>
              <p:cNvSpPr>
                <a:spLocks noChangeArrowheads="1"/>
              </p:cNvSpPr>
              <p:nvPr/>
            </p:nvSpPr>
            <p:spPr bwMode="auto">
              <a:xfrm>
                <a:off x="3124" y="163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a:t>
                </a:r>
                <a:endParaRPr lang="en-US" sz="1000" b="1" dirty="0">
                  <a:latin typeface="+mn-lt"/>
                </a:endParaRPr>
              </a:p>
            </p:txBody>
          </p:sp>
          <p:sp>
            <p:nvSpPr>
              <p:cNvPr id="968849" name="Rectangle 145"/>
              <p:cNvSpPr>
                <a:spLocks noChangeArrowheads="1"/>
              </p:cNvSpPr>
              <p:nvPr/>
            </p:nvSpPr>
            <p:spPr bwMode="auto">
              <a:xfrm>
                <a:off x="3425" y="163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250</a:t>
                </a:r>
                <a:endParaRPr lang="en-US" sz="1000" b="1" dirty="0">
                  <a:latin typeface="+mn-lt"/>
                </a:endParaRPr>
              </a:p>
            </p:txBody>
          </p:sp>
          <p:sp>
            <p:nvSpPr>
              <p:cNvPr id="968850" name="Rectangle 146"/>
              <p:cNvSpPr>
                <a:spLocks noChangeArrowheads="1"/>
              </p:cNvSpPr>
              <p:nvPr/>
            </p:nvSpPr>
            <p:spPr bwMode="auto">
              <a:xfrm>
                <a:off x="3727" y="1638"/>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150</a:t>
                </a:r>
                <a:endParaRPr lang="en-US" sz="1000" b="1" dirty="0">
                  <a:latin typeface="+mn-lt"/>
                </a:endParaRPr>
              </a:p>
            </p:txBody>
          </p:sp>
          <p:sp>
            <p:nvSpPr>
              <p:cNvPr id="968851" name="Rectangle 147"/>
              <p:cNvSpPr>
                <a:spLocks noChangeArrowheads="1"/>
              </p:cNvSpPr>
              <p:nvPr/>
            </p:nvSpPr>
            <p:spPr bwMode="auto">
              <a:xfrm>
                <a:off x="4065" y="1638"/>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a:t>
                </a:r>
                <a:endParaRPr lang="en-US" sz="1000" b="1" dirty="0">
                  <a:latin typeface="+mn-lt"/>
                </a:endParaRPr>
              </a:p>
            </p:txBody>
          </p:sp>
          <p:sp>
            <p:nvSpPr>
              <p:cNvPr id="968852" name="Rectangle 148"/>
              <p:cNvSpPr>
                <a:spLocks noChangeArrowheads="1"/>
              </p:cNvSpPr>
              <p:nvPr/>
            </p:nvSpPr>
            <p:spPr bwMode="auto">
              <a:xfrm>
                <a:off x="4334" y="1636"/>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580</a:t>
                </a:r>
                <a:endParaRPr lang="en-US" sz="1000" b="1" dirty="0">
                  <a:latin typeface="+mn-lt"/>
                </a:endParaRPr>
              </a:p>
            </p:txBody>
          </p:sp>
          <p:sp>
            <p:nvSpPr>
              <p:cNvPr id="968853" name="Rectangle 149"/>
              <p:cNvSpPr>
                <a:spLocks noChangeArrowheads="1"/>
              </p:cNvSpPr>
              <p:nvPr/>
            </p:nvSpPr>
            <p:spPr bwMode="auto">
              <a:xfrm>
                <a:off x="2067" y="1759"/>
                <a:ext cx="30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Expenses</a:t>
                </a:r>
                <a:endParaRPr lang="en-US" sz="1000" b="1" dirty="0">
                  <a:latin typeface="+mn-lt"/>
                </a:endParaRPr>
              </a:p>
            </p:txBody>
          </p:sp>
          <p:sp>
            <p:nvSpPr>
              <p:cNvPr id="968854" name="Rectangle 150"/>
              <p:cNvSpPr>
                <a:spLocks noChangeArrowheads="1"/>
              </p:cNvSpPr>
              <p:nvPr/>
            </p:nvSpPr>
            <p:spPr bwMode="auto">
              <a:xfrm>
                <a:off x="2559"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a:t>
                </a:r>
                <a:endParaRPr lang="en-US" sz="1000" b="1" dirty="0">
                  <a:latin typeface="+mn-lt"/>
                </a:endParaRPr>
              </a:p>
            </p:txBody>
          </p:sp>
          <p:sp>
            <p:nvSpPr>
              <p:cNvPr id="968855" name="Rectangle 151"/>
              <p:cNvSpPr>
                <a:spLocks noChangeArrowheads="1"/>
              </p:cNvSpPr>
              <p:nvPr/>
            </p:nvSpPr>
            <p:spPr bwMode="auto">
              <a:xfrm>
                <a:off x="2860"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856" name="Rectangle 152"/>
              <p:cNvSpPr>
                <a:spLocks noChangeArrowheads="1"/>
              </p:cNvSpPr>
              <p:nvPr/>
            </p:nvSpPr>
            <p:spPr bwMode="auto">
              <a:xfrm>
                <a:off x="3160"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857" name="Rectangle 153"/>
              <p:cNvSpPr>
                <a:spLocks noChangeArrowheads="1"/>
              </p:cNvSpPr>
              <p:nvPr/>
            </p:nvSpPr>
            <p:spPr bwMode="auto">
              <a:xfrm>
                <a:off x="3462"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858" name="Rectangle 154"/>
              <p:cNvSpPr>
                <a:spLocks noChangeArrowheads="1"/>
              </p:cNvSpPr>
              <p:nvPr/>
            </p:nvSpPr>
            <p:spPr bwMode="auto">
              <a:xfrm>
                <a:off x="3763"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859" name="Rectangle 155"/>
              <p:cNvSpPr>
                <a:spLocks noChangeArrowheads="1"/>
              </p:cNvSpPr>
              <p:nvPr/>
            </p:nvSpPr>
            <p:spPr bwMode="auto">
              <a:xfrm>
                <a:off x="4065" y="1759"/>
                <a:ext cx="83"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a:t>
                </a:r>
                <a:endParaRPr lang="en-US" sz="1000" b="1" dirty="0">
                  <a:latin typeface="+mn-lt"/>
                </a:endParaRPr>
              </a:p>
            </p:txBody>
          </p:sp>
          <p:sp>
            <p:nvSpPr>
              <p:cNvPr id="968860" name="Rectangle 156"/>
              <p:cNvSpPr>
                <a:spLocks noChangeArrowheads="1"/>
              </p:cNvSpPr>
              <p:nvPr/>
            </p:nvSpPr>
            <p:spPr bwMode="auto">
              <a:xfrm>
                <a:off x="4334" y="1757"/>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110</a:t>
                </a:r>
                <a:endParaRPr lang="en-US" sz="1000" b="1" dirty="0">
                  <a:latin typeface="+mn-lt"/>
                </a:endParaRPr>
              </a:p>
            </p:txBody>
          </p:sp>
          <p:sp>
            <p:nvSpPr>
              <p:cNvPr id="968861" name="Rectangle 157"/>
              <p:cNvSpPr>
                <a:spLocks noChangeArrowheads="1"/>
              </p:cNvSpPr>
              <p:nvPr/>
            </p:nvSpPr>
            <p:spPr bwMode="auto">
              <a:xfrm>
                <a:off x="1972" y="1892"/>
                <a:ext cx="407"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Period Costs</a:t>
                </a:r>
                <a:endParaRPr lang="en-US" sz="1000" b="1" dirty="0">
                  <a:latin typeface="+mn-lt"/>
                </a:endParaRPr>
              </a:p>
            </p:txBody>
          </p:sp>
          <p:sp>
            <p:nvSpPr>
              <p:cNvPr id="968862" name="Rectangle 158"/>
              <p:cNvSpPr>
                <a:spLocks noChangeArrowheads="1"/>
              </p:cNvSpPr>
              <p:nvPr/>
            </p:nvSpPr>
            <p:spPr bwMode="auto">
              <a:xfrm>
                <a:off x="2522"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140</a:t>
                </a:r>
                <a:endParaRPr lang="en-US" sz="1000" b="1" dirty="0">
                  <a:latin typeface="+mn-lt"/>
                </a:endParaRPr>
              </a:p>
            </p:txBody>
          </p:sp>
          <p:sp>
            <p:nvSpPr>
              <p:cNvPr id="968863" name="Rectangle 159"/>
              <p:cNvSpPr>
                <a:spLocks noChangeArrowheads="1"/>
              </p:cNvSpPr>
              <p:nvPr/>
            </p:nvSpPr>
            <p:spPr bwMode="auto">
              <a:xfrm>
                <a:off x="2822"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315</a:t>
                </a:r>
                <a:endParaRPr lang="en-US" sz="1000" b="1" dirty="0">
                  <a:latin typeface="+mn-lt"/>
                </a:endParaRPr>
              </a:p>
            </p:txBody>
          </p:sp>
          <p:sp>
            <p:nvSpPr>
              <p:cNvPr id="968864" name="Rectangle 160"/>
              <p:cNvSpPr>
                <a:spLocks noChangeArrowheads="1"/>
              </p:cNvSpPr>
              <p:nvPr/>
            </p:nvSpPr>
            <p:spPr bwMode="auto">
              <a:xfrm>
                <a:off x="3124"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385</a:t>
                </a:r>
                <a:endParaRPr lang="en-US" sz="1000" b="1" dirty="0">
                  <a:latin typeface="+mn-lt"/>
                </a:endParaRPr>
              </a:p>
            </p:txBody>
          </p:sp>
          <p:sp>
            <p:nvSpPr>
              <p:cNvPr id="968865" name="Rectangle 161"/>
              <p:cNvSpPr>
                <a:spLocks noChangeArrowheads="1"/>
              </p:cNvSpPr>
              <p:nvPr/>
            </p:nvSpPr>
            <p:spPr bwMode="auto">
              <a:xfrm>
                <a:off x="3425"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510</a:t>
                </a:r>
                <a:endParaRPr lang="en-US" sz="1000" b="1" dirty="0">
                  <a:latin typeface="+mn-lt"/>
                </a:endParaRPr>
              </a:p>
            </p:txBody>
          </p:sp>
          <p:sp>
            <p:nvSpPr>
              <p:cNvPr id="968866" name="Rectangle 162"/>
              <p:cNvSpPr>
                <a:spLocks noChangeArrowheads="1"/>
              </p:cNvSpPr>
              <p:nvPr/>
            </p:nvSpPr>
            <p:spPr bwMode="auto">
              <a:xfrm>
                <a:off x="3727"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410</a:t>
                </a:r>
                <a:endParaRPr lang="en-US" sz="1000" b="1" dirty="0">
                  <a:latin typeface="+mn-lt"/>
                </a:endParaRPr>
              </a:p>
            </p:txBody>
          </p:sp>
          <p:sp>
            <p:nvSpPr>
              <p:cNvPr id="968867" name="Rectangle 163"/>
              <p:cNvSpPr>
                <a:spLocks noChangeArrowheads="1"/>
              </p:cNvSpPr>
              <p:nvPr/>
            </p:nvSpPr>
            <p:spPr bwMode="auto">
              <a:xfrm>
                <a:off x="4027" y="1892"/>
                <a:ext cx="124"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230</a:t>
                </a:r>
                <a:endParaRPr lang="en-US" sz="1000" b="1" dirty="0">
                  <a:latin typeface="+mn-lt"/>
                </a:endParaRPr>
              </a:p>
            </p:txBody>
          </p:sp>
          <p:sp>
            <p:nvSpPr>
              <p:cNvPr id="968868" name="Rectangle 164"/>
              <p:cNvSpPr>
                <a:spLocks noChangeArrowheads="1"/>
              </p:cNvSpPr>
              <p:nvPr/>
            </p:nvSpPr>
            <p:spPr bwMode="auto">
              <a:xfrm>
                <a:off x="1782" y="2032"/>
                <a:ext cx="579"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Cumulative Costs</a:t>
                </a:r>
                <a:endParaRPr lang="en-US" sz="1000" b="1" dirty="0">
                  <a:latin typeface="+mn-lt"/>
                </a:endParaRPr>
              </a:p>
            </p:txBody>
          </p:sp>
          <p:sp>
            <p:nvSpPr>
              <p:cNvPr id="968869" name="Rectangle 165"/>
              <p:cNvSpPr>
                <a:spLocks noChangeArrowheads="1"/>
              </p:cNvSpPr>
              <p:nvPr/>
            </p:nvSpPr>
            <p:spPr bwMode="auto">
              <a:xfrm>
                <a:off x="2522" y="2032"/>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140</a:t>
                </a:r>
                <a:endParaRPr lang="en-US" sz="1000" b="1" dirty="0">
                  <a:latin typeface="+mn-lt"/>
                </a:endParaRPr>
              </a:p>
            </p:txBody>
          </p:sp>
          <p:sp>
            <p:nvSpPr>
              <p:cNvPr id="968870" name="Rectangle 166"/>
              <p:cNvSpPr>
                <a:spLocks noChangeArrowheads="1"/>
              </p:cNvSpPr>
              <p:nvPr/>
            </p:nvSpPr>
            <p:spPr bwMode="auto">
              <a:xfrm>
                <a:off x="2822" y="2032"/>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455</a:t>
                </a:r>
                <a:endParaRPr lang="en-US" sz="1000" b="1" dirty="0">
                  <a:latin typeface="+mn-lt"/>
                </a:endParaRPr>
              </a:p>
            </p:txBody>
          </p:sp>
          <p:sp>
            <p:nvSpPr>
              <p:cNvPr id="968871" name="Rectangle 167"/>
              <p:cNvSpPr>
                <a:spLocks noChangeArrowheads="1"/>
              </p:cNvSpPr>
              <p:nvPr/>
            </p:nvSpPr>
            <p:spPr bwMode="auto">
              <a:xfrm>
                <a:off x="3124" y="2032"/>
                <a:ext cx="124"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840</a:t>
                </a:r>
                <a:endParaRPr lang="en-US" sz="1000" b="1" dirty="0">
                  <a:latin typeface="+mn-lt"/>
                </a:endParaRPr>
              </a:p>
            </p:txBody>
          </p:sp>
          <p:sp>
            <p:nvSpPr>
              <p:cNvPr id="968872" name="Rectangle 168"/>
              <p:cNvSpPr>
                <a:spLocks noChangeArrowheads="1"/>
              </p:cNvSpPr>
              <p:nvPr/>
            </p:nvSpPr>
            <p:spPr bwMode="auto">
              <a:xfrm>
                <a:off x="3383" y="2032"/>
                <a:ext cx="166"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1350</a:t>
                </a:r>
                <a:endParaRPr lang="en-US" sz="1000" b="1" dirty="0">
                  <a:latin typeface="+mn-lt"/>
                </a:endParaRPr>
              </a:p>
            </p:txBody>
          </p:sp>
          <p:sp>
            <p:nvSpPr>
              <p:cNvPr id="968873" name="Rectangle 169"/>
              <p:cNvSpPr>
                <a:spLocks noChangeArrowheads="1"/>
              </p:cNvSpPr>
              <p:nvPr/>
            </p:nvSpPr>
            <p:spPr bwMode="auto">
              <a:xfrm>
                <a:off x="3684" y="2032"/>
                <a:ext cx="166" cy="97"/>
              </a:xfrm>
              <a:prstGeom prst="rect">
                <a:avLst/>
              </a:prstGeom>
              <a:noFill/>
              <a:ln w="9525">
                <a:noFill/>
                <a:miter lim="800000"/>
                <a:headEnd/>
                <a:tailEnd/>
              </a:ln>
            </p:spPr>
            <p:txBody>
              <a:bodyPr wrap="none" lIns="0" tIns="0" rIns="0" bIns="0">
                <a:spAutoFit/>
              </a:bodyPr>
              <a:lstStyle/>
              <a:p>
                <a:pPr algn="l" eaLnBrk="1" hangingPunct="1"/>
                <a:r>
                  <a:rPr lang="en-US" sz="1000" b="1" dirty="0">
                    <a:solidFill>
                      <a:srgbClr val="000000"/>
                    </a:solidFill>
                    <a:latin typeface="+mn-lt"/>
                  </a:rPr>
                  <a:t>1760</a:t>
                </a:r>
                <a:endParaRPr lang="en-US" sz="1000" b="1" dirty="0">
                  <a:latin typeface="+mn-lt"/>
                </a:endParaRPr>
              </a:p>
            </p:txBody>
          </p:sp>
          <p:sp>
            <p:nvSpPr>
              <p:cNvPr id="968874" name="Rectangle 170"/>
              <p:cNvSpPr>
                <a:spLocks noChangeArrowheads="1"/>
              </p:cNvSpPr>
              <p:nvPr/>
            </p:nvSpPr>
            <p:spPr bwMode="auto">
              <a:xfrm>
                <a:off x="3985" y="2034"/>
                <a:ext cx="16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1990</a:t>
                </a:r>
                <a:endParaRPr lang="en-US" sz="1000" b="1" dirty="0">
                  <a:latin typeface="+mn-lt"/>
                </a:endParaRPr>
              </a:p>
            </p:txBody>
          </p:sp>
          <p:sp>
            <p:nvSpPr>
              <p:cNvPr id="968875" name="Line 171"/>
              <p:cNvSpPr>
                <a:spLocks noChangeShapeType="1"/>
              </p:cNvSpPr>
              <p:nvPr/>
            </p:nvSpPr>
            <p:spPr bwMode="auto">
              <a:xfrm>
                <a:off x="4250" y="992"/>
                <a:ext cx="1" cy="1127"/>
              </a:xfrm>
              <a:prstGeom prst="line">
                <a:avLst/>
              </a:prstGeom>
              <a:noFill/>
              <a:ln w="7938" cap="rnd">
                <a:solidFill>
                  <a:srgbClr val="000000"/>
                </a:solidFill>
                <a:round/>
                <a:headEnd/>
                <a:tailEnd/>
              </a:ln>
            </p:spPr>
            <p:txBody>
              <a:bodyPr/>
              <a:lstStyle/>
              <a:p>
                <a:endParaRPr lang="en-US" sz="1000" dirty="0">
                  <a:latin typeface="+mn-lt"/>
                </a:endParaRPr>
              </a:p>
            </p:txBody>
          </p:sp>
          <p:sp>
            <p:nvSpPr>
              <p:cNvPr id="968876" name="Rectangle 172"/>
              <p:cNvSpPr>
                <a:spLocks noChangeArrowheads="1"/>
              </p:cNvSpPr>
              <p:nvPr/>
            </p:nvSpPr>
            <p:spPr bwMode="auto">
              <a:xfrm>
                <a:off x="4302" y="1893"/>
                <a:ext cx="166" cy="97"/>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1990</a:t>
                </a:r>
                <a:endParaRPr lang="en-US" sz="1000" b="1" dirty="0">
                  <a:latin typeface="+mn-lt"/>
                </a:endParaRPr>
              </a:p>
            </p:txBody>
          </p:sp>
          <p:sp>
            <p:nvSpPr>
              <p:cNvPr id="968877" name="Line 173"/>
              <p:cNvSpPr>
                <a:spLocks noChangeShapeType="1"/>
              </p:cNvSpPr>
              <p:nvPr/>
            </p:nvSpPr>
            <p:spPr bwMode="auto">
              <a:xfrm>
                <a:off x="1897" y="1358"/>
                <a:ext cx="2579" cy="1"/>
              </a:xfrm>
              <a:prstGeom prst="line">
                <a:avLst/>
              </a:prstGeom>
              <a:noFill/>
              <a:ln w="7938" cap="rnd">
                <a:solidFill>
                  <a:srgbClr val="000000"/>
                </a:solidFill>
                <a:round/>
                <a:headEnd/>
                <a:tailEnd/>
              </a:ln>
            </p:spPr>
            <p:txBody>
              <a:bodyPr/>
              <a:lstStyle/>
              <a:p>
                <a:endParaRPr lang="en-US" sz="1000" dirty="0">
                  <a:latin typeface="+mn-lt"/>
                </a:endParaRPr>
              </a:p>
            </p:txBody>
          </p:sp>
          <p:sp>
            <p:nvSpPr>
              <p:cNvPr id="968878" name="Line 174"/>
              <p:cNvSpPr>
                <a:spLocks noChangeShapeType="1"/>
              </p:cNvSpPr>
              <p:nvPr/>
            </p:nvSpPr>
            <p:spPr bwMode="auto">
              <a:xfrm>
                <a:off x="1890" y="1887"/>
                <a:ext cx="2579" cy="1"/>
              </a:xfrm>
              <a:prstGeom prst="line">
                <a:avLst/>
              </a:prstGeom>
              <a:noFill/>
              <a:ln w="7938" cap="rnd">
                <a:solidFill>
                  <a:srgbClr val="000000"/>
                </a:solidFill>
                <a:round/>
                <a:headEnd/>
                <a:tailEnd/>
              </a:ln>
            </p:spPr>
            <p:txBody>
              <a:bodyPr/>
              <a:lstStyle/>
              <a:p>
                <a:endParaRPr lang="en-US" sz="1000" dirty="0">
                  <a:latin typeface="+mn-lt"/>
                </a:endParaRPr>
              </a:p>
            </p:txBody>
          </p:sp>
          <p:sp>
            <p:nvSpPr>
              <p:cNvPr id="968879" name="Line 175"/>
              <p:cNvSpPr>
                <a:spLocks noChangeShapeType="1"/>
              </p:cNvSpPr>
              <p:nvPr/>
            </p:nvSpPr>
            <p:spPr bwMode="auto">
              <a:xfrm>
                <a:off x="1897" y="2027"/>
                <a:ext cx="2579" cy="1"/>
              </a:xfrm>
              <a:prstGeom prst="line">
                <a:avLst/>
              </a:prstGeom>
              <a:noFill/>
              <a:ln w="7938" cap="rnd">
                <a:solidFill>
                  <a:srgbClr val="000000"/>
                </a:solidFill>
                <a:round/>
                <a:headEnd/>
                <a:tailEnd/>
              </a:ln>
            </p:spPr>
            <p:txBody>
              <a:bodyPr/>
              <a:lstStyle/>
              <a:p>
                <a:endParaRPr lang="en-US" sz="1000" dirty="0">
                  <a:latin typeface="+mn-lt"/>
                </a:endParaRPr>
              </a:p>
            </p:txBody>
          </p:sp>
          <p:sp>
            <p:nvSpPr>
              <p:cNvPr id="968880" name="Rectangle 176"/>
              <p:cNvSpPr>
                <a:spLocks noChangeArrowheads="1"/>
              </p:cNvSpPr>
              <p:nvPr/>
            </p:nvSpPr>
            <p:spPr bwMode="auto">
              <a:xfrm>
                <a:off x="3806" y="2251"/>
                <a:ext cx="719" cy="97"/>
              </a:xfrm>
              <a:prstGeom prst="rect">
                <a:avLst/>
              </a:prstGeom>
              <a:noFill/>
              <a:ln w="9525">
                <a:noFill/>
                <a:miter lim="800000"/>
                <a:headEnd/>
                <a:tailEnd/>
              </a:ln>
            </p:spPr>
            <p:txBody>
              <a:bodyPr wrap="none" lIns="0" tIns="0" rIns="0" bIns="0">
                <a:spAutoFit/>
              </a:bodyPr>
              <a:lstStyle/>
              <a:p>
                <a:pPr algn="l" eaLnBrk="1" hangingPunct="1"/>
                <a:r>
                  <a:rPr lang="en-US" sz="1000" dirty="0" smtClean="0">
                    <a:solidFill>
                      <a:srgbClr val="000000"/>
                    </a:solidFill>
                    <a:latin typeface="+mn-lt"/>
                  </a:rPr>
                  <a:t>Budget </a:t>
                </a:r>
                <a:r>
                  <a:rPr lang="en-US" sz="1000" dirty="0">
                    <a:solidFill>
                      <a:srgbClr val="000000"/>
                    </a:solidFill>
                    <a:latin typeface="+mn-lt"/>
                  </a:rPr>
                  <a:t>at Completion</a:t>
                </a:r>
                <a:endParaRPr lang="en-US" sz="1000" b="1" dirty="0">
                  <a:latin typeface="+mn-lt"/>
                </a:endParaRPr>
              </a:p>
            </p:txBody>
          </p:sp>
          <p:sp>
            <p:nvSpPr>
              <p:cNvPr id="968881" name="Freeform 177"/>
              <p:cNvSpPr>
                <a:spLocks noEditPoints="1"/>
              </p:cNvSpPr>
              <p:nvPr/>
            </p:nvSpPr>
            <p:spPr bwMode="auto">
              <a:xfrm>
                <a:off x="4099" y="2133"/>
                <a:ext cx="59" cy="100"/>
              </a:xfrm>
              <a:custGeom>
                <a:avLst/>
                <a:gdLst/>
                <a:ahLst/>
                <a:cxnLst>
                  <a:cxn ang="0">
                    <a:pos x="308" y="558"/>
                  </a:cxn>
                  <a:cxn ang="0">
                    <a:pos x="88" y="181"/>
                  </a:cxn>
                  <a:cxn ang="0">
                    <a:pos x="94" y="160"/>
                  </a:cxn>
                  <a:cxn ang="0">
                    <a:pos x="114" y="166"/>
                  </a:cxn>
                  <a:cxn ang="0">
                    <a:pos x="333" y="543"/>
                  </a:cxn>
                  <a:cxn ang="0">
                    <a:pos x="328" y="563"/>
                  </a:cxn>
                  <a:cxn ang="0">
                    <a:pos x="308" y="558"/>
                  </a:cxn>
                  <a:cxn ang="0">
                    <a:pos x="17" y="268"/>
                  </a:cxn>
                  <a:cxn ang="0">
                    <a:pos x="0" y="0"/>
                  </a:cxn>
                  <a:cxn ang="0">
                    <a:pos x="225" y="148"/>
                  </a:cxn>
                  <a:cxn ang="0">
                    <a:pos x="17" y="268"/>
                  </a:cxn>
                </a:cxnLst>
                <a:rect l="0" t="0" r="r" b="b"/>
                <a:pathLst>
                  <a:path w="338" h="568">
                    <a:moveTo>
                      <a:pt x="308" y="558"/>
                    </a:moveTo>
                    <a:lnTo>
                      <a:pt x="88" y="181"/>
                    </a:lnTo>
                    <a:cubicBezTo>
                      <a:pt x="84" y="174"/>
                      <a:pt x="86" y="165"/>
                      <a:pt x="94" y="160"/>
                    </a:cubicBezTo>
                    <a:cubicBezTo>
                      <a:pt x="101" y="156"/>
                      <a:pt x="110" y="159"/>
                      <a:pt x="114" y="166"/>
                    </a:cubicBezTo>
                    <a:lnTo>
                      <a:pt x="333" y="543"/>
                    </a:lnTo>
                    <a:cubicBezTo>
                      <a:pt x="338" y="550"/>
                      <a:pt x="335" y="559"/>
                      <a:pt x="328" y="563"/>
                    </a:cubicBezTo>
                    <a:cubicBezTo>
                      <a:pt x="321" y="568"/>
                      <a:pt x="312" y="565"/>
                      <a:pt x="308" y="558"/>
                    </a:cubicBezTo>
                    <a:close/>
                    <a:moveTo>
                      <a:pt x="17" y="268"/>
                    </a:moveTo>
                    <a:lnTo>
                      <a:pt x="0" y="0"/>
                    </a:lnTo>
                    <a:lnTo>
                      <a:pt x="225" y="148"/>
                    </a:lnTo>
                    <a:lnTo>
                      <a:pt x="17" y="268"/>
                    </a:lnTo>
                    <a:close/>
                  </a:path>
                </a:pathLst>
              </a:custGeom>
              <a:solidFill>
                <a:srgbClr val="0000FF"/>
              </a:solidFill>
              <a:ln w="1588" cap="flat">
                <a:solidFill>
                  <a:srgbClr val="0000FF"/>
                </a:solidFill>
                <a:prstDash val="solid"/>
                <a:bevel/>
                <a:headEnd/>
                <a:tailEnd/>
              </a:ln>
            </p:spPr>
            <p:txBody>
              <a:bodyPr/>
              <a:lstStyle/>
              <a:p>
                <a:endParaRPr lang="en-US" sz="1000" dirty="0">
                  <a:latin typeface="+mn-lt"/>
                </a:endParaRPr>
              </a:p>
            </p:txBody>
          </p:sp>
        </p:grpSp>
        <p:sp>
          <p:nvSpPr>
            <p:cNvPr id="968883" name="Rectangle 179"/>
            <p:cNvSpPr>
              <a:spLocks noChangeArrowheads="1"/>
            </p:cNvSpPr>
            <p:nvPr/>
          </p:nvSpPr>
          <p:spPr bwMode="auto">
            <a:xfrm>
              <a:off x="4073525" y="6105525"/>
              <a:ext cx="71201"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0</a:t>
              </a:r>
              <a:endParaRPr lang="en-US" sz="1000" b="1" dirty="0">
                <a:latin typeface="+mn-lt"/>
              </a:endParaRPr>
            </a:p>
          </p:txBody>
        </p:sp>
        <p:sp>
          <p:nvSpPr>
            <p:cNvPr id="968884" name="Rectangle 180"/>
            <p:cNvSpPr>
              <a:spLocks noChangeArrowheads="1"/>
            </p:cNvSpPr>
            <p:nvPr/>
          </p:nvSpPr>
          <p:spPr bwMode="auto">
            <a:xfrm>
              <a:off x="4170363" y="4005263"/>
              <a:ext cx="17462" cy="2246312"/>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885" name="Rectangle 181"/>
            <p:cNvSpPr>
              <a:spLocks noChangeArrowheads="1"/>
            </p:cNvSpPr>
            <p:nvPr/>
          </p:nvSpPr>
          <p:spPr bwMode="auto">
            <a:xfrm>
              <a:off x="4695825" y="4013200"/>
              <a:ext cx="7938"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886" name="Rectangle 182"/>
            <p:cNvSpPr>
              <a:spLocks noChangeArrowheads="1"/>
            </p:cNvSpPr>
            <p:nvPr/>
          </p:nvSpPr>
          <p:spPr bwMode="auto">
            <a:xfrm>
              <a:off x="5214938" y="4013200"/>
              <a:ext cx="7937"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887" name="Rectangle 183"/>
            <p:cNvSpPr>
              <a:spLocks noChangeArrowheads="1"/>
            </p:cNvSpPr>
            <p:nvPr/>
          </p:nvSpPr>
          <p:spPr bwMode="auto">
            <a:xfrm>
              <a:off x="5732463" y="4013200"/>
              <a:ext cx="7937"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888" name="Rectangle 184"/>
            <p:cNvSpPr>
              <a:spLocks noChangeArrowheads="1"/>
            </p:cNvSpPr>
            <p:nvPr/>
          </p:nvSpPr>
          <p:spPr bwMode="auto">
            <a:xfrm>
              <a:off x="6251575" y="4013200"/>
              <a:ext cx="7938"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889" name="Rectangle 185"/>
            <p:cNvSpPr>
              <a:spLocks noChangeArrowheads="1"/>
            </p:cNvSpPr>
            <p:nvPr/>
          </p:nvSpPr>
          <p:spPr bwMode="auto">
            <a:xfrm>
              <a:off x="6770688" y="4013200"/>
              <a:ext cx="9525"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890" name="Rectangle 186"/>
            <p:cNvSpPr>
              <a:spLocks noChangeArrowheads="1"/>
            </p:cNvSpPr>
            <p:nvPr/>
          </p:nvSpPr>
          <p:spPr bwMode="auto">
            <a:xfrm>
              <a:off x="7286625" y="4005263"/>
              <a:ext cx="17463" cy="2246312"/>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891" name="Rectangle 187"/>
            <p:cNvSpPr>
              <a:spLocks noChangeArrowheads="1"/>
            </p:cNvSpPr>
            <p:nvPr/>
          </p:nvSpPr>
          <p:spPr bwMode="auto">
            <a:xfrm>
              <a:off x="4170363" y="6246813"/>
              <a:ext cx="3135312" cy="17462"/>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892" name="Freeform 188"/>
            <p:cNvSpPr>
              <a:spLocks/>
            </p:cNvSpPr>
            <p:nvPr/>
          </p:nvSpPr>
          <p:spPr bwMode="auto">
            <a:xfrm>
              <a:off x="4176713" y="4467225"/>
              <a:ext cx="3074987" cy="1768475"/>
            </a:xfrm>
            <a:custGeom>
              <a:avLst/>
              <a:gdLst/>
              <a:ahLst/>
              <a:cxnLst>
                <a:cxn ang="0">
                  <a:pos x="0" y="1114"/>
                </a:cxn>
                <a:cxn ang="0">
                  <a:pos x="303" y="1050"/>
                </a:cxn>
                <a:cxn ang="0">
                  <a:pos x="605" y="874"/>
                </a:cxn>
                <a:cxn ang="0">
                  <a:pos x="901" y="620"/>
                </a:cxn>
                <a:cxn ang="0">
                  <a:pos x="1204" y="367"/>
                </a:cxn>
                <a:cxn ang="0">
                  <a:pos x="1507" y="127"/>
                </a:cxn>
                <a:cxn ang="0">
                  <a:pos x="1789" y="0"/>
                </a:cxn>
              </a:cxnLst>
              <a:rect l="0" t="0" r="r" b="b"/>
              <a:pathLst>
                <a:path w="1789" h="1114">
                  <a:moveTo>
                    <a:pt x="0" y="1114"/>
                  </a:moveTo>
                  <a:lnTo>
                    <a:pt x="303" y="1050"/>
                  </a:lnTo>
                  <a:lnTo>
                    <a:pt x="605" y="874"/>
                  </a:lnTo>
                  <a:lnTo>
                    <a:pt x="901" y="620"/>
                  </a:lnTo>
                  <a:lnTo>
                    <a:pt x="1204" y="367"/>
                  </a:lnTo>
                  <a:lnTo>
                    <a:pt x="1507" y="127"/>
                  </a:lnTo>
                  <a:lnTo>
                    <a:pt x="1789" y="0"/>
                  </a:lnTo>
                </a:path>
              </a:pathLst>
            </a:custGeom>
            <a:noFill/>
            <a:ln w="25400" cap="flat">
              <a:solidFill>
                <a:srgbClr val="000000"/>
              </a:solidFill>
              <a:prstDash val="solid"/>
              <a:round/>
              <a:headEnd/>
              <a:tailEnd/>
            </a:ln>
          </p:spPr>
          <p:txBody>
            <a:bodyPr/>
            <a:lstStyle/>
            <a:p>
              <a:endParaRPr lang="en-US" sz="1000" dirty="0">
                <a:latin typeface="+mn-lt"/>
              </a:endParaRPr>
            </a:p>
          </p:txBody>
        </p:sp>
        <p:sp>
          <p:nvSpPr>
            <p:cNvPr id="968893" name="Rectangle 189"/>
            <p:cNvSpPr>
              <a:spLocks noChangeArrowheads="1"/>
            </p:cNvSpPr>
            <p:nvPr/>
          </p:nvSpPr>
          <p:spPr bwMode="auto">
            <a:xfrm>
              <a:off x="4000500" y="3857625"/>
              <a:ext cx="71201" cy="153888"/>
            </a:xfrm>
            <a:prstGeom prst="rect">
              <a:avLst/>
            </a:prstGeom>
            <a:noFill/>
            <a:ln w="9525">
              <a:noFill/>
              <a:miter lim="800000"/>
              <a:headEnd/>
              <a:tailEnd/>
            </a:ln>
          </p:spPr>
          <p:txBody>
            <a:bodyPr wrap="none" lIns="0" tIns="0" rIns="0" bIns="0">
              <a:spAutoFit/>
            </a:bodyPr>
            <a:lstStyle/>
            <a:p>
              <a:pPr algn="l" eaLnBrk="1" hangingPunct="1"/>
              <a:r>
                <a:rPr lang="en-US" sz="1000" dirty="0" smtClean="0">
                  <a:solidFill>
                    <a:srgbClr val="000000"/>
                  </a:solidFill>
                  <a:latin typeface="+mn-lt"/>
                </a:rPr>
                <a:t>$</a:t>
              </a:r>
              <a:endParaRPr lang="en-US" sz="1000" b="1" dirty="0">
                <a:latin typeface="+mn-lt"/>
              </a:endParaRPr>
            </a:p>
          </p:txBody>
        </p:sp>
        <p:sp>
          <p:nvSpPr>
            <p:cNvPr id="968894" name="Rectangle 190"/>
            <p:cNvSpPr>
              <a:spLocks noChangeArrowheads="1"/>
            </p:cNvSpPr>
            <p:nvPr/>
          </p:nvSpPr>
          <p:spPr bwMode="auto">
            <a:xfrm>
              <a:off x="4068763" y="3857625"/>
              <a:ext cx="72937"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K</a:t>
              </a:r>
              <a:endParaRPr lang="en-US" sz="1000" b="1" dirty="0">
                <a:latin typeface="+mn-lt"/>
              </a:endParaRPr>
            </a:p>
          </p:txBody>
        </p:sp>
        <p:sp>
          <p:nvSpPr>
            <p:cNvPr id="968895" name="Rectangle 191"/>
            <p:cNvSpPr>
              <a:spLocks noChangeArrowheads="1"/>
            </p:cNvSpPr>
            <p:nvPr/>
          </p:nvSpPr>
          <p:spPr bwMode="auto">
            <a:xfrm>
              <a:off x="3875088" y="4311650"/>
              <a:ext cx="284800"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2000</a:t>
              </a:r>
              <a:endParaRPr lang="en-US" sz="1000" b="1" dirty="0">
                <a:latin typeface="+mn-lt"/>
              </a:endParaRPr>
            </a:p>
          </p:txBody>
        </p:sp>
        <p:sp>
          <p:nvSpPr>
            <p:cNvPr id="968896" name="Rectangle 192"/>
            <p:cNvSpPr>
              <a:spLocks noChangeArrowheads="1"/>
            </p:cNvSpPr>
            <p:nvPr/>
          </p:nvSpPr>
          <p:spPr bwMode="auto">
            <a:xfrm>
              <a:off x="3875088" y="4756150"/>
              <a:ext cx="284800"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1500</a:t>
              </a:r>
              <a:endParaRPr lang="en-US" sz="1000" b="1" dirty="0">
                <a:latin typeface="+mn-lt"/>
              </a:endParaRPr>
            </a:p>
          </p:txBody>
        </p:sp>
        <p:sp>
          <p:nvSpPr>
            <p:cNvPr id="968897" name="Rectangle 193"/>
            <p:cNvSpPr>
              <a:spLocks noChangeArrowheads="1"/>
            </p:cNvSpPr>
            <p:nvPr/>
          </p:nvSpPr>
          <p:spPr bwMode="auto">
            <a:xfrm>
              <a:off x="3875088" y="5208588"/>
              <a:ext cx="284800"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1000</a:t>
              </a:r>
              <a:endParaRPr lang="en-US" sz="1000" b="1" dirty="0">
                <a:latin typeface="+mn-lt"/>
              </a:endParaRPr>
            </a:p>
          </p:txBody>
        </p:sp>
        <p:sp>
          <p:nvSpPr>
            <p:cNvPr id="968898" name="Rectangle 194"/>
            <p:cNvSpPr>
              <a:spLocks noChangeArrowheads="1"/>
            </p:cNvSpPr>
            <p:nvPr/>
          </p:nvSpPr>
          <p:spPr bwMode="auto">
            <a:xfrm>
              <a:off x="3946525" y="5662613"/>
              <a:ext cx="213601"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500</a:t>
              </a:r>
              <a:endParaRPr lang="en-US" sz="1000" b="1" dirty="0">
                <a:latin typeface="+mn-lt"/>
              </a:endParaRPr>
            </a:p>
          </p:txBody>
        </p:sp>
        <p:sp>
          <p:nvSpPr>
            <p:cNvPr id="968899" name="Rectangle 195"/>
            <p:cNvSpPr>
              <a:spLocks noChangeArrowheads="1"/>
            </p:cNvSpPr>
            <p:nvPr/>
          </p:nvSpPr>
          <p:spPr bwMode="auto">
            <a:xfrm>
              <a:off x="4170363" y="3995738"/>
              <a:ext cx="3135312" cy="17462"/>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00" name="Rectangle 196"/>
            <p:cNvSpPr>
              <a:spLocks noChangeArrowheads="1"/>
            </p:cNvSpPr>
            <p:nvPr/>
          </p:nvSpPr>
          <p:spPr bwMode="auto">
            <a:xfrm>
              <a:off x="4170363" y="4449763"/>
              <a:ext cx="3135312" cy="7937"/>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01" name="Rectangle 197"/>
            <p:cNvSpPr>
              <a:spLocks noChangeArrowheads="1"/>
            </p:cNvSpPr>
            <p:nvPr/>
          </p:nvSpPr>
          <p:spPr bwMode="auto">
            <a:xfrm>
              <a:off x="4170363" y="4899025"/>
              <a:ext cx="3135312" cy="952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02" name="Rectangle 198"/>
            <p:cNvSpPr>
              <a:spLocks noChangeArrowheads="1"/>
            </p:cNvSpPr>
            <p:nvPr/>
          </p:nvSpPr>
          <p:spPr bwMode="auto">
            <a:xfrm>
              <a:off x="4170363" y="5349875"/>
              <a:ext cx="3135312" cy="7938"/>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03" name="Rectangle 199"/>
            <p:cNvSpPr>
              <a:spLocks noChangeArrowheads="1"/>
            </p:cNvSpPr>
            <p:nvPr/>
          </p:nvSpPr>
          <p:spPr bwMode="auto">
            <a:xfrm>
              <a:off x="4170363" y="5800725"/>
              <a:ext cx="3135312" cy="7938"/>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04" name="Freeform 200"/>
            <p:cNvSpPr>
              <a:spLocks noEditPoints="1"/>
            </p:cNvSpPr>
            <p:nvPr/>
          </p:nvSpPr>
          <p:spPr bwMode="auto">
            <a:xfrm>
              <a:off x="4167188" y="4445000"/>
              <a:ext cx="3076575" cy="1789113"/>
            </a:xfrm>
            <a:custGeom>
              <a:avLst/>
              <a:gdLst/>
              <a:ahLst/>
              <a:cxnLst>
                <a:cxn ang="0">
                  <a:pos x="298" y="6124"/>
                </a:cxn>
                <a:cxn ang="0">
                  <a:pos x="51" y="6401"/>
                </a:cxn>
                <a:cxn ang="0">
                  <a:pos x="522" y="5972"/>
                </a:cxn>
                <a:cxn ang="0">
                  <a:pos x="870" y="5845"/>
                </a:cxn>
                <a:cxn ang="0">
                  <a:pos x="522" y="5972"/>
                </a:cxn>
                <a:cxn ang="0">
                  <a:pos x="1120" y="5566"/>
                </a:cxn>
                <a:cxn ang="0">
                  <a:pos x="1382" y="5472"/>
                </a:cxn>
                <a:cxn ang="0">
                  <a:pos x="1093" y="5693"/>
                </a:cxn>
                <a:cxn ang="0">
                  <a:pos x="1536" y="5233"/>
                </a:cxn>
                <a:cxn ang="0">
                  <a:pos x="1874" y="5079"/>
                </a:cxn>
                <a:cxn ang="0">
                  <a:pos x="1536" y="5233"/>
                </a:cxn>
                <a:cxn ang="0">
                  <a:pos x="2309" y="4615"/>
                </a:cxn>
                <a:cxn ang="0">
                  <a:pos x="2084" y="4910"/>
                </a:cxn>
                <a:cxn ang="0">
                  <a:pos x="2524" y="4450"/>
                </a:cxn>
                <a:cxn ang="0">
                  <a:pos x="2865" y="4302"/>
                </a:cxn>
                <a:cxn ang="0">
                  <a:pos x="2524" y="4450"/>
                </a:cxn>
                <a:cxn ang="0">
                  <a:pos x="3309" y="3847"/>
                </a:cxn>
                <a:cxn ang="0">
                  <a:pos x="3079" y="4137"/>
                </a:cxn>
                <a:cxn ang="0">
                  <a:pos x="3524" y="3683"/>
                </a:cxn>
                <a:cxn ang="0">
                  <a:pos x="3864" y="3535"/>
                </a:cxn>
                <a:cxn ang="0">
                  <a:pos x="3524" y="3683"/>
                </a:cxn>
                <a:cxn ang="0">
                  <a:pos x="4038" y="3288"/>
                </a:cxn>
                <a:cxn ang="0">
                  <a:pos x="4352" y="3132"/>
                </a:cxn>
                <a:cxn ang="0">
                  <a:pos x="4078" y="3370"/>
                </a:cxn>
                <a:cxn ang="0">
                  <a:pos x="4496" y="2887"/>
                </a:cxn>
                <a:cxn ang="0">
                  <a:pos x="4826" y="2718"/>
                </a:cxn>
                <a:cxn ang="0">
                  <a:pos x="4496" y="2887"/>
                </a:cxn>
                <a:cxn ang="0">
                  <a:pos x="5241" y="2235"/>
                </a:cxn>
                <a:cxn ang="0">
                  <a:pos x="5030" y="2540"/>
                </a:cxn>
                <a:cxn ang="0">
                  <a:pos x="5444" y="2057"/>
                </a:cxn>
                <a:cxn ang="0">
                  <a:pos x="5775" y="1888"/>
                </a:cxn>
                <a:cxn ang="0">
                  <a:pos x="5444" y="2057"/>
                </a:cxn>
                <a:cxn ang="0">
                  <a:pos x="5956" y="1610"/>
                </a:cxn>
                <a:cxn ang="0">
                  <a:pos x="6258" y="1489"/>
                </a:cxn>
                <a:cxn ang="0">
                  <a:pos x="5978" y="1710"/>
                </a:cxn>
                <a:cxn ang="0">
                  <a:pos x="6417" y="1253"/>
                </a:cxn>
                <a:cxn ang="0">
                  <a:pos x="6757" y="1103"/>
                </a:cxn>
                <a:cxn ang="0">
                  <a:pos x="6417" y="1253"/>
                </a:cxn>
                <a:cxn ang="0">
                  <a:pos x="7198" y="648"/>
                </a:cxn>
                <a:cxn ang="0">
                  <a:pos x="7218" y="639"/>
                </a:cxn>
                <a:cxn ang="0">
                  <a:pos x="7235" y="727"/>
                </a:cxn>
                <a:cxn ang="0">
                  <a:pos x="6970" y="938"/>
                </a:cxn>
                <a:cxn ang="0">
                  <a:pos x="7482" y="581"/>
                </a:cxn>
                <a:cxn ang="0">
                  <a:pos x="7853" y="592"/>
                </a:cxn>
                <a:cxn ang="0">
                  <a:pos x="7482" y="581"/>
                </a:cxn>
                <a:cxn ang="0">
                  <a:pos x="8449" y="369"/>
                </a:cxn>
                <a:cxn ang="0">
                  <a:pos x="8116" y="534"/>
                </a:cxn>
                <a:cxn ang="0">
                  <a:pos x="8712" y="311"/>
                </a:cxn>
                <a:cxn ang="0">
                  <a:pos x="9083" y="322"/>
                </a:cxn>
                <a:cxn ang="0">
                  <a:pos x="8712" y="311"/>
                </a:cxn>
                <a:cxn ang="0">
                  <a:pos x="9680" y="100"/>
                </a:cxn>
                <a:cxn ang="0">
                  <a:pos x="9347" y="265"/>
                </a:cxn>
                <a:cxn ang="0">
                  <a:pos x="9943" y="42"/>
                </a:cxn>
                <a:cxn ang="0">
                  <a:pos x="10155" y="87"/>
                </a:cxn>
                <a:cxn ang="0">
                  <a:pos x="9943" y="42"/>
                </a:cxn>
              </a:cxnLst>
              <a:rect l="0" t="0" r="r" b="b"/>
              <a:pathLst>
                <a:path w="10155" h="6401">
                  <a:moveTo>
                    <a:pt x="0" y="6326"/>
                  </a:moveTo>
                  <a:lnTo>
                    <a:pt x="298" y="6124"/>
                  </a:lnTo>
                  <a:lnTo>
                    <a:pt x="349" y="6199"/>
                  </a:lnTo>
                  <a:lnTo>
                    <a:pt x="51" y="6401"/>
                  </a:lnTo>
                  <a:lnTo>
                    <a:pt x="0" y="6326"/>
                  </a:lnTo>
                  <a:close/>
                  <a:moveTo>
                    <a:pt x="522" y="5972"/>
                  </a:moveTo>
                  <a:lnTo>
                    <a:pt x="819" y="5770"/>
                  </a:lnTo>
                  <a:lnTo>
                    <a:pt x="870" y="5845"/>
                  </a:lnTo>
                  <a:lnTo>
                    <a:pt x="572" y="6047"/>
                  </a:lnTo>
                  <a:lnTo>
                    <a:pt x="522" y="5972"/>
                  </a:lnTo>
                  <a:close/>
                  <a:moveTo>
                    <a:pt x="1043" y="5619"/>
                  </a:moveTo>
                  <a:lnTo>
                    <a:pt x="1120" y="5566"/>
                  </a:lnTo>
                  <a:lnTo>
                    <a:pt x="1325" y="5402"/>
                  </a:lnTo>
                  <a:lnTo>
                    <a:pt x="1382" y="5472"/>
                  </a:lnTo>
                  <a:lnTo>
                    <a:pt x="1171" y="5641"/>
                  </a:lnTo>
                  <a:lnTo>
                    <a:pt x="1093" y="5693"/>
                  </a:lnTo>
                  <a:lnTo>
                    <a:pt x="1043" y="5619"/>
                  </a:lnTo>
                  <a:close/>
                  <a:moveTo>
                    <a:pt x="1536" y="5233"/>
                  </a:moveTo>
                  <a:lnTo>
                    <a:pt x="1817" y="5008"/>
                  </a:lnTo>
                  <a:lnTo>
                    <a:pt x="1874" y="5079"/>
                  </a:lnTo>
                  <a:lnTo>
                    <a:pt x="1593" y="5303"/>
                  </a:lnTo>
                  <a:lnTo>
                    <a:pt x="1536" y="5233"/>
                  </a:lnTo>
                  <a:close/>
                  <a:moveTo>
                    <a:pt x="2028" y="4840"/>
                  </a:moveTo>
                  <a:lnTo>
                    <a:pt x="2309" y="4615"/>
                  </a:lnTo>
                  <a:lnTo>
                    <a:pt x="2366" y="4685"/>
                  </a:lnTo>
                  <a:lnTo>
                    <a:pt x="2084" y="4910"/>
                  </a:lnTo>
                  <a:lnTo>
                    <a:pt x="2028" y="4840"/>
                  </a:lnTo>
                  <a:close/>
                  <a:moveTo>
                    <a:pt x="2524" y="4450"/>
                  </a:moveTo>
                  <a:lnTo>
                    <a:pt x="2810" y="4230"/>
                  </a:lnTo>
                  <a:lnTo>
                    <a:pt x="2865" y="4302"/>
                  </a:lnTo>
                  <a:lnTo>
                    <a:pt x="2579" y="4521"/>
                  </a:lnTo>
                  <a:lnTo>
                    <a:pt x="2524" y="4450"/>
                  </a:lnTo>
                  <a:close/>
                  <a:moveTo>
                    <a:pt x="3024" y="4066"/>
                  </a:moveTo>
                  <a:lnTo>
                    <a:pt x="3309" y="3847"/>
                  </a:lnTo>
                  <a:lnTo>
                    <a:pt x="3364" y="3918"/>
                  </a:lnTo>
                  <a:lnTo>
                    <a:pt x="3079" y="4137"/>
                  </a:lnTo>
                  <a:lnTo>
                    <a:pt x="3024" y="4066"/>
                  </a:lnTo>
                  <a:close/>
                  <a:moveTo>
                    <a:pt x="3524" y="3683"/>
                  </a:moveTo>
                  <a:lnTo>
                    <a:pt x="3809" y="3463"/>
                  </a:lnTo>
                  <a:lnTo>
                    <a:pt x="3864" y="3535"/>
                  </a:lnTo>
                  <a:lnTo>
                    <a:pt x="3578" y="3754"/>
                  </a:lnTo>
                  <a:lnTo>
                    <a:pt x="3524" y="3683"/>
                  </a:lnTo>
                  <a:close/>
                  <a:moveTo>
                    <a:pt x="4023" y="3299"/>
                  </a:moveTo>
                  <a:lnTo>
                    <a:pt x="4038" y="3288"/>
                  </a:lnTo>
                  <a:lnTo>
                    <a:pt x="4293" y="3065"/>
                  </a:lnTo>
                  <a:lnTo>
                    <a:pt x="4352" y="3132"/>
                  </a:lnTo>
                  <a:lnTo>
                    <a:pt x="4093" y="3359"/>
                  </a:lnTo>
                  <a:lnTo>
                    <a:pt x="4078" y="3370"/>
                  </a:lnTo>
                  <a:lnTo>
                    <a:pt x="4023" y="3299"/>
                  </a:lnTo>
                  <a:close/>
                  <a:moveTo>
                    <a:pt x="4496" y="2887"/>
                  </a:moveTo>
                  <a:lnTo>
                    <a:pt x="4767" y="2650"/>
                  </a:lnTo>
                  <a:lnTo>
                    <a:pt x="4826" y="2718"/>
                  </a:lnTo>
                  <a:lnTo>
                    <a:pt x="4555" y="2955"/>
                  </a:lnTo>
                  <a:lnTo>
                    <a:pt x="4496" y="2887"/>
                  </a:lnTo>
                  <a:close/>
                  <a:moveTo>
                    <a:pt x="4970" y="2472"/>
                  </a:moveTo>
                  <a:lnTo>
                    <a:pt x="5241" y="2235"/>
                  </a:lnTo>
                  <a:lnTo>
                    <a:pt x="5300" y="2303"/>
                  </a:lnTo>
                  <a:lnTo>
                    <a:pt x="5030" y="2540"/>
                  </a:lnTo>
                  <a:lnTo>
                    <a:pt x="4970" y="2472"/>
                  </a:lnTo>
                  <a:close/>
                  <a:moveTo>
                    <a:pt x="5444" y="2057"/>
                  </a:moveTo>
                  <a:lnTo>
                    <a:pt x="5715" y="1820"/>
                  </a:lnTo>
                  <a:lnTo>
                    <a:pt x="5775" y="1888"/>
                  </a:lnTo>
                  <a:lnTo>
                    <a:pt x="5504" y="2125"/>
                  </a:lnTo>
                  <a:lnTo>
                    <a:pt x="5444" y="2057"/>
                  </a:lnTo>
                  <a:close/>
                  <a:moveTo>
                    <a:pt x="5918" y="1642"/>
                  </a:moveTo>
                  <a:lnTo>
                    <a:pt x="5956" y="1610"/>
                  </a:lnTo>
                  <a:lnTo>
                    <a:pt x="6203" y="1418"/>
                  </a:lnTo>
                  <a:lnTo>
                    <a:pt x="6258" y="1489"/>
                  </a:lnTo>
                  <a:lnTo>
                    <a:pt x="6015" y="1677"/>
                  </a:lnTo>
                  <a:lnTo>
                    <a:pt x="5978" y="1710"/>
                  </a:lnTo>
                  <a:lnTo>
                    <a:pt x="5918" y="1642"/>
                  </a:lnTo>
                  <a:close/>
                  <a:moveTo>
                    <a:pt x="6417" y="1253"/>
                  </a:moveTo>
                  <a:lnTo>
                    <a:pt x="6701" y="1032"/>
                  </a:lnTo>
                  <a:lnTo>
                    <a:pt x="6757" y="1103"/>
                  </a:lnTo>
                  <a:lnTo>
                    <a:pt x="6472" y="1324"/>
                  </a:lnTo>
                  <a:lnTo>
                    <a:pt x="6417" y="1253"/>
                  </a:lnTo>
                  <a:close/>
                  <a:moveTo>
                    <a:pt x="6915" y="867"/>
                  </a:moveTo>
                  <a:lnTo>
                    <a:pt x="7198" y="648"/>
                  </a:lnTo>
                  <a:cubicBezTo>
                    <a:pt x="7203" y="644"/>
                    <a:pt x="7209" y="641"/>
                    <a:pt x="7216" y="640"/>
                  </a:cubicBezTo>
                  <a:lnTo>
                    <a:pt x="7218" y="639"/>
                  </a:lnTo>
                  <a:lnTo>
                    <a:pt x="7237" y="727"/>
                  </a:lnTo>
                  <a:lnTo>
                    <a:pt x="7235" y="727"/>
                  </a:lnTo>
                  <a:lnTo>
                    <a:pt x="7253" y="719"/>
                  </a:lnTo>
                  <a:lnTo>
                    <a:pt x="6970" y="938"/>
                  </a:lnTo>
                  <a:lnTo>
                    <a:pt x="6915" y="867"/>
                  </a:lnTo>
                  <a:close/>
                  <a:moveTo>
                    <a:pt x="7482" y="581"/>
                  </a:moveTo>
                  <a:lnTo>
                    <a:pt x="7833" y="504"/>
                  </a:lnTo>
                  <a:lnTo>
                    <a:pt x="7853" y="592"/>
                  </a:lnTo>
                  <a:lnTo>
                    <a:pt x="7501" y="669"/>
                  </a:lnTo>
                  <a:lnTo>
                    <a:pt x="7482" y="581"/>
                  </a:lnTo>
                  <a:close/>
                  <a:moveTo>
                    <a:pt x="8097" y="446"/>
                  </a:moveTo>
                  <a:lnTo>
                    <a:pt x="8449" y="369"/>
                  </a:lnTo>
                  <a:lnTo>
                    <a:pt x="8468" y="457"/>
                  </a:lnTo>
                  <a:lnTo>
                    <a:pt x="8116" y="534"/>
                  </a:lnTo>
                  <a:lnTo>
                    <a:pt x="8097" y="446"/>
                  </a:lnTo>
                  <a:close/>
                  <a:moveTo>
                    <a:pt x="8712" y="311"/>
                  </a:moveTo>
                  <a:lnTo>
                    <a:pt x="9064" y="234"/>
                  </a:lnTo>
                  <a:lnTo>
                    <a:pt x="9083" y="322"/>
                  </a:lnTo>
                  <a:lnTo>
                    <a:pt x="8732" y="399"/>
                  </a:lnTo>
                  <a:lnTo>
                    <a:pt x="8712" y="311"/>
                  </a:lnTo>
                  <a:close/>
                  <a:moveTo>
                    <a:pt x="9328" y="177"/>
                  </a:moveTo>
                  <a:lnTo>
                    <a:pt x="9680" y="100"/>
                  </a:lnTo>
                  <a:lnTo>
                    <a:pt x="9699" y="187"/>
                  </a:lnTo>
                  <a:lnTo>
                    <a:pt x="9347" y="265"/>
                  </a:lnTo>
                  <a:lnTo>
                    <a:pt x="9328" y="177"/>
                  </a:lnTo>
                  <a:close/>
                  <a:moveTo>
                    <a:pt x="9943" y="42"/>
                  </a:moveTo>
                  <a:lnTo>
                    <a:pt x="10136" y="0"/>
                  </a:lnTo>
                  <a:lnTo>
                    <a:pt x="10155" y="87"/>
                  </a:lnTo>
                  <a:lnTo>
                    <a:pt x="9963" y="130"/>
                  </a:lnTo>
                  <a:lnTo>
                    <a:pt x="9943" y="42"/>
                  </a:lnTo>
                  <a:close/>
                </a:path>
              </a:pathLst>
            </a:custGeom>
            <a:solidFill>
              <a:srgbClr val="000000"/>
            </a:solidFill>
            <a:ln w="1588" cap="flat">
              <a:solidFill>
                <a:srgbClr val="000000"/>
              </a:solidFill>
              <a:prstDash val="solid"/>
              <a:bevel/>
              <a:headEnd/>
              <a:tailEnd/>
            </a:ln>
          </p:spPr>
          <p:txBody>
            <a:bodyPr/>
            <a:lstStyle/>
            <a:p>
              <a:endParaRPr lang="en-US" sz="1000" dirty="0">
                <a:latin typeface="+mn-lt"/>
              </a:endParaRPr>
            </a:p>
          </p:txBody>
        </p:sp>
        <p:sp>
          <p:nvSpPr>
            <p:cNvPr id="968907" name="Freeform 203"/>
            <p:cNvSpPr>
              <a:spLocks noEditPoints="1"/>
            </p:cNvSpPr>
            <p:nvPr/>
          </p:nvSpPr>
          <p:spPr bwMode="auto">
            <a:xfrm>
              <a:off x="5114925" y="4743450"/>
              <a:ext cx="430213" cy="417513"/>
            </a:xfrm>
            <a:custGeom>
              <a:avLst/>
              <a:gdLst/>
              <a:ahLst/>
              <a:cxnLst>
                <a:cxn ang="0">
                  <a:pos x="27" y="6"/>
                </a:cxn>
                <a:cxn ang="0">
                  <a:pos x="1290" y="1341"/>
                </a:cxn>
                <a:cxn ang="0">
                  <a:pos x="1289" y="1362"/>
                </a:cxn>
                <a:cxn ang="0">
                  <a:pos x="1268" y="1361"/>
                </a:cxn>
                <a:cxn ang="0">
                  <a:pos x="6" y="27"/>
                </a:cxn>
                <a:cxn ang="0">
                  <a:pos x="6" y="6"/>
                </a:cxn>
                <a:cxn ang="0">
                  <a:pos x="27" y="6"/>
                </a:cxn>
                <a:cxn ang="0">
                  <a:pos x="1339" y="1240"/>
                </a:cxn>
                <a:cxn ang="0">
                  <a:pos x="1416" y="1496"/>
                </a:cxn>
                <a:cxn ang="0">
                  <a:pos x="1164" y="1405"/>
                </a:cxn>
                <a:cxn ang="0">
                  <a:pos x="1339" y="1240"/>
                </a:cxn>
              </a:cxnLst>
              <a:rect l="0" t="0" r="r" b="b"/>
              <a:pathLst>
                <a:path w="1416" h="1496">
                  <a:moveTo>
                    <a:pt x="27" y="6"/>
                  </a:moveTo>
                  <a:lnTo>
                    <a:pt x="1290" y="1341"/>
                  </a:lnTo>
                  <a:cubicBezTo>
                    <a:pt x="1296" y="1347"/>
                    <a:pt x="1295" y="1356"/>
                    <a:pt x="1289" y="1362"/>
                  </a:cubicBezTo>
                  <a:cubicBezTo>
                    <a:pt x="1283" y="1368"/>
                    <a:pt x="1274" y="1368"/>
                    <a:pt x="1268" y="1361"/>
                  </a:cubicBezTo>
                  <a:lnTo>
                    <a:pt x="6" y="27"/>
                  </a:lnTo>
                  <a:cubicBezTo>
                    <a:pt x="0" y="21"/>
                    <a:pt x="0" y="11"/>
                    <a:pt x="6" y="6"/>
                  </a:cubicBezTo>
                  <a:cubicBezTo>
                    <a:pt x="12" y="0"/>
                    <a:pt x="22" y="0"/>
                    <a:pt x="27" y="6"/>
                  </a:cubicBezTo>
                  <a:close/>
                  <a:moveTo>
                    <a:pt x="1339" y="1240"/>
                  </a:moveTo>
                  <a:lnTo>
                    <a:pt x="1416" y="1496"/>
                  </a:lnTo>
                  <a:lnTo>
                    <a:pt x="1164" y="1405"/>
                  </a:lnTo>
                  <a:lnTo>
                    <a:pt x="1339" y="1240"/>
                  </a:lnTo>
                  <a:close/>
                </a:path>
              </a:pathLst>
            </a:custGeom>
            <a:solidFill>
              <a:srgbClr val="000000"/>
            </a:solidFill>
            <a:ln w="1588" cap="flat">
              <a:solidFill>
                <a:srgbClr val="000000"/>
              </a:solidFill>
              <a:prstDash val="solid"/>
              <a:bevel/>
              <a:headEnd/>
              <a:tailEnd/>
            </a:ln>
          </p:spPr>
          <p:txBody>
            <a:bodyPr/>
            <a:lstStyle/>
            <a:p>
              <a:endParaRPr lang="en-US" sz="1000" dirty="0">
                <a:latin typeface="+mn-lt"/>
              </a:endParaRPr>
            </a:p>
          </p:txBody>
        </p:sp>
        <p:sp>
          <p:nvSpPr>
            <p:cNvPr id="968909" name="Rectangle 205"/>
            <p:cNvSpPr>
              <a:spLocks noChangeArrowheads="1"/>
            </p:cNvSpPr>
            <p:nvPr/>
          </p:nvSpPr>
          <p:spPr bwMode="auto">
            <a:xfrm>
              <a:off x="6161088" y="5580063"/>
              <a:ext cx="781464"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Spend Profile </a:t>
              </a:r>
              <a:endParaRPr lang="en-US" sz="1000" b="1" dirty="0">
                <a:latin typeface="+mn-lt"/>
              </a:endParaRPr>
            </a:p>
          </p:txBody>
        </p:sp>
        <p:sp>
          <p:nvSpPr>
            <p:cNvPr id="968910" name="Rectangle 206"/>
            <p:cNvSpPr>
              <a:spLocks noChangeArrowheads="1"/>
            </p:cNvSpPr>
            <p:nvPr/>
          </p:nvSpPr>
          <p:spPr bwMode="auto">
            <a:xfrm>
              <a:off x="6073775" y="5740400"/>
              <a:ext cx="889133"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(Planned Value)</a:t>
              </a:r>
              <a:endParaRPr lang="en-US" sz="1000" b="1" dirty="0">
                <a:latin typeface="+mn-lt"/>
              </a:endParaRPr>
            </a:p>
          </p:txBody>
        </p:sp>
        <p:sp>
          <p:nvSpPr>
            <p:cNvPr id="968911" name="Freeform 207"/>
            <p:cNvSpPr>
              <a:spLocks noEditPoints="1"/>
            </p:cNvSpPr>
            <p:nvPr/>
          </p:nvSpPr>
          <p:spPr bwMode="auto">
            <a:xfrm>
              <a:off x="5789613" y="5473700"/>
              <a:ext cx="341312" cy="195263"/>
            </a:xfrm>
            <a:custGeom>
              <a:avLst/>
              <a:gdLst/>
              <a:ahLst/>
              <a:cxnLst>
                <a:cxn ang="0">
                  <a:pos x="1113" y="693"/>
                </a:cxn>
                <a:cxn ang="0">
                  <a:pos x="164" y="117"/>
                </a:cxn>
                <a:cxn ang="0">
                  <a:pos x="159" y="96"/>
                </a:cxn>
                <a:cxn ang="0">
                  <a:pos x="179" y="91"/>
                </a:cxn>
                <a:cxn ang="0">
                  <a:pos x="1128" y="668"/>
                </a:cxn>
                <a:cxn ang="0">
                  <a:pos x="1133" y="688"/>
                </a:cxn>
                <a:cxn ang="0">
                  <a:pos x="1113" y="693"/>
                </a:cxn>
                <a:cxn ang="0">
                  <a:pos x="143" y="228"/>
                </a:cxn>
                <a:cxn ang="0">
                  <a:pos x="0" y="0"/>
                </a:cxn>
                <a:cxn ang="0">
                  <a:pos x="268" y="22"/>
                </a:cxn>
                <a:cxn ang="0">
                  <a:pos x="143" y="228"/>
                </a:cxn>
              </a:cxnLst>
              <a:rect l="0" t="0" r="r" b="b"/>
              <a:pathLst>
                <a:path w="1138" h="698">
                  <a:moveTo>
                    <a:pt x="1113" y="693"/>
                  </a:moveTo>
                  <a:lnTo>
                    <a:pt x="164" y="117"/>
                  </a:lnTo>
                  <a:cubicBezTo>
                    <a:pt x="157" y="113"/>
                    <a:pt x="154" y="104"/>
                    <a:pt x="159" y="96"/>
                  </a:cubicBezTo>
                  <a:cubicBezTo>
                    <a:pt x="163" y="89"/>
                    <a:pt x="172" y="87"/>
                    <a:pt x="179" y="91"/>
                  </a:cubicBezTo>
                  <a:lnTo>
                    <a:pt x="1128" y="668"/>
                  </a:lnTo>
                  <a:cubicBezTo>
                    <a:pt x="1135" y="672"/>
                    <a:pt x="1138" y="681"/>
                    <a:pt x="1133" y="688"/>
                  </a:cubicBezTo>
                  <a:cubicBezTo>
                    <a:pt x="1129" y="695"/>
                    <a:pt x="1120" y="698"/>
                    <a:pt x="1113" y="693"/>
                  </a:cubicBezTo>
                  <a:close/>
                  <a:moveTo>
                    <a:pt x="143" y="228"/>
                  </a:moveTo>
                  <a:lnTo>
                    <a:pt x="0" y="0"/>
                  </a:lnTo>
                  <a:lnTo>
                    <a:pt x="268" y="22"/>
                  </a:lnTo>
                  <a:lnTo>
                    <a:pt x="143" y="228"/>
                  </a:lnTo>
                  <a:close/>
                </a:path>
              </a:pathLst>
            </a:custGeom>
            <a:solidFill>
              <a:srgbClr val="000000"/>
            </a:solidFill>
            <a:ln w="1588" cap="flat">
              <a:solidFill>
                <a:srgbClr val="000000"/>
              </a:solidFill>
              <a:prstDash val="solid"/>
              <a:bevel/>
              <a:headEnd/>
              <a:tailEnd/>
            </a:ln>
          </p:spPr>
          <p:txBody>
            <a:bodyPr/>
            <a:lstStyle/>
            <a:p>
              <a:endParaRPr lang="en-US" sz="1000" dirty="0">
                <a:latin typeface="+mn-lt"/>
              </a:endParaRPr>
            </a:p>
          </p:txBody>
        </p:sp>
        <p:sp>
          <p:nvSpPr>
            <p:cNvPr id="968912" name="Rectangle 208"/>
            <p:cNvSpPr>
              <a:spLocks noChangeArrowheads="1"/>
            </p:cNvSpPr>
            <p:nvPr/>
          </p:nvSpPr>
          <p:spPr bwMode="auto">
            <a:xfrm>
              <a:off x="4073525" y="6105525"/>
              <a:ext cx="71201"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0</a:t>
              </a:r>
              <a:endParaRPr lang="en-US" sz="1000" b="1" dirty="0">
                <a:latin typeface="+mn-lt"/>
              </a:endParaRPr>
            </a:p>
          </p:txBody>
        </p:sp>
        <p:sp>
          <p:nvSpPr>
            <p:cNvPr id="968913" name="Rectangle 209"/>
            <p:cNvSpPr>
              <a:spLocks noChangeArrowheads="1"/>
            </p:cNvSpPr>
            <p:nvPr/>
          </p:nvSpPr>
          <p:spPr bwMode="auto">
            <a:xfrm>
              <a:off x="4170363" y="4005263"/>
              <a:ext cx="17462" cy="2246312"/>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14" name="Rectangle 210"/>
            <p:cNvSpPr>
              <a:spLocks noChangeArrowheads="1"/>
            </p:cNvSpPr>
            <p:nvPr/>
          </p:nvSpPr>
          <p:spPr bwMode="auto">
            <a:xfrm>
              <a:off x="4695825" y="4013200"/>
              <a:ext cx="7938"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15" name="Rectangle 211"/>
            <p:cNvSpPr>
              <a:spLocks noChangeArrowheads="1"/>
            </p:cNvSpPr>
            <p:nvPr/>
          </p:nvSpPr>
          <p:spPr bwMode="auto">
            <a:xfrm>
              <a:off x="5214938" y="4013200"/>
              <a:ext cx="7937"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16" name="Rectangle 212"/>
            <p:cNvSpPr>
              <a:spLocks noChangeArrowheads="1"/>
            </p:cNvSpPr>
            <p:nvPr/>
          </p:nvSpPr>
          <p:spPr bwMode="auto">
            <a:xfrm>
              <a:off x="5732463" y="4013200"/>
              <a:ext cx="7937"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17" name="Rectangle 213"/>
            <p:cNvSpPr>
              <a:spLocks noChangeArrowheads="1"/>
            </p:cNvSpPr>
            <p:nvPr/>
          </p:nvSpPr>
          <p:spPr bwMode="auto">
            <a:xfrm>
              <a:off x="6251575" y="4013200"/>
              <a:ext cx="7938"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18" name="Rectangle 214"/>
            <p:cNvSpPr>
              <a:spLocks noChangeArrowheads="1"/>
            </p:cNvSpPr>
            <p:nvPr/>
          </p:nvSpPr>
          <p:spPr bwMode="auto">
            <a:xfrm>
              <a:off x="6770688" y="4013200"/>
              <a:ext cx="9525" cy="223837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19" name="Rectangle 215"/>
            <p:cNvSpPr>
              <a:spLocks noChangeArrowheads="1"/>
            </p:cNvSpPr>
            <p:nvPr/>
          </p:nvSpPr>
          <p:spPr bwMode="auto">
            <a:xfrm>
              <a:off x="7286625" y="4005263"/>
              <a:ext cx="17463" cy="2246312"/>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20" name="Rectangle 216"/>
            <p:cNvSpPr>
              <a:spLocks noChangeArrowheads="1"/>
            </p:cNvSpPr>
            <p:nvPr/>
          </p:nvSpPr>
          <p:spPr bwMode="auto">
            <a:xfrm>
              <a:off x="4170363" y="6246813"/>
              <a:ext cx="3135312" cy="17462"/>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21" name="Freeform 217"/>
            <p:cNvSpPr>
              <a:spLocks/>
            </p:cNvSpPr>
            <p:nvPr/>
          </p:nvSpPr>
          <p:spPr bwMode="auto">
            <a:xfrm>
              <a:off x="4176713" y="4467225"/>
              <a:ext cx="3074987" cy="1768475"/>
            </a:xfrm>
            <a:custGeom>
              <a:avLst/>
              <a:gdLst/>
              <a:ahLst/>
              <a:cxnLst>
                <a:cxn ang="0">
                  <a:pos x="0" y="1114"/>
                </a:cxn>
                <a:cxn ang="0">
                  <a:pos x="303" y="1050"/>
                </a:cxn>
                <a:cxn ang="0">
                  <a:pos x="605" y="874"/>
                </a:cxn>
                <a:cxn ang="0">
                  <a:pos x="901" y="620"/>
                </a:cxn>
                <a:cxn ang="0">
                  <a:pos x="1204" y="367"/>
                </a:cxn>
                <a:cxn ang="0">
                  <a:pos x="1507" y="127"/>
                </a:cxn>
                <a:cxn ang="0">
                  <a:pos x="1789" y="0"/>
                </a:cxn>
              </a:cxnLst>
              <a:rect l="0" t="0" r="r" b="b"/>
              <a:pathLst>
                <a:path w="1789" h="1114">
                  <a:moveTo>
                    <a:pt x="0" y="1114"/>
                  </a:moveTo>
                  <a:lnTo>
                    <a:pt x="303" y="1050"/>
                  </a:lnTo>
                  <a:lnTo>
                    <a:pt x="605" y="874"/>
                  </a:lnTo>
                  <a:lnTo>
                    <a:pt x="901" y="620"/>
                  </a:lnTo>
                  <a:lnTo>
                    <a:pt x="1204" y="367"/>
                  </a:lnTo>
                  <a:lnTo>
                    <a:pt x="1507" y="127"/>
                  </a:lnTo>
                  <a:lnTo>
                    <a:pt x="1789" y="0"/>
                  </a:lnTo>
                </a:path>
              </a:pathLst>
            </a:custGeom>
            <a:noFill/>
            <a:ln w="25400" cap="flat">
              <a:solidFill>
                <a:srgbClr val="000000"/>
              </a:solidFill>
              <a:prstDash val="solid"/>
              <a:round/>
              <a:headEnd/>
              <a:tailEnd/>
            </a:ln>
          </p:spPr>
          <p:txBody>
            <a:bodyPr/>
            <a:lstStyle/>
            <a:p>
              <a:endParaRPr lang="en-US" sz="1000" dirty="0">
                <a:latin typeface="+mn-lt"/>
              </a:endParaRPr>
            </a:p>
          </p:txBody>
        </p:sp>
        <p:sp>
          <p:nvSpPr>
            <p:cNvPr id="968922" name="Rectangle 218"/>
            <p:cNvSpPr>
              <a:spLocks noChangeArrowheads="1"/>
            </p:cNvSpPr>
            <p:nvPr/>
          </p:nvSpPr>
          <p:spPr bwMode="auto">
            <a:xfrm>
              <a:off x="4000500" y="3857625"/>
              <a:ext cx="71201" cy="153888"/>
            </a:xfrm>
            <a:prstGeom prst="rect">
              <a:avLst/>
            </a:prstGeom>
            <a:noFill/>
            <a:ln w="9525">
              <a:noFill/>
              <a:miter lim="800000"/>
              <a:headEnd/>
              <a:tailEnd/>
            </a:ln>
          </p:spPr>
          <p:txBody>
            <a:bodyPr wrap="none" lIns="0" tIns="0" rIns="0" bIns="0">
              <a:spAutoFit/>
            </a:bodyPr>
            <a:lstStyle/>
            <a:p>
              <a:pPr algn="l" eaLnBrk="1" hangingPunct="1"/>
              <a:r>
                <a:rPr lang="en-US" sz="1000" dirty="0" smtClean="0">
                  <a:solidFill>
                    <a:srgbClr val="000000"/>
                  </a:solidFill>
                  <a:latin typeface="+mn-lt"/>
                </a:rPr>
                <a:t>$</a:t>
              </a:r>
              <a:endParaRPr lang="en-US" sz="1000" b="1" dirty="0">
                <a:latin typeface="+mn-lt"/>
              </a:endParaRPr>
            </a:p>
          </p:txBody>
        </p:sp>
        <p:sp>
          <p:nvSpPr>
            <p:cNvPr id="968923" name="Rectangle 219"/>
            <p:cNvSpPr>
              <a:spLocks noChangeArrowheads="1"/>
            </p:cNvSpPr>
            <p:nvPr/>
          </p:nvSpPr>
          <p:spPr bwMode="auto">
            <a:xfrm>
              <a:off x="4068763" y="3857625"/>
              <a:ext cx="72937"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K</a:t>
              </a:r>
              <a:endParaRPr lang="en-US" sz="1000" b="1" dirty="0">
                <a:latin typeface="+mn-lt"/>
              </a:endParaRPr>
            </a:p>
          </p:txBody>
        </p:sp>
        <p:sp>
          <p:nvSpPr>
            <p:cNvPr id="968924" name="Rectangle 220"/>
            <p:cNvSpPr>
              <a:spLocks noChangeArrowheads="1"/>
            </p:cNvSpPr>
            <p:nvPr/>
          </p:nvSpPr>
          <p:spPr bwMode="auto">
            <a:xfrm>
              <a:off x="3875088" y="4311650"/>
              <a:ext cx="284800"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2000</a:t>
              </a:r>
              <a:endParaRPr lang="en-US" sz="1000" b="1" dirty="0">
                <a:latin typeface="+mn-lt"/>
              </a:endParaRPr>
            </a:p>
          </p:txBody>
        </p:sp>
        <p:sp>
          <p:nvSpPr>
            <p:cNvPr id="968925" name="Rectangle 221"/>
            <p:cNvSpPr>
              <a:spLocks noChangeArrowheads="1"/>
            </p:cNvSpPr>
            <p:nvPr/>
          </p:nvSpPr>
          <p:spPr bwMode="auto">
            <a:xfrm>
              <a:off x="3875088" y="4756150"/>
              <a:ext cx="284800"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1500</a:t>
              </a:r>
              <a:endParaRPr lang="en-US" sz="1000" b="1" dirty="0">
                <a:latin typeface="+mn-lt"/>
              </a:endParaRPr>
            </a:p>
          </p:txBody>
        </p:sp>
        <p:sp>
          <p:nvSpPr>
            <p:cNvPr id="968926" name="Rectangle 222"/>
            <p:cNvSpPr>
              <a:spLocks noChangeArrowheads="1"/>
            </p:cNvSpPr>
            <p:nvPr/>
          </p:nvSpPr>
          <p:spPr bwMode="auto">
            <a:xfrm>
              <a:off x="3875088" y="5208588"/>
              <a:ext cx="284800"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1000</a:t>
              </a:r>
              <a:endParaRPr lang="en-US" sz="1000" b="1" dirty="0">
                <a:latin typeface="+mn-lt"/>
              </a:endParaRPr>
            </a:p>
          </p:txBody>
        </p:sp>
        <p:sp>
          <p:nvSpPr>
            <p:cNvPr id="968927" name="Rectangle 223"/>
            <p:cNvSpPr>
              <a:spLocks noChangeArrowheads="1"/>
            </p:cNvSpPr>
            <p:nvPr/>
          </p:nvSpPr>
          <p:spPr bwMode="auto">
            <a:xfrm>
              <a:off x="3946525" y="5662613"/>
              <a:ext cx="213601"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500</a:t>
              </a:r>
              <a:endParaRPr lang="en-US" sz="1000" b="1" dirty="0">
                <a:latin typeface="+mn-lt"/>
              </a:endParaRPr>
            </a:p>
          </p:txBody>
        </p:sp>
        <p:sp>
          <p:nvSpPr>
            <p:cNvPr id="968928" name="Rectangle 224"/>
            <p:cNvSpPr>
              <a:spLocks noChangeArrowheads="1"/>
            </p:cNvSpPr>
            <p:nvPr/>
          </p:nvSpPr>
          <p:spPr bwMode="auto">
            <a:xfrm>
              <a:off x="4170363" y="3995738"/>
              <a:ext cx="3135312" cy="17462"/>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29" name="Rectangle 225"/>
            <p:cNvSpPr>
              <a:spLocks noChangeArrowheads="1"/>
            </p:cNvSpPr>
            <p:nvPr/>
          </p:nvSpPr>
          <p:spPr bwMode="auto">
            <a:xfrm>
              <a:off x="4170363" y="4449763"/>
              <a:ext cx="3135312" cy="7937"/>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30" name="Rectangle 226"/>
            <p:cNvSpPr>
              <a:spLocks noChangeArrowheads="1"/>
            </p:cNvSpPr>
            <p:nvPr/>
          </p:nvSpPr>
          <p:spPr bwMode="auto">
            <a:xfrm>
              <a:off x="4170363" y="4899025"/>
              <a:ext cx="3135312" cy="9525"/>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31" name="Rectangle 227"/>
            <p:cNvSpPr>
              <a:spLocks noChangeArrowheads="1"/>
            </p:cNvSpPr>
            <p:nvPr/>
          </p:nvSpPr>
          <p:spPr bwMode="auto">
            <a:xfrm>
              <a:off x="4170363" y="5349875"/>
              <a:ext cx="3135312" cy="7938"/>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32" name="Rectangle 228"/>
            <p:cNvSpPr>
              <a:spLocks noChangeArrowheads="1"/>
            </p:cNvSpPr>
            <p:nvPr/>
          </p:nvSpPr>
          <p:spPr bwMode="auto">
            <a:xfrm>
              <a:off x="4170363" y="5800725"/>
              <a:ext cx="3135312" cy="7938"/>
            </a:xfrm>
            <a:prstGeom prst="rect">
              <a:avLst/>
            </a:prstGeom>
            <a:solidFill>
              <a:srgbClr val="000000"/>
            </a:solidFill>
            <a:ln w="9525">
              <a:noFill/>
              <a:miter lim="800000"/>
              <a:headEnd/>
              <a:tailEnd/>
            </a:ln>
          </p:spPr>
          <p:txBody>
            <a:bodyPr/>
            <a:lstStyle/>
            <a:p>
              <a:endParaRPr lang="en-US" sz="1000" dirty="0">
                <a:latin typeface="+mn-lt"/>
              </a:endParaRPr>
            </a:p>
          </p:txBody>
        </p:sp>
        <p:sp>
          <p:nvSpPr>
            <p:cNvPr id="968933" name="Freeform 229"/>
            <p:cNvSpPr>
              <a:spLocks noEditPoints="1"/>
            </p:cNvSpPr>
            <p:nvPr/>
          </p:nvSpPr>
          <p:spPr bwMode="auto">
            <a:xfrm>
              <a:off x="4167188" y="4445000"/>
              <a:ext cx="3076575" cy="1789113"/>
            </a:xfrm>
            <a:custGeom>
              <a:avLst/>
              <a:gdLst/>
              <a:ahLst/>
              <a:cxnLst>
                <a:cxn ang="0">
                  <a:pos x="298" y="6124"/>
                </a:cxn>
                <a:cxn ang="0">
                  <a:pos x="51" y="6401"/>
                </a:cxn>
                <a:cxn ang="0">
                  <a:pos x="522" y="5972"/>
                </a:cxn>
                <a:cxn ang="0">
                  <a:pos x="870" y="5845"/>
                </a:cxn>
                <a:cxn ang="0">
                  <a:pos x="522" y="5972"/>
                </a:cxn>
                <a:cxn ang="0">
                  <a:pos x="1120" y="5566"/>
                </a:cxn>
                <a:cxn ang="0">
                  <a:pos x="1382" y="5472"/>
                </a:cxn>
                <a:cxn ang="0">
                  <a:pos x="1093" y="5693"/>
                </a:cxn>
                <a:cxn ang="0">
                  <a:pos x="1536" y="5233"/>
                </a:cxn>
                <a:cxn ang="0">
                  <a:pos x="1874" y="5079"/>
                </a:cxn>
                <a:cxn ang="0">
                  <a:pos x="1536" y="5233"/>
                </a:cxn>
                <a:cxn ang="0">
                  <a:pos x="2309" y="4615"/>
                </a:cxn>
                <a:cxn ang="0">
                  <a:pos x="2084" y="4910"/>
                </a:cxn>
                <a:cxn ang="0">
                  <a:pos x="2524" y="4450"/>
                </a:cxn>
                <a:cxn ang="0">
                  <a:pos x="2865" y="4302"/>
                </a:cxn>
                <a:cxn ang="0">
                  <a:pos x="2524" y="4450"/>
                </a:cxn>
                <a:cxn ang="0">
                  <a:pos x="3309" y="3847"/>
                </a:cxn>
                <a:cxn ang="0">
                  <a:pos x="3079" y="4137"/>
                </a:cxn>
                <a:cxn ang="0">
                  <a:pos x="3524" y="3683"/>
                </a:cxn>
                <a:cxn ang="0">
                  <a:pos x="3864" y="3535"/>
                </a:cxn>
                <a:cxn ang="0">
                  <a:pos x="3524" y="3683"/>
                </a:cxn>
                <a:cxn ang="0">
                  <a:pos x="4038" y="3288"/>
                </a:cxn>
                <a:cxn ang="0">
                  <a:pos x="4352" y="3132"/>
                </a:cxn>
                <a:cxn ang="0">
                  <a:pos x="4078" y="3370"/>
                </a:cxn>
                <a:cxn ang="0">
                  <a:pos x="4496" y="2887"/>
                </a:cxn>
                <a:cxn ang="0">
                  <a:pos x="4826" y="2718"/>
                </a:cxn>
                <a:cxn ang="0">
                  <a:pos x="4496" y="2887"/>
                </a:cxn>
                <a:cxn ang="0">
                  <a:pos x="5241" y="2235"/>
                </a:cxn>
                <a:cxn ang="0">
                  <a:pos x="5030" y="2540"/>
                </a:cxn>
                <a:cxn ang="0">
                  <a:pos x="5444" y="2057"/>
                </a:cxn>
                <a:cxn ang="0">
                  <a:pos x="5775" y="1888"/>
                </a:cxn>
                <a:cxn ang="0">
                  <a:pos x="5444" y="2057"/>
                </a:cxn>
                <a:cxn ang="0">
                  <a:pos x="5956" y="1610"/>
                </a:cxn>
                <a:cxn ang="0">
                  <a:pos x="6258" y="1489"/>
                </a:cxn>
                <a:cxn ang="0">
                  <a:pos x="5978" y="1710"/>
                </a:cxn>
                <a:cxn ang="0">
                  <a:pos x="6417" y="1253"/>
                </a:cxn>
                <a:cxn ang="0">
                  <a:pos x="6757" y="1103"/>
                </a:cxn>
                <a:cxn ang="0">
                  <a:pos x="6417" y="1253"/>
                </a:cxn>
                <a:cxn ang="0">
                  <a:pos x="7198" y="648"/>
                </a:cxn>
                <a:cxn ang="0">
                  <a:pos x="7218" y="639"/>
                </a:cxn>
                <a:cxn ang="0">
                  <a:pos x="7235" y="727"/>
                </a:cxn>
                <a:cxn ang="0">
                  <a:pos x="6970" y="938"/>
                </a:cxn>
                <a:cxn ang="0">
                  <a:pos x="7482" y="581"/>
                </a:cxn>
                <a:cxn ang="0">
                  <a:pos x="7853" y="592"/>
                </a:cxn>
                <a:cxn ang="0">
                  <a:pos x="7482" y="581"/>
                </a:cxn>
                <a:cxn ang="0">
                  <a:pos x="8449" y="369"/>
                </a:cxn>
                <a:cxn ang="0">
                  <a:pos x="8116" y="534"/>
                </a:cxn>
                <a:cxn ang="0">
                  <a:pos x="8712" y="311"/>
                </a:cxn>
                <a:cxn ang="0">
                  <a:pos x="9083" y="322"/>
                </a:cxn>
                <a:cxn ang="0">
                  <a:pos x="8712" y="311"/>
                </a:cxn>
                <a:cxn ang="0">
                  <a:pos x="9680" y="100"/>
                </a:cxn>
                <a:cxn ang="0">
                  <a:pos x="9347" y="265"/>
                </a:cxn>
                <a:cxn ang="0">
                  <a:pos x="9943" y="42"/>
                </a:cxn>
                <a:cxn ang="0">
                  <a:pos x="10155" y="87"/>
                </a:cxn>
                <a:cxn ang="0">
                  <a:pos x="9943" y="42"/>
                </a:cxn>
              </a:cxnLst>
              <a:rect l="0" t="0" r="r" b="b"/>
              <a:pathLst>
                <a:path w="10155" h="6401">
                  <a:moveTo>
                    <a:pt x="0" y="6326"/>
                  </a:moveTo>
                  <a:lnTo>
                    <a:pt x="298" y="6124"/>
                  </a:lnTo>
                  <a:lnTo>
                    <a:pt x="349" y="6199"/>
                  </a:lnTo>
                  <a:lnTo>
                    <a:pt x="51" y="6401"/>
                  </a:lnTo>
                  <a:lnTo>
                    <a:pt x="0" y="6326"/>
                  </a:lnTo>
                  <a:close/>
                  <a:moveTo>
                    <a:pt x="522" y="5972"/>
                  </a:moveTo>
                  <a:lnTo>
                    <a:pt x="819" y="5770"/>
                  </a:lnTo>
                  <a:lnTo>
                    <a:pt x="870" y="5845"/>
                  </a:lnTo>
                  <a:lnTo>
                    <a:pt x="572" y="6047"/>
                  </a:lnTo>
                  <a:lnTo>
                    <a:pt x="522" y="5972"/>
                  </a:lnTo>
                  <a:close/>
                  <a:moveTo>
                    <a:pt x="1043" y="5619"/>
                  </a:moveTo>
                  <a:lnTo>
                    <a:pt x="1120" y="5566"/>
                  </a:lnTo>
                  <a:lnTo>
                    <a:pt x="1325" y="5402"/>
                  </a:lnTo>
                  <a:lnTo>
                    <a:pt x="1382" y="5472"/>
                  </a:lnTo>
                  <a:lnTo>
                    <a:pt x="1171" y="5641"/>
                  </a:lnTo>
                  <a:lnTo>
                    <a:pt x="1093" y="5693"/>
                  </a:lnTo>
                  <a:lnTo>
                    <a:pt x="1043" y="5619"/>
                  </a:lnTo>
                  <a:close/>
                  <a:moveTo>
                    <a:pt x="1536" y="5233"/>
                  </a:moveTo>
                  <a:lnTo>
                    <a:pt x="1817" y="5008"/>
                  </a:lnTo>
                  <a:lnTo>
                    <a:pt x="1874" y="5079"/>
                  </a:lnTo>
                  <a:lnTo>
                    <a:pt x="1593" y="5303"/>
                  </a:lnTo>
                  <a:lnTo>
                    <a:pt x="1536" y="5233"/>
                  </a:lnTo>
                  <a:close/>
                  <a:moveTo>
                    <a:pt x="2028" y="4840"/>
                  </a:moveTo>
                  <a:lnTo>
                    <a:pt x="2309" y="4615"/>
                  </a:lnTo>
                  <a:lnTo>
                    <a:pt x="2366" y="4685"/>
                  </a:lnTo>
                  <a:lnTo>
                    <a:pt x="2084" y="4910"/>
                  </a:lnTo>
                  <a:lnTo>
                    <a:pt x="2028" y="4840"/>
                  </a:lnTo>
                  <a:close/>
                  <a:moveTo>
                    <a:pt x="2524" y="4450"/>
                  </a:moveTo>
                  <a:lnTo>
                    <a:pt x="2810" y="4230"/>
                  </a:lnTo>
                  <a:lnTo>
                    <a:pt x="2865" y="4302"/>
                  </a:lnTo>
                  <a:lnTo>
                    <a:pt x="2579" y="4521"/>
                  </a:lnTo>
                  <a:lnTo>
                    <a:pt x="2524" y="4450"/>
                  </a:lnTo>
                  <a:close/>
                  <a:moveTo>
                    <a:pt x="3024" y="4066"/>
                  </a:moveTo>
                  <a:lnTo>
                    <a:pt x="3309" y="3847"/>
                  </a:lnTo>
                  <a:lnTo>
                    <a:pt x="3364" y="3918"/>
                  </a:lnTo>
                  <a:lnTo>
                    <a:pt x="3079" y="4137"/>
                  </a:lnTo>
                  <a:lnTo>
                    <a:pt x="3024" y="4066"/>
                  </a:lnTo>
                  <a:close/>
                  <a:moveTo>
                    <a:pt x="3524" y="3683"/>
                  </a:moveTo>
                  <a:lnTo>
                    <a:pt x="3809" y="3463"/>
                  </a:lnTo>
                  <a:lnTo>
                    <a:pt x="3864" y="3535"/>
                  </a:lnTo>
                  <a:lnTo>
                    <a:pt x="3578" y="3754"/>
                  </a:lnTo>
                  <a:lnTo>
                    <a:pt x="3524" y="3683"/>
                  </a:lnTo>
                  <a:close/>
                  <a:moveTo>
                    <a:pt x="4023" y="3299"/>
                  </a:moveTo>
                  <a:lnTo>
                    <a:pt x="4038" y="3288"/>
                  </a:lnTo>
                  <a:lnTo>
                    <a:pt x="4293" y="3065"/>
                  </a:lnTo>
                  <a:lnTo>
                    <a:pt x="4352" y="3132"/>
                  </a:lnTo>
                  <a:lnTo>
                    <a:pt x="4093" y="3359"/>
                  </a:lnTo>
                  <a:lnTo>
                    <a:pt x="4078" y="3370"/>
                  </a:lnTo>
                  <a:lnTo>
                    <a:pt x="4023" y="3299"/>
                  </a:lnTo>
                  <a:close/>
                  <a:moveTo>
                    <a:pt x="4496" y="2887"/>
                  </a:moveTo>
                  <a:lnTo>
                    <a:pt x="4767" y="2650"/>
                  </a:lnTo>
                  <a:lnTo>
                    <a:pt x="4826" y="2718"/>
                  </a:lnTo>
                  <a:lnTo>
                    <a:pt x="4555" y="2955"/>
                  </a:lnTo>
                  <a:lnTo>
                    <a:pt x="4496" y="2887"/>
                  </a:lnTo>
                  <a:close/>
                  <a:moveTo>
                    <a:pt x="4970" y="2472"/>
                  </a:moveTo>
                  <a:lnTo>
                    <a:pt x="5241" y="2235"/>
                  </a:lnTo>
                  <a:lnTo>
                    <a:pt x="5300" y="2303"/>
                  </a:lnTo>
                  <a:lnTo>
                    <a:pt x="5030" y="2540"/>
                  </a:lnTo>
                  <a:lnTo>
                    <a:pt x="4970" y="2472"/>
                  </a:lnTo>
                  <a:close/>
                  <a:moveTo>
                    <a:pt x="5444" y="2057"/>
                  </a:moveTo>
                  <a:lnTo>
                    <a:pt x="5715" y="1820"/>
                  </a:lnTo>
                  <a:lnTo>
                    <a:pt x="5775" y="1888"/>
                  </a:lnTo>
                  <a:lnTo>
                    <a:pt x="5504" y="2125"/>
                  </a:lnTo>
                  <a:lnTo>
                    <a:pt x="5444" y="2057"/>
                  </a:lnTo>
                  <a:close/>
                  <a:moveTo>
                    <a:pt x="5918" y="1642"/>
                  </a:moveTo>
                  <a:lnTo>
                    <a:pt x="5956" y="1610"/>
                  </a:lnTo>
                  <a:lnTo>
                    <a:pt x="6203" y="1418"/>
                  </a:lnTo>
                  <a:lnTo>
                    <a:pt x="6258" y="1489"/>
                  </a:lnTo>
                  <a:lnTo>
                    <a:pt x="6015" y="1677"/>
                  </a:lnTo>
                  <a:lnTo>
                    <a:pt x="5978" y="1710"/>
                  </a:lnTo>
                  <a:lnTo>
                    <a:pt x="5918" y="1642"/>
                  </a:lnTo>
                  <a:close/>
                  <a:moveTo>
                    <a:pt x="6417" y="1253"/>
                  </a:moveTo>
                  <a:lnTo>
                    <a:pt x="6701" y="1032"/>
                  </a:lnTo>
                  <a:lnTo>
                    <a:pt x="6757" y="1103"/>
                  </a:lnTo>
                  <a:lnTo>
                    <a:pt x="6472" y="1324"/>
                  </a:lnTo>
                  <a:lnTo>
                    <a:pt x="6417" y="1253"/>
                  </a:lnTo>
                  <a:close/>
                  <a:moveTo>
                    <a:pt x="6915" y="867"/>
                  </a:moveTo>
                  <a:lnTo>
                    <a:pt x="7198" y="648"/>
                  </a:lnTo>
                  <a:cubicBezTo>
                    <a:pt x="7203" y="644"/>
                    <a:pt x="7209" y="641"/>
                    <a:pt x="7216" y="640"/>
                  </a:cubicBezTo>
                  <a:lnTo>
                    <a:pt x="7218" y="639"/>
                  </a:lnTo>
                  <a:lnTo>
                    <a:pt x="7237" y="727"/>
                  </a:lnTo>
                  <a:lnTo>
                    <a:pt x="7235" y="727"/>
                  </a:lnTo>
                  <a:lnTo>
                    <a:pt x="7253" y="719"/>
                  </a:lnTo>
                  <a:lnTo>
                    <a:pt x="6970" y="938"/>
                  </a:lnTo>
                  <a:lnTo>
                    <a:pt x="6915" y="867"/>
                  </a:lnTo>
                  <a:close/>
                  <a:moveTo>
                    <a:pt x="7482" y="581"/>
                  </a:moveTo>
                  <a:lnTo>
                    <a:pt x="7833" y="504"/>
                  </a:lnTo>
                  <a:lnTo>
                    <a:pt x="7853" y="592"/>
                  </a:lnTo>
                  <a:lnTo>
                    <a:pt x="7501" y="669"/>
                  </a:lnTo>
                  <a:lnTo>
                    <a:pt x="7482" y="581"/>
                  </a:lnTo>
                  <a:close/>
                  <a:moveTo>
                    <a:pt x="8097" y="446"/>
                  </a:moveTo>
                  <a:lnTo>
                    <a:pt x="8449" y="369"/>
                  </a:lnTo>
                  <a:lnTo>
                    <a:pt x="8468" y="457"/>
                  </a:lnTo>
                  <a:lnTo>
                    <a:pt x="8116" y="534"/>
                  </a:lnTo>
                  <a:lnTo>
                    <a:pt x="8097" y="446"/>
                  </a:lnTo>
                  <a:close/>
                  <a:moveTo>
                    <a:pt x="8712" y="311"/>
                  </a:moveTo>
                  <a:lnTo>
                    <a:pt x="9064" y="234"/>
                  </a:lnTo>
                  <a:lnTo>
                    <a:pt x="9083" y="322"/>
                  </a:lnTo>
                  <a:lnTo>
                    <a:pt x="8732" y="399"/>
                  </a:lnTo>
                  <a:lnTo>
                    <a:pt x="8712" y="311"/>
                  </a:lnTo>
                  <a:close/>
                  <a:moveTo>
                    <a:pt x="9328" y="177"/>
                  </a:moveTo>
                  <a:lnTo>
                    <a:pt x="9680" y="100"/>
                  </a:lnTo>
                  <a:lnTo>
                    <a:pt x="9699" y="187"/>
                  </a:lnTo>
                  <a:lnTo>
                    <a:pt x="9347" y="265"/>
                  </a:lnTo>
                  <a:lnTo>
                    <a:pt x="9328" y="177"/>
                  </a:lnTo>
                  <a:close/>
                  <a:moveTo>
                    <a:pt x="9943" y="42"/>
                  </a:moveTo>
                  <a:lnTo>
                    <a:pt x="10136" y="0"/>
                  </a:lnTo>
                  <a:lnTo>
                    <a:pt x="10155" y="87"/>
                  </a:lnTo>
                  <a:lnTo>
                    <a:pt x="9963" y="130"/>
                  </a:lnTo>
                  <a:lnTo>
                    <a:pt x="9943" y="42"/>
                  </a:lnTo>
                  <a:close/>
                </a:path>
              </a:pathLst>
            </a:custGeom>
            <a:solidFill>
              <a:srgbClr val="000000"/>
            </a:solidFill>
            <a:ln w="1588" cap="flat">
              <a:solidFill>
                <a:srgbClr val="000000"/>
              </a:solidFill>
              <a:prstDash val="solid"/>
              <a:bevel/>
              <a:headEnd/>
              <a:tailEnd/>
            </a:ln>
          </p:spPr>
          <p:txBody>
            <a:bodyPr/>
            <a:lstStyle/>
            <a:p>
              <a:endParaRPr lang="en-US" sz="1000" dirty="0">
                <a:latin typeface="+mn-lt"/>
              </a:endParaRPr>
            </a:p>
          </p:txBody>
        </p:sp>
        <p:sp>
          <p:nvSpPr>
            <p:cNvPr id="968935" name="Rectangle 231"/>
            <p:cNvSpPr>
              <a:spLocks noChangeArrowheads="1"/>
            </p:cNvSpPr>
            <p:nvPr/>
          </p:nvSpPr>
          <p:spPr bwMode="gray">
            <a:xfrm>
              <a:off x="4249738" y="4473575"/>
              <a:ext cx="2019651" cy="153888"/>
            </a:xfrm>
            <a:prstGeom prst="rect">
              <a:avLst/>
            </a:prstGeom>
            <a:noFill/>
            <a:ln w="9525">
              <a:noFill/>
              <a:miter lim="800000"/>
              <a:headEnd/>
              <a:tailEnd/>
            </a:ln>
          </p:spPr>
          <p:txBody>
            <a:bodyPr wrap="none" lIns="0" tIns="0" rIns="0" bIns="0">
              <a:spAutoFit/>
            </a:bodyPr>
            <a:lstStyle/>
            <a:p>
              <a:pPr algn="l" eaLnBrk="1" hangingPunct="1"/>
              <a:r>
                <a:rPr lang="en-US" sz="1000" dirty="0" err="1" smtClean="0">
                  <a:solidFill>
                    <a:srgbClr val="000000"/>
                  </a:solidFill>
                  <a:latin typeface="+mn-lt"/>
                </a:rPr>
                <a:t>Costos</a:t>
              </a:r>
              <a:r>
                <a:rPr lang="en-US" sz="1000" dirty="0" smtClean="0">
                  <a:solidFill>
                    <a:srgbClr val="000000"/>
                  </a:solidFill>
                  <a:latin typeface="+mn-lt"/>
                </a:rPr>
                <a:t> </a:t>
              </a:r>
              <a:r>
                <a:rPr lang="en-US" sz="1000" dirty="0" err="1" smtClean="0">
                  <a:solidFill>
                    <a:srgbClr val="000000"/>
                  </a:solidFill>
                  <a:latin typeface="+mn-lt"/>
                </a:rPr>
                <a:t>Comprometidos</a:t>
              </a:r>
              <a:r>
                <a:rPr lang="en-US" sz="1000" dirty="0" smtClean="0">
                  <a:solidFill>
                    <a:srgbClr val="000000"/>
                  </a:solidFill>
                  <a:latin typeface="+mn-lt"/>
                </a:rPr>
                <a:t> </a:t>
              </a:r>
              <a:r>
                <a:rPr lang="en-US" sz="1000" dirty="0" err="1" smtClean="0">
                  <a:solidFill>
                    <a:srgbClr val="000000"/>
                  </a:solidFill>
                  <a:latin typeface="+mn-lt"/>
                </a:rPr>
                <a:t>Planificados</a:t>
              </a:r>
              <a:endParaRPr lang="en-US" sz="1000" b="1" dirty="0">
                <a:latin typeface="+mn-lt"/>
              </a:endParaRPr>
            </a:p>
          </p:txBody>
        </p:sp>
        <p:sp>
          <p:nvSpPr>
            <p:cNvPr id="968936" name="Freeform 232"/>
            <p:cNvSpPr>
              <a:spLocks noEditPoints="1"/>
            </p:cNvSpPr>
            <p:nvPr/>
          </p:nvSpPr>
          <p:spPr bwMode="auto">
            <a:xfrm>
              <a:off x="5114925" y="4743450"/>
              <a:ext cx="430213" cy="417513"/>
            </a:xfrm>
            <a:custGeom>
              <a:avLst/>
              <a:gdLst/>
              <a:ahLst/>
              <a:cxnLst>
                <a:cxn ang="0">
                  <a:pos x="27" y="6"/>
                </a:cxn>
                <a:cxn ang="0">
                  <a:pos x="1290" y="1341"/>
                </a:cxn>
                <a:cxn ang="0">
                  <a:pos x="1289" y="1362"/>
                </a:cxn>
                <a:cxn ang="0">
                  <a:pos x="1268" y="1361"/>
                </a:cxn>
                <a:cxn ang="0">
                  <a:pos x="6" y="27"/>
                </a:cxn>
                <a:cxn ang="0">
                  <a:pos x="6" y="6"/>
                </a:cxn>
                <a:cxn ang="0">
                  <a:pos x="27" y="6"/>
                </a:cxn>
                <a:cxn ang="0">
                  <a:pos x="1339" y="1240"/>
                </a:cxn>
                <a:cxn ang="0">
                  <a:pos x="1416" y="1496"/>
                </a:cxn>
                <a:cxn ang="0">
                  <a:pos x="1164" y="1405"/>
                </a:cxn>
                <a:cxn ang="0">
                  <a:pos x="1339" y="1240"/>
                </a:cxn>
              </a:cxnLst>
              <a:rect l="0" t="0" r="r" b="b"/>
              <a:pathLst>
                <a:path w="1416" h="1496">
                  <a:moveTo>
                    <a:pt x="27" y="6"/>
                  </a:moveTo>
                  <a:lnTo>
                    <a:pt x="1290" y="1341"/>
                  </a:lnTo>
                  <a:cubicBezTo>
                    <a:pt x="1296" y="1347"/>
                    <a:pt x="1295" y="1356"/>
                    <a:pt x="1289" y="1362"/>
                  </a:cubicBezTo>
                  <a:cubicBezTo>
                    <a:pt x="1283" y="1368"/>
                    <a:pt x="1274" y="1368"/>
                    <a:pt x="1268" y="1361"/>
                  </a:cubicBezTo>
                  <a:lnTo>
                    <a:pt x="6" y="27"/>
                  </a:lnTo>
                  <a:cubicBezTo>
                    <a:pt x="0" y="21"/>
                    <a:pt x="0" y="11"/>
                    <a:pt x="6" y="6"/>
                  </a:cubicBezTo>
                  <a:cubicBezTo>
                    <a:pt x="12" y="0"/>
                    <a:pt x="22" y="0"/>
                    <a:pt x="27" y="6"/>
                  </a:cubicBezTo>
                  <a:close/>
                  <a:moveTo>
                    <a:pt x="1339" y="1240"/>
                  </a:moveTo>
                  <a:lnTo>
                    <a:pt x="1416" y="1496"/>
                  </a:lnTo>
                  <a:lnTo>
                    <a:pt x="1164" y="1405"/>
                  </a:lnTo>
                  <a:lnTo>
                    <a:pt x="1339" y="1240"/>
                  </a:lnTo>
                  <a:close/>
                </a:path>
              </a:pathLst>
            </a:custGeom>
            <a:solidFill>
              <a:srgbClr val="000000"/>
            </a:solidFill>
            <a:ln w="1588" cap="flat">
              <a:solidFill>
                <a:srgbClr val="000000"/>
              </a:solidFill>
              <a:prstDash val="solid"/>
              <a:bevel/>
              <a:headEnd/>
              <a:tailEnd/>
            </a:ln>
          </p:spPr>
          <p:txBody>
            <a:bodyPr/>
            <a:lstStyle/>
            <a:p>
              <a:endParaRPr lang="en-US" sz="1000" dirty="0">
                <a:latin typeface="+mn-lt"/>
              </a:endParaRPr>
            </a:p>
          </p:txBody>
        </p:sp>
        <p:sp>
          <p:nvSpPr>
            <p:cNvPr id="968937" name="Rectangle 233"/>
            <p:cNvSpPr>
              <a:spLocks noChangeArrowheads="1"/>
            </p:cNvSpPr>
            <p:nvPr/>
          </p:nvSpPr>
          <p:spPr bwMode="gray">
            <a:xfrm>
              <a:off x="5965825" y="5529263"/>
              <a:ext cx="1250950" cy="401637"/>
            </a:xfrm>
            <a:prstGeom prst="rect">
              <a:avLst/>
            </a:prstGeom>
            <a:noFill/>
            <a:ln w="9525">
              <a:noFill/>
              <a:miter lim="800000"/>
              <a:headEnd/>
              <a:tailEnd/>
            </a:ln>
          </p:spPr>
          <p:txBody>
            <a:bodyPr/>
            <a:lstStyle/>
            <a:p>
              <a:endParaRPr lang="en-US" sz="1000" dirty="0">
                <a:latin typeface="+mn-lt"/>
              </a:endParaRPr>
            </a:p>
          </p:txBody>
        </p:sp>
        <p:sp>
          <p:nvSpPr>
            <p:cNvPr id="968938" name="Rectangle 234"/>
            <p:cNvSpPr>
              <a:spLocks noChangeArrowheads="1"/>
            </p:cNvSpPr>
            <p:nvPr/>
          </p:nvSpPr>
          <p:spPr bwMode="gray">
            <a:xfrm>
              <a:off x="6161088" y="5580063"/>
              <a:ext cx="781464" cy="153888"/>
            </a:xfrm>
            <a:prstGeom prst="rect">
              <a:avLst/>
            </a:prstGeom>
            <a:noFill/>
            <a:ln w="9525">
              <a:noFill/>
              <a:miter lim="800000"/>
              <a:headEnd/>
              <a:tailEnd/>
            </a:ln>
          </p:spPr>
          <p:txBody>
            <a:bodyPr wrap="none" lIns="0" tIns="0" rIns="0" bIns="0">
              <a:spAutoFit/>
            </a:bodyPr>
            <a:lstStyle/>
            <a:p>
              <a:pPr algn="l" eaLnBrk="1" hangingPunct="1"/>
              <a:r>
                <a:rPr lang="en-US" sz="1000" dirty="0">
                  <a:solidFill>
                    <a:srgbClr val="000000"/>
                  </a:solidFill>
                  <a:latin typeface="+mn-lt"/>
                </a:rPr>
                <a:t>Spend Profile </a:t>
              </a:r>
              <a:endParaRPr lang="en-US" sz="1000" b="1" dirty="0">
                <a:latin typeface="+mn-lt"/>
              </a:endParaRPr>
            </a:p>
          </p:txBody>
        </p:sp>
        <p:sp>
          <p:nvSpPr>
            <p:cNvPr id="968939" name="Rectangle 235"/>
            <p:cNvSpPr>
              <a:spLocks noChangeArrowheads="1"/>
            </p:cNvSpPr>
            <p:nvPr/>
          </p:nvSpPr>
          <p:spPr bwMode="auto">
            <a:xfrm>
              <a:off x="6073775" y="5740400"/>
              <a:ext cx="889133" cy="153888"/>
            </a:xfrm>
            <a:prstGeom prst="rect">
              <a:avLst/>
            </a:prstGeom>
            <a:noFill/>
            <a:ln w="9525">
              <a:noFill/>
              <a:miter lim="800000"/>
              <a:headEnd/>
              <a:tailEnd/>
            </a:ln>
          </p:spPr>
          <p:txBody>
            <a:bodyPr wrap="none" lIns="0" tIns="0" rIns="0" bIns="0">
              <a:spAutoFit/>
            </a:bodyPr>
            <a:lstStyle/>
            <a:p>
              <a:pPr algn="l" eaLnBrk="1" hangingPunct="1"/>
              <a:r>
                <a:rPr lang="en-US" sz="1000" dirty="0" smtClean="0">
                  <a:solidFill>
                    <a:srgbClr val="000000"/>
                  </a:solidFill>
                  <a:latin typeface="+mn-lt"/>
                </a:rPr>
                <a:t>(Planned </a:t>
              </a:r>
              <a:r>
                <a:rPr lang="en-US" sz="1000" dirty="0">
                  <a:solidFill>
                    <a:srgbClr val="000000"/>
                  </a:solidFill>
                  <a:latin typeface="+mn-lt"/>
                </a:rPr>
                <a:t>Value)</a:t>
              </a:r>
              <a:endParaRPr lang="en-US" sz="1000" b="1" dirty="0">
                <a:latin typeface="+mn-lt"/>
              </a:endParaRPr>
            </a:p>
          </p:txBody>
        </p:sp>
        <p:sp>
          <p:nvSpPr>
            <p:cNvPr id="968940" name="Freeform 236"/>
            <p:cNvSpPr>
              <a:spLocks noEditPoints="1"/>
            </p:cNvSpPr>
            <p:nvPr/>
          </p:nvSpPr>
          <p:spPr bwMode="auto">
            <a:xfrm>
              <a:off x="5789613" y="5473700"/>
              <a:ext cx="341312" cy="195263"/>
            </a:xfrm>
            <a:custGeom>
              <a:avLst/>
              <a:gdLst/>
              <a:ahLst/>
              <a:cxnLst>
                <a:cxn ang="0">
                  <a:pos x="1113" y="693"/>
                </a:cxn>
                <a:cxn ang="0">
                  <a:pos x="164" y="117"/>
                </a:cxn>
                <a:cxn ang="0">
                  <a:pos x="159" y="96"/>
                </a:cxn>
                <a:cxn ang="0">
                  <a:pos x="179" y="91"/>
                </a:cxn>
                <a:cxn ang="0">
                  <a:pos x="1128" y="668"/>
                </a:cxn>
                <a:cxn ang="0">
                  <a:pos x="1133" y="688"/>
                </a:cxn>
                <a:cxn ang="0">
                  <a:pos x="1113" y="693"/>
                </a:cxn>
                <a:cxn ang="0">
                  <a:pos x="143" y="228"/>
                </a:cxn>
                <a:cxn ang="0">
                  <a:pos x="0" y="0"/>
                </a:cxn>
                <a:cxn ang="0">
                  <a:pos x="268" y="22"/>
                </a:cxn>
                <a:cxn ang="0">
                  <a:pos x="143" y="228"/>
                </a:cxn>
              </a:cxnLst>
              <a:rect l="0" t="0" r="r" b="b"/>
              <a:pathLst>
                <a:path w="1138" h="698">
                  <a:moveTo>
                    <a:pt x="1113" y="693"/>
                  </a:moveTo>
                  <a:lnTo>
                    <a:pt x="164" y="117"/>
                  </a:lnTo>
                  <a:cubicBezTo>
                    <a:pt x="157" y="113"/>
                    <a:pt x="154" y="104"/>
                    <a:pt x="159" y="96"/>
                  </a:cubicBezTo>
                  <a:cubicBezTo>
                    <a:pt x="163" y="89"/>
                    <a:pt x="172" y="87"/>
                    <a:pt x="179" y="91"/>
                  </a:cubicBezTo>
                  <a:lnTo>
                    <a:pt x="1128" y="668"/>
                  </a:lnTo>
                  <a:cubicBezTo>
                    <a:pt x="1135" y="672"/>
                    <a:pt x="1138" y="681"/>
                    <a:pt x="1133" y="688"/>
                  </a:cubicBezTo>
                  <a:cubicBezTo>
                    <a:pt x="1129" y="695"/>
                    <a:pt x="1120" y="698"/>
                    <a:pt x="1113" y="693"/>
                  </a:cubicBezTo>
                  <a:close/>
                  <a:moveTo>
                    <a:pt x="143" y="228"/>
                  </a:moveTo>
                  <a:lnTo>
                    <a:pt x="0" y="0"/>
                  </a:lnTo>
                  <a:lnTo>
                    <a:pt x="268" y="22"/>
                  </a:lnTo>
                  <a:lnTo>
                    <a:pt x="143" y="228"/>
                  </a:lnTo>
                  <a:close/>
                </a:path>
              </a:pathLst>
            </a:custGeom>
            <a:solidFill>
              <a:srgbClr val="000000"/>
            </a:solidFill>
            <a:ln w="1588" cap="flat">
              <a:solidFill>
                <a:srgbClr val="000000"/>
              </a:solidFill>
              <a:prstDash val="solid"/>
              <a:bevel/>
              <a:headEnd/>
              <a:tailEnd/>
            </a:ln>
          </p:spPr>
          <p:txBody>
            <a:bodyPr/>
            <a:lstStyle/>
            <a:p>
              <a:endParaRPr lang="en-US" sz="1000" dirty="0">
                <a:latin typeface="+mn-lt"/>
              </a:endParaRPr>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89</a:t>
            </a:fld>
            <a:endParaRPr lang="en-US" dirty="0"/>
          </a:p>
        </p:txBody>
      </p:sp>
    </p:spTree>
    <p:extLst>
      <p:ext uri="{BB962C8B-B14F-4D97-AF65-F5344CB8AC3E}">
        <p14:creationId xmlns:p14="http://schemas.microsoft.com/office/powerpoint/2010/main" xmlns="" val="12572959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Mejores</a:t>
            </a:r>
            <a:r>
              <a:rPr lang="en-US" dirty="0" smtClean="0"/>
              <a:t> </a:t>
            </a:r>
            <a:r>
              <a:rPr lang="en-US" dirty="0" err="1" smtClean="0"/>
              <a:t>Prácticas</a:t>
            </a:r>
            <a:r>
              <a:rPr lang="en-US" dirty="0" smtClean="0"/>
              <a:t> de GPM </a:t>
            </a:r>
            <a:endParaRPr lang="en-US" dirty="0"/>
          </a:p>
        </p:txBody>
      </p:sp>
      <p:sp>
        <p:nvSpPr>
          <p:cNvPr id="6" name="Content Placeholder 5"/>
          <p:cNvSpPr>
            <a:spLocks noGrp="1"/>
          </p:cNvSpPr>
          <p:nvPr>
            <p:ph idx="1"/>
          </p:nvPr>
        </p:nvSpPr>
        <p:spPr>
          <a:xfrm>
            <a:off x="457200" y="1442021"/>
            <a:ext cx="6456698" cy="4495800"/>
          </a:xfrm>
        </p:spPr>
        <p:txBody>
          <a:bodyPr>
            <a:normAutofit fontScale="92500" lnSpcReduction="10000"/>
          </a:bodyPr>
          <a:lstStyle/>
          <a:p>
            <a:r>
              <a:rPr lang="en-GB" dirty="0" err="1" smtClean="0"/>
              <a:t>Trabajar</a:t>
            </a:r>
            <a:r>
              <a:rPr lang="en-GB" dirty="0" smtClean="0"/>
              <a:t> con el Director de </a:t>
            </a:r>
            <a:r>
              <a:rPr lang="en-GB" dirty="0" err="1" smtClean="0"/>
              <a:t>Projecto</a:t>
            </a:r>
            <a:r>
              <a:rPr lang="en-GB" dirty="0" smtClean="0"/>
              <a:t> </a:t>
            </a:r>
            <a:r>
              <a:rPr lang="en-GB" dirty="0" err="1" smtClean="0"/>
              <a:t>para</a:t>
            </a:r>
            <a:r>
              <a:rPr lang="en-GB" dirty="0" smtClean="0"/>
              <a:t> </a:t>
            </a:r>
            <a:r>
              <a:rPr lang="en-GB" dirty="0" err="1" smtClean="0"/>
              <a:t>programar</a:t>
            </a:r>
            <a:r>
              <a:rPr lang="en-GB" dirty="0" smtClean="0"/>
              <a:t> </a:t>
            </a:r>
            <a:r>
              <a:rPr lang="en-GB" dirty="0" err="1" smtClean="0"/>
              <a:t>las</a:t>
            </a:r>
            <a:r>
              <a:rPr lang="en-GB" dirty="0" smtClean="0"/>
              <a:t> </a:t>
            </a:r>
            <a:r>
              <a:rPr lang="en-GB" dirty="0" err="1" smtClean="0"/>
              <a:t>actividades</a:t>
            </a:r>
            <a:endParaRPr lang="en-GB" dirty="0" smtClean="0"/>
          </a:p>
          <a:p>
            <a:r>
              <a:rPr lang="en-GB" dirty="0" err="1" smtClean="0"/>
              <a:t>Facilitar</a:t>
            </a:r>
            <a:r>
              <a:rPr lang="en-GB" dirty="0" smtClean="0"/>
              <a:t> la </a:t>
            </a:r>
            <a:r>
              <a:rPr lang="en-GB" dirty="0" err="1" smtClean="0"/>
              <a:t>Entrega</a:t>
            </a:r>
            <a:r>
              <a:rPr lang="en-GB" dirty="0" smtClean="0"/>
              <a:t> del </a:t>
            </a:r>
            <a:r>
              <a:rPr lang="en-GB" dirty="0" err="1" smtClean="0"/>
              <a:t>Proyecto</a:t>
            </a:r>
            <a:r>
              <a:rPr lang="en-GB" dirty="0" smtClean="0"/>
              <a:t> con un Role de </a:t>
            </a:r>
            <a:r>
              <a:rPr lang="en-GB" dirty="0" err="1" smtClean="0"/>
              <a:t>Soporte</a:t>
            </a:r>
            <a:endParaRPr lang="en-GB" dirty="0" smtClean="0"/>
          </a:p>
          <a:p>
            <a:r>
              <a:rPr lang="es-ES" dirty="0" smtClean="0"/>
              <a:t>Mantener un estricto control sobre los asuntos de asignación de recursos para evitar la deriva del alcance</a:t>
            </a:r>
            <a:endParaRPr lang="en-GB" dirty="0" smtClean="0"/>
          </a:p>
          <a:p>
            <a:r>
              <a:rPr lang="es-ES" dirty="0" smtClean="0"/>
              <a:t>Garantizar la capacidad de las auditorías en cuanto a Monitorear y Controlar cada recurso para posteriores lecciones aprendidas en el futuro.</a:t>
            </a:r>
            <a:endParaRPr lang="en-GB" dirty="0"/>
          </a:p>
        </p:txBody>
      </p:sp>
      <p:pic>
        <p:nvPicPr>
          <p:cNvPr id="37" name="Picture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01072" y="4022360"/>
            <a:ext cx="1776910" cy="1924986"/>
          </a:xfrm>
          <a:prstGeom prst="rect">
            <a:avLst/>
          </a:prstGeom>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9</a:t>
            </a:fld>
            <a:endParaRPr lang="en-US" dirty="0"/>
          </a:p>
        </p:txBody>
      </p:sp>
    </p:spTree>
    <p:extLst>
      <p:ext uri="{BB962C8B-B14F-4D97-AF65-F5344CB8AC3E}">
        <p14:creationId xmlns:p14="http://schemas.microsoft.com/office/powerpoint/2010/main" xmlns="" val="1945735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p:txBody>
          <a:bodyPr/>
          <a:lstStyle/>
          <a:p>
            <a:r>
              <a:rPr lang="en-GB" dirty="0" err="1" smtClean="0"/>
              <a:t>Beneficios</a:t>
            </a:r>
            <a:r>
              <a:rPr lang="en-GB" dirty="0" smtClean="0"/>
              <a:t> de la </a:t>
            </a:r>
            <a:r>
              <a:rPr lang="en-GB" dirty="0" err="1" smtClean="0"/>
              <a:t>Gestión</a:t>
            </a:r>
            <a:r>
              <a:rPr lang="en-GB" dirty="0" smtClean="0"/>
              <a:t> de </a:t>
            </a:r>
            <a:r>
              <a:rPr lang="en-GB" dirty="0" err="1" smtClean="0"/>
              <a:t>Costos</a:t>
            </a:r>
            <a:endParaRPr lang="en-US" dirty="0"/>
          </a:p>
        </p:txBody>
      </p:sp>
      <p:sp>
        <p:nvSpPr>
          <p:cNvPr id="972803" name="Rectangle 3"/>
          <p:cNvSpPr>
            <a:spLocks noGrp="1" noChangeArrowheads="1"/>
          </p:cNvSpPr>
          <p:nvPr>
            <p:ph type="body" idx="1"/>
          </p:nvPr>
        </p:nvSpPr>
        <p:spPr/>
        <p:txBody>
          <a:bodyPr/>
          <a:lstStyle/>
          <a:p>
            <a:r>
              <a:rPr lang="es-ES" dirty="0" smtClean="0"/>
              <a:t>Más probabilidades de lograr Presupuesto </a:t>
            </a:r>
            <a:endParaRPr lang="en-GB" dirty="0"/>
          </a:p>
          <a:p>
            <a:r>
              <a:rPr lang="es-ES" dirty="0" smtClean="0"/>
              <a:t>Control del gasto dentro de la Capacidad de Pago</a:t>
            </a:r>
            <a:endParaRPr lang="en-GB" dirty="0"/>
          </a:p>
          <a:p>
            <a:r>
              <a:rPr lang="en-GB" dirty="0"/>
              <a:t>C</a:t>
            </a:r>
            <a:r>
              <a:rPr lang="en-GB" dirty="0" smtClean="0"/>
              <a:t>ontrol del </a:t>
            </a:r>
            <a:r>
              <a:rPr lang="en-GB" dirty="0" err="1" smtClean="0"/>
              <a:t>Flujo</a:t>
            </a:r>
            <a:r>
              <a:rPr lang="en-GB" dirty="0" smtClean="0"/>
              <a:t> de </a:t>
            </a:r>
            <a:r>
              <a:rPr lang="en-GB" dirty="0" err="1" smtClean="0"/>
              <a:t>Caja</a:t>
            </a:r>
            <a:endParaRPr lang="en-GB" dirty="0"/>
          </a:p>
          <a:p>
            <a:r>
              <a:rPr lang="en-GB" dirty="0" err="1" smtClean="0"/>
              <a:t>Lecciones</a:t>
            </a:r>
            <a:r>
              <a:rPr lang="en-GB" dirty="0" smtClean="0"/>
              <a:t> </a:t>
            </a:r>
            <a:r>
              <a:rPr lang="en-GB" dirty="0" err="1" smtClean="0"/>
              <a:t>Aprendidas</a:t>
            </a:r>
            <a:endParaRPr lang="en-GB" dirty="0"/>
          </a:p>
          <a:p>
            <a:r>
              <a:rPr lang="en-GB" dirty="0" err="1" smtClean="0"/>
              <a:t>Mejorade</a:t>
            </a:r>
            <a:r>
              <a:rPr lang="en-GB" dirty="0" smtClean="0"/>
              <a:t> la </a:t>
            </a:r>
            <a:r>
              <a:rPr lang="en-GB" dirty="0" err="1" smtClean="0"/>
              <a:t>Exactitud</a:t>
            </a:r>
            <a:r>
              <a:rPr lang="en-GB" dirty="0" smtClean="0"/>
              <a:t> de </a:t>
            </a:r>
            <a:r>
              <a:rPr lang="en-GB" dirty="0" err="1" smtClean="0"/>
              <a:t>las</a:t>
            </a:r>
            <a:r>
              <a:rPr lang="en-GB" dirty="0" smtClean="0"/>
              <a:t> </a:t>
            </a:r>
            <a:r>
              <a:rPr lang="en-GB" dirty="0" err="1" smtClean="0"/>
              <a:t>Estimaciones</a:t>
            </a:r>
            <a:r>
              <a:rPr lang="en-GB" dirty="0" smtClean="0"/>
              <a:t>  </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90</a:t>
            </a:fld>
            <a:endParaRPr lang="en-US" dirty="0"/>
          </a:p>
        </p:txBody>
      </p:sp>
    </p:spTree>
    <p:extLst>
      <p:ext uri="{BB962C8B-B14F-4D97-AF65-F5344CB8AC3E}">
        <p14:creationId xmlns:p14="http://schemas.microsoft.com/office/powerpoint/2010/main" xmlns="" val="4099418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p:txBody>
          <a:bodyPr/>
          <a:lstStyle/>
          <a:p>
            <a:r>
              <a:rPr lang="en-GB" dirty="0" err="1" smtClean="0"/>
              <a:t>Costos</a:t>
            </a:r>
            <a:r>
              <a:rPr lang="en-GB" dirty="0" smtClean="0"/>
              <a:t> del </a:t>
            </a:r>
            <a:r>
              <a:rPr lang="en-GB" dirty="0" err="1" smtClean="0"/>
              <a:t>Proyecto</a:t>
            </a:r>
            <a:endParaRPr lang="en-US" dirty="0"/>
          </a:p>
        </p:txBody>
      </p:sp>
      <p:sp>
        <p:nvSpPr>
          <p:cNvPr id="1208323" name="Rectangle 3"/>
          <p:cNvSpPr>
            <a:spLocks noGrp="1" noChangeArrowheads="1"/>
          </p:cNvSpPr>
          <p:nvPr>
            <p:ph type="body" idx="1"/>
          </p:nvPr>
        </p:nvSpPr>
        <p:spPr>
          <a:xfrm>
            <a:off x="644374" y="1338948"/>
            <a:ext cx="7195038" cy="4495800"/>
          </a:xfrm>
        </p:spPr>
        <p:txBody>
          <a:bodyPr>
            <a:normAutofit fontScale="92500" lnSpcReduction="20000"/>
          </a:bodyPr>
          <a:lstStyle/>
          <a:p>
            <a:pPr>
              <a:lnSpc>
                <a:spcPct val="110000"/>
              </a:lnSpc>
            </a:pPr>
            <a:r>
              <a:rPr lang="en-GB" b="1" dirty="0" err="1" smtClean="0"/>
              <a:t>Comprometido</a:t>
            </a:r>
            <a:r>
              <a:rPr lang="en-GB" dirty="0" smtClean="0"/>
              <a:t> </a:t>
            </a:r>
            <a:r>
              <a:rPr lang="en-GB" dirty="0"/>
              <a:t>– </a:t>
            </a:r>
            <a:r>
              <a:rPr lang="es-ES" dirty="0" smtClean="0"/>
              <a:t>La colocación de una orden de trabajo por hacer. El dinero ya se ha asignado al recurso. </a:t>
            </a:r>
            <a:endParaRPr lang="en-GB" dirty="0"/>
          </a:p>
          <a:p>
            <a:pPr>
              <a:lnSpc>
                <a:spcPct val="110000"/>
              </a:lnSpc>
            </a:pPr>
            <a:r>
              <a:rPr lang="en-GB" b="1" dirty="0" err="1" smtClean="0"/>
              <a:t>Devengado</a:t>
            </a:r>
            <a:r>
              <a:rPr lang="en-GB" dirty="0" smtClean="0"/>
              <a:t> </a:t>
            </a:r>
            <a:r>
              <a:rPr lang="en-GB" dirty="0"/>
              <a:t>– </a:t>
            </a:r>
            <a:r>
              <a:rPr lang="en-GB" dirty="0" smtClean="0"/>
              <a:t>El Trabajo </a:t>
            </a:r>
            <a:r>
              <a:rPr lang="en-GB" dirty="0" err="1" smtClean="0"/>
              <a:t>ya</a:t>
            </a:r>
            <a:r>
              <a:rPr lang="en-GB" dirty="0" smtClean="0"/>
              <a:t> se ha </a:t>
            </a:r>
            <a:r>
              <a:rPr lang="en-GB" dirty="0" err="1" smtClean="0"/>
              <a:t>realizado</a:t>
            </a:r>
            <a:r>
              <a:rPr lang="en-GB" dirty="0" smtClean="0"/>
              <a:t> </a:t>
            </a:r>
            <a:r>
              <a:rPr lang="en-GB" dirty="0" err="1" smtClean="0"/>
              <a:t>pero</a:t>
            </a:r>
            <a:r>
              <a:rPr lang="en-GB" dirty="0" smtClean="0"/>
              <a:t> el </a:t>
            </a:r>
            <a:r>
              <a:rPr lang="en-GB" dirty="0" err="1" smtClean="0"/>
              <a:t>pago</a:t>
            </a:r>
            <a:r>
              <a:rPr lang="en-GB" dirty="0" smtClean="0"/>
              <a:t> </a:t>
            </a:r>
            <a:r>
              <a:rPr lang="en-GB" dirty="0" err="1" smtClean="0"/>
              <a:t>aún</a:t>
            </a:r>
            <a:r>
              <a:rPr lang="en-GB" dirty="0" smtClean="0"/>
              <a:t> no se ha </a:t>
            </a:r>
            <a:r>
              <a:rPr lang="en-GB" dirty="0" err="1" smtClean="0"/>
              <a:t>hecho</a:t>
            </a:r>
            <a:r>
              <a:rPr lang="en-GB" dirty="0" smtClean="0"/>
              <a:t>.</a:t>
            </a:r>
          </a:p>
          <a:p>
            <a:r>
              <a:rPr lang="en-GB" b="1" dirty="0" smtClean="0"/>
              <a:t>Real</a:t>
            </a:r>
            <a:r>
              <a:rPr lang="en-GB" dirty="0" smtClean="0"/>
              <a:t> – El </a:t>
            </a:r>
            <a:r>
              <a:rPr lang="en-GB" dirty="0" err="1" smtClean="0"/>
              <a:t>gasto</a:t>
            </a:r>
            <a:r>
              <a:rPr lang="en-GB" dirty="0" smtClean="0"/>
              <a:t> real </a:t>
            </a:r>
            <a:r>
              <a:rPr lang="en-GB" dirty="0" err="1" smtClean="0"/>
              <a:t>que</a:t>
            </a:r>
            <a:r>
              <a:rPr lang="en-GB" dirty="0" smtClean="0"/>
              <a:t> se ha </a:t>
            </a:r>
            <a:r>
              <a:rPr lang="en-GB" dirty="0" err="1" smtClean="0"/>
              <a:t>restado</a:t>
            </a:r>
            <a:r>
              <a:rPr lang="en-GB" dirty="0" smtClean="0"/>
              <a:t> del </a:t>
            </a:r>
            <a:r>
              <a:rPr lang="en-GB" dirty="0" err="1" smtClean="0"/>
              <a:t>presupuesto</a:t>
            </a:r>
            <a:r>
              <a:rPr lang="en-GB" dirty="0" smtClean="0"/>
              <a:t> y </a:t>
            </a:r>
            <a:r>
              <a:rPr lang="en-GB" dirty="0" err="1" smtClean="0"/>
              <a:t>ya</a:t>
            </a:r>
            <a:r>
              <a:rPr lang="en-GB" dirty="0" smtClean="0"/>
              <a:t> a </a:t>
            </a:r>
            <a:r>
              <a:rPr lang="en-GB" dirty="0" err="1" smtClean="0"/>
              <a:t>sido</a:t>
            </a:r>
            <a:r>
              <a:rPr lang="en-GB" dirty="0" smtClean="0"/>
              <a:t> </a:t>
            </a:r>
            <a:r>
              <a:rPr lang="en-GB" dirty="0" err="1" smtClean="0"/>
              <a:t>gastado</a:t>
            </a:r>
            <a:r>
              <a:rPr lang="en-GB" dirty="0" smtClean="0"/>
              <a:t>.</a:t>
            </a:r>
          </a:p>
          <a:p>
            <a:r>
              <a:rPr lang="en-GB" b="1" dirty="0" err="1" smtClean="0"/>
              <a:t>Pronosticado</a:t>
            </a:r>
            <a:r>
              <a:rPr lang="en-GB" b="1" dirty="0" smtClean="0"/>
              <a:t> de </a:t>
            </a:r>
            <a:r>
              <a:rPr lang="en-GB" b="1" dirty="0" err="1" smtClean="0"/>
              <a:t>ejecución</a:t>
            </a:r>
            <a:r>
              <a:rPr lang="en-GB" dirty="0" smtClean="0"/>
              <a:t>– El total de </a:t>
            </a:r>
            <a:r>
              <a:rPr lang="en-GB" dirty="0" err="1" smtClean="0"/>
              <a:t>Costos</a:t>
            </a:r>
            <a:r>
              <a:rPr lang="en-GB" dirty="0" smtClean="0"/>
              <a:t> </a:t>
            </a:r>
            <a:r>
              <a:rPr lang="en-GB" dirty="0" err="1" smtClean="0"/>
              <a:t>Comprometidos</a:t>
            </a:r>
            <a:r>
              <a:rPr lang="en-GB" dirty="0" smtClean="0"/>
              <a:t>, </a:t>
            </a:r>
            <a:r>
              <a:rPr lang="en-GB" dirty="0" err="1" smtClean="0"/>
              <a:t>Devengados</a:t>
            </a:r>
            <a:r>
              <a:rPr lang="en-GB" dirty="0" smtClean="0"/>
              <a:t> y </a:t>
            </a:r>
            <a:r>
              <a:rPr lang="en-GB" dirty="0" err="1" smtClean="0"/>
              <a:t>Reales</a:t>
            </a:r>
            <a:r>
              <a:rPr lang="en-GB" dirty="0" smtClean="0"/>
              <a:t>  </a:t>
            </a:r>
            <a:r>
              <a:rPr lang="en-GB" dirty="0" err="1" smtClean="0"/>
              <a:t>más</a:t>
            </a:r>
            <a:r>
              <a:rPr lang="en-GB" dirty="0" smtClean="0"/>
              <a:t> la </a:t>
            </a:r>
            <a:r>
              <a:rPr lang="en-GB" dirty="0" err="1" smtClean="0"/>
              <a:t>estimación</a:t>
            </a:r>
            <a:r>
              <a:rPr lang="en-GB" dirty="0" smtClean="0"/>
              <a:t> de los </a:t>
            </a:r>
            <a:r>
              <a:rPr lang="en-GB" dirty="0" err="1" smtClean="0"/>
              <a:t>costos</a:t>
            </a:r>
            <a:r>
              <a:rPr lang="en-GB" dirty="0" smtClean="0"/>
              <a:t> </a:t>
            </a:r>
            <a:r>
              <a:rPr lang="en-GB" dirty="0" err="1" smtClean="0"/>
              <a:t>restantes</a:t>
            </a:r>
            <a:r>
              <a:rPr lang="en-GB" dirty="0" smtClean="0"/>
              <a:t> en los </a:t>
            </a:r>
            <a:r>
              <a:rPr lang="en-GB" dirty="0" err="1" smtClean="0"/>
              <a:t>paquetes</a:t>
            </a:r>
            <a:r>
              <a:rPr lang="en-GB" dirty="0" smtClean="0"/>
              <a:t> de </a:t>
            </a:r>
            <a:r>
              <a:rPr lang="en-GB" dirty="0" err="1" smtClean="0"/>
              <a:t>trabajo</a:t>
            </a:r>
            <a:r>
              <a:rPr lang="en-GB" dirty="0" smtClean="0"/>
              <a:t> </a:t>
            </a:r>
            <a:r>
              <a:rPr lang="en-GB" dirty="0" err="1" smtClean="0"/>
              <a:t>que</a:t>
            </a:r>
            <a:r>
              <a:rPr lang="en-GB" dirty="0" smtClean="0"/>
              <a:t> </a:t>
            </a:r>
            <a:r>
              <a:rPr lang="en-GB" dirty="0" err="1" smtClean="0"/>
              <a:t>quedan</a:t>
            </a:r>
            <a:r>
              <a:rPr lang="en-GB" dirty="0" smtClean="0"/>
              <a:t> </a:t>
            </a:r>
            <a:r>
              <a:rPr lang="en-GB" dirty="0" err="1" smtClean="0"/>
              <a:t>para</a:t>
            </a:r>
            <a:r>
              <a:rPr lang="en-GB" dirty="0" smtClean="0"/>
              <a:t> </a:t>
            </a:r>
            <a:r>
              <a:rPr lang="en-GB" dirty="0" err="1" smtClean="0"/>
              <a:t>completar</a:t>
            </a:r>
            <a:r>
              <a:rPr lang="en-GB" dirty="0" smtClean="0"/>
              <a:t> el </a:t>
            </a:r>
            <a:r>
              <a:rPr lang="en-GB" dirty="0" err="1" smtClean="0"/>
              <a:t>proyecto</a:t>
            </a:r>
            <a:endParaRPr lang="en-US" dirty="0" smtClean="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91</a:t>
            </a:fld>
            <a:endParaRPr lang="en-US" dirty="0"/>
          </a:p>
        </p:txBody>
      </p:sp>
    </p:spTree>
    <p:extLst>
      <p:ext uri="{BB962C8B-B14F-4D97-AF65-F5344CB8AC3E}">
        <p14:creationId xmlns:p14="http://schemas.microsoft.com/office/powerpoint/2010/main" xmlns="" val="1057171795"/>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Gestion</a:t>
            </a:r>
            <a:r>
              <a:rPr lang="en-US" dirty="0" smtClean="0"/>
              <a:t> del valor </a:t>
            </a:r>
            <a:r>
              <a:rPr lang="en-US" dirty="0" err="1" smtClean="0"/>
              <a:t>ganado</a:t>
            </a:r>
            <a:endParaRPr lang="en-US" dirty="0"/>
          </a:p>
        </p:txBody>
      </p:sp>
      <p:pic>
        <p:nvPicPr>
          <p:cNvPr id="286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838200" y="990600"/>
            <a:ext cx="3324225"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3" name="Footer Placeholder 2"/>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92</a:t>
            </a:fld>
            <a:endParaRPr lang="en-US" dirty="0"/>
          </a:p>
        </p:txBody>
      </p:sp>
    </p:spTree>
    <p:extLst>
      <p:ext uri="{BB962C8B-B14F-4D97-AF65-F5344CB8AC3E}">
        <p14:creationId xmlns:p14="http://schemas.microsoft.com/office/powerpoint/2010/main" xmlns="" val="154575105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533400" y="1"/>
            <a:ext cx="8476625" cy="1108075"/>
          </a:xfrm>
        </p:spPr>
        <p:txBody>
          <a:bodyPr/>
          <a:lstStyle/>
          <a:p>
            <a:r>
              <a:rPr lang="en-GB" dirty="0" smtClean="0"/>
              <a:t>Pre-</a:t>
            </a:r>
            <a:r>
              <a:rPr lang="en-GB" dirty="0" err="1" smtClean="0"/>
              <a:t>Requisitos</a:t>
            </a:r>
            <a:r>
              <a:rPr lang="en-GB" dirty="0" smtClean="0"/>
              <a:t> </a:t>
            </a:r>
            <a:r>
              <a:rPr lang="en-GB" dirty="0" err="1" smtClean="0"/>
              <a:t>para</a:t>
            </a:r>
            <a:r>
              <a:rPr lang="en-GB" dirty="0" smtClean="0"/>
              <a:t> la </a:t>
            </a:r>
            <a:r>
              <a:rPr lang="en-GB" dirty="0" err="1" smtClean="0"/>
              <a:t>Gestión</a:t>
            </a:r>
            <a:r>
              <a:rPr lang="en-GB" dirty="0" smtClean="0"/>
              <a:t> del</a:t>
            </a:r>
            <a:br>
              <a:rPr lang="en-GB" dirty="0" smtClean="0"/>
            </a:br>
            <a:r>
              <a:rPr lang="en-GB" dirty="0" smtClean="0"/>
              <a:t>Value Ganado</a:t>
            </a:r>
            <a:endParaRPr lang="en-US" dirty="0"/>
          </a:p>
        </p:txBody>
      </p:sp>
      <p:sp>
        <p:nvSpPr>
          <p:cNvPr id="976899" name="Rectangle 3"/>
          <p:cNvSpPr>
            <a:spLocks noGrp="1" noChangeArrowheads="1"/>
          </p:cNvSpPr>
          <p:nvPr>
            <p:ph type="body" idx="1"/>
          </p:nvPr>
        </p:nvSpPr>
        <p:spPr>
          <a:xfrm>
            <a:off x="671169" y="1266372"/>
            <a:ext cx="7195038" cy="4495800"/>
          </a:xfrm>
        </p:spPr>
        <p:txBody>
          <a:bodyPr>
            <a:normAutofit fontScale="92500" lnSpcReduction="20000"/>
          </a:bodyPr>
          <a:lstStyle/>
          <a:p>
            <a:pPr>
              <a:lnSpc>
                <a:spcPct val="100000"/>
              </a:lnSpc>
            </a:pPr>
            <a:r>
              <a:rPr lang="en-GB" dirty="0" err="1" smtClean="0"/>
              <a:t>Estructura</a:t>
            </a:r>
            <a:r>
              <a:rPr lang="en-GB" dirty="0" smtClean="0"/>
              <a:t> de </a:t>
            </a:r>
            <a:r>
              <a:rPr lang="en-GB" dirty="0" err="1" smtClean="0"/>
              <a:t>Desglose</a:t>
            </a:r>
            <a:r>
              <a:rPr lang="en-GB" dirty="0" smtClean="0"/>
              <a:t> del Trabajo (EDT)</a:t>
            </a:r>
          </a:p>
          <a:p>
            <a:pPr>
              <a:lnSpc>
                <a:spcPct val="100000"/>
              </a:lnSpc>
            </a:pPr>
            <a:r>
              <a:rPr lang="en-GB" dirty="0" err="1" smtClean="0"/>
              <a:t>Responsabilidades</a:t>
            </a:r>
            <a:r>
              <a:rPr lang="en-GB" dirty="0" smtClean="0"/>
              <a:t> </a:t>
            </a:r>
            <a:r>
              <a:rPr lang="en-GB" dirty="0" err="1" smtClean="0"/>
              <a:t>definidas</a:t>
            </a:r>
            <a:endParaRPr lang="en-GB" dirty="0"/>
          </a:p>
          <a:p>
            <a:pPr>
              <a:lnSpc>
                <a:spcPct val="100000"/>
              </a:lnSpc>
            </a:pPr>
            <a:r>
              <a:rPr lang="en-GB" dirty="0" err="1" smtClean="0"/>
              <a:t>Presupuestos</a:t>
            </a:r>
            <a:r>
              <a:rPr lang="en-GB" dirty="0" smtClean="0"/>
              <a:t> </a:t>
            </a:r>
            <a:r>
              <a:rPr lang="en-GB" dirty="0" err="1" smtClean="0"/>
              <a:t>distribuidos</a:t>
            </a:r>
            <a:r>
              <a:rPr lang="en-GB" dirty="0" smtClean="0"/>
              <a:t> </a:t>
            </a:r>
            <a:r>
              <a:rPr lang="en-GB" dirty="0" err="1" smtClean="0"/>
              <a:t>como</a:t>
            </a:r>
            <a:r>
              <a:rPr lang="en-GB" dirty="0" smtClean="0"/>
              <a:t> en la EDT </a:t>
            </a:r>
            <a:endParaRPr lang="en-GB" dirty="0"/>
          </a:p>
          <a:p>
            <a:pPr>
              <a:lnSpc>
                <a:spcPct val="100000"/>
              </a:lnSpc>
            </a:pPr>
            <a:r>
              <a:rPr lang="en-GB" dirty="0" smtClean="0"/>
              <a:t>Trabajo </a:t>
            </a:r>
            <a:r>
              <a:rPr lang="en-GB" dirty="0" err="1" smtClean="0"/>
              <a:t>programado</a:t>
            </a:r>
            <a:r>
              <a:rPr lang="en-GB" dirty="0" smtClean="0"/>
              <a:t> </a:t>
            </a:r>
            <a:r>
              <a:rPr lang="en-GB" dirty="0" err="1" smtClean="0"/>
              <a:t>autorizado</a:t>
            </a:r>
            <a:endParaRPr lang="en-GB" dirty="0"/>
          </a:p>
          <a:p>
            <a:pPr>
              <a:lnSpc>
                <a:spcPct val="100000"/>
              </a:lnSpc>
            </a:pPr>
            <a:r>
              <a:rPr lang="en-GB" dirty="0" err="1" smtClean="0"/>
              <a:t>Método</a:t>
            </a:r>
            <a:r>
              <a:rPr lang="en-GB" dirty="0" smtClean="0"/>
              <a:t> </a:t>
            </a:r>
            <a:r>
              <a:rPr lang="en-GB" dirty="0" err="1" smtClean="0"/>
              <a:t>para</a:t>
            </a:r>
            <a:r>
              <a:rPr lang="en-GB" dirty="0" smtClean="0"/>
              <a:t> </a:t>
            </a:r>
            <a:r>
              <a:rPr lang="en-GB" dirty="0" err="1" smtClean="0"/>
              <a:t>medir</a:t>
            </a:r>
            <a:r>
              <a:rPr lang="en-GB" dirty="0" smtClean="0"/>
              <a:t> el </a:t>
            </a:r>
            <a:r>
              <a:rPr lang="en-GB" dirty="0" err="1" smtClean="0"/>
              <a:t>logro</a:t>
            </a:r>
            <a:endParaRPr lang="en-GB" dirty="0"/>
          </a:p>
          <a:p>
            <a:pPr>
              <a:lnSpc>
                <a:spcPct val="100000"/>
              </a:lnSpc>
            </a:pPr>
            <a:r>
              <a:rPr lang="es-ES" dirty="0" smtClean="0"/>
              <a:t>Presupuesto por etapas en el tiempo</a:t>
            </a:r>
            <a:endParaRPr lang="en-GB" dirty="0" smtClean="0"/>
          </a:p>
          <a:p>
            <a:pPr>
              <a:lnSpc>
                <a:spcPct val="100000"/>
              </a:lnSpc>
            </a:pPr>
            <a:r>
              <a:rPr lang="en-GB" dirty="0" smtClean="0"/>
              <a:t>Planes de </a:t>
            </a:r>
            <a:r>
              <a:rPr lang="en-GB" dirty="0" err="1" smtClean="0"/>
              <a:t>línea</a:t>
            </a:r>
            <a:r>
              <a:rPr lang="en-GB" dirty="0" smtClean="0"/>
              <a:t> Base</a:t>
            </a:r>
          </a:p>
          <a:p>
            <a:pPr>
              <a:lnSpc>
                <a:spcPct val="100000"/>
              </a:lnSpc>
            </a:pPr>
            <a:r>
              <a:rPr lang="en-GB" dirty="0" err="1" smtClean="0"/>
              <a:t>Registros</a:t>
            </a:r>
            <a:r>
              <a:rPr lang="en-GB" dirty="0" smtClean="0"/>
              <a:t> de </a:t>
            </a:r>
            <a:r>
              <a:rPr lang="en-GB" dirty="0" err="1" smtClean="0"/>
              <a:t>Costos</a:t>
            </a:r>
            <a:endParaRPr lang="en-GB" dirty="0" smtClean="0"/>
          </a:p>
          <a:p>
            <a:pPr>
              <a:lnSpc>
                <a:spcPct val="100000"/>
              </a:lnSpc>
            </a:pPr>
            <a:r>
              <a:rPr lang="en-GB" dirty="0" err="1" smtClean="0"/>
              <a:t>Recolección</a:t>
            </a:r>
            <a:r>
              <a:rPr lang="en-GB" dirty="0" smtClean="0"/>
              <a:t> de los </a:t>
            </a:r>
            <a:r>
              <a:rPr lang="en-GB" dirty="0" err="1" smtClean="0"/>
              <a:t>datos</a:t>
            </a:r>
            <a:r>
              <a:rPr lang="en-GB" dirty="0" smtClean="0"/>
              <a:t> de </a:t>
            </a:r>
            <a:r>
              <a:rPr lang="en-GB" dirty="0" err="1" smtClean="0"/>
              <a:t>desempeño</a:t>
            </a:r>
            <a:r>
              <a:rPr lang="en-GB" dirty="0" smtClean="0"/>
              <a:t> y </a:t>
            </a:r>
            <a:r>
              <a:rPr lang="en-GB" dirty="0" err="1" smtClean="0"/>
              <a:t>Métodos</a:t>
            </a:r>
            <a:r>
              <a:rPr lang="en-GB" dirty="0" smtClean="0"/>
              <a:t> de </a:t>
            </a:r>
            <a:r>
              <a:rPr lang="en-GB" dirty="0" err="1" smtClean="0"/>
              <a:t>Análisis</a:t>
            </a:r>
            <a:endParaRPr lang="en-GB" dirty="0" smtClean="0"/>
          </a:p>
          <a:p>
            <a:pPr>
              <a:lnSpc>
                <a:spcPct val="100000"/>
              </a:lnSpc>
            </a:pPr>
            <a:r>
              <a:rPr lang="en-GB" dirty="0" err="1" smtClean="0"/>
              <a:t>Pronósticos</a:t>
            </a:r>
            <a:r>
              <a:rPr lang="en-GB" dirty="0" smtClean="0"/>
              <a:t> </a:t>
            </a:r>
            <a:r>
              <a:rPr lang="en-GB" dirty="0" err="1" smtClean="0"/>
              <a:t>para</a:t>
            </a:r>
            <a:r>
              <a:rPr lang="en-GB" dirty="0" smtClean="0"/>
              <a:t> el </a:t>
            </a:r>
            <a:r>
              <a:rPr lang="en-GB" dirty="0" err="1" smtClean="0"/>
              <a:t>trabajo</a:t>
            </a:r>
            <a:r>
              <a:rPr lang="en-GB" dirty="0" smtClean="0"/>
              <a:t> </a:t>
            </a:r>
            <a:r>
              <a:rPr lang="en-GB" dirty="0" err="1" smtClean="0"/>
              <a:t>remanente</a:t>
            </a:r>
            <a:endParaRPr lang="en-GB" dirty="0" smtClean="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93</a:t>
            </a:fld>
            <a:endParaRPr lang="en-US" dirty="0"/>
          </a:p>
        </p:txBody>
      </p:sp>
    </p:spTree>
    <p:extLst>
      <p:ext uri="{BB962C8B-B14F-4D97-AF65-F5344CB8AC3E}">
        <p14:creationId xmlns:p14="http://schemas.microsoft.com/office/powerpoint/2010/main" xmlns="" val="533890333"/>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idx="4294967295"/>
          </p:nvPr>
        </p:nvSpPr>
        <p:spPr>
          <a:xfrm>
            <a:off x="304800" y="1"/>
            <a:ext cx="8705225" cy="1108075"/>
          </a:xfrm>
        </p:spPr>
        <p:txBody>
          <a:bodyPr/>
          <a:lstStyle/>
          <a:p>
            <a:r>
              <a:rPr lang="en-GB" dirty="0" err="1" smtClean="0"/>
              <a:t>Parámetros</a:t>
            </a:r>
            <a:r>
              <a:rPr lang="en-GB" dirty="0" smtClean="0"/>
              <a:t> del </a:t>
            </a:r>
            <a:r>
              <a:rPr lang="en-GB" dirty="0" err="1" smtClean="0"/>
              <a:t>Valor</a:t>
            </a:r>
            <a:r>
              <a:rPr lang="en-GB" dirty="0" smtClean="0"/>
              <a:t> Ganado</a:t>
            </a:r>
            <a:endParaRPr lang="en-US" dirty="0"/>
          </a:p>
        </p:txBody>
      </p:sp>
      <p:grpSp>
        <p:nvGrpSpPr>
          <p:cNvPr id="12" name="Group 11"/>
          <p:cNvGrpSpPr/>
          <p:nvPr/>
        </p:nvGrpSpPr>
        <p:grpSpPr>
          <a:xfrm>
            <a:off x="1066800" y="1751014"/>
            <a:ext cx="7086954" cy="3395664"/>
            <a:chOff x="1754188" y="1751013"/>
            <a:chExt cx="7677532" cy="3395664"/>
          </a:xfrm>
        </p:grpSpPr>
        <p:sp>
          <p:nvSpPr>
            <p:cNvPr id="991235" name="Oval 3"/>
            <p:cNvSpPr>
              <a:spLocks noChangeArrowheads="1"/>
            </p:cNvSpPr>
            <p:nvPr/>
          </p:nvSpPr>
          <p:spPr bwMode="auto">
            <a:xfrm>
              <a:off x="1754188" y="3871912"/>
              <a:ext cx="3525838" cy="11684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r>
                <a:rPr lang="en-GB" sz="1200" b="1" dirty="0" err="1" smtClean="0">
                  <a:latin typeface="+mn-lt"/>
                </a:rPr>
                <a:t>Valor</a:t>
              </a:r>
              <a:r>
                <a:rPr lang="en-GB" sz="1200" b="1" dirty="0" smtClean="0">
                  <a:latin typeface="+mn-lt"/>
                </a:rPr>
                <a:t> de </a:t>
              </a:r>
              <a:r>
                <a:rPr lang="en-GB" sz="1200" b="1" dirty="0" err="1" smtClean="0">
                  <a:latin typeface="+mn-lt"/>
                </a:rPr>
                <a:t>trabajo</a:t>
              </a:r>
              <a:r>
                <a:rPr lang="en-GB" sz="1200" b="1" dirty="0" smtClean="0">
                  <a:latin typeface="+mn-lt"/>
                </a:rPr>
                <a:t> </a:t>
              </a:r>
              <a:r>
                <a:rPr lang="en-GB" sz="1200" b="1" dirty="0" err="1" smtClean="0">
                  <a:latin typeface="+mn-lt"/>
                </a:rPr>
                <a:t>planificado</a:t>
              </a:r>
              <a:r>
                <a:rPr lang="en-GB" sz="1200" b="1" dirty="0" smtClean="0">
                  <a:latin typeface="+mn-lt"/>
                </a:rPr>
                <a:t> en un </a:t>
              </a:r>
              <a:r>
                <a:rPr lang="en-GB" sz="1200" b="1" dirty="0" err="1" smtClean="0">
                  <a:latin typeface="+mn-lt"/>
                </a:rPr>
                <a:t>tiempo</a:t>
              </a:r>
              <a:r>
                <a:rPr lang="en-GB" sz="1200" b="1" dirty="0" smtClean="0">
                  <a:latin typeface="+mn-lt"/>
                </a:rPr>
                <a:t> </a:t>
              </a:r>
              <a:r>
                <a:rPr lang="en-GB" sz="1200" b="1" dirty="0" err="1" smtClean="0">
                  <a:latin typeface="+mn-lt"/>
                </a:rPr>
                <a:t>específico</a:t>
              </a:r>
              <a:r>
                <a:rPr lang="en-GB" sz="1200" b="1" dirty="0" smtClean="0">
                  <a:latin typeface="+mn-lt"/>
                </a:rPr>
                <a:t> </a:t>
              </a:r>
              <a:r>
                <a:rPr lang="en-GB" sz="1200" b="1" dirty="0" err="1" smtClean="0"/>
                <a:t>tomado</a:t>
              </a:r>
              <a:r>
                <a:rPr lang="en-GB" sz="1200" b="1" dirty="0" smtClean="0"/>
                <a:t> des </a:t>
              </a:r>
              <a:r>
                <a:rPr lang="en-GB" sz="1200" b="1" dirty="0" err="1" smtClean="0"/>
                <a:t>las</a:t>
              </a:r>
              <a:r>
                <a:rPr lang="en-GB" sz="1200" b="1" dirty="0" smtClean="0"/>
                <a:t> </a:t>
              </a:r>
              <a:r>
                <a:rPr lang="en-GB" sz="1200" b="1" dirty="0" err="1" smtClean="0"/>
                <a:t>línea</a:t>
              </a:r>
              <a:r>
                <a:rPr lang="en-GB" sz="1200" b="1" dirty="0" smtClean="0"/>
                <a:t> Bases de </a:t>
              </a:r>
              <a:r>
                <a:rPr lang="en-GB" sz="1200" b="1" dirty="0" err="1" smtClean="0"/>
                <a:t>estimaciones</a:t>
              </a:r>
              <a:r>
                <a:rPr lang="en-GB" sz="1200" b="1" dirty="0" smtClean="0"/>
                <a:t> y </a:t>
              </a:r>
              <a:r>
                <a:rPr lang="en-GB" sz="1200" b="1" dirty="0" err="1" smtClean="0"/>
                <a:t>presupuestos</a:t>
              </a:r>
              <a:r>
                <a:rPr lang="en-GB" sz="1200" b="1" dirty="0" smtClean="0"/>
                <a:t> </a:t>
              </a:r>
              <a:endParaRPr lang="en-US" sz="1200" b="1" dirty="0">
                <a:latin typeface="+mn-lt"/>
              </a:endParaRPr>
            </a:p>
          </p:txBody>
        </p:sp>
        <p:sp>
          <p:nvSpPr>
            <p:cNvPr id="991236" name="Text Box 4"/>
            <p:cNvSpPr txBox="1">
              <a:spLocks noChangeArrowheads="1"/>
            </p:cNvSpPr>
            <p:nvPr/>
          </p:nvSpPr>
          <p:spPr bwMode="auto">
            <a:xfrm>
              <a:off x="2579688" y="3505200"/>
              <a:ext cx="1258887" cy="276999"/>
            </a:xfrm>
            <a:prstGeom prst="rect">
              <a:avLst/>
            </a:prstGeom>
            <a:noFill/>
            <a:ln w="9525" algn="ctr">
              <a:noFill/>
              <a:miter lim="800000"/>
              <a:headEnd/>
              <a:tailEnd/>
            </a:ln>
            <a:effectLst/>
          </p:spPr>
          <p:txBody>
            <a:bodyPr wrap="square">
              <a:spAutoFit/>
            </a:bodyPr>
            <a:lstStyle/>
            <a:p>
              <a:pPr eaLnBrk="1" hangingPunct="1"/>
              <a:r>
                <a:rPr lang="en-GB" sz="1200" b="1" dirty="0" err="1" smtClean="0">
                  <a:latin typeface="+mn-lt"/>
                </a:rPr>
                <a:t>Valor</a:t>
              </a:r>
              <a:r>
                <a:rPr lang="en-GB" sz="1200" b="1" dirty="0" smtClean="0">
                  <a:latin typeface="+mn-lt"/>
                </a:rPr>
                <a:t> </a:t>
              </a:r>
              <a:r>
                <a:rPr lang="en-GB" sz="1200" b="1" dirty="0" err="1" smtClean="0">
                  <a:latin typeface="+mn-lt"/>
                </a:rPr>
                <a:t>Planeado</a:t>
              </a:r>
              <a:r>
                <a:rPr lang="en-GB" sz="1200" b="1" dirty="0" smtClean="0">
                  <a:latin typeface="+mn-lt"/>
                </a:rPr>
                <a:t> </a:t>
              </a:r>
              <a:endParaRPr lang="en-GB" sz="1200" b="1" dirty="0">
                <a:latin typeface="+mn-lt"/>
              </a:endParaRPr>
            </a:p>
          </p:txBody>
        </p:sp>
        <p:grpSp>
          <p:nvGrpSpPr>
            <p:cNvPr id="2" name="Group 5"/>
            <p:cNvGrpSpPr>
              <a:grpSpLocks/>
            </p:cNvGrpSpPr>
            <p:nvPr/>
          </p:nvGrpSpPr>
          <p:grpSpPr bwMode="auto">
            <a:xfrm>
              <a:off x="6573774" y="3505202"/>
              <a:ext cx="2857946" cy="1641475"/>
              <a:chOff x="3822" y="2208"/>
              <a:chExt cx="1662" cy="1034"/>
            </a:xfrm>
          </p:grpSpPr>
          <p:sp>
            <p:nvSpPr>
              <p:cNvPr id="991238" name="Oval 6"/>
              <p:cNvSpPr>
                <a:spLocks noChangeArrowheads="1"/>
              </p:cNvSpPr>
              <p:nvPr/>
            </p:nvSpPr>
            <p:spPr bwMode="auto">
              <a:xfrm>
                <a:off x="3822" y="2400"/>
                <a:ext cx="1662" cy="842"/>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eaLnBrk="1" hangingPunct="1"/>
                <a:r>
                  <a:rPr lang="en-GB" sz="1200" b="1" dirty="0" err="1" smtClean="0"/>
                  <a:t>Costos</a:t>
                </a:r>
                <a:r>
                  <a:rPr lang="en-GB" sz="1200" b="1" dirty="0" smtClean="0"/>
                  <a:t> del </a:t>
                </a:r>
                <a:r>
                  <a:rPr lang="en-GB" sz="1200" b="1" dirty="0" err="1" smtClean="0"/>
                  <a:t>trabajo</a:t>
                </a:r>
                <a:r>
                  <a:rPr lang="en-GB" sz="1200" b="1" dirty="0" smtClean="0"/>
                  <a:t> </a:t>
                </a:r>
                <a:r>
                  <a:rPr lang="en-GB" sz="1200" b="1" dirty="0" err="1" smtClean="0"/>
                  <a:t>realizado</a:t>
                </a:r>
                <a:r>
                  <a:rPr lang="en-GB" sz="1200" b="1" dirty="0" smtClean="0"/>
                  <a:t>-  </a:t>
                </a:r>
                <a:r>
                  <a:rPr lang="en-GB" sz="1200" b="1" dirty="0"/>
                  <a:t>i.e. </a:t>
                </a:r>
                <a:r>
                  <a:rPr lang="en-GB" sz="1200" b="1" dirty="0" err="1" smtClean="0"/>
                  <a:t>Facturas</a:t>
                </a:r>
                <a:r>
                  <a:rPr lang="en-GB" sz="1200" b="1" dirty="0" smtClean="0"/>
                  <a:t>, etc</a:t>
                </a:r>
                <a:r>
                  <a:rPr lang="en-GB" sz="1200" b="1" dirty="0"/>
                  <a:t>.</a:t>
                </a:r>
                <a:endParaRPr lang="en-US" sz="1200" b="1" dirty="0"/>
              </a:p>
            </p:txBody>
          </p:sp>
          <p:sp>
            <p:nvSpPr>
              <p:cNvPr id="991239" name="Text Box 7"/>
              <p:cNvSpPr txBox="1">
                <a:spLocks noChangeArrowheads="1"/>
              </p:cNvSpPr>
              <p:nvPr/>
            </p:nvSpPr>
            <p:spPr bwMode="auto">
              <a:xfrm>
                <a:off x="4164" y="2208"/>
                <a:ext cx="624" cy="174"/>
              </a:xfrm>
              <a:prstGeom prst="rect">
                <a:avLst/>
              </a:prstGeom>
              <a:noFill/>
              <a:ln w="9525" algn="ctr">
                <a:noFill/>
                <a:miter lim="800000"/>
                <a:headEnd/>
                <a:tailEnd/>
              </a:ln>
              <a:effectLst/>
            </p:spPr>
            <p:txBody>
              <a:bodyPr wrap="square">
                <a:spAutoFit/>
              </a:bodyPr>
              <a:lstStyle/>
              <a:p>
                <a:pPr eaLnBrk="1" hangingPunct="1"/>
                <a:r>
                  <a:rPr lang="en-GB" sz="1200" b="1" dirty="0" err="1" smtClean="0">
                    <a:latin typeface="+mn-lt"/>
                  </a:rPr>
                  <a:t>Costo</a:t>
                </a:r>
                <a:r>
                  <a:rPr lang="en-GB" sz="1200" b="1" dirty="0" smtClean="0">
                    <a:latin typeface="+mn-lt"/>
                  </a:rPr>
                  <a:t> Real</a:t>
                </a:r>
                <a:endParaRPr lang="en-GB" sz="1200" b="1" dirty="0">
                  <a:latin typeface="+mn-lt"/>
                </a:endParaRPr>
              </a:p>
            </p:txBody>
          </p:sp>
        </p:grpSp>
        <p:grpSp>
          <p:nvGrpSpPr>
            <p:cNvPr id="3" name="Group 8"/>
            <p:cNvGrpSpPr>
              <a:grpSpLocks/>
            </p:cNvGrpSpPr>
            <p:nvPr/>
          </p:nvGrpSpPr>
          <p:grpSpPr bwMode="auto">
            <a:xfrm>
              <a:off x="3990976" y="1751013"/>
              <a:ext cx="3467100" cy="1449387"/>
              <a:chOff x="2321" y="1103"/>
              <a:chExt cx="2016" cy="913"/>
            </a:xfrm>
          </p:grpSpPr>
          <p:sp>
            <p:nvSpPr>
              <p:cNvPr id="991241" name="Oval 9"/>
              <p:cNvSpPr>
                <a:spLocks noChangeArrowheads="1"/>
              </p:cNvSpPr>
              <p:nvPr/>
            </p:nvSpPr>
            <p:spPr bwMode="auto">
              <a:xfrm>
                <a:off x="2321" y="1296"/>
                <a:ext cx="2016" cy="72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eaLnBrk="1" hangingPunct="1"/>
                <a:r>
                  <a:rPr lang="en-GB" sz="1200" b="1" dirty="0" err="1" smtClean="0">
                    <a:latin typeface="+mn-lt"/>
                  </a:rPr>
                  <a:t>Valor</a:t>
                </a:r>
                <a:r>
                  <a:rPr lang="en-GB" sz="1200" b="1" dirty="0" smtClean="0">
                    <a:latin typeface="+mn-lt"/>
                  </a:rPr>
                  <a:t> del </a:t>
                </a:r>
                <a:r>
                  <a:rPr lang="en-GB" sz="1200" b="1" dirty="0" err="1" smtClean="0">
                    <a:latin typeface="+mn-lt"/>
                  </a:rPr>
                  <a:t>trabajo</a:t>
                </a:r>
                <a:r>
                  <a:rPr lang="en-GB" sz="1200" b="1" dirty="0" smtClean="0">
                    <a:latin typeface="+mn-lt"/>
                  </a:rPr>
                  <a:t> </a:t>
                </a:r>
                <a:r>
                  <a:rPr lang="en-GB" sz="1200" b="1" dirty="0" err="1" smtClean="0">
                    <a:latin typeface="+mn-lt"/>
                  </a:rPr>
                  <a:t>útil</a:t>
                </a:r>
                <a:r>
                  <a:rPr lang="en-GB" sz="1200" b="1" dirty="0" smtClean="0">
                    <a:latin typeface="+mn-lt"/>
                  </a:rPr>
                  <a:t> </a:t>
                </a:r>
                <a:r>
                  <a:rPr lang="en-GB" sz="1200" b="1" dirty="0" err="1" smtClean="0">
                    <a:latin typeface="+mn-lt"/>
                  </a:rPr>
                  <a:t>logrado</a:t>
                </a:r>
                <a:r>
                  <a:rPr lang="en-GB" sz="1200" b="1" dirty="0" smtClean="0">
                    <a:latin typeface="+mn-lt"/>
                  </a:rPr>
                  <a:t> en un </a:t>
                </a:r>
                <a:r>
                  <a:rPr lang="en-GB" sz="1200" b="1" dirty="0" err="1" smtClean="0">
                    <a:latin typeface="+mn-lt"/>
                  </a:rPr>
                  <a:t>tiempo</a:t>
                </a:r>
                <a:r>
                  <a:rPr lang="en-GB" sz="1200" b="1" dirty="0" smtClean="0">
                    <a:latin typeface="+mn-lt"/>
                  </a:rPr>
                  <a:t> </a:t>
                </a:r>
                <a:r>
                  <a:rPr lang="en-GB" sz="1200" b="1" dirty="0" err="1" smtClean="0">
                    <a:latin typeface="+mn-lt"/>
                  </a:rPr>
                  <a:t>específico</a:t>
                </a:r>
                <a:r>
                  <a:rPr lang="en-GB" sz="1200" b="1" dirty="0" smtClean="0">
                    <a:latin typeface="+mn-lt"/>
                  </a:rPr>
                  <a:t> </a:t>
                </a:r>
                <a:r>
                  <a:rPr lang="en-GB" sz="1200" b="1" dirty="0" err="1" smtClean="0">
                    <a:latin typeface="+mn-lt"/>
                  </a:rPr>
                  <a:t>basado</a:t>
                </a:r>
                <a:r>
                  <a:rPr lang="en-GB" sz="1200" b="1" dirty="0" smtClean="0">
                    <a:latin typeface="+mn-lt"/>
                  </a:rPr>
                  <a:t> en </a:t>
                </a:r>
                <a:r>
                  <a:rPr lang="en-GB" sz="1200" b="1" dirty="0" err="1" smtClean="0">
                    <a:latin typeface="+mn-lt"/>
                  </a:rPr>
                  <a:t>mediciones</a:t>
                </a:r>
                <a:r>
                  <a:rPr lang="en-GB" sz="1200" b="1" dirty="0" smtClean="0">
                    <a:latin typeface="+mn-lt"/>
                  </a:rPr>
                  <a:t> de </a:t>
                </a:r>
                <a:r>
                  <a:rPr lang="en-GB" sz="1200" b="1" dirty="0" err="1" smtClean="0">
                    <a:latin typeface="+mn-lt"/>
                  </a:rPr>
                  <a:t>desempeño</a:t>
                </a:r>
                <a:endParaRPr lang="en-US" sz="1200" b="1" dirty="0">
                  <a:latin typeface="+mn-lt"/>
                </a:endParaRPr>
              </a:p>
            </p:txBody>
          </p:sp>
          <p:sp>
            <p:nvSpPr>
              <p:cNvPr id="991242" name="Text Box 10"/>
              <p:cNvSpPr txBox="1">
                <a:spLocks noChangeArrowheads="1"/>
              </p:cNvSpPr>
              <p:nvPr/>
            </p:nvSpPr>
            <p:spPr bwMode="auto">
              <a:xfrm>
                <a:off x="2989" y="1103"/>
                <a:ext cx="679" cy="174"/>
              </a:xfrm>
              <a:prstGeom prst="rect">
                <a:avLst/>
              </a:prstGeom>
              <a:noFill/>
              <a:ln w="9525" algn="ctr">
                <a:noFill/>
                <a:miter lim="800000"/>
                <a:headEnd/>
                <a:tailEnd/>
              </a:ln>
              <a:effectLst/>
            </p:spPr>
            <p:txBody>
              <a:bodyPr wrap="square">
                <a:spAutoFit/>
              </a:bodyPr>
              <a:lstStyle/>
              <a:p>
                <a:pPr eaLnBrk="1" hangingPunct="1"/>
                <a:r>
                  <a:rPr lang="en-GB" sz="1200" b="1" dirty="0" err="1" smtClean="0">
                    <a:latin typeface="+mn-lt"/>
                  </a:rPr>
                  <a:t>Valor</a:t>
                </a:r>
                <a:r>
                  <a:rPr lang="en-GB" sz="1200" b="1" dirty="0" smtClean="0">
                    <a:latin typeface="+mn-lt"/>
                  </a:rPr>
                  <a:t> Ganado</a:t>
                </a:r>
                <a:endParaRPr lang="en-GB" sz="1200" b="1" dirty="0">
                  <a:latin typeface="+mn-lt"/>
                </a:endParaRPr>
              </a:p>
            </p:txBody>
          </p:sp>
        </p:grpSp>
      </p:grpSp>
      <p:sp>
        <p:nvSpPr>
          <p:cNvPr id="4" name="Footer Placeholder 3"/>
          <p:cNvSpPr>
            <a:spLocks noGrp="1"/>
          </p:cNvSpPr>
          <p:nvPr>
            <p:ph type="ftr" sz="quarter" idx="11"/>
          </p:nvPr>
        </p:nvSpPr>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94</a:t>
            </a:fld>
            <a:endParaRPr lang="en-US" dirty="0"/>
          </a:p>
        </p:txBody>
      </p:sp>
    </p:spTree>
    <p:extLst>
      <p:ext uri="{BB962C8B-B14F-4D97-AF65-F5344CB8AC3E}">
        <p14:creationId xmlns:p14="http://schemas.microsoft.com/office/powerpoint/2010/main" xmlns="" val="1072739574"/>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GB" dirty="0" err="1" smtClean="0"/>
              <a:t>Principios</a:t>
            </a:r>
            <a:r>
              <a:rPr lang="en-GB" dirty="0" smtClean="0"/>
              <a:t> del </a:t>
            </a:r>
            <a:r>
              <a:rPr lang="en-GB" dirty="0" err="1" smtClean="0"/>
              <a:t>Valor</a:t>
            </a:r>
            <a:r>
              <a:rPr lang="en-GB" dirty="0" smtClean="0"/>
              <a:t> Ganado</a:t>
            </a:r>
            <a:endParaRPr lang="en-US" dirty="0"/>
          </a:p>
        </p:txBody>
      </p:sp>
      <p:grpSp>
        <p:nvGrpSpPr>
          <p:cNvPr id="71" name="Group 70"/>
          <p:cNvGrpSpPr/>
          <p:nvPr/>
        </p:nvGrpSpPr>
        <p:grpSpPr>
          <a:xfrm>
            <a:off x="3869257" y="2083853"/>
            <a:ext cx="3749644" cy="2628900"/>
            <a:chOff x="4757738" y="3333750"/>
            <a:chExt cx="4062114" cy="2628900"/>
          </a:xfrm>
        </p:grpSpPr>
        <p:grpSp>
          <p:nvGrpSpPr>
            <p:cNvPr id="978949" name="Group 5"/>
            <p:cNvGrpSpPr>
              <a:grpSpLocks/>
            </p:cNvGrpSpPr>
            <p:nvPr/>
          </p:nvGrpSpPr>
          <p:grpSpPr bwMode="auto">
            <a:xfrm>
              <a:off x="5056982" y="4802188"/>
              <a:ext cx="510778" cy="276225"/>
              <a:chOff x="2300" y="1689"/>
              <a:chExt cx="297" cy="174"/>
            </a:xfrm>
          </p:grpSpPr>
          <p:sp>
            <p:nvSpPr>
              <p:cNvPr id="978950" name="Rectangle 6"/>
              <p:cNvSpPr>
                <a:spLocks noChangeArrowheads="1"/>
              </p:cNvSpPr>
              <p:nvPr/>
            </p:nvSpPr>
            <p:spPr bwMode="auto">
              <a:xfrm>
                <a:off x="2300" y="1689"/>
                <a:ext cx="297" cy="174"/>
              </a:xfrm>
              <a:prstGeom prst="rect">
                <a:avLst/>
              </a:prstGeom>
              <a:solidFill>
                <a:srgbClr val="BBE0E3"/>
              </a:solidFill>
              <a:ln w="9525">
                <a:noFill/>
                <a:miter lim="800000"/>
                <a:headEnd/>
                <a:tailEnd/>
              </a:ln>
            </p:spPr>
            <p:txBody>
              <a:bodyPr/>
              <a:lstStyle/>
              <a:p>
                <a:endParaRPr lang="en-US" dirty="0"/>
              </a:p>
            </p:txBody>
          </p:sp>
          <p:sp>
            <p:nvSpPr>
              <p:cNvPr id="978951" name="Rectangle 7"/>
              <p:cNvSpPr>
                <a:spLocks noChangeArrowheads="1"/>
              </p:cNvSpPr>
              <p:nvPr/>
            </p:nvSpPr>
            <p:spPr bwMode="auto">
              <a:xfrm>
                <a:off x="2300" y="1689"/>
                <a:ext cx="297" cy="174"/>
              </a:xfrm>
              <a:prstGeom prst="rect">
                <a:avLst/>
              </a:prstGeom>
              <a:noFill/>
              <a:ln w="12700" cap="rnd">
                <a:solidFill>
                  <a:srgbClr val="000000"/>
                </a:solidFill>
                <a:miter lim="800000"/>
                <a:headEnd/>
                <a:tailEnd/>
              </a:ln>
            </p:spPr>
            <p:txBody>
              <a:bodyPr/>
              <a:lstStyle/>
              <a:p>
                <a:endParaRPr lang="en-US" dirty="0"/>
              </a:p>
            </p:txBody>
          </p:sp>
        </p:grpSp>
        <p:grpSp>
          <p:nvGrpSpPr>
            <p:cNvPr id="978952" name="Group 8"/>
            <p:cNvGrpSpPr>
              <a:grpSpLocks/>
            </p:cNvGrpSpPr>
            <p:nvPr/>
          </p:nvGrpSpPr>
          <p:grpSpPr bwMode="auto">
            <a:xfrm>
              <a:off x="6016626" y="4802188"/>
              <a:ext cx="512498" cy="276225"/>
              <a:chOff x="2858" y="1689"/>
              <a:chExt cx="298" cy="174"/>
            </a:xfrm>
          </p:grpSpPr>
          <p:sp>
            <p:nvSpPr>
              <p:cNvPr id="978953" name="Rectangle 9"/>
              <p:cNvSpPr>
                <a:spLocks noChangeArrowheads="1"/>
              </p:cNvSpPr>
              <p:nvPr/>
            </p:nvSpPr>
            <p:spPr bwMode="auto">
              <a:xfrm>
                <a:off x="2858" y="1689"/>
                <a:ext cx="298" cy="174"/>
              </a:xfrm>
              <a:prstGeom prst="rect">
                <a:avLst/>
              </a:prstGeom>
              <a:solidFill>
                <a:srgbClr val="BBE0E3"/>
              </a:solidFill>
              <a:ln w="9525">
                <a:noFill/>
                <a:miter lim="800000"/>
                <a:headEnd/>
                <a:tailEnd/>
              </a:ln>
            </p:spPr>
            <p:txBody>
              <a:bodyPr/>
              <a:lstStyle/>
              <a:p>
                <a:endParaRPr lang="en-US" dirty="0"/>
              </a:p>
            </p:txBody>
          </p:sp>
          <p:sp>
            <p:nvSpPr>
              <p:cNvPr id="978954" name="Rectangle 10"/>
              <p:cNvSpPr>
                <a:spLocks noChangeArrowheads="1"/>
              </p:cNvSpPr>
              <p:nvPr/>
            </p:nvSpPr>
            <p:spPr bwMode="auto">
              <a:xfrm>
                <a:off x="2858" y="1689"/>
                <a:ext cx="298" cy="174"/>
              </a:xfrm>
              <a:prstGeom prst="rect">
                <a:avLst/>
              </a:prstGeom>
              <a:noFill/>
              <a:ln w="12700" cap="rnd">
                <a:solidFill>
                  <a:srgbClr val="000000"/>
                </a:solidFill>
                <a:miter lim="800000"/>
                <a:headEnd/>
                <a:tailEnd/>
              </a:ln>
            </p:spPr>
            <p:txBody>
              <a:bodyPr/>
              <a:lstStyle/>
              <a:p>
                <a:endParaRPr lang="en-US" dirty="0"/>
              </a:p>
            </p:txBody>
          </p:sp>
        </p:grpSp>
        <p:grpSp>
          <p:nvGrpSpPr>
            <p:cNvPr id="978955" name="Group 11"/>
            <p:cNvGrpSpPr>
              <a:grpSpLocks/>
            </p:cNvGrpSpPr>
            <p:nvPr/>
          </p:nvGrpSpPr>
          <p:grpSpPr bwMode="auto">
            <a:xfrm>
              <a:off x="7179205" y="4802188"/>
              <a:ext cx="510778" cy="276225"/>
              <a:chOff x="3534" y="1689"/>
              <a:chExt cx="297" cy="174"/>
            </a:xfrm>
          </p:grpSpPr>
          <p:sp>
            <p:nvSpPr>
              <p:cNvPr id="978956" name="Rectangle 12"/>
              <p:cNvSpPr>
                <a:spLocks noChangeArrowheads="1"/>
              </p:cNvSpPr>
              <p:nvPr/>
            </p:nvSpPr>
            <p:spPr bwMode="auto">
              <a:xfrm>
                <a:off x="3534" y="1689"/>
                <a:ext cx="297" cy="174"/>
              </a:xfrm>
              <a:prstGeom prst="rect">
                <a:avLst/>
              </a:prstGeom>
              <a:solidFill>
                <a:srgbClr val="BBE0E3"/>
              </a:solidFill>
              <a:ln w="9525">
                <a:noFill/>
                <a:miter lim="800000"/>
                <a:headEnd/>
                <a:tailEnd/>
              </a:ln>
            </p:spPr>
            <p:txBody>
              <a:bodyPr/>
              <a:lstStyle/>
              <a:p>
                <a:endParaRPr lang="en-US" dirty="0"/>
              </a:p>
            </p:txBody>
          </p:sp>
          <p:sp>
            <p:nvSpPr>
              <p:cNvPr id="978957" name="Rectangle 13"/>
              <p:cNvSpPr>
                <a:spLocks noChangeArrowheads="1"/>
              </p:cNvSpPr>
              <p:nvPr/>
            </p:nvSpPr>
            <p:spPr bwMode="auto">
              <a:xfrm>
                <a:off x="3534" y="1689"/>
                <a:ext cx="297" cy="174"/>
              </a:xfrm>
              <a:prstGeom prst="rect">
                <a:avLst/>
              </a:prstGeom>
              <a:noFill/>
              <a:ln w="12700" cap="rnd">
                <a:solidFill>
                  <a:srgbClr val="000000"/>
                </a:solidFill>
                <a:miter lim="800000"/>
                <a:headEnd/>
                <a:tailEnd/>
              </a:ln>
            </p:spPr>
            <p:txBody>
              <a:bodyPr/>
              <a:lstStyle/>
              <a:p>
                <a:endParaRPr lang="en-US" dirty="0"/>
              </a:p>
            </p:txBody>
          </p:sp>
        </p:grpSp>
        <p:grpSp>
          <p:nvGrpSpPr>
            <p:cNvPr id="978958" name="Group 14"/>
            <p:cNvGrpSpPr>
              <a:grpSpLocks/>
            </p:cNvGrpSpPr>
            <p:nvPr/>
          </p:nvGrpSpPr>
          <p:grpSpPr bwMode="auto">
            <a:xfrm>
              <a:off x="7985787" y="4802188"/>
              <a:ext cx="512498" cy="276225"/>
              <a:chOff x="4003" y="1689"/>
              <a:chExt cx="298" cy="174"/>
            </a:xfrm>
          </p:grpSpPr>
          <p:sp>
            <p:nvSpPr>
              <p:cNvPr id="978959" name="Rectangle 15"/>
              <p:cNvSpPr>
                <a:spLocks noChangeArrowheads="1"/>
              </p:cNvSpPr>
              <p:nvPr/>
            </p:nvSpPr>
            <p:spPr bwMode="auto">
              <a:xfrm>
                <a:off x="4003" y="1689"/>
                <a:ext cx="298" cy="174"/>
              </a:xfrm>
              <a:prstGeom prst="rect">
                <a:avLst/>
              </a:prstGeom>
              <a:solidFill>
                <a:srgbClr val="BBE0E3"/>
              </a:solidFill>
              <a:ln w="9525">
                <a:noFill/>
                <a:miter lim="800000"/>
                <a:headEnd/>
                <a:tailEnd/>
              </a:ln>
            </p:spPr>
            <p:txBody>
              <a:bodyPr/>
              <a:lstStyle/>
              <a:p>
                <a:endParaRPr lang="en-US" dirty="0"/>
              </a:p>
            </p:txBody>
          </p:sp>
          <p:sp>
            <p:nvSpPr>
              <p:cNvPr id="978960" name="Rectangle 16"/>
              <p:cNvSpPr>
                <a:spLocks noChangeArrowheads="1"/>
              </p:cNvSpPr>
              <p:nvPr/>
            </p:nvSpPr>
            <p:spPr bwMode="auto">
              <a:xfrm>
                <a:off x="4003" y="1689"/>
                <a:ext cx="298" cy="174"/>
              </a:xfrm>
              <a:prstGeom prst="rect">
                <a:avLst/>
              </a:prstGeom>
              <a:noFill/>
              <a:ln w="12700" cap="rnd">
                <a:solidFill>
                  <a:srgbClr val="000000"/>
                </a:solidFill>
                <a:miter lim="800000"/>
                <a:headEnd/>
                <a:tailEnd/>
              </a:ln>
            </p:spPr>
            <p:txBody>
              <a:bodyPr/>
              <a:lstStyle/>
              <a:p>
                <a:endParaRPr lang="en-US" dirty="0"/>
              </a:p>
            </p:txBody>
          </p:sp>
        </p:grpSp>
        <p:grpSp>
          <p:nvGrpSpPr>
            <p:cNvPr id="978961" name="Group 17"/>
            <p:cNvGrpSpPr>
              <a:grpSpLocks/>
            </p:cNvGrpSpPr>
            <p:nvPr/>
          </p:nvGrpSpPr>
          <p:grpSpPr bwMode="auto">
            <a:xfrm>
              <a:off x="5622793" y="4151313"/>
              <a:ext cx="510778" cy="276225"/>
              <a:chOff x="2629" y="1279"/>
              <a:chExt cx="297" cy="174"/>
            </a:xfrm>
          </p:grpSpPr>
          <p:sp>
            <p:nvSpPr>
              <p:cNvPr id="978962" name="Rectangle 18"/>
              <p:cNvSpPr>
                <a:spLocks noChangeArrowheads="1"/>
              </p:cNvSpPr>
              <p:nvPr/>
            </p:nvSpPr>
            <p:spPr bwMode="auto">
              <a:xfrm>
                <a:off x="2629" y="1279"/>
                <a:ext cx="297" cy="174"/>
              </a:xfrm>
              <a:prstGeom prst="rect">
                <a:avLst/>
              </a:prstGeom>
              <a:solidFill>
                <a:srgbClr val="BBE0E3"/>
              </a:solidFill>
              <a:ln w="9525">
                <a:noFill/>
                <a:miter lim="800000"/>
                <a:headEnd/>
                <a:tailEnd/>
              </a:ln>
            </p:spPr>
            <p:txBody>
              <a:bodyPr/>
              <a:lstStyle/>
              <a:p>
                <a:endParaRPr lang="en-US" dirty="0"/>
              </a:p>
            </p:txBody>
          </p:sp>
          <p:sp>
            <p:nvSpPr>
              <p:cNvPr id="978963" name="Rectangle 19"/>
              <p:cNvSpPr>
                <a:spLocks noChangeArrowheads="1"/>
              </p:cNvSpPr>
              <p:nvPr/>
            </p:nvSpPr>
            <p:spPr bwMode="auto">
              <a:xfrm>
                <a:off x="2629" y="1279"/>
                <a:ext cx="297" cy="174"/>
              </a:xfrm>
              <a:prstGeom prst="rect">
                <a:avLst/>
              </a:prstGeom>
              <a:noFill/>
              <a:ln w="12700" cap="rnd">
                <a:solidFill>
                  <a:srgbClr val="000000"/>
                </a:solidFill>
                <a:miter lim="800000"/>
                <a:headEnd/>
                <a:tailEnd/>
              </a:ln>
            </p:spPr>
            <p:txBody>
              <a:bodyPr/>
              <a:lstStyle/>
              <a:p>
                <a:endParaRPr lang="en-US" dirty="0"/>
              </a:p>
            </p:txBody>
          </p:sp>
        </p:grpSp>
        <p:grpSp>
          <p:nvGrpSpPr>
            <p:cNvPr id="978964" name="Group 20"/>
            <p:cNvGrpSpPr>
              <a:grpSpLocks/>
            </p:cNvGrpSpPr>
            <p:nvPr/>
          </p:nvGrpSpPr>
          <p:grpSpPr bwMode="auto">
            <a:xfrm>
              <a:off x="7559279" y="4149725"/>
              <a:ext cx="510778" cy="274638"/>
              <a:chOff x="3755" y="1278"/>
              <a:chExt cx="297" cy="173"/>
            </a:xfrm>
          </p:grpSpPr>
          <p:sp>
            <p:nvSpPr>
              <p:cNvPr id="978965" name="Rectangle 21"/>
              <p:cNvSpPr>
                <a:spLocks noChangeArrowheads="1"/>
              </p:cNvSpPr>
              <p:nvPr/>
            </p:nvSpPr>
            <p:spPr bwMode="auto">
              <a:xfrm>
                <a:off x="3755" y="1278"/>
                <a:ext cx="297" cy="173"/>
              </a:xfrm>
              <a:prstGeom prst="rect">
                <a:avLst/>
              </a:prstGeom>
              <a:solidFill>
                <a:srgbClr val="BBE0E3"/>
              </a:solidFill>
              <a:ln w="9525">
                <a:noFill/>
                <a:miter lim="800000"/>
                <a:headEnd/>
                <a:tailEnd/>
              </a:ln>
            </p:spPr>
            <p:txBody>
              <a:bodyPr/>
              <a:lstStyle/>
              <a:p>
                <a:endParaRPr lang="en-US" dirty="0"/>
              </a:p>
            </p:txBody>
          </p:sp>
          <p:sp>
            <p:nvSpPr>
              <p:cNvPr id="978966" name="Rectangle 22"/>
              <p:cNvSpPr>
                <a:spLocks noChangeArrowheads="1"/>
              </p:cNvSpPr>
              <p:nvPr/>
            </p:nvSpPr>
            <p:spPr bwMode="auto">
              <a:xfrm>
                <a:off x="3755" y="1278"/>
                <a:ext cx="297" cy="173"/>
              </a:xfrm>
              <a:prstGeom prst="rect">
                <a:avLst/>
              </a:prstGeom>
              <a:noFill/>
              <a:ln w="12700" cap="rnd">
                <a:solidFill>
                  <a:srgbClr val="000000"/>
                </a:solidFill>
                <a:miter lim="800000"/>
                <a:headEnd/>
                <a:tailEnd/>
              </a:ln>
            </p:spPr>
            <p:txBody>
              <a:bodyPr/>
              <a:lstStyle/>
              <a:p>
                <a:endParaRPr lang="en-US" dirty="0"/>
              </a:p>
            </p:txBody>
          </p:sp>
        </p:grpSp>
        <p:grpSp>
          <p:nvGrpSpPr>
            <p:cNvPr id="978967" name="Group 23"/>
            <p:cNvGrpSpPr>
              <a:grpSpLocks/>
            </p:cNvGrpSpPr>
            <p:nvPr/>
          </p:nvGrpSpPr>
          <p:grpSpPr bwMode="auto">
            <a:xfrm>
              <a:off x="6582437" y="3648075"/>
              <a:ext cx="512498" cy="274638"/>
              <a:chOff x="3187" y="962"/>
              <a:chExt cx="298" cy="173"/>
            </a:xfrm>
          </p:grpSpPr>
          <p:sp>
            <p:nvSpPr>
              <p:cNvPr id="978968" name="Rectangle 24"/>
              <p:cNvSpPr>
                <a:spLocks noChangeArrowheads="1"/>
              </p:cNvSpPr>
              <p:nvPr/>
            </p:nvSpPr>
            <p:spPr bwMode="auto">
              <a:xfrm>
                <a:off x="3187" y="962"/>
                <a:ext cx="298" cy="173"/>
              </a:xfrm>
              <a:prstGeom prst="rect">
                <a:avLst/>
              </a:prstGeom>
              <a:solidFill>
                <a:srgbClr val="BBE0E3"/>
              </a:solidFill>
              <a:ln w="9525">
                <a:noFill/>
                <a:miter lim="800000"/>
                <a:headEnd/>
                <a:tailEnd/>
              </a:ln>
            </p:spPr>
            <p:txBody>
              <a:bodyPr/>
              <a:lstStyle/>
              <a:p>
                <a:endParaRPr lang="en-US" dirty="0"/>
              </a:p>
            </p:txBody>
          </p:sp>
          <p:sp>
            <p:nvSpPr>
              <p:cNvPr id="978969" name="Rectangle 25"/>
              <p:cNvSpPr>
                <a:spLocks noChangeArrowheads="1"/>
              </p:cNvSpPr>
              <p:nvPr/>
            </p:nvSpPr>
            <p:spPr bwMode="auto">
              <a:xfrm>
                <a:off x="3187" y="962"/>
                <a:ext cx="298" cy="173"/>
              </a:xfrm>
              <a:prstGeom prst="rect">
                <a:avLst/>
              </a:prstGeom>
              <a:noFill/>
              <a:ln w="12700" cap="rnd">
                <a:solidFill>
                  <a:srgbClr val="000000"/>
                </a:solidFill>
                <a:miter lim="800000"/>
                <a:headEnd/>
                <a:tailEnd/>
              </a:ln>
            </p:spPr>
            <p:txBody>
              <a:bodyPr/>
              <a:lstStyle/>
              <a:p>
                <a:endParaRPr lang="en-US" dirty="0"/>
              </a:p>
            </p:txBody>
          </p:sp>
        </p:grpSp>
        <p:sp>
          <p:nvSpPr>
            <p:cNvPr id="978970" name="Freeform 26"/>
            <p:cNvSpPr>
              <a:spLocks/>
            </p:cNvSpPr>
            <p:nvPr/>
          </p:nvSpPr>
          <p:spPr bwMode="auto">
            <a:xfrm>
              <a:off x="5879042" y="3922713"/>
              <a:ext cx="961364" cy="228600"/>
            </a:xfrm>
            <a:custGeom>
              <a:avLst/>
              <a:gdLst/>
              <a:ahLst/>
              <a:cxnLst>
                <a:cxn ang="0">
                  <a:pos x="559" y="0"/>
                </a:cxn>
                <a:cxn ang="0">
                  <a:pos x="559" y="72"/>
                </a:cxn>
                <a:cxn ang="0">
                  <a:pos x="0" y="72"/>
                </a:cxn>
                <a:cxn ang="0">
                  <a:pos x="0" y="144"/>
                </a:cxn>
              </a:cxnLst>
              <a:rect l="0" t="0" r="r" b="b"/>
              <a:pathLst>
                <a:path w="559" h="144">
                  <a:moveTo>
                    <a:pt x="559" y="0"/>
                  </a:moveTo>
                  <a:lnTo>
                    <a:pt x="559" y="72"/>
                  </a:lnTo>
                  <a:lnTo>
                    <a:pt x="0" y="72"/>
                  </a:lnTo>
                  <a:lnTo>
                    <a:pt x="0" y="144"/>
                  </a:lnTo>
                </a:path>
              </a:pathLst>
            </a:custGeom>
            <a:noFill/>
            <a:ln w="12700" cap="rnd">
              <a:solidFill>
                <a:srgbClr val="000000"/>
              </a:solidFill>
              <a:prstDash val="solid"/>
              <a:round/>
              <a:headEnd/>
              <a:tailEnd/>
            </a:ln>
          </p:spPr>
          <p:txBody>
            <a:bodyPr/>
            <a:lstStyle/>
            <a:p>
              <a:endParaRPr lang="en-US" dirty="0"/>
            </a:p>
          </p:txBody>
        </p:sp>
        <p:sp>
          <p:nvSpPr>
            <p:cNvPr id="978971" name="Freeform 27"/>
            <p:cNvSpPr>
              <a:spLocks/>
            </p:cNvSpPr>
            <p:nvPr/>
          </p:nvSpPr>
          <p:spPr bwMode="auto">
            <a:xfrm>
              <a:off x="6840406" y="3922713"/>
              <a:ext cx="973402" cy="227013"/>
            </a:xfrm>
            <a:custGeom>
              <a:avLst/>
              <a:gdLst/>
              <a:ahLst/>
              <a:cxnLst>
                <a:cxn ang="0">
                  <a:pos x="0" y="0"/>
                </a:cxn>
                <a:cxn ang="0">
                  <a:pos x="0" y="72"/>
                </a:cxn>
                <a:cxn ang="0">
                  <a:pos x="566" y="72"/>
                </a:cxn>
                <a:cxn ang="0">
                  <a:pos x="566" y="143"/>
                </a:cxn>
              </a:cxnLst>
              <a:rect l="0" t="0" r="r" b="b"/>
              <a:pathLst>
                <a:path w="566" h="143">
                  <a:moveTo>
                    <a:pt x="0" y="0"/>
                  </a:moveTo>
                  <a:lnTo>
                    <a:pt x="0" y="72"/>
                  </a:lnTo>
                  <a:lnTo>
                    <a:pt x="566" y="72"/>
                  </a:lnTo>
                  <a:lnTo>
                    <a:pt x="566" y="143"/>
                  </a:lnTo>
                </a:path>
              </a:pathLst>
            </a:custGeom>
            <a:noFill/>
            <a:ln w="12700" cap="rnd">
              <a:solidFill>
                <a:srgbClr val="000000"/>
              </a:solidFill>
              <a:prstDash val="solid"/>
              <a:round/>
              <a:headEnd/>
              <a:tailEnd/>
            </a:ln>
          </p:spPr>
          <p:txBody>
            <a:bodyPr/>
            <a:lstStyle/>
            <a:p>
              <a:endParaRPr lang="en-US" dirty="0"/>
            </a:p>
          </p:txBody>
        </p:sp>
        <p:sp>
          <p:nvSpPr>
            <p:cNvPr id="978972" name="Freeform 28"/>
            <p:cNvSpPr>
              <a:spLocks/>
            </p:cNvSpPr>
            <p:nvPr/>
          </p:nvSpPr>
          <p:spPr bwMode="auto">
            <a:xfrm>
              <a:off x="5311511" y="4427538"/>
              <a:ext cx="567531" cy="374650"/>
            </a:xfrm>
            <a:custGeom>
              <a:avLst/>
              <a:gdLst/>
              <a:ahLst/>
              <a:cxnLst>
                <a:cxn ang="0">
                  <a:pos x="330" y="0"/>
                </a:cxn>
                <a:cxn ang="0">
                  <a:pos x="330" y="118"/>
                </a:cxn>
                <a:cxn ang="0">
                  <a:pos x="0" y="118"/>
                </a:cxn>
                <a:cxn ang="0">
                  <a:pos x="0" y="236"/>
                </a:cxn>
              </a:cxnLst>
              <a:rect l="0" t="0" r="r" b="b"/>
              <a:pathLst>
                <a:path w="330" h="236">
                  <a:moveTo>
                    <a:pt x="330" y="0"/>
                  </a:moveTo>
                  <a:lnTo>
                    <a:pt x="330" y="118"/>
                  </a:lnTo>
                  <a:lnTo>
                    <a:pt x="0" y="118"/>
                  </a:lnTo>
                  <a:lnTo>
                    <a:pt x="0" y="236"/>
                  </a:lnTo>
                </a:path>
              </a:pathLst>
            </a:custGeom>
            <a:noFill/>
            <a:ln w="12700" cap="rnd">
              <a:solidFill>
                <a:srgbClr val="000000"/>
              </a:solidFill>
              <a:prstDash val="solid"/>
              <a:round/>
              <a:headEnd/>
              <a:tailEnd/>
            </a:ln>
          </p:spPr>
          <p:txBody>
            <a:bodyPr/>
            <a:lstStyle/>
            <a:p>
              <a:endParaRPr lang="en-US" dirty="0"/>
            </a:p>
          </p:txBody>
        </p:sp>
        <p:sp>
          <p:nvSpPr>
            <p:cNvPr id="978973" name="Freeform 29"/>
            <p:cNvSpPr>
              <a:spLocks/>
            </p:cNvSpPr>
            <p:nvPr/>
          </p:nvSpPr>
          <p:spPr bwMode="auto">
            <a:xfrm>
              <a:off x="5879042" y="4427538"/>
              <a:ext cx="392113" cy="374650"/>
            </a:xfrm>
            <a:custGeom>
              <a:avLst/>
              <a:gdLst/>
              <a:ahLst/>
              <a:cxnLst>
                <a:cxn ang="0">
                  <a:pos x="0" y="0"/>
                </a:cxn>
                <a:cxn ang="0">
                  <a:pos x="0" y="118"/>
                </a:cxn>
                <a:cxn ang="0">
                  <a:pos x="228" y="118"/>
                </a:cxn>
                <a:cxn ang="0">
                  <a:pos x="228" y="236"/>
                </a:cxn>
              </a:cxnLst>
              <a:rect l="0" t="0" r="r" b="b"/>
              <a:pathLst>
                <a:path w="228" h="236">
                  <a:moveTo>
                    <a:pt x="0" y="0"/>
                  </a:moveTo>
                  <a:lnTo>
                    <a:pt x="0" y="118"/>
                  </a:lnTo>
                  <a:lnTo>
                    <a:pt x="228" y="118"/>
                  </a:lnTo>
                  <a:lnTo>
                    <a:pt x="228" y="236"/>
                  </a:lnTo>
                </a:path>
              </a:pathLst>
            </a:custGeom>
            <a:noFill/>
            <a:ln w="12700" cap="rnd">
              <a:solidFill>
                <a:srgbClr val="000000"/>
              </a:solidFill>
              <a:prstDash val="solid"/>
              <a:round/>
              <a:headEnd/>
              <a:tailEnd/>
            </a:ln>
          </p:spPr>
          <p:txBody>
            <a:bodyPr/>
            <a:lstStyle/>
            <a:p>
              <a:endParaRPr lang="en-US" dirty="0"/>
            </a:p>
          </p:txBody>
        </p:sp>
        <p:sp>
          <p:nvSpPr>
            <p:cNvPr id="978974" name="Freeform 30"/>
            <p:cNvSpPr>
              <a:spLocks/>
            </p:cNvSpPr>
            <p:nvPr/>
          </p:nvSpPr>
          <p:spPr bwMode="auto">
            <a:xfrm>
              <a:off x="7433734" y="4424363"/>
              <a:ext cx="380074" cy="377825"/>
            </a:xfrm>
            <a:custGeom>
              <a:avLst/>
              <a:gdLst/>
              <a:ahLst/>
              <a:cxnLst>
                <a:cxn ang="0">
                  <a:pos x="221" y="0"/>
                </a:cxn>
                <a:cxn ang="0">
                  <a:pos x="221" y="119"/>
                </a:cxn>
                <a:cxn ang="0">
                  <a:pos x="0" y="119"/>
                </a:cxn>
                <a:cxn ang="0">
                  <a:pos x="0" y="238"/>
                </a:cxn>
              </a:cxnLst>
              <a:rect l="0" t="0" r="r" b="b"/>
              <a:pathLst>
                <a:path w="221" h="238">
                  <a:moveTo>
                    <a:pt x="221" y="0"/>
                  </a:moveTo>
                  <a:lnTo>
                    <a:pt x="221" y="119"/>
                  </a:lnTo>
                  <a:lnTo>
                    <a:pt x="0" y="119"/>
                  </a:lnTo>
                  <a:lnTo>
                    <a:pt x="0" y="238"/>
                  </a:lnTo>
                </a:path>
              </a:pathLst>
            </a:custGeom>
            <a:noFill/>
            <a:ln w="12700" cap="rnd">
              <a:solidFill>
                <a:srgbClr val="000000"/>
              </a:solidFill>
              <a:prstDash val="solid"/>
              <a:round/>
              <a:headEnd/>
              <a:tailEnd/>
            </a:ln>
          </p:spPr>
          <p:txBody>
            <a:bodyPr/>
            <a:lstStyle/>
            <a:p>
              <a:endParaRPr lang="en-US" dirty="0"/>
            </a:p>
          </p:txBody>
        </p:sp>
        <p:sp>
          <p:nvSpPr>
            <p:cNvPr id="978975" name="Freeform 31"/>
            <p:cNvSpPr>
              <a:spLocks/>
            </p:cNvSpPr>
            <p:nvPr/>
          </p:nvSpPr>
          <p:spPr bwMode="auto">
            <a:xfrm>
              <a:off x="7813808" y="4424363"/>
              <a:ext cx="429948" cy="377825"/>
            </a:xfrm>
            <a:custGeom>
              <a:avLst/>
              <a:gdLst/>
              <a:ahLst/>
              <a:cxnLst>
                <a:cxn ang="0">
                  <a:pos x="0" y="0"/>
                </a:cxn>
                <a:cxn ang="0">
                  <a:pos x="0" y="119"/>
                </a:cxn>
                <a:cxn ang="0">
                  <a:pos x="250" y="119"/>
                </a:cxn>
                <a:cxn ang="0">
                  <a:pos x="250" y="238"/>
                </a:cxn>
              </a:cxnLst>
              <a:rect l="0" t="0" r="r" b="b"/>
              <a:pathLst>
                <a:path w="250" h="238">
                  <a:moveTo>
                    <a:pt x="0" y="0"/>
                  </a:moveTo>
                  <a:lnTo>
                    <a:pt x="0" y="119"/>
                  </a:lnTo>
                  <a:lnTo>
                    <a:pt x="250" y="119"/>
                  </a:lnTo>
                  <a:lnTo>
                    <a:pt x="250" y="238"/>
                  </a:lnTo>
                </a:path>
              </a:pathLst>
            </a:custGeom>
            <a:noFill/>
            <a:ln w="12700" cap="rnd">
              <a:solidFill>
                <a:srgbClr val="000000"/>
              </a:solidFill>
              <a:prstDash val="solid"/>
              <a:round/>
              <a:headEnd/>
              <a:tailEnd/>
            </a:ln>
          </p:spPr>
          <p:txBody>
            <a:bodyPr/>
            <a:lstStyle/>
            <a:p>
              <a:endParaRPr lang="en-US" dirty="0"/>
            </a:p>
          </p:txBody>
        </p:sp>
        <p:grpSp>
          <p:nvGrpSpPr>
            <p:cNvPr id="978976" name="Group 32"/>
            <p:cNvGrpSpPr>
              <a:grpSpLocks/>
            </p:cNvGrpSpPr>
            <p:nvPr/>
          </p:nvGrpSpPr>
          <p:grpSpPr bwMode="auto">
            <a:xfrm>
              <a:off x="5056982" y="4802188"/>
              <a:ext cx="510778" cy="454025"/>
              <a:chOff x="2300" y="1689"/>
              <a:chExt cx="297" cy="174"/>
            </a:xfrm>
          </p:grpSpPr>
          <p:sp>
            <p:nvSpPr>
              <p:cNvPr id="978977" name="Rectangle 33"/>
              <p:cNvSpPr>
                <a:spLocks noChangeArrowheads="1"/>
              </p:cNvSpPr>
              <p:nvPr/>
            </p:nvSpPr>
            <p:spPr bwMode="auto">
              <a:xfrm>
                <a:off x="2300" y="1689"/>
                <a:ext cx="297" cy="174"/>
              </a:xfrm>
              <a:prstGeom prst="rect">
                <a:avLst/>
              </a:prstGeom>
              <a:solidFill>
                <a:srgbClr val="0033CC"/>
              </a:solidFill>
              <a:ln w="9525">
                <a:noFill/>
                <a:miter lim="800000"/>
                <a:headEnd/>
                <a:tailEnd/>
              </a:ln>
            </p:spPr>
            <p:txBody>
              <a:bodyPr/>
              <a:lstStyle/>
              <a:p>
                <a:endParaRPr lang="en-US" dirty="0"/>
              </a:p>
            </p:txBody>
          </p:sp>
          <p:sp>
            <p:nvSpPr>
              <p:cNvPr id="978978" name="Rectangle 34"/>
              <p:cNvSpPr>
                <a:spLocks noChangeArrowheads="1"/>
              </p:cNvSpPr>
              <p:nvPr/>
            </p:nvSpPr>
            <p:spPr bwMode="auto">
              <a:xfrm>
                <a:off x="2300" y="1689"/>
                <a:ext cx="297" cy="17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dirty="0"/>
              </a:p>
            </p:txBody>
          </p:sp>
        </p:grpSp>
        <p:grpSp>
          <p:nvGrpSpPr>
            <p:cNvPr id="978979" name="Group 35"/>
            <p:cNvGrpSpPr>
              <a:grpSpLocks/>
            </p:cNvGrpSpPr>
            <p:nvPr/>
          </p:nvGrpSpPr>
          <p:grpSpPr bwMode="auto">
            <a:xfrm>
              <a:off x="6016626" y="4802188"/>
              <a:ext cx="512498" cy="441325"/>
              <a:chOff x="2858" y="1689"/>
              <a:chExt cx="298" cy="174"/>
            </a:xfrm>
          </p:grpSpPr>
          <p:sp>
            <p:nvSpPr>
              <p:cNvPr id="978980" name="Rectangle 36"/>
              <p:cNvSpPr>
                <a:spLocks noChangeArrowheads="1"/>
              </p:cNvSpPr>
              <p:nvPr/>
            </p:nvSpPr>
            <p:spPr bwMode="auto">
              <a:xfrm>
                <a:off x="2858" y="1689"/>
                <a:ext cx="298" cy="174"/>
              </a:xfrm>
              <a:prstGeom prst="rect">
                <a:avLst/>
              </a:prstGeom>
              <a:solidFill>
                <a:srgbClr val="0033CC"/>
              </a:solidFill>
              <a:ln w="9525">
                <a:noFill/>
                <a:miter lim="800000"/>
                <a:headEnd/>
                <a:tailEnd/>
              </a:ln>
            </p:spPr>
            <p:txBody>
              <a:bodyPr/>
              <a:lstStyle/>
              <a:p>
                <a:endParaRPr lang="en-US" dirty="0"/>
              </a:p>
            </p:txBody>
          </p:sp>
          <p:sp>
            <p:nvSpPr>
              <p:cNvPr id="978981" name="Rectangle 37"/>
              <p:cNvSpPr>
                <a:spLocks noChangeArrowheads="1"/>
              </p:cNvSpPr>
              <p:nvPr/>
            </p:nvSpPr>
            <p:spPr bwMode="auto">
              <a:xfrm>
                <a:off x="2858" y="1689"/>
                <a:ext cx="298" cy="17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dirty="0"/>
              </a:p>
            </p:txBody>
          </p:sp>
        </p:grpSp>
        <p:grpSp>
          <p:nvGrpSpPr>
            <p:cNvPr id="978982" name="Group 38"/>
            <p:cNvGrpSpPr>
              <a:grpSpLocks/>
            </p:cNvGrpSpPr>
            <p:nvPr/>
          </p:nvGrpSpPr>
          <p:grpSpPr bwMode="auto">
            <a:xfrm>
              <a:off x="7110413" y="4802188"/>
              <a:ext cx="579570" cy="441325"/>
              <a:chOff x="3534" y="1689"/>
              <a:chExt cx="297" cy="174"/>
            </a:xfrm>
          </p:grpSpPr>
          <p:sp>
            <p:nvSpPr>
              <p:cNvPr id="978983" name="Rectangle 39"/>
              <p:cNvSpPr>
                <a:spLocks noChangeArrowheads="1"/>
              </p:cNvSpPr>
              <p:nvPr/>
            </p:nvSpPr>
            <p:spPr bwMode="auto">
              <a:xfrm>
                <a:off x="3534" y="1689"/>
                <a:ext cx="297" cy="174"/>
              </a:xfrm>
              <a:prstGeom prst="rect">
                <a:avLst/>
              </a:prstGeom>
              <a:solidFill>
                <a:srgbClr val="FFFF99"/>
              </a:solidFill>
              <a:ln w="9525">
                <a:noFill/>
                <a:miter lim="800000"/>
                <a:headEnd/>
                <a:tailEnd/>
              </a:ln>
            </p:spPr>
            <p:txBody>
              <a:bodyPr/>
              <a:lstStyle/>
              <a:p>
                <a:endParaRPr lang="en-US" dirty="0"/>
              </a:p>
            </p:txBody>
          </p:sp>
          <p:sp>
            <p:nvSpPr>
              <p:cNvPr id="978984" name="Rectangle 40"/>
              <p:cNvSpPr>
                <a:spLocks noChangeArrowheads="1"/>
              </p:cNvSpPr>
              <p:nvPr/>
            </p:nvSpPr>
            <p:spPr bwMode="auto">
              <a:xfrm>
                <a:off x="3534" y="1689"/>
                <a:ext cx="297" cy="174"/>
              </a:xfrm>
              <a:prstGeom prst="rect">
                <a:avLst/>
              </a:prstGeom>
              <a:solidFill>
                <a:srgbClr val="FFFF99"/>
              </a:solidFill>
              <a:ln w="12700" cap="rnd">
                <a:solidFill>
                  <a:srgbClr val="000000"/>
                </a:solidFill>
                <a:miter lim="800000"/>
                <a:headEnd/>
                <a:tailEnd/>
              </a:ln>
            </p:spPr>
            <p:txBody>
              <a:bodyPr/>
              <a:lstStyle/>
              <a:p>
                <a:endParaRPr lang="en-US" dirty="0"/>
              </a:p>
            </p:txBody>
          </p:sp>
        </p:grpSp>
        <p:grpSp>
          <p:nvGrpSpPr>
            <p:cNvPr id="978985" name="Group 41"/>
            <p:cNvGrpSpPr>
              <a:grpSpLocks/>
            </p:cNvGrpSpPr>
            <p:nvPr/>
          </p:nvGrpSpPr>
          <p:grpSpPr bwMode="auto">
            <a:xfrm>
              <a:off x="7958270" y="4802188"/>
              <a:ext cx="567531" cy="466725"/>
              <a:chOff x="4003" y="1689"/>
              <a:chExt cx="298" cy="174"/>
            </a:xfrm>
          </p:grpSpPr>
          <p:sp>
            <p:nvSpPr>
              <p:cNvPr id="978986" name="Rectangle 42"/>
              <p:cNvSpPr>
                <a:spLocks noChangeArrowheads="1"/>
              </p:cNvSpPr>
              <p:nvPr/>
            </p:nvSpPr>
            <p:spPr bwMode="auto">
              <a:xfrm>
                <a:off x="4003" y="1689"/>
                <a:ext cx="298" cy="174"/>
              </a:xfrm>
              <a:prstGeom prst="rect">
                <a:avLst/>
              </a:prstGeom>
              <a:solidFill>
                <a:srgbClr val="01FFC9"/>
              </a:solidFill>
              <a:ln w="9525">
                <a:noFill/>
                <a:miter lim="800000"/>
                <a:headEnd/>
                <a:tailEnd/>
              </a:ln>
            </p:spPr>
            <p:txBody>
              <a:bodyPr/>
              <a:lstStyle/>
              <a:p>
                <a:endParaRPr lang="en-US" dirty="0"/>
              </a:p>
            </p:txBody>
          </p:sp>
          <p:sp>
            <p:nvSpPr>
              <p:cNvPr id="978987" name="Rectangle 43"/>
              <p:cNvSpPr>
                <a:spLocks noChangeArrowheads="1"/>
              </p:cNvSpPr>
              <p:nvPr/>
            </p:nvSpPr>
            <p:spPr bwMode="auto">
              <a:xfrm>
                <a:off x="4003" y="1689"/>
                <a:ext cx="298" cy="174"/>
              </a:xfrm>
              <a:prstGeom prst="rect">
                <a:avLst/>
              </a:prstGeom>
              <a:solidFill>
                <a:srgbClr val="01FFC9"/>
              </a:solidFill>
              <a:ln w="12700" cap="rnd">
                <a:solidFill>
                  <a:srgbClr val="000000"/>
                </a:solidFill>
                <a:miter lim="800000"/>
                <a:headEnd/>
                <a:tailEnd/>
              </a:ln>
            </p:spPr>
            <p:txBody>
              <a:bodyPr/>
              <a:lstStyle/>
              <a:p>
                <a:endParaRPr lang="en-US" dirty="0"/>
              </a:p>
            </p:txBody>
          </p:sp>
        </p:grpSp>
        <p:grpSp>
          <p:nvGrpSpPr>
            <p:cNvPr id="978988" name="Group 44"/>
            <p:cNvGrpSpPr>
              <a:grpSpLocks/>
            </p:cNvGrpSpPr>
            <p:nvPr/>
          </p:nvGrpSpPr>
          <p:grpSpPr bwMode="auto">
            <a:xfrm>
              <a:off x="5622793" y="4151313"/>
              <a:ext cx="510778" cy="276225"/>
              <a:chOff x="2629" y="1279"/>
              <a:chExt cx="297" cy="174"/>
            </a:xfrm>
          </p:grpSpPr>
          <p:sp>
            <p:nvSpPr>
              <p:cNvPr id="978989" name="Rectangle 45"/>
              <p:cNvSpPr>
                <a:spLocks noChangeArrowheads="1"/>
              </p:cNvSpPr>
              <p:nvPr/>
            </p:nvSpPr>
            <p:spPr bwMode="auto">
              <a:xfrm>
                <a:off x="2629" y="1279"/>
                <a:ext cx="297" cy="174"/>
              </a:xfrm>
              <a:prstGeom prst="rect">
                <a:avLst/>
              </a:prstGeom>
              <a:solidFill>
                <a:srgbClr val="0033CC"/>
              </a:solidFill>
              <a:ln w="9525">
                <a:noFill/>
                <a:miter lim="800000"/>
                <a:headEnd/>
                <a:tailEnd/>
              </a:ln>
            </p:spPr>
            <p:txBody>
              <a:bodyPr/>
              <a:lstStyle/>
              <a:p>
                <a:endParaRPr lang="en-US" dirty="0"/>
              </a:p>
            </p:txBody>
          </p:sp>
          <p:sp>
            <p:nvSpPr>
              <p:cNvPr id="978990" name="Rectangle 46"/>
              <p:cNvSpPr>
                <a:spLocks noChangeArrowheads="1"/>
              </p:cNvSpPr>
              <p:nvPr/>
            </p:nvSpPr>
            <p:spPr bwMode="auto">
              <a:xfrm>
                <a:off x="2629" y="1279"/>
                <a:ext cx="297" cy="17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dirty="0"/>
              </a:p>
            </p:txBody>
          </p:sp>
        </p:grpSp>
        <p:grpSp>
          <p:nvGrpSpPr>
            <p:cNvPr id="978991" name="Group 47"/>
            <p:cNvGrpSpPr>
              <a:grpSpLocks/>
            </p:cNvGrpSpPr>
            <p:nvPr/>
          </p:nvGrpSpPr>
          <p:grpSpPr bwMode="auto">
            <a:xfrm>
              <a:off x="7559279" y="4149725"/>
              <a:ext cx="510778" cy="274638"/>
              <a:chOff x="3755" y="1278"/>
              <a:chExt cx="297" cy="173"/>
            </a:xfrm>
          </p:grpSpPr>
          <p:sp>
            <p:nvSpPr>
              <p:cNvPr id="978992" name="Rectangle 48"/>
              <p:cNvSpPr>
                <a:spLocks noChangeArrowheads="1"/>
              </p:cNvSpPr>
              <p:nvPr/>
            </p:nvSpPr>
            <p:spPr bwMode="auto">
              <a:xfrm>
                <a:off x="3755" y="1278"/>
                <a:ext cx="297" cy="17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endParaRPr lang="en-US" dirty="0"/>
              </a:p>
            </p:txBody>
          </p:sp>
          <p:sp>
            <p:nvSpPr>
              <p:cNvPr id="978993" name="Rectangle 49"/>
              <p:cNvSpPr>
                <a:spLocks noChangeArrowheads="1"/>
              </p:cNvSpPr>
              <p:nvPr/>
            </p:nvSpPr>
            <p:spPr bwMode="auto">
              <a:xfrm>
                <a:off x="3755" y="1278"/>
                <a:ext cx="297" cy="173"/>
              </a:xfrm>
              <a:prstGeom prst="rect">
                <a:avLst/>
              </a:prstGeom>
              <a:noFill/>
              <a:ln w="12700" cap="rnd">
                <a:solidFill>
                  <a:srgbClr val="000000"/>
                </a:solidFill>
                <a:miter lim="800000"/>
                <a:headEnd/>
                <a:tailEnd/>
              </a:ln>
            </p:spPr>
            <p:txBody>
              <a:bodyPr/>
              <a:lstStyle/>
              <a:p>
                <a:endParaRPr lang="en-US" dirty="0"/>
              </a:p>
            </p:txBody>
          </p:sp>
        </p:grpSp>
        <p:grpSp>
          <p:nvGrpSpPr>
            <p:cNvPr id="978994" name="Group 50"/>
            <p:cNvGrpSpPr>
              <a:grpSpLocks/>
            </p:cNvGrpSpPr>
            <p:nvPr/>
          </p:nvGrpSpPr>
          <p:grpSpPr bwMode="auto">
            <a:xfrm>
              <a:off x="6582437" y="3648075"/>
              <a:ext cx="512498" cy="274638"/>
              <a:chOff x="3187" y="962"/>
              <a:chExt cx="298" cy="173"/>
            </a:xfrm>
          </p:grpSpPr>
          <p:sp>
            <p:nvSpPr>
              <p:cNvPr id="978995" name="Rectangle 51"/>
              <p:cNvSpPr>
                <a:spLocks noChangeArrowheads="1"/>
              </p:cNvSpPr>
              <p:nvPr/>
            </p:nvSpPr>
            <p:spPr bwMode="auto">
              <a:xfrm>
                <a:off x="3187" y="962"/>
                <a:ext cx="298" cy="17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endParaRPr lang="en-US" dirty="0"/>
              </a:p>
            </p:txBody>
          </p:sp>
          <p:sp>
            <p:nvSpPr>
              <p:cNvPr id="978996" name="Rectangle 52"/>
              <p:cNvSpPr>
                <a:spLocks noChangeArrowheads="1"/>
              </p:cNvSpPr>
              <p:nvPr/>
            </p:nvSpPr>
            <p:spPr bwMode="auto">
              <a:xfrm>
                <a:off x="3187" y="962"/>
                <a:ext cx="298" cy="173"/>
              </a:xfrm>
              <a:prstGeom prst="rect">
                <a:avLst/>
              </a:prstGeom>
              <a:noFill/>
              <a:ln w="12700" cap="rnd">
                <a:solidFill>
                  <a:srgbClr val="000000"/>
                </a:solidFill>
                <a:miter lim="800000"/>
                <a:headEnd/>
                <a:tailEnd/>
              </a:ln>
            </p:spPr>
            <p:txBody>
              <a:bodyPr/>
              <a:lstStyle/>
              <a:p>
                <a:endParaRPr lang="en-US" dirty="0"/>
              </a:p>
            </p:txBody>
          </p:sp>
        </p:grpSp>
        <p:sp>
          <p:nvSpPr>
            <p:cNvPr id="978997" name="Freeform 53"/>
            <p:cNvSpPr>
              <a:spLocks/>
            </p:cNvSpPr>
            <p:nvPr/>
          </p:nvSpPr>
          <p:spPr bwMode="auto">
            <a:xfrm>
              <a:off x="5879042" y="3922713"/>
              <a:ext cx="961364" cy="228600"/>
            </a:xfrm>
            <a:custGeom>
              <a:avLst/>
              <a:gdLst/>
              <a:ahLst/>
              <a:cxnLst>
                <a:cxn ang="0">
                  <a:pos x="559" y="0"/>
                </a:cxn>
                <a:cxn ang="0">
                  <a:pos x="559" y="72"/>
                </a:cxn>
                <a:cxn ang="0">
                  <a:pos x="0" y="72"/>
                </a:cxn>
                <a:cxn ang="0">
                  <a:pos x="0" y="144"/>
                </a:cxn>
              </a:cxnLst>
              <a:rect l="0" t="0" r="r" b="b"/>
              <a:pathLst>
                <a:path w="559" h="144">
                  <a:moveTo>
                    <a:pt x="559" y="0"/>
                  </a:moveTo>
                  <a:lnTo>
                    <a:pt x="559" y="72"/>
                  </a:lnTo>
                  <a:lnTo>
                    <a:pt x="0" y="72"/>
                  </a:lnTo>
                  <a:lnTo>
                    <a:pt x="0" y="144"/>
                  </a:lnTo>
                </a:path>
              </a:pathLst>
            </a:custGeom>
            <a:noFill/>
            <a:ln w="12700" cap="rnd">
              <a:solidFill>
                <a:srgbClr val="000000"/>
              </a:solidFill>
              <a:prstDash val="solid"/>
              <a:round/>
              <a:headEnd/>
              <a:tailEnd/>
            </a:ln>
          </p:spPr>
          <p:txBody>
            <a:bodyPr/>
            <a:lstStyle/>
            <a:p>
              <a:endParaRPr lang="en-US" dirty="0"/>
            </a:p>
          </p:txBody>
        </p:sp>
        <p:sp>
          <p:nvSpPr>
            <p:cNvPr id="978998" name="Freeform 54"/>
            <p:cNvSpPr>
              <a:spLocks/>
            </p:cNvSpPr>
            <p:nvPr/>
          </p:nvSpPr>
          <p:spPr bwMode="auto">
            <a:xfrm>
              <a:off x="6840406" y="3922713"/>
              <a:ext cx="973402" cy="227013"/>
            </a:xfrm>
            <a:custGeom>
              <a:avLst/>
              <a:gdLst/>
              <a:ahLst/>
              <a:cxnLst>
                <a:cxn ang="0">
                  <a:pos x="0" y="0"/>
                </a:cxn>
                <a:cxn ang="0">
                  <a:pos x="0" y="72"/>
                </a:cxn>
                <a:cxn ang="0">
                  <a:pos x="566" y="72"/>
                </a:cxn>
                <a:cxn ang="0">
                  <a:pos x="566" y="143"/>
                </a:cxn>
              </a:cxnLst>
              <a:rect l="0" t="0" r="r" b="b"/>
              <a:pathLst>
                <a:path w="566" h="143">
                  <a:moveTo>
                    <a:pt x="0" y="0"/>
                  </a:moveTo>
                  <a:lnTo>
                    <a:pt x="0" y="72"/>
                  </a:lnTo>
                  <a:lnTo>
                    <a:pt x="566" y="72"/>
                  </a:lnTo>
                  <a:lnTo>
                    <a:pt x="566" y="143"/>
                  </a:lnTo>
                </a:path>
              </a:pathLst>
            </a:custGeom>
            <a:noFill/>
            <a:ln w="12700" cap="rnd">
              <a:solidFill>
                <a:srgbClr val="000000"/>
              </a:solidFill>
              <a:prstDash val="solid"/>
              <a:round/>
              <a:headEnd/>
              <a:tailEnd/>
            </a:ln>
          </p:spPr>
          <p:txBody>
            <a:bodyPr/>
            <a:lstStyle/>
            <a:p>
              <a:endParaRPr lang="en-US" dirty="0"/>
            </a:p>
          </p:txBody>
        </p:sp>
        <p:sp>
          <p:nvSpPr>
            <p:cNvPr id="978999" name="Freeform 55"/>
            <p:cNvSpPr>
              <a:spLocks/>
            </p:cNvSpPr>
            <p:nvPr/>
          </p:nvSpPr>
          <p:spPr bwMode="auto">
            <a:xfrm>
              <a:off x="5311511" y="4427538"/>
              <a:ext cx="567531" cy="374650"/>
            </a:xfrm>
            <a:custGeom>
              <a:avLst/>
              <a:gdLst/>
              <a:ahLst/>
              <a:cxnLst>
                <a:cxn ang="0">
                  <a:pos x="330" y="0"/>
                </a:cxn>
                <a:cxn ang="0">
                  <a:pos x="330" y="118"/>
                </a:cxn>
                <a:cxn ang="0">
                  <a:pos x="0" y="118"/>
                </a:cxn>
                <a:cxn ang="0">
                  <a:pos x="0" y="236"/>
                </a:cxn>
              </a:cxnLst>
              <a:rect l="0" t="0" r="r" b="b"/>
              <a:pathLst>
                <a:path w="330" h="236">
                  <a:moveTo>
                    <a:pt x="330" y="0"/>
                  </a:moveTo>
                  <a:lnTo>
                    <a:pt x="330" y="118"/>
                  </a:lnTo>
                  <a:lnTo>
                    <a:pt x="0" y="118"/>
                  </a:lnTo>
                  <a:lnTo>
                    <a:pt x="0" y="236"/>
                  </a:lnTo>
                </a:path>
              </a:pathLst>
            </a:custGeom>
            <a:noFill/>
            <a:ln w="12700" cap="rnd">
              <a:solidFill>
                <a:srgbClr val="000000"/>
              </a:solidFill>
              <a:prstDash val="solid"/>
              <a:round/>
              <a:headEnd/>
              <a:tailEnd/>
            </a:ln>
          </p:spPr>
          <p:txBody>
            <a:bodyPr/>
            <a:lstStyle/>
            <a:p>
              <a:endParaRPr lang="en-US" dirty="0"/>
            </a:p>
          </p:txBody>
        </p:sp>
        <p:sp>
          <p:nvSpPr>
            <p:cNvPr id="979000" name="Freeform 56"/>
            <p:cNvSpPr>
              <a:spLocks/>
            </p:cNvSpPr>
            <p:nvPr/>
          </p:nvSpPr>
          <p:spPr bwMode="auto">
            <a:xfrm>
              <a:off x="5879042" y="4427538"/>
              <a:ext cx="392113" cy="374650"/>
            </a:xfrm>
            <a:custGeom>
              <a:avLst/>
              <a:gdLst/>
              <a:ahLst/>
              <a:cxnLst>
                <a:cxn ang="0">
                  <a:pos x="0" y="0"/>
                </a:cxn>
                <a:cxn ang="0">
                  <a:pos x="0" y="118"/>
                </a:cxn>
                <a:cxn ang="0">
                  <a:pos x="228" y="118"/>
                </a:cxn>
                <a:cxn ang="0">
                  <a:pos x="228" y="236"/>
                </a:cxn>
              </a:cxnLst>
              <a:rect l="0" t="0" r="r" b="b"/>
              <a:pathLst>
                <a:path w="228" h="236">
                  <a:moveTo>
                    <a:pt x="0" y="0"/>
                  </a:moveTo>
                  <a:lnTo>
                    <a:pt x="0" y="118"/>
                  </a:lnTo>
                  <a:lnTo>
                    <a:pt x="228" y="118"/>
                  </a:lnTo>
                  <a:lnTo>
                    <a:pt x="228" y="236"/>
                  </a:lnTo>
                </a:path>
              </a:pathLst>
            </a:custGeom>
            <a:noFill/>
            <a:ln w="12700" cap="rnd">
              <a:solidFill>
                <a:srgbClr val="000000"/>
              </a:solidFill>
              <a:prstDash val="solid"/>
              <a:round/>
              <a:headEnd/>
              <a:tailEnd/>
            </a:ln>
          </p:spPr>
          <p:txBody>
            <a:bodyPr/>
            <a:lstStyle/>
            <a:p>
              <a:endParaRPr lang="en-US" dirty="0"/>
            </a:p>
          </p:txBody>
        </p:sp>
        <p:sp>
          <p:nvSpPr>
            <p:cNvPr id="979001" name="Freeform 57"/>
            <p:cNvSpPr>
              <a:spLocks/>
            </p:cNvSpPr>
            <p:nvPr/>
          </p:nvSpPr>
          <p:spPr bwMode="auto">
            <a:xfrm>
              <a:off x="7433734" y="4424363"/>
              <a:ext cx="380074" cy="377825"/>
            </a:xfrm>
            <a:custGeom>
              <a:avLst/>
              <a:gdLst/>
              <a:ahLst/>
              <a:cxnLst>
                <a:cxn ang="0">
                  <a:pos x="221" y="0"/>
                </a:cxn>
                <a:cxn ang="0">
                  <a:pos x="221" y="119"/>
                </a:cxn>
                <a:cxn ang="0">
                  <a:pos x="0" y="119"/>
                </a:cxn>
                <a:cxn ang="0">
                  <a:pos x="0" y="238"/>
                </a:cxn>
              </a:cxnLst>
              <a:rect l="0" t="0" r="r" b="b"/>
              <a:pathLst>
                <a:path w="221" h="238">
                  <a:moveTo>
                    <a:pt x="221" y="0"/>
                  </a:moveTo>
                  <a:lnTo>
                    <a:pt x="221" y="119"/>
                  </a:lnTo>
                  <a:lnTo>
                    <a:pt x="0" y="119"/>
                  </a:lnTo>
                  <a:lnTo>
                    <a:pt x="0" y="238"/>
                  </a:lnTo>
                </a:path>
              </a:pathLst>
            </a:custGeom>
            <a:noFill/>
            <a:ln w="12700" cap="rnd">
              <a:solidFill>
                <a:srgbClr val="000000"/>
              </a:solidFill>
              <a:prstDash val="solid"/>
              <a:round/>
              <a:headEnd/>
              <a:tailEnd/>
            </a:ln>
          </p:spPr>
          <p:txBody>
            <a:bodyPr/>
            <a:lstStyle/>
            <a:p>
              <a:endParaRPr lang="en-US" dirty="0"/>
            </a:p>
          </p:txBody>
        </p:sp>
        <p:sp>
          <p:nvSpPr>
            <p:cNvPr id="979002" name="Freeform 58"/>
            <p:cNvSpPr>
              <a:spLocks/>
            </p:cNvSpPr>
            <p:nvPr/>
          </p:nvSpPr>
          <p:spPr bwMode="auto">
            <a:xfrm>
              <a:off x="7813808" y="4424363"/>
              <a:ext cx="429948" cy="377825"/>
            </a:xfrm>
            <a:custGeom>
              <a:avLst/>
              <a:gdLst/>
              <a:ahLst/>
              <a:cxnLst>
                <a:cxn ang="0">
                  <a:pos x="0" y="0"/>
                </a:cxn>
                <a:cxn ang="0">
                  <a:pos x="0" y="119"/>
                </a:cxn>
                <a:cxn ang="0">
                  <a:pos x="250" y="119"/>
                </a:cxn>
                <a:cxn ang="0">
                  <a:pos x="250" y="238"/>
                </a:cxn>
              </a:cxnLst>
              <a:rect l="0" t="0" r="r" b="b"/>
              <a:pathLst>
                <a:path w="250" h="238">
                  <a:moveTo>
                    <a:pt x="0" y="0"/>
                  </a:moveTo>
                  <a:lnTo>
                    <a:pt x="0" y="119"/>
                  </a:lnTo>
                  <a:lnTo>
                    <a:pt x="250" y="119"/>
                  </a:lnTo>
                  <a:lnTo>
                    <a:pt x="250" y="238"/>
                  </a:lnTo>
                </a:path>
              </a:pathLst>
            </a:custGeom>
            <a:noFill/>
            <a:ln w="12700" cap="rnd">
              <a:solidFill>
                <a:srgbClr val="000000"/>
              </a:solidFill>
              <a:prstDash val="solid"/>
              <a:round/>
              <a:headEnd/>
              <a:tailEnd/>
            </a:ln>
          </p:spPr>
          <p:txBody>
            <a:bodyPr/>
            <a:lstStyle/>
            <a:p>
              <a:endParaRPr lang="en-US" dirty="0"/>
            </a:p>
          </p:txBody>
        </p:sp>
        <p:sp>
          <p:nvSpPr>
            <p:cNvPr id="979003" name="Text Box 59"/>
            <p:cNvSpPr txBox="1">
              <a:spLocks noChangeArrowheads="1"/>
            </p:cNvSpPr>
            <p:nvPr/>
          </p:nvSpPr>
          <p:spPr bwMode="auto">
            <a:xfrm>
              <a:off x="8032221" y="3930650"/>
              <a:ext cx="638440" cy="461665"/>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Pipe</a:t>
              </a:r>
            </a:p>
            <a:p>
              <a:pPr algn="l" eaLnBrk="1" hangingPunct="1"/>
              <a:r>
                <a:rPr lang="en-GB" sz="1200" b="1" dirty="0"/>
                <a:t>Works</a:t>
              </a:r>
              <a:endParaRPr lang="en-US" sz="1200" b="1" dirty="0"/>
            </a:p>
          </p:txBody>
        </p:sp>
        <p:sp>
          <p:nvSpPr>
            <p:cNvPr id="979004" name="Text Box 60"/>
            <p:cNvSpPr txBox="1">
              <a:spLocks noChangeArrowheads="1"/>
            </p:cNvSpPr>
            <p:nvPr/>
          </p:nvSpPr>
          <p:spPr bwMode="auto">
            <a:xfrm>
              <a:off x="4757738" y="3894138"/>
              <a:ext cx="1016397" cy="457200"/>
            </a:xfrm>
            <a:prstGeom prst="rect">
              <a:avLst/>
            </a:prstGeom>
            <a:noFill/>
            <a:ln w="12700" cap="sq">
              <a:noFill/>
              <a:miter lim="800000"/>
              <a:headEnd type="none" w="sm" len="sm"/>
              <a:tailEnd type="none" w="sm" len="sm"/>
            </a:ln>
            <a:effectLst/>
          </p:spPr>
          <p:txBody>
            <a:bodyPr>
              <a:spAutoFit/>
            </a:bodyPr>
            <a:lstStyle/>
            <a:p>
              <a:pPr algn="l" eaLnBrk="1" hangingPunct="1"/>
              <a:r>
                <a:rPr lang="en-GB" sz="1200" b="1" dirty="0"/>
                <a:t>Ground Works</a:t>
              </a:r>
              <a:endParaRPr lang="en-US" sz="1200" b="1" dirty="0"/>
            </a:p>
          </p:txBody>
        </p:sp>
        <p:sp>
          <p:nvSpPr>
            <p:cNvPr id="979005" name="Text Box 61"/>
            <p:cNvSpPr txBox="1">
              <a:spLocks noChangeArrowheads="1"/>
            </p:cNvSpPr>
            <p:nvPr/>
          </p:nvSpPr>
          <p:spPr bwMode="auto">
            <a:xfrm>
              <a:off x="7151687" y="5645150"/>
              <a:ext cx="1668165" cy="276999"/>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smtClean="0"/>
                <a:t>Trabajo </a:t>
              </a:r>
              <a:r>
                <a:rPr lang="en-GB" sz="1200" b="1" dirty="0" err="1" smtClean="0"/>
                <a:t>Completados</a:t>
              </a:r>
              <a:endParaRPr lang="en-US" sz="1200" b="1" dirty="0"/>
            </a:p>
          </p:txBody>
        </p:sp>
        <p:sp>
          <p:nvSpPr>
            <p:cNvPr id="979006" name="Text Box 62"/>
            <p:cNvSpPr txBox="1">
              <a:spLocks noChangeArrowheads="1"/>
            </p:cNvSpPr>
            <p:nvPr/>
          </p:nvSpPr>
          <p:spPr bwMode="auto">
            <a:xfrm>
              <a:off x="5971911" y="43180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07" name="Text Box 63"/>
            <p:cNvSpPr txBox="1">
              <a:spLocks noChangeArrowheads="1"/>
            </p:cNvSpPr>
            <p:nvPr/>
          </p:nvSpPr>
          <p:spPr bwMode="auto">
            <a:xfrm>
              <a:off x="6921236" y="56261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08" name="Text Box 64"/>
            <p:cNvSpPr txBox="1">
              <a:spLocks noChangeArrowheads="1"/>
            </p:cNvSpPr>
            <p:nvPr/>
          </p:nvSpPr>
          <p:spPr bwMode="auto">
            <a:xfrm>
              <a:off x="5407819" y="51308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09" name="Text Box 65"/>
            <p:cNvSpPr txBox="1">
              <a:spLocks noChangeArrowheads="1"/>
            </p:cNvSpPr>
            <p:nvPr/>
          </p:nvSpPr>
          <p:spPr bwMode="auto">
            <a:xfrm>
              <a:off x="6398419" y="51181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10" name="Text Box 66"/>
            <p:cNvSpPr txBox="1">
              <a:spLocks noChangeArrowheads="1"/>
            </p:cNvSpPr>
            <p:nvPr/>
          </p:nvSpPr>
          <p:spPr bwMode="auto">
            <a:xfrm>
              <a:off x="7499086" y="51435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11" name="Text Box 67"/>
            <p:cNvSpPr txBox="1">
              <a:spLocks noChangeArrowheads="1"/>
            </p:cNvSpPr>
            <p:nvPr/>
          </p:nvSpPr>
          <p:spPr bwMode="auto">
            <a:xfrm>
              <a:off x="7096655" y="4781550"/>
              <a:ext cx="634603" cy="457200"/>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a:spAutoFit/>
            </a:bodyPr>
            <a:lstStyle/>
            <a:p>
              <a:pPr algn="l" eaLnBrk="1" hangingPunct="1"/>
              <a:r>
                <a:rPr lang="en-GB" sz="1200" b="1" dirty="0"/>
                <a:t>buy pipe</a:t>
              </a:r>
              <a:endParaRPr lang="en-US" sz="1200" b="1" dirty="0"/>
            </a:p>
          </p:txBody>
        </p:sp>
        <p:sp>
          <p:nvSpPr>
            <p:cNvPr id="979012" name="Text Box 68"/>
            <p:cNvSpPr txBox="1">
              <a:spLocks noChangeArrowheads="1"/>
            </p:cNvSpPr>
            <p:nvPr/>
          </p:nvSpPr>
          <p:spPr bwMode="auto">
            <a:xfrm>
              <a:off x="7963430" y="4794250"/>
              <a:ext cx="624284" cy="457200"/>
            </a:xfrm>
            <a:prstGeom prst="rect">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a:spAutoFit/>
            </a:bodyPr>
            <a:lstStyle/>
            <a:p>
              <a:pPr algn="l" eaLnBrk="1" hangingPunct="1"/>
              <a:r>
                <a:rPr lang="en-GB" sz="1200" b="1" dirty="0"/>
                <a:t>lay pipe</a:t>
              </a:r>
              <a:endParaRPr lang="en-US" sz="1200" b="1" dirty="0"/>
            </a:p>
          </p:txBody>
        </p:sp>
        <p:sp>
          <p:nvSpPr>
            <p:cNvPr id="979013" name="Text Box 69"/>
            <p:cNvSpPr txBox="1">
              <a:spLocks noChangeArrowheads="1"/>
            </p:cNvSpPr>
            <p:nvPr/>
          </p:nvSpPr>
          <p:spPr bwMode="auto">
            <a:xfrm>
              <a:off x="6078538" y="3333750"/>
              <a:ext cx="1116139" cy="276999"/>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New Pipeline</a:t>
              </a:r>
              <a:endParaRPr lang="en-US" sz="1200" b="1" dirty="0"/>
            </a:p>
          </p:txBody>
        </p:sp>
      </p:grpSp>
      <p:pic>
        <p:nvPicPr>
          <p:cNvPr id="19015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4409" y="1670728"/>
            <a:ext cx="2356338"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079902" y="4947329"/>
            <a:ext cx="1688123" cy="369332"/>
          </a:xfrm>
          <a:prstGeom prst="rect">
            <a:avLst/>
          </a:prstGeom>
          <a:noFill/>
        </p:spPr>
        <p:txBody>
          <a:bodyPr wrap="square" rtlCol="0">
            <a:spAutoFit/>
          </a:bodyPr>
          <a:lstStyle/>
          <a:p>
            <a:r>
              <a:rPr lang="en-US" dirty="0" smtClean="0"/>
              <a:t>Alaska Pipeline</a:t>
            </a:r>
            <a:endParaRPr lang="en-US"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95</a:t>
            </a:fld>
            <a:endParaRPr lang="en-US" dirty="0"/>
          </a:p>
        </p:txBody>
      </p:sp>
    </p:spTree>
    <p:extLst>
      <p:ext uri="{BB962C8B-B14F-4D97-AF65-F5344CB8AC3E}">
        <p14:creationId xmlns:p14="http://schemas.microsoft.com/office/powerpoint/2010/main" xmlns="" val="110793260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009" name="Rectangle 17"/>
          <p:cNvSpPr>
            <a:spLocks noGrp="1" noChangeArrowheads="1"/>
          </p:cNvSpPr>
          <p:nvPr>
            <p:ph type="title"/>
          </p:nvPr>
        </p:nvSpPr>
        <p:spPr/>
        <p:txBody>
          <a:bodyPr/>
          <a:lstStyle/>
          <a:p>
            <a:r>
              <a:rPr lang="en-GB" dirty="0" err="1" smtClean="0"/>
              <a:t>Mediciones</a:t>
            </a:r>
            <a:r>
              <a:rPr lang="en-GB" dirty="0" smtClean="0"/>
              <a:t> del </a:t>
            </a:r>
            <a:r>
              <a:rPr lang="en-GB" dirty="0" err="1" smtClean="0"/>
              <a:t>Valor</a:t>
            </a:r>
            <a:r>
              <a:rPr lang="en-GB" dirty="0" smtClean="0"/>
              <a:t> Ganado</a:t>
            </a:r>
            <a:endParaRPr lang="en-US" dirty="0"/>
          </a:p>
        </p:txBody>
      </p:sp>
      <p:grpSp>
        <p:nvGrpSpPr>
          <p:cNvPr id="38" name="Group 37"/>
          <p:cNvGrpSpPr/>
          <p:nvPr/>
        </p:nvGrpSpPr>
        <p:grpSpPr>
          <a:xfrm>
            <a:off x="525341" y="1758954"/>
            <a:ext cx="8031392" cy="3987802"/>
            <a:chOff x="754063" y="1962150"/>
            <a:chExt cx="8700674" cy="3987802"/>
          </a:xfrm>
        </p:grpSpPr>
        <p:sp>
          <p:nvSpPr>
            <p:cNvPr id="980994" name="Rectangle 2"/>
            <p:cNvSpPr>
              <a:spLocks noChangeArrowheads="1"/>
            </p:cNvSpPr>
            <p:nvPr/>
          </p:nvSpPr>
          <p:spPr bwMode="auto">
            <a:xfrm>
              <a:off x="2765425" y="4127500"/>
              <a:ext cx="6465888" cy="279400"/>
            </a:xfrm>
            <a:prstGeom prst="rect">
              <a:avLst/>
            </a:prstGeom>
            <a:noFill/>
            <a:ln w="12700">
              <a:solidFill>
                <a:schemeClr val="tx1"/>
              </a:solidFill>
              <a:prstDash val="dash"/>
              <a:miter lim="800000"/>
              <a:headEnd type="none" w="sm" len="sm"/>
              <a:tailEnd type="none" w="sm" len="sm"/>
            </a:ln>
            <a:effectLst/>
          </p:spPr>
          <p:txBody>
            <a:bodyPr wrap="none" anchor="ctr"/>
            <a:lstStyle/>
            <a:p>
              <a:endParaRPr lang="en-US" dirty="0"/>
            </a:p>
          </p:txBody>
        </p:sp>
        <p:sp>
          <p:nvSpPr>
            <p:cNvPr id="980995" name="Line 3"/>
            <p:cNvSpPr>
              <a:spLocks noChangeShapeType="1"/>
            </p:cNvSpPr>
            <p:nvPr/>
          </p:nvSpPr>
          <p:spPr bwMode="auto">
            <a:xfrm>
              <a:off x="9245600" y="3365500"/>
              <a:ext cx="0" cy="698500"/>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980996" name="Line 4"/>
            <p:cNvSpPr>
              <a:spLocks noChangeShapeType="1"/>
            </p:cNvSpPr>
            <p:nvPr/>
          </p:nvSpPr>
          <p:spPr bwMode="auto">
            <a:xfrm>
              <a:off x="6053138" y="3378200"/>
              <a:ext cx="0" cy="673100"/>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980997" name="Line 5"/>
            <p:cNvSpPr>
              <a:spLocks noChangeShapeType="1"/>
            </p:cNvSpPr>
            <p:nvPr/>
          </p:nvSpPr>
          <p:spPr bwMode="auto">
            <a:xfrm>
              <a:off x="7677150" y="3365500"/>
              <a:ext cx="0" cy="685800"/>
            </a:xfrm>
            <a:prstGeom prst="line">
              <a:avLst/>
            </a:prstGeom>
            <a:noFill/>
            <a:ln w="12700" cap="sq">
              <a:solidFill>
                <a:schemeClr val="tx1"/>
              </a:solidFill>
              <a:round/>
              <a:headEnd type="none" w="sm" len="sm"/>
              <a:tailEnd type="none" w="sm" len="sm"/>
            </a:ln>
            <a:effectLst/>
          </p:spPr>
          <p:txBody>
            <a:bodyPr wrap="none"/>
            <a:lstStyle/>
            <a:p>
              <a:endParaRPr lang="en-US" dirty="0"/>
            </a:p>
          </p:txBody>
        </p:sp>
        <p:grpSp>
          <p:nvGrpSpPr>
            <p:cNvPr id="980998" name="Group 6"/>
            <p:cNvGrpSpPr>
              <a:grpSpLocks/>
            </p:cNvGrpSpPr>
            <p:nvPr/>
          </p:nvGrpSpPr>
          <p:grpSpPr bwMode="auto">
            <a:xfrm>
              <a:off x="4110038" y="2546350"/>
              <a:ext cx="5344699" cy="666750"/>
              <a:chOff x="2406" y="1828"/>
              <a:chExt cx="3107" cy="420"/>
            </a:xfrm>
          </p:grpSpPr>
          <p:sp>
            <p:nvSpPr>
              <p:cNvPr id="980999" name="AutoShape 7"/>
              <p:cNvSpPr>
                <a:spLocks/>
              </p:cNvSpPr>
              <p:nvPr/>
            </p:nvSpPr>
            <p:spPr bwMode="auto">
              <a:xfrm rot="5400000">
                <a:off x="3960" y="624"/>
                <a:ext cx="40" cy="2744"/>
              </a:xfrm>
              <a:prstGeom prst="leftBracket">
                <a:avLst>
                  <a:gd name="adj" fmla="val 571667"/>
                </a:avLst>
              </a:prstGeom>
              <a:noFill/>
              <a:ln w="12700">
                <a:solidFill>
                  <a:schemeClr val="tx1"/>
                </a:solidFill>
                <a:round/>
                <a:headEnd/>
                <a:tailEnd/>
              </a:ln>
              <a:effectLst/>
            </p:spPr>
            <p:txBody>
              <a:bodyPr wrap="none" anchor="ctr"/>
              <a:lstStyle/>
              <a:p>
                <a:endParaRPr lang="en-US" dirty="0"/>
              </a:p>
            </p:txBody>
          </p:sp>
          <p:sp>
            <p:nvSpPr>
              <p:cNvPr id="981000" name="Text Box 8"/>
              <p:cNvSpPr txBox="1">
                <a:spLocks noChangeArrowheads="1"/>
              </p:cNvSpPr>
              <p:nvPr/>
            </p:nvSpPr>
            <p:spPr bwMode="auto">
              <a:xfrm>
                <a:off x="2406" y="1988"/>
                <a:ext cx="307" cy="174"/>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2 wk</a:t>
                </a:r>
                <a:endParaRPr lang="en-US" sz="1200" b="1" dirty="0"/>
              </a:p>
            </p:txBody>
          </p:sp>
          <p:sp>
            <p:nvSpPr>
              <p:cNvPr id="981001" name="Text Box 9"/>
              <p:cNvSpPr txBox="1">
                <a:spLocks noChangeArrowheads="1"/>
              </p:cNvSpPr>
              <p:nvPr/>
            </p:nvSpPr>
            <p:spPr bwMode="auto">
              <a:xfrm>
                <a:off x="3358" y="1996"/>
                <a:ext cx="307" cy="174"/>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4 wk</a:t>
                </a:r>
                <a:endParaRPr lang="en-US" sz="1200" b="1" dirty="0"/>
              </a:p>
            </p:txBody>
          </p:sp>
          <p:sp>
            <p:nvSpPr>
              <p:cNvPr id="981002" name="Text Box 10"/>
              <p:cNvSpPr txBox="1">
                <a:spLocks noChangeArrowheads="1"/>
              </p:cNvSpPr>
              <p:nvPr/>
            </p:nvSpPr>
            <p:spPr bwMode="auto">
              <a:xfrm>
                <a:off x="4278" y="2004"/>
                <a:ext cx="307" cy="174"/>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6 wk</a:t>
                </a:r>
                <a:endParaRPr lang="en-US" sz="1200" b="1" dirty="0"/>
              </a:p>
            </p:txBody>
          </p:sp>
          <p:sp>
            <p:nvSpPr>
              <p:cNvPr id="981003" name="Text Box 11"/>
              <p:cNvSpPr txBox="1">
                <a:spLocks noChangeArrowheads="1"/>
              </p:cNvSpPr>
              <p:nvPr/>
            </p:nvSpPr>
            <p:spPr bwMode="auto">
              <a:xfrm>
                <a:off x="5206" y="2004"/>
                <a:ext cx="307" cy="174"/>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8 wk</a:t>
                </a:r>
                <a:endParaRPr lang="en-US" sz="1200" b="1" dirty="0"/>
              </a:p>
            </p:txBody>
          </p:sp>
          <p:sp>
            <p:nvSpPr>
              <p:cNvPr id="981004" name="AutoShape 12"/>
              <p:cNvSpPr>
                <a:spLocks noChangeArrowheads="1"/>
              </p:cNvSpPr>
              <p:nvPr/>
            </p:nvSpPr>
            <p:spPr bwMode="auto">
              <a:xfrm rot="10800000">
                <a:off x="5304" y="2160"/>
                <a:ext cx="154" cy="80"/>
              </a:xfrm>
              <a:prstGeom prst="triangle">
                <a:avLst>
                  <a:gd name="adj" fmla="val 50000"/>
                </a:avLst>
              </a:prstGeom>
              <a:solidFill>
                <a:srgbClr val="0033CC"/>
              </a:solidFill>
              <a:ln w="12700" cap="sq">
                <a:solidFill>
                  <a:schemeClr val="tx1"/>
                </a:solidFill>
                <a:miter lim="800000"/>
                <a:headEnd type="none" w="sm" len="sm"/>
                <a:tailEnd type="none" w="sm" len="sm"/>
              </a:ln>
              <a:effectLst/>
            </p:spPr>
            <p:txBody>
              <a:bodyPr wrap="none" anchor="ctr"/>
              <a:lstStyle/>
              <a:p>
                <a:endParaRPr lang="en-US" dirty="0"/>
              </a:p>
            </p:txBody>
          </p:sp>
          <p:sp>
            <p:nvSpPr>
              <p:cNvPr id="981005" name="AutoShape 13"/>
              <p:cNvSpPr>
                <a:spLocks noChangeArrowheads="1"/>
              </p:cNvSpPr>
              <p:nvPr/>
            </p:nvSpPr>
            <p:spPr bwMode="auto">
              <a:xfrm rot="10800000">
                <a:off x="2488" y="2152"/>
                <a:ext cx="154" cy="80"/>
              </a:xfrm>
              <a:prstGeom prst="triangle">
                <a:avLst>
                  <a:gd name="adj" fmla="val 50000"/>
                </a:avLst>
              </a:prstGeom>
              <a:solidFill>
                <a:srgbClr val="0033CC"/>
              </a:solidFill>
              <a:ln w="12700" cap="sq">
                <a:solidFill>
                  <a:schemeClr val="tx1"/>
                </a:solidFill>
                <a:miter lim="800000"/>
                <a:headEnd type="none" w="sm" len="sm"/>
                <a:tailEnd type="none" w="sm" len="sm"/>
              </a:ln>
              <a:effectLst/>
            </p:spPr>
            <p:txBody>
              <a:bodyPr wrap="none" anchor="ctr"/>
              <a:lstStyle/>
              <a:p>
                <a:endParaRPr lang="en-US" dirty="0"/>
              </a:p>
            </p:txBody>
          </p:sp>
          <p:sp>
            <p:nvSpPr>
              <p:cNvPr id="981006" name="AutoShape 14"/>
              <p:cNvSpPr>
                <a:spLocks noChangeArrowheads="1"/>
              </p:cNvSpPr>
              <p:nvPr/>
            </p:nvSpPr>
            <p:spPr bwMode="auto">
              <a:xfrm rot="10800000">
                <a:off x="3464" y="2152"/>
                <a:ext cx="154" cy="80"/>
              </a:xfrm>
              <a:prstGeom prst="triangle">
                <a:avLst>
                  <a:gd name="adj" fmla="val 50000"/>
                </a:avLst>
              </a:prstGeom>
              <a:solidFill>
                <a:srgbClr val="0033CC"/>
              </a:solidFill>
              <a:ln w="12700" cap="sq">
                <a:solidFill>
                  <a:schemeClr val="tx1"/>
                </a:solidFill>
                <a:miter lim="800000"/>
                <a:headEnd type="none" w="sm" len="sm"/>
                <a:tailEnd type="none" w="sm" len="sm"/>
              </a:ln>
              <a:effectLst/>
            </p:spPr>
            <p:txBody>
              <a:bodyPr wrap="none" anchor="ctr"/>
              <a:lstStyle/>
              <a:p>
                <a:endParaRPr lang="en-US" dirty="0"/>
              </a:p>
            </p:txBody>
          </p:sp>
          <p:sp>
            <p:nvSpPr>
              <p:cNvPr id="981007" name="AutoShape 15"/>
              <p:cNvSpPr>
                <a:spLocks noChangeArrowheads="1"/>
              </p:cNvSpPr>
              <p:nvPr/>
            </p:nvSpPr>
            <p:spPr bwMode="auto">
              <a:xfrm rot="10800000">
                <a:off x="4392" y="2168"/>
                <a:ext cx="154" cy="80"/>
              </a:xfrm>
              <a:prstGeom prst="triangle">
                <a:avLst>
                  <a:gd name="adj" fmla="val 50000"/>
                </a:avLst>
              </a:prstGeom>
              <a:solidFill>
                <a:srgbClr val="0033CC"/>
              </a:solidFill>
              <a:ln w="12700" cap="sq">
                <a:solidFill>
                  <a:schemeClr val="tx1"/>
                </a:solidFill>
                <a:miter lim="800000"/>
                <a:headEnd type="none" w="sm" len="sm"/>
                <a:tailEnd type="none" w="sm" len="sm"/>
              </a:ln>
              <a:effectLst/>
            </p:spPr>
            <p:txBody>
              <a:bodyPr wrap="none" anchor="ctr"/>
              <a:lstStyle/>
              <a:p>
                <a:endParaRPr lang="en-US" dirty="0"/>
              </a:p>
            </p:txBody>
          </p:sp>
          <p:sp>
            <p:nvSpPr>
              <p:cNvPr id="981008" name="Text Box 16"/>
              <p:cNvSpPr txBox="1">
                <a:spLocks noChangeArrowheads="1"/>
              </p:cNvSpPr>
              <p:nvPr/>
            </p:nvSpPr>
            <p:spPr bwMode="auto">
              <a:xfrm>
                <a:off x="3638" y="1828"/>
                <a:ext cx="839" cy="174"/>
              </a:xfrm>
              <a:prstGeom prst="rect">
                <a:avLst/>
              </a:prstGeom>
              <a:solidFill>
                <a:schemeClr val="bg1"/>
              </a:solidFill>
              <a:ln w="12700" algn="ctr">
                <a:noFill/>
                <a:miter lim="800000"/>
                <a:headEnd/>
                <a:tailEnd/>
              </a:ln>
              <a:effectLst/>
            </p:spPr>
            <p:txBody>
              <a:bodyPr wrap="none">
                <a:spAutoFit/>
              </a:bodyPr>
              <a:lstStyle/>
              <a:p>
                <a:pPr algn="l" eaLnBrk="1" hangingPunct="1"/>
                <a:r>
                  <a:rPr lang="en-GB" sz="1200" b="1" dirty="0" err="1" smtClean="0"/>
                  <a:t>Puntos</a:t>
                </a:r>
                <a:r>
                  <a:rPr lang="en-GB" sz="1200" b="1" dirty="0" smtClean="0"/>
                  <a:t> de Control</a:t>
                </a:r>
                <a:endParaRPr lang="en-US" sz="1200" b="1" dirty="0"/>
              </a:p>
            </p:txBody>
          </p:sp>
        </p:grpSp>
        <p:sp>
          <p:nvSpPr>
            <p:cNvPr id="981010" name="Text Box 18"/>
            <p:cNvSpPr txBox="1">
              <a:spLocks noChangeArrowheads="1"/>
            </p:cNvSpPr>
            <p:nvPr/>
          </p:nvSpPr>
          <p:spPr bwMode="auto">
            <a:xfrm>
              <a:off x="4440238" y="3041650"/>
              <a:ext cx="1078073" cy="276999"/>
            </a:xfrm>
            <a:prstGeom prst="rect">
              <a:avLst/>
            </a:prstGeom>
            <a:noFill/>
            <a:ln w="12700" algn="ctr">
              <a:noFill/>
              <a:miter lim="800000"/>
              <a:headEnd/>
              <a:tailEnd/>
            </a:ln>
            <a:effectLst/>
          </p:spPr>
          <p:txBody>
            <a:bodyPr wrap="none">
              <a:spAutoFit/>
            </a:bodyPr>
            <a:lstStyle/>
            <a:p>
              <a:pPr algn="l" eaLnBrk="1" hangingPunct="1"/>
              <a:r>
                <a:rPr lang="en-GB" sz="1200" b="1" dirty="0" err="1" smtClean="0"/>
                <a:t>Fecha</a:t>
              </a:r>
              <a:r>
                <a:rPr lang="en-GB" sz="1200" b="1" dirty="0" smtClean="0"/>
                <a:t> Actual</a:t>
              </a:r>
              <a:endParaRPr lang="en-US" sz="1200" b="1" dirty="0"/>
            </a:p>
          </p:txBody>
        </p:sp>
        <p:grpSp>
          <p:nvGrpSpPr>
            <p:cNvPr id="981011" name="Group 19"/>
            <p:cNvGrpSpPr>
              <a:grpSpLocks/>
            </p:cNvGrpSpPr>
            <p:nvPr/>
          </p:nvGrpSpPr>
          <p:grpSpPr bwMode="auto">
            <a:xfrm>
              <a:off x="4375150" y="4470402"/>
              <a:ext cx="3760788" cy="1001713"/>
              <a:chOff x="2560" y="3040"/>
              <a:chExt cx="2187" cy="631"/>
            </a:xfrm>
          </p:grpSpPr>
          <p:sp>
            <p:nvSpPr>
              <p:cNvPr id="981012" name="Text Box 20"/>
              <p:cNvSpPr txBox="1">
                <a:spLocks noChangeArrowheads="1"/>
              </p:cNvSpPr>
              <p:nvPr/>
            </p:nvSpPr>
            <p:spPr bwMode="auto">
              <a:xfrm>
                <a:off x="3334" y="3380"/>
                <a:ext cx="1413" cy="291"/>
              </a:xfrm>
              <a:prstGeom prst="rect">
                <a:avLst/>
              </a:prstGeom>
              <a:noFill/>
              <a:ln w="28575" algn="ctr">
                <a:solidFill>
                  <a:srgbClr val="FF0000"/>
                </a:solidFill>
                <a:miter lim="800000"/>
                <a:headEnd/>
                <a:tailEnd/>
              </a:ln>
              <a:effectLst/>
            </p:spPr>
            <p:txBody>
              <a:bodyPr>
                <a:spAutoFit/>
              </a:bodyPr>
              <a:lstStyle/>
              <a:p>
                <a:pPr algn="l" eaLnBrk="1" hangingPunct="1"/>
                <a:r>
                  <a:rPr lang="en-GB" sz="1200" b="1" dirty="0" err="1" smtClean="0"/>
                  <a:t>Costos</a:t>
                </a:r>
                <a:r>
                  <a:rPr lang="en-GB" sz="1200" b="1" dirty="0" smtClean="0"/>
                  <a:t> </a:t>
                </a:r>
                <a:r>
                  <a:rPr lang="en-GB" sz="1200" b="1" dirty="0" err="1" smtClean="0"/>
                  <a:t>Reales</a:t>
                </a:r>
                <a:r>
                  <a:rPr lang="en-GB" sz="1200" b="1" dirty="0" smtClean="0"/>
                  <a:t> </a:t>
                </a:r>
                <a:r>
                  <a:rPr lang="en-GB" sz="1200" b="1" dirty="0" err="1" smtClean="0"/>
                  <a:t>registrados</a:t>
                </a:r>
                <a:r>
                  <a:rPr lang="en-GB" sz="1200" b="1" dirty="0" smtClean="0"/>
                  <a:t> a la </a:t>
                </a:r>
                <a:r>
                  <a:rPr lang="en-GB" sz="1200" b="1" dirty="0" err="1" smtClean="0"/>
                  <a:t>Fecha</a:t>
                </a:r>
                <a:r>
                  <a:rPr lang="en-GB" sz="1200" b="1" dirty="0" smtClean="0"/>
                  <a:t> Actual  </a:t>
                </a:r>
                <a:r>
                  <a:rPr lang="en-GB" sz="1200" b="1" dirty="0"/>
                  <a:t>= </a:t>
                </a:r>
                <a:r>
                  <a:rPr lang="en-GB" sz="1200" b="1" dirty="0" smtClean="0"/>
                  <a:t>$30K</a:t>
                </a:r>
                <a:endParaRPr lang="en-US" sz="1200" b="1" dirty="0"/>
              </a:p>
            </p:txBody>
          </p:sp>
          <p:sp>
            <p:nvSpPr>
              <p:cNvPr id="981013" name="Freeform 21"/>
              <p:cNvSpPr>
                <a:spLocks/>
              </p:cNvSpPr>
              <p:nvPr/>
            </p:nvSpPr>
            <p:spPr bwMode="auto">
              <a:xfrm>
                <a:off x="2560" y="3040"/>
                <a:ext cx="784" cy="416"/>
              </a:xfrm>
              <a:custGeom>
                <a:avLst/>
                <a:gdLst/>
                <a:ahLst/>
                <a:cxnLst>
                  <a:cxn ang="0">
                    <a:pos x="0" y="0"/>
                  </a:cxn>
                  <a:cxn ang="0">
                    <a:pos x="0" y="416"/>
                  </a:cxn>
                  <a:cxn ang="0">
                    <a:pos x="784" y="416"/>
                  </a:cxn>
                </a:cxnLst>
                <a:rect l="0" t="0" r="r" b="b"/>
                <a:pathLst>
                  <a:path w="784" h="416">
                    <a:moveTo>
                      <a:pt x="0" y="0"/>
                    </a:moveTo>
                    <a:lnTo>
                      <a:pt x="0" y="416"/>
                    </a:lnTo>
                    <a:lnTo>
                      <a:pt x="784" y="416"/>
                    </a:lnTo>
                  </a:path>
                </a:pathLst>
              </a:custGeom>
              <a:noFill/>
              <a:ln w="28575" cmpd="sng">
                <a:solidFill>
                  <a:srgbClr val="FF0000"/>
                </a:solidFill>
                <a:prstDash val="solid"/>
                <a:round/>
                <a:headEnd type="triangle" w="lg" len="lg"/>
                <a:tailEnd type="none" w="med" len="med"/>
              </a:ln>
              <a:effectLst/>
            </p:spPr>
            <p:txBody>
              <a:bodyPr wrap="none"/>
              <a:lstStyle/>
              <a:p>
                <a:endParaRPr lang="en-US" dirty="0"/>
              </a:p>
            </p:txBody>
          </p:sp>
        </p:grpSp>
        <p:grpSp>
          <p:nvGrpSpPr>
            <p:cNvPr id="981014" name="Group 22"/>
            <p:cNvGrpSpPr>
              <a:grpSpLocks/>
            </p:cNvGrpSpPr>
            <p:nvPr/>
          </p:nvGrpSpPr>
          <p:grpSpPr bwMode="auto">
            <a:xfrm>
              <a:off x="904875" y="4470401"/>
              <a:ext cx="3113088" cy="1479551"/>
              <a:chOff x="542" y="3040"/>
              <a:chExt cx="1810" cy="932"/>
            </a:xfrm>
          </p:grpSpPr>
          <p:sp>
            <p:nvSpPr>
              <p:cNvPr id="981015" name="Text Box 23"/>
              <p:cNvSpPr txBox="1">
                <a:spLocks noChangeArrowheads="1"/>
              </p:cNvSpPr>
              <p:nvPr/>
            </p:nvSpPr>
            <p:spPr bwMode="auto">
              <a:xfrm>
                <a:off x="542" y="3332"/>
                <a:ext cx="1808" cy="640"/>
              </a:xfrm>
              <a:prstGeom prst="rect">
                <a:avLst/>
              </a:prstGeom>
              <a:solidFill>
                <a:schemeClr val="bg1"/>
              </a:solidFill>
              <a:ln w="28575" algn="ctr">
                <a:solidFill>
                  <a:srgbClr val="0033CC"/>
                </a:solidFill>
                <a:miter lim="800000"/>
                <a:headEnd/>
                <a:tailEnd/>
              </a:ln>
              <a:effectLst/>
            </p:spPr>
            <p:txBody>
              <a:bodyPr>
                <a:spAutoFit/>
              </a:bodyPr>
              <a:lstStyle/>
              <a:p>
                <a:pPr algn="l" eaLnBrk="1" hangingPunct="1"/>
                <a:r>
                  <a:rPr lang="en-GB" sz="1200" b="1" dirty="0" err="1" smtClean="0"/>
                  <a:t>Valor</a:t>
                </a:r>
                <a:r>
                  <a:rPr lang="en-GB" sz="1200" b="1" dirty="0" smtClean="0"/>
                  <a:t> Ganado a la </a:t>
                </a:r>
                <a:r>
                  <a:rPr lang="en-GB" sz="1200" b="1" dirty="0" err="1" smtClean="0"/>
                  <a:t>Fecha</a:t>
                </a:r>
                <a:r>
                  <a:rPr lang="en-GB" sz="1200" b="1" dirty="0" smtClean="0"/>
                  <a:t> Actual</a:t>
                </a:r>
                <a:endParaRPr lang="en-GB" sz="1200" b="1" dirty="0"/>
              </a:p>
              <a:p>
                <a:pPr algn="l" eaLnBrk="1" hangingPunct="1"/>
                <a:endParaRPr lang="en-GB" sz="1200" b="1" dirty="0"/>
              </a:p>
              <a:p>
                <a:pPr lvl="1" algn="l" eaLnBrk="1" hangingPunct="1"/>
                <a:r>
                  <a:rPr lang="en-GB" sz="1200" b="1" dirty="0"/>
                  <a:t>= % </a:t>
                </a:r>
                <a:r>
                  <a:rPr lang="en-GB" sz="1200" b="1" dirty="0" err="1" smtClean="0"/>
                  <a:t>Progreso</a:t>
                </a:r>
                <a:r>
                  <a:rPr lang="en-GB" sz="1200" b="1" dirty="0" smtClean="0"/>
                  <a:t> </a:t>
                </a:r>
                <a:r>
                  <a:rPr lang="en-GB" sz="1200" b="1" dirty="0"/>
                  <a:t>x </a:t>
                </a:r>
                <a:r>
                  <a:rPr lang="en-GB" sz="1200" b="1" dirty="0" err="1" smtClean="0"/>
                  <a:t>Presupuesto</a:t>
                </a:r>
                <a:endParaRPr lang="en-GB" sz="1200" b="1" dirty="0"/>
              </a:p>
              <a:p>
                <a:pPr lvl="1" algn="l" eaLnBrk="1" hangingPunct="1"/>
                <a:r>
                  <a:rPr lang="en-GB" sz="1200" b="1" dirty="0"/>
                  <a:t>= 20% x </a:t>
                </a:r>
                <a:r>
                  <a:rPr lang="en-GB" sz="1200" b="1" dirty="0" smtClean="0"/>
                  <a:t>$100K</a:t>
                </a:r>
                <a:endParaRPr lang="en-GB" sz="1200" b="1" dirty="0"/>
              </a:p>
              <a:p>
                <a:pPr lvl="1" algn="l" eaLnBrk="1" hangingPunct="1"/>
                <a:r>
                  <a:rPr lang="en-GB" sz="1200" b="1" dirty="0"/>
                  <a:t>= </a:t>
                </a:r>
                <a:r>
                  <a:rPr lang="en-GB" sz="1200" b="1" dirty="0" smtClean="0"/>
                  <a:t>$20K</a:t>
                </a:r>
                <a:endParaRPr lang="en-US" sz="1200" b="1" dirty="0"/>
              </a:p>
            </p:txBody>
          </p:sp>
          <p:sp>
            <p:nvSpPr>
              <p:cNvPr id="981016" name="Line 24"/>
              <p:cNvSpPr>
                <a:spLocks noChangeShapeType="1"/>
              </p:cNvSpPr>
              <p:nvPr/>
            </p:nvSpPr>
            <p:spPr bwMode="auto">
              <a:xfrm flipV="1">
                <a:off x="2352" y="3040"/>
                <a:ext cx="0" cy="288"/>
              </a:xfrm>
              <a:prstGeom prst="line">
                <a:avLst/>
              </a:prstGeom>
              <a:noFill/>
              <a:ln w="28575">
                <a:solidFill>
                  <a:srgbClr val="0033CC"/>
                </a:solidFill>
                <a:round/>
                <a:headEnd/>
                <a:tailEnd type="triangle" w="lg" len="lg"/>
              </a:ln>
              <a:effectLst/>
            </p:spPr>
            <p:txBody>
              <a:bodyPr wrap="none"/>
              <a:lstStyle/>
              <a:p>
                <a:endParaRPr lang="en-US" dirty="0"/>
              </a:p>
            </p:txBody>
          </p:sp>
        </p:grpSp>
        <p:grpSp>
          <p:nvGrpSpPr>
            <p:cNvPr id="981017" name="Group 25"/>
            <p:cNvGrpSpPr>
              <a:grpSpLocks/>
            </p:cNvGrpSpPr>
            <p:nvPr/>
          </p:nvGrpSpPr>
          <p:grpSpPr bwMode="auto">
            <a:xfrm>
              <a:off x="2779713" y="1962150"/>
              <a:ext cx="2789237" cy="2457450"/>
              <a:chOff x="1632" y="1460"/>
              <a:chExt cx="1622" cy="1548"/>
            </a:xfrm>
          </p:grpSpPr>
          <p:sp>
            <p:nvSpPr>
              <p:cNvPr id="981018" name="Rectangle 26"/>
              <p:cNvSpPr>
                <a:spLocks noChangeArrowheads="1"/>
              </p:cNvSpPr>
              <p:nvPr/>
            </p:nvSpPr>
            <p:spPr bwMode="auto">
              <a:xfrm>
                <a:off x="1632" y="2872"/>
                <a:ext cx="936" cy="136"/>
              </a:xfrm>
              <a:prstGeom prst="rect">
                <a:avLst/>
              </a:prstGeom>
              <a:solidFill>
                <a:srgbClr val="EAEAEA"/>
              </a:solidFill>
              <a:ln w="28575" algn="ctr">
                <a:solidFill>
                  <a:schemeClr val="tx1"/>
                </a:solidFill>
                <a:prstDash val="dash"/>
                <a:miter lim="800000"/>
                <a:headEnd/>
                <a:tailEnd/>
              </a:ln>
              <a:effectLst/>
            </p:spPr>
            <p:txBody>
              <a:bodyPr wrap="none" anchor="ctr"/>
              <a:lstStyle/>
              <a:p>
                <a:endParaRPr lang="en-US" dirty="0"/>
              </a:p>
            </p:txBody>
          </p:sp>
          <p:grpSp>
            <p:nvGrpSpPr>
              <p:cNvPr id="981019" name="Group 27"/>
              <p:cNvGrpSpPr>
                <a:grpSpLocks/>
              </p:cNvGrpSpPr>
              <p:nvPr/>
            </p:nvGrpSpPr>
            <p:grpSpPr bwMode="auto">
              <a:xfrm>
                <a:off x="2006" y="1460"/>
                <a:ext cx="1248" cy="500"/>
                <a:chOff x="2006" y="1460"/>
                <a:chExt cx="1248" cy="500"/>
              </a:xfrm>
            </p:grpSpPr>
            <p:sp>
              <p:nvSpPr>
                <p:cNvPr id="981020" name="Text Box 28"/>
                <p:cNvSpPr txBox="1">
                  <a:spLocks noChangeArrowheads="1"/>
                </p:cNvSpPr>
                <p:nvPr/>
              </p:nvSpPr>
              <p:spPr bwMode="auto">
                <a:xfrm>
                  <a:off x="2006" y="1460"/>
                  <a:ext cx="1248" cy="291"/>
                </a:xfrm>
                <a:prstGeom prst="rect">
                  <a:avLst/>
                </a:prstGeom>
                <a:noFill/>
                <a:ln w="28575" algn="ctr">
                  <a:solidFill>
                    <a:srgbClr val="339966"/>
                  </a:solidFill>
                  <a:miter lim="800000"/>
                  <a:headEnd/>
                  <a:tailEnd/>
                </a:ln>
                <a:effectLst/>
              </p:spPr>
              <p:txBody>
                <a:bodyPr>
                  <a:spAutoFit/>
                </a:bodyPr>
                <a:lstStyle/>
                <a:p>
                  <a:pPr algn="l" eaLnBrk="1" hangingPunct="1"/>
                  <a:r>
                    <a:rPr lang="en-GB" sz="1200" b="1" dirty="0" err="1" smtClean="0"/>
                    <a:t>Valor</a:t>
                  </a:r>
                  <a:r>
                    <a:rPr lang="en-GB" sz="1200" b="1" dirty="0" smtClean="0"/>
                    <a:t> </a:t>
                  </a:r>
                  <a:r>
                    <a:rPr lang="en-GB" sz="1200" b="1" dirty="0" err="1" smtClean="0"/>
                    <a:t>Planificado</a:t>
                  </a:r>
                  <a:r>
                    <a:rPr lang="en-GB" sz="1200" b="1" dirty="0" smtClean="0"/>
                    <a:t> a la </a:t>
                  </a:r>
                  <a:r>
                    <a:rPr lang="en-GB" sz="1200" b="1" dirty="0" err="1" smtClean="0"/>
                    <a:t>Fecha</a:t>
                  </a:r>
                  <a:r>
                    <a:rPr lang="en-GB" sz="1200" b="1" dirty="0" smtClean="0"/>
                    <a:t> Actual = $25K</a:t>
                  </a:r>
                  <a:endParaRPr lang="en-US" sz="1200" b="1" dirty="0"/>
                </a:p>
              </p:txBody>
            </p:sp>
            <p:sp>
              <p:nvSpPr>
                <p:cNvPr id="981021" name="Line 29"/>
                <p:cNvSpPr>
                  <a:spLocks noChangeShapeType="1"/>
                </p:cNvSpPr>
                <p:nvPr/>
              </p:nvSpPr>
              <p:spPr bwMode="auto">
                <a:xfrm>
                  <a:off x="2560" y="1768"/>
                  <a:ext cx="0" cy="192"/>
                </a:xfrm>
                <a:prstGeom prst="line">
                  <a:avLst/>
                </a:prstGeom>
                <a:noFill/>
                <a:ln w="28575">
                  <a:solidFill>
                    <a:srgbClr val="339966"/>
                  </a:solidFill>
                  <a:round/>
                  <a:headEnd/>
                  <a:tailEnd type="triangle" w="lg" len="lg"/>
                </a:ln>
                <a:effectLst/>
              </p:spPr>
              <p:txBody>
                <a:bodyPr wrap="none"/>
                <a:lstStyle/>
                <a:p>
                  <a:endParaRPr lang="en-US" dirty="0"/>
                </a:p>
              </p:txBody>
            </p:sp>
          </p:grpSp>
        </p:grpSp>
        <p:grpSp>
          <p:nvGrpSpPr>
            <p:cNvPr id="981022" name="Group 30"/>
            <p:cNvGrpSpPr>
              <a:grpSpLocks/>
            </p:cNvGrpSpPr>
            <p:nvPr/>
          </p:nvGrpSpPr>
          <p:grpSpPr bwMode="auto">
            <a:xfrm>
              <a:off x="754063" y="2981325"/>
              <a:ext cx="3787775" cy="1441450"/>
              <a:chOff x="454" y="2102"/>
              <a:chExt cx="2203" cy="908"/>
            </a:xfrm>
          </p:grpSpPr>
          <p:grpSp>
            <p:nvGrpSpPr>
              <p:cNvPr id="981023" name="Group 31"/>
              <p:cNvGrpSpPr>
                <a:grpSpLocks/>
              </p:cNvGrpSpPr>
              <p:nvPr/>
            </p:nvGrpSpPr>
            <p:grpSpPr bwMode="auto">
              <a:xfrm>
                <a:off x="454" y="2102"/>
                <a:ext cx="2203" cy="835"/>
                <a:chOff x="454" y="2102"/>
                <a:chExt cx="2203" cy="835"/>
              </a:xfrm>
            </p:grpSpPr>
            <p:sp>
              <p:nvSpPr>
                <p:cNvPr id="981024" name="Line 32"/>
                <p:cNvSpPr>
                  <a:spLocks noChangeShapeType="1"/>
                </p:cNvSpPr>
                <p:nvPr/>
              </p:nvSpPr>
              <p:spPr bwMode="auto">
                <a:xfrm flipH="1">
                  <a:off x="2568" y="2360"/>
                  <a:ext cx="0" cy="440"/>
                </a:xfrm>
                <a:prstGeom prst="line">
                  <a:avLst/>
                </a:prstGeom>
                <a:noFill/>
                <a:ln w="12700" cap="sq">
                  <a:solidFill>
                    <a:schemeClr val="tx1"/>
                  </a:solidFill>
                  <a:round/>
                  <a:headEnd type="none" w="sm" len="sm"/>
                  <a:tailEnd type="none" w="sm" len="sm"/>
                </a:ln>
                <a:effectLst/>
              </p:spPr>
              <p:txBody>
                <a:bodyPr wrap="none"/>
                <a:lstStyle/>
                <a:p>
                  <a:endParaRPr lang="en-US" dirty="0"/>
                </a:p>
              </p:txBody>
            </p:sp>
            <p:pic>
              <p:nvPicPr>
                <p:cNvPr id="981025" name="Picture 33" descr="j023357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454" y="2102"/>
                  <a:ext cx="1126" cy="835"/>
                </a:xfrm>
                <a:prstGeom prst="rect">
                  <a:avLst/>
                </a:prstGeom>
                <a:noFill/>
                <a:ln/>
                <a:effectLst/>
              </p:spPr>
            </p:pic>
            <p:pic>
              <p:nvPicPr>
                <p:cNvPr id="981026" name="Picture 34" descr="j025252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9" y="2211"/>
                  <a:ext cx="428" cy="549"/>
                </a:xfrm>
                <a:prstGeom prst="rect">
                  <a:avLst/>
                </a:prstGeom>
                <a:noFill/>
                <a:ln/>
                <a:effectLst/>
              </p:spPr>
            </p:pic>
            <p:sp>
              <p:nvSpPr>
                <p:cNvPr id="981027" name="Text Box 35"/>
                <p:cNvSpPr txBox="1">
                  <a:spLocks noChangeArrowheads="1"/>
                </p:cNvSpPr>
                <p:nvPr/>
              </p:nvSpPr>
              <p:spPr bwMode="auto">
                <a:xfrm>
                  <a:off x="1614" y="2394"/>
                  <a:ext cx="666" cy="288"/>
                </a:xfrm>
                <a:prstGeom prst="rect">
                  <a:avLst/>
                </a:prstGeom>
                <a:solidFill>
                  <a:schemeClr val="bg1"/>
                </a:solidFill>
                <a:ln w="12700" cap="sq">
                  <a:noFill/>
                  <a:miter lim="800000"/>
                  <a:headEnd type="none" w="sm" len="sm"/>
                  <a:tailEnd type="none" w="sm" len="sm"/>
                </a:ln>
                <a:effectLst/>
              </p:spPr>
              <p:txBody>
                <a:bodyPr>
                  <a:spAutoFit/>
                </a:bodyPr>
                <a:lstStyle/>
                <a:p>
                  <a:pPr algn="l" eaLnBrk="1" hangingPunct="1"/>
                  <a:r>
                    <a:rPr lang="en-GB" sz="1200" b="1" dirty="0"/>
                    <a:t>20 % </a:t>
                  </a:r>
                  <a:r>
                    <a:rPr lang="en-GB" sz="1200" b="1" dirty="0" err="1" smtClean="0"/>
                    <a:t>Progreso</a:t>
                  </a:r>
                  <a:endParaRPr lang="en-US" sz="1200" b="1" dirty="0"/>
                </a:p>
              </p:txBody>
            </p:sp>
          </p:grpSp>
          <p:sp>
            <p:nvSpPr>
              <p:cNvPr id="981028" name="Rectangle 36"/>
              <p:cNvSpPr>
                <a:spLocks noChangeArrowheads="1"/>
              </p:cNvSpPr>
              <p:nvPr/>
            </p:nvSpPr>
            <p:spPr bwMode="auto">
              <a:xfrm>
                <a:off x="1632" y="2872"/>
                <a:ext cx="720" cy="138"/>
              </a:xfrm>
              <a:prstGeom prst="rect">
                <a:avLst/>
              </a:prstGeom>
              <a:solidFill>
                <a:srgbClr val="B2B2B2"/>
              </a:solidFill>
              <a:ln w="28575" cap="sq">
                <a:solidFill>
                  <a:schemeClr val="tx1"/>
                </a:solidFill>
                <a:miter lim="800000"/>
                <a:headEnd type="none" w="sm" len="sm"/>
                <a:tailEnd type="none" w="sm" len="sm"/>
              </a:ln>
              <a:effectLst/>
            </p:spPr>
            <p:txBody>
              <a:bodyPr wrap="none" anchor="ctr"/>
              <a:lstStyle/>
              <a:p>
                <a:endParaRPr lang="en-US" dirty="0"/>
              </a:p>
            </p:txBody>
          </p:sp>
        </p:gr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96</a:t>
            </a:fld>
            <a:endParaRPr lang="en-US" dirty="0"/>
          </a:p>
        </p:txBody>
      </p:sp>
    </p:spTree>
    <p:extLst>
      <p:ext uri="{BB962C8B-B14F-4D97-AF65-F5344CB8AC3E}">
        <p14:creationId xmlns:p14="http://schemas.microsoft.com/office/powerpoint/2010/main" xmlns="" val="1309891491"/>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9187" name="Rectangle 3"/>
          <p:cNvSpPr>
            <a:spLocks noGrp="1" noChangeArrowheads="1"/>
          </p:cNvSpPr>
          <p:nvPr>
            <p:ph type="title"/>
          </p:nvPr>
        </p:nvSpPr>
        <p:spPr/>
        <p:txBody>
          <a:bodyPr/>
          <a:lstStyle/>
          <a:p>
            <a:r>
              <a:rPr lang="en-GB" dirty="0" err="1" smtClean="0"/>
              <a:t>Desempeño</a:t>
            </a:r>
            <a:r>
              <a:rPr lang="en-GB" dirty="0" smtClean="0"/>
              <a:t> Futuro</a:t>
            </a:r>
            <a:endParaRPr lang="en-US" dirty="0"/>
          </a:p>
        </p:txBody>
      </p:sp>
      <p:grpSp>
        <p:nvGrpSpPr>
          <p:cNvPr id="11" name="Group 10"/>
          <p:cNvGrpSpPr/>
          <p:nvPr/>
        </p:nvGrpSpPr>
        <p:grpSpPr>
          <a:xfrm>
            <a:off x="778853" y="1654632"/>
            <a:ext cx="7586296" cy="4540429"/>
            <a:chOff x="1636713" y="1828800"/>
            <a:chExt cx="8218487" cy="4540429"/>
          </a:xfrm>
        </p:grpSpPr>
        <p:sp>
          <p:nvSpPr>
            <p:cNvPr id="989186" name="Freeform 2"/>
            <p:cNvSpPr>
              <a:spLocks/>
            </p:cNvSpPr>
            <p:nvPr/>
          </p:nvSpPr>
          <p:spPr bwMode="auto">
            <a:xfrm>
              <a:off x="3192463" y="1854200"/>
              <a:ext cx="5021262" cy="3898900"/>
            </a:xfrm>
            <a:custGeom>
              <a:avLst/>
              <a:gdLst/>
              <a:ahLst/>
              <a:cxnLst>
                <a:cxn ang="0">
                  <a:pos x="216" y="120"/>
                </a:cxn>
                <a:cxn ang="0">
                  <a:pos x="1488" y="0"/>
                </a:cxn>
                <a:cxn ang="0">
                  <a:pos x="2016" y="960"/>
                </a:cxn>
                <a:cxn ang="0">
                  <a:pos x="1224" y="1624"/>
                </a:cxn>
                <a:cxn ang="0">
                  <a:pos x="0" y="1264"/>
                </a:cxn>
                <a:cxn ang="0">
                  <a:pos x="216" y="120"/>
                </a:cxn>
              </a:cxnLst>
              <a:rect l="0" t="0" r="r" b="b"/>
              <a:pathLst>
                <a:path w="2016" h="1624">
                  <a:moveTo>
                    <a:pt x="216" y="120"/>
                  </a:moveTo>
                  <a:lnTo>
                    <a:pt x="1488" y="0"/>
                  </a:lnTo>
                  <a:lnTo>
                    <a:pt x="2016" y="960"/>
                  </a:lnTo>
                  <a:lnTo>
                    <a:pt x="1224" y="1624"/>
                  </a:lnTo>
                  <a:lnTo>
                    <a:pt x="0" y="1264"/>
                  </a:lnTo>
                  <a:lnTo>
                    <a:pt x="216" y="12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wrap="none"/>
            <a:lstStyle/>
            <a:p>
              <a:endParaRPr lang="en-US" dirty="0"/>
            </a:p>
          </p:txBody>
        </p:sp>
        <p:sp>
          <p:nvSpPr>
            <p:cNvPr id="989188" name="Text Box 4"/>
            <p:cNvSpPr txBox="1">
              <a:spLocks noChangeArrowheads="1"/>
            </p:cNvSpPr>
            <p:nvPr/>
          </p:nvSpPr>
          <p:spPr bwMode="auto">
            <a:xfrm>
              <a:off x="4221163" y="3146876"/>
              <a:ext cx="3087687" cy="923330"/>
            </a:xfrm>
            <a:prstGeom prst="rect">
              <a:avLst/>
            </a:prstGeom>
            <a:noFill/>
            <a:ln w="12700" algn="ctr">
              <a:noFill/>
              <a:miter lim="800000"/>
              <a:headEnd/>
              <a:tailEnd/>
            </a:ln>
            <a:effectLst/>
          </p:spPr>
          <p:txBody>
            <a:bodyPr>
              <a:spAutoFit/>
            </a:bodyPr>
            <a:lstStyle/>
            <a:p>
              <a:pPr eaLnBrk="1" hangingPunct="1"/>
              <a:r>
                <a:rPr lang="en-GB" b="1" dirty="0">
                  <a:solidFill>
                    <a:schemeClr val="accent6">
                      <a:lumMod val="50000"/>
                    </a:schemeClr>
                  </a:solidFill>
                </a:rPr>
                <a:t>Future performance may be different to current performance</a:t>
              </a:r>
              <a:endParaRPr lang="en-US" b="1" dirty="0">
                <a:solidFill>
                  <a:schemeClr val="accent6">
                    <a:lumMod val="50000"/>
                  </a:schemeClr>
                </a:solidFill>
              </a:endParaRPr>
            </a:p>
          </p:txBody>
        </p:sp>
        <p:sp>
          <p:nvSpPr>
            <p:cNvPr id="989189" name="Rectangle 5"/>
            <p:cNvSpPr>
              <a:spLocks noChangeArrowheads="1"/>
            </p:cNvSpPr>
            <p:nvPr/>
          </p:nvSpPr>
          <p:spPr bwMode="auto">
            <a:xfrm>
              <a:off x="1692275" y="4068763"/>
              <a:ext cx="3205163" cy="1200329"/>
            </a:xfrm>
            <a:prstGeom prst="rect">
              <a:avLst/>
            </a:prstGeom>
            <a:noFill/>
            <a:ln w="12700" algn="ctr">
              <a:noFill/>
              <a:miter lim="800000"/>
              <a:headEnd/>
              <a:tailEnd/>
            </a:ln>
            <a:effectLst/>
          </p:spPr>
          <p:txBody>
            <a:bodyPr>
              <a:spAutoFit/>
            </a:bodyPr>
            <a:lstStyle/>
            <a:p>
              <a:pPr lvl="1"/>
              <a:r>
                <a:rPr lang="es-ES" b="1" dirty="0" smtClean="0"/>
                <a:t>Medidas proactivas sean tomadas para recuperar las variaciones</a:t>
              </a:r>
              <a:endParaRPr lang="en-GB" b="1" dirty="0"/>
            </a:p>
          </p:txBody>
        </p:sp>
        <p:sp>
          <p:nvSpPr>
            <p:cNvPr id="989190" name="Rectangle 6"/>
            <p:cNvSpPr>
              <a:spLocks noChangeArrowheads="1"/>
            </p:cNvSpPr>
            <p:nvPr/>
          </p:nvSpPr>
          <p:spPr bwMode="auto">
            <a:xfrm>
              <a:off x="5957888" y="1828800"/>
              <a:ext cx="3240087" cy="923330"/>
            </a:xfrm>
            <a:prstGeom prst="rect">
              <a:avLst/>
            </a:prstGeom>
            <a:noFill/>
            <a:ln w="12700" algn="ctr">
              <a:noFill/>
              <a:miter lim="800000"/>
              <a:headEnd/>
              <a:tailEnd/>
            </a:ln>
            <a:effectLst/>
          </p:spPr>
          <p:txBody>
            <a:bodyPr>
              <a:spAutoFit/>
            </a:bodyPr>
            <a:lstStyle/>
            <a:p>
              <a:pPr lvl="1"/>
              <a:r>
                <a:rPr lang="es-ES" b="1" dirty="0" smtClean="0"/>
                <a:t>Naturaleza del trabajo futuro sea diferente al trabajo realizado </a:t>
              </a:r>
              <a:endParaRPr lang="en-GB" b="1" dirty="0"/>
            </a:p>
          </p:txBody>
        </p:sp>
        <p:sp>
          <p:nvSpPr>
            <p:cNvPr id="989191" name="Rectangle 7"/>
            <p:cNvSpPr>
              <a:spLocks noChangeArrowheads="1"/>
            </p:cNvSpPr>
            <p:nvPr/>
          </p:nvSpPr>
          <p:spPr bwMode="auto">
            <a:xfrm>
              <a:off x="4037013" y="5168900"/>
              <a:ext cx="3392487" cy="1200329"/>
            </a:xfrm>
            <a:prstGeom prst="rect">
              <a:avLst/>
            </a:prstGeom>
            <a:noFill/>
            <a:ln w="12700" algn="ctr">
              <a:noFill/>
              <a:miter lim="800000"/>
              <a:headEnd/>
              <a:tailEnd/>
            </a:ln>
            <a:effectLst/>
          </p:spPr>
          <p:txBody>
            <a:bodyPr>
              <a:spAutoFit/>
            </a:bodyPr>
            <a:lstStyle/>
            <a:p>
              <a:pPr lvl="1"/>
              <a:r>
                <a:rPr lang="es-ES" b="1" dirty="0" smtClean="0"/>
                <a:t>Trabajo completado incluye aprendizaje que no se aplicará a los trabajos futuros</a:t>
              </a:r>
              <a:r>
                <a:rPr lang="en-GB" b="1" dirty="0" smtClean="0"/>
                <a:t> </a:t>
              </a:r>
              <a:endParaRPr lang="en-GB" b="1" dirty="0"/>
            </a:p>
          </p:txBody>
        </p:sp>
        <p:sp>
          <p:nvSpPr>
            <p:cNvPr id="989192" name="Rectangle 8"/>
            <p:cNvSpPr>
              <a:spLocks noChangeArrowheads="1"/>
            </p:cNvSpPr>
            <p:nvPr/>
          </p:nvSpPr>
          <p:spPr bwMode="auto">
            <a:xfrm>
              <a:off x="1636713" y="2235200"/>
              <a:ext cx="3646487" cy="1200329"/>
            </a:xfrm>
            <a:prstGeom prst="rect">
              <a:avLst/>
            </a:prstGeom>
            <a:noFill/>
            <a:ln w="12700" algn="ctr">
              <a:noFill/>
              <a:miter lim="800000"/>
              <a:headEnd/>
              <a:tailEnd/>
            </a:ln>
            <a:effectLst/>
          </p:spPr>
          <p:txBody>
            <a:bodyPr>
              <a:spAutoFit/>
            </a:bodyPr>
            <a:lstStyle/>
            <a:p>
              <a:pPr lvl="1"/>
              <a:r>
                <a:rPr lang="es-ES" b="1" dirty="0" smtClean="0"/>
                <a:t>Las actividades futuras sean más fáciles o más difíciles que las actividades completadas</a:t>
              </a:r>
              <a:endParaRPr lang="en-GB" b="1" dirty="0"/>
            </a:p>
          </p:txBody>
        </p:sp>
        <p:sp>
          <p:nvSpPr>
            <p:cNvPr id="989193" name="Text Box 9"/>
            <p:cNvSpPr txBox="1">
              <a:spLocks noChangeArrowheads="1"/>
            </p:cNvSpPr>
            <p:nvPr/>
          </p:nvSpPr>
          <p:spPr bwMode="auto">
            <a:xfrm>
              <a:off x="6738938" y="4108450"/>
              <a:ext cx="3116262" cy="646331"/>
            </a:xfrm>
            <a:prstGeom prst="rect">
              <a:avLst/>
            </a:prstGeom>
            <a:noFill/>
            <a:ln w="12700" algn="ctr">
              <a:noFill/>
              <a:miter lim="800000"/>
              <a:headEnd/>
              <a:tailEnd/>
            </a:ln>
            <a:effectLst/>
          </p:spPr>
          <p:txBody>
            <a:bodyPr>
              <a:spAutoFit/>
            </a:bodyPr>
            <a:lstStyle/>
            <a:p>
              <a:r>
                <a:rPr lang="es-ES" b="1" dirty="0" smtClean="0"/>
                <a:t>Trabajo completado incluya elementos no recurrentes</a:t>
              </a:r>
              <a:endParaRPr lang="en-US" b="1" dirty="0"/>
            </a:p>
          </p:txBody>
        </p:sp>
      </p:gr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97</a:t>
            </a:fld>
            <a:endParaRPr lang="en-US" dirty="0"/>
          </a:p>
        </p:txBody>
      </p:sp>
      <p:sp>
        <p:nvSpPr>
          <p:cNvPr id="4" name="TextBox 3"/>
          <p:cNvSpPr txBox="1"/>
          <p:nvPr/>
        </p:nvSpPr>
        <p:spPr>
          <a:xfrm>
            <a:off x="685800" y="3124200"/>
            <a:ext cx="8001000" cy="861774"/>
          </a:xfrm>
          <a:prstGeom prst="rect">
            <a:avLst/>
          </a:prstGeom>
          <a:solidFill>
            <a:schemeClr val="bg1"/>
          </a:solidFill>
        </p:spPr>
        <p:txBody>
          <a:bodyPr wrap="square" rtlCol="0">
            <a:spAutoFit/>
          </a:bodyPr>
          <a:lstStyle/>
          <a:p>
            <a:pPr marL="0" lvl="1"/>
            <a:r>
              <a:rPr lang="en-GB" sz="3200" b="1" dirty="0"/>
              <a:t>EAC = Actual Cost + Estimated Cost to Go / CPI</a:t>
            </a:r>
          </a:p>
          <a:p>
            <a:endParaRPr lang="en-US" dirty="0">
              <a:solidFill>
                <a:srgbClr val="FF0000"/>
              </a:solidFill>
            </a:endParaRPr>
          </a:p>
        </p:txBody>
      </p:sp>
    </p:spTree>
    <p:extLst>
      <p:ext uri="{BB962C8B-B14F-4D97-AF65-F5344CB8AC3E}">
        <p14:creationId xmlns:p14="http://schemas.microsoft.com/office/powerpoint/2010/main" xmlns="" val="2326483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682051" y="1287463"/>
            <a:ext cx="7058758" cy="4994275"/>
          </a:xfrm>
          <a:prstGeom prst="rect">
            <a:avLst/>
          </a:prstGeom>
          <a:noFill/>
          <a:ln w="12700" cap="sq" algn="ctr">
            <a:noFill/>
            <a:miter lim="800000"/>
            <a:headEnd/>
            <a:tailEnd/>
          </a:ln>
          <a:effectLst/>
        </p:spPr>
        <p:txBody>
          <a:bodyPr lIns="91433" tIns="45717" rIns="91433" bIns="45717"/>
          <a:lstStyle/>
          <a:p>
            <a:pPr marL="342900"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Mide</a:t>
            </a:r>
            <a:r>
              <a:rPr lang="en-GB" sz="2200" dirty="0" smtClean="0">
                <a:solidFill>
                  <a:schemeClr val="accent6">
                    <a:lumMod val="10000"/>
                  </a:schemeClr>
                </a:solidFill>
              </a:rPr>
              <a:t> la </a:t>
            </a:r>
            <a:r>
              <a:rPr lang="en-GB" sz="2200" dirty="0" err="1" smtClean="0">
                <a:solidFill>
                  <a:schemeClr val="accent6">
                    <a:lumMod val="10000"/>
                  </a:schemeClr>
                </a:solidFill>
              </a:rPr>
              <a:t>eficacia</a:t>
            </a:r>
            <a:r>
              <a:rPr lang="en-GB" sz="2200" dirty="0" smtClean="0">
                <a:solidFill>
                  <a:schemeClr val="accent6">
                    <a:lumMod val="10000"/>
                  </a:schemeClr>
                </a:solidFill>
              </a:rPr>
              <a:t> del </a:t>
            </a:r>
            <a:r>
              <a:rPr lang="en-GB" sz="2200" dirty="0" err="1" smtClean="0">
                <a:solidFill>
                  <a:schemeClr val="accent6">
                    <a:lumMod val="10000"/>
                  </a:schemeClr>
                </a:solidFill>
              </a:rPr>
              <a:t>trabajo</a:t>
            </a:r>
            <a:r>
              <a:rPr lang="en-GB" sz="2200" dirty="0" smtClean="0">
                <a:solidFill>
                  <a:schemeClr val="accent6">
                    <a:lumMod val="10000"/>
                  </a:schemeClr>
                </a:solidFill>
              </a:rPr>
              <a:t> en </a:t>
            </a:r>
            <a:r>
              <a:rPr lang="en-GB" sz="2200" dirty="0" err="1" smtClean="0">
                <a:solidFill>
                  <a:schemeClr val="accent6">
                    <a:lumMod val="10000"/>
                  </a:schemeClr>
                </a:solidFill>
              </a:rPr>
              <a:t>progreso</a:t>
            </a:r>
            <a:endParaRPr lang="en-GB" sz="2200" dirty="0">
              <a:solidFill>
                <a:schemeClr val="accent6">
                  <a:lumMod val="10000"/>
                </a:schemeClr>
              </a:solidFill>
            </a:endParaRPr>
          </a:p>
          <a:p>
            <a:pPr marL="342900"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Proporciona</a:t>
            </a:r>
            <a:r>
              <a:rPr lang="en-GB" sz="2200" dirty="0" smtClean="0">
                <a:solidFill>
                  <a:schemeClr val="accent6">
                    <a:lumMod val="10000"/>
                  </a:schemeClr>
                </a:solidFill>
              </a:rPr>
              <a:t> </a:t>
            </a:r>
            <a:r>
              <a:rPr lang="en-GB" sz="2200" dirty="0" err="1" smtClean="0">
                <a:solidFill>
                  <a:schemeClr val="accent6">
                    <a:lumMod val="10000"/>
                  </a:schemeClr>
                </a:solidFill>
              </a:rPr>
              <a:t>respuestas</a:t>
            </a:r>
            <a:r>
              <a:rPr lang="en-GB" sz="2200" dirty="0" smtClean="0">
                <a:solidFill>
                  <a:schemeClr val="accent6">
                    <a:lumMod val="10000"/>
                  </a:schemeClr>
                </a:solidFill>
              </a:rPr>
              <a:t> </a:t>
            </a:r>
            <a:r>
              <a:rPr lang="en-GB" sz="2200" dirty="0" err="1" smtClean="0">
                <a:solidFill>
                  <a:schemeClr val="accent6">
                    <a:lumMod val="10000"/>
                  </a:schemeClr>
                </a:solidFill>
              </a:rPr>
              <a:t>auditables</a:t>
            </a:r>
            <a:r>
              <a:rPr lang="en-GB" sz="2200" dirty="0" smtClean="0">
                <a:solidFill>
                  <a:schemeClr val="accent6">
                    <a:lumMod val="10000"/>
                  </a:schemeClr>
                </a:solidFill>
              </a:rPr>
              <a:t> y </a:t>
            </a:r>
            <a:r>
              <a:rPr lang="en-GB" sz="2200" dirty="0" err="1" smtClean="0">
                <a:solidFill>
                  <a:schemeClr val="accent6">
                    <a:lumMod val="10000"/>
                  </a:schemeClr>
                </a:solidFill>
              </a:rPr>
              <a:t>repetibles</a:t>
            </a:r>
            <a:r>
              <a:rPr lang="en-GB" sz="2200" dirty="0" smtClean="0">
                <a:solidFill>
                  <a:schemeClr val="accent6">
                    <a:lumMod val="10000"/>
                  </a:schemeClr>
                </a:solidFill>
              </a:rPr>
              <a:t> a:</a:t>
            </a:r>
            <a:endParaRPr lang="en-GB" sz="2200" dirty="0">
              <a:solidFill>
                <a:schemeClr val="accent6">
                  <a:lumMod val="10000"/>
                </a:schemeClr>
              </a:solidFill>
            </a:endParaRPr>
          </a:p>
          <a:p>
            <a:pPr marL="800100" lvl="1"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Desempeño</a:t>
            </a:r>
            <a:r>
              <a:rPr lang="en-GB" sz="2200" dirty="0" smtClean="0">
                <a:solidFill>
                  <a:schemeClr val="accent6">
                    <a:lumMod val="10000"/>
                  </a:schemeClr>
                </a:solidFill>
              </a:rPr>
              <a:t> Actual </a:t>
            </a:r>
            <a:endParaRPr lang="en-GB" sz="2200" dirty="0">
              <a:solidFill>
                <a:schemeClr val="accent6">
                  <a:lumMod val="10000"/>
                </a:schemeClr>
              </a:solidFill>
            </a:endParaRPr>
          </a:p>
          <a:p>
            <a:pPr marL="800100" lvl="1"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Predictiones</a:t>
            </a:r>
            <a:r>
              <a:rPr lang="en-GB" sz="2200" dirty="0" smtClean="0">
                <a:solidFill>
                  <a:schemeClr val="accent6">
                    <a:lumMod val="10000"/>
                  </a:schemeClr>
                </a:solidFill>
              </a:rPr>
              <a:t> </a:t>
            </a:r>
            <a:r>
              <a:rPr lang="en-GB" sz="2200" dirty="0" err="1" smtClean="0">
                <a:solidFill>
                  <a:schemeClr val="accent6">
                    <a:lumMod val="10000"/>
                  </a:schemeClr>
                </a:solidFill>
              </a:rPr>
              <a:t>Futuras</a:t>
            </a:r>
            <a:r>
              <a:rPr lang="en-GB" sz="2200" dirty="0" smtClean="0">
                <a:solidFill>
                  <a:schemeClr val="accent6">
                    <a:lumMod val="10000"/>
                  </a:schemeClr>
                </a:solidFill>
              </a:rPr>
              <a:t> </a:t>
            </a:r>
            <a:r>
              <a:rPr lang="en-GB" sz="2200" dirty="0" err="1" smtClean="0">
                <a:solidFill>
                  <a:schemeClr val="accent6">
                    <a:lumMod val="10000"/>
                  </a:schemeClr>
                </a:solidFill>
              </a:rPr>
              <a:t>fuera</a:t>
            </a:r>
            <a:r>
              <a:rPr lang="en-GB" sz="2200" dirty="0" smtClean="0">
                <a:solidFill>
                  <a:schemeClr val="accent6">
                    <a:lumMod val="10000"/>
                  </a:schemeClr>
                </a:solidFill>
              </a:rPr>
              <a:t> de </a:t>
            </a:r>
            <a:r>
              <a:rPr lang="en-GB" sz="2200" dirty="0" err="1" smtClean="0">
                <a:solidFill>
                  <a:schemeClr val="accent6">
                    <a:lumMod val="10000"/>
                  </a:schemeClr>
                </a:solidFill>
              </a:rPr>
              <a:t>término</a:t>
            </a:r>
            <a:endParaRPr lang="en-GB" sz="2200" dirty="0">
              <a:solidFill>
                <a:schemeClr val="accent6">
                  <a:lumMod val="10000"/>
                </a:schemeClr>
              </a:solidFill>
            </a:endParaRPr>
          </a:p>
          <a:p>
            <a:pPr marL="800100" lvl="1"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Necesidades</a:t>
            </a:r>
            <a:r>
              <a:rPr lang="en-GB" sz="2200" dirty="0" smtClean="0">
                <a:solidFill>
                  <a:schemeClr val="accent6">
                    <a:lumMod val="10000"/>
                  </a:schemeClr>
                </a:solidFill>
              </a:rPr>
              <a:t> de </a:t>
            </a:r>
            <a:r>
              <a:rPr lang="en-GB" sz="2200" dirty="0" err="1" smtClean="0">
                <a:solidFill>
                  <a:schemeClr val="accent6">
                    <a:lumMod val="10000"/>
                  </a:schemeClr>
                </a:solidFill>
              </a:rPr>
              <a:t>mejora</a:t>
            </a:r>
            <a:r>
              <a:rPr lang="en-GB" sz="2200" dirty="0" smtClean="0">
                <a:solidFill>
                  <a:schemeClr val="accent6">
                    <a:lumMod val="10000"/>
                  </a:schemeClr>
                </a:solidFill>
              </a:rPr>
              <a:t> en el </a:t>
            </a:r>
            <a:r>
              <a:rPr lang="en-GB" sz="2200" dirty="0" err="1" smtClean="0">
                <a:solidFill>
                  <a:schemeClr val="accent6">
                    <a:lumMod val="10000"/>
                  </a:schemeClr>
                </a:solidFill>
              </a:rPr>
              <a:t>desempeño</a:t>
            </a:r>
            <a:r>
              <a:rPr lang="en-GB" sz="2200" dirty="0" smtClean="0">
                <a:solidFill>
                  <a:schemeClr val="accent6">
                    <a:lumMod val="10000"/>
                  </a:schemeClr>
                </a:solidFill>
              </a:rPr>
              <a:t> </a:t>
            </a:r>
            <a:r>
              <a:rPr lang="en-GB" sz="2200" dirty="0" err="1" smtClean="0">
                <a:solidFill>
                  <a:schemeClr val="accent6">
                    <a:lumMod val="10000"/>
                  </a:schemeClr>
                </a:solidFill>
              </a:rPr>
              <a:t>futuro</a:t>
            </a:r>
            <a:endParaRPr lang="en-GB" sz="2200" dirty="0" smtClean="0">
              <a:solidFill>
                <a:schemeClr val="accent6">
                  <a:lumMod val="10000"/>
                </a:schemeClr>
              </a:solidFill>
            </a:endParaRPr>
          </a:p>
          <a:p>
            <a:pPr marL="342900"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Proporciona</a:t>
            </a:r>
            <a:r>
              <a:rPr lang="en-GB" sz="2200" dirty="0" smtClean="0">
                <a:solidFill>
                  <a:schemeClr val="accent6">
                    <a:lumMod val="10000"/>
                  </a:schemeClr>
                </a:solidFill>
              </a:rPr>
              <a:t> </a:t>
            </a:r>
            <a:r>
              <a:rPr lang="en-GB" sz="2200" dirty="0" err="1" smtClean="0">
                <a:solidFill>
                  <a:schemeClr val="accent6">
                    <a:lumMod val="10000"/>
                  </a:schemeClr>
                </a:solidFill>
              </a:rPr>
              <a:t>información</a:t>
            </a:r>
            <a:r>
              <a:rPr lang="en-GB" sz="2200" dirty="0" smtClean="0">
                <a:solidFill>
                  <a:schemeClr val="accent6">
                    <a:lumMod val="10000"/>
                  </a:schemeClr>
                </a:solidFill>
              </a:rPr>
              <a:t> </a:t>
            </a:r>
            <a:r>
              <a:rPr lang="en-GB" sz="2200" dirty="0" err="1" smtClean="0">
                <a:solidFill>
                  <a:schemeClr val="accent6">
                    <a:lumMod val="10000"/>
                  </a:schemeClr>
                </a:solidFill>
              </a:rPr>
              <a:t>confiable</a:t>
            </a:r>
            <a:r>
              <a:rPr lang="en-GB" sz="2200" dirty="0" smtClean="0">
                <a:solidFill>
                  <a:schemeClr val="accent6">
                    <a:lumMod val="10000"/>
                  </a:schemeClr>
                </a:solidFill>
              </a:rPr>
              <a:t> </a:t>
            </a:r>
            <a:r>
              <a:rPr lang="en-GB" sz="2200" dirty="0" err="1" smtClean="0">
                <a:solidFill>
                  <a:schemeClr val="accent6">
                    <a:lumMod val="10000"/>
                  </a:schemeClr>
                </a:solidFill>
              </a:rPr>
              <a:t>para</a:t>
            </a:r>
            <a:r>
              <a:rPr lang="en-GB" sz="2200" dirty="0" smtClean="0">
                <a:solidFill>
                  <a:schemeClr val="accent6">
                    <a:lumMod val="10000"/>
                  </a:schemeClr>
                </a:solidFill>
              </a:rPr>
              <a:t> </a:t>
            </a:r>
            <a:r>
              <a:rPr lang="en-GB" sz="2200" dirty="0" err="1" smtClean="0">
                <a:solidFill>
                  <a:schemeClr val="accent6">
                    <a:lumMod val="10000"/>
                  </a:schemeClr>
                </a:solidFill>
              </a:rPr>
              <a:t>ayudar</a:t>
            </a:r>
            <a:r>
              <a:rPr lang="en-GB" sz="2200" dirty="0" smtClean="0">
                <a:solidFill>
                  <a:schemeClr val="accent6">
                    <a:lumMod val="10000"/>
                  </a:schemeClr>
                </a:solidFill>
              </a:rPr>
              <a:t> en la </a:t>
            </a:r>
            <a:r>
              <a:rPr lang="en-GB" sz="2200" dirty="0" err="1" smtClean="0">
                <a:solidFill>
                  <a:schemeClr val="accent6">
                    <a:lumMod val="10000"/>
                  </a:schemeClr>
                </a:solidFill>
              </a:rPr>
              <a:t>toma</a:t>
            </a:r>
            <a:r>
              <a:rPr lang="en-GB" sz="2200" dirty="0" smtClean="0">
                <a:solidFill>
                  <a:schemeClr val="accent6">
                    <a:lumMod val="10000"/>
                  </a:schemeClr>
                </a:solidFill>
              </a:rPr>
              <a:t> de </a:t>
            </a:r>
            <a:r>
              <a:rPr lang="en-GB" sz="2200" dirty="0" err="1" smtClean="0">
                <a:solidFill>
                  <a:schemeClr val="accent6">
                    <a:lumMod val="10000"/>
                  </a:schemeClr>
                </a:solidFill>
              </a:rPr>
              <a:t>decisiones</a:t>
            </a:r>
            <a:endParaRPr lang="en-GB" sz="2200" dirty="0" smtClean="0">
              <a:solidFill>
                <a:schemeClr val="accent6">
                  <a:lumMod val="10000"/>
                </a:schemeClr>
              </a:solidFill>
            </a:endParaRPr>
          </a:p>
          <a:p>
            <a:pPr marL="342900"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Facilita</a:t>
            </a:r>
            <a:r>
              <a:rPr lang="en-GB" sz="2200" dirty="0" smtClean="0">
                <a:solidFill>
                  <a:schemeClr val="accent6">
                    <a:lumMod val="10000"/>
                  </a:schemeClr>
                </a:solidFill>
              </a:rPr>
              <a:t> el </a:t>
            </a:r>
            <a:r>
              <a:rPr lang="en-GB" sz="2200" dirty="0" err="1" smtClean="0">
                <a:solidFill>
                  <a:schemeClr val="accent6">
                    <a:lumMod val="10000"/>
                  </a:schemeClr>
                </a:solidFill>
              </a:rPr>
              <a:t>análisis</a:t>
            </a:r>
            <a:r>
              <a:rPr lang="en-GB" sz="2200" dirty="0" smtClean="0">
                <a:solidFill>
                  <a:schemeClr val="accent6">
                    <a:lumMod val="10000"/>
                  </a:schemeClr>
                </a:solidFill>
              </a:rPr>
              <a:t> de </a:t>
            </a:r>
            <a:r>
              <a:rPr lang="en-GB" sz="2200" dirty="0" err="1" smtClean="0">
                <a:solidFill>
                  <a:schemeClr val="accent6">
                    <a:lumMod val="10000"/>
                  </a:schemeClr>
                </a:solidFill>
              </a:rPr>
              <a:t>tendencias</a:t>
            </a:r>
            <a:endParaRPr lang="en-GB" sz="2200" dirty="0" smtClean="0">
              <a:solidFill>
                <a:schemeClr val="accent6">
                  <a:lumMod val="10000"/>
                </a:schemeClr>
              </a:solidFill>
            </a:endParaRPr>
          </a:p>
          <a:p>
            <a:pPr marL="342900"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Proporciona</a:t>
            </a:r>
            <a:r>
              <a:rPr lang="en-GB" sz="2200" dirty="0" smtClean="0">
                <a:solidFill>
                  <a:schemeClr val="accent6">
                    <a:lumMod val="10000"/>
                  </a:schemeClr>
                </a:solidFill>
              </a:rPr>
              <a:t> </a:t>
            </a:r>
            <a:r>
              <a:rPr lang="en-GB" sz="2200" dirty="0" err="1" smtClean="0">
                <a:solidFill>
                  <a:schemeClr val="accent6">
                    <a:lumMod val="10000"/>
                  </a:schemeClr>
                </a:solidFill>
              </a:rPr>
              <a:t>datos</a:t>
            </a:r>
            <a:r>
              <a:rPr lang="en-GB" sz="2200" dirty="0" smtClean="0">
                <a:solidFill>
                  <a:schemeClr val="accent6">
                    <a:lumMod val="10000"/>
                  </a:schemeClr>
                </a:solidFill>
              </a:rPr>
              <a:t> </a:t>
            </a:r>
            <a:r>
              <a:rPr lang="en-GB" sz="2200" dirty="0" err="1" smtClean="0">
                <a:solidFill>
                  <a:schemeClr val="accent6">
                    <a:lumMod val="10000"/>
                  </a:schemeClr>
                </a:solidFill>
              </a:rPr>
              <a:t>para</a:t>
            </a:r>
            <a:r>
              <a:rPr lang="en-GB" sz="2200" dirty="0" smtClean="0">
                <a:solidFill>
                  <a:schemeClr val="accent6">
                    <a:lumMod val="10000"/>
                  </a:schemeClr>
                </a:solidFill>
              </a:rPr>
              <a:t> </a:t>
            </a:r>
            <a:r>
              <a:rPr lang="en-GB" sz="2200" dirty="0" err="1" smtClean="0">
                <a:solidFill>
                  <a:schemeClr val="accent6">
                    <a:lumMod val="10000"/>
                  </a:schemeClr>
                </a:solidFill>
              </a:rPr>
              <a:t>futuras</a:t>
            </a:r>
            <a:r>
              <a:rPr lang="en-GB" sz="2200" dirty="0" smtClean="0">
                <a:solidFill>
                  <a:schemeClr val="accent6">
                    <a:lumMod val="10000"/>
                  </a:schemeClr>
                </a:solidFill>
              </a:rPr>
              <a:t> </a:t>
            </a:r>
            <a:r>
              <a:rPr lang="en-GB" sz="2200" dirty="0" err="1" smtClean="0">
                <a:solidFill>
                  <a:schemeClr val="accent6">
                    <a:lumMod val="10000"/>
                  </a:schemeClr>
                </a:solidFill>
              </a:rPr>
              <a:t>estimaciones</a:t>
            </a:r>
            <a:r>
              <a:rPr lang="en-GB" sz="2200" dirty="0" smtClean="0">
                <a:solidFill>
                  <a:schemeClr val="accent6">
                    <a:lumMod val="10000"/>
                  </a:schemeClr>
                </a:solidFill>
              </a:rPr>
              <a:t> de </a:t>
            </a:r>
            <a:r>
              <a:rPr lang="en-GB" sz="2200" dirty="0" err="1" smtClean="0">
                <a:solidFill>
                  <a:schemeClr val="accent6">
                    <a:lumMod val="10000"/>
                  </a:schemeClr>
                </a:solidFill>
              </a:rPr>
              <a:t>trabajo</a:t>
            </a:r>
            <a:r>
              <a:rPr lang="en-GB" sz="2200" dirty="0" smtClean="0">
                <a:solidFill>
                  <a:schemeClr val="accent6">
                    <a:lumMod val="10000"/>
                  </a:schemeClr>
                </a:solidFill>
              </a:rPr>
              <a:t> similar </a:t>
            </a:r>
            <a:endParaRPr lang="en-GB" sz="2200" dirty="0">
              <a:solidFill>
                <a:schemeClr val="accent6">
                  <a:lumMod val="10000"/>
                </a:schemeClr>
              </a:solidFill>
            </a:endParaRPr>
          </a:p>
        </p:txBody>
      </p:sp>
      <p:sp>
        <p:nvSpPr>
          <p:cNvPr id="1708035" name="Text Box 3"/>
          <p:cNvSpPr txBox="1">
            <a:spLocks noChangeArrowheads="1"/>
          </p:cNvSpPr>
          <p:nvPr/>
        </p:nvSpPr>
        <p:spPr bwMode="auto">
          <a:xfrm>
            <a:off x="621323" y="5694363"/>
            <a:ext cx="183174" cy="336550"/>
          </a:xfrm>
          <a:prstGeom prst="rect">
            <a:avLst/>
          </a:prstGeom>
          <a:noFill/>
          <a:ln w="9525">
            <a:noFill/>
            <a:miter lim="800000"/>
            <a:headEnd/>
            <a:tailEnd/>
          </a:ln>
          <a:effectLst/>
        </p:spPr>
        <p:txBody>
          <a:bodyPr wrap="none">
            <a:spAutoFit/>
          </a:bodyPr>
          <a:lstStyle/>
          <a:p>
            <a:pPr algn="l"/>
            <a:endParaRPr lang="en-US" sz="1600" dirty="0">
              <a:latin typeface="Times New Roman" pitchFamily="18" charset="0"/>
            </a:endParaRPr>
          </a:p>
        </p:txBody>
      </p:sp>
      <p:sp>
        <p:nvSpPr>
          <p:cNvPr id="1708036" name="Rectangle 4"/>
          <p:cNvSpPr>
            <a:spLocks noGrp="1" noChangeArrowheads="1"/>
          </p:cNvSpPr>
          <p:nvPr>
            <p:ph type="title"/>
          </p:nvPr>
        </p:nvSpPr>
        <p:spPr>
          <a:xfrm>
            <a:off x="621323" y="1"/>
            <a:ext cx="8522677" cy="1108075"/>
          </a:xfrm>
        </p:spPr>
        <p:txBody>
          <a:bodyPr/>
          <a:lstStyle/>
          <a:p>
            <a:r>
              <a:rPr lang="en-GB" dirty="0" err="1" smtClean="0"/>
              <a:t>Ventajas</a:t>
            </a:r>
            <a:r>
              <a:rPr lang="en-GB" dirty="0" smtClean="0"/>
              <a:t> de la </a:t>
            </a:r>
            <a:r>
              <a:rPr lang="en-GB" dirty="0" err="1" smtClean="0"/>
              <a:t>Gestión</a:t>
            </a:r>
            <a:r>
              <a:rPr lang="en-GB" dirty="0" smtClean="0"/>
              <a:t> del</a:t>
            </a:r>
            <a:br>
              <a:rPr lang="en-GB" dirty="0" smtClean="0"/>
            </a:br>
            <a:r>
              <a:rPr lang="en-GB" dirty="0" smtClean="0"/>
              <a:t> </a:t>
            </a:r>
            <a:r>
              <a:rPr lang="en-GB" dirty="0" err="1" smtClean="0"/>
              <a:t>Valor</a:t>
            </a:r>
            <a:r>
              <a:rPr lang="en-GB" dirty="0" smtClean="0"/>
              <a:t> Ganado (EVM)</a:t>
            </a:r>
            <a:endParaRPr lang="en-GB"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98</a:t>
            </a:fld>
            <a:endParaRPr lang="en-US" dirty="0"/>
          </a:p>
        </p:txBody>
      </p:sp>
    </p:spTree>
    <p:extLst>
      <p:ext uri="{BB962C8B-B14F-4D97-AF65-F5344CB8AC3E}">
        <p14:creationId xmlns:p14="http://schemas.microsoft.com/office/powerpoint/2010/main" xmlns="" val="20138076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647827" y="1676401"/>
            <a:ext cx="7058758" cy="3429000"/>
          </a:xfrm>
          <a:prstGeom prst="rect">
            <a:avLst/>
          </a:prstGeom>
          <a:noFill/>
          <a:ln w="12700" cap="sq" algn="ctr">
            <a:noFill/>
            <a:miter lim="800000"/>
            <a:headEnd/>
            <a:tailEnd/>
          </a:ln>
          <a:effectLst/>
        </p:spPr>
        <p:txBody>
          <a:bodyPr lIns="91433" tIns="45717" rIns="91433" bIns="45717"/>
          <a:lstStyle/>
          <a:p>
            <a:pPr marL="342900" indent="-342900" algn="l" eaLnBrk="1" hangingPunct="1">
              <a:lnSpc>
                <a:spcPct val="110000"/>
              </a:lnSpc>
              <a:spcAft>
                <a:spcPct val="50000"/>
              </a:spcAft>
              <a:buFont typeface="Courier New" pitchFamily="49" charset="0"/>
              <a:buChar char="o"/>
            </a:pPr>
            <a:r>
              <a:rPr lang="en-GB" sz="2200" dirty="0" err="1" smtClean="0">
                <a:solidFill>
                  <a:schemeClr val="accent6">
                    <a:lumMod val="10000"/>
                  </a:schemeClr>
                </a:solidFill>
              </a:rPr>
              <a:t>Bebido</a:t>
            </a:r>
            <a:r>
              <a:rPr lang="en-GB" sz="2200" dirty="0" smtClean="0">
                <a:solidFill>
                  <a:schemeClr val="accent6">
                    <a:lumMod val="10000"/>
                  </a:schemeClr>
                </a:solidFill>
              </a:rPr>
              <a:t> a </a:t>
            </a:r>
            <a:r>
              <a:rPr lang="en-GB" sz="2200" dirty="0" err="1" smtClean="0">
                <a:solidFill>
                  <a:schemeClr val="accent6">
                    <a:lumMod val="10000"/>
                  </a:schemeClr>
                </a:solidFill>
              </a:rPr>
              <a:t>que</a:t>
            </a:r>
            <a:r>
              <a:rPr lang="en-GB" sz="2200" dirty="0" smtClean="0">
                <a:solidFill>
                  <a:schemeClr val="accent6">
                    <a:lumMod val="10000"/>
                  </a:schemeClr>
                </a:solidFill>
              </a:rPr>
              <a:t> la </a:t>
            </a:r>
            <a:r>
              <a:rPr lang="en-GB" sz="2200" dirty="0" err="1" smtClean="0">
                <a:solidFill>
                  <a:schemeClr val="accent6">
                    <a:lumMod val="10000"/>
                  </a:schemeClr>
                </a:solidFill>
              </a:rPr>
              <a:t>técnica</a:t>
            </a:r>
            <a:r>
              <a:rPr lang="en-GB" sz="2200" dirty="0" smtClean="0">
                <a:solidFill>
                  <a:schemeClr val="accent6">
                    <a:lumMod val="10000"/>
                  </a:schemeClr>
                </a:solidFill>
              </a:rPr>
              <a:t> </a:t>
            </a:r>
            <a:r>
              <a:rPr lang="en-GB" sz="2200" dirty="0" err="1" smtClean="0">
                <a:solidFill>
                  <a:schemeClr val="accent6">
                    <a:lumMod val="10000"/>
                  </a:schemeClr>
                </a:solidFill>
              </a:rPr>
              <a:t>toma</a:t>
            </a:r>
            <a:r>
              <a:rPr lang="en-GB" sz="2200" dirty="0" smtClean="0">
                <a:solidFill>
                  <a:schemeClr val="accent6">
                    <a:lumMod val="10000"/>
                  </a:schemeClr>
                </a:solidFill>
              </a:rPr>
              <a:t> </a:t>
            </a:r>
            <a:r>
              <a:rPr lang="en-GB" sz="2200" dirty="0" err="1" smtClean="0">
                <a:solidFill>
                  <a:schemeClr val="accent6">
                    <a:lumMod val="10000"/>
                  </a:schemeClr>
                </a:solidFill>
              </a:rPr>
              <a:t>una</a:t>
            </a:r>
            <a:r>
              <a:rPr lang="en-GB" sz="2200" dirty="0" smtClean="0">
                <a:solidFill>
                  <a:schemeClr val="accent6">
                    <a:lumMod val="10000"/>
                  </a:schemeClr>
                </a:solidFill>
              </a:rPr>
              <a:t> </a:t>
            </a:r>
            <a:r>
              <a:rPr lang="en-GB" sz="2200" dirty="0" err="1" smtClean="0">
                <a:solidFill>
                  <a:schemeClr val="accent6">
                    <a:lumMod val="10000"/>
                  </a:schemeClr>
                </a:solidFill>
              </a:rPr>
              <a:t>visión</a:t>
            </a:r>
            <a:r>
              <a:rPr lang="en-GB" sz="2200" dirty="0" smtClean="0">
                <a:solidFill>
                  <a:schemeClr val="accent6">
                    <a:lumMod val="10000"/>
                  </a:schemeClr>
                </a:solidFill>
              </a:rPr>
              <a:t> </a:t>
            </a:r>
            <a:r>
              <a:rPr lang="en-GB" sz="2200" dirty="0" err="1" smtClean="0">
                <a:solidFill>
                  <a:schemeClr val="accent6">
                    <a:lumMod val="10000"/>
                  </a:schemeClr>
                </a:solidFill>
              </a:rPr>
              <a:t>completa</a:t>
            </a:r>
            <a:r>
              <a:rPr lang="en-GB" sz="2200" dirty="0" smtClean="0">
                <a:solidFill>
                  <a:schemeClr val="accent6">
                    <a:lumMod val="10000"/>
                  </a:schemeClr>
                </a:solidFill>
              </a:rPr>
              <a:t>, el mayor </a:t>
            </a:r>
            <a:r>
              <a:rPr lang="en-GB" sz="2200" dirty="0" err="1" smtClean="0">
                <a:solidFill>
                  <a:schemeClr val="accent6">
                    <a:lumMod val="10000"/>
                  </a:schemeClr>
                </a:solidFill>
              </a:rPr>
              <a:t>desempeño</a:t>
            </a:r>
            <a:r>
              <a:rPr lang="en-GB" sz="2200" dirty="0" smtClean="0">
                <a:solidFill>
                  <a:schemeClr val="accent6">
                    <a:lumMod val="10000"/>
                  </a:schemeClr>
                </a:solidFill>
              </a:rPr>
              <a:t> en </a:t>
            </a:r>
            <a:r>
              <a:rPr lang="en-GB" sz="2200" dirty="0" err="1" smtClean="0">
                <a:solidFill>
                  <a:schemeClr val="accent6">
                    <a:lumMod val="10000"/>
                  </a:schemeClr>
                </a:solidFill>
              </a:rPr>
              <a:t>una</a:t>
            </a:r>
            <a:r>
              <a:rPr lang="en-GB" sz="2200" dirty="0" smtClean="0">
                <a:solidFill>
                  <a:schemeClr val="accent6">
                    <a:lumMod val="10000"/>
                  </a:schemeClr>
                </a:solidFill>
              </a:rPr>
              <a:t> </a:t>
            </a:r>
            <a:r>
              <a:rPr lang="en-GB" sz="2200" dirty="0" err="1" smtClean="0">
                <a:solidFill>
                  <a:schemeClr val="accent6">
                    <a:lumMod val="10000"/>
                  </a:schemeClr>
                </a:solidFill>
              </a:rPr>
              <a:t>área</a:t>
            </a:r>
            <a:r>
              <a:rPr lang="en-GB" sz="2200" dirty="0" smtClean="0">
                <a:solidFill>
                  <a:schemeClr val="accent6">
                    <a:lumMod val="10000"/>
                  </a:schemeClr>
                </a:solidFill>
              </a:rPr>
              <a:t> </a:t>
            </a:r>
            <a:r>
              <a:rPr lang="en-GB" sz="2200" dirty="0" err="1" smtClean="0">
                <a:solidFill>
                  <a:schemeClr val="accent6">
                    <a:lumMod val="10000"/>
                  </a:schemeClr>
                </a:solidFill>
              </a:rPr>
              <a:t>puede</a:t>
            </a:r>
            <a:r>
              <a:rPr lang="en-GB" sz="2200" dirty="0" smtClean="0">
                <a:solidFill>
                  <a:schemeClr val="accent6">
                    <a:lumMod val="10000"/>
                  </a:schemeClr>
                </a:solidFill>
              </a:rPr>
              <a:t> </a:t>
            </a:r>
            <a:r>
              <a:rPr lang="en-GB" sz="2200" dirty="0" err="1" smtClean="0">
                <a:solidFill>
                  <a:schemeClr val="accent6">
                    <a:lumMod val="10000"/>
                  </a:schemeClr>
                </a:solidFill>
              </a:rPr>
              <a:t>esconder</a:t>
            </a:r>
            <a:r>
              <a:rPr lang="en-GB" sz="2200" dirty="0" smtClean="0">
                <a:solidFill>
                  <a:schemeClr val="accent6">
                    <a:lumMod val="10000"/>
                  </a:schemeClr>
                </a:solidFill>
              </a:rPr>
              <a:t> </a:t>
            </a:r>
            <a:r>
              <a:rPr lang="en-GB" sz="2200" dirty="0" err="1" smtClean="0">
                <a:solidFill>
                  <a:schemeClr val="accent6">
                    <a:lumMod val="10000"/>
                  </a:schemeClr>
                </a:solidFill>
              </a:rPr>
              <a:t>menor</a:t>
            </a:r>
            <a:r>
              <a:rPr lang="en-GB" sz="2200" dirty="0" smtClean="0">
                <a:solidFill>
                  <a:schemeClr val="accent6">
                    <a:lumMod val="10000"/>
                  </a:schemeClr>
                </a:solidFill>
              </a:rPr>
              <a:t> </a:t>
            </a:r>
            <a:r>
              <a:rPr lang="en-GB" sz="2200" dirty="0" err="1" smtClean="0">
                <a:solidFill>
                  <a:schemeClr val="accent6">
                    <a:lumMod val="10000"/>
                  </a:schemeClr>
                </a:solidFill>
              </a:rPr>
              <a:t>desempeño</a:t>
            </a:r>
            <a:r>
              <a:rPr lang="en-GB" sz="2200" dirty="0" smtClean="0">
                <a:solidFill>
                  <a:schemeClr val="accent6">
                    <a:lumMod val="10000"/>
                  </a:schemeClr>
                </a:solidFill>
              </a:rPr>
              <a:t> en </a:t>
            </a:r>
            <a:r>
              <a:rPr lang="en-GB" sz="2200" dirty="0" err="1" smtClean="0">
                <a:solidFill>
                  <a:schemeClr val="accent6">
                    <a:lumMod val="10000"/>
                  </a:schemeClr>
                </a:solidFill>
              </a:rPr>
              <a:t>otra</a:t>
            </a:r>
            <a:endParaRPr lang="en-GB" sz="2200" dirty="0">
              <a:solidFill>
                <a:schemeClr val="accent6">
                  <a:lumMod val="10000"/>
                </a:schemeClr>
              </a:solidFill>
            </a:endParaRPr>
          </a:p>
          <a:p>
            <a:pPr marL="342900" indent="-342900" algn="l" eaLnBrk="1" hangingPunct="1">
              <a:lnSpc>
                <a:spcPct val="110000"/>
              </a:lnSpc>
              <a:spcAft>
                <a:spcPct val="50000"/>
              </a:spcAft>
              <a:buFont typeface="Courier New" pitchFamily="49" charset="0"/>
              <a:buChar char="o"/>
            </a:pPr>
            <a:r>
              <a:rPr lang="en-GB" sz="2200" dirty="0">
                <a:solidFill>
                  <a:schemeClr val="accent6">
                    <a:lumMod val="10000"/>
                  </a:schemeClr>
                </a:solidFill>
              </a:rPr>
              <a:t>EVM </a:t>
            </a:r>
            <a:r>
              <a:rPr lang="en-GB" sz="2200" dirty="0" err="1" smtClean="0">
                <a:solidFill>
                  <a:schemeClr val="accent6">
                    <a:lumMod val="10000"/>
                  </a:schemeClr>
                </a:solidFill>
              </a:rPr>
              <a:t>requiere</a:t>
            </a:r>
            <a:r>
              <a:rPr lang="en-GB" sz="2200" dirty="0" smtClean="0">
                <a:solidFill>
                  <a:schemeClr val="accent6">
                    <a:lumMod val="10000"/>
                  </a:schemeClr>
                </a:solidFill>
              </a:rPr>
              <a:t> </a:t>
            </a:r>
            <a:r>
              <a:rPr lang="en-GB" sz="2200" dirty="0" err="1" smtClean="0">
                <a:solidFill>
                  <a:schemeClr val="accent6">
                    <a:lumMod val="10000"/>
                  </a:schemeClr>
                </a:solidFill>
              </a:rPr>
              <a:t>una</a:t>
            </a:r>
            <a:r>
              <a:rPr lang="en-GB" sz="2200" dirty="0" smtClean="0">
                <a:solidFill>
                  <a:schemeClr val="accent6">
                    <a:lumMod val="10000"/>
                  </a:schemeClr>
                </a:solidFill>
              </a:rPr>
              <a:t> </a:t>
            </a:r>
            <a:r>
              <a:rPr lang="en-GB" sz="2200" dirty="0" err="1" smtClean="0">
                <a:solidFill>
                  <a:schemeClr val="accent6">
                    <a:lumMod val="10000"/>
                  </a:schemeClr>
                </a:solidFill>
              </a:rPr>
              <a:t>administración</a:t>
            </a:r>
            <a:r>
              <a:rPr lang="en-GB" sz="2200" dirty="0" smtClean="0">
                <a:solidFill>
                  <a:schemeClr val="accent6">
                    <a:lumMod val="10000"/>
                  </a:schemeClr>
                </a:solidFill>
              </a:rPr>
              <a:t> de </a:t>
            </a:r>
            <a:r>
              <a:rPr lang="en-GB" sz="2200" dirty="0" err="1" smtClean="0">
                <a:solidFill>
                  <a:schemeClr val="accent6">
                    <a:lumMod val="10000"/>
                  </a:schemeClr>
                </a:solidFill>
              </a:rPr>
              <a:t>datos</a:t>
            </a:r>
            <a:r>
              <a:rPr lang="en-GB" sz="2200" dirty="0" smtClean="0">
                <a:solidFill>
                  <a:schemeClr val="accent6">
                    <a:lumMod val="10000"/>
                  </a:schemeClr>
                </a:solidFill>
              </a:rPr>
              <a:t> considerable y </a:t>
            </a:r>
            <a:r>
              <a:rPr lang="en-GB" sz="2200" dirty="0" err="1" smtClean="0">
                <a:solidFill>
                  <a:schemeClr val="accent6">
                    <a:lumMod val="10000"/>
                  </a:schemeClr>
                </a:solidFill>
              </a:rPr>
              <a:t>esfuerzo</a:t>
            </a:r>
            <a:endParaRPr lang="en-GB" sz="2200" dirty="0">
              <a:solidFill>
                <a:schemeClr val="accent6">
                  <a:lumMod val="10000"/>
                </a:schemeClr>
              </a:solidFill>
            </a:endParaRPr>
          </a:p>
        </p:txBody>
      </p:sp>
      <p:sp>
        <p:nvSpPr>
          <p:cNvPr id="1708035" name="Text Box 3"/>
          <p:cNvSpPr txBox="1">
            <a:spLocks noChangeArrowheads="1"/>
          </p:cNvSpPr>
          <p:nvPr/>
        </p:nvSpPr>
        <p:spPr bwMode="auto">
          <a:xfrm>
            <a:off x="621323" y="5694363"/>
            <a:ext cx="183174" cy="336550"/>
          </a:xfrm>
          <a:prstGeom prst="rect">
            <a:avLst/>
          </a:prstGeom>
          <a:noFill/>
          <a:ln w="9525">
            <a:noFill/>
            <a:miter lim="800000"/>
            <a:headEnd/>
            <a:tailEnd/>
          </a:ln>
          <a:effectLst/>
        </p:spPr>
        <p:txBody>
          <a:bodyPr wrap="none">
            <a:spAutoFit/>
          </a:bodyPr>
          <a:lstStyle/>
          <a:p>
            <a:pPr algn="l"/>
            <a:endParaRPr lang="en-US" sz="1600" dirty="0">
              <a:latin typeface="Times New Roman" pitchFamily="18" charset="0"/>
            </a:endParaRPr>
          </a:p>
        </p:txBody>
      </p:sp>
      <p:sp>
        <p:nvSpPr>
          <p:cNvPr id="1708036" name="Rectangle 4"/>
          <p:cNvSpPr>
            <a:spLocks noGrp="1" noChangeArrowheads="1"/>
          </p:cNvSpPr>
          <p:nvPr>
            <p:ph type="title"/>
          </p:nvPr>
        </p:nvSpPr>
        <p:spPr/>
        <p:txBody>
          <a:bodyPr/>
          <a:lstStyle/>
          <a:p>
            <a:r>
              <a:rPr lang="en-GB" dirty="0" err="1" smtClean="0"/>
              <a:t>Desventajas</a:t>
            </a:r>
            <a:r>
              <a:rPr lang="en-GB" dirty="0" smtClean="0"/>
              <a:t> del EVM</a:t>
            </a:r>
            <a:endParaRPr lang="en-GB" dirty="0"/>
          </a:p>
        </p:txBody>
      </p:sp>
      <p:sp>
        <p:nvSpPr>
          <p:cNvPr id="2" name="Footer Placeholder 1"/>
          <p:cNvSpPr>
            <a:spLocks noGrp="1"/>
          </p:cNvSpPr>
          <p:nvPr>
            <p:ph type="ftr" sz="quarter" idx="11"/>
          </p:nvPr>
        </p:nvSpPr>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99</a:t>
            </a:fld>
            <a:endParaRPr lang="en-US" dirty="0"/>
          </a:p>
        </p:txBody>
      </p:sp>
    </p:spTree>
    <p:extLst>
      <p:ext uri="{BB962C8B-B14F-4D97-AF65-F5344CB8AC3E}">
        <p14:creationId xmlns:p14="http://schemas.microsoft.com/office/powerpoint/2010/main" xmlns="" val="1317258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10253</TotalTime>
  <Words>18141</Words>
  <Application>Microsoft Office PowerPoint</Application>
  <PresentationFormat>Presentación en pantalla (4:3)</PresentationFormat>
  <Paragraphs>2188</Paragraphs>
  <Slides>105</Slides>
  <Notes>93</Notes>
  <HiddenSlides>0</HiddenSlides>
  <MMClips>0</MMClips>
  <ScaleCrop>false</ScaleCrop>
  <HeadingPairs>
    <vt:vector size="4" baseType="variant">
      <vt:variant>
        <vt:lpstr>Tema</vt:lpstr>
      </vt:variant>
      <vt:variant>
        <vt:i4>1</vt:i4>
      </vt:variant>
      <vt:variant>
        <vt:lpstr>Títulos de diapositiva</vt:lpstr>
      </vt:variant>
      <vt:variant>
        <vt:i4>105</vt:i4>
      </vt:variant>
    </vt:vector>
  </HeadingPairs>
  <TitlesOfParts>
    <vt:vector size="106" baseType="lpstr">
      <vt:lpstr>Office Theme</vt:lpstr>
      <vt:lpstr>Profesional PRiSM</vt:lpstr>
      <vt:lpstr>Estructura de Desglose de Costos</vt:lpstr>
      <vt:lpstr>Mejores Prácticas de GPM</vt:lpstr>
      <vt:lpstr>Precisión de las Estimaciones</vt:lpstr>
      <vt:lpstr>Gestion de los Recursos</vt:lpstr>
      <vt:lpstr>Tipos de Recursos</vt:lpstr>
      <vt:lpstr>El Proceso de Asignación de Recursos</vt:lpstr>
      <vt:lpstr>Gestión de los Recursos</vt:lpstr>
      <vt:lpstr>Mejores Prácticas de GPM </vt:lpstr>
      <vt:lpstr>Calidad</vt:lpstr>
      <vt:lpstr>Restricciones</vt:lpstr>
      <vt:lpstr>La Fase de Planificación</vt:lpstr>
      <vt:lpstr>¿Qué Significa Calidad? </vt:lpstr>
      <vt:lpstr>Responsabilidades de la Calidad</vt:lpstr>
      <vt:lpstr>Ambiente de la Calidad</vt:lpstr>
      <vt:lpstr>Herramientas de Control de la Calidad</vt:lpstr>
      <vt:lpstr>Costos de la Calidad</vt:lpstr>
      <vt:lpstr>Sostenibilidad y los Componentes de la Calidad</vt:lpstr>
      <vt:lpstr>La Fase de Implementación y Control</vt:lpstr>
      <vt:lpstr>Gestión de los Requerimientos</vt:lpstr>
      <vt:lpstr>Ciclo de Vida de los Requerimientos</vt:lpstr>
      <vt:lpstr>El Columpio</vt:lpstr>
      <vt:lpstr>La Fase de Implementación</vt:lpstr>
      <vt:lpstr>Informe de Estado</vt:lpstr>
      <vt:lpstr>Gestión de Riesgos</vt:lpstr>
      <vt:lpstr>¿Qué es el Riesgo?</vt:lpstr>
      <vt:lpstr>Niveles de Riesgo</vt:lpstr>
      <vt:lpstr>La Sostenibilidad en la Gestión  del Riesgo</vt:lpstr>
      <vt:lpstr>La Balanza de los Riesgos vs. Sostenibilidad</vt:lpstr>
      <vt:lpstr>El Proceso de Gestión de Riesgos</vt:lpstr>
      <vt:lpstr>Plan de Gestión de Riesgos</vt:lpstr>
      <vt:lpstr>Métodos de Identificación de Riesgos</vt:lpstr>
      <vt:lpstr>Risk Register</vt:lpstr>
      <vt:lpstr>Analisis (Evaluación)</vt:lpstr>
      <vt:lpstr>Grilla Probabilidad e Impacto</vt:lpstr>
      <vt:lpstr>PERT</vt:lpstr>
      <vt:lpstr>El Proceso PERT</vt:lpstr>
      <vt:lpstr>Demostración de PERT en el Análisis del Camino Crítico (CPA) </vt:lpstr>
      <vt:lpstr>Duraciones PERT </vt:lpstr>
      <vt:lpstr>CPA Recalculado</vt:lpstr>
      <vt:lpstr>Respuestas a los Riesgos de Amenazas</vt:lpstr>
      <vt:lpstr>Respuesta a las Contingencias</vt:lpstr>
      <vt:lpstr>Respuesta a los Riesgos de Oportunidades</vt:lpstr>
      <vt:lpstr>Monitoreo y Control</vt:lpstr>
      <vt:lpstr>Mejores Prácticas de GPM </vt:lpstr>
      <vt:lpstr>Gestión de Incidentes</vt:lpstr>
      <vt:lpstr>Definición de Incidente</vt:lpstr>
      <vt:lpstr>Ruta de Elevación de Incidentes</vt:lpstr>
      <vt:lpstr>Registro de Incidentes - Contenido</vt:lpstr>
      <vt:lpstr>Estructura Organizacional</vt:lpstr>
      <vt:lpstr>El Ambiente del Proyecto</vt:lpstr>
      <vt:lpstr>El Ambiente del Proyecto</vt:lpstr>
      <vt:lpstr>El Ambiente del Proyecto</vt:lpstr>
      <vt:lpstr>Influencias Organizacionales</vt:lpstr>
      <vt:lpstr>Matríz de fortalezas y Debilidades</vt:lpstr>
      <vt:lpstr>El exito de los proyectos y la gestión de los beneficios</vt:lpstr>
      <vt:lpstr>Diapositiva 57</vt:lpstr>
      <vt:lpstr>Proceso de Entrega del Producto</vt:lpstr>
      <vt:lpstr>Criterios de Exito</vt:lpstr>
      <vt:lpstr>La Cruda Verdad Acerca de los Proyectos: hay más posibilidades de Fracasar que Triunfar</vt:lpstr>
      <vt:lpstr>¿Cuánto cuesta el fracaso de los proyectos?</vt:lpstr>
      <vt:lpstr>Plan de Gestión de los Benefcios</vt:lpstr>
      <vt:lpstr>Entender los Objetivos Organizacionales</vt:lpstr>
      <vt:lpstr>Habilidades del Equipo</vt:lpstr>
      <vt:lpstr>Atributos del Equipo</vt:lpstr>
      <vt:lpstr>Desarrollo de Equipos – Modelo deTuckman</vt:lpstr>
      <vt:lpstr>Enfoques para la Contrucción de Equipos </vt:lpstr>
      <vt:lpstr>Los Roles de los Equipos de Belbin</vt:lpstr>
      <vt:lpstr>La Sostenibilidad y la Gestión de los Recursos Humanos</vt:lpstr>
      <vt:lpstr>Principios de Control de los Proyectos</vt:lpstr>
      <vt:lpstr>Proceso de Control de Proyectos</vt:lpstr>
      <vt:lpstr>Tolerancias y Disparadores</vt:lpstr>
      <vt:lpstr>Modelo de Puntaje del Proyecto</vt:lpstr>
      <vt:lpstr>Fórmula de Desarrollo de Puntaje Ponderado del Proyecto</vt:lpstr>
      <vt:lpstr>Disparadores e Indicadores Claves de Despeño</vt:lpstr>
      <vt:lpstr>Métodos y Ciclo de Vida</vt:lpstr>
      <vt:lpstr>Beneficios de los Métodos</vt:lpstr>
      <vt:lpstr>Gestión de las adquisiciones</vt:lpstr>
      <vt:lpstr>Términos de las Adquisiciones</vt:lpstr>
      <vt:lpstr>Proceso</vt:lpstr>
      <vt:lpstr>Contractos vs. Riesgo</vt:lpstr>
      <vt:lpstr>Plan de las Adquisiciones</vt:lpstr>
      <vt:lpstr>Proceso de Selección de Proveedores</vt:lpstr>
      <vt:lpstr>Criterios de Evaluación y Selección</vt:lpstr>
      <vt:lpstr>Tablero de Comando de Vendedores Verdes</vt:lpstr>
      <vt:lpstr>Relaciones Contractuales</vt:lpstr>
      <vt:lpstr>Gestión de Costos</vt:lpstr>
      <vt:lpstr>Estimaciones, Presupuestos y Costos</vt:lpstr>
      <vt:lpstr>Plan de Costos del Proyecto</vt:lpstr>
      <vt:lpstr>Beneficios de la Gestión de Costos</vt:lpstr>
      <vt:lpstr>Costos del Proyecto</vt:lpstr>
      <vt:lpstr>Gestion del valor ganado</vt:lpstr>
      <vt:lpstr>Pre-Requisitos para la Gestión del Value Ganado</vt:lpstr>
      <vt:lpstr>Parámetros del Valor Ganado</vt:lpstr>
      <vt:lpstr>Principios del Valor Ganado</vt:lpstr>
      <vt:lpstr>Mediciones del Valor Ganado</vt:lpstr>
      <vt:lpstr>Desempeño Futuro</vt:lpstr>
      <vt:lpstr>Ventajas de la Gestión del  Valor Ganado (EVM)</vt:lpstr>
      <vt:lpstr>Desventajas del EVM</vt:lpstr>
      <vt:lpstr>Control del Cambio</vt:lpstr>
      <vt:lpstr>La Necesidad del Control del Cambio</vt:lpstr>
      <vt:lpstr>Roles</vt:lpstr>
      <vt:lpstr>Proceso de Control de Cambios</vt:lpstr>
      <vt:lpstr>Documentos Claves – Solicitud de Cambio</vt:lpstr>
      <vt:lpstr>Mejor Práctica</vt:lpstr>
    </vt:vector>
  </TitlesOfParts>
  <Company>Fort Wayne/Allen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GPM Global</dc:creator>
  <cp:keywords>PRiSM Practitioner</cp:keywords>
  <cp:lastModifiedBy>Usuario</cp:lastModifiedBy>
  <cp:revision>293</cp:revision>
  <cp:lastPrinted>2013-02-08T17:18:12Z</cp:lastPrinted>
  <dcterms:created xsi:type="dcterms:W3CDTF">2012-12-19T19:13:24Z</dcterms:created>
  <dcterms:modified xsi:type="dcterms:W3CDTF">2014-05-09T13:19:01Z</dcterms:modified>
</cp:coreProperties>
</file>