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5"/>
  </p:notesMasterIdLst>
  <p:handoutMasterIdLst>
    <p:handoutMasterId r:id="rId46"/>
  </p:handoutMasterIdLst>
  <p:sldIdLst>
    <p:sldId id="675" r:id="rId2"/>
    <p:sldId id="996" r:id="rId3"/>
    <p:sldId id="989" r:id="rId4"/>
    <p:sldId id="990" r:id="rId5"/>
    <p:sldId id="991" r:id="rId6"/>
    <p:sldId id="992" r:id="rId7"/>
    <p:sldId id="993" r:id="rId8"/>
    <p:sldId id="994" r:id="rId9"/>
    <p:sldId id="995" r:id="rId10"/>
    <p:sldId id="997" r:id="rId11"/>
    <p:sldId id="999" r:id="rId12"/>
    <p:sldId id="1000" r:id="rId13"/>
    <p:sldId id="1002" r:id="rId14"/>
    <p:sldId id="1003" r:id="rId15"/>
    <p:sldId id="1004" r:id="rId16"/>
    <p:sldId id="1005" r:id="rId17"/>
    <p:sldId id="1006" r:id="rId18"/>
    <p:sldId id="1007" r:id="rId19"/>
    <p:sldId id="1008" r:id="rId20"/>
    <p:sldId id="1009" r:id="rId21"/>
    <p:sldId id="1010" r:id="rId22"/>
    <p:sldId id="1011" r:id="rId23"/>
    <p:sldId id="1012" r:id="rId24"/>
    <p:sldId id="1013" r:id="rId25"/>
    <p:sldId id="1014" r:id="rId26"/>
    <p:sldId id="1015" r:id="rId27"/>
    <p:sldId id="1016" r:id="rId28"/>
    <p:sldId id="1017" r:id="rId29"/>
    <p:sldId id="1018" r:id="rId30"/>
    <p:sldId id="1019" r:id="rId31"/>
    <p:sldId id="1020" r:id="rId32"/>
    <p:sldId id="1022" r:id="rId33"/>
    <p:sldId id="1023" r:id="rId34"/>
    <p:sldId id="1028" r:id="rId35"/>
    <p:sldId id="1025" r:id="rId36"/>
    <p:sldId id="1026" r:id="rId37"/>
    <p:sldId id="1027" r:id="rId38"/>
    <p:sldId id="1029" r:id="rId39"/>
    <p:sldId id="1030" r:id="rId40"/>
    <p:sldId id="1031" r:id="rId41"/>
    <p:sldId id="1032" r:id="rId42"/>
    <p:sldId id="1033" r:id="rId43"/>
    <p:sldId id="1037" r:id="rId4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ay1" id="{96FFEE8D-3682-4153-AB8D-18830B82171D}">
          <p14:sldIdLst>
            <p14:sldId id="675"/>
            <p14:sldId id="676"/>
            <p14:sldId id="677"/>
            <p14:sldId id="678"/>
            <p14:sldId id="689"/>
            <p14:sldId id="679"/>
            <p14:sldId id="680"/>
            <p14:sldId id="690"/>
            <p14:sldId id="681"/>
            <p14:sldId id="682"/>
            <p14:sldId id="683"/>
            <p14:sldId id="684"/>
            <p14:sldId id="685"/>
            <p14:sldId id="1043"/>
            <p14:sldId id="692"/>
            <p14:sldId id="693"/>
            <p14:sldId id="694"/>
            <p14:sldId id="695"/>
            <p14:sldId id="696"/>
            <p14:sldId id="697"/>
            <p14:sldId id="698"/>
            <p14:sldId id="1040"/>
            <p14:sldId id="699"/>
            <p14:sldId id="700"/>
            <p14:sldId id="701"/>
            <p14:sldId id="702"/>
            <p14:sldId id="703"/>
            <p14:sldId id="704"/>
            <p14:sldId id="705"/>
            <p14:sldId id="706"/>
            <p14:sldId id="707"/>
            <p14:sldId id="708"/>
            <p14:sldId id="709"/>
            <p14:sldId id="710"/>
            <p14:sldId id="711"/>
            <p14:sldId id="712"/>
            <p14:sldId id="713"/>
            <p14:sldId id="714"/>
            <p14:sldId id="715"/>
            <p14:sldId id="716"/>
            <p14:sldId id="717"/>
            <p14:sldId id="718"/>
            <p14:sldId id="719"/>
            <p14:sldId id="1034"/>
            <p14:sldId id="720"/>
            <p14:sldId id="721"/>
            <p14:sldId id="722"/>
            <p14:sldId id="723"/>
            <p14:sldId id="724"/>
            <p14:sldId id="725"/>
            <p14:sldId id="726"/>
            <p14:sldId id="727"/>
            <p14:sldId id="728"/>
            <p14:sldId id="729"/>
            <p14:sldId id="730"/>
            <p14:sldId id="731"/>
            <p14:sldId id="732"/>
            <p14:sldId id="734"/>
            <p14:sldId id="736"/>
            <p14:sldId id="737"/>
            <p14:sldId id="738"/>
            <p14:sldId id="739"/>
            <p14:sldId id="740"/>
            <p14:sldId id="741"/>
            <p14:sldId id="742"/>
            <p14:sldId id="743"/>
            <p14:sldId id="745"/>
            <p14:sldId id="746"/>
            <p14:sldId id="747"/>
            <p14:sldId id="748"/>
            <p14:sldId id="749"/>
            <p14:sldId id="750"/>
            <p14:sldId id="751"/>
            <p14:sldId id="752"/>
            <p14:sldId id="753"/>
            <p14:sldId id="754"/>
            <p14:sldId id="755"/>
            <p14:sldId id="756"/>
            <p14:sldId id="757"/>
            <p14:sldId id="758"/>
            <p14:sldId id="760"/>
            <p14:sldId id="1041"/>
            <p14:sldId id="1042"/>
            <p14:sldId id="761"/>
            <p14:sldId id="763"/>
            <p14:sldId id="764"/>
            <p14:sldId id="765"/>
            <p14:sldId id="766"/>
            <p14:sldId id="767"/>
            <p14:sldId id="769"/>
            <p14:sldId id="770"/>
            <p14:sldId id="771"/>
            <p14:sldId id="772"/>
            <p14:sldId id="773"/>
            <p14:sldId id="774"/>
          </p14:sldIdLst>
        </p14:section>
        <p14:section name="Day 2" id="{DC6F27F6-758D-AD49-A400-4FA2F92E167A}">
          <p14:sldIdLst>
            <p14:sldId id="775"/>
            <p14:sldId id="776"/>
            <p14:sldId id="777"/>
            <p14:sldId id="778"/>
            <p14:sldId id="779"/>
            <p14:sldId id="780"/>
            <p14:sldId id="781"/>
            <p14:sldId id="782"/>
            <p14:sldId id="783"/>
            <p14:sldId id="784"/>
            <p14:sldId id="785"/>
            <p14:sldId id="786"/>
            <p14:sldId id="787"/>
            <p14:sldId id="788"/>
            <p14:sldId id="789"/>
            <p14:sldId id="790"/>
            <p14:sldId id="791"/>
            <p14:sldId id="792"/>
            <p14:sldId id="793"/>
            <p14:sldId id="794"/>
            <p14:sldId id="795"/>
            <p14:sldId id="796"/>
            <p14:sldId id="797"/>
            <p14:sldId id="798"/>
            <p14:sldId id="799"/>
            <p14:sldId id="800"/>
            <p14:sldId id="801"/>
            <p14:sldId id="802"/>
            <p14:sldId id="803"/>
            <p14:sldId id="804"/>
            <p14:sldId id="805"/>
            <p14:sldId id="806"/>
            <p14:sldId id="807"/>
            <p14:sldId id="808"/>
            <p14:sldId id="809"/>
            <p14:sldId id="810"/>
            <p14:sldId id="811"/>
            <p14:sldId id="812"/>
            <p14:sldId id="813"/>
            <p14:sldId id="814"/>
            <p14:sldId id="815"/>
            <p14:sldId id="816"/>
            <p14:sldId id="817"/>
            <p14:sldId id="818"/>
            <p14:sldId id="819"/>
            <p14:sldId id="820"/>
            <p14:sldId id="821"/>
            <p14:sldId id="822"/>
            <p14:sldId id="823"/>
            <p14:sldId id="824"/>
            <p14:sldId id="825"/>
            <p14:sldId id="826"/>
            <p14:sldId id="827"/>
            <p14:sldId id="828"/>
            <p14:sldId id="1044"/>
            <p14:sldId id="829"/>
            <p14:sldId id="830"/>
            <p14:sldId id="831"/>
            <p14:sldId id="832"/>
            <p14:sldId id="833"/>
            <p14:sldId id="834"/>
            <p14:sldId id="835"/>
            <p14:sldId id="836"/>
            <p14:sldId id="837"/>
            <p14:sldId id="838"/>
            <p14:sldId id="839"/>
            <p14:sldId id="840"/>
            <p14:sldId id="841"/>
            <p14:sldId id="842"/>
            <p14:sldId id="843"/>
            <p14:sldId id="844"/>
            <p14:sldId id="845"/>
            <p14:sldId id="846"/>
            <p14:sldId id="847"/>
            <p14:sldId id="848"/>
            <p14:sldId id="849"/>
            <p14:sldId id="850"/>
            <p14:sldId id="851"/>
            <p14:sldId id="852"/>
            <p14:sldId id="853"/>
            <p14:sldId id="854"/>
            <p14:sldId id="855"/>
            <p14:sldId id="856"/>
            <p14:sldId id="857"/>
            <p14:sldId id="858"/>
            <p14:sldId id="859"/>
            <p14:sldId id="860"/>
            <p14:sldId id="861"/>
            <p14:sldId id="862"/>
            <p14:sldId id="863"/>
            <p14:sldId id="864"/>
            <p14:sldId id="865"/>
            <p14:sldId id="866"/>
            <p14:sldId id="867"/>
            <p14:sldId id="868"/>
            <p14:sldId id="869"/>
            <p14:sldId id="870"/>
            <p14:sldId id="871"/>
            <p14:sldId id="872"/>
            <p14:sldId id="873"/>
            <p14:sldId id="874"/>
            <p14:sldId id="875"/>
            <p14:sldId id="876"/>
            <p14:sldId id="877"/>
            <p14:sldId id="878"/>
          </p14:sldIdLst>
        </p14:section>
        <p14:section name="Day 3" id="{9D689524-FF03-C046-A23E-D649D898D6BB}">
          <p14:sldIdLst>
            <p14:sldId id="879"/>
            <p14:sldId id="880"/>
            <p14:sldId id="881"/>
            <p14:sldId id="883"/>
            <p14:sldId id="884"/>
            <p14:sldId id="885"/>
            <p14:sldId id="886"/>
            <p14:sldId id="887"/>
            <p14:sldId id="888"/>
            <p14:sldId id="889"/>
            <p14:sldId id="890"/>
            <p14:sldId id="891"/>
            <p14:sldId id="893"/>
            <p14:sldId id="894"/>
            <p14:sldId id="895"/>
            <p14:sldId id="896"/>
            <p14:sldId id="897"/>
            <p14:sldId id="898"/>
            <p14:sldId id="899"/>
            <p14:sldId id="900"/>
            <p14:sldId id="902"/>
            <p14:sldId id="903"/>
            <p14:sldId id="905"/>
            <p14:sldId id="906"/>
            <p14:sldId id="907"/>
            <p14:sldId id="908"/>
            <p14:sldId id="909"/>
            <p14:sldId id="911"/>
            <p14:sldId id="912"/>
            <p14:sldId id="913"/>
            <p14:sldId id="914"/>
            <p14:sldId id="915"/>
            <p14:sldId id="916"/>
            <p14:sldId id="917"/>
            <p14:sldId id="918"/>
            <p14:sldId id="919"/>
            <p14:sldId id="920"/>
            <p14:sldId id="921"/>
            <p14:sldId id="922"/>
            <p14:sldId id="923"/>
            <p14:sldId id="924"/>
            <p14:sldId id="925"/>
            <p14:sldId id="926"/>
            <p14:sldId id="927"/>
            <p14:sldId id="928"/>
            <p14:sldId id="929"/>
            <p14:sldId id="930"/>
            <p14:sldId id="931"/>
            <p14:sldId id="932"/>
            <p14:sldId id="933"/>
            <p14:sldId id="935"/>
            <p14:sldId id="936"/>
            <p14:sldId id="937"/>
            <p14:sldId id="938"/>
            <p14:sldId id="939"/>
            <p14:sldId id="940"/>
            <p14:sldId id="941"/>
            <p14:sldId id="942"/>
            <p14:sldId id="943"/>
            <p14:sldId id="944"/>
            <p14:sldId id="945"/>
            <p14:sldId id="946"/>
            <p14:sldId id="947"/>
            <p14:sldId id="948"/>
            <p14:sldId id="949"/>
            <p14:sldId id="950"/>
            <p14:sldId id="951"/>
            <p14:sldId id="952"/>
            <p14:sldId id="953"/>
            <p14:sldId id="954"/>
            <p14:sldId id="955"/>
            <p14:sldId id="956"/>
            <p14:sldId id="957"/>
            <p14:sldId id="958"/>
            <p14:sldId id="959"/>
            <p14:sldId id="960"/>
          </p14:sldIdLst>
        </p14:section>
        <p14:section name="Day 4" id="{C71F11EC-BFD9-9A4B-B382-5E7653DF3021}">
          <p14:sldIdLst>
            <p14:sldId id="961"/>
            <p14:sldId id="962"/>
            <p14:sldId id="963"/>
            <p14:sldId id="964"/>
            <p14:sldId id="965"/>
            <p14:sldId id="966"/>
            <p14:sldId id="967"/>
            <p14:sldId id="968"/>
            <p14:sldId id="969"/>
            <p14:sldId id="970"/>
            <p14:sldId id="971"/>
            <p14:sldId id="973"/>
            <p14:sldId id="972"/>
            <p14:sldId id="974"/>
            <p14:sldId id="975"/>
            <p14:sldId id="977"/>
            <p14:sldId id="978"/>
            <p14:sldId id="979"/>
            <p14:sldId id="980"/>
            <p14:sldId id="981"/>
            <p14:sldId id="982"/>
            <p14:sldId id="983"/>
            <p14:sldId id="984"/>
            <p14:sldId id="985"/>
            <p14:sldId id="986"/>
            <p14:sldId id="987"/>
            <p14:sldId id="988"/>
            <p14:sldId id="996"/>
            <p14:sldId id="989"/>
            <p14:sldId id="990"/>
            <p14:sldId id="991"/>
            <p14:sldId id="992"/>
            <p14:sldId id="993"/>
            <p14:sldId id="994"/>
            <p14:sldId id="995"/>
            <p14:sldId id="997"/>
            <p14:sldId id="999"/>
            <p14:sldId id="1000"/>
            <p14:sldId id="1002"/>
            <p14:sldId id="1003"/>
            <p14:sldId id="1004"/>
            <p14:sldId id="1005"/>
            <p14:sldId id="1006"/>
            <p14:sldId id="1007"/>
            <p14:sldId id="1008"/>
            <p14:sldId id="1009"/>
            <p14:sldId id="1010"/>
            <p14:sldId id="1011"/>
            <p14:sldId id="1012"/>
            <p14:sldId id="1013"/>
            <p14:sldId id="1014"/>
            <p14:sldId id="1015"/>
            <p14:sldId id="1016"/>
            <p14:sldId id="1017"/>
            <p14:sldId id="1018"/>
            <p14:sldId id="1019"/>
            <p14:sldId id="1020"/>
            <p14:sldId id="1022"/>
            <p14:sldId id="1023"/>
            <p14:sldId id="1028"/>
            <p14:sldId id="1025"/>
            <p14:sldId id="1026"/>
            <p14:sldId id="1027"/>
            <p14:sldId id="1029"/>
            <p14:sldId id="1030"/>
            <p14:sldId id="1031"/>
            <p14:sldId id="1032"/>
            <p14:sldId id="1033"/>
            <p14:sldId id="103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u" initials="M"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9046C"/>
    <a:srgbClr val="00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92" autoAdjust="0"/>
    <p:restoredTop sz="93190" autoAdjust="0"/>
  </p:normalViewPr>
  <p:slideViewPr>
    <p:cSldViewPr>
      <p:cViewPr>
        <p:scale>
          <a:sx n="121" d="100"/>
          <a:sy n="121" d="100"/>
        </p:scale>
        <p:origin x="-72" y="1848"/>
      </p:cViewPr>
      <p:guideLst>
        <p:guide orient="horz" pos="2160"/>
        <p:guide pos="2880"/>
      </p:guideLst>
    </p:cSldViewPr>
  </p:slideViewPr>
  <p:outlineViewPr>
    <p:cViewPr>
      <p:scale>
        <a:sx n="33" d="100"/>
        <a:sy n="33" d="100"/>
      </p:scale>
      <p:origin x="0" y="15628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Lst>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26.xml"/><Relationship Id="rId18" Type="http://schemas.openxmlformats.org/officeDocument/2006/relationships/slide" Target="slides/slide33.xml"/><Relationship Id="rId26" Type="http://schemas.openxmlformats.org/officeDocument/2006/relationships/slide" Target="slides/slide41.xml"/><Relationship Id="rId3" Type="http://schemas.openxmlformats.org/officeDocument/2006/relationships/slide" Target="slides/slide4.xml"/><Relationship Id="rId21" Type="http://schemas.openxmlformats.org/officeDocument/2006/relationships/slide" Target="slides/slide36.xml"/><Relationship Id="rId7" Type="http://schemas.openxmlformats.org/officeDocument/2006/relationships/slide" Target="slides/slide13.xml"/><Relationship Id="rId12" Type="http://schemas.openxmlformats.org/officeDocument/2006/relationships/slide" Target="slides/slide25.xml"/><Relationship Id="rId17" Type="http://schemas.openxmlformats.org/officeDocument/2006/relationships/slide" Target="slides/slide32.xml"/><Relationship Id="rId25" Type="http://schemas.openxmlformats.org/officeDocument/2006/relationships/slide" Target="slides/slide40.xml"/><Relationship Id="rId2" Type="http://schemas.openxmlformats.org/officeDocument/2006/relationships/slide" Target="slides/slide3.xml"/><Relationship Id="rId16" Type="http://schemas.openxmlformats.org/officeDocument/2006/relationships/slide" Target="slides/slide31.xml"/><Relationship Id="rId20" Type="http://schemas.openxmlformats.org/officeDocument/2006/relationships/slide" Target="slides/slide35.xml"/><Relationship Id="rId1" Type="http://schemas.openxmlformats.org/officeDocument/2006/relationships/slide" Target="slides/slide1.xml"/><Relationship Id="rId6" Type="http://schemas.openxmlformats.org/officeDocument/2006/relationships/slide" Target="slides/slide12.xml"/><Relationship Id="rId11" Type="http://schemas.openxmlformats.org/officeDocument/2006/relationships/slide" Target="slides/slide17.xml"/><Relationship Id="rId24" Type="http://schemas.openxmlformats.org/officeDocument/2006/relationships/slide" Target="slides/slide39.xml"/><Relationship Id="rId5" Type="http://schemas.openxmlformats.org/officeDocument/2006/relationships/slide" Target="slides/slide11.xml"/><Relationship Id="rId15" Type="http://schemas.openxmlformats.org/officeDocument/2006/relationships/slide" Target="slides/slide30.xml"/><Relationship Id="rId23" Type="http://schemas.openxmlformats.org/officeDocument/2006/relationships/slide" Target="slides/slide38.xml"/><Relationship Id="rId10" Type="http://schemas.openxmlformats.org/officeDocument/2006/relationships/slide" Target="slides/slide16.xml"/><Relationship Id="rId19" Type="http://schemas.openxmlformats.org/officeDocument/2006/relationships/slide" Target="slides/slide34.xml"/><Relationship Id="rId4" Type="http://schemas.openxmlformats.org/officeDocument/2006/relationships/slide" Target="slides/slide5.xml"/><Relationship Id="rId9" Type="http://schemas.openxmlformats.org/officeDocument/2006/relationships/slide" Target="slides/slide15.xml"/><Relationship Id="rId14" Type="http://schemas.openxmlformats.org/officeDocument/2006/relationships/slide" Target="slides/slide27.xml"/><Relationship Id="rId22" Type="http://schemas.openxmlformats.org/officeDocument/2006/relationships/slide" Target="slides/slide37.xml"/><Relationship Id="rId27" Type="http://schemas.openxmlformats.org/officeDocument/2006/relationships/slide" Target="slides/slide43.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6CF203-908F-4CC9-9EA7-470FC51579A1}" type="doc">
      <dgm:prSet loTypeId="urn:microsoft.com/office/officeart/2005/8/layout/arrow2" loCatId="process" qsTypeId="urn:microsoft.com/office/officeart/2005/8/quickstyle/simple1#1" qsCatId="simple" csTypeId="urn:microsoft.com/office/officeart/2005/8/colors/accent1_2#1" csCatId="accent1" phldr="1"/>
      <dgm:spPr/>
    </dgm:pt>
    <dgm:pt modelId="{E418E68C-7570-4208-B36D-C4512D072697}">
      <dgm:prSet phldrT="[Text]" custT="1"/>
      <dgm:spPr/>
      <dgm:t>
        <a:bodyPr/>
        <a:lstStyle/>
        <a:p>
          <a:r>
            <a:rPr lang="en-US" sz="1400" b="1" dirty="0" smtClean="0"/>
            <a:t>Trigger Event/Hot Button</a:t>
          </a:r>
          <a:endParaRPr lang="en-US" sz="1400" b="1" dirty="0"/>
        </a:p>
      </dgm:t>
    </dgm:pt>
    <dgm:pt modelId="{BFABF317-F558-46A3-8BC1-DCD839606026}" type="parTrans" cxnId="{F864B53F-8650-4B36-9510-5DAB69C5D4F4}">
      <dgm:prSet/>
      <dgm:spPr/>
      <dgm:t>
        <a:bodyPr/>
        <a:lstStyle/>
        <a:p>
          <a:endParaRPr lang="en-US"/>
        </a:p>
      </dgm:t>
    </dgm:pt>
    <dgm:pt modelId="{539FECAF-6B84-4169-938B-C40EAE6BDF72}" type="sibTrans" cxnId="{F864B53F-8650-4B36-9510-5DAB69C5D4F4}">
      <dgm:prSet/>
      <dgm:spPr/>
      <dgm:t>
        <a:bodyPr/>
        <a:lstStyle/>
        <a:p>
          <a:endParaRPr lang="en-US"/>
        </a:p>
      </dgm:t>
    </dgm:pt>
    <dgm:pt modelId="{D4394A92-27B2-4F5F-BEE8-A7E28F2DD7C7}">
      <dgm:prSet phldrT="[Text]" custT="1"/>
      <dgm:spPr/>
      <dgm:t>
        <a:bodyPr/>
        <a:lstStyle/>
        <a:p>
          <a:r>
            <a:rPr lang="en-US" sz="1400" b="1" dirty="0" smtClean="0"/>
            <a:t>Resulting Behavior</a:t>
          </a:r>
          <a:endParaRPr lang="en-US" sz="1400" b="1" dirty="0"/>
        </a:p>
      </dgm:t>
    </dgm:pt>
    <dgm:pt modelId="{8E436782-C831-432D-88CF-14A58F6A3B8D}" type="parTrans" cxnId="{BAA65AEB-7C12-40B5-8F90-CEB64AAA0504}">
      <dgm:prSet/>
      <dgm:spPr/>
      <dgm:t>
        <a:bodyPr/>
        <a:lstStyle/>
        <a:p>
          <a:endParaRPr lang="en-US"/>
        </a:p>
      </dgm:t>
    </dgm:pt>
    <dgm:pt modelId="{1D5AD524-C56B-4E2E-AFF7-D9970F7FB985}" type="sibTrans" cxnId="{BAA65AEB-7C12-40B5-8F90-CEB64AAA0504}">
      <dgm:prSet/>
      <dgm:spPr/>
      <dgm:t>
        <a:bodyPr/>
        <a:lstStyle/>
        <a:p>
          <a:endParaRPr lang="en-US"/>
        </a:p>
      </dgm:t>
    </dgm:pt>
    <dgm:pt modelId="{226374BE-F323-4602-AEA6-DC7FBB405EB9}">
      <dgm:prSet phldrT="[Text]" custT="1"/>
      <dgm:spPr/>
      <dgm:t>
        <a:bodyPr/>
        <a:lstStyle/>
        <a:p>
          <a:endParaRPr lang="en-US" sz="1400" b="1" dirty="0" smtClean="0"/>
        </a:p>
        <a:p>
          <a:endParaRPr lang="en-US" sz="1400" b="1" dirty="0" smtClean="0"/>
        </a:p>
        <a:p>
          <a:r>
            <a:rPr lang="en-US" sz="1400" b="1" dirty="0" smtClean="0"/>
            <a:t>Consequences of resulting behavior</a:t>
          </a:r>
          <a:endParaRPr lang="en-US" sz="1400" b="1" dirty="0"/>
        </a:p>
      </dgm:t>
    </dgm:pt>
    <dgm:pt modelId="{DD8BE288-C52B-4CDE-9D36-41517C93E9FF}" type="parTrans" cxnId="{E613F27F-CC24-4372-BC12-094781B24534}">
      <dgm:prSet/>
      <dgm:spPr/>
      <dgm:t>
        <a:bodyPr/>
        <a:lstStyle/>
        <a:p>
          <a:endParaRPr lang="en-US"/>
        </a:p>
      </dgm:t>
    </dgm:pt>
    <dgm:pt modelId="{2D769382-14E4-41A1-8346-824AD82ACE9D}" type="sibTrans" cxnId="{E613F27F-CC24-4372-BC12-094781B24534}">
      <dgm:prSet/>
      <dgm:spPr/>
      <dgm:t>
        <a:bodyPr/>
        <a:lstStyle/>
        <a:p>
          <a:endParaRPr lang="en-US"/>
        </a:p>
      </dgm:t>
    </dgm:pt>
    <dgm:pt modelId="{B3CBE37B-9D6E-4C91-9E1A-0B057A36026E}" type="pres">
      <dgm:prSet presAssocID="{226CF203-908F-4CC9-9EA7-470FC51579A1}" presName="arrowDiagram" presStyleCnt="0">
        <dgm:presLayoutVars>
          <dgm:chMax val="5"/>
          <dgm:dir/>
          <dgm:resizeHandles val="exact"/>
        </dgm:presLayoutVars>
      </dgm:prSet>
      <dgm:spPr/>
    </dgm:pt>
    <dgm:pt modelId="{E31B3C52-8CDC-4A62-B303-7ADDBF37D2CA}" type="pres">
      <dgm:prSet presAssocID="{226CF203-908F-4CC9-9EA7-470FC51579A1}" presName="arrow" presStyleLbl="bgShp" presStyleIdx="0" presStyleCnt="1" custScaleY="93204" custLinFactNeighborX="-11650" custLinFactNeighborY="-13835"/>
      <dgm:spPr/>
    </dgm:pt>
    <dgm:pt modelId="{0A31AFD3-72DF-479A-A225-15465B8427E9}" type="pres">
      <dgm:prSet presAssocID="{226CF203-908F-4CC9-9EA7-470FC51579A1}" presName="arrowDiagram3" presStyleCnt="0"/>
      <dgm:spPr/>
    </dgm:pt>
    <dgm:pt modelId="{D26A1E95-FAD0-4F0C-99AF-E00EB2BCAF12}" type="pres">
      <dgm:prSet presAssocID="{E418E68C-7570-4208-B36D-C4512D072697}" presName="bullet3a" presStyleLbl="node1" presStyleIdx="0" presStyleCnt="3" custScaleX="348095" custScaleY="249364" custLinFactX="200000" custLinFactNeighborX="207730" custLinFactNeighborY="-42957"/>
      <dgm:spPr/>
    </dgm:pt>
    <dgm:pt modelId="{04314D18-5ED2-4FC1-A39E-7C6609BE97F6}" type="pres">
      <dgm:prSet presAssocID="{E418E68C-7570-4208-B36D-C4512D072697}" presName="textBox3a" presStyleLbl="revTx" presStyleIdx="0" presStyleCnt="3" custScaleX="136835" custScaleY="28564" custLinFactNeighborX="7158" custLinFactNeighborY="-11960">
        <dgm:presLayoutVars>
          <dgm:bulletEnabled val="1"/>
        </dgm:presLayoutVars>
      </dgm:prSet>
      <dgm:spPr/>
      <dgm:t>
        <a:bodyPr/>
        <a:lstStyle/>
        <a:p>
          <a:endParaRPr lang="en-US"/>
        </a:p>
      </dgm:t>
    </dgm:pt>
    <dgm:pt modelId="{957CACA0-9A56-4373-9FC4-879585D29643}" type="pres">
      <dgm:prSet presAssocID="{D4394A92-27B2-4F5F-BEE8-A7E28F2DD7C7}" presName="bullet3b" presStyleLbl="node1" presStyleIdx="1" presStyleCnt="3" custScaleX="230509" custScaleY="182629" custLinFactX="91707" custLinFactNeighborX="100000" custLinFactNeighborY="7163"/>
      <dgm:spPr/>
    </dgm:pt>
    <dgm:pt modelId="{98ED0FFF-4999-4084-A39C-16E55E9EB0C2}" type="pres">
      <dgm:prSet presAssocID="{D4394A92-27B2-4F5F-BEE8-A7E28F2DD7C7}" presName="textBox3b" presStyleLbl="revTx" presStyleIdx="1" presStyleCnt="3" custScaleY="30397" custLinFactNeighborX="-4612" custLinFactNeighborY="-15291">
        <dgm:presLayoutVars>
          <dgm:bulletEnabled val="1"/>
        </dgm:presLayoutVars>
      </dgm:prSet>
      <dgm:spPr/>
      <dgm:t>
        <a:bodyPr/>
        <a:lstStyle/>
        <a:p>
          <a:endParaRPr lang="en-US"/>
        </a:p>
      </dgm:t>
    </dgm:pt>
    <dgm:pt modelId="{670EE10E-5FBE-4206-B7A8-8E79BF525586}" type="pres">
      <dgm:prSet presAssocID="{226374BE-F323-4602-AEA6-DC7FBB405EB9}" presName="bullet3c" presStyleLbl="node1" presStyleIdx="2" presStyleCnt="3" custScaleX="198730" custScaleY="138986" custLinFactX="62099" custLinFactNeighborX="100000" custLinFactNeighborY="44725"/>
      <dgm:spPr/>
    </dgm:pt>
    <dgm:pt modelId="{782CAC79-B639-4EE4-AD4E-3085EE289A7A}" type="pres">
      <dgm:prSet presAssocID="{226374BE-F323-4602-AEA6-DC7FBB405EB9}" presName="textBox3c" presStyleLbl="revTx" presStyleIdx="2" presStyleCnt="3" custScaleX="179863" custScaleY="57078" custLinFactNeighborX="9264" custLinFactNeighborY="-17063">
        <dgm:presLayoutVars>
          <dgm:bulletEnabled val="1"/>
        </dgm:presLayoutVars>
      </dgm:prSet>
      <dgm:spPr/>
      <dgm:t>
        <a:bodyPr/>
        <a:lstStyle/>
        <a:p>
          <a:endParaRPr lang="en-US"/>
        </a:p>
      </dgm:t>
    </dgm:pt>
  </dgm:ptLst>
  <dgm:cxnLst>
    <dgm:cxn modelId="{79AC2B1B-05DB-3848-B9AA-C91D1DDE8687}" type="presOf" srcId="{D4394A92-27B2-4F5F-BEE8-A7E28F2DD7C7}" destId="{98ED0FFF-4999-4084-A39C-16E55E9EB0C2}" srcOrd="0" destOrd="0" presId="urn:microsoft.com/office/officeart/2005/8/layout/arrow2"/>
    <dgm:cxn modelId="{BAA65AEB-7C12-40B5-8F90-CEB64AAA0504}" srcId="{226CF203-908F-4CC9-9EA7-470FC51579A1}" destId="{D4394A92-27B2-4F5F-BEE8-A7E28F2DD7C7}" srcOrd="1" destOrd="0" parTransId="{8E436782-C831-432D-88CF-14A58F6A3B8D}" sibTransId="{1D5AD524-C56B-4E2E-AFF7-D9970F7FB985}"/>
    <dgm:cxn modelId="{8EA73DD9-FB5E-5847-BB3D-FC7D80151FA3}" type="presOf" srcId="{226CF203-908F-4CC9-9EA7-470FC51579A1}" destId="{B3CBE37B-9D6E-4C91-9E1A-0B057A36026E}" srcOrd="0" destOrd="0" presId="urn:microsoft.com/office/officeart/2005/8/layout/arrow2"/>
    <dgm:cxn modelId="{E613F27F-CC24-4372-BC12-094781B24534}" srcId="{226CF203-908F-4CC9-9EA7-470FC51579A1}" destId="{226374BE-F323-4602-AEA6-DC7FBB405EB9}" srcOrd="2" destOrd="0" parTransId="{DD8BE288-C52B-4CDE-9D36-41517C93E9FF}" sibTransId="{2D769382-14E4-41A1-8346-824AD82ACE9D}"/>
    <dgm:cxn modelId="{F864B53F-8650-4B36-9510-5DAB69C5D4F4}" srcId="{226CF203-908F-4CC9-9EA7-470FC51579A1}" destId="{E418E68C-7570-4208-B36D-C4512D072697}" srcOrd="0" destOrd="0" parTransId="{BFABF317-F558-46A3-8BC1-DCD839606026}" sibTransId="{539FECAF-6B84-4169-938B-C40EAE6BDF72}"/>
    <dgm:cxn modelId="{992F5B2B-E7C0-4443-9B5A-518712151B3F}" type="presOf" srcId="{E418E68C-7570-4208-B36D-C4512D072697}" destId="{04314D18-5ED2-4FC1-A39E-7C6609BE97F6}" srcOrd="0" destOrd="0" presId="urn:microsoft.com/office/officeart/2005/8/layout/arrow2"/>
    <dgm:cxn modelId="{4E369486-5501-B444-B788-0D41B23B03D2}" type="presOf" srcId="{226374BE-F323-4602-AEA6-DC7FBB405EB9}" destId="{782CAC79-B639-4EE4-AD4E-3085EE289A7A}" srcOrd="0" destOrd="0" presId="urn:microsoft.com/office/officeart/2005/8/layout/arrow2"/>
    <dgm:cxn modelId="{DA819001-A3CE-0945-BC75-0271B3E34A7D}" type="presParOf" srcId="{B3CBE37B-9D6E-4C91-9E1A-0B057A36026E}" destId="{E31B3C52-8CDC-4A62-B303-7ADDBF37D2CA}" srcOrd="0" destOrd="0" presId="urn:microsoft.com/office/officeart/2005/8/layout/arrow2"/>
    <dgm:cxn modelId="{60576B0F-6990-9D41-B550-5FDFC7AA1891}" type="presParOf" srcId="{B3CBE37B-9D6E-4C91-9E1A-0B057A36026E}" destId="{0A31AFD3-72DF-479A-A225-15465B8427E9}" srcOrd="1" destOrd="0" presId="urn:microsoft.com/office/officeart/2005/8/layout/arrow2"/>
    <dgm:cxn modelId="{EB33171B-708A-C740-BCF1-519815523D4F}" type="presParOf" srcId="{0A31AFD3-72DF-479A-A225-15465B8427E9}" destId="{D26A1E95-FAD0-4F0C-99AF-E00EB2BCAF12}" srcOrd="0" destOrd="0" presId="urn:microsoft.com/office/officeart/2005/8/layout/arrow2"/>
    <dgm:cxn modelId="{BFB9E3D5-5151-EB4C-9020-F6E565EDB809}" type="presParOf" srcId="{0A31AFD3-72DF-479A-A225-15465B8427E9}" destId="{04314D18-5ED2-4FC1-A39E-7C6609BE97F6}" srcOrd="1" destOrd="0" presId="urn:microsoft.com/office/officeart/2005/8/layout/arrow2"/>
    <dgm:cxn modelId="{E6F5CC96-3C65-BF4A-B14B-699D70E2CB63}" type="presParOf" srcId="{0A31AFD3-72DF-479A-A225-15465B8427E9}" destId="{957CACA0-9A56-4373-9FC4-879585D29643}" srcOrd="2" destOrd="0" presId="urn:microsoft.com/office/officeart/2005/8/layout/arrow2"/>
    <dgm:cxn modelId="{0EBCEA56-9ACA-7A41-8177-31AE5269496E}" type="presParOf" srcId="{0A31AFD3-72DF-479A-A225-15465B8427E9}" destId="{98ED0FFF-4999-4084-A39C-16E55E9EB0C2}" srcOrd="3" destOrd="0" presId="urn:microsoft.com/office/officeart/2005/8/layout/arrow2"/>
    <dgm:cxn modelId="{A0CA7DB6-9870-B24E-9ACF-51D73971709B}" type="presParOf" srcId="{0A31AFD3-72DF-479A-A225-15465B8427E9}" destId="{670EE10E-5FBE-4206-B7A8-8E79BF525586}" srcOrd="4" destOrd="0" presId="urn:microsoft.com/office/officeart/2005/8/layout/arrow2"/>
    <dgm:cxn modelId="{6B281667-122E-E94A-92CB-4A57CEB3CE97}" type="presParOf" srcId="{0A31AFD3-72DF-479A-A225-15465B8427E9}" destId="{782CAC79-B639-4EE4-AD4E-3085EE289A7A}"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A735D-8434-40DC-A88A-0C35BBDDB664}" type="doc">
      <dgm:prSet loTypeId="urn:microsoft.com/office/officeart/2005/8/layout/vList2" loCatId="list" qsTypeId="urn:microsoft.com/office/officeart/2005/8/quickstyle/simple1#2" qsCatId="simple" csTypeId="urn:microsoft.com/office/officeart/2005/8/colors/accent5_2" csCatId="accent5" phldr="1"/>
      <dgm:spPr/>
      <dgm:t>
        <a:bodyPr/>
        <a:lstStyle/>
        <a:p>
          <a:endParaRPr lang="en-US"/>
        </a:p>
      </dgm:t>
    </dgm:pt>
    <dgm:pt modelId="{E9907B08-BFE0-4280-98FD-A8797D1CEC3C}">
      <dgm:prSet phldrT="[Text]" custT="1"/>
      <dgm:spPr/>
      <dgm:t>
        <a:bodyPr/>
        <a:lstStyle/>
        <a:p>
          <a:pPr algn="ctr"/>
          <a:r>
            <a:rPr lang="en-US" sz="1800" b="1" dirty="0" smtClean="0"/>
            <a:t>Stress, frustration and anxiety</a:t>
          </a:r>
          <a:endParaRPr lang="en-US" sz="1800" b="1" dirty="0"/>
        </a:p>
      </dgm:t>
    </dgm:pt>
    <dgm:pt modelId="{5D9D5B20-1C54-4068-AF23-B57248D6C4C8}" type="parTrans" cxnId="{35E25657-B484-4B15-B5A5-02FEAAA4CB36}">
      <dgm:prSet/>
      <dgm:spPr/>
      <dgm:t>
        <a:bodyPr/>
        <a:lstStyle/>
        <a:p>
          <a:endParaRPr lang="en-US"/>
        </a:p>
      </dgm:t>
    </dgm:pt>
    <dgm:pt modelId="{414F4E86-F7FB-454E-9129-9AB12E653B7B}" type="sibTrans" cxnId="{35E25657-B484-4B15-B5A5-02FEAAA4CB36}">
      <dgm:prSet/>
      <dgm:spPr/>
      <dgm:t>
        <a:bodyPr/>
        <a:lstStyle/>
        <a:p>
          <a:endParaRPr lang="en-US"/>
        </a:p>
      </dgm:t>
    </dgm:pt>
    <dgm:pt modelId="{3E64E4C4-C91F-4BD2-98E2-702E5BF1DF5C}">
      <dgm:prSet phldrT="[Text]" custT="1"/>
      <dgm:spPr/>
      <dgm:t>
        <a:bodyPr/>
        <a:lstStyle/>
        <a:p>
          <a:pPr algn="ctr"/>
          <a:r>
            <a:rPr lang="en-US" sz="1800" b="1" dirty="0" smtClean="0"/>
            <a:t>Loss of sleep</a:t>
          </a:r>
          <a:endParaRPr lang="en-US" sz="1800" b="1" dirty="0"/>
        </a:p>
      </dgm:t>
    </dgm:pt>
    <dgm:pt modelId="{BFE54627-84DE-4EF8-8E4E-BA05E31175DD}" type="parTrans" cxnId="{CAAA030A-1818-480E-83DF-E62FAB3B558B}">
      <dgm:prSet/>
      <dgm:spPr/>
      <dgm:t>
        <a:bodyPr/>
        <a:lstStyle/>
        <a:p>
          <a:endParaRPr lang="en-US"/>
        </a:p>
      </dgm:t>
    </dgm:pt>
    <dgm:pt modelId="{2B677E74-C0D5-4587-ADF1-ED8E69DBA106}" type="sibTrans" cxnId="{CAAA030A-1818-480E-83DF-E62FAB3B558B}">
      <dgm:prSet/>
      <dgm:spPr/>
      <dgm:t>
        <a:bodyPr/>
        <a:lstStyle/>
        <a:p>
          <a:endParaRPr lang="en-US"/>
        </a:p>
      </dgm:t>
    </dgm:pt>
    <dgm:pt modelId="{5A968334-DE05-4998-BA01-2ECA3F5BC4E9}">
      <dgm:prSet custT="1"/>
      <dgm:spPr/>
      <dgm:t>
        <a:bodyPr/>
        <a:lstStyle/>
        <a:p>
          <a:pPr algn="ctr"/>
          <a:r>
            <a:rPr lang="en-US" sz="1800" b="1" dirty="0" smtClean="0"/>
            <a:t>Strained or broken relationships</a:t>
          </a:r>
        </a:p>
      </dgm:t>
    </dgm:pt>
    <dgm:pt modelId="{70CF8B68-F8CD-49DA-96E7-6102D4693502}" type="parTrans" cxnId="{081DDD52-B9B0-4BB6-9625-8BEF3AF02F56}">
      <dgm:prSet/>
      <dgm:spPr/>
      <dgm:t>
        <a:bodyPr/>
        <a:lstStyle/>
        <a:p>
          <a:endParaRPr lang="en-US"/>
        </a:p>
      </dgm:t>
    </dgm:pt>
    <dgm:pt modelId="{0AD002CA-66CD-4639-AE78-0A9E0747D0C1}" type="sibTrans" cxnId="{081DDD52-B9B0-4BB6-9625-8BEF3AF02F56}">
      <dgm:prSet/>
      <dgm:spPr/>
      <dgm:t>
        <a:bodyPr/>
        <a:lstStyle/>
        <a:p>
          <a:endParaRPr lang="en-US"/>
        </a:p>
      </dgm:t>
    </dgm:pt>
    <dgm:pt modelId="{82FE02E0-6265-4734-A90D-171624BC6479}">
      <dgm:prSet custT="1"/>
      <dgm:spPr/>
      <dgm:t>
        <a:bodyPr/>
        <a:lstStyle/>
        <a:p>
          <a:pPr algn="ctr"/>
          <a:r>
            <a:rPr lang="en-US" sz="1800" b="1" dirty="0" smtClean="0"/>
            <a:t>Grievances and Litigation</a:t>
          </a:r>
        </a:p>
      </dgm:t>
    </dgm:pt>
    <dgm:pt modelId="{F6801B50-74AA-4929-8BAD-169B047BAC0F}" type="parTrans" cxnId="{56E17D63-C4DF-4F2A-8824-5C52ACE57E09}">
      <dgm:prSet/>
      <dgm:spPr/>
      <dgm:t>
        <a:bodyPr/>
        <a:lstStyle/>
        <a:p>
          <a:endParaRPr lang="en-US"/>
        </a:p>
      </dgm:t>
    </dgm:pt>
    <dgm:pt modelId="{41E3355F-9D02-4DFE-8C80-31DFDD31E814}" type="sibTrans" cxnId="{56E17D63-C4DF-4F2A-8824-5C52ACE57E09}">
      <dgm:prSet/>
      <dgm:spPr/>
      <dgm:t>
        <a:bodyPr/>
        <a:lstStyle/>
        <a:p>
          <a:endParaRPr lang="en-US"/>
        </a:p>
      </dgm:t>
    </dgm:pt>
    <dgm:pt modelId="{5A0974D3-4962-41B3-9233-4FC8387E2BFD}">
      <dgm:prSet custT="1"/>
      <dgm:spPr/>
      <dgm:t>
        <a:bodyPr/>
        <a:lstStyle/>
        <a:p>
          <a:pPr algn="ctr"/>
          <a:r>
            <a:rPr lang="en-US" sz="1800" b="1" dirty="0" smtClean="0"/>
            <a:t>Employee Absenteeism</a:t>
          </a:r>
        </a:p>
      </dgm:t>
    </dgm:pt>
    <dgm:pt modelId="{66B47078-49FC-488D-B4C1-1652FF3A00A5}" type="parTrans" cxnId="{4E0EEEDD-B159-43D3-9825-FD82C98A559F}">
      <dgm:prSet/>
      <dgm:spPr/>
      <dgm:t>
        <a:bodyPr/>
        <a:lstStyle/>
        <a:p>
          <a:endParaRPr lang="en-US"/>
        </a:p>
      </dgm:t>
    </dgm:pt>
    <dgm:pt modelId="{4B5B630D-A58B-400D-B49C-432B92A3AAC7}" type="sibTrans" cxnId="{4E0EEEDD-B159-43D3-9825-FD82C98A559F}">
      <dgm:prSet/>
      <dgm:spPr/>
      <dgm:t>
        <a:bodyPr/>
        <a:lstStyle/>
        <a:p>
          <a:endParaRPr lang="en-US"/>
        </a:p>
      </dgm:t>
    </dgm:pt>
    <dgm:pt modelId="{E79D662E-8B27-4C27-8DFF-56FB36615FF8}">
      <dgm:prSet custT="1"/>
      <dgm:spPr/>
      <dgm:t>
        <a:bodyPr/>
        <a:lstStyle/>
        <a:p>
          <a:pPr algn="ctr"/>
          <a:r>
            <a:rPr lang="en-US" sz="1800" b="1" dirty="0" smtClean="0"/>
            <a:t>Employee turnover</a:t>
          </a:r>
        </a:p>
      </dgm:t>
    </dgm:pt>
    <dgm:pt modelId="{539E100E-5489-42E8-AF36-BBB39C12DD13}" type="parTrans" cxnId="{2DBA455F-63EA-4C21-B2F2-1ACF0165135F}">
      <dgm:prSet/>
      <dgm:spPr/>
      <dgm:t>
        <a:bodyPr/>
        <a:lstStyle/>
        <a:p>
          <a:endParaRPr lang="en-US"/>
        </a:p>
      </dgm:t>
    </dgm:pt>
    <dgm:pt modelId="{986A5FDC-7B6E-435B-AD2B-02603D9AB77A}" type="sibTrans" cxnId="{2DBA455F-63EA-4C21-B2F2-1ACF0165135F}">
      <dgm:prSet/>
      <dgm:spPr/>
      <dgm:t>
        <a:bodyPr/>
        <a:lstStyle/>
        <a:p>
          <a:endParaRPr lang="en-US"/>
        </a:p>
      </dgm:t>
    </dgm:pt>
    <dgm:pt modelId="{8E16FDA4-2952-4C78-8EB8-16F455D2573A}">
      <dgm:prSet custT="1"/>
      <dgm:spPr/>
      <dgm:t>
        <a:bodyPr/>
        <a:lstStyle/>
        <a:p>
          <a:pPr algn="ctr"/>
          <a:r>
            <a:rPr lang="en-US" sz="1800" b="1" dirty="0" smtClean="0"/>
            <a:t>Loss of productivity</a:t>
          </a:r>
        </a:p>
      </dgm:t>
    </dgm:pt>
    <dgm:pt modelId="{DDBC0B75-C7E2-4BCE-B5F7-6591B8612C75}" type="parTrans" cxnId="{5892DE50-C983-4F36-892D-8F746447F2C9}">
      <dgm:prSet/>
      <dgm:spPr/>
      <dgm:t>
        <a:bodyPr/>
        <a:lstStyle/>
        <a:p>
          <a:endParaRPr lang="en-US"/>
        </a:p>
      </dgm:t>
    </dgm:pt>
    <dgm:pt modelId="{B8557602-66A8-45AF-BFF1-3FA86A7CE79A}" type="sibTrans" cxnId="{5892DE50-C983-4F36-892D-8F746447F2C9}">
      <dgm:prSet/>
      <dgm:spPr/>
      <dgm:t>
        <a:bodyPr/>
        <a:lstStyle/>
        <a:p>
          <a:endParaRPr lang="en-US"/>
        </a:p>
      </dgm:t>
    </dgm:pt>
    <dgm:pt modelId="{AA8D723C-1BD4-454B-88BB-09E743BD1703}">
      <dgm:prSet custT="1"/>
      <dgm:spPr/>
      <dgm:t>
        <a:bodyPr/>
        <a:lstStyle/>
        <a:p>
          <a:pPr algn="ctr"/>
          <a:r>
            <a:rPr lang="en-US" sz="1800" b="1" dirty="0" smtClean="0"/>
            <a:t>Decrease in customer service quality</a:t>
          </a:r>
        </a:p>
      </dgm:t>
    </dgm:pt>
    <dgm:pt modelId="{E2016C1C-A8F9-4D71-A0CF-121F7F2140D7}" type="parTrans" cxnId="{9E2DF5C9-312D-4173-AB6A-5B026228F091}">
      <dgm:prSet/>
      <dgm:spPr/>
      <dgm:t>
        <a:bodyPr/>
        <a:lstStyle/>
        <a:p>
          <a:endParaRPr lang="en-US"/>
        </a:p>
      </dgm:t>
    </dgm:pt>
    <dgm:pt modelId="{E9BF5D6D-AEA8-4031-886B-58ED645A9983}" type="sibTrans" cxnId="{9E2DF5C9-312D-4173-AB6A-5B026228F091}">
      <dgm:prSet/>
      <dgm:spPr/>
      <dgm:t>
        <a:bodyPr/>
        <a:lstStyle/>
        <a:p>
          <a:endParaRPr lang="en-US"/>
        </a:p>
      </dgm:t>
    </dgm:pt>
    <dgm:pt modelId="{A8059FF7-4CCE-4258-B975-962C653312EF}">
      <dgm:prSet custT="1"/>
      <dgm:spPr/>
      <dgm:t>
        <a:bodyPr/>
        <a:lstStyle/>
        <a:p>
          <a:pPr algn="ctr"/>
          <a:r>
            <a:rPr lang="en-US" sz="1800" b="1" dirty="0" smtClean="0"/>
            <a:t>Injury and accidents</a:t>
          </a:r>
        </a:p>
      </dgm:t>
    </dgm:pt>
    <dgm:pt modelId="{738FA99A-2DA1-40F5-B4FC-7CD2F1B90529}" type="parTrans" cxnId="{40C04A83-7FE2-43D4-95E8-57AE7D1A883D}">
      <dgm:prSet/>
      <dgm:spPr/>
      <dgm:t>
        <a:bodyPr/>
        <a:lstStyle/>
        <a:p>
          <a:endParaRPr lang="en-US"/>
        </a:p>
      </dgm:t>
    </dgm:pt>
    <dgm:pt modelId="{BC37AD8B-4F58-474F-80F6-1C6F39871A45}" type="sibTrans" cxnId="{40C04A83-7FE2-43D4-95E8-57AE7D1A883D}">
      <dgm:prSet/>
      <dgm:spPr/>
      <dgm:t>
        <a:bodyPr/>
        <a:lstStyle/>
        <a:p>
          <a:endParaRPr lang="en-US"/>
        </a:p>
      </dgm:t>
    </dgm:pt>
    <dgm:pt modelId="{2BA2F0CB-1202-4B48-AFE1-D071910715F7}">
      <dgm:prSet custT="1"/>
      <dgm:spPr/>
      <dgm:t>
        <a:bodyPr/>
        <a:lstStyle/>
        <a:p>
          <a:pPr algn="ctr"/>
          <a:r>
            <a:rPr lang="en-US" sz="1800" b="1" dirty="0" smtClean="0"/>
            <a:t>Disability claims</a:t>
          </a:r>
        </a:p>
      </dgm:t>
    </dgm:pt>
    <dgm:pt modelId="{7FB94FFD-CE2F-4602-912C-690DEE1A6415}" type="parTrans" cxnId="{FD521F9C-76FB-4F09-A7EB-7FCD46496EA5}">
      <dgm:prSet/>
      <dgm:spPr/>
      <dgm:t>
        <a:bodyPr/>
        <a:lstStyle/>
        <a:p>
          <a:endParaRPr lang="en-US"/>
        </a:p>
      </dgm:t>
    </dgm:pt>
    <dgm:pt modelId="{ADC5AA1F-A187-4BBF-A180-D3391C0625C1}" type="sibTrans" cxnId="{FD521F9C-76FB-4F09-A7EB-7FCD46496EA5}">
      <dgm:prSet/>
      <dgm:spPr/>
      <dgm:t>
        <a:bodyPr/>
        <a:lstStyle/>
        <a:p>
          <a:endParaRPr lang="en-US"/>
        </a:p>
      </dgm:t>
    </dgm:pt>
    <dgm:pt modelId="{47B1245A-FD92-48F7-A7E0-399FD0D8EE48}">
      <dgm:prSet custT="1"/>
      <dgm:spPr/>
      <dgm:t>
        <a:bodyPr/>
        <a:lstStyle/>
        <a:p>
          <a:pPr algn="ctr"/>
          <a:r>
            <a:rPr lang="en-US" sz="1800" b="1" dirty="0" smtClean="0"/>
            <a:t>Presenteeism</a:t>
          </a:r>
          <a:endParaRPr lang="en-US" sz="1800" b="1" dirty="0"/>
        </a:p>
      </dgm:t>
    </dgm:pt>
    <dgm:pt modelId="{D268549B-D537-4375-87FA-4D3A0AA8ECE3}" type="parTrans" cxnId="{C61AC2D0-3A34-4009-837F-507A451F7370}">
      <dgm:prSet/>
      <dgm:spPr/>
      <dgm:t>
        <a:bodyPr/>
        <a:lstStyle/>
        <a:p>
          <a:endParaRPr lang="en-US"/>
        </a:p>
      </dgm:t>
    </dgm:pt>
    <dgm:pt modelId="{DD936B94-42C2-4FBF-8960-8CEA3BEAC62D}" type="sibTrans" cxnId="{C61AC2D0-3A34-4009-837F-507A451F7370}">
      <dgm:prSet/>
      <dgm:spPr/>
      <dgm:t>
        <a:bodyPr/>
        <a:lstStyle/>
        <a:p>
          <a:endParaRPr lang="en-US"/>
        </a:p>
      </dgm:t>
    </dgm:pt>
    <dgm:pt modelId="{1E547440-21FB-4E1F-9E63-22F773812586}">
      <dgm:prSet custT="1"/>
      <dgm:spPr/>
      <dgm:t>
        <a:bodyPr/>
        <a:lstStyle/>
        <a:p>
          <a:pPr algn="ctr"/>
          <a:r>
            <a:rPr lang="en-US" sz="1800" b="1" dirty="0" smtClean="0"/>
            <a:t>Sabotage</a:t>
          </a:r>
        </a:p>
      </dgm:t>
    </dgm:pt>
    <dgm:pt modelId="{160BACA4-E816-4D85-8FBF-A8DED418C4AF}" type="sibTrans" cxnId="{1695EDBD-56F2-4FF7-863A-4E19BAC62710}">
      <dgm:prSet/>
      <dgm:spPr/>
      <dgm:t>
        <a:bodyPr/>
        <a:lstStyle/>
        <a:p>
          <a:endParaRPr lang="en-US"/>
        </a:p>
      </dgm:t>
    </dgm:pt>
    <dgm:pt modelId="{857BFB23-0098-4899-B8C3-E55675237C11}" type="parTrans" cxnId="{1695EDBD-56F2-4FF7-863A-4E19BAC62710}">
      <dgm:prSet/>
      <dgm:spPr/>
      <dgm:t>
        <a:bodyPr/>
        <a:lstStyle/>
        <a:p>
          <a:endParaRPr lang="en-US"/>
        </a:p>
      </dgm:t>
    </dgm:pt>
    <dgm:pt modelId="{B4F46828-3226-413F-B427-83B8ADA041C1}" type="pres">
      <dgm:prSet presAssocID="{116A735D-8434-40DC-A88A-0C35BBDDB664}" presName="linear" presStyleCnt="0">
        <dgm:presLayoutVars>
          <dgm:animLvl val="lvl"/>
          <dgm:resizeHandles val="exact"/>
        </dgm:presLayoutVars>
      </dgm:prSet>
      <dgm:spPr/>
      <dgm:t>
        <a:bodyPr/>
        <a:lstStyle/>
        <a:p>
          <a:endParaRPr lang="en-US"/>
        </a:p>
      </dgm:t>
    </dgm:pt>
    <dgm:pt modelId="{F40FEFF6-5FE5-4D43-9903-949FD42BC466}" type="pres">
      <dgm:prSet presAssocID="{E9907B08-BFE0-4280-98FD-A8797D1CEC3C}" presName="parentText" presStyleLbl="node1" presStyleIdx="0" presStyleCnt="12" custLinFactNeighborY="-65677">
        <dgm:presLayoutVars>
          <dgm:chMax val="0"/>
          <dgm:bulletEnabled val="1"/>
        </dgm:presLayoutVars>
      </dgm:prSet>
      <dgm:spPr/>
      <dgm:t>
        <a:bodyPr/>
        <a:lstStyle/>
        <a:p>
          <a:endParaRPr lang="en-US"/>
        </a:p>
      </dgm:t>
    </dgm:pt>
    <dgm:pt modelId="{DFF3FC44-0CF8-45F1-AA1A-461970FB792A}" type="pres">
      <dgm:prSet presAssocID="{414F4E86-F7FB-454E-9129-9AB12E653B7B}" presName="spacer" presStyleCnt="0"/>
      <dgm:spPr/>
      <dgm:t>
        <a:bodyPr/>
        <a:lstStyle/>
        <a:p>
          <a:endParaRPr lang="en-US"/>
        </a:p>
      </dgm:t>
    </dgm:pt>
    <dgm:pt modelId="{6E3A937F-5862-4D7A-BAE9-A8C930E43814}" type="pres">
      <dgm:prSet presAssocID="{3E64E4C4-C91F-4BD2-98E2-702E5BF1DF5C}" presName="parentText" presStyleLbl="node1" presStyleIdx="1" presStyleCnt="12">
        <dgm:presLayoutVars>
          <dgm:chMax val="0"/>
          <dgm:bulletEnabled val="1"/>
        </dgm:presLayoutVars>
      </dgm:prSet>
      <dgm:spPr/>
      <dgm:t>
        <a:bodyPr/>
        <a:lstStyle/>
        <a:p>
          <a:endParaRPr lang="en-US"/>
        </a:p>
      </dgm:t>
    </dgm:pt>
    <dgm:pt modelId="{08A0AE95-24BF-41DE-A727-F37E50CC95E2}" type="pres">
      <dgm:prSet presAssocID="{2B677E74-C0D5-4587-ADF1-ED8E69DBA106}" presName="spacer" presStyleCnt="0"/>
      <dgm:spPr/>
      <dgm:t>
        <a:bodyPr/>
        <a:lstStyle/>
        <a:p>
          <a:endParaRPr lang="en-US"/>
        </a:p>
      </dgm:t>
    </dgm:pt>
    <dgm:pt modelId="{DD9A8FC4-C731-4812-8019-2FC22719E311}" type="pres">
      <dgm:prSet presAssocID="{8E16FDA4-2952-4C78-8EB8-16F455D2573A}" presName="parentText" presStyleLbl="node1" presStyleIdx="2" presStyleCnt="12">
        <dgm:presLayoutVars>
          <dgm:chMax val="0"/>
          <dgm:bulletEnabled val="1"/>
        </dgm:presLayoutVars>
      </dgm:prSet>
      <dgm:spPr/>
      <dgm:t>
        <a:bodyPr/>
        <a:lstStyle/>
        <a:p>
          <a:endParaRPr lang="en-US"/>
        </a:p>
      </dgm:t>
    </dgm:pt>
    <dgm:pt modelId="{7105984F-9CCD-4E19-B972-F91A676E6042}" type="pres">
      <dgm:prSet presAssocID="{B8557602-66A8-45AF-BFF1-3FA86A7CE79A}" presName="spacer" presStyleCnt="0"/>
      <dgm:spPr/>
      <dgm:t>
        <a:bodyPr/>
        <a:lstStyle/>
        <a:p>
          <a:endParaRPr lang="en-US"/>
        </a:p>
      </dgm:t>
    </dgm:pt>
    <dgm:pt modelId="{922E9D74-C89A-41A4-9AE8-314BA9B39FAC}" type="pres">
      <dgm:prSet presAssocID="{E79D662E-8B27-4C27-8DFF-56FB36615FF8}" presName="parentText" presStyleLbl="node1" presStyleIdx="3" presStyleCnt="12">
        <dgm:presLayoutVars>
          <dgm:chMax val="0"/>
          <dgm:bulletEnabled val="1"/>
        </dgm:presLayoutVars>
      </dgm:prSet>
      <dgm:spPr/>
      <dgm:t>
        <a:bodyPr/>
        <a:lstStyle/>
        <a:p>
          <a:endParaRPr lang="en-US"/>
        </a:p>
      </dgm:t>
    </dgm:pt>
    <dgm:pt modelId="{4A40C53B-36A6-43D6-94DD-BCAD8F25FB19}" type="pres">
      <dgm:prSet presAssocID="{986A5FDC-7B6E-435B-AD2B-02603D9AB77A}" presName="spacer" presStyleCnt="0"/>
      <dgm:spPr/>
      <dgm:t>
        <a:bodyPr/>
        <a:lstStyle/>
        <a:p>
          <a:endParaRPr lang="en-US"/>
        </a:p>
      </dgm:t>
    </dgm:pt>
    <dgm:pt modelId="{EE04BAC8-69D5-4BE8-AF76-98F6D5A59ED1}" type="pres">
      <dgm:prSet presAssocID="{5A0974D3-4962-41B3-9233-4FC8387E2BFD}" presName="parentText" presStyleLbl="node1" presStyleIdx="4" presStyleCnt="12">
        <dgm:presLayoutVars>
          <dgm:chMax val="0"/>
          <dgm:bulletEnabled val="1"/>
        </dgm:presLayoutVars>
      </dgm:prSet>
      <dgm:spPr/>
      <dgm:t>
        <a:bodyPr/>
        <a:lstStyle/>
        <a:p>
          <a:endParaRPr lang="en-US"/>
        </a:p>
      </dgm:t>
    </dgm:pt>
    <dgm:pt modelId="{DECEA40A-5C4C-46E5-AD00-40A0989F7D91}" type="pres">
      <dgm:prSet presAssocID="{4B5B630D-A58B-400D-B49C-432B92A3AAC7}" presName="spacer" presStyleCnt="0"/>
      <dgm:spPr/>
      <dgm:t>
        <a:bodyPr/>
        <a:lstStyle/>
        <a:p>
          <a:endParaRPr lang="en-US"/>
        </a:p>
      </dgm:t>
    </dgm:pt>
    <dgm:pt modelId="{43E65684-794B-4AA5-896C-F413498203E9}" type="pres">
      <dgm:prSet presAssocID="{47B1245A-FD92-48F7-A7E0-399FD0D8EE48}" presName="parentText" presStyleLbl="node1" presStyleIdx="5" presStyleCnt="12">
        <dgm:presLayoutVars>
          <dgm:chMax val="0"/>
          <dgm:bulletEnabled val="1"/>
        </dgm:presLayoutVars>
      </dgm:prSet>
      <dgm:spPr/>
      <dgm:t>
        <a:bodyPr/>
        <a:lstStyle/>
        <a:p>
          <a:endParaRPr lang="en-US"/>
        </a:p>
      </dgm:t>
    </dgm:pt>
    <dgm:pt modelId="{45F35E21-FAF7-4FD7-BB03-EEF90CD054B6}" type="pres">
      <dgm:prSet presAssocID="{DD936B94-42C2-4FBF-8960-8CEA3BEAC62D}" presName="spacer" presStyleCnt="0"/>
      <dgm:spPr/>
      <dgm:t>
        <a:bodyPr/>
        <a:lstStyle/>
        <a:p>
          <a:endParaRPr lang="en-US"/>
        </a:p>
      </dgm:t>
    </dgm:pt>
    <dgm:pt modelId="{D6B715B8-02BA-4DF8-BC01-E42AB9125EC0}" type="pres">
      <dgm:prSet presAssocID="{82FE02E0-6265-4734-A90D-171624BC6479}" presName="parentText" presStyleLbl="node1" presStyleIdx="6" presStyleCnt="12">
        <dgm:presLayoutVars>
          <dgm:chMax val="0"/>
          <dgm:bulletEnabled val="1"/>
        </dgm:presLayoutVars>
      </dgm:prSet>
      <dgm:spPr/>
      <dgm:t>
        <a:bodyPr/>
        <a:lstStyle/>
        <a:p>
          <a:endParaRPr lang="en-US"/>
        </a:p>
      </dgm:t>
    </dgm:pt>
    <dgm:pt modelId="{B1342D41-26C1-48A3-82FC-799A3E8BAEF0}" type="pres">
      <dgm:prSet presAssocID="{41E3355F-9D02-4DFE-8C80-31DFDD31E814}" presName="spacer" presStyleCnt="0"/>
      <dgm:spPr/>
      <dgm:t>
        <a:bodyPr/>
        <a:lstStyle/>
        <a:p>
          <a:endParaRPr lang="en-US"/>
        </a:p>
      </dgm:t>
    </dgm:pt>
    <dgm:pt modelId="{AC41FDEA-FF41-49D0-8885-EA885C822AA8}" type="pres">
      <dgm:prSet presAssocID="{5A968334-DE05-4998-BA01-2ECA3F5BC4E9}" presName="parentText" presStyleLbl="node1" presStyleIdx="7" presStyleCnt="12">
        <dgm:presLayoutVars>
          <dgm:chMax val="0"/>
          <dgm:bulletEnabled val="1"/>
        </dgm:presLayoutVars>
      </dgm:prSet>
      <dgm:spPr/>
      <dgm:t>
        <a:bodyPr/>
        <a:lstStyle/>
        <a:p>
          <a:endParaRPr lang="en-US"/>
        </a:p>
      </dgm:t>
    </dgm:pt>
    <dgm:pt modelId="{E98B63D1-64A9-4A37-8835-C25B309EDAC0}" type="pres">
      <dgm:prSet presAssocID="{0AD002CA-66CD-4639-AE78-0A9E0747D0C1}" presName="spacer" presStyleCnt="0"/>
      <dgm:spPr/>
      <dgm:t>
        <a:bodyPr/>
        <a:lstStyle/>
        <a:p>
          <a:endParaRPr lang="en-US"/>
        </a:p>
      </dgm:t>
    </dgm:pt>
    <dgm:pt modelId="{FE49D2C7-6FE4-4AE6-AECD-4CADEB1F5D5C}" type="pres">
      <dgm:prSet presAssocID="{AA8D723C-1BD4-454B-88BB-09E743BD1703}" presName="parentText" presStyleLbl="node1" presStyleIdx="8" presStyleCnt="12">
        <dgm:presLayoutVars>
          <dgm:chMax val="0"/>
          <dgm:bulletEnabled val="1"/>
        </dgm:presLayoutVars>
      </dgm:prSet>
      <dgm:spPr/>
      <dgm:t>
        <a:bodyPr/>
        <a:lstStyle/>
        <a:p>
          <a:endParaRPr lang="en-US"/>
        </a:p>
      </dgm:t>
    </dgm:pt>
    <dgm:pt modelId="{BA0F67ED-348B-4BFD-85DA-D6A3928FE2A6}" type="pres">
      <dgm:prSet presAssocID="{E9BF5D6D-AEA8-4031-886B-58ED645A9983}" presName="spacer" presStyleCnt="0"/>
      <dgm:spPr/>
      <dgm:t>
        <a:bodyPr/>
        <a:lstStyle/>
        <a:p>
          <a:endParaRPr lang="en-US"/>
        </a:p>
      </dgm:t>
    </dgm:pt>
    <dgm:pt modelId="{D7C4EB10-4C75-4406-AE75-050D511B818A}" type="pres">
      <dgm:prSet presAssocID="{A8059FF7-4CCE-4258-B975-962C653312EF}" presName="parentText" presStyleLbl="node1" presStyleIdx="9" presStyleCnt="12">
        <dgm:presLayoutVars>
          <dgm:chMax val="0"/>
          <dgm:bulletEnabled val="1"/>
        </dgm:presLayoutVars>
      </dgm:prSet>
      <dgm:spPr/>
      <dgm:t>
        <a:bodyPr/>
        <a:lstStyle/>
        <a:p>
          <a:endParaRPr lang="en-US"/>
        </a:p>
      </dgm:t>
    </dgm:pt>
    <dgm:pt modelId="{E9988163-2F95-4BAF-B93D-381FFB1D69E5}" type="pres">
      <dgm:prSet presAssocID="{BC37AD8B-4F58-474F-80F6-1C6F39871A45}" presName="spacer" presStyleCnt="0"/>
      <dgm:spPr/>
      <dgm:t>
        <a:bodyPr/>
        <a:lstStyle/>
        <a:p>
          <a:endParaRPr lang="en-US"/>
        </a:p>
      </dgm:t>
    </dgm:pt>
    <dgm:pt modelId="{9FCB4DD0-6146-42E2-8540-DF921B3A1954}" type="pres">
      <dgm:prSet presAssocID="{2BA2F0CB-1202-4B48-AFE1-D071910715F7}" presName="parentText" presStyleLbl="node1" presStyleIdx="10" presStyleCnt="12">
        <dgm:presLayoutVars>
          <dgm:chMax val="0"/>
          <dgm:bulletEnabled val="1"/>
        </dgm:presLayoutVars>
      </dgm:prSet>
      <dgm:spPr/>
      <dgm:t>
        <a:bodyPr/>
        <a:lstStyle/>
        <a:p>
          <a:endParaRPr lang="en-US"/>
        </a:p>
      </dgm:t>
    </dgm:pt>
    <dgm:pt modelId="{5A441096-A4F1-45F7-B027-FE80E659D52E}" type="pres">
      <dgm:prSet presAssocID="{ADC5AA1F-A187-4BBF-A180-D3391C0625C1}" presName="spacer" presStyleCnt="0"/>
      <dgm:spPr/>
      <dgm:t>
        <a:bodyPr/>
        <a:lstStyle/>
        <a:p>
          <a:endParaRPr lang="en-US"/>
        </a:p>
      </dgm:t>
    </dgm:pt>
    <dgm:pt modelId="{F2B1DF84-4B3B-48A7-8B2E-923FF9D5B673}" type="pres">
      <dgm:prSet presAssocID="{1E547440-21FB-4E1F-9E63-22F773812586}" presName="parentText" presStyleLbl="node1" presStyleIdx="11" presStyleCnt="12">
        <dgm:presLayoutVars>
          <dgm:chMax val="0"/>
          <dgm:bulletEnabled val="1"/>
        </dgm:presLayoutVars>
      </dgm:prSet>
      <dgm:spPr/>
      <dgm:t>
        <a:bodyPr/>
        <a:lstStyle/>
        <a:p>
          <a:endParaRPr lang="en-US"/>
        </a:p>
      </dgm:t>
    </dgm:pt>
  </dgm:ptLst>
  <dgm:cxnLst>
    <dgm:cxn modelId="{35E25657-B484-4B15-B5A5-02FEAAA4CB36}" srcId="{116A735D-8434-40DC-A88A-0C35BBDDB664}" destId="{E9907B08-BFE0-4280-98FD-A8797D1CEC3C}" srcOrd="0" destOrd="0" parTransId="{5D9D5B20-1C54-4068-AF23-B57248D6C4C8}" sibTransId="{414F4E86-F7FB-454E-9129-9AB12E653B7B}"/>
    <dgm:cxn modelId="{4E0EEEDD-B159-43D3-9825-FD82C98A559F}" srcId="{116A735D-8434-40DC-A88A-0C35BBDDB664}" destId="{5A0974D3-4962-41B3-9233-4FC8387E2BFD}" srcOrd="4" destOrd="0" parTransId="{66B47078-49FC-488D-B4C1-1652FF3A00A5}" sibTransId="{4B5B630D-A58B-400D-B49C-432B92A3AAC7}"/>
    <dgm:cxn modelId="{EFF72CBD-D1D5-7E47-A4D1-7ED265AB1CBB}" type="presOf" srcId="{2BA2F0CB-1202-4B48-AFE1-D071910715F7}" destId="{9FCB4DD0-6146-42E2-8540-DF921B3A1954}" srcOrd="0" destOrd="0" presId="urn:microsoft.com/office/officeart/2005/8/layout/vList2"/>
    <dgm:cxn modelId="{9E2DF5C9-312D-4173-AB6A-5B026228F091}" srcId="{116A735D-8434-40DC-A88A-0C35BBDDB664}" destId="{AA8D723C-1BD4-454B-88BB-09E743BD1703}" srcOrd="8" destOrd="0" parTransId="{E2016C1C-A8F9-4D71-A0CF-121F7F2140D7}" sibTransId="{E9BF5D6D-AEA8-4031-886B-58ED645A9983}"/>
    <dgm:cxn modelId="{C61AC2D0-3A34-4009-837F-507A451F7370}" srcId="{116A735D-8434-40DC-A88A-0C35BBDDB664}" destId="{47B1245A-FD92-48F7-A7E0-399FD0D8EE48}" srcOrd="5" destOrd="0" parTransId="{D268549B-D537-4375-87FA-4D3A0AA8ECE3}" sibTransId="{DD936B94-42C2-4FBF-8960-8CEA3BEAC62D}"/>
    <dgm:cxn modelId="{FD521F9C-76FB-4F09-A7EB-7FCD46496EA5}" srcId="{116A735D-8434-40DC-A88A-0C35BBDDB664}" destId="{2BA2F0CB-1202-4B48-AFE1-D071910715F7}" srcOrd="10" destOrd="0" parTransId="{7FB94FFD-CE2F-4602-912C-690DEE1A6415}" sibTransId="{ADC5AA1F-A187-4BBF-A180-D3391C0625C1}"/>
    <dgm:cxn modelId="{8EBF366E-2056-814E-9593-2A5365B8CAD2}" type="presOf" srcId="{47B1245A-FD92-48F7-A7E0-399FD0D8EE48}" destId="{43E65684-794B-4AA5-896C-F413498203E9}" srcOrd="0" destOrd="0" presId="urn:microsoft.com/office/officeart/2005/8/layout/vList2"/>
    <dgm:cxn modelId="{56E17D63-C4DF-4F2A-8824-5C52ACE57E09}" srcId="{116A735D-8434-40DC-A88A-0C35BBDDB664}" destId="{82FE02E0-6265-4734-A90D-171624BC6479}" srcOrd="6" destOrd="0" parTransId="{F6801B50-74AA-4929-8BAD-169B047BAC0F}" sibTransId="{41E3355F-9D02-4DFE-8C80-31DFDD31E814}"/>
    <dgm:cxn modelId="{19AC9998-CA1F-624B-8C52-CDECB1EB2F98}" type="presOf" srcId="{AA8D723C-1BD4-454B-88BB-09E743BD1703}" destId="{FE49D2C7-6FE4-4AE6-AECD-4CADEB1F5D5C}" srcOrd="0" destOrd="0" presId="urn:microsoft.com/office/officeart/2005/8/layout/vList2"/>
    <dgm:cxn modelId="{98FF94CA-881C-E04A-B8F2-B64365F94F6E}" type="presOf" srcId="{A8059FF7-4CCE-4258-B975-962C653312EF}" destId="{D7C4EB10-4C75-4406-AE75-050D511B818A}" srcOrd="0" destOrd="0" presId="urn:microsoft.com/office/officeart/2005/8/layout/vList2"/>
    <dgm:cxn modelId="{2DBA455F-63EA-4C21-B2F2-1ACF0165135F}" srcId="{116A735D-8434-40DC-A88A-0C35BBDDB664}" destId="{E79D662E-8B27-4C27-8DFF-56FB36615FF8}" srcOrd="3" destOrd="0" parTransId="{539E100E-5489-42E8-AF36-BBB39C12DD13}" sibTransId="{986A5FDC-7B6E-435B-AD2B-02603D9AB77A}"/>
    <dgm:cxn modelId="{1695EDBD-56F2-4FF7-863A-4E19BAC62710}" srcId="{116A735D-8434-40DC-A88A-0C35BBDDB664}" destId="{1E547440-21FB-4E1F-9E63-22F773812586}" srcOrd="11" destOrd="0" parTransId="{857BFB23-0098-4899-B8C3-E55675237C11}" sibTransId="{160BACA4-E816-4D85-8FBF-A8DED418C4AF}"/>
    <dgm:cxn modelId="{CAAA030A-1818-480E-83DF-E62FAB3B558B}" srcId="{116A735D-8434-40DC-A88A-0C35BBDDB664}" destId="{3E64E4C4-C91F-4BD2-98E2-702E5BF1DF5C}" srcOrd="1" destOrd="0" parTransId="{BFE54627-84DE-4EF8-8E4E-BA05E31175DD}" sibTransId="{2B677E74-C0D5-4587-ADF1-ED8E69DBA106}"/>
    <dgm:cxn modelId="{D576E5EA-C9C6-3049-A85E-B0CD713B4B27}" type="presOf" srcId="{82FE02E0-6265-4734-A90D-171624BC6479}" destId="{D6B715B8-02BA-4DF8-BC01-E42AB9125EC0}" srcOrd="0" destOrd="0" presId="urn:microsoft.com/office/officeart/2005/8/layout/vList2"/>
    <dgm:cxn modelId="{E630F73A-E867-924B-9FDE-87188A0E8C46}" type="presOf" srcId="{8E16FDA4-2952-4C78-8EB8-16F455D2573A}" destId="{DD9A8FC4-C731-4812-8019-2FC22719E311}" srcOrd="0" destOrd="0" presId="urn:microsoft.com/office/officeart/2005/8/layout/vList2"/>
    <dgm:cxn modelId="{40C04A83-7FE2-43D4-95E8-57AE7D1A883D}" srcId="{116A735D-8434-40DC-A88A-0C35BBDDB664}" destId="{A8059FF7-4CCE-4258-B975-962C653312EF}" srcOrd="9" destOrd="0" parTransId="{738FA99A-2DA1-40F5-B4FC-7CD2F1B90529}" sibTransId="{BC37AD8B-4F58-474F-80F6-1C6F39871A45}"/>
    <dgm:cxn modelId="{718D1DE0-1E74-E64C-8048-0253C5622361}" type="presOf" srcId="{1E547440-21FB-4E1F-9E63-22F773812586}" destId="{F2B1DF84-4B3B-48A7-8B2E-923FF9D5B673}" srcOrd="0" destOrd="0" presId="urn:microsoft.com/office/officeart/2005/8/layout/vList2"/>
    <dgm:cxn modelId="{5892DE50-C983-4F36-892D-8F746447F2C9}" srcId="{116A735D-8434-40DC-A88A-0C35BBDDB664}" destId="{8E16FDA4-2952-4C78-8EB8-16F455D2573A}" srcOrd="2" destOrd="0" parTransId="{DDBC0B75-C7E2-4BCE-B5F7-6591B8612C75}" sibTransId="{B8557602-66A8-45AF-BFF1-3FA86A7CE79A}"/>
    <dgm:cxn modelId="{DA3EEE5C-D957-2246-8DD2-1ABFFE2DBA30}" type="presOf" srcId="{3E64E4C4-C91F-4BD2-98E2-702E5BF1DF5C}" destId="{6E3A937F-5862-4D7A-BAE9-A8C930E43814}" srcOrd="0" destOrd="0" presId="urn:microsoft.com/office/officeart/2005/8/layout/vList2"/>
    <dgm:cxn modelId="{74A1A564-5C8E-0041-B5BA-9489E86FD80E}" type="presOf" srcId="{5A0974D3-4962-41B3-9233-4FC8387E2BFD}" destId="{EE04BAC8-69D5-4BE8-AF76-98F6D5A59ED1}" srcOrd="0" destOrd="0" presId="urn:microsoft.com/office/officeart/2005/8/layout/vList2"/>
    <dgm:cxn modelId="{A1783399-DA3F-B94F-80B2-E65FFA7EC806}" type="presOf" srcId="{E9907B08-BFE0-4280-98FD-A8797D1CEC3C}" destId="{F40FEFF6-5FE5-4D43-9903-949FD42BC466}" srcOrd="0" destOrd="0" presId="urn:microsoft.com/office/officeart/2005/8/layout/vList2"/>
    <dgm:cxn modelId="{081DDD52-B9B0-4BB6-9625-8BEF3AF02F56}" srcId="{116A735D-8434-40DC-A88A-0C35BBDDB664}" destId="{5A968334-DE05-4998-BA01-2ECA3F5BC4E9}" srcOrd="7" destOrd="0" parTransId="{70CF8B68-F8CD-49DA-96E7-6102D4693502}" sibTransId="{0AD002CA-66CD-4639-AE78-0A9E0747D0C1}"/>
    <dgm:cxn modelId="{DC5A97E5-649E-8443-934A-EC7E5F232BBB}" type="presOf" srcId="{5A968334-DE05-4998-BA01-2ECA3F5BC4E9}" destId="{AC41FDEA-FF41-49D0-8885-EA885C822AA8}" srcOrd="0" destOrd="0" presId="urn:microsoft.com/office/officeart/2005/8/layout/vList2"/>
    <dgm:cxn modelId="{AC08D1AE-56D0-8F46-BC05-8794242AF4FB}" type="presOf" srcId="{116A735D-8434-40DC-A88A-0C35BBDDB664}" destId="{B4F46828-3226-413F-B427-83B8ADA041C1}" srcOrd="0" destOrd="0" presId="urn:microsoft.com/office/officeart/2005/8/layout/vList2"/>
    <dgm:cxn modelId="{DC7B3B46-54F1-D347-B4BD-29EA7CE76204}" type="presOf" srcId="{E79D662E-8B27-4C27-8DFF-56FB36615FF8}" destId="{922E9D74-C89A-41A4-9AE8-314BA9B39FAC}" srcOrd="0" destOrd="0" presId="urn:microsoft.com/office/officeart/2005/8/layout/vList2"/>
    <dgm:cxn modelId="{488742AF-CD06-1B47-85DD-8E0FF623B69B}" type="presParOf" srcId="{B4F46828-3226-413F-B427-83B8ADA041C1}" destId="{F40FEFF6-5FE5-4D43-9903-949FD42BC466}" srcOrd="0" destOrd="0" presId="urn:microsoft.com/office/officeart/2005/8/layout/vList2"/>
    <dgm:cxn modelId="{B0745BE8-D564-4F45-95A3-24FF42883297}" type="presParOf" srcId="{B4F46828-3226-413F-B427-83B8ADA041C1}" destId="{DFF3FC44-0CF8-45F1-AA1A-461970FB792A}" srcOrd="1" destOrd="0" presId="urn:microsoft.com/office/officeart/2005/8/layout/vList2"/>
    <dgm:cxn modelId="{B60E5C32-26AB-F944-9106-5A9D299117EB}" type="presParOf" srcId="{B4F46828-3226-413F-B427-83B8ADA041C1}" destId="{6E3A937F-5862-4D7A-BAE9-A8C930E43814}" srcOrd="2" destOrd="0" presId="urn:microsoft.com/office/officeart/2005/8/layout/vList2"/>
    <dgm:cxn modelId="{84E21174-4ACF-EE4C-9376-89ED58F18816}" type="presParOf" srcId="{B4F46828-3226-413F-B427-83B8ADA041C1}" destId="{08A0AE95-24BF-41DE-A727-F37E50CC95E2}" srcOrd="3" destOrd="0" presId="urn:microsoft.com/office/officeart/2005/8/layout/vList2"/>
    <dgm:cxn modelId="{0CBC7A41-B44C-4741-BC5B-2C8683381B57}" type="presParOf" srcId="{B4F46828-3226-413F-B427-83B8ADA041C1}" destId="{DD9A8FC4-C731-4812-8019-2FC22719E311}" srcOrd="4" destOrd="0" presId="urn:microsoft.com/office/officeart/2005/8/layout/vList2"/>
    <dgm:cxn modelId="{0FC587F0-D398-074E-BF36-50E729393DE4}" type="presParOf" srcId="{B4F46828-3226-413F-B427-83B8ADA041C1}" destId="{7105984F-9CCD-4E19-B972-F91A676E6042}" srcOrd="5" destOrd="0" presId="urn:microsoft.com/office/officeart/2005/8/layout/vList2"/>
    <dgm:cxn modelId="{289B483C-2BB5-2242-A8BC-596707C6A15A}" type="presParOf" srcId="{B4F46828-3226-413F-B427-83B8ADA041C1}" destId="{922E9D74-C89A-41A4-9AE8-314BA9B39FAC}" srcOrd="6" destOrd="0" presId="urn:microsoft.com/office/officeart/2005/8/layout/vList2"/>
    <dgm:cxn modelId="{252FE7A9-96B7-0649-A0AB-8CBDF7B34F79}" type="presParOf" srcId="{B4F46828-3226-413F-B427-83B8ADA041C1}" destId="{4A40C53B-36A6-43D6-94DD-BCAD8F25FB19}" srcOrd="7" destOrd="0" presId="urn:microsoft.com/office/officeart/2005/8/layout/vList2"/>
    <dgm:cxn modelId="{A753E36B-6332-1C48-B77B-C1C4545E5FF6}" type="presParOf" srcId="{B4F46828-3226-413F-B427-83B8ADA041C1}" destId="{EE04BAC8-69D5-4BE8-AF76-98F6D5A59ED1}" srcOrd="8" destOrd="0" presId="urn:microsoft.com/office/officeart/2005/8/layout/vList2"/>
    <dgm:cxn modelId="{EB45DC63-A71E-4D4B-81ED-AD218A7DD813}" type="presParOf" srcId="{B4F46828-3226-413F-B427-83B8ADA041C1}" destId="{DECEA40A-5C4C-46E5-AD00-40A0989F7D91}" srcOrd="9" destOrd="0" presId="urn:microsoft.com/office/officeart/2005/8/layout/vList2"/>
    <dgm:cxn modelId="{98AD929A-3627-064C-8BB9-51AC856E4158}" type="presParOf" srcId="{B4F46828-3226-413F-B427-83B8ADA041C1}" destId="{43E65684-794B-4AA5-896C-F413498203E9}" srcOrd="10" destOrd="0" presId="urn:microsoft.com/office/officeart/2005/8/layout/vList2"/>
    <dgm:cxn modelId="{AF9C7657-85D8-3246-AFD2-0503F0CE7BDD}" type="presParOf" srcId="{B4F46828-3226-413F-B427-83B8ADA041C1}" destId="{45F35E21-FAF7-4FD7-BB03-EEF90CD054B6}" srcOrd="11" destOrd="0" presId="urn:microsoft.com/office/officeart/2005/8/layout/vList2"/>
    <dgm:cxn modelId="{68EF4AA9-A5F7-BF49-A957-2E9362F53672}" type="presParOf" srcId="{B4F46828-3226-413F-B427-83B8ADA041C1}" destId="{D6B715B8-02BA-4DF8-BC01-E42AB9125EC0}" srcOrd="12" destOrd="0" presId="urn:microsoft.com/office/officeart/2005/8/layout/vList2"/>
    <dgm:cxn modelId="{662F3264-0DC8-6543-AF69-2DED859F192C}" type="presParOf" srcId="{B4F46828-3226-413F-B427-83B8ADA041C1}" destId="{B1342D41-26C1-48A3-82FC-799A3E8BAEF0}" srcOrd="13" destOrd="0" presId="urn:microsoft.com/office/officeart/2005/8/layout/vList2"/>
    <dgm:cxn modelId="{9D80DD8D-DC97-D140-B2A2-FF381C75651E}" type="presParOf" srcId="{B4F46828-3226-413F-B427-83B8ADA041C1}" destId="{AC41FDEA-FF41-49D0-8885-EA885C822AA8}" srcOrd="14" destOrd="0" presId="urn:microsoft.com/office/officeart/2005/8/layout/vList2"/>
    <dgm:cxn modelId="{44CE3E37-B65A-3940-83C4-09D939AFA992}" type="presParOf" srcId="{B4F46828-3226-413F-B427-83B8ADA041C1}" destId="{E98B63D1-64A9-4A37-8835-C25B309EDAC0}" srcOrd="15" destOrd="0" presId="urn:microsoft.com/office/officeart/2005/8/layout/vList2"/>
    <dgm:cxn modelId="{2A2F7AB8-3527-9D47-B2FD-C034FCA65635}" type="presParOf" srcId="{B4F46828-3226-413F-B427-83B8ADA041C1}" destId="{FE49D2C7-6FE4-4AE6-AECD-4CADEB1F5D5C}" srcOrd="16" destOrd="0" presId="urn:microsoft.com/office/officeart/2005/8/layout/vList2"/>
    <dgm:cxn modelId="{B6C17886-708B-DB44-B50D-A1233143B040}" type="presParOf" srcId="{B4F46828-3226-413F-B427-83B8ADA041C1}" destId="{BA0F67ED-348B-4BFD-85DA-D6A3928FE2A6}" srcOrd="17" destOrd="0" presId="urn:microsoft.com/office/officeart/2005/8/layout/vList2"/>
    <dgm:cxn modelId="{D531B5F5-C08C-3240-A11F-0311EA3CC942}" type="presParOf" srcId="{B4F46828-3226-413F-B427-83B8ADA041C1}" destId="{D7C4EB10-4C75-4406-AE75-050D511B818A}" srcOrd="18" destOrd="0" presId="urn:microsoft.com/office/officeart/2005/8/layout/vList2"/>
    <dgm:cxn modelId="{947A2DCF-3D6A-D243-8981-832B394D0E37}" type="presParOf" srcId="{B4F46828-3226-413F-B427-83B8ADA041C1}" destId="{E9988163-2F95-4BAF-B93D-381FFB1D69E5}" srcOrd="19" destOrd="0" presId="urn:microsoft.com/office/officeart/2005/8/layout/vList2"/>
    <dgm:cxn modelId="{F146A275-2E42-6248-A0CA-FEF6ED834E74}" type="presParOf" srcId="{B4F46828-3226-413F-B427-83B8ADA041C1}" destId="{9FCB4DD0-6146-42E2-8540-DF921B3A1954}" srcOrd="20" destOrd="0" presId="urn:microsoft.com/office/officeart/2005/8/layout/vList2"/>
    <dgm:cxn modelId="{4A793A5C-9E9A-DB4E-9F86-129945D31EA6}" type="presParOf" srcId="{B4F46828-3226-413F-B427-83B8ADA041C1}" destId="{5A441096-A4F1-45F7-B027-FE80E659D52E}" srcOrd="21" destOrd="0" presId="urn:microsoft.com/office/officeart/2005/8/layout/vList2"/>
    <dgm:cxn modelId="{BB4350E1-2393-8744-ACD6-35AAE017C184}" type="presParOf" srcId="{B4F46828-3226-413F-B427-83B8ADA041C1}" destId="{F2B1DF84-4B3B-48A7-8B2E-923FF9D5B673}" srcOrd="2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11D9453-9CB0-4F6C-83CA-BC3792CE1911}" type="datetimeFigureOut">
              <a:rPr lang="en-US" smtClean="0"/>
              <a:pPr/>
              <a:t>2/21/2015</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A9E6A88-621D-4C1C-A96F-8A79975381B6}" type="slidenum">
              <a:rPr lang="en-US" smtClean="0"/>
              <a:pPr/>
              <a:t>‹Nº›</a:t>
            </a:fld>
            <a:endParaRPr lang="en-US" dirty="0"/>
          </a:p>
        </p:txBody>
      </p:sp>
    </p:spTree>
    <p:extLst>
      <p:ext uri="{BB962C8B-B14F-4D97-AF65-F5344CB8AC3E}">
        <p14:creationId xmlns="" xmlns:p14="http://schemas.microsoft.com/office/powerpoint/2010/main" val="7459873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59E84AB-9821-4CFF-B035-BCF87D6028B3}" type="datetimeFigureOut">
              <a:rPr lang="en-US" smtClean="0"/>
              <a:pPr/>
              <a:t>2/21/2015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AC3EBD7-D354-4C97-8BB4-9A9E39C1C5CE}" type="slidenum">
              <a:rPr lang="en-US" smtClean="0"/>
              <a:pPr/>
              <a:t>‹Nº›</a:t>
            </a:fld>
            <a:endParaRPr lang="en-US" dirty="0"/>
          </a:p>
        </p:txBody>
      </p:sp>
    </p:spTree>
    <p:extLst>
      <p:ext uri="{BB962C8B-B14F-4D97-AF65-F5344CB8AC3E}">
        <p14:creationId xmlns="" xmlns:p14="http://schemas.microsoft.com/office/powerpoint/2010/main" val="16712291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20930" name="Rectangle 2"/>
          <p:cNvSpPr>
            <a:spLocks noGrp="1" noRot="1" noChangeAspect="1" noChangeArrowheads="1" noTextEdit="1"/>
          </p:cNvSpPr>
          <p:nvPr>
            <p:ph type="sldImg"/>
          </p:nvPr>
        </p:nvSpPr>
        <p:spPr>
          <a:xfrm>
            <a:off x="1258888" y="720725"/>
            <a:ext cx="4799012" cy="3598863"/>
          </a:xfrm>
          <a:ln/>
        </p:spPr>
      </p:sp>
      <p:sp>
        <p:nvSpPr>
          <p:cNvPr id="1020931" name="Rectangle 3"/>
          <p:cNvSpPr>
            <a:spLocks noGrp="1" noChangeArrowheads="1"/>
          </p:cNvSpPr>
          <p:nvPr>
            <p:ph type="body" idx="1"/>
          </p:nvPr>
        </p:nvSpPr>
        <p:spPr>
          <a:xfrm>
            <a:off x="976252" y="4561485"/>
            <a:ext cx="5362697" cy="4319322"/>
          </a:xfrm>
        </p:spPr>
        <p:txBody>
          <a:bodyPr/>
          <a:lstStyle/>
          <a:p>
            <a:pPr>
              <a:spcAft>
                <a:spcPct val="50000"/>
              </a:spcAft>
            </a:pPr>
            <a:r>
              <a:rPr lang="en-US" dirty="0"/>
              <a:t>Reliable information is required by project stakeholders to enable them to make effective decisions, anticipate and respond to future events such as risks and opportunities and take into account uncertainties and current problems.</a:t>
            </a:r>
          </a:p>
          <a:p>
            <a:pPr>
              <a:spcAft>
                <a:spcPct val="50000"/>
              </a:spcAft>
            </a:pPr>
            <a:r>
              <a:rPr lang="en-US" dirty="0"/>
              <a:t>Information management is required to ensure that appropriate information relevant to and generated in the course of a project, is made available to project stakeholders in a timely manner to help with more improved decision making. </a:t>
            </a:r>
          </a:p>
          <a:p>
            <a:pPr>
              <a:spcAft>
                <a:spcPct val="50000"/>
              </a:spcAft>
            </a:pPr>
            <a:r>
              <a:rPr lang="en-US" dirty="0"/>
              <a:t>A project information management plan defines how information will be managed during the life and after the project, the purpose and scope of information products, their ownership, formats, distribution, control, processing, storage and disposal.</a:t>
            </a:r>
          </a:p>
          <a:p>
            <a:pPr>
              <a:spcAft>
                <a:spcPct val="50000"/>
              </a:spcAft>
            </a:pPr>
            <a:r>
              <a:rPr lang="en-US" dirty="0"/>
              <a:t>The Plan will address the following:</a:t>
            </a:r>
          </a:p>
          <a:p>
            <a:pPr lvl="1" algn="just">
              <a:spcAft>
                <a:spcPct val="50000"/>
              </a:spcAft>
            </a:pPr>
            <a:r>
              <a:rPr lang="en-US" dirty="0">
                <a:latin typeface="ZapfCalligr BT" pitchFamily="18" charset="0"/>
              </a:rPr>
              <a:t>Information Management Objectives</a:t>
            </a:r>
          </a:p>
          <a:p>
            <a:pPr lvl="1" algn="just">
              <a:spcAft>
                <a:spcPct val="50000"/>
              </a:spcAft>
            </a:pPr>
            <a:r>
              <a:rPr lang="en-US" dirty="0">
                <a:latin typeface="ZapfCalligr BT" pitchFamily="18" charset="0"/>
              </a:rPr>
              <a:t>Roles and responsibilities</a:t>
            </a:r>
          </a:p>
          <a:p>
            <a:pPr lvl="1" algn="just">
              <a:spcAft>
                <a:spcPct val="50000"/>
              </a:spcAft>
            </a:pPr>
            <a:r>
              <a:rPr lang="en-US" dirty="0">
                <a:latin typeface="ZapfCalligr BT" pitchFamily="18" charset="0"/>
              </a:rPr>
              <a:t>The process</a:t>
            </a:r>
          </a:p>
          <a:p>
            <a:pPr lvl="1" algn="just">
              <a:spcAft>
                <a:spcPct val="50000"/>
              </a:spcAft>
            </a:pPr>
            <a:r>
              <a:rPr lang="en-US" dirty="0">
                <a:latin typeface="ZapfCalligr BT" pitchFamily="18" charset="0"/>
              </a:rPr>
              <a:t>Documentation and Information Product specifications</a:t>
            </a:r>
          </a:p>
          <a:p>
            <a:pPr lvl="1" algn="just">
              <a:spcAft>
                <a:spcPct val="50000"/>
              </a:spcAft>
            </a:pPr>
            <a:r>
              <a:rPr lang="en-GB" dirty="0">
                <a:latin typeface="ZapfCalligr BT" pitchFamily="18" charset="0"/>
              </a:rPr>
              <a:t>Links to the communication plan and process</a:t>
            </a:r>
          </a:p>
          <a:p>
            <a:pPr>
              <a:spcAft>
                <a:spcPct val="50000"/>
              </a:spcAft>
            </a:pPr>
            <a:r>
              <a:rPr lang="en-GB" dirty="0"/>
              <a:t>The way in which information is managed should be established as early as possible in the project. Typically this would be part of the communications strategy in the project management plan.</a:t>
            </a: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98754" name="Rectangle 2"/>
          <p:cNvSpPr>
            <a:spLocks noGrp="1" noRot="1" noChangeAspect="1" noChangeArrowheads="1" noTextEdit="1"/>
          </p:cNvSpPr>
          <p:nvPr>
            <p:ph type="sldImg"/>
          </p:nvPr>
        </p:nvSpPr>
        <p:spPr>
          <a:xfrm>
            <a:off x="1216025" y="720725"/>
            <a:ext cx="4800600" cy="3600450"/>
          </a:xfrm>
          <a:ln/>
        </p:spPr>
      </p:sp>
      <p:sp>
        <p:nvSpPr>
          <p:cNvPr id="1098755" name="Rectangle 3"/>
          <p:cNvSpPr>
            <a:spLocks noGrp="1" noChangeArrowheads="1"/>
          </p:cNvSpPr>
          <p:nvPr>
            <p:ph type="body" idx="1"/>
          </p:nvPr>
        </p:nvSpPr>
        <p:spPr>
          <a:xfrm>
            <a:off x="974582" y="4590422"/>
            <a:ext cx="5369383" cy="4290385"/>
          </a:xfrm>
        </p:spPr>
        <p:txBody>
          <a:bodyPr/>
          <a:lstStyle/>
          <a:p>
            <a:r>
              <a:rPr lang="en-GB" dirty="0"/>
              <a:t>John Adair identified three overlapping areas of core responsibility: Task, Team and Individual.</a:t>
            </a:r>
          </a:p>
          <a:p>
            <a:r>
              <a:rPr lang="en-GB" dirty="0"/>
              <a:t>Effective leaders are able to balance their focus in these areas according to the situation.   If there is too much focus in one area it will have a detrimental effect on the others.  Conversely, each area has a positive influence on the others if properly balanced.  For example a well thought out Project Management Plan provides effective guidance to the individual and the team.  However,  a well though out plan can only be achieved through awareness of the team and individual’s needs. </a:t>
            </a:r>
          </a:p>
          <a:p>
            <a:r>
              <a:rPr lang="en-GB" b="1" dirty="0"/>
              <a:t>Task</a:t>
            </a:r>
            <a:r>
              <a:rPr lang="en-GB" dirty="0"/>
              <a:t> - the leader has to ensure that the required task is achieved.  This requires the setting of task objectives, control and co-ordination.  The leader must maintain focus on the objectives until completion. </a:t>
            </a:r>
          </a:p>
          <a:p>
            <a:r>
              <a:rPr lang="en-GB" b="1" dirty="0"/>
              <a:t>Individual</a:t>
            </a:r>
            <a:r>
              <a:rPr lang="en-GB" dirty="0"/>
              <a:t> - good leaders recognise that each individual has needs that are fulfilled through the task.  They understand the needs, strengths and weakness of individuals, and are able to apply the leadership style appropriate to the situation.  They are able to produce the motivation and commitment needed for the individual to perform their task. </a:t>
            </a:r>
          </a:p>
          <a:p>
            <a:r>
              <a:rPr lang="en-GB" b="1" dirty="0"/>
              <a:t>Team</a:t>
            </a:r>
            <a:r>
              <a:rPr lang="en-GB" dirty="0"/>
              <a:t> - an effective leader recognises that the team is an entity that also requires direction, information, performance feedback and support, as well as the individuals within the team.  </a:t>
            </a:r>
          </a:p>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104898" name="Rectangle 2"/>
          <p:cNvSpPr>
            <a:spLocks noGrp="1" noRot="1" noChangeAspect="1" noChangeArrowheads="1" noTextEdit="1"/>
          </p:cNvSpPr>
          <p:nvPr>
            <p:ph type="sldImg"/>
          </p:nvPr>
        </p:nvSpPr>
        <p:spPr>
          <a:xfrm>
            <a:off x="1258888" y="720725"/>
            <a:ext cx="4797425" cy="3598863"/>
          </a:xfrm>
          <a:ln/>
        </p:spPr>
      </p:sp>
      <p:sp>
        <p:nvSpPr>
          <p:cNvPr id="1104899" name="Rectangle 3"/>
          <p:cNvSpPr>
            <a:spLocks noGrp="1" noChangeArrowheads="1"/>
          </p:cNvSpPr>
          <p:nvPr>
            <p:ph type="body" idx="1"/>
          </p:nvPr>
        </p:nvSpPr>
        <p:spPr>
          <a:xfrm>
            <a:off x="974582" y="4559961"/>
            <a:ext cx="5366039" cy="4320846"/>
          </a:xfrm>
        </p:spPr>
        <p:txBody>
          <a:bodyPr/>
          <a:lstStyle/>
          <a:p>
            <a:r>
              <a:rPr lang="en-GB" b="1" dirty="0">
                <a:cs typeface="Times New Roman" pitchFamily="18" charset="0"/>
              </a:rPr>
              <a:t>Supporting</a:t>
            </a:r>
            <a:r>
              <a:rPr lang="en-GB" dirty="0">
                <a:cs typeface="Times New Roman" pitchFamily="18" charset="0"/>
              </a:rPr>
              <a:t>	</a:t>
            </a:r>
          </a:p>
          <a:p>
            <a:r>
              <a:rPr lang="en-GB" dirty="0">
                <a:cs typeface="Times New Roman" pitchFamily="18" charset="0"/>
              </a:rPr>
              <a:t>As the individual develops high levels of competency and motivation, greater delegation and group decision making is possible. The leader concentrates on developing relationships with individuals.</a:t>
            </a:r>
          </a:p>
          <a:p>
            <a:r>
              <a:rPr lang="en-GB" b="1" dirty="0">
                <a:cs typeface="Times New Roman" pitchFamily="18" charset="0"/>
              </a:rPr>
              <a:t>Delegating</a:t>
            </a:r>
            <a:r>
              <a:rPr lang="en-GB" dirty="0">
                <a:cs typeface="Times New Roman" pitchFamily="18" charset="0"/>
              </a:rPr>
              <a:t>	</a:t>
            </a:r>
          </a:p>
          <a:p>
            <a:r>
              <a:rPr lang="en-GB" dirty="0">
                <a:cs typeface="Times New Roman" pitchFamily="18" charset="0"/>
              </a:rPr>
              <a:t>Finally a point is reached where team members are confident in their ability, trusted to get on with the task and have a good relationship with the leader. Both task and relationship behaviour drop to low levels. Complacency on the part of the leader is now, perhaps, the greatest danger. </a:t>
            </a:r>
          </a:p>
          <a:p>
            <a:r>
              <a:rPr lang="en-GB" dirty="0">
                <a:cs typeface="Times New Roman" pitchFamily="18" charset="0"/>
              </a:rPr>
              <a:t>The parallel development of the individual through these stages can be viewed in a different way. Hersey and Blanchard also identify something called Follower Readiness which is a combination of Ability (knowledge, experience and skill) and Confidence (willingness, commitment and motivation). </a:t>
            </a:r>
          </a:p>
          <a:p>
            <a:r>
              <a:rPr lang="en-GB" dirty="0">
                <a:cs typeface="Times New Roman" pitchFamily="18" charset="0"/>
              </a:rPr>
              <a:t>A new team member may not have all the necessary ability or confidence.  It is the leader</a:t>
            </a:r>
            <a:r>
              <a:rPr lang="en-GB" dirty="0">
                <a:latin typeface="Verdana"/>
                <a:cs typeface="Times New Roman" pitchFamily="18" charset="0"/>
              </a:rPr>
              <a:t>’</a:t>
            </a:r>
            <a:r>
              <a:rPr lang="en-GB" dirty="0">
                <a:cs typeface="Times New Roman" pitchFamily="18" charset="0"/>
              </a:rPr>
              <a:t>s job to develop both in the individual as they move through the four stages. </a:t>
            </a:r>
          </a:p>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just covered a lot.</a:t>
            </a:r>
            <a:r>
              <a:rPr lang="en-US" baseline="0" dirty="0" smtClean="0"/>
              <a:t>  Time for a quick break.</a:t>
            </a:r>
            <a:endParaRPr lang="en-US" dirty="0"/>
          </a:p>
        </p:txBody>
      </p:sp>
      <p:sp>
        <p:nvSpPr>
          <p:cNvPr id="4" name="Slide Number Placeholder 3"/>
          <p:cNvSpPr>
            <a:spLocks noGrp="1"/>
          </p:cNvSpPr>
          <p:nvPr>
            <p:ph type="sldNum" sz="quarter" idx="10"/>
          </p:nvPr>
        </p:nvSpPr>
        <p:spPr/>
        <p:txBody>
          <a:bodyPr/>
          <a:lstStyle/>
          <a:p>
            <a:fld id="{2FBE0712-AA02-4CEE-AF68-858CBC03CA04}" type="slidenum">
              <a:rPr lang="en-US" smtClean="0"/>
              <a:pPr/>
              <a:t>18</a:t>
            </a:fld>
            <a:endParaRPr lang="en-US"/>
          </a:p>
        </p:txBody>
      </p:sp>
    </p:spTree>
    <p:extLst>
      <p:ext uri="{BB962C8B-B14F-4D97-AF65-F5344CB8AC3E}">
        <p14:creationId xmlns="" xmlns:p14="http://schemas.microsoft.com/office/powerpoint/2010/main" val="2103550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smtClean="0">
                <a:solidFill>
                  <a:schemeClr val="tx1"/>
                </a:solidFill>
                <a:effectLst/>
                <a:latin typeface="+mn-lt"/>
                <a:ea typeface="+mn-ea"/>
                <a:cs typeface="+mn-cs"/>
              </a:rPr>
              <a:t>The ego must go. It’s not about you. </a:t>
            </a:r>
            <a:r>
              <a:rPr lang="en-US" sz="1200" b="1" kern="1200" dirty="0" smtClean="0">
                <a:solidFill>
                  <a:schemeClr val="tx1"/>
                </a:solidFill>
                <a:effectLst/>
                <a:latin typeface="+mn-lt"/>
                <a:ea typeface="+mn-ea"/>
                <a:cs typeface="+mn-cs"/>
              </a:rPr>
              <a:t>Build a strong team</a:t>
            </a:r>
            <a:r>
              <a:rPr lang="en-US" sz="1200" kern="1200" dirty="0" smtClean="0">
                <a:solidFill>
                  <a:schemeClr val="tx1"/>
                </a:solidFill>
                <a:effectLst/>
                <a:latin typeface="+mn-lt"/>
                <a:ea typeface="+mn-ea"/>
                <a:cs typeface="+mn-cs"/>
              </a:rPr>
              <a:t> and surround yourself with smart, passionate and highly competent </a:t>
            </a:r>
            <a:r>
              <a:rPr lang="en-US" sz="1200" kern="1200" dirty="0" err="1" smtClean="0">
                <a:solidFill>
                  <a:schemeClr val="tx1"/>
                </a:solidFill>
                <a:effectLst/>
                <a:latin typeface="+mn-lt"/>
                <a:ea typeface="+mn-ea"/>
                <a:cs typeface="+mn-cs"/>
              </a:rPr>
              <a:t>people.v</a:t>
            </a:r>
            <a:r>
              <a:rPr lang="en-US" sz="1200" i="1" kern="1200" dirty="0" err="1" smtClean="0">
                <a:solidFill>
                  <a:schemeClr val="tx1"/>
                </a:solidFill>
                <a:effectLst/>
                <a:latin typeface="+mn-lt"/>
                <a:ea typeface="+mn-ea"/>
                <a:cs typeface="+mn-cs"/>
              </a:rPr>
              <a:t>Developing</a:t>
            </a:r>
            <a:r>
              <a:rPr lang="en-US" sz="1200" i="1" kern="1200" dirty="0" smtClean="0">
                <a:solidFill>
                  <a:schemeClr val="tx1"/>
                </a:solidFill>
                <a:effectLst/>
                <a:latin typeface="+mn-lt"/>
                <a:ea typeface="+mn-ea"/>
                <a:cs typeface="+mn-cs"/>
              </a:rPr>
              <a:t> leadership skills is a lifetime </a:t>
            </a:r>
            <a:r>
              <a:rPr lang="en-US" sz="1200" i="1" kern="1200" dirty="0" err="1" smtClean="0">
                <a:solidFill>
                  <a:schemeClr val="tx1"/>
                </a:solidFill>
                <a:effectLst/>
                <a:latin typeface="+mn-lt"/>
                <a:ea typeface="+mn-ea"/>
                <a:cs typeface="+mn-cs"/>
              </a:rPr>
              <a:t>project.</a:t>
            </a:r>
            <a:r>
              <a:rPr lang="en-US" sz="1200" kern="1200" dirty="0" err="1" smtClean="0">
                <a:solidFill>
                  <a:schemeClr val="tx1"/>
                </a:solidFill>
                <a:effectLst/>
                <a:latin typeface="+mn-lt"/>
                <a:ea typeface="+mn-ea"/>
                <a:cs typeface="+mn-cs"/>
              </a:rPr>
              <a:t>It’s</a:t>
            </a:r>
            <a:r>
              <a:rPr lang="en-US" sz="1200" kern="1200" dirty="0" smtClean="0">
                <a:solidFill>
                  <a:schemeClr val="tx1"/>
                </a:solidFill>
                <a:effectLst/>
                <a:latin typeface="+mn-lt"/>
                <a:ea typeface="+mn-ea"/>
                <a:cs typeface="+mn-cs"/>
              </a:rPr>
              <a:t> too easy, as a leader, to feel like you have to be the one who knows everything. Great leaders recognize that they need to keep learning. Additionally, </a:t>
            </a:r>
            <a:r>
              <a:rPr lang="en-US" sz="1200" b="1" kern="1200" dirty="0" smtClean="0">
                <a:solidFill>
                  <a:schemeClr val="tx1"/>
                </a:solidFill>
                <a:effectLst/>
                <a:latin typeface="+mn-lt"/>
                <a:ea typeface="+mn-ea"/>
                <a:cs typeface="+mn-cs"/>
              </a:rPr>
              <a:t>treat everyone with respect</a:t>
            </a:r>
            <a:r>
              <a:rPr lang="en-US" sz="1200" kern="1200" dirty="0" smtClean="0">
                <a:solidFill>
                  <a:schemeClr val="tx1"/>
                </a:solidFill>
                <a:effectLst/>
                <a:latin typeface="+mn-lt"/>
                <a:ea typeface="+mn-ea"/>
                <a:cs typeface="+mn-cs"/>
              </a:rPr>
              <a:t> at all times whether they are employees, customers, suppliers, or partners. </a:t>
            </a:r>
            <a:r>
              <a:rPr lang="en-US" sz="1200" b="1" kern="1200" dirty="0" smtClean="0">
                <a:solidFill>
                  <a:schemeClr val="tx1"/>
                </a:solidFill>
                <a:effectLst/>
                <a:latin typeface="+mn-lt"/>
                <a:ea typeface="+mn-ea"/>
                <a:cs typeface="+mn-cs"/>
              </a:rPr>
              <a:t>Be humble</a:t>
            </a:r>
            <a:r>
              <a:rPr lang="en-US" sz="1200" kern="1200" dirty="0" smtClean="0">
                <a:solidFill>
                  <a:schemeClr val="tx1"/>
                </a:solidFill>
                <a:effectLst/>
                <a:latin typeface="+mn-lt"/>
                <a:ea typeface="+mn-ea"/>
                <a:cs typeface="+mn-cs"/>
              </a:rPr>
              <a:t>. The more humble you remain, the more subordinates would be motivated to share their suggestions and recommendations with you. </a:t>
            </a:r>
            <a:r>
              <a:rPr lang="en-US" sz="1200" i="1" kern="1200" dirty="0" smtClean="0">
                <a:solidFill>
                  <a:schemeClr val="tx1"/>
                </a:solidFill>
                <a:effectLst/>
                <a:latin typeface="+mn-lt"/>
                <a:ea typeface="+mn-ea"/>
                <a:cs typeface="+mn-cs"/>
              </a:rPr>
              <a:t>The greater your success, the more you need to stay in touch with fresh opinions and perspectives and welcome honest feedback.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BE0712-AA02-4CEE-AF68-858CBC03CA04}" type="slidenum">
              <a:rPr lang="en-US" smtClean="0"/>
              <a:pPr/>
              <a:t>19</a:t>
            </a:fld>
            <a:endParaRPr lang="en-US"/>
          </a:p>
        </p:txBody>
      </p:sp>
    </p:spTree>
    <p:extLst>
      <p:ext uri="{BB962C8B-B14F-4D97-AF65-F5344CB8AC3E}">
        <p14:creationId xmlns="" xmlns:p14="http://schemas.microsoft.com/office/powerpoint/2010/main" val="2103550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smtClean="0">
                <a:solidFill>
                  <a:schemeClr val="tx1"/>
                </a:solidFill>
                <a:effectLst/>
                <a:latin typeface="+mn-lt"/>
                <a:ea typeface="+mn-ea"/>
                <a:cs typeface="+mn-cs"/>
              </a:rPr>
              <a:t>Get rid of Complacency. Embrace Change. Be adaptable. Consumer needs and the market place are ever evolving. The global playing field has leveled. As a result of continuous technology acceleration, the change is rapid, inevitable and unstoppable. </a:t>
            </a:r>
            <a:r>
              <a:rPr lang="en-US" sz="1200" b="1" kern="1200" dirty="0" smtClean="0">
                <a:solidFill>
                  <a:schemeClr val="tx1"/>
                </a:solidFill>
                <a:effectLst/>
                <a:latin typeface="+mn-lt"/>
                <a:ea typeface="+mn-ea"/>
                <a:cs typeface="+mn-cs"/>
              </a:rPr>
              <a:t>Listen to what your customers and employees are saying and go back to the drawing board.</a:t>
            </a:r>
            <a:r>
              <a:rPr lang="en-US" sz="1200" kern="1200" dirty="0" smtClean="0">
                <a:solidFill>
                  <a:schemeClr val="tx1"/>
                </a:solidFill>
                <a:effectLst/>
                <a:latin typeface="+mn-lt"/>
                <a:ea typeface="+mn-ea"/>
                <a:cs typeface="+mn-cs"/>
              </a:rPr>
              <a:t> I remember once making a recommendation to a boss and being told thanks but no thanks. “This is how we have always done things and we will continue to do it this way.”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BE0712-AA02-4CEE-AF68-858CBC03CA04}" type="slidenum">
              <a:rPr lang="en-US" smtClean="0"/>
              <a:pPr/>
              <a:t>20</a:t>
            </a:fld>
            <a:endParaRPr lang="en-US"/>
          </a:p>
        </p:txBody>
      </p:sp>
    </p:spTree>
    <p:extLst>
      <p:ext uri="{BB962C8B-B14F-4D97-AF65-F5344CB8AC3E}">
        <p14:creationId xmlns="" xmlns:p14="http://schemas.microsoft.com/office/powerpoint/2010/main" val="2103550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u="sng" kern="1200" dirty="0" smtClean="0">
                <a:solidFill>
                  <a:schemeClr val="tx1"/>
                </a:solidFill>
                <a:effectLst/>
                <a:latin typeface="+mn-lt"/>
                <a:ea typeface="+mn-ea"/>
                <a:cs typeface="+mn-cs"/>
              </a:rPr>
              <a:t>GREED</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Dishonesty</a:t>
            </a:r>
            <a:r>
              <a:rPr lang="en-US" sz="1200" kern="1200" dirty="0" smtClean="0">
                <a:solidFill>
                  <a:schemeClr val="tx1"/>
                </a:solidFill>
                <a:effectLst/>
                <a:latin typeface="+mn-lt"/>
                <a:ea typeface="+mn-ea"/>
                <a:cs typeface="+mn-cs"/>
              </a:rPr>
              <a:t> go hand in hand. Reputation, Integrity and Credibility is everything. Your reputation, whether good or bad will spread faster than a viral video on YouTube. Once lost it is extremely difficult to regain.</a:t>
            </a:r>
            <a:r>
              <a:rPr lang="en-US" dirty="0" smtClean="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BE0712-AA02-4CEE-AF68-858CBC03CA04}" type="slidenum">
              <a:rPr lang="en-US" smtClean="0"/>
              <a:pPr/>
              <a:t>21</a:t>
            </a:fld>
            <a:endParaRPr lang="en-US"/>
          </a:p>
        </p:txBody>
      </p:sp>
    </p:spTree>
    <p:extLst>
      <p:ext uri="{BB962C8B-B14F-4D97-AF65-F5344CB8AC3E}">
        <p14:creationId xmlns="" xmlns:p14="http://schemas.microsoft.com/office/powerpoint/2010/main" val="2103550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72130" name="Rectangle 2"/>
          <p:cNvSpPr>
            <a:spLocks noGrp="1" noRot="1" noChangeAspect="1" noChangeArrowheads="1" noTextEdit="1"/>
          </p:cNvSpPr>
          <p:nvPr>
            <p:ph type="sldImg"/>
          </p:nvPr>
        </p:nvSpPr>
        <p:spPr>
          <a:xfrm>
            <a:off x="1216025" y="720725"/>
            <a:ext cx="4800600" cy="3600450"/>
          </a:xfrm>
          <a:ln/>
        </p:spPr>
      </p:sp>
      <p:sp>
        <p:nvSpPr>
          <p:cNvPr id="1072131" name="Rectangle 3"/>
          <p:cNvSpPr>
            <a:spLocks noGrp="1" noChangeArrowheads="1"/>
          </p:cNvSpPr>
          <p:nvPr>
            <p:ph type="body" idx="1"/>
          </p:nvPr>
        </p:nvSpPr>
        <p:spPr>
          <a:xfrm>
            <a:off x="974582" y="4561485"/>
            <a:ext cx="5366039" cy="4319322"/>
          </a:xfrm>
        </p:spPr>
        <p:txBody>
          <a:bodyPr/>
          <a:lstStyle/>
          <a:p>
            <a:pPr lvl="1" indent="-273894"/>
            <a:r>
              <a:rPr lang="en-GB" dirty="0" smtClean="0">
                <a:latin typeface="ZapfCalligr BT" pitchFamily="18" charset="0"/>
              </a:rPr>
              <a:t>When </a:t>
            </a:r>
            <a:r>
              <a:rPr lang="en-GB" dirty="0">
                <a:latin typeface="ZapfCalligr BT" pitchFamily="18" charset="0"/>
              </a:rPr>
              <a:t>developing a Communication plan, the first step is Stakeholder analysis.  It is important to know what your audience wants to know, when they want to know it, how they want it presenting and how often they want it.  The Project Manager must understand where their information is coming from and if they are receiving any assistance in collating or collecting the information.  One last consideration is to understand how as a Project Manager you will approach the dissemination of unexpected information.  The majority of this time the news is bad, knowing your team and trying to anticipate their reaction needs many hours of team development and understanding by the Project Manager.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74178" name="Rectangle 2"/>
          <p:cNvSpPr>
            <a:spLocks noGrp="1" noRot="1" noChangeAspect="1" noChangeArrowheads="1" noTextEdit="1"/>
          </p:cNvSpPr>
          <p:nvPr>
            <p:ph type="sldImg"/>
          </p:nvPr>
        </p:nvSpPr>
        <p:spPr>
          <a:xfrm>
            <a:off x="1216025" y="720725"/>
            <a:ext cx="4800600" cy="3600450"/>
          </a:xfrm>
          <a:ln/>
        </p:spPr>
      </p:sp>
      <p:sp>
        <p:nvSpPr>
          <p:cNvPr id="1074179" name="Rectangle 3"/>
          <p:cNvSpPr>
            <a:spLocks noGrp="1" noChangeArrowheads="1"/>
          </p:cNvSpPr>
          <p:nvPr>
            <p:ph type="body" idx="1"/>
          </p:nvPr>
        </p:nvSpPr>
        <p:spPr>
          <a:xfrm>
            <a:off x="974582" y="4561485"/>
            <a:ext cx="5366039" cy="4319322"/>
          </a:xfrm>
        </p:spPr>
        <p:txBody>
          <a:bodyPr/>
          <a:lstStyle/>
          <a:p>
            <a:r>
              <a:rPr lang="en-GB" b="1" dirty="0"/>
              <a:t>Barriers to communication</a:t>
            </a:r>
          </a:p>
          <a:p>
            <a:r>
              <a:rPr lang="en-GB" dirty="0"/>
              <a:t>In the simple model above there are in effect four potential barriers that the communication navigate.</a:t>
            </a:r>
          </a:p>
          <a:p>
            <a:r>
              <a:rPr lang="en-GB" b="1" dirty="0"/>
              <a:t>Environmental - </a:t>
            </a:r>
            <a:r>
              <a:rPr lang="en-GB" dirty="0"/>
              <a:t>Noise, temperature and air fall into this category</a:t>
            </a:r>
          </a:p>
          <a:p>
            <a:r>
              <a:rPr lang="en-GB" b="1" dirty="0"/>
              <a:t>Background – </a:t>
            </a:r>
            <a:r>
              <a:rPr lang="en-GB" dirty="0"/>
              <a:t>individuals</a:t>
            </a:r>
            <a:r>
              <a:rPr lang="en-GB" b="1" dirty="0"/>
              <a:t> </a:t>
            </a:r>
            <a:r>
              <a:rPr lang="en-GB" dirty="0"/>
              <a:t>are influenced by their technical, social and educational backgrounds. It is also important to consider social and cultural differences.</a:t>
            </a:r>
          </a:p>
          <a:p>
            <a:r>
              <a:rPr lang="en-GB" b="1" dirty="0"/>
              <a:t>Personal - </a:t>
            </a:r>
            <a:r>
              <a:rPr lang="en-GB" dirty="0"/>
              <a:t>Tiredness, hunger, thirst, etc. any affect ability to communicate well.  Permanent or temporary loss of vision, sight, hearing, etc. can have an impact on sending and receiving communications.  Personal prejudices also have an impact.</a:t>
            </a:r>
          </a:p>
          <a:p>
            <a:r>
              <a:rPr lang="en-GB" b="1" dirty="0" smtClean="0"/>
              <a:t>Organizational </a:t>
            </a:r>
            <a:r>
              <a:rPr lang="en-GB" b="1" dirty="0"/>
              <a:t>- </a:t>
            </a:r>
            <a:r>
              <a:rPr lang="en-GB" dirty="0"/>
              <a:t>The relative position or status of the individual will clearly have an impact.  For example, individual to peers, individual to boss, individual to subordinates.  These relationships may affect the quality of the communication process.</a:t>
            </a:r>
          </a:p>
          <a:p>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76226" name="Rectangle 2"/>
          <p:cNvSpPr>
            <a:spLocks noGrp="1" noRot="1" noChangeAspect="1" noChangeArrowheads="1" noTextEdit="1"/>
          </p:cNvSpPr>
          <p:nvPr>
            <p:ph type="sldImg"/>
          </p:nvPr>
        </p:nvSpPr>
        <p:spPr>
          <a:xfrm>
            <a:off x="1216025" y="720725"/>
            <a:ext cx="4800600" cy="3600450"/>
          </a:xfrm>
          <a:ln/>
        </p:spPr>
      </p:sp>
      <p:sp>
        <p:nvSpPr>
          <p:cNvPr id="1076227" name="Rectangle 3"/>
          <p:cNvSpPr>
            <a:spLocks noGrp="1" noChangeArrowheads="1"/>
          </p:cNvSpPr>
          <p:nvPr>
            <p:ph type="body" idx="1"/>
          </p:nvPr>
        </p:nvSpPr>
        <p:spPr>
          <a:xfrm>
            <a:off x="974582" y="4561485"/>
            <a:ext cx="5366039" cy="4319322"/>
          </a:xfrm>
        </p:spPr>
        <p:txBody>
          <a:bodyPr/>
          <a:lstStyle/>
          <a:p>
            <a:r>
              <a:rPr lang="en-GB" dirty="0"/>
              <a:t>The main communication responsibilities for the Project Sponsor and Project Manager differ.  In essence the Project Sponsor is mainly concerned with the longer term, i.e. achieving the benefits whereas the project manager is actively managing the project on a day to day basis.</a:t>
            </a:r>
          </a:p>
          <a:p>
            <a:r>
              <a:rPr lang="en-GB" dirty="0"/>
              <a:t>The project sponsor is more likely to be communicating with project external stakeholders such as users, corporate management and regulators.  The project manager on the other hand is more likely to be concerned with project internal communications and keeping the project moving to achieve its critical success criteria.</a:t>
            </a:r>
          </a:p>
          <a:p>
            <a:r>
              <a:rPr lang="en-GB" dirty="0"/>
              <a:t>Effective communications between the project sponsor and project manager is therefore crucial to the successful management of the project.  </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FECE55-A3C8-4273-9242-0C2076C455B4}" type="slidenum">
              <a:rPr lang="en-US" smtClean="0"/>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22978" name="Rectangle 2"/>
          <p:cNvSpPr>
            <a:spLocks noGrp="1" noRot="1" noChangeAspect="1" noChangeArrowheads="1" noTextEdit="1"/>
          </p:cNvSpPr>
          <p:nvPr>
            <p:ph type="sldImg"/>
          </p:nvPr>
        </p:nvSpPr>
        <p:spPr>
          <a:xfrm>
            <a:off x="1258888" y="720725"/>
            <a:ext cx="4799012" cy="3598863"/>
          </a:xfrm>
          <a:ln/>
        </p:spPr>
      </p:sp>
      <p:sp>
        <p:nvSpPr>
          <p:cNvPr id="1022979" name="Rectangle 3"/>
          <p:cNvSpPr>
            <a:spLocks noGrp="1" noChangeArrowheads="1"/>
          </p:cNvSpPr>
          <p:nvPr>
            <p:ph type="body" idx="1"/>
          </p:nvPr>
        </p:nvSpPr>
        <p:spPr>
          <a:xfrm>
            <a:off x="976252" y="4561485"/>
            <a:ext cx="5382757" cy="4319322"/>
          </a:xfrm>
        </p:spPr>
        <p:txBody>
          <a:bodyPr/>
          <a:lstStyle/>
          <a:p>
            <a:r>
              <a:rPr lang="en-GB" dirty="0"/>
              <a:t>The process will define how information will be acquired, accessed, stored, communicated, disposed of and archived.  The Communication Plan will define stakeholder information requirements in terms of scope and timing, the source of the information, the media and format, distribution and ownership</a:t>
            </a:r>
            <a:r>
              <a:rPr lang="en-GB" i="1" dirty="0"/>
              <a:t>.</a:t>
            </a:r>
          </a:p>
          <a:p>
            <a:pPr>
              <a:spcAft>
                <a:spcPct val="50000"/>
              </a:spcAft>
            </a:pPr>
            <a:r>
              <a:rPr lang="en-GB" b="1" dirty="0"/>
              <a:t>Sources - </a:t>
            </a:r>
            <a:r>
              <a:rPr lang="en-GB" dirty="0"/>
              <a:t>data received during the life of project is varied and may be collected in many ways, for example through meetings, from reports on progress and so on.</a:t>
            </a:r>
          </a:p>
          <a:p>
            <a:pPr>
              <a:spcAft>
                <a:spcPct val="50000"/>
              </a:spcAft>
            </a:pPr>
            <a:r>
              <a:rPr lang="en-GB" b="1" dirty="0"/>
              <a:t>Distribution - </a:t>
            </a:r>
            <a:r>
              <a:rPr lang="en-GB" dirty="0"/>
              <a:t>information needs to recorded if relevant and communicated. Key questions such as the level of information needed and who needs to be informed, must be answered.</a:t>
            </a:r>
          </a:p>
          <a:p>
            <a:pPr>
              <a:spcAft>
                <a:spcPct val="50000"/>
              </a:spcAft>
            </a:pPr>
            <a:r>
              <a:rPr lang="en-GB" b="1" dirty="0"/>
              <a:t>Recording and storage - </a:t>
            </a:r>
            <a:r>
              <a:rPr lang="en-GB" dirty="0"/>
              <a:t>records may be handwritten or created electronically. Whichever method is used, records must be maintained to support the project and for auditable purposes.</a:t>
            </a:r>
          </a:p>
          <a:p>
            <a:pPr>
              <a:spcAft>
                <a:spcPct val="50000"/>
              </a:spcAft>
            </a:pPr>
            <a:r>
              <a:rPr lang="en-GB" b="1" dirty="0"/>
              <a:t>Access – </a:t>
            </a:r>
            <a:r>
              <a:rPr lang="en-GB" dirty="0"/>
              <a:t>dependant upon the project and the sensitivity of the data, many </a:t>
            </a:r>
            <a:r>
              <a:rPr lang="en-GB" dirty="0" smtClean="0"/>
              <a:t>organizations </a:t>
            </a:r>
            <a:r>
              <a:rPr lang="en-GB" dirty="0"/>
              <a:t>will have restrictions on certain data access.  Team members will need to be able to have information that allows them to complete their tasks, but some information will be protected from some stakeholders.</a:t>
            </a:r>
            <a:endParaRPr lang="en-GB" b="1" dirty="0"/>
          </a:p>
          <a:p>
            <a:endParaRPr lang="en-US" i="1"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58210" name="Rectangle 2"/>
          <p:cNvSpPr>
            <a:spLocks noGrp="1" noRot="1" noChangeAspect="1" noChangeArrowheads="1" noTextEdit="1"/>
          </p:cNvSpPr>
          <p:nvPr>
            <p:ph type="sldImg"/>
          </p:nvPr>
        </p:nvSpPr>
        <p:spPr>
          <a:xfrm>
            <a:off x="1216025" y="720725"/>
            <a:ext cx="4800600" cy="3600450"/>
          </a:xfrm>
          <a:ln/>
        </p:spPr>
      </p:sp>
      <p:sp>
        <p:nvSpPr>
          <p:cNvPr id="1758211" name="Rectangle 3"/>
          <p:cNvSpPr>
            <a:spLocks noGrp="1" noChangeArrowheads="1"/>
          </p:cNvSpPr>
          <p:nvPr>
            <p:ph type="body" idx="1"/>
          </p:nvPr>
        </p:nvSpPr>
        <p:spPr>
          <a:xfrm>
            <a:off x="974582" y="4561485"/>
            <a:ext cx="5366039" cy="4319322"/>
          </a:xfrm>
        </p:spPr>
        <p:txBody>
          <a:bodyPr/>
          <a:lstStyle/>
          <a:p>
            <a:r>
              <a:rPr lang="en-GB" dirty="0">
                <a:cs typeface="Times New Roman" pitchFamily="18" charset="0"/>
              </a:rPr>
              <a:t>All projects involve negotiations.  The art of negotiation in projects is to balance the needs of the project with the needs of the stakeholders involved in the negotiations.</a:t>
            </a:r>
          </a:p>
          <a:p>
            <a:r>
              <a:rPr lang="en-GB" dirty="0">
                <a:cs typeface="Times New Roman" pitchFamily="18" charset="0"/>
              </a:rPr>
              <a:t>In projects therefore, the aim of negotiations should be to develop a ‘win-win’ solution that is in line with the overall project objectives and needs of the stakeholders.</a:t>
            </a:r>
            <a:endParaRPr lang="en-GB" dirty="0"/>
          </a:p>
          <a:p>
            <a:endParaRPr lang="en-GB" dirty="0"/>
          </a:p>
          <a:p>
            <a:r>
              <a:rPr lang="en-GB" dirty="0"/>
              <a:t>A pre-requisite stage for any negotiation is to conduct a stakeholder analysis in order to anticipate the needs of the stakeholders involved, their authority (e.g. are they able to make formal agreements), their relative power and influence.</a:t>
            </a:r>
          </a:p>
          <a:p>
            <a:r>
              <a:rPr lang="en-GB" dirty="0"/>
              <a:t>It is also important to understand the negotiation limits and impact on the project in terms of success or failure.</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60258" name="Rectangle 2"/>
          <p:cNvSpPr>
            <a:spLocks noGrp="1" noRot="1" noChangeAspect="1" noChangeArrowheads="1" noTextEdit="1"/>
          </p:cNvSpPr>
          <p:nvPr>
            <p:ph type="sldImg"/>
          </p:nvPr>
        </p:nvSpPr>
        <p:spPr>
          <a:xfrm>
            <a:off x="1258888" y="722313"/>
            <a:ext cx="4797425" cy="3597275"/>
          </a:xfrm>
          <a:ln/>
        </p:spPr>
      </p:sp>
      <p:sp>
        <p:nvSpPr>
          <p:cNvPr id="1760259" name="Rectangle 3"/>
          <p:cNvSpPr>
            <a:spLocks noGrp="1" noChangeArrowheads="1"/>
          </p:cNvSpPr>
          <p:nvPr>
            <p:ph type="body" idx="1"/>
          </p:nvPr>
        </p:nvSpPr>
        <p:spPr>
          <a:xfrm>
            <a:off x="976252" y="4559961"/>
            <a:ext cx="5424549" cy="4319322"/>
          </a:xfrm>
        </p:spPr>
        <p:txBody>
          <a:bodyPr/>
          <a:lstStyle/>
          <a:p>
            <a:r>
              <a:rPr lang="en-GB" dirty="0"/>
              <a:t>The major part of the negotiation process is broken down in four distinct areas.</a:t>
            </a:r>
          </a:p>
          <a:p>
            <a:r>
              <a:rPr lang="en-GB" b="1" dirty="0"/>
              <a:t>Preparation</a:t>
            </a:r>
            <a:r>
              <a:rPr lang="en-GB" dirty="0"/>
              <a:t> – the selection and briefing of the negotiation team on the definition of objectives, consideration of the other party’s objectives, defining the variables, and a strategy including opening offer, bargaining limits and concessions that can be made.</a:t>
            </a:r>
          </a:p>
          <a:p>
            <a:r>
              <a:rPr lang="en-GB" b="1" dirty="0"/>
              <a:t>Opening</a:t>
            </a:r>
            <a:r>
              <a:rPr lang="en-GB" dirty="0"/>
              <a:t> – introductions, objectives should be stated by both parties, an agenda and the rules of the negotiation should be agreed.</a:t>
            </a:r>
          </a:p>
          <a:p>
            <a:r>
              <a:rPr lang="en-GB" b="1" dirty="0"/>
              <a:t>Bargaining</a:t>
            </a:r>
            <a:r>
              <a:rPr lang="en-GB" dirty="0"/>
              <a:t> – collaborating to achieve a win - win solution.  Present offers, evaluate responses, bargain and seek agreement.  </a:t>
            </a:r>
          </a:p>
          <a:p>
            <a:r>
              <a:rPr lang="en-GB" b="1" dirty="0"/>
              <a:t>Closing</a:t>
            </a:r>
            <a:r>
              <a:rPr lang="en-GB" dirty="0"/>
              <a:t> – conduct final trade offs before starting to closeout, summarise the findings of the negotiations and record and approved all agreements made, follow up actions needed to be taken before future meeting and conclusions reached.  Agree the timetable for any further negotiations if necessary.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76642" name="Rectangle 2"/>
          <p:cNvSpPr>
            <a:spLocks noGrp="1" noRot="1" noChangeAspect="1" noChangeArrowheads="1" noTextEdit="1"/>
          </p:cNvSpPr>
          <p:nvPr>
            <p:ph type="sldImg"/>
          </p:nvPr>
        </p:nvSpPr>
        <p:spPr>
          <a:xfrm>
            <a:off x="1258888" y="722313"/>
            <a:ext cx="4797425" cy="3597275"/>
          </a:xfrm>
          <a:ln/>
        </p:spPr>
      </p:sp>
      <p:sp>
        <p:nvSpPr>
          <p:cNvPr id="1776643" name="Rectangle 3"/>
          <p:cNvSpPr>
            <a:spLocks noGrp="1" noChangeArrowheads="1"/>
          </p:cNvSpPr>
          <p:nvPr>
            <p:ph type="body" idx="1"/>
          </p:nvPr>
        </p:nvSpPr>
        <p:spPr>
          <a:xfrm>
            <a:off x="976254" y="4559961"/>
            <a:ext cx="5414518" cy="4319322"/>
          </a:xfrm>
        </p:spPr>
        <p:txBody>
          <a:bodyPr/>
          <a:lstStyle/>
          <a:p>
            <a:pPr>
              <a:lnSpc>
                <a:spcPct val="80000"/>
              </a:lnSpc>
            </a:pPr>
            <a:r>
              <a:rPr lang="en-GB" dirty="0"/>
              <a:t>Parties may use various tactics during bargaining to achieve their objectives.  Tactics can be used positively or negatively.   </a:t>
            </a:r>
          </a:p>
          <a:p>
            <a:pPr>
              <a:lnSpc>
                <a:spcPct val="80000"/>
              </a:lnSpc>
            </a:pPr>
            <a:r>
              <a:rPr lang="en-GB" b="1" dirty="0"/>
              <a:t>Pressure Release</a:t>
            </a:r>
            <a:r>
              <a:rPr lang="en-GB" dirty="0"/>
              <a:t> – a concession may be offered as a way of apparently breaking a stalemate.  Stand firm and hold the planned limits.  Do not concede unless the concession is beneficial.  Make a counter offer or take time out if further consideration is required. </a:t>
            </a:r>
          </a:p>
          <a:p>
            <a:pPr>
              <a:lnSpc>
                <a:spcPct val="80000"/>
              </a:lnSpc>
            </a:pPr>
            <a:r>
              <a:rPr lang="en-GB" b="1" dirty="0"/>
              <a:t>Coercion, intimidation</a:t>
            </a:r>
            <a:r>
              <a:rPr lang="en-GB" dirty="0"/>
              <a:t> – ignore any emotive aspects and maintain focus on the key objectives.  Maintain an assertive approach and continually remind the other party of the overall objectives.  Agree rules at the beginning to reduce the possibility of coercion and intimidation.  Use an expert negotiator/facilitator.       </a:t>
            </a:r>
          </a:p>
          <a:p>
            <a:pPr>
              <a:lnSpc>
                <a:spcPct val="80000"/>
              </a:lnSpc>
            </a:pPr>
            <a:r>
              <a:rPr lang="en-GB" b="1" dirty="0"/>
              <a:t>Unbalanced Concessions</a:t>
            </a:r>
            <a:r>
              <a:rPr lang="en-GB" dirty="0"/>
              <a:t> – making concessions that have much greater value to one party than the other.  Maintain awareness, or make rough assessments of the value of the offer.  Explain your perception of the concession to the other party. </a:t>
            </a:r>
          </a:p>
          <a:p>
            <a:pPr>
              <a:lnSpc>
                <a:spcPct val="80000"/>
              </a:lnSpc>
            </a:pPr>
            <a:r>
              <a:rPr lang="en-GB" b="1" dirty="0"/>
              <a:t>Challenging </a:t>
            </a:r>
            <a:r>
              <a:rPr lang="en-GB" dirty="0"/>
              <a:t>– the right amount of challenging can be constructive, too much can be destructive.  Keep positive and acknowledge the other party’s position.  Keep focused on the objectives and take time out to consider appropriate responses with your team. </a:t>
            </a:r>
          </a:p>
          <a:p>
            <a:pPr>
              <a:lnSpc>
                <a:spcPct val="80000"/>
              </a:lnSpc>
              <a:spcAft>
                <a:spcPct val="30000"/>
              </a:spcAft>
            </a:pPr>
            <a:r>
              <a:rPr lang="en-GB" b="1" dirty="0"/>
              <a:t>Time out</a:t>
            </a:r>
            <a:r>
              <a:rPr lang="en-GB" dirty="0"/>
              <a:t> – the parties break into their teams to discuss the situation and tactics privately.  Time outs are useful when the negotiation team experiences fatigue, loss of concentration, or gets ‘bogged down’.  Over use of time outs can be disruptive.  Only agree to Time out requests if beneficial.  Agree time scales and rules for taking time out, prior or during the introduction stage.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82786" name="Rectangle 2"/>
          <p:cNvSpPr>
            <a:spLocks noGrp="1" noRot="1" noChangeAspect="1" noChangeArrowheads="1" noTextEdit="1"/>
          </p:cNvSpPr>
          <p:nvPr>
            <p:ph type="sldImg"/>
          </p:nvPr>
        </p:nvSpPr>
        <p:spPr>
          <a:xfrm>
            <a:off x="1258888" y="722313"/>
            <a:ext cx="4797425" cy="3597275"/>
          </a:xfrm>
          <a:ln/>
        </p:spPr>
      </p:sp>
      <p:sp>
        <p:nvSpPr>
          <p:cNvPr id="1782787" name="Rectangle 3"/>
          <p:cNvSpPr>
            <a:spLocks noGrp="1" noChangeArrowheads="1"/>
          </p:cNvSpPr>
          <p:nvPr>
            <p:ph type="body" idx="1"/>
          </p:nvPr>
        </p:nvSpPr>
        <p:spPr>
          <a:xfrm>
            <a:off x="976252" y="4559961"/>
            <a:ext cx="5362697" cy="4319322"/>
          </a:xfrm>
        </p:spPr>
        <p:txBody>
          <a:bodyPr/>
          <a:lstStyle/>
          <a:p>
            <a:pPr>
              <a:spcAft>
                <a:spcPct val="50000"/>
              </a:spcAft>
            </a:pPr>
            <a:r>
              <a:rPr lang="en-GB" dirty="0"/>
              <a:t>As well as tactics, it is important that the other party knows and understands who they are dealing with.  There are certain skills that you can use to control a meeting.  Keep in mind however, you are there to achieve a win-win scenario and not to over power or bully your counterpart.</a:t>
            </a:r>
          </a:p>
          <a:p>
            <a:pPr>
              <a:spcAft>
                <a:spcPct val="50000"/>
              </a:spcAft>
            </a:pPr>
            <a:r>
              <a:rPr lang="en-GB" b="1" dirty="0"/>
              <a:t>Label your behaviour</a:t>
            </a:r>
            <a:r>
              <a:rPr lang="en-GB" dirty="0"/>
              <a:t> – give warning signals and signposts to avoid surprises and shocks.  Indicate when you intend to ask a question.</a:t>
            </a:r>
          </a:p>
          <a:p>
            <a:pPr>
              <a:spcAft>
                <a:spcPct val="50000"/>
              </a:spcAft>
            </a:pPr>
            <a:r>
              <a:rPr lang="en-GB" b="1" dirty="0"/>
              <a:t>Test and </a:t>
            </a:r>
            <a:r>
              <a:rPr lang="en-GB" b="1" dirty="0" smtClean="0"/>
              <a:t>Summarize</a:t>
            </a:r>
            <a:r>
              <a:rPr lang="en-GB" dirty="0" smtClean="0"/>
              <a:t> </a:t>
            </a:r>
            <a:r>
              <a:rPr lang="en-GB" dirty="0"/>
              <a:t>- test common understanding, summarise agreements and clarify key points at appropriate times. </a:t>
            </a:r>
          </a:p>
          <a:p>
            <a:pPr>
              <a:spcAft>
                <a:spcPct val="50000"/>
              </a:spcAft>
            </a:pPr>
            <a:r>
              <a:rPr lang="en-GB" b="1" dirty="0"/>
              <a:t>Don’t dilute a good argument</a:t>
            </a:r>
            <a:r>
              <a:rPr lang="en-GB" dirty="0"/>
              <a:t> – use few strong points rather than many weak ones.</a:t>
            </a:r>
          </a:p>
          <a:p>
            <a:pPr>
              <a:spcAft>
                <a:spcPct val="50000"/>
              </a:spcAft>
            </a:pPr>
            <a:r>
              <a:rPr lang="en-GB" b="1" dirty="0"/>
              <a:t>Use questions to persuade</a:t>
            </a:r>
            <a:r>
              <a:rPr lang="en-GB" dirty="0"/>
              <a:t> – structured questions can enhance a case and weaken resistance.</a:t>
            </a:r>
          </a:p>
          <a:p>
            <a:pPr>
              <a:spcAft>
                <a:spcPct val="50000"/>
              </a:spcAft>
            </a:pPr>
            <a:r>
              <a:rPr lang="en-GB" b="1" dirty="0"/>
              <a:t>Use questions to control</a:t>
            </a:r>
            <a:r>
              <a:rPr lang="en-GB" dirty="0"/>
              <a:t> – asking questions can give control and more time to think.</a:t>
            </a:r>
          </a:p>
          <a:p>
            <a:pPr>
              <a:spcAft>
                <a:spcPct val="50000"/>
              </a:spcAft>
            </a:pPr>
            <a:r>
              <a:rPr lang="en-GB" b="1" dirty="0"/>
              <a:t>Set deadlines</a:t>
            </a:r>
            <a:r>
              <a:rPr lang="en-GB" dirty="0"/>
              <a:t> – setting time limits can motivate towards achieving an  agreement.</a:t>
            </a:r>
          </a:p>
          <a:p>
            <a:pPr>
              <a:spcAft>
                <a:spcPct val="50000"/>
              </a:spcAft>
            </a:pPr>
            <a:r>
              <a:rPr lang="en-GB" b="1" dirty="0"/>
              <a:t>Be innovative</a:t>
            </a:r>
            <a:r>
              <a:rPr lang="en-GB" dirty="0"/>
              <a:t> - look for possible points of conflict and search for innovative solutions.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86882" name="Rectangle 2"/>
          <p:cNvSpPr>
            <a:spLocks noGrp="1" noRot="1" noChangeAspect="1" noChangeArrowheads="1" noTextEdit="1"/>
          </p:cNvSpPr>
          <p:nvPr>
            <p:ph type="sldImg"/>
          </p:nvPr>
        </p:nvSpPr>
        <p:spPr>
          <a:xfrm>
            <a:off x="1216025" y="720725"/>
            <a:ext cx="4800600" cy="3600450"/>
          </a:xfrm>
          <a:ln/>
        </p:spPr>
      </p:sp>
      <p:sp>
        <p:nvSpPr>
          <p:cNvPr id="1786883" name="Rectangle 3"/>
          <p:cNvSpPr>
            <a:spLocks noGrp="1" noChangeArrowheads="1"/>
          </p:cNvSpPr>
          <p:nvPr>
            <p:ph type="body" idx="1"/>
          </p:nvPr>
        </p:nvSpPr>
        <p:spPr>
          <a:xfrm>
            <a:off x="974582" y="4561485"/>
            <a:ext cx="5366039" cy="4319322"/>
          </a:xfrm>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Conflict exists where there are differences between individuals or groups and must be managed throughout the project life cycle.</a:t>
            </a:r>
          </a:p>
          <a:p>
            <a:r>
              <a:rPr lang="en-GB" dirty="0" smtClean="0"/>
              <a:t>Conflict may occur between stakeholders throughout the life cycle.</a:t>
            </a:r>
          </a:p>
          <a:p>
            <a:r>
              <a:rPr lang="en-GB" dirty="0" smtClean="0"/>
              <a:t>Project managers should anticipate potential  conflicts and their significance  and deal with them before they cause negative impacts on the project.</a:t>
            </a:r>
          </a:p>
          <a:p>
            <a:r>
              <a:rPr lang="en-GB" dirty="0" smtClean="0"/>
              <a:t>Often conflict is caused through lack of understanding, lack of facts or because individuals have different interests, beliefs and values.   </a:t>
            </a:r>
          </a:p>
          <a:p>
            <a:r>
              <a:rPr lang="en-GB" dirty="0" smtClean="0"/>
              <a:t>Conflict may either be destructive (having an adverse effect on a project) or constructive (positive benefit).  For example, if the cause of a conflict is due to a technical misunderstanding it is beneficial to bring this into the open and involve all interested parties.  Conversely, destructive conflict typically occurs due to differences values, beliefs, feelings and background.  Because these  are usually emotively based they are more difficult to resolve and require sensitivity and empathy.  </a:t>
            </a:r>
          </a:p>
          <a:p>
            <a:r>
              <a:rPr lang="en-GB" dirty="0" smtClean="0"/>
              <a:t>If conflicts cannot be resolved, they may need to be escalated to higher authorities, or specialist facilitators.</a:t>
            </a:r>
          </a:p>
          <a:p>
            <a:r>
              <a:rPr lang="en-GB"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36</a:t>
            </a:fld>
            <a:endParaRPr lang="en-US" dirty="0"/>
          </a:p>
        </p:txBody>
      </p:sp>
    </p:spTree>
    <p:extLst>
      <p:ext uri="{BB962C8B-B14F-4D97-AF65-F5344CB8AC3E}">
        <p14:creationId xmlns="" xmlns:p14="http://schemas.microsoft.com/office/powerpoint/2010/main" val="3131140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90978" name="Rectangle 2"/>
          <p:cNvSpPr>
            <a:spLocks noGrp="1" noRot="1" noChangeAspect="1" noChangeArrowheads="1" noTextEdit="1"/>
          </p:cNvSpPr>
          <p:nvPr>
            <p:ph type="sldImg"/>
          </p:nvPr>
        </p:nvSpPr>
        <p:spPr>
          <a:xfrm>
            <a:off x="1216025" y="720725"/>
            <a:ext cx="4800600" cy="3600450"/>
          </a:xfrm>
          <a:ln/>
        </p:spPr>
      </p:sp>
      <p:sp>
        <p:nvSpPr>
          <p:cNvPr id="1790979" name="Rectangle 3"/>
          <p:cNvSpPr>
            <a:spLocks noGrp="1" noChangeArrowheads="1"/>
          </p:cNvSpPr>
          <p:nvPr>
            <p:ph type="body" idx="1"/>
          </p:nvPr>
        </p:nvSpPr>
        <p:spPr>
          <a:xfrm>
            <a:off x="974582" y="4561485"/>
            <a:ext cx="5366039" cy="4319322"/>
          </a:xfrm>
        </p:spPr>
        <p:txBody>
          <a:bodyPr/>
          <a:lstStyle/>
          <a:p>
            <a:r>
              <a:rPr lang="en-GB" dirty="0">
                <a:cs typeface="Times New Roman" pitchFamily="18" charset="0"/>
              </a:rPr>
              <a:t>The model is based on the work of Blake and Mouton and provides a framework for understanding and resolving conflict.</a:t>
            </a:r>
          </a:p>
          <a:p>
            <a:r>
              <a:rPr lang="en-GB" b="1" dirty="0">
                <a:cs typeface="Times New Roman" pitchFamily="18" charset="0"/>
              </a:rPr>
              <a:t>Causes - </a:t>
            </a:r>
            <a:r>
              <a:rPr lang="en-GB" dirty="0">
                <a:cs typeface="Times New Roman" pitchFamily="18" charset="0"/>
              </a:rPr>
              <a:t>the subjects such as timescales, or priorities, changes.</a:t>
            </a:r>
          </a:p>
          <a:p>
            <a:r>
              <a:rPr lang="en-GB" b="1" dirty="0">
                <a:cs typeface="Times New Roman" pitchFamily="18" charset="0"/>
              </a:rPr>
              <a:t>Sources -</a:t>
            </a:r>
            <a:r>
              <a:rPr lang="en-GB" dirty="0">
                <a:cs typeface="Times New Roman" pitchFamily="18" charset="0"/>
              </a:rPr>
              <a:t> the people involved in the conflict. </a:t>
            </a:r>
          </a:p>
          <a:p>
            <a:r>
              <a:rPr lang="en-GB" b="1" dirty="0">
                <a:cs typeface="Times New Roman" pitchFamily="18" charset="0"/>
              </a:rPr>
              <a:t>Conflict –</a:t>
            </a:r>
            <a:r>
              <a:rPr lang="en-GB" dirty="0">
                <a:cs typeface="Times New Roman" pitchFamily="18" charset="0"/>
              </a:rPr>
              <a:t> the nature of the problem or issue, and its intensity.</a:t>
            </a:r>
          </a:p>
          <a:p>
            <a:r>
              <a:rPr lang="en-GB" dirty="0">
                <a:cs typeface="Times New Roman" pitchFamily="18" charset="0"/>
              </a:rPr>
              <a:t>Intensity may be defined as the combination of magnitude (say impacts on project objectives) and frequency (how often the conflict occurs).</a:t>
            </a:r>
          </a:p>
          <a:p>
            <a:r>
              <a:rPr lang="en-GB" dirty="0"/>
              <a:t>Two techniques that support conflict management are:</a:t>
            </a:r>
          </a:p>
          <a:p>
            <a:r>
              <a:rPr lang="en-GB" b="1" dirty="0"/>
              <a:t>Cause and Effect Analysis</a:t>
            </a:r>
            <a:r>
              <a:rPr lang="en-GB" dirty="0"/>
              <a:t> – establishing the root cause will help to determine how often it is likely to occur and will enable conflict intensity to be determined.  Root causes often lead to the definition of preventive measures.</a:t>
            </a:r>
          </a:p>
          <a:p>
            <a:r>
              <a:rPr lang="en-GB" b="1" dirty="0"/>
              <a:t>Stakeholder Analysis</a:t>
            </a:r>
            <a:r>
              <a:rPr lang="en-GB" dirty="0"/>
              <a:t> – understanding the needs and influences of the stakeholders will help to prevent conflict situations arising, or in the event of conflict, it will enable effective management strategies to be used.</a:t>
            </a:r>
          </a:p>
          <a:p>
            <a:r>
              <a:rPr lang="en-GB" dirty="0"/>
              <a:t>Preventing conflict may also be covered by appropriate risk management.</a:t>
            </a:r>
          </a:p>
          <a:p>
            <a:r>
              <a:rPr lang="en-GB" dirty="0"/>
              <a:t>A number of methods may be used to manage conflict such as formal negotiations, mediation and workshops, depending on the nature of the conflict and stakeholders involved.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93026" name="Rectangle 2"/>
          <p:cNvSpPr>
            <a:spLocks noGrp="1" noRot="1" noChangeAspect="1" noChangeArrowheads="1" noTextEdit="1"/>
          </p:cNvSpPr>
          <p:nvPr>
            <p:ph type="sldImg"/>
          </p:nvPr>
        </p:nvSpPr>
        <p:spPr>
          <a:xfrm>
            <a:off x="1258888" y="720725"/>
            <a:ext cx="4797425" cy="3598863"/>
          </a:xfrm>
          <a:ln/>
        </p:spPr>
      </p:sp>
      <p:sp>
        <p:nvSpPr>
          <p:cNvPr id="1793027" name="Rectangle 3"/>
          <p:cNvSpPr>
            <a:spLocks noGrp="1" noChangeArrowheads="1"/>
          </p:cNvSpPr>
          <p:nvPr>
            <p:ph type="body" idx="1"/>
          </p:nvPr>
        </p:nvSpPr>
        <p:spPr>
          <a:xfrm>
            <a:off x="974582" y="4559961"/>
            <a:ext cx="5366039" cy="4320846"/>
          </a:xfrm>
        </p:spPr>
        <p:txBody>
          <a:bodyPr/>
          <a:lstStyle/>
          <a:p>
            <a:r>
              <a:rPr lang="en-GB" dirty="0">
                <a:cs typeface="Times New Roman" pitchFamily="18" charset="0"/>
              </a:rPr>
              <a:t>Conflict occurs throughout the project.  The nature and scale of conflict is directly related to the activities undertaken and the stakeholders involved.</a:t>
            </a:r>
          </a:p>
          <a:p>
            <a:r>
              <a:rPr lang="en-GB" dirty="0">
                <a:cs typeface="Times New Roman" pitchFamily="18" charset="0"/>
              </a:rPr>
              <a:t>Understanding where and who might be involved in the conflict will help the Project Manager in its early identification and resolution</a:t>
            </a:r>
            <a:r>
              <a:rPr lang="en-GB" dirty="0" smtClean="0">
                <a:cs typeface="Times New Roman" pitchFamily="18" charset="0"/>
              </a:rPr>
              <a:t>.</a:t>
            </a:r>
          </a:p>
          <a:p>
            <a:r>
              <a:rPr lang="en-GB" dirty="0" smtClean="0">
                <a:cs typeface="Times New Roman" pitchFamily="18" charset="0"/>
              </a:rPr>
              <a:t>BAU</a:t>
            </a:r>
            <a:r>
              <a:rPr lang="en-GB" baseline="0" dirty="0" smtClean="0">
                <a:cs typeface="Times New Roman" pitchFamily="18" charset="0"/>
              </a:rPr>
              <a:t> – Business as Usual</a:t>
            </a:r>
            <a:endParaRPr lang="en-GB" dirty="0">
              <a:cs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95074" name="Rectangle 2"/>
          <p:cNvSpPr>
            <a:spLocks noGrp="1" noRot="1" noChangeAspect="1" noChangeArrowheads="1" noTextEdit="1"/>
          </p:cNvSpPr>
          <p:nvPr>
            <p:ph type="sldImg"/>
          </p:nvPr>
        </p:nvSpPr>
        <p:spPr>
          <a:xfrm>
            <a:off x="1216025" y="720725"/>
            <a:ext cx="4800600" cy="3600450"/>
          </a:xfrm>
          <a:ln/>
        </p:spPr>
      </p:sp>
      <p:sp>
        <p:nvSpPr>
          <p:cNvPr id="1795075" name="Rectangle 3"/>
          <p:cNvSpPr>
            <a:spLocks noGrp="1" noChangeArrowheads="1"/>
          </p:cNvSpPr>
          <p:nvPr>
            <p:ph type="body" idx="1"/>
          </p:nvPr>
        </p:nvSpPr>
        <p:spPr>
          <a:xfrm>
            <a:off x="974582" y="4561485"/>
            <a:ext cx="5366039" cy="4319322"/>
          </a:xfrm>
        </p:spPr>
        <p:txBody>
          <a:bodyPr/>
          <a:lstStyle/>
          <a:p>
            <a:r>
              <a:rPr lang="en-GB" dirty="0"/>
              <a:t>The diagram above based on </a:t>
            </a:r>
            <a:r>
              <a:rPr lang="en-GB" dirty="0" smtClean="0"/>
              <a:t>Thomas Kilman Model, </a:t>
            </a:r>
            <a:r>
              <a:rPr lang="en-GB" dirty="0"/>
              <a:t>shows strategies for managing conflict.</a:t>
            </a:r>
          </a:p>
          <a:p>
            <a:r>
              <a:rPr lang="en-GB" b="1" dirty="0"/>
              <a:t>Competition (Win/Lose)</a:t>
            </a:r>
            <a:r>
              <a:rPr lang="en-GB" dirty="0"/>
              <a:t> – where one party drives to meet their own interests and disregards the other’s interests.  </a:t>
            </a:r>
          </a:p>
          <a:p>
            <a:r>
              <a:rPr lang="en-GB" b="1" dirty="0"/>
              <a:t>Avoidance (Lose/Lose) </a:t>
            </a:r>
            <a:r>
              <a:rPr lang="en-GB" dirty="0"/>
              <a:t>– withdrawing from conflict; where one party is unable to influence the more dominant party and wishes to avoid conflict. </a:t>
            </a:r>
          </a:p>
          <a:p>
            <a:r>
              <a:rPr lang="en-GB" b="1" dirty="0"/>
              <a:t>Accommodation</a:t>
            </a:r>
            <a:r>
              <a:rPr lang="en-GB" dirty="0"/>
              <a:t> </a:t>
            </a:r>
            <a:r>
              <a:rPr lang="en-GB" b="1" dirty="0"/>
              <a:t>(Lose/Win) </a:t>
            </a:r>
            <a:r>
              <a:rPr lang="en-GB" dirty="0"/>
              <a:t>- the party is prepared to submit or comply to the other’s interests.  </a:t>
            </a:r>
          </a:p>
          <a:p>
            <a:r>
              <a:rPr lang="en-GB" b="1" dirty="0"/>
              <a:t>Compromise (Win/Win – Lose/Lose) </a:t>
            </a:r>
            <a:r>
              <a:rPr lang="en-GB" dirty="0"/>
              <a:t>– parties trade gains against losses.</a:t>
            </a:r>
          </a:p>
          <a:p>
            <a:r>
              <a:rPr lang="en-GB" b="1" dirty="0"/>
              <a:t>Collaboration (Win/Win) </a:t>
            </a:r>
            <a:r>
              <a:rPr lang="en-GB" dirty="0"/>
              <a:t>- typically found in high performing teams, a problem solving style where parties confront issues and seek solutions that meet the interests of both parties.</a:t>
            </a:r>
            <a:r>
              <a:rPr lang="en-GB" sz="1100" dirty="0">
                <a:latin typeface="Arial" pitchFamily="34" charset="0"/>
              </a:rPr>
              <a:t>  </a:t>
            </a:r>
          </a:p>
        </p:txBody>
      </p:sp>
      <p:sp>
        <p:nvSpPr>
          <p:cNvPr id="1795076" name="Rectangle 4"/>
          <p:cNvSpPr>
            <a:spLocks noChangeArrowheads="1"/>
          </p:cNvSpPr>
          <p:nvPr/>
        </p:nvSpPr>
        <p:spPr bwMode="auto">
          <a:xfrm>
            <a:off x="1594767" y="4005578"/>
            <a:ext cx="7913655" cy="443203"/>
          </a:xfrm>
          <a:prstGeom prst="rect">
            <a:avLst/>
          </a:prstGeom>
          <a:noFill/>
          <a:ln w="12700" cap="sq">
            <a:noFill/>
            <a:miter lim="800000"/>
            <a:headEnd type="none" w="sm" len="sm"/>
            <a:tailEnd type="none" w="sm" len="sm"/>
          </a:ln>
          <a:effectLst/>
        </p:spPr>
        <p:txBody>
          <a:bodyPr lIns="96582" tIns="48291" rIns="96582" bIns="48291"/>
          <a:lstStyle/>
          <a:p>
            <a:pPr algn="just" eaLnBrk="1" hangingPunct="1">
              <a:spcAft>
                <a:spcPct val="100000"/>
              </a:spcAft>
            </a:pPr>
            <a:endParaRPr lang="en-US" sz="700" b="1" dirty="0">
              <a:solidFill>
                <a:srgbClr val="000099"/>
              </a:solidFill>
              <a:latin typeface="ZapfCalligr BT"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97122" name="Rectangle 2"/>
          <p:cNvSpPr>
            <a:spLocks noGrp="1" noRot="1" noChangeAspect="1" noChangeArrowheads="1" noTextEdit="1"/>
          </p:cNvSpPr>
          <p:nvPr>
            <p:ph type="sldImg"/>
          </p:nvPr>
        </p:nvSpPr>
        <p:spPr>
          <a:xfrm>
            <a:off x="1216025" y="720725"/>
            <a:ext cx="4800600" cy="3600450"/>
          </a:xfrm>
          <a:ln/>
        </p:spPr>
      </p:sp>
      <p:sp>
        <p:nvSpPr>
          <p:cNvPr id="1797123" name="Rectangle 3"/>
          <p:cNvSpPr>
            <a:spLocks noGrp="1" noChangeArrowheads="1"/>
          </p:cNvSpPr>
          <p:nvPr>
            <p:ph type="body" idx="1"/>
          </p:nvPr>
        </p:nvSpPr>
        <p:spPr>
          <a:xfrm>
            <a:off x="974582" y="4561485"/>
            <a:ext cx="5366039" cy="4319322"/>
          </a:xfrm>
        </p:spPr>
        <p:txBody>
          <a:bodyPr/>
          <a:lstStyle/>
          <a:p>
            <a:r>
              <a:rPr lang="en-GB" dirty="0"/>
              <a:t>Common strategies or approaches used to manage interpersonal conflict are shown above and described in more detail below:</a:t>
            </a:r>
          </a:p>
          <a:p>
            <a:pPr>
              <a:spcAft>
                <a:spcPct val="30000"/>
              </a:spcAft>
            </a:pPr>
            <a:r>
              <a:rPr lang="en-GB" b="1" dirty="0"/>
              <a:t>Avoidance (Withdrawing)</a:t>
            </a:r>
            <a:r>
              <a:rPr lang="en-GB" dirty="0"/>
              <a:t> – contentious issues are avoided.  This strategy is more likely to cause or exacerbate conflict in the long term, especially if issues are of significant importance.  Useful where conflict issues are trivial, where the damage from conflict outweighs the benefits, or to reduce tension.</a:t>
            </a:r>
          </a:p>
          <a:p>
            <a:pPr>
              <a:spcAft>
                <a:spcPct val="30000"/>
              </a:spcAft>
            </a:pPr>
            <a:r>
              <a:rPr lang="en-GB" b="1" dirty="0"/>
              <a:t>Accommodation (Smoothing)</a:t>
            </a:r>
            <a:r>
              <a:rPr lang="en-GB" dirty="0"/>
              <a:t> - playing down differences and emphasising common interests; issues that might cause divisions or hurt feelings are not discussed.  It may be useful to preserve harmony and maintain focus on important factors.</a:t>
            </a:r>
          </a:p>
          <a:p>
            <a:pPr>
              <a:spcAft>
                <a:spcPct val="30000"/>
              </a:spcAft>
            </a:pPr>
            <a:r>
              <a:rPr lang="en-GB" b="1" dirty="0"/>
              <a:t>Compromising</a:t>
            </a:r>
            <a:r>
              <a:rPr lang="en-GB" dirty="0"/>
              <a:t> - splitting the difference, bargaining, search for an intermediate position.  No one loses but no one wins.</a:t>
            </a:r>
            <a:r>
              <a:rPr lang="en-US" dirty="0"/>
              <a:t>   Useful when there is a need to avoid disruption, achieve temporary settlements, where time is critical.</a:t>
            </a:r>
            <a:endParaRPr lang="en-GB" dirty="0"/>
          </a:p>
          <a:p>
            <a:pPr>
              <a:spcAft>
                <a:spcPct val="30000"/>
              </a:spcAft>
            </a:pPr>
            <a:r>
              <a:rPr lang="en-GB" b="1" dirty="0"/>
              <a:t>Competition (Forcing) </a:t>
            </a:r>
            <a:r>
              <a:rPr lang="en-GB" dirty="0"/>
              <a:t>– where one person can use their authority through knowledge or position to force a solution.  A win-lose situation; </a:t>
            </a:r>
            <a:r>
              <a:rPr lang="en-US" dirty="0"/>
              <a:t>use when quick decisive action is required such as emergencies, </a:t>
            </a:r>
            <a:r>
              <a:rPr lang="en-GB" dirty="0"/>
              <a:t>where time is critical and will not allow other solutions to be achieved.</a:t>
            </a:r>
          </a:p>
          <a:p>
            <a:pPr>
              <a:spcAft>
                <a:spcPct val="30000"/>
              </a:spcAft>
            </a:pPr>
            <a:r>
              <a:rPr lang="en-GB" b="1" dirty="0"/>
              <a:t>Collaboration (Confrontation) </a:t>
            </a:r>
            <a:r>
              <a:rPr lang="en-GB" dirty="0"/>
              <a:t>– open exchanges of information about the conflict or problem as each sees it, and a working through of their differences to reach a solution that is optimal to both.  Both can win.  Useful </a:t>
            </a:r>
            <a:r>
              <a:rPr lang="en-US" dirty="0"/>
              <a:t>when it is too important to compromise, there is a need to gain commitment or better understanding.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25026" name="Rectangle 2"/>
          <p:cNvSpPr>
            <a:spLocks noGrp="1" noRot="1" noChangeAspect="1" noChangeArrowheads="1" noTextEdit="1"/>
          </p:cNvSpPr>
          <p:nvPr>
            <p:ph type="sldImg"/>
          </p:nvPr>
        </p:nvSpPr>
        <p:spPr>
          <a:xfrm>
            <a:off x="1258888" y="720725"/>
            <a:ext cx="4799012" cy="3598863"/>
          </a:xfrm>
          <a:ln/>
        </p:spPr>
      </p:sp>
      <p:sp>
        <p:nvSpPr>
          <p:cNvPr id="1025027" name="Rectangle 3"/>
          <p:cNvSpPr>
            <a:spLocks noGrp="1" noChangeArrowheads="1"/>
          </p:cNvSpPr>
          <p:nvPr>
            <p:ph type="body" idx="1"/>
          </p:nvPr>
        </p:nvSpPr>
        <p:spPr>
          <a:xfrm>
            <a:off x="976252" y="4561485"/>
            <a:ext cx="5362697" cy="4319322"/>
          </a:xfrm>
        </p:spPr>
        <p:txBody>
          <a:bodyPr/>
          <a:lstStyle/>
          <a:p>
            <a:r>
              <a:rPr lang="en-GB" dirty="0"/>
              <a:t>Documents used to define requirements include the Business Case and Product Specification.  These are typically defined during Concept and Definition and updated in the course of the project.  Stakeholders involved in these documents are likely to include the project sponsor, project manager, users and operators, external client and corporate management.</a:t>
            </a:r>
          </a:p>
          <a:p>
            <a:r>
              <a:rPr lang="en-GB" dirty="0"/>
              <a:t>Planning documents include the project management plan, supporting plans such as quality, change and risk management plans, and implementation plans such as project networks.  These are mainly used by the project team and other stakeholders such as resources managers, to define and control day to day activities.</a:t>
            </a:r>
          </a:p>
          <a:p>
            <a:r>
              <a:rPr lang="en-GB" dirty="0"/>
              <a:t>Control documents include routine progress reports, exception reports, various logs such as quality, change, risk and configuration logs.  These are used for both day to day activities and at major milestones to record and communicate status on progress to project stakeholders.</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FECE55-A3C8-4273-9242-0C2076C455B4}" type="slidenum">
              <a:rPr lang="en-US" smtClean="0"/>
              <a:pPr/>
              <a:t>42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just covered a lot.</a:t>
            </a:r>
            <a:r>
              <a:rPr lang="en-US" baseline="0" dirty="0" smtClean="0"/>
              <a:t>  Time for a quick break.</a:t>
            </a:r>
            <a:endParaRPr lang="en-US" dirty="0"/>
          </a:p>
        </p:txBody>
      </p:sp>
      <p:sp>
        <p:nvSpPr>
          <p:cNvPr id="4" name="Slide Number Placeholder 3"/>
          <p:cNvSpPr>
            <a:spLocks noGrp="1"/>
          </p:cNvSpPr>
          <p:nvPr>
            <p:ph type="sldNum" sz="quarter" idx="10"/>
          </p:nvPr>
        </p:nvSpPr>
        <p:spPr/>
        <p:txBody>
          <a:bodyPr/>
          <a:lstStyle/>
          <a:p>
            <a:fld id="{2FBE0712-AA02-4CEE-AF68-858CBC03CA04}" type="slidenum">
              <a:rPr lang="en-US" smtClean="0"/>
              <a:pPr/>
              <a:t>6</a:t>
            </a:fld>
            <a:endParaRPr lang="en-US"/>
          </a:p>
        </p:txBody>
      </p:sp>
    </p:spTree>
    <p:extLst>
      <p:ext uri="{BB962C8B-B14F-4D97-AF65-F5344CB8AC3E}">
        <p14:creationId xmlns="" xmlns:p14="http://schemas.microsoft.com/office/powerpoint/2010/main" val="2103550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FECE55-A3C8-4273-9242-0C2076C455B4}"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00088"/>
            <a:ext cx="5710237" cy="4281487"/>
          </a:xfrm>
        </p:spPr>
      </p:sp>
      <p:sp>
        <p:nvSpPr>
          <p:cNvPr id="3" name="Notes Placeholder 2"/>
          <p:cNvSpPr>
            <a:spLocks noGrp="1"/>
          </p:cNvSpPr>
          <p:nvPr>
            <p:ph type="body" idx="1"/>
          </p:nvPr>
        </p:nvSpPr>
        <p:spPr/>
        <p:txBody>
          <a:bodyPr/>
          <a:lstStyle/>
          <a:p>
            <a:r>
              <a:rPr lang="en-US" sz="1400" dirty="0"/>
              <a:t>Management is doing things right; leadership is doing the right things.</a:t>
            </a:r>
          </a:p>
          <a:p>
            <a:endParaRPr lang="en-US" sz="1400" dirty="0"/>
          </a:p>
          <a:p>
            <a:r>
              <a:rPr lang="en-US" sz="1400" dirty="0"/>
              <a:t>(Ask audience their thoughts on which is best.)</a:t>
            </a:r>
          </a:p>
          <a:p>
            <a:endParaRPr lang="en-US" sz="1400" dirty="0"/>
          </a:p>
          <a:p>
            <a:endParaRPr lang="en-US" sz="1400" dirty="0"/>
          </a:p>
          <a:p>
            <a:endParaRPr lang="en-US" dirty="0"/>
          </a:p>
        </p:txBody>
      </p:sp>
    </p:spTree>
    <p:extLst>
      <p:ext uri="{BB962C8B-B14F-4D97-AF65-F5344CB8AC3E}">
        <p14:creationId xmlns="" xmlns:p14="http://schemas.microsoft.com/office/powerpoint/2010/main" val="4011416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587" y="9119474"/>
            <a:ext cx="3169920" cy="480060"/>
          </a:xfrm>
          <a:prstGeom prst="rect">
            <a:avLst/>
          </a:prstGeom>
          <a:ln/>
        </p:spPr>
        <p:txBody>
          <a:bodyPr/>
          <a:lstStyle/>
          <a:p>
            <a:fld id="{C695BC03-0056-4FFD-B620-61E781C7E370}" type="slidenum">
              <a:rPr lang="en-GB"/>
              <a:pPr/>
              <a:t>12</a:t>
            </a:fld>
            <a:endParaRPr lang="en-GB" dirty="0"/>
          </a:p>
        </p:txBody>
      </p:sp>
      <p:sp>
        <p:nvSpPr>
          <p:cNvPr id="898050" name="Rectangle 2"/>
          <p:cNvSpPr>
            <a:spLocks noGrp="1" noChangeArrowheads="1"/>
          </p:cNvSpPr>
          <p:nvPr>
            <p:ph type="body" idx="1"/>
          </p:nvPr>
        </p:nvSpPr>
        <p:spPr>
          <a:xfrm>
            <a:off x="958840" y="4223546"/>
            <a:ext cx="5441962" cy="4532025"/>
          </a:xfrm>
          <a:noFill/>
          <a:ln/>
        </p:spPr>
        <p:txBody>
          <a:bodyPr lIns="102862" tIns="50529" rIns="102862" bIns="50529"/>
          <a:lstStyle/>
          <a:p>
            <a:r>
              <a:rPr lang="en-GB" dirty="0" smtClean="0"/>
              <a:t>If</a:t>
            </a:r>
            <a:r>
              <a:rPr lang="en-GB" baseline="0" dirty="0" smtClean="0"/>
              <a:t> the Project Manager is to be a good leader, then they must know where and when to look and lead in the right direction.</a:t>
            </a:r>
          </a:p>
          <a:p>
            <a:endParaRPr lang="en-GB" baseline="0" dirty="0" smtClean="0"/>
          </a:p>
          <a:p>
            <a:r>
              <a:rPr lang="en-GB" baseline="0" dirty="0" smtClean="0"/>
              <a:t>They must know when they look upwards towards the Sponsor and Corporate Management, how the performance of their project can affect the strategy of the organization and where it fits into the vision set by those above.</a:t>
            </a:r>
          </a:p>
          <a:p>
            <a:r>
              <a:rPr lang="en-GB" baseline="0" dirty="0" smtClean="0"/>
              <a:t>The Project Manager must also know when to look outward, realising that their team alone, may not have the answers to all the projects questions.  Here the project manager must learn to influence and direct stakeholders from outside their natural line of management.</a:t>
            </a:r>
          </a:p>
          <a:p>
            <a:r>
              <a:rPr lang="en-GB" baseline="0" dirty="0" smtClean="0"/>
              <a:t>A good leader knows when to look forward, to plan and strategise the route ahead for the project, whilst also reflecting backwards on those tasks they have been completed and the lessons that they have learned and brought with them to develop themselves and the team for the future.</a:t>
            </a:r>
          </a:p>
          <a:p>
            <a:r>
              <a:rPr lang="en-GB" baseline="0" dirty="0" smtClean="0"/>
              <a:t>Understanding the needs of their team is paramount, whilst also addressing their performance and supporting those in need.  Knowing that your project does not lay in isolation, makes the project manager understand the effects that others have on their projects as much as they are dependent on theirs.</a:t>
            </a:r>
          </a:p>
          <a:p>
            <a:r>
              <a:rPr lang="en-GB" baseline="0" dirty="0" smtClean="0"/>
              <a:t>A true leader know how to look inward, at themselves and their own performance, knowing they are the standard bearer, the setter of the standards, where self discipline is the highest form of discipline.</a:t>
            </a:r>
          </a:p>
          <a:p>
            <a:endParaRPr lang="en-GB" b="0" baseline="0" dirty="0" smtClean="0"/>
          </a:p>
          <a:p>
            <a:r>
              <a:rPr lang="en-GB" b="0" baseline="0" dirty="0" smtClean="0"/>
              <a:t>To quote an Indian proverb, “</a:t>
            </a:r>
            <a:r>
              <a:rPr lang="en-US" dirty="0"/>
              <a:t>Leadership is lifting a person's vision to higher sights, the raising of a person's performance to higher standards, the building of a personality beyond its normal limitations.”</a:t>
            </a:r>
            <a:endParaRPr lang="en-GB" b="0" dirty="0"/>
          </a:p>
        </p:txBody>
      </p:sp>
      <p:sp>
        <p:nvSpPr>
          <p:cNvPr id="898051" name="Rectangle 3"/>
          <p:cNvSpPr>
            <a:spLocks noGrp="1" noRot="1" noChangeAspect="1" noChangeArrowheads="1" noTextEdit="1"/>
          </p:cNvSpPr>
          <p:nvPr>
            <p:ph type="sldImg"/>
          </p:nvPr>
        </p:nvSpPr>
        <p:spPr>
          <a:xfrm>
            <a:off x="1301750" y="479425"/>
            <a:ext cx="4783138" cy="3587750"/>
          </a:xfrm>
          <a:ln w="12700" cap="flat">
            <a:solidFill>
              <a:schemeClr val="tx1"/>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100802" name="Rectangle 2"/>
          <p:cNvSpPr>
            <a:spLocks noGrp="1" noRot="1" noChangeAspect="1" noChangeArrowheads="1" noTextEdit="1"/>
          </p:cNvSpPr>
          <p:nvPr>
            <p:ph type="sldImg"/>
          </p:nvPr>
        </p:nvSpPr>
        <p:spPr>
          <a:xfrm>
            <a:off x="1216025" y="720725"/>
            <a:ext cx="4800600" cy="3600450"/>
          </a:xfrm>
          <a:ln/>
        </p:spPr>
      </p:sp>
      <p:sp>
        <p:nvSpPr>
          <p:cNvPr id="1100803" name="Rectangle 3"/>
          <p:cNvSpPr>
            <a:spLocks noGrp="1" noChangeArrowheads="1"/>
          </p:cNvSpPr>
          <p:nvPr>
            <p:ph type="body" idx="1"/>
          </p:nvPr>
        </p:nvSpPr>
        <p:spPr>
          <a:xfrm>
            <a:off x="974582" y="4561485"/>
            <a:ext cx="5366039" cy="4319322"/>
          </a:xfrm>
        </p:spPr>
        <p:txBody>
          <a:bodyPr/>
          <a:lstStyle/>
          <a:p>
            <a:pPr>
              <a:lnSpc>
                <a:spcPct val="90000"/>
              </a:lnSpc>
              <a:spcAft>
                <a:spcPct val="50000"/>
              </a:spcAft>
            </a:pPr>
            <a:r>
              <a:rPr lang="en-GB" b="1" dirty="0"/>
              <a:t>Key attributes of successful leaders:</a:t>
            </a:r>
          </a:p>
          <a:p>
            <a:pPr>
              <a:lnSpc>
                <a:spcPct val="90000"/>
              </a:lnSpc>
              <a:spcAft>
                <a:spcPct val="50000"/>
              </a:spcAft>
            </a:pPr>
            <a:r>
              <a:rPr lang="en-GB" b="1" dirty="0"/>
              <a:t>Focus</a:t>
            </a:r>
            <a:r>
              <a:rPr lang="en-GB" dirty="0"/>
              <a:t> -gives clear direction and provides the vision, is fully committed to the project critical success criteria and able to maintain focus throughout the project life.</a:t>
            </a:r>
          </a:p>
          <a:p>
            <a:pPr>
              <a:lnSpc>
                <a:spcPct val="90000"/>
              </a:lnSpc>
              <a:spcAft>
                <a:spcPct val="50000"/>
              </a:spcAft>
            </a:pPr>
            <a:r>
              <a:rPr lang="en-GB" b="1" dirty="0"/>
              <a:t>Manages conflict</a:t>
            </a:r>
            <a:r>
              <a:rPr lang="en-GB" dirty="0"/>
              <a:t>  – a good leader is able to identify conflict, establish its impact on the project and resolve quickly.</a:t>
            </a:r>
          </a:p>
          <a:p>
            <a:pPr>
              <a:lnSpc>
                <a:spcPct val="90000"/>
              </a:lnSpc>
              <a:spcAft>
                <a:spcPct val="50000"/>
              </a:spcAft>
            </a:pPr>
            <a:r>
              <a:rPr lang="en-GB" b="1" dirty="0"/>
              <a:t>Good team motivator</a:t>
            </a:r>
            <a:r>
              <a:rPr lang="en-GB" dirty="0"/>
              <a:t> – recognises need to manage motivational factors such as recognition, job satisfaction, reward.  Recognises success and gives credit.</a:t>
            </a:r>
          </a:p>
          <a:p>
            <a:pPr>
              <a:lnSpc>
                <a:spcPct val="90000"/>
              </a:lnSpc>
              <a:spcAft>
                <a:spcPct val="50000"/>
              </a:spcAft>
            </a:pPr>
            <a:r>
              <a:rPr lang="en-GB" b="1" dirty="0"/>
              <a:t>Flexible and adaptable -</a:t>
            </a:r>
            <a:r>
              <a:rPr lang="en-GB" dirty="0"/>
              <a:t> able to use an appropriate leadership style to suit the circumstances</a:t>
            </a:r>
            <a:r>
              <a:rPr lang="en-GB" dirty="0" smtClean="0"/>
              <a:t>.</a:t>
            </a:r>
          </a:p>
          <a:p>
            <a:pPr>
              <a:lnSpc>
                <a:spcPct val="90000"/>
              </a:lnSpc>
              <a:spcAft>
                <a:spcPct val="50000"/>
              </a:spcAft>
            </a:pPr>
            <a:r>
              <a:rPr lang="en-GB" b="1" dirty="0" smtClean="0"/>
              <a:t>Good risk taker-</a:t>
            </a:r>
            <a:r>
              <a:rPr lang="en-GB" dirty="0" smtClean="0"/>
              <a:t> having situational awareness, so they are able to weigh up the pro’s and con’s and make effective decisions. </a:t>
            </a:r>
          </a:p>
          <a:p>
            <a:pPr>
              <a:lnSpc>
                <a:spcPct val="90000"/>
              </a:lnSpc>
              <a:spcAft>
                <a:spcPct val="50000"/>
              </a:spcAft>
            </a:pPr>
            <a:r>
              <a:rPr lang="en-GB" b="1" dirty="0" smtClean="0"/>
              <a:t>Good influencer</a:t>
            </a:r>
            <a:r>
              <a:rPr lang="en-GB" dirty="0" smtClean="0"/>
              <a:t> – able to obtain commitment to project goals from the project stakeholders, including the external and internal team, end-user and subcontractors.</a:t>
            </a:r>
          </a:p>
          <a:p>
            <a:pPr>
              <a:lnSpc>
                <a:spcPct val="90000"/>
              </a:lnSpc>
              <a:spcAft>
                <a:spcPct val="50000"/>
              </a:spcAft>
            </a:pPr>
            <a:r>
              <a:rPr lang="en-GB" b="1" dirty="0" smtClean="0"/>
              <a:t>Good problem solver</a:t>
            </a:r>
            <a:r>
              <a:rPr lang="en-GB" dirty="0" smtClean="0"/>
              <a:t> - able to deal with uncertainty through innovation.</a:t>
            </a:r>
          </a:p>
          <a:p>
            <a:pPr>
              <a:lnSpc>
                <a:spcPct val="90000"/>
              </a:lnSpc>
              <a:spcAft>
                <a:spcPct val="50000"/>
              </a:spcAft>
            </a:pPr>
            <a:r>
              <a:rPr lang="en-GB" b="1" dirty="0" smtClean="0"/>
              <a:t>Able to delegate</a:t>
            </a:r>
            <a:r>
              <a:rPr lang="en-GB" dirty="0" smtClean="0"/>
              <a:t> – defines clear objectives, empowers, gives authority and responsibility – ensures individual is competent, defines effective rules for escalation, and provides adequate supervision and support.</a:t>
            </a:r>
          </a:p>
          <a:p>
            <a:pPr>
              <a:lnSpc>
                <a:spcPct val="90000"/>
              </a:lnSpc>
              <a:spcAft>
                <a:spcPct val="50000"/>
              </a:spcAft>
            </a:pPr>
            <a:r>
              <a:rPr lang="en-GB" b="1" dirty="0" smtClean="0"/>
              <a:t>Good communicator</a:t>
            </a:r>
            <a:r>
              <a:rPr lang="en-GB" dirty="0" smtClean="0"/>
              <a:t> - good networker able to maintain constructive relationships with all project stakeholders and ensure effective communications throughout.</a:t>
            </a:r>
          </a:p>
          <a:p>
            <a:pPr>
              <a:lnSpc>
                <a:spcPct val="90000"/>
              </a:lnSpc>
              <a:spcAft>
                <a:spcPct val="50000"/>
              </a:spcAft>
            </a:pPr>
            <a:r>
              <a:rPr lang="en-GB" b="1" dirty="0" smtClean="0"/>
              <a:t>Gives Feedback</a:t>
            </a:r>
            <a:r>
              <a:rPr lang="en-GB" dirty="0" smtClean="0"/>
              <a:t> - able to provide constructive criticism and feedback</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102850" name="Rectangle 2"/>
          <p:cNvSpPr>
            <a:spLocks noGrp="1" noRot="1" noChangeAspect="1" noChangeArrowheads="1" noTextEdit="1"/>
          </p:cNvSpPr>
          <p:nvPr>
            <p:ph type="sldImg"/>
          </p:nvPr>
        </p:nvSpPr>
        <p:spPr>
          <a:xfrm>
            <a:off x="1258888" y="720725"/>
            <a:ext cx="4797425" cy="3598863"/>
          </a:xfrm>
          <a:ln/>
        </p:spPr>
      </p:sp>
      <p:sp>
        <p:nvSpPr>
          <p:cNvPr id="1102851" name="Rectangle 3"/>
          <p:cNvSpPr>
            <a:spLocks noGrp="1" noChangeArrowheads="1"/>
          </p:cNvSpPr>
          <p:nvPr>
            <p:ph type="body" idx="1"/>
          </p:nvPr>
        </p:nvSpPr>
        <p:spPr>
          <a:xfrm>
            <a:off x="974582" y="4559961"/>
            <a:ext cx="5366039" cy="4320846"/>
          </a:xfrm>
        </p:spPr>
        <p:txBody>
          <a:bodyPr/>
          <a:lstStyle/>
          <a:p>
            <a:pPr>
              <a:spcAft>
                <a:spcPct val="50000"/>
              </a:spcAft>
            </a:pPr>
            <a:r>
              <a:rPr lang="en-GB" b="1" dirty="0"/>
              <a:t>Leading the Individual</a:t>
            </a:r>
          </a:p>
          <a:p>
            <a:r>
              <a:rPr lang="en-GB" dirty="0">
                <a:cs typeface="Times New Roman" pitchFamily="18" charset="0"/>
              </a:rPr>
              <a:t>One of the best known frameworks for the development of an individual within a team is the Situational Leadership model developed by Hersey and Blanchard.  The model was not specifically developed for projects and is a little simplistic for the project environment but it is still a useful framework. </a:t>
            </a:r>
          </a:p>
          <a:p>
            <a:r>
              <a:rPr lang="en-GB" dirty="0">
                <a:cs typeface="Times New Roman" pitchFamily="18" charset="0"/>
              </a:rPr>
              <a:t>The model describes the developing relationship between leader and team member.  The matrix has two dimensions: Task Behaviour and Relationship Behaviour. </a:t>
            </a:r>
          </a:p>
          <a:p>
            <a:r>
              <a:rPr lang="en-GB" b="1" dirty="0">
                <a:cs typeface="Times New Roman" pitchFamily="18" charset="0"/>
              </a:rPr>
              <a:t>Directing</a:t>
            </a:r>
            <a:r>
              <a:rPr lang="en-GB" dirty="0">
                <a:cs typeface="Times New Roman" pitchFamily="18" charset="0"/>
              </a:rPr>
              <a:t> 	</a:t>
            </a:r>
          </a:p>
          <a:p>
            <a:r>
              <a:rPr lang="en-GB" dirty="0">
                <a:cs typeface="Times New Roman" pitchFamily="18" charset="0"/>
              </a:rPr>
              <a:t>When the team member first arrives there is anxiety, tension and confusion. The leader adopts a task oriented approach, provides specific instructions and closely supervises performance.</a:t>
            </a:r>
          </a:p>
          <a:p>
            <a:r>
              <a:rPr lang="en-GB" b="1" dirty="0">
                <a:cs typeface="Times New Roman" pitchFamily="18" charset="0"/>
              </a:rPr>
              <a:t>Coaching</a:t>
            </a:r>
            <a:r>
              <a:rPr lang="en-GB" dirty="0">
                <a:cs typeface="Times New Roman" pitchFamily="18" charset="0"/>
              </a:rPr>
              <a:t>	</a:t>
            </a:r>
          </a:p>
          <a:p>
            <a:r>
              <a:rPr lang="en-GB" dirty="0">
                <a:cs typeface="Times New Roman" pitchFamily="18" charset="0"/>
              </a:rPr>
              <a:t>As individuals begin to understand what is required the leader will spend more time establishing a relationship of trust and mutual understanding. Since the individual may not yet have developed sufficient competency to assume full responsibility for the task it is still necessary to explain decisions and provide the opportunity for clarification.</a:t>
            </a:r>
            <a:r>
              <a:rPr lang="en-GB" b="1" dirty="0">
                <a:cs typeface="Times New Roman" pitchFamily="18" charset="0"/>
              </a:rPr>
              <a:t>                           </a:t>
            </a:r>
            <a:r>
              <a:rPr lang="en-GB" dirty="0">
                <a:cs typeface="Times New Roman" pitchFamily="18"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152400" y="6288881"/>
            <a:ext cx="1629783" cy="481013"/>
          </a:xfrm>
          <a:prstGeom prst="rect">
            <a:avLst/>
          </a:prstGeom>
        </p:spPr>
      </p:pic>
      <p:sp>
        <p:nvSpPr>
          <p:cNvPr id="9" name="Footer Placeholder 8"/>
          <p:cNvSpPr>
            <a:spLocks noGrp="1"/>
          </p:cNvSpPr>
          <p:nvPr>
            <p:ph type="ftr" sz="quarter" idx="11"/>
          </p:nvPr>
        </p:nvSpPr>
        <p:spPr/>
        <p:txBody>
          <a:bodyPr/>
          <a:lstStyle/>
          <a:p>
            <a:r>
              <a:rPr lang="en-US" dirty="0" smtClean="0"/>
              <a:t>©Copyright GPM 2009-2014</a:t>
            </a:r>
            <a:endParaRPr lang="en-US" dirty="0"/>
          </a:p>
        </p:txBody>
      </p:sp>
      <p:sp>
        <p:nvSpPr>
          <p:cNvPr id="10" name="Slide Number Placeholder 9"/>
          <p:cNvSpPr>
            <a:spLocks noGrp="1"/>
          </p:cNvSpPr>
          <p:nvPr>
            <p:ph type="sldNum" sz="quarter" idx="12"/>
          </p:nvPr>
        </p:nvSpPr>
        <p:spPr>
          <a:xfrm>
            <a:off x="7010400" y="5715000"/>
            <a:ext cx="2133600" cy="365125"/>
          </a:xfrm>
        </p:spPr>
        <p:txBody>
          <a:bodyPr/>
          <a:lstStyle/>
          <a:p>
            <a:fld id="{4BE819A1-3DD8-4179-BFD0-BF7D359F8DBD}" type="slidenum">
              <a:rPr lang="en-US" smtClean="0"/>
              <a:pPr/>
              <a:t>‹Nº›</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0837480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©Copyright GPM 2009-2014</a:t>
            </a:r>
            <a:endParaRPr lang="en-US" dirty="0"/>
          </a:p>
        </p:txBody>
      </p:sp>
      <p:sp>
        <p:nvSpPr>
          <p:cNvPr id="6" name="Slide Number Placeholder 5"/>
          <p:cNvSpPr>
            <a:spLocks noGrp="1"/>
          </p:cNvSpPr>
          <p:nvPr>
            <p:ph type="sldNum" sz="quarter" idx="12"/>
          </p:nvPr>
        </p:nvSpPr>
        <p:spPr>
          <a:xfrm>
            <a:off x="7010400" y="5791200"/>
            <a:ext cx="2133600" cy="365125"/>
          </a:xfrm>
        </p:spPr>
        <p:txBody>
          <a:bodyPr/>
          <a:lstStyle/>
          <a:p>
            <a:fld id="{4BE819A1-3DD8-4179-BFD0-BF7D359F8DBD}" type="slidenum">
              <a:rPr lang="en-US" smtClean="0"/>
              <a:pPr/>
              <a:t>‹Nº›</a:t>
            </a:fld>
            <a:endParaRPr lang="en-US" dirty="0"/>
          </a:p>
        </p:txBody>
      </p:sp>
      <p:pic>
        <p:nvPicPr>
          <p:cNvPr id="7"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152400" y="6288881"/>
            <a:ext cx="1629783" cy="481013"/>
          </a:xfrm>
          <a:prstGeom prst="rect">
            <a:avLst/>
          </a:prstGeom>
        </p:spPr>
      </p:pic>
    </p:spTree>
    <p:extLst>
      <p:ext uri="{BB962C8B-B14F-4D97-AF65-F5344CB8AC3E}">
        <p14:creationId xmlns="" xmlns:p14="http://schemas.microsoft.com/office/powerpoint/2010/main" val="4930491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©Copyright GPM 2009-2014</a:t>
            </a:r>
            <a:endParaRPr lang="en-US" dirty="0"/>
          </a:p>
        </p:txBody>
      </p:sp>
      <p:sp>
        <p:nvSpPr>
          <p:cNvPr id="6" name="Slide Number Placeholder 5"/>
          <p:cNvSpPr>
            <a:spLocks noGrp="1"/>
          </p:cNvSpPr>
          <p:nvPr>
            <p:ph type="sldNum" sz="quarter" idx="12"/>
          </p:nvPr>
        </p:nvSpPr>
        <p:spPr>
          <a:xfrm>
            <a:off x="6990080" y="5791200"/>
            <a:ext cx="2133600" cy="365125"/>
          </a:xfrm>
        </p:spPr>
        <p:txBody>
          <a:bodyPr/>
          <a:lstStyle/>
          <a:p>
            <a:fld id="{4BE819A1-3DD8-4179-BFD0-BF7D359F8DBD}" type="slidenum">
              <a:rPr lang="en-US" smtClean="0"/>
              <a:pPr/>
              <a:t>‹Nº›</a:t>
            </a:fld>
            <a:endParaRPr lang="en-US" dirty="0"/>
          </a:p>
        </p:txBody>
      </p:sp>
      <p:pic>
        <p:nvPicPr>
          <p:cNvPr id="7"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152400" y="6288881"/>
            <a:ext cx="1629783" cy="481013"/>
          </a:xfrm>
          <a:prstGeom prst="rect">
            <a:avLst/>
          </a:prstGeom>
        </p:spPr>
      </p:pic>
    </p:spTree>
    <p:extLst>
      <p:ext uri="{BB962C8B-B14F-4D97-AF65-F5344CB8AC3E}">
        <p14:creationId xmlns="" xmlns:p14="http://schemas.microsoft.com/office/powerpoint/2010/main" val="12039044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787769" y="1"/>
            <a:ext cx="7215554" cy="1108075"/>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
          </p:nvPr>
        </p:nvSpPr>
        <p:spPr>
          <a:xfrm>
            <a:off x="1796562" y="1600200"/>
            <a:ext cx="3527181"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464420" y="1600200"/>
            <a:ext cx="352718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796562" y="3924300"/>
            <a:ext cx="3527181"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464420" y="3924300"/>
            <a:ext cx="352718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1"/>
          </p:nvPr>
        </p:nvSpPr>
        <p:spPr>
          <a:xfrm>
            <a:off x="3124200" y="6356350"/>
            <a:ext cx="2895600" cy="365125"/>
          </a:xfrm>
        </p:spPr>
        <p:txBody>
          <a:bodyPr/>
          <a:lstStyle/>
          <a:p>
            <a:r>
              <a:rPr lang="en-US" dirty="0" smtClean="0"/>
              <a:t>©Copyright GPM 2009-2013</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p>
            <a:fld id="{4BE819A1-3DD8-4179-BFD0-BF7D359F8DBD}" type="slidenum">
              <a:rPr lang="en-US" smtClean="0"/>
              <a:pPr/>
              <a:t>‹Nº›</a:t>
            </a:fld>
            <a:endParaRPr lang="en-US" dirty="0"/>
          </a:p>
        </p:txBody>
      </p:sp>
    </p:spTree>
    <p:extLst>
      <p:ext uri="{BB962C8B-B14F-4D97-AF65-F5344CB8AC3E}">
        <p14:creationId xmlns="" xmlns:p14="http://schemas.microsoft.com/office/powerpoint/2010/main" val="3914388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1722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©Copyright GPM 2009-2014</a:t>
            </a:r>
            <a:endParaRPr lang="en-US" dirty="0"/>
          </a:p>
        </p:txBody>
      </p:sp>
      <p:sp>
        <p:nvSpPr>
          <p:cNvPr id="6" name="Slide Number Placeholder 5"/>
          <p:cNvSpPr>
            <a:spLocks noGrp="1"/>
          </p:cNvSpPr>
          <p:nvPr>
            <p:ph type="sldNum" sz="quarter" idx="12"/>
          </p:nvPr>
        </p:nvSpPr>
        <p:spPr>
          <a:xfrm>
            <a:off x="7010400" y="5715000"/>
            <a:ext cx="2133600" cy="365125"/>
          </a:xfrm>
        </p:spPr>
        <p:txBody>
          <a:bodyPr/>
          <a:lstStyle/>
          <a:p>
            <a:fld id="{4BE819A1-3DD8-4179-BFD0-BF7D359F8DBD}" type="slidenum">
              <a:rPr lang="en-US" smtClean="0"/>
              <a:pPr/>
              <a:t>‹Nº›</a:t>
            </a:fld>
            <a:endParaRPr lang="en-US" dirty="0"/>
          </a:p>
        </p:txBody>
      </p:sp>
      <p:pic>
        <p:nvPicPr>
          <p:cNvPr id="7"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152400" y="6288881"/>
            <a:ext cx="1629783" cy="481013"/>
          </a:xfrm>
          <a:prstGeom prst="rect">
            <a:avLst/>
          </a:prstGeom>
        </p:spPr>
      </p:pic>
    </p:spTree>
    <p:extLst>
      <p:ext uri="{BB962C8B-B14F-4D97-AF65-F5344CB8AC3E}">
        <p14:creationId xmlns="" xmlns:p14="http://schemas.microsoft.com/office/powerpoint/2010/main" val="24547696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©Copyright GPM 2009-2014</a:t>
            </a:r>
            <a:endParaRPr lang="en-US" dirty="0"/>
          </a:p>
        </p:txBody>
      </p:sp>
      <p:sp>
        <p:nvSpPr>
          <p:cNvPr id="6" name="Slide Number Placeholder 5"/>
          <p:cNvSpPr>
            <a:spLocks noGrp="1"/>
          </p:cNvSpPr>
          <p:nvPr>
            <p:ph type="sldNum" sz="quarter" idx="12"/>
          </p:nvPr>
        </p:nvSpPr>
        <p:spPr>
          <a:xfrm>
            <a:off x="7010400" y="5791200"/>
            <a:ext cx="2133600" cy="365125"/>
          </a:xfrm>
        </p:spPr>
        <p:txBody>
          <a:bodyPr/>
          <a:lstStyle/>
          <a:p>
            <a:fld id="{4BE819A1-3DD8-4179-BFD0-BF7D359F8DBD}" type="slidenum">
              <a:rPr lang="en-US" smtClean="0"/>
              <a:pPr/>
              <a:t>‹Nº›</a:t>
            </a:fld>
            <a:endParaRPr lang="en-US" dirty="0"/>
          </a:p>
        </p:txBody>
      </p:sp>
      <p:pic>
        <p:nvPicPr>
          <p:cNvPr id="7"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152400" y="6288881"/>
            <a:ext cx="1629783" cy="481013"/>
          </a:xfrm>
          <a:prstGeom prst="rect">
            <a:avLst/>
          </a:prstGeom>
        </p:spPr>
      </p:pic>
    </p:spTree>
    <p:extLst>
      <p:ext uri="{BB962C8B-B14F-4D97-AF65-F5344CB8AC3E}">
        <p14:creationId xmlns="" xmlns:p14="http://schemas.microsoft.com/office/powerpoint/2010/main" val="7197089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smtClean="0"/>
              <a:t>©Copyright GPM 2009-2014</a:t>
            </a:r>
            <a:endParaRPr lang="en-US" dirty="0"/>
          </a:p>
        </p:txBody>
      </p:sp>
      <p:sp>
        <p:nvSpPr>
          <p:cNvPr id="7" name="Slide Number Placeholder 6"/>
          <p:cNvSpPr>
            <a:spLocks noGrp="1"/>
          </p:cNvSpPr>
          <p:nvPr>
            <p:ph type="sldNum" sz="quarter" idx="12"/>
          </p:nvPr>
        </p:nvSpPr>
        <p:spPr>
          <a:xfrm>
            <a:off x="7010400" y="5791200"/>
            <a:ext cx="2133600" cy="365125"/>
          </a:xfrm>
        </p:spPr>
        <p:txBody>
          <a:bodyPr/>
          <a:lstStyle/>
          <a:p>
            <a:fld id="{4BE819A1-3DD8-4179-BFD0-BF7D359F8DBD}" type="slidenum">
              <a:rPr lang="en-US" smtClean="0"/>
              <a:pPr/>
              <a:t>‹Nº›</a:t>
            </a:fld>
            <a:endParaRPr lang="en-US" dirty="0"/>
          </a:p>
        </p:txBody>
      </p:sp>
      <p:pic>
        <p:nvPicPr>
          <p:cNvPr id="8" name="Picture 7"/>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152400" y="6288881"/>
            <a:ext cx="1629783" cy="481013"/>
          </a:xfrm>
          <a:prstGeom prst="rect">
            <a:avLst/>
          </a:prstGeom>
        </p:spPr>
      </p:pic>
    </p:spTree>
    <p:extLst>
      <p:ext uri="{BB962C8B-B14F-4D97-AF65-F5344CB8AC3E}">
        <p14:creationId xmlns="" xmlns:p14="http://schemas.microsoft.com/office/powerpoint/2010/main" val="27105738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smtClean="0"/>
              <a:t>©Copyright GPM 2009-2013</a:t>
            </a:r>
            <a:endParaRPr lang="en-US" dirty="0"/>
          </a:p>
        </p:txBody>
      </p:sp>
      <p:sp>
        <p:nvSpPr>
          <p:cNvPr id="9" name="Slide Number Placeholder 8"/>
          <p:cNvSpPr>
            <a:spLocks noGrp="1"/>
          </p:cNvSpPr>
          <p:nvPr>
            <p:ph type="sldNum" sz="quarter" idx="12"/>
          </p:nvPr>
        </p:nvSpPr>
        <p:spPr/>
        <p:txBody>
          <a:bodyPr/>
          <a:lstStyle/>
          <a:p>
            <a:fld id="{4BE819A1-3DD8-4179-BFD0-BF7D359F8DBD}" type="slidenum">
              <a:rPr lang="en-US" smtClean="0"/>
              <a:pPr/>
              <a:t>‹Nº›</a:t>
            </a:fld>
            <a:endParaRPr lang="en-US" dirty="0"/>
          </a:p>
        </p:txBody>
      </p:sp>
      <p:pic>
        <p:nvPicPr>
          <p:cNvPr id="10" name="Picture 9"/>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152400" y="6288881"/>
            <a:ext cx="1629783" cy="481013"/>
          </a:xfrm>
          <a:prstGeom prst="rect">
            <a:avLst/>
          </a:prstGeom>
        </p:spPr>
      </p:pic>
    </p:spTree>
    <p:extLst>
      <p:ext uri="{BB962C8B-B14F-4D97-AF65-F5344CB8AC3E}">
        <p14:creationId xmlns="" xmlns:p14="http://schemas.microsoft.com/office/powerpoint/2010/main" val="33929795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©Copyright GPM 2009-2014</a:t>
            </a:r>
            <a:endParaRPr lang="en-US" dirty="0"/>
          </a:p>
        </p:txBody>
      </p:sp>
      <p:sp>
        <p:nvSpPr>
          <p:cNvPr id="5" name="Slide Number Placeholder 4"/>
          <p:cNvSpPr>
            <a:spLocks noGrp="1"/>
          </p:cNvSpPr>
          <p:nvPr>
            <p:ph type="sldNum" sz="quarter" idx="12"/>
          </p:nvPr>
        </p:nvSpPr>
        <p:spPr>
          <a:xfrm>
            <a:off x="6974840" y="5715000"/>
            <a:ext cx="2133600" cy="365125"/>
          </a:xfrm>
        </p:spPr>
        <p:txBody>
          <a:bodyPr/>
          <a:lstStyle/>
          <a:p>
            <a:fld id="{4BE819A1-3DD8-4179-BFD0-BF7D359F8DBD}" type="slidenum">
              <a:rPr lang="en-US" smtClean="0"/>
              <a:pPr/>
              <a:t>‹Nº›</a:t>
            </a:fld>
            <a:endParaRPr lang="en-US" dirty="0"/>
          </a:p>
        </p:txBody>
      </p:sp>
      <p:pic>
        <p:nvPicPr>
          <p:cNvPr id="6" name="Picture 5"/>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152400" y="6288881"/>
            <a:ext cx="1629783" cy="481013"/>
          </a:xfrm>
          <a:prstGeom prst="rect">
            <a:avLst/>
          </a:prstGeom>
        </p:spPr>
      </p:pic>
    </p:spTree>
    <p:extLst>
      <p:ext uri="{BB962C8B-B14F-4D97-AF65-F5344CB8AC3E}">
        <p14:creationId xmlns="" xmlns:p14="http://schemas.microsoft.com/office/powerpoint/2010/main" val="26870724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©Copyright GPM 2009-2014</a:t>
            </a:r>
            <a:endParaRPr lang="en-US" dirty="0"/>
          </a:p>
        </p:txBody>
      </p:sp>
      <p:sp>
        <p:nvSpPr>
          <p:cNvPr id="4" name="Slide Number Placeholder 3"/>
          <p:cNvSpPr>
            <a:spLocks noGrp="1"/>
          </p:cNvSpPr>
          <p:nvPr>
            <p:ph type="sldNum" sz="quarter" idx="12"/>
          </p:nvPr>
        </p:nvSpPr>
        <p:spPr>
          <a:xfrm>
            <a:off x="7010400" y="5791200"/>
            <a:ext cx="2133600" cy="365125"/>
          </a:xfrm>
        </p:spPr>
        <p:txBody>
          <a:bodyPr/>
          <a:lstStyle/>
          <a:p>
            <a:fld id="{4BE819A1-3DD8-4179-BFD0-BF7D359F8DBD}" type="slidenum">
              <a:rPr lang="en-US" smtClean="0"/>
              <a:pPr/>
              <a:t>‹Nº›</a:t>
            </a:fld>
            <a:endParaRPr lang="en-US" dirty="0"/>
          </a:p>
        </p:txBody>
      </p:sp>
      <p:pic>
        <p:nvPicPr>
          <p:cNvPr id="5" name="Picture 4"/>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152400" y="6288881"/>
            <a:ext cx="1629783" cy="481013"/>
          </a:xfrm>
          <a:prstGeom prst="rect">
            <a:avLst/>
          </a:prstGeom>
        </p:spPr>
      </p:pic>
    </p:spTree>
    <p:extLst>
      <p:ext uri="{BB962C8B-B14F-4D97-AF65-F5344CB8AC3E}">
        <p14:creationId xmlns="" xmlns:p14="http://schemas.microsoft.com/office/powerpoint/2010/main" val="20503742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©Copyright GPM 2009-2014</a:t>
            </a:r>
            <a:endParaRPr lang="en-US" dirty="0"/>
          </a:p>
        </p:txBody>
      </p:sp>
      <p:sp>
        <p:nvSpPr>
          <p:cNvPr id="7" name="Slide Number Placeholder 6"/>
          <p:cNvSpPr>
            <a:spLocks noGrp="1"/>
          </p:cNvSpPr>
          <p:nvPr>
            <p:ph type="sldNum" sz="quarter" idx="12"/>
          </p:nvPr>
        </p:nvSpPr>
        <p:spPr>
          <a:xfrm>
            <a:off x="6974840" y="5791200"/>
            <a:ext cx="2133600" cy="365125"/>
          </a:xfrm>
        </p:spPr>
        <p:txBody>
          <a:bodyPr/>
          <a:lstStyle/>
          <a:p>
            <a:fld id="{4BE819A1-3DD8-4179-BFD0-BF7D359F8DBD}" type="slidenum">
              <a:rPr lang="en-US" smtClean="0"/>
              <a:pPr/>
              <a:t>‹Nº›</a:t>
            </a:fld>
            <a:endParaRPr lang="en-US" dirty="0"/>
          </a:p>
        </p:txBody>
      </p:sp>
      <p:pic>
        <p:nvPicPr>
          <p:cNvPr id="8" name="Picture 7"/>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152400" y="6288881"/>
            <a:ext cx="1629783" cy="481013"/>
          </a:xfrm>
          <a:prstGeom prst="rect">
            <a:avLst/>
          </a:prstGeom>
        </p:spPr>
      </p:pic>
    </p:spTree>
    <p:extLst>
      <p:ext uri="{BB962C8B-B14F-4D97-AF65-F5344CB8AC3E}">
        <p14:creationId xmlns="" xmlns:p14="http://schemas.microsoft.com/office/powerpoint/2010/main" val="37602837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©Copyright GPM 2009-2014</a:t>
            </a:r>
            <a:endParaRPr lang="en-US" dirty="0"/>
          </a:p>
        </p:txBody>
      </p:sp>
      <p:sp>
        <p:nvSpPr>
          <p:cNvPr id="7" name="Slide Number Placeholder 6"/>
          <p:cNvSpPr>
            <a:spLocks noGrp="1"/>
          </p:cNvSpPr>
          <p:nvPr>
            <p:ph type="sldNum" sz="quarter" idx="12"/>
          </p:nvPr>
        </p:nvSpPr>
        <p:spPr/>
        <p:txBody>
          <a:bodyPr/>
          <a:lstStyle/>
          <a:p>
            <a:fld id="{4BE819A1-3DD8-4179-BFD0-BF7D359F8DBD}" type="slidenum">
              <a:rPr lang="en-US" smtClean="0"/>
              <a:pPr/>
              <a:t>‹Nº›</a:t>
            </a:fld>
            <a:endParaRPr lang="en-US" dirty="0"/>
          </a:p>
        </p:txBody>
      </p:sp>
      <p:pic>
        <p:nvPicPr>
          <p:cNvPr id="8" name="Picture 7"/>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152400" y="6288881"/>
            <a:ext cx="1629783" cy="481013"/>
          </a:xfrm>
          <a:prstGeom prst="rect">
            <a:avLst/>
          </a:prstGeom>
        </p:spPr>
      </p:pic>
    </p:spTree>
    <p:extLst>
      <p:ext uri="{BB962C8B-B14F-4D97-AF65-F5344CB8AC3E}">
        <p14:creationId xmlns="" xmlns:p14="http://schemas.microsoft.com/office/powerpoint/2010/main" val="26603839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6 Imagen"/>
          <p:cNvPicPr>
            <a:picLocks noChangeAspect="1"/>
          </p:cNvPicPr>
          <p:nvPr userDrawn="1"/>
        </p:nvPicPr>
        <p:blipFill rotWithShape="1">
          <a:blip r:embed="rId14" cstate="print">
            <a:extLst>
              <a:ext uri="{28A0092B-C50C-407E-A947-70E740481C1C}">
                <a14:useLocalDpi xmlns="" xmlns:a14="http://schemas.microsoft.com/office/drawing/2010/main" val="0"/>
              </a:ext>
            </a:extLst>
          </a:blip>
          <a:srcRect l="-6684"/>
          <a:stretch/>
        </p:blipFill>
        <p:spPr>
          <a:xfrm rot="10800000">
            <a:off x="0" y="-304799"/>
            <a:ext cx="9753972" cy="1268760"/>
          </a:xfrm>
          <a:prstGeom prst="rect">
            <a:avLst/>
          </a:prstGeom>
        </p:spPr>
      </p:pic>
      <p:sp>
        <p:nvSpPr>
          <p:cNvPr id="2" name="Title Placeholder 1"/>
          <p:cNvSpPr>
            <a:spLocks noGrp="1"/>
          </p:cNvSpPr>
          <p:nvPr>
            <p:ph type="title"/>
          </p:nvPr>
        </p:nvSpPr>
        <p:spPr>
          <a:xfrm>
            <a:off x="381000" y="0"/>
            <a:ext cx="6400800" cy="8382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C52C1-B11F-E643-A48D-20F670528710}" type="datetime1">
              <a:rPr lang="en-US" smtClean="0"/>
              <a:pPr/>
              <a:t>2/21/2015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GPM 2009-2013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819A1-3DD8-4179-BFD0-BF7D359F8DBD}" type="slidenum">
              <a:rPr lang="en-US" smtClean="0"/>
              <a:pPr/>
              <a:t>‹Nº›</a:t>
            </a:fld>
            <a:endParaRPr lang="en-US" dirty="0"/>
          </a:p>
        </p:txBody>
      </p:sp>
      <p:sp>
        <p:nvSpPr>
          <p:cNvPr id="15" name="Rounded Rectangle 14"/>
          <p:cNvSpPr/>
          <p:nvPr userDrawn="1"/>
        </p:nvSpPr>
        <p:spPr>
          <a:xfrm>
            <a:off x="6858000" y="76200"/>
            <a:ext cx="2133600" cy="1066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6137910"/>
            <a:ext cx="9144000" cy="754380"/>
          </a:xfrm>
          <a:prstGeom prst="rect">
            <a:avLst/>
          </a:prstGeom>
          <a:gradFill flip="none" rotWithShape="1">
            <a:gsLst>
              <a:gs pos="89000">
                <a:schemeClr val="accent1">
                  <a:lumMod val="75000"/>
                </a:schemeClr>
              </a:gs>
              <a:gs pos="19000">
                <a:schemeClr val="accent1">
                  <a:tint val="44500"/>
                  <a:satMod val="160000"/>
                </a:schemeClr>
              </a:gs>
              <a:gs pos="0">
                <a:schemeClr val="accent1">
                  <a:lumMod val="18000"/>
                  <a:lumOff val="82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5" cstate="print">
            <a:extLst>
              <a:ext uri="{28A0092B-C50C-407E-A947-70E740481C1C}">
                <a14:useLocalDpi xmlns="" xmlns:a14="http://schemas.microsoft.com/office/drawing/2010/main" val="0"/>
              </a:ext>
            </a:extLst>
          </a:blip>
          <a:stretch>
            <a:fillRect/>
          </a:stretch>
        </p:blipFill>
        <p:spPr>
          <a:xfrm>
            <a:off x="6934200" y="152400"/>
            <a:ext cx="1925362" cy="887145"/>
          </a:xfrm>
          <a:prstGeom prst="rect">
            <a:avLst/>
          </a:prstGeom>
        </p:spPr>
      </p:pic>
      <p:cxnSp>
        <p:nvCxnSpPr>
          <p:cNvPr id="12" name="Straight Connector 11"/>
          <p:cNvCxnSpPr/>
          <p:nvPr userDrawn="1"/>
        </p:nvCxnSpPr>
        <p:spPr>
          <a:xfrm>
            <a:off x="0" y="6124575"/>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16" cstate="print">
            <a:extLst>
              <a:ext uri="{28A0092B-C50C-407E-A947-70E740481C1C}">
                <a14:useLocalDpi xmlns="" xmlns:a14="http://schemas.microsoft.com/office/drawing/2010/main" val="0"/>
              </a:ext>
            </a:extLst>
          </a:blip>
          <a:stretch>
            <a:fillRect/>
          </a:stretch>
        </p:blipFill>
        <p:spPr>
          <a:xfrm>
            <a:off x="7753350" y="6282900"/>
            <a:ext cx="1238250" cy="555837"/>
          </a:xfrm>
          <a:prstGeom prst="rect">
            <a:avLst/>
          </a:prstGeom>
        </p:spPr>
      </p:pic>
    </p:spTree>
    <p:extLst>
      <p:ext uri="{BB962C8B-B14F-4D97-AF65-F5344CB8AC3E}">
        <p14:creationId xmlns="" xmlns:p14="http://schemas.microsoft.com/office/powerpoint/2010/main" val="28487301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6" r:id="rId12"/>
  </p:sldLayoutIdLst>
  <p:timing>
    <p:tnLst>
      <p:par>
        <p:cTn id="1" dur="indefinite" restart="never" nodeType="tmRoot"/>
      </p:par>
    </p:tnLst>
  </p:timing>
  <p:hf hdr="0" ftr="0" dt="0"/>
  <p:txStyles>
    <p:titleStyle>
      <a:lvl1pPr algn="l" defTabSz="914400" rtl="0" eaLnBrk="1" latinLnBrk="0" hangingPunct="1">
        <a:spcBef>
          <a:spcPct val="0"/>
        </a:spcBef>
        <a:buNone/>
        <a:defRPr sz="3100" b="0" kern="1200">
          <a:solidFill>
            <a:srgbClr val="003300"/>
          </a:solidFill>
          <a:latin typeface="+mj-lt"/>
          <a:ea typeface="+mj-ea"/>
          <a:cs typeface="+mj-cs"/>
        </a:defRPr>
      </a:lvl1pPr>
    </p:titleStyle>
    <p:bodyStyle>
      <a:lvl1pPr marL="342900" indent="-342900" algn="l" defTabSz="914400" rtl="0" eaLnBrk="1" latinLnBrk="0" hangingPunct="1">
        <a:spcBef>
          <a:spcPct val="20000"/>
        </a:spcBef>
        <a:buClr>
          <a:schemeClr val="accent1">
            <a:lumMod val="50000"/>
          </a:schemeClr>
        </a:buClr>
        <a:buFont typeface="Courier New" pitchFamily="49" charset="0"/>
        <a:buChar char="o"/>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lumMod val="50000"/>
          </a:schemeClr>
        </a:buClr>
        <a:buFont typeface="Courier New" pitchFamily="49" charset="0"/>
        <a:buChar char="o"/>
        <a:defRPr sz="26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lumMod val="50000"/>
          </a:schemeClr>
        </a:buClr>
        <a:buFont typeface="Courier New"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prosci.com/change-management/why-change-management/" TargetMode="External"/><Relationship Id="rId2" Type="http://schemas.openxmlformats.org/officeDocument/2006/relationships/hyperlink" Target="http://en.wikipedia.org/wiki/New_coke" TargetMode="External"/><Relationship Id="rId1" Type="http://schemas.openxmlformats.org/officeDocument/2006/relationships/slideLayout" Target="../slideLayouts/slideLayout2.xml"/><Relationship Id="rId5" Type="http://schemas.openxmlformats.org/officeDocument/2006/relationships/hyperlink" Target="http://www.globalreporting.org" TargetMode="External"/><Relationship Id="rId4" Type="http://schemas.openxmlformats.org/officeDocument/2006/relationships/hyperlink" Target="https://www.globalreporting.org/resourcelibra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tif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 y="5715000"/>
            <a:ext cx="762000" cy="646331"/>
          </a:xfrm>
          <a:prstGeom prst="rect">
            <a:avLst/>
          </a:prstGeom>
          <a:noFill/>
        </p:spPr>
        <p:txBody>
          <a:bodyPr wrap="square" rtlCol="0">
            <a:spAutoFit/>
          </a:bodyPr>
          <a:lstStyle/>
          <a:p>
            <a:r>
              <a:rPr lang="en-US" dirty="0" smtClean="0">
                <a:solidFill>
                  <a:schemeClr val="bg1">
                    <a:lumMod val="50000"/>
                  </a:schemeClr>
                </a:solidFill>
              </a:rPr>
              <a:t>V 5.0</a:t>
            </a:r>
          </a:p>
          <a:p>
            <a:endParaRPr lang="en-US" dirty="0">
              <a:solidFill>
                <a:schemeClr val="bg1">
                  <a:lumMod val="50000"/>
                </a:schemeClr>
              </a:solidFill>
            </a:endParaRPr>
          </a:p>
        </p:txBody>
      </p:sp>
      <p:pic>
        <p:nvPicPr>
          <p:cNvPr id="6" name="Picture 5" descr="PRiSM Logo Final.psd"/>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09800" y="1981199"/>
            <a:ext cx="4364909" cy="1925549"/>
          </a:xfrm>
          <a:prstGeom prst="rect">
            <a:avLst/>
          </a:prstGeom>
        </p:spPr>
      </p:pic>
      <p:pic>
        <p:nvPicPr>
          <p:cNvPr id="7" name="Picture 6" descr="practitioner.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5400000">
            <a:off x="5988689" y="2621912"/>
            <a:ext cx="1600200" cy="471176"/>
          </a:xfrm>
          <a:prstGeom prst="rect">
            <a:avLst/>
          </a:prstGeom>
        </p:spPr>
      </p:pic>
      <p:sp>
        <p:nvSpPr>
          <p:cNvPr id="5" name="8 CuadroTexto"/>
          <p:cNvSpPr txBox="1"/>
          <p:nvPr/>
        </p:nvSpPr>
        <p:spPr>
          <a:xfrm>
            <a:off x="6324600" y="4876800"/>
            <a:ext cx="12954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AR" sz="3200" dirty="0" err="1" smtClean="0"/>
              <a:t>Part</a:t>
            </a:r>
            <a:r>
              <a:rPr lang="es-AR" sz="3200" dirty="0" smtClean="0"/>
              <a:t> </a:t>
            </a:r>
            <a:r>
              <a:rPr lang="es-AR" sz="3200" dirty="0" smtClean="0"/>
              <a:t>III</a:t>
            </a:r>
            <a:endParaRPr lang="es-ES" sz="3200" dirty="0"/>
          </a:p>
        </p:txBody>
      </p:sp>
    </p:spTree>
    <p:extLst>
      <p:ext uri="{BB962C8B-B14F-4D97-AF65-F5344CB8AC3E}">
        <p14:creationId xmlns="" xmlns:p14="http://schemas.microsoft.com/office/powerpoint/2010/main" val="3651416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172200" cy="1143000"/>
          </a:xfrm>
        </p:spPr>
        <p:txBody>
          <a:bodyPr/>
          <a:lstStyle/>
          <a:p>
            <a:r>
              <a:rPr lang="en-US" dirty="0" smtClean="0">
                <a:solidFill>
                  <a:srgbClr val="000000"/>
                </a:solidFill>
              </a:rPr>
              <a:t>Situational Leadership and Communication</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4BE819A1-3DD8-4179-BFD0-BF7D359F8DBD}" type="slidenum">
              <a:rPr lang="en-US" smtClean="0"/>
              <a:pPr/>
              <a:t>10</a:t>
            </a:fld>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3228031830"/>
              </p:ext>
            </p:extLst>
          </p:nvPr>
        </p:nvGraphicFramePr>
        <p:xfrm>
          <a:off x="179512" y="1268760"/>
          <a:ext cx="8784976" cy="4322256"/>
        </p:xfrm>
        <a:graphic>
          <a:graphicData uri="http://schemas.openxmlformats.org/drawingml/2006/table">
            <a:tbl>
              <a:tblPr/>
              <a:tblGrid>
                <a:gridCol w="1649288"/>
                <a:gridCol w="3505200"/>
                <a:gridCol w="3630488"/>
              </a:tblGrid>
              <a:tr h="311661">
                <a:tc>
                  <a:txBody>
                    <a:bodyPr/>
                    <a:lstStyle/>
                    <a:p>
                      <a:pPr>
                        <a:lnSpc>
                          <a:spcPct val="115000"/>
                        </a:lnSpc>
                        <a:spcAft>
                          <a:spcPts val="0"/>
                        </a:spcAft>
                      </a:pPr>
                      <a:r>
                        <a:rPr lang="en-GB" sz="1600" b="1" dirty="0" smtClean="0">
                          <a:solidFill>
                            <a:schemeClr val="bg1"/>
                          </a:solidFill>
                          <a:latin typeface="Helvetica"/>
                          <a:ea typeface="Calibri"/>
                          <a:cs typeface="Helvetica"/>
                        </a:rPr>
                        <a:t>Module</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GB" sz="1600" b="1" dirty="0" smtClean="0">
                          <a:solidFill>
                            <a:schemeClr val="bg1"/>
                          </a:solidFill>
                          <a:latin typeface="Helvetica"/>
                          <a:ea typeface="Calibri"/>
                          <a:cs typeface="Helvetica"/>
                        </a:rPr>
                        <a:t>Module</a:t>
                      </a:r>
                      <a:r>
                        <a:rPr lang="en-GB" sz="1600" b="1" baseline="0" dirty="0" smtClean="0">
                          <a:solidFill>
                            <a:schemeClr val="bg1"/>
                          </a:solidFill>
                          <a:latin typeface="Helvetica"/>
                          <a:ea typeface="Calibri"/>
                          <a:cs typeface="Helvetica"/>
                        </a:rPr>
                        <a:t> Covers</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GB" sz="1600" b="1" dirty="0">
                          <a:solidFill>
                            <a:schemeClr val="bg1"/>
                          </a:solidFill>
                          <a:latin typeface="Helvetica"/>
                          <a:ea typeface="Calibri"/>
                          <a:cs typeface="Helvetica"/>
                        </a:rPr>
                        <a:t>Learning outcomes</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117819">
                <a:tc>
                  <a:txBody>
                    <a:bodyPr/>
                    <a:lstStyle/>
                    <a:p>
                      <a:pPr>
                        <a:lnSpc>
                          <a:spcPct val="100000"/>
                        </a:lnSpc>
                        <a:spcAft>
                          <a:spcPts val="0"/>
                        </a:spcAft>
                      </a:pPr>
                      <a:r>
                        <a:rPr lang="en-GB" sz="1600" dirty="0" smtClean="0">
                          <a:solidFill>
                            <a:schemeClr val="tx1"/>
                          </a:solidFill>
                          <a:latin typeface="Helvetica"/>
                          <a:ea typeface="Calibri"/>
                          <a:cs typeface="Helvetica"/>
                        </a:rPr>
                        <a:t>18</a:t>
                      </a:r>
                    </a:p>
                    <a:p>
                      <a:pPr>
                        <a:lnSpc>
                          <a:spcPct val="100000"/>
                        </a:lnSpc>
                        <a:spcAft>
                          <a:spcPts val="0"/>
                        </a:spcAft>
                      </a:pPr>
                      <a:r>
                        <a:rPr lang="en-GB" sz="1600" baseline="0" dirty="0" smtClean="0">
                          <a:solidFill>
                            <a:schemeClr val="tx1"/>
                          </a:solidFill>
                          <a:latin typeface="Helvetica"/>
                          <a:ea typeface="Calibri"/>
                          <a:cs typeface="Helvetica"/>
                        </a:rPr>
                        <a:t>Situational Leadership</a:t>
                      </a:r>
                    </a:p>
                    <a:p>
                      <a:pPr>
                        <a:lnSpc>
                          <a:spcPct val="100000"/>
                        </a:lnSpc>
                        <a:spcAft>
                          <a:spcPts val="0"/>
                        </a:spcAft>
                      </a:pPr>
                      <a:endParaRPr lang="en-GB" sz="1600"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5">
                  <a:txBody>
                    <a:bodyPr/>
                    <a:lstStyle/>
                    <a:p>
                      <a:pPr>
                        <a:lnSpc>
                          <a:spcPct val="115000"/>
                        </a:lnSpc>
                        <a:spcAft>
                          <a:spcPts val="0"/>
                        </a:spcAft>
                        <a:buFont typeface="Arial" pitchFamily="34" charset="0"/>
                        <a:buNone/>
                      </a:pPr>
                      <a:r>
                        <a:rPr lang="en-GB" sz="1600" b="1" dirty="0" smtClean="0">
                          <a:solidFill>
                            <a:schemeClr val="tx1"/>
                          </a:solidFill>
                          <a:latin typeface="Helvetica"/>
                          <a:ea typeface="Calibri"/>
                          <a:cs typeface="Helvetica"/>
                        </a:rPr>
                        <a:t>Leadership</a:t>
                      </a:r>
                      <a:endParaRPr lang="en-GB" sz="1600" b="1" baseline="0" dirty="0" smtClean="0">
                        <a:solidFill>
                          <a:schemeClr val="tx1"/>
                        </a:solidFill>
                        <a:latin typeface="Helvetica"/>
                        <a:ea typeface="Calibri"/>
                        <a:cs typeface="Helvetica"/>
                      </a:endParaRPr>
                    </a:p>
                    <a:p>
                      <a:pPr>
                        <a:lnSpc>
                          <a:spcPct val="115000"/>
                        </a:lnSpc>
                        <a:spcAft>
                          <a:spcPts val="0"/>
                        </a:spcAft>
                        <a:buFont typeface="Arial" pitchFamily="34" charset="0"/>
                        <a:buNone/>
                      </a:pPr>
                      <a:r>
                        <a:rPr lang="en-GB" sz="1600" b="1" baseline="0" dirty="0" smtClean="0">
                          <a:solidFill>
                            <a:schemeClr val="tx1"/>
                          </a:solidFill>
                          <a:latin typeface="Helvetica"/>
                          <a:ea typeface="Calibri"/>
                          <a:cs typeface="Helvetica"/>
                        </a:rPr>
                        <a:t>Leadership Traits</a:t>
                      </a:r>
                    </a:p>
                    <a:p>
                      <a:pPr>
                        <a:lnSpc>
                          <a:spcPct val="115000"/>
                        </a:lnSpc>
                        <a:spcAft>
                          <a:spcPts val="0"/>
                        </a:spcAft>
                        <a:buFont typeface="Arial" pitchFamily="34" charset="0"/>
                        <a:buNone/>
                      </a:pPr>
                      <a:r>
                        <a:rPr lang="en-GB" sz="1600" b="1" baseline="0" dirty="0" smtClean="0">
                          <a:solidFill>
                            <a:schemeClr val="tx1"/>
                          </a:solidFill>
                          <a:latin typeface="Helvetica"/>
                          <a:ea typeface="Calibri"/>
                          <a:cs typeface="Helvetica"/>
                        </a:rPr>
                        <a:t>Deadly acts of Leadership</a:t>
                      </a:r>
                    </a:p>
                    <a:p>
                      <a:pPr>
                        <a:lnSpc>
                          <a:spcPct val="115000"/>
                        </a:lnSpc>
                        <a:spcAft>
                          <a:spcPts val="0"/>
                        </a:spcAft>
                        <a:buFont typeface="Arial" pitchFamily="34" charset="0"/>
                        <a:buNone/>
                      </a:pPr>
                      <a:r>
                        <a:rPr lang="en-GB" sz="1600" b="1" baseline="0" dirty="0" smtClean="0">
                          <a:solidFill>
                            <a:schemeClr val="tx1"/>
                          </a:solidFill>
                          <a:latin typeface="Helvetica"/>
                          <a:ea typeface="Calibri"/>
                          <a:cs typeface="Helvetica"/>
                        </a:rPr>
                        <a:t>Communication</a:t>
                      </a:r>
                    </a:p>
                    <a:p>
                      <a:pPr>
                        <a:lnSpc>
                          <a:spcPct val="115000"/>
                        </a:lnSpc>
                        <a:spcAft>
                          <a:spcPts val="0"/>
                        </a:spcAft>
                        <a:buFont typeface="Arial" pitchFamily="34" charset="0"/>
                        <a:buNone/>
                      </a:pPr>
                      <a:r>
                        <a:rPr lang="en-GB" sz="1600" b="1" baseline="0" dirty="0" smtClean="0">
                          <a:solidFill>
                            <a:schemeClr val="tx1"/>
                          </a:solidFill>
                          <a:latin typeface="Helvetica"/>
                          <a:ea typeface="Calibri"/>
                          <a:cs typeface="Helvetica"/>
                        </a:rPr>
                        <a:t>Motivation</a:t>
                      </a:r>
                    </a:p>
                    <a:p>
                      <a:pPr>
                        <a:lnSpc>
                          <a:spcPct val="115000"/>
                        </a:lnSpc>
                        <a:spcAft>
                          <a:spcPts val="0"/>
                        </a:spcAft>
                        <a:buFont typeface="Arial" pitchFamily="34" charset="0"/>
                        <a:buNone/>
                      </a:pPr>
                      <a:r>
                        <a:rPr lang="en-GB" sz="1600" b="1" baseline="0" dirty="0" smtClean="0">
                          <a:solidFill>
                            <a:schemeClr val="tx1"/>
                          </a:solidFill>
                          <a:latin typeface="Helvetica"/>
                          <a:ea typeface="Calibri"/>
                          <a:cs typeface="Helvetica"/>
                        </a:rPr>
                        <a:t>Responsibilities</a:t>
                      </a:r>
                      <a:endParaRPr lang="en-GB" sz="1600" b="1"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nSpc>
                          <a:spcPct val="100000"/>
                        </a:lnSpc>
                        <a:spcAft>
                          <a:spcPts val="0"/>
                        </a:spcAft>
                      </a:pPr>
                      <a:r>
                        <a:rPr lang="en-GB" sz="1600" dirty="0" smtClean="0">
                          <a:solidFill>
                            <a:schemeClr val="tx2"/>
                          </a:solidFill>
                          <a:latin typeface="Helvetica"/>
                          <a:ea typeface="Calibri"/>
                          <a:cs typeface="Helvetica"/>
                        </a:rPr>
                        <a:t>Gain insight</a:t>
                      </a:r>
                      <a:r>
                        <a:rPr lang="en-GB" sz="1600" baseline="0" dirty="0" smtClean="0">
                          <a:solidFill>
                            <a:schemeClr val="tx2"/>
                          </a:solidFill>
                          <a:latin typeface="Helvetica"/>
                          <a:ea typeface="Calibri"/>
                          <a:cs typeface="Helvetica"/>
                        </a:rPr>
                        <a:t> on leadership, what it means to be a leader and how leaders communicate</a:t>
                      </a:r>
                      <a:endParaRPr lang="en-GB" sz="1600" dirty="0" smtClean="0">
                        <a:solidFill>
                          <a:schemeClr val="tx2"/>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360">
                <a:tc>
                  <a:txBody>
                    <a:bodyPr/>
                    <a:lstStyle/>
                    <a:p>
                      <a:pPr>
                        <a:lnSpc>
                          <a:spcPct val="100000"/>
                        </a:lnSpc>
                        <a:spcAft>
                          <a:spcPts val="0"/>
                        </a:spcAft>
                      </a:pPr>
                      <a:r>
                        <a:rPr lang="en-GB" sz="1600" b="1" dirty="0" smtClean="0">
                          <a:solidFill>
                            <a:schemeClr val="bg1"/>
                          </a:solidFill>
                          <a:latin typeface="Helvetica"/>
                          <a:ea typeface="Calibri"/>
                          <a:cs typeface="Helvetica"/>
                        </a:rPr>
                        <a:t>Language</a:t>
                      </a:r>
                      <a:endParaRPr lang="en-GB" sz="1600" b="1"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8C723"/>
                    </a:solidFill>
                  </a:tcPr>
                </a:tc>
                <a:tc vMerge="1">
                  <a:txBody>
                    <a:bodyPr/>
                    <a:lstStyle/>
                    <a:p>
                      <a:endParaRPr lang="en-US"/>
                    </a:p>
                  </a:txBody>
                  <a:tcPr/>
                </a:tc>
                <a:tc vMerge="1">
                  <a:txBody>
                    <a:bodyPr/>
                    <a:lstStyle/>
                    <a:p>
                      <a:endParaRPr lang="en-US"/>
                    </a:p>
                  </a:txBody>
                  <a:tcPr/>
                </a:tc>
              </a:tr>
              <a:tr h="650240">
                <a:tc>
                  <a:txBody>
                    <a:bodyPr/>
                    <a:lstStyle/>
                    <a:p>
                      <a:pPr>
                        <a:lnSpc>
                          <a:spcPct val="100000"/>
                        </a:lnSpc>
                        <a:spcAft>
                          <a:spcPts val="0"/>
                        </a:spcAft>
                      </a:pPr>
                      <a:r>
                        <a:rPr lang="en-GB" sz="1600" dirty="0" smtClean="0">
                          <a:solidFill>
                            <a:schemeClr val="tx1"/>
                          </a:solidFill>
                          <a:latin typeface="Helvetica"/>
                          <a:ea typeface="Calibri"/>
                          <a:cs typeface="Helvetica"/>
                        </a:rPr>
                        <a:t>English</a:t>
                      </a: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340360">
                <a:tc>
                  <a:txBody>
                    <a:bodyPr/>
                    <a:lstStyle/>
                    <a:p>
                      <a:pPr>
                        <a:lnSpc>
                          <a:spcPct val="100000"/>
                        </a:lnSpc>
                        <a:spcAft>
                          <a:spcPts val="0"/>
                        </a:spcAft>
                      </a:pPr>
                      <a:r>
                        <a:rPr lang="en-GB" sz="1600" b="1" dirty="0" smtClean="0">
                          <a:solidFill>
                            <a:srgbClr val="FFFFFF"/>
                          </a:solidFill>
                          <a:latin typeface="Helvetica"/>
                          <a:ea typeface="Calibri"/>
                          <a:cs typeface="Helvetica"/>
                        </a:rPr>
                        <a:t>Version</a:t>
                      </a:r>
                      <a:endParaRPr lang="en-GB" sz="1600" b="1" dirty="0">
                        <a:solidFill>
                          <a:srgbClr val="FFFFFF"/>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8C723"/>
                    </a:solidFill>
                  </a:tcPr>
                </a:tc>
                <a:tc vMerge="1">
                  <a:txBody>
                    <a:bodyPr/>
                    <a:lstStyle/>
                    <a:p>
                      <a:endParaRPr lang="en-US"/>
                    </a:p>
                  </a:txBody>
                  <a:tcPr/>
                </a:tc>
                <a:tc vMerge="1">
                  <a:txBody>
                    <a:bodyPr/>
                    <a:lstStyle/>
                    <a:p>
                      <a:endParaRPr lang="en-US"/>
                    </a:p>
                  </a:txBody>
                  <a:tcPr/>
                </a:tc>
              </a:tr>
              <a:tr h="561816">
                <a:tc>
                  <a:txBody>
                    <a:bodyPr/>
                    <a:lstStyle/>
                    <a:p>
                      <a:pPr algn="ctr">
                        <a:lnSpc>
                          <a:spcPct val="100000"/>
                        </a:lnSpc>
                        <a:spcAft>
                          <a:spcPts val="0"/>
                        </a:spcAft>
                      </a:pPr>
                      <a:r>
                        <a:rPr lang="en-GB" sz="1600" dirty="0" smtClean="0">
                          <a:solidFill>
                            <a:schemeClr val="tx1"/>
                          </a:solidFill>
                          <a:latin typeface="Helvetica"/>
                          <a:ea typeface="Calibri"/>
                          <a:cs typeface="Helvetica"/>
                        </a:rPr>
                        <a:t>5.0</a:t>
                      </a:r>
                      <a:endParaRPr lang="en-GB" sz="1600"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 xmlns:p14="http://schemas.microsoft.com/office/powerpoint/2010/main" val="2108234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a:t>
            </a:r>
            <a:endParaRPr lang="en-US" dirty="0"/>
          </a:p>
        </p:txBody>
      </p:sp>
      <p:graphicFrame>
        <p:nvGraphicFramePr>
          <p:cNvPr id="3" name="Group 3"/>
          <p:cNvGraphicFramePr>
            <a:graphicFrameLocks noGrp="1"/>
          </p:cNvGraphicFramePr>
          <p:nvPr>
            <p:extLst>
              <p:ext uri="{D42A27DB-BD31-4B8C-83A1-F6EECF244321}">
                <p14:modId xmlns="" xmlns:p14="http://schemas.microsoft.com/office/powerpoint/2010/main" val="2176016360"/>
              </p:ext>
            </p:extLst>
          </p:nvPr>
        </p:nvGraphicFramePr>
        <p:xfrm>
          <a:off x="251521" y="1124744"/>
          <a:ext cx="8712966" cy="4968552"/>
        </p:xfrm>
        <a:graphic>
          <a:graphicData uri="http://schemas.openxmlformats.org/drawingml/2006/table">
            <a:tbl>
              <a:tblPr>
                <a:tableStyleId>{8EC20E35-A176-4012-BC5E-935CFFF8708E}</a:tableStyleId>
              </a:tblPr>
              <a:tblGrid>
                <a:gridCol w="2904322"/>
                <a:gridCol w="2904322"/>
                <a:gridCol w="2904322"/>
              </a:tblGrid>
              <a:tr h="894990">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800" b="1" u="none" strike="noStrike" cap="none" normalizeH="0" baseline="0" dirty="0" smtClean="0">
                          <a:ln>
                            <a:noFill/>
                          </a:ln>
                          <a:effectLst/>
                        </a:rPr>
                        <a:t>Manager</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1" u="none" strike="noStrike" cap="none" normalizeH="0" baseline="0" dirty="0" smtClean="0">
                          <a:ln>
                            <a:noFill/>
                          </a:ln>
                          <a:effectLst/>
                        </a:rPr>
                        <a:t>Analytical, structured, controlled, </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1" u="none" strike="noStrike" cap="none" normalizeH="0" baseline="0" dirty="0" smtClean="0">
                          <a:ln>
                            <a:noFill/>
                          </a:ln>
                          <a:effectLst/>
                        </a:rPr>
                        <a:t>deliberate, orderly</a:t>
                      </a:r>
                      <a:endParaRPr kumimoji="0" lang="en-US" sz="1800" b="1" i="0" u="none" strike="noStrike" cap="none" normalizeH="0" baseline="0" dirty="0" smtClean="0">
                        <a:ln>
                          <a:noFill/>
                        </a:ln>
                        <a:solidFill>
                          <a:schemeClr val="bg1"/>
                        </a:solidFill>
                        <a:effectLst/>
                        <a:latin typeface="Arial" charset="0"/>
                      </a:endParaRPr>
                    </a:p>
                  </a:txBody>
                  <a:tcPr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Which makes the best PM?</a:t>
                      </a:r>
                    </a:p>
                  </a:txBody>
                  <a:tcPr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800" b="1" u="none" strike="noStrike" cap="none" normalizeH="0" baseline="0" dirty="0" smtClean="0">
                          <a:ln>
                            <a:noFill/>
                          </a:ln>
                          <a:effectLst/>
                        </a:rPr>
                        <a:t>Leader</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1" u="none" strike="noStrike" cap="none" normalizeH="0" baseline="0" dirty="0" smtClean="0">
                          <a:ln>
                            <a:noFill/>
                          </a:ln>
                          <a:effectLst/>
                        </a:rPr>
                        <a:t>Experimental, visionary, flexible,</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1" u="none" strike="noStrike" cap="none" normalizeH="0" baseline="0" dirty="0" smtClean="0">
                          <a:ln>
                            <a:noFill/>
                          </a:ln>
                          <a:effectLst/>
                        </a:rPr>
                        <a:t>undeterred, creative</a:t>
                      </a:r>
                      <a:endParaRPr kumimoji="0" lang="en-US" sz="1800" b="1" i="0" u="none" strike="noStrike" cap="none" normalizeH="0" baseline="0" dirty="0" smtClean="0">
                        <a:ln>
                          <a:noFill/>
                        </a:ln>
                        <a:solidFill>
                          <a:schemeClr val="bg1"/>
                        </a:solidFill>
                        <a:effectLst/>
                        <a:latin typeface="Arial" charset="0"/>
                      </a:endParaRPr>
                    </a:p>
                  </a:txBody>
                  <a:tcPr anchor="ctr" anchorCtr="1" horzOverflow="overflow"/>
                </a:tc>
              </a:tr>
              <a:tr h="4073562">
                <a:tc>
                  <a:txBody>
                    <a:bodyPr/>
                    <a:lstStyle/>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Uses the power and logic of the rational mind</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Considers the dangers</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Concentrates on short-term results</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Follows visions</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Pursues the tangible</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Performs duties</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Controls</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Depends on authority</a:t>
                      </a: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Uses the power of intuition and logic of the heart</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Senses opportunity</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Focuses on long-term results</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Creates visions</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Searches for potential</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Seeks the intangible</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Pursues dreams</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Inspires</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Depends on influence</a:t>
                      </a:r>
                    </a:p>
                  </a:txBody>
                  <a:tcPr horzOverflow="overflow"/>
                </a:tc>
              </a:tr>
            </a:tbl>
          </a:graphicData>
        </a:graphic>
      </p:graphicFrame>
      <p:pic>
        <p:nvPicPr>
          <p:cNvPr id="22531" name="Picture 3" descr="C:\Users\Joel\AppData\Local\Microsoft\Windows\Temporary Internet Files\Content.IE5\RA53UIOO\MP900422224[1].jpg"/>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 xmlns:a14="http://schemas.microsoft.com/office/drawing/2010/main" val="0"/>
              </a:ext>
            </a:extLst>
          </a:blip>
          <a:srcRect/>
          <a:stretch>
            <a:fillRect/>
          </a:stretch>
        </p:blipFill>
        <p:spPr bwMode="auto">
          <a:xfrm>
            <a:off x="3347864" y="2204864"/>
            <a:ext cx="2376264" cy="356265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4BE819A1-3DD8-4179-BFD0-BF7D359F8DBD}" type="slidenum">
              <a:rPr lang="en-US" smtClean="0"/>
              <a:pPr/>
              <a:t>11</a:t>
            </a:fld>
            <a:endParaRPr lang="en-US" dirty="0"/>
          </a:p>
        </p:txBody>
      </p:sp>
    </p:spTree>
    <p:extLst>
      <p:ext uri="{BB962C8B-B14F-4D97-AF65-F5344CB8AC3E}">
        <p14:creationId xmlns="" xmlns:p14="http://schemas.microsoft.com/office/powerpoint/2010/main" val="1079864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p:txBody>
          <a:bodyPr/>
          <a:lstStyle/>
          <a:p>
            <a:r>
              <a:rPr lang="en-GB" dirty="0" smtClean="0"/>
              <a:t>Perspectives</a:t>
            </a:r>
            <a:endParaRPr lang="en-GB" sz="2400" dirty="0"/>
          </a:p>
        </p:txBody>
      </p:sp>
      <p:grpSp>
        <p:nvGrpSpPr>
          <p:cNvPr id="2" name="Group 3"/>
          <p:cNvGrpSpPr>
            <a:grpSpLocks/>
          </p:cNvGrpSpPr>
          <p:nvPr/>
        </p:nvGrpSpPr>
        <p:grpSpPr bwMode="auto">
          <a:xfrm>
            <a:off x="1043609" y="1643052"/>
            <a:ext cx="6932348" cy="4337051"/>
            <a:chOff x="1180" y="1080"/>
            <a:chExt cx="4310" cy="2732"/>
          </a:xfrm>
        </p:grpSpPr>
        <p:grpSp>
          <p:nvGrpSpPr>
            <p:cNvPr id="3" name="Group 4"/>
            <p:cNvGrpSpPr>
              <a:grpSpLocks/>
            </p:cNvGrpSpPr>
            <p:nvPr/>
          </p:nvGrpSpPr>
          <p:grpSpPr bwMode="auto">
            <a:xfrm>
              <a:off x="1524" y="1080"/>
              <a:ext cx="1571" cy="557"/>
              <a:chOff x="1180" y="912"/>
              <a:chExt cx="1571" cy="557"/>
            </a:xfrm>
          </p:grpSpPr>
          <p:sp>
            <p:nvSpPr>
              <p:cNvPr id="897029" name="Rectangle 5"/>
              <p:cNvSpPr>
                <a:spLocks noChangeArrowheads="1"/>
              </p:cNvSpPr>
              <p:nvPr/>
            </p:nvSpPr>
            <p:spPr bwMode="auto">
              <a:xfrm>
                <a:off x="1180" y="975"/>
                <a:ext cx="1378" cy="494"/>
              </a:xfrm>
              <a:prstGeom prst="rect">
                <a:avLst/>
              </a:prstGeom>
              <a:noFill/>
              <a:ln w="9525">
                <a:noFill/>
                <a:miter lim="800000"/>
                <a:headEnd/>
                <a:tailEnd/>
              </a:ln>
            </p:spPr>
            <p:txBody>
              <a:bodyPr/>
              <a:lstStyle/>
              <a:p>
                <a:endParaRPr lang="en-GB" sz="1600" dirty="0">
                  <a:latin typeface="Arial Rounded MT Bold" pitchFamily="34" charset="0"/>
                </a:endParaRPr>
              </a:p>
            </p:txBody>
          </p:sp>
          <p:sp>
            <p:nvSpPr>
              <p:cNvPr id="897030" name="Rectangle 6"/>
              <p:cNvSpPr>
                <a:spLocks noChangeArrowheads="1"/>
              </p:cNvSpPr>
              <p:nvPr/>
            </p:nvSpPr>
            <p:spPr bwMode="auto">
              <a:xfrm>
                <a:off x="1226" y="912"/>
                <a:ext cx="1214" cy="174"/>
              </a:xfrm>
              <a:prstGeom prst="rect">
                <a:avLst/>
              </a:prstGeom>
              <a:noFill/>
              <a:ln w="9525">
                <a:noFill/>
                <a:miter lim="800000"/>
                <a:headEnd/>
                <a:tailEnd/>
              </a:ln>
            </p:spPr>
            <p:txBody>
              <a:bodyPr wrap="none" lIns="0" tIns="0" rIns="0" bIns="0">
                <a:spAutoFit/>
              </a:bodyPr>
              <a:lstStyle/>
              <a:p>
                <a:pPr algn="l"/>
                <a:r>
                  <a:rPr lang="en-GB" dirty="0">
                    <a:solidFill>
                      <a:srgbClr val="CC0000"/>
                    </a:solidFill>
                    <a:latin typeface="Arial Rounded MT Bold" pitchFamily="34" charset="0"/>
                  </a:rPr>
                  <a:t>Looking </a:t>
                </a:r>
                <a:r>
                  <a:rPr lang="en-GB" dirty="0" smtClean="0">
                    <a:solidFill>
                      <a:srgbClr val="CC0000"/>
                    </a:solidFill>
                    <a:latin typeface="Arial Rounded MT Bold" pitchFamily="34" charset="0"/>
                  </a:rPr>
                  <a:t>Upwards</a:t>
                </a:r>
                <a:endParaRPr lang="en-GB" sz="2800" dirty="0">
                  <a:latin typeface="Arial Rounded MT Bold" pitchFamily="34" charset="0"/>
                </a:endParaRPr>
              </a:p>
            </p:txBody>
          </p:sp>
          <p:sp>
            <p:nvSpPr>
              <p:cNvPr id="897031" name="Rectangle 7"/>
              <p:cNvSpPr>
                <a:spLocks noChangeArrowheads="1"/>
              </p:cNvSpPr>
              <p:nvPr/>
            </p:nvSpPr>
            <p:spPr bwMode="auto">
              <a:xfrm>
                <a:off x="1226" y="1123"/>
                <a:ext cx="1525"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Managing the internal sponsor to</a:t>
                </a:r>
                <a:endParaRPr lang="en-GB" sz="2800" dirty="0">
                  <a:latin typeface="Arial Rounded MT Bold" pitchFamily="34" charset="0"/>
                </a:endParaRPr>
              </a:p>
            </p:txBody>
          </p:sp>
          <p:sp>
            <p:nvSpPr>
              <p:cNvPr id="897032" name="Rectangle 8"/>
              <p:cNvSpPr>
                <a:spLocks noChangeArrowheads="1"/>
              </p:cNvSpPr>
              <p:nvPr/>
            </p:nvSpPr>
            <p:spPr bwMode="auto">
              <a:xfrm>
                <a:off x="1226" y="1231"/>
                <a:ext cx="1038"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achieve </a:t>
                </a:r>
                <a:r>
                  <a:rPr lang="en-GB" sz="1200" dirty="0" smtClean="0">
                    <a:solidFill>
                      <a:srgbClr val="000000"/>
                    </a:solidFill>
                    <a:latin typeface="Arial Rounded MT Bold" pitchFamily="34" charset="0"/>
                  </a:rPr>
                  <a:t>organizational</a:t>
                </a:r>
                <a:endParaRPr lang="en-GB" sz="2800" dirty="0">
                  <a:latin typeface="Arial Rounded MT Bold" pitchFamily="34" charset="0"/>
                </a:endParaRPr>
              </a:p>
            </p:txBody>
          </p:sp>
          <p:sp>
            <p:nvSpPr>
              <p:cNvPr id="897033" name="Rectangle 9"/>
              <p:cNvSpPr>
                <a:spLocks noChangeArrowheads="1"/>
              </p:cNvSpPr>
              <p:nvPr/>
            </p:nvSpPr>
            <p:spPr bwMode="auto">
              <a:xfrm>
                <a:off x="1226" y="1339"/>
                <a:ext cx="577"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commitment</a:t>
                </a:r>
                <a:endParaRPr lang="en-GB" sz="2800" dirty="0">
                  <a:latin typeface="Arial Rounded MT Bold" pitchFamily="34" charset="0"/>
                </a:endParaRPr>
              </a:p>
            </p:txBody>
          </p:sp>
        </p:grpSp>
        <p:sp>
          <p:nvSpPr>
            <p:cNvPr id="897034" name="Rectangle 10"/>
            <p:cNvSpPr>
              <a:spLocks noChangeArrowheads="1"/>
            </p:cNvSpPr>
            <p:nvPr/>
          </p:nvSpPr>
          <p:spPr bwMode="auto">
            <a:xfrm>
              <a:off x="1180" y="2011"/>
              <a:ext cx="1150" cy="386"/>
            </a:xfrm>
            <a:prstGeom prst="rect">
              <a:avLst/>
            </a:prstGeom>
            <a:noFill/>
            <a:ln w="9525">
              <a:noFill/>
              <a:miter lim="800000"/>
              <a:headEnd/>
              <a:tailEnd/>
            </a:ln>
          </p:spPr>
          <p:txBody>
            <a:bodyPr/>
            <a:lstStyle/>
            <a:p>
              <a:endParaRPr lang="en-GB" sz="1600" dirty="0">
                <a:latin typeface="Arial Rounded MT Bold" pitchFamily="34" charset="0"/>
              </a:endParaRPr>
            </a:p>
          </p:txBody>
        </p:sp>
        <p:sp>
          <p:nvSpPr>
            <p:cNvPr id="897035" name="Rectangle 11"/>
            <p:cNvSpPr>
              <a:spLocks noChangeArrowheads="1"/>
            </p:cNvSpPr>
            <p:nvPr/>
          </p:nvSpPr>
          <p:spPr bwMode="auto">
            <a:xfrm>
              <a:off x="1226" y="1935"/>
              <a:ext cx="1370" cy="174"/>
            </a:xfrm>
            <a:prstGeom prst="rect">
              <a:avLst/>
            </a:prstGeom>
            <a:noFill/>
            <a:ln w="9525">
              <a:noFill/>
              <a:miter lim="800000"/>
              <a:headEnd/>
              <a:tailEnd/>
            </a:ln>
          </p:spPr>
          <p:txBody>
            <a:bodyPr wrap="none" lIns="0" tIns="0" rIns="0" bIns="0">
              <a:spAutoFit/>
            </a:bodyPr>
            <a:lstStyle/>
            <a:p>
              <a:pPr algn="l"/>
              <a:r>
                <a:rPr lang="en-GB" dirty="0">
                  <a:solidFill>
                    <a:srgbClr val="CC0000"/>
                  </a:solidFill>
                  <a:latin typeface="Arial Rounded MT Bold" pitchFamily="34" charset="0"/>
                </a:rPr>
                <a:t>Looking </a:t>
              </a:r>
              <a:r>
                <a:rPr lang="en-GB" dirty="0" smtClean="0">
                  <a:solidFill>
                    <a:srgbClr val="CC0000"/>
                  </a:solidFill>
                  <a:latin typeface="Arial Rounded MT Bold" pitchFamily="34" charset="0"/>
                </a:rPr>
                <a:t>Backwards</a:t>
              </a:r>
              <a:endParaRPr lang="en-GB" sz="2800" dirty="0">
                <a:latin typeface="Arial Rounded MT Bold" pitchFamily="34" charset="0"/>
              </a:endParaRPr>
            </a:p>
          </p:txBody>
        </p:sp>
        <p:sp>
          <p:nvSpPr>
            <p:cNvPr id="897036" name="Rectangle 12"/>
            <p:cNvSpPr>
              <a:spLocks noChangeArrowheads="1"/>
            </p:cNvSpPr>
            <p:nvPr/>
          </p:nvSpPr>
          <p:spPr bwMode="auto">
            <a:xfrm>
              <a:off x="1226" y="2158"/>
              <a:ext cx="963"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Monitoring progress,</a:t>
              </a:r>
              <a:endParaRPr lang="en-GB" sz="2800" dirty="0">
                <a:latin typeface="Arial Rounded MT Bold" pitchFamily="34" charset="0"/>
              </a:endParaRPr>
            </a:p>
          </p:txBody>
        </p:sp>
        <p:sp>
          <p:nvSpPr>
            <p:cNvPr id="897037" name="Rectangle 13"/>
            <p:cNvSpPr>
              <a:spLocks noChangeArrowheads="1"/>
            </p:cNvSpPr>
            <p:nvPr/>
          </p:nvSpPr>
          <p:spPr bwMode="auto">
            <a:xfrm>
              <a:off x="1226" y="2266"/>
              <a:ext cx="1081"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learning from mistakes.</a:t>
              </a:r>
              <a:endParaRPr lang="en-GB" sz="2800" dirty="0">
                <a:latin typeface="Arial Rounded MT Bold" pitchFamily="34" charset="0"/>
              </a:endParaRPr>
            </a:p>
          </p:txBody>
        </p:sp>
        <p:sp>
          <p:nvSpPr>
            <p:cNvPr id="897038" name="Rectangle 14"/>
            <p:cNvSpPr>
              <a:spLocks noChangeArrowheads="1"/>
            </p:cNvSpPr>
            <p:nvPr/>
          </p:nvSpPr>
          <p:spPr bwMode="auto">
            <a:xfrm>
              <a:off x="1180" y="2849"/>
              <a:ext cx="1536" cy="602"/>
            </a:xfrm>
            <a:prstGeom prst="rect">
              <a:avLst/>
            </a:prstGeom>
            <a:noFill/>
            <a:ln w="9525">
              <a:noFill/>
              <a:miter lim="800000"/>
              <a:headEnd/>
              <a:tailEnd/>
            </a:ln>
          </p:spPr>
          <p:txBody>
            <a:bodyPr/>
            <a:lstStyle/>
            <a:p>
              <a:endParaRPr lang="en-GB" sz="1600" dirty="0">
                <a:latin typeface="Arial Rounded MT Bold" pitchFamily="34" charset="0"/>
              </a:endParaRPr>
            </a:p>
          </p:txBody>
        </p:sp>
        <p:sp>
          <p:nvSpPr>
            <p:cNvPr id="897039" name="Rectangle 15"/>
            <p:cNvSpPr>
              <a:spLocks noChangeArrowheads="1"/>
            </p:cNvSpPr>
            <p:nvPr/>
          </p:nvSpPr>
          <p:spPr bwMode="auto">
            <a:xfrm>
              <a:off x="1226" y="2790"/>
              <a:ext cx="1149" cy="174"/>
            </a:xfrm>
            <a:prstGeom prst="rect">
              <a:avLst/>
            </a:prstGeom>
            <a:noFill/>
            <a:ln w="9525">
              <a:noFill/>
              <a:miter lim="800000"/>
              <a:headEnd/>
              <a:tailEnd/>
            </a:ln>
          </p:spPr>
          <p:txBody>
            <a:bodyPr wrap="none" lIns="0" tIns="0" rIns="0" bIns="0">
              <a:spAutoFit/>
            </a:bodyPr>
            <a:lstStyle/>
            <a:p>
              <a:pPr algn="l"/>
              <a:r>
                <a:rPr lang="en-GB" b="1" dirty="0">
                  <a:solidFill>
                    <a:srgbClr val="C00000"/>
                  </a:solidFill>
                  <a:latin typeface="Arial Rounded MT Bold" pitchFamily="34" charset="0"/>
                </a:rPr>
                <a:t>Looking </a:t>
              </a:r>
              <a:r>
                <a:rPr lang="en-GB" b="1" dirty="0" smtClean="0">
                  <a:solidFill>
                    <a:srgbClr val="C00000"/>
                  </a:solidFill>
                  <a:latin typeface="Arial Rounded MT Bold" pitchFamily="34" charset="0"/>
                </a:rPr>
                <a:t>Inwards</a:t>
              </a:r>
              <a:endParaRPr lang="en-GB" sz="2800" b="1" dirty="0">
                <a:solidFill>
                  <a:srgbClr val="C00000"/>
                </a:solidFill>
                <a:latin typeface="Arial Rounded MT Bold" pitchFamily="34" charset="0"/>
              </a:endParaRPr>
            </a:p>
          </p:txBody>
        </p:sp>
        <p:sp>
          <p:nvSpPr>
            <p:cNvPr id="897040" name="Rectangle 16"/>
            <p:cNvSpPr>
              <a:spLocks noChangeArrowheads="1"/>
            </p:cNvSpPr>
            <p:nvPr/>
          </p:nvSpPr>
          <p:spPr bwMode="auto">
            <a:xfrm>
              <a:off x="1226" y="2996"/>
              <a:ext cx="1698"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Managing yourself by reviewing your</a:t>
              </a:r>
              <a:endParaRPr lang="en-GB" sz="2800" dirty="0">
                <a:latin typeface="Arial Rounded MT Bold" pitchFamily="34" charset="0"/>
              </a:endParaRPr>
            </a:p>
          </p:txBody>
        </p:sp>
        <p:sp>
          <p:nvSpPr>
            <p:cNvPr id="897041" name="Rectangle 17"/>
            <p:cNvSpPr>
              <a:spLocks noChangeArrowheads="1"/>
            </p:cNvSpPr>
            <p:nvPr/>
          </p:nvSpPr>
          <p:spPr bwMode="auto">
            <a:xfrm>
              <a:off x="1226" y="3104"/>
              <a:ext cx="1294"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performance to ensure your</a:t>
              </a:r>
              <a:endParaRPr lang="en-GB" sz="2800" dirty="0">
                <a:latin typeface="Arial Rounded MT Bold" pitchFamily="34" charset="0"/>
              </a:endParaRPr>
            </a:p>
          </p:txBody>
        </p:sp>
        <p:sp>
          <p:nvSpPr>
            <p:cNvPr id="897042" name="Rectangle 18"/>
            <p:cNvSpPr>
              <a:spLocks noChangeArrowheads="1"/>
            </p:cNvSpPr>
            <p:nvPr/>
          </p:nvSpPr>
          <p:spPr bwMode="auto">
            <a:xfrm>
              <a:off x="1226" y="3212"/>
              <a:ext cx="1649"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leadership is a positive contribution</a:t>
              </a:r>
              <a:endParaRPr lang="en-GB" sz="2800" dirty="0">
                <a:latin typeface="Arial Rounded MT Bold" pitchFamily="34" charset="0"/>
              </a:endParaRPr>
            </a:p>
          </p:txBody>
        </p:sp>
        <p:sp>
          <p:nvSpPr>
            <p:cNvPr id="897043" name="Rectangle 19"/>
            <p:cNvSpPr>
              <a:spLocks noChangeArrowheads="1"/>
            </p:cNvSpPr>
            <p:nvPr/>
          </p:nvSpPr>
          <p:spPr bwMode="auto">
            <a:xfrm>
              <a:off x="1226" y="3320"/>
              <a:ext cx="617"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to the project</a:t>
              </a:r>
              <a:endParaRPr lang="en-GB" sz="2800" dirty="0">
                <a:latin typeface="Arial Rounded MT Bold" pitchFamily="34" charset="0"/>
              </a:endParaRPr>
            </a:p>
          </p:txBody>
        </p:sp>
        <p:sp>
          <p:nvSpPr>
            <p:cNvPr id="897044" name="Rectangle 20"/>
            <p:cNvSpPr>
              <a:spLocks noChangeArrowheads="1"/>
            </p:cNvSpPr>
            <p:nvPr/>
          </p:nvSpPr>
          <p:spPr bwMode="auto">
            <a:xfrm>
              <a:off x="2581" y="3426"/>
              <a:ext cx="1506" cy="386"/>
            </a:xfrm>
            <a:prstGeom prst="rect">
              <a:avLst/>
            </a:prstGeom>
            <a:noFill/>
            <a:ln w="9525">
              <a:noFill/>
              <a:miter lim="800000"/>
              <a:headEnd/>
              <a:tailEnd/>
            </a:ln>
          </p:spPr>
          <p:txBody>
            <a:bodyPr/>
            <a:lstStyle/>
            <a:p>
              <a:endParaRPr lang="en-GB" sz="1600" dirty="0">
                <a:latin typeface="Arial Rounded MT Bold" pitchFamily="34" charset="0"/>
              </a:endParaRPr>
            </a:p>
          </p:txBody>
        </p:sp>
        <p:grpSp>
          <p:nvGrpSpPr>
            <p:cNvPr id="4" name="Group 21"/>
            <p:cNvGrpSpPr>
              <a:grpSpLocks/>
            </p:cNvGrpSpPr>
            <p:nvPr/>
          </p:nvGrpSpPr>
          <p:grpSpPr bwMode="auto">
            <a:xfrm>
              <a:off x="2539" y="3330"/>
              <a:ext cx="1414" cy="435"/>
              <a:chOff x="2627" y="3362"/>
              <a:chExt cx="1414" cy="435"/>
            </a:xfrm>
          </p:grpSpPr>
          <p:sp>
            <p:nvSpPr>
              <p:cNvPr id="897046" name="Rectangle 22"/>
              <p:cNvSpPr>
                <a:spLocks noChangeArrowheads="1"/>
              </p:cNvSpPr>
              <p:nvPr/>
            </p:nvSpPr>
            <p:spPr bwMode="auto">
              <a:xfrm>
                <a:off x="2627" y="3362"/>
                <a:ext cx="1414" cy="174"/>
              </a:xfrm>
              <a:prstGeom prst="rect">
                <a:avLst/>
              </a:prstGeom>
              <a:noFill/>
              <a:ln w="9525">
                <a:noFill/>
                <a:miter lim="800000"/>
                <a:headEnd/>
                <a:tailEnd/>
              </a:ln>
            </p:spPr>
            <p:txBody>
              <a:bodyPr wrap="none" lIns="0" tIns="0" rIns="0" bIns="0">
                <a:spAutoFit/>
              </a:bodyPr>
              <a:lstStyle/>
              <a:p>
                <a:pPr algn="l"/>
                <a:r>
                  <a:rPr lang="en-GB" dirty="0">
                    <a:solidFill>
                      <a:srgbClr val="CC0000"/>
                    </a:solidFill>
                    <a:latin typeface="Arial Rounded MT Bold" pitchFamily="34" charset="0"/>
                  </a:rPr>
                  <a:t>Looking </a:t>
                </a:r>
                <a:r>
                  <a:rPr lang="en-GB" dirty="0" smtClean="0">
                    <a:solidFill>
                      <a:srgbClr val="CC0000"/>
                    </a:solidFill>
                    <a:latin typeface="Arial Rounded MT Bold" pitchFamily="34" charset="0"/>
                  </a:rPr>
                  <a:t>Downwards</a:t>
                </a:r>
                <a:endParaRPr lang="en-GB" sz="2800" dirty="0">
                  <a:latin typeface="Arial Rounded MT Bold" pitchFamily="34" charset="0"/>
                </a:endParaRPr>
              </a:p>
            </p:txBody>
          </p:sp>
          <p:sp>
            <p:nvSpPr>
              <p:cNvPr id="897047" name="Rectangle 23"/>
              <p:cNvSpPr>
                <a:spLocks noChangeArrowheads="1"/>
              </p:cNvSpPr>
              <p:nvPr/>
            </p:nvSpPr>
            <p:spPr bwMode="auto">
              <a:xfrm>
                <a:off x="2627" y="3573"/>
                <a:ext cx="1385"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Managing the team in order to</a:t>
                </a:r>
                <a:endParaRPr lang="en-GB" sz="2800" dirty="0">
                  <a:latin typeface="Arial Rounded MT Bold" pitchFamily="34" charset="0"/>
                </a:endParaRPr>
              </a:p>
            </p:txBody>
          </p:sp>
          <p:sp>
            <p:nvSpPr>
              <p:cNvPr id="897048" name="Rectangle 24"/>
              <p:cNvSpPr>
                <a:spLocks noChangeArrowheads="1"/>
              </p:cNvSpPr>
              <p:nvPr/>
            </p:nvSpPr>
            <p:spPr bwMode="auto">
              <a:xfrm>
                <a:off x="2627" y="3681"/>
                <a:ext cx="1302"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maximise their performance</a:t>
                </a:r>
                <a:endParaRPr lang="en-GB" sz="2800" dirty="0">
                  <a:latin typeface="Arial Rounded MT Bold" pitchFamily="34" charset="0"/>
                </a:endParaRPr>
              </a:p>
            </p:txBody>
          </p:sp>
        </p:grpSp>
        <p:sp>
          <p:nvSpPr>
            <p:cNvPr id="897049" name="Rectangle 25"/>
            <p:cNvSpPr>
              <a:spLocks noChangeArrowheads="1"/>
            </p:cNvSpPr>
            <p:nvPr/>
          </p:nvSpPr>
          <p:spPr bwMode="auto">
            <a:xfrm>
              <a:off x="4085" y="1949"/>
              <a:ext cx="1150" cy="602"/>
            </a:xfrm>
            <a:prstGeom prst="rect">
              <a:avLst/>
            </a:prstGeom>
            <a:noFill/>
            <a:ln w="9525">
              <a:noFill/>
              <a:miter lim="800000"/>
              <a:headEnd/>
              <a:tailEnd/>
            </a:ln>
          </p:spPr>
          <p:txBody>
            <a:bodyPr/>
            <a:lstStyle/>
            <a:p>
              <a:endParaRPr lang="en-GB" sz="1600" dirty="0">
                <a:latin typeface="Arial Rounded MT Bold" pitchFamily="34" charset="0"/>
              </a:endParaRPr>
            </a:p>
          </p:txBody>
        </p:sp>
        <p:sp>
          <p:nvSpPr>
            <p:cNvPr id="897050" name="Rectangle 26"/>
            <p:cNvSpPr>
              <a:spLocks noChangeArrowheads="1"/>
            </p:cNvSpPr>
            <p:nvPr/>
          </p:nvSpPr>
          <p:spPr bwMode="auto">
            <a:xfrm>
              <a:off x="4131" y="1890"/>
              <a:ext cx="1248" cy="174"/>
            </a:xfrm>
            <a:prstGeom prst="rect">
              <a:avLst/>
            </a:prstGeom>
            <a:noFill/>
            <a:ln w="9525">
              <a:noFill/>
              <a:miter lim="800000"/>
              <a:headEnd/>
              <a:tailEnd/>
            </a:ln>
          </p:spPr>
          <p:txBody>
            <a:bodyPr wrap="none" lIns="0" tIns="0" rIns="0" bIns="0">
              <a:spAutoFit/>
            </a:bodyPr>
            <a:lstStyle/>
            <a:p>
              <a:pPr algn="l"/>
              <a:r>
                <a:rPr lang="en-GB" dirty="0">
                  <a:solidFill>
                    <a:srgbClr val="CC0000"/>
                  </a:solidFill>
                  <a:latin typeface="Arial Rounded MT Bold" pitchFamily="34" charset="0"/>
                </a:rPr>
                <a:t>Looking </a:t>
              </a:r>
              <a:r>
                <a:rPr lang="en-GB" dirty="0" smtClean="0">
                  <a:solidFill>
                    <a:srgbClr val="CC0000"/>
                  </a:solidFill>
                  <a:latin typeface="Arial Rounded MT Bold" pitchFamily="34" charset="0"/>
                </a:rPr>
                <a:t>Forwards</a:t>
              </a:r>
              <a:endParaRPr lang="en-GB" sz="2800" dirty="0">
                <a:latin typeface="Arial Rounded MT Bold" pitchFamily="34" charset="0"/>
              </a:endParaRPr>
            </a:p>
          </p:txBody>
        </p:sp>
        <p:sp>
          <p:nvSpPr>
            <p:cNvPr id="897051" name="Rectangle 27"/>
            <p:cNvSpPr>
              <a:spLocks noChangeArrowheads="1"/>
            </p:cNvSpPr>
            <p:nvPr/>
          </p:nvSpPr>
          <p:spPr bwMode="auto">
            <a:xfrm>
              <a:off x="4131" y="2097"/>
              <a:ext cx="1038"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Planning to ensure the</a:t>
              </a:r>
              <a:endParaRPr lang="en-GB" sz="2800" dirty="0">
                <a:latin typeface="Arial Rounded MT Bold" pitchFamily="34" charset="0"/>
              </a:endParaRPr>
            </a:p>
          </p:txBody>
        </p:sp>
        <p:sp>
          <p:nvSpPr>
            <p:cNvPr id="897052" name="Rectangle 28"/>
            <p:cNvSpPr>
              <a:spLocks noChangeArrowheads="1"/>
            </p:cNvSpPr>
            <p:nvPr/>
          </p:nvSpPr>
          <p:spPr bwMode="auto">
            <a:xfrm>
              <a:off x="4131" y="2205"/>
              <a:ext cx="1202"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team sets realistic targets</a:t>
              </a:r>
              <a:endParaRPr lang="en-GB" sz="2800" dirty="0">
                <a:latin typeface="Arial Rounded MT Bold" pitchFamily="34" charset="0"/>
              </a:endParaRPr>
            </a:p>
          </p:txBody>
        </p:sp>
        <p:sp>
          <p:nvSpPr>
            <p:cNvPr id="897053" name="Rectangle 29"/>
            <p:cNvSpPr>
              <a:spLocks noChangeArrowheads="1"/>
            </p:cNvSpPr>
            <p:nvPr/>
          </p:nvSpPr>
          <p:spPr bwMode="auto">
            <a:xfrm>
              <a:off x="4131" y="2313"/>
              <a:ext cx="1207"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and obtains the resources</a:t>
              </a:r>
              <a:endParaRPr lang="en-GB" sz="2800" dirty="0">
                <a:latin typeface="Arial Rounded MT Bold" pitchFamily="34" charset="0"/>
              </a:endParaRPr>
            </a:p>
          </p:txBody>
        </p:sp>
        <p:sp>
          <p:nvSpPr>
            <p:cNvPr id="897054" name="Rectangle 30"/>
            <p:cNvSpPr>
              <a:spLocks noChangeArrowheads="1"/>
            </p:cNvSpPr>
            <p:nvPr/>
          </p:nvSpPr>
          <p:spPr bwMode="auto">
            <a:xfrm>
              <a:off x="4131" y="2421"/>
              <a:ext cx="605"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to meet them</a:t>
              </a:r>
              <a:endParaRPr lang="en-GB" sz="2800" dirty="0">
                <a:latin typeface="Arial Rounded MT Bold" pitchFamily="34" charset="0"/>
              </a:endParaRPr>
            </a:p>
          </p:txBody>
        </p:sp>
        <p:grpSp>
          <p:nvGrpSpPr>
            <p:cNvPr id="5" name="Group 31"/>
            <p:cNvGrpSpPr>
              <a:grpSpLocks/>
            </p:cNvGrpSpPr>
            <p:nvPr/>
          </p:nvGrpSpPr>
          <p:grpSpPr bwMode="auto">
            <a:xfrm>
              <a:off x="3853" y="1080"/>
              <a:ext cx="1637" cy="650"/>
              <a:chOff x="4085" y="896"/>
              <a:chExt cx="1637" cy="650"/>
            </a:xfrm>
          </p:grpSpPr>
          <p:sp>
            <p:nvSpPr>
              <p:cNvPr id="897056" name="Rectangle 32"/>
              <p:cNvSpPr>
                <a:spLocks noChangeArrowheads="1"/>
              </p:cNvSpPr>
              <p:nvPr/>
            </p:nvSpPr>
            <p:spPr bwMode="auto">
              <a:xfrm>
                <a:off x="4085" y="944"/>
                <a:ext cx="1497" cy="602"/>
              </a:xfrm>
              <a:prstGeom prst="rect">
                <a:avLst/>
              </a:prstGeom>
              <a:noFill/>
              <a:ln w="9525">
                <a:noFill/>
                <a:miter lim="800000"/>
                <a:headEnd/>
                <a:tailEnd/>
              </a:ln>
            </p:spPr>
            <p:txBody>
              <a:bodyPr/>
              <a:lstStyle/>
              <a:p>
                <a:endParaRPr lang="en-GB" sz="1600" dirty="0">
                  <a:latin typeface="Arial Rounded MT Bold" pitchFamily="34" charset="0"/>
                </a:endParaRPr>
              </a:p>
            </p:txBody>
          </p:sp>
          <p:sp>
            <p:nvSpPr>
              <p:cNvPr id="897057" name="Rectangle 33"/>
              <p:cNvSpPr>
                <a:spLocks noChangeArrowheads="1"/>
              </p:cNvSpPr>
              <p:nvPr/>
            </p:nvSpPr>
            <p:spPr bwMode="auto">
              <a:xfrm>
                <a:off x="4131" y="896"/>
                <a:ext cx="1269" cy="174"/>
              </a:xfrm>
              <a:prstGeom prst="rect">
                <a:avLst/>
              </a:prstGeom>
              <a:noFill/>
              <a:ln w="9525">
                <a:noFill/>
                <a:miter lim="800000"/>
                <a:headEnd/>
                <a:tailEnd/>
              </a:ln>
            </p:spPr>
            <p:txBody>
              <a:bodyPr wrap="none" lIns="0" tIns="0" rIns="0" bIns="0">
                <a:spAutoFit/>
              </a:bodyPr>
              <a:lstStyle/>
              <a:p>
                <a:pPr algn="l"/>
                <a:r>
                  <a:rPr lang="en-GB" dirty="0">
                    <a:solidFill>
                      <a:srgbClr val="CC0000"/>
                    </a:solidFill>
                    <a:latin typeface="Arial Rounded MT Bold" pitchFamily="34" charset="0"/>
                  </a:rPr>
                  <a:t>Looking </a:t>
                </a:r>
                <a:r>
                  <a:rPr lang="en-GB" dirty="0" smtClean="0">
                    <a:solidFill>
                      <a:srgbClr val="CC0000"/>
                    </a:solidFill>
                    <a:latin typeface="Arial Rounded MT Bold" pitchFamily="34" charset="0"/>
                  </a:rPr>
                  <a:t>Outwards</a:t>
                </a:r>
                <a:endParaRPr lang="en-GB" sz="2800" dirty="0">
                  <a:latin typeface="Arial Rounded MT Bold" pitchFamily="34" charset="0"/>
                </a:endParaRPr>
              </a:p>
            </p:txBody>
          </p:sp>
          <p:sp>
            <p:nvSpPr>
              <p:cNvPr id="897058" name="Rectangle 34"/>
              <p:cNvSpPr>
                <a:spLocks noChangeArrowheads="1"/>
              </p:cNvSpPr>
              <p:nvPr/>
            </p:nvSpPr>
            <p:spPr bwMode="auto">
              <a:xfrm>
                <a:off x="4131" y="1092"/>
                <a:ext cx="1479"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Managing external stakeholders</a:t>
                </a:r>
                <a:endParaRPr lang="en-GB" sz="2800" dirty="0">
                  <a:latin typeface="Arial Rounded MT Bold" pitchFamily="34" charset="0"/>
                </a:endParaRPr>
              </a:p>
            </p:txBody>
          </p:sp>
          <p:sp>
            <p:nvSpPr>
              <p:cNvPr id="897059" name="Rectangle 35"/>
              <p:cNvSpPr>
                <a:spLocks noChangeArrowheads="1"/>
              </p:cNvSpPr>
              <p:nvPr/>
            </p:nvSpPr>
            <p:spPr bwMode="auto">
              <a:xfrm>
                <a:off x="4131" y="1200"/>
                <a:ext cx="1591"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(including the client, suppliers and</a:t>
                </a:r>
                <a:endParaRPr lang="en-GB" sz="2800" dirty="0">
                  <a:latin typeface="Arial Rounded MT Bold" pitchFamily="34" charset="0"/>
                </a:endParaRPr>
              </a:p>
            </p:txBody>
          </p:sp>
          <p:sp>
            <p:nvSpPr>
              <p:cNvPr id="897060" name="Rectangle 36"/>
              <p:cNvSpPr>
                <a:spLocks noChangeArrowheads="1"/>
              </p:cNvSpPr>
              <p:nvPr/>
            </p:nvSpPr>
            <p:spPr bwMode="auto">
              <a:xfrm>
                <a:off x="4131" y="1308"/>
                <a:ext cx="1378"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subcontractors) to ensure the</a:t>
                </a:r>
                <a:endParaRPr lang="en-GB" sz="2800" dirty="0">
                  <a:latin typeface="Arial Rounded MT Bold" pitchFamily="34" charset="0"/>
                </a:endParaRPr>
              </a:p>
            </p:txBody>
          </p:sp>
          <p:sp>
            <p:nvSpPr>
              <p:cNvPr id="897061" name="Rectangle 37"/>
              <p:cNvSpPr>
                <a:spLocks noChangeArrowheads="1"/>
              </p:cNvSpPr>
              <p:nvPr/>
            </p:nvSpPr>
            <p:spPr bwMode="auto">
              <a:xfrm>
                <a:off x="4131" y="1416"/>
                <a:ext cx="1184"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project meets their needs</a:t>
                </a:r>
                <a:endParaRPr lang="en-GB" sz="2800" dirty="0">
                  <a:latin typeface="Arial Rounded MT Bold" pitchFamily="34" charset="0"/>
                </a:endParaRPr>
              </a:p>
            </p:txBody>
          </p:sp>
        </p:grpSp>
        <p:sp>
          <p:nvSpPr>
            <p:cNvPr id="897062" name="Oval 38"/>
            <p:cNvSpPr>
              <a:spLocks noChangeArrowheads="1"/>
            </p:cNvSpPr>
            <p:nvPr/>
          </p:nvSpPr>
          <p:spPr bwMode="auto">
            <a:xfrm>
              <a:off x="2663" y="1738"/>
              <a:ext cx="940" cy="965"/>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nchor="ctr" anchorCtr="1"/>
            <a:lstStyle/>
            <a:p>
              <a:r>
                <a:rPr lang="en-GB" sz="1200" dirty="0" smtClean="0">
                  <a:latin typeface="Arial Rounded MT Bold" pitchFamily="34" charset="0"/>
                </a:rPr>
                <a:t>Sustainability Manager</a:t>
              </a:r>
              <a:endParaRPr lang="en-GB" sz="1200" dirty="0">
                <a:latin typeface="Arial Rounded MT Bold" pitchFamily="34" charset="0"/>
              </a:endParaRPr>
            </a:p>
          </p:txBody>
        </p:sp>
        <p:grpSp>
          <p:nvGrpSpPr>
            <p:cNvPr id="6" name="Group 41"/>
            <p:cNvGrpSpPr>
              <a:grpSpLocks/>
            </p:cNvGrpSpPr>
            <p:nvPr/>
          </p:nvGrpSpPr>
          <p:grpSpPr bwMode="auto">
            <a:xfrm>
              <a:off x="3829" y="2790"/>
              <a:ext cx="1251" cy="571"/>
              <a:chOff x="4085" y="2782"/>
              <a:chExt cx="1251" cy="571"/>
            </a:xfrm>
          </p:grpSpPr>
          <p:sp>
            <p:nvSpPr>
              <p:cNvPr id="897066" name="Rectangle 42"/>
              <p:cNvSpPr>
                <a:spLocks noChangeArrowheads="1"/>
              </p:cNvSpPr>
              <p:nvPr/>
            </p:nvSpPr>
            <p:spPr bwMode="auto">
              <a:xfrm>
                <a:off x="4085" y="2859"/>
                <a:ext cx="1150" cy="494"/>
              </a:xfrm>
              <a:prstGeom prst="rect">
                <a:avLst/>
              </a:prstGeom>
              <a:noFill/>
              <a:ln w="9525">
                <a:noFill/>
                <a:miter lim="800000"/>
                <a:headEnd/>
                <a:tailEnd/>
              </a:ln>
            </p:spPr>
            <p:txBody>
              <a:bodyPr/>
              <a:lstStyle/>
              <a:p>
                <a:endParaRPr lang="en-GB" sz="1600" dirty="0">
                  <a:latin typeface="Arial Rounded MT Bold" pitchFamily="34" charset="0"/>
                </a:endParaRPr>
              </a:p>
            </p:txBody>
          </p:sp>
          <p:sp>
            <p:nvSpPr>
              <p:cNvPr id="897067" name="Rectangle 43"/>
              <p:cNvSpPr>
                <a:spLocks noChangeArrowheads="1"/>
              </p:cNvSpPr>
              <p:nvPr/>
            </p:nvSpPr>
            <p:spPr bwMode="auto">
              <a:xfrm>
                <a:off x="4131" y="2782"/>
                <a:ext cx="1079" cy="174"/>
              </a:xfrm>
              <a:prstGeom prst="rect">
                <a:avLst/>
              </a:prstGeom>
              <a:noFill/>
              <a:ln w="9525">
                <a:noFill/>
                <a:miter lim="800000"/>
                <a:headEnd/>
                <a:tailEnd/>
              </a:ln>
            </p:spPr>
            <p:txBody>
              <a:bodyPr wrap="none" lIns="0" tIns="0" rIns="0" bIns="0">
                <a:spAutoFit/>
              </a:bodyPr>
              <a:lstStyle/>
              <a:p>
                <a:pPr algn="l"/>
                <a:r>
                  <a:rPr lang="en-GB" dirty="0">
                    <a:solidFill>
                      <a:srgbClr val="CC0000"/>
                    </a:solidFill>
                    <a:latin typeface="Arial Rounded MT Bold" pitchFamily="34" charset="0"/>
                  </a:rPr>
                  <a:t>Looking </a:t>
                </a:r>
                <a:r>
                  <a:rPr lang="en-GB" dirty="0" smtClean="0">
                    <a:solidFill>
                      <a:srgbClr val="CC0000"/>
                    </a:solidFill>
                    <a:latin typeface="Arial Rounded MT Bold" pitchFamily="34" charset="0"/>
                  </a:rPr>
                  <a:t>Across</a:t>
                </a:r>
                <a:endParaRPr lang="en-GB" sz="2800" dirty="0">
                  <a:latin typeface="Arial Rounded MT Bold" pitchFamily="34" charset="0"/>
                </a:endParaRPr>
              </a:p>
            </p:txBody>
          </p:sp>
          <p:sp>
            <p:nvSpPr>
              <p:cNvPr id="897068" name="Rectangle 44"/>
              <p:cNvSpPr>
                <a:spLocks noChangeArrowheads="1"/>
              </p:cNvSpPr>
              <p:nvPr/>
            </p:nvSpPr>
            <p:spPr bwMode="auto">
              <a:xfrm>
                <a:off x="4131" y="3006"/>
                <a:ext cx="1205"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Ensuring contribution and</a:t>
                </a:r>
                <a:endParaRPr lang="en-GB" sz="2800" dirty="0">
                  <a:latin typeface="Arial Rounded MT Bold" pitchFamily="34" charset="0"/>
                </a:endParaRPr>
              </a:p>
            </p:txBody>
          </p:sp>
          <p:sp>
            <p:nvSpPr>
              <p:cNvPr id="897069" name="Rectangle 45"/>
              <p:cNvSpPr>
                <a:spLocks noChangeArrowheads="1"/>
              </p:cNvSpPr>
              <p:nvPr/>
            </p:nvSpPr>
            <p:spPr bwMode="auto">
              <a:xfrm>
                <a:off x="4131" y="3114"/>
                <a:ext cx="827"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co-operation from</a:t>
                </a:r>
                <a:endParaRPr lang="en-GB" sz="2800" dirty="0">
                  <a:latin typeface="Arial Rounded MT Bold" pitchFamily="34" charset="0"/>
                </a:endParaRPr>
              </a:p>
            </p:txBody>
          </p:sp>
          <p:sp>
            <p:nvSpPr>
              <p:cNvPr id="897070" name="Rectangle 46"/>
              <p:cNvSpPr>
                <a:spLocks noChangeArrowheads="1"/>
              </p:cNvSpPr>
              <p:nvPr/>
            </p:nvSpPr>
            <p:spPr bwMode="auto">
              <a:xfrm>
                <a:off x="4131" y="3222"/>
                <a:ext cx="594"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departments</a:t>
                </a:r>
                <a:endParaRPr lang="en-GB" sz="2800" dirty="0">
                  <a:latin typeface="Arial Rounded MT Bold" pitchFamily="34" charset="0"/>
                </a:endParaRPr>
              </a:p>
            </p:txBody>
          </p:sp>
        </p:grpSp>
        <p:sp>
          <p:nvSpPr>
            <p:cNvPr id="897071" name="AutoShape 47"/>
            <p:cNvSpPr>
              <a:spLocks noChangeArrowheads="1"/>
            </p:cNvSpPr>
            <p:nvPr/>
          </p:nvSpPr>
          <p:spPr bwMode="auto">
            <a:xfrm>
              <a:off x="3676" y="2080"/>
              <a:ext cx="322" cy="296"/>
            </a:xfrm>
            <a:prstGeom prst="rightArrow">
              <a:avLst>
                <a:gd name="adj1" fmla="val 50000"/>
                <a:gd name="adj2" fmla="val 27196"/>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GB" sz="1600" dirty="0">
                <a:latin typeface="Arial Rounded MT Bold" pitchFamily="34" charset="0"/>
              </a:endParaRPr>
            </a:p>
          </p:txBody>
        </p:sp>
        <p:sp>
          <p:nvSpPr>
            <p:cNvPr id="897072" name="AutoShape 48"/>
            <p:cNvSpPr>
              <a:spLocks noChangeArrowheads="1"/>
            </p:cNvSpPr>
            <p:nvPr/>
          </p:nvSpPr>
          <p:spPr bwMode="auto">
            <a:xfrm flipH="1">
              <a:off x="2265" y="2080"/>
              <a:ext cx="322" cy="296"/>
            </a:xfrm>
            <a:prstGeom prst="rightArrow">
              <a:avLst>
                <a:gd name="adj1" fmla="val 50000"/>
                <a:gd name="adj2" fmla="val 27196"/>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GB" sz="1600" dirty="0">
                <a:latin typeface="Arial Rounded MT Bold" pitchFamily="34" charset="0"/>
              </a:endParaRPr>
            </a:p>
          </p:txBody>
        </p:sp>
        <p:sp>
          <p:nvSpPr>
            <p:cNvPr id="897073" name="AutoShape 49"/>
            <p:cNvSpPr>
              <a:spLocks noChangeArrowheads="1"/>
            </p:cNvSpPr>
            <p:nvPr/>
          </p:nvSpPr>
          <p:spPr bwMode="auto">
            <a:xfrm rot="-2418994">
              <a:off x="3479" y="1554"/>
              <a:ext cx="322" cy="296"/>
            </a:xfrm>
            <a:prstGeom prst="rightArrow">
              <a:avLst>
                <a:gd name="adj1" fmla="val 50000"/>
                <a:gd name="adj2" fmla="val 27196"/>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GB" sz="1600" dirty="0">
                <a:latin typeface="Arial Rounded MT Bold" pitchFamily="34" charset="0"/>
              </a:endParaRPr>
            </a:p>
          </p:txBody>
        </p:sp>
        <p:sp>
          <p:nvSpPr>
            <p:cNvPr id="897074" name="AutoShape 50"/>
            <p:cNvSpPr>
              <a:spLocks noChangeArrowheads="1"/>
            </p:cNvSpPr>
            <p:nvPr/>
          </p:nvSpPr>
          <p:spPr bwMode="auto">
            <a:xfrm rot="2852353" flipH="1">
              <a:off x="2566" y="1515"/>
              <a:ext cx="333" cy="286"/>
            </a:xfrm>
            <a:prstGeom prst="rightArrow">
              <a:avLst>
                <a:gd name="adj1" fmla="val 50000"/>
                <a:gd name="adj2" fmla="val 27196"/>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GB" sz="1600" dirty="0">
                <a:latin typeface="Arial Rounded MT Bold" pitchFamily="34" charset="0"/>
              </a:endParaRPr>
            </a:p>
          </p:txBody>
        </p:sp>
        <p:sp>
          <p:nvSpPr>
            <p:cNvPr id="897075" name="AutoShape 51"/>
            <p:cNvSpPr>
              <a:spLocks noChangeArrowheads="1"/>
            </p:cNvSpPr>
            <p:nvPr/>
          </p:nvSpPr>
          <p:spPr bwMode="auto">
            <a:xfrm rot="2418994" flipV="1">
              <a:off x="3489" y="2592"/>
              <a:ext cx="322" cy="296"/>
            </a:xfrm>
            <a:prstGeom prst="rightArrow">
              <a:avLst>
                <a:gd name="adj1" fmla="val 50000"/>
                <a:gd name="adj2" fmla="val 27196"/>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GB" sz="1600" dirty="0">
                <a:latin typeface="Arial Rounded MT Bold" pitchFamily="34" charset="0"/>
              </a:endParaRPr>
            </a:p>
          </p:txBody>
        </p:sp>
        <p:sp>
          <p:nvSpPr>
            <p:cNvPr id="897076" name="AutoShape 52"/>
            <p:cNvSpPr>
              <a:spLocks noChangeArrowheads="1"/>
            </p:cNvSpPr>
            <p:nvPr/>
          </p:nvSpPr>
          <p:spPr bwMode="auto">
            <a:xfrm rot="-2418994" flipH="1" flipV="1">
              <a:off x="2449" y="2592"/>
              <a:ext cx="322" cy="296"/>
            </a:xfrm>
            <a:prstGeom prst="rightArrow">
              <a:avLst>
                <a:gd name="adj1" fmla="val 50000"/>
                <a:gd name="adj2" fmla="val 27196"/>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GB" sz="1600" dirty="0">
                <a:latin typeface="Arial Rounded MT Bold" pitchFamily="34" charset="0"/>
              </a:endParaRPr>
            </a:p>
          </p:txBody>
        </p:sp>
        <p:sp>
          <p:nvSpPr>
            <p:cNvPr id="897077" name="AutoShape 53"/>
            <p:cNvSpPr>
              <a:spLocks noChangeArrowheads="1"/>
            </p:cNvSpPr>
            <p:nvPr/>
          </p:nvSpPr>
          <p:spPr bwMode="auto">
            <a:xfrm rot="5400000">
              <a:off x="2968" y="2836"/>
              <a:ext cx="322" cy="296"/>
            </a:xfrm>
            <a:prstGeom prst="rightArrow">
              <a:avLst>
                <a:gd name="adj1" fmla="val 50000"/>
                <a:gd name="adj2" fmla="val 27196"/>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GB" sz="1600" dirty="0">
                <a:latin typeface="Arial Rounded MT Bold" pitchFamily="34" charset="0"/>
              </a:endParaRPr>
            </a:p>
          </p:txBody>
        </p:sp>
      </p:grpSp>
      <p:sp>
        <p:nvSpPr>
          <p:cNvPr id="8" name="Slide Number Placeholder 7"/>
          <p:cNvSpPr>
            <a:spLocks noGrp="1"/>
          </p:cNvSpPr>
          <p:nvPr>
            <p:ph type="sldNum" sz="quarter" idx="12"/>
          </p:nvPr>
        </p:nvSpPr>
        <p:spPr/>
        <p:txBody>
          <a:bodyPr/>
          <a:lstStyle/>
          <a:p>
            <a:fld id="{4BE819A1-3DD8-4179-BFD0-BF7D359F8DBD}" type="slidenum">
              <a:rPr lang="en-US" smtClean="0"/>
              <a:pPr/>
              <a:t>12</a:t>
            </a:fld>
            <a:endParaRPr lang="en-US" dirty="0"/>
          </a:p>
        </p:txBody>
      </p:sp>
    </p:spTree>
    <p:extLst>
      <p:ext uri="{BB962C8B-B14F-4D97-AF65-F5344CB8AC3E}">
        <p14:creationId xmlns="" xmlns:p14="http://schemas.microsoft.com/office/powerpoint/2010/main" val="341710106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Traits</a:t>
            </a:r>
            <a:endParaRPr lang="en-US" dirty="0"/>
          </a:p>
        </p:txBody>
      </p:sp>
      <p:sp>
        <p:nvSpPr>
          <p:cNvPr id="4" name="Rectangle 3"/>
          <p:cNvSpPr txBox="1">
            <a:spLocks noChangeArrowheads="1"/>
          </p:cNvSpPr>
          <p:nvPr/>
        </p:nvSpPr>
        <p:spPr>
          <a:xfrm>
            <a:off x="644374" y="1600200"/>
            <a:ext cx="7890027" cy="4495800"/>
          </a:xfrm>
          <a:prstGeom prst="rect">
            <a:avLst/>
          </a:prstGeom>
        </p:spPr>
        <p:txBody>
          <a:bodyPr/>
          <a:lstStyle>
            <a:lvl1pPr marL="342900" indent="-342900" algn="l" rtl="0" fontAlgn="base">
              <a:lnSpc>
                <a:spcPct val="120000"/>
              </a:lnSpc>
              <a:spcBef>
                <a:spcPct val="0"/>
              </a:spcBef>
              <a:spcAft>
                <a:spcPct val="50000"/>
              </a:spcAft>
              <a:buClr>
                <a:srgbClr val="CD1F30"/>
              </a:buClr>
              <a:buChar char="•"/>
              <a:defRPr sz="2800">
                <a:solidFill>
                  <a:srgbClr val="020000"/>
                </a:solidFill>
                <a:latin typeface="+mn-lt"/>
                <a:ea typeface="+mn-ea"/>
                <a:cs typeface="+mn-cs"/>
              </a:defRPr>
            </a:lvl1pPr>
            <a:lvl2pPr marL="742950" indent="-285750" algn="l" rtl="0" fontAlgn="base">
              <a:lnSpc>
                <a:spcPct val="120000"/>
              </a:lnSpc>
              <a:spcBef>
                <a:spcPct val="0"/>
              </a:spcBef>
              <a:spcAft>
                <a:spcPct val="50000"/>
              </a:spcAft>
              <a:buClr>
                <a:srgbClr val="CD1F30"/>
              </a:buClr>
              <a:buChar char="•"/>
              <a:defRPr sz="2800" i="1">
                <a:solidFill>
                  <a:srgbClr val="000099"/>
                </a:solidFill>
                <a:latin typeface="+mn-lt"/>
              </a:defRPr>
            </a:lvl2pPr>
            <a:lvl3pPr marL="1143000" indent="-228600" algn="l" rtl="0" fontAlgn="base">
              <a:spcBef>
                <a:spcPct val="20000"/>
              </a:spcBef>
              <a:spcAft>
                <a:spcPct val="0"/>
              </a:spcAft>
              <a:buClr>
                <a:srgbClr val="CD1F30"/>
              </a:buClr>
              <a:buChar char="•"/>
              <a:defRPr sz="2800">
                <a:solidFill>
                  <a:srgbClr val="020000"/>
                </a:solidFill>
                <a:latin typeface="+mn-lt"/>
              </a:defRPr>
            </a:lvl3pPr>
            <a:lvl4pPr marL="1600200" indent="-228600" algn="l" rtl="0" fontAlgn="base">
              <a:spcBef>
                <a:spcPct val="20000"/>
              </a:spcBef>
              <a:spcAft>
                <a:spcPct val="0"/>
              </a:spcAft>
              <a:buClr>
                <a:srgbClr val="CD1F30"/>
              </a:buClr>
              <a:buChar char="•"/>
              <a:defRPr sz="2000">
                <a:solidFill>
                  <a:srgbClr val="020000"/>
                </a:solidFill>
                <a:latin typeface="+mn-lt"/>
              </a:defRPr>
            </a:lvl4pPr>
            <a:lvl5pPr marL="2057400" indent="-228600" algn="l" rtl="0" fontAlgn="base">
              <a:spcBef>
                <a:spcPct val="20000"/>
              </a:spcBef>
              <a:spcAft>
                <a:spcPct val="0"/>
              </a:spcAft>
              <a:buClr>
                <a:srgbClr val="CD1F30"/>
              </a:buClr>
              <a:buChar char="•"/>
              <a:defRPr sz="2000">
                <a:solidFill>
                  <a:srgbClr val="020000"/>
                </a:solidFill>
                <a:latin typeface="+mn-lt"/>
              </a:defRPr>
            </a:lvl5pPr>
            <a:lvl6pPr marL="2514600" indent="-228600" algn="l" rtl="0" fontAlgn="base">
              <a:spcBef>
                <a:spcPct val="20000"/>
              </a:spcBef>
              <a:spcAft>
                <a:spcPct val="0"/>
              </a:spcAft>
              <a:buClr>
                <a:srgbClr val="CD1F30"/>
              </a:buClr>
              <a:buChar char="•"/>
              <a:defRPr sz="2000">
                <a:solidFill>
                  <a:srgbClr val="020000"/>
                </a:solidFill>
                <a:latin typeface="+mn-lt"/>
              </a:defRPr>
            </a:lvl6pPr>
            <a:lvl7pPr marL="2971800" indent="-228600" algn="l" rtl="0" fontAlgn="base">
              <a:spcBef>
                <a:spcPct val="20000"/>
              </a:spcBef>
              <a:spcAft>
                <a:spcPct val="0"/>
              </a:spcAft>
              <a:buClr>
                <a:srgbClr val="CD1F30"/>
              </a:buClr>
              <a:buChar char="•"/>
              <a:defRPr sz="2000">
                <a:solidFill>
                  <a:srgbClr val="020000"/>
                </a:solidFill>
                <a:latin typeface="+mn-lt"/>
              </a:defRPr>
            </a:lvl7pPr>
            <a:lvl8pPr marL="3429000" indent="-228600" algn="l" rtl="0" fontAlgn="base">
              <a:spcBef>
                <a:spcPct val="20000"/>
              </a:spcBef>
              <a:spcAft>
                <a:spcPct val="0"/>
              </a:spcAft>
              <a:buClr>
                <a:srgbClr val="CD1F30"/>
              </a:buClr>
              <a:buChar char="•"/>
              <a:defRPr sz="2000">
                <a:solidFill>
                  <a:srgbClr val="020000"/>
                </a:solidFill>
                <a:latin typeface="+mn-lt"/>
              </a:defRPr>
            </a:lvl8pPr>
            <a:lvl9pPr marL="3886200" indent="-228600" algn="l" rtl="0" fontAlgn="base">
              <a:spcBef>
                <a:spcPct val="20000"/>
              </a:spcBef>
              <a:spcAft>
                <a:spcPct val="0"/>
              </a:spcAft>
              <a:buClr>
                <a:srgbClr val="CD1F30"/>
              </a:buClr>
              <a:buChar char="•"/>
              <a:defRPr sz="2000">
                <a:solidFill>
                  <a:srgbClr val="020000"/>
                </a:solidFill>
                <a:latin typeface="+mn-lt"/>
              </a:defRPr>
            </a:lvl9pPr>
          </a:lstStyle>
          <a:p>
            <a:pPr marL="0" indent="0">
              <a:buNone/>
            </a:pPr>
            <a:r>
              <a:rPr lang="en-GB" b="1" dirty="0" smtClean="0">
                <a:solidFill>
                  <a:schemeClr val="accent6">
                    <a:lumMod val="10000"/>
                  </a:schemeClr>
                </a:solidFill>
              </a:rPr>
              <a:t>Does this describe you?</a:t>
            </a:r>
          </a:p>
          <a:p>
            <a:pPr marL="342900" lvl="1" indent="-342900">
              <a:lnSpc>
                <a:spcPct val="100000"/>
              </a:lnSpc>
              <a:buBlip>
                <a:blip r:embed="rId2"/>
              </a:buBlip>
            </a:pPr>
            <a:r>
              <a:rPr lang="en-GB" sz="2200" i="0" dirty="0">
                <a:solidFill>
                  <a:srgbClr val="020000"/>
                </a:solidFill>
                <a:latin typeface="Verdana" pitchFamily="34" charset="0"/>
              </a:rPr>
              <a:t>Genuinely interested in other peoples ideas;</a:t>
            </a:r>
          </a:p>
          <a:p>
            <a:pPr marL="342900" lvl="1" indent="-342900">
              <a:lnSpc>
                <a:spcPct val="100000"/>
              </a:lnSpc>
              <a:buBlip>
                <a:blip r:embed="rId2"/>
              </a:buBlip>
            </a:pPr>
            <a:r>
              <a:rPr lang="en-GB" sz="2200" i="0" dirty="0">
                <a:solidFill>
                  <a:srgbClr val="020000"/>
                </a:solidFill>
                <a:latin typeface="Verdana" pitchFamily="34" charset="0"/>
              </a:rPr>
              <a:t>Do you smile? An old Chinese proverb states “A man without a smiling face must not open up a shop.”</a:t>
            </a:r>
          </a:p>
          <a:p>
            <a:pPr marL="342900" lvl="1" indent="-342900">
              <a:lnSpc>
                <a:spcPct val="100000"/>
              </a:lnSpc>
              <a:buBlip>
                <a:blip r:embed="rId2"/>
              </a:buBlip>
            </a:pPr>
            <a:r>
              <a:rPr lang="en-GB" sz="2200" i="0" dirty="0">
                <a:solidFill>
                  <a:srgbClr val="020000"/>
                </a:solidFill>
                <a:latin typeface="Verdana" pitchFamily="34" charset="0"/>
              </a:rPr>
              <a:t>Are you a good listener?</a:t>
            </a:r>
          </a:p>
          <a:p>
            <a:pPr marL="342900" lvl="1" indent="-342900">
              <a:lnSpc>
                <a:spcPct val="100000"/>
              </a:lnSpc>
              <a:buBlip>
                <a:blip r:embed="rId2"/>
              </a:buBlip>
            </a:pPr>
            <a:r>
              <a:rPr lang="en-GB" sz="2200" i="0" dirty="0">
                <a:solidFill>
                  <a:srgbClr val="020000"/>
                </a:solidFill>
                <a:latin typeface="Verdana" pitchFamily="34" charset="0"/>
              </a:rPr>
              <a:t>Do you make the other person feel important and do it sincerely?</a:t>
            </a:r>
          </a:p>
        </p:txBody>
      </p:sp>
      <p:sp>
        <p:nvSpPr>
          <p:cNvPr id="5" name="Slide Number Placeholder 4"/>
          <p:cNvSpPr>
            <a:spLocks noGrp="1"/>
          </p:cNvSpPr>
          <p:nvPr>
            <p:ph type="sldNum" sz="quarter" idx="12"/>
          </p:nvPr>
        </p:nvSpPr>
        <p:spPr/>
        <p:txBody>
          <a:bodyPr/>
          <a:lstStyle/>
          <a:p>
            <a:fld id="{4BE819A1-3DD8-4179-BFD0-BF7D359F8DBD}" type="slidenum">
              <a:rPr lang="en-US" smtClean="0"/>
              <a:pPr/>
              <a:t>13</a:t>
            </a:fld>
            <a:endParaRPr lang="en-US" dirty="0"/>
          </a:p>
        </p:txBody>
      </p:sp>
    </p:spTree>
    <p:extLst>
      <p:ext uri="{BB962C8B-B14F-4D97-AF65-F5344CB8AC3E}">
        <p14:creationId xmlns="" xmlns:p14="http://schemas.microsoft.com/office/powerpoint/2010/main" val="2618425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2"/>
          <p:cNvSpPr>
            <a:spLocks noGrp="1" noChangeArrowheads="1"/>
          </p:cNvSpPr>
          <p:nvPr>
            <p:ph type="title"/>
          </p:nvPr>
        </p:nvSpPr>
        <p:spPr/>
        <p:txBody>
          <a:bodyPr/>
          <a:lstStyle/>
          <a:p>
            <a:r>
              <a:rPr lang="en-GB" dirty="0"/>
              <a:t>Leadership </a:t>
            </a:r>
            <a:r>
              <a:rPr lang="en-GB" dirty="0" smtClean="0"/>
              <a:t>Skills</a:t>
            </a:r>
            <a:endParaRPr lang="en-US" dirty="0"/>
          </a:p>
        </p:txBody>
      </p:sp>
      <p:sp>
        <p:nvSpPr>
          <p:cNvPr id="1099779" name="Rectangle 3"/>
          <p:cNvSpPr>
            <a:spLocks noGrp="1" noChangeArrowheads="1"/>
          </p:cNvSpPr>
          <p:nvPr>
            <p:ph type="body" idx="1"/>
          </p:nvPr>
        </p:nvSpPr>
        <p:spPr/>
        <p:txBody>
          <a:bodyPr>
            <a:normAutofit lnSpcReduction="10000"/>
          </a:bodyPr>
          <a:lstStyle/>
          <a:p>
            <a:pPr>
              <a:lnSpc>
                <a:spcPct val="100000"/>
              </a:lnSpc>
            </a:pPr>
            <a:r>
              <a:rPr lang="en-GB" dirty="0"/>
              <a:t>Focused</a:t>
            </a:r>
          </a:p>
          <a:p>
            <a:pPr>
              <a:lnSpc>
                <a:spcPct val="100000"/>
              </a:lnSpc>
            </a:pPr>
            <a:r>
              <a:rPr lang="en-GB" dirty="0"/>
              <a:t>Manages conflict</a:t>
            </a:r>
          </a:p>
          <a:p>
            <a:pPr>
              <a:lnSpc>
                <a:spcPct val="100000"/>
              </a:lnSpc>
            </a:pPr>
            <a:r>
              <a:rPr lang="en-GB" dirty="0" smtClean="0"/>
              <a:t>Good team Motivator</a:t>
            </a:r>
            <a:endParaRPr lang="en-GB" dirty="0"/>
          </a:p>
          <a:p>
            <a:pPr>
              <a:lnSpc>
                <a:spcPct val="100000"/>
              </a:lnSpc>
            </a:pPr>
            <a:r>
              <a:rPr lang="en-GB" dirty="0"/>
              <a:t>Flexible &amp; adaptable </a:t>
            </a:r>
            <a:r>
              <a:rPr lang="en-GB" dirty="0" smtClean="0"/>
              <a:t>using the right </a:t>
            </a:r>
            <a:r>
              <a:rPr lang="en-GB" dirty="0"/>
              <a:t>appropriate </a:t>
            </a:r>
            <a:r>
              <a:rPr lang="en-GB" dirty="0" smtClean="0"/>
              <a:t>styles</a:t>
            </a:r>
          </a:p>
          <a:p>
            <a:pPr>
              <a:lnSpc>
                <a:spcPct val="100000"/>
              </a:lnSpc>
            </a:pPr>
            <a:r>
              <a:rPr lang="en-GB" dirty="0" smtClean="0"/>
              <a:t>Good Risk Taker</a:t>
            </a:r>
          </a:p>
          <a:p>
            <a:pPr>
              <a:lnSpc>
                <a:spcPct val="100000"/>
              </a:lnSpc>
            </a:pPr>
            <a:r>
              <a:rPr lang="en-GB" dirty="0" smtClean="0"/>
              <a:t>Influencer &amp; Problem Solver</a:t>
            </a:r>
          </a:p>
          <a:p>
            <a:pPr>
              <a:lnSpc>
                <a:spcPct val="100000"/>
              </a:lnSpc>
            </a:pPr>
            <a:r>
              <a:rPr lang="en-GB" dirty="0" smtClean="0"/>
              <a:t>Delegates &amp; Communicates</a:t>
            </a:r>
          </a:p>
          <a:p>
            <a:pPr>
              <a:lnSpc>
                <a:spcPct val="100000"/>
              </a:lnSpc>
            </a:pPr>
            <a:r>
              <a:rPr lang="en-GB" dirty="0" smtClean="0"/>
              <a:t>Gives and Receives Constructive Feedback</a:t>
            </a:r>
            <a:endParaRPr lang="en-US" dirty="0" smtClean="0"/>
          </a:p>
        </p:txBody>
      </p:sp>
      <p:sp>
        <p:nvSpPr>
          <p:cNvPr id="2" name="Footer Placeholder 1"/>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14</a:t>
            </a:fld>
            <a:endParaRPr lang="en-US" dirty="0"/>
          </a:p>
        </p:txBody>
      </p:sp>
    </p:spTree>
    <p:extLst>
      <p:ext uri="{BB962C8B-B14F-4D97-AF65-F5344CB8AC3E}">
        <p14:creationId xmlns="" xmlns:p14="http://schemas.microsoft.com/office/powerpoint/2010/main" val="323714495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p:txBody>
          <a:bodyPr/>
          <a:lstStyle/>
          <a:p>
            <a:r>
              <a:rPr lang="en-US" dirty="0" smtClean="0"/>
              <a:t>Situational Leadership</a:t>
            </a:r>
            <a:endParaRPr lang="en-US" dirty="0"/>
          </a:p>
        </p:txBody>
      </p:sp>
      <p:grpSp>
        <p:nvGrpSpPr>
          <p:cNvPr id="2" name="Group 18"/>
          <p:cNvGrpSpPr/>
          <p:nvPr/>
        </p:nvGrpSpPr>
        <p:grpSpPr>
          <a:xfrm>
            <a:off x="1532483" y="1592942"/>
            <a:ext cx="6047665" cy="4290457"/>
            <a:chOff x="2011333" y="1549400"/>
            <a:chExt cx="6551637" cy="4290457"/>
          </a:xfrm>
        </p:grpSpPr>
        <p:sp>
          <p:nvSpPr>
            <p:cNvPr id="1101827" name="Line 3"/>
            <p:cNvSpPr>
              <a:spLocks noChangeShapeType="1"/>
            </p:cNvSpPr>
            <p:nvPr/>
          </p:nvSpPr>
          <p:spPr bwMode="auto">
            <a:xfrm>
              <a:off x="3406775" y="5457825"/>
              <a:ext cx="4332288" cy="0"/>
            </a:xfrm>
            <a:prstGeom prst="line">
              <a:avLst/>
            </a:prstGeom>
            <a:noFill/>
            <a:ln w="28575">
              <a:solidFill>
                <a:schemeClr val="tx2"/>
              </a:solidFill>
              <a:round/>
              <a:headEnd type="arrow" w="med" len="med"/>
              <a:tailEnd type="arrow" w="med" len="med"/>
            </a:ln>
            <a:effectLst/>
          </p:spPr>
          <p:txBody>
            <a:bodyPr wrap="none" anchor="ctr"/>
            <a:lstStyle/>
            <a:p>
              <a:endParaRPr lang="en-US" b="1" dirty="0"/>
            </a:p>
          </p:txBody>
        </p:sp>
        <p:sp>
          <p:nvSpPr>
            <p:cNvPr id="1101828" name="Line 4"/>
            <p:cNvSpPr>
              <a:spLocks noChangeShapeType="1"/>
            </p:cNvSpPr>
            <p:nvPr/>
          </p:nvSpPr>
          <p:spPr bwMode="auto">
            <a:xfrm flipV="1">
              <a:off x="3003550" y="1993900"/>
              <a:ext cx="0" cy="3235325"/>
            </a:xfrm>
            <a:prstGeom prst="line">
              <a:avLst/>
            </a:prstGeom>
            <a:noFill/>
            <a:ln w="28575">
              <a:solidFill>
                <a:schemeClr val="tx2"/>
              </a:solidFill>
              <a:round/>
              <a:headEnd type="arrow" w="med" len="med"/>
              <a:tailEnd type="arrow" w="med" len="med"/>
            </a:ln>
            <a:effectLst/>
          </p:spPr>
          <p:txBody>
            <a:bodyPr wrap="none" anchor="ctr"/>
            <a:lstStyle/>
            <a:p>
              <a:endParaRPr lang="en-US" b="1" dirty="0"/>
            </a:p>
          </p:txBody>
        </p:sp>
        <p:sp>
          <p:nvSpPr>
            <p:cNvPr id="1101829" name="Line 5"/>
            <p:cNvSpPr>
              <a:spLocks noChangeShapeType="1"/>
            </p:cNvSpPr>
            <p:nvPr/>
          </p:nvSpPr>
          <p:spPr bwMode="auto">
            <a:xfrm flipH="1">
              <a:off x="5513388" y="1987550"/>
              <a:ext cx="3175" cy="3238500"/>
            </a:xfrm>
            <a:prstGeom prst="line">
              <a:avLst/>
            </a:prstGeom>
            <a:noFill/>
            <a:ln w="9525">
              <a:solidFill>
                <a:schemeClr val="tx1"/>
              </a:solidFill>
              <a:round/>
              <a:headEnd/>
              <a:tailEnd/>
            </a:ln>
            <a:effectLst/>
          </p:spPr>
          <p:txBody>
            <a:bodyPr wrap="none" anchor="ctr"/>
            <a:lstStyle/>
            <a:p>
              <a:endParaRPr lang="en-US" b="1" dirty="0"/>
            </a:p>
          </p:txBody>
        </p:sp>
        <p:sp>
          <p:nvSpPr>
            <p:cNvPr id="1101830" name="Line 6"/>
            <p:cNvSpPr>
              <a:spLocks noChangeShapeType="1"/>
            </p:cNvSpPr>
            <p:nvPr/>
          </p:nvSpPr>
          <p:spPr bwMode="auto">
            <a:xfrm>
              <a:off x="3209925" y="3605213"/>
              <a:ext cx="4605338" cy="0"/>
            </a:xfrm>
            <a:prstGeom prst="line">
              <a:avLst/>
            </a:prstGeom>
            <a:noFill/>
            <a:ln w="9525">
              <a:solidFill>
                <a:schemeClr val="tx1"/>
              </a:solidFill>
              <a:round/>
              <a:headEnd/>
              <a:tailEnd/>
            </a:ln>
            <a:effectLst/>
          </p:spPr>
          <p:txBody>
            <a:bodyPr wrap="none" anchor="ctr"/>
            <a:lstStyle/>
            <a:p>
              <a:endParaRPr lang="en-US" b="1" dirty="0"/>
            </a:p>
          </p:txBody>
        </p:sp>
        <p:sp>
          <p:nvSpPr>
            <p:cNvPr id="1101831" name="Rectangle 7"/>
            <p:cNvSpPr>
              <a:spLocks noChangeArrowheads="1"/>
            </p:cNvSpPr>
            <p:nvPr/>
          </p:nvSpPr>
          <p:spPr bwMode="blackWhite">
            <a:xfrm>
              <a:off x="3211513" y="1981200"/>
              <a:ext cx="4621212" cy="3251200"/>
            </a:xfrm>
            <a:prstGeom prst="rect">
              <a:avLst/>
            </a:prstGeom>
            <a:solidFill>
              <a:schemeClr val="accent3">
                <a:lumMod val="20000"/>
                <a:lumOff val="80000"/>
              </a:schemeClr>
            </a:solidFill>
            <a:ln>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en-US" b="1" dirty="0"/>
            </a:p>
          </p:txBody>
        </p:sp>
        <p:sp>
          <p:nvSpPr>
            <p:cNvPr id="1101832" name="Text Box 8"/>
            <p:cNvSpPr txBox="1">
              <a:spLocks noChangeArrowheads="1"/>
            </p:cNvSpPr>
            <p:nvPr/>
          </p:nvSpPr>
          <p:spPr bwMode="auto">
            <a:xfrm rot="18418754" flipH="1">
              <a:off x="2697956" y="3950464"/>
              <a:ext cx="1884362" cy="400110"/>
            </a:xfrm>
            <a:prstGeom prst="rect">
              <a:avLst/>
            </a:prstGeom>
            <a:noFill/>
            <a:ln w="9525">
              <a:noFill/>
              <a:miter lim="800000"/>
              <a:headEnd/>
              <a:tailEnd/>
            </a:ln>
            <a:effectLst/>
          </p:spPr>
          <p:txBody>
            <a:bodyPr>
              <a:spAutoFit/>
            </a:bodyPr>
            <a:lstStyle/>
            <a:p>
              <a:pPr>
                <a:spcBef>
                  <a:spcPct val="50000"/>
                </a:spcBef>
              </a:pPr>
              <a:r>
                <a:rPr lang="en-GB" b="1" dirty="0"/>
                <a:t>Delegating</a:t>
              </a:r>
            </a:p>
          </p:txBody>
        </p:sp>
        <p:sp>
          <p:nvSpPr>
            <p:cNvPr id="1101833" name="Text Box 9"/>
            <p:cNvSpPr txBox="1">
              <a:spLocks noChangeArrowheads="1"/>
            </p:cNvSpPr>
            <p:nvPr/>
          </p:nvSpPr>
          <p:spPr bwMode="auto">
            <a:xfrm rot="3028019" flipH="1">
              <a:off x="6618288" y="3960783"/>
              <a:ext cx="1485900" cy="400110"/>
            </a:xfrm>
            <a:prstGeom prst="rect">
              <a:avLst/>
            </a:prstGeom>
            <a:noFill/>
            <a:ln w="9525">
              <a:noFill/>
              <a:miter lim="800000"/>
              <a:headEnd/>
              <a:tailEnd/>
            </a:ln>
            <a:effectLst/>
          </p:spPr>
          <p:txBody>
            <a:bodyPr>
              <a:spAutoFit/>
            </a:bodyPr>
            <a:lstStyle/>
            <a:p>
              <a:pPr>
                <a:spcBef>
                  <a:spcPct val="50000"/>
                </a:spcBef>
              </a:pPr>
              <a:r>
                <a:rPr lang="en-GB" b="1" dirty="0"/>
                <a:t>Directing</a:t>
              </a:r>
            </a:p>
          </p:txBody>
        </p:sp>
        <p:sp>
          <p:nvSpPr>
            <p:cNvPr id="1101834" name="Text Box 10"/>
            <p:cNvSpPr txBox="1">
              <a:spLocks noChangeArrowheads="1"/>
            </p:cNvSpPr>
            <p:nvPr/>
          </p:nvSpPr>
          <p:spPr bwMode="auto">
            <a:xfrm rot="18364895">
              <a:off x="3983038" y="2757458"/>
              <a:ext cx="1968500" cy="400110"/>
            </a:xfrm>
            <a:prstGeom prst="rect">
              <a:avLst/>
            </a:prstGeom>
            <a:noFill/>
            <a:ln w="9525">
              <a:noFill/>
              <a:miter lim="800000"/>
              <a:headEnd/>
              <a:tailEnd/>
            </a:ln>
            <a:effectLst/>
          </p:spPr>
          <p:txBody>
            <a:bodyPr>
              <a:spAutoFit/>
            </a:bodyPr>
            <a:lstStyle/>
            <a:p>
              <a:pPr>
                <a:spcBef>
                  <a:spcPct val="50000"/>
                </a:spcBef>
              </a:pPr>
              <a:r>
                <a:rPr lang="en-GB" b="1" dirty="0"/>
                <a:t>Supporting</a:t>
              </a:r>
            </a:p>
          </p:txBody>
        </p:sp>
        <p:sp>
          <p:nvSpPr>
            <p:cNvPr id="1101835" name="Text Box 11"/>
            <p:cNvSpPr txBox="1">
              <a:spLocks noChangeArrowheads="1"/>
            </p:cNvSpPr>
            <p:nvPr/>
          </p:nvSpPr>
          <p:spPr bwMode="auto">
            <a:xfrm rot="2881988" flipH="1">
              <a:off x="5305425" y="2701896"/>
              <a:ext cx="1622425" cy="400110"/>
            </a:xfrm>
            <a:prstGeom prst="rect">
              <a:avLst/>
            </a:prstGeom>
            <a:noFill/>
            <a:ln w="9525">
              <a:noFill/>
              <a:miter lim="800000"/>
              <a:headEnd/>
              <a:tailEnd/>
            </a:ln>
            <a:effectLst/>
          </p:spPr>
          <p:txBody>
            <a:bodyPr>
              <a:spAutoFit/>
            </a:bodyPr>
            <a:lstStyle/>
            <a:p>
              <a:pPr>
                <a:spcBef>
                  <a:spcPct val="50000"/>
                </a:spcBef>
              </a:pPr>
              <a:r>
                <a:rPr lang="en-GB" b="1" dirty="0"/>
                <a:t>Coaching</a:t>
              </a:r>
            </a:p>
          </p:txBody>
        </p:sp>
        <p:sp>
          <p:nvSpPr>
            <p:cNvPr id="1101836" name="Text Box 12"/>
            <p:cNvSpPr txBox="1">
              <a:spLocks noChangeArrowheads="1"/>
            </p:cNvSpPr>
            <p:nvPr/>
          </p:nvSpPr>
          <p:spPr bwMode="auto">
            <a:xfrm>
              <a:off x="2515675" y="1549400"/>
              <a:ext cx="741870" cy="369332"/>
            </a:xfrm>
            <a:prstGeom prst="rect">
              <a:avLst/>
            </a:prstGeom>
            <a:noFill/>
            <a:ln w="9525">
              <a:noFill/>
              <a:miter lim="800000"/>
              <a:headEnd/>
              <a:tailEnd/>
            </a:ln>
            <a:effectLst/>
          </p:spPr>
          <p:txBody>
            <a:bodyPr wrap="none">
              <a:spAutoFit/>
            </a:bodyPr>
            <a:lstStyle/>
            <a:p>
              <a:r>
                <a:rPr lang="en-US" b="1" dirty="0"/>
                <a:t>HIGH</a:t>
              </a:r>
            </a:p>
          </p:txBody>
        </p:sp>
        <p:sp>
          <p:nvSpPr>
            <p:cNvPr id="1101837" name="Text Box 13"/>
            <p:cNvSpPr txBox="1">
              <a:spLocks noChangeArrowheads="1"/>
            </p:cNvSpPr>
            <p:nvPr/>
          </p:nvSpPr>
          <p:spPr bwMode="auto">
            <a:xfrm>
              <a:off x="2658923" y="5302250"/>
              <a:ext cx="694496" cy="369332"/>
            </a:xfrm>
            <a:prstGeom prst="rect">
              <a:avLst/>
            </a:prstGeom>
            <a:noFill/>
            <a:ln w="9525">
              <a:noFill/>
              <a:miter lim="800000"/>
              <a:headEnd/>
              <a:tailEnd/>
            </a:ln>
            <a:effectLst/>
          </p:spPr>
          <p:txBody>
            <a:bodyPr wrap="none">
              <a:spAutoFit/>
            </a:bodyPr>
            <a:lstStyle/>
            <a:p>
              <a:r>
                <a:rPr lang="en-US" b="1" dirty="0"/>
                <a:t>LOW</a:t>
              </a:r>
            </a:p>
          </p:txBody>
        </p:sp>
        <p:sp>
          <p:nvSpPr>
            <p:cNvPr id="1101838" name="Text Box 14"/>
            <p:cNvSpPr txBox="1">
              <a:spLocks noChangeArrowheads="1"/>
            </p:cNvSpPr>
            <p:nvPr/>
          </p:nvSpPr>
          <p:spPr bwMode="auto">
            <a:xfrm>
              <a:off x="7821100" y="5302250"/>
              <a:ext cx="741870" cy="369332"/>
            </a:xfrm>
            <a:prstGeom prst="rect">
              <a:avLst/>
            </a:prstGeom>
            <a:noFill/>
            <a:ln w="9525">
              <a:noFill/>
              <a:miter lim="800000"/>
              <a:headEnd/>
              <a:tailEnd/>
            </a:ln>
            <a:effectLst/>
          </p:spPr>
          <p:txBody>
            <a:bodyPr wrap="none">
              <a:spAutoFit/>
            </a:bodyPr>
            <a:lstStyle/>
            <a:p>
              <a:r>
                <a:rPr lang="en-US" b="1" dirty="0"/>
                <a:t>HIGH</a:t>
              </a:r>
            </a:p>
          </p:txBody>
        </p:sp>
        <p:sp>
          <p:nvSpPr>
            <p:cNvPr id="1101839" name="Text Box 15"/>
            <p:cNvSpPr txBox="1">
              <a:spLocks noChangeArrowheads="1"/>
            </p:cNvSpPr>
            <p:nvPr/>
          </p:nvSpPr>
          <p:spPr bwMode="auto">
            <a:xfrm>
              <a:off x="3833146" y="5470525"/>
              <a:ext cx="2760061" cy="369332"/>
            </a:xfrm>
            <a:prstGeom prst="rect">
              <a:avLst/>
            </a:prstGeom>
            <a:noFill/>
            <a:ln w="9525">
              <a:noFill/>
              <a:miter lim="800000"/>
              <a:headEnd/>
              <a:tailEnd/>
            </a:ln>
            <a:effectLst/>
          </p:spPr>
          <p:txBody>
            <a:bodyPr wrap="none">
              <a:spAutoFit/>
            </a:bodyPr>
            <a:lstStyle/>
            <a:p>
              <a:r>
                <a:rPr lang="en-US" b="1" dirty="0"/>
                <a:t>Directive (Task) </a:t>
              </a:r>
              <a:r>
                <a:rPr lang="en-US" b="1" dirty="0" smtClean="0"/>
                <a:t>Behavior</a:t>
              </a:r>
              <a:endParaRPr lang="en-US" b="1" dirty="0"/>
            </a:p>
          </p:txBody>
        </p:sp>
        <p:sp>
          <p:nvSpPr>
            <p:cNvPr id="1101840" name="Text Box 16"/>
            <p:cNvSpPr txBox="1">
              <a:spLocks noChangeArrowheads="1"/>
            </p:cNvSpPr>
            <p:nvPr/>
          </p:nvSpPr>
          <p:spPr bwMode="auto">
            <a:xfrm rot="16200000">
              <a:off x="392460" y="3479770"/>
              <a:ext cx="3637855" cy="400110"/>
            </a:xfrm>
            <a:prstGeom prst="rect">
              <a:avLst/>
            </a:prstGeom>
            <a:noFill/>
            <a:ln w="9525">
              <a:noFill/>
              <a:miter lim="800000"/>
              <a:headEnd/>
              <a:tailEnd/>
            </a:ln>
            <a:effectLst/>
          </p:spPr>
          <p:txBody>
            <a:bodyPr wrap="none">
              <a:spAutoFit/>
            </a:bodyPr>
            <a:lstStyle/>
            <a:p>
              <a:r>
                <a:rPr lang="en-GB" b="1" dirty="0"/>
                <a:t>Supportive (Relationship) Behaviour</a:t>
              </a:r>
            </a:p>
          </p:txBody>
        </p:sp>
        <p:sp>
          <p:nvSpPr>
            <p:cNvPr id="1101841" name="Freeform 17"/>
            <p:cNvSpPr>
              <a:spLocks/>
            </p:cNvSpPr>
            <p:nvPr/>
          </p:nvSpPr>
          <p:spPr bwMode="auto">
            <a:xfrm>
              <a:off x="3200400" y="2246313"/>
              <a:ext cx="4572000" cy="2998787"/>
            </a:xfrm>
            <a:custGeom>
              <a:avLst/>
              <a:gdLst/>
              <a:ahLst/>
              <a:cxnLst>
                <a:cxn ang="0">
                  <a:pos x="0" y="1873"/>
                </a:cxn>
                <a:cxn ang="0">
                  <a:pos x="688" y="1257"/>
                </a:cxn>
                <a:cxn ang="0">
                  <a:pos x="928" y="281"/>
                </a:cxn>
                <a:cxn ang="0">
                  <a:pos x="1464" y="1"/>
                </a:cxn>
                <a:cxn ang="0">
                  <a:pos x="2032" y="273"/>
                </a:cxn>
                <a:cxn ang="0">
                  <a:pos x="2296" y="1257"/>
                </a:cxn>
                <a:cxn ang="0">
                  <a:pos x="2880" y="1889"/>
                </a:cxn>
              </a:cxnLst>
              <a:rect l="0" t="0" r="r" b="b"/>
              <a:pathLst>
                <a:path w="2880" h="1889">
                  <a:moveTo>
                    <a:pt x="0" y="1873"/>
                  </a:moveTo>
                  <a:cubicBezTo>
                    <a:pt x="266" y="1701"/>
                    <a:pt x="533" y="1522"/>
                    <a:pt x="688" y="1257"/>
                  </a:cubicBezTo>
                  <a:cubicBezTo>
                    <a:pt x="843" y="992"/>
                    <a:pt x="799" y="490"/>
                    <a:pt x="928" y="281"/>
                  </a:cubicBezTo>
                  <a:cubicBezTo>
                    <a:pt x="1057" y="72"/>
                    <a:pt x="1280" y="2"/>
                    <a:pt x="1464" y="1"/>
                  </a:cubicBezTo>
                  <a:cubicBezTo>
                    <a:pt x="1648" y="0"/>
                    <a:pt x="1893" y="64"/>
                    <a:pt x="2032" y="273"/>
                  </a:cubicBezTo>
                  <a:cubicBezTo>
                    <a:pt x="2171" y="482"/>
                    <a:pt x="2155" y="988"/>
                    <a:pt x="2296" y="1257"/>
                  </a:cubicBezTo>
                  <a:cubicBezTo>
                    <a:pt x="2437" y="1526"/>
                    <a:pt x="2758" y="1757"/>
                    <a:pt x="2880" y="1889"/>
                  </a:cubicBezTo>
                </a:path>
              </a:pathLst>
            </a:custGeom>
            <a:ln>
              <a:headEnd type="triangle" w="lg" len="lg"/>
              <a:tailEnd type="none" w="lg" len="med"/>
            </a:ln>
          </p:spPr>
          <p:style>
            <a:lnRef idx="3">
              <a:schemeClr val="accent2"/>
            </a:lnRef>
            <a:fillRef idx="0">
              <a:schemeClr val="accent2"/>
            </a:fillRef>
            <a:effectRef idx="2">
              <a:schemeClr val="accent2"/>
            </a:effectRef>
            <a:fontRef idx="minor">
              <a:schemeClr val="tx1"/>
            </a:fontRef>
          </p:style>
          <p:txBody>
            <a:bodyPr lIns="90000" tIns="46800" rIns="90000" bIns="46800" anchor="ctr"/>
            <a:lstStyle/>
            <a:p>
              <a:endParaRPr lang="en-US" b="1" dirty="0"/>
            </a:p>
          </p:txBody>
        </p:sp>
      </p:grpSp>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15</a:t>
            </a:fld>
            <a:endParaRPr lang="en-US" dirty="0"/>
          </a:p>
        </p:txBody>
      </p:sp>
    </p:spTree>
    <p:extLst>
      <p:ext uri="{BB962C8B-B14F-4D97-AF65-F5344CB8AC3E}">
        <p14:creationId xmlns="" xmlns:p14="http://schemas.microsoft.com/office/powerpoint/2010/main" val="14129643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42" name="Rectangle 14"/>
          <p:cNvSpPr>
            <a:spLocks noGrp="1" noChangeArrowheads="1"/>
          </p:cNvSpPr>
          <p:nvPr>
            <p:ph type="title"/>
          </p:nvPr>
        </p:nvSpPr>
        <p:spPr/>
        <p:txBody>
          <a:bodyPr/>
          <a:lstStyle/>
          <a:p>
            <a:r>
              <a:rPr lang="en-GB" dirty="0"/>
              <a:t>Leadership Focus</a:t>
            </a:r>
          </a:p>
        </p:txBody>
      </p:sp>
      <p:grpSp>
        <p:nvGrpSpPr>
          <p:cNvPr id="2" name="Group 16"/>
          <p:cNvGrpSpPr/>
          <p:nvPr/>
        </p:nvGrpSpPr>
        <p:grpSpPr>
          <a:xfrm>
            <a:off x="1426342" y="1055735"/>
            <a:ext cx="6391712" cy="4574619"/>
            <a:chOff x="2056673" y="1204913"/>
            <a:chExt cx="6924354" cy="4574619"/>
          </a:xfrm>
        </p:grpSpPr>
        <p:sp>
          <p:nvSpPr>
            <p:cNvPr id="1097730" name="Oval 2"/>
            <p:cNvSpPr>
              <a:spLocks noChangeArrowheads="1"/>
            </p:cNvSpPr>
            <p:nvPr/>
          </p:nvSpPr>
          <p:spPr bwMode="auto">
            <a:xfrm>
              <a:off x="3967163" y="1676400"/>
              <a:ext cx="2508250" cy="2386013"/>
            </a:xfrm>
            <a:prstGeom prst="ellipse">
              <a:avLst/>
            </a:prstGeom>
            <a:ln>
              <a:headEnd/>
              <a:tailEnd/>
            </a:ln>
          </p:spPr>
          <p:style>
            <a:lnRef idx="3">
              <a:schemeClr val="lt1"/>
            </a:lnRef>
            <a:fillRef idx="1">
              <a:schemeClr val="accent3"/>
            </a:fillRef>
            <a:effectRef idx="1">
              <a:schemeClr val="accent3"/>
            </a:effectRef>
            <a:fontRef idx="minor">
              <a:schemeClr val="lt1"/>
            </a:fontRef>
          </p:style>
          <p:txBody>
            <a:bodyPr/>
            <a:lstStyle/>
            <a:p>
              <a:endParaRPr lang="en-US" b="1" dirty="0"/>
            </a:p>
          </p:txBody>
        </p:sp>
        <p:sp>
          <p:nvSpPr>
            <p:cNvPr id="1097731" name="Oval 3"/>
            <p:cNvSpPr>
              <a:spLocks noChangeArrowheads="1"/>
            </p:cNvSpPr>
            <p:nvPr/>
          </p:nvSpPr>
          <p:spPr bwMode="auto">
            <a:xfrm>
              <a:off x="3325813" y="2986088"/>
              <a:ext cx="2508250" cy="2387600"/>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a:lstStyle/>
            <a:p>
              <a:endParaRPr lang="en-US" b="1" dirty="0"/>
            </a:p>
          </p:txBody>
        </p:sp>
        <p:sp>
          <p:nvSpPr>
            <p:cNvPr id="1097732" name="Oval 4"/>
            <p:cNvSpPr>
              <a:spLocks noChangeArrowheads="1"/>
            </p:cNvSpPr>
            <p:nvPr/>
          </p:nvSpPr>
          <p:spPr bwMode="auto">
            <a:xfrm>
              <a:off x="4614863" y="3001963"/>
              <a:ext cx="2508250" cy="2387600"/>
            </a:xfrm>
            <a:prstGeom prst="ellipse">
              <a:avLst/>
            </a:prstGeom>
            <a:ln>
              <a:headEnd/>
              <a:tailEnd/>
            </a:ln>
          </p:spPr>
          <p:style>
            <a:lnRef idx="3">
              <a:schemeClr val="lt1"/>
            </a:lnRef>
            <a:fillRef idx="1">
              <a:schemeClr val="accent2"/>
            </a:fillRef>
            <a:effectRef idx="1">
              <a:schemeClr val="accent2"/>
            </a:effectRef>
            <a:fontRef idx="minor">
              <a:schemeClr val="lt1"/>
            </a:fontRef>
          </p:style>
          <p:txBody>
            <a:bodyPr/>
            <a:lstStyle/>
            <a:p>
              <a:endParaRPr lang="en-US" b="1" dirty="0"/>
            </a:p>
          </p:txBody>
        </p:sp>
        <p:sp>
          <p:nvSpPr>
            <p:cNvPr id="1097733" name="Freeform 5"/>
            <p:cNvSpPr>
              <a:spLocks/>
            </p:cNvSpPr>
            <p:nvPr/>
          </p:nvSpPr>
          <p:spPr bwMode="auto">
            <a:xfrm>
              <a:off x="4637088" y="3154363"/>
              <a:ext cx="1173162" cy="914400"/>
            </a:xfrm>
            <a:custGeom>
              <a:avLst/>
              <a:gdLst/>
              <a:ahLst/>
              <a:cxnLst>
                <a:cxn ang="0">
                  <a:pos x="318" y="0"/>
                </a:cxn>
                <a:cxn ang="0">
                  <a:pos x="300" y="11"/>
                </a:cxn>
                <a:cxn ang="0">
                  <a:pos x="280" y="25"/>
                </a:cxn>
                <a:cxn ang="0">
                  <a:pos x="258" y="41"/>
                </a:cxn>
                <a:cxn ang="0">
                  <a:pos x="239" y="55"/>
                </a:cxn>
                <a:cxn ang="0">
                  <a:pos x="220" y="72"/>
                </a:cxn>
                <a:cxn ang="0">
                  <a:pos x="205" y="86"/>
                </a:cxn>
                <a:cxn ang="0">
                  <a:pos x="186" y="104"/>
                </a:cxn>
                <a:cxn ang="0">
                  <a:pos x="169" y="120"/>
                </a:cxn>
                <a:cxn ang="0">
                  <a:pos x="149" y="143"/>
                </a:cxn>
                <a:cxn ang="0">
                  <a:pos x="131" y="165"/>
                </a:cxn>
                <a:cxn ang="0">
                  <a:pos x="115" y="184"/>
                </a:cxn>
                <a:cxn ang="0">
                  <a:pos x="96" y="210"/>
                </a:cxn>
                <a:cxn ang="0">
                  <a:pos x="81" y="232"/>
                </a:cxn>
                <a:cxn ang="0">
                  <a:pos x="68" y="255"/>
                </a:cxn>
                <a:cxn ang="0">
                  <a:pos x="54" y="280"/>
                </a:cxn>
                <a:cxn ang="0">
                  <a:pos x="42" y="304"/>
                </a:cxn>
                <a:cxn ang="0">
                  <a:pos x="29" y="335"/>
                </a:cxn>
                <a:cxn ang="0">
                  <a:pos x="19" y="365"/>
                </a:cxn>
                <a:cxn ang="0">
                  <a:pos x="10" y="394"/>
                </a:cxn>
                <a:cxn ang="0">
                  <a:pos x="5" y="417"/>
                </a:cxn>
                <a:cxn ang="0">
                  <a:pos x="0" y="437"/>
                </a:cxn>
                <a:cxn ang="0">
                  <a:pos x="22" y="451"/>
                </a:cxn>
                <a:cxn ang="0">
                  <a:pos x="49" y="462"/>
                </a:cxn>
                <a:cxn ang="0">
                  <a:pos x="80" y="474"/>
                </a:cxn>
                <a:cxn ang="0">
                  <a:pos x="114" y="485"/>
                </a:cxn>
                <a:cxn ang="0">
                  <a:pos x="153" y="497"/>
                </a:cxn>
                <a:cxn ang="0">
                  <a:pos x="191" y="505"/>
                </a:cxn>
                <a:cxn ang="0">
                  <a:pos x="221" y="510"/>
                </a:cxn>
                <a:cxn ang="0">
                  <a:pos x="253" y="514"/>
                </a:cxn>
                <a:cxn ang="0">
                  <a:pos x="285" y="516"/>
                </a:cxn>
                <a:cxn ang="0">
                  <a:pos x="313" y="517"/>
                </a:cxn>
                <a:cxn ang="0">
                  <a:pos x="349" y="516"/>
                </a:cxn>
                <a:cxn ang="0">
                  <a:pos x="386" y="511"/>
                </a:cxn>
                <a:cxn ang="0">
                  <a:pos x="427" y="506"/>
                </a:cxn>
                <a:cxn ang="0">
                  <a:pos x="462" y="499"/>
                </a:cxn>
                <a:cxn ang="0">
                  <a:pos x="491" y="492"/>
                </a:cxn>
                <a:cxn ang="0">
                  <a:pos x="522" y="482"/>
                </a:cxn>
                <a:cxn ang="0">
                  <a:pos x="544" y="473"/>
                </a:cxn>
                <a:cxn ang="0">
                  <a:pos x="568" y="464"/>
                </a:cxn>
                <a:cxn ang="0">
                  <a:pos x="590" y="455"/>
                </a:cxn>
                <a:cxn ang="0">
                  <a:pos x="614" y="443"/>
                </a:cxn>
                <a:cxn ang="0">
                  <a:pos x="626" y="436"/>
                </a:cxn>
                <a:cxn ang="0">
                  <a:pos x="622" y="411"/>
                </a:cxn>
                <a:cxn ang="0">
                  <a:pos x="615" y="386"/>
                </a:cxn>
                <a:cxn ang="0">
                  <a:pos x="607" y="360"/>
                </a:cxn>
                <a:cxn ang="0">
                  <a:pos x="594" y="326"/>
                </a:cxn>
                <a:cxn ang="0">
                  <a:pos x="577" y="291"/>
                </a:cxn>
                <a:cxn ang="0">
                  <a:pos x="557" y="253"/>
                </a:cxn>
                <a:cxn ang="0">
                  <a:pos x="540" y="226"/>
                </a:cxn>
                <a:cxn ang="0">
                  <a:pos x="522" y="197"/>
                </a:cxn>
                <a:cxn ang="0">
                  <a:pos x="507" y="175"/>
                </a:cxn>
                <a:cxn ang="0">
                  <a:pos x="484" y="146"/>
                </a:cxn>
                <a:cxn ang="0">
                  <a:pos x="466" y="124"/>
                </a:cxn>
                <a:cxn ang="0">
                  <a:pos x="446" y="104"/>
                </a:cxn>
                <a:cxn ang="0">
                  <a:pos x="419" y="78"/>
                </a:cxn>
                <a:cxn ang="0">
                  <a:pos x="400" y="61"/>
                </a:cxn>
                <a:cxn ang="0">
                  <a:pos x="377" y="42"/>
                </a:cxn>
                <a:cxn ang="0">
                  <a:pos x="348" y="20"/>
                </a:cxn>
                <a:cxn ang="0">
                  <a:pos x="318" y="0"/>
                </a:cxn>
              </a:cxnLst>
              <a:rect l="0" t="0" r="r" b="b"/>
              <a:pathLst>
                <a:path w="626" h="517">
                  <a:moveTo>
                    <a:pt x="318" y="0"/>
                  </a:moveTo>
                  <a:lnTo>
                    <a:pt x="300" y="11"/>
                  </a:lnTo>
                  <a:lnTo>
                    <a:pt x="280" y="25"/>
                  </a:lnTo>
                  <a:lnTo>
                    <a:pt x="258" y="41"/>
                  </a:lnTo>
                  <a:lnTo>
                    <a:pt x="239" y="55"/>
                  </a:lnTo>
                  <a:lnTo>
                    <a:pt x="220" y="72"/>
                  </a:lnTo>
                  <a:lnTo>
                    <a:pt x="205" y="86"/>
                  </a:lnTo>
                  <a:lnTo>
                    <a:pt x="186" y="104"/>
                  </a:lnTo>
                  <a:lnTo>
                    <a:pt x="169" y="120"/>
                  </a:lnTo>
                  <a:lnTo>
                    <a:pt x="149" y="143"/>
                  </a:lnTo>
                  <a:lnTo>
                    <a:pt x="131" y="165"/>
                  </a:lnTo>
                  <a:lnTo>
                    <a:pt x="115" y="184"/>
                  </a:lnTo>
                  <a:lnTo>
                    <a:pt x="96" y="210"/>
                  </a:lnTo>
                  <a:lnTo>
                    <a:pt x="81" y="232"/>
                  </a:lnTo>
                  <a:lnTo>
                    <a:pt x="68" y="255"/>
                  </a:lnTo>
                  <a:lnTo>
                    <a:pt x="54" y="280"/>
                  </a:lnTo>
                  <a:lnTo>
                    <a:pt x="42" y="304"/>
                  </a:lnTo>
                  <a:lnTo>
                    <a:pt x="29" y="335"/>
                  </a:lnTo>
                  <a:lnTo>
                    <a:pt x="19" y="365"/>
                  </a:lnTo>
                  <a:lnTo>
                    <a:pt x="10" y="394"/>
                  </a:lnTo>
                  <a:lnTo>
                    <a:pt x="5" y="417"/>
                  </a:lnTo>
                  <a:lnTo>
                    <a:pt x="0" y="437"/>
                  </a:lnTo>
                  <a:lnTo>
                    <a:pt x="22" y="451"/>
                  </a:lnTo>
                  <a:lnTo>
                    <a:pt x="49" y="462"/>
                  </a:lnTo>
                  <a:lnTo>
                    <a:pt x="80" y="474"/>
                  </a:lnTo>
                  <a:lnTo>
                    <a:pt x="114" y="485"/>
                  </a:lnTo>
                  <a:lnTo>
                    <a:pt x="153" y="497"/>
                  </a:lnTo>
                  <a:lnTo>
                    <a:pt x="191" y="505"/>
                  </a:lnTo>
                  <a:lnTo>
                    <a:pt x="221" y="510"/>
                  </a:lnTo>
                  <a:lnTo>
                    <a:pt x="253" y="514"/>
                  </a:lnTo>
                  <a:lnTo>
                    <a:pt x="285" y="516"/>
                  </a:lnTo>
                  <a:lnTo>
                    <a:pt x="313" y="517"/>
                  </a:lnTo>
                  <a:lnTo>
                    <a:pt x="349" y="516"/>
                  </a:lnTo>
                  <a:lnTo>
                    <a:pt x="386" y="511"/>
                  </a:lnTo>
                  <a:lnTo>
                    <a:pt x="427" y="506"/>
                  </a:lnTo>
                  <a:lnTo>
                    <a:pt x="462" y="499"/>
                  </a:lnTo>
                  <a:lnTo>
                    <a:pt x="491" y="492"/>
                  </a:lnTo>
                  <a:lnTo>
                    <a:pt x="522" y="482"/>
                  </a:lnTo>
                  <a:lnTo>
                    <a:pt x="544" y="473"/>
                  </a:lnTo>
                  <a:lnTo>
                    <a:pt x="568" y="464"/>
                  </a:lnTo>
                  <a:lnTo>
                    <a:pt x="590" y="455"/>
                  </a:lnTo>
                  <a:lnTo>
                    <a:pt x="614" y="443"/>
                  </a:lnTo>
                  <a:lnTo>
                    <a:pt x="626" y="436"/>
                  </a:lnTo>
                  <a:lnTo>
                    <a:pt x="622" y="411"/>
                  </a:lnTo>
                  <a:lnTo>
                    <a:pt x="615" y="386"/>
                  </a:lnTo>
                  <a:lnTo>
                    <a:pt x="607" y="360"/>
                  </a:lnTo>
                  <a:lnTo>
                    <a:pt x="594" y="326"/>
                  </a:lnTo>
                  <a:lnTo>
                    <a:pt x="577" y="291"/>
                  </a:lnTo>
                  <a:lnTo>
                    <a:pt x="557" y="253"/>
                  </a:lnTo>
                  <a:lnTo>
                    <a:pt x="540" y="226"/>
                  </a:lnTo>
                  <a:lnTo>
                    <a:pt x="522" y="197"/>
                  </a:lnTo>
                  <a:lnTo>
                    <a:pt x="507" y="175"/>
                  </a:lnTo>
                  <a:lnTo>
                    <a:pt x="484" y="146"/>
                  </a:lnTo>
                  <a:lnTo>
                    <a:pt x="466" y="124"/>
                  </a:lnTo>
                  <a:lnTo>
                    <a:pt x="446" y="104"/>
                  </a:lnTo>
                  <a:lnTo>
                    <a:pt x="419" y="78"/>
                  </a:lnTo>
                  <a:lnTo>
                    <a:pt x="400" y="61"/>
                  </a:lnTo>
                  <a:lnTo>
                    <a:pt x="377" y="42"/>
                  </a:lnTo>
                  <a:lnTo>
                    <a:pt x="348" y="20"/>
                  </a:lnTo>
                  <a:lnTo>
                    <a:pt x="318" y="0"/>
                  </a:lnTo>
                  <a:close/>
                </a:path>
              </a:pathLst>
            </a:custGeom>
            <a:solidFill>
              <a:schemeClr val="bg1"/>
            </a:solidFill>
            <a:ln w="12700">
              <a:solidFill>
                <a:srgbClr val="000000"/>
              </a:solidFill>
              <a:prstDash val="solid"/>
              <a:round/>
              <a:headEnd/>
              <a:tailEnd/>
            </a:ln>
          </p:spPr>
          <p:txBody>
            <a:bodyPr/>
            <a:lstStyle/>
            <a:p>
              <a:endParaRPr lang="en-US" b="1" dirty="0"/>
            </a:p>
          </p:txBody>
        </p:sp>
        <p:sp>
          <p:nvSpPr>
            <p:cNvPr id="1097734" name="Freeform 6"/>
            <p:cNvSpPr>
              <a:spLocks/>
            </p:cNvSpPr>
            <p:nvPr/>
          </p:nvSpPr>
          <p:spPr bwMode="auto">
            <a:xfrm>
              <a:off x="3994150" y="2984500"/>
              <a:ext cx="1244600" cy="946150"/>
            </a:xfrm>
            <a:custGeom>
              <a:avLst/>
              <a:gdLst/>
              <a:ahLst/>
              <a:cxnLst>
                <a:cxn ang="0">
                  <a:pos x="15" y="70"/>
                </a:cxn>
                <a:cxn ang="0">
                  <a:pos x="70" y="46"/>
                </a:cxn>
                <a:cxn ang="0">
                  <a:pos x="117" y="28"/>
                </a:cxn>
                <a:cxn ang="0">
                  <a:pos x="176" y="14"/>
                </a:cxn>
                <a:cxn ang="0">
                  <a:pos x="230" y="5"/>
                </a:cxn>
                <a:cxn ang="0">
                  <a:pos x="283" y="0"/>
                </a:cxn>
                <a:cxn ang="0">
                  <a:pos x="340" y="0"/>
                </a:cxn>
                <a:cxn ang="0">
                  <a:pos x="404" y="6"/>
                </a:cxn>
                <a:cxn ang="0">
                  <a:pos x="455" y="15"/>
                </a:cxn>
                <a:cxn ang="0">
                  <a:pos x="510" y="29"/>
                </a:cxn>
                <a:cxn ang="0">
                  <a:pos x="563" y="50"/>
                </a:cxn>
                <a:cxn ang="0">
                  <a:pos x="618" y="73"/>
                </a:cxn>
                <a:cxn ang="0">
                  <a:pos x="664" y="97"/>
                </a:cxn>
                <a:cxn ang="0">
                  <a:pos x="628" y="119"/>
                </a:cxn>
                <a:cxn ang="0">
                  <a:pos x="594" y="144"/>
                </a:cxn>
                <a:cxn ang="0">
                  <a:pos x="564" y="170"/>
                </a:cxn>
                <a:cxn ang="0">
                  <a:pos x="533" y="199"/>
                </a:cxn>
                <a:cxn ang="0">
                  <a:pos x="497" y="235"/>
                </a:cxn>
                <a:cxn ang="0">
                  <a:pos x="472" y="264"/>
                </a:cxn>
                <a:cxn ang="0">
                  <a:pos x="443" y="303"/>
                </a:cxn>
                <a:cxn ang="0">
                  <a:pos x="411" y="354"/>
                </a:cxn>
                <a:cxn ang="0">
                  <a:pos x="387" y="398"/>
                </a:cxn>
                <a:cxn ang="0">
                  <a:pos x="364" y="458"/>
                </a:cxn>
                <a:cxn ang="0">
                  <a:pos x="351" y="498"/>
                </a:cxn>
                <a:cxn ang="0">
                  <a:pos x="344" y="535"/>
                </a:cxn>
                <a:cxn ang="0">
                  <a:pos x="303" y="512"/>
                </a:cxn>
                <a:cxn ang="0">
                  <a:pos x="265" y="486"/>
                </a:cxn>
                <a:cxn ang="0">
                  <a:pos x="218" y="452"/>
                </a:cxn>
                <a:cxn ang="0">
                  <a:pos x="168" y="406"/>
                </a:cxn>
                <a:cxn ang="0">
                  <a:pos x="133" y="365"/>
                </a:cxn>
                <a:cxn ang="0">
                  <a:pos x="99" y="319"/>
                </a:cxn>
                <a:cxn ang="0">
                  <a:pos x="68" y="268"/>
                </a:cxn>
                <a:cxn ang="0">
                  <a:pos x="40" y="212"/>
                </a:cxn>
                <a:cxn ang="0">
                  <a:pos x="20" y="160"/>
                </a:cxn>
                <a:cxn ang="0">
                  <a:pos x="6" y="114"/>
                </a:cxn>
                <a:cxn ang="0">
                  <a:pos x="0" y="75"/>
                </a:cxn>
              </a:cxnLst>
              <a:rect l="0" t="0" r="r" b="b"/>
              <a:pathLst>
                <a:path w="664" h="535">
                  <a:moveTo>
                    <a:pt x="2" y="77"/>
                  </a:moveTo>
                  <a:lnTo>
                    <a:pt x="15" y="70"/>
                  </a:lnTo>
                  <a:lnTo>
                    <a:pt x="42" y="56"/>
                  </a:lnTo>
                  <a:lnTo>
                    <a:pt x="70" y="46"/>
                  </a:lnTo>
                  <a:lnTo>
                    <a:pt x="90" y="37"/>
                  </a:lnTo>
                  <a:lnTo>
                    <a:pt x="117" y="28"/>
                  </a:lnTo>
                  <a:lnTo>
                    <a:pt x="148" y="20"/>
                  </a:lnTo>
                  <a:lnTo>
                    <a:pt x="176" y="14"/>
                  </a:lnTo>
                  <a:lnTo>
                    <a:pt x="204" y="9"/>
                  </a:lnTo>
                  <a:lnTo>
                    <a:pt x="230" y="5"/>
                  </a:lnTo>
                  <a:lnTo>
                    <a:pt x="256" y="3"/>
                  </a:lnTo>
                  <a:lnTo>
                    <a:pt x="283" y="0"/>
                  </a:lnTo>
                  <a:lnTo>
                    <a:pt x="312" y="0"/>
                  </a:lnTo>
                  <a:lnTo>
                    <a:pt x="340" y="0"/>
                  </a:lnTo>
                  <a:lnTo>
                    <a:pt x="371" y="3"/>
                  </a:lnTo>
                  <a:lnTo>
                    <a:pt x="404" y="6"/>
                  </a:lnTo>
                  <a:lnTo>
                    <a:pt x="429" y="10"/>
                  </a:lnTo>
                  <a:lnTo>
                    <a:pt x="455" y="15"/>
                  </a:lnTo>
                  <a:lnTo>
                    <a:pt x="483" y="22"/>
                  </a:lnTo>
                  <a:lnTo>
                    <a:pt x="510" y="29"/>
                  </a:lnTo>
                  <a:lnTo>
                    <a:pt x="535" y="38"/>
                  </a:lnTo>
                  <a:lnTo>
                    <a:pt x="563" y="50"/>
                  </a:lnTo>
                  <a:lnTo>
                    <a:pt x="590" y="60"/>
                  </a:lnTo>
                  <a:lnTo>
                    <a:pt x="618" y="73"/>
                  </a:lnTo>
                  <a:lnTo>
                    <a:pt x="640" y="83"/>
                  </a:lnTo>
                  <a:lnTo>
                    <a:pt x="664" y="97"/>
                  </a:lnTo>
                  <a:lnTo>
                    <a:pt x="647" y="106"/>
                  </a:lnTo>
                  <a:lnTo>
                    <a:pt x="628" y="119"/>
                  </a:lnTo>
                  <a:lnTo>
                    <a:pt x="612" y="133"/>
                  </a:lnTo>
                  <a:lnTo>
                    <a:pt x="594" y="144"/>
                  </a:lnTo>
                  <a:lnTo>
                    <a:pt x="582" y="153"/>
                  </a:lnTo>
                  <a:lnTo>
                    <a:pt x="564" y="170"/>
                  </a:lnTo>
                  <a:lnTo>
                    <a:pt x="548" y="185"/>
                  </a:lnTo>
                  <a:lnTo>
                    <a:pt x="533" y="199"/>
                  </a:lnTo>
                  <a:lnTo>
                    <a:pt x="516" y="216"/>
                  </a:lnTo>
                  <a:lnTo>
                    <a:pt x="497" y="235"/>
                  </a:lnTo>
                  <a:lnTo>
                    <a:pt x="484" y="250"/>
                  </a:lnTo>
                  <a:lnTo>
                    <a:pt x="472" y="264"/>
                  </a:lnTo>
                  <a:lnTo>
                    <a:pt x="458" y="282"/>
                  </a:lnTo>
                  <a:lnTo>
                    <a:pt x="443" y="303"/>
                  </a:lnTo>
                  <a:lnTo>
                    <a:pt x="427" y="326"/>
                  </a:lnTo>
                  <a:lnTo>
                    <a:pt x="411" y="354"/>
                  </a:lnTo>
                  <a:lnTo>
                    <a:pt x="399" y="375"/>
                  </a:lnTo>
                  <a:lnTo>
                    <a:pt x="387" y="398"/>
                  </a:lnTo>
                  <a:lnTo>
                    <a:pt x="376" y="425"/>
                  </a:lnTo>
                  <a:lnTo>
                    <a:pt x="364" y="458"/>
                  </a:lnTo>
                  <a:lnTo>
                    <a:pt x="357" y="481"/>
                  </a:lnTo>
                  <a:lnTo>
                    <a:pt x="351" y="498"/>
                  </a:lnTo>
                  <a:lnTo>
                    <a:pt x="346" y="519"/>
                  </a:lnTo>
                  <a:lnTo>
                    <a:pt x="344" y="535"/>
                  </a:lnTo>
                  <a:lnTo>
                    <a:pt x="326" y="526"/>
                  </a:lnTo>
                  <a:lnTo>
                    <a:pt x="303" y="512"/>
                  </a:lnTo>
                  <a:lnTo>
                    <a:pt x="285" y="501"/>
                  </a:lnTo>
                  <a:lnTo>
                    <a:pt x="265" y="486"/>
                  </a:lnTo>
                  <a:lnTo>
                    <a:pt x="246" y="474"/>
                  </a:lnTo>
                  <a:lnTo>
                    <a:pt x="218" y="452"/>
                  </a:lnTo>
                  <a:lnTo>
                    <a:pt x="190" y="426"/>
                  </a:lnTo>
                  <a:lnTo>
                    <a:pt x="168" y="406"/>
                  </a:lnTo>
                  <a:lnTo>
                    <a:pt x="151" y="388"/>
                  </a:lnTo>
                  <a:lnTo>
                    <a:pt x="133" y="365"/>
                  </a:lnTo>
                  <a:lnTo>
                    <a:pt x="115" y="342"/>
                  </a:lnTo>
                  <a:lnTo>
                    <a:pt x="99" y="319"/>
                  </a:lnTo>
                  <a:lnTo>
                    <a:pt x="84" y="295"/>
                  </a:lnTo>
                  <a:lnTo>
                    <a:pt x="68" y="268"/>
                  </a:lnTo>
                  <a:lnTo>
                    <a:pt x="54" y="241"/>
                  </a:lnTo>
                  <a:lnTo>
                    <a:pt x="40" y="212"/>
                  </a:lnTo>
                  <a:lnTo>
                    <a:pt x="29" y="187"/>
                  </a:lnTo>
                  <a:lnTo>
                    <a:pt x="20" y="160"/>
                  </a:lnTo>
                  <a:lnTo>
                    <a:pt x="12" y="135"/>
                  </a:lnTo>
                  <a:lnTo>
                    <a:pt x="6" y="114"/>
                  </a:lnTo>
                  <a:lnTo>
                    <a:pt x="2" y="97"/>
                  </a:lnTo>
                  <a:lnTo>
                    <a:pt x="0" y="75"/>
                  </a:lnTo>
                  <a:lnTo>
                    <a:pt x="2" y="77"/>
                  </a:lnTo>
                  <a:close/>
                </a:path>
              </a:pathLst>
            </a:custGeom>
            <a:solidFill>
              <a:srgbClr val="002060"/>
            </a:solidFill>
            <a:ln w="12700">
              <a:solidFill>
                <a:srgbClr val="000000"/>
              </a:solidFill>
              <a:prstDash val="solid"/>
              <a:round/>
              <a:headEnd/>
              <a:tailEnd/>
            </a:ln>
          </p:spPr>
          <p:txBody>
            <a:bodyPr/>
            <a:lstStyle/>
            <a:p>
              <a:endParaRPr lang="en-US" b="1" dirty="0"/>
            </a:p>
          </p:txBody>
        </p:sp>
        <p:sp>
          <p:nvSpPr>
            <p:cNvPr id="1097735" name="Freeform 7"/>
            <p:cNvSpPr>
              <a:spLocks/>
            </p:cNvSpPr>
            <p:nvPr/>
          </p:nvSpPr>
          <p:spPr bwMode="auto">
            <a:xfrm>
              <a:off x="5232400" y="2986088"/>
              <a:ext cx="1214438" cy="947737"/>
            </a:xfrm>
            <a:custGeom>
              <a:avLst/>
              <a:gdLst/>
              <a:ahLst/>
              <a:cxnLst>
                <a:cxn ang="0">
                  <a:pos x="650" y="83"/>
                </a:cxn>
                <a:cxn ang="0">
                  <a:pos x="607" y="56"/>
                </a:cxn>
                <a:cxn ang="0">
                  <a:pos x="555" y="36"/>
                </a:cxn>
                <a:cxn ang="0">
                  <a:pos x="501" y="19"/>
                </a:cxn>
                <a:cxn ang="0">
                  <a:pos x="446" y="9"/>
                </a:cxn>
                <a:cxn ang="0">
                  <a:pos x="397" y="3"/>
                </a:cxn>
                <a:cxn ang="0">
                  <a:pos x="340" y="0"/>
                </a:cxn>
                <a:cxn ang="0">
                  <a:pos x="281" y="3"/>
                </a:cxn>
                <a:cxn ang="0">
                  <a:pos x="221" y="10"/>
                </a:cxn>
                <a:cxn ang="0">
                  <a:pos x="168" y="22"/>
                </a:cxn>
                <a:cxn ang="0">
                  <a:pos x="113" y="40"/>
                </a:cxn>
                <a:cxn ang="0">
                  <a:pos x="54" y="64"/>
                </a:cxn>
                <a:cxn ang="0">
                  <a:pos x="10" y="87"/>
                </a:cxn>
                <a:cxn ang="0">
                  <a:pos x="14" y="106"/>
                </a:cxn>
                <a:cxn ang="0">
                  <a:pos x="41" y="125"/>
                </a:cxn>
                <a:cxn ang="0">
                  <a:pos x="66" y="145"/>
                </a:cxn>
                <a:cxn ang="0">
                  <a:pos x="102" y="177"/>
                </a:cxn>
                <a:cxn ang="0">
                  <a:pos x="139" y="211"/>
                </a:cxn>
                <a:cxn ang="0">
                  <a:pos x="168" y="244"/>
                </a:cxn>
                <a:cxn ang="0">
                  <a:pos x="195" y="279"/>
                </a:cxn>
                <a:cxn ang="0">
                  <a:pos x="225" y="325"/>
                </a:cxn>
                <a:cxn ang="0">
                  <a:pos x="253" y="374"/>
                </a:cxn>
                <a:cxn ang="0">
                  <a:pos x="277" y="424"/>
                </a:cxn>
                <a:cxn ang="0">
                  <a:pos x="296" y="477"/>
                </a:cxn>
                <a:cxn ang="0">
                  <a:pos x="306" y="523"/>
                </a:cxn>
                <a:cxn ang="0">
                  <a:pos x="328" y="525"/>
                </a:cxn>
                <a:cxn ang="0">
                  <a:pos x="369" y="500"/>
                </a:cxn>
                <a:cxn ang="0">
                  <a:pos x="408" y="473"/>
                </a:cxn>
                <a:cxn ang="0">
                  <a:pos x="464" y="425"/>
                </a:cxn>
                <a:cxn ang="0">
                  <a:pos x="502" y="386"/>
                </a:cxn>
                <a:cxn ang="0">
                  <a:pos x="537" y="341"/>
                </a:cxn>
                <a:cxn ang="0">
                  <a:pos x="569" y="294"/>
                </a:cxn>
                <a:cxn ang="0">
                  <a:pos x="599" y="240"/>
                </a:cxn>
                <a:cxn ang="0">
                  <a:pos x="624" y="188"/>
                </a:cxn>
                <a:cxn ang="0">
                  <a:pos x="641" y="129"/>
                </a:cxn>
                <a:cxn ang="0">
                  <a:pos x="650" y="93"/>
                </a:cxn>
              </a:cxnLst>
              <a:rect l="0" t="0" r="r" b="b"/>
              <a:pathLst>
                <a:path w="650" h="536">
                  <a:moveTo>
                    <a:pt x="650" y="93"/>
                  </a:moveTo>
                  <a:lnTo>
                    <a:pt x="650" y="83"/>
                  </a:lnTo>
                  <a:lnTo>
                    <a:pt x="629" y="69"/>
                  </a:lnTo>
                  <a:lnTo>
                    <a:pt x="607" y="56"/>
                  </a:lnTo>
                  <a:lnTo>
                    <a:pt x="582" y="45"/>
                  </a:lnTo>
                  <a:lnTo>
                    <a:pt x="555" y="36"/>
                  </a:lnTo>
                  <a:lnTo>
                    <a:pt x="528" y="27"/>
                  </a:lnTo>
                  <a:lnTo>
                    <a:pt x="501" y="19"/>
                  </a:lnTo>
                  <a:lnTo>
                    <a:pt x="472" y="13"/>
                  </a:lnTo>
                  <a:lnTo>
                    <a:pt x="446" y="9"/>
                  </a:lnTo>
                  <a:lnTo>
                    <a:pt x="421" y="5"/>
                  </a:lnTo>
                  <a:lnTo>
                    <a:pt x="397" y="3"/>
                  </a:lnTo>
                  <a:lnTo>
                    <a:pt x="371" y="2"/>
                  </a:lnTo>
                  <a:lnTo>
                    <a:pt x="340" y="0"/>
                  </a:lnTo>
                  <a:lnTo>
                    <a:pt x="311" y="2"/>
                  </a:lnTo>
                  <a:lnTo>
                    <a:pt x="281" y="3"/>
                  </a:lnTo>
                  <a:lnTo>
                    <a:pt x="254" y="5"/>
                  </a:lnTo>
                  <a:lnTo>
                    <a:pt x="221" y="10"/>
                  </a:lnTo>
                  <a:lnTo>
                    <a:pt x="195" y="16"/>
                  </a:lnTo>
                  <a:lnTo>
                    <a:pt x="168" y="22"/>
                  </a:lnTo>
                  <a:lnTo>
                    <a:pt x="141" y="30"/>
                  </a:lnTo>
                  <a:lnTo>
                    <a:pt x="113" y="40"/>
                  </a:lnTo>
                  <a:lnTo>
                    <a:pt x="83" y="51"/>
                  </a:lnTo>
                  <a:lnTo>
                    <a:pt x="54" y="64"/>
                  </a:lnTo>
                  <a:lnTo>
                    <a:pt x="33" y="74"/>
                  </a:lnTo>
                  <a:lnTo>
                    <a:pt x="10" y="87"/>
                  </a:lnTo>
                  <a:lnTo>
                    <a:pt x="0" y="97"/>
                  </a:lnTo>
                  <a:lnTo>
                    <a:pt x="14" y="106"/>
                  </a:lnTo>
                  <a:lnTo>
                    <a:pt x="28" y="116"/>
                  </a:lnTo>
                  <a:lnTo>
                    <a:pt x="41" y="125"/>
                  </a:lnTo>
                  <a:lnTo>
                    <a:pt x="54" y="135"/>
                  </a:lnTo>
                  <a:lnTo>
                    <a:pt x="66" y="145"/>
                  </a:lnTo>
                  <a:lnTo>
                    <a:pt x="88" y="163"/>
                  </a:lnTo>
                  <a:lnTo>
                    <a:pt x="102" y="177"/>
                  </a:lnTo>
                  <a:lnTo>
                    <a:pt x="120" y="192"/>
                  </a:lnTo>
                  <a:lnTo>
                    <a:pt x="139" y="211"/>
                  </a:lnTo>
                  <a:lnTo>
                    <a:pt x="154" y="226"/>
                  </a:lnTo>
                  <a:lnTo>
                    <a:pt x="168" y="244"/>
                  </a:lnTo>
                  <a:lnTo>
                    <a:pt x="183" y="262"/>
                  </a:lnTo>
                  <a:lnTo>
                    <a:pt x="195" y="279"/>
                  </a:lnTo>
                  <a:lnTo>
                    <a:pt x="209" y="300"/>
                  </a:lnTo>
                  <a:lnTo>
                    <a:pt x="225" y="325"/>
                  </a:lnTo>
                  <a:lnTo>
                    <a:pt x="241" y="353"/>
                  </a:lnTo>
                  <a:lnTo>
                    <a:pt x="253" y="374"/>
                  </a:lnTo>
                  <a:lnTo>
                    <a:pt x="264" y="397"/>
                  </a:lnTo>
                  <a:lnTo>
                    <a:pt x="277" y="424"/>
                  </a:lnTo>
                  <a:lnTo>
                    <a:pt x="287" y="452"/>
                  </a:lnTo>
                  <a:lnTo>
                    <a:pt x="296" y="477"/>
                  </a:lnTo>
                  <a:lnTo>
                    <a:pt x="304" y="502"/>
                  </a:lnTo>
                  <a:lnTo>
                    <a:pt x="306" y="523"/>
                  </a:lnTo>
                  <a:lnTo>
                    <a:pt x="307" y="536"/>
                  </a:lnTo>
                  <a:lnTo>
                    <a:pt x="328" y="525"/>
                  </a:lnTo>
                  <a:lnTo>
                    <a:pt x="351" y="511"/>
                  </a:lnTo>
                  <a:lnTo>
                    <a:pt x="369" y="500"/>
                  </a:lnTo>
                  <a:lnTo>
                    <a:pt x="389" y="485"/>
                  </a:lnTo>
                  <a:lnTo>
                    <a:pt x="408" y="473"/>
                  </a:lnTo>
                  <a:lnTo>
                    <a:pt x="436" y="451"/>
                  </a:lnTo>
                  <a:lnTo>
                    <a:pt x="464" y="425"/>
                  </a:lnTo>
                  <a:lnTo>
                    <a:pt x="486" y="405"/>
                  </a:lnTo>
                  <a:lnTo>
                    <a:pt x="502" y="386"/>
                  </a:lnTo>
                  <a:lnTo>
                    <a:pt x="520" y="364"/>
                  </a:lnTo>
                  <a:lnTo>
                    <a:pt x="537" y="341"/>
                  </a:lnTo>
                  <a:lnTo>
                    <a:pt x="554" y="318"/>
                  </a:lnTo>
                  <a:lnTo>
                    <a:pt x="569" y="294"/>
                  </a:lnTo>
                  <a:lnTo>
                    <a:pt x="585" y="267"/>
                  </a:lnTo>
                  <a:lnTo>
                    <a:pt x="599" y="240"/>
                  </a:lnTo>
                  <a:lnTo>
                    <a:pt x="613" y="212"/>
                  </a:lnTo>
                  <a:lnTo>
                    <a:pt x="624" y="188"/>
                  </a:lnTo>
                  <a:lnTo>
                    <a:pt x="633" y="159"/>
                  </a:lnTo>
                  <a:lnTo>
                    <a:pt x="641" y="129"/>
                  </a:lnTo>
                  <a:lnTo>
                    <a:pt x="650" y="92"/>
                  </a:lnTo>
                  <a:lnTo>
                    <a:pt x="650" y="93"/>
                  </a:lnTo>
                  <a:close/>
                </a:path>
              </a:pathLst>
            </a:custGeom>
            <a:solidFill>
              <a:schemeClr val="accent2">
                <a:lumMod val="50000"/>
              </a:schemeClr>
            </a:solidFill>
            <a:ln w="12700">
              <a:solidFill>
                <a:srgbClr val="000000"/>
              </a:solidFill>
              <a:prstDash val="solid"/>
              <a:round/>
              <a:headEnd/>
              <a:tailEnd/>
            </a:ln>
          </p:spPr>
          <p:txBody>
            <a:bodyPr/>
            <a:lstStyle/>
            <a:p>
              <a:endParaRPr lang="en-US" b="1" dirty="0"/>
            </a:p>
          </p:txBody>
        </p:sp>
        <p:sp>
          <p:nvSpPr>
            <p:cNvPr id="1097736" name="Freeform 8"/>
            <p:cNvSpPr>
              <a:spLocks/>
            </p:cNvSpPr>
            <p:nvPr/>
          </p:nvSpPr>
          <p:spPr bwMode="auto">
            <a:xfrm>
              <a:off x="4610100" y="3927475"/>
              <a:ext cx="1225550" cy="1289050"/>
            </a:xfrm>
            <a:custGeom>
              <a:avLst/>
              <a:gdLst/>
              <a:ahLst/>
              <a:cxnLst>
                <a:cxn ang="0">
                  <a:pos x="33" y="13"/>
                </a:cxn>
                <a:cxn ang="0">
                  <a:pos x="71" y="29"/>
                </a:cxn>
                <a:cxn ang="0">
                  <a:pos x="123" y="47"/>
                </a:cxn>
                <a:cxn ang="0">
                  <a:pos x="177" y="61"/>
                </a:cxn>
                <a:cxn ang="0">
                  <a:pos x="235" y="73"/>
                </a:cxn>
                <a:cxn ang="0">
                  <a:pos x="304" y="80"/>
                </a:cxn>
                <a:cxn ang="0">
                  <a:pos x="373" y="80"/>
                </a:cxn>
                <a:cxn ang="0">
                  <a:pos x="447" y="69"/>
                </a:cxn>
                <a:cxn ang="0">
                  <a:pos x="499" y="57"/>
                </a:cxn>
                <a:cxn ang="0">
                  <a:pos x="544" y="42"/>
                </a:cxn>
                <a:cxn ang="0">
                  <a:pos x="591" y="23"/>
                </a:cxn>
                <a:cxn ang="0">
                  <a:pos x="626" y="8"/>
                </a:cxn>
                <a:cxn ang="0">
                  <a:pos x="643" y="20"/>
                </a:cxn>
                <a:cxn ang="0">
                  <a:pos x="647" y="57"/>
                </a:cxn>
                <a:cxn ang="0">
                  <a:pos x="652" y="112"/>
                </a:cxn>
                <a:cxn ang="0">
                  <a:pos x="654" y="153"/>
                </a:cxn>
                <a:cxn ang="0">
                  <a:pos x="650" y="207"/>
                </a:cxn>
                <a:cxn ang="0">
                  <a:pos x="642" y="265"/>
                </a:cxn>
                <a:cxn ang="0">
                  <a:pos x="628" y="329"/>
                </a:cxn>
                <a:cxn ang="0">
                  <a:pos x="608" y="387"/>
                </a:cxn>
                <a:cxn ang="0">
                  <a:pos x="584" y="442"/>
                </a:cxn>
                <a:cxn ang="0">
                  <a:pos x="556" y="493"/>
                </a:cxn>
                <a:cxn ang="0">
                  <a:pos x="521" y="546"/>
                </a:cxn>
                <a:cxn ang="0">
                  <a:pos x="478" y="599"/>
                </a:cxn>
                <a:cxn ang="0">
                  <a:pos x="429" y="647"/>
                </a:cxn>
                <a:cxn ang="0">
                  <a:pos x="382" y="686"/>
                </a:cxn>
                <a:cxn ang="0">
                  <a:pos x="340" y="715"/>
                </a:cxn>
                <a:cxn ang="0">
                  <a:pos x="303" y="716"/>
                </a:cxn>
                <a:cxn ang="0">
                  <a:pos x="262" y="687"/>
                </a:cxn>
                <a:cxn ang="0">
                  <a:pos x="223" y="655"/>
                </a:cxn>
                <a:cxn ang="0">
                  <a:pos x="183" y="617"/>
                </a:cxn>
                <a:cxn ang="0">
                  <a:pos x="136" y="558"/>
                </a:cxn>
                <a:cxn ang="0">
                  <a:pos x="101" y="509"/>
                </a:cxn>
                <a:cxn ang="0">
                  <a:pos x="71" y="455"/>
                </a:cxn>
                <a:cxn ang="0">
                  <a:pos x="45" y="396"/>
                </a:cxn>
                <a:cxn ang="0">
                  <a:pos x="25" y="335"/>
                </a:cxn>
                <a:cxn ang="0">
                  <a:pos x="10" y="274"/>
                </a:cxn>
                <a:cxn ang="0">
                  <a:pos x="1" y="207"/>
                </a:cxn>
                <a:cxn ang="0">
                  <a:pos x="0" y="140"/>
                </a:cxn>
                <a:cxn ang="0">
                  <a:pos x="3" y="74"/>
                </a:cxn>
                <a:cxn ang="0">
                  <a:pos x="11" y="19"/>
                </a:cxn>
              </a:cxnLst>
              <a:rect l="0" t="0" r="r" b="b"/>
              <a:pathLst>
                <a:path w="654" h="728">
                  <a:moveTo>
                    <a:pt x="15" y="1"/>
                  </a:moveTo>
                  <a:lnTo>
                    <a:pt x="33" y="13"/>
                  </a:lnTo>
                  <a:lnTo>
                    <a:pt x="53" y="22"/>
                  </a:lnTo>
                  <a:lnTo>
                    <a:pt x="71" y="29"/>
                  </a:lnTo>
                  <a:lnTo>
                    <a:pt x="99" y="40"/>
                  </a:lnTo>
                  <a:lnTo>
                    <a:pt x="123" y="47"/>
                  </a:lnTo>
                  <a:lnTo>
                    <a:pt x="149" y="55"/>
                  </a:lnTo>
                  <a:lnTo>
                    <a:pt x="177" y="61"/>
                  </a:lnTo>
                  <a:lnTo>
                    <a:pt x="205" y="68"/>
                  </a:lnTo>
                  <a:lnTo>
                    <a:pt x="235" y="73"/>
                  </a:lnTo>
                  <a:lnTo>
                    <a:pt x="270" y="77"/>
                  </a:lnTo>
                  <a:lnTo>
                    <a:pt x="304" y="80"/>
                  </a:lnTo>
                  <a:lnTo>
                    <a:pt x="335" y="80"/>
                  </a:lnTo>
                  <a:lnTo>
                    <a:pt x="373" y="80"/>
                  </a:lnTo>
                  <a:lnTo>
                    <a:pt x="415" y="73"/>
                  </a:lnTo>
                  <a:lnTo>
                    <a:pt x="447" y="69"/>
                  </a:lnTo>
                  <a:lnTo>
                    <a:pt x="470" y="64"/>
                  </a:lnTo>
                  <a:lnTo>
                    <a:pt x="499" y="57"/>
                  </a:lnTo>
                  <a:lnTo>
                    <a:pt x="522" y="50"/>
                  </a:lnTo>
                  <a:lnTo>
                    <a:pt x="544" y="42"/>
                  </a:lnTo>
                  <a:lnTo>
                    <a:pt x="571" y="31"/>
                  </a:lnTo>
                  <a:lnTo>
                    <a:pt x="591" y="23"/>
                  </a:lnTo>
                  <a:lnTo>
                    <a:pt x="610" y="14"/>
                  </a:lnTo>
                  <a:lnTo>
                    <a:pt x="626" y="8"/>
                  </a:lnTo>
                  <a:lnTo>
                    <a:pt x="638" y="0"/>
                  </a:lnTo>
                  <a:lnTo>
                    <a:pt x="643" y="20"/>
                  </a:lnTo>
                  <a:lnTo>
                    <a:pt x="646" y="40"/>
                  </a:lnTo>
                  <a:lnTo>
                    <a:pt x="647" y="57"/>
                  </a:lnTo>
                  <a:lnTo>
                    <a:pt x="651" y="89"/>
                  </a:lnTo>
                  <a:lnTo>
                    <a:pt x="652" y="112"/>
                  </a:lnTo>
                  <a:lnTo>
                    <a:pt x="654" y="134"/>
                  </a:lnTo>
                  <a:lnTo>
                    <a:pt x="654" y="153"/>
                  </a:lnTo>
                  <a:lnTo>
                    <a:pt x="651" y="184"/>
                  </a:lnTo>
                  <a:lnTo>
                    <a:pt x="650" y="207"/>
                  </a:lnTo>
                  <a:lnTo>
                    <a:pt x="647" y="234"/>
                  </a:lnTo>
                  <a:lnTo>
                    <a:pt x="642" y="265"/>
                  </a:lnTo>
                  <a:lnTo>
                    <a:pt x="638" y="291"/>
                  </a:lnTo>
                  <a:lnTo>
                    <a:pt x="628" y="329"/>
                  </a:lnTo>
                  <a:lnTo>
                    <a:pt x="619" y="359"/>
                  </a:lnTo>
                  <a:lnTo>
                    <a:pt x="608" y="387"/>
                  </a:lnTo>
                  <a:lnTo>
                    <a:pt x="598" y="412"/>
                  </a:lnTo>
                  <a:lnTo>
                    <a:pt x="584" y="442"/>
                  </a:lnTo>
                  <a:lnTo>
                    <a:pt x="570" y="470"/>
                  </a:lnTo>
                  <a:lnTo>
                    <a:pt x="556" y="493"/>
                  </a:lnTo>
                  <a:lnTo>
                    <a:pt x="540" y="517"/>
                  </a:lnTo>
                  <a:lnTo>
                    <a:pt x="521" y="546"/>
                  </a:lnTo>
                  <a:lnTo>
                    <a:pt x="499" y="576"/>
                  </a:lnTo>
                  <a:lnTo>
                    <a:pt x="478" y="599"/>
                  </a:lnTo>
                  <a:lnTo>
                    <a:pt x="455" y="624"/>
                  </a:lnTo>
                  <a:lnTo>
                    <a:pt x="429" y="647"/>
                  </a:lnTo>
                  <a:lnTo>
                    <a:pt x="402" y="669"/>
                  </a:lnTo>
                  <a:lnTo>
                    <a:pt x="382" y="686"/>
                  </a:lnTo>
                  <a:lnTo>
                    <a:pt x="363" y="701"/>
                  </a:lnTo>
                  <a:lnTo>
                    <a:pt x="340" y="715"/>
                  </a:lnTo>
                  <a:lnTo>
                    <a:pt x="322" y="728"/>
                  </a:lnTo>
                  <a:lnTo>
                    <a:pt x="303" y="716"/>
                  </a:lnTo>
                  <a:lnTo>
                    <a:pt x="286" y="705"/>
                  </a:lnTo>
                  <a:lnTo>
                    <a:pt x="262" y="687"/>
                  </a:lnTo>
                  <a:lnTo>
                    <a:pt x="243" y="672"/>
                  </a:lnTo>
                  <a:lnTo>
                    <a:pt x="223" y="655"/>
                  </a:lnTo>
                  <a:lnTo>
                    <a:pt x="205" y="638"/>
                  </a:lnTo>
                  <a:lnTo>
                    <a:pt x="183" y="617"/>
                  </a:lnTo>
                  <a:lnTo>
                    <a:pt x="163" y="592"/>
                  </a:lnTo>
                  <a:lnTo>
                    <a:pt x="136" y="558"/>
                  </a:lnTo>
                  <a:lnTo>
                    <a:pt x="117" y="532"/>
                  </a:lnTo>
                  <a:lnTo>
                    <a:pt x="101" y="509"/>
                  </a:lnTo>
                  <a:lnTo>
                    <a:pt x="84" y="479"/>
                  </a:lnTo>
                  <a:lnTo>
                    <a:pt x="71" y="455"/>
                  </a:lnTo>
                  <a:lnTo>
                    <a:pt x="57" y="424"/>
                  </a:lnTo>
                  <a:lnTo>
                    <a:pt x="45" y="396"/>
                  </a:lnTo>
                  <a:lnTo>
                    <a:pt x="36" y="372"/>
                  </a:lnTo>
                  <a:lnTo>
                    <a:pt x="25" y="335"/>
                  </a:lnTo>
                  <a:lnTo>
                    <a:pt x="17" y="309"/>
                  </a:lnTo>
                  <a:lnTo>
                    <a:pt x="10" y="274"/>
                  </a:lnTo>
                  <a:lnTo>
                    <a:pt x="6" y="248"/>
                  </a:lnTo>
                  <a:lnTo>
                    <a:pt x="1" y="207"/>
                  </a:lnTo>
                  <a:lnTo>
                    <a:pt x="0" y="176"/>
                  </a:lnTo>
                  <a:lnTo>
                    <a:pt x="0" y="140"/>
                  </a:lnTo>
                  <a:lnTo>
                    <a:pt x="1" y="103"/>
                  </a:lnTo>
                  <a:lnTo>
                    <a:pt x="3" y="74"/>
                  </a:lnTo>
                  <a:lnTo>
                    <a:pt x="7" y="43"/>
                  </a:lnTo>
                  <a:lnTo>
                    <a:pt x="11" y="19"/>
                  </a:lnTo>
                  <a:lnTo>
                    <a:pt x="15" y="1"/>
                  </a:lnTo>
                  <a:close/>
                </a:path>
              </a:pathLst>
            </a:custGeom>
            <a:solidFill>
              <a:schemeClr val="accent4">
                <a:lumMod val="75000"/>
              </a:schemeClr>
            </a:solidFill>
            <a:ln w="12700">
              <a:solidFill>
                <a:srgbClr val="000000"/>
              </a:solidFill>
              <a:prstDash val="solid"/>
              <a:round/>
              <a:headEnd/>
              <a:tailEnd/>
            </a:ln>
          </p:spPr>
          <p:txBody>
            <a:bodyPr/>
            <a:lstStyle/>
            <a:p>
              <a:endParaRPr lang="en-US" b="1" dirty="0"/>
            </a:p>
          </p:txBody>
        </p:sp>
        <p:sp>
          <p:nvSpPr>
            <p:cNvPr id="1097737" name="Text Box 9"/>
            <p:cNvSpPr txBox="1">
              <a:spLocks noChangeArrowheads="1"/>
            </p:cNvSpPr>
            <p:nvPr/>
          </p:nvSpPr>
          <p:spPr bwMode="auto">
            <a:xfrm>
              <a:off x="4866341" y="1204913"/>
              <a:ext cx="646566" cy="369332"/>
            </a:xfrm>
            <a:prstGeom prst="rect">
              <a:avLst/>
            </a:prstGeom>
            <a:noFill/>
            <a:ln w="9525">
              <a:noFill/>
              <a:miter lim="800000"/>
              <a:headEnd/>
              <a:tailEnd/>
            </a:ln>
            <a:effectLst/>
          </p:spPr>
          <p:txBody>
            <a:bodyPr wrap="none">
              <a:spAutoFit/>
            </a:bodyPr>
            <a:lstStyle/>
            <a:p>
              <a:r>
                <a:rPr lang="en-GB" b="1" dirty="0">
                  <a:solidFill>
                    <a:srgbClr val="003399"/>
                  </a:solidFill>
                </a:rPr>
                <a:t>Task</a:t>
              </a:r>
              <a:endParaRPr lang="en-GB" b="1" dirty="0"/>
            </a:p>
          </p:txBody>
        </p:sp>
        <p:sp>
          <p:nvSpPr>
            <p:cNvPr id="1097739" name="Text Box 11"/>
            <p:cNvSpPr txBox="1">
              <a:spLocks noChangeArrowheads="1"/>
            </p:cNvSpPr>
            <p:nvPr/>
          </p:nvSpPr>
          <p:spPr bwMode="auto">
            <a:xfrm>
              <a:off x="7110757" y="5010150"/>
              <a:ext cx="1224641" cy="369332"/>
            </a:xfrm>
            <a:prstGeom prst="rect">
              <a:avLst/>
            </a:prstGeom>
            <a:noFill/>
            <a:ln w="9525">
              <a:noFill/>
              <a:miter lim="800000"/>
              <a:headEnd/>
              <a:tailEnd/>
            </a:ln>
            <a:effectLst/>
          </p:spPr>
          <p:txBody>
            <a:bodyPr wrap="none">
              <a:spAutoFit/>
            </a:bodyPr>
            <a:lstStyle/>
            <a:p>
              <a:r>
                <a:rPr lang="en-GB" b="1" dirty="0">
                  <a:solidFill>
                    <a:srgbClr val="003399"/>
                  </a:solidFill>
                </a:rPr>
                <a:t>Individual</a:t>
              </a:r>
            </a:p>
          </p:txBody>
        </p:sp>
        <p:sp>
          <p:nvSpPr>
            <p:cNvPr id="1097741" name="Text Box 13"/>
            <p:cNvSpPr txBox="1">
              <a:spLocks noChangeArrowheads="1"/>
            </p:cNvSpPr>
            <p:nvPr/>
          </p:nvSpPr>
          <p:spPr bwMode="auto">
            <a:xfrm>
              <a:off x="2503738" y="5010150"/>
              <a:ext cx="753262" cy="369332"/>
            </a:xfrm>
            <a:prstGeom prst="rect">
              <a:avLst/>
            </a:prstGeom>
            <a:noFill/>
            <a:ln w="9525">
              <a:noFill/>
              <a:miter lim="800000"/>
              <a:headEnd/>
              <a:tailEnd/>
            </a:ln>
            <a:effectLst/>
          </p:spPr>
          <p:txBody>
            <a:bodyPr wrap="none">
              <a:spAutoFit/>
            </a:bodyPr>
            <a:lstStyle/>
            <a:p>
              <a:r>
                <a:rPr lang="en-GB" b="1" dirty="0">
                  <a:solidFill>
                    <a:srgbClr val="003399"/>
                  </a:solidFill>
                </a:rPr>
                <a:t>Team</a:t>
              </a:r>
            </a:p>
          </p:txBody>
        </p:sp>
        <p:sp>
          <p:nvSpPr>
            <p:cNvPr id="1097743" name="Text Box 15"/>
            <p:cNvSpPr txBox="1">
              <a:spLocks noChangeArrowheads="1"/>
            </p:cNvSpPr>
            <p:nvPr/>
          </p:nvSpPr>
          <p:spPr bwMode="auto">
            <a:xfrm>
              <a:off x="4108994" y="1946076"/>
              <a:ext cx="2259512" cy="923330"/>
            </a:xfrm>
            <a:prstGeom prst="rect">
              <a:avLst/>
            </a:prstGeom>
            <a:noFill/>
            <a:ln w="9525">
              <a:noFill/>
              <a:miter lim="800000"/>
              <a:headEnd/>
              <a:tailEnd/>
            </a:ln>
            <a:effectLst/>
          </p:spPr>
          <p:txBody>
            <a:bodyPr wrap="square">
              <a:spAutoFit/>
            </a:bodyPr>
            <a:lstStyle/>
            <a:p>
              <a:pPr algn="ctr"/>
              <a:r>
                <a:rPr lang="en-GB" b="1" i="1" dirty="0"/>
                <a:t>Planning and</a:t>
              </a:r>
            </a:p>
            <a:p>
              <a:pPr algn="ctr"/>
              <a:r>
                <a:rPr lang="en-GB" b="1" i="1" dirty="0" smtClean="0"/>
                <a:t>Controlling </a:t>
              </a:r>
              <a:r>
                <a:rPr lang="en-GB" b="1" i="1" dirty="0"/>
                <a:t>P</a:t>
              </a:r>
              <a:r>
                <a:rPr lang="en-GB" b="1" i="1" dirty="0" smtClean="0"/>
                <a:t>rocesses</a:t>
              </a:r>
              <a:endParaRPr lang="en-GB" b="1" dirty="0"/>
            </a:p>
          </p:txBody>
        </p:sp>
        <p:sp>
          <p:nvSpPr>
            <p:cNvPr id="1097744" name="Text Box 16"/>
            <p:cNvSpPr txBox="1">
              <a:spLocks noChangeArrowheads="1"/>
            </p:cNvSpPr>
            <p:nvPr/>
          </p:nvSpPr>
          <p:spPr bwMode="auto">
            <a:xfrm>
              <a:off x="6462629" y="5410200"/>
              <a:ext cx="2518398" cy="369332"/>
            </a:xfrm>
            <a:prstGeom prst="rect">
              <a:avLst/>
            </a:prstGeom>
            <a:noFill/>
            <a:ln w="9525">
              <a:noFill/>
              <a:miter lim="800000"/>
              <a:headEnd/>
              <a:tailEnd/>
            </a:ln>
            <a:effectLst/>
          </p:spPr>
          <p:txBody>
            <a:bodyPr wrap="none">
              <a:spAutoFit/>
            </a:bodyPr>
            <a:lstStyle/>
            <a:p>
              <a:r>
                <a:rPr lang="en-GB" b="1" i="1" dirty="0"/>
                <a:t>Situational </a:t>
              </a:r>
              <a:r>
                <a:rPr lang="en-GB" b="1" i="1" dirty="0" smtClean="0"/>
                <a:t>Leadership</a:t>
              </a:r>
              <a:endParaRPr lang="en-GB" b="1" dirty="0"/>
            </a:p>
          </p:txBody>
        </p:sp>
        <p:sp>
          <p:nvSpPr>
            <p:cNvPr id="1097745" name="Text Box 17"/>
            <p:cNvSpPr txBox="1">
              <a:spLocks noChangeArrowheads="1"/>
            </p:cNvSpPr>
            <p:nvPr/>
          </p:nvSpPr>
          <p:spPr bwMode="auto">
            <a:xfrm>
              <a:off x="2056673" y="5410200"/>
              <a:ext cx="1858495" cy="369332"/>
            </a:xfrm>
            <a:prstGeom prst="rect">
              <a:avLst/>
            </a:prstGeom>
            <a:noFill/>
            <a:ln w="9525">
              <a:noFill/>
              <a:miter lim="800000"/>
              <a:headEnd/>
              <a:tailEnd/>
            </a:ln>
            <a:effectLst/>
          </p:spPr>
          <p:txBody>
            <a:bodyPr wrap="none">
              <a:spAutoFit/>
            </a:bodyPr>
            <a:lstStyle/>
            <a:p>
              <a:r>
                <a:rPr lang="en-GB" b="1" i="1" dirty="0"/>
                <a:t>Tuckman </a:t>
              </a:r>
              <a:r>
                <a:rPr lang="en-GB" b="1" i="1" dirty="0" smtClean="0"/>
                <a:t>Model</a:t>
              </a:r>
              <a:endParaRPr lang="en-GB" b="1" i="1" dirty="0"/>
            </a:p>
          </p:txBody>
        </p:sp>
      </p:grpSp>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16</a:t>
            </a:fld>
            <a:endParaRPr lang="en-US" dirty="0"/>
          </a:p>
        </p:txBody>
      </p:sp>
    </p:spTree>
    <p:extLst>
      <p:ext uri="{BB962C8B-B14F-4D97-AF65-F5344CB8AC3E}">
        <p14:creationId xmlns="" xmlns:p14="http://schemas.microsoft.com/office/powerpoint/2010/main" val="356140577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874" name="Rectangle 2"/>
          <p:cNvSpPr>
            <a:spLocks noGrp="1" noChangeArrowheads="1"/>
          </p:cNvSpPr>
          <p:nvPr>
            <p:ph type="title"/>
          </p:nvPr>
        </p:nvSpPr>
        <p:spPr/>
        <p:txBody>
          <a:bodyPr/>
          <a:lstStyle/>
          <a:p>
            <a:pPr algn="r"/>
            <a:r>
              <a:rPr lang="en-GB" dirty="0"/>
              <a:t>Follower Readiness</a:t>
            </a:r>
          </a:p>
        </p:txBody>
      </p:sp>
      <p:grpSp>
        <p:nvGrpSpPr>
          <p:cNvPr id="2" name="Group 17"/>
          <p:cNvGrpSpPr/>
          <p:nvPr/>
        </p:nvGrpSpPr>
        <p:grpSpPr>
          <a:xfrm>
            <a:off x="1296060" y="1670050"/>
            <a:ext cx="6509266" cy="4114800"/>
            <a:chOff x="1850995" y="1670050"/>
            <a:chExt cx="7051705" cy="4114800"/>
          </a:xfrm>
        </p:grpSpPr>
        <p:sp>
          <p:nvSpPr>
            <p:cNvPr id="1103875" name="Line 3"/>
            <p:cNvSpPr>
              <a:spLocks noChangeShapeType="1"/>
            </p:cNvSpPr>
            <p:nvPr/>
          </p:nvSpPr>
          <p:spPr bwMode="auto">
            <a:xfrm>
              <a:off x="2468563" y="1670050"/>
              <a:ext cx="0" cy="4114800"/>
            </a:xfrm>
            <a:prstGeom prst="line">
              <a:avLst/>
            </a:prstGeom>
            <a:noFill/>
            <a:ln w="25400">
              <a:solidFill>
                <a:schemeClr val="tx1"/>
              </a:solidFill>
              <a:round/>
              <a:headEnd/>
              <a:tailEnd/>
            </a:ln>
            <a:effectLst/>
          </p:spPr>
          <p:txBody>
            <a:bodyPr wrap="none" anchor="ctr"/>
            <a:lstStyle/>
            <a:p>
              <a:endParaRPr lang="en-US" b="1" dirty="0"/>
            </a:p>
          </p:txBody>
        </p:sp>
        <p:sp>
          <p:nvSpPr>
            <p:cNvPr id="1103876" name="Line 4"/>
            <p:cNvSpPr>
              <a:spLocks noChangeShapeType="1"/>
            </p:cNvSpPr>
            <p:nvPr/>
          </p:nvSpPr>
          <p:spPr bwMode="auto">
            <a:xfrm>
              <a:off x="2463800" y="5784850"/>
              <a:ext cx="6418263" cy="0"/>
            </a:xfrm>
            <a:prstGeom prst="line">
              <a:avLst/>
            </a:prstGeom>
            <a:noFill/>
            <a:ln w="25400">
              <a:solidFill>
                <a:schemeClr val="tx1"/>
              </a:solidFill>
              <a:round/>
              <a:headEnd/>
              <a:tailEnd/>
            </a:ln>
            <a:effectLst/>
          </p:spPr>
          <p:txBody>
            <a:bodyPr wrap="none" anchor="ctr"/>
            <a:lstStyle/>
            <a:p>
              <a:endParaRPr lang="en-US" b="1" dirty="0"/>
            </a:p>
          </p:txBody>
        </p:sp>
        <p:sp>
          <p:nvSpPr>
            <p:cNvPr id="1103877" name="Line 5"/>
            <p:cNvSpPr>
              <a:spLocks noChangeShapeType="1"/>
            </p:cNvSpPr>
            <p:nvPr/>
          </p:nvSpPr>
          <p:spPr bwMode="auto">
            <a:xfrm>
              <a:off x="2463800" y="4699000"/>
              <a:ext cx="6397625" cy="0"/>
            </a:xfrm>
            <a:prstGeom prst="line">
              <a:avLst/>
            </a:prstGeom>
            <a:noFill/>
            <a:ln w="15875">
              <a:solidFill>
                <a:srgbClr val="0000FF"/>
              </a:solidFill>
              <a:prstDash val="dash"/>
              <a:round/>
              <a:headEnd/>
              <a:tailEnd/>
            </a:ln>
            <a:effectLst/>
          </p:spPr>
          <p:txBody>
            <a:bodyPr wrap="none" anchor="ctr"/>
            <a:lstStyle/>
            <a:p>
              <a:endParaRPr lang="en-US" b="1" dirty="0"/>
            </a:p>
          </p:txBody>
        </p:sp>
        <p:sp>
          <p:nvSpPr>
            <p:cNvPr id="1103878" name="Line 6"/>
            <p:cNvSpPr>
              <a:spLocks noChangeShapeType="1"/>
            </p:cNvSpPr>
            <p:nvPr/>
          </p:nvSpPr>
          <p:spPr bwMode="auto">
            <a:xfrm flipV="1">
              <a:off x="2463800" y="2565400"/>
              <a:ext cx="6438900" cy="19050"/>
            </a:xfrm>
            <a:prstGeom prst="line">
              <a:avLst/>
            </a:prstGeom>
            <a:noFill/>
            <a:ln w="15875">
              <a:solidFill>
                <a:srgbClr val="008000"/>
              </a:solidFill>
              <a:prstDash val="dash"/>
              <a:round/>
              <a:headEnd/>
              <a:tailEnd/>
            </a:ln>
            <a:effectLst/>
          </p:spPr>
          <p:txBody>
            <a:bodyPr wrap="none" anchor="ctr"/>
            <a:lstStyle/>
            <a:p>
              <a:endParaRPr lang="en-US" b="1" dirty="0"/>
            </a:p>
          </p:txBody>
        </p:sp>
        <p:sp>
          <p:nvSpPr>
            <p:cNvPr id="1103879" name="Text Box 7"/>
            <p:cNvSpPr txBox="1">
              <a:spLocks noChangeArrowheads="1"/>
            </p:cNvSpPr>
            <p:nvPr/>
          </p:nvSpPr>
          <p:spPr bwMode="auto">
            <a:xfrm>
              <a:off x="2468563" y="5081588"/>
              <a:ext cx="625032" cy="369332"/>
            </a:xfrm>
            <a:prstGeom prst="rect">
              <a:avLst/>
            </a:prstGeom>
            <a:noFill/>
            <a:ln w="9525">
              <a:noFill/>
              <a:miter lim="800000"/>
              <a:headEnd/>
              <a:tailEnd/>
            </a:ln>
            <a:effectLst/>
          </p:spPr>
          <p:txBody>
            <a:bodyPr wrap="none">
              <a:spAutoFit/>
            </a:bodyPr>
            <a:lstStyle/>
            <a:p>
              <a:pPr algn="l"/>
              <a:r>
                <a:rPr lang="en-GB" b="1" dirty="0"/>
                <a:t>Low</a:t>
              </a:r>
            </a:p>
          </p:txBody>
        </p:sp>
        <p:sp>
          <p:nvSpPr>
            <p:cNvPr id="1103880" name="Text Box 8"/>
            <p:cNvSpPr txBox="1">
              <a:spLocks noChangeArrowheads="1"/>
            </p:cNvSpPr>
            <p:nvPr/>
          </p:nvSpPr>
          <p:spPr bwMode="auto">
            <a:xfrm>
              <a:off x="2468563" y="1862138"/>
              <a:ext cx="670670" cy="369332"/>
            </a:xfrm>
            <a:prstGeom prst="rect">
              <a:avLst/>
            </a:prstGeom>
            <a:noFill/>
            <a:ln w="9525">
              <a:noFill/>
              <a:miter lim="800000"/>
              <a:headEnd/>
              <a:tailEnd/>
            </a:ln>
            <a:effectLst/>
          </p:spPr>
          <p:txBody>
            <a:bodyPr wrap="none">
              <a:spAutoFit/>
            </a:bodyPr>
            <a:lstStyle/>
            <a:p>
              <a:pPr algn="l"/>
              <a:r>
                <a:rPr lang="en-GB" b="1" dirty="0"/>
                <a:t>High</a:t>
              </a:r>
            </a:p>
          </p:txBody>
        </p:sp>
        <p:sp>
          <p:nvSpPr>
            <p:cNvPr id="1103881" name="Text Box 9"/>
            <p:cNvSpPr txBox="1">
              <a:spLocks noChangeArrowheads="1"/>
            </p:cNvSpPr>
            <p:nvPr/>
          </p:nvSpPr>
          <p:spPr bwMode="auto">
            <a:xfrm>
              <a:off x="2468563" y="3462338"/>
              <a:ext cx="1224224" cy="369332"/>
            </a:xfrm>
            <a:prstGeom prst="rect">
              <a:avLst/>
            </a:prstGeom>
            <a:noFill/>
            <a:ln w="9525">
              <a:noFill/>
              <a:miter lim="800000"/>
              <a:headEnd/>
              <a:tailEnd/>
            </a:ln>
            <a:effectLst/>
          </p:spPr>
          <p:txBody>
            <a:bodyPr wrap="none">
              <a:spAutoFit/>
            </a:bodyPr>
            <a:lstStyle/>
            <a:p>
              <a:pPr algn="l"/>
              <a:r>
                <a:rPr lang="en-GB" b="1" dirty="0"/>
                <a:t>Moderate</a:t>
              </a:r>
            </a:p>
          </p:txBody>
        </p:sp>
        <p:sp>
          <p:nvSpPr>
            <p:cNvPr id="1103882" name="Text Box 10"/>
            <p:cNvSpPr txBox="1">
              <a:spLocks noChangeArrowheads="1"/>
            </p:cNvSpPr>
            <p:nvPr/>
          </p:nvSpPr>
          <p:spPr bwMode="auto">
            <a:xfrm rot="16200000">
              <a:off x="1039619" y="3449376"/>
              <a:ext cx="2022861" cy="400110"/>
            </a:xfrm>
            <a:prstGeom prst="rect">
              <a:avLst/>
            </a:prstGeom>
            <a:noFill/>
            <a:ln w="9525">
              <a:noFill/>
              <a:miter lim="800000"/>
              <a:headEnd/>
              <a:tailEnd/>
            </a:ln>
            <a:effectLst/>
          </p:spPr>
          <p:txBody>
            <a:bodyPr wrap="none">
              <a:spAutoFit/>
            </a:bodyPr>
            <a:lstStyle/>
            <a:p>
              <a:pPr algn="l"/>
              <a:r>
                <a:rPr lang="en-GB" b="1" dirty="0"/>
                <a:t>Follower </a:t>
              </a:r>
              <a:r>
                <a:rPr lang="en-GB" b="1" dirty="0" smtClean="0"/>
                <a:t>Readiness</a:t>
              </a:r>
              <a:endParaRPr lang="en-GB" b="1" dirty="0"/>
            </a:p>
          </p:txBody>
        </p:sp>
        <p:sp>
          <p:nvSpPr>
            <p:cNvPr id="1103883" name="Freeform 11"/>
            <p:cNvSpPr>
              <a:spLocks/>
            </p:cNvSpPr>
            <p:nvPr/>
          </p:nvSpPr>
          <p:spPr bwMode="auto">
            <a:xfrm>
              <a:off x="2463800" y="1746250"/>
              <a:ext cx="5510213" cy="4038600"/>
            </a:xfrm>
            <a:custGeom>
              <a:avLst/>
              <a:gdLst/>
              <a:ahLst/>
              <a:cxnLst>
                <a:cxn ang="0">
                  <a:pos x="0" y="2544"/>
                </a:cxn>
                <a:cxn ang="0">
                  <a:pos x="1164" y="2136"/>
                </a:cxn>
                <a:cxn ang="0">
                  <a:pos x="2292" y="360"/>
                </a:cxn>
                <a:cxn ang="0">
                  <a:pos x="3204" y="0"/>
                </a:cxn>
              </a:cxnLst>
              <a:rect l="0" t="0" r="r" b="b"/>
              <a:pathLst>
                <a:path w="3204" h="2544">
                  <a:moveTo>
                    <a:pt x="0" y="2544"/>
                  </a:moveTo>
                  <a:cubicBezTo>
                    <a:pt x="391" y="2522"/>
                    <a:pt x="782" y="2500"/>
                    <a:pt x="1164" y="2136"/>
                  </a:cubicBezTo>
                  <a:cubicBezTo>
                    <a:pt x="1546" y="1772"/>
                    <a:pt x="1952" y="716"/>
                    <a:pt x="2292" y="360"/>
                  </a:cubicBezTo>
                  <a:cubicBezTo>
                    <a:pt x="2632" y="4"/>
                    <a:pt x="2918" y="2"/>
                    <a:pt x="3204" y="0"/>
                  </a:cubicBezTo>
                </a:path>
              </a:pathLst>
            </a:custGeom>
            <a:noFill/>
            <a:ln w="57150" cmpd="sng">
              <a:solidFill>
                <a:srgbClr val="FF0000"/>
              </a:solidFill>
              <a:round/>
              <a:headEnd/>
              <a:tailEnd/>
            </a:ln>
            <a:effectLst/>
          </p:spPr>
          <p:txBody>
            <a:bodyPr wrap="none" anchor="ctr"/>
            <a:lstStyle/>
            <a:p>
              <a:endParaRPr lang="en-US" b="1" dirty="0"/>
            </a:p>
          </p:txBody>
        </p:sp>
        <p:sp>
          <p:nvSpPr>
            <p:cNvPr id="1103884" name="Text Box 12"/>
            <p:cNvSpPr txBox="1">
              <a:spLocks noChangeArrowheads="1"/>
            </p:cNvSpPr>
            <p:nvPr/>
          </p:nvSpPr>
          <p:spPr bwMode="auto">
            <a:xfrm>
              <a:off x="4880737" y="4959350"/>
              <a:ext cx="2317649" cy="369332"/>
            </a:xfrm>
            <a:prstGeom prst="rect">
              <a:avLst/>
            </a:prstGeom>
            <a:noFill/>
            <a:ln w="9525">
              <a:noFill/>
              <a:miter lim="800000"/>
              <a:headEnd/>
              <a:tailEnd/>
            </a:ln>
            <a:effectLst/>
          </p:spPr>
          <p:txBody>
            <a:bodyPr wrap="none">
              <a:spAutoFit/>
            </a:bodyPr>
            <a:lstStyle/>
            <a:p>
              <a:r>
                <a:rPr lang="en-GB" b="1" dirty="0"/>
                <a:t>Unable and </a:t>
              </a:r>
              <a:r>
                <a:rPr lang="en-GB" b="1" dirty="0" smtClean="0"/>
                <a:t>Insecure</a:t>
              </a:r>
              <a:endParaRPr lang="en-GB" b="1" dirty="0"/>
            </a:p>
          </p:txBody>
        </p:sp>
        <p:sp>
          <p:nvSpPr>
            <p:cNvPr id="1103885" name="Text Box 13"/>
            <p:cNvSpPr txBox="1">
              <a:spLocks noChangeArrowheads="1"/>
            </p:cNvSpPr>
            <p:nvPr/>
          </p:nvSpPr>
          <p:spPr bwMode="auto">
            <a:xfrm>
              <a:off x="4860699" y="3930650"/>
              <a:ext cx="2424484" cy="369332"/>
            </a:xfrm>
            <a:prstGeom prst="rect">
              <a:avLst/>
            </a:prstGeom>
            <a:noFill/>
            <a:ln w="9525">
              <a:noFill/>
              <a:miter lim="800000"/>
              <a:headEnd/>
              <a:tailEnd/>
            </a:ln>
            <a:effectLst/>
          </p:spPr>
          <p:txBody>
            <a:bodyPr wrap="none">
              <a:spAutoFit/>
            </a:bodyPr>
            <a:lstStyle/>
            <a:p>
              <a:r>
                <a:rPr lang="en-GB" b="1" dirty="0"/>
                <a:t>Unable but </a:t>
              </a:r>
              <a:r>
                <a:rPr lang="en-GB" b="1" dirty="0" smtClean="0"/>
                <a:t>Confident</a:t>
              </a:r>
              <a:endParaRPr lang="en-GB" b="1" dirty="0"/>
            </a:p>
          </p:txBody>
        </p:sp>
        <p:sp>
          <p:nvSpPr>
            <p:cNvPr id="1103886" name="Text Box 14"/>
            <p:cNvSpPr txBox="1">
              <a:spLocks noChangeArrowheads="1"/>
            </p:cNvSpPr>
            <p:nvPr/>
          </p:nvSpPr>
          <p:spPr bwMode="auto">
            <a:xfrm>
              <a:off x="5028205" y="2901950"/>
              <a:ext cx="2012010" cy="369332"/>
            </a:xfrm>
            <a:prstGeom prst="rect">
              <a:avLst/>
            </a:prstGeom>
            <a:noFill/>
            <a:ln w="9525">
              <a:noFill/>
              <a:miter lim="800000"/>
              <a:headEnd/>
              <a:tailEnd/>
            </a:ln>
            <a:effectLst/>
          </p:spPr>
          <p:txBody>
            <a:bodyPr wrap="none">
              <a:spAutoFit/>
            </a:bodyPr>
            <a:lstStyle/>
            <a:p>
              <a:r>
                <a:rPr lang="en-GB" b="1" dirty="0"/>
                <a:t>Able but </a:t>
              </a:r>
              <a:r>
                <a:rPr lang="en-GB" b="1" dirty="0" smtClean="0"/>
                <a:t>Insecure</a:t>
              </a:r>
              <a:endParaRPr lang="en-GB" b="1" dirty="0"/>
            </a:p>
          </p:txBody>
        </p:sp>
        <p:sp>
          <p:nvSpPr>
            <p:cNvPr id="1103887" name="Text Box 15"/>
            <p:cNvSpPr txBox="1">
              <a:spLocks noChangeArrowheads="1"/>
            </p:cNvSpPr>
            <p:nvPr/>
          </p:nvSpPr>
          <p:spPr bwMode="auto">
            <a:xfrm>
              <a:off x="4968107" y="1873250"/>
              <a:ext cx="2191782" cy="369332"/>
            </a:xfrm>
            <a:prstGeom prst="rect">
              <a:avLst/>
            </a:prstGeom>
            <a:noFill/>
            <a:ln w="9525">
              <a:noFill/>
              <a:miter lim="800000"/>
              <a:headEnd/>
              <a:tailEnd/>
            </a:ln>
            <a:effectLst/>
          </p:spPr>
          <p:txBody>
            <a:bodyPr wrap="none">
              <a:spAutoFit/>
            </a:bodyPr>
            <a:lstStyle/>
            <a:p>
              <a:r>
                <a:rPr lang="en-GB" b="1" dirty="0"/>
                <a:t>Able and </a:t>
              </a:r>
              <a:r>
                <a:rPr lang="en-GB" b="1" dirty="0" smtClean="0"/>
                <a:t>Confident</a:t>
              </a:r>
              <a:endParaRPr lang="en-GB" b="1" dirty="0"/>
            </a:p>
          </p:txBody>
        </p:sp>
        <p:sp>
          <p:nvSpPr>
            <p:cNvPr id="1103888" name="Text Box 16"/>
            <p:cNvSpPr txBox="1">
              <a:spLocks noChangeArrowheads="1"/>
            </p:cNvSpPr>
            <p:nvPr/>
          </p:nvSpPr>
          <p:spPr bwMode="auto">
            <a:xfrm>
              <a:off x="5816898" y="3397250"/>
              <a:ext cx="422338" cy="369332"/>
            </a:xfrm>
            <a:prstGeom prst="rect">
              <a:avLst/>
            </a:prstGeom>
            <a:noFill/>
            <a:ln w="9525">
              <a:noFill/>
              <a:miter lim="800000"/>
              <a:headEnd/>
              <a:tailEnd/>
            </a:ln>
            <a:effectLst/>
          </p:spPr>
          <p:txBody>
            <a:bodyPr wrap="none">
              <a:spAutoFit/>
            </a:bodyPr>
            <a:lstStyle/>
            <a:p>
              <a:r>
                <a:rPr lang="en-GB" b="1" dirty="0"/>
                <a:t>or</a:t>
              </a:r>
            </a:p>
          </p:txBody>
        </p:sp>
      </p:grpSp>
      <p:sp>
        <p:nvSpPr>
          <p:cNvPr id="4" name="Slide Number Placeholder 3"/>
          <p:cNvSpPr>
            <a:spLocks noGrp="1"/>
          </p:cNvSpPr>
          <p:nvPr>
            <p:ph type="sldNum" sz="quarter" idx="12"/>
          </p:nvPr>
        </p:nvSpPr>
        <p:spPr/>
        <p:txBody>
          <a:bodyPr/>
          <a:lstStyle/>
          <a:p>
            <a:fld id="{4BE819A1-3DD8-4179-BFD0-BF7D359F8DBD}" type="slidenum">
              <a:rPr lang="en-US" smtClean="0"/>
              <a:pPr/>
              <a:t>17</a:t>
            </a:fld>
            <a:endParaRPr lang="en-US" dirty="0"/>
          </a:p>
        </p:txBody>
      </p:sp>
    </p:spTree>
    <p:extLst>
      <p:ext uri="{BB962C8B-B14F-4D97-AF65-F5344CB8AC3E}">
        <p14:creationId xmlns="" xmlns:p14="http://schemas.microsoft.com/office/powerpoint/2010/main" val="3258684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228600"/>
            <a:ext cx="7024744" cy="722864"/>
          </a:xfrm>
        </p:spPr>
        <p:txBody>
          <a:bodyPr/>
          <a:lstStyle/>
          <a:p>
            <a:r>
              <a:rPr lang="en-US" dirty="0" smtClean="0"/>
              <a:t>5 Deadly Acts of Leadership</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4BE819A1-3DD8-4179-BFD0-BF7D359F8DBD}" type="slidenum">
              <a:rPr lang="en-US" smtClean="0"/>
              <a:pPr/>
              <a:t>18</a:t>
            </a:fld>
            <a:endParaRPr lang="en-US" dirty="0"/>
          </a:p>
        </p:txBody>
      </p:sp>
      <p:sp>
        <p:nvSpPr>
          <p:cNvPr id="3" name="TextBox 2"/>
          <p:cNvSpPr txBox="1"/>
          <p:nvPr/>
        </p:nvSpPr>
        <p:spPr>
          <a:xfrm>
            <a:off x="228600" y="1981200"/>
            <a:ext cx="5867400" cy="4308872"/>
          </a:xfrm>
          <a:prstGeom prst="rect">
            <a:avLst/>
          </a:prstGeom>
          <a:noFill/>
        </p:spPr>
        <p:txBody>
          <a:bodyPr wrap="square" rtlCol="0">
            <a:spAutoFit/>
          </a:bodyPr>
          <a:lstStyle/>
          <a:p>
            <a:r>
              <a:rPr lang="en-US" sz="1600" b="1" dirty="0">
                <a:latin typeface="Helvetica"/>
                <a:cs typeface="Helvetica"/>
              </a:rPr>
              <a:t>Google</a:t>
            </a:r>
            <a:r>
              <a:rPr lang="en-US" sz="1600" dirty="0">
                <a:latin typeface="Helvetica"/>
                <a:cs typeface="Helvetica"/>
              </a:rPr>
              <a:t> </a:t>
            </a:r>
            <a:r>
              <a:rPr lang="en-US" sz="1600" b="1" dirty="0" smtClean="0">
                <a:latin typeface="Helvetica"/>
                <a:cs typeface="Helvetica"/>
              </a:rPr>
              <a:t>Executive</a:t>
            </a:r>
            <a:r>
              <a:rPr lang="en-US" sz="1600" dirty="0">
                <a:latin typeface="Helvetica"/>
                <a:cs typeface="Helvetica"/>
              </a:rPr>
              <a:t> Forrest Hayes (51 years) was found dead in the cabin of his luxury yacht abandoned by a high end call girl, dying of a drug overdose. </a:t>
            </a:r>
            <a:endParaRPr lang="en-US" sz="1600" dirty="0" smtClean="0">
              <a:latin typeface="Helvetica"/>
              <a:cs typeface="Helvetica"/>
            </a:endParaRPr>
          </a:p>
          <a:p>
            <a:endParaRPr lang="en-US" sz="1600" dirty="0" smtClean="0">
              <a:latin typeface="Helvetica"/>
              <a:cs typeface="Helvetica"/>
            </a:endParaRPr>
          </a:p>
          <a:p>
            <a:r>
              <a:rPr lang="en-US" sz="1600" dirty="0" smtClean="0">
                <a:latin typeface="Helvetica"/>
                <a:cs typeface="Helvetica"/>
              </a:rPr>
              <a:t>Security </a:t>
            </a:r>
            <a:r>
              <a:rPr lang="en-US" sz="1600" dirty="0">
                <a:latin typeface="Helvetica"/>
                <a:cs typeface="Helvetica"/>
              </a:rPr>
              <a:t>camera footage shows her stepping over Hayes' body to finish a glass of wine while he lay unconscious, making no attempt to help him. </a:t>
            </a:r>
            <a:endParaRPr lang="en-US" sz="1600" dirty="0" smtClean="0">
              <a:latin typeface="Helvetica"/>
              <a:cs typeface="Helvetica"/>
            </a:endParaRPr>
          </a:p>
          <a:p>
            <a:endParaRPr lang="en-US" sz="1600" dirty="0">
              <a:latin typeface="Helvetica"/>
              <a:cs typeface="Helvetica"/>
            </a:endParaRPr>
          </a:p>
          <a:p>
            <a:r>
              <a:rPr lang="en-US" sz="1600" dirty="0" smtClean="0">
                <a:latin typeface="Helvetica"/>
                <a:cs typeface="Helvetica"/>
              </a:rPr>
              <a:t>Hayes </a:t>
            </a:r>
            <a:r>
              <a:rPr lang="en-US" sz="1600" dirty="0">
                <a:latin typeface="Helvetica"/>
                <a:cs typeface="Helvetica"/>
              </a:rPr>
              <a:t>was a married father of five and previously held senior roles at Sun Microsystems and Apple. </a:t>
            </a:r>
            <a:endParaRPr lang="en-US" sz="1600" dirty="0" smtClean="0">
              <a:latin typeface="Helvetica"/>
              <a:cs typeface="Helvetica"/>
            </a:endParaRPr>
          </a:p>
          <a:p>
            <a:endParaRPr lang="en-US" sz="1600" dirty="0">
              <a:latin typeface="Helvetica"/>
              <a:cs typeface="Helvetica"/>
            </a:endParaRPr>
          </a:p>
          <a:p>
            <a:r>
              <a:rPr lang="en-US" sz="1600" dirty="0" smtClean="0">
                <a:latin typeface="Helvetica"/>
                <a:cs typeface="Helvetica"/>
              </a:rPr>
              <a:t>Co</a:t>
            </a:r>
            <a:r>
              <a:rPr lang="en-US" sz="1600" dirty="0">
                <a:latin typeface="Helvetica"/>
                <a:cs typeface="Helvetica"/>
              </a:rPr>
              <a:t>-workers praised his professionalism and work ethic. </a:t>
            </a:r>
            <a:r>
              <a:rPr lang="en-US" sz="1600" b="1" i="1" dirty="0">
                <a:latin typeface="Helvetica"/>
                <a:cs typeface="Helvetica"/>
              </a:rPr>
              <a:t>"You showed us how to be better engineers and a better team.” "Your impact and focus was tremendous, but your touch for inspiring those around you is what made you an incredible leader."</a:t>
            </a:r>
            <a:endParaRPr lang="en-US" sz="1600" b="1" dirty="0">
              <a:latin typeface="Helvetica"/>
              <a:cs typeface="Helvetica"/>
            </a:endParaRPr>
          </a:p>
          <a:p>
            <a:endParaRPr lang="en-US" sz="1600" dirty="0">
              <a:latin typeface="Helvetica"/>
              <a:cs typeface="Helvetica"/>
            </a:endParaRPr>
          </a:p>
        </p:txBody>
      </p:sp>
      <p:sp>
        <p:nvSpPr>
          <p:cNvPr id="7" name="TextBox 6"/>
          <p:cNvSpPr txBox="1"/>
          <p:nvPr/>
        </p:nvSpPr>
        <p:spPr>
          <a:xfrm>
            <a:off x="228600" y="1371600"/>
            <a:ext cx="1295400" cy="461665"/>
          </a:xfrm>
          <a:prstGeom prst="rect">
            <a:avLst/>
          </a:prstGeom>
          <a:noFill/>
        </p:spPr>
        <p:txBody>
          <a:bodyPr wrap="square" rtlCol="0">
            <a:spAutoFit/>
          </a:bodyPr>
          <a:lstStyle/>
          <a:p>
            <a:r>
              <a:rPr lang="en-US" sz="2400" b="1" dirty="0" smtClean="0">
                <a:latin typeface="Helvetica"/>
                <a:cs typeface="Helvetica"/>
              </a:rPr>
              <a:t>1. Lust</a:t>
            </a:r>
            <a:endParaRPr lang="en-US" sz="2400" b="1" dirty="0">
              <a:latin typeface="Helvetica"/>
              <a:cs typeface="Helvetica"/>
            </a:endParaRPr>
          </a:p>
        </p:txBody>
      </p:sp>
      <p:pic>
        <p:nvPicPr>
          <p:cNvPr id="9" name="Picture 8"/>
          <p:cNvPicPr>
            <a:picLocks noChangeAspect="1"/>
          </p:cNvPicPr>
          <p:nvPr/>
        </p:nvPicPr>
        <p:blipFill>
          <a:blip r:embed="rId3" cstate="print"/>
          <a:stretch>
            <a:fillRect/>
          </a:stretch>
        </p:blipFill>
        <p:spPr>
          <a:xfrm>
            <a:off x="6248400" y="2057400"/>
            <a:ext cx="2800131" cy="980993"/>
          </a:xfrm>
          <a:prstGeom prst="rect">
            <a:avLst/>
          </a:prstGeom>
        </p:spPr>
      </p:pic>
    </p:spTree>
    <p:extLst>
      <p:ext uri="{BB962C8B-B14F-4D97-AF65-F5344CB8AC3E}">
        <p14:creationId xmlns="" xmlns:p14="http://schemas.microsoft.com/office/powerpoint/2010/main" val="550739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228600"/>
            <a:ext cx="7024744" cy="722864"/>
          </a:xfrm>
        </p:spPr>
        <p:txBody>
          <a:bodyPr/>
          <a:lstStyle/>
          <a:p>
            <a:r>
              <a:rPr lang="en-US" dirty="0" smtClean="0"/>
              <a:t>5 Deadly Acts of Leadership</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4BE819A1-3DD8-4179-BFD0-BF7D359F8DBD}" type="slidenum">
              <a:rPr lang="en-US" smtClean="0"/>
              <a:pPr/>
              <a:t>19</a:t>
            </a:fld>
            <a:endParaRPr lang="en-US" dirty="0"/>
          </a:p>
        </p:txBody>
      </p:sp>
      <p:sp>
        <p:nvSpPr>
          <p:cNvPr id="3" name="TextBox 2"/>
          <p:cNvSpPr txBox="1"/>
          <p:nvPr/>
        </p:nvSpPr>
        <p:spPr>
          <a:xfrm>
            <a:off x="228600" y="1981200"/>
            <a:ext cx="6477000" cy="3970318"/>
          </a:xfrm>
          <a:prstGeom prst="rect">
            <a:avLst/>
          </a:prstGeom>
          <a:noFill/>
        </p:spPr>
        <p:txBody>
          <a:bodyPr wrap="square" rtlCol="0">
            <a:spAutoFit/>
          </a:bodyPr>
          <a:lstStyle/>
          <a:p>
            <a:r>
              <a:rPr lang="en-US" b="1" dirty="0">
                <a:latin typeface="Helvetica"/>
                <a:cs typeface="Helvetica"/>
              </a:rPr>
              <a:t>Microsoft -</a:t>
            </a:r>
            <a:r>
              <a:rPr lang="en-US" dirty="0">
                <a:latin typeface="Helvetica"/>
                <a:cs typeface="Helvetica"/>
              </a:rPr>
              <a:t> Steve Ballmer constructed his own private bubble. </a:t>
            </a:r>
            <a:endParaRPr lang="en-US" dirty="0" smtClean="0">
              <a:latin typeface="Helvetica"/>
              <a:cs typeface="Helvetica"/>
            </a:endParaRPr>
          </a:p>
          <a:p>
            <a:endParaRPr lang="en-US" dirty="0">
              <a:latin typeface="Helvetica"/>
              <a:cs typeface="Helvetica"/>
            </a:endParaRPr>
          </a:p>
          <a:p>
            <a:r>
              <a:rPr lang="en-US" dirty="0" smtClean="0">
                <a:latin typeface="Helvetica"/>
                <a:cs typeface="Helvetica"/>
              </a:rPr>
              <a:t>Passionate </a:t>
            </a:r>
            <a:r>
              <a:rPr lang="en-US" dirty="0">
                <a:latin typeface="Helvetica"/>
                <a:cs typeface="Helvetica"/>
              </a:rPr>
              <a:t>in his belief that so long as he said it, could and would be done; furthermore he was convinced that so long as he vociferously denounced any competing product or service that would be the end of it. </a:t>
            </a:r>
            <a:endParaRPr lang="en-US" dirty="0" smtClean="0">
              <a:latin typeface="Helvetica"/>
              <a:cs typeface="Helvetica"/>
            </a:endParaRPr>
          </a:p>
          <a:p>
            <a:endParaRPr lang="en-US" dirty="0">
              <a:latin typeface="Helvetica"/>
              <a:cs typeface="Helvetica"/>
            </a:endParaRPr>
          </a:p>
          <a:p>
            <a:r>
              <a:rPr lang="en-US" dirty="0" smtClean="0">
                <a:latin typeface="Helvetica"/>
                <a:cs typeface="Helvetica"/>
              </a:rPr>
              <a:t>Steve </a:t>
            </a:r>
            <a:r>
              <a:rPr lang="en-US" dirty="0">
                <a:latin typeface="Helvetica"/>
                <a:cs typeface="Helvetica"/>
              </a:rPr>
              <a:t>Ballmer's Windows 8 strategies created media scorn, investor derision, and relatively few happy customers. Microsoft began losing it's dominance in the software industry. </a:t>
            </a:r>
            <a:endParaRPr lang="en-US" dirty="0" smtClean="0">
              <a:latin typeface="Helvetica"/>
              <a:cs typeface="Helvetica"/>
            </a:endParaRPr>
          </a:p>
          <a:p>
            <a:endParaRPr lang="en-US" dirty="0">
              <a:latin typeface="Helvetica"/>
              <a:cs typeface="Helvetica"/>
            </a:endParaRPr>
          </a:p>
          <a:p>
            <a:r>
              <a:rPr lang="en-US" dirty="0" smtClean="0">
                <a:latin typeface="Helvetica"/>
                <a:cs typeface="Helvetica"/>
              </a:rPr>
              <a:t>Under </a:t>
            </a:r>
            <a:r>
              <a:rPr lang="en-US" dirty="0">
                <a:latin typeface="Helvetica"/>
                <a:cs typeface="Helvetica"/>
              </a:rPr>
              <a:t>Ballmer, Microsoft's stock slumped, losing 44 per cent during his tenure. </a:t>
            </a:r>
          </a:p>
        </p:txBody>
      </p:sp>
      <p:sp>
        <p:nvSpPr>
          <p:cNvPr id="7" name="TextBox 6"/>
          <p:cNvSpPr txBox="1"/>
          <p:nvPr/>
        </p:nvSpPr>
        <p:spPr>
          <a:xfrm>
            <a:off x="228600" y="1371600"/>
            <a:ext cx="1295400" cy="461665"/>
          </a:xfrm>
          <a:prstGeom prst="rect">
            <a:avLst/>
          </a:prstGeom>
          <a:noFill/>
        </p:spPr>
        <p:txBody>
          <a:bodyPr wrap="square" rtlCol="0">
            <a:spAutoFit/>
          </a:bodyPr>
          <a:lstStyle/>
          <a:p>
            <a:r>
              <a:rPr lang="en-US" sz="2400" b="1" dirty="0" smtClean="0">
                <a:latin typeface="Helvetica"/>
                <a:cs typeface="Helvetica"/>
              </a:rPr>
              <a:t>3. Pride</a:t>
            </a:r>
            <a:endParaRPr lang="en-US" sz="2400" b="1" dirty="0">
              <a:latin typeface="Helvetica"/>
              <a:cs typeface="Helvetica"/>
            </a:endParaRPr>
          </a:p>
        </p:txBody>
      </p:sp>
      <p:pic>
        <p:nvPicPr>
          <p:cNvPr id="5" name="Picture 4"/>
          <p:cNvPicPr>
            <a:picLocks noChangeAspect="1"/>
          </p:cNvPicPr>
          <p:nvPr/>
        </p:nvPicPr>
        <p:blipFill>
          <a:blip r:embed="rId3" cstate="print"/>
          <a:stretch>
            <a:fillRect/>
          </a:stretch>
        </p:blipFill>
        <p:spPr>
          <a:xfrm>
            <a:off x="6172574" y="1752600"/>
            <a:ext cx="2971426" cy="1092200"/>
          </a:xfrm>
          <a:prstGeom prst="rect">
            <a:avLst/>
          </a:prstGeom>
        </p:spPr>
      </p:pic>
    </p:spTree>
    <p:extLst>
      <p:ext uri="{BB962C8B-B14F-4D97-AF65-F5344CB8AC3E}">
        <p14:creationId xmlns="" xmlns:p14="http://schemas.microsoft.com/office/powerpoint/2010/main" val="1847789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172200" cy="1143000"/>
          </a:xfrm>
        </p:spPr>
        <p:txBody>
          <a:bodyPr/>
          <a:lstStyle/>
          <a:p>
            <a:r>
              <a:rPr lang="en-US" dirty="0" smtClean="0">
                <a:solidFill>
                  <a:srgbClr val="000000"/>
                </a:solidFill>
              </a:rPr>
              <a:t>Information Management and Reporting</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4BE819A1-3DD8-4179-BFD0-BF7D359F8DBD}" type="slidenum">
              <a:rPr lang="en-US" smtClean="0"/>
              <a:pPr/>
              <a:t>2</a:t>
            </a:fld>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1815237342"/>
              </p:ext>
            </p:extLst>
          </p:nvPr>
        </p:nvGraphicFramePr>
        <p:xfrm>
          <a:off x="179512" y="1268760"/>
          <a:ext cx="8784976" cy="4322256"/>
        </p:xfrm>
        <a:graphic>
          <a:graphicData uri="http://schemas.openxmlformats.org/drawingml/2006/table">
            <a:tbl>
              <a:tblPr/>
              <a:tblGrid>
                <a:gridCol w="1649288"/>
                <a:gridCol w="3505200"/>
                <a:gridCol w="3630488"/>
              </a:tblGrid>
              <a:tr h="311661">
                <a:tc>
                  <a:txBody>
                    <a:bodyPr/>
                    <a:lstStyle/>
                    <a:p>
                      <a:pPr>
                        <a:lnSpc>
                          <a:spcPct val="115000"/>
                        </a:lnSpc>
                        <a:spcAft>
                          <a:spcPts val="0"/>
                        </a:spcAft>
                      </a:pPr>
                      <a:r>
                        <a:rPr lang="en-GB" sz="1600" b="1" dirty="0" smtClean="0">
                          <a:solidFill>
                            <a:schemeClr val="bg1"/>
                          </a:solidFill>
                          <a:latin typeface="Helvetica"/>
                          <a:ea typeface="Calibri"/>
                          <a:cs typeface="Helvetica"/>
                        </a:rPr>
                        <a:t>Module</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GB" sz="1600" b="1" dirty="0" smtClean="0">
                          <a:solidFill>
                            <a:schemeClr val="bg1"/>
                          </a:solidFill>
                          <a:latin typeface="Helvetica"/>
                          <a:ea typeface="Calibri"/>
                          <a:cs typeface="Helvetica"/>
                        </a:rPr>
                        <a:t>Module</a:t>
                      </a:r>
                      <a:r>
                        <a:rPr lang="en-GB" sz="1600" b="1" baseline="0" dirty="0" smtClean="0">
                          <a:solidFill>
                            <a:schemeClr val="bg1"/>
                          </a:solidFill>
                          <a:latin typeface="Helvetica"/>
                          <a:ea typeface="Calibri"/>
                          <a:cs typeface="Helvetica"/>
                        </a:rPr>
                        <a:t> Covers</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GB" sz="1600" b="1" dirty="0">
                          <a:solidFill>
                            <a:schemeClr val="bg1"/>
                          </a:solidFill>
                          <a:latin typeface="Helvetica"/>
                          <a:ea typeface="Calibri"/>
                          <a:cs typeface="Helvetica"/>
                        </a:rPr>
                        <a:t>Learning outcomes</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117819">
                <a:tc>
                  <a:txBody>
                    <a:bodyPr/>
                    <a:lstStyle/>
                    <a:p>
                      <a:pPr>
                        <a:lnSpc>
                          <a:spcPct val="100000"/>
                        </a:lnSpc>
                        <a:spcAft>
                          <a:spcPts val="0"/>
                        </a:spcAft>
                      </a:pPr>
                      <a:r>
                        <a:rPr lang="en-GB" sz="1600" dirty="0" smtClean="0">
                          <a:solidFill>
                            <a:schemeClr val="tx1"/>
                          </a:solidFill>
                          <a:latin typeface="Helvetica"/>
                          <a:ea typeface="Calibri"/>
                          <a:cs typeface="Helvetica"/>
                        </a:rPr>
                        <a:t>17</a:t>
                      </a:r>
                    </a:p>
                    <a:p>
                      <a:pPr>
                        <a:lnSpc>
                          <a:spcPct val="100000"/>
                        </a:lnSpc>
                        <a:spcAft>
                          <a:spcPts val="0"/>
                        </a:spcAft>
                      </a:pPr>
                      <a:r>
                        <a:rPr lang="en-GB" sz="1600" dirty="0" smtClean="0">
                          <a:solidFill>
                            <a:schemeClr val="tx1"/>
                          </a:solidFill>
                          <a:latin typeface="Helvetica"/>
                          <a:ea typeface="Calibri"/>
                          <a:cs typeface="Helvetica"/>
                        </a:rPr>
                        <a:t>Information</a:t>
                      </a:r>
                      <a:r>
                        <a:rPr lang="en-GB" sz="1600" baseline="0" dirty="0" smtClean="0">
                          <a:solidFill>
                            <a:schemeClr val="tx1"/>
                          </a:solidFill>
                          <a:latin typeface="Helvetica"/>
                          <a:ea typeface="Calibri"/>
                          <a:cs typeface="Helvetica"/>
                        </a:rPr>
                        <a:t> Management</a:t>
                      </a:r>
                    </a:p>
                    <a:p>
                      <a:pPr>
                        <a:lnSpc>
                          <a:spcPct val="100000"/>
                        </a:lnSpc>
                        <a:spcAft>
                          <a:spcPts val="0"/>
                        </a:spcAft>
                      </a:pPr>
                      <a:endParaRPr lang="en-GB" sz="1600"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5">
                  <a:txBody>
                    <a:bodyPr/>
                    <a:lstStyle/>
                    <a:p>
                      <a:pPr>
                        <a:lnSpc>
                          <a:spcPct val="115000"/>
                        </a:lnSpc>
                        <a:spcAft>
                          <a:spcPts val="0"/>
                        </a:spcAft>
                        <a:buFont typeface="Arial" pitchFamily="34" charset="0"/>
                        <a:buNone/>
                      </a:pPr>
                      <a:r>
                        <a:rPr lang="en-GB" sz="1600" b="1" baseline="0" dirty="0" smtClean="0">
                          <a:solidFill>
                            <a:schemeClr val="tx1"/>
                          </a:solidFill>
                          <a:latin typeface="Helvetica"/>
                          <a:ea typeface="Calibri"/>
                          <a:cs typeface="Helvetica"/>
                        </a:rPr>
                        <a:t>What is Information management?</a:t>
                      </a:r>
                    </a:p>
                    <a:p>
                      <a:pPr>
                        <a:lnSpc>
                          <a:spcPct val="115000"/>
                        </a:lnSpc>
                        <a:spcAft>
                          <a:spcPts val="0"/>
                        </a:spcAft>
                        <a:buFont typeface="Arial" pitchFamily="34" charset="0"/>
                        <a:buNone/>
                      </a:pPr>
                      <a:r>
                        <a:rPr lang="en-GB" sz="1600" b="1" baseline="0" dirty="0" smtClean="0">
                          <a:solidFill>
                            <a:schemeClr val="tx1"/>
                          </a:solidFill>
                          <a:latin typeface="Helvetica"/>
                          <a:ea typeface="Calibri"/>
                          <a:cs typeface="Helvetica"/>
                        </a:rPr>
                        <a:t>What is a PMIS?</a:t>
                      </a:r>
                    </a:p>
                    <a:p>
                      <a:pPr>
                        <a:lnSpc>
                          <a:spcPct val="115000"/>
                        </a:lnSpc>
                        <a:spcAft>
                          <a:spcPts val="0"/>
                        </a:spcAft>
                        <a:buFont typeface="Arial" pitchFamily="34" charset="0"/>
                        <a:buNone/>
                      </a:pPr>
                      <a:r>
                        <a:rPr lang="en-GB" sz="1600" b="1" baseline="0" dirty="0" smtClean="0">
                          <a:solidFill>
                            <a:schemeClr val="tx1"/>
                          </a:solidFill>
                          <a:latin typeface="Helvetica"/>
                          <a:ea typeface="Calibri"/>
                          <a:cs typeface="Helvetica"/>
                        </a:rPr>
                        <a:t>Project Reporting</a:t>
                      </a:r>
                    </a:p>
                    <a:p>
                      <a:pPr>
                        <a:lnSpc>
                          <a:spcPct val="115000"/>
                        </a:lnSpc>
                        <a:spcAft>
                          <a:spcPts val="0"/>
                        </a:spcAft>
                        <a:buFont typeface="Arial" pitchFamily="34" charset="0"/>
                        <a:buNone/>
                      </a:pPr>
                      <a:endParaRPr lang="en-GB" sz="1600" b="1"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nSpc>
                          <a:spcPct val="100000"/>
                        </a:lnSpc>
                        <a:spcAft>
                          <a:spcPts val="0"/>
                        </a:spcAft>
                      </a:pPr>
                      <a:r>
                        <a:rPr lang="en-GB" sz="1600" dirty="0" smtClean="0">
                          <a:solidFill>
                            <a:schemeClr val="tx2"/>
                          </a:solidFill>
                          <a:latin typeface="Helvetica"/>
                          <a:ea typeface="Calibri"/>
                          <a:cs typeface="Helvetica"/>
                        </a:rPr>
                        <a:t>Learn</a:t>
                      </a:r>
                      <a:r>
                        <a:rPr lang="en-GB" sz="1600" baseline="0" dirty="0" smtClean="0">
                          <a:solidFill>
                            <a:schemeClr val="tx2"/>
                          </a:solidFill>
                          <a:latin typeface="Helvetica"/>
                          <a:ea typeface="Calibri"/>
                          <a:cs typeface="Helvetica"/>
                        </a:rPr>
                        <a:t> how project information is managed and what the function of a PMIS is and what types of reports are recommended for stakeholder engagement and project success.</a:t>
                      </a:r>
                      <a:endParaRPr lang="en-GB" sz="1600" dirty="0" smtClean="0">
                        <a:solidFill>
                          <a:schemeClr val="tx2"/>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360">
                <a:tc>
                  <a:txBody>
                    <a:bodyPr/>
                    <a:lstStyle/>
                    <a:p>
                      <a:pPr>
                        <a:lnSpc>
                          <a:spcPct val="100000"/>
                        </a:lnSpc>
                        <a:spcAft>
                          <a:spcPts val="0"/>
                        </a:spcAft>
                      </a:pPr>
                      <a:r>
                        <a:rPr lang="en-GB" sz="1600" b="1" dirty="0" smtClean="0">
                          <a:solidFill>
                            <a:schemeClr val="bg1"/>
                          </a:solidFill>
                          <a:latin typeface="Helvetica"/>
                          <a:ea typeface="Calibri"/>
                          <a:cs typeface="Helvetica"/>
                        </a:rPr>
                        <a:t>Language</a:t>
                      </a:r>
                      <a:endParaRPr lang="en-GB" sz="1600" b="1"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8C723"/>
                    </a:solidFill>
                  </a:tcPr>
                </a:tc>
                <a:tc vMerge="1">
                  <a:txBody>
                    <a:bodyPr/>
                    <a:lstStyle/>
                    <a:p>
                      <a:endParaRPr lang="en-US"/>
                    </a:p>
                  </a:txBody>
                  <a:tcPr/>
                </a:tc>
                <a:tc vMerge="1">
                  <a:txBody>
                    <a:bodyPr/>
                    <a:lstStyle/>
                    <a:p>
                      <a:endParaRPr lang="en-US"/>
                    </a:p>
                  </a:txBody>
                  <a:tcPr/>
                </a:tc>
              </a:tr>
              <a:tr h="650240">
                <a:tc>
                  <a:txBody>
                    <a:bodyPr/>
                    <a:lstStyle/>
                    <a:p>
                      <a:pPr>
                        <a:lnSpc>
                          <a:spcPct val="100000"/>
                        </a:lnSpc>
                        <a:spcAft>
                          <a:spcPts val="0"/>
                        </a:spcAft>
                      </a:pPr>
                      <a:r>
                        <a:rPr lang="en-GB" sz="1600" dirty="0" smtClean="0">
                          <a:solidFill>
                            <a:schemeClr val="tx1"/>
                          </a:solidFill>
                          <a:latin typeface="Helvetica"/>
                          <a:ea typeface="Calibri"/>
                          <a:cs typeface="Helvetica"/>
                        </a:rPr>
                        <a:t>English</a:t>
                      </a: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340360">
                <a:tc>
                  <a:txBody>
                    <a:bodyPr/>
                    <a:lstStyle/>
                    <a:p>
                      <a:pPr>
                        <a:lnSpc>
                          <a:spcPct val="100000"/>
                        </a:lnSpc>
                        <a:spcAft>
                          <a:spcPts val="0"/>
                        </a:spcAft>
                      </a:pPr>
                      <a:r>
                        <a:rPr lang="en-GB" sz="1600" b="1" dirty="0" smtClean="0">
                          <a:solidFill>
                            <a:srgbClr val="FFFFFF"/>
                          </a:solidFill>
                          <a:latin typeface="Helvetica"/>
                          <a:ea typeface="Calibri"/>
                          <a:cs typeface="Helvetica"/>
                        </a:rPr>
                        <a:t>Version</a:t>
                      </a:r>
                      <a:endParaRPr lang="en-GB" sz="1600" b="1" dirty="0">
                        <a:solidFill>
                          <a:srgbClr val="FFFFFF"/>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8C723"/>
                    </a:solidFill>
                  </a:tcPr>
                </a:tc>
                <a:tc vMerge="1">
                  <a:txBody>
                    <a:bodyPr/>
                    <a:lstStyle/>
                    <a:p>
                      <a:endParaRPr lang="en-US"/>
                    </a:p>
                  </a:txBody>
                  <a:tcPr/>
                </a:tc>
                <a:tc vMerge="1">
                  <a:txBody>
                    <a:bodyPr/>
                    <a:lstStyle/>
                    <a:p>
                      <a:endParaRPr lang="en-US"/>
                    </a:p>
                  </a:txBody>
                  <a:tcPr/>
                </a:tc>
              </a:tr>
              <a:tr h="561816">
                <a:tc>
                  <a:txBody>
                    <a:bodyPr/>
                    <a:lstStyle/>
                    <a:p>
                      <a:pPr algn="ctr">
                        <a:lnSpc>
                          <a:spcPct val="100000"/>
                        </a:lnSpc>
                        <a:spcAft>
                          <a:spcPts val="0"/>
                        </a:spcAft>
                      </a:pPr>
                      <a:r>
                        <a:rPr lang="en-GB" sz="1600" dirty="0" smtClean="0">
                          <a:solidFill>
                            <a:schemeClr val="tx1"/>
                          </a:solidFill>
                          <a:latin typeface="Helvetica"/>
                          <a:ea typeface="Calibri"/>
                          <a:cs typeface="Helvetica"/>
                        </a:rPr>
                        <a:t>5.0</a:t>
                      </a:r>
                      <a:endParaRPr lang="en-GB" sz="1600"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 xmlns:p14="http://schemas.microsoft.com/office/powerpoint/2010/main" val="850441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228600"/>
            <a:ext cx="7024744" cy="722864"/>
          </a:xfrm>
        </p:spPr>
        <p:txBody>
          <a:bodyPr/>
          <a:lstStyle/>
          <a:p>
            <a:r>
              <a:rPr lang="en-US" dirty="0" smtClean="0"/>
              <a:t>5 Deadly Acts of Leadership</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4BE819A1-3DD8-4179-BFD0-BF7D359F8DBD}" type="slidenum">
              <a:rPr lang="en-US" smtClean="0"/>
              <a:pPr/>
              <a:t>20</a:t>
            </a:fld>
            <a:endParaRPr lang="en-US" dirty="0"/>
          </a:p>
        </p:txBody>
      </p:sp>
      <p:sp>
        <p:nvSpPr>
          <p:cNvPr id="3" name="TextBox 2"/>
          <p:cNvSpPr txBox="1"/>
          <p:nvPr/>
        </p:nvSpPr>
        <p:spPr>
          <a:xfrm>
            <a:off x="228600" y="1905000"/>
            <a:ext cx="5943600" cy="4247317"/>
          </a:xfrm>
          <a:prstGeom prst="rect">
            <a:avLst/>
          </a:prstGeom>
          <a:noFill/>
        </p:spPr>
        <p:txBody>
          <a:bodyPr wrap="square" rtlCol="0">
            <a:spAutoFit/>
          </a:bodyPr>
          <a:lstStyle/>
          <a:p>
            <a:pPr fontAlgn="base"/>
            <a:r>
              <a:rPr lang="en-US" b="1" dirty="0"/>
              <a:t>Blackberry</a:t>
            </a:r>
            <a:r>
              <a:rPr lang="en-US" dirty="0"/>
              <a:t> – Research with no motion; In a board meeting, Mike </a:t>
            </a:r>
            <a:r>
              <a:rPr lang="en-US" dirty="0" err="1"/>
              <a:t>Lazaridis</a:t>
            </a:r>
            <a:r>
              <a:rPr lang="en-US" dirty="0"/>
              <a:t>, the BlackBerry co-founder and former chief executive pointed to a BlackBerry “I get this,” he said. “It’s clearly differentiated.” </a:t>
            </a:r>
            <a:endParaRPr lang="en-US" dirty="0" smtClean="0"/>
          </a:p>
          <a:p>
            <a:pPr fontAlgn="base"/>
            <a:endParaRPr lang="en-US" dirty="0"/>
          </a:p>
          <a:p>
            <a:pPr fontAlgn="base"/>
            <a:r>
              <a:rPr lang="en-US" dirty="0" smtClean="0"/>
              <a:t>Then </a:t>
            </a:r>
            <a:r>
              <a:rPr lang="en-US" dirty="0"/>
              <a:t>he pointed to a touchscreen phone. “I don’t get this.” To turn away from a product that had always done well with corporate customers, and focus on selling yet another all-touch smartphone in a market crowded with them, was a huge mistake, </a:t>
            </a:r>
            <a:r>
              <a:rPr lang="en-US" dirty="0" err="1"/>
              <a:t>Lazaridis</a:t>
            </a:r>
            <a:r>
              <a:rPr lang="en-US" dirty="0"/>
              <a:t> warned his fellow directors. </a:t>
            </a:r>
            <a:endParaRPr lang="en-US" dirty="0" smtClean="0"/>
          </a:p>
          <a:p>
            <a:pPr fontAlgn="base"/>
            <a:endParaRPr lang="en-US" dirty="0"/>
          </a:p>
          <a:p>
            <a:pPr fontAlgn="base"/>
            <a:r>
              <a:rPr lang="en-US" dirty="0" smtClean="0"/>
              <a:t>Some </a:t>
            </a:r>
            <a:r>
              <a:rPr lang="en-US" dirty="0"/>
              <a:t>of them agreed. </a:t>
            </a:r>
            <a:r>
              <a:rPr lang="en-US" b="1" dirty="0"/>
              <a:t>Success had come almost naturally to the Blackberry, until</a:t>
            </a:r>
            <a:r>
              <a:rPr lang="en-US" dirty="0"/>
              <a:t> Apple released the first iPhone and upended their long-held strategy of appealing primarily to email-addicted professionals.</a:t>
            </a:r>
          </a:p>
        </p:txBody>
      </p:sp>
      <p:sp>
        <p:nvSpPr>
          <p:cNvPr id="7" name="TextBox 6"/>
          <p:cNvSpPr txBox="1"/>
          <p:nvPr/>
        </p:nvSpPr>
        <p:spPr>
          <a:xfrm>
            <a:off x="228600" y="1371600"/>
            <a:ext cx="2667000" cy="461665"/>
          </a:xfrm>
          <a:prstGeom prst="rect">
            <a:avLst/>
          </a:prstGeom>
          <a:noFill/>
        </p:spPr>
        <p:txBody>
          <a:bodyPr wrap="square" rtlCol="0">
            <a:spAutoFit/>
          </a:bodyPr>
          <a:lstStyle/>
          <a:p>
            <a:r>
              <a:rPr lang="en-US" sz="2400" b="1" dirty="0" smtClean="0">
                <a:latin typeface="Helvetica"/>
                <a:cs typeface="Helvetica"/>
              </a:rPr>
              <a:t>4. Complacency</a:t>
            </a:r>
            <a:endParaRPr lang="en-US" sz="2400" b="1" dirty="0">
              <a:latin typeface="Helvetica"/>
              <a:cs typeface="Helvetica"/>
            </a:endParaRPr>
          </a:p>
        </p:txBody>
      </p:sp>
      <p:pic>
        <p:nvPicPr>
          <p:cNvPr id="5" name="Picture 4"/>
          <p:cNvPicPr>
            <a:picLocks noChangeAspect="1"/>
          </p:cNvPicPr>
          <p:nvPr/>
        </p:nvPicPr>
        <p:blipFill>
          <a:blip r:embed="rId3" cstate="print"/>
          <a:stretch>
            <a:fillRect/>
          </a:stretch>
        </p:blipFill>
        <p:spPr>
          <a:xfrm>
            <a:off x="6400800" y="1905000"/>
            <a:ext cx="2311400" cy="1066800"/>
          </a:xfrm>
          <a:prstGeom prst="rect">
            <a:avLst/>
          </a:prstGeom>
        </p:spPr>
      </p:pic>
    </p:spTree>
    <p:extLst>
      <p:ext uri="{BB962C8B-B14F-4D97-AF65-F5344CB8AC3E}">
        <p14:creationId xmlns="" xmlns:p14="http://schemas.microsoft.com/office/powerpoint/2010/main" val="1838876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228600"/>
            <a:ext cx="7024744" cy="722864"/>
          </a:xfrm>
        </p:spPr>
        <p:txBody>
          <a:bodyPr/>
          <a:lstStyle/>
          <a:p>
            <a:r>
              <a:rPr lang="en-US" dirty="0" smtClean="0"/>
              <a:t>5 Deadly Acts of Leadership</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4BE819A1-3DD8-4179-BFD0-BF7D359F8DBD}" type="slidenum">
              <a:rPr lang="en-US" smtClean="0"/>
              <a:pPr/>
              <a:t>21</a:t>
            </a:fld>
            <a:endParaRPr lang="en-US" dirty="0"/>
          </a:p>
        </p:txBody>
      </p:sp>
      <p:sp>
        <p:nvSpPr>
          <p:cNvPr id="3" name="TextBox 2"/>
          <p:cNvSpPr txBox="1"/>
          <p:nvPr/>
        </p:nvSpPr>
        <p:spPr>
          <a:xfrm>
            <a:off x="228600" y="1981200"/>
            <a:ext cx="6477000" cy="3139321"/>
          </a:xfrm>
          <a:prstGeom prst="rect">
            <a:avLst/>
          </a:prstGeom>
          <a:noFill/>
        </p:spPr>
        <p:txBody>
          <a:bodyPr wrap="square" rtlCol="0">
            <a:spAutoFit/>
          </a:bodyPr>
          <a:lstStyle/>
          <a:p>
            <a:pPr fontAlgn="base"/>
            <a:r>
              <a:rPr lang="en-US" dirty="0"/>
              <a:t>The death of the 57-year-old banker Richard Talley, CEO of Denver-</a:t>
            </a:r>
            <a:r>
              <a:rPr lang="en-US" dirty="0" smtClean="0"/>
              <a:t>based </a:t>
            </a:r>
            <a:r>
              <a:rPr lang="en-US" b="1" dirty="0" smtClean="0"/>
              <a:t>American </a:t>
            </a:r>
            <a:r>
              <a:rPr lang="en-US" b="1" dirty="0"/>
              <a:t>Title Services </a:t>
            </a:r>
            <a:r>
              <a:rPr lang="en-US" dirty="0"/>
              <a:t>(ATS) was accompanied by the fact that his firm was under investigation by the insurance regulators. </a:t>
            </a:r>
            <a:endParaRPr lang="en-US" dirty="0" smtClean="0"/>
          </a:p>
          <a:p>
            <a:pPr fontAlgn="base"/>
            <a:endParaRPr lang="en-US" dirty="0"/>
          </a:p>
          <a:p>
            <a:pPr fontAlgn="base"/>
            <a:r>
              <a:rPr lang="en-US" dirty="0" smtClean="0"/>
              <a:t>Prosecutors </a:t>
            </a:r>
            <a:r>
              <a:rPr lang="en-US" dirty="0"/>
              <a:t>had launched a criminal investigation for over $2 million missing from escrow accounts. Talley committed suicide. </a:t>
            </a:r>
            <a:endParaRPr lang="en-US" dirty="0" smtClean="0"/>
          </a:p>
          <a:p>
            <a:pPr fontAlgn="base"/>
            <a:endParaRPr lang="en-US" dirty="0"/>
          </a:p>
          <a:p>
            <a:pPr fontAlgn="base"/>
            <a:r>
              <a:rPr lang="en-US" dirty="0" smtClean="0"/>
              <a:t>Police </a:t>
            </a:r>
            <a:r>
              <a:rPr lang="en-US" dirty="0"/>
              <a:t>found him dressed for work, sitting in his car. Records show Talley was to be confronted about the missing escrow funds the morning he died. ATS filed for bankruptcy liquidation shortly after Talley's suicide.</a:t>
            </a:r>
          </a:p>
        </p:txBody>
      </p:sp>
      <p:sp>
        <p:nvSpPr>
          <p:cNvPr id="7" name="TextBox 6"/>
          <p:cNvSpPr txBox="1"/>
          <p:nvPr/>
        </p:nvSpPr>
        <p:spPr>
          <a:xfrm>
            <a:off x="228600" y="1371600"/>
            <a:ext cx="2667000" cy="461665"/>
          </a:xfrm>
          <a:prstGeom prst="rect">
            <a:avLst/>
          </a:prstGeom>
          <a:noFill/>
        </p:spPr>
        <p:txBody>
          <a:bodyPr wrap="square" rtlCol="0">
            <a:spAutoFit/>
          </a:bodyPr>
          <a:lstStyle/>
          <a:p>
            <a:r>
              <a:rPr lang="en-US" sz="2400" b="1" dirty="0" smtClean="0">
                <a:latin typeface="Helvetica"/>
                <a:cs typeface="Helvetica"/>
              </a:rPr>
              <a:t>5. Greed</a:t>
            </a:r>
            <a:endParaRPr lang="en-US" sz="2400" b="1" dirty="0">
              <a:latin typeface="Helvetica"/>
              <a:cs typeface="Helvetica"/>
            </a:endParaRPr>
          </a:p>
        </p:txBody>
      </p:sp>
      <p:pic>
        <p:nvPicPr>
          <p:cNvPr id="5" name="Picture 4"/>
          <p:cNvPicPr>
            <a:picLocks noChangeAspect="1"/>
          </p:cNvPicPr>
          <p:nvPr/>
        </p:nvPicPr>
        <p:blipFill>
          <a:blip r:embed="rId3" cstate="print"/>
          <a:stretch>
            <a:fillRect/>
          </a:stretch>
        </p:blipFill>
        <p:spPr>
          <a:xfrm>
            <a:off x="6934200" y="2057400"/>
            <a:ext cx="1570522" cy="1130300"/>
          </a:xfrm>
          <a:prstGeom prst="rect">
            <a:avLst/>
          </a:prstGeom>
        </p:spPr>
      </p:pic>
    </p:spTree>
    <p:extLst>
      <p:ext uri="{BB962C8B-B14F-4D97-AF65-F5344CB8AC3E}">
        <p14:creationId xmlns="" xmlns:p14="http://schemas.microsoft.com/office/powerpoint/2010/main" val="4223178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3124200" cy="3962399"/>
          </a:xfrm>
        </p:spPr>
        <p:txBody>
          <a:bodyPr>
            <a:normAutofit fontScale="77500" lnSpcReduction="20000"/>
          </a:bodyPr>
          <a:lstStyle/>
          <a:p>
            <a:pPr marL="0" indent="0">
              <a:buNone/>
            </a:pPr>
            <a:r>
              <a:rPr lang="en-US" dirty="0"/>
              <a:t>P</a:t>
            </a:r>
            <a:r>
              <a:rPr lang="en-US" dirty="0" smtClean="0"/>
              <a:t>eople’s </a:t>
            </a:r>
            <a:r>
              <a:rPr lang="en-US" dirty="0"/>
              <a:t>need to perceive that they have choices, that what they are doing is of their own volition, and that they are the source of their own actions. </a:t>
            </a:r>
            <a:endParaRPr lang="en-US" dirty="0" smtClean="0"/>
          </a:p>
          <a:p>
            <a:pPr marL="0" indent="0">
              <a:buNone/>
            </a:pPr>
            <a:r>
              <a:rPr lang="en-US" dirty="0" smtClean="0"/>
              <a:t>The </a:t>
            </a:r>
            <a:r>
              <a:rPr lang="en-US" dirty="0"/>
              <a:t>way leaders frame information and situations either promotes the likelihood that a person will perceive autonomy or undermines it. </a:t>
            </a:r>
          </a:p>
          <a:p>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22</a:t>
            </a:fld>
            <a:endParaRPr lang="en-US" dirty="0"/>
          </a:p>
        </p:txBody>
      </p:sp>
      <p:sp>
        <p:nvSpPr>
          <p:cNvPr id="4" name="Title 3"/>
          <p:cNvSpPr>
            <a:spLocks noGrp="1"/>
          </p:cNvSpPr>
          <p:nvPr>
            <p:ph type="title"/>
          </p:nvPr>
        </p:nvSpPr>
        <p:spPr/>
        <p:txBody>
          <a:bodyPr/>
          <a:lstStyle/>
          <a:p>
            <a:r>
              <a:rPr lang="en-US" dirty="0" smtClean="0"/>
              <a:t>Motivation - Autonomy</a:t>
            </a:r>
            <a:endParaRPr lang="en-US" dirty="0"/>
          </a:p>
        </p:txBody>
      </p:sp>
      <p:sp>
        <p:nvSpPr>
          <p:cNvPr id="5" name="TextBox 4"/>
          <p:cNvSpPr txBox="1"/>
          <p:nvPr/>
        </p:nvSpPr>
        <p:spPr>
          <a:xfrm>
            <a:off x="5562600" y="5788223"/>
            <a:ext cx="3265187" cy="307777"/>
          </a:xfrm>
          <a:prstGeom prst="rect">
            <a:avLst/>
          </a:prstGeom>
          <a:noFill/>
        </p:spPr>
        <p:txBody>
          <a:bodyPr wrap="none" rtlCol="0">
            <a:spAutoFit/>
          </a:bodyPr>
          <a:lstStyle/>
          <a:p>
            <a:r>
              <a:rPr lang="en-US" sz="1400" dirty="0" smtClean="0">
                <a:solidFill>
                  <a:srgbClr val="A6A6A6"/>
                </a:solidFill>
              </a:rPr>
              <a:t>Harvard Business Review November, 2014</a:t>
            </a:r>
            <a:endParaRPr lang="en-US" sz="1400" dirty="0">
              <a:solidFill>
                <a:srgbClr val="A6A6A6"/>
              </a:solidFill>
            </a:endParaRPr>
          </a:p>
        </p:txBody>
      </p:sp>
      <p:sp>
        <p:nvSpPr>
          <p:cNvPr id="6" name="TextBox 5"/>
          <p:cNvSpPr txBox="1"/>
          <p:nvPr/>
        </p:nvSpPr>
        <p:spPr>
          <a:xfrm>
            <a:off x="3733800" y="1524000"/>
            <a:ext cx="5105400" cy="3970318"/>
          </a:xfrm>
          <a:prstGeom prst="rect">
            <a:avLst/>
          </a:prstGeom>
          <a:noFill/>
        </p:spPr>
        <p:txBody>
          <a:bodyPr wrap="square" rtlCol="0">
            <a:spAutoFit/>
          </a:bodyPr>
          <a:lstStyle/>
          <a:p>
            <a:pPr marL="342900" lvl="0" indent="-342900">
              <a:buFont typeface="+mj-lt"/>
              <a:buAutoNum type="arabicPeriod"/>
            </a:pPr>
            <a:r>
              <a:rPr lang="en-US" b="1" dirty="0"/>
              <a:t>Frame goals </a:t>
            </a:r>
            <a:r>
              <a:rPr lang="en-US" dirty="0"/>
              <a:t>and timelines as essential information to assure a person’s success, rather than as dictates or ways to hold people accountable.</a:t>
            </a:r>
          </a:p>
          <a:p>
            <a:pPr marL="342900" lvl="0" indent="-342900">
              <a:buFont typeface="+mj-lt"/>
              <a:buAutoNum type="arabicPeriod"/>
            </a:pPr>
            <a:r>
              <a:rPr lang="en-US" b="1" dirty="0"/>
              <a:t>Refrain from incentivizing people </a:t>
            </a:r>
            <a:r>
              <a:rPr lang="en-US" dirty="0"/>
              <a:t>through competitions and games. Few people have learned the skill of shifting the reason why they’re competing from an external one (winning a prize or gaining status) to a higher-quality one (an opportunity to fulfill a meaningful goal).</a:t>
            </a:r>
          </a:p>
          <a:p>
            <a:pPr marL="342900" lvl="0" indent="-342900">
              <a:buFont typeface="+mj-lt"/>
              <a:buAutoNum type="arabicPeriod"/>
            </a:pPr>
            <a:r>
              <a:rPr lang="en-US" b="1" dirty="0"/>
              <a:t>Don’t apply pressure to perform</a:t>
            </a:r>
            <a:r>
              <a:rPr lang="en-US" dirty="0"/>
              <a:t>. Sustained peak performance is a result of people acting because they </a:t>
            </a:r>
            <a:r>
              <a:rPr lang="en-US" i="1" dirty="0"/>
              <a:t>choose</a:t>
            </a:r>
            <a:r>
              <a:rPr lang="en-US" dirty="0"/>
              <a:t> to — not because they feel they </a:t>
            </a:r>
            <a:r>
              <a:rPr lang="en-US" i="1" dirty="0"/>
              <a:t>have </a:t>
            </a:r>
            <a:r>
              <a:rPr lang="en-US" dirty="0"/>
              <a:t>to</a:t>
            </a:r>
            <a:r>
              <a:rPr lang="en-US" dirty="0" smtClean="0"/>
              <a:t>.</a:t>
            </a:r>
            <a:endParaRPr lang="en-US" dirty="0"/>
          </a:p>
        </p:txBody>
      </p:sp>
    </p:spTree>
    <p:extLst>
      <p:ext uri="{BB962C8B-B14F-4D97-AF65-F5344CB8AC3E}">
        <p14:creationId xmlns="" xmlns:p14="http://schemas.microsoft.com/office/powerpoint/2010/main" val="315342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3124200" cy="3962399"/>
          </a:xfrm>
        </p:spPr>
        <p:txBody>
          <a:bodyPr>
            <a:normAutofit fontScale="77500" lnSpcReduction="20000"/>
          </a:bodyPr>
          <a:lstStyle/>
          <a:p>
            <a:pPr marL="0" indent="0">
              <a:buNone/>
            </a:pPr>
            <a:r>
              <a:rPr lang="en-US" b="1" dirty="0"/>
              <a:t>Relatedness</a:t>
            </a:r>
            <a:r>
              <a:rPr lang="en-US" dirty="0"/>
              <a:t> is people’s need to care about and be cared about by others, to feel connected to others without concerns about ulterior motives, and to feel that they are contributing to something greater than themselves. Leaders have a great opportunity to help people derive meaning from their work. </a:t>
            </a:r>
          </a:p>
        </p:txBody>
      </p:sp>
      <p:sp>
        <p:nvSpPr>
          <p:cNvPr id="3" name="Slide Number Placeholder 2"/>
          <p:cNvSpPr>
            <a:spLocks noGrp="1"/>
          </p:cNvSpPr>
          <p:nvPr>
            <p:ph type="sldNum" sz="quarter" idx="12"/>
          </p:nvPr>
        </p:nvSpPr>
        <p:spPr/>
        <p:txBody>
          <a:bodyPr/>
          <a:lstStyle/>
          <a:p>
            <a:fld id="{4BE819A1-3DD8-4179-BFD0-BF7D359F8DBD}" type="slidenum">
              <a:rPr lang="en-US" smtClean="0"/>
              <a:pPr/>
              <a:t>23</a:t>
            </a:fld>
            <a:endParaRPr lang="en-US" dirty="0"/>
          </a:p>
        </p:txBody>
      </p:sp>
      <p:sp>
        <p:nvSpPr>
          <p:cNvPr id="4" name="Title 3"/>
          <p:cNvSpPr>
            <a:spLocks noGrp="1"/>
          </p:cNvSpPr>
          <p:nvPr>
            <p:ph type="title"/>
          </p:nvPr>
        </p:nvSpPr>
        <p:spPr/>
        <p:txBody>
          <a:bodyPr/>
          <a:lstStyle/>
          <a:p>
            <a:r>
              <a:rPr lang="en-US" dirty="0" smtClean="0"/>
              <a:t>Motivation - Relatedness</a:t>
            </a:r>
            <a:endParaRPr lang="en-US" dirty="0"/>
          </a:p>
        </p:txBody>
      </p:sp>
      <p:sp>
        <p:nvSpPr>
          <p:cNvPr id="5" name="TextBox 4"/>
          <p:cNvSpPr txBox="1"/>
          <p:nvPr/>
        </p:nvSpPr>
        <p:spPr>
          <a:xfrm>
            <a:off x="5562600" y="5788223"/>
            <a:ext cx="3265187" cy="307777"/>
          </a:xfrm>
          <a:prstGeom prst="rect">
            <a:avLst/>
          </a:prstGeom>
          <a:noFill/>
        </p:spPr>
        <p:txBody>
          <a:bodyPr wrap="none" rtlCol="0">
            <a:spAutoFit/>
          </a:bodyPr>
          <a:lstStyle/>
          <a:p>
            <a:r>
              <a:rPr lang="en-US" sz="1400" dirty="0" smtClean="0">
                <a:solidFill>
                  <a:srgbClr val="A6A6A6"/>
                </a:solidFill>
              </a:rPr>
              <a:t>Harvard Business Review November, 2014</a:t>
            </a:r>
            <a:endParaRPr lang="en-US" sz="1400" dirty="0">
              <a:solidFill>
                <a:srgbClr val="A6A6A6"/>
              </a:solidFill>
            </a:endParaRPr>
          </a:p>
        </p:txBody>
      </p:sp>
      <p:sp>
        <p:nvSpPr>
          <p:cNvPr id="6" name="TextBox 5"/>
          <p:cNvSpPr txBox="1"/>
          <p:nvPr/>
        </p:nvSpPr>
        <p:spPr>
          <a:xfrm>
            <a:off x="3733800" y="1524000"/>
            <a:ext cx="5105400" cy="3139321"/>
          </a:xfrm>
          <a:prstGeom prst="rect">
            <a:avLst/>
          </a:prstGeom>
          <a:noFill/>
        </p:spPr>
        <p:txBody>
          <a:bodyPr wrap="square" rtlCol="0">
            <a:spAutoFit/>
          </a:bodyPr>
          <a:lstStyle/>
          <a:p>
            <a:pPr marL="342900" lvl="0" indent="-342900">
              <a:buFont typeface="+mj-lt"/>
              <a:buAutoNum type="arabicPeriod"/>
            </a:pPr>
            <a:r>
              <a:rPr lang="en-US" b="1" dirty="0"/>
              <a:t>Validate</a:t>
            </a:r>
            <a:r>
              <a:rPr lang="en-US" dirty="0"/>
              <a:t> the exploration of feelings in the workplace. Be willing to ask people how they feel about an assigned project or goal and listen to their response. All behavior may not be acceptable, but all feelings are worth exploring.</a:t>
            </a:r>
          </a:p>
          <a:p>
            <a:pPr marL="342900" lvl="0" indent="-342900">
              <a:buFont typeface="+mj-lt"/>
              <a:buAutoNum type="arabicPeriod"/>
            </a:pPr>
            <a:r>
              <a:rPr lang="en-US" b="1" dirty="0"/>
              <a:t>Take time </a:t>
            </a:r>
            <a:r>
              <a:rPr lang="en-US" dirty="0"/>
              <a:t>to facilitate the development of people’s values at work — then help them align those values with their goals. It is impossible to link work to values if individuals don’t know what their values are.</a:t>
            </a:r>
          </a:p>
          <a:p>
            <a:pPr marL="342900" lvl="0" indent="-342900">
              <a:buFont typeface="+mj-lt"/>
              <a:buAutoNum type="arabicPeriod"/>
            </a:pPr>
            <a:r>
              <a:rPr lang="en-US" b="1" dirty="0"/>
              <a:t>Connect</a:t>
            </a:r>
            <a:r>
              <a:rPr lang="en-US" dirty="0"/>
              <a:t> people’s work to a noble purpose.</a:t>
            </a:r>
          </a:p>
        </p:txBody>
      </p:sp>
    </p:spTree>
    <p:extLst>
      <p:ext uri="{BB962C8B-B14F-4D97-AF65-F5344CB8AC3E}">
        <p14:creationId xmlns="" xmlns:p14="http://schemas.microsoft.com/office/powerpoint/2010/main" val="426252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3124200" cy="3962399"/>
          </a:xfrm>
        </p:spPr>
        <p:txBody>
          <a:bodyPr>
            <a:normAutofit fontScale="85000" lnSpcReduction="20000"/>
          </a:bodyPr>
          <a:lstStyle/>
          <a:p>
            <a:pPr marL="0" indent="0">
              <a:buNone/>
            </a:pPr>
            <a:r>
              <a:rPr lang="en-US" b="1" dirty="0"/>
              <a:t>Competence</a:t>
            </a:r>
            <a:r>
              <a:rPr lang="en-US" dirty="0"/>
              <a:t> is people’s need to feel effective at meeting every-day challenges and opportunities, demonstrating skill over time, and feeling a sense of growth and flourishing. Leaders can rekindle people’s desire to grow and learn. </a:t>
            </a:r>
          </a:p>
        </p:txBody>
      </p:sp>
      <p:sp>
        <p:nvSpPr>
          <p:cNvPr id="3" name="Slide Number Placeholder 2"/>
          <p:cNvSpPr>
            <a:spLocks noGrp="1"/>
          </p:cNvSpPr>
          <p:nvPr>
            <p:ph type="sldNum" sz="quarter" idx="12"/>
          </p:nvPr>
        </p:nvSpPr>
        <p:spPr/>
        <p:txBody>
          <a:bodyPr/>
          <a:lstStyle/>
          <a:p>
            <a:fld id="{4BE819A1-3DD8-4179-BFD0-BF7D359F8DBD}" type="slidenum">
              <a:rPr lang="en-US" smtClean="0"/>
              <a:pPr/>
              <a:t>24</a:t>
            </a:fld>
            <a:endParaRPr lang="en-US" dirty="0"/>
          </a:p>
        </p:txBody>
      </p:sp>
      <p:sp>
        <p:nvSpPr>
          <p:cNvPr id="4" name="Title 3"/>
          <p:cNvSpPr>
            <a:spLocks noGrp="1"/>
          </p:cNvSpPr>
          <p:nvPr>
            <p:ph type="title"/>
          </p:nvPr>
        </p:nvSpPr>
        <p:spPr/>
        <p:txBody>
          <a:bodyPr/>
          <a:lstStyle/>
          <a:p>
            <a:r>
              <a:rPr lang="en-US" dirty="0" smtClean="0"/>
              <a:t>Motivation - Competence</a:t>
            </a:r>
            <a:endParaRPr lang="en-US" dirty="0"/>
          </a:p>
        </p:txBody>
      </p:sp>
      <p:sp>
        <p:nvSpPr>
          <p:cNvPr id="5" name="TextBox 4"/>
          <p:cNvSpPr txBox="1"/>
          <p:nvPr/>
        </p:nvSpPr>
        <p:spPr>
          <a:xfrm>
            <a:off x="5562600" y="5788223"/>
            <a:ext cx="3265187" cy="307777"/>
          </a:xfrm>
          <a:prstGeom prst="rect">
            <a:avLst/>
          </a:prstGeom>
          <a:noFill/>
        </p:spPr>
        <p:txBody>
          <a:bodyPr wrap="none" rtlCol="0">
            <a:spAutoFit/>
          </a:bodyPr>
          <a:lstStyle/>
          <a:p>
            <a:r>
              <a:rPr lang="en-US" sz="1400" dirty="0" smtClean="0">
                <a:solidFill>
                  <a:srgbClr val="A6A6A6"/>
                </a:solidFill>
              </a:rPr>
              <a:t>Harvard Business Review November, 2014</a:t>
            </a:r>
            <a:endParaRPr lang="en-US" sz="1400" dirty="0">
              <a:solidFill>
                <a:srgbClr val="A6A6A6"/>
              </a:solidFill>
            </a:endParaRPr>
          </a:p>
        </p:txBody>
      </p:sp>
      <p:sp>
        <p:nvSpPr>
          <p:cNvPr id="6" name="TextBox 5"/>
          <p:cNvSpPr txBox="1"/>
          <p:nvPr/>
        </p:nvSpPr>
        <p:spPr>
          <a:xfrm>
            <a:off x="3733800" y="1524000"/>
            <a:ext cx="5105400" cy="3139321"/>
          </a:xfrm>
          <a:prstGeom prst="rect">
            <a:avLst/>
          </a:prstGeom>
          <a:noFill/>
        </p:spPr>
        <p:txBody>
          <a:bodyPr wrap="square" rtlCol="0">
            <a:spAutoFit/>
          </a:bodyPr>
          <a:lstStyle/>
          <a:p>
            <a:pPr marL="342900" lvl="0" indent="-342900">
              <a:buFont typeface="+mj-lt"/>
              <a:buAutoNum type="arabicPeriod"/>
            </a:pPr>
            <a:r>
              <a:rPr lang="en-US" dirty="0"/>
              <a:t>Make</a:t>
            </a:r>
            <a:r>
              <a:rPr lang="en-US" b="1" dirty="0"/>
              <a:t> resources </a:t>
            </a:r>
            <a:r>
              <a:rPr lang="en-US" dirty="0"/>
              <a:t>available for learning. What message does it send about values for learning and developing competence when training budgets are the first casualty of economic cutbacks?</a:t>
            </a:r>
          </a:p>
          <a:p>
            <a:pPr marL="342900" lvl="0" indent="-342900">
              <a:buFont typeface="+mj-lt"/>
              <a:buAutoNum type="arabicPeriod"/>
            </a:pPr>
            <a:r>
              <a:rPr lang="en-US" dirty="0"/>
              <a:t>Set </a:t>
            </a:r>
            <a:r>
              <a:rPr lang="en-US" b="1" dirty="0"/>
              <a:t>learning goals </a:t>
            </a:r>
            <a:r>
              <a:rPr lang="en-US" dirty="0"/>
              <a:t>— not just the traditional results-oriented and outcome goals.</a:t>
            </a:r>
          </a:p>
          <a:p>
            <a:pPr marL="342900" lvl="0" indent="-342900">
              <a:buFont typeface="+mj-lt"/>
              <a:buAutoNum type="arabicPeriod"/>
            </a:pPr>
            <a:r>
              <a:rPr lang="en-US" b="1" dirty="0"/>
              <a:t>At the end of each day</a:t>
            </a:r>
            <a:r>
              <a:rPr lang="en-US" dirty="0"/>
              <a:t>, instead of asking, “What did you achieve today?” </a:t>
            </a:r>
            <a:r>
              <a:rPr lang="en-US" b="1" dirty="0"/>
              <a:t>ask </a:t>
            </a:r>
            <a:r>
              <a:rPr lang="en-US" dirty="0"/>
              <a:t>“What did you learn today? How did you grow today in ways that will help you and others tomorrow?”</a:t>
            </a:r>
          </a:p>
        </p:txBody>
      </p:sp>
    </p:spTree>
    <p:extLst>
      <p:ext uri="{BB962C8B-B14F-4D97-AF65-F5344CB8AC3E}">
        <p14:creationId xmlns="" xmlns:p14="http://schemas.microsoft.com/office/powerpoint/2010/main" val="206720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2"/>
          <p:cNvSpPr>
            <a:spLocks noGrp="1" noChangeArrowheads="1"/>
          </p:cNvSpPr>
          <p:nvPr>
            <p:ph type="title"/>
          </p:nvPr>
        </p:nvSpPr>
        <p:spPr>
          <a:xfrm>
            <a:off x="347184" y="0"/>
            <a:ext cx="6172200" cy="1143000"/>
          </a:xfrm>
        </p:spPr>
        <p:txBody>
          <a:bodyPr/>
          <a:lstStyle/>
          <a:p>
            <a:r>
              <a:rPr lang="en-US" dirty="0" smtClean="0">
                <a:cs typeface="Times New Roman" pitchFamily="18" charset="0"/>
              </a:rPr>
              <a:t>Forms of Communication</a:t>
            </a:r>
            <a:endParaRPr lang="en-US" dirty="0">
              <a:cs typeface="Times New Roman" pitchFamily="18" charset="0"/>
            </a:endParaRPr>
          </a:p>
        </p:txBody>
      </p:sp>
      <p:pic>
        <p:nvPicPr>
          <p:cNvPr id="24578" name="Picture 2" descr="https://encrypted-tbn0.gstatic.com/images?q=tbn:ANd9GcRVnOQw7T0oOFhFXvofGVR9SN7pJVROBOt0wzJNmVDAndkckKfY"/>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63837" y="1459413"/>
            <a:ext cx="2143125" cy="21431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Footer Placeholder 1"/>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25</a:t>
            </a:fld>
            <a:endParaRPr lang="en-US" dirty="0"/>
          </a:p>
        </p:txBody>
      </p:sp>
      <p:sp>
        <p:nvSpPr>
          <p:cNvPr id="5" name="Rectangle 4"/>
          <p:cNvSpPr/>
          <p:nvPr/>
        </p:nvSpPr>
        <p:spPr>
          <a:xfrm>
            <a:off x="685800" y="1524000"/>
            <a:ext cx="5943600" cy="3485570"/>
          </a:xfrm>
          <a:prstGeom prst="rect">
            <a:avLst/>
          </a:prstGeom>
        </p:spPr>
        <p:txBody>
          <a:bodyPr wrap="square">
            <a:spAutoFit/>
          </a:bodyPr>
          <a:lstStyle/>
          <a:p>
            <a:pPr>
              <a:spcBef>
                <a:spcPct val="25000"/>
              </a:spcBef>
              <a:spcAft>
                <a:spcPct val="25000"/>
              </a:spcAft>
            </a:pPr>
            <a:r>
              <a:rPr lang="en-GB" b="1" dirty="0"/>
              <a:t>Primary forms of communication</a:t>
            </a:r>
          </a:p>
          <a:p>
            <a:pPr lvl="1" indent="-273894">
              <a:buFontTx/>
              <a:buChar char="•"/>
            </a:pPr>
            <a:r>
              <a:rPr lang="en-GB" dirty="0">
                <a:latin typeface="ZapfCalligr BT" pitchFamily="18" charset="0"/>
              </a:rPr>
              <a:t>Verbal</a:t>
            </a:r>
          </a:p>
          <a:p>
            <a:pPr lvl="1" indent="-273894">
              <a:buFontTx/>
              <a:buChar char="•"/>
            </a:pPr>
            <a:r>
              <a:rPr lang="en-GB" dirty="0">
                <a:latin typeface="ZapfCalligr BT" pitchFamily="18" charset="0"/>
              </a:rPr>
              <a:t>Body language</a:t>
            </a:r>
          </a:p>
          <a:p>
            <a:pPr lvl="1" indent="-273894">
              <a:buFontTx/>
              <a:buChar char="•"/>
            </a:pPr>
            <a:r>
              <a:rPr lang="en-GB" dirty="0">
                <a:latin typeface="ZapfCalligr BT" pitchFamily="18" charset="0"/>
              </a:rPr>
              <a:t>Written</a:t>
            </a:r>
          </a:p>
          <a:p>
            <a:pPr lvl="1" indent="-273894">
              <a:buFontTx/>
              <a:buChar char="•"/>
            </a:pPr>
            <a:endParaRPr lang="en-GB" dirty="0">
              <a:latin typeface="ZapfCalligr BT" pitchFamily="18" charset="0"/>
            </a:endParaRPr>
          </a:p>
          <a:p>
            <a:r>
              <a:rPr lang="en-GB" b="1" dirty="0"/>
              <a:t>Environment</a:t>
            </a:r>
          </a:p>
          <a:p>
            <a:r>
              <a:rPr lang="en-GB" dirty="0"/>
              <a:t>A Project Manager depends on a communication network.  This may be formal or informal.</a:t>
            </a:r>
          </a:p>
          <a:p>
            <a:endParaRPr lang="en-GB" b="1" dirty="0" smtClean="0"/>
          </a:p>
          <a:p>
            <a:r>
              <a:rPr lang="en-GB" b="1" dirty="0" smtClean="0"/>
              <a:t>Channels </a:t>
            </a:r>
            <a:r>
              <a:rPr lang="en-GB" b="1" dirty="0"/>
              <a:t>of communication</a:t>
            </a:r>
          </a:p>
          <a:p>
            <a:pPr lvl="1" indent="-273894">
              <a:buFontTx/>
              <a:buChar char="•"/>
            </a:pPr>
            <a:r>
              <a:rPr lang="en-GB" dirty="0">
                <a:latin typeface="ZapfCalligr BT" pitchFamily="18" charset="0"/>
              </a:rPr>
              <a:t>Active</a:t>
            </a:r>
          </a:p>
          <a:p>
            <a:pPr lvl="1" indent="-273894">
              <a:buFontTx/>
              <a:buChar char="•"/>
            </a:pPr>
            <a:r>
              <a:rPr lang="en-GB" dirty="0">
                <a:latin typeface="ZapfCalligr BT" pitchFamily="18" charset="0"/>
              </a:rPr>
              <a:t>Passive</a:t>
            </a:r>
          </a:p>
        </p:txBody>
      </p:sp>
    </p:spTree>
    <p:extLst>
      <p:ext uri="{BB962C8B-B14F-4D97-AF65-F5344CB8AC3E}">
        <p14:creationId xmlns="" xmlns:p14="http://schemas.microsoft.com/office/powerpoint/2010/main" val="342041450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2"/>
          <p:cNvSpPr>
            <a:spLocks noGrp="1" noChangeArrowheads="1"/>
          </p:cNvSpPr>
          <p:nvPr>
            <p:ph type="title"/>
          </p:nvPr>
        </p:nvSpPr>
        <p:spPr/>
        <p:txBody>
          <a:bodyPr/>
          <a:lstStyle/>
          <a:p>
            <a:r>
              <a:rPr lang="en-GB" dirty="0"/>
              <a:t>Barriers to Communication</a:t>
            </a:r>
          </a:p>
        </p:txBody>
      </p:sp>
      <p:grpSp>
        <p:nvGrpSpPr>
          <p:cNvPr id="2" name="Group 28"/>
          <p:cNvGrpSpPr/>
          <p:nvPr/>
        </p:nvGrpSpPr>
        <p:grpSpPr>
          <a:xfrm>
            <a:off x="1097574" y="1377954"/>
            <a:ext cx="6948854" cy="4739026"/>
            <a:chOff x="1965325" y="1581150"/>
            <a:chExt cx="7527925" cy="4739026"/>
          </a:xfrm>
        </p:grpSpPr>
        <p:sp>
          <p:nvSpPr>
            <p:cNvPr id="1073155" name="Oval 3"/>
            <p:cNvSpPr>
              <a:spLocks noChangeArrowheads="1"/>
            </p:cNvSpPr>
            <p:nvPr/>
          </p:nvSpPr>
          <p:spPr bwMode="auto">
            <a:xfrm>
              <a:off x="4705350" y="1981200"/>
              <a:ext cx="3879850" cy="3505200"/>
            </a:xfrm>
            <a:prstGeom prst="ellipse">
              <a:avLst/>
            </a:prstGeom>
            <a:solidFill>
              <a:schemeClr val="bg2">
                <a:lumMod val="75000"/>
              </a:schemeClr>
            </a:solidFill>
            <a:ln>
              <a:headEnd type="none" w="sm" len="sm"/>
              <a:tailEnd type="none" w="lg" len="med"/>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p>
              <a:endParaRPr lang="en-US" b="1" dirty="0"/>
            </a:p>
          </p:txBody>
        </p:sp>
        <p:sp>
          <p:nvSpPr>
            <p:cNvPr id="1073156" name="Oval 4"/>
            <p:cNvSpPr>
              <a:spLocks noChangeArrowheads="1"/>
            </p:cNvSpPr>
            <p:nvPr/>
          </p:nvSpPr>
          <p:spPr bwMode="auto">
            <a:xfrm>
              <a:off x="2476500" y="1981200"/>
              <a:ext cx="3879850" cy="3505200"/>
            </a:xfrm>
            <a:prstGeom prst="ellipse">
              <a:avLst/>
            </a:prstGeom>
            <a:solidFill>
              <a:schemeClr val="bg2">
                <a:lumMod val="75000"/>
              </a:schemeClr>
            </a:solidFill>
            <a:ln>
              <a:headEnd type="none" w="sm" len="sm"/>
              <a:tailEnd type="none" w="lg" len="med"/>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p>
              <a:endParaRPr lang="en-US" b="1" dirty="0"/>
            </a:p>
          </p:txBody>
        </p:sp>
        <p:sp>
          <p:nvSpPr>
            <p:cNvPr id="1073157" name="Text Box 5"/>
            <p:cNvSpPr txBox="1">
              <a:spLocks noChangeArrowheads="1"/>
            </p:cNvSpPr>
            <p:nvPr/>
          </p:nvSpPr>
          <p:spPr bwMode="auto">
            <a:xfrm>
              <a:off x="1965325" y="1581150"/>
              <a:ext cx="1749425" cy="825500"/>
            </a:xfrm>
            <a:prstGeom prst="rect">
              <a:avLst/>
            </a:prstGeom>
            <a:noFill/>
            <a:ln w="12700" cap="sq">
              <a:noFill/>
              <a:miter lim="800000"/>
              <a:headEnd type="none" w="sm" len="sm"/>
              <a:tailEnd type="none" w="lg" len="med"/>
            </a:ln>
            <a:effectLst/>
          </p:spPr>
          <p:txBody>
            <a:bodyPr lIns="90000" tIns="46800" rIns="90000" bIns="46800">
              <a:spAutoFit/>
            </a:bodyPr>
            <a:lstStyle/>
            <a:p>
              <a:pPr algn="l" eaLnBrk="1" hangingPunct="1"/>
              <a:r>
                <a:rPr lang="en-GB" sz="1600" b="1" dirty="0"/>
                <a:t>Scope of </a:t>
              </a:r>
              <a:r>
                <a:rPr lang="en-GB" sz="1600" b="1" dirty="0" smtClean="0"/>
                <a:t>Source’s </a:t>
              </a:r>
              <a:r>
                <a:rPr lang="en-GB" sz="1600" b="1" dirty="0"/>
                <a:t>E</a:t>
              </a:r>
              <a:r>
                <a:rPr lang="en-GB" sz="1600" b="1" dirty="0" smtClean="0"/>
                <a:t>xperience</a:t>
              </a:r>
              <a:endParaRPr lang="en-GB" sz="1600" b="1" dirty="0"/>
            </a:p>
          </p:txBody>
        </p:sp>
        <p:sp>
          <p:nvSpPr>
            <p:cNvPr id="1073158" name="Text Box 6"/>
            <p:cNvSpPr txBox="1">
              <a:spLocks noChangeArrowheads="1"/>
            </p:cNvSpPr>
            <p:nvPr/>
          </p:nvSpPr>
          <p:spPr bwMode="auto">
            <a:xfrm>
              <a:off x="7743825" y="1600200"/>
              <a:ext cx="1749425" cy="825500"/>
            </a:xfrm>
            <a:prstGeom prst="rect">
              <a:avLst/>
            </a:prstGeom>
            <a:noFill/>
            <a:ln w="12700" cap="sq">
              <a:noFill/>
              <a:miter lim="800000"/>
              <a:headEnd type="none" w="sm" len="sm"/>
              <a:tailEnd type="none" w="lg" len="med"/>
            </a:ln>
            <a:effectLst/>
          </p:spPr>
          <p:txBody>
            <a:bodyPr lIns="90000" tIns="46800" rIns="90000" bIns="46800">
              <a:spAutoFit/>
            </a:bodyPr>
            <a:lstStyle/>
            <a:p>
              <a:pPr algn="l" eaLnBrk="1" hangingPunct="1"/>
              <a:r>
                <a:rPr lang="en-GB" sz="1600" b="1" dirty="0"/>
                <a:t>Scope of </a:t>
              </a:r>
              <a:r>
                <a:rPr lang="en-GB" sz="1600" b="1" dirty="0" smtClean="0"/>
                <a:t>Recipient’s </a:t>
              </a:r>
              <a:r>
                <a:rPr lang="en-GB" sz="1600" b="1" dirty="0"/>
                <a:t>E</a:t>
              </a:r>
              <a:r>
                <a:rPr lang="en-GB" sz="1600" b="1" dirty="0" smtClean="0"/>
                <a:t>xperience</a:t>
              </a:r>
              <a:endParaRPr lang="en-GB" sz="1600" b="1" dirty="0"/>
            </a:p>
          </p:txBody>
        </p:sp>
        <p:grpSp>
          <p:nvGrpSpPr>
            <p:cNvPr id="3" name="Group 7"/>
            <p:cNvGrpSpPr>
              <a:grpSpLocks/>
            </p:cNvGrpSpPr>
            <p:nvPr/>
          </p:nvGrpSpPr>
          <p:grpSpPr bwMode="auto">
            <a:xfrm>
              <a:off x="4665664" y="2311400"/>
              <a:ext cx="1677988" cy="2844800"/>
              <a:chOff x="2939" y="1456"/>
              <a:chExt cx="1057" cy="1792"/>
            </a:xfrm>
          </p:grpSpPr>
          <p:grpSp>
            <p:nvGrpSpPr>
              <p:cNvPr id="4" name="Group 8"/>
              <p:cNvGrpSpPr>
                <a:grpSpLocks/>
              </p:cNvGrpSpPr>
              <p:nvPr/>
            </p:nvGrpSpPr>
            <p:grpSpPr bwMode="auto">
              <a:xfrm>
                <a:off x="2968" y="1456"/>
                <a:ext cx="1028" cy="1792"/>
                <a:chOff x="2736" y="1472"/>
                <a:chExt cx="949" cy="1792"/>
              </a:xfrm>
            </p:grpSpPr>
            <p:sp>
              <p:nvSpPr>
                <p:cNvPr id="1073161" name="Freeform 9"/>
                <p:cNvSpPr>
                  <a:spLocks/>
                </p:cNvSpPr>
                <p:nvPr/>
              </p:nvSpPr>
              <p:spPr bwMode="auto">
                <a:xfrm>
                  <a:off x="3208" y="1472"/>
                  <a:ext cx="477" cy="1792"/>
                </a:xfrm>
                <a:custGeom>
                  <a:avLst/>
                  <a:gdLst/>
                  <a:ahLst/>
                  <a:cxnLst>
                    <a:cxn ang="0">
                      <a:pos x="0" y="0"/>
                    </a:cxn>
                    <a:cxn ang="0">
                      <a:pos x="88" y="64"/>
                    </a:cxn>
                    <a:cxn ang="0">
                      <a:pos x="164" y="140"/>
                    </a:cxn>
                    <a:cxn ang="0">
                      <a:pos x="268" y="260"/>
                    </a:cxn>
                    <a:cxn ang="0">
                      <a:pos x="368" y="424"/>
                    </a:cxn>
                    <a:cxn ang="0">
                      <a:pos x="420" y="568"/>
                    </a:cxn>
                    <a:cxn ang="0">
                      <a:pos x="452" y="684"/>
                    </a:cxn>
                    <a:cxn ang="0">
                      <a:pos x="472" y="808"/>
                    </a:cxn>
                    <a:cxn ang="0">
                      <a:pos x="472" y="956"/>
                    </a:cxn>
                    <a:cxn ang="0">
                      <a:pos x="440" y="1156"/>
                    </a:cxn>
                    <a:cxn ang="0">
                      <a:pos x="396" y="1288"/>
                    </a:cxn>
                    <a:cxn ang="0">
                      <a:pos x="340" y="1408"/>
                    </a:cxn>
                    <a:cxn ang="0">
                      <a:pos x="252" y="1548"/>
                    </a:cxn>
                    <a:cxn ang="0">
                      <a:pos x="148" y="1664"/>
                    </a:cxn>
                    <a:cxn ang="0">
                      <a:pos x="4" y="1792"/>
                    </a:cxn>
                  </a:cxnLst>
                  <a:rect l="0" t="0" r="r" b="b"/>
                  <a:pathLst>
                    <a:path w="477" h="1792">
                      <a:moveTo>
                        <a:pt x="0" y="0"/>
                      </a:moveTo>
                      <a:cubicBezTo>
                        <a:pt x="15" y="11"/>
                        <a:pt x="61" y="41"/>
                        <a:pt x="88" y="64"/>
                      </a:cubicBezTo>
                      <a:cubicBezTo>
                        <a:pt x="115" y="87"/>
                        <a:pt x="134" y="107"/>
                        <a:pt x="164" y="140"/>
                      </a:cubicBezTo>
                      <a:cubicBezTo>
                        <a:pt x="194" y="173"/>
                        <a:pt x="234" y="213"/>
                        <a:pt x="268" y="260"/>
                      </a:cubicBezTo>
                      <a:cubicBezTo>
                        <a:pt x="302" y="307"/>
                        <a:pt x="343" y="373"/>
                        <a:pt x="368" y="424"/>
                      </a:cubicBezTo>
                      <a:cubicBezTo>
                        <a:pt x="393" y="475"/>
                        <a:pt x="406" y="525"/>
                        <a:pt x="420" y="568"/>
                      </a:cubicBezTo>
                      <a:cubicBezTo>
                        <a:pt x="434" y="611"/>
                        <a:pt x="443" y="644"/>
                        <a:pt x="452" y="684"/>
                      </a:cubicBezTo>
                      <a:cubicBezTo>
                        <a:pt x="461" y="724"/>
                        <a:pt x="469" y="763"/>
                        <a:pt x="472" y="808"/>
                      </a:cubicBezTo>
                      <a:cubicBezTo>
                        <a:pt x="475" y="853"/>
                        <a:pt x="477" y="898"/>
                        <a:pt x="472" y="956"/>
                      </a:cubicBezTo>
                      <a:cubicBezTo>
                        <a:pt x="467" y="1014"/>
                        <a:pt x="453" y="1101"/>
                        <a:pt x="440" y="1156"/>
                      </a:cubicBezTo>
                      <a:cubicBezTo>
                        <a:pt x="427" y="1211"/>
                        <a:pt x="413" y="1246"/>
                        <a:pt x="396" y="1288"/>
                      </a:cubicBezTo>
                      <a:cubicBezTo>
                        <a:pt x="379" y="1330"/>
                        <a:pt x="364" y="1365"/>
                        <a:pt x="340" y="1408"/>
                      </a:cubicBezTo>
                      <a:cubicBezTo>
                        <a:pt x="316" y="1451"/>
                        <a:pt x="284" y="1505"/>
                        <a:pt x="252" y="1548"/>
                      </a:cubicBezTo>
                      <a:cubicBezTo>
                        <a:pt x="220" y="1591"/>
                        <a:pt x="189" y="1623"/>
                        <a:pt x="148" y="1664"/>
                      </a:cubicBezTo>
                      <a:cubicBezTo>
                        <a:pt x="107" y="1705"/>
                        <a:pt x="34" y="1765"/>
                        <a:pt x="4" y="1792"/>
                      </a:cubicBezTo>
                    </a:path>
                  </a:pathLst>
                </a:custGeom>
                <a:solidFill>
                  <a:schemeClr val="bg2"/>
                </a:solidFill>
                <a:ln w="12700" cap="sq" cmpd="sng">
                  <a:solidFill>
                    <a:schemeClr val="bg2"/>
                  </a:solidFill>
                  <a:prstDash val="solid"/>
                  <a:round/>
                  <a:headEnd type="none" w="sm" len="sm"/>
                  <a:tailEnd type="none" w="lg" len="med"/>
                </a:ln>
                <a:effectLst/>
              </p:spPr>
              <p:txBody>
                <a:bodyPr lIns="90000" tIns="46800" rIns="90000" bIns="46800" anchor="ctr"/>
                <a:lstStyle/>
                <a:p>
                  <a:endParaRPr lang="en-US" b="1" dirty="0"/>
                </a:p>
              </p:txBody>
            </p:sp>
            <p:sp>
              <p:nvSpPr>
                <p:cNvPr id="1073162" name="Freeform 10"/>
                <p:cNvSpPr>
                  <a:spLocks/>
                </p:cNvSpPr>
                <p:nvPr/>
              </p:nvSpPr>
              <p:spPr bwMode="auto">
                <a:xfrm flipH="1">
                  <a:off x="2736" y="1472"/>
                  <a:ext cx="477" cy="1792"/>
                </a:xfrm>
                <a:custGeom>
                  <a:avLst/>
                  <a:gdLst/>
                  <a:ahLst/>
                  <a:cxnLst>
                    <a:cxn ang="0">
                      <a:pos x="0" y="0"/>
                    </a:cxn>
                    <a:cxn ang="0">
                      <a:pos x="88" y="64"/>
                    </a:cxn>
                    <a:cxn ang="0">
                      <a:pos x="164" y="140"/>
                    </a:cxn>
                    <a:cxn ang="0">
                      <a:pos x="268" y="260"/>
                    </a:cxn>
                    <a:cxn ang="0">
                      <a:pos x="368" y="424"/>
                    </a:cxn>
                    <a:cxn ang="0">
                      <a:pos x="420" y="568"/>
                    </a:cxn>
                    <a:cxn ang="0">
                      <a:pos x="452" y="684"/>
                    </a:cxn>
                    <a:cxn ang="0">
                      <a:pos x="472" y="808"/>
                    </a:cxn>
                    <a:cxn ang="0">
                      <a:pos x="472" y="956"/>
                    </a:cxn>
                    <a:cxn ang="0">
                      <a:pos x="440" y="1156"/>
                    </a:cxn>
                    <a:cxn ang="0">
                      <a:pos x="396" y="1288"/>
                    </a:cxn>
                    <a:cxn ang="0">
                      <a:pos x="340" y="1408"/>
                    </a:cxn>
                    <a:cxn ang="0">
                      <a:pos x="252" y="1548"/>
                    </a:cxn>
                    <a:cxn ang="0">
                      <a:pos x="148" y="1664"/>
                    </a:cxn>
                    <a:cxn ang="0">
                      <a:pos x="4" y="1792"/>
                    </a:cxn>
                  </a:cxnLst>
                  <a:rect l="0" t="0" r="r" b="b"/>
                  <a:pathLst>
                    <a:path w="477" h="1792">
                      <a:moveTo>
                        <a:pt x="0" y="0"/>
                      </a:moveTo>
                      <a:cubicBezTo>
                        <a:pt x="15" y="11"/>
                        <a:pt x="61" y="41"/>
                        <a:pt x="88" y="64"/>
                      </a:cubicBezTo>
                      <a:cubicBezTo>
                        <a:pt x="115" y="87"/>
                        <a:pt x="134" y="107"/>
                        <a:pt x="164" y="140"/>
                      </a:cubicBezTo>
                      <a:cubicBezTo>
                        <a:pt x="194" y="173"/>
                        <a:pt x="234" y="213"/>
                        <a:pt x="268" y="260"/>
                      </a:cubicBezTo>
                      <a:cubicBezTo>
                        <a:pt x="302" y="307"/>
                        <a:pt x="343" y="373"/>
                        <a:pt x="368" y="424"/>
                      </a:cubicBezTo>
                      <a:cubicBezTo>
                        <a:pt x="393" y="475"/>
                        <a:pt x="406" y="525"/>
                        <a:pt x="420" y="568"/>
                      </a:cubicBezTo>
                      <a:cubicBezTo>
                        <a:pt x="434" y="611"/>
                        <a:pt x="443" y="644"/>
                        <a:pt x="452" y="684"/>
                      </a:cubicBezTo>
                      <a:cubicBezTo>
                        <a:pt x="461" y="724"/>
                        <a:pt x="469" y="763"/>
                        <a:pt x="472" y="808"/>
                      </a:cubicBezTo>
                      <a:cubicBezTo>
                        <a:pt x="475" y="853"/>
                        <a:pt x="477" y="898"/>
                        <a:pt x="472" y="956"/>
                      </a:cubicBezTo>
                      <a:cubicBezTo>
                        <a:pt x="467" y="1014"/>
                        <a:pt x="453" y="1101"/>
                        <a:pt x="440" y="1156"/>
                      </a:cubicBezTo>
                      <a:cubicBezTo>
                        <a:pt x="427" y="1211"/>
                        <a:pt x="413" y="1246"/>
                        <a:pt x="396" y="1288"/>
                      </a:cubicBezTo>
                      <a:cubicBezTo>
                        <a:pt x="379" y="1330"/>
                        <a:pt x="364" y="1365"/>
                        <a:pt x="340" y="1408"/>
                      </a:cubicBezTo>
                      <a:cubicBezTo>
                        <a:pt x="316" y="1451"/>
                        <a:pt x="284" y="1505"/>
                        <a:pt x="252" y="1548"/>
                      </a:cubicBezTo>
                      <a:cubicBezTo>
                        <a:pt x="220" y="1591"/>
                        <a:pt x="189" y="1623"/>
                        <a:pt x="148" y="1664"/>
                      </a:cubicBezTo>
                      <a:cubicBezTo>
                        <a:pt x="107" y="1705"/>
                        <a:pt x="34" y="1765"/>
                        <a:pt x="4" y="1792"/>
                      </a:cubicBezTo>
                    </a:path>
                  </a:pathLst>
                </a:custGeom>
                <a:solidFill>
                  <a:schemeClr val="bg2"/>
                </a:solidFill>
                <a:ln w="12700" cap="sq" cmpd="sng">
                  <a:solidFill>
                    <a:schemeClr val="bg2"/>
                  </a:solidFill>
                  <a:prstDash val="solid"/>
                  <a:round/>
                  <a:headEnd type="none" w="sm" len="sm"/>
                  <a:tailEnd type="none" w="lg" len="med"/>
                </a:ln>
                <a:effectLst/>
              </p:spPr>
              <p:txBody>
                <a:bodyPr lIns="90000" tIns="46800" rIns="90000" bIns="46800" anchor="ctr"/>
                <a:lstStyle/>
                <a:p>
                  <a:endParaRPr lang="en-US" b="1" dirty="0"/>
                </a:p>
              </p:txBody>
            </p:sp>
          </p:grpSp>
          <p:sp>
            <p:nvSpPr>
              <p:cNvPr id="1073163" name="Rectangle 11"/>
              <p:cNvSpPr>
                <a:spLocks noChangeArrowheads="1"/>
              </p:cNvSpPr>
              <p:nvPr/>
            </p:nvSpPr>
            <p:spPr bwMode="auto">
              <a:xfrm>
                <a:off x="2939" y="2156"/>
                <a:ext cx="982" cy="370"/>
              </a:xfrm>
              <a:prstGeom prst="rect">
                <a:avLst/>
              </a:prstGeom>
              <a:noFill/>
              <a:ln w="12700" cap="sq">
                <a:noFill/>
                <a:miter lim="800000"/>
                <a:headEnd type="none" w="sm" len="sm"/>
                <a:tailEnd type="none" w="lg" len="med"/>
              </a:ln>
              <a:effectLst/>
            </p:spPr>
            <p:txBody>
              <a:bodyPr wrap="none" lIns="90000" tIns="46800" rIns="90000" bIns="46800">
                <a:spAutoFit/>
              </a:bodyPr>
              <a:lstStyle/>
              <a:p>
                <a:pPr algn="ctr" eaLnBrk="1" hangingPunct="1"/>
                <a:r>
                  <a:rPr lang="en-GB" sz="1600" b="1" dirty="0">
                    <a:solidFill>
                      <a:schemeClr val="tx2"/>
                    </a:solidFill>
                  </a:rPr>
                  <a:t>Mutual</a:t>
                </a:r>
                <a:br>
                  <a:rPr lang="en-GB" sz="1600" b="1" dirty="0">
                    <a:solidFill>
                      <a:schemeClr val="tx2"/>
                    </a:solidFill>
                  </a:rPr>
                </a:br>
                <a:r>
                  <a:rPr lang="en-GB" sz="1600" b="1" dirty="0" smtClean="0">
                    <a:solidFill>
                      <a:schemeClr val="tx2"/>
                    </a:solidFill>
                  </a:rPr>
                  <a:t>Understanding</a:t>
                </a:r>
                <a:endParaRPr lang="en-GB" sz="1600" b="1" dirty="0">
                  <a:solidFill>
                    <a:schemeClr val="tx2"/>
                  </a:solidFill>
                </a:endParaRPr>
              </a:p>
            </p:txBody>
          </p:sp>
        </p:grpSp>
        <p:grpSp>
          <p:nvGrpSpPr>
            <p:cNvPr id="5" name="Group 12"/>
            <p:cNvGrpSpPr>
              <a:grpSpLocks/>
            </p:cNvGrpSpPr>
            <p:nvPr/>
          </p:nvGrpSpPr>
          <p:grpSpPr bwMode="auto">
            <a:xfrm>
              <a:off x="3648075" y="4038603"/>
              <a:ext cx="3616325" cy="690563"/>
              <a:chOff x="2298" y="2544"/>
              <a:chExt cx="2278" cy="435"/>
            </a:xfrm>
          </p:grpSpPr>
          <p:sp>
            <p:nvSpPr>
              <p:cNvPr id="1073165" name="Rectangle 13"/>
              <p:cNvSpPr>
                <a:spLocks noChangeArrowheads="1"/>
              </p:cNvSpPr>
              <p:nvPr/>
            </p:nvSpPr>
            <p:spPr bwMode="auto">
              <a:xfrm>
                <a:off x="3093" y="2764"/>
                <a:ext cx="672" cy="215"/>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sz="1600" b="1" dirty="0">
                    <a:solidFill>
                      <a:srgbClr val="003399"/>
                    </a:solidFill>
                  </a:rPr>
                  <a:t>Feedback</a:t>
                </a:r>
              </a:p>
            </p:txBody>
          </p:sp>
          <p:sp>
            <p:nvSpPr>
              <p:cNvPr id="1073166" name="AutoShape 14"/>
              <p:cNvSpPr>
                <a:spLocks noChangeArrowheads="1"/>
              </p:cNvSpPr>
              <p:nvPr/>
            </p:nvSpPr>
            <p:spPr bwMode="auto">
              <a:xfrm rot="18000000" flipH="1">
                <a:off x="2478" y="2364"/>
                <a:ext cx="306" cy="666"/>
              </a:xfrm>
              <a:prstGeom prst="upArrow">
                <a:avLst>
                  <a:gd name="adj1" fmla="val 50000"/>
                  <a:gd name="adj2" fmla="val 54412"/>
                </a:avLst>
              </a:prstGeom>
              <a:ln>
                <a:headEnd type="none" w="sm" len="sm"/>
                <a:tailEnd type="none" w="lg" len="med"/>
              </a:ln>
            </p:spPr>
            <p:style>
              <a:lnRef idx="3">
                <a:schemeClr val="lt1"/>
              </a:lnRef>
              <a:fillRef idx="1">
                <a:schemeClr val="accent2"/>
              </a:fillRef>
              <a:effectRef idx="1">
                <a:schemeClr val="accent2"/>
              </a:effectRef>
              <a:fontRef idx="minor">
                <a:schemeClr val="lt1"/>
              </a:fontRef>
            </p:style>
            <p:txBody>
              <a:bodyPr wrap="none" lIns="90000" tIns="46800" rIns="90000" bIns="46800" anchor="ctr"/>
              <a:lstStyle/>
              <a:p>
                <a:endParaRPr lang="en-US" b="1" dirty="0"/>
              </a:p>
            </p:txBody>
          </p:sp>
          <p:sp>
            <p:nvSpPr>
              <p:cNvPr id="1073167" name="AutoShape 15"/>
              <p:cNvSpPr>
                <a:spLocks noChangeArrowheads="1"/>
              </p:cNvSpPr>
              <p:nvPr/>
            </p:nvSpPr>
            <p:spPr bwMode="auto">
              <a:xfrm rot="3600000" flipH="1" flipV="1">
                <a:off x="4090" y="2364"/>
                <a:ext cx="306" cy="666"/>
              </a:xfrm>
              <a:prstGeom prst="upArrow">
                <a:avLst>
                  <a:gd name="adj1" fmla="val 50000"/>
                  <a:gd name="adj2" fmla="val 54412"/>
                </a:avLst>
              </a:prstGeom>
              <a:ln>
                <a:headEnd type="none" w="sm" len="sm"/>
                <a:tailEnd type="none" w="lg" len="med"/>
              </a:ln>
            </p:spPr>
            <p:style>
              <a:lnRef idx="3">
                <a:schemeClr val="lt1"/>
              </a:lnRef>
              <a:fillRef idx="1">
                <a:schemeClr val="accent2"/>
              </a:fillRef>
              <a:effectRef idx="1">
                <a:schemeClr val="accent2"/>
              </a:effectRef>
              <a:fontRef idx="minor">
                <a:schemeClr val="lt1"/>
              </a:fontRef>
            </p:style>
            <p:txBody>
              <a:bodyPr wrap="none" lIns="90000" tIns="46800" rIns="90000" bIns="46800" anchor="ctr"/>
              <a:lstStyle/>
              <a:p>
                <a:endParaRPr lang="en-US" b="1" dirty="0"/>
              </a:p>
            </p:txBody>
          </p:sp>
        </p:grpSp>
        <p:grpSp>
          <p:nvGrpSpPr>
            <p:cNvPr id="6" name="Group 16"/>
            <p:cNvGrpSpPr>
              <a:grpSpLocks/>
            </p:cNvGrpSpPr>
            <p:nvPr/>
          </p:nvGrpSpPr>
          <p:grpSpPr bwMode="auto">
            <a:xfrm>
              <a:off x="2559050" y="2660651"/>
              <a:ext cx="5791184" cy="1262063"/>
              <a:chOff x="1612" y="1676"/>
              <a:chExt cx="3647" cy="795"/>
            </a:xfrm>
          </p:grpSpPr>
          <p:sp>
            <p:nvSpPr>
              <p:cNvPr id="1073169" name="Rectangle 17"/>
              <p:cNvSpPr>
                <a:spLocks noChangeArrowheads="1"/>
              </p:cNvSpPr>
              <p:nvPr/>
            </p:nvSpPr>
            <p:spPr bwMode="auto">
              <a:xfrm>
                <a:off x="1612" y="2256"/>
                <a:ext cx="519" cy="215"/>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sz="1600" b="1" dirty="0">
                    <a:solidFill>
                      <a:schemeClr val="bg1"/>
                    </a:solidFill>
                  </a:rPr>
                  <a:t>Source</a:t>
                </a:r>
              </a:p>
            </p:txBody>
          </p:sp>
          <p:sp>
            <p:nvSpPr>
              <p:cNvPr id="1073170" name="Rectangle 18"/>
              <p:cNvSpPr>
                <a:spLocks noChangeArrowheads="1"/>
              </p:cNvSpPr>
              <p:nvPr/>
            </p:nvSpPr>
            <p:spPr bwMode="auto">
              <a:xfrm>
                <a:off x="4594" y="2256"/>
                <a:ext cx="665" cy="215"/>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sz="1600" b="1" dirty="0">
                    <a:solidFill>
                      <a:schemeClr val="bg1"/>
                    </a:solidFill>
                  </a:rPr>
                  <a:t>Recipient</a:t>
                </a:r>
              </a:p>
            </p:txBody>
          </p:sp>
          <p:sp>
            <p:nvSpPr>
              <p:cNvPr id="1073171" name="Rectangle 19"/>
              <p:cNvSpPr>
                <a:spLocks noChangeArrowheads="1"/>
              </p:cNvSpPr>
              <p:nvPr/>
            </p:nvSpPr>
            <p:spPr bwMode="auto">
              <a:xfrm>
                <a:off x="3112" y="1676"/>
                <a:ext cx="632" cy="215"/>
              </a:xfrm>
              <a:prstGeom prst="rect">
                <a:avLst/>
              </a:prstGeom>
              <a:noFill/>
              <a:ln w="12700" cap="sq">
                <a:noFill/>
                <a:miter lim="800000"/>
                <a:headEnd type="none" w="sm" len="sm"/>
                <a:tailEnd type="none" w="lg" len="med"/>
              </a:ln>
              <a:effectLst/>
            </p:spPr>
            <p:txBody>
              <a:bodyPr wrap="none" lIns="90000" tIns="46800" rIns="90000" bIns="46800">
                <a:spAutoFit/>
              </a:bodyPr>
              <a:lstStyle/>
              <a:p>
                <a:pPr eaLnBrk="1" hangingPunct="1"/>
                <a:r>
                  <a:rPr lang="en-GB" sz="1600" b="1" dirty="0">
                    <a:solidFill>
                      <a:srgbClr val="003399"/>
                    </a:solidFill>
                  </a:rPr>
                  <a:t>Message</a:t>
                </a:r>
              </a:p>
            </p:txBody>
          </p:sp>
          <p:sp>
            <p:nvSpPr>
              <p:cNvPr id="1073172" name="AutoShape 20"/>
              <p:cNvSpPr>
                <a:spLocks noChangeArrowheads="1"/>
              </p:cNvSpPr>
              <p:nvPr/>
            </p:nvSpPr>
            <p:spPr bwMode="auto">
              <a:xfrm rot="3600000">
                <a:off x="2478" y="1692"/>
                <a:ext cx="306" cy="666"/>
              </a:xfrm>
              <a:prstGeom prst="upArrow">
                <a:avLst>
                  <a:gd name="adj1" fmla="val 50000"/>
                  <a:gd name="adj2" fmla="val 54412"/>
                </a:avLst>
              </a:prstGeom>
              <a:ln>
                <a:headEnd type="none" w="sm" len="sm"/>
                <a:tailEnd type="none" w="lg" len="med"/>
              </a:ln>
            </p:spPr>
            <p:style>
              <a:lnRef idx="3">
                <a:schemeClr val="lt1"/>
              </a:lnRef>
              <a:fillRef idx="1">
                <a:schemeClr val="accent2"/>
              </a:fillRef>
              <a:effectRef idx="1">
                <a:schemeClr val="accent2"/>
              </a:effectRef>
              <a:fontRef idx="minor">
                <a:schemeClr val="lt1"/>
              </a:fontRef>
            </p:style>
            <p:txBody>
              <a:bodyPr wrap="none" lIns="90000" tIns="46800" rIns="90000" bIns="46800" anchor="ctr"/>
              <a:lstStyle/>
              <a:p>
                <a:endParaRPr lang="en-US" b="1" dirty="0"/>
              </a:p>
            </p:txBody>
          </p:sp>
          <p:sp>
            <p:nvSpPr>
              <p:cNvPr id="1073173" name="AutoShape 21"/>
              <p:cNvSpPr>
                <a:spLocks noChangeArrowheads="1"/>
              </p:cNvSpPr>
              <p:nvPr/>
            </p:nvSpPr>
            <p:spPr bwMode="auto">
              <a:xfrm rot="18000000" flipV="1">
                <a:off x="4142" y="1722"/>
                <a:ext cx="306" cy="666"/>
              </a:xfrm>
              <a:prstGeom prst="upArrow">
                <a:avLst>
                  <a:gd name="adj1" fmla="val 50000"/>
                  <a:gd name="adj2" fmla="val 54412"/>
                </a:avLst>
              </a:prstGeom>
              <a:ln>
                <a:headEnd type="none" w="sm" len="sm"/>
                <a:tailEnd type="none" w="lg" len="med"/>
              </a:ln>
            </p:spPr>
            <p:style>
              <a:lnRef idx="3">
                <a:schemeClr val="lt1"/>
              </a:lnRef>
              <a:fillRef idx="1">
                <a:schemeClr val="accent2"/>
              </a:fillRef>
              <a:effectRef idx="1">
                <a:schemeClr val="accent2"/>
              </a:effectRef>
              <a:fontRef idx="minor">
                <a:schemeClr val="lt1"/>
              </a:fontRef>
            </p:style>
            <p:txBody>
              <a:bodyPr wrap="none" lIns="90000" tIns="46800" rIns="90000" bIns="46800" anchor="ctr"/>
              <a:lstStyle/>
              <a:p>
                <a:endParaRPr lang="en-US" b="1" dirty="0"/>
              </a:p>
            </p:txBody>
          </p:sp>
        </p:grpSp>
        <p:sp>
          <p:nvSpPr>
            <p:cNvPr id="23" name="TextBox 22"/>
            <p:cNvSpPr txBox="1"/>
            <p:nvPr/>
          </p:nvSpPr>
          <p:spPr>
            <a:xfrm>
              <a:off x="5892801" y="2989943"/>
              <a:ext cx="1296605" cy="338554"/>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GB" sz="1600" b="1" dirty="0" smtClean="0">
                  <a:solidFill>
                    <a:schemeClr val="tx1"/>
                  </a:solidFill>
                </a:rPr>
                <a:t>Background</a:t>
              </a:r>
            </a:p>
          </p:txBody>
        </p:sp>
        <p:sp>
          <p:nvSpPr>
            <p:cNvPr id="24" name="TextBox 23"/>
            <p:cNvSpPr txBox="1"/>
            <p:nvPr/>
          </p:nvSpPr>
          <p:spPr>
            <a:xfrm>
              <a:off x="3200400" y="2982686"/>
              <a:ext cx="1547993" cy="338554"/>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GB" sz="1600" b="1" dirty="0">
                  <a:solidFill>
                    <a:schemeClr val="tx1"/>
                  </a:solidFill>
                </a:rPr>
                <a:t>Environmental</a:t>
              </a:r>
            </a:p>
          </p:txBody>
        </p:sp>
        <p:sp>
          <p:nvSpPr>
            <p:cNvPr id="25" name="TextBox 24"/>
            <p:cNvSpPr txBox="1"/>
            <p:nvPr/>
          </p:nvSpPr>
          <p:spPr>
            <a:xfrm>
              <a:off x="5805714" y="4049486"/>
              <a:ext cx="1539728" cy="338554"/>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GB" sz="1600" b="1" dirty="0" smtClean="0">
                  <a:solidFill>
                    <a:schemeClr val="tx1"/>
                  </a:solidFill>
                </a:rPr>
                <a:t>Organizational</a:t>
              </a:r>
            </a:p>
          </p:txBody>
        </p:sp>
        <p:sp>
          <p:nvSpPr>
            <p:cNvPr id="26" name="TextBox 25"/>
            <p:cNvSpPr txBox="1"/>
            <p:nvPr/>
          </p:nvSpPr>
          <p:spPr>
            <a:xfrm>
              <a:off x="3577772" y="4056743"/>
              <a:ext cx="994300" cy="338554"/>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GB" sz="1600" b="1" dirty="0" smtClean="0">
                  <a:solidFill>
                    <a:schemeClr val="tx1"/>
                  </a:solidFill>
                </a:rPr>
                <a:t>Personal</a:t>
              </a:r>
              <a:endParaRPr lang="en-GB" sz="1600" b="1" dirty="0">
                <a:solidFill>
                  <a:schemeClr val="tx1"/>
                </a:solidFill>
              </a:endParaRPr>
            </a:p>
          </p:txBody>
        </p:sp>
        <p:sp>
          <p:nvSpPr>
            <p:cNvPr id="27" name="TextBox 26"/>
            <p:cNvSpPr txBox="1"/>
            <p:nvPr/>
          </p:nvSpPr>
          <p:spPr>
            <a:xfrm>
              <a:off x="2871275" y="5602519"/>
              <a:ext cx="5411482" cy="369332"/>
            </a:xfrm>
            <a:prstGeom prst="rect">
              <a:avLst/>
            </a:prstGeom>
            <a:noFill/>
          </p:spPr>
          <p:txBody>
            <a:bodyPr wrap="none" rtlCol="0">
              <a:spAutoFit/>
            </a:bodyPr>
            <a:lstStyle/>
            <a:p>
              <a:r>
                <a:rPr lang="en-GB" b="1" dirty="0" smtClean="0"/>
                <a:t>Send Reinforcements, we are going to advance .....</a:t>
              </a:r>
              <a:endParaRPr lang="en-GB" b="1" dirty="0"/>
            </a:p>
          </p:txBody>
        </p:sp>
        <p:sp>
          <p:nvSpPr>
            <p:cNvPr id="28" name="TextBox 27"/>
            <p:cNvSpPr txBox="1"/>
            <p:nvPr/>
          </p:nvSpPr>
          <p:spPr>
            <a:xfrm>
              <a:off x="2672425" y="5950844"/>
              <a:ext cx="5809438" cy="369332"/>
            </a:xfrm>
            <a:prstGeom prst="rect">
              <a:avLst/>
            </a:prstGeom>
            <a:noFill/>
          </p:spPr>
          <p:txBody>
            <a:bodyPr wrap="none" rtlCol="0">
              <a:spAutoFit/>
            </a:bodyPr>
            <a:lstStyle/>
            <a:p>
              <a:r>
                <a:rPr lang="en-GB" b="1" dirty="0" smtClean="0"/>
                <a:t>Send Three and Four pence, we are going to the dance</a:t>
              </a:r>
              <a:endParaRPr lang="en-GB" b="1" dirty="0"/>
            </a:p>
          </p:txBody>
        </p:sp>
      </p:grpSp>
      <p:sp>
        <p:nvSpPr>
          <p:cNvPr id="7" name="Footer Placeholder 6"/>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8" name="Slide Number Placeholder 7"/>
          <p:cNvSpPr>
            <a:spLocks noGrp="1"/>
          </p:cNvSpPr>
          <p:nvPr>
            <p:ph type="sldNum" sz="quarter" idx="12"/>
          </p:nvPr>
        </p:nvSpPr>
        <p:spPr/>
        <p:txBody>
          <a:bodyPr/>
          <a:lstStyle/>
          <a:p>
            <a:fld id="{4BE819A1-3DD8-4179-BFD0-BF7D359F8DBD}" type="slidenum">
              <a:rPr lang="en-US" smtClean="0"/>
              <a:pPr/>
              <a:t>26</a:t>
            </a:fld>
            <a:endParaRPr lang="en-US" dirty="0"/>
          </a:p>
        </p:txBody>
      </p:sp>
    </p:spTree>
    <p:extLst>
      <p:ext uri="{BB962C8B-B14F-4D97-AF65-F5344CB8AC3E}">
        <p14:creationId xmlns="" xmlns:p14="http://schemas.microsoft.com/office/powerpoint/2010/main" val="22941341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03" name="Picture 3" descr="MCj03984150000[1]"/>
          <p:cNvPicPr>
            <a:picLocks noGrp="1" noChangeAspect="1" noChangeArrowheads="1"/>
          </p:cNvPicPr>
          <p:nvPr>
            <p:ph sz="quarter" idx="2"/>
          </p:nvPr>
        </p:nvPicPr>
        <p:blipFill>
          <a:blip r:embed="rId3" cstate="print">
            <a:extLst>
              <a:ext uri="{28A0092B-C50C-407E-A947-70E740481C1C}">
                <a14:useLocalDpi xmlns="" xmlns:a14="http://schemas.microsoft.com/office/drawing/2010/main" val="0"/>
              </a:ext>
            </a:extLst>
          </a:blip>
          <a:srcRect/>
          <a:stretch>
            <a:fillRect/>
          </a:stretch>
        </p:blipFill>
        <p:spPr>
          <a:xfrm>
            <a:off x="2826947" y="2910116"/>
            <a:ext cx="3511062" cy="3297238"/>
          </a:xfrm>
          <a:noFill/>
          <a:ln/>
        </p:spPr>
      </p:pic>
      <p:sp>
        <p:nvSpPr>
          <p:cNvPr id="1075204" name="Text Box 4"/>
          <p:cNvSpPr txBox="1">
            <a:spLocks noChangeArrowheads="1"/>
          </p:cNvSpPr>
          <p:nvPr/>
        </p:nvSpPr>
        <p:spPr bwMode="auto">
          <a:xfrm>
            <a:off x="2013659" y="3695929"/>
            <a:ext cx="957611" cy="371513"/>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sz="1800" b="1" dirty="0"/>
              <a:t>Sponsor</a:t>
            </a:r>
            <a:endParaRPr lang="en-US" sz="1800" b="1" dirty="0"/>
          </a:p>
        </p:txBody>
      </p:sp>
      <p:sp>
        <p:nvSpPr>
          <p:cNvPr id="1075205" name="Text Box 5"/>
          <p:cNvSpPr txBox="1">
            <a:spLocks noChangeArrowheads="1"/>
          </p:cNvSpPr>
          <p:nvPr/>
        </p:nvSpPr>
        <p:spPr bwMode="auto">
          <a:xfrm>
            <a:off x="5986317" y="3694342"/>
            <a:ext cx="2378578" cy="371513"/>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sz="1800" b="1" dirty="0" smtClean="0"/>
              <a:t>Sustainability </a:t>
            </a:r>
            <a:r>
              <a:rPr lang="en-GB" sz="1800" b="1" dirty="0"/>
              <a:t>Manager</a:t>
            </a:r>
            <a:endParaRPr lang="en-US" sz="1800" b="1" dirty="0"/>
          </a:p>
        </p:txBody>
      </p:sp>
      <p:grpSp>
        <p:nvGrpSpPr>
          <p:cNvPr id="2" name="Group 6"/>
          <p:cNvGrpSpPr>
            <a:grpSpLocks/>
          </p:cNvGrpSpPr>
          <p:nvPr/>
        </p:nvGrpSpPr>
        <p:grpSpPr bwMode="auto">
          <a:xfrm>
            <a:off x="898501" y="965430"/>
            <a:ext cx="2834054" cy="2205037"/>
            <a:chOff x="988" y="663"/>
            <a:chExt cx="1934" cy="1389"/>
          </a:xfrm>
        </p:grpSpPr>
        <p:sp>
          <p:nvSpPr>
            <p:cNvPr id="1075207" name="AutoShape 7"/>
            <p:cNvSpPr>
              <a:spLocks noChangeArrowheads="1"/>
            </p:cNvSpPr>
            <p:nvPr/>
          </p:nvSpPr>
          <p:spPr bwMode="auto">
            <a:xfrm>
              <a:off x="988" y="663"/>
              <a:ext cx="1934" cy="1389"/>
            </a:xfrm>
            <a:prstGeom prst="cloudCallout">
              <a:avLst>
                <a:gd name="adj1" fmla="val 31181"/>
                <a:gd name="adj2" fmla="val 63681"/>
              </a:avLst>
            </a:prstGeom>
            <a:solidFill>
              <a:schemeClr val="bg1"/>
            </a:solidFill>
            <a:ln w="12700" cap="sq">
              <a:solidFill>
                <a:schemeClr val="tx1"/>
              </a:solidFill>
              <a:round/>
              <a:headEnd type="none" w="sm" len="sm"/>
              <a:tailEnd type="none" w="lg" len="med"/>
            </a:ln>
            <a:effectLst/>
          </p:spPr>
          <p:txBody>
            <a:bodyPr lIns="90000" tIns="46800" rIns="90000" bIns="46800" anchor="ctr"/>
            <a:lstStyle/>
            <a:p>
              <a:pPr eaLnBrk="1" hangingPunct="1"/>
              <a:endParaRPr lang="en-US" b="1" dirty="0"/>
            </a:p>
          </p:txBody>
        </p:sp>
        <p:sp>
          <p:nvSpPr>
            <p:cNvPr id="1075208" name="Text Box 8"/>
            <p:cNvSpPr txBox="1">
              <a:spLocks noChangeArrowheads="1"/>
            </p:cNvSpPr>
            <p:nvPr/>
          </p:nvSpPr>
          <p:spPr bwMode="auto">
            <a:xfrm>
              <a:off x="1170" y="935"/>
              <a:ext cx="1168" cy="874"/>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sz="1200" b="1" dirty="0"/>
                <a:t>Benefits</a:t>
              </a:r>
            </a:p>
            <a:p>
              <a:pPr algn="l" eaLnBrk="1" hangingPunct="1"/>
              <a:r>
                <a:rPr lang="en-GB" sz="1200" b="1" dirty="0"/>
                <a:t>Risks</a:t>
              </a:r>
            </a:p>
            <a:p>
              <a:pPr algn="l" eaLnBrk="1" hangingPunct="1"/>
              <a:r>
                <a:rPr lang="en-GB" sz="1200" b="1" dirty="0"/>
                <a:t>Environmental Factors</a:t>
              </a:r>
            </a:p>
            <a:p>
              <a:pPr algn="l" eaLnBrk="1" hangingPunct="1"/>
              <a:r>
                <a:rPr lang="en-GB" sz="1200" b="1" dirty="0"/>
                <a:t>Users</a:t>
              </a:r>
            </a:p>
            <a:p>
              <a:pPr algn="l" eaLnBrk="1" hangingPunct="1"/>
              <a:r>
                <a:rPr lang="en-GB" sz="1200" b="1" dirty="0"/>
                <a:t>Corporate Management</a:t>
              </a:r>
            </a:p>
            <a:p>
              <a:pPr algn="l" eaLnBrk="1" hangingPunct="1"/>
              <a:r>
                <a:rPr lang="en-GB" sz="1200" b="1" dirty="0"/>
                <a:t>Business Case </a:t>
              </a:r>
            </a:p>
            <a:p>
              <a:pPr algn="l" eaLnBrk="1" hangingPunct="1"/>
              <a:r>
                <a:rPr lang="en-GB" sz="1200" b="1" dirty="0"/>
                <a:t>Changes</a:t>
              </a:r>
              <a:endParaRPr lang="en-US" sz="1200" b="1" dirty="0"/>
            </a:p>
          </p:txBody>
        </p:sp>
      </p:grpSp>
      <p:grpSp>
        <p:nvGrpSpPr>
          <p:cNvPr id="3" name="Group 9"/>
          <p:cNvGrpSpPr>
            <a:grpSpLocks/>
          </p:cNvGrpSpPr>
          <p:nvPr/>
        </p:nvGrpSpPr>
        <p:grpSpPr bwMode="auto">
          <a:xfrm>
            <a:off x="5362063" y="1008292"/>
            <a:ext cx="3068515" cy="2333625"/>
            <a:chOff x="4034" y="690"/>
            <a:chExt cx="2094" cy="1470"/>
          </a:xfrm>
        </p:grpSpPr>
        <p:sp>
          <p:nvSpPr>
            <p:cNvPr id="1075210" name="AutoShape 10"/>
            <p:cNvSpPr>
              <a:spLocks noChangeArrowheads="1"/>
            </p:cNvSpPr>
            <p:nvPr/>
          </p:nvSpPr>
          <p:spPr bwMode="auto">
            <a:xfrm>
              <a:off x="4034" y="690"/>
              <a:ext cx="2094" cy="1470"/>
            </a:xfrm>
            <a:prstGeom prst="cloudCallout">
              <a:avLst>
                <a:gd name="adj1" fmla="val -32667"/>
                <a:gd name="adj2" fmla="val 68162"/>
              </a:avLst>
            </a:prstGeom>
            <a:solidFill>
              <a:schemeClr val="bg1"/>
            </a:solidFill>
            <a:ln w="12700" cap="sq">
              <a:solidFill>
                <a:schemeClr val="tx1"/>
              </a:solidFill>
              <a:round/>
              <a:headEnd type="none" w="sm" len="sm"/>
              <a:tailEnd type="none" w="lg" len="med"/>
            </a:ln>
            <a:effectLst/>
          </p:spPr>
          <p:txBody>
            <a:bodyPr lIns="90000" tIns="46800" rIns="90000" bIns="46800" anchor="ctr"/>
            <a:lstStyle/>
            <a:p>
              <a:pPr eaLnBrk="1" hangingPunct="1"/>
              <a:endParaRPr lang="en-US" b="1" dirty="0"/>
            </a:p>
          </p:txBody>
        </p:sp>
        <p:sp>
          <p:nvSpPr>
            <p:cNvPr id="1075211" name="Text Box 11"/>
            <p:cNvSpPr txBox="1">
              <a:spLocks noChangeArrowheads="1"/>
            </p:cNvSpPr>
            <p:nvPr/>
          </p:nvSpPr>
          <p:spPr bwMode="auto">
            <a:xfrm>
              <a:off x="4262" y="1045"/>
              <a:ext cx="1334" cy="874"/>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sz="1200" b="1" dirty="0"/>
                <a:t>Achieving </a:t>
              </a:r>
              <a:r>
                <a:rPr lang="en-GB" sz="1200" b="1" dirty="0" smtClean="0"/>
                <a:t>Success Criteria</a:t>
              </a:r>
              <a:endParaRPr lang="en-GB" sz="1200" b="1" dirty="0"/>
            </a:p>
            <a:p>
              <a:pPr algn="l" eaLnBrk="1" hangingPunct="1"/>
              <a:r>
                <a:rPr lang="en-GB" sz="1200" b="1" dirty="0"/>
                <a:t>Key Performance Indicators</a:t>
              </a:r>
            </a:p>
            <a:p>
              <a:pPr algn="l" eaLnBrk="1" hangingPunct="1"/>
              <a:r>
                <a:rPr lang="en-GB" sz="1200" b="1" dirty="0"/>
                <a:t>Project Risks</a:t>
              </a:r>
            </a:p>
            <a:p>
              <a:pPr algn="l" eaLnBrk="1" hangingPunct="1"/>
              <a:r>
                <a:rPr lang="en-GB" sz="1200" b="1" dirty="0"/>
                <a:t>Improvements</a:t>
              </a:r>
            </a:p>
            <a:p>
              <a:pPr algn="l" eaLnBrk="1" hangingPunct="1"/>
              <a:r>
                <a:rPr lang="en-GB" sz="1200" b="1" dirty="0"/>
                <a:t>Focus &amp; Motivation</a:t>
              </a:r>
            </a:p>
            <a:p>
              <a:pPr algn="l" eaLnBrk="1" hangingPunct="1"/>
              <a:r>
                <a:rPr lang="en-GB" sz="1200" b="1" dirty="0"/>
                <a:t>Integration &amp; Co-ordination</a:t>
              </a:r>
            </a:p>
            <a:p>
              <a:pPr algn="l" eaLnBrk="1" hangingPunct="1"/>
              <a:r>
                <a:rPr lang="en-GB" sz="1200" b="1" dirty="0"/>
                <a:t> </a:t>
              </a:r>
              <a:endParaRPr lang="en-US" sz="1200" b="1" dirty="0"/>
            </a:p>
          </p:txBody>
        </p:sp>
      </p:grpSp>
      <p:sp>
        <p:nvSpPr>
          <p:cNvPr id="1075212" name="Text Box 12"/>
          <p:cNvSpPr txBox="1">
            <a:spLocks noChangeArrowheads="1"/>
          </p:cNvSpPr>
          <p:nvPr/>
        </p:nvSpPr>
        <p:spPr bwMode="auto">
          <a:xfrm>
            <a:off x="5241901" y="5970816"/>
            <a:ext cx="1217939" cy="371513"/>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b="1" dirty="0"/>
              <a:t>Day to Day</a:t>
            </a:r>
            <a:endParaRPr lang="en-US" b="1" dirty="0"/>
          </a:p>
        </p:txBody>
      </p:sp>
      <p:sp>
        <p:nvSpPr>
          <p:cNvPr id="1075213" name="Text Box 13"/>
          <p:cNvSpPr txBox="1">
            <a:spLocks noChangeArrowheads="1"/>
          </p:cNvSpPr>
          <p:nvPr/>
        </p:nvSpPr>
        <p:spPr bwMode="auto">
          <a:xfrm>
            <a:off x="2542662" y="5934304"/>
            <a:ext cx="1361568" cy="371513"/>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b="1" dirty="0"/>
              <a:t>Longer Term</a:t>
            </a:r>
            <a:endParaRPr lang="en-US" b="1" dirty="0"/>
          </a:p>
        </p:txBody>
      </p:sp>
      <p:sp>
        <p:nvSpPr>
          <p:cNvPr id="4" name="Title 3"/>
          <p:cNvSpPr>
            <a:spLocks noGrp="1"/>
          </p:cNvSpPr>
          <p:nvPr>
            <p:ph type="title" sz="quarter"/>
          </p:nvPr>
        </p:nvSpPr>
        <p:spPr>
          <a:xfrm>
            <a:off x="381000" y="1"/>
            <a:ext cx="8622323" cy="1108075"/>
          </a:xfrm>
        </p:spPr>
        <p:txBody>
          <a:bodyPr/>
          <a:lstStyle/>
          <a:p>
            <a:r>
              <a:rPr lang="en-GB" sz="3100" b="0" kern="1200" dirty="0" smtClean="0">
                <a:solidFill>
                  <a:srgbClr val="003300"/>
                </a:solidFill>
                <a:effectLst/>
                <a:latin typeface="Calibri"/>
              </a:rPr>
              <a:t>Communication Responsibilities</a:t>
            </a:r>
            <a:endParaRPr lang="en-US" dirty="0">
              <a:solidFill>
                <a:srgbClr val="003300"/>
              </a:solidFill>
            </a:endParaRPr>
          </a:p>
        </p:txBody>
      </p:sp>
      <p:sp>
        <p:nvSpPr>
          <p:cNvPr id="5" name="Footer Placeholder 4"/>
          <p:cNvSpPr>
            <a:spLocks noGrp="1"/>
          </p:cNvSpPr>
          <p:nvPr>
            <p:ph type="ftr" sz="quarter" idx="11"/>
          </p:nvPr>
        </p:nvSpPr>
        <p:spPr/>
        <p:txBody>
          <a:bodyPr/>
          <a:lstStyle/>
          <a:p>
            <a:r>
              <a:rPr lang="en-US" dirty="0" smtClean="0"/>
              <a:t>©Copyright GPM 2009-2013</a:t>
            </a:r>
            <a:endParaRPr lang="en-US" dirty="0"/>
          </a:p>
        </p:txBody>
      </p:sp>
    </p:spTree>
    <p:extLst>
      <p:ext uri="{BB962C8B-B14F-4D97-AF65-F5344CB8AC3E}">
        <p14:creationId xmlns="" xmlns:p14="http://schemas.microsoft.com/office/powerpoint/2010/main" val="40021094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BE819A1-3DD8-4179-BFD0-BF7D359F8DBD}" type="slidenum">
              <a:rPr lang="en-US" smtClean="0"/>
              <a:pPr/>
              <a:t>28</a:t>
            </a:fld>
            <a:endParaRPr lang="en-US" dirty="0"/>
          </a:p>
        </p:txBody>
      </p:sp>
      <p:sp>
        <p:nvSpPr>
          <p:cNvPr id="6" name="Content Placeholder 5"/>
          <p:cNvSpPr>
            <a:spLocks noGrp="1"/>
          </p:cNvSpPr>
          <p:nvPr>
            <p:ph idx="1"/>
          </p:nvPr>
        </p:nvSpPr>
        <p:spPr/>
        <p:txBody>
          <a:bodyPr/>
          <a:lstStyle/>
          <a:p>
            <a:pPr>
              <a:lnSpc>
                <a:spcPct val="115000"/>
              </a:lnSpc>
            </a:pPr>
            <a:r>
              <a:rPr lang="en-GB" dirty="0">
                <a:ea typeface="Calibri"/>
              </a:rPr>
              <a:t>Leadership</a:t>
            </a:r>
          </a:p>
          <a:p>
            <a:pPr>
              <a:lnSpc>
                <a:spcPct val="115000"/>
              </a:lnSpc>
            </a:pPr>
            <a:r>
              <a:rPr lang="en-GB" dirty="0">
                <a:ea typeface="Calibri"/>
              </a:rPr>
              <a:t>Leadership Traits</a:t>
            </a:r>
          </a:p>
          <a:p>
            <a:pPr>
              <a:lnSpc>
                <a:spcPct val="115000"/>
              </a:lnSpc>
            </a:pPr>
            <a:r>
              <a:rPr lang="en-GB" dirty="0">
                <a:ea typeface="Calibri"/>
              </a:rPr>
              <a:t>Deadly acts of Leadership</a:t>
            </a:r>
          </a:p>
          <a:p>
            <a:pPr>
              <a:lnSpc>
                <a:spcPct val="115000"/>
              </a:lnSpc>
            </a:pPr>
            <a:r>
              <a:rPr lang="en-GB" dirty="0">
                <a:ea typeface="Calibri"/>
              </a:rPr>
              <a:t>Communication</a:t>
            </a:r>
          </a:p>
          <a:p>
            <a:pPr>
              <a:lnSpc>
                <a:spcPct val="115000"/>
              </a:lnSpc>
            </a:pPr>
            <a:r>
              <a:rPr lang="en-GB" dirty="0">
                <a:ea typeface="Calibri"/>
              </a:rPr>
              <a:t>Motivation</a:t>
            </a:r>
          </a:p>
          <a:p>
            <a:pPr>
              <a:lnSpc>
                <a:spcPct val="115000"/>
              </a:lnSpc>
            </a:pPr>
            <a:r>
              <a:rPr lang="en-GB" dirty="0">
                <a:ea typeface="Calibri"/>
              </a:rPr>
              <a:t>Responsibilities</a:t>
            </a:r>
          </a:p>
          <a:p>
            <a:pPr marL="0" indent="0">
              <a:buNone/>
            </a:pPr>
            <a:endParaRPr lang="en-US" dirty="0"/>
          </a:p>
        </p:txBody>
      </p:sp>
      <p:sp>
        <p:nvSpPr>
          <p:cNvPr id="7" name="Title 6"/>
          <p:cNvSpPr>
            <a:spLocks noGrp="1"/>
          </p:cNvSpPr>
          <p:nvPr>
            <p:ph type="title"/>
          </p:nvPr>
        </p:nvSpPr>
        <p:spPr>
          <a:xfrm>
            <a:off x="381000" y="0"/>
            <a:ext cx="6172200" cy="1143000"/>
          </a:xfrm>
        </p:spPr>
        <p:txBody>
          <a:bodyPr/>
          <a:lstStyle/>
          <a:p>
            <a:r>
              <a:rPr lang="en-US" dirty="0" smtClean="0"/>
              <a:t>We have covered</a:t>
            </a:r>
            <a:endParaRPr lang="en-US" dirty="0"/>
          </a:p>
        </p:txBody>
      </p:sp>
    </p:spTree>
    <p:extLst>
      <p:ext uri="{BB962C8B-B14F-4D97-AF65-F5344CB8AC3E}">
        <p14:creationId xmlns="" xmlns:p14="http://schemas.microsoft.com/office/powerpoint/2010/main" val="39973838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172200" cy="1143000"/>
          </a:xfrm>
        </p:spPr>
        <p:txBody>
          <a:bodyPr/>
          <a:lstStyle/>
          <a:p>
            <a:r>
              <a:rPr lang="en-US" dirty="0" smtClean="0">
                <a:solidFill>
                  <a:srgbClr val="000000"/>
                </a:solidFill>
              </a:rPr>
              <a:t>Conflict and Negotiation</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4BE819A1-3DD8-4179-BFD0-BF7D359F8DBD}" type="slidenum">
              <a:rPr lang="en-US" smtClean="0"/>
              <a:pPr/>
              <a:t>29</a:t>
            </a:fld>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2108744035"/>
              </p:ext>
            </p:extLst>
          </p:nvPr>
        </p:nvGraphicFramePr>
        <p:xfrm>
          <a:off x="179512" y="1268760"/>
          <a:ext cx="8784976" cy="4322256"/>
        </p:xfrm>
        <a:graphic>
          <a:graphicData uri="http://schemas.openxmlformats.org/drawingml/2006/table">
            <a:tbl>
              <a:tblPr/>
              <a:tblGrid>
                <a:gridCol w="1649288"/>
                <a:gridCol w="3505200"/>
                <a:gridCol w="3630488"/>
              </a:tblGrid>
              <a:tr h="311661">
                <a:tc>
                  <a:txBody>
                    <a:bodyPr/>
                    <a:lstStyle/>
                    <a:p>
                      <a:pPr>
                        <a:lnSpc>
                          <a:spcPct val="115000"/>
                        </a:lnSpc>
                        <a:spcAft>
                          <a:spcPts val="0"/>
                        </a:spcAft>
                      </a:pPr>
                      <a:r>
                        <a:rPr lang="en-GB" sz="1600" b="1" dirty="0" smtClean="0">
                          <a:solidFill>
                            <a:schemeClr val="bg1"/>
                          </a:solidFill>
                          <a:latin typeface="Helvetica"/>
                          <a:ea typeface="Calibri"/>
                          <a:cs typeface="Helvetica"/>
                        </a:rPr>
                        <a:t>Module</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GB" sz="1600" b="1" dirty="0" smtClean="0">
                          <a:solidFill>
                            <a:schemeClr val="bg1"/>
                          </a:solidFill>
                          <a:latin typeface="Helvetica"/>
                          <a:ea typeface="Calibri"/>
                          <a:cs typeface="Helvetica"/>
                        </a:rPr>
                        <a:t>Module</a:t>
                      </a:r>
                      <a:r>
                        <a:rPr lang="en-GB" sz="1600" b="1" baseline="0" dirty="0" smtClean="0">
                          <a:solidFill>
                            <a:schemeClr val="bg1"/>
                          </a:solidFill>
                          <a:latin typeface="Helvetica"/>
                          <a:ea typeface="Calibri"/>
                          <a:cs typeface="Helvetica"/>
                        </a:rPr>
                        <a:t> Covers</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GB" sz="1600" b="1" dirty="0">
                          <a:solidFill>
                            <a:schemeClr val="bg1"/>
                          </a:solidFill>
                          <a:latin typeface="Helvetica"/>
                          <a:ea typeface="Calibri"/>
                          <a:cs typeface="Helvetica"/>
                        </a:rPr>
                        <a:t>Learning outcomes</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117819">
                <a:tc>
                  <a:txBody>
                    <a:bodyPr/>
                    <a:lstStyle/>
                    <a:p>
                      <a:pPr>
                        <a:lnSpc>
                          <a:spcPct val="100000"/>
                        </a:lnSpc>
                        <a:spcAft>
                          <a:spcPts val="0"/>
                        </a:spcAft>
                      </a:pPr>
                      <a:r>
                        <a:rPr lang="en-GB" sz="1600" dirty="0" smtClean="0">
                          <a:solidFill>
                            <a:schemeClr val="tx1"/>
                          </a:solidFill>
                          <a:latin typeface="Helvetica"/>
                          <a:ea typeface="Calibri"/>
                          <a:cs typeface="Helvetica"/>
                        </a:rPr>
                        <a:t>20</a:t>
                      </a:r>
                    </a:p>
                    <a:p>
                      <a:pPr>
                        <a:lnSpc>
                          <a:spcPct val="100000"/>
                        </a:lnSpc>
                        <a:spcAft>
                          <a:spcPts val="0"/>
                        </a:spcAft>
                      </a:pPr>
                      <a:r>
                        <a:rPr lang="en-GB" sz="1600" baseline="0" dirty="0" smtClean="0">
                          <a:solidFill>
                            <a:schemeClr val="tx1"/>
                          </a:solidFill>
                          <a:latin typeface="Helvetica"/>
                          <a:ea typeface="Calibri"/>
                          <a:cs typeface="Helvetica"/>
                        </a:rPr>
                        <a:t>Negotiation and Conflict</a:t>
                      </a:r>
                    </a:p>
                    <a:p>
                      <a:pPr>
                        <a:lnSpc>
                          <a:spcPct val="100000"/>
                        </a:lnSpc>
                        <a:spcAft>
                          <a:spcPts val="0"/>
                        </a:spcAft>
                      </a:pPr>
                      <a:endParaRPr lang="en-GB" sz="1600"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5">
                  <a:txBody>
                    <a:bodyPr/>
                    <a:lstStyle/>
                    <a:p>
                      <a:pPr>
                        <a:lnSpc>
                          <a:spcPct val="115000"/>
                        </a:lnSpc>
                        <a:spcAft>
                          <a:spcPts val="0"/>
                        </a:spcAft>
                        <a:buFont typeface="Arial" pitchFamily="34" charset="0"/>
                        <a:buNone/>
                      </a:pPr>
                      <a:r>
                        <a:rPr lang="en-GB" sz="1600" dirty="0" smtClean="0">
                          <a:ea typeface="Calibri"/>
                        </a:rPr>
                        <a:t>Negotiation Preparing</a:t>
                      </a:r>
                    </a:p>
                    <a:p>
                      <a:pPr>
                        <a:lnSpc>
                          <a:spcPct val="115000"/>
                        </a:lnSpc>
                        <a:spcAft>
                          <a:spcPts val="0"/>
                        </a:spcAft>
                        <a:buFont typeface="Arial" pitchFamily="34" charset="0"/>
                        <a:buNone/>
                      </a:pPr>
                      <a:r>
                        <a:rPr lang="en-GB" sz="1600" dirty="0" smtClean="0">
                          <a:ea typeface="Calibri"/>
                        </a:rPr>
                        <a:t>Negotiation Skills</a:t>
                      </a:r>
                    </a:p>
                    <a:p>
                      <a:pPr>
                        <a:lnSpc>
                          <a:spcPct val="115000"/>
                        </a:lnSpc>
                        <a:spcAft>
                          <a:spcPts val="0"/>
                        </a:spcAft>
                        <a:buFont typeface="Arial" pitchFamily="34" charset="0"/>
                        <a:buNone/>
                      </a:pPr>
                      <a:r>
                        <a:rPr lang="en-GB" sz="1600" dirty="0" smtClean="0">
                          <a:ea typeface="Calibri"/>
                        </a:rPr>
                        <a:t>Negotiation Tactics</a:t>
                      </a:r>
                    </a:p>
                    <a:p>
                      <a:pPr>
                        <a:lnSpc>
                          <a:spcPct val="115000"/>
                        </a:lnSpc>
                        <a:spcAft>
                          <a:spcPts val="0"/>
                        </a:spcAft>
                        <a:buFont typeface="Arial" pitchFamily="34" charset="0"/>
                        <a:buNone/>
                      </a:pPr>
                      <a:r>
                        <a:rPr lang="en-GB" sz="1600" dirty="0" smtClean="0">
                          <a:ea typeface="Calibri"/>
                        </a:rPr>
                        <a:t>Conflict Resolution</a:t>
                      </a:r>
                    </a:p>
                    <a:p>
                      <a:pPr>
                        <a:lnSpc>
                          <a:spcPct val="115000"/>
                        </a:lnSpc>
                        <a:spcAft>
                          <a:spcPts val="0"/>
                        </a:spcAft>
                        <a:buFont typeface="Arial" pitchFamily="34" charset="0"/>
                        <a:buNone/>
                      </a:pPr>
                      <a:r>
                        <a:rPr lang="en-GB" sz="1600" dirty="0" smtClean="0">
                          <a:ea typeface="Calibri"/>
                        </a:rPr>
                        <a:t>Conflict Approaches</a:t>
                      </a:r>
                      <a:endParaRPr lang="en-GB" sz="1600" dirty="0">
                        <a:ea typeface="Calibri"/>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nSpc>
                          <a:spcPct val="100000"/>
                        </a:lnSpc>
                        <a:spcAft>
                          <a:spcPts val="0"/>
                        </a:spcAft>
                      </a:pPr>
                      <a:r>
                        <a:rPr lang="en-GB" sz="1600" dirty="0" smtClean="0">
                          <a:solidFill>
                            <a:schemeClr val="tx2"/>
                          </a:solidFill>
                          <a:latin typeface="Helvetica"/>
                          <a:ea typeface="Calibri"/>
                          <a:cs typeface="Helvetica"/>
                        </a:rPr>
                        <a:t>This module</a:t>
                      </a:r>
                      <a:r>
                        <a:rPr lang="en-GB" sz="1600" baseline="0" dirty="0" smtClean="0">
                          <a:solidFill>
                            <a:schemeClr val="tx2"/>
                          </a:solidFill>
                          <a:latin typeface="Helvetica"/>
                          <a:ea typeface="Calibri"/>
                          <a:cs typeface="Helvetica"/>
                        </a:rPr>
                        <a:t> covers how to address negotiations and how to manage conflict.</a:t>
                      </a:r>
                      <a:endParaRPr lang="en-GB" sz="1600" dirty="0" smtClean="0">
                        <a:solidFill>
                          <a:schemeClr val="tx2"/>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360">
                <a:tc>
                  <a:txBody>
                    <a:bodyPr/>
                    <a:lstStyle/>
                    <a:p>
                      <a:pPr>
                        <a:lnSpc>
                          <a:spcPct val="100000"/>
                        </a:lnSpc>
                        <a:spcAft>
                          <a:spcPts val="0"/>
                        </a:spcAft>
                      </a:pPr>
                      <a:r>
                        <a:rPr lang="en-GB" sz="1600" b="1" dirty="0" smtClean="0">
                          <a:solidFill>
                            <a:schemeClr val="bg1"/>
                          </a:solidFill>
                          <a:latin typeface="Helvetica"/>
                          <a:ea typeface="Calibri"/>
                          <a:cs typeface="Helvetica"/>
                        </a:rPr>
                        <a:t>Language</a:t>
                      </a:r>
                      <a:endParaRPr lang="en-GB" sz="1600" b="1"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8C723"/>
                    </a:solidFill>
                  </a:tcPr>
                </a:tc>
                <a:tc vMerge="1">
                  <a:txBody>
                    <a:bodyPr/>
                    <a:lstStyle/>
                    <a:p>
                      <a:endParaRPr lang="en-US"/>
                    </a:p>
                  </a:txBody>
                  <a:tcPr/>
                </a:tc>
                <a:tc vMerge="1">
                  <a:txBody>
                    <a:bodyPr/>
                    <a:lstStyle/>
                    <a:p>
                      <a:endParaRPr lang="en-US"/>
                    </a:p>
                  </a:txBody>
                  <a:tcPr/>
                </a:tc>
              </a:tr>
              <a:tr h="650240">
                <a:tc>
                  <a:txBody>
                    <a:bodyPr/>
                    <a:lstStyle/>
                    <a:p>
                      <a:pPr>
                        <a:lnSpc>
                          <a:spcPct val="100000"/>
                        </a:lnSpc>
                        <a:spcAft>
                          <a:spcPts val="0"/>
                        </a:spcAft>
                      </a:pPr>
                      <a:r>
                        <a:rPr lang="en-GB" sz="1600" dirty="0" smtClean="0">
                          <a:solidFill>
                            <a:schemeClr val="tx1"/>
                          </a:solidFill>
                          <a:latin typeface="Helvetica"/>
                          <a:ea typeface="Calibri"/>
                          <a:cs typeface="Helvetica"/>
                        </a:rPr>
                        <a:t>English</a:t>
                      </a: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340360">
                <a:tc>
                  <a:txBody>
                    <a:bodyPr/>
                    <a:lstStyle/>
                    <a:p>
                      <a:pPr>
                        <a:lnSpc>
                          <a:spcPct val="100000"/>
                        </a:lnSpc>
                        <a:spcAft>
                          <a:spcPts val="0"/>
                        </a:spcAft>
                      </a:pPr>
                      <a:r>
                        <a:rPr lang="en-GB" sz="1600" b="1" dirty="0" smtClean="0">
                          <a:solidFill>
                            <a:srgbClr val="FFFFFF"/>
                          </a:solidFill>
                          <a:latin typeface="Helvetica"/>
                          <a:ea typeface="Calibri"/>
                          <a:cs typeface="Helvetica"/>
                        </a:rPr>
                        <a:t>Version</a:t>
                      </a:r>
                      <a:endParaRPr lang="en-GB" sz="1600" b="1" dirty="0">
                        <a:solidFill>
                          <a:srgbClr val="FFFFFF"/>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8C723"/>
                    </a:solidFill>
                  </a:tcPr>
                </a:tc>
                <a:tc vMerge="1">
                  <a:txBody>
                    <a:bodyPr/>
                    <a:lstStyle/>
                    <a:p>
                      <a:endParaRPr lang="en-US"/>
                    </a:p>
                  </a:txBody>
                  <a:tcPr/>
                </a:tc>
                <a:tc vMerge="1">
                  <a:txBody>
                    <a:bodyPr/>
                    <a:lstStyle/>
                    <a:p>
                      <a:endParaRPr lang="en-US"/>
                    </a:p>
                  </a:txBody>
                  <a:tcPr/>
                </a:tc>
              </a:tr>
              <a:tr h="561816">
                <a:tc>
                  <a:txBody>
                    <a:bodyPr/>
                    <a:lstStyle/>
                    <a:p>
                      <a:pPr algn="ctr">
                        <a:lnSpc>
                          <a:spcPct val="100000"/>
                        </a:lnSpc>
                        <a:spcAft>
                          <a:spcPts val="0"/>
                        </a:spcAft>
                      </a:pPr>
                      <a:r>
                        <a:rPr lang="en-GB" sz="1600" dirty="0" smtClean="0">
                          <a:solidFill>
                            <a:schemeClr val="tx1"/>
                          </a:solidFill>
                          <a:latin typeface="Helvetica"/>
                          <a:ea typeface="Calibri"/>
                          <a:cs typeface="Helvetica"/>
                        </a:rPr>
                        <a:t>5.0</a:t>
                      </a:r>
                      <a:endParaRPr lang="en-GB" sz="1600"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 xmlns:p14="http://schemas.microsoft.com/office/powerpoint/2010/main" val="2247431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9906" name="Rectangle 2"/>
          <p:cNvSpPr>
            <a:spLocks noGrp="1" noChangeArrowheads="1"/>
          </p:cNvSpPr>
          <p:nvPr>
            <p:ph type="title"/>
          </p:nvPr>
        </p:nvSpPr>
        <p:spPr/>
        <p:txBody>
          <a:bodyPr/>
          <a:lstStyle/>
          <a:p>
            <a:r>
              <a:rPr lang="en-GB" dirty="0" smtClean="0"/>
              <a:t>Purpose</a:t>
            </a:r>
            <a:endParaRPr lang="en-US" dirty="0"/>
          </a:p>
        </p:txBody>
      </p:sp>
      <p:sp>
        <p:nvSpPr>
          <p:cNvPr id="1019907" name="Rectangle 3"/>
          <p:cNvSpPr>
            <a:spLocks noGrp="1" noChangeArrowheads="1"/>
          </p:cNvSpPr>
          <p:nvPr>
            <p:ph type="body" idx="1"/>
          </p:nvPr>
        </p:nvSpPr>
        <p:spPr/>
        <p:txBody>
          <a:bodyPr/>
          <a:lstStyle/>
          <a:p>
            <a:r>
              <a:rPr lang="en-GB" dirty="0"/>
              <a:t>Ensures information is available to support decision making in a timely manner</a:t>
            </a:r>
          </a:p>
          <a:p>
            <a:r>
              <a:rPr lang="en-GB" dirty="0"/>
              <a:t>Controls the quality, use and maintenance of information throughout the project life and after</a:t>
            </a:r>
          </a:p>
          <a:p>
            <a:r>
              <a:rPr lang="en-GB" dirty="0"/>
              <a:t>Supports communication processes  </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3</a:t>
            </a:fld>
            <a:endParaRPr lang="en-US" dirty="0"/>
          </a:p>
        </p:txBody>
      </p:sp>
    </p:spTree>
    <p:extLst>
      <p:ext uri="{BB962C8B-B14F-4D97-AF65-F5344CB8AC3E}">
        <p14:creationId xmlns="" xmlns:p14="http://schemas.microsoft.com/office/powerpoint/2010/main" val="2958909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9907">
                                            <p:txEl>
                                              <p:pRg st="0" end="0"/>
                                            </p:txEl>
                                          </p:spTgt>
                                        </p:tgtEl>
                                        <p:attrNameLst>
                                          <p:attrName>style.visibility</p:attrName>
                                        </p:attrNameLst>
                                      </p:cBhvr>
                                      <p:to>
                                        <p:strVal val="visible"/>
                                      </p:to>
                                    </p:set>
                                    <p:animEffect transition="in" filter="wipe(left)">
                                      <p:cBhvr>
                                        <p:cTn id="7" dur="500"/>
                                        <p:tgtEl>
                                          <p:spTgt spid="10199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19907">
                                            <p:txEl>
                                              <p:pRg st="1" end="1"/>
                                            </p:txEl>
                                          </p:spTgt>
                                        </p:tgtEl>
                                        <p:attrNameLst>
                                          <p:attrName>style.visibility</p:attrName>
                                        </p:attrNameLst>
                                      </p:cBhvr>
                                      <p:to>
                                        <p:strVal val="visible"/>
                                      </p:to>
                                    </p:set>
                                    <p:animEffect transition="in" filter="wipe(left)">
                                      <p:cBhvr>
                                        <p:cTn id="12" dur="500"/>
                                        <p:tgtEl>
                                          <p:spTgt spid="10199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19907">
                                            <p:txEl>
                                              <p:pRg st="2" end="2"/>
                                            </p:txEl>
                                          </p:spTgt>
                                        </p:tgtEl>
                                        <p:attrNameLst>
                                          <p:attrName>style.visibility</p:attrName>
                                        </p:attrNameLst>
                                      </p:cBhvr>
                                      <p:to>
                                        <p:strVal val="visible"/>
                                      </p:to>
                                    </p:set>
                                    <p:animEffect transition="in" filter="wipe(left)">
                                      <p:cBhvr>
                                        <p:cTn id="17" dur="500"/>
                                        <p:tgtEl>
                                          <p:spTgt spid="10199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990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7186" name="Rectangle 2"/>
          <p:cNvSpPr>
            <a:spLocks noGrp="1" noChangeArrowheads="1"/>
          </p:cNvSpPr>
          <p:nvPr>
            <p:ph type="title"/>
          </p:nvPr>
        </p:nvSpPr>
        <p:spPr/>
        <p:txBody>
          <a:bodyPr/>
          <a:lstStyle/>
          <a:p>
            <a:r>
              <a:rPr lang="en-US" dirty="0" smtClean="0"/>
              <a:t>Setting the Stage for Negotiations</a:t>
            </a:r>
            <a:endParaRPr lang="en-US" dirty="0"/>
          </a:p>
        </p:txBody>
      </p:sp>
      <p:sp>
        <p:nvSpPr>
          <p:cNvPr id="1757187" name="Rectangle 3"/>
          <p:cNvSpPr>
            <a:spLocks noGrp="1" noChangeArrowheads="1"/>
          </p:cNvSpPr>
          <p:nvPr>
            <p:ph type="body" idx="1"/>
          </p:nvPr>
        </p:nvSpPr>
        <p:spPr/>
        <p:txBody>
          <a:bodyPr>
            <a:normAutofit/>
          </a:bodyPr>
          <a:lstStyle/>
          <a:p>
            <a:pPr marL="0" indent="0">
              <a:lnSpc>
                <a:spcPct val="110000"/>
              </a:lnSpc>
              <a:buNone/>
            </a:pPr>
            <a:r>
              <a:rPr lang="en-GB" b="1" i="1" dirty="0"/>
              <a:t>M</a:t>
            </a:r>
            <a:r>
              <a:rPr lang="en-GB" b="1" i="1" dirty="0" smtClean="0"/>
              <a:t>eeting </a:t>
            </a:r>
            <a:r>
              <a:rPr lang="en-GB" b="1" i="1" dirty="0"/>
              <a:t>Pre-Requisites</a:t>
            </a:r>
          </a:p>
          <a:p>
            <a:pPr>
              <a:lnSpc>
                <a:spcPct val="110000"/>
              </a:lnSpc>
            </a:pPr>
            <a:r>
              <a:rPr lang="en-GB" i="1" dirty="0" smtClean="0"/>
              <a:t>Understand differences </a:t>
            </a:r>
            <a:r>
              <a:rPr lang="en-GB" i="1" dirty="0"/>
              <a:t>between </a:t>
            </a:r>
            <a:r>
              <a:rPr lang="en-GB" i="1" dirty="0" smtClean="0"/>
              <a:t>Stakeholder </a:t>
            </a:r>
            <a:r>
              <a:rPr lang="en-GB" i="1" dirty="0"/>
              <a:t>I</a:t>
            </a:r>
            <a:r>
              <a:rPr lang="en-GB" i="1" dirty="0" smtClean="0"/>
              <a:t>nterests</a:t>
            </a:r>
            <a:endParaRPr lang="en-GB" i="1" dirty="0"/>
          </a:p>
          <a:p>
            <a:pPr lvl="1">
              <a:lnSpc>
                <a:spcPct val="110000"/>
              </a:lnSpc>
            </a:pPr>
            <a:r>
              <a:rPr lang="en-GB" dirty="0" smtClean="0"/>
              <a:t>Are there different views or approaches</a:t>
            </a:r>
            <a:endParaRPr lang="en-GB" dirty="0"/>
          </a:p>
          <a:p>
            <a:pPr lvl="1">
              <a:lnSpc>
                <a:spcPct val="110000"/>
              </a:lnSpc>
            </a:pPr>
            <a:r>
              <a:rPr lang="en-GB" dirty="0" smtClean="0"/>
              <a:t>What authority exists</a:t>
            </a:r>
            <a:endParaRPr lang="en-GB" dirty="0"/>
          </a:p>
          <a:p>
            <a:pPr lvl="1">
              <a:lnSpc>
                <a:spcPct val="110000"/>
              </a:lnSpc>
            </a:pPr>
            <a:r>
              <a:rPr lang="en-GB" dirty="0" smtClean="0"/>
              <a:t>Is there any power or influence</a:t>
            </a:r>
            <a:endParaRPr lang="en-GB" dirty="0"/>
          </a:p>
          <a:p>
            <a:pPr lvl="1">
              <a:lnSpc>
                <a:spcPct val="110000"/>
              </a:lnSpc>
            </a:pPr>
            <a:r>
              <a:rPr lang="en-GB" dirty="0" smtClean="0"/>
              <a:t>What are your tolerance limits</a:t>
            </a:r>
            <a:endParaRPr lang="en-GB" dirty="0"/>
          </a:p>
          <a:p>
            <a:pPr lvl="1">
              <a:lnSpc>
                <a:spcPct val="110000"/>
              </a:lnSpc>
            </a:pPr>
            <a:r>
              <a:rPr lang="en-GB" dirty="0" smtClean="0"/>
              <a:t>What is the impact </a:t>
            </a:r>
            <a:r>
              <a:rPr lang="en-GB" dirty="0"/>
              <a:t>of </a:t>
            </a:r>
            <a:r>
              <a:rPr lang="en-GB" dirty="0" smtClean="0"/>
              <a:t>failure? Success? </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30</a:t>
            </a:fld>
            <a:endParaRPr lang="en-US" dirty="0"/>
          </a:p>
        </p:txBody>
      </p:sp>
    </p:spTree>
    <p:extLst>
      <p:ext uri="{BB962C8B-B14F-4D97-AF65-F5344CB8AC3E}">
        <p14:creationId xmlns="" xmlns:p14="http://schemas.microsoft.com/office/powerpoint/2010/main" val="31306479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234" name="Rectangle 2"/>
          <p:cNvSpPr>
            <a:spLocks noGrp="1" noChangeArrowheads="1"/>
          </p:cNvSpPr>
          <p:nvPr>
            <p:ph type="title"/>
          </p:nvPr>
        </p:nvSpPr>
        <p:spPr/>
        <p:txBody>
          <a:bodyPr/>
          <a:lstStyle/>
          <a:p>
            <a:r>
              <a:rPr lang="en-GB" dirty="0">
                <a:cs typeface="Times New Roman" pitchFamily="18" charset="0"/>
              </a:rPr>
              <a:t>Negotiation Process</a:t>
            </a:r>
            <a:r>
              <a:rPr lang="en-GB" dirty="0"/>
              <a:t> </a:t>
            </a:r>
          </a:p>
        </p:txBody>
      </p:sp>
      <p:grpSp>
        <p:nvGrpSpPr>
          <p:cNvPr id="2" name="Group 10"/>
          <p:cNvGrpSpPr/>
          <p:nvPr/>
        </p:nvGrpSpPr>
        <p:grpSpPr>
          <a:xfrm>
            <a:off x="228600" y="1295400"/>
            <a:ext cx="3581400" cy="4067175"/>
            <a:chOff x="2425700" y="1647825"/>
            <a:chExt cx="5003800" cy="4067175"/>
          </a:xfrm>
        </p:grpSpPr>
        <p:sp>
          <p:nvSpPr>
            <p:cNvPr id="1759235" name="Rectangle 3"/>
            <p:cNvSpPr>
              <a:spLocks noChangeArrowheads="1"/>
            </p:cNvSpPr>
            <p:nvPr/>
          </p:nvSpPr>
          <p:spPr bwMode="auto">
            <a:xfrm>
              <a:off x="2425700" y="1647825"/>
              <a:ext cx="2311400" cy="609600"/>
            </a:xfrm>
            <a:prstGeom prst="rect">
              <a:avLst/>
            </a:prstGeom>
            <a:ln>
              <a:headEnd type="none" w="sm" len="sm"/>
              <a:tailEnd type="none" w="lg" len="med"/>
            </a:ln>
          </p:spPr>
          <p:style>
            <a:lnRef idx="1">
              <a:schemeClr val="accent5"/>
            </a:lnRef>
            <a:fillRef idx="3">
              <a:schemeClr val="accent5"/>
            </a:fillRef>
            <a:effectRef idx="2">
              <a:schemeClr val="accent5"/>
            </a:effectRef>
            <a:fontRef idx="minor">
              <a:schemeClr val="lt1"/>
            </a:fontRef>
          </p:style>
          <p:txBody>
            <a:bodyPr wrap="none" lIns="90000" tIns="46800" rIns="90000" bIns="46800" anchor="ctr"/>
            <a:lstStyle/>
            <a:p>
              <a:pPr eaLnBrk="1" hangingPunct="1"/>
              <a:r>
                <a:rPr lang="en-GB" sz="1600" b="1" dirty="0"/>
                <a:t>Preparation</a:t>
              </a:r>
            </a:p>
          </p:txBody>
        </p:sp>
        <p:sp>
          <p:nvSpPr>
            <p:cNvPr id="1759236" name="Rectangle 4"/>
            <p:cNvSpPr>
              <a:spLocks noChangeArrowheads="1"/>
            </p:cNvSpPr>
            <p:nvPr/>
          </p:nvSpPr>
          <p:spPr bwMode="auto">
            <a:xfrm>
              <a:off x="3422650" y="2819400"/>
              <a:ext cx="2311400" cy="609600"/>
            </a:xfrm>
            <a:prstGeom prst="rect">
              <a:avLst/>
            </a:prstGeom>
            <a:ln>
              <a:headEnd type="none" w="sm" len="sm"/>
              <a:tailEnd type="none" w="lg" len="med"/>
            </a:ln>
          </p:spPr>
          <p:style>
            <a:lnRef idx="1">
              <a:schemeClr val="accent3"/>
            </a:lnRef>
            <a:fillRef idx="3">
              <a:schemeClr val="accent3"/>
            </a:fillRef>
            <a:effectRef idx="2">
              <a:schemeClr val="accent3"/>
            </a:effectRef>
            <a:fontRef idx="minor">
              <a:schemeClr val="lt1"/>
            </a:fontRef>
          </p:style>
          <p:txBody>
            <a:bodyPr wrap="none" lIns="90000" tIns="46800" rIns="90000" bIns="46800" anchor="ctr"/>
            <a:lstStyle/>
            <a:p>
              <a:pPr eaLnBrk="1" hangingPunct="1"/>
              <a:r>
                <a:rPr lang="en-GB" sz="1600" b="1" dirty="0"/>
                <a:t>Opening</a:t>
              </a:r>
            </a:p>
          </p:txBody>
        </p:sp>
        <p:sp>
          <p:nvSpPr>
            <p:cNvPr id="1759237" name="Rectangle 5"/>
            <p:cNvSpPr>
              <a:spLocks noChangeArrowheads="1"/>
            </p:cNvSpPr>
            <p:nvPr/>
          </p:nvSpPr>
          <p:spPr bwMode="auto">
            <a:xfrm>
              <a:off x="4349750" y="3962400"/>
              <a:ext cx="2311400" cy="609600"/>
            </a:xfrm>
            <a:prstGeom prst="rect">
              <a:avLst/>
            </a:prstGeom>
            <a:ln>
              <a:headEnd type="none" w="sm" len="sm"/>
              <a:tailEnd type="none" w="lg" len="med"/>
            </a:ln>
          </p:spPr>
          <p:style>
            <a:lnRef idx="1">
              <a:schemeClr val="accent1"/>
            </a:lnRef>
            <a:fillRef idx="3">
              <a:schemeClr val="accent1"/>
            </a:fillRef>
            <a:effectRef idx="2">
              <a:schemeClr val="accent1"/>
            </a:effectRef>
            <a:fontRef idx="minor">
              <a:schemeClr val="lt1"/>
            </a:fontRef>
          </p:style>
          <p:txBody>
            <a:bodyPr wrap="none" lIns="90000" tIns="46800" rIns="90000" bIns="46800" anchor="ctr"/>
            <a:lstStyle/>
            <a:p>
              <a:pPr eaLnBrk="1" hangingPunct="1"/>
              <a:r>
                <a:rPr lang="en-GB" sz="1600" b="1" dirty="0"/>
                <a:t>Bargaining</a:t>
              </a:r>
            </a:p>
          </p:txBody>
        </p:sp>
        <p:sp>
          <p:nvSpPr>
            <p:cNvPr id="1759238" name="Rectangle 6"/>
            <p:cNvSpPr>
              <a:spLocks noChangeArrowheads="1"/>
            </p:cNvSpPr>
            <p:nvPr/>
          </p:nvSpPr>
          <p:spPr bwMode="auto">
            <a:xfrm>
              <a:off x="5118100" y="5105400"/>
              <a:ext cx="2311400" cy="609600"/>
            </a:xfrm>
            <a:prstGeom prst="rect">
              <a:avLst/>
            </a:prstGeom>
            <a:ln>
              <a:headEnd type="none" w="sm" len="sm"/>
              <a:tailEnd type="none" w="lg" len="med"/>
            </a:ln>
          </p:spPr>
          <p:style>
            <a:lnRef idx="1">
              <a:schemeClr val="accent4"/>
            </a:lnRef>
            <a:fillRef idx="3">
              <a:schemeClr val="accent4"/>
            </a:fillRef>
            <a:effectRef idx="2">
              <a:schemeClr val="accent4"/>
            </a:effectRef>
            <a:fontRef idx="minor">
              <a:schemeClr val="lt1"/>
            </a:fontRef>
          </p:style>
          <p:txBody>
            <a:bodyPr wrap="none" lIns="90000" tIns="46800" rIns="90000" bIns="46800" anchor="ctr"/>
            <a:lstStyle/>
            <a:p>
              <a:pPr eaLnBrk="1" hangingPunct="1"/>
              <a:r>
                <a:rPr lang="en-GB" sz="1600" b="1" dirty="0"/>
                <a:t>Closing</a:t>
              </a:r>
            </a:p>
          </p:txBody>
        </p:sp>
        <p:cxnSp>
          <p:nvCxnSpPr>
            <p:cNvPr id="1759239" name="AutoShape 7"/>
            <p:cNvCxnSpPr>
              <a:cxnSpLocks noChangeShapeType="1"/>
              <a:stCxn id="1759235" idx="2"/>
              <a:endCxn id="1759236" idx="0"/>
            </p:cNvCxnSpPr>
            <p:nvPr/>
          </p:nvCxnSpPr>
          <p:spPr bwMode="auto">
            <a:xfrm rot="16200000" flipH="1">
              <a:off x="3798887" y="2039938"/>
              <a:ext cx="561975" cy="996950"/>
            </a:xfrm>
            <a:prstGeom prst="bentConnector3">
              <a:avLst>
                <a:gd name="adj1" fmla="val 50000"/>
              </a:avLst>
            </a:prstGeom>
            <a:noFill/>
            <a:ln w="12700" cap="sq">
              <a:solidFill>
                <a:schemeClr val="tx1"/>
              </a:solidFill>
              <a:miter lim="800000"/>
              <a:headEnd type="none" w="sm" len="sm"/>
              <a:tailEnd type="triangle" w="lg" len="med"/>
            </a:ln>
            <a:effectLst/>
          </p:spPr>
        </p:cxnSp>
        <p:cxnSp>
          <p:nvCxnSpPr>
            <p:cNvPr id="1759240" name="AutoShape 8"/>
            <p:cNvCxnSpPr>
              <a:cxnSpLocks noChangeShapeType="1"/>
              <a:stCxn id="1759236" idx="2"/>
              <a:endCxn id="1759237" idx="0"/>
            </p:cNvCxnSpPr>
            <p:nvPr/>
          </p:nvCxnSpPr>
          <p:spPr bwMode="auto">
            <a:xfrm rot="16200000" flipH="1">
              <a:off x="4775200" y="3232150"/>
              <a:ext cx="533400" cy="927100"/>
            </a:xfrm>
            <a:prstGeom prst="bentConnector3">
              <a:avLst>
                <a:gd name="adj1" fmla="val 50000"/>
              </a:avLst>
            </a:prstGeom>
            <a:noFill/>
            <a:ln w="12700" cap="sq">
              <a:solidFill>
                <a:schemeClr val="tx1"/>
              </a:solidFill>
              <a:miter lim="800000"/>
              <a:headEnd type="none" w="sm" len="sm"/>
              <a:tailEnd type="triangle" w="lg" len="med"/>
            </a:ln>
            <a:effectLst/>
          </p:spPr>
        </p:cxnSp>
        <p:cxnSp>
          <p:nvCxnSpPr>
            <p:cNvPr id="1759241" name="AutoShape 9"/>
            <p:cNvCxnSpPr>
              <a:cxnSpLocks noChangeShapeType="1"/>
              <a:stCxn id="1759237" idx="2"/>
              <a:endCxn id="1759238" idx="0"/>
            </p:cNvCxnSpPr>
            <p:nvPr/>
          </p:nvCxnSpPr>
          <p:spPr bwMode="auto">
            <a:xfrm rot="16200000" flipH="1">
              <a:off x="5622925" y="4454525"/>
              <a:ext cx="533400" cy="768350"/>
            </a:xfrm>
            <a:prstGeom prst="bentConnector3">
              <a:avLst>
                <a:gd name="adj1" fmla="val 50000"/>
              </a:avLst>
            </a:prstGeom>
            <a:noFill/>
            <a:ln w="12700" cap="sq">
              <a:solidFill>
                <a:schemeClr val="tx1"/>
              </a:solidFill>
              <a:miter lim="800000"/>
              <a:headEnd type="none" w="sm" len="sm"/>
              <a:tailEnd type="triangle" w="lg" len="med"/>
            </a:ln>
            <a:effectLst/>
          </p:spPr>
        </p:cxnSp>
      </p:grpSp>
      <p:sp>
        <p:nvSpPr>
          <p:cNvPr id="4" name="Slide Number Placeholder 3"/>
          <p:cNvSpPr>
            <a:spLocks noGrp="1"/>
          </p:cNvSpPr>
          <p:nvPr>
            <p:ph type="sldNum" sz="quarter" idx="12"/>
          </p:nvPr>
        </p:nvSpPr>
        <p:spPr/>
        <p:txBody>
          <a:bodyPr/>
          <a:lstStyle/>
          <a:p>
            <a:fld id="{4BE819A1-3DD8-4179-BFD0-BF7D359F8DBD}" type="slidenum">
              <a:rPr lang="en-US" smtClean="0"/>
              <a:pPr/>
              <a:t>31</a:t>
            </a:fld>
            <a:endParaRPr lang="en-US" dirty="0"/>
          </a:p>
        </p:txBody>
      </p:sp>
      <p:sp>
        <p:nvSpPr>
          <p:cNvPr id="13" name="Text Box 8"/>
          <p:cNvSpPr txBox="1">
            <a:spLocks noChangeArrowheads="1"/>
          </p:cNvSpPr>
          <p:nvPr/>
        </p:nvSpPr>
        <p:spPr bwMode="auto">
          <a:xfrm>
            <a:off x="3352800" y="1295400"/>
            <a:ext cx="4876800" cy="1323439"/>
          </a:xfrm>
          <a:prstGeom prst="rect">
            <a:avLst/>
          </a:prstGeom>
          <a:noFill/>
          <a:ln w="9525">
            <a:noFill/>
            <a:miter lim="800000"/>
            <a:headEnd/>
            <a:tailEnd/>
          </a:ln>
          <a:effectLst/>
        </p:spPr>
        <p:txBody>
          <a:bodyPr wrap="square">
            <a:spAutoFit/>
          </a:bodyPr>
          <a:lstStyle/>
          <a:p>
            <a:pPr marL="285750" indent="-285750">
              <a:buFont typeface="Arial" pitchFamily="34" charset="0"/>
              <a:buChar char="•"/>
            </a:pPr>
            <a:r>
              <a:rPr lang="en-GB" sz="1600" dirty="0">
                <a:solidFill>
                  <a:schemeClr val="dk1"/>
                </a:solidFill>
                <a:latin typeface="Helvetica"/>
                <a:cs typeface="Helvetica"/>
              </a:rPr>
              <a:t>What are your Objectives?</a:t>
            </a:r>
          </a:p>
          <a:p>
            <a:pPr marL="285750" indent="-285750">
              <a:buFont typeface="Arial" pitchFamily="34" charset="0"/>
              <a:buChar char="•"/>
            </a:pPr>
            <a:r>
              <a:rPr lang="en-GB" sz="1600" dirty="0">
                <a:solidFill>
                  <a:schemeClr val="dk1"/>
                </a:solidFill>
                <a:latin typeface="Helvetica"/>
                <a:cs typeface="Helvetica"/>
              </a:rPr>
              <a:t>What are the Other Party’s Objectives?</a:t>
            </a:r>
          </a:p>
          <a:p>
            <a:pPr marL="285750" indent="-285750">
              <a:buFont typeface="Arial" pitchFamily="34" charset="0"/>
              <a:buChar char="•"/>
            </a:pPr>
            <a:r>
              <a:rPr lang="en-GB" sz="1600" dirty="0">
                <a:solidFill>
                  <a:schemeClr val="dk1"/>
                </a:solidFill>
                <a:latin typeface="Helvetica"/>
                <a:cs typeface="Helvetica"/>
              </a:rPr>
              <a:t>What are the Variables?</a:t>
            </a:r>
          </a:p>
          <a:p>
            <a:pPr marL="285750" indent="-285750">
              <a:buFont typeface="Arial" pitchFamily="34" charset="0"/>
              <a:buChar char="•"/>
            </a:pPr>
            <a:r>
              <a:rPr lang="en-GB" sz="1600" dirty="0">
                <a:solidFill>
                  <a:schemeClr val="dk1"/>
                </a:solidFill>
                <a:latin typeface="Helvetica"/>
                <a:cs typeface="Helvetica"/>
              </a:rPr>
              <a:t>What will your Opening Offer be?</a:t>
            </a:r>
          </a:p>
          <a:p>
            <a:pPr marL="285750" indent="-285750">
              <a:buFont typeface="Arial" pitchFamily="34" charset="0"/>
              <a:buChar char="•"/>
            </a:pPr>
            <a:r>
              <a:rPr lang="en-GB" sz="1600" dirty="0">
                <a:solidFill>
                  <a:schemeClr val="dk1"/>
                </a:solidFill>
                <a:latin typeface="Helvetica"/>
                <a:cs typeface="Helvetica"/>
              </a:rPr>
              <a:t>Where are you willing to make Concessions</a:t>
            </a:r>
            <a:r>
              <a:rPr lang="en-GB" sz="1600" dirty="0" smtClean="0">
                <a:solidFill>
                  <a:schemeClr val="dk1"/>
                </a:solidFill>
                <a:latin typeface="Helvetica"/>
                <a:cs typeface="Helvetica"/>
              </a:rPr>
              <a:t>? </a:t>
            </a:r>
            <a:endParaRPr lang="en-GB" sz="1600" dirty="0">
              <a:solidFill>
                <a:schemeClr val="dk1"/>
              </a:solidFill>
              <a:latin typeface="Helvetica"/>
              <a:cs typeface="Helvetica"/>
            </a:endParaRPr>
          </a:p>
        </p:txBody>
      </p:sp>
      <p:cxnSp>
        <p:nvCxnSpPr>
          <p:cNvPr id="14" name="Straight Arrow Connector 13"/>
          <p:cNvCxnSpPr/>
          <p:nvPr/>
        </p:nvCxnSpPr>
        <p:spPr bwMode="auto">
          <a:xfrm>
            <a:off x="1828800" y="1600200"/>
            <a:ext cx="1524000" cy="0"/>
          </a:xfrm>
          <a:prstGeom prst="straightConnector1">
            <a:avLst/>
          </a:prstGeom>
          <a:noFill/>
          <a:ln w="9525" cap="flat" cmpd="sng" algn="ctr">
            <a:solidFill>
              <a:schemeClr val="tx2"/>
            </a:solidFill>
            <a:prstDash val="solid"/>
            <a:round/>
            <a:headEnd type="none" w="med" len="med"/>
            <a:tailEnd type="arrow"/>
          </a:ln>
          <a:effectLst/>
        </p:spPr>
      </p:cxnSp>
      <p:sp>
        <p:nvSpPr>
          <p:cNvPr id="6" name="Rectangle 5"/>
          <p:cNvSpPr/>
          <p:nvPr/>
        </p:nvSpPr>
        <p:spPr>
          <a:xfrm>
            <a:off x="4114800" y="2209800"/>
            <a:ext cx="4724400" cy="1077218"/>
          </a:xfrm>
          <a:prstGeom prst="rect">
            <a:avLst/>
          </a:prstGeom>
        </p:spPr>
        <p:txBody>
          <a:bodyPr wrap="square">
            <a:spAutoFit/>
          </a:bodyPr>
          <a:lstStyle/>
          <a:p>
            <a:pPr marL="285750" indent="-285750">
              <a:buFont typeface="Arial" pitchFamily="34" charset="0"/>
              <a:buChar char="•"/>
            </a:pPr>
            <a:r>
              <a:rPr lang="en-GB" sz="1600" dirty="0">
                <a:latin typeface="Helvetica"/>
                <a:cs typeface="Helvetica"/>
              </a:rPr>
              <a:t>Introduce Parties and Explain their Roles</a:t>
            </a:r>
          </a:p>
          <a:p>
            <a:pPr marL="285750" indent="-285750">
              <a:buFont typeface="Arial" pitchFamily="34" charset="0"/>
              <a:buChar char="•"/>
            </a:pPr>
            <a:r>
              <a:rPr lang="en-GB" sz="1600" dirty="0">
                <a:latin typeface="Helvetica"/>
                <a:cs typeface="Helvetica"/>
              </a:rPr>
              <a:t>State your Objectives</a:t>
            </a:r>
          </a:p>
          <a:p>
            <a:pPr marL="285750" indent="-285750">
              <a:buFont typeface="Arial" pitchFamily="34" charset="0"/>
              <a:buChar char="•"/>
            </a:pPr>
            <a:r>
              <a:rPr lang="en-GB" sz="1600" dirty="0">
                <a:latin typeface="Helvetica"/>
                <a:cs typeface="Helvetica"/>
              </a:rPr>
              <a:t>Invite the other Party to State their Objectives</a:t>
            </a:r>
          </a:p>
          <a:p>
            <a:pPr marL="285750" indent="-285750">
              <a:buFont typeface="Arial" pitchFamily="34" charset="0"/>
              <a:buChar char="•"/>
            </a:pPr>
            <a:r>
              <a:rPr lang="en-GB" sz="1600" dirty="0">
                <a:latin typeface="Helvetica"/>
                <a:cs typeface="Helvetica"/>
              </a:rPr>
              <a:t>Agree a Loose Agenda</a:t>
            </a:r>
          </a:p>
        </p:txBody>
      </p:sp>
      <p:cxnSp>
        <p:nvCxnSpPr>
          <p:cNvPr id="17" name="Straight Arrow Connector 16"/>
          <p:cNvCxnSpPr/>
          <p:nvPr/>
        </p:nvCxnSpPr>
        <p:spPr bwMode="auto">
          <a:xfrm>
            <a:off x="2590800" y="2819400"/>
            <a:ext cx="1524000" cy="0"/>
          </a:xfrm>
          <a:prstGeom prst="straightConnector1">
            <a:avLst/>
          </a:prstGeom>
          <a:noFill/>
          <a:ln w="9525" cap="flat" cmpd="sng" algn="ctr">
            <a:solidFill>
              <a:schemeClr val="tx2"/>
            </a:solidFill>
            <a:prstDash val="solid"/>
            <a:round/>
            <a:headEnd type="none" w="med" len="med"/>
            <a:tailEnd type="arrow"/>
          </a:ln>
          <a:effectLst/>
        </p:spPr>
      </p:cxnSp>
      <p:cxnSp>
        <p:nvCxnSpPr>
          <p:cNvPr id="18" name="Straight Arrow Connector 17"/>
          <p:cNvCxnSpPr/>
          <p:nvPr/>
        </p:nvCxnSpPr>
        <p:spPr bwMode="auto">
          <a:xfrm>
            <a:off x="3276600" y="3886200"/>
            <a:ext cx="1242645" cy="0"/>
          </a:xfrm>
          <a:prstGeom prst="straightConnector1">
            <a:avLst/>
          </a:prstGeom>
          <a:noFill/>
          <a:ln w="9525" cap="flat" cmpd="sng" algn="ctr">
            <a:solidFill>
              <a:schemeClr val="tx2"/>
            </a:solidFill>
            <a:prstDash val="solid"/>
            <a:round/>
            <a:headEnd type="none" w="med" len="med"/>
            <a:tailEnd type="arrow"/>
          </a:ln>
          <a:effectLst/>
        </p:spPr>
      </p:cxnSp>
      <p:sp>
        <p:nvSpPr>
          <p:cNvPr id="19" name="Text Box 8"/>
          <p:cNvSpPr txBox="1">
            <a:spLocks noChangeArrowheads="1"/>
          </p:cNvSpPr>
          <p:nvPr/>
        </p:nvSpPr>
        <p:spPr bwMode="auto">
          <a:xfrm>
            <a:off x="4671644" y="3311017"/>
            <a:ext cx="4243756" cy="1260983"/>
          </a:xfrm>
          <a:prstGeom prst="rect">
            <a:avLst/>
          </a:prstGeom>
          <a:noFill/>
          <a:ln>
            <a:noFill/>
            <a:headEnd/>
            <a:tailEnd/>
          </a:ln>
          <a:effectLst>
            <a:outerShdw blurRad="40000" dist="20000" dir="5400000" sx="0" sy="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lstStyle>
            <a:defPPr>
              <a:defRPr lang="en-US"/>
            </a:defPPr>
            <a:lvl1pPr>
              <a:defRPr sz="16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285750" indent="-285750">
              <a:buFont typeface="Arial"/>
              <a:buChar char="•"/>
            </a:pPr>
            <a:r>
              <a:rPr lang="en-GB" b="0" dirty="0">
                <a:latin typeface="Helvetica"/>
                <a:cs typeface="Helvetica"/>
              </a:rPr>
              <a:t>Present Your Offer</a:t>
            </a:r>
          </a:p>
          <a:p>
            <a:pPr marL="285750" indent="-285750">
              <a:buFont typeface="Arial"/>
              <a:buChar char="•"/>
            </a:pPr>
            <a:r>
              <a:rPr lang="en-GB" b="0" dirty="0">
                <a:latin typeface="Helvetica"/>
                <a:cs typeface="Helvetica"/>
              </a:rPr>
              <a:t>Evaluate other Party’s Response</a:t>
            </a:r>
          </a:p>
          <a:p>
            <a:pPr marL="285750" indent="-285750">
              <a:buFont typeface="Arial"/>
              <a:buChar char="•"/>
            </a:pPr>
            <a:r>
              <a:rPr lang="en-GB" b="0" dirty="0">
                <a:latin typeface="Helvetica"/>
                <a:cs typeface="Helvetica"/>
              </a:rPr>
              <a:t>Bargain for Specifics</a:t>
            </a:r>
          </a:p>
          <a:p>
            <a:pPr marL="285750" indent="-285750">
              <a:buFont typeface="Arial"/>
              <a:buChar char="•"/>
            </a:pPr>
            <a:r>
              <a:rPr lang="en-GB" b="0" dirty="0">
                <a:latin typeface="Helvetica"/>
                <a:cs typeface="Helvetica"/>
              </a:rPr>
              <a:t>Seek </a:t>
            </a:r>
            <a:r>
              <a:rPr lang="en-GB" b="0" dirty="0" smtClean="0">
                <a:latin typeface="Helvetica"/>
                <a:cs typeface="Helvetica"/>
              </a:rPr>
              <a:t>Agreement</a:t>
            </a:r>
            <a:endParaRPr lang="en-GB" b="0" dirty="0">
              <a:latin typeface="Helvetica"/>
              <a:cs typeface="Helvetica"/>
            </a:endParaRPr>
          </a:p>
          <a:p>
            <a:endParaRPr lang="en-GB" dirty="0"/>
          </a:p>
        </p:txBody>
      </p:sp>
      <p:cxnSp>
        <p:nvCxnSpPr>
          <p:cNvPr id="20" name="Straight Arrow Connector 19"/>
          <p:cNvCxnSpPr/>
          <p:nvPr/>
        </p:nvCxnSpPr>
        <p:spPr bwMode="auto">
          <a:xfrm>
            <a:off x="3810000" y="4876800"/>
            <a:ext cx="728915" cy="3567"/>
          </a:xfrm>
          <a:prstGeom prst="straightConnector1">
            <a:avLst/>
          </a:prstGeom>
          <a:noFill/>
          <a:ln w="9525" cap="flat" cmpd="sng" algn="ctr">
            <a:solidFill>
              <a:schemeClr val="tx2"/>
            </a:solidFill>
            <a:prstDash val="solid"/>
            <a:round/>
            <a:headEnd type="none" w="med" len="med"/>
            <a:tailEnd type="arrow"/>
          </a:ln>
          <a:effectLst/>
        </p:spPr>
      </p:cxnSp>
      <p:sp>
        <p:nvSpPr>
          <p:cNvPr id="21" name="Text Box 8"/>
          <p:cNvSpPr txBox="1">
            <a:spLocks noChangeArrowheads="1"/>
          </p:cNvSpPr>
          <p:nvPr/>
        </p:nvSpPr>
        <p:spPr bwMode="auto">
          <a:xfrm>
            <a:off x="4538914" y="4495800"/>
            <a:ext cx="3919285" cy="1018324"/>
          </a:xfrm>
          <a:prstGeom prst="rect">
            <a:avLst/>
          </a:prstGeom>
          <a:noFill/>
          <a:ln>
            <a:noFill/>
            <a:headEnd/>
            <a:tailEnd/>
          </a:ln>
          <a:effectLst>
            <a:outerShdw blurRad="40000" dist="20000" dir="5400000" sx="0" sy="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lstStyle>
            <a:defPPr>
              <a:defRPr lang="en-US"/>
            </a:defPPr>
            <a:lvl1pPr>
              <a:defRPr sz="1200" b="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285750" indent="-285750">
              <a:buFont typeface="Arial" pitchFamily="34" charset="0"/>
              <a:buChar char="•"/>
            </a:pPr>
            <a:r>
              <a:rPr lang="en-GB" sz="1600" dirty="0">
                <a:latin typeface="Helvetica"/>
                <a:cs typeface="Helvetica"/>
              </a:rPr>
              <a:t>Final Trade Offs</a:t>
            </a:r>
          </a:p>
          <a:p>
            <a:pPr marL="285750" indent="-285750">
              <a:buFont typeface="Arial" pitchFamily="34" charset="0"/>
              <a:buChar char="•"/>
            </a:pPr>
            <a:r>
              <a:rPr lang="en-GB" sz="1600" dirty="0" smtClean="0">
                <a:latin typeface="Helvetica"/>
                <a:cs typeface="Helvetica"/>
              </a:rPr>
              <a:t>Summarize </a:t>
            </a:r>
            <a:r>
              <a:rPr lang="en-GB" sz="1600" dirty="0">
                <a:latin typeface="Helvetica"/>
                <a:cs typeface="Helvetica"/>
              </a:rPr>
              <a:t>Agreements and Actions</a:t>
            </a:r>
          </a:p>
          <a:p>
            <a:pPr marL="285750" indent="-285750">
              <a:buFont typeface="Arial" pitchFamily="34" charset="0"/>
              <a:buChar char="•"/>
            </a:pPr>
            <a:r>
              <a:rPr lang="en-GB" sz="1600" dirty="0">
                <a:latin typeface="Helvetica"/>
                <a:cs typeface="Helvetica"/>
              </a:rPr>
              <a:t>Schedule Further Negotiations</a:t>
            </a:r>
          </a:p>
        </p:txBody>
      </p:sp>
    </p:spTree>
    <p:extLst>
      <p:ext uri="{BB962C8B-B14F-4D97-AF65-F5344CB8AC3E}">
        <p14:creationId xmlns="" xmlns:p14="http://schemas.microsoft.com/office/powerpoint/2010/main" val="40283244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6" grpId="0"/>
      <p:bldP spid="6" grpId="1"/>
      <p:bldP spid="19" grpId="0"/>
      <p:bldP spid="19" grpId="1"/>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http://moxiecolumbus.com/wp-content/uploads/2012/04/66202ye8n1lwg18-e1335200060844.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61689" y="3406092"/>
            <a:ext cx="5715000" cy="2400301"/>
          </a:xfrm>
          <a:prstGeom prst="rect">
            <a:avLst/>
          </a:prstGeom>
          <a:noFill/>
          <a:extLst>
            <a:ext uri="{909E8E84-426E-40dd-AFC4-6F175D3DCCD1}">
              <a14:hiddenFill xmlns="" xmlns:a14="http://schemas.microsoft.com/office/drawing/2010/main">
                <a:solidFill>
                  <a:srgbClr val="FFFFFF"/>
                </a:solidFill>
              </a14:hiddenFill>
            </a:ext>
          </a:extLst>
        </p:spPr>
      </p:pic>
      <p:sp>
        <p:nvSpPr>
          <p:cNvPr id="1775618" name="Rectangle 2"/>
          <p:cNvSpPr>
            <a:spLocks noGrp="1" noChangeArrowheads="1"/>
          </p:cNvSpPr>
          <p:nvPr>
            <p:ph type="title"/>
          </p:nvPr>
        </p:nvSpPr>
        <p:spPr/>
        <p:txBody>
          <a:bodyPr/>
          <a:lstStyle/>
          <a:p>
            <a:r>
              <a:rPr lang="en-GB" dirty="0"/>
              <a:t>Tactics</a:t>
            </a:r>
          </a:p>
        </p:txBody>
      </p:sp>
      <p:grpSp>
        <p:nvGrpSpPr>
          <p:cNvPr id="2" name="Group 28"/>
          <p:cNvGrpSpPr/>
          <p:nvPr/>
        </p:nvGrpSpPr>
        <p:grpSpPr>
          <a:xfrm>
            <a:off x="1277816" y="1479550"/>
            <a:ext cx="6588369" cy="2749550"/>
            <a:chOff x="1960563" y="1479550"/>
            <a:chExt cx="7137400" cy="2749550"/>
          </a:xfrm>
        </p:grpSpPr>
        <p:sp>
          <p:nvSpPr>
            <p:cNvPr id="1775626" name="Oval 10"/>
            <p:cNvSpPr>
              <a:spLocks noChangeArrowheads="1"/>
            </p:cNvSpPr>
            <p:nvPr/>
          </p:nvSpPr>
          <p:spPr bwMode="auto">
            <a:xfrm>
              <a:off x="4778375" y="3862388"/>
              <a:ext cx="292100" cy="366712"/>
            </a:xfrm>
            <a:prstGeom prst="ellipse">
              <a:avLst/>
            </a:prstGeom>
            <a:solidFill>
              <a:schemeClr val="bg1"/>
            </a:solidFill>
            <a:ln w="9525">
              <a:solidFill>
                <a:schemeClr val="bg1"/>
              </a:solidFill>
              <a:round/>
              <a:headEnd/>
              <a:tailEnd/>
            </a:ln>
            <a:effectLst/>
          </p:spPr>
          <p:txBody>
            <a:bodyPr wrap="none" anchor="ctr"/>
            <a:lstStyle/>
            <a:p>
              <a:endParaRPr lang="en-US" sz="1200" b="1" dirty="0"/>
            </a:p>
          </p:txBody>
        </p:sp>
        <p:sp>
          <p:nvSpPr>
            <p:cNvPr id="1775634" name="AutoShape 18"/>
            <p:cNvSpPr>
              <a:spLocks noChangeArrowheads="1"/>
            </p:cNvSpPr>
            <p:nvPr/>
          </p:nvSpPr>
          <p:spPr bwMode="auto">
            <a:xfrm>
              <a:off x="6426200" y="1479550"/>
              <a:ext cx="2671763" cy="1873250"/>
            </a:xfrm>
            <a:prstGeom prst="cloudCallout">
              <a:avLst>
                <a:gd name="adj1" fmla="val 11984"/>
                <a:gd name="adj2" fmla="val 65168"/>
              </a:avLst>
            </a:pr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US" sz="1200" b="1" dirty="0"/>
            </a:p>
          </p:txBody>
        </p:sp>
        <p:sp>
          <p:nvSpPr>
            <p:cNvPr id="1775635" name="Text Box 19"/>
            <p:cNvSpPr txBox="1">
              <a:spLocks noChangeArrowheads="1"/>
            </p:cNvSpPr>
            <p:nvPr/>
          </p:nvSpPr>
          <p:spPr bwMode="auto">
            <a:xfrm>
              <a:off x="6750050" y="2760663"/>
              <a:ext cx="1164417" cy="276999"/>
            </a:xfrm>
            <a:prstGeom prst="rect">
              <a:avLst/>
            </a:prstGeom>
            <a:noFill/>
            <a:ln w="9525">
              <a:noFill/>
              <a:miter lim="800000"/>
              <a:headEnd/>
              <a:tailEnd/>
            </a:ln>
            <a:effectLst/>
          </p:spPr>
          <p:txBody>
            <a:bodyPr wrap="none">
              <a:spAutoFit/>
            </a:bodyPr>
            <a:lstStyle/>
            <a:p>
              <a:pPr algn="l"/>
              <a:r>
                <a:rPr lang="en-GB" sz="1200" b="1" dirty="0"/>
                <a:t>Segmentation</a:t>
              </a:r>
            </a:p>
          </p:txBody>
        </p:sp>
        <p:sp>
          <p:nvSpPr>
            <p:cNvPr id="1775636" name="Text Box 20"/>
            <p:cNvSpPr txBox="1">
              <a:spLocks noChangeArrowheads="1"/>
            </p:cNvSpPr>
            <p:nvPr/>
          </p:nvSpPr>
          <p:spPr bwMode="auto">
            <a:xfrm>
              <a:off x="6802438" y="1846263"/>
              <a:ext cx="842592" cy="276999"/>
            </a:xfrm>
            <a:prstGeom prst="rect">
              <a:avLst/>
            </a:prstGeom>
            <a:noFill/>
            <a:ln w="9525">
              <a:noFill/>
              <a:miter lim="800000"/>
              <a:headEnd/>
              <a:tailEnd/>
            </a:ln>
            <a:effectLst/>
          </p:spPr>
          <p:txBody>
            <a:bodyPr wrap="none">
              <a:spAutoFit/>
            </a:bodyPr>
            <a:lstStyle/>
            <a:p>
              <a:pPr algn="l"/>
              <a:r>
                <a:rPr lang="en-GB" sz="1200" b="1" dirty="0"/>
                <a:t>Time </a:t>
              </a:r>
              <a:r>
                <a:rPr lang="en-GB" sz="1200" b="1" dirty="0" smtClean="0"/>
                <a:t>Out</a:t>
              </a:r>
              <a:endParaRPr lang="en-GB" sz="1200" b="1" dirty="0"/>
            </a:p>
          </p:txBody>
        </p:sp>
        <p:sp>
          <p:nvSpPr>
            <p:cNvPr id="1775637" name="Text Box 21"/>
            <p:cNvSpPr txBox="1">
              <a:spLocks noChangeArrowheads="1"/>
            </p:cNvSpPr>
            <p:nvPr/>
          </p:nvSpPr>
          <p:spPr bwMode="auto">
            <a:xfrm>
              <a:off x="6996113" y="2300288"/>
              <a:ext cx="1474571" cy="276999"/>
            </a:xfrm>
            <a:prstGeom prst="rect">
              <a:avLst/>
            </a:prstGeom>
            <a:noFill/>
            <a:ln w="9525">
              <a:noFill/>
              <a:miter lim="800000"/>
              <a:headEnd/>
              <a:tailEnd/>
            </a:ln>
            <a:effectLst/>
          </p:spPr>
          <p:txBody>
            <a:bodyPr wrap="none">
              <a:spAutoFit/>
            </a:bodyPr>
            <a:lstStyle/>
            <a:p>
              <a:pPr algn="l"/>
              <a:r>
                <a:rPr lang="en-GB" sz="1200" b="1" dirty="0"/>
                <a:t>Leading </a:t>
              </a:r>
              <a:r>
                <a:rPr lang="en-GB" sz="1200" b="1" dirty="0" smtClean="0"/>
                <a:t>Questions</a:t>
              </a:r>
              <a:endParaRPr lang="en-GB" sz="1200" b="1" dirty="0"/>
            </a:p>
          </p:txBody>
        </p:sp>
        <p:sp>
          <p:nvSpPr>
            <p:cNvPr id="1775638" name="Text Box 22"/>
            <p:cNvSpPr txBox="1">
              <a:spLocks noChangeArrowheads="1"/>
            </p:cNvSpPr>
            <p:nvPr/>
          </p:nvSpPr>
          <p:spPr bwMode="auto">
            <a:xfrm>
              <a:off x="8013700" y="1820863"/>
              <a:ext cx="688036" cy="276999"/>
            </a:xfrm>
            <a:prstGeom prst="rect">
              <a:avLst/>
            </a:prstGeom>
            <a:noFill/>
            <a:ln w="9525">
              <a:noFill/>
              <a:miter lim="800000"/>
              <a:headEnd/>
              <a:tailEnd/>
            </a:ln>
            <a:effectLst/>
          </p:spPr>
          <p:txBody>
            <a:bodyPr wrap="none">
              <a:spAutoFit/>
            </a:bodyPr>
            <a:lstStyle/>
            <a:p>
              <a:pPr algn="l"/>
              <a:r>
                <a:rPr lang="en-GB" sz="1200" b="1" dirty="0"/>
                <a:t>Silence</a:t>
              </a:r>
            </a:p>
          </p:txBody>
        </p:sp>
        <p:sp>
          <p:nvSpPr>
            <p:cNvPr id="1775639" name="AutoShape 23"/>
            <p:cNvSpPr>
              <a:spLocks noChangeArrowheads="1"/>
            </p:cNvSpPr>
            <p:nvPr/>
          </p:nvSpPr>
          <p:spPr bwMode="auto">
            <a:xfrm flipH="1">
              <a:off x="1960563" y="1576388"/>
              <a:ext cx="2673350" cy="2178050"/>
            </a:xfrm>
            <a:prstGeom prst="cloudCallout">
              <a:avLst>
                <a:gd name="adj1" fmla="val -20756"/>
                <a:gd name="adj2" fmla="val 48904"/>
              </a:avLst>
            </a:prstGeom>
            <a:ln>
              <a:headEnd/>
              <a:tailEnd/>
            </a:ln>
          </p:spPr>
          <p:style>
            <a:lnRef idx="1">
              <a:schemeClr val="accent5"/>
            </a:lnRef>
            <a:fillRef idx="2">
              <a:schemeClr val="accent5"/>
            </a:fillRef>
            <a:effectRef idx="1">
              <a:schemeClr val="accent5"/>
            </a:effectRef>
            <a:fontRef idx="minor">
              <a:schemeClr val="dk1"/>
            </a:fontRef>
          </p:style>
          <p:txBody>
            <a:bodyPr/>
            <a:lstStyle/>
            <a:p>
              <a:endParaRPr lang="en-US" sz="1200" b="1" dirty="0"/>
            </a:p>
          </p:txBody>
        </p:sp>
        <p:sp>
          <p:nvSpPr>
            <p:cNvPr id="1775640" name="Text Box 24"/>
            <p:cNvSpPr txBox="1">
              <a:spLocks noChangeArrowheads="1"/>
            </p:cNvSpPr>
            <p:nvPr/>
          </p:nvSpPr>
          <p:spPr bwMode="auto">
            <a:xfrm>
              <a:off x="2541588" y="1887538"/>
              <a:ext cx="1360860" cy="276999"/>
            </a:xfrm>
            <a:prstGeom prst="rect">
              <a:avLst/>
            </a:prstGeom>
            <a:noFill/>
            <a:ln w="9525">
              <a:noFill/>
              <a:miter lim="800000"/>
              <a:headEnd/>
              <a:tailEnd/>
            </a:ln>
            <a:effectLst/>
          </p:spPr>
          <p:txBody>
            <a:bodyPr wrap="none">
              <a:spAutoFit/>
            </a:bodyPr>
            <a:lstStyle/>
            <a:p>
              <a:pPr algn="l"/>
              <a:r>
                <a:rPr lang="en-GB" sz="1200" b="1" dirty="0"/>
                <a:t>Pressure </a:t>
              </a:r>
              <a:r>
                <a:rPr lang="en-GB" sz="1200" b="1" dirty="0" smtClean="0"/>
                <a:t>Release</a:t>
              </a:r>
              <a:endParaRPr lang="en-GB" sz="1200" b="1" dirty="0"/>
            </a:p>
          </p:txBody>
        </p:sp>
        <p:sp>
          <p:nvSpPr>
            <p:cNvPr id="1775641" name="Text Box 25"/>
            <p:cNvSpPr txBox="1">
              <a:spLocks noChangeArrowheads="1"/>
            </p:cNvSpPr>
            <p:nvPr/>
          </p:nvSpPr>
          <p:spPr bwMode="auto">
            <a:xfrm>
              <a:off x="2282825" y="2673350"/>
              <a:ext cx="1908856" cy="276999"/>
            </a:xfrm>
            <a:prstGeom prst="rect">
              <a:avLst/>
            </a:prstGeom>
            <a:noFill/>
            <a:ln w="9525">
              <a:noFill/>
              <a:miter lim="800000"/>
              <a:headEnd/>
              <a:tailEnd/>
            </a:ln>
            <a:effectLst/>
          </p:spPr>
          <p:txBody>
            <a:bodyPr wrap="none">
              <a:spAutoFit/>
            </a:bodyPr>
            <a:lstStyle/>
            <a:p>
              <a:pPr algn="l"/>
              <a:r>
                <a:rPr lang="en-GB" sz="1200" b="1" dirty="0"/>
                <a:t>Unbalanced </a:t>
              </a:r>
              <a:r>
                <a:rPr lang="en-GB" sz="1200" b="1" dirty="0" smtClean="0"/>
                <a:t>Concessions</a:t>
              </a:r>
              <a:endParaRPr lang="en-GB" sz="1200" b="1" dirty="0"/>
            </a:p>
          </p:txBody>
        </p:sp>
        <p:sp>
          <p:nvSpPr>
            <p:cNvPr id="1775642" name="Text Box 26"/>
            <p:cNvSpPr txBox="1">
              <a:spLocks noChangeArrowheads="1"/>
            </p:cNvSpPr>
            <p:nvPr/>
          </p:nvSpPr>
          <p:spPr bwMode="auto">
            <a:xfrm>
              <a:off x="2887663" y="2286000"/>
              <a:ext cx="810708" cy="276999"/>
            </a:xfrm>
            <a:prstGeom prst="rect">
              <a:avLst/>
            </a:prstGeom>
            <a:noFill/>
            <a:ln w="9525">
              <a:noFill/>
              <a:miter lim="800000"/>
              <a:headEnd/>
              <a:tailEnd/>
            </a:ln>
            <a:effectLst/>
          </p:spPr>
          <p:txBody>
            <a:bodyPr wrap="none">
              <a:spAutoFit/>
            </a:bodyPr>
            <a:lstStyle/>
            <a:p>
              <a:pPr algn="l"/>
              <a:r>
                <a:rPr lang="en-GB" sz="1200" b="1" dirty="0"/>
                <a:t>Coercion</a:t>
              </a:r>
            </a:p>
          </p:txBody>
        </p:sp>
        <p:sp>
          <p:nvSpPr>
            <p:cNvPr id="1775643" name="Text Box 27"/>
            <p:cNvSpPr txBox="1">
              <a:spLocks noChangeArrowheads="1"/>
            </p:cNvSpPr>
            <p:nvPr/>
          </p:nvSpPr>
          <p:spPr bwMode="auto">
            <a:xfrm>
              <a:off x="2824163" y="3136900"/>
              <a:ext cx="1009304" cy="276999"/>
            </a:xfrm>
            <a:prstGeom prst="rect">
              <a:avLst/>
            </a:prstGeom>
            <a:noFill/>
            <a:ln w="9525">
              <a:noFill/>
              <a:miter lim="800000"/>
              <a:headEnd/>
              <a:tailEnd/>
            </a:ln>
            <a:effectLst/>
          </p:spPr>
          <p:txBody>
            <a:bodyPr wrap="none">
              <a:spAutoFit/>
            </a:bodyPr>
            <a:lstStyle/>
            <a:p>
              <a:pPr algn="l"/>
              <a:r>
                <a:rPr lang="en-GB" sz="1200" b="1" dirty="0"/>
                <a:t>Challenging</a:t>
              </a:r>
            </a:p>
          </p:txBody>
        </p:sp>
      </p:grpSp>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32</a:t>
            </a:fld>
            <a:endParaRPr lang="en-US" dirty="0"/>
          </a:p>
        </p:txBody>
      </p:sp>
    </p:spTree>
    <p:extLst>
      <p:ext uri="{BB962C8B-B14F-4D97-AF65-F5344CB8AC3E}">
        <p14:creationId xmlns="" xmlns:p14="http://schemas.microsoft.com/office/powerpoint/2010/main" val="37643678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moxiecolumbus.com/wp-content/uploads/2012/04/66202ye8n1lwg18-e1335200060844.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61689" y="3406092"/>
            <a:ext cx="5715000" cy="2400301"/>
          </a:xfrm>
          <a:prstGeom prst="rect">
            <a:avLst/>
          </a:prstGeom>
          <a:noFill/>
          <a:extLst>
            <a:ext uri="{909E8E84-426E-40dd-AFC4-6F175D3DCCD1}">
              <a14:hiddenFill xmlns="" xmlns:a14="http://schemas.microsoft.com/office/drawing/2010/main">
                <a:solidFill>
                  <a:srgbClr val="FFFFFF"/>
                </a:solidFill>
              </a14:hiddenFill>
            </a:ext>
          </a:extLst>
        </p:spPr>
      </p:pic>
      <p:sp>
        <p:nvSpPr>
          <p:cNvPr id="1781762" name="Rectangle 2"/>
          <p:cNvSpPr>
            <a:spLocks noGrp="1" noChangeArrowheads="1"/>
          </p:cNvSpPr>
          <p:nvPr>
            <p:ph type="title"/>
          </p:nvPr>
        </p:nvSpPr>
        <p:spPr/>
        <p:txBody>
          <a:bodyPr/>
          <a:lstStyle/>
          <a:p>
            <a:r>
              <a:rPr lang="en-GB" dirty="0"/>
              <a:t>Key Skills</a:t>
            </a:r>
            <a:endParaRPr lang="en-GB" dirty="0">
              <a:cs typeface="Times New Roman" pitchFamily="18" charset="0"/>
            </a:endParaRPr>
          </a:p>
        </p:txBody>
      </p:sp>
      <p:grpSp>
        <p:nvGrpSpPr>
          <p:cNvPr id="2" name="Group 29"/>
          <p:cNvGrpSpPr/>
          <p:nvPr/>
        </p:nvGrpSpPr>
        <p:grpSpPr>
          <a:xfrm>
            <a:off x="899746" y="1378854"/>
            <a:ext cx="7785589" cy="3009900"/>
            <a:chOff x="1693863" y="1219200"/>
            <a:chExt cx="8434388" cy="3009900"/>
          </a:xfrm>
        </p:grpSpPr>
        <p:sp>
          <p:nvSpPr>
            <p:cNvPr id="1781769" name="Oval 9"/>
            <p:cNvSpPr>
              <a:spLocks noChangeArrowheads="1"/>
            </p:cNvSpPr>
            <p:nvPr/>
          </p:nvSpPr>
          <p:spPr bwMode="auto">
            <a:xfrm>
              <a:off x="4775200" y="3862388"/>
              <a:ext cx="295275" cy="366712"/>
            </a:xfrm>
            <a:prstGeom prst="ellipse">
              <a:avLst/>
            </a:prstGeom>
            <a:solidFill>
              <a:schemeClr val="bg1"/>
            </a:solidFill>
            <a:ln w="9525">
              <a:solidFill>
                <a:schemeClr val="bg1"/>
              </a:solidFill>
              <a:round/>
              <a:headEnd/>
              <a:tailEnd/>
            </a:ln>
            <a:effectLst/>
          </p:spPr>
          <p:txBody>
            <a:bodyPr wrap="none" anchor="ctr"/>
            <a:lstStyle/>
            <a:p>
              <a:endParaRPr lang="en-US" sz="1200" b="1" dirty="0"/>
            </a:p>
          </p:txBody>
        </p:sp>
        <p:grpSp>
          <p:nvGrpSpPr>
            <p:cNvPr id="4" name="Group 29"/>
            <p:cNvGrpSpPr>
              <a:grpSpLocks/>
            </p:cNvGrpSpPr>
            <p:nvPr/>
          </p:nvGrpSpPr>
          <p:grpSpPr bwMode="auto">
            <a:xfrm>
              <a:off x="6696076" y="1219200"/>
              <a:ext cx="3432175" cy="2127250"/>
              <a:chOff x="4236" y="804"/>
              <a:chExt cx="2162" cy="1340"/>
            </a:xfrm>
          </p:grpSpPr>
          <p:sp>
            <p:nvSpPr>
              <p:cNvPr id="1781779" name="AutoShape 19"/>
              <p:cNvSpPr>
                <a:spLocks noChangeArrowheads="1"/>
              </p:cNvSpPr>
              <p:nvPr/>
            </p:nvSpPr>
            <p:spPr bwMode="auto">
              <a:xfrm>
                <a:off x="4236" y="804"/>
                <a:ext cx="2162" cy="1340"/>
              </a:xfrm>
              <a:prstGeom prst="cloudCallout">
                <a:avLst>
                  <a:gd name="adj1" fmla="val -15146"/>
                  <a:gd name="adj2" fmla="val 53357"/>
                </a:avLst>
              </a:pr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US" sz="1200" b="1" dirty="0"/>
              </a:p>
            </p:txBody>
          </p:sp>
          <p:sp>
            <p:nvSpPr>
              <p:cNvPr id="1781780" name="Text Box 20"/>
              <p:cNvSpPr txBox="1">
                <a:spLocks noChangeArrowheads="1"/>
              </p:cNvSpPr>
              <p:nvPr/>
            </p:nvSpPr>
            <p:spPr bwMode="auto">
              <a:xfrm>
                <a:off x="4715" y="1515"/>
                <a:ext cx="1217" cy="174"/>
              </a:xfrm>
              <a:prstGeom prst="rect">
                <a:avLst/>
              </a:prstGeom>
              <a:noFill/>
              <a:ln w="9525">
                <a:noFill/>
                <a:miter lim="800000"/>
                <a:headEnd/>
                <a:tailEnd/>
              </a:ln>
              <a:effectLst/>
            </p:spPr>
            <p:txBody>
              <a:bodyPr wrap="none">
                <a:spAutoFit/>
              </a:bodyPr>
              <a:lstStyle/>
              <a:p>
                <a:pPr algn="l"/>
                <a:r>
                  <a:rPr lang="en-GB" sz="1200" b="1" dirty="0"/>
                  <a:t>Use </a:t>
                </a:r>
                <a:r>
                  <a:rPr lang="en-GB" sz="1200" b="1" dirty="0" smtClean="0"/>
                  <a:t>Questions </a:t>
                </a:r>
                <a:r>
                  <a:rPr lang="en-GB" sz="1200" b="1" dirty="0"/>
                  <a:t>to </a:t>
                </a:r>
                <a:r>
                  <a:rPr lang="en-GB" sz="1200" b="1" dirty="0" smtClean="0"/>
                  <a:t>Control</a:t>
                </a:r>
                <a:endParaRPr lang="en-GB" sz="1200" b="1" dirty="0"/>
              </a:p>
            </p:txBody>
          </p:sp>
          <p:sp>
            <p:nvSpPr>
              <p:cNvPr id="1781781" name="Text Box 21"/>
              <p:cNvSpPr txBox="1">
                <a:spLocks noChangeArrowheads="1"/>
              </p:cNvSpPr>
              <p:nvPr/>
            </p:nvSpPr>
            <p:spPr bwMode="auto">
              <a:xfrm>
                <a:off x="4790" y="1028"/>
                <a:ext cx="1295" cy="174"/>
              </a:xfrm>
              <a:prstGeom prst="rect">
                <a:avLst/>
              </a:prstGeom>
              <a:noFill/>
              <a:ln w="9525">
                <a:noFill/>
                <a:miter lim="800000"/>
                <a:headEnd/>
                <a:tailEnd/>
              </a:ln>
              <a:effectLst/>
            </p:spPr>
            <p:txBody>
              <a:bodyPr wrap="none">
                <a:spAutoFit/>
              </a:bodyPr>
              <a:lstStyle/>
              <a:p>
                <a:pPr algn="l"/>
                <a:r>
                  <a:rPr lang="en-GB" sz="1200" b="1" dirty="0"/>
                  <a:t>Use </a:t>
                </a:r>
                <a:r>
                  <a:rPr lang="en-GB" sz="1200" b="1" dirty="0" smtClean="0"/>
                  <a:t>Questions </a:t>
                </a:r>
                <a:r>
                  <a:rPr lang="en-GB" sz="1200" b="1" dirty="0"/>
                  <a:t>to </a:t>
                </a:r>
                <a:r>
                  <a:rPr lang="en-GB" sz="1200" b="1" dirty="0" smtClean="0"/>
                  <a:t>Persuade</a:t>
                </a:r>
                <a:endParaRPr lang="en-GB" sz="1200" b="1" dirty="0"/>
              </a:p>
            </p:txBody>
          </p:sp>
        </p:grpSp>
        <p:grpSp>
          <p:nvGrpSpPr>
            <p:cNvPr id="5" name="Group 22"/>
            <p:cNvGrpSpPr>
              <a:grpSpLocks/>
            </p:cNvGrpSpPr>
            <p:nvPr/>
          </p:nvGrpSpPr>
          <p:grpSpPr bwMode="auto">
            <a:xfrm>
              <a:off x="1693863" y="1668463"/>
              <a:ext cx="3498850" cy="1873250"/>
              <a:chOff x="1094" y="1105"/>
              <a:chExt cx="2204" cy="1180"/>
            </a:xfrm>
          </p:grpSpPr>
          <p:sp>
            <p:nvSpPr>
              <p:cNvPr id="1781783" name="AutoShape 23"/>
              <p:cNvSpPr>
                <a:spLocks noChangeArrowheads="1"/>
              </p:cNvSpPr>
              <p:nvPr/>
            </p:nvSpPr>
            <p:spPr bwMode="auto">
              <a:xfrm flipH="1">
                <a:off x="1094" y="1105"/>
                <a:ext cx="2204" cy="1180"/>
              </a:xfrm>
              <a:prstGeom prst="cloudCallout">
                <a:avLst>
                  <a:gd name="adj1" fmla="val -16330"/>
                  <a:gd name="adj2" fmla="val 55761"/>
                </a:avLst>
              </a:prstGeom>
              <a:ln>
                <a:headEnd/>
                <a:tailEnd/>
              </a:ln>
            </p:spPr>
            <p:style>
              <a:lnRef idx="1">
                <a:schemeClr val="accent5"/>
              </a:lnRef>
              <a:fillRef idx="2">
                <a:schemeClr val="accent5"/>
              </a:fillRef>
              <a:effectRef idx="1">
                <a:schemeClr val="accent5"/>
              </a:effectRef>
              <a:fontRef idx="minor">
                <a:schemeClr val="dk1"/>
              </a:fontRef>
            </p:style>
            <p:txBody>
              <a:bodyPr/>
              <a:lstStyle/>
              <a:p>
                <a:endParaRPr lang="en-US" sz="1200" b="1" dirty="0"/>
              </a:p>
            </p:txBody>
          </p:sp>
          <p:sp>
            <p:nvSpPr>
              <p:cNvPr id="1781784" name="Text Box 24"/>
              <p:cNvSpPr txBox="1">
                <a:spLocks noChangeArrowheads="1"/>
              </p:cNvSpPr>
              <p:nvPr/>
            </p:nvSpPr>
            <p:spPr bwMode="auto">
              <a:xfrm>
                <a:off x="1404" y="1335"/>
                <a:ext cx="1050" cy="174"/>
              </a:xfrm>
              <a:prstGeom prst="rect">
                <a:avLst/>
              </a:prstGeom>
              <a:noFill/>
              <a:ln w="9525">
                <a:noFill/>
                <a:miter lim="800000"/>
                <a:headEnd/>
                <a:tailEnd/>
              </a:ln>
              <a:effectLst/>
            </p:spPr>
            <p:txBody>
              <a:bodyPr wrap="none">
                <a:spAutoFit/>
              </a:bodyPr>
              <a:lstStyle/>
              <a:p>
                <a:pPr algn="l"/>
                <a:r>
                  <a:rPr lang="en-GB" sz="1200" b="1" dirty="0"/>
                  <a:t>Label your </a:t>
                </a:r>
                <a:r>
                  <a:rPr lang="en-GB" sz="1200" b="1" dirty="0" smtClean="0"/>
                  <a:t>Behaviour</a:t>
                </a:r>
                <a:endParaRPr lang="en-GB" sz="1200" b="1" dirty="0"/>
              </a:p>
            </p:txBody>
          </p:sp>
          <p:sp>
            <p:nvSpPr>
              <p:cNvPr id="1781785" name="Text Box 25"/>
              <p:cNvSpPr txBox="1">
                <a:spLocks noChangeArrowheads="1"/>
              </p:cNvSpPr>
              <p:nvPr/>
            </p:nvSpPr>
            <p:spPr bwMode="auto">
              <a:xfrm>
                <a:off x="1539" y="1615"/>
                <a:ext cx="1438" cy="174"/>
              </a:xfrm>
              <a:prstGeom prst="rect">
                <a:avLst/>
              </a:prstGeom>
              <a:noFill/>
              <a:ln w="9525">
                <a:noFill/>
                <a:miter lim="800000"/>
                <a:headEnd/>
                <a:tailEnd/>
              </a:ln>
              <a:effectLst/>
            </p:spPr>
            <p:txBody>
              <a:bodyPr wrap="none">
                <a:spAutoFit/>
              </a:bodyPr>
              <a:lstStyle/>
              <a:p>
                <a:pPr algn="l"/>
                <a:r>
                  <a:rPr lang="en-GB" sz="1200" b="1" dirty="0"/>
                  <a:t>Don’t </a:t>
                </a:r>
                <a:r>
                  <a:rPr lang="en-GB" sz="1200" b="1" dirty="0" smtClean="0"/>
                  <a:t>Dilute </a:t>
                </a:r>
                <a:r>
                  <a:rPr lang="en-GB" sz="1200" b="1" dirty="0"/>
                  <a:t>a good </a:t>
                </a:r>
                <a:r>
                  <a:rPr lang="en-GB" sz="1200" b="1" dirty="0" smtClean="0"/>
                  <a:t>Argument</a:t>
                </a:r>
                <a:endParaRPr lang="en-GB" sz="1200" b="1" dirty="0"/>
              </a:p>
            </p:txBody>
          </p:sp>
          <p:sp>
            <p:nvSpPr>
              <p:cNvPr id="1781786" name="Text Box 26"/>
              <p:cNvSpPr txBox="1">
                <a:spLocks noChangeArrowheads="1"/>
              </p:cNvSpPr>
              <p:nvPr/>
            </p:nvSpPr>
            <p:spPr bwMode="auto">
              <a:xfrm>
                <a:off x="1829" y="1901"/>
                <a:ext cx="917" cy="174"/>
              </a:xfrm>
              <a:prstGeom prst="rect">
                <a:avLst/>
              </a:prstGeom>
              <a:noFill/>
              <a:ln w="9525">
                <a:noFill/>
                <a:miter lim="800000"/>
                <a:headEnd/>
                <a:tailEnd/>
              </a:ln>
              <a:effectLst/>
            </p:spPr>
            <p:txBody>
              <a:bodyPr wrap="none">
                <a:spAutoFit/>
              </a:bodyPr>
              <a:lstStyle/>
              <a:p>
                <a:pPr algn="l"/>
                <a:r>
                  <a:rPr lang="en-GB" sz="1200" b="1" dirty="0"/>
                  <a:t>Test &amp; </a:t>
                </a:r>
                <a:r>
                  <a:rPr lang="en-GB" sz="1200" b="1" dirty="0" smtClean="0"/>
                  <a:t>Summarize</a:t>
                </a:r>
                <a:endParaRPr lang="en-GB" sz="1200" b="1" dirty="0"/>
              </a:p>
            </p:txBody>
          </p:sp>
        </p:grpSp>
        <p:sp>
          <p:nvSpPr>
            <p:cNvPr id="1781787" name="Text Box 27"/>
            <p:cNvSpPr txBox="1">
              <a:spLocks noChangeArrowheads="1"/>
            </p:cNvSpPr>
            <p:nvPr/>
          </p:nvSpPr>
          <p:spPr bwMode="auto">
            <a:xfrm>
              <a:off x="7852394" y="2681971"/>
              <a:ext cx="1140174" cy="276999"/>
            </a:xfrm>
            <a:prstGeom prst="rect">
              <a:avLst/>
            </a:prstGeom>
            <a:noFill/>
            <a:ln w="9525">
              <a:noFill/>
              <a:miter lim="800000"/>
              <a:headEnd/>
              <a:tailEnd/>
            </a:ln>
            <a:effectLst/>
          </p:spPr>
          <p:txBody>
            <a:bodyPr wrap="none">
              <a:spAutoFit/>
            </a:bodyPr>
            <a:lstStyle/>
            <a:p>
              <a:pPr algn="l"/>
              <a:r>
                <a:rPr lang="en-GB" sz="1200" b="1" dirty="0"/>
                <a:t>Set </a:t>
              </a:r>
              <a:r>
                <a:rPr lang="en-GB" sz="1200" b="1" dirty="0" smtClean="0"/>
                <a:t>Deadlines</a:t>
              </a:r>
              <a:endParaRPr lang="en-GB" sz="1200" b="1" dirty="0"/>
            </a:p>
          </p:txBody>
        </p:sp>
        <p:sp>
          <p:nvSpPr>
            <p:cNvPr id="1781788" name="Text Box 28"/>
            <p:cNvSpPr txBox="1">
              <a:spLocks noChangeArrowheads="1"/>
            </p:cNvSpPr>
            <p:nvPr/>
          </p:nvSpPr>
          <p:spPr bwMode="auto">
            <a:xfrm>
              <a:off x="8049990" y="2027368"/>
              <a:ext cx="1145730" cy="276999"/>
            </a:xfrm>
            <a:prstGeom prst="rect">
              <a:avLst/>
            </a:prstGeom>
            <a:noFill/>
            <a:ln w="9525">
              <a:noFill/>
              <a:miter lim="800000"/>
              <a:headEnd/>
              <a:tailEnd/>
            </a:ln>
            <a:effectLst/>
          </p:spPr>
          <p:txBody>
            <a:bodyPr wrap="none">
              <a:spAutoFit/>
            </a:bodyPr>
            <a:lstStyle/>
            <a:p>
              <a:pPr algn="l"/>
              <a:r>
                <a:rPr lang="en-GB" sz="1200" b="1" dirty="0"/>
                <a:t>Be </a:t>
              </a:r>
              <a:r>
                <a:rPr lang="en-GB" sz="1200" b="1" dirty="0" smtClean="0"/>
                <a:t>Innovative</a:t>
              </a:r>
              <a:endParaRPr lang="en-GB" sz="1200" b="1" dirty="0"/>
            </a:p>
          </p:txBody>
        </p:sp>
      </p:grpSp>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6" name="Slide Number Placeholder 5"/>
          <p:cNvSpPr>
            <a:spLocks noGrp="1"/>
          </p:cNvSpPr>
          <p:nvPr>
            <p:ph type="sldNum" sz="quarter" idx="12"/>
          </p:nvPr>
        </p:nvSpPr>
        <p:spPr/>
        <p:txBody>
          <a:bodyPr/>
          <a:lstStyle/>
          <a:p>
            <a:fld id="{4BE819A1-3DD8-4179-BFD0-BF7D359F8DBD}" type="slidenum">
              <a:rPr lang="en-US" smtClean="0"/>
              <a:pPr/>
              <a:t>33</a:t>
            </a:fld>
            <a:endParaRPr lang="en-US" dirty="0"/>
          </a:p>
        </p:txBody>
      </p:sp>
    </p:spTree>
    <p:extLst>
      <p:ext uri="{BB962C8B-B14F-4D97-AF65-F5344CB8AC3E}">
        <p14:creationId xmlns="" xmlns:p14="http://schemas.microsoft.com/office/powerpoint/2010/main" val="20719166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a:bodyPr>
          <a:lstStyle/>
          <a:p>
            <a:r>
              <a:rPr lang="en-US" sz="2500" b="1" dirty="0" smtClean="0"/>
              <a:t>The total value of lost work time due to stress is estimated to be $1.7 billion.  </a:t>
            </a:r>
            <a:r>
              <a:rPr lang="en-US" sz="2200" dirty="0" smtClean="0"/>
              <a:t>(WarrenShepel online], Health &amp;Wellness Research Database, 2005)</a:t>
            </a:r>
          </a:p>
          <a:p>
            <a:r>
              <a:rPr lang="en-US" sz="2500" b="1" dirty="0" smtClean="0"/>
              <a:t>Conflict accounts for up to 90% of involuntary departures </a:t>
            </a:r>
            <a:r>
              <a:rPr lang="en-US" sz="2200" dirty="0" smtClean="0"/>
              <a:t>(Dana, Dan, [online] The Dana Measure of Financial Cost of Organizational Conflict, 2001)</a:t>
            </a:r>
          </a:p>
          <a:p>
            <a:r>
              <a:rPr lang="en-US" sz="2500" b="1" dirty="0" smtClean="0"/>
              <a:t>42% of a Manager's Time is spent addressing conflict in the workplace. </a:t>
            </a:r>
            <a:r>
              <a:rPr lang="en-US" sz="2000" dirty="0" smtClean="0"/>
              <a:t>(Watson, C &amp; Hoffman, R, Managers as Negotiators, Leadership Quarterly 7(1), 1996)</a:t>
            </a:r>
          </a:p>
        </p:txBody>
      </p:sp>
      <p:sp>
        <p:nvSpPr>
          <p:cNvPr id="2" name="Title 1"/>
          <p:cNvSpPr>
            <a:spLocks noGrp="1"/>
          </p:cNvSpPr>
          <p:nvPr>
            <p:ph type="title"/>
          </p:nvPr>
        </p:nvSpPr>
        <p:spPr>
          <a:xfrm>
            <a:off x="381000" y="0"/>
            <a:ext cx="6172200" cy="609600"/>
          </a:xfrm>
        </p:spPr>
        <p:txBody>
          <a:bodyPr>
            <a:normAutofit/>
          </a:bodyPr>
          <a:lstStyle/>
          <a:p>
            <a:pPr fontAlgn="auto">
              <a:spcAft>
                <a:spcPts val="0"/>
              </a:spcAft>
              <a:defRPr/>
            </a:pPr>
            <a:r>
              <a:rPr lang="en-US" sz="3100" b="0" kern="1200" dirty="0" smtClean="0">
                <a:solidFill>
                  <a:srgbClr val="003300"/>
                </a:solidFill>
                <a:effectLst/>
                <a:latin typeface="+mj-lt"/>
                <a:ea typeface="+mj-ea"/>
                <a:cs typeface="+mj-cs"/>
              </a:rPr>
              <a:t>Quantitative Costs of Conflict</a:t>
            </a:r>
            <a:endParaRPr lang="en-US" dirty="0">
              <a:solidFill>
                <a:schemeClr val="tx1"/>
              </a:solidFill>
              <a:latin typeface="Broadway" pitchFamily="82" charset="0"/>
            </a:endParaRPr>
          </a:p>
        </p:txBody>
      </p:sp>
      <p:sp>
        <p:nvSpPr>
          <p:cNvPr id="22531"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fld id="{96F4C24F-7034-4F36-AF8D-8F68239CE806}" type="slidenum">
              <a:rPr lang="en-US"/>
              <a:pPr/>
              <a:t>34</a:t>
            </a:fld>
            <a:endParaRPr lang="en-US" dirty="0"/>
          </a:p>
        </p:txBody>
      </p:sp>
      <p:sp>
        <p:nvSpPr>
          <p:cNvPr id="22532" name="Footer Placeholder 6"/>
          <p:cNvSpPr>
            <a:spLocks noGrp="1"/>
          </p:cNvSpPr>
          <p:nvPr>
            <p:ph type="ftr" sz="quarter" idx="4294967295"/>
          </p:nvPr>
        </p:nvSpPr>
        <p:spPr bwMode="auto">
          <a:xfrm>
            <a:off x="4379913" y="6408738"/>
            <a:ext cx="2782887"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dirty="0" smtClean="0"/>
              <a:t>©Copyright GPM 2009-2013</a:t>
            </a:r>
            <a:endParaRPr lang="en-US" dirty="0"/>
          </a:p>
        </p:txBody>
      </p:sp>
    </p:spTree>
    <p:extLst>
      <p:ext uri="{BB962C8B-B14F-4D97-AF65-F5344CB8AC3E}">
        <p14:creationId xmlns="" xmlns:p14="http://schemas.microsoft.com/office/powerpoint/2010/main" val="20535540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5858" name="Rectangle 2"/>
          <p:cNvSpPr>
            <a:spLocks noGrp="1" noChangeArrowheads="1"/>
          </p:cNvSpPr>
          <p:nvPr>
            <p:ph type="title"/>
          </p:nvPr>
        </p:nvSpPr>
        <p:spPr/>
        <p:txBody>
          <a:bodyPr/>
          <a:lstStyle/>
          <a:p>
            <a:r>
              <a:rPr lang="en-GB" dirty="0" smtClean="0"/>
              <a:t>Conflict Causes</a:t>
            </a:r>
            <a:endParaRPr lang="en-US" dirty="0"/>
          </a:p>
        </p:txBody>
      </p:sp>
      <p:sp>
        <p:nvSpPr>
          <p:cNvPr id="5" name="Content Placeholder 1"/>
          <p:cNvSpPr>
            <a:spLocks noGrp="1"/>
          </p:cNvSpPr>
          <p:nvPr>
            <p:ph idx="1"/>
          </p:nvPr>
        </p:nvSpPr>
        <p:spPr/>
        <p:txBody>
          <a:bodyPr>
            <a:normAutofit/>
          </a:bodyPr>
          <a:lstStyle/>
          <a:p>
            <a:pPr marL="566928" indent="-457200" fontAlgn="auto">
              <a:spcAft>
                <a:spcPts val="0"/>
              </a:spcAft>
              <a:defRPr/>
            </a:pPr>
            <a:r>
              <a:rPr lang="en-US" sz="2400" dirty="0" smtClean="0"/>
              <a:t>Conflict is the emotional, verbal, written or physical expression of differences regarding wants, needs or expectations between two or more individuals.</a:t>
            </a:r>
          </a:p>
          <a:p>
            <a:pPr marL="566928" indent="-457200" fontAlgn="auto">
              <a:spcAft>
                <a:spcPts val="0"/>
              </a:spcAft>
              <a:defRPr/>
            </a:pPr>
            <a:r>
              <a:rPr lang="en-US" sz="2400" dirty="0" smtClean="0"/>
              <a:t>Conflict directly impacts behavior, decision-making and the ability to complete assigned tasks.</a:t>
            </a:r>
          </a:p>
          <a:p>
            <a:pPr marL="566928" indent="-457200" fontAlgn="auto">
              <a:spcAft>
                <a:spcPts val="0"/>
              </a:spcAft>
              <a:defRPr/>
            </a:pPr>
            <a:r>
              <a:rPr lang="en-US" sz="2400" dirty="0" smtClean="0"/>
              <a:t>Conflict is inevitable in the workplace; it cannot be eliminated.</a:t>
            </a:r>
          </a:p>
          <a:p>
            <a:pPr marL="566928" indent="-457200" fontAlgn="auto">
              <a:spcAft>
                <a:spcPts val="0"/>
              </a:spcAft>
              <a:defRPr/>
            </a:pPr>
            <a:r>
              <a:rPr lang="en-US" sz="2400" dirty="0" smtClean="0"/>
              <a:t>The key to a functional workplace is the ability to minimize the escalation of conflict and ultimately resolve the differences.</a:t>
            </a:r>
            <a:endParaRPr lang="en-US" sz="2400" dirty="0"/>
          </a:p>
        </p:txBody>
      </p:sp>
      <p:sp>
        <p:nvSpPr>
          <p:cNvPr id="2" name="Footer Placeholder 1"/>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35</a:t>
            </a:fld>
            <a:endParaRPr lang="en-US" dirty="0"/>
          </a:p>
        </p:txBody>
      </p:sp>
    </p:spTree>
    <p:extLst>
      <p:ext uri="{BB962C8B-B14F-4D97-AF65-F5344CB8AC3E}">
        <p14:creationId xmlns="" xmlns:p14="http://schemas.microsoft.com/office/powerpoint/2010/main" val="200798939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fontAlgn="auto">
              <a:spcAft>
                <a:spcPts val="0"/>
              </a:spcAft>
              <a:defRPr/>
            </a:pPr>
            <a:r>
              <a:rPr lang="en-US" sz="3100" b="0" kern="1200" dirty="0" smtClean="0">
                <a:solidFill>
                  <a:srgbClr val="003300"/>
                </a:solidFill>
                <a:effectLst/>
                <a:latin typeface="+mj-lt"/>
                <a:ea typeface="+mj-ea"/>
                <a:cs typeface="+mj-cs"/>
              </a:rPr>
              <a:t>Model of Conflict Progression:</a:t>
            </a:r>
            <a:endParaRPr lang="en-US" dirty="0">
              <a:solidFill>
                <a:schemeClr val="tx1"/>
              </a:solidFill>
            </a:endParaRPr>
          </a:p>
        </p:txBody>
      </p:sp>
      <p:graphicFrame>
        <p:nvGraphicFramePr>
          <p:cNvPr id="5" name="ClipArt Placeholder 6"/>
          <p:cNvGraphicFramePr>
            <a:graphicFrameLocks/>
          </p:cNvGraphicFramePr>
          <p:nvPr>
            <p:extLst>
              <p:ext uri="{D42A27DB-BD31-4B8C-83A1-F6EECF244321}">
                <p14:modId xmlns="" xmlns:p14="http://schemas.microsoft.com/office/powerpoint/2010/main" val="2014191454"/>
              </p:ext>
            </p:extLst>
          </p:nvPr>
        </p:nvGraphicFramePr>
        <p:xfrm>
          <a:off x="685800" y="1295400"/>
          <a:ext cx="7696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36</a:t>
            </a:fld>
            <a:endParaRPr lang="en-US" dirty="0"/>
          </a:p>
        </p:txBody>
      </p:sp>
    </p:spTree>
    <p:extLst>
      <p:ext uri="{BB962C8B-B14F-4D97-AF65-F5344CB8AC3E}">
        <p14:creationId xmlns="" xmlns:p14="http://schemas.microsoft.com/office/powerpoint/2010/main" val="42429982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3100" b="0" kern="1200" dirty="0" smtClean="0">
                <a:solidFill>
                  <a:srgbClr val="003300"/>
                </a:solidFill>
                <a:effectLst/>
                <a:latin typeface="+mj-lt"/>
                <a:ea typeface="+mj-ea"/>
                <a:cs typeface="+mj-cs"/>
              </a:rPr>
              <a:t>Qualitative Costs of Conflict</a:t>
            </a:r>
            <a:endParaRPr lang="en-US" dirty="0">
              <a:solidFill>
                <a:schemeClr val="accent1">
                  <a:lumMod val="75000"/>
                </a:schemeClr>
              </a:solidFill>
              <a:latin typeface="Broadway" pitchFamily="82" charset="0"/>
            </a:endParaRPr>
          </a:p>
        </p:txBody>
      </p:sp>
      <p:sp>
        <p:nvSpPr>
          <p:cNvPr id="5" name="Title 1"/>
          <p:cNvSpPr txBox="1">
            <a:spLocks/>
          </p:cNvSpPr>
          <p:nvPr/>
        </p:nvSpPr>
        <p:spPr>
          <a:xfrm>
            <a:off x="457200" y="274638"/>
            <a:ext cx="8229600" cy="868362"/>
          </a:xfrm>
          <a:prstGeom prst="rect">
            <a:avLst/>
          </a:prstGeom>
        </p:spPr>
        <p:txBody>
          <a:bodyPr anchor="ctr">
            <a:normAutofit/>
            <a:sp3d prstMaterial="softEdge">
              <a:bevelT w="25400" h="25400"/>
            </a:sp3d>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endParaRPr lang="en-US" sz="4100" b="1" dirty="0">
              <a:solidFill>
                <a:schemeClr val="tx2"/>
              </a:solidFill>
              <a:effectLst>
                <a:outerShdw blurRad="38100" dist="38100" dir="2700000" algn="tl">
                  <a:srgbClr val="C0C0C0"/>
                </a:outerShdw>
              </a:effectLst>
            </a:endParaRPr>
          </a:p>
        </p:txBody>
      </p:sp>
      <p:graphicFrame>
        <p:nvGraphicFramePr>
          <p:cNvPr id="6" name="Content Placeholder 3"/>
          <p:cNvGraphicFramePr>
            <a:graphicFrameLocks/>
          </p:cNvGraphicFramePr>
          <p:nvPr>
            <p:extLst>
              <p:ext uri="{D42A27DB-BD31-4B8C-83A1-F6EECF244321}">
                <p14:modId xmlns="" xmlns:p14="http://schemas.microsoft.com/office/powerpoint/2010/main" val="4269020300"/>
              </p:ext>
            </p:extLst>
          </p:nvPr>
        </p:nvGraphicFramePr>
        <p:xfrm>
          <a:off x="914400" y="1371600"/>
          <a:ext cx="7239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37</a:t>
            </a:fld>
            <a:endParaRPr lang="en-US" dirty="0"/>
          </a:p>
        </p:txBody>
      </p:sp>
    </p:spTree>
    <p:extLst>
      <p:ext uri="{BB962C8B-B14F-4D97-AF65-F5344CB8AC3E}">
        <p14:creationId xmlns="" xmlns:p14="http://schemas.microsoft.com/office/powerpoint/2010/main" val="348363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F40FEFF6-5FE5-4D43-9903-949FD42BC46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6E3A937F-5862-4D7A-BAE9-A8C930E4381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DD9A8FC4-C731-4812-8019-2FC22719E31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922E9D74-C89A-41A4-9AE8-314BA9B39FA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EE04BAC8-69D5-4BE8-AF76-98F6D5A59ED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43E65684-794B-4AA5-896C-F413498203E9}"/>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D6B715B8-02BA-4DF8-BC01-E42AB9125EC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AC41FDEA-FF41-49D0-8885-EA885C822AA8}"/>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dgm id="{FE49D2C7-6FE4-4AE6-AECD-4CADEB1F5D5C}"/>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D7C4EB10-4C75-4406-AE75-050D511B818A}"/>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9FCB4DD0-6146-42E2-8540-DF921B3A1954}"/>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graphicEl>
                                              <a:dgm id="{F2B1DF84-4B3B-48A7-8B2E-923FF9D5B673}"/>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6">
                                            <p:graphicEl>
                                              <a:dgm id="{F40FEFF6-5FE5-4D43-9903-949FD42BC466}"/>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6">
                                            <p:graphicEl>
                                              <a:dgm id="{6E3A937F-5862-4D7A-BAE9-A8C930E43814}"/>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6">
                                            <p:graphicEl>
                                              <a:dgm id="{DD9A8FC4-C731-4812-8019-2FC22719E311}"/>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1" nodeType="clickEffect">
                                  <p:stCondLst>
                                    <p:cond delay="0"/>
                                  </p:stCondLst>
                                  <p:childTnLst>
                                    <p:set>
                                      <p:cBhvr>
                                        <p:cTn id="66" dur="1" fill="hold">
                                          <p:stCondLst>
                                            <p:cond delay="0"/>
                                          </p:stCondLst>
                                        </p:cTn>
                                        <p:tgtEl>
                                          <p:spTgt spid="6">
                                            <p:graphicEl>
                                              <a:dgm id="{922E9D74-C89A-41A4-9AE8-314BA9B39FAC}"/>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1" nodeType="clickEffect">
                                  <p:stCondLst>
                                    <p:cond delay="0"/>
                                  </p:stCondLst>
                                  <p:childTnLst>
                                    <p:set>
                                      <p:cBhvr>
                                        <p:cTn id="70" dur="1" fill="hold">
                                          <p:stCondLst>
                                            <p:cond delay="0"/>
                                          </p:stCondLst>
                                        </p:cTn>
                                        <p:tgtEl>
                                          <p:spTgt spid="6">
                                            <p:graphicEl>
                                              <a:dgm id="{EE04BAC8-69D5-4BE8-AF76-98F6D5A59ED1}"/>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 nodeType="clickEffect">
                                  <p:stCondLst>
                                    <p:cond delay="0"/>
                                  </p:stCondLst>
                                  <p:childTnLst>
                                    <p:set>
                                      <p:cBhvr>
                                        <p:cTn id="74" dur="1" fill="hold">
                                          <p:stCondLst>
                                            <p:cond delay="0"/>
                                          </p:stCondLst>
                                        </p:cTn>
                                        <p:tgtEl>
                                          <p:spTgt spid="6">
                                            <p:graphicEl>
                                              <a:dgm id="{43E65684-794B-4AA5-896C-F413498203E9}"/>
                                            </p:graphic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1" nodeType="clickEffect">
                                  <p:stCondLst>
                                    <p:cond delay="0"/>
                                  </p:stCondLst>
                                  <p:childTnLst>
                                    <p:set>
                                      <p:cBhvr>
                                        <p:cTn id="78" dur="1" fill="hold">
                                          <p:stCondLst>
                                            <p:cond delay="0"/>
                                          </p:stCondLst>
                                        </p:cTn>
                                        <p:tgtEl>
                                          <p:spTgt spid="6">
                                            <p:graphicEl>
                                              <a:dgm id="{D6B715B8-02BA-4DF8-BC01-E42AB9125EC0}"/>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1" nodeType="clickEffect">
                                  <p:stCondLst>
                                    <p:cond delay="0"/>
                                  </p:stCondLst>
                                  <p:childTnLst>
                                    <p:set>
                                      <p:cBhvr>
                                        <p:cTn id="82" dur="1" fill="hold">
                                          <p:stCondLst>
                                            <p:cond delay="0"/>
                                          </p:stCondLst>
                                        </p:cTn>
                                        <p:tgtEl>
                                          <p:spTgt spid="6">
                                            <p:graphicEl>
                                              <a:dgm id="{AC41FDEA-FF41-49D0-8885-EA885C822AA8}"/>
                                            </p:graphic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1" nodeType="clickEffect">
                                  <p:stCondLst>
                                    <p:cond delay="0"/>
                                  </p:stCondLst>
                                  <p:childTnLst>
                                    <p:set>
                                      <p:cBhvr>
                                        <p:cTn id="86" dur="1" fill="hold">
                                          <p:stCondLst>
                                            <p:cond delay="0"/>
                                          </p:stCondLst>
                                        </p:cTn>
                                        <p:tgtEl>
                                          <p:spTgt spid="6">
                                            <p:graphicEl>
                                              <a:dgm id="{FE49D2C7-6FE4-4AE6-AECD-4CADEB1F5D5C}"/>
                                            </p:graphic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1" nodeType="clickEffect">
                                  <p:stCondLst>
                                    <p:cond delay="0"/>
                                  </p:stCondLst>
                                  <p:childTnLst>
                                    <p:set>
                                      <p:cBhvr>
                                        <p:cTn id="90" dur="1" fill="hold">
                                          <p:stCondLst>
                                            <p:cond delay="0"/>
                                          </p:stCondLst>
                                        </p:cTn>
                                        <p:tgtEl>
                                          <p:spTgt spid="6">
                                            <p:graphicEl>
                                              <a:dgm id="{D7C4EB10-4C75-4406-AE75-050D511B818A}"/>
                                            </p:graphic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1" nodeType="clickEffect">
                                  <p:stCondLst>
                                    <p:cond delay="0"/>
                                  </p:stCondLst>
                                  <p:childTnLst>
                                    <p:set>
                                      <p:cBhvr>
                                        <p:cTn id="94" dur="1" fill="hold">
                                          <p:stCondLst>
                                            <p:cond delay="0"/>
                                          </p:stCondLst>
                                        </p:cTn>
                                        <p:tgtEl>
                                          <p:spTgt spid="6">
                                            <p:graphicEl>
                                              <a:dgm id="{9FCB4DD0-6146-42E2-8540-DF921B3A1954}"/>
                                            </p:graphic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1" nodeType="clickEffect">
                                  <p:stCondLst>
                                    <p:cond delay="0"/>
                                  </p:stCondLst>
                                  <p:childTnLst>
                                    <p:set>
                                      <p:cBhvr>
                                        <p:cTn id="98" dur="1" fill="hold">
                                          <p:stCondLst>
                                            <p:cond delay="0"/>
                                          </p:stCondLst>
                                        </p:cTn>
                                        <p:tgtEl>
                                          <p:spTgt spid="6">
                                            <p:graphicEl>
                                              <a:dgm id="{F2B1DF84-4B3B-48A7-8B2E-923FF9D5B67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Graphic spid="6" grpId="1">
        <p:bldSub>
          <a:bldDgm bld="lvl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9954" name="Rectangle 2"/>
          <p:cNvSpPr>
            <a:spLocks noGrp="1" noChangeArrowheads="1"/>
          </p:cNvSpPr>
          <p:nvPr>
            <p:ph type="title"/>
          </p:nvPr>
        </p:nvSpPr>
        <p:spPr/>
        <p:txBody>
          <a:bodyPr/>
          <a:lstStyle/>
          <a:p>
            <a:r>
              <a:rPr lang="en-GB" dirty="0"/>
              <a:t>Conflict Management Model</a:t>
            </a:r>
            <a:endParaRPr lang="en-US" dirty="0"/>
          </a:p>
        </p:txBody>
      </p:sp>
      <p:grpSp>
        <p:nvGrpSpPr>
          <p:cNvPr id="2" name="Group 19"/>
          <p:cNvGrpSpPr/>
          <p:nvPr/>
        </p:nvGrpSpPr>
        <p:grpSpPr>
          <a:xfrm>
            <a:off x="787645" y="1490209"/>
            <a:ext cx="7568711" cy="4481514"/>
            <a:chOff x="1525588" y="1417638"/>
            <a:chExt cx="8199437" cy="4481514"/>
          </a:xfrm>
        </p:grpSpPr>
        <p:grpSp>
          <p:nvGrpSpPr>
            <p:cNvPr id="3" name="Group 3"/>
            <p:cNvGrpSpPr>
              <a:grpSpLocks/>
            </p:cNvGrpSpPr>
            <p:nvPr/>
          </p:nvGrpSpPr>
          <p:grpSpPr bwMode="auto">
            <a:xfrm>
              <a:off x="3440113" y="1881188"/>
              <a:ext cx="6284912" cy="3414712"/>
              <a:chOff x="997" y="1323"/>
              <a:chExt cx="4364" cy="1995"/>
            </a:xfrm>
          </p:grpSpPr>
          <p:sp>
            <p:nvSpPr>
              <p:cNvPr id="1789956" name="AutoShape 4"/>
              <p:cNvSpPr>
                <a:spLocks noChangeArrowheads="1"/>
              </p:cNvSpPr>
              <p:nvPr/>
            </p:nvSpPr>
            <p:spPr bwMode="auto">
              <a:xfrm>
                <a:off x="2367" y="1629"/>
                <a:ext cx="1620" cy="1278"/>
              </a:xfrm>
              <a:prstGeom prst="irregularSeal2">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r>
                  <a:rPr lang="en-GB" b="1" dirty="0"/>
                  <a:t>Conflict</a:t>
                </a:r>
              </a:p>
            </p:txBody>
          </p:sp>
          <p:sp>
            <p:nvSpPr>
              <p:cNvPr id="1789957" name="Rectangle 5"/>
              <p:cNvSpPr>
                <a:spLocks noChangeArrowheads="1"/>
              </p:cNvSpPr>
              <p:nvPr/>
            </p:nvSpPr>
            <p:spPr bwMode="auto">
              <a:xfrm>
                <a:off x="997" y="1323"/>
                <a:ext cx="1080" cy="46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r>
                  <a:rPr lang="en-GB" b="1" dirty="0"/>
                  <a:t>Causes</a:t>
                </a:r>
              </a:p>
            </p:txBody>
          </p:sp>
          <p:sp>
            <p:nvSpPr>
              <p:cNvPr id="1789958" name="Rectangle 6"/>
              <p:cNvSpPr>
                <a:spLocks noChangeArrowheads="1"/>
              </p:cNvSpPr>
              <p:nvPr/>
            </p:nvSpPr>
            <p:spPr bwMode="auto">
              <a:xfrm>
                <a:off x="998" y="2850"/>
                <a:ext cx="1080" cy="46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r>
                  <a:rPr lang="en-GB" b="1" dirty="0"/>
                  <a:t>Sources</a:t>
                </a:r>
              </a:p>
            </p:txBody>
          </p:sp>
          <p:sp>
            <p:nvSpPr>
              <p:cNvPr id="1789959" name="Rectangle 7"/>
              <p:cNvSpPr>
                <a:spLocks noChangeArrowheads="1"/>
              </p:cNvSpPr>
              <p:nvPr/>
            </p:nvSpPr>
            <p:spPr bwMode="auto">
              <a:xfrm>
                <a:off x="4281" y="2034"/>
                <a:ext cx="1080" cy="46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r>
                  <a:rPr lang="en-GB" b="1" dirty="0"/>
                  <a:t>Resolution</a:t>
                </a:r>
              </a:p>
            </p:txBody>
          </p:sp>
          <p:sp>
            <p:nvSpPr>
              <p:cNvPr id="1789960" name="AutoShape 8"/>
              <p:cNvSpPr>
                <a:spLocks noChangeArrowheads="1"/>
              </p:cNvSpPr>
              <p:nvPr/>
            </p:nvSpPr>
            <p:spPr bwMode="auto">
              <a:xfrm rot="5400000">
                <a:off x="1692" y="1719"/>
                <a:ext cx="432" cy="774"/>
              </a:xfrm>
              <a:custGeom>
                <a:avLst/>
                <a:gdLst>
                  <a:gd name="G0" fmla="+- 13799 0 0"/>
                  <a:gd name="G1" fmla="+- 19399 0 0"/>
                  <a:gd name="G2" fmla="+- 5860 0 0"/>
                  <a:gd name="G3" fmla="*/ 13799 1 2"/>
                  <a:gd name="G4" fmla="+- G3 10800 0"/>
                  <a:gd name="G5" fmla="+- 21600 13799 19399"/>
                  <a:gd name="G6" fmla="+- 19399 5860 0"/>
                  <a:gd name="G7" fmla="*/ G6 1 2"/>
                  <a:gd name="G8" fmla="*/ 19399 2 1"/>
                  <a:gd name="G9" fmla="+- G8 0 21600"/>
                  <a:gd name="G10" fmla="*/ 21600 G0 G1"/>
                  <a:gd name="G11" fmla="*/ 21600 G4 G1"/>
                  <a:gd name="G12" fmla="*/ 21600 G5 G1"/>
                  <a:gd name="G13" fmla="*/ 21600 G7 G1"/>
                  <a:gd name="G14" fmla="*/ 19399 1 2"/>
                  <a:gd name="G15" fmla="+- G5 0 G4"/>
                  <a:gd name="G16" fmla="+- G0 0 G4"/>
                  <a:gd name="G17" fmla="*/ G2 G15 G16"/>
                  <a:gd name="T0" fmla="*/ 17700 w 21600"/>
                  <a:gd name="T1" fmla="*/ 0 h 21600"/>
                  <a:gd name="T2" fmla="*/ 13799 w 21600"/>
                  <a:gd name="T3" fmla="*/ 5860 h 21600"/>
                  <a:gd name="T4" fmla="*/ 0 w 21600"/>
                  <a:gd name="T5" fmla="*/ 19708 h 21600"/>
                  <a:gd name="T6" fmla="*/ 9700 w 21600"/>
                  <a:gd name="T7" fmla="*/ 21600 h 21600"/>
                  <a:gd name="T8" fmla="*/ 19399 w 21600"/>
                  <a:gd name="T9" fmla="*/ 14063 h 21600"/>
                  <a:gd name="T10" fmla="*/ 21600 w 21600"/>
                  <a:gd name="T11" fmla="*/ 586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700" y="0"/>
                    </a:moveTo>
                    <a:lnTo>
                      <a:pt x="13799" y="5860"/>
                    </a:lnTo>
                    <a:lnTo>
                      <a:pt x="16000" y="5860"/>
                    </a:lnTo>
                    <a:lnTo>
                      <a:pt x="16000" y="17815"/>
                    </a:lnTo>
                    <a:lnTo>
                      <a:pt x="0" y="17815"/>
                    </a:lnTo>
                    <a:lnTo>
                      <a:pt x="0" y="21600"/>
                    </a:lnTo>
                    <a:lnTo>
                      <a:pt x="19399" y="21600"/>
                    </a:lnTo>
                    <a:lnTo>
                      <a:pt x="19399" y="5860"/>
                    </a:lnTo>
                    <a:lnTo>
                      <a:pt x="21600" y="5860"/>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dirty="0"/>
              </a:p>
            </p:txBody>
          </p:sp>
          <p:sp>
            <p:nvSpPr>
              <p:cNvPr id="1789961" name="AutoShape 9"/>
              <p:cNvSpPr>
                <a:spLocks noChangeArrowheads="1"/>
              </p:cNvSpPr>
              <p:nvPr/>
            </p:nvSpPr>
            <p:spPr bwMode="auto">
              <a:xfrm rot="16200000" flipV="1">
                <a:off x="1685" y="2161"/>
                <a:ext cx="432" cy="765"/>
              </a:xfrm>
              <a:custGeom>
                <a:avLst/>
                <a:gdLst>
                  <a:gd name="G0" fmla="+- 13849 0 0"/>
                  <a:gd name="G1" fmla="+- 19449 0 0"/>
                  <a:gd name="G2" fmla="+- 5585 0 0"/>
                  <a:gd name="G3" fmla="*/ 13849 1 2"/>
                  <a:gd name="G4" fmla="+- G3 10800 0"/>
                  <a:gd name="G5" fmla="+- 21600 13849 19449"/>
                  <a:gd name="G6" fmla="+- 19449 5585 0"/>
                  <a:gd name="G7" fmla="*/ G6 1 2"/>
                  <a:gd name="G8" fmla="*/ 19449 2 1"/>
                  <a:gd name="G9" fmla="+- G8 0 21600"/>
                  <a:gd name="G10" fmla="*/ 21600 G0 G1"/>
                  <a:gd name="G11" fmla="*/ 21600 G4 G1"/>
                  <a:gd name="G12" fmla="*/ 21600 G5 G1"/>
                  <a:gd name="G13" fmla="*/ 21600 G7 G1"/>
                  <a:gd name="G14" fmla="*/ 19449 1 2"/>
                  <a:gd name="G15" fmla="+- G5 0 G4"/>
                  <a:gd name="G16" fmla="+- G0 0 G4"/>
                  <a:gd name="G17" fmla="*/ G2 G15 G16"/>
                  <a:gd name="T0" fmla="*/ 17725 w 21600"/>
                  <a:gd name="T1" fmla="*/ 0 h 21600"/>
                  <a:gd name="T2" fmla="*/ 13849 w 21600"/>
                  <a:gd name="T3" fmla="*/ 5585 h 21600"/>
                  <a:gd name="T4" fmla="*/ 0 w 21600"/>
                  <a:gd name="T5" fmla="*/ 19685 h 21600"/>
                  <a:gd name="T6" fmla="*/ 9725 w 21600"/>
                  <a:gd name="T7" fmla="*/ 21600 h 21600"/>
                  <a:gd name="T8" fmla="*/ 19449 w 21600"/>
                  <a:gd name="T9" fmla="*/ 13901 h 21600"/>
                  <a:gd name="T10" fmla="*/ 21600 w 21600"/>
                  <a:gd name="T11" fmla="*/ 5585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725" y="0"/>
                    </a:moveTo>
                    <a:lnTo>
                      <a:pt x="13849" y="5585"/>
                    </a:lnTo>
                    <a:lnTo>
                      <a:pt x="16000" y="5585"/>
                    </a:lnTo>
                    <a:lnTo>
                      <a:pt x="16000" y="17770"/>
                    </a:lnTo>
                    <a:lnTo>
                      <a:pt x="0" y="17770"/>
                    </a:lnTo>
                    <a:lnTo>
                      <a:pt x="0" y="21600"/>
                    </a:lnTo>
                    <a:lnTo>
                      <a:pt x="19449" y="21600"/>
                    </a:lnTo>
                    <a:lnTo>
                      <a:pt x="19449" y="5585"/>
                    </a:lnTo>
                    <a:lnTo>
                      <a:pt x="21600" y="5585"/>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dirty="0"/>
              </a:p>
            </p:txBody>
          </p:sp>
          <p:sp>
            <p:nvSpPr>
              <p:cNvPr id="1789962" name="AutoShape 10"/>
              <p:cNvSpPr>
                <a:spLocks noChangeArrowheads="1"/>
              </p:cNvSpPr>
              <p:nvPr/>
            </p:nvSpPr>
            <p:spPr bwMode="auto">
              <a:xfrm>
                <a:off x="3852" y="2187"/>
                <a:ext cx="351" cy="198"/>
              </a:xfrm>
              <a:prstGeom prst="rightArrow">
                <a:avLst>
                  <a:gd name="adj1" fmla="val 40407"/>
                  <a:gd name="adj2" fmla="val 76260"/>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dirty="0"/>
              </a:p>
            </p:txBody>
          </p:sp>
        </p:grpSp>
        <p:grpSp>
          <p:nvGrpSpPr>
            <p:cNvPr id="4" name="Group 11"/>
            <p:cNvGrpSpPr>
              <a:grpSpLocks/>
            </p:cNvGrpSpPr>
            <p:nvPr/>
          </p:nvGrpSpPr>
          <p:grpSpPr bwMode="auto">
            <a:xfrm>
              <a:off x="1525588" y="1417638"/>
              <a:ext cx="1758950" cy="1622424"/>
              <a:chOff x="1105" y="893"/>
              <a:chExt cx="1108" cy="1022"/>
            </a:xfrm>
          </p:grpSpPr>
          <p:sp>
            <p:nvSpPr>
              <p:cNvPr id="1789964" name="Text Box 12"/>
              <p:cNvSpPr txBox="1">
                <a:spLocks noChangeArrowheads="1"/>
              </p:cNvSpPr>
              <p:nvPr/>
            </p:nvSpPr>
            <p:spPr bwMode="auto">
              <a:xfrm>
                <a:off x="1169" y="1332"/>
                <a:ext cx="1044" cy="583"/>
              </a:xfrm>
              <a:prstGeom prst="rect">
                <a:avLst/>
              </a:prstGeom>
              <a:noFill/>
              <a:ln w="12700" cap="sq">
                <a:noFill/>
                <a:miter lim="800000"/>
                <a:headEnd type="none" w="sm" len="sm"/>
                <a:tailEnd type="none" w="lg" len="med"/>
              </a:ln>
              <a:effectLst/>
            </p:spPr>
            <p:txBody>
              <a:bodyPr lIns="90000" tIns="46800" rIns="90000" bIns="46800">
                <a:spAutoFit/>
              </a:bodyPr>
              <a:lstStyle/>
              <a:p>
                <a:pPr algn="r" eaLnBrk="1" hangingPunct="1"/>
                <a:r>
                  <a:rPr lang="en-GB" b="1" dirty="0"/>
                  <a:t>Cause and Effect Analysis</a:t>
                </a:r>
                <a:endParaRPr lang="en-US" b="1" dirty="0"/>
              </a:p>
            </p:txBody>
          </p:sp>
          <p:sp>
            <p:nvSpPr>
              <p:cNvPr id="1789965" name="Line 13"/>
              <p:cNvSpPr>
                <a:spLocks noChangeShapeType="1"/>
              </p:cNvSpPr>
              <p:nvPr/>
            </p:nvSpPr>
            <p:spPr bwMode="auto">
              <a:xfrm flipH="1" flipV="1">
                <a:off x="1535" y="1115"/>
                <a:ext cx="147" cy="202"/>
              </a:xfrm>
              <a:prstGeom prst="line">
                <a:avLst/>
              </a:prstGeom>
              <a:noFill/>
              <a:ln w="12700" cap="sq">
                <a:solidFill>
                  <a:schemeClr val="tx1"/>
                </a:solidFill>
                <a:round/>
                <a:headEnd type="none" w="sm" len="sm"/>
                <a:tailEnd type="triangle" w="lg" len="med"/>
              </a:ln>
              <a:effectLst/>
            </p:spPr>
            <p:txBody>
              <a:bodyPr lIns="90000" tIns="46800" rIns="90000" bIns="46800" anchor="ctr"/>
              <a:lstStyle/>
              <a:p>
                <a:endParaRPr lang="en-US" dirty="0"/>
              </a:p>
            </p:txBody>
          </p:sp>
          <p:sp>
            <p:nvSpPr>
              <p:cNvPr id="1789966" name="Text Box 14"/>
              <p:cNvSpPr txBox="1">
                <a:spLocks noChangeArrowheads="1"/>
              </p:cNvSpPr>
              <p:nvPr/>
            </p:nvSpPr>
            <p:spPr bwMode="auto">
              <a:xfrm>
                <a:off x="1105" y="893"/>
                <a:ext cx="918" cy="234"/>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b="1" dirty="0"/>
                  <a:t>Root Causes</a:t>
                </a:r>
                <a:endParaRPr lang="en-US" b="1" dirty="0"/>
              </a:p>
            </p:txBody>
          </p:sp>
        </p:grpSp>
        <p:grpSp>
          <p:nvGrpSpPr>
            <p:cNvPr id="5" name="Group 15"/>
            <p:cNvGrpSpPr>
              <a:grpSpLocks/>
            </p:cNvGrpSpPr>
            <p:nvPr/>
          </p:nvGrpSpPr>
          <p:grpSpPr bwMode="auto">
            <a:xfrm>
              <a:off x="1538288" y="4219576"/>
              <a:ext cx="2443162" cy="1679576"/>
              <a:chOff x="1086" y="2658"/>
              <a:chExt cx="1539" cy="1058"/>
            </a:xfrm>
          </p:grpSpPr>
          <p:sp>
            <p:nvSpPr>
              <p:cNvPr id="1789968" name="Text Box 16"/>
              <p:cNvSpPr txBox="1">
                <a:spLocks noChangeArrowheads="1"/>
              </p:cNvSpPr>
              <p:nvPr/>
            </p:nvSpPr>
            <p:spPr bwMode="auto">
              <a:xfrm>
                <a:off x="1216" y="2658"/>
                <a:ext cx="982" cy="409"/>
              </a:xfrm>
              <a:prstGeom prst="rect">
                <a:avLst/>
              </a:prstGeom>
              <a:noFill/>
              <a:ln w="12700" cap="sq">
                <a:noFill/>
                <a:miter lim="800000"/>
                <a:headEnd type="none" w="sm" len="sm"/>
                <a:tailEnd type="none" w="lg" len="med"/>
              </a:ln>
              <a:effectLst/>
            </p:spPr>
            <p:txBody>
              <a:bodyPr wrap="square" lIns="90000" tIns="46800" rIns="90000" bIns="46800">
                <a:spAutoFit/>
              </a:bodyPr>
              <a:lstStyle/>
              <a:p>
                <a:pPr algn="r" eaLnBrk="1" hangingPunct="1"/>
                <a:r>
                  <a:rPr lang="en-GB" b="1" dirty="0"/>
                  <a:t>Stakeholder Analysis</a:t>
                </a:r>
                <a:endParaRPr lang="en-US" b="1" dirty="0"/>
              </a:p>
            </p:txBody>
          </p:sp>
          <p:sp>
            <p:nvSpPr>
              <p:cNvPr id="1789969" name="Text Box 17"/>
              <p:cNvSpPr txBox="1">
                <a:spLocks noChangeArrowheads="1"/>
              </p:cNvSpPr>
              <p:nvPr/>
            </p:nvSpPr>
            <p:spPr bwMode="auto">
              <a:xfrm>
                <a:off x="1086" y="3307"/>
                <a:ext cx="1539" cy="409"/>
              </a:xfrm>
              <a:prstGeom prst="rect">
                <a:avLst/>
              </a:prstGeom>
              <a:noFill/>
              <a:ln w="12700" cap="sq">
                <a:noFill/>
                <a:miter lim="800000"/>
                <a:headEnd type="none" w="sm" len="sm"/>
                <a:tailEnd type="none" w="lg" len="med"/>
              </a:ln>
              <a:effectLst/>
            </p:spPr>
            <p:txBody>
              <a:bodyPr lIns="90000" tIns="46800" rIns="90000" bIns="46800">
                <a:spAutoFit/>
              </a:bodyPr>
              <a:lstStyle/>
              <a:p>
                <a:pPr algn="l" eaLnBrk="1" hangingPunct="1"/>
                <a:r>
                  <a:rPr lang="en-GB" b="1" dirty="0"/>
                  <a:t>Stakeholder </a:t>
                </a:r>
                <a:r>
                  <a:rPr lang="en-GB" b="1" dirty="0" smtClean="0"/>
                  <a:t>Needs </a:t>
                </a:r>
                <a:r>
                  <a:rPr lang="en-GB" b="1" dirty="0"/>
                  <a:t>&amp; </a:t>
                </a:r>
                <a:r>
                  <a:rPr lang="en-GB" b="1" dirty="0" smtClean="0"/>
                  <a:t>Power</a:t>
                </a:r>
                <a:endParaRPr lang="en-US" b="1" dirty="0"/>
              </a:p>
            </p:txBody>
          </p:sp>
          <p:sp>
            <p:nvSpPr>
              <p:cNvPr id="1789970" name="Line 18"/>
              <p:cNvSpPr>
                <a:spLocks noChangeShapeType="1"/>
              </p:cNvSpPr>
              <p:nvPr/>
            </p:nvSpPr>
            <p:spPr bwMode="auto">
              <a:xfrm flipH="1">
                <a:off x="1664" y="3035"/>
                <a:ext cx="183" cy="211"/>
              </a:xfrm>
              <a:prstGeom prst="line">
                <a:avLst/>
              </a:prstGeom>
              <a:noFill/>
              <a:ln w="12700" cap="sq">
                <a:solidFill>
                  <a:schemeClr val="tx1"/>
                </a:solidFill>
                <a:round/>
                <a:headEnd type="none" w="sm" len="sm"/>
                <a:tailEnd type="triangle" w="lg" len="med"/>
              </a:ln>
              <a:effectLst/>
            </p:spPr>
            <p:txBody>
              <a:bodyPr lIns="90000" tIns="46800" rIns="90000" bIns="46800" anchor="ctr"/>
              <a:lstStyle/>
              <a:p>
                <a:endParaRPr lang="en-US" dirty="0"/>
              </a:p>
            </p:txBody>
          </p:sp>
        </p:grpSp>
      </p:grpSp>
      <p:sp>
        <p:nvSpPr>
          <p:cNvPr id="6" name="Footer Placeholder 5"/>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7" name="Slide Number Placeholder 6"/>
          <p:cNvSpPr>
            <a:spLocks noGrp="1"/>
          </p:cNvSpPr>
          <p:nvPr>
            <p:ph type="sldNum" sz="quarter" idx="12"/>
          </p:nvPr>
        </p:nvSpPr>
        <p:spPr/>
        <p:txBody>
          <a:bodyPr/>
          <a:lstStyle/>
          <a:p>
            <a:fld id="{4BE819A1-3DD8-4179-BFD0-BF7D359F8DBD}" type="slidenum">
              <a:rPr lang="en-US" smtClean="0"/>
              <a:pPr/>
              <a:t>38</a:t>
            </a:fld>
            <a:endParaRPr lang="en-US" dirty="0"/>
          </a:p>
        </p:txBody>
      </p:sp>
    </p:spTree>
    <p:extLst>
      <p:ext uri="{BB962C8B-B14F-4D97-AF65-F5344CB8AC3E}">
        <p14:creationId xmlns="" xmlns:p14="http://schemas.microsoft.com/office/powerpoint/2010/main" val="207620543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4" name="Rectangle 14"/>
          <p:cNvSpPr>
            <a:spLocks noGrp="1" noChangeArrowheads="1"/>
          </p:cNvSpPr>
          <p:nvPr>
            <p:ph type="title"/>
          </p:nvPr>
        </p:nvSpPr>
        <p:spPr>
          <a:xfrm>
            <a:off x="381000" y="1"/>
            <a:ext cx="8541728" cy="1108075"/>
          </a:xfrm>
        </p:spPr>
        <p:txBody>
          <a:bodyPr/>
          <a:lstStyle/>
          <a:p>
            <a:r>
              <a:rPr lang="en-GB" dirty="0"/>
              <a:t>Conflict </a:t>
            </a:r>
            <a:r>
              <a:rPr lang="en-GB" dirty="0" smtClean="0"/>
              <a:t>through the </a:t>
            </a:r>
            <a:r>
              <a:rPr lang="en-GB" dirty="0"/>
              <a:t>Life Cycle</a:t>
            </a:r>
            <a:endParaRPr lang="en-US" dirty="0"/>
          </a:p>
        </p:txBody>
      </p:sp>
      <p:grpSp>
        <p:nvGrpSpPr>
          <p:cNvPr id="2" name="Group 26"/>
          <p:cNvGrpSpPr/>
          <p:nvPr/>
        </p:nvGrpSpPr>
        <p:grpSpPr>
          <a:xfrm>
            <a:off x="508674" y="1207413"/>
            <a:ext cx="8146375" cy="4875660"/>
            <a:chOff x="1925215" y="1424125"/>
            <a:chExt cx="8145847" cy="4750565"/>
          </a:xfrm>
        </p:grpSpPr>
        <p:sp>
          <p:nvSpPr>
            <p:cNvPr id="1792002" name="Freeform 2"/>
            <p:cNvSpPr>
              <a:spLocks/>
            </p:cNvSpPr>
            <p:nvPr/>
          </p:nvSpPr>
          <p:spPr bwMode="auto">
            <a:xfrm>
              <a:off x="2357437" y="1508125"/>
              <a:ext cx="7516788" cy="4321175"/>
            </a:xfrm>
            <a:custGeom>
              <a:avLst/>
              <a:gdLst/>
              <a:ahLst/>
              <a:cxnLst>
                <a:cxn ang="0">
                  <a:pos x="0" y="0"/>
                </a:cxn>
                <a:cxn ang="0">
                  <a:pos x="0" y="2532"/>
                </a:cxn>
                <a:cxn ang="0">
                  <a:pos x="4044" y="2532"/>
                </a:cxn>
              </a:cxnLst>
              <a:rect l="0" t="0" r="r" b="b"/>
              <a:pathLst>
                <a:path w="4044" h="2532">
                  <a:moveTo>
                    <a:pt x="0" y="0"/>
                  </a:moveTo>
                  <a:lnTo>
                    <a:pt x="0" y="2532"/>
                  </a:lnTo>
                  <a:lnTo>
                    <a:pt x="4044" y="2532"/>
                  </a:lnTo>
                </a:path>
              </a:pathLst>
            </a:custGeom>
            <a:noFill/>
            <a:ln w="28575" cmpd="sng">
              <a:solidFill>
                <a:schemeClr val="tx1"/>
              </a:solidFill>
              <a:round/>
              <a:headEnd/>
              <a:tailEnd/>
            </a:ln>
            <a:effectLst/>
          </p:spPr>
          <p:txBody>
            <a:bodyPr wrap="none" anchor="ctr"/>
            <a:lstStyle/>
            <a:p>
              <a:endParaRPr lang="en-US" dirty="0"/>
            </a:p>
          </p:txBody>
        </p:sp>
        <p:sp>
          <p:nvSpPr>
            <p:cNvPr id="1792003" name="Line 3"/>
            <p:cNvSpPr>
              <a:spLocks noChangeShapeType="1"/>
            </p:cNvSpPr>
            <p:nvPr/>
          </p:nvSpPr>
          <p:spPr bwMode="auto">
            <a:xfrm flipV="1">
              <a:off x="3729038" y="1506538"/>
              <a:ext cx="0" cy="4298950"/>
            </a:xfrm>
            <a:prstGeom prst="line">
              <a:avLst/>
            </a:prstGeom>
            <a:noFill/>
            <a:ln w="9525">
              <a:solidFill>
                <a:schemeClr val="tx1"/>
              </a:solidFill>
              <a:prstDash val="dash"/>
              <a:round/>
              <a:headEnd/>
              <a:tailEnd/>
            </a:ln>
            <a:effectLst/>
          </p:spPr>
          <p:txBody>
            <a:bodyPr wrap="none" anchor="ctr"/>
            <a:lstStyle/>
            <a:p>
              <a:endParaRPr lang="en-US" dirty="0"/>
            </a:p>
          </p:txBody>
        </p:sp>
        <p:sp>
          <p:nvSpPr>
            <p:cNvPr id="1792004" name="Line 4"/>
            <p:cNvSpPr>
              <a:spLocks noChangeShapeType="1"/>
            </p:cNvSpPr>
            <p:nvPr/>
          </p:nvSpPr>
          <p:spPr bwMode="auto">
            <a:xfrm flipV="1">
              <a:off x="5465763" y="1476375"/>
              <a:ext cx="0" cy="4341813"/>
            </a:xfrm>
            <a:prstGeom prst="line">
              <a:avLst/>
            </a:prstGeom>
            <a:noFill/>
            <a:ln w="9525">
              <a:solidFill>
                <a:schemeClr val="tx1"/>
              </a:solidFill>
              <a:prstDash val="dash"/>
              <a:round/>
              <a:headEnd/>
              <a:tailEnd/>
            </a:ln>
            <a:effectLst/>
          </p:spPr>
          <p:txBody>
            <a:bodyPr wrap="none" anchor="ctr"/>
            <a:lstStyle/>
            <a:p>
              <a:endParaRPr lang="en-US" dirty="0"/>
            </a:p>
          </p:txBody>
        </p:sp>
        <p:sp>
          <p:nvSpPr>
            <p:cNvPr id="1792005" name="Line 5"/>
            <p:cNvSpPr>
              <a:spLocks noChangeShapeType="1"/>
            </p:cNvSpPr>
            <p:nvPr/>
          </p:nvSpPr>
          <p:spPr bwMode="auto">
            <a:xfrm flipV="1">
              <a:off x="9721835" y="1424125"/>
              <a:ext cx="0" cy="4373562"/>
            </a:xfrm>
            <a:prstGeom prst="line">
              <a:avLst/>
            </a:prstGeom>
            <a:noFill/>
            <a:ln w="9525">
              <a:solidFill>
                <a:schemeClr val="tx1"/>
              </a:solidFill>
              <a:prstDash val="dash"/>
              <a:round/>
              <a:headEnd/>
              <a:tailEnd/>
            </a:ln>
            <a:effectLst/>
          </p:spPr>
          <p:txBody>
            <a:bodyPr wrap="none" anchor="ctr"/>
            <a:lstStyle/>
            <a:p>
              <a:endParaRPr lang="en-US" dirty="0"/>
            </a:p>
          </p:txBody>
        </p:sp>
        <p:sp>
          <p:nvSpPr>
            <p:cNvPr id="1792006" name="Line 6"/>
            <p:cNvSpPr>
              <a:spLocks noChangeShapeType="1"/>
            </p:cNvSpPr>
            <p:nvPr/>
          </p:nvSpPr>
          <p:spPr bwMode="auto">
            <a:xfrm flipV="1">
              <a:off x="7634288" y="1535113"/>
              <a:ext cx="0" cy="4298950"/>
            </a:xfrm>
            <a:prstGeom prst="line">
              <a:avLst/>
            </a:prstGeom>
            <a:noFill/>
            <a:ln w="9525">
              <a:solidFill>
                <a:schemeClr val="tx1"/>
              </a:solidFill>
              <a:prstDash val="dash"/>
              <a:round/>
              <a:headEnd/>
              <a:tailEnd/>
            </a:ln>
            <a:effectLst/>
          </p:spPr>
          <p:txBody>
            <a:bodyPr wrap="none" anchor="ctr"/>
            <a:lstStyle/>
            <a:p>
              <a:endParaRPr lang="en-US" dirty="0"/>
            </a:p>
          </p:txBody>
        </p:sp>
        <p:sp>
          <p:nvSpPr>
            <p:cNvPr id="1792007" name="Text Box 7"/>
            <p:cNvSpPr txBox="1">
              <a:spLocks noChangeArrowheads="1"/>
            </p:cNvSpPr>
            <p:nvPr/>
          </p:nvSpPr>
          <p:spPr bwMode="auto">
            <a:xfrm>
              <a:off x="2570163" y="1558925"/>
              <a:ext cx="1048273" cy="369332"/>
            </a:xfrm>
            <a:prstGeom prst="rect">
              <a:avLst/>
            </a:prstGeom>
            <a:noFill/>
            <a:ln w="9525">
              <a:noFill/>
              <a:miter lim="800000"/>
              <a:headEnd/>
              <a:tailEnd/>
            </a:ln>
            <a:effectLst/>
          </p:spPr>
          <p:txBody>
            <a:bodyPr wrap="none">
              <a:spAutoFit/>
            </a:bodyPr>
            <a:lstStyle/>
            <a:p>
              <a:pPr algn="l" eaLnBrk="1" hangingPunct="1"/>
              <a:r>
                <a:rPr lang="en-GB" b="1" dirty="0">
                  <a:cs typeface="Times New Roman" pitchFamily="18" charset="0"/>
                </a:rPr>
                <a:t>Concept</a:t>
              </a:r>
              <a:endParaRPr lang="en-GB" dirty="0">
                <a:latin typeface="Times New Roman" pitchFamily="18" charset="0"/>
                <a:cs typeface="Times New Roman" pitchFamily="18" charset="0"/>
              </a:endParaRPr>
            </a:p>
          </p:txBody>
        </p:sp>
        <p:sp>
          <p:nvSpPr>
            <p:cNvPr id="1792008" name="Text Box 8"/>
            <p:cNvSpPr txBox="1">
              <a:spLocks noChangeArrowheads="1"/>
            </p:cNvSpPr>
            <p:nvPr/>
          </p:nvSpPr>
          <p:spPr bwMode="auto">
            <a:xfrm>
              <a:off x="4035425" y="1573213"/>
              <a:ext cx="1231518" cy="369332"/>
            </a:xfrm>
            <a:prstGeom prst="rect">
              <a:avLst/>
            </a:prstGeom>
            <a:noFill/>
            <a:ln w="9525">
              <a:noFill/>
              <a:miter lim="800000"/>
              <a:headEnd/>
              <a:tailEnd/>
            </a:ln>
            <a:effectLst/>
          </p:spPr>
          <p:txBody>
            <a:bodyPr wrap="none">
              <a:spAutoFit/>
            </a:bodyPr>
            <a:lstStyle/>
            <a:p>
              <a:pPr algn="l"/>
              <a:r>
                <a:rPr lang="en-GB" b="1" dirty="0">
                  <a:cs typeface="Times New Roman" pitchFamily="18" charset="0"/>
                </a:rPr>
                <a:t>Definition</a:t>
              </a:r>
              <a:endParaRPr lang="en-GB" dirty="0">
                <a:latin typeface="Times New Roman" pitchFamily="18" charset="0"/>
                <a:cs typeface="Times New Roman" pitchFamily="18" charset="0"/>
              </a:endParaRPr>
            </a:p>
          </p:txBody>
        </p:sp>
        <p:sp>
          <p:nvSpPr>
            <p:cNvPr id="1792009" name="Text Box 9"/>
            <p:cNvSpPr txBox="1">
              <a:spLocks noChangeArrowheads="1"/>
            </p:cNvSpPr>
            <p:nvPr/>
          </p:nvSpPr>
          <p:spPr bwMode="auto">
            <a:xfrm>
              <a:off x="5575300" y="1571625"/>
              <a:ext cx="1868845" cy="369332"/>
            </a:xfrm>
            <a:prstGeom prst="rect">
              <a:avLst/>
            </a:prstGeom>
            <a:noFill/>
            <a:ln w="9525">
              <a:noFill/>
              <a:miter lim="800000"/>
              <a:headEnd/>
              <a:tailEnd/>
            </a:ln>
            <a:effectLst/>
          </p:spPr>
          <p:txBody>
            <a:bodyPr wrap="none">
              <a:spAutoFit/>
            </a:bodyPr>
            <a:lstStyle/>
            <a:p>
              <a:pPr algn="l" eaLnBrk="1" hangingPunct="1"/>
              <a:r>
                <a:rPr lang="en-GB" b="1" dirty="0">
                  <a:cs typeface="Times New Roman" pitchFamily="18" charset="0"/>
                </a:rPr>
                <a:t>Implementation</a:t>
              </a:r>
              <a:endParaRPr lang="en-GB" dirty="0">
                <a:latin typeface="Times New Roman" pitchFamily="18" charset="0"/>
                <a:cs typeface="Times New Roman" pitchFamily="18" charset="0"/>
              </a:endParaRPr>
            </a:p>
          </p:txBody>
        </p:sp>
        <p:sp>
          <p:nvSpPr>
            <p:cNvPr id="1792010" name="Text Box 10"/>
            <p:cNvSpPr txBox="1">
              <a:spLocks noChangeArrowheads="1"/>
            </p:cNvSpPr>
            <p:nvPr/>
          </p:nvSpPr>
          <p:spPr bwMode="auto">
            <a:xfrm>
              <a:off x="7586663" y="1584099"/>
              <a:ext cx="2484399" cy="359856"/>
            </a:xfrm>
            <a:prstGeom prst="rect">
              <a:avLst/>
            </a:prstGeom>
            <a:noFill/>
            <a:ln w="9525">
              <a:noFill/>
              <a:miter lim="800000"/>
              <a:headEnd/>
              <a:tailEnd/>
            </a:ln>
            <a:effectLst/>
          </p:spPr>
          <p:txBody>
            <a:bodyPr wrap="square">
              <a:spAutoFit/>
            </a:bodyPr>
            <a:lstStyle/>
            <a:p>
              <a:r>
                <a:rPr lang="en-GB" b="1" dirty="0">
                  <a:cs typeface="Times New Roman" pitchFamily="18" charset="0"/>
                </a:rPr>
                <a:t> </a:t>
              </a:r>
              <a:r>
                <a:rPr lang="en-GB" b="1" dirty="0" smtClean="0">
                  <a:cs typeface="Times New Roman" pitchFamily="18" charset="0"/>
                </a:rPr>
                <a:t>Handover &amp; Closure</a:t>
              </a:r>
              <a:endParaRPr lang="en-GB" dirty="0">
                <a:latin typeface="Times New Roman" pitchFamily="18" charset="0"/>
                <a:cs typeface="Times New Roman" pitchFamily="18" charset="0"/>
              </a:endParaRPr>
            </a:p>
          </p:txBody>
        </p:sp>
        <p:sp>
          <p:nvSpPr>
            <p:cNvPr id="1792011" name="Text Box 11"/>
            <p:cNvSpPr txBox="1">
              <a:spLocks noChangeArrowheads="1"/>
            </p:cNvSpPr>
            <p:nvPr/>
          </p:nvSpPr>
          <p:spPr bwMode="auto">
            <a:xfrm rot="16200000">
              <a:off x="1750267" y="4586660"/>
              <a:ext cx="725391" cy="350095"/>
            </a:xfrm>
            <a:prstGeom prst="rect">
              <a:avLst/>
            </a:prstGeom>
            <a:noFill/>
            <a:ln w="9525">
              <a:noFill/>
              <a:miter lim="800000"/>
              <a:headEnd/>
              <a:tailEnd/>
            </a:ln>
            <a:effectLst/>
          </p:spPr>
          <p:txBody>
            <a:bodyPr wrap="none">
              <a:spAutoFit/>
            </a:bodyPr>
            <a:lstStyle/>
            <a:p>
              <a:pPr algn="l"/>
              <a:r>
                <a:rPr lang="en-GB" sz="1500" b="1" dirty="0"/>
                <a:t>Source</a:t>
              </a:r>
            </a:p>
          </p:txBody>
        </p:sp>
        <p:sp>
          <p:nvSpPr>
            <p:cNvPr id="1792012" name="Text Box 12"/>
            <p:cNvSpPr txBox="1">
              <a:spLocks noChangeArrowheads="1"/>
            </p:cNvSpPr>
            <p:nvPr/>
          </p:nvSpPr>
          <p:spPr bwMode="auto">
            <a:xfrm>
              <a:off x="2978150" y="5851525"/>
              <a:ext cx="1662053" cy="323165"/>
            </a:xfrm>
            <a:prstGeom prst="rect">
              <a:avLst/>
            </a:prstGeom>
            <a:noFill/>
            <a:ln w="9525">
              <a:noFill/>
              <a:miter lim="800000"/>
              <a:headEnd/>
              <a:tailEnd/>
            </a:ln>
            <a:effectLst/>
          </p:spPr>
          <p:txBody>
            <a:bodyPr wrap="none">
              <a:spAutoFit/>
            </a:bodyPr>
            <a:lstStyle/>
            <a:p>
              <a:pPr algn="l"/>
              <a:r>
                <a:rPr lang="en-GB" sz="1500" b="1" dirty="0"/>
                <a:t>Project Life Cycle</a:t>
              </a:r>
            </a:p>
          </p:txBody>
        </p:sp>
        <p:sp>
          <p:nvSpPr>
            <p:cNvPr id="1792013" name="Line 13"/>
            <p:cNvSpPr>
              <a:spLocks noChangeShapeType="1"/>
            </p:cNvSpPr>
            <p:nvPr/>
          </p:nvSpPr>
          <p:spPr bwMode="auto">
            <a:xfrm>
              <a:off x="5545138" y="6021388"/>
              <a:ext cx="3351212" cy="0"/>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1792015" name="Text Box 15"/>
            <p:cNvSpPr txBox="1">
              <a:spLocks noChangeArrowheads="1"/>
            </p:cNvSpPr>
            <p:nvPr/>
          </p:nvSpPr>
          <p:spPr bwMode="auto">
            <a:xfrm>
              <a:off x="2461895" y="2056097"/>
              <a:ext cx="1189562" cy="1413677"/>
            </a:xfrm>
            <a:prstGeom prst="rect">
              <a:avLst/>
            </a:prstGeom>
            <a:noFill/>
            <a:ln w="12700" cap="sq">
              <a:noFill/>
              <a:miter lim="800000"/>
              <a:headEnd type="none" w="sm" len="sm"/>
              <a:tailEnd type="none" w="lg" len="med"/>
            </a:ln>
            <a:effectLst/>
          </p:spPr>
          <p:txBody>
            <a:bodyPr wrap="square" lIns="90000" tIns="46800" rIns="90000" bIns="46800">
              <a:spAutoFit/>
            </a:bodyPr>
            <a:lstStyle/>
            <a:p>
              <a:pPr algn="l" eaLnBrk="1" hangingPunct="1">
                <a:spcAft>
                  <a:spcPct val="30000"/>
                </a:spcAft>
              </a:pPr>
              <a:r>
                <a:rPr lang="en-GB" sz="1400" b="1" dirty="0"/>
                <a:t>Ideas</a:t>
              </a:r>
            </a:p>
            <a:p>
              <a:pPr algn="l" eaLnBrk="1" hangingPunct="1">
                <a:spcAft>
                  <a:spcPct val="30000"/>
                </a:spcAft>
              </a:pPr>
              <a:r>
                <a:rPr lang="en-GB" sz="1400" b="1" dirty="0"/>
                <a:t>Benefits</a:t>
              </a:r>
            </a:p>
            <a:p>
              <a:pPr algn="l" eaLnBrk="1" hangingPunct="1">
                <a:spcAft>
                  <a:spcPct val="30000"/>
                </a:spcAft>
              </a:pPr>
              <a:r>
                <a:rPr lang="en-GB" sz="1400" b="1" dirty="0"/>
                <a:t>Options</a:t>
              </a:r>
            </a:p>
            <a:p>
              <a:pPr algn="l" eaLnBrk="1" hangingPunct="1">
                <a:spcAft>
                  <a:spcPct val="30000"/>
                </a:spcAft>
              </a:pPr>
              <a:r>
                <a:rPr lang="en-GB" sz="1400" b="1" dirty="0"/>
                <a:t>Funding</a:t>
              </a:r>
            </a:p>
            <a:p>
              <a:pPr algn="l" eaLnBrk="1" hangingPunct="1">
                <a:spcAft>
                  <a:spcPct val="30000"/>
                </a:spcAft>
              </a:pPr>
              <a:endParaRPr lang="en-US" b="1" dirty="0"/>
            </a:p>
          </p:txBody>
        </p:sp>
        <p:sp>
          <p:nvSpPr>
            <p:cNvPr id="1792016" name="Text Box 16"/>
            <p:cNvSpPr txBox="1">
              <a:spLocks noChangeArrowheads="1"/>
            </p:cNvSpPr>
            <p:nvPr/>
          </p:nvSpPr>
          <p:spPr bwMode="auto">
            <a:xfrm>
              <a:off x="3744721" y="2096768"/>
              <a:ext cx="1812925" cy="1620751"/>
            </a:xfrm>
            <a:prstGeom prst="rect">
              <a:avLst/>
            </a:prstGeom>
            <a:noFill/>
            <a:ln w="12700" cap="sq">
              <a:noFill/>
              <a:miter lim="800000"/>
              <a:headEnd type="none" w="sm" len="sm"/>
              <a:tailEnd type="none" w="lg" len="med"/>
            </a:ln>
            <a:effectLst/>
          </p:spPr>
          <p:txBody>
            <a:bodyPr lIns="90000" tIns="46800" rIns="90000" bIns="46800">
              <a:spAutoFit/>
            </a:bodyPr>
            <a:lstStyle/>
            <a:p>
              <a:pPr algn="l" eaLnBrk="1" hangingPunct="1">
                <a:spcAft>
                  <a:spcPct val="30000"/>
                </a:spcAft>
              </a:pPr>
              <a:r>
                <a:rPr lang="en-GB" sz="1400" b="1" dirty="0"/>
                <a:t>Benefits</a:t>
              </a:r>
            </a:p>
            <a:p>
              <a:pPr algn="l" eaLnBrk="1" hangingPunct="1">
                <a:spcAft>
                  <a:spcPct val="30000"/>
                </a:spcAft>
              </a:pPr>
              <a:r>
                <a:rPr lang="en-GB" sz="1400" b="1" dirty="0"/>
                <a:t>Requirements</a:t>
              </a:r>
            </a:p>
            <a:p>
              <a:pPr algn="l" eaLnBrk="1" hangingPunct="1">
                <a:spcAft>
                  <a:spcPct val="30000"/>
                </a:spcAft>
              </a:pPr>
              <a:r>
                <a:rPr lang="en-GB" sz="1400" b="1" dirty="0"/>
                <a:t>Options</a:t>
              </a:r>
            </a:p>
            <a:p>
              <a:pPr algn="l" eaLnBrk="1" hangingPunct="1">
                <a:spcAft>
                  <a:spcPct val="30000"/>
                </a:spcAft>
              </a:pPr>
              <a:r>
                <a:rPr lang="en-GB" sz="1400" b="1" dirty="0"/>
                <a:t>Funding</a:t>
              </a:r>
            </a:p>
            <a:p>
              <a:pPr algn="l" eaLnBrk="1" hangingPunct="1">
                <a:spcAft>
                  <a:spcPct val="30000"/>
                </a:spcAft>
              </a:pPr>
              <a:r>
                <a:rPr lang="en-GB" sz="1400" b="1" dirty="0" smtClean="0"/>
                <a:t>Success </a:t>
              </a:r>
              <a:r>
                <a:rPr lang="en-GB" sz="1400" b="1" dirty="0"/>
                <a:t>Criteria</a:t>
              </a:r>
            </a:p>
            <a:p>
              <a:pPr algn="l" eaLnBrk="1" hangingPunct="1">
                <a:spcAft>
                  <a:spcPct val="30000"/>
                </a:spcAft>
              </a:pPr>
              <a:r>
                <a:rPr lang="en-GB" sz="1400" b="1" dirty="0"/>
                <a:t>Risks</a:t>
              </a:r>
              <a:endParaRPr lang="en-US" sz="1400" b="1" dirty="0"/>
            </a:p>
          </p:txBody>
        </p:sp>
        <p:sp>
          <p:nvSpPr>
            <p:cNvPr id="1792017" name="Line 17"/>
            <p:cNvSpPr>
              <a:spLocks noChangeShapeType="1"/>
            </p:cNvSpPr>
            <p:nvPr/>
          </p:nvSpPr>
          <p:spPr bwMode="auto">
            <a:xfrm>
              <a:off x="2249488" y="3935413"/>
              <a:ext cx="7243762" cy="0"/>
            </a:xfrm>
            <a:prstGeom prst="line">
              <a:avLst/>
            </a:prstGeom>
            <a:noFill/>
            <a:ln w="12700" cap="sq">
              <a:solidFill>
                <a:schemeClr val="tx1"/>
              </a:solidFill>
              <a:round/>
              <a:headEnd type="none" w="sm" len="sm"/>
              <a:tailEnd type="none" w="lg" len="med"/>
            </a:ln>
            <a:effectLst/>
          </p:spPr>
          <p:txBody>
            <a:bodyPr lIns="90000" tIns="46800" rIns="90000" bIns="46800" anchor="ctr"/>
            <a:lstStyle/>
            <a:p>
              <a:endParaRPr lang="en-US" dirty="0"/>
            </a:p>
          </p:txBody>
        </p:sp>
        <p:sp>
          <p:nvSpPr>
            <p:cNvPr id="1792018" name="Text Box 18"/>
            <p:cNvSpPr txBox="1">
              <a:spLocks noChangeArrowheads="1"/>
            </p:cNvSpPr>
            <p:nvPr/>
          </p:nvSpPr>
          <p:spPr bwMode="auto">
            <a:xfrm>
              <a:off x="3697290" y="3959225"/>
              <a:ext cx="1749425" cy="1294097"/>
            </a:xfrm>
            <a:prstGeom prst="rect">
              <a:avLst/>
            </a:prstGeom>
            <a:noFill/>
            <a:ln w="12700" cap="sq">
              <a:noFill/>
              <a:miter lim="800000"/>
              <a:headEnd type="none" w="sm" len="sm"/>
              <a:tailEnd type="none" w="lg" len="med"/>
            </a:ln>
            <a:effectLst/>
          </p:spPr>
          <p:txBody>
            <a:bodyPr lIns="90000" tIns="46800" rIns="90000" bIns="46800">
              <a:spAutoFit/>
            </a:bodyPr>
            <a:lstStyle/>
            <a:p>
              <a:pPr algn="l" eaLnBrk="1" hangingPunct="1">
                <a:spcAft>
                  <a:spcPct val="30000"/>
                </a:spcAft>
              </a:pPr>
              <a:r>
                <a:rPr lang="en-GB" sz="1400" b="1" dirty="0"/>
                <a:t>Sponsor</a:t>
              </a:r>
            </a:p>
            <a:p>
              <a:pPr algn="l" eaLnBrk="1" hangingPunct="1">
                <a:spcAft>
                  <a:spcPct val="30000"/>
                </a:spcAft>
              </a:pPr>
              <a:r>
                <a:rPr lang="en-GB" sz="1400" b="1" dirty="0"/>
                <a:t>Users</a:t>
              </a:r>
            </a:p>
            <a:p>
              <a:pPr algn="l" eaLnBrk="1" hangingPunct="1">
                <a:spcAft>
                  <a:spcPct val="30000"/>
                </a:spcAft>
              </a:pPr>
              <a:r>
                <a:rPr lang="en-GB" sz="1400" b="1" dirty="0"/>
                <a:t>Corporate </a:t>
              </a:r>
              <a:r>
                <a:rPr lang="en-GB" sz="1400" b="1" dirty="0" smtClean="0"/>
                <a:t>Management</a:t>
              </a:r>
              <a:endParaRPr lang="en-GB" sz="1400" b="1" dirty="0"/>
            </a:p>
            <a:p>
              <a:pPr algn="l" eaLnBrk="1" hangingPunct="1">
                <a:spcAft>
                  <a:spcPct val="30000"/>
                </a:spcAft>
              </a:pPr>
              <a:r>
                <a:rPr lang="en-GB" sz="1400" b="1" dirty="0"/>
                <a:t>External Customers</a:t>
              </a:r>
              <a:endParaRPr lang="en-US" sz="1400" b="1" dirty="0"/>
            </a:p>
          </p:txBody>
        </p:sp>
        <p:sp>
          <p:nvSpPr>
            <p:cNvPr id="1792019" name="Text Box 19"/>
            <p:cNvSpPr txBox="1">
              <a:spLocks noChangeArrowheads="1"/>
            </p:cNvSpPr>
            <p:nvPr/>
          </p:nvSpPr>
          <p:spPr bwMode="auto">
            <a:xfrm>
              <a:off x="2333625" y="3960813"/>
              <a:ext cx="1363664" cy="1069523"/>
            </a:xfrm>
            <a:prstGeom prst="rect">
              <a:avLst/>
            </a:prstGeom>
            <a:noFill/>
            <a:ln w="12700" cap="sq">
              <a:noFill/>
              <a:miter lim="800000"/>
              <a:headEnd type="none" w="sm" len="sm"/>
              <a:tailEnd type="none" w="lg" len="med"/>
            </a:ln>
            <a:effectLst/>
          </p:spPr>
          <p:txBody>
            <a:bodyPr wrap="square" lIns="90000" tIns="46800" rIns="90000" bIns="46800">
              <a:spAutoFit/>
            </a:bodyPr>
            <a:lstStyle/>
            <a:p>
              <a:pPr algn="l" eaLnBrk="1" hangingPunct="1">
                <a:spcAft>
                  <a:spcPct val="30000"/>
                </a:spcAft>
              </a:pPr>
              <a:r>
                <a:rPr lang="en-GB" sz="1200" b="1" dirty="0"/>
                <a:t>Sponsor</a:t>
              </a:r>
            </a:p>
            <a:p>
              <a:pPr algn="l" eaLnBrk="1" hangingPunct="1">
                <a:spcAft>
                  <a:spcPct val="30000"/>
                </a:spcAft>
              </a:pPr>
              <a:r>
                <a:rPr lang="en-GB" sz="1200" b="1" dirty="0"/>
                <a:t>Corporate </a:t>
              </a:r>
              <a:r>
                <a:rPr lang="en-GB" sz="1200" b="1" dirty="0" smtClean="0"/>
                <a:t>Management</a:t>
              </a:r>
            </a:p>
            <a:p>
              <a:pPr algn="l" eaLnBrk="1" hangingPunct="1">
                <a:spcAft>
                  <a:spcPct val="30000"/>
                </a:spcAft>
              </a:pPr>
              <a:r>
                <a:rPr lang="en-GB" sz="1200" b="1" dirty="0" smtClean="0"/>
                <a:t>Sponsoring </a:t>
              </a:r>
              <a:r>
                <a:rPr lang="en-GB" sz="1200" b="1" dirty="0"/>
                <a:t>bodies</a:t>
              </a:r>
              <a:endParaRPr lang="en-US" sz="1200" b="1" dirty="0"/>
            </a:p>
          </p:txBody>
        </p:sp>
        <p:sp>
          <p:nvSpPr>
            <p:cNvPr id="1792020" name="Text Box 20"/>
            <p:cNvSpPr txBox="1">
              <a:spLocks noChangeArrowheads="1"/>
            </p:cNvSpPr>
            <p:nvPr/>
          </p:nvSpPr>
          <p:spPr bwMode="auto">
            <a:xfrm>
              <a:off x="5446715" y="2077115"/>
              <a:ext cx="2224087" cy="1402010"/>
            </a:xfrm>
            <a:prstGeom prst="rect">
              <a:avLst/>
            </a:prstGeom>
            <a:noFill/>
            <a:ln w="12700" cap="sq">
              <a:noFill/>
              <a:miter lim="800000"/>
              <a:headEnd type="none" w="sm" len="sm"/>
              <a:tailEnd type="none" w="lg" len="med"/>
            </a:ln>
            <a:effectLst/>
          </p:spPr>
          <p:txBody>
            <a:bodyPr lIns="90000" tIns="46800" rIns="90000" bIns="46800">
              <a:spAutoFit/>
            </a:bodyPr>
            <a:lstStyle/>
            <a:p>
              <a:pPr algn="l" eaLnBrk="1" hangingPunct="1">
                <a:spcAft>
                  <a:spcPct val="30000"/>
                </a:spcAft>
              </a:pPr>
              <a:r>
                <a:rPr lang="en-GB" sz="1200" b="1" dirty="0"/>
                <a:t>Schedules</a:t>
              </a:r>
            </a:p>
            <a:p>
              <a:pPr algn="l" eaLnBrk="1" hangingPunct="1">
                <a:spcAft>
                  <a:spcPct val="30000"/>
                </a:spcAft>
              </a:pPr>
              <a:r>
                <a:rPr lang="en-GB" sz="1200" b="1" dirty="0"/>
                <a:t>CSC priorities</a:t>
              </a:r>
            </a:p>
            <a:p>
              <a:pPr algn="l" eaLnBrk="1" hangingPunct="1">
                <a:spcAft>
                  <a:spcPct val="30000"/>
                </a:spcAft>
              </a:pPr>
              <a:r>
                <a:rPr lang="en-GB" sz="1200" b="1" dirty="0"/>
                <a:t>Resources</a:t>
              </a:r>
            </a:p>
            <a:p>
              <a:pPr algn="l" eaLnBrk="1" hangingPunct="1">
                <a:spcAft>
                  <a:spcPct val="30000"/>
                </a:spcAft>
              </a:pPr>
              <a:r>
                <a:rPr lang="en-GB" sz="1200" b="1" dirty="0"/>
                <a:t>Changes</a:t>
              </a:r>
            </a:p>
            <a:p>
              <a:pPr algn="l" eaLnBrk="1" hangingPunct="1">
                <a:spcAft>
                  <a:spcPct val="30000"/>
                </a:spcAft>
              </a:pPr>
              <a:r>
                <a:rPr lang="en-GB" sz="1200" b="1" dirty="0"/>
                <a:t>Tech &amp; Performance Issues</a:t>
              </a:r>
            </a:p>
            <a:p>
              <a:pPr algn="l" eaLnBrk="1" hangingPunct="1">
                <a:spcAft>
                  <a:spcPct val="30000"/>
                </a:spcAft>
              </a:pPr>
              <a:r>
                <a:rPr lang="en-GB" sz="1200" b="1" dirty="0"/>
                <a:t>Risks</a:t>
              </a:r>
              <a:endParaRPr lang="en-US" sz="1200" b="1" dirty="0"/>
            </a:p>
          </p:txBody>
        </p:sp>
        <p:sp>
          <p:nvSpPr>
            <p:cNvPr id="1792021" name="Line 21"/>
            <p:cNvSpPr>
              <a:spLocks noChangeShapeType="1"/>
            </p:cNvSpPr>
            <p:nvPr/>
          </p:nvSpPr>
          <p:spPr bwMode="auto">
            <a:xfrm flipV="1">
              <a:off x="2366963" y="1857375"/>
              <a:ext cx="7069137" cy="14288"/>
            </a:xfrm>
            <a:prstGeom prst="line">
              <a:avLst/>
            </a:prstGeom>
            <a:noFill/>
            <a:ln w="12700" cap="sq">
              <a:solidFill>
                <a:schemeClr val="tx1"/>
              </a:solidFill>
              <a:round/>
              <a:headEnd type="none" w="sm" len="sm"/>
              <a:tailEnd type="none" w="lg" len="med"/>
            </a:ln>
            <a:effectLst/>
          </p:spPr>
          <p:txBody>
            <a:bodyPr lIns="90000" tIns="46800" rIns="90000" bIns="46800" anchor="ctr"/>
            <a:lstStyle/>
            <a:p>
              <a:endParaRPr lang="en-US" dirty="0"/>
            </a:p>
          </p:txBody>
        </p:sp>
        <p:sp>
          <p:nvSpPr>
            <p:cNvPr id="1792022" name="Text Box 22"/>
            <p:cNvSpPr txBox="1">
              <a:spLocks noChangeArrowheads="1"/>
            </p:cNvSpPr>
            <p:nvPr/>
          </p:nvSpPr>
          <p:spPr bwMode="auto">
            <a:xfrm>
              <a:off x="7586663" y="3938588"/>
              <a:ext cx="1749425" cy="1824910"/>
            </a:xfrm>
            <a:prstGeom prst="rect">
              <a:avLst/>
            </a:prstGeom>
            <a:noFill/>
            <a:ln w="12700" cap="sq">
              <a:noFill/>
              <a:miter lim="800000"/>
              <a:headEnd type="none" w="sm" len="sm"/>
              <a:tailEnd type="none" w="lg" len="med"/>
            </a:ln>
            <a:effectLst/>
          </p:spPr>
          <p:txBody>
            <a:bodyPr lIns="90000" tIns="46800" rIns="90000" bIns="46800">
              <a:spAutoFit/>
            </a:bodyPr>
            <a:lstStyle/>
            <a:p>
              <a:pPr algn="l" eaLnBrk="1" hangingPunct="1">
                <a:spcAft>
                  <a:spcPct val="30000"/>
                </a:spcAft>
              </a:pPr>
              <a:r>
                <a:rPr lang="en-GB" sz="1400" b="1" dirty="0"/>
                <a:t>Sponsor</a:t>
              </a:r>
            </a:p>
            <a:p>
              <a:pPr algn="l" eaLnBrk="1" hangingPunct="1">
                <a:spcAft>
                  <a:spcPct val="30000"/>
                </a:spcAft>
              </a:pPr>
              <a:r>
                <a:rPr lang="en-GB" sz="1400" b="1" dirty="0"/>
                <a:t>Operators</a:t>
              </a:r>
            </a:p>
            <a:p>
              <a:pPr algn="l" eaLnBrk="1" hangingPunct="1">
                <a:spcAft>
                  <a:spcPct val="30000"/>
                </a:spcAft>
              </a:pPr>
              <a:r>
                <a:rPr lang="en-GB" sz="1400" b="1" dirty="0"/>
                <a:t>End Users</a:t>
              </a:r>
            </a:p>
            <a:p>
              <a:pPr algn="l" eaLnBrk="1" hangingPunct="1">
                <a:spcAft>
                  <a:spcPct val="30000"/>
                </a:spcAft>
              </a:pPr>
              <a:r>
                <a:rPr lang="en-GB" sz="1400" b="1" dirty="0"/>
                <a:t>Project Team</a:t>
              </a:r>
            </a:p>
            <a:p>
              <a:pPr algn="l" eaLnBrk="1" hangingPunct="1">
                <a:spcAft>
                  <a:spcPct val="30000"/>
                </a:spcAft>
              </a:pPr>
              <a:r>
                <a:rPr lang="en-GB" sz="1400" b="1" dirty="0"/>
                <a:t>Acceptance Authority</a:t>
              </a:r>
            </a:p>
            <a:p>
              <a:pPr algn="l" eaLnBrk="1" hangingPunct="1">
                <a:spcAft>
                  <a:spcPct val="30000"/>
                </a:spcAft>
              </a:pPr>
              <a:r>
                <a:rPr lang="en-GB" sz="1400" b="1" dirty="0"/>
                <a:t>BAU groups</a:t>
              </a:r>
              <a:endParaRPr lang="en-US" sz="1400" b="1" dirty="0"/>
            </a:p>
          </p:txBody>
        </p:sp>
        <p:sp>
          <p:nvSpPr>
            <p:cNvPr id="1792023" name="Text Box 23"/>
            <p:cNvSpPr txBox="1">
              <a:spLocks noChangeArrowheads="1"/>
            </p:cNvSpPr>
            <p:nvPr/>
          </p:nvSpPr>
          <p:spPr bwMode="auto">
            <a:xfrm>
              <a:off x="5565139" y="3959937"/>
              <a:ext cx="1987235" cy="1355345"/>
            </a:xfrm>
            <a:prstGeom prst="rect">
              <a:avLst/>
            </a:prstGeom>
            <a:noFill/>
            <a:ln w="12700" cap="sq">
              <a:noFill/>
              <a:miter lim="800000"/>
              <a:headEnd type="none" w="sm" len="sm"/>
              <a:tailEnd type="none" w="lg" len="med"/>
            </a:ln>
            <a:effectLst/>
          </p:spPr>
          <p:txBody>
            <a:bodyPr wrap="square" lIns="90000" tIns="46800" rIns="90000" bIns="46800">
              <a:spAutoFit/>
            </a:bodyPr>
            <a:lstStyle/>
            <a:p>
              <a:pPr algn="l" eaLnBrk="1" hangingPunct="1">
                <a:spcAft>
                  <a:spcPct val="30000"/>
                </a:spcAft>
              </a:pPr>
              <a:r>
                <a:rPr lang="en-GB" sz="1400" b="1" dirty="0"/>
                <a:t>Sponsor</a:t>
              </a:r>
            </a:p>
            <a:p>
              <a:pPr algn="l" eaLnBrk="1" hangingPunct="1">
                <a:spcAft>
                  <a:spcPct val="30000"/>
                </a:spcAft>
              </a:pPr>
              <a:r>
                <a:rPr lang="en-GB" sz="1400" b="1" dirty="0"/>
                <a:t>Project Manager</a:t>
              </a:r>
            </a:p>
            <a:p>
              <a:pPr algn="l" eaLnBrk="1" hangingPunct="1">
                <a:spcAft>
                  <a:spcPct val="30000"/>
                </a:spcAft>
              </a:pPr>
              <a:r>
                <a:rPr lang="en-GB" sz="1400" b="1" dirty="0"/>
                <a:t>Project Team</a:t>
              </a:r>
            </a:p>
            <a:p>
              <a:pPr algn="l" eaLnBrk="1" hangingPunct="1">
                <a:spcAft>
                  <a:spcPct val="30000"/>
                </a:spcAft>
              </a:pPr>
              <a:r>
                <a:rPr lang="en-GB" sz="1400" b="1" dirty="0"/>
                <a:t>Sub Contractors</a:t>
              </a:r>
            </a:p>
            <a:p>
              <a:pPr algn="l" eaLnBrk="1" hangingPunct="1">
                <a:spcAft>
                  <a:spcPct val="30000"/>
                </a:spcAft>
              </a:pPr>
              <a:r>
                <a:rPr lang="en-GB" sz="1400" b="1" dirty="0"/>
                <a:t>Resource Managers</a:t>
              </a:r>
              <a:endParaRPr lang="en-US" sz="1400" b="1" dirty="0"/>
            </a:p>
          </p:txBody>
        </p:sp>
        <p:sp>
          <p:nvSpPr>
            <p:cNvPr id="1792024" name="Text Box 24"/>
            <p:cNvSpPr txBox="1">
              <a:spLocks noChangeArrowheads="1"/>
            </p:cNvSpPr>
            <p:nvPr/>
          </p:nvSpPr>
          <p:spPr bwMode="auto">
            <a:xfrm>
              <a:off x="7623175" y="2096768"/>
              <a:ext cx="1812925" cy="1355345"/>
            </a:xfrm>
            <a:prstGeom prst="rect">
              <a:avLst/>
            </a:prstGeom>
            <a:noFill/>
            <a:ln w="12700" cap="sq">
              <a:noFill/>
              <a:miter lim="800000"/>
              <a:headEnd type="none" w="sm" len="sm"/>
              <a:tailEnd type="none" w="lg" len="med"/>
            </a:ln>
            <a:effectLst/>
          </p:spPr>
          <p:txBody>
            <a:bodyPr lIns="90000" tIns="46800" rIns="90000" bIns="46800">
              <a:spAutoFit/>
            </a:bodyPr>
            <a:lstStyle/>
            <a:p>
              <a:pPr algn="l" eaLnBrk="1" hangingPunct="1">
                <a:spcAft>
                  <a:spcPct val="30000"/>
                </a:spcAft>
              </a:pPr>
              <a:r>
                <a:rPr lang="en-GB" sz="1400" b="1" dirty="0"/>
                <a:t>Acceptance</a:t>
              </a:r>
            </a:p>
            <a:p>
              <a:pPr algn="l" eaLnBrk="1" hangingPunct="1">
                <a:spcAft>
                  <a:spcPct val="30000"/>
                </a:spcAft>
              </a:pPr>
              <a:r>
                <a:rPr lang="en-GB" sz="1400" b="1" dirty="0"/>
                <a:t>Snags</a:t>
              </a:r>
            </a:p>
            <a:p>
              <a:pPr algn="l" eaLnBrk="1" hangingPunct="1">
                <a:spcAft>
                  <a:spcPct val="30000"/>
                </a:spcAft>
              </a:pPr>
              <a:r>
                <a:rPr lang="en-GB" sz="1400" b="1" dirty="0"/>
                <a:t>Demobilisation</a:t>
              </a:r>
            </a:p>
            <a:p>
              <a:pPr algn="l" eaLnBrk="1" hangingPunct="1">
                <a:spcAft>
                  <a:spcPct val="30000"/>
                </a:spcAft>
              </a:pPr>
              <a:r>
                <a:rPr lang="en-GB" sz="1400" b="1" dirty="0"/>
                <a:t>Handover </a:t>
              </a:r>
              <a:r>
                <a:rPr lang="en-GB" sz="1400" b="1" dirty="0" smtClean="0"/>
                <a:t>Activities</a:t>
              </a:r>
              <a:endParaRPr lang="en-GB" sz="1400" b="1" dirty="0"/>
            </a:p>
            <a:p>
              <a:pPr algn="l" eaLnBrk="1" hangingPunct="1">
                <a:spcAft>
                  <a:spcPct val="30000"/>
                </a:spcAft>
              </a:pPr>
              <a:r>
                <a:rPr lang="en-GB" sz="1400" b="1" dirty="0"/>
                <a:t>Risks</a:t>
              </a:r>
              <a:endParaRPr lang="en-US" sz="1400" b="1" dirty="0"/>
            </a:p>
          </p:txBody>
        </p:sp>
        <p:sp>
          <p:nvSpPr>
            <p:cNvPr id="1792025" name="Text Box 25"/>
            <p:cNvSpPr txBox="1">
              <a:spLocks noChangeArrowheads="1"/>
            </p:cNvSpPr>
            <p:nvPr/>
          </p:nvSpPr>
          <p:spPr bwMode="auto">
            <a:xfrm rot="16200000">
              <a:off x="1771487" y="2638797"/>
              <a:ext cx="657552" cy="350095"/>
            </a:xfrm>
            <a:prstGeom prst="rect">
              <a:avLst/>
            </a:prstGeom>
            <a:noFill/>
            <a:ln w="9525">
              <a:noFill/>
              <a:miter lim="800000"/>
              <a:headEnd/>
              <a:tailEnd/>
            </a:ln>
            <a:effectLst/>
          </p:spPr>
          <p:txBody>
            <a:bodyPr wrap="none">
              <a:spAutoFit/>
            </a:bodyPr>
            <a:lstStyle/>
            <a:p>
              <a:pPr algn="l"/>
              <a:r>
                <a:rPr lang="en-GB" sz="1500" b="1" dirty="0"/>
                <a:t>Cause</a:t>
              </a:r>
            </a:p>
          </p:txBody>
        </p:sp>
      </p:grpSp>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39</a:t>
            </a:fld>
            <a:endParaRPr lang="en-US" dirty="0"/>
          </a:p>
        </p:txBody>
      </p:sp>
    </p:spTree>
    <p:extLst>
      <p:ext uri="{BB962C8B-B14F-4D97-AF65-F5344CB8AC3E}">
        <p14:creationId xmlns="" xmlns:p14="http://schemas.microsoft.com/office/powerpoint/2010/main" val="3690649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Grp="1" noChangeArrowheads="1"/>
          </p:cNvSpPr>
          <p:nvPr>
            <p:ph type="title"/>
          </p:nvPr>
        </p:nvSpPr>
        <p:spPr/>
        <p:txBody>
          <a:bodyPr/>
          <a:lstStyle/>
          <a:p>
            <a:r>
              <a:rPr lang="en-GB" dirty="0" smtClean="0"/>
              <a:t>Information Processing</a:t>
            </a:r>
            <a:endParaRPr lang="en-US" dirty="0"/>
          </a:p>
        </p:txBody>
      </p:sp>
      <p:grpSp>
        <p:nvGrpSpPr>
          <p:cNvPr id="2" name="Group 49"/>
          <p:cNvGrpSpPr/>
          <p:nvPr/>
        </p:nvGrpSpPr>
        <p:grpSpPr>
          <a:xfrm>
            <a:off x="1426568" y="1511527"/>
            <a:ext cx="6395655" cy="4424362"/>
            <a:chOff x="2031224" y="1497013"/>
            <a:chExt cx="6928626" cy="4424362"/>
          </a:xfrm>
        </p:grpSpPr>
        <p:grpSp>
          <p:nvGrpSpPr>
            <p:cNvPr id="3" name="Group 3"/>
            <p:cNvGrpSpPr>
              <a:grpSpLocks/>
            </p:cNvGrpSpPr>
            <p:nvPr/>
          </p:nvGrpSpPr>
          <p:grpSpPr bwMode="auto">
            <a:xfrm>
              <a:off x="4779963" y="2328863"/>
              <a:ext cx="2176462" cy="2627312"/>
              <a:chOff x="2779" y="1467"/>
              <a:chExt cx="1266" cy="1655"/>
            </a:xfrm>
          </p:grpSpPr>
          <p:sp>
            <p:nvSpPr>
              <p:cNvPr id="1021956" name="Freeform 4"/>
              <p:cNvSpPr>
                <a:spLocks/>
              </p:cNvSpPr>
              <p:nvPr/>
            </p:nvSpPr>
            <p:spPr bwMode="auto">
              <a:xfrm>
                <a:off x="3084" y="1467"/>
                <a:ext cx="961" cy="1655"/>
              </a:xfrm>
              <a:custGeom>
                <a:avLst/>
                <a:gdLst/>
                <a:ahLst/>
                <a:cxnLst>
                  <a:cxn ang="0">
                    <a:pos x="381" y="0"/>
                  </a:cxn>
                  <a:cxn ang="0">
                    <a:pos x="318" y="8"/>
                  </a:cxn>
                  <a:cxn ang="0">
                    <a:pos x="259" y="21"/>
                  </a:cxn>
                  <a:cxn ang="0">
                    <a:pos x="205" y="37"/>
                  </a:cxn>
                  <a:cxn ang="0">
                    <a:pos x="154" y="59"/>
                  </a:cxn>
                  <a:cxn ang="0">
                    <a:pos x="110" y="85"/>
                  </a:cxn>
                  <a:cxn ang="0">
                    <a:pos x="72" y="114"/>
                  </a:cxn>
                  <a:cxn ang="0">
                    <a:pos x="41" y="147"/>
                  </a:cxn>
                  <a:cxn ang="0">
                    <a:pos x="18" y="182"/>
                  </a:cxn>
                  <a:cxn ang="0">
                    <a:pos x="5" y="219"/>
                  </a:cxn>
                  <a:cxn ang="0">
                    <a:pos x="0" y="260"/>
                  </a:cxn>
                  <a:cxn ang="0">
                    <a:pos x="2" y="1421"/>
                  </a:cxn>
                  <a:cxn ang="0">
                    <a:pos x="12" y="1460"/>
                  </a:cxn>
                  <a:cxn ang="0">
                    <a:pos x="33" y="1495"/>
                  </a:cxn>
                  <a:cxn ang="0">
                    <a:pos x="60" y="1530"/>
                  </a:cxn>
                  <a:cxn ang="0">
                    <a:pos x="97" y="1559"/>
                  </a:cxn>
                  <a:cxn ang="0">
                    <a:pos x="139" y="1587"/>
                  </a:cxn>
                  <a:cxn ang="0">
                    <a:pos x="187" y="1609"/>
                  </a:cxn>
                  <a:cxn ang="0">
                    <a:pos x="241" y="1629"/>
                  </a:cxn>
                  <a:cxn ang="0">
                    <a:pos x="298" y="1642"/>
                  </a:cxn>
                  <a:cxn ang="0">
                    <a:pos x="360" y="1651"/>
                  </a:cxn>
                  <a:cxn ang="0">
                    <a:pos x="424" y="1655"/>
                  </a:cxn>
                  <a:cxn ang="0">
                    <a:pos x="489" y="1651"/>
                  </a:cxn>
                  <a:cxn ang="0">
                    <a:pos x="551" y="1642"/>
                  </a:cxn>
                  <a:cxn ang="0">
                    <a:pos x="609" y="1629"/>
                  </a:cxn>
                  <a:cxn ang="0">
                    <a:pos x="662" y="1609"/>
                  </a:cxn>
                  <a:cxn ang="0">
                    <a:pos x="710" y="1587"/>
                  </a:cxn>
                  <a:cxn ang="0">
                    <a:pos x="752" y="1559"/>
                  </a:cxn>
                  <a:cxn ang="0">
                    <a:pos x="788" y="1530"/>
                  </a:cxn>
                  <a:cxn ang="0">
                    <a:pos x="815" y="1495"/>
                  </a:cxn>
                  <a:cxn ang="0">
                    <a:pos x="836" y="1460"/>
                  </a:cxn>
                  <a:cxn ang="0">
                    <a:pos x="847" y="1421"/>
                  </a:cxn>
                  <a:cxn ang="0">
                    <a:pos x="850" y="260"/>
                  </a:cxn>
                  <a:cxn ang="0">
                    <a:pos x="844" y="219"/>
                  </a:cxn>
                  <a:cxn ang="0">
                    <a:pos x="830" y="182"/>
                  </a:cxn>
                  <a:cxn ang="0">
                    <a:pos x="808" y="147"/>
                  </a:cxn>
                  <a:cxn ang="0">
                    <a:pos x="776" y="114"/>
                  </a:cxn>
                  <a:cxn ang="0">
                    <a:pos x="739" y="85"/>
                  </a:cxn>
                  <a:cxn ang="0">
                    <a:pos x="695" y="59"/>
                  </a:cxn>
                  <a:cxn ang="0">
                    <a:pos x="645" y="37"/>
                  </a:cxn>
                  <a:cxn ang="0">
                    <a:pos x="590" y="21"/>
                  </a:cxn>
                  <a:cxn ang="0">
                    <a:pos x="531" y="8"/>
                  </a:cxn>
                  <a:cxn ang="0">
                    <a:pos x="468" y="0"/>
                  </a:cxn>
                  <a:cxn ang="0">
                    <a:pos x="424" y="0"/>
                  </a:cxn>
                </a:cxnLst>
                <a:rect l="0" t="0" r="r" b="b"/>
                <a:pathLst>
                  <a:path w="850" h="1655">
                    <a:moveTo>
                      <a:pt x="424" y="0"/>
                    </a:moveTo>
                    <a:lnTo>
                      <a:pt x="402" y="0"/>
                    </a:lnTo>
                    <a:lnTo>
                      <a:pt x="381" y="0"/>
                    </a:lnTo>
                    <a:lnTo>
                      <a:pt x="360" y="2"/>
                    </a:lnTo>
                    <a:lnTo>
                      <a:pt x="339" y="4"/>
                    </a:lnTo>
                    <a:lnTo>
                      <a:pt x="318" y="8"/>
                    </a:lnTo>
                    <a:lnTo>
                      <a:pt x="298" y="11"/>
                    </a:lnTo>
                    <a:lnTo>
                      <a:pt x="278" y="15"/>
                    </a:lnTo>
                    <a:lnTo>
                      <a:pt x="259" y="21"/>
                    </a:lnTo>
                    <a:lnTo>
                      <a:pt x="241" y="24"/>
                    </a:lnTo>
                    <a:lnTo>
                      <a:pt x="221" y="32"/>
                    </a:lnTo>
                    <a:lnTo>
                      <a:pt x="205" y="37"/>
                    </a:lnTo>
                    <a:lnTo>
                      <a:pt x="187" y="44"/>
                    </a:lnTo>
                    <a:lnTo>
                      <a:pt x="170" y="52"/>
                    </a:lnTo>
                    <a:lnTo>
                      <a:pt x="154" y="59"/>
                    </a:lnTo>
                    <a:lnTo>
                      <a:pt x="139" y="67"/>
                    </a:lnTo>
                    <a:lnTo>
                      <a:pt x="124" y="76"/>
                    </a:lnTo>
                    <a:lnTo>
                      <a:pt x="110" y="85"/>
                    </a:lnTo>
                    <a:lnTo>
                      <a:pt x="97" y="94"/>
                    </a:lnTo>
                    <a:lnTo>
                      <a:pt x="84" y="103"/>
                    </a:lnTo>
                    <a:lnTo>
                      <a:pt x="72" y="114"/>
                    </a:lnTo>
                    <a:lnTo>
                      <a:pt x="60" y="125"/>
                    </a:lnTo>
                    <a:lnTo>
                      <a:pt x="51" y="135"/>
                    </a:lnTo>
                    <a:lnTo>
                      <a:pt x="41" y="147"/>
                    </a:lnTo>
                    <a:lnTo>
                      <a:pt x="33" y="158"/>
                    </a:lnTo>
                    <a:lnTo>
                      <a:pt x="26" y="169"/>
                    </a:lnTo>
                    <a:lnTo>
                      <a:pt x="18" y="182"/>
                    </a:lnTo>
                    <a:lnTo>
                      <a:pt x="12" y="195"/>
                    </a:lnTo>
                    <a:lnTo>
                      <a:pt x="8" y="206"/>
                    </a:lnTo>
                    <a:lnTo>
                      <a:pt x="5" y="219"/>
                    </a:lnTo>
                    <a:lnTo>
                      <a:pt x="2" y="232"/>
                    </a:lnTo>
                    <a:lnTo>
                      <a:pt x="0" y="247"/>
                    </a:lnTo>
                    <a:lnTo>
                      <a:pt x="0" y="260"/>
                    </a:lnTo>
                    <a:lnTo>
                      <a:pt x="0" y="1394"/>
                    </a:lnTo>
                    <a:lnTo>
                      <a:pt x="0" y="1408"/>
                    </a:lnTo>
                    <a:lnTo>
                      <a:pt x="2" y="1421"/>
                    </a:lnTo>
                    <a:lnTo>
                      <a:pt x="5" y="1434"/>
                    </a:lnTo>
                    <a:lnTo>
                      <a:pt x="8" y="1447"/>
                    </a:lnTo>
                    <a:lnTo>
                      <a:pt x="12" y="1460"/>
                    </a:lnTo>
                    <a:lnTo>
                      <a:pt x="18" y="1471"/>
                    </a:lnTo>
                    <a:lnTo>
                      <a:pt x="26" y="1484"/>
                    </a:lnTo>
                    <a:lnTo>
                      <a:pt x="33" y="1495"/>
                    </a:lnTo>
                    <a:lnTo>
                      <a:pt x="41" y="1508"/>
                    </a:lnTo>
                    <a:lnTo>
                      <a:pt x="51" y="1519"/>
                    </a:lnTo>
                    <a:lnTo>
                      <a:pt x="60" y="1530"/>
                    </a:lnTo>
                    <a:lnTo>
                      <a:pt x="72" y="1539"/>
                    </a:lnTo>
                    <a:lnTo>
                      <a:pt x="84" y="1550"/>
                    </a:lnTo>
                    <a:lnTo>
                      <a:pt x="97" y="1559"/>
                    </a:lnTo>
                    <a:lnTo>
                      <a:pt x="110" y="1568"/>
                    </a:lnTo>
                    <a:lnTo>
                      <a:pt x="124" y="1578"/>
                    </a:lnTo>
                    <a:lnTo>
                      <a:pt x="139" y="1587"/>
                    </a:lnTo>
                    <a:lnTo>
                      <a:pt x="154" y="1594"/>
                    </a:lnTo>
                    <a:lnTo>
                      <a:pt x="170" y="1601"/>
                    </a:lnTo>
                    <a:lnTo>
                      <a:pt x="187" y="1609"/>
                    </a:lnTo>
                    <a:lnTo>
                      <a:pt x="205" y="1616"/>
                    </a:lnTo>
                    <a:lnTo>
                      <a:pt x="221" y="1622"/>
                    </a:lnTo>
                    <a:lnTo>
                      <a:pt x="241" y="1629"/>
                    </a:lnTo>
                    <a:lnTo>
                      <a:pt x="259" y="1633"/>
                    </a:lnTo>
                    <a:lnTo>
                      <a:pt x="278" y="1638"/>
                    </a:lnTo>
                    <a:lnTo>
                      <a:pt x="298" y="1642"/>
                    </a:lnTo>
                    <a:lnTo>
                      <a:pt x="318" y="1646"/>
                    </a:lnTo>
                    <a:lnTo>
                      <a:pt x="339" y="1649"/>
                    </a:lnTo>
                    <a:lnTo>
                      <a:pt x="360" y="1651"/>
                    </a:lnTo>
                    <a:lnTo>
                      <a:pt x="381" y="1653"/>
                    </a:lnTo>
                    <a:lnTo>
                      <a:pt x="402" y="1653"/>
                    </a:lnTo>
                    <a:lnTo>
                      <a:pt x="424" y="1655"/>
                    </a:lnTo>
                    <a:lnTo>
                      <a:pt x="447" y="1653"/>
                    </a:lnTo>
                    <a:lnTo>
                      <a:pt x="468" y="1653"/>
                    </a:lnTo>
                    <a:lnTo>
                      <a:pt x="489" y="1651"/>
                    </a:lnTo>
                    <a:lnTo>
                      <a:pt x="510" y="1649"/>
                    </a:lnTo>
                    <a:lnTo>
                      <a:pt x="531" y="1646"/>
                    </a:lnTo>
                    <a:lnTo>
                      <a:pt x="551" y="1642"/>
                    </a:lnTo>
                    <a:lnTo>
                      <a:pt x="570" y="1638"/>
                    </a:lnTo>
                    <a:lnTo>
                      <a:pt x="590" y="1633"/>
                    </a:lnTo>
                    <a:lnTo>
                      <a:pt x="609" y="1629"/>
                    </a:lnTo>
                    <a:lnTo>
                      <a:pt x="627" y="1622"/>
                    </a:lnTo>
                    <a:lnTo>
                      <a:pt x="645" y="1616"/>
                    </a:lnTo>
                    <a:lnTo>
                      <a:pt x="662" y="1609"/>
                    </a:lnTo>
                    <a:lnTo>
                      <a:pt x="679" y="1601"/>
                    </a:lnTo>
                    <a:lnTo>
                      <a:pt x="695" y="1594"/>
                    </a:lnTo>
                    <a:lnTo>
                      <a:pt x="710" y="1587"/>
                    </a:lnTo>
                    <a:lnTo>
                      <a:pt x="725" y="1578"/>
                    </a:lnTo>
                    <a:lnTo>
                      <a:pt x="739" y="1568"/>
                    </a:lnTo>
                    <a:lnTo>
                      <a:pt x="752" y="1559"/>
                    </a:lnTo>
                    <a:lnTo>
                      <a:pt x="764" y="1550"/>
                    </a:lnTo>
                    <a:lnTo>
                      <a:pt x="776" y="1539"/>
                    </a:lnTo>
                    <a:lnTo>
                      <a:pt x="788" y="1530"/>
                    </a:lnTo>
                    <a:lnTo>
                      <a:pt x="797" y="1519"/>
                    </a:lnTo>
                    <a:lnTo>
                      <a:pt x="808" y="1508"/>
                    </a:lnTo>
                    <a:lnTo>
                      <a:pt x="815" y="1495"/>
                    </a:lnTo>
                    <a:lnTo>
                      <a:pt x="823" y="1484"/>
                    </a:lnTo>
                    <a:lnTo>
                      <a:pt x="830" y="1471"/>
                    </a:lnTo>
                    <a:lnTo>
                      <a:pt x="836" y="1460"/>
                    </a:lnTo>
                    <a:lnTo>
                      <a:pt x="841" y="1447"/>
                    </a:lnTo>
                    <a:lnTo>
                      <a:pt x="844" y="1434"/>
                    </a:lnTo>
                    <a:lnTo>
                      <a:pt x="847" y="1421"/>
                    </a:lnTo>
                    <a:lnTo>
                      <a:pt x="849" y="1408"/>
                    </a:lnTo>
                    <a:lnTo>
                      <a:pt x="850" y="1394"/>
                    </a:lnTo>
                    <a:lnTo>
                      <a:pt x="850" y="260"/>
                    </a:lnTo>
                    <a:lnTo>
                      <a:pt x="849" y="247"/>
                    </a:lnTo>
                    <a:lnTo>
                      <a:pt x="847" y="232"/>
                    </a:lnTo>
                    <a:lnTo>
                      <a:pt x="844" y="219"/>
                    </a:lnTo>
                    <a:lnTo>
                      <a:pt x="841" y="206"/>
                    </a:lnTo>
                    <a:lnTo>
                      <a:pt x="836" y="195"/>
                    </a:lnTo>
                    <a:lnTo>
                      <a:pt x="830" y="182"/>
                    </a:lnTo>
                    <a:lnTo>
                      <a:pt x="823" y="169"/>
                    </a:lnTo>
                    <a:lnTo>
                      <a:pt x="815" y="158"/>
                    </a:lnTo>
                    <a:lnTo>
                      <a:pt x="808" y="147"/>
                    </a:lnTo>
                    <a:lnTo>
                      <a:pt x="797" y="135"/>
                    </a:lnTo>
                    <a:lnTo>
                      <a:pt x="788" y="125"/>
                    </a:lnTo>
                    <a:lnTo>
                      <a:pt x="776" y="114"/>
                    </a:lnTo>
                    <a:lnTo>
                      <a:pt x="764" y="103"/>
                    </a:lnTo>
                    <a:lnTo>
                      <a:pt x="752" y="94"/>
                    </a:lnTo>
                    <a:lnTo>
                      <a:pt x="739" y="85"/>
                    </a:lnTo>
                    <a:lnTo>
                      <a:pt x="725" y="76"/>
                    </a:lnTo>
                    <a:lnTo>
                      <a:pt x="710" y="67"/>
                    </a:lnTo>
                    <a:lnTo>
                      <a:pt x="695" y="59"/>
                    </a:lnTo>
                    <a:lnTo>
                      <a:pt x="679" y="52"/>
                    </a:lnTo>
                    <a:lnTo>
                      <a:pt x="662" y="44"/>
                    </a:lnTo>
                    <a:lnTo>
                      <a:pt x="645" y="37"/>
                    </a:lnTo>
                    <a:lnTo>
                      <a:pt x="627" y="32"/>
                    </a:lnTo>
                    <a:lnTo>
                      <a:pt x="609" y="24"/>
                    </a:lnTo>
                    <a:lnTo>
                      <a:pt x="590" y="21"/>
                    </a:lnTo>
                    <a:lnTo>
                      <a:pt x="570" y="15"/>
                    </a:lnTo>
                    <a:lnTo>
                      <a:pt x="551" y="11"/>
                    </a:lnTo>
                    <a:lnTo>
                      <a:pt x="531" y="8"/>
                    </a:lnTo>
                    <a:lnTo>
                      <a:pt x="510" y="4"/>
                    </a:lnTo>
                    <a:lnTo>
                      <a:pt x="489" y="2"/>
                    </a:lnTo>
                    <a:lnTo>
                      <a:pt x="468" y="0"/>
                    </a:lnTo>
                    <a:lnTo>
                      <a:pt x="447" y="0"/>
                    </a:lnTo>
                    <a:lnTo>
                      <a:pt x="424" y="0"/>
                    </a:lnTo>
                    <a:lnTo>
                      <a:pt x="424" y="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endParaRPr lang="en-US" b="1" dirty="0">
                  <a:latin typeface="+mn-lt"/>
                </a:endParaRPr>
              </a:p>
            </p:txBody>
          </p:sp>
          <p:sp>
            <p:nvSpPr>
              <p:cNvPr id="1021957" name="Freeform 5"/>
              <p:cNvSpPr>
                <a:spLocks/>
              </p:cNvSpPr>
              <p:nvPr/>
            </p:nvSpPr>
            <p:spPr bwMode="auto">
              <a:xfrm>
                <a:off x="3084" y="1467"/>
                <a:ext cx="961" cy="1655"/>
              </a:xfrm>
              <a:custGeom>
                <a:avLst/>
                <a:gdLst/>
                <a:ahLst/>
                <a:cxnLst>
                  <a:cxn ang="0">
                    <a:pos x="381" y="0"/>
                  </a:cxn>
                  <a:cxn ang="0">
                    <a:pos x="318" y="8"/>
                  </a:cxn>
                  <a:cxn ang="0">
                    <a:pos x="259" y="21"/>
                  </a:cxn>
                  <a:cxn ang="0">
                    <a:pos x="205" y="37"/>
                  </a:cxn>
                  <a:cxn ang="0">
                    <a:pos x="154" y="59"/>
                  </a:cxn>
                  <a:cxn ang="0">
                    <a:pos x="110" y="85"/>
                  </a:cxn>
                  <a:cxn ang="0">
                    <a:pos x="72" y="114"/>
                  </a:cxn>
                  <a:cxn ang="0">
                    <a:pos x="41" y="147"/>
                  </a:cxn>
                  <a:cxn ang="0">
                    <a:pos x="18" y="182"/>
                  </a:cxn>
                  <a:cxn ang="0">
                    <a:pos x="5" y="219"/>
                  </a:cxn>
                  <a:cxn ang="0">
                    <a:pos x="0" y="260"/>
                  </a:cxn>
                  <a:cxn ang="0">
                    <a:pos x="2" y="1421"/>
                  </a:cxn>
                  <a:cxn ang="0">
                    <a:pos x="12" y="1460"/>
                  </a:cxn>
                  <a:cxn ang="0">
                    <a:pos x="33" y="1495"/>
                  </a:cxn>
                  <a:cxn ang="0">
                    <a:pos x="60" y="1530"/>
                  </a:cxn>
                  <a:cxn ang="0">
                    <a:pos x="97" y="1559"/>
                  </a:cxn>
                  <a:cxn ang="0">
                    <a:pos x="139" y="1587"/>
                  </a:cxn>
                  <a:cxn ang="0">
                    <a:pos x="187" y="1609"/>
                  </a:cxn>
                  <a:cxn ang="0">
                    <a:pos x="241" y="1629"/>
                  </a:cxn>
                  <a:cxn ang="0">
                    <a:pos x="298" y="1642"/>
                  </a:cxn>
                  <a:cxn ang="0">
                    <a:pos x="360" y="1651"/>
                  </a:cxn>
                  <a:cxn ang="0">
                    <a:pos x="424" y="1655"/>
                  </a:cxn>
                  <a:cxn ang="0">
                    <a:pos x="489" y="1651"/>
                  </a:cxn>
                  <a:cxn ang="0">
                    <a:pos x="551" y="1642"/>
                  </a:cxn>
                  <a:cxn ang="0">
                    <a:pos x="609" y="1629"/>
                  </a:cxn>
                  <a:cxn ang="0">
                    <a:pos x="662" y="1609"/>
                  </a:cxn>
                  <a:cxn ang="0">
                    <a:pos x="710" y="1587"/>
                  </a:cxn>
                  <a:cxn ang="0">
                    <a:pos x="752" y="1559"/>
                  </a:cxn>
                  <a:cxn ang="0">
                    <a:pos x="788" y="1530"/>
                  </a:cxn>
                  <a:cxn ang="0">
                    <a:pos x="815" y="1495"/>
                  </a:cxn>
                  <a:cxn ang="0">
                    <a:pos x="836" y="1460"/>
                  </a:cxn>
                  <a:cxn ang="0">
                    <a:pos x="847" y="1421"/>
                  </a:cxn>
                  <a:cxn ang="0">
                    <a:pos x="850" y="260"/>
                  </a:cxn>
                  <a:cxn ang="0">
                    <a:pos x="844" y="219"/>
                  </a:cxn>
                  <a:cxn ang="0">
                    <a:pos x="830" y="182"/>
                  </a:cxn>
                  <a:cxn ang="0">
                    <a:pos x="808" y="147"/>
                  </a:cxn>
                  <a:cxn ang="0">
                    <a:pos x="776" y="114"/>
                  </a:cxn>
                  <a:cxn ang="0">
                    <a:pos x="739" y="85"/>
                  </a:cxn>
                  <a:cxn ang="0">
                    <a:pos x="695" y="59"/>
                  </a:cxn>
                  <a:cxn ang="0">
                    <a:pos x="645" y="37"/>
                  </a:cxn>
                  <a:cxn ang="0">
                    <a:pos x="590" y="21"/>
                  </a:cxn>
                  <a:cxn ang="0">
                    <a:pos x="531" y="8"/>
                  </a:cxn>
                  <a:cxn ang="0">
                    <a:pos x="468" y="0"/>
                  </a:cxn>
                  <a:cxn ang="0">
                    <a:pos x="424" y="0"/>
                  </a:cxn>
                </a:cxnLst>
                <a:rect l="0" t="0" r="r" b="b"/>
                <a:pathLst>
                  <a:path w="850" h="1655">
                    <a:moveTo>
                      <a:pt x="424" y="0"/>
                    </a:moveTo>
                    <a:lnTo>
                      <a:pt x="402" y="0"/>
                    </a:lnTo>
                    <a:lnTo>
                      <a:pt x="381" y="0"/>
                    </a:lnTo>
                    <a:lnTo>
                      <a:pt x="360" y="2"/>
                    </a:lnTo>
                    <a:lnTo>
                      <a:pt x="339" y="4"/>
                    </a:lnTo>
                    <a:lnTo>
                      <a:pt x="318" y="8"/>
                    </a:lnTo>
                    <a:lnTo>
                      <a:pt x="298" y="11"/>
                    </a:lnTo>
                    <a:lnTo>
                      <a:pt x="278" y="15"/>
                    </a:lnTo>
                    <a:lnTo>
                      <a:pt x="259" y="21"/>
                    </a:lnTo>
                    <a:lnTo>
                      <a:pt x="241" y="24"/>
                    </a:lnTo>
                    <a:lnTo>
                      <a:pt x="221" y="32"/>
                    </a:lnTo>
                    <a:lnTo>
                      <a:pt x="205" y="37"/>
                    </a:lnTo>
                    <a:lnTo>
                      <a:pt x="187" y="44"/>
                    </a:lnTo>
                    <a:lnTo>
                      <a:pt x="170" y="52"/>
                    </a:lnTo>
                    <a:lnTo>
                      <a:pt x="154" y="59"/>
                    </a:lnTo>
                    <a:lnTo>
                      <a:pt x="139" y="67"/>
                    </a:lnTo>
                    <a:lnTo>
                      <a:pt x="124" y="76"/>
                    </a:lnTo>
                    <a:lnTo>
                      <a:pt x="110" y="85"/>
                    </a:lnTo>
                    <a:lnTo>
                      <a:pt x="97" y="94"/>
                    </a:lnTo>
                    <a:lnTo>
                      <a:pt x="84" y="103"/>
                    </a:lnTo>
                    <a:lnTo>
                      <a:pt x="72" y="114"/>
                    </a:lnTo>
                    <a:lnTo>
                      <a:pt x="60" y="125"/>
                    </a:lnTo>
                    <a:lnTo>
                      <a:pt x="51" y="135"/>
                    </a:lnTo>
                    <a:lnTo>
                      <a:pt x="41" y="147"/>
                    </a:lnTo>
                    <a:lnTo>
                      <a:pt x="33" y="158"/>
                    </a:lnTo>
                    <a:lnTo>
                      <a:pt x="26" y="169"/>
                    </a:lnTo>
                    <a:lnTo>
                      <a:pt x="18" y="182"/>
                    </a:lnTo>
                    <a:lnTo>
                      <a:pt x="12" y="195"/>
                    </a:lnTo>
                    <a:lnTo>
                      <a:pt x="8" y="206"/>
                    </a:lnTo>
                    <a:lnTo>
                      <a:pt x="5" y="219"/>
                    </a:lnTo>
                    <a:lnTo>
                      <a:pt x="2" y="232"/>
                    </a:lnTo>
                    <a:lnTo>
                      <a:pt x="0" y="247"/>
                    </a:lnTo>
                    <a:lnTo>
                      <a:pt x="0" y="260"/>
                    </a:lnTo>
                    <a:lnTo>
                      <a:pt x="0" y="1394"/>
                    </a:lnTo>
                    <a:lnTo>
                      <a:pt x="0" y="1408"/>
                    </a:lnTo>
                    <a:lnTo>
                      <a:pt x="2" y="1421"/>
                    </a:lnTo>
                    <a:lnTo>
                      <a:pt x="5" y="1434"/>
                    </a:lnTo>
                    <a:lnTo>
                      <a:pt x="8" y="1447"/>
                    </a:lnTo>
                    <a:lnTo>
                      <a:pt x="12" y="1460"/>
                    </a:lnTo>
                    <a:lnTo>
                      <a:pt x="18" y="1471"/>
                    </a:lnTo>
                    <a:lnTo>
                      <a:pt x="26" y="1484"/>
                    </a:lnTo>
                    <a:lnTo>
                      <a:pt x="33" y="1495"/>
                    </a:lnTo>
                    <a:lnTo>
                      <a:pt x="41" y="1508"/>
                    </a:lnTo>
                    <a:lnTo>
                      <a:pt x="51" y="1519"/>
                    </a:lnTo>
                    <a:lnTo>
                      <a:pt x="60" y="1530"/>
                    </a:lnTo>
                    <a:lnTo>
                      <a:pt x="72" y="1539"/>
                    </a:lnTo>
                    <a:lnTo>
                      <a:pt x="84" y="1550"/>
                    </a:lnTo>
                    <a:lnTo>
                      <a:pt x="97" y="1559"/>
                    </a:lnTo>
                    <a:lnTo>
                      <a:pt x="110" y="1568"/>
                    </a:lnTo>
                    <a:lnTo>
                      <a:pt x="124" y="1578"/>
                    </a:lnTo>
                    <a:lnTo>
                      <a:pt x="139" y="1587"/>
                    </a:lnTo>
                    <a:lnTo>
                      <a:pt x="154" y="1594"/>
                    </a:lnTo>
                    <a:lnTo>
                      <a:pt x="170" y="1601"/>
                    </a:lnTo>
                    <a:lnTo>
                      <a:pt x="187" y="1609"/>
                    </a:lnTo>
                    <a:lnTo>
                      <a:pt x="205" y="1616"/>
                    </a:lnTo>
                    <a:lnTo>
                      <a:pt x="221" y="1622"/>
                    </a:lnTo>
                    <a:lnTo>
                      <a:pt x="241" y="1629"/>
                    </a:lnTo>
                    <a:lnTo>
                      <a:pt x="259" y="1633"/>
                    </a:lnTo>
                    <a:lnTo>
                      <a:pt x="278" y="1638"/>
                    </a:lnTo>
                    <a:lnTo>
                      <a:pt x="298" y="1642"/>
                    </a:lnTo>
                    <a:lnTo>
                      <a:pt x="318" y="1646"/>
                    </a:lnTo>
                    <a:lnTo>
                      <a:pt x="339" y="1649"/>
                    </a:lnTo>
                    <a:lnTo>
                      <a:pt x="360" y="1651"/>
                    </a:lnTo>
                    <a:lnTo>
                      <a:pt x="381" y="1653"/>
                    </a:lnTo>
                    <a:lnTo>
                      <a:pt x="402" y="1653"/>
                    </a:lnTo>
                    <a:lnTo>
                      <a:pt x="424" y="1655"/>
                    </a:lnTo>
                    <a:lnTo>
                      <a:pt x="447" y="1653"/>
                    </a:lnTo>
                    <a:lnTo>
                      <a:pt x="468" y="1653"/>
                    </a:lnTo>
                    <a:lnTo>
                      <a:pt x="489" y="1651"/>
                    </a:lnTo>
                    <a:lnTo>
                      <a:pt x="510" y="1649"/>
                    </a:lnTo>
                    <a:lnTo>
                      <a:pt x="531" y="1646"/>
                    </a:lnTo>
                    <a:lnTo>
                      <a:pt x="551" y="1642"/>
                    </a:lnTo>
                    <a:lnTo>
                      <a:pt x="570" y="1638"/>
                    </a:lnTo>
                    <a:lnTo>
                      <a:pt x="590" y="1633"/>
                    </a:lnTo>
                    <a:lnTo>
                      <a:pt x="609" y="1629"/>
                    </a:lnTo>
                    <a:lnTo>
                      <a:pt x="627" y="1622"/>
                    </a:lnTo>
                    <a:lnTo>
                      <a:pt x="645" y="1616"/>
                    </a:lnTo>
                    <a:lnTo>
                      <a:pt x="662" y="1609"/>
                    </a:lnTo>
                    <a:lnTo>
                      <a:pt x="679" y="1601"/>
                    </a:lnTo>
                    <a:lnTo>
                      <a:pt x="695" y="1594"/>
                    </a:lnTo>
                    <a:lnTo>
                      <a:pt x="710" y="1587"/>
                    </a:lnTo>
                    <a:lnTo>
                      <a:pt x="725" y="1578"/>
                    </a:lnTo>
                    <a:lnTo>
                      <a:pt x="739" y="1568"/>
                    </a:lnTo>
                    <a:lnTo>
                      <a:pt x="752" y="1559"/>
                    </a:lnTo>
                    <a:lnTo>
                      <a:pt x="764" y="1550"/>
                    </a:lnTo>
                    <a:lnTo>
                      <a:pt x="776" y="1539"/>
                    </a:lnTo>
                    <a:lnTo>
                      <a:pt x="788" y="1530"/>
                    </a:lnTo>
                    <a:lnTo>
                      <a:pt x="797" y="1519"/>
                    </a:lnTo>
                    <a:lnTo>
                      <a:pt x="808" y="1508"/>
                    </a:lnTo>
                    <a:lnTo>
                      <a:pt x="815" y="1495"/>
                    </a:lnTo>
                    <a:lnTo>
                      <a:pt x="823" y="1484"/>
                    </a:lnTo>
                    <a:lnTo>
                      <a:pt x="830" y="1471"/>
                    </a:lnTo>
                    <a:lnTo>
                      <a:pt x="836" y="1460"/>
                    </a:lnTo>
                    <a:lnTo>
                      <a:pt x="841" y="1447"/>
                    </a:lnTo>
                    <a:lnTo>
                      <a:pt x="844" y="1434"/>
                    </a:lnTo>
                    <a:lnTo>
                      <a:pt x="847" y="1421"/>
                    </a:lnTo>
                    <a:lnTo>
                      <a:pt x="849" y="1408"/>
                    </a:lnTo>
                    <a:lnTo>
                      <a:pt x="850" y="1394"/>
                    </a:lnTo>
                    <a:lnTo>
                      <a:pt x="850" y="260"/>
                    </a:lnTo>
                    <a:lnTo>
                      <a:pt x="849" y="247"/>
                    </a:lnTo>
                    <a:lnTo>
                      <a:pt x="847" y="232"/>
                    </a:lnTo>
                    <a:lnTo>
                      <a:pt x="844" y="219"/>
                    </a:lnTo>
                    <a:lnTo>
                      <a:pt x="841" y="206"/>
                    </a:lnTo>
                    <a:lnTo>
                      <a:pt x="836" y="195"/>
                    </a:lnTo>
                    <a:lnTo>
                      <a:pt x="830" y="182"/>
                    </a:lnTo>
                    <a:lnTo>
                      <a:pt x="823" y="169"/>
                    </a:lnTo>
                    <a:lnTo>
                      <a:pt x="815" y="158"/>
                    </a:lnTo>
                    <a:lnTo>
                      <a:pt x="808" y="147"/>
                    </a:lnTo>
                    <a:lnTo>
                      <a:pt x="797" y="135"/>
                    </a:lnTo>
                    <a:lnTo>
                      <a:pt x="788" y="125"/>
                    </a:lnTo>
                    <a:lnTo>
                      <a:pt x="776" y="114"/>
                    </a:lnTo>
                    <a:lnTo>
                      <a:pt x="764" y="103"/>
                    </a:lnTo>
                    <a:lnTo>
                      <a:pt x="752" y="94"/>
                    </a:lnTo>
                    <a:lnTo>
                      <a:pt x="739" y="85"/>
                    </a:lnTo>
                    <a:lnTo>
                      <a:pt x="725" y="76"/>
                    </a:lnTo>
                    <a:lnTo>
                      <a:pt x="710" y="67"/>
                    </a:lnTo>
                    <a:lnTo>
                      <a:pt x="695" y="59"/>
                    </a:lnTo>
                    <a:lnTo>
                      <a:pt x="679" y="52"/>
                    </a:lnTo>
                    <a:lnTo>
                      <a:pt x="662" y="44"/>
                    </a:lnTo>
                    <a:lnTo>
                      <a:pt x="645" y="37"/>
                    </a:lnTo>
                    <a:lnTo>
                      <a:pt x="627" y="32"/>
                    </a:lnTo>
                    <a:lnTo>
                      <a:pt x="609" y="24"/>
                    </a:lnTo>
                    <a:lnTo>
                      <a:pt x="590" y="21"/>
                    </a:lnTo>
                    <a:lnTo>
                      <a:pt x="570" y="15"/>
                    </a:lnTo>
                    <a:lnTo>
                      <a:pt x="551" y="11"/>
                    </a:lnTo>
                    <a:lnTo>
                      <a:pt x="531" y="8"/>
                    </a:lnTo>
                    <a:lnTo>
                      <a:pt x="510" y="4"/>
                    </a:lnTo>
                    <a:lnTo>
                      <a:pt x="489" y="2"/>
                    </a:lnTo>
                    <a:lnTo>
                      <a:pt x="468" y="0"/>
                    </a:lnTo>
                    <a:lnTo>
                      <a:pt x="447" y="0"/>
                    </a:lnTo>
                    <a:lnTo>
                      <a:pt x="424" y="0"/>
                    </a:lnTo>
                    <a:lnTo>
                      <a:pt x="424" y="0"/>
                    </a:lnTo>
                  </a:path>
                </a:pathLst>
              </a:custGeom>
              <a:noFill/>
              <a:ln w="9525">
                <a:solidFill>
                  <a:srgbClr val="000000"/>
                </a:solidFill>
                <a:prstDash val="solid"/>
                <a:round/>
                <a:headEnd/>
                <a:tailEnd/>
              </a:ln>
            </p:spPr>
            <p:txBody>
              <a:bodyPr/>
              <a:lstStyle/>
              <a:p>
                <a:endParaRPr lang="en-US" b="1" dirty="0">
                  <a:latin typeface="+mn-lt"/>
                </a:endParaRPr>
              </a:p>
            </p:txBody>
          </p:sp>
          <p:sp>
            <p:nvSpPr>
              <p:cNvPr id="1021958" name="Freeform 6"/>
              <p:cNvSpPr>
                <a:spLocks/>
              </p:cNvSpPr>
              <p:nvPr/>
            </p:nvSpPr>
            <p:spPr bwMode="auto">
              <a:xfrm>
                <a:off x="3084" y="1727"/>
                <a:ext cx="961" cy="259"/>
              </a:xfrm>
              <a:custGeom>
                <a:avLst/>
                <a:gdLst/>
                <a:ahLst/>
                <a:cxnLst>
                  <a:cxn ang="0">
                    <a:pos x="0" y="12"/>
                  </a:cxn>
                  <a:cxn ang="0">
                    <a:pos x="5" y="38"/>
                  </a:cxn>
                  <a:cxn ang="0">
                    <a:pos x="12" y="64"/>
                  </a:cxn>
                  <a:cxn ang="0">
                    <a:pos x="26" y="88"/>
                  </a:cxn>
                  <a:cxn ang="0">
                    <a:pos x="41" y="112"/>
                  </a:cxn>
                  <a:cxn ang="0">
                    <a:pos x="60" y="134"/>
                  </a:cxn>
                  <a:cxn ang="0">
                    <a:pos x="84" y="154"/>
                  </a:cxn>
                  <a:cxn ang="0">
                    <a:pos x="110" y="174"/>
                  </a:cxn>
                  <a:cxn ang="0">
                    <a:pos x="139" y="191"/>
                  </a:cxn>
                  <a:cxn ang="0">
                    <a:pos x="170" y="207"/>
                  </a:cxn>
                  <a:cxn ang="0">
                    <a:pos x="205" y="222"/>
                  </a:cxn>
                  <a:cxn ang="0">
                    <a:pos x="241" y="233"/>
                  </a:cxn>
                  <a:cxn ang="0">
                    <a:pos x="278" y="244"/>
                  </a:cxn>
                  <a:cxn ang="0">
                    <a:pos x="318" y="251"/>
                  </a:cxn>
                  <a:cxn ang="0">
                    <a:pos x="360" y="257"/>
                  </a:cxn>
                  <a:cxn ang="0">
                    <a:pos x="402" y="259"/>
                  </a:cxn>
                  <a:cxn ang="0">
                    <a:pos x="447" y="259"/>
                  </a:cxn>
                  <a:cxn ang="0">
                    <a:pos x="489" y="257"/>
                  </a:cxn>
                  <a:cxn ang="0">
                    <a:pos x="531" y="251"/>
                  </a:cxn>
                  <a:cxn ang="0">
                    <a:pos x="570" y="244"/>
                  </a:cxn>
                  <a:cxn ang="0">
                    <a:pos x="609" y="233"/>
                  </a:cxn>
                  <a:cxn ang="0">
                    <a:pos x="645" y="222"/>
                  </a:cxn>
                  <a:cxn ang="0">
                    <a:pos x="679" y="207"/>
                  </a:cxn>
                  <a:cxn ang="0">
                    <a:pos x="710" y="191"/>
                  </a:cxn>
                  <a:cxn ang="0">
                    <a:pos x="739" y="174"/>
                  </a:cxn>
                  <a:cxn ang="0">
                    <a:pos x="764" y="154"/>
                  </a:cxn>
                  <a:cxn ang="0">
                    <a:pos x="788" y="134"/>
                  </a:cxn>
                  <a:cxn ang="0">
                    <a:pos x="808" y="112"/>
                  </a:cxn>
                  <a:cxn ang="0">
                    <a:pos x="823" y="88"/>
                  </a:cxn>
                  <a:cxn ang="0">
                    <a:pos x="836" y="64"/>
                  </a:cxn>
                  <a:cxn ang="0">
                    <a:pos x="844" y="38"/>
                  </a:cxn>
                  <a:cxn ang="0">
                    <a:pos x="849" y="12"/>
                  </a:cxn>
                </a:cxnLst>
                <a:rect l="0" t="0" r="r" b="b"/>
                <a:pathLst>
                  <a:path w="850" h="259">
                    <a:moveTo>
                      <a:pt x="0" y="0"/>
                    </a:moveTo>
                    <a:lnTo>
                      <a:pt x="0" y="12"/>
                    </a:lnTo>
                    <a:lnTo>
                      <a:pt x="2" y="25"/>
                    </a:lnTo>
                    <a:lnTo>
                      <a:pt x="5" y="38"/>
                    </a:lnTo>
                    <a:lnTo>
                      <a:pt x="8" y="51"/>
                    </a:lnTo>
                    <a:lnTo>
                      <a:pt x="12" y="64"/>
                    </a:lnTo>
                    <a:lnTo>
                      <a:pt x="18" y="77"/>
                    </a:lnTo>
                    <a:lnTo>
                      <a:pt x="26" y="88"/>
                    </a:lnTo>
                    <a:lnTo>
                      <a:pt x="33" y="101"/>
                    </a:lnTo>
                    <a:lnTo>
                      <a:pt x="41" y="112"/>
                    </a:lnTo>
                    <a:lnTo>
                      <a:pt x="51" y="123"/>
                    </a:lnTo>
                    <a:lnTo>
                      <a:pt x="60" y="134"/>
                    </a:lnTo>
                    <a:lnTo>
                      <a:pt x="72" y="145"/>
                    </a:lnTo>
                    <a:lnTo>
                      <a:pt x="84" y="154"/>
                    </a:lnTo>
                    <a:lnTo>
                      <a:pt x="97" y="165"/>
                    </a:lnTo>
                    <a:lnTo>
                      <a:pt x="110" y="174"/>
                    </a:lnTo>
                    <a:lnTo>
                      <a:pt x="124" y="183"/>
                    </a:lnTo>
                    <a:lnTo>
                      <a:pt x="139" y="191"/>
                    </a:lnTo>
                    <a:lnTo>
                      <a:pt x="154" y="200"/>
                    </a:lnTo>
                    <a:lnTo>
                      <a:pt x="170" y="207"/>
                    </a:lnTo>
                    <a:lnTo>
                      <a:pt x="187" y="215"/>
                    </a:lnTo>
                    <a:lnTo>
                      <a:pt x="205" y="222"/>
                    </a:lnTo>
                    <a:lnTo>
                      <a:pt x="221" y="227"/>
                    </a:lnTo>
                    <a:lnTo>
                      <a:pt x="241" y="233"/>
                    </a:lnTo>
                    <a:lnTo>
                      <a:pt x="259" y="238"/>
                    </a:lnTo>
                    <a:lnTo>
                      <a:pt x="278" y="244"/>
                    </a:lnTo>
                    <a:lnTo>
                      <a:pt x="298" y="248"/>
                    </a:lnTo>
                    <a:lnTo>
                      <a:pt x="318" y="251"/>
                    </a:lnTo>
                    <a:lnTo>
                      <a:pt x="339" y="253"/>
                    </a:lnTo>
                    <a:lnTo>
                      <a:pt x="360" y="257"/>
                    </a:lnTo>
                    <a:lnTo>
                      <a:pt x="381" y="257"/>
                    </a:lnTo>
                    <a:lnTo>
                      <a:pt x="402" y="259"/>
                    </a:lnTo>
                    <a:lnTo>
                      <a:pt x="424" y="259"/>
                    </a:lnTo>
                    <a:lnTo>
                      <a:pt x="447" y="259"/>
                    </a:lnTo>
                    <a:lnTo>
                      <a:pt x="468" y="257"/>
                    </a:lnTo>
                    <a:lnTo>
                      <a:pt x="489" y="257"/>
                    </a:lnTo>
                    <a:lnTo>
                      <a:pt x="510" y="253"/>
                    </a:lnTo>
                    <a:lnTo>
                      <a:pt x="531" y="251"/>
                    </a:lnTo>
                    <a:lnTo>
                      <a:pt x="551" y="248"/>
                    </a:lnTo>
                    <a:lnTo>
                      <a:pt x="570" y="244"/>
                    </a:lnTo>
                    <a:lnTo>
                      <a:pt x="590" y="238"/>
                    </a:lnTo>
                    <a:lnTo>
                      <a:pt x="609" y="233"/>
                    </a:lnTo>
                    <a:lnTo>
                      <a:pt x="627" y="227"/>
                    </a:lnTo>
                    <a:lnTo>
                      <a:pt x="645" y="222"/>
                    </a:lnTo>
                    <a:lnTo>
                      <a:pt x="662" y="215"/>
                    </a:lnTo>
                    <a:lnTo>
                      <a:pt x="679" y="207"/>
                    </a:lnTo>
                    <a:lnTo>
                      <a:pt x="695" y="200"/>
                    </a:lnTo>
                    <a:lnTo>
                      <a:pt x="710" y="191"/>
                    </a:lnTo>
                    <a:lnTo>
                      <a:pt x="725" y="183"/>
                    </a:lnTo>
                    <a:lnTo>
                      <a:pt x="739" y="174"/>
                    </a:lnTo>
                    <a:lnTo>
                      <a:pt x="752" y="165"/>
                    </a:lnTo>
                    <a:lnTo>
                      <a:pt x="764" y="154"/>
                    </a:lnTo>
                    <a:lnTo>
                      <a:pt x="776" y="145"/>
                    </a:lnTo>
                    <a:lnTo>
                      <a:pt x="788" y="134"/>
                    </a:lnTo>
                    <a:lnTo>
                      <a:pt x="797" y="123"/>
                    </a:lnTo>
                    <a:lnTo>
                      <a:pt x="808" y="112"/>
                    </a:lnTo>
                    <a:lnTo>
                      <a:pt x="815" y="101"/>
                    </a:lnTo>
                    <a:lnTo>
                      <a:pt x="823" y="88"/>
                    </a:lnTo>
                    <a:lnTo>
                      <a:pt x="830" y="77"/>
                    </a:lnTo>
                    <a:lnTo>
                      <a:pt x="836" y="64"/>
                    </a:lnTo>
                    <a:lnTo>
                      <a:pt x="841" y="51"/>
                    </a:lnTo>
                    <a:lnTo>
                      <a:pt x="844" y="38"/>
                    </a:lnTo>
                    <a:lnTo>
                      <a:pt x="847" y="25"/>
                    </a:lnTo>
                    <a:lnTo>
                      <a:pt x="849" y="12"/>
                    </a:lnTo>
                    <a:lnTo>
                      <a:pt x="850" y="0"/>
                    </a:lnTo>
                  </a:path>
                </a:pathLst>
              </a:custGeom>
              <a:noFill/>
              <a:ln w="9525">
                <a:solidFill>
                  <a:srgbClr val="000000"/>
                </a:solidFill>
                <a:prstDash val="solid"/>
                <a:round/>
                <a:headEnd/>
                <a:tailEnd/>
              </a:ln>
            </p:spPr>
            <p:txBody>
              <a:bodyPr/>
              <a:lstStyle/>
              <a:p>
                <a:endParaRPr lang="en-US" b="1" dirty="0">
                  <a:latin typeface="+mn-lt"/>
                </a:endParaRPr>
              </a:p>
            </p:txBody>
          </p:sp>
          <p:sp>
            <p:nvSpPr>
              <p:cNvPr id="1021959" name="Freeform 7"/>
              <p:cNvSpPr>
                <a:spLocks/>
              </p:cNvSpPr>
              <p:nvPr/>
            </p:nvSpPr>
            <p:spPr bwMode="auto">
              <a:xfrm>
                <a:off x="3643" y="2070"/>
                <a:ext cx="338" cy="899"/>
              </a:xfrm>
              <a:custGeom>
                <a:avLst/>
                <a:gdLst/>
                <a:ahLst/>
                <a:cxnLst>
                  <a:cxn ang="0">
                    <a:pos x="0" y="899"/>
                  </a:cxn>
                  <a:cxn ang="0">
                    <a:pos x="30" y="897"/>
                  </a:cxn>
                  <a:cxn ang="0">
                    <a:pos x="60" y="894"/>
                  </a:cxn>
                  <a:cxn ang="0">
                    <a:pos x="90" y="886"/>
                  </a:cxn>
                  <a:cxn ang="0">
                    <a:pos x="117" y="875"/>
                  </a:cxn>
                  <a:cxn ang="0">
                    <a:pos x="142" y="861"/>
                  </a:cxn>
                  <a:cxn ang="0">
                    <a:pos x="167" y="846"/>
                  </a:cxn>
                  <a:cxn ang="0">
                    <a:pos x="191" y="827"/>
                  </a:cxn>
                  <a:cxn ang="0">
                    <a:pos x="212" y="805"/>
                  </a:cxn>
                  <a:cxn ang="0">
                    <a:pos x="230" y="783"/>
                  </a:cxn>
                  <a:cxn ang="0">
                    <a:pos x="248" y="759"/>
                  </a:cxn>
                  <a:cxn ang="0">
                    <a:pos x="263" y="732"/>
                  </a:cxn>
                  <a:cxn ang="0">
                    <a:pos x="275" y="704"/>
                  </a:cxn>
                  <a:cxn ang="0">
                    <a:pos x="285" y="675"/>
                  </a:cxn>
                  <a:cxn ang="0">
                    <a:pos x="293" y="644"/>
                  </a:cxn>
                  <a:cxn ang="0">
                    <a:pos x="297" y="612"/>
                  </a:cxn>
                  <a:cxn ang="0">
                    <a:pos x="299" y="579"/>
                  </a:cxn>
                  <a:cxn ang="0">
                    <a:pos x="299" y="395"/>
                  </a:cxn>
                  <a:cxn ang="0">
                    <a:pos x="297" y="372"/>
                  </a:cxn>
                  <a:cxn ang="0">
                    <a:pos x="296" y="346"/>
                  </a:cxn>
                  <a:cxn ang="0">
                    <a:pos x="290" y="322"/>
                  </a:cxn>
                  <a:cxn ang="0">
                    <a:pos x="284" y="298"/>
                  </a:cxn>
                  <a:cxn ang="0">
                    <a:pos x="278" y="274"/>
                  </a:cxn>
                  <a:cxn ang="0">
                    <a:pos x="267" y="252"/>
                  </a:cxn>
                  <a:cxn ang="0">
                    <a:pos x="257" y="230"/>
                  </a:cxn>
                  <a:cxn ang="0">
                    <a:pos x="243" y="210"/>
                  </a:cxn>
                  <a:cxn ang="0">
                    <a:pos x="230" y="191"/>
                  </a:cxn>
                  <a:cxn ang="0">
                    <a:pos x="215" y="173"/>
                  </a:cxn>
                  <a:cxn ang="0">
                    <a:pos x="200" y="157"/>
                  </a:cxn>
                  <a:cxn ang="0">
                    <a:pos x="182" y="142"/>
                  </a:cxn>
                  <a:cxn ang="0">
                    <a:pos x="162" y="127"/>
                  </a:cxn>
                  <a:cxn ang="0">
                    <a:pos x="142" y="114"/>
                  </a:cxn>
                  <a:cxn ang="0">
                    <a:pos x="121" y="103"/>
                  </a:cxn>
                  <a:cxn ang="0">
                    <a:pos x="100" y="94"/>
                  </a:cxn>
                  <a:cxn ang="0">
                    <a:pos x="100" y="0"/>
                  </a:cxn>
                  <a:cxn ang="0">
                    <a:pos x="0" y="166"/>
                  </a:cxn>
                  <a:cxn ang="0">
                    <a:pos x="100" y="368"/>
                  </a:cxn>
                  <a:cxn ang="0">
                    <a:pos x="100" y="276"/>
                  </a:cxn>
                  <a:cxn ang="0">
                    <a:pos x="132" y="291"/>
                  </a:cxn>
                  <a:cxn ang="0">
                    <a:pos x="164" y="309"/>
                  </a:cxn>
                  <a:cxn ang="0">
                    <a:pos x="191" y="333"/>
                  </a:cxn>
                  <a:cxn ang="0">
                    <a:pos x="216" y="359"/>
                  </a:cxn>
                  <a:cxn ang="0">
                    <a:pos x="239" y="386"/>
                  </a:cxn>
                  <a:cxn ang="0">
                    <a:pos x="258" y="418"/>
                  </a:cxn>
                  <a:cxn ang="0">
                    <a:pos x="275" y="452"/>
                  </a:cxn>
                  <a:cxn ang="0">
                    <a:pos x="285" y="487"/>
                  </a:cxn>
                  <a:cxn ang="0">
                    <a:pos x="278" y="513"/>
                  </a:cxn>
                  <a:cxn ang="0">
                    <a:pos x="267" y="537"/>
                  </a:cxn>
                  <a:cxn ang="0">
                    <a:pos x="258" y="559"/>
                  </a:cxn>
                  <a:cxn ang="0">
                    <a:pos x="243" y="581"/>
                  </a:cxn>
                  <a:cxn ang="0">
                    <a:pos x="230" y="601"/>
                  </a:cxn>
                  <a:cxn ang="0">
                    <a:pos x="215" y="620"/>
                  </a:cxn>
                  <a:cxn ang="0">
                    <a:pos x="197" y="638"/>
                  </a:cxn>
                  <a:cxn ang="0">
                    <a:pos x="179" y="653"/>
                  </a:cxn>
                  <a:cxn ang="0">
                    <a:pos x="160" y="668"/>
                  </a:cxn>
                  <a:cxn ang="0">
                    <a:pos x="139" y="680"/>
                  </a:cxn>
                  <a:cxn ang="0">
                    <a:pos x="117" y="690"/>
                  </a:cxn>
                  <a:cxn ang="0">
                    <a:pos x="94" y="701"/>
                  </a:cxn>
                  <a:cxn ang="0">
                    <a:pos x="72" y="708"/>
                  </a:cxn>
                  <a:cxn ang="0">
                    <a:pos x="49" y="712"/>
                  </a:cxn>
                  <a:cxn ang="0">
                    <a:pos x="25" y="715"/>
                  </a:cxn>
                  <a:cxn ang="0">
                    <a:pos x="0" y="717"/>
                  </a:cxn>
                  <a:cxn ang="0">
                    <a:pos x="0" y="899"/>
                  </a:cxn>
                </a:cxnLst>
                <a:rect l="0" t="0" r="r" b="b"/>
                <a:pathLst>
                  <a:path w="299" h="899">
                    <a:moveTo>
                      <a:pt x="0" y="899"/>
                    </a:moveTo>
                    <a:lnTo>
                      <a:pt x="30" y="897"/>
                    </a:lnTo>
                    <a:lnTo>
                      <a:pt x="60" y="894"/>
                    </a:lnTo>
                    <a:lnTo>
                      <a:pt x="90" y="886"/>
                    </a:lnTo>
                    <a:lnTo>
                      <a:pt x="117" y="875"/>
                    </a:lnTo>
                    <a:lnTo>
                      <a:pt x="142" y="861"/>
                    </a:lnTo>
                    <a:lnTo>
                      <a:pt x="167" y="846"/>
                    </a:lnTo>
                    <a:lnTo>
                      <a:pt x="191" y="827"/>
                    </a:lnTo>
                    <a:lnTo>
                      <a:pt x="212" y="805"/>
                    </a:lnTo>
                    <a:lnTo>
                      <a:pt x="230" y="783"/>
                    </a:lnTo>
                    <a:lnTo>
                      <a:pt x="248" y="759"/>
                    </a:lnTo>
                    <a:lnTo>
                      <a:pt x="263" y="732"/>
                    </a:lnTo>
                    <a:lnTo>
                      <a:pt x="275" y="704"/>
                    </a:lnTo>
                    <a:lnTo>
                      <a:pt x="285" y="675"/>
                    </a:lnTo>
                    <a:lnTo>
                      <a:pt x="293" y="644"/>
                    </a:lnTo>
                    <a:lnTo>
                      <a:pt x="297" y="612"/>
                    </a:lnTo>
                    <a:lnTo>
                      <a:pt x="299" y="579"/>
                    </a:lnTo>
                    <a:lnTo>
                      <a:pt x="299" y="395"/>
                    </a:lnTo>
                    <a:lnTo>
                      <a:pt x="297" y="372"/>
                    </a:lnTo>
                    <a:lnTo>
                      <a:pt x="296" y="346"/>
                    </a:lnTo>
                    <a:lnTo>
                      <a:pt x="290" y="322"/>
                    </a:lnTo>
                    <a:lnTo>
                      <a:pt x="284" y="298"/>
                    </a:lnTo>
                    <a:lnTo>
                      <a:pt x="278" y="274"/>
                    </a:lnTo>
                    <a:lnTo>
                      <a:pt x="267" y="252"/>
                    </a:lnTo>
                    <a:lnTo>
                      <a:pt x="257" y="230"/>
                    </a:lnTo>
                    <a:lnTo>
                      <a:pt x="243" y="210"/>
                    </a:lnTo>
                    <a:lnTo>
                      <a:pt x="230" y="191"/>
                    </a:lnTo>
                    <a:lnTo>
                      <a:pt x="215" y="173"/>
                    </a:lnTo>
                    <a:lnTo>
                      <a:pt x="200" y="157"/>
                    </a:lnTo>
                    <a:lnTo>
                      <a:pt x="182" y="142"/>
                    </a:lnTo>
                    <a:lnTo>
                      <a:pt x="162" y="127"/>
                    </a:lnTo>
                    <a:lnTo>
                      <a:pt x="142" y="114"/>
                    </a:lnTo>
                    <a:lnTo>
                      <a:pt x="121" y="103"/>
                    </a:lnTo>
                    <a:lnTo>
                      <a:pt x="100" y="94"/>
                    </a:lnTo>
                    <a:lnTo>
                      <a:pt x="100" y="0"/>
                    </a:lnTo>
                    <a:lnTo>
                      <a:pt x="0" y="166"/>
                    </a:lnTo>
                    <a:lnTo>
                      <a:pt x="100" y="368"/>
                    </a:lnTo>
                    <a:lnTo>
                      <a:pt x="100" y="276"/>
                    </a:lnTo>
                    <a:lnTo>
                      <a:pt x="132" y="291"/>
                    </a:lnTo>
                    <a:lnTo>
                      <a:pt x="164" y="309"/>
                    </a:lnTo>
                    <a:lnTo>
                      <a:pt x="191" y="333"/>
                    </a:lnTo>
                    <a:lnTo>
                      <a:pt x="216" y="359"/>
                    </a:lnTo>
                    <a:lnTo>
                      <a:pt x="239" y="386"/>
                    </a:lnTo>
                    <a:lnTo>
                      <a:pt x="258" y="418"/>
                    </a:lnTo>
                    <a:lnTo>
                      <a:pt x="275" y="452"/>
                    </a:lnTo>
                    <a:lnTo>
                      <a:pt x="285" y="487"/>
                    </a:lnTo>
                    <a:lnTo>
                      <a:pt x="278" y="513"/>
                    </a:lnTo>
                    <a:lnTo>
                      <a:pt x="267" y="537"/>
                    </a:lnTo>
                    <a:lnTo>
                      <a:pt x="258" y="559"/>
                    </a:lnTo>
                    <a:lnTo>
                      <a:pt x="243" y="581"/>
                    </a:lnTo>
                    <a:lnTo>
                      <a:pt x="230" y="601"/>
                    </a:lnTo>
                    <a:lnTo>
                      <a:pt x="215" y="620"/>
                    </a:lnTo>
                    <a:lnTo>
                      <a:pt x="197" y="638"/>
                    </a:lnTo>
                    <a:lnTo>
                      <a:pt x="179" y="653"/>
                    </a:lnTo>
                    <a:lnTo>
                      <a:pt x="160" y="668"/>
                    </a:lnTo>
                    <a:lnTo>
                      <a:pt x="139" y="680"/>
                    </a:lnTo>
                    <a:lnTo>
                      <a:pt x="117" y="690"/>
                    </a:lnTo>
                    <a:lnTo>
                      <a:pt x="94" y="701"/>
                    </a:lnTo>
                    <a:lnTo>
                      <a:pt x="72" y="708"/>
                    </a:lnTo>
                    <a:lnTo>
                      <a:pt x="49" y="712"/>
                    </a:lnTo>
                    <a:lnTo>
                      <a:pt x="25" y="715"/>
                    </a:lnTo>
                    <a:lnTo>
                      <a:pt x="0" y="717"/>
                    </a:lnTo>
                    <a:lnTo>
                      <a:pt x="0" y="899"/>
                    </a:lnTo>
                    <a:close/>
                  </a:path>
                </a:pathLst>
              </a:custGeom>
              <a:ln>
                <a:headEnd/>
                <a:tailEnd/>
              </a:ln>
            </p:spPr>
            <p:style>
              <a:lnRef idx="1">
                <a:schemeClr val="accent3"/>
              </a:lnRef>
              <a:fillRef idx="3">
                <a:schemeClr val="accent3"/>
              </a:fillRef>
              <a:effectRef idx="2">
                <a:schemeClr val="accent3"/>
              </a:effectRef>
              <a:fontRef idx="minor">
                <a:schemeClr val="lt1"/>
              </a:fontRef>
            </p:style>
            <p:txBody>
              <a:bodyPr/>
              <a:lstStyle/>
              <a:p>
                <a:endParaRPr lang="en-US" b="1" dirty="0">
                  <a:latin typeface="+mn-lt"/>
                </a:endParaRPr>
              </a:p>
            </p:txBody>
          </p:sp>
          <p:sp>
            <p:nvSpPr>
              <p:cNvPr id="1021960" name="Freeform 8"/>
              <p:cNvSpPr>
                <a:spLocks/>
              </p:cNvSpPr>
              <p:nvPr/>
            </p:nvSpPr>
            <p:spPr bwMode="auto">
              <a:xfrm>
                <a:off x="3643" y="2070"/>
                <a:ext cx="338" cy="899"/>
              </a:xfrm>
              <a:custGeom>
                <a:avLst/>
                <a:gdLst/>
                <a:ahLst/>
                <a:cxnLst>
                  <a:cxn ang="0">
                    <a:pos x="0" y="899"/>
                  </a:cxn>
                  <a:cxn ang="0">
                    <a:pos x="30" y="897"/>
                  </a:cxn>
                  <a:cxn ang="0">
                    <a:pos x="60" y="894"/>
                  </a:cxn>
                  <a:cxn ang="0">
                    <a:pos x="90" y="886"/>
                  </a:cxn>
                  <a:cxn ang="0">
                    <a:pos x="117" y="875"/>
                  </a:cxn>
                  <a:cxn ang="0">
                    <a:pos x="142" y="861"/>
                  </a:cxn>
                  <a:cxn ang="0">
                    <a:pos x="167" y="846"/>
                  </a:cxn>
                  <a:cxn ang="0">
                    <a:pos x="191" y="827"/>
                  </a:cxn>
                  <a:cxn ang="0">
                    <a:pos x="212" y="805"/>
                  </a:cxn>
                  <a:cxn ang="0">
                    <a:pos x="230" y="783"/>
                  </a:cxn>
                  <a:cxn ang="0">
                    <a:pos x="248" y="759"/>
                  </a:cxn>
                  <a:cxn ang="0">
                    <a:pos x="263" y="732"/>
                  </a:cxn>
                  <a:cxn ang="0">
                    <a:pos x="275" y="704"/>
                  </a:cxn>
                  <a:cxn ang="0">
                    <a:pos x="285" y="675"/>
                  </a:cxn>
                  <a:cxn ang="0">
                    <a:pos x="293" y="644"/>
                  </a:cxn>
                  <a:cxn ang="0">
                    <a:pos x="297" y="612"/>
                  </a:cxn>
                  <a:cxn ang="0">
                    <a:pos x="299" y="579"/>
                  </a:cxn>
                  <a:cxn ang="0">
                    <a:pos x="299" y="395"/>
                  </a:cxn>
                  <a:cxn ang="0">
                    <a:pos x="297" y="372"/>
                  </a:cxn>
                  <a:cxn ang="0">
                    <a:pos x="296" y="346"/>
                  </a:cxn>
                  <a:cxn ang="0">
                    <a:pos x="290" y="322"/>
                  </a:cxn>
                  <a:cxn ang="0">
                    <a:pos x="284" y="298"/>
                  </a:cxn>
                  <a:cxn ang="0">
                    <a:pos x="278" y="274"/>
                  </a:cxn>
                  <a:cxn ang="0">
                    <a:pos x="267" y="252"/>
                  </a:cxn>
                  <a:cxn ang="0">
                    <a:pos x="257" y="230"/>
                  </a:cxn>
                  <a:cxn ang="0">
                    <a:pos x="243" y="210"/>
                  </a:cxn>
                  <a:cxn ang="0">
                    <a:pos x="230" y="191"/>
                  </a:cxn>
                  <a:cxn ang="0">
                    <a:pos x="215" y="173"/>
                  </a:cxn>
                  <a:cxn ang="0">
                    <a:pos x="200" y="157"/>
                  </a:cxn>
                  <a:cxn ang="0">
                    <a:pos x="182" y="142"/>
                  </a:cxn>
                  <a:cxn ang="0">
                    <a:pos x="162" y="127"/>
                  </a:cxn>
                  <a:cxn ang="0">
                    <a:pos x="142" y="114"/>
                  </a:cxn>
                  <a:cxn ang="0">
                    <a:pos x="121" y="103"/>
                  </a:cxn>
                  <a:cxn ang="0">
                    <a:pos x="100" y="94"/>
                  </a:cxn>
                  <a:cxn ang="0">
                    <a:pos x="100" y="0"/>
                  </a:cxn>
                  <a:cxn ang="0">
                    <a:pos x="0" y="166"/>
                  </a:cxn>
                  <a:cxn ang="0">
                    <a:pos x="100" y="368"/>
                  </a:cxn>
                  <a:cxn ang="0">
                    <a:pos x="100" y="276"/>
                  </a:cxn>
                  <a:cxn ang="0">
                    <a:pos x="132" y="291"/>
                  </a:cxn>
                  <a:cxn ang="0">
                    <a:pos x="164" y="309"/>
                  </a:cxn>
                  <a:cxn ang="0">
                    <a:pos x="191" y="333"/>
                  </a:cxn>
                  <a:cxn ang="0">
                    <a:pos x="216" y="359"/>
                  </a:cxn>
                  <a:cxn ang="0">
                    <a:pos x="239" y="386"/>
                  </a:cxn>
                  <a:cxn ang="0">
                    <a:pos x="258" y="418"/>
                  </a:cxn>
                  <a:cxn ang="0">
                    <a:pos x="275" y="452"/>
                  </a:cxn>
                  <a:cxn ang="0">
                    <a:pos x="285" y="487"/>
                  </a:cxn>
                  <a:cxn ang="0">
                    <a:pos x="278" y="513"/>
                  </a:cxn>
                  <a:cxn ang="0">
                    <a:pos x="267" y="537"/>
                  </a:cxn>
                  <a:cxn ang="0">
                    <a:pos x="258" y="559"/>
                  </a:cxn>
                  <a:cxn ang="0">
                    <a:pos x="243" y="581"/>
                  </a:cxn>
                  <a:cxn ang="0">
                    <a:pos x="230" y="601"/>
                  </a:cxn>
                  <a:cxn ang="0">
                    <a:pos x="215" y="620"/>
                  </a:cxn>
                  <a:cxn ang="0">
                    <a:pos x="197" y="638"/>
                  </a:cxn>
                  <a:cxn ang="0">
                    <a:pos x="179" y="653"/>
                  </a:cxn>
                  <a:cxn ang="0">
                    <a:pos x="160" y="668"/>
                  </a:cxn>
                  <a:cxn ang="0">
                    <a:pos x="139" y="680"/>
                  </a:cxn>
                  <a:cxn ang="0">
                    <a:pos x="117" y="690"/>
                  </a:cxn>
                  <a:cxn ang="0">
                    <a:pos x="94" y="701"/>
                  </a:cxn>
                  <a:cxn ang="0">
                    <a:pos x="72" y="708"/>
                  </a:cxn>
                  <a:cxn ang="0">
                    <a:pos x="49" y="712"/>
                  </a:cxn>
                  <a:cxn ang="0">
                    <a:pos x="25" y="715"/>
                  </a:cxn>
                  <a:cxn ang="0">
                    <a:pos x="0" y="717"/>
                  </a:cxn>
                  <a:cxn ang="0">
                    <a:pos x="0" y="899"/>
                  </a:cxn>
                </a:cxnLst>
                <a:rect l="0" t="0" r="r" b="b"/>
                <a:pathLst>
                  <a:path w="299" h="899">
                    <a:moveTo>
                      <a:pt x="0" y="899"/>
                    </a:moveTo>
                    <a:lnTo>
                      <a:pt x="30" y="897"/>
                    </a:lnTo>
                    <a:lnTo>
                      <a:pt x="60" y="894"/>
                    </a:lnTo>
                    <a:lnTo>
                      <a:pt x="90" y="886"/>
                    </a:lnTo>
                    <a:lnTo>
                      <a:pt x="117" y="875"/>
                    </a:lnTo>
                    <a:lnTo>
                      <a:pt x="142" y="861"/>
                    </a:lnTo>
                    <a:lnTo>
                      <a:pt x="167" y="846"/>
                    </a:lnTo>
                    <a:lnTo>
                      <a:pt x="191" y="827"/>
                    </a:lnTo>
                    <a:lnTo>
                      <a:pt x="212" y="805"/>
                    </a:lnTo>
                    <a:lnTo>
                      <a:pt x="230" y="783"/>
                    </a:lnTo>
                    <a:lnTo>
                      <a:pt x="248" y="759"/>
                    </a:lnTo>
                    <a:lnTo>
                      <a:pt x="263" y="732"/>
                    </a:lnTo>
                    <a:lnTo>
                      <a:pt x="275" y="704"/>
                    </a:lnTo>
                    <a:lnTo>
                      <a:pt x="285" y="675"/>
                    </a:lnTo>
                    <a:lnTo>
                      <a:pt x="293" y="644"/>
                    </a:lnTo>
                    <a:lnTo>
                      <a:pt x="297" y="612"/>
                    </a:lnTo>
                    <a:lnTo>
                      <a:pt x="299" y="579"/>
                    </a:lnTo>
                    <a:lnTo>
                      <a:pt x="299" y="395"/>
                    </a:lnTo>
                    <a:lnTo>
                      <a:pt x="297" y="372"/>
                    </a:lnTo>
                    <a:lnTo>
                      <a:pt x="296" y="346"/>
                    </a:lnTo>
                    <a:lnTo>
                      <a:pt x="290" y="322"/>
                    </a:lnTo>
                    <a:lnTo>
                      <a:pt x="284" y="298"/>
                    </a:lnTo>
                    <a:lnTo>
                      <a:pt x="278" y="274"/>
                    </a:lnTo>
                    <a:lnTo>
                      <a:pt x="267" y="252"/>
                    </a:lnTo>
                    <a:lnTo>
                      <a:pt x="257" y="230"/>
                    </a:lnTo>
                    <a:lnTo>
                      <a:pt x="243" y="210"/>
                    </a:lnTo>
                    <a:lnTo>
                      <a:pt x="230" y="191"/>
                    </a:lnTo>
                    <a:lnTo>
                      <a:pt x="215" y="173"/>
                    </a:lnTo>
                    <a:lnTo>
                      <a:pt x="200" y="157"/>
                    </a:lnTo>
                    <a:lnTo>
                      <a:pt x="182" y="142"/>
                    </a:lnTo>
                    <a:lnTo>
                      <a:pt x="162" y="127"/>
                    </a:lnTo>
                    <a:lnTo>
                      <a:pt x="142" y="114"/>
                    </a:lnTo>
                    <a:lnTo>
                      <a:pt x="121" y="103"/>
                    </a:lnTo>
                    <a:lnTo>
                      <a:pt x="100" y="94"/>
                    </a:lnTo>
                    <a:lnTo>
                      <a:pt x="100" y="0"/>
                    </a:lnTo>
                    <a:lnTo>
                      <a:pt x="0" y="166"/>
                    </a:lnTo>
                    <a:lnTo>
                      <a:pt x="100" y="368"/>
                    </a:lnTo>
                    <a:lnTo>
                      <a:pt x="100" y="276"/>
                    </a:lnTo>
                    <a:lnTo>
                      <a:pt x="132" y="291"/>
                    </a:lnTo>
                    <a:lnTo>
                      <a:pt x="164" y="309"/>
                    </a:lnTo>
                    <a:lnTo>
                      <a:pt x="191" y="333"/>
                    </a:lnTo>
                    <a:lnTo>
                      <a:pt x="216" y="359"/>
                    </a:lnTo>
                    <a:lnTo>
                      <a:pt x="239" y="386"/>
                    </a:lnTo>
                    <a:lnTo>
                      <a:pt x="258" y="418"/>
                    </a:lnTo>
                    <a:lnTo>
                      <a:pt x="275" y="452"/>
                    </a:lnTo>
                    <a:lnTo>
                      <a:pt x="285" y="487"/>
                    </a:lnTo>
                    <a:lnTo>
                      <a:pt x="278" y="513"/>
                    </a:lnTo>
                    <a:lnTo>
                      <a:pt x="267" y="537"/>
                    </a:lnTo>
                    <a:lnTo>
                      <a:pt x="258" y="559"/>
                    </a:lnTo>
                    <a:lnTo>
                      <a:pt x="243" y="581"/>
                    </a:lnTo>
                    <a:lnTo>
                      <a:pt x="230" y="601"/>
                    </a:lnTo>
                    <a:lnTo>
                      <a:pt x="215" y="620"/>
                    </a:lnTo>
                    <a:lnTo>
                      <a:pt x="197" y="638"/>
                    </a:lnTo>
                    <a:lnTo>
                      <a:pt x="179" y="653"/>
                    </a:lnTo>
                    <a:lnTo>
                      <a:pt x="160" y="668"/>
                    </a:lnTo>
                    <a:lnTo>
                      <a:pt x="139" y="680"/>
                    </a:lnTo>
                    <a:lnTo>
                      <a:pt x="117" y="690"/>
                    </a:lnTo>
                    <a:lnTo>
                      <a:pt x="94" y="701"/>
                    </a:lnTo>
                    <a:lnTo>
                      <a:pt x="72" y="708"/>
                    </a:lnTo>
                    <a:lnTo>
                      <a:pt x="49" y="712"/>
                    </a:lnTo>
                    <a:lnTo>
                      <a:pt x="25" y="715"/>
                    </a:lnTo>
                    <a:lnTo>
                      <a:pt x="0" y="717"/>
                    </a:lnTo>
                    <a:lnTo>
                      <a:pt x="0" y="899"/>
                    </a:lnTo>
                    <a:close/>
                  </a:path>
                </a:pathLst>
              </a:custGeom>
              <a:noFill/>
              <a:ln w="9525">
                <a:solidFill>
                  <a:srgbClr val="000000"/>
                </a:solidFill>
                <a:prstDash val="solid"/>
                <a:round/>
                <a:headEnd/>
                <a:tailEnd/>
              </a:ln>
            </p:spPr>
            <p:txBody>
              <a:bodyPr/>
              <a:lstStyle/>
              <a:p>
                <a:endParaRPr lang="en-US" b="1" dirty="0">
                  <a:latin typeface="+mn-lt"/>
                </a:endParaRPr>
              </a:p>
            </p:txBody>
          </p:sp>
          <p:sp>
            <p:nvSpPr>
              <p:cNvPr id="1021961" name="Freeform 9"/>
              <p:cNvSpPr>
                <a:spLocks/>
              </p:cNvSpPr>
              <p:nvPr/>
            </p:nvSpPr>
            <p:spPr bwMode="auto">
              <a:xfrm>
                <a:off x="3643" y="2557"/>
                <a:ext cx="338" cy="412"/>
              </a:xfrm>
              <a:custGeom>
                <a:avLst/>
                <a:gdLst/>
                <a:ahLst/>
                <a:cxnLst>
                  <a:cxn ang="0">
                    <a:pos x="0" y="412"/>
                  </a:cxn>
                  <a:cxn ang="0">
                    <a:pos x="30" y="410"/>
                  </a:cxn>
                  <a:cxn ang="0">
                    <a:pos x="60" y="407"/>
                  </a:cxn>
                  <a:cxn ang="0">
                    <a:pos x="90" y="399"/>
                  </a:cxn>
                  <a:cxn ang="0">
                    <a:pos x="117" y="388"/>
                  </a:cxn>
                  <a:cxn ang="0">
                    <a:pos x="142" y="374"/>
                  </a:cxn>
                  <a:cxn ang="0">
                    <a:pos x="167" y="359"/>
                  </a:cxn>
                  <a:cxn ang="0">
                    <a:pos x="191" y="340"/>
                  </a:cxn>
                  <a:cxn ang="0">
                    <a:pos x="212" y="318"/>
                  </a:cxn>
                  <a:cxn ang="0">
                    <a:pos x="230" y="296"/>
                  </a:cxn>
                  <a:cxn ang="0">
                    <a:pos x="248" y="272"/>
                  </a:cxn>
                  <a:cxn ang="0">
                    <a:pos x="263" y="245"/>
                  </a:cxn>
                  <a:cxn ang="0">
                    <a:pos x="275" y="217"/>
                  </a:cxn>
                  <a:cxn ang="0">
                    <a:pos x="285" y="188"/>
                  </a:cxn>
                  <a:cxn ang="0">
                    <a:pos x="293" y="157"/>
                  </a:cxn>
                  <a:cxn ang="0">
                    <a:pos x="297" y="125"/>
                  </a:cxn>
                  <a:cxn ang="0">
                    <a:pos x="299" y="92"/>
                  </a:cxn>
                  <a:cxn ang="0">
                    <a:pos x="297" y="70"/>
                  </a:cxn>
                  <a:cxn ang="0">
                    <a:pos x="296" y="46"/>
                  </a:cxn>
                  <a:cxn ang="0">
                    <a:pos x="291" y="22"/>
                  </a:cxn>
                  <a:cxn ang="0">
                    <a:pos x="285" y="0"/>
                  </a:cxn>
                  <a:cxn ang="0">
                    <a:pos x="278" y="26"/>
                  </a:cxn>
                  <a:cxn ang="0">
                    <a:pos x="267" y="50"/>
                  </a:cxn>
                  <a:cxn ang="0">
                    <a:pos x="258" y="72"/>
                  </a:cxn>
                  <a:cxn ang="0">
                    <a:pos x="243" y="94"/>
                  </a:cxn>
                  <a:cxn ang="0">
                    <a:pos x="230" y="114"/>
                  </a:cxn>
                  <a:cxn ang="0">
                    <a:pos x="215" y="133"/>
                  </a:cxn>
                  <a:cxn ang="0">
                    <a:pos x="197" y="151"/>
                  </a:cxn>
                  <a:cxn ang="0">
                    <a:pos x="179" y="166"/>
                  </a:cxn>
                  <a:cxn ang="0">
                    <a:pos x="160" y="181"/>
                  </a:cxn>
                  <a:cxn ang="0">
                    <a:pos x="139" y="193"/>
                  </a:cxn>
                  <a:cxn ang="0">
                    <a:pos x="117" y="203"/>
                  </a:cxn>
                  <a:cxn ang="0">
                    <a:pos x="94" y="214"/>
                  </a:cxn>
                  <a:cxn ang="0">
                    <a:pos x="72" y="221"/>
                  </a:cxn>
                  <a:cxn ang="0">
                    <a:pos x="49" y="225"/>
                  </a:cxn>
                  <a:cxn ang="0">
                    <a:pos x="25" y="228"/>
                  </a:cxn>
                  <a:cxn ang="0">
                    <a:pos x="0" y="230"/>
                  </a:cxn>
                  <a:cxn ang="0">
                    <a:pos x="0" y="412"/>
                  </a:cxn>
                </a:cxnLst>
                <a:rect l="0" t="0" r="r" b="b"/>
                <a:pathLst>
                  <a:path w="299" h="412">
                    <a:moveTo>
                      <a:pt x="0" y="412"/>
                    </a:moveTo>
                    <a:lnTo>
                      <a:pt x="30" y="410"/>
                    </a:lnTo>
                    <a:lnTo>
                      <a:pt x="60" y="407"/>
                    </a:lnTo>
                    <a:lnTo>
                      <a:pt x="90" y="399"/>
                    </a:lnTo>
                    <a:lnTo>
                      <a:pt x="117" y="388"/>
                    </a:lnTo>
                    <a:lnTo>
                      <a:pt x="142" y="374"/>
                    </a:lnTo>
                    <a:lnTo>
                      <a:pt x="167" y="359"/>
                    </a:lnTo>
                    <a:lnTo>
                      <a:pt x="191" y="340"/>
                    </a:lnTo>
                    <a:lnTo>
                      <a:pt x="212" y="318"/>
                    </a:lnTo>
                    <a:lnTo>
                      <a:pt x="230" y="296"/>
                    </a:lnTo>
                    <a:lnTo>
                      <a:pt x="248" y="272"/>
                    </a:lnTo>
                    <a:lnTo>
                      <a:pt x="263" y="245"/>
                    </a:lnTo>
                    <a:lnTo>
                      <a:pt x="275" y="217"/>
                    </a:lnTo>
                    <a:lnTo>
                      <a:pt x="285" y="188"/>
                    </a:lnTo>
                    <a:lnTo>
                      <a:pt x="293" y="157"/>
                    </a:lnTo>
                    <a:lnTo>
                      <a:pt x="297" y="125"/>
                    </a:lnTo>
                    <a:lnTo>
                      <a:pt x="299" y="92"/>
                    </a:lnTo>
                    <a:lnTo>
                      <a:pt x="297" y="70"/>
                    </a:lnTo>
                    <a:lnTo>
                      <a:pt x="296" y="46"/>
                    </a:lnTo>
                    <a:lnTo>
                      <a:pt x="291" y="22"/>
                    </a:lnTo>
                    <a:lnTo>
                      <a:pt x="285" y="0"/>
                    </a:lnTo>
                    <a:lnTo>
                      <a:pt x="278" y="26"/>
                    </a:lnTo>
                    <a:lnTo>
                      <a:pt x="267" y="50"/>
                    </a:lnTo>
                    <a:lnTo>
                      <a:pt x="258" y="72"/>
                    </a:lnTo>
                    <a:lnTo>
                      <a:pt x="243" y="94"/>
                    </a:lnTo>
                    <a:lnTo>
                      <a:pt x="230" y="114"/>
                    </a:lnTo>
                    <a:lnTo>
                      <a:pt x="215" y="133"/>
                    </a:lnTo>
                    <a:lnTo>
                      <a:pt x="197" y="151"/>
                    </a:lnTo>
                    <a:lnTo>
                      <a:pt x="179" y="166"/>
                    </a:lnTo>
                    <a:lnTo>
                      <a:pt x="160" y="181"/>
                    </a:lnTo>
                    <a:lnTo>
                      <a:pt x="139" y="193"/>
                    </a:lnTo>
                    <a:lnTo>
                      <a:pt x="117" y="203"/>
                    </a:lnTo>
                    <a:lnTo>
                      <a:pt x="94" y="214"/>
                    </a:lnTo>
                    <a:lnTo>
                      <a:pt x="72" y="221"/>
                    </a:lnTo>
                    <a:lnTo>
                      <a:pt x="49" y="225"/>
                    </a:lnTo>
                    <a:lnTo>
                      <a:pt x="25" y="228"/>
                    </a:lnTo>
                    <a:lnTo>
                      <a:pt x="0" y="230"/>
                    </a:lnTo>
                    <a:lnTo>
                      <a:pt x="0" y="412"/>
                    </a:lnTo>
                    <a:close/>
                  </a:path>
                </a:pathLst>
              </a:custGeom>
              <a:ln>
                <a:headEnd/>
                <a:tailEnd/>
              </a:ln>
            </p:spPr>
            <p:style>
              <a:lnRef idx="1">
                <a:schemeClr val="accent3"/>
              </a:lnRef>
              <a:fillRef idx="3">
                <a:schemeClr val="accent3"/>
              </a:fillRef>
              <a:effectRef idx="2">
                <a:schemeClr val="accent3"/>
              </a:effectRef>
              <a:fontRef idx="minor">
                <a:schemeClr val="lt1"/>
              </a:fontRef>
            </p:style>
            <p:txBody>
              <a:bodyPr/>
              <a:lstStyle/>
              <a:p>
                <a:endParaRPr lang="en-US" b="1" dirty="0">
                  <a:latin typeface="+mn-lt"/>
                </a:endParaRPr>
              </a:p>
            </p:txBody>
          </p:sp>
          <p:sp>
            <p:nvSpPr>
              <p:cNvPr id="1021962" name="Freeform 10"/>
              <p:cNvSpPr>
                <a:spLocks/>
              </p:cNvSpPr>
              <p:nvPr/>
            </p:nvSpPr>
            <p:spPr bwMode="auto">
              <a:xfrm>
                <a:off x="3643" y="2557"/>
                <a:ext cx="338" cy="412"/>
              </a:xfrm>
              <a:custGeom>
                <a:avLst/>
                <a:gdLst/>
                <a:ahLst/>
                <a:cxnLst>
                  <a:cxn ang="0">
                    <a:pos x="0" y="412"/>
                  </a:cxn>
                  <a:cxn ang="0">
                    <a:pos x="30" y="410"/>
                  </a:cxn>
                  <a:cxn ang="0">
                    <a:pos x="60" y="407"/>
                  </a:cxn>
                  <a:cxn ang="0">
                    <a:pos x="90" y="399"/>
                  </a:cxn>
                  <a:cxn ang="0">
                    <a:pos x="117" y="388"/>
                  </a:cxn>
                  <a:cxn ang="0">
                    <a:pos x="142" y="374"/>
                  </a:cxn>
                  <a:cxn ang="0">
                    <a:pos x="167" y="359"/>
                  </a:cxn>
                  <a:cxn ang="0">
                    <a:pos x="191" y="340"/>
                  </a:cxn>
                  <a:cxn ang="0">
                    <a:pos x="212" y="318"/>
                  </a:cxn>
                  <a:cxn ang="0">
                    <a:pos x="230" y="296"/>
                  </a:cxn>
                  <a:cxn ang="0">
                    <a:pos x="248" y="272"/>
                  </a:cxn>
                  <a:cxn ang="0">
                    <a:pos x="263" y="245"/>
                  </a:cxn>
                  <a:cxn ang="0">
                    <a:pos x="275" y="217"/>
                  </a:cxn>
                  <a:cxn ang="0">
                    <a:pos x="285" y="188"/>
                  </a:cxn>
                  <a:cxn ang="0">
                    <a:pos x="293" y="157"/>
                  </a:cxn>
                  <a:cxn ang="0">
                    <a:pos x="297" y="125"/>
                  </a:cxn>
                  <a:cxn ang="0">
                    <a:pos x="299" y="92"/>
                  </a:cxn>
                  <a:cxn ang="0">
                    <a:pos x="297" y="70"/>
                  </a:cxn>
                  <a:cxn ang="0">
                    <a:pos x="296" y="46"/>
                  </a:cxn>
                  <a:cxn ang="0">
                    <a:pos x="291" y="22"/>
                  </a:cxn>
                  <a:cxn ang="0">
                    <a:pos x="285" y="0"/>
                  </a:cxn>
                  <a:cxn ang="0">
                    <a:pos x="278" y="26"/>
                  </a:cxn>
                  <a:cxn ang="0">
                    <a:pos x="267" y="50"/>
                  </a:cxn>
                  <a:cxn ang="0">
                    <a:pos x="258" y="72"/>
                  </a:cxn>
                  <a:cxn ang="0">
                    <a:pos x="243" y="94"/>
                  </a:cxn>
                  <a:cxn ang="0">
                    <a:pos x="230" y="114"/>
                  </a:cxn>
                  <a:cxn ang="0">
                    <a:pos x="215" y="133"/>
                  </a:cxn>
                  <a:cxn ang="0">
                    <a:pos x="197" y="151"/>
                  </a:cxn>
                  <a:cxn ang="0">
                    <a:pos x="179" y="166"/>
                  </a:cxn>
                  <a:cxn ang="0">
                    <a:pos x="160" y="181"/>
                  </a:cxn>
                  <a:cxn ang="0">
                    <a:pos x="139" y="193"/>
                  </a:cxn>
                  <a:cxn ang="0">
                    <a:pos x="117" y="203"/>
                  </a:cxn>
                  <a:cxn ang="0">
                    <a:pos x="94" y="214"/>
                  </a:cxn>
                  <a:cxn ang="0">
                    <a:pos x="72" y="221"/>
                  </a:cxn>
                  <a:cxn ang="0">
                    <a:pos x="49" y="225"/>
                  </a:cxn>
                  <a:cxn ang="0">
                    <a:pos x="25" y="228"/>
                  </a:cxn>
                  <a:cxn ang="0">
                    <a:pos x="0" y="230"/>
                  </a:cxn>
                  <a:cxn ang="0">
                    <a:pos x="0" y="412"/>
                  </a:cxn>
                </a:cxnLst>
                <a:rect l="0" t="0" r="r" b="b"/>
                <a:pathLst>
                  <a:path w="299" h="412">
                    <a:moveTo>
                      <a:pt x="0" y="412"/>
                    </a:moveTo>
                    <a:lnTo>
                      <a:pt x="30" y="410"/>
                    </a:lnTo>
                    <a:lnTo>
                      <a:pt x="60" y="407"/>
                    </a:lnTo>
                    <a:lnTo>
                      <a:pt x="90" y="399"/>
                    </a:lnTo>
                    <a:lnTo>
                      <a:pt x="117" y="388"/>
                    </a:lnTo>
                    <a:lnTo>
                      <a:pt x="142" y="374"/>
                    </a:lnTo>
                    <a:lnTo>
                      <a:pt x="167" y="359"/>
                    </a:lnTo>
                    <a:lnTo>
                      <a:pt x="191" y="340"/>
                    </a:lnTo>
                    <a:lnTo>
                      <a:pt x="212" y="318"/>
                    </a:lnTo>
                    <a:lnTo>
                      <a:pt x="230" y="296"/>
                    </a:lnTo>
                    <a:lnTo>
                      <a:pt x="248" y="272"/>
                    </a:lnTo>
                    <a:lnTo>
                      <a:pt x="263" y="245"/>
                    </a:lnTo>
                    <a:lnTo>
                      <a:pt x="275" y="217"/>
                    </a:lnTo>
                    <a:lnTo>
                      <a:pt x="285" y="188"/>
                    </a:lnTo>
                    <a:lnTo>
                      <a:pt x="293" y="157"/>
                    </a:lnTo>
                    <a:lnTo>
                      <a:pt x="297" y="125"/>
                    </a:lnTo>
                    <a:lnTo>
                      <a:pt x="299" y="92"/>
                    </a:lnTo>
                    <a:lnTo>
                      <a:pt x="297" y="70"/>
                    </a:lnTo>
                    <a:lnTo>
                      <a:pt x="296" y="46"/>
                    </a:lnTo>
                    <a:lnTo>
                      <a:pt x="291" y="22"/>
                    </a:lnTo>
                    <a:lnTo>
                      <a:pt x="285" y="0"/>
                    </a:lnTo>
                    <a:lnTo>
                      <a:pt x="278" y="26"/>
                    </a:lnTo>
                    <a:lnTo>
                      <a:pt x="267" y="50"/>
                    </a:lnTo>
                    <a:lnTo>
                      <a:pt x="258" y="72"/>
                    </a:lnTo>
                    <a:lnTo>
                      <a:pt x="243" y="94"/>
                    </a:lnTo>
                    <a:lnTo>
                      <a:pt x="230" y="114"/>
                    </a:lnTo>
                    <a:lnTo>
                      <a:pt x="215" y="133"/>
                    </a:lnTo>
                    <a:lnTo>
                      <a:pt x="197" y="151"/>
                    </a:lnTo>
                    <a:lnTo>
                      <a:pt x="179" y="166"/>
                    </a:lnTo>
                    <a:lnTo>
                      <a:pt x="160" y="181"/>
                    </a:lnTo>
                    <a:lnTo>
                      <a:pt x="139" y="193"/>
                    </a:lnTo>
                    <a:lnTo>
                      <a:pt x="117" y="203"/>
                    </a:lnTo>
                    <a:lnTo>
                      <a:pt x="94" y="214"/>
                    </a:lnTo>
                    <a:lnTo>
                      <a:pt x="72" y="221"/>
                    </a:lnTo>
                    <a:lnTo>
                      <a:pt x="49" y="225"/>
                    </a:lnTo>
                    <a:lnTo>
                      <a:pt x="25" y="228"/>
                    </a:lnTo>
                    <a:lnTo>
                      <a:pt x="0" y="230"/>
                    </a:lnTo>
                    <a:lnTo>
                      <a:pt x="0" y="412"/>
                    </a:lnTo>
                    <a:close/>
                  </a:path>
                </a:pathLst>
              </a:custGeom>
              <a:noFill/>
              <a:ln w="9525">
                <a:solidFill>
                  <a:srgbClr val="000000"/>
                </a:solidFill>
                <a:prstDash val="solid"/>
                <a:round/>
                <a:headEnd/>
                <a:tailEnd/>
              </a:ln>
            </p:spPr>
            <p:txBody>
              <a:bodyPr/>
              <a:lstStyle/>
              <a:p>
                <a:endParaRPr lang="en-US" b="1" dirty="0">
                  <a:latin typeface="+mn-lt"/>
                </a:endParaRPr>
              </a:p>
            </p:txBody>
          </p:sp>
          <p:sp>
            <p:nvSpPr>
              <p:cNvPr id="1021963" name="Freeform 11"/>
              <p:cNvSpPr>
                <a:spLocks/>
              </p:cNvSpPr>
              <p:nvPr/>
            </p:nvSpPr>
            <p:spPr bwMode="auto">
              <a:xfrm>
                <a:off x="3643" y="2070"/>
                <a:ext cx="338" cy="899"/>
              </a:xfrm>
              <a:custGeom>
                <a:avLst/>
                <a:gdLst/>
                <a:ahLst/>
                <a:cxnLst>
                  <a:cxn ang="0">
                    <a:pos x="0" y="899"/>
                  </a:cxn>
                  <a:cxn ang="0">
                    <a:pos x="30" y="897"/>
                  </a:cxn>
                  <a:cxn ang="0">
                    <a:pos x="60" y="894"/>
                  </a:cxn>
                  <a:cxn ang="0">
                    <a:pos x="90" y="886"/>
                  </a:cxn>
                  <a:cxn ang="0">
                    <a:pos x="117" y="875"/>
                  </a:cxn>
                  <a:cxn ang="0">
                    <a:pos x="142" y="861"/>
                  </a:cxn>
                  <a:cxn ang="0">
                    <a:pos x="167" y="846"/>
                  </a:cxn>
                  <a:cxn ang="0">
                    <a:pos x="191" y="827"/>
                  </a:cxn>
                  <a:cxn ang="0">
                    <a:pos x="212" y="805"/>
                  </a:cxn>
                  <a:cxn ang="0">
                    <a:pos x="230" y="783"/>
                  </a:cxn>
                  <a:cxn ang="0">
                    <a:pos x="248" y="759"/>
                  </a:cxn>
                  <a:cxn ang="0">
                    <a:pos x="263" y="732"/>
                  </a:cxn>
                  <a:cxn ang="0">
                    <a:pos x="275" y="704"/>
                  </a:cxn>
                  <a:cxn ang="0">
                    <a:pos x="285" y="675"/>
                  </a:cxn>
                  <a:cxn ang="0">
                    <a:pos x="293" y="644"/>
                  </a:cxn>
                  <a:cxn ang="0">
                    <a:pos x="297" y="612"/>
                  </a:cxn>
                  <a:cxn ang="0">
                    <a:pos x="299" y="579"/>
                  </a:cxn>
                  <a:cxn ang="0">
                    <a:pos x="299" y="395"/>
                  </a:cxn>
                  <a:cxn ang="0">
                    <a:pos x="297" y="372"/>
                  </a:cxn>
                  <a:cxn ang="0">
                    <a:pos x="296" y="346"/>
                  </a:cxn>
                  <a:cxn ang="0">
                    <a:pos x="290" y="322"/>
                  </a:cxn>
                  <a:cxn ang="0">
                    <a:pos x="284" y="298"/>
                  </a:cxn>
                  <a:cxn ang="0">
                    <a:pos x="278" y="274"/>
                  </a:cxn>
                  <a:cxn ang="0">
                    <a:pos x="267" y="252"/>
                  </a:cxn>
                  <a:cxn ang="0">
                    <a:pos x="257" y="230"/>
                  </a:cxn>
                  <a:cxn ang="0">
                    <a:pos x="243" y="210"/>
                  </a:cxn>
                  <a:cxn ang="0">
                    <a:pos x="230" y="191"/>
                  </a:cxn>
                  <a:cxn ang="0">
                    <a:pos x="215" y="173"/>
                  </a:cxn>
                  <a:cxn ang="0">
                    <a:pos x="200" y="157"/>
                  </a:cxn>
                  <a:cxn ang="0">
                    <a:pos x="182" y="142"/>
                  </a:cxn>
                  <a:cxn ang="0">
                    <a:pos x="162" y="127"/>
                  </a:cxn>
                  <a:cxn ang="0">
                    <a:pos x="142" y="114"/>
                  </a:cxn>
                  <a:cxn ang="0">
                    <a:pos x="121" y="103"/>
                  </a:cxn>
                  <a:cxn ang="0">
                    <a:pos x="100" y="94"/>
                  </a:cxn>
                  <a:cxn ang="0">
                    <a:pos x="100" y="0"/>
                  </a:cxn>
                  <a:cxn ang="0">
                    <a:pos x="0" y="166"/>
                  </a:cxn>
                  <a:cxn ang="0">
                    <a:pos x="100" y="368"/>
                  </a:cxn>
                  <a:cxn ang="0">
                    <a:pos x="100" y="276"/>
                  </a:cxn>
                  <a:cxn ang="0">
                    <a:pos x="132" y="291"/>
                  </a:cxn>
                  <a:cxn ang="0">
                    <a:pos x="164" y="309"/>
                  </a:cxn>
                  <a:cxn ang="0">
                    <a:pos x="191" y="333"/>
                  </a:cxn>
                  <a:cxn ang="0">
                    <a:pos x="216" y="359"/>
                  </a:cxn>
                  <a:cxn ang="0">
                    <a:pos x="239" y="386"/>
                  </a:cxn>
                  <a:cxn ang="0">
                    <a:pos x="258" y="418"/>
                  </a:cxn>
                  <a:cxn ang="0">
                    <a:pos x="275" y="452"/>
                  </a:cxn>
                  <a:cxn ang="0">
                    <a:pos x="285" y="487"/>
                  </a:cxn>
                  <a:cxn ang="0">
                    <a:pos x="278" y="513"/>
                  </a:cxn>
                  <a:cxn ang="0">
                    <a:pos x="267" y="537"/>
                  </a:cxn>
                  <a:cxn ang="0">
                    <a:pos x="258" y="559"/>
                  </a:cxn>
                  <a:cxn ang="0">
                    <a:pos x="243" y="581"/>
                  </a:cxn>
                  <a:cxn ang="0">
                    <a:pos x="230" y="601"/>
                  </a:cxn>
                  <a:cxn ang="0">
                    <a:pos x="215" y="620"/>
                  </a:cxn>
                  <a:cxn ang="0">
                    <a:pos x="197" y="638"/>
                  </a:cxn>
                  <a:cxn ang="0">
                    <a:pos x="179" y="653"/>
                  </a:cxn>
                  <a:cxn ang="0">
                    <a:pos x="160" y="668"/>
                  </a:cxn>
                  <a:cxn ang="0">
                    <a:pos x="139" y="680"/>
                  </a:cxn>
                  <a:cxn ang="0">
                    <a:pos x="117" y="690"/>
                  </a:cxn>
                  <a:cxn ang="0">
                    <a:pos x="94" y="701"/>
                  </a:cxn>
                  <a:cxn ang="0">
                    <a:pos x="72" y="708"/>
                  </a:cxn>
                  <a:cxn ang="0">
                    <a:pos x="49" y="712"/>
                  </a:cxn>
                  <a:cxn ang="0">
                    <a:pos x="25" y="715"/>
                  </a:cxn>
                  <a:cxn ang="0">
                    <a:pos x="0" y="717"/>
                  </a:cxn>
                  <a:cxn ang="0">
                    <a:pos x="0" y="899"/>
                  </a:cxn>
                </a:cxnLst>
                <a:rect l="0" t="0" r="r" b="b"/>
                <a:pathLst>
                  <a:path w="299" h="899">
                    <a:moveTo>
                      <a:pt x="0" y="899"/>
                    </a:moveTo>
                    <a:lnTo>
                      <a:pt x="30" y="897"/>
                    </a:lnTo>
                    <a:lnTo>
                      <a:pt x="60" y="894"/>
                    </a:lnTo>
                    <a:lnTo>
                      <a:pt x="90" y="886"/>
                    </a:lnTo>
                    <a:lnTo>
                      <a:pt x="117" y="875"/>
                    </a:lnTo>
                    <a:lnTo>
                      <a:pt x="142" y="861"/>
                    </a:lnTo>
                    <a:lnTo>
                      <a:pt x="167" y="846"/>
                    </a:lnTo>
                    <a:lnTo>
                      <a:pt x="191" y="827"/>
                    </a:lnTo>
                    <a:lnTo>
                      <a:pt x="212" y="805"/>
                    </a:lnTo>
                    <a:lnTo>
                      <a:pt x="230" y="783"/>
                    </a:lnTo>
                    <a:lnTo>
                      <a:pt x="248" y="759"/>
                    </a:lnTo>
                    <a:lnTo>
                      <a:pt x="263" y="732"/>
                    </a:lnTo>
                    <a:lnTo>
                      <a:pt x="275" y="704"/>
                    </a:lnTo>
                    <a:lnTo>
                      <a:pt x="285" y="675"/>
                    </a:lnTo>
                    <a:lnTo>
                      <a:pt x="293" y="644"/>
                    </a:lnTo>
                    <a:lnTo>
                      <a:pt x="297" y="612"/>
                    </a:lnTo>
                    <a:lnTo>
                      <a:pt x="299" y="579"/>
                    </a:lnTo>
                    <a:lnTo>
                      <a:pt x="299" y="395"/>
                    </a:lnTo>
                    <a:lnTo>
                      <a:pt x="297" y="372"/>
                    </a:lnTo>
                    <a:lnTo>
                      <a:pt x="296" y="346"/>
                    </a:lnTo>
                    <a:lnTo>
                      <a:pt x="290" y="322"/>
                    </a:lnTo>
                    <a:lnTo>
                      <a:pt x="284" y="298"/>
                    </a:lnTo>
                    <a:lnTo>
                      <a:pt x="278" y="274"/>
                    </a:lnTo>
                    <a:lnTo>
                      <a:pt x="267" y="252"/>
                    </a:lnTo>
                    <a:lnTo>
                      <a:pt x="257" y="230"/>
                    </a:lnTo>
                    <a:lnTo>
                      <a:pt x="243" y="210"/>
                    </a:lnTo>
                    <a:lnTo>
                      <a:pt x="230" y="191"/>
                    </a:lnTo>
                    <a:lnTo>
                      <a:pt x="215" y="173"/>
                    </a:lnTo>
                    <a:lnTo>
                      <a:pt x="200" y="157"/>
                    </a:lnTo>
                    <a:lnTo>
                      <a:pt x="182" y="142"/>
                    </a:lnTo>
                    <a:lnTo>
                      <a:pt x="162" y="127"/>
                    </a:lnTo>
                    <a:lnTo>
                      <a:pt x="142" y="114"/>
                    </a:lnTo>
                    <a:lnTo>
                      <a:pt x="121" y="103"/>
                    </a:lnTo>
                    <a:lnTo>
                      <a:pt x="100" y="94"/>
                    </a:lnTo>
                    <a:lnTo>
                      <a:pt x="100" y="0"/>
                    </a:lnTo>
                    <a:lnTo>
                      <a:pt x="0" y="166"/>
                    </a:lnTo>
                    <a:lnTo>
                      <a:pt x="100" y="368"/>
                    </a:lnTo>
                    <a:lnTo>
                      <a:pt x="100" y="276"/>
                    </a:lnTo>
                    <a:lnTo>
                      <a:pt x="132" y="291"/>
                    </a:lnTo>
                    <a:lnTo>
                      <a:pt x="164" y="309"/>
                    </a:lnTo>
                    <a:lnTo>
                      <a:pt x="191" y="333"/>
                    </a:lnTo>
                    <a:lnTo>
                      <a:pt x="216" y="359"/>
                    </a:lnTo>
                    <a:lnTo>
                      <a:pt x="239" y="386"/>
                    </a:lnTo>
                    <a:lnTo>
                      <a:pt x="258" y="418"/>
                    </a:lnTo>
                    <a:lnTo>
                      <a:pt x="275" y="452"/>
                    </a:lnTo>
                    <a:lnTo>
                      <a:pt x="285" y="487"/>
                    </a:lnTo>
                    <a:lnTo>
                      <a:pt x="278" y="513"/>
                    </a:lnTo>
                    <a:lnTo>
                      <a:pt x="267" y="537"/>
                    </a:lnTo>
                    <a:lnTo>
                      <a:pt x="258" y="559"/>
                    </a:lnTo>
                    <a:lnTo>
                      <a:pt x="243" y="581"/>
                    </a:lnTo>
                    <a:lnTo>
                      <a:pt x="230" y="601"/>
                    </a:lnTo>
                    <a:lnTo>
                      <a:pt x="215" y="620"/>
                    </a:lnTo>
                    <a:lnTo>
                      <a:pt x="197" y="638"/>
                    </a:lnTo>
                    <a:lnTo>
                      <a:pt x="179" y="653"/>
                    </a:lnTo>
                    <a:lnTo>
                      <a:pt x="160" y="668"/>
                    </a:lnTo>
                    <a:lnTo>
                      <a:pt x="139" y="680"/>
                    </a:lnTo>
                    <a:lnTo>
                      <a:pt x="117" y="690"/>
                    </a:lnTo>
                    <a:lnTo>
                      <a:pt x="94" y="701"/>
                    </a:lnTo>
                    <a:lnTo>
                      <a:pt x="72" y="708"/>
                    </a:lnTo>
                    <a:lnTo>
                      <a:pt x="49" y="712"/>
                    </a:lnTo>
                    <a:lnTo>
                      <a:pt x="25" y="715"/>
                    </a:lnTo>
                    <a:lnTo>
                      <a:pt x="0" y="717"/>
                    </a:lnTo>
                    <a:lnTo>
                      <a:pt x="0" y="899"/>
                    </a:lnTo>
                    <a:close/>
                  </a:path>
                </a:pathLst>
              </a:custGeom>
              <a:noFill/>
              <a:ln w="9525">
                <a:solidFill>
                  <a:srgbClr val="000000"/>
                </a:solidFill>
                <a:prstDash val="solid"/>
                <a:round/>
                <a:headEnd/>
                <a:tailEnd/>
              </a:ln>
            </p:spPr>
            <p:txBody>
              <a:bodyPr/>
              <a:lstStyle/>
              <a:p>
                <a:endParaRPr lang="en-US" b="1" dirty="0">
                  <a:latin typeface="+mn-lt"/>
                </a:endParaRPr>
              </a:p>
            </p:txBody>
          </p:sp>
          <p:sp>
            <p:nvSpPr>
              <p:cNvPr id="1021964" name="Freeform 12"/>
              <p:cNvSpPr>
                <a:spLocks/>
              </p:cNvSpPr>
              <p:nvPr/>
            </p:nvSpPr>
            <p:spPr bwMode="auto">
              <a:xfrm>
                <a:off x="3965" y="2557"/>
                <a:ext cx="16" cy="92"/>
              </a:xfrm>
              <a:custGeom>
                <a:avLst/>
                <a:gdLst/>
                <a:ahLst/>
                <a:cxnLst>
                  <a:cxn ang="0">
                    <a:pos x="14" y="92"/>
                  </a:cxn>
                  <a:cxn ang="0">
                    <a:pos x="12" y="70"/>
                  </a:cxn>
                  <a:cxn ang="0">
                    <a:pos x="11" y="46"/>
                  </a:cxn>
                  <a:cxn ang="0">
                    <a:pos x="6" y="22"/>
                  </a:cxn>
                  <a:cxn ang="0">
                    <a:pos x="0" y="0"/>
                  </a:cxn>
                </a:cxnLst>
                <a:rect l="0" t="0" r="r" b="b"/>
                <a:pathLst>
                  <a:path w="14" h="92">
                    <a:moveTo>
                      <a:pt x="14" y="92"/>
                    </a:moveTo>
                    <a:lnTo>
                      <a:pt x="12" y="70"/>
                    </a:lnTo>
                    <a:lnTo>
                      <a:pt x="11" y="46"/>
                    </a:lnTo>
                    <a:lnTo>
                      <a:pt x="6" y="22"/>
                    </a:lnTo>
                    <a:lnTo>
                      <a:pt x="0" y="0"/>
                    </a:lnTo>
                  </a:path>
                </a:pathLst>
              </a:custGeom>
              <a:noFill/>
              <a:ln w="9525">
                <a:solidFill>
                  <a:srgbClr val="000000"/>
                </a:solidFill>
                <a:prstDash val="solid"/>
                <a:round/>
                <a:headEnd/>
                <a:tailEnd/>
              </a:ln>
            </p:spPr>
            <p:txBody>
              <a:bodyPr/>
              <a:lstStyle/>
              <a:p>
                <a:endParaRPr lang="en-US" b="1" dirty="0">
                  <a:latin typeface="+mn-lt"/>
                </a:endParaRPr>
              </a:p>
            </p:txBody>
          </p:sp>
          <p:sp>
            <p:nvSpPr>
              <p:cNvPr id="1021965" name="Freeform 13"/>
              <p:cNvSpPr>
                <a:spLocks/>
              </p:cNvSpPr>
              <p:nvPr/>
            </p:nvSpPr>
            <p:spPr bwMode="auto">
              <a:xfrm>
                <a:off x="3141" y="2090"/>
                <a:ext cx="338" cy="898"/>
              </a:xfrm>
              <a:custGeom>
                <a:avLst/>
                <a:gdLst/>
                <a:ahLst/>
                <a:cxnLst>
                  <a:cxn ang="0">
                    <a:pos x="269" y="2"/>
                  </a:cxn>
                  <a:cxn ang="0">
                    <a:pos x="210" y="15"/>
                  </a:cxn>
                  <a:cxn ang="0">
                    <a:pos x="156" y="39"/>
                  </a:cxn>
                  <a:cxn ang="0">
                    <a:pos x="108" y="72"/>
                  </a:cxn>
                  <a:cxn ang="0">
                    <a:pos x="68" y="118"/>
                  </a:cxn>
                  <a:cxn ang="0">
                    <a:pos x="36" y="168"/>
                  </a:cxn>
                  <a:cxn ang="0">
                    <a:pos x="13" y="225"/>
                  </a:cxn>
                  <a:cxn ang="0">
                    <a:pos x="3" y="289"/>
                  </a:cxn>
                  <a:cxn ang="0">
                    <a:pos x="0" y="504"/>
                  </a:cxn>
                  <a:cxn ang="0">
                    <a:pos x="4" y="554"/>
                  </a:cxn>
                  <a:cxn ang="0">
                    <a:pos x="15" y="602"/>
                  </a:cxn>
                  <a:cxn ang="0">
                    <a:pos x="31" y="648"/>
                  </a:cxn>
                  <a:cxn ang="0">
                    <a:pos x="56" y="688"/>
                  </a:cxn>
                  <a:cxn ang="0">
                    <a:pos x="84" y="725"/>
                  </a:cxn>
                  <a:cxn ang="0">
                    <a:pos x="117" y="758"/>
                  </a:cxn>
                  <a:cxn ang="0">
                    <a:pos x="156" y="785"/>
                  </a:cxn>
                  <a:cxn ang="0">
                    <a:pos x="200" y="806"/>
                  </a:cxn>
                  <a:cxn ang="0">
                    <a:pos x="299" y="732"/>
                  </a:cxn>
                  <a:cxn ang="0">
                    <a:pos x="200" y="624"/>
                  </a:cxn>
                  <a:cxn ang="0">
                    <a:pos x="135" y="591"/>
                  </a:cxn>
                  <a:cxn ang="0">
                    <a:pos x="83" y="541"/>
                  </a:cxn>
                  <a:cxn ang="0">
                    <a:pos x="40" y="482"/>
                  </a:cxn>
                  <a:cxn ang="0">
                    <a:pos x="18" y="431"/>
                  </a:cxn>
                  <a:cxn ang="0">
                    <a:pos x="19" y="388"/>
                  </a:cxn>
                  <a:cxn ang="0">
                    <a:pos x="42" y="341"/>
                  </a:cxn>
                  <a:cxn ang="0">
                    <a:pos x="69" y="298"/>
                  </a:cxn>
                  <a:cxn ang="0">
                    <a:pos x="102" y="263"/>
                  </a:cxn>
                  <a:cxn ang="0">
                    <a:pos x="140" y="232"/>
                  </a:cxn>
                  <a:cxn ang="0">
                    <a:pos x="182" y="210"/>
                  </a:cxn>
                  <a:cxn ang="0">
                    <a:pos x="227" y="192"/>
                  </a:cxn>
                  <a:cxn ang="0">
                    <a:pos x="275" y="184"/>
                  </a:cxn>
                  <a:cxn ang="0">
                    <a:pos x="299" y="0"/>
                  </a:cxn>
                </a:cxnLst>
                <a:rect l="0" t="0" r="r" b="b"/>
                <a:pathLst>
                  <a:path w="299" h="898">
                    <a:moveTo>
                      <a:pt x="299" y="0"/>
                    </a:moveTo>
                    <a:lnTo>
                      <a:pt x="269" y="2"/>
                    </a:lnTo>
                    <a:lnTo>
                      <a:pt x="239" y="6"/>
                    </a:lnTo>
                    <a:lnTo>
                      <a:pt x="210" y="15"/>
                    </a:lnTo>
                    <a:lnTo>
                      <a:pt x="183" y="26"/>
                    </a:lnTo>
                    <a:lnTo>
                      <a:pt x="156" y="39"/>
                    </a:lnTo>
                    <a:lnTo>
                      <a:pt x="132" y="56"/>
                    </a:lnTo>
                    <a:lnTo>
                      <a:pt x="108" y="72"/>
                    </a:lnTo>
                    <a:lnTo>
                      <a:pt x="87" y="94"/>
                    </a:lnTo>
                    <a:lnTo>
                      <a:pt x="68" y="118"/>
                    </a:lnTo>
                    <a:lnTo>
                      <a:pt x="51" y="142"/>
                    </a:lnTo>
                    <a:lnTo>
                      <a:pt x="36" y="168"/>
                    </a:lnTo>
                    <a:lnTo>
                      <a:pt x="22" y="197"/>
                    </a:lnTo>
                    <a:lnTo>
                      <a:pt x="13" y="225"/>
                    </a:lnTo>
                    <a:lnTo>
                      <a:pt x="6" y="256"/>
                    </a:lnTo>
                    <a:lnTo>
                      <a:pt x="3" y="289"/>
                    </a:lnTo>
                    <a:lnTo>
                      <a:pt x="0" y="320"/>
                    </a:lnTo>
                    <a:lnTo>
                      <a:pt x="0" y="504"/>
                    </a:lnTo>
                    <a:lnTo>
                      <a:pt x="1" y="528"/>
                    </a:lnTo>
                    <a:lnTo>
                      <a:pt x="4" y="554"/>
                    </a:lnTo>
                    <a:lnTo>
                      <a:pt x="7" y="578"/>
                    </a:lnTo>
                    <a:lnTo>
                      <a:pt x="15" y="602"/>
                    </a:lnTo>
                    <a:lnTo>
                      <a:pt x="22" y="625"/>
                    </a:lnTo>
                    <a:lnTo>
                      <a:pt x="31" y="648"/>
                    </a:lnTo>
                    <a:lnTo>
                      <a:pt x="42" y="668"/>
                    </a:lnTo>
                    <a:lnTo>
                      <a:pt x="56" y="688"/>
                    </a:lnTo>
                    <a:lnTo>
                      <a:pt x="68" y="708"/>
                    </a:lnTo>
                    <a:lnTo>
                      <a:pt x="84" y="725"/>
                    </a:lnTo>
                    <a:lnTo>
                      <a:pt x="101" y="743"/>
                    </a:lnTo>
                    <a:lnTo>
                      <a:pt x="117" y="758"/>
                    </a:lnTo>
                    <a:lnTo>
                      <a:pt x="137" y="773"/>
                    </a:lnTo>
                    <a:lnTo>
                      <a:pt x="156" y="785"/>
                    </a:lnTo>
                    <a:lnTo>
                      <a:pt x="177" y="796"/>
                    </a:lnTo>
                    <a:lnTo>
                      <a:pt x="200" y="806"/>
                    </a:lnTo>
                    <a:lnTo>
                      <a:pt x="200" y="898"/>
                    </a:lnTo>
                    <a:lnTo>
                      <a:pt x="299" y="732"/>
                    </a:lnTo>
                    <a:lnTo>
                      <a:pt x="200" y="532"/>
                    </a:lnTo>
                    <a:lnTo>
                      <a:pt x="200" y="624"/>
                    </a:lnTo>
                    <a:lnTo>
                      <a:pt x="168" y="609"/>
                    </a:lnTo>
                    <a:lnTo>
                      <a:pt x="135" y="591"/>
                    </a:lnTo>
                    <a:lnTo>
                      <a:pt x="108" y="567"/>
                    </a:lnTo>
                    <a:lnTo>
                      <a:pt x="83" y="541"/>
                    </a:lnTo>
                    <a:lnTo>
                      <a:pt x="60" y="513"/>
                    </a:lnTo>
                    <a:lnTo>
                      <a:pt x="40" y="482"/>
                    </a:lnTo>
                    <a:lnTo>
                      <a:pt x="25" y="449"/>
                    </a:lnTo>
                    <a:lnTo>
                      <a:pt x="18" y="431"/>
                    </a:lnTo>
                    <a:lnTo>
                      <a:pt x="12" y="412"/>
                    </a:lnTo>
                    <a:lnTo>
                      <a:pt x="19" y="388"/>
                    </a:lnTo>
                    <a:lnTo>
                      <a:pt x="30" y="363"/>
                    </a:lnTo>
                    <a:lnTo>
                      <a:pt x="42" y="341"/>
                    </a:lnTo>
                    <a:lnTo>
                      <a:pt x="56" y="320"/>
                    </a:lnTo>
                    <a:lnTo>
                      <a:pt x="69" y="298"/>
                    </a:lnTo>
                    <a:lnTo>
                      <a:pt x="86" y="280"/>
                    </a:lnTo>
                    <a:lnTo>
                      <a:pt x="102" y="263"/>
                    </a:lnTo>
                    <a:lnTo>
                      <a:pt x="120" y="247"/>
                    </a:lnTo>
                    <a:lnTo>
                      <a:pt x="140" y="232"/>
                    </a:lnTo>
                    <a:lnTo>
                      <a:pt x="161" y="219"/>
                    </a:lnTo>
                    <a:lnTo>
                      <a:pt x="182" y="210"/>
                    </a:lnTo>
                    <a:lnTo>
                      <a:pt x="204" y="201"/>
                    </a:lnTo>
                    <a:lnTo>
                      <a:pt x="227" y="192"/>
                    </a:lnTo>
                    <a:lnTo>
                      <a:pt x="251" y="188"/>
                    </a:lnTo>
                    <a:lnTo>
                      <a:pt x="275" y="184"/>
                    </a:lnTo>
                    <a:lnTo>
                      <a:pt x="299" y="182"/>
                    </a:lnTo>
                    <a:lnTo>
                      <a:pt x="299" y="0"/>
                    </a:lnTo>
                    <a:close/>
                  </a:path>
                </a:pathLst>
              </a:custGeom>
              <a:ln>
                <a:headEnd/>
                <a:tailEnd/>
              </a:ln>
            </p:spPr>
            <p:style>
              <a:lnRef idx="1">
                <a:schemeClr val="accent3"/>
              </a:lnRef>
              <a:fillRef idx="3">
                <a:schemeClr val="accent3"/>
              </a:fillRef>
              <a:effectRef idx="2">
                <a:schemeClr val="accent3"/>
              </a:effectRef>
              <a:fontRef idx="minor">
                <a:schemeClr val="lt1"/>
              </a:fontRef>
            </p:style>
            <p:txBody>
              <a:bodyPr/>
              <a:lstStyle/>
              <a:p>
                <a:endParaRPr lang="en-US" b="1" dirty="0">
                  <a:latin typeface="+mn-lt"/>
                </a:endParaRPr>
              </a:p>
            </p:txBody>
          </p:sp>
          <p:sp>
            <p:nvSpPr>
              <p:cNvPr id="1021966" name="Freeform 14"/>
              <p:cNvSpPr>
                <a:spLocks/>
              </p:cNvSpPr>
              <p:nvPr/>
            </p:nvSpPr>
            <p:spPr bwMode="auto">
              <a:xfrm>
                <a:off x="3141" y="2090"/>
                <a:ext cx="338" cy="898"/>
              </a:xfrm>
              <a:custGeom>
                <a:avLst/>
                <a:gdLst/>
                <a:ahLst/>
                <a:cxnLst>
                  <a:cxn ang="0">
                    <a:pos x="269" y="2"/>
                  </a:cxn>
                  <a:cxn ang="0">
                    <a:pos x="210" y="15"/>
                  </a:cxn>
                  <a:cxn ang="0">
                    <a:pos x="156" y="39"/>
                  </a:cxn>
                  <a:cxn ang="0">
                    <a:pos x="108" y="72"/>
                  </a:cxn>
                  <a:cxn ang="0">
                    <a:pos x="68" y="118"/>
                  </a:cxn>
                  <a:cxn ang="0">
                    <a:pos x="36" y="168"/>
                  </a:cxn>
                  <a:cxn ang="0">
                    <a:pos x="13" y="225"/>
                  </a:cxn>
                  <a:cxn ang="0">
                    <a:pos x="3" y="289"/>
                  </a:cxn>
                  <a:cxn ang="0">
                    <a:pos x="0" y="504"/>
                  </a:cxn>
                  <a:cxn ang="0">
                    <a:pos x="4" y="554"/>
                  </a:cxn>
                  <a:cxn ang="0">
                    <a:pos x="15" y="602"/>
                  </a:cxn>
                  <a:cxn ang="0">
                    <a:pos x="31" y="648"/>
                  </a:cxn>
                  <a:cxn ang="0">
                    <a:pos x="56" y="688"/>
                  </a:cxn>
                  <a:cxn ang="0">
                    <a:pos x="84" y="725"/>
                  </a:cxn>
                  <a:cxn ang="0">
                    <a:pos x="117" y="758"/>
                  </a:cxn>
                  <a:cxn ang="0">
                    <a:pos x="156" y="785"/>
                  </a:cxn>
                  <a:cxn ang="0">
                    <a:pos x="200" y="806"/>
                  </a:cxn>
                  <a:cxn ang="0">
                    <a:pos x="299" y="732"/>
                  </a:cxn>
                  <a:cxn ang="0">
                    <a:pos x="200" y="624"/>
                  </a:cxn>
                  <a:cxn ang="0">
                    <a:pos x="135" y="591"/>
                  </a:cxn>
                  <a:cxn ang="0">
                    <a:pos x="83" y="541"/>
                  </a:cxn>
                  <a:cxn ang="0">
                    <a:pos x="40" y="482"/>
                  </a:cxn>
                  <a:cxn ang="0">
                    <a:pos x="18" y="431"/>
                  </a:cxn>
                  <a:cxn ang="0">
                    <a:pos x="19" y="388"/>
                  </a:cxn>
                  <a:cxn ang="0">
                    <a:pos x="42" y="341"/>
                  </a:cxn>
                  <a:cxn ang="0">
                    <a:pos x="69" y="298"/>
                  </a:cxn>
                  <a:cxn ang="0">
                    <a:pos x="102" y="263"/>
                  </a:cxn>
                  <a:cxn ang="0">
                    <a:pos x="140" y="232"/>
                  </a:cxn>
                  <a:cxn ang="0">
                    <a:pos x="182" y="210"/>
                  </a:cxn>
                  <a:cxn ang="0">
                    <a:pos x="227" y="192"/>
                  </a:cxn>
                  <a:cxn ang="0">
                    <a:pos x="275" y="184"/>
                  </a:cxn>
                  <a:cxn ang="0">
                    <a:pos x="299" y="0"/>
                  </a:cxn>
                </a:cxnLst>
                <a:rect l="0" t="0" r="r" b="b"/>
                <a:pathLst>
                  <a:path w="299" h="898">
                    <a:moveTo>
                      <a:pt x="299" y="0"/>
                    </a:moveTo>
                    <a:lnTo>
                      <a:pt x="269" y="2"/>
                    </a:lnTo>
                    <a:lnTo>
                      <a:pt x="239" y="6"/>
                    </a:lnTo>
                    <a:lnTo>
                      <a:pt x="210" y="15"/>
                    </a:lnTo>
                    <a:lnTo>
                      <a:pt x="183" y="26"/>
                    </a:lnTo>
                    <a:lnTo>
                      <a:pt x="156" y="39"/>
                    </a:lnTo>
                    <a:lnTo>
                      <a:pt x="132" y="56"/>
                    </a:lnTo>
                    <a:lnTo>
                      <a:pt x="108" y="72"/>
                    </a:lnTo>
                    <a:lnTo>
                      <a:pt x="87" y="94"/>
                    </a:lnTo>
                    <a:lnTo>
                      <a:pt x="68" y="118"/>
                    </a:lnTo>
                    <a:lnTo>
                      <a:pt x="51" y="142"/>
                    </a:lnTo>
                    <a:lnTo>
                      <a:pt x="36" y="168"/>
                    </a:lnTo>
                    <a:lnTo>
                      <a:pt x="22" y="197"/>
                    </a:lnTo>
                    <a:lnTo>
                      <a:pt x="13" y="225"/>
                    </a:lnTo>
                    <a:lnTo>
                      <a:pt x="6" y="256"/>
                    </a:lnTo>
                    <a:lnTo>
                      <a:pt x="3" y="289"/>
                    </a:lnTo>
                    <a:lnTo>
                      <a:pt x="0" y="320"/>
                    </a:lnTo>
                    <a:lnTo>
                      <a:pt x="0" y="504"/>
                    </a:lnTo>
                    <a:lnTo>
                      <a:pt x="1" y="528"/>
                    </a:lnTo>
                    <a:lnTo>
                      <a:pt x="4" y="554"/>
                    </a:lnTo>
                    <a:lnTo>
                      <a:pt x="7" y="578"/>
                    </a:lnTo>
                    <a:lnTo>
                      <a:pt x="15" y="602"/>
                    </a:lnTo>
                    <a:lnTo>
                      <a:pt x="22" y="625"/>
                    </a:lnTo>
                    <a:lnTo>
                      <a:pt x="31" y="648"/>
                    </a:lnTo>
                    <a:lnTo>
                      <a:pt x="42" y="668"/>
                    </a:lnTo>
                    <a:lnTo>
                      <a:pt x="56" y="688"/>
                    </a:lnTo>
                    <a:lnTo>
                      <a:pt x="68" y="708"/>
                    </a:lnTo>
                    <a:lnTo>
                      <a:pt x="84" y="725"/>
                    </a:lnTo>
                    <a:lnTo>
                      <a:pt x="101" y="743"/>
                    </a:lnTo>
                    <a:lnTo>
                      <a:pt x="117" y="758"/>
                    </a:lnTo>
                    <a:lnTo>
                      <a:pt x="137" y="773"/>
                    </a:lnTo>
                    <a:lnTo>
                      <a:pt x="156" y="785"/>
                    </a:lnTo>
                    <a:lnTo>
                      <a:pt x="177" y="796"/>
                    </a:lnTo>
                    <a:lnTo>
                      <a:pt x="200" y="806"/>
                    </a:lnTo>
                    <a:lnTo>
                      <a:pt x="200" y="898"/>
                    </a:lnTo>
                    <a:lnTo>
                      <a:pt x="299" y="732"/>
                    </a:lnTo>
                    <a:lnTo>
                      <a:pt x="200" y="532"/>
                    </a:lnTo>
                    <a:lnTo>
                      <a:pt x="200" y="624"/>
                    </a:lnTo>
                    <a:lnTo>
                      <a:pt x="168" y="609"/>
                    </a:lnTo>
                    <a:lnTo>
                      <a:pt x="135" y="591"/>
                    </a:lnTo>
                    <a:lnTo>
                      <a:pt x="108" y="567"/>
                    </a:lnTo>
                    <a:lnTo>
                      <a:pt x="83" y="541"/>
                    </a:lnTo>
                    <a:lnTo>
                      <a:pt x="60" y="513"/>
                    </a:lnTo>
                    <a:lnTo>
                      <a:pt x="40" y="482"/>
                    </a:lnTo>
                    <a:lnTo>
                      <a:pt x="25" y="449"/>
                    </a:lnTo>
                    <a:lnTo>
                      <a:pt x="18" y="431"/>
                    </a:lnTo>
                    <a:lnTo>
                      <a:pt x="12" y="412"/>
                    </a:lnTo>
                    <a:lnTo>
                      <a:pt x="19" y="388"/>
                    </a:lnTo>
                    <a:lnTo>
                      <a:pt x="30" y="363"/>
                    </a:lnTo>
                    <a:lnTo>
                      <a:pt x="42" y="341"/>
                    </a:lnTo>
                    <a:lnTo>
                      <a:pt x="56" y="320"/>
                    </a:lnTo>
                    <a:lnTo>
                      <a:pt x="69" y="298"/>
                    </a:lnTo>
                    <a:lnTo>
                      <a:pt x="86" y="280"/>
                    </a:lnTo>
                    <a:lnTo>
                      <a:pt x="102" y="263"/>
                    </a:lnTo>
                    <a:lnTo>
                      <a:pt x="120" y="247"/>
                    </a:lnTo>
                    <a:lnTo>
                      <a:pt x="140" y="232"/>
                    </a:lnTo>
                    <a:lnTo>
                      <a:pt x="161" y="219"/>
                    </a:lnTo>
                    <a:lnTo>
                      <a:pt x="182" y="210"/>
                    </a:lnTo>
                    <a:lnTo>
                      <a:pt x="204" y="201"/>
                    </a:lnTo>
                    <a:lnTo>
                      <a:pt x="227" y="192"/>
                    </a:lnTo>
                    <a:lnTo>
                      <a:pt x="251" y="188"/>
                    </a:lnTo>
                    <a:lnTo>
                      <a:pt x="275" y="184"/>
                    </a:lnTo>
                    <a:lnTo>
                      <a:pt x="299" y="182"/>
                    </a:lnTo>
                    <a:lnTo>
                      <a:pt x="299" y="0"/>
                    </a:lnTo>
                    <a:close/>
                  </a:path>
                </a:pathLst>
              </a:custGeom>
              <a:noFill/>
              <a:ln w="9525">
                <a:solidFill>
                  <a:srgbClr val="000000"/>
                </a:solidFill>
                <a:prstDash val="solid"/>
                <a:round/>
                <a:headEnd/>
                <a:tailEnd/>
              </a:ln>
            </p:spPr>
            <p:txBody>
              <a:bodyPr/>
              <a:lstStyle/>
              <a:p>
                <a:endParaRPr lang="en-US" b="1" dirty="0">
                  <a:latin typeface="+mn-lt"/>
                </a:endParaRPr>
              </a:p>
            </p:txBody>
          </p:sp>
          <p:sp>
            <p:nvSpPr>
              <p:cNvPr id="1021967" name="Freeform 15"/>
              <p:cNvSpPr>
                <a:spLocks/>
              </p:cNvSpPr>
              <p:nvPr/>
            </p:nvSpPr>
            <p:spPr bwMode="auto">
              <a:xfrm>
                <a:off x="3141" y="2090"/>
                <a:ext cx="338" cy="412"/>
              </a:xfrm>
              <a:custGeom>
                <a:avLst/>
                <a:gdLst/>
                <a:ahLst/>
                <a:cxnLst>
                  <a:cxn ang="0">
                    <a:pos x="299" y="0"/>
                  </a:cxn>
                  <a:cxn ang="0">
                    <a:pos x="269" y="2"/>
                  </a:cxn>
                  <a:cxn ang="0">
                    <a:pos x="239" y="6"/>
                  </a:cxn>
                  <a:cxn ang="0">
                    <a:pos x="210" y="15"/>
                  </a:cxn>
                  <a:cxn ang="0">
                    <a:pos x="183" y="26"/>
                  </a:cxn>
                  <a:cxn ang="0">
                    <a:pos x="156" y="39"/>
                  </a:cxn>
                  <a:cxn ang="0">
                    <a:pos x="132" y="56"/>
                  </a:cxn>
                  <a:cxn ang="0">
                    <a:pos x="108" y="72"/>
                  </a:cxn>
                  <a:cxn ang="0">
                    <a:pos x="87" y="94"/>
                  </a:cxn>
                  <a:cxn ang="0">
                    <a:pos x="68" y="118"/>
                  </a:cxn>
                  <a:cxn ang="0">
                    <a:pos x="51" y="142"/>
                  </a:cxn>
                  <a:cxn ang="0">
                    <a:pos x="36" y="168"/>
                  </a:cxn>
                  <a:cxn ang="0">
                    <a:pos x="22" y="197"/>
                  </a:cxn>
                  <a:cxn ang="0">
                    <a:pos x="13" y="225"/>
                  </a:cxn>
                  <a:cxn ang="0">
                    <a:pos x="6" y="256"/>
                  </a:cxn>
                  <a:cxn ang="0">
                    <a:pos x="3" y="289"/>
                  </a:cxn>
                  <a:cxn ang="0">
                    <a:pos x="0" y="320"/>
                  </a:cxn>
                  <a:cxn ang="0">
                    <a:pos x="1" y="344"/>
                  </a:cxn>
                  <a:cxn ang="0">
                    <a:pos x="3" y="366"/>
                  </a:cxn>
                  <a:cxn ang="0">
                    <a:pos x="7" y="390"/>
                  </a:cxn>
                  <a:cxn ang="0">
                    <a:pos x="12" y="412"/>
                  </a:cxn>
                  <a:cxn ang="0">
                    <a:pos x="19" y="388"/>
                  </a:cxn>
                  <a:cxn ang="0">
                    <a:pos x="30" y="363"/>
                  </a:cxn>
                  <a:cxn ang="0">
                    <a:pos x="42" y="341"/>
                  </a:cxn>
                  <a:cxn ang="0">
                    <a:pos x="56" y="320"/>
                  </a:cxn>
                  <a:cxn ang="0">
                    <a:pos x="69" y="298"/>
                  </a:cxn>
                  <a:cxn ang="0">
                    <a:pos x="86" y="280"/>
                  </a:cxn>
                  <a:cxn ang="0">
                    <a:pos x="102" y="263"/>
                  </a:cxn>
                  <a:cxn ang="0">
                    <a:pos x="120" y="247"/>
                  </a:cxn>
                  <a:cxn ang="0">
                    <a:pos x="140" y="232"/>
                  </a:cxn>
                  <a:cxn ang="0">
                    <a:pos x="161" y="219"/>
                  </a:cxn>
                  <a:cxn ang="0">
                    <a:pos x="182" y="210"/>
                  </a:cxn>
                  <a:cxn ang="0">
                    <a:pos x="204" y="201"/>
                  </a:cxn>
                  <a:cxn ang="0">
                    <a:pos x="227" y="192"/>
                  </a:cxn>
                  <a:cxn ang="0">
                    <a:pos x="251" y="188"/>
                  </a:cxn>
                  <a:cxn ang="0">
                    <a:pos x="275" y="184"/>
                  </a:cxn>
                  <a:cxn ang="0">
                    <a:pos x="299" y="182"/>
                  </a:cxn>
                  <a:cxn ang="0">
                    <a:pos x="299" y="0"/>
                  </a:cxn>
                </a:cxnLst>
                <a:rect l="0" t="0" r="r" b="b"/>
                <a:pathLst>
                  <a:path w="299" h="412">
                    <a:moveTo>
                      <a:pt x="299" y="0"/>
                    </a:moveTo>
                    <a:lnTo>
                      <a:pt x="269" y="2"/>
                    </a:lnTo>
                    <a:lnTo>
                      <a:pt x="239" y="6"/>
                    </a:lnTo>
                    <a:lnTo>
                      <a:pt x="210" y="15"/>
                    </a:lnTo>
                    <a:lnTo>
                      <a:pt x="183" y="26"/>
                    </a:lnTo>
                    <a:lnTo>
                      <a:pt x="156" y="39"/>
                    </a:lnTo>
                    <a:lnTo>
                      <a:pt x="132" y="56"/>
                    </a:lnTo>
                    <a:lnTo>
                      <a:pt x="108" y="72"/>
                    </a:lnTo>
                    <a:lnTo>
                      <a:pt x="87" y="94"/>
                    </a:lnTo>
                    <a:lnTo>
                      <a:pt x="68" y="118"/>
                    </a:lnTo>
                    <a:lnTo>
                      <a:pt x="51" y="142"/>
                    </a:lnTo>
                    <a:lnTo>
                      <a:pt x="36" y="168"/>
                    </a:lnTo>
                    <a:lnTo>
                      <a:pt x="22" y="197"/>
                    </a:lnTo>
                    <a:lnTo>
                      <a:pt x="13" y="225"/>
                    </a:lnTo>
                    <a:lnTo>
                      <a:pt x="6" y="256"/>
                    </a:lnTo>
                    <a:lnTo>
                      <a:pt x="3" y="289"/>
                    </a:lnTo>
                    <a:lnTo>
                      <a:pt x="0" y="320"/>
                    </a:lnTo>
                    <a:lnTo>
                      <a:pt x="1" y="344"/>
                    </a:lnTo>
                    <a:lnTo>
                      <a:pt x="3" y="366"/>
                    </a:lnTo>
                    <a:lnTo>
                      <a:pt x="7" y="390"/>
                    </a:lnTo>
                    <a:lnTo>
                      <a:pt x="12" y="412"/>
                    </a:lnTo>
                    <a:lnTo>
                      <a:pt x="19" y="388"/>
                    </a:lnTo>
                    <a:lnTo>
                      <a:pt x="30" y="363"/>
                    </a:lnTo>
                    <a:lnTo>
                      <a:pt x="42" y="341"/>
                    </a:lnTo>
                    <a:lnTo>
                      <a:pt x="56" y="320"/>
                    </a:lnTo>
                    <a:lnTo>
                      <a:pt x="69" y="298"/>
                    </a:lnTo>
                    <a:lnTo>
                      <a:pt x="86" y="280"/>
                    </a:lnTo>
                    <a:lnTo>
                      <a:pt x="102" y="263"/>
                    </a:lnTo>
                    <a:lnTo>
                      <a:pt x="120" y="247"/>
                    </a:lnTo>
                    <a:lnTo>
                      <a:pt x="140" y="232"/>
                    </a:lnTo>
                    <a:lnTo>
                      <a:pt x="161" y="219"/>
                    </a:lnTo>
                    <a:lnTo>
                      <a:pt x="182" y="210"/>
                    </a:lnTo>
                    <a:lnTo>
                      <a:pt x="204" y="201"/>
                    </a:lnTo>
                    <a:lnTo>
                      <a:pt x="227" y="192"/>
                    </a:lnTo>
                    <a:lnTo>
                      <a:pt x="251" y="188"/>
                    </a:lnTo>
                    <a:lnTo>
                      <a:pt x="275" y="184"/>
                    </a:lnTo>
                    <a:lnTo>
                      <a:pt x="299" y="182"/>
                    </a:lnTo>
                    <a:lnTo>
                      <a:pt x="299" y="0"/>
                    </a:lnTo>
                    <a:close/>
                  </a:path>
                </a:pathLst>
              </a:custGeom>
              <a:ln>
                <a:headEnd/>
                <a:tailEnd/>
              </a:ln>
            </p:spPr>
            <p:style>
              <a:lnRef idx="1">
                <a:schemeClr val="accent3"/>
              </a:lnRef>
              <a:fillRef idx="3">
                <a:schemeClr val="accent3"/>
              </a:fillRef>
              <a:effectRef idx="2">
                <a:schemeClr val="accent3"/>
              </a:effectRef>
              <a:fontRef idx="minor">
                <a:schemeClr val="lt1"/>
              </a:fontRef>
            </p:style>
            <p:txBody>
              <a:bodyPr/>
              <a:lstStyle/>
              <a:p>
                <a:endParaRPr lang="en-US" b="1" dirty="0">
                  <a:latin typeface="+mn-lt"/>
                </a:endParaRPr>
              </a:p>
            </p:txBody>
          </p:sp>
          <p:sp>
            <p:nvSpPr>
              <p:cNvPr id="1021968" name="Freeform 16"/>
              <p:cNvSpPr>
                <a:spLocks/>
              </p:cNvSpPr>
              <p:nvPr/>
            </p:nvSpPr>
            <p:spPr bwMode="auto">
              <a:xfrm>
                <a:off x="3141" y="2090"/>
                <a:ext cx="338" cy="412"/>
              </a:xfrm>
              <a:custGeom>
                <a:avLst/>
                <a:gdLst/>
                <a:ahLst/>
                <a:cxnLst>
                  <a:cxn ang="0">
                    <a:pos x="299" y="0"/>
                  </a:cxn>
                  <a:cxn ang="0">
                    <a:pos x="269" y="2"/>
                  </a:cxn>
                  <a:cxn ang="0">
                    <a:pos x="239" y="6"/>
                  </a:cxn>
                  <a:cxn ang="0">
                    <a:pos x="210" y="15"/>
                  </a:cxn>
                  <a:cxn ang="0">
                    <a:pos x="183" y="26"/>
                  </a:cxn>
                  <a:cxn ang="0">
                    <a:pos x="156" y="39"/>
                  </a:cxn>
                  <a:cxn ang="0">
                    <a:pos x="132" y="56"/>
                  </a:cxn>
                  <a:cxn ang="0">
                    <a:pos x="108" y="72"/>
                  </a:cxn>
                  <a:cxn ang="0">
                    <a:pos x="87" y="94"/>
                  </a:cxn>
                  <a:cxn ang="0">
                    <a:pos x="68" y="118"/>
                  </a:cxn>
                  <a:cxn ang="0">
                    <a:pos x="51" y="142"/>
                  </a:cxn>
                  <a:cxn ang="0">
                    <a:pos x="36" y="168"/>
                  </a:cxn>
                  <a:cxn ang="0">
                    <a:pos x="22" y="197"/>
                  </a:cxn>
                  <a:cxn ang="0">
                    <a:pos x="13" y="225"/>
                  </a:cxn>
                  <a:cxn ang="0">
                    <a:pos x="6" y="256"/>
                  </a:cxn>
                  <a:cxn ang="0">
                    <a:pos x="3" y="289"/>
                  </a:cxn>
                  <a:cxn ang="0">
                    <a:pos x="0" y="320"/>
                  </a:cxn>
                  <a:cxn ang="0">
                    <a:pos x="1" y="344"/>
                  </a:cxn>
                  <a:cxn ang="0">
                    <a:pos x="3" y="366"/>
                  </a:cxn>
                  <a:cxn ang="0">
                    <a:pos x="7" y="390"/>
                  </a:cxn>
                  <a:cxn ang="0">
                    <a:pos x="12" y="412"/>
                  </a:cxn>
                  <a:cxn ang="0">
                    <a:pos x="19" y="388"/>
                  </a:cxn>
                  <a:cxn ang="0">
                    <a:pos x="30" y="363"/>
                  </a:cxn>
                  <a:cxn ang="0">
                    <a:pos x="42" y="341"/>
                  </a:cxn>
                  <a:cxn ang="0">
                    <a:pos x="56" y="320"/>
                  </a:cxn>
                  <a:cxn ang="0">
                    <a:pos x="69" y="298"/>
                  </a:cxn>
                  <a:cxn ang="0">
                    <a:pos x="86" y="280"/>
                  </a:cxn>
                  <a:cxn ang="0">
                    <a:pos x="102" y="263"/>
                  </a:cxn>
                  <a:cxn ang="0">
                    <a:pos x="120" y="247"/>
                  </a:cxn>
                  <a:cxn ang="0">
                    <a:pos x="140" y="232"/>
                  </a:cxn>
                  <a:cxn ang="0">
                    <a:pos x="161" y="219"/>
                  </a:cxn>
                  <a:cxn ang="0">
                    <a:pos x="182" y="210"/>
                  </a:cxn>
                  <a:cxn ang="0">
                    <a:pos x="204" y="201"/>
                  </a:cxn>
                  <a:cxn ang="0">
                    <a:pos x="227" y="192"/>
                  </a:cxn>
                  <a:cxn ang="0">
                    <a:pos x="251" y="188"/>
                  </a:cxn>
                  <a:cxn ang="0">
                    <a:pos x="275" y="184"/>
                  </a:cxn>
                  <a:cxn ang="0">
                    <a:pos x="299" y="182"/>
                  </a:cxn>
                  <a:cxn ang="0">
                    <a:pos x="299" y="0"/>
                  </a:cxn>
                </a:cxnLst>
                <a:rect l="0" t="0" r="r" b="b"/>
                <a:pathLst>
                  <a:path w="299" h="412">
                    <a:moveTo>
                      <a:pt x="299" y="0"/>
                    </a:moveTo>
                    <a:lnTo>
                      <a:pt x="269" y="2"/>
                    </a:lnTo>
                    <a:lnTo>
                      <a:pt x="239" y="6"/>
                    </a:lnTo>
                    <a:lnTo>
                      <a:pt x="210" y="15"/>
                    </a:lnTo>
                    <a:lnTo>
                      <a:pt x="183" y="26"/>
                    </a:lnTo>
                    <a:lnTo>
                      <a:pt x="156" y="39"/>
                    </a:lnTo>
                    <a:lnTo>
                      <a:pt x="132" y="56"/>
                    </a:lnTo>
                    <a:lnTo>
                      <a:pt x="108" y="72"/>
                    </a:lnTo>
                    <a:lnTo>
                      <a:pt x="87" y="94"/>
                    </a:lnTo>
                    <a:lnTo>
                      <a:pt x="68" y="118"/>
                    </a:lnTo>
                    <a:lnTo>
                      <a:pt x="51" y="142"/>
                    </a:lnTo>
                    <a:lnTo>
                      <a:pt x="36" y="168"/>
                    </a:lnTo>
                    <a:lnTo>
                      <a:pt x="22" y="197"/>
                    </a:lnTo>
                    <a:lnTo>
                      <a:pt x="13" y="225"/>
                    </a:lnTo>
                    <a:lnTo>
                      <a:pt x="6" y="256"/>
                    </a:lnTo>
                    <a:lnTo>
                      <a:pt x="3" y="289"/>
                    </a:lnTo>
                    <a:lnTo>
                      <a:pt x="0" y="320"/>
                    </a:lnTo>
                    <a:lnTo>
                      <a:pt x="1" y="344"/>
                    </a:lnTo>
                    <a:lnTo>
                      <a:pt x="3" y="366"/>
                    </a:lnTo>
                    <a:lnTo>
                      <a:pt x="7" y="390"/>
                    </a:lnTo>
                    <a:lnTo>
                      <a:pt x="12" y="412"/>
                    </a:lnTo>
                    <a:lnTo>
                      <a:pt x="19" y="388"/>
                    </a:lnTo>
                    <a:lnTo>
                      <a:pt x="30" y="363"/>
                    </a:lnTo>
                    <a:lnTo>
                      <a:pt x="42" y="341"/>
                    </a:lnTo>
                    <a:lnTo>
                      <a:pt x="56" y="320"/>
                    </a:lnTo>
                    <a:lnTo>
                      <a:pt x="69" y="298"/>
                    </a:lnTo>
                    <a:lnTo>
                      <a:pt x="86" y="280"/>
                    </a:lnTo>
                    <a:lnTo>
                      <a:pt x="102" y="263"/>
                    </a:lnTo>
                    <a:lnTo>
                      <a:pt x="120" y="247"/>
                    </a:lnTo>
                    <a:lnTo>
                      <a:pt x="140" y="232"/>
                    </a:lnTo>
                    <a:lnTo>
                      <a:pt x="161" y="219"/>
                    </a:lnTo>
                    <a:lnTo>
                      <a:pt x="182" y="210"/>
                    </a:lnTo>
                    <a:lnTo>
                      <a:pt x="204" y="201"/>
                    </a:lnTo>
                    <a:lnTo>
                      <a:pt x="227" y="192"/>
                    </a:lnTo>
                    <a:lnTo>
                      <a:pt x="251" y="188"/>
                    </a:lnTo>
                    <a:lnTo>
                      <a:pt x="275" y="184"/>
                    </a:lnTo>
                    <a:lnTo>
                      <a:pt x="299" y="182"/>
                    </a:lnTo>
                    <a:lnTo>
                      <a:pt x="299" y="0"/>
                    </a:lnTo>
                    <a:close/>
                  </a:path>
                </a:pathLst>
              </a:custGeom>
              <a:noFill/>
              <a:ln w="9525">
                <a:solidFill>
                  <a:srgbClr val="000000"/>
                </a:solidFill>
                <a:prstDash val="solid"/>
                <a:round/>
                <a:headEnd/>
                <a:tailEnd/>
              </a:ln>
            </p:spPr>
            <p:txBody>
              <a:bodyPr/>
              <a:lstStyle/>
              <a:p>
                <a:endParaRPr lang="en-US" b="1" dirty="0">
                  <a:latin typeface="+mn-lt"/>
                </a:endParaRPr>
              </a:p>
            </p:txBody>
          </p:sp>
          <p:sp>
            <p:nvSpPr>
              <p:cNvPr id="1021969" name="Freeform 17"/>
              <p:cNvSpPr>
                <a:spLocks/>
              </p:cNvSpPr>
              <p:nvPr/>
            </p:nvSpPr>
            <p:spPr bwMode="auto">
              <a:xfrm>
                <a:off x="3141" y="2090"/>
                <a:ext cx="338" cy="898"/>
              </a:xfrm>
              <a:custGeom>
                <a:avLst/>
                <a:gdLst/>
                <a:ahLst/>
                <a:cxnLst>
                  <a:cxn ang="0">
                    <a:pos x="269" y="2"/>
                  </a:cxn>
                  <a:cxn ang="0">
                    <a:pos x="210" y="15"/>
                  </a:cxn>
                  <a:cxn ang="0">
                    <a:pos x="156" y="39"/>
                  </a:cxn>
                  <a:cxn ang="0">
                    <a:pos x="108" y="72"/>
                  </a:cxn>
                  <a:cxn ang="0">
                    <a:pos x="68" y="118"/>
                  </a:cxn>
                  <a:cxn ang="0">
                    <a:pos x="36" y="168"/>
                  </a:cxn>
                  <a:cxn ang="0">
                    <a:pos x="13" y="225"/>
                  </a:cxn>
                  <a:cxn ang="0">
                    <a:pos x="3" y="289"/>
                  </a:cxn>
                  <a:cxn ang="0">
                    <a:pos x="0" y="504"/>
                  </a:cxn>
                  <a:cxn ang="0">
                    <a:pos x="4" y="554"/>
                  </a:cxn>
                  <a:cxn ang="0">
                    <a:pos x="15" y="602"/>
                  </a:cxn>
                  <a:cxn ang="0">
                    <a:pos x="31" y="648"/>
                  </a:cxn>
                  <a:cxn ang="0">
                    <a:pos x="56" y="688"/>
                  </a:cxn>
                  <a:cxn ang="0">
                    <a:pos x="84" y="725"/>
                  </a:cxn>
                  <a:cxn ang="0">
                    <a:pos x="117" y="758"/>
                  </a:cxn>
                  <a:cxn ang="0">
                    <a:pos x="156" y="785"/>
                  </a:cxn>
                  <a:cxn ang="0">
                    <a:pos x="200" y="806"/>
                  </a:cxn>
                  <a:cxn ang="0">
                    <a:pos x="299" y="732"/>
                  </a:cxn>
                  <a:cxn ang="0">
                    <a:pos x="200" y="624"/>
                  </a:cxn>
                  <a:cxn ang="0">
                    <a:pos x="135" y="591"/>
                  </a:cxn>
                  <a:cxn ang="0">
                    <a:pos x="83" y="541"/>
                  </a:cxn>
                  <a:cxn ang="0">
                    <a:pos x="40" y="482"/>
                  </a:cxn>
                  <a:cxn ang="0">
                    <a:pos x="18" y="431"/>
                  </a:cxn>
                  <a:cxn ang="0">
                    <a:pos x="19" y="388"/>
                  </a:cxn>
                  <a:cxn ang="0">
                    <a:pos x="42" y="341"/>
                  </a:cxn>
                  <a:cxn ang="0">
                    <a:pos x="69" y="298"/>
                  </a:cxn>
                  <a:cxn ang="0">
                    <a:pos x="102" y="263"/>
                  </a:cxn>
                  <a:cxn ang="0">
                    <a:pos x="140" y="232"/>
                  </a:cxn>
                  <a:cxn ang="0">
                    <a:pos x="182" y="210"/>
                  </a:cxn>
                  <a:cxn ang="0">
                    <a:pos x="227" y="192"/>
                  </a:cxn>
                  <a:cxn ang="0">
                    <a:pos x="275" y="184"/>
                  </a:cxn>
                  <a:cxn ang="0">
                    <a:pos x="299" y="0"/>
                  </a:cxn>
                </a:cxnLst>
                <a:rect l="0" t="0" r="r" b="b"/>
                <a:pathLst>
                  <a:path w="299" h="898">
                    <a:moveTo>
                      <a:pt x="299" y="0"/>
                    </a:moveTo>
                    <a:lnTo>
                      <a:pt x="269" y="2"/>
                    </a:lnTo>
                    <a:lnTo>
                      <a:pt x="239" y="6"/>
                    </a:lnTo>
                    <a:lnTo>
                      <a:pt x="210" y="15"/>
                    </a:lnTo>
                    <a:lnTo>
                      <a:pt x="183" y="26"/>
                    </a:lnTo>
                    <a:lnTo>
                      <a:pt x="156" y="39"/>
                    </a:lnTo>
                    <a:lnTo>
                      <a:pt x="132" y="56"/>
                    </a:lnTo>
                    <a:lnTo>
                      <a:pt x="108" y="72"/>
                    </a:lnTo>
                    <a:lnTo>
                      <a:pt x="87" y="94"/>
                    </a:lnTo>
                    <a:lnTo>
                      <a:pt x="68" y="118"/>
                    </a:lnTo>
                    <a:lnTo>
                      <a:pt x="51" y="142"/>
                    </a:lnTo>
                    <a:lnTo>
                      <a:pt x="36" y="168"/>
                    </a:lnTo>
                    <a:lnTo>
                      <a:pt x="22" y="197"/>
                    </a:lnTo>
                    <a:lnTo>
                      <a:pt x="13" y="225"/>
                    </a:lnTo>
                    <a:lnTo>
                      <a:pt x="6" y="256"/>
                    </a:lnTo>
                    <a:lnTo>
                      <a:pt x="3" y="289"/>
                    </a:lnTo>
                    <a:lnTo>
                      <a:pt x="0" y="320"/>
                    </a:lnTo>
                    <a:lnTo>
                      <a:pt x="0" y="504"/>
                    </a:lnTo>
                    <a:lnTo>
                      <a:pt x="1" y="528"/>
                    </a:lnTo>
                    <a:lnTo>
                      <a:pt x="4" y="554"/>
                    </a:lnTo>
                    <a:lnTo>
                      <a:pt x="7" y="578"/>
                    </a:lnTo>
                    <a:lnTo>
                      <a:pt x="15" y="602"/>
                    </a:lnTo>
                    <a:lnTo>
                      <a:pt x="22" y="625"/>
                    </a:lnTo>
                    <a:lnTo>
                      <a:pt x="31" y="648"/>
                    </a:lnTo>
                    <a:lnTo>
                      <a:pt x="42" y="668"/>
                    </a:lnTo>
                    <a:lnTo>
                      <a:pt x="56" y="688"/>
                    </a:lnTo>
                    <a:lnTo>
                      <a:pt x="68" y="708"/>
                    </a:lnTo>
                    <a:lnTo>
                      <a:pt x="84" y="725"/>
                    </a:lnTo>
                    <a:lnTo>
                      <a:pt x="101" y="743"/>
                    </a:lnTo>
                    <a:lnTo>
                      <a:pt x="117" y="758"/>
                    </a:lnTo>
                    <a:lnTo>
                      <a:pt x="137" y="773"/>
                    </a:lnTo>
                    <a:lnTo>
                      <a:pt x="156" y="785"/>
                    </a:lnTo>
                    <a:lnTo>
                      <a:pt x="177" y="796"/>
                    </a:lnTo>
                    <a:lnTo>
                      <a:pt x="200" y="806"/>
                    </a:lnTo>
                    <a:lnTo>
                      <a:pt x="200" y="898"/>
                    </a:lnTo>
                    <a:lnTo>
                      <a:pt x="299" y="732"/>
                    </a:lnTo>
                    <a:lnTo>
                      <a:pt x="200" y="532"/>
                    </a:lnTo>
                    <a:lnTo>
                      <a:pt x="200" y="624"/>
                    </a:lnTo>
                    <a:lnTo>
                      <a:pt x="168" y="609"/>
                    </a:lnTo>
                    <a:lnTo>
                      <a:pt x="135" y="591"/>
                    </a:lnTo>
                    <a:lnTo>
                      <a:pt x="108" y="567"/>
                    </a:lnTo>
                    <a:lnTo>
                      <a:pt x="83" y="541"/>
                    </a:lnTo>
                    <a:lnTo>
                      <a:pt x="60" y="513"/>
                    </a:lnTo>
                    <a:lnTo>
                      <a:pt x="40" y="482"/>
                    </a:lnTo>
                    <a:lnTo>
                      <a:pt x="25" y="449"/>
                    </a:lnTo>
                    <a:lnTo>
                      <a:pt x="18" y="431"/>
                    </a:lnTo>
                    <a:lnTo>
                      <a:pt x="12" y="412"/>
                    </a:lnTo>
                    <a:lnTo>
                      <a:pt x="19" y="388"/>
                    </a:lnTo>
                    <a:lnTo>
                      <a:pt x="30" y="363"/>
                    </a:lnTo>
                    <a:lnTo>
                      <a:pt x="42" y="341"/>
                    </a:lnTo>
                    <a:lnTo>
                      <a:pt x="56" y="320"/>
                    </a:lnTo>
                    <a:lnTo>
                      <a:pt x="69" y="298"/>
                    </a:lnTo>
                    <a:lnTo>
                      <a:pt x="86" y="280"/>
                    </a:lnTo>
                    <a:lnTo>
                      <a:pt x="102" y="263"/>
                    </a:lnTo>
                    <a:lnTo>
                      <a:pt x="120" y="247"/>
                    </a:lnTo>
                    <a:lnTo>
                      <a:pt x="140" y="232"/>
                    </a:lnTo>
                    <a:lnTo>
                      <a:pt x="161" y="219"/>
                    </a:lnTo>
                    <a:lnTo>
                      <a:pt x="182" y="210"/>
                    </a:lnTo>
                    <a:lnTo>
                      <a:pt x="204" y="201"/>
                    </a:lnTo>
                    <a:lnTo>
                      <a:pt x="227" y="192"/>
                    </a:lnTo>
                    <a:lnTo>
                      <a:pt x="251" y="188"/>
                    </a:lnTo>
                    <a:lnTo>
                      <a:pt x="275" y="184"/>
                    </a:lnTo>
                    <a:lnTo>
                      <a:pt x="299" y="182"/>
                    </a:lnTo>
                    <a:lnTo>
                      <a:pt x="299" y="0"/>
                    </a:lnTo>
                    <a:close/>
                  </a:path>
                </a:pathLst>
              </a:custGeom>
              <a:noFill/>
              <a:ln w="9525">
                <a:solidFill>
                  <a:srgbClr val="000000"/>
                </a:solidFill>
                <a:prstDash val="solid"/>
                <a:round/>
                <a:headEnd/>
                <a:tailEnd/>
              </a:ln>
            </p:spPr>
            <p:txBody>
              <a:bodyPr/>
              <a:lstStyle/>
              <a:p>
                <a:endParaRPr lang="en-US" b="1" dirty="0">
                  <a:latin typeface="+mn-lt"/>
                </a:endParaRPr>
              </a:p>
            </p:txBody>
          </p:sp>
          <p:sp>
            <p:nvSpPr>
              <p:cNvPr id="1021970" name="Freeform 18"/>
              <p:cNvSpPr>
                <a:spLocks/>
              </p:cNvSpPr>
              <p:nvPr/>
            </p:nvSpPr>
            <p:spPr bwMode="auto">
              <a:xfrm>
                <a:off x="3141" y="2410"/>
                <a:ext cx="13" cy="92"/>
              </a:xfrm>
              <a:custGeom>
                <a:avLst/>
                <a:gdLst/>
                <a:ahLst/>
                <a:cxnLst>
                  <a:cxn ang="0">
                    <a:pos x="0" y="0"/>
                  </a:cxn>
                  <a:cxn ang="0">
                    <a:pos x="1" y="24"/>
                  </a:cxn>
                  <a:cxn ang="0">
                    <a:pos x="3" y="46"/>
                  </a:cxn>
                  <a:cxn ang="0">
                    <a:pos x="7" y="70"/>
                  </a:cxn>
                  <a:cxn ang="0">
                    <a:pos x="12" y="92"/>
                  </a:cxn>
                </a:cxnLst>
                <a:rect l="0" t="0" r="r" b="b"/>
                <a:pathLst>
                  <a:path w="12" h="92">
                    <a:moveTo>
                      <a:pt x="0" y="0"/>
                    </a:moveTo>
                    <a:lnTo>
                      <a:pt x="1" y="24"/>
                    </a:lnTo>
                    <a:lnTo>
                      <a:pt x="3" y="46"/>
                    </a:lnTo>
                    <a:lnTo>
                      <a:pt x="7" y="70"/>
                    </a:lnTo>
                    <a:lnTo>
                      <a:pt x="12" y="92"/>
                    </a:lnTo>
                  </a:path>
                </a:pathLst>
              </a:custGeom>
              <a:noFill/>
              <a:ln w="9525">
                <a:solidFill>
                  <a:srgbClr val="000000"/>
                </a:solidFill>
                <a:prstDash val="solid"/>
                <a:round/>
                <a:headEnd/>
                <a:tailEnd/>
              </a:ln>
            </p:spPr>
            <p:txBody>
              <a:bodyPr/>
              <a:lstStyle/>
              <a:p>
                <a:endParaRPr lang="en-US" b="1" dirty="0">
                  <a:latin typeface="+mn-lt"/>
                </a:endParaRPr>
              </a:p>
            </p:txBody>
          </p:sp>
          <p:sp>
            <p:nvSpPr>
              <p:cNvPr id="1021971" name="Rectangle 19"/>
              <p:cNvSpPr>
                <a:spLocks noChangeArrowheads="1"/>
              </p:cNvSpPr>
              <p:nvPr/>
            </p:nvSpPr>
            <p:spPr bwMode="auto">
              <a:xfrm>
                <a:off x="3381" y="1660"/>
                <a:ext cx="323" cy="174"/>
              </a:xfrm>
              <a:prstGeom prst="rect">
                <a:avLst/>
              </a:prstGeom>
              <a:noFill/>
              <a:ln w="9525">
                <a:noFill/>
                <a:miter lim="800000"/>
                <a:headEnd/>
                <a:tailEnd/>
              </a:ln>
            </p:spPr>
            <p:txBody>
              <a:bodyPr wrap="none" lIns="0" tIns="0" rIns="0" bIns="0">
                <a:spAutoFit/>
              </a:bodyPr>
              <a:lstStyle/>
              <a:p>
                <a:pPr algn="l" eaLnBrk="1" hangingPunct="1"/>
                <a:r>
                  <a:rPr lang="en-US" b="1" dirty="0">
                    <a:latin typeface="+mn-lt"/>
                  </a:rPr>
                  <a:t>Store</a:t>
                </a:r>
              </a:p>
            </p:txBody>
          </p:sp>
          <p:sp>
            <p:nvSpPr>
              <p:cNvPr id="1021972" name="Rectangle 20"/>
              <p:cNvSpPr>
                <a:spLocks noChangeArrowheads="1"/>
              </p:cNvSpPr>
              <p:nvPr/>
            </p:nvSpPr>
            <p:spPr bwMode="auto">
              <a:xfrm>
                <a:off x="3289" y="2432"/>
                <a:ext cx="454" cy="174"/>
              </a:xfrm>
              <a:prstGeom prst="rect">
                <a:avLst/>
              </a:prstGeom>
              <a:noFill/>
              <a:ln w="9525">
                <a:noFill/>
                <a:miter lim="800000"/>
                <a:headEnd/>
                <a:tailEnd/>
              </a:ln>
            </p:spPr>
            <p:txBody>
              <a:bodyPr wrap="none" lIns="0" tIns="0" rIns="0" bIns="0">
                <a:spAutoFit/>
              </a:bodyPr>
              <a:lstStyle/>
              <a:p>
                <a:pPr algn="l" eaLnBrk="1" hangingPunct="1"/>
                <a:r>
                  <a:rPr lang="en-US" b="1" dirty="0">
                    <a:solidFill>
                      <a:srgbClr val="000000"/>
                    </a:solidFill>
                    <a:latin typeface="+mn-lt"/>
                  </a:rPr>
                  <a:t>Process</a:t>
                </a:r>
              </a:p>
            </p:txBody>
          </p:sp>
          <p:sp>
            <p:nvSpPr>
              <p:cNvPr id="1021973" name="Freeform 21"/>
              <p:cNvSpPr>
                <a:spLocks noEditPoints="1"/>
              </p:cNvSpPr>
              <p:nvPr/>
            </p:nvSpPr>
            <p:spPr bwMode="auto">
              <a:xfrm>
                <a:off x="2779" y="2291"/>
                <a:ext cx="212" cy="61"/>
              </a:xfrm>
              <a:custGeom>
                <a:avLst/>
                <a:gdLst/>
                <a:ahLst/>
                <a:cxnLst>
                  <a:cxn ang="0">
                    <a:pos x="0" y="20"/>
                  </a:cxn>
                  <a:cxn ang="0">
                    <a:pos x="144" y="20"/>
                  </a:cxn>
                  <a:cxn ang="0">
                    <a:pos x="144" y="40"/>
                  </a:cxn>
                  <a:cxn ang="0">
                    <a:pos x="0" y="40"/>
                  </a:cxn>
                  <a:cxn ang="0">
                    <a:pos x="0" y="20"/>
                  </a:cxn>
                  <a:cxn ang="0">
                    <a:pos x="136" y="0"/>
                  </a:cxn>
                  <a:cxn ang="0">
                    <a:pos x="188" y="31"/>
                  </a:cxn>
                  <a:cxn ang="0">
                    <a:pos x="136" y="61"/>
                  </a:cxn>
                  <a:cxn ang="0">
                    <a:pos x="136" y="0"/>
                  </a:cxn>
                </a:cxnLst>
                <a:rect l="0" t="0" r="r" b="b"/>
                <a:pathLst>
                  <a:path w="188" h="61">
                    <a:moveTo>
                      <a:pt x="0" y="20"/>
                    </a:moveTo>
                    <a:lnTo>
                      <a:pt x="144" y="20"/>
                    </a:lnTo>
                    <a:lnTo>
                      <a:pt x="144" y="40"/>
                    </a:lnTo>
                    <a:lnTo>
                      <a:pt x="0" y="40"/>
                    </a:lnTo>
                    <a:lnTo>
                      <a:pt x="0" y="20"/>
                    </a:lnTo>
                    <a:close/>
                    <a:moveTo>
                      <a:pt x="136" y="0"/>
                    </a:moveTo>
                    <a:lnTo>
                      <a:pt x="188" y="31"/>
                    </a:lnTo>
                    <a:lnTo>
                      <a:pt x="136" y="61"/>
                    </a:lnTo>
                    <a:lnTo>
                      <a:pt x="136" y="0"/>
                    </a:lnTo>
                    <a:close/>
                  </a:path>
                </a:pathLst>
              </a:custGeom>
              <a:solidFill>
                <a:srgbClr val="000000"/>
              </a:solidFill>
              <a:ln w="3175">
                <a:solidFill>
                  <a:srgbClr val="000000"/>
                </a:solidFill>
                <a:prstDash val="solid"/>
                <a:round/>
                <a:headEnd/>
                <a:tailEnd/>
              </a:ln>
            </p:spPr>
            <p:txBody>
              <a:bodyPr/>
              <a:lstStyle/>
              <a:p>
                <a:endParaRPr lang="en-US" b="1" dirty="0">
                  <a:latin typeface="+mn-lt"/>
                </a:endParaRPr>
              </a:p>
            </p:txBody>
          </p:sp>
        </p:grpSp>
        <p:grpSp>
          <p:nvGrpSpPr>
            <p:cNvPr id="4" name="Group 22"/>
            <p:cNvGrpSpPr>
              <a:grpSpLocks/>
            </p:cNvGrpSpPr>
            <p:nvPr/>
          </p:nvGrpSpPr>
          <p:grpSpPr bwMode="auto">
            <a:xfrm>
              <a:off x="4070350" y="1497013"/>
              <a:ext cx="4773613" cy="2524125"/>
              <a:chOff x="2367" y="943"/>
              <a:chExt cx="2775" cy="1590"/>
            </a:xfrm>
          </p:grpSpPr>
          <p:sp>
            <p:nvSpPr>
              <p:cNvPr id="1021975" name="Freeform 23"/>
              <p:cNvSpPr>
                <a:spLocks/>
              </p:cNvSpPr>
              <p:nvPr/>
            </p:nvSpPr>
            <p:spPr bwMode="auto">
              <a:xfrm>
                <a:off x="4410" y="943"/>
                <a:ext cx="712" cy="548"/>
              </a:xfrm>
              <a:custGeom>
                <a:avLst/>
                <a:gdLst/>
                <a:ahLst/>
                <a:cxnLst>
                  <a:cxn ang="0">
                    <a:pos x="0" y="519"/>
                  </a:cxn>
                  <a:cxn ang="0">
                    <a:pos x="17" y="524"/>
                  </a:cxn>
                  <a:cxn ang="0">
                    <a:pos x="35" y="528"/>
                  </a:cxn>
                  <a:cxn ang="0">
                    <a:pos x="53" y="532"/>
                  </a:cxn>
                  <a:cxn ang="0">
                    <a:pos x="70" y="537"/>
                  </a:cxn>
                  <a:cxn ang="0">
                    <a:pos x="100" y="543"/>
                  </a:cxn>
                  <a:cxn ang="0">
                    <a:pos x="115" y="545"/>
                  </a:cxn>
                  <a:cxn ang="0">
                    <a:pos x="128" y="548"/>
                  </a:cxn>
                  <a:cxn ang="0">
                    <a:pos x="137" y="548"/>
                  </a:cxn>
                  <a:cxn ang="0">
                    <a:pos x="145" y="548"/>
                  </a:cxn>
                  <a:cxn ang="0">
                    <a:pos x="152" y="546"/>
                  </a:cxn>
                  <a:cxn ang="0">
                    <a:pos x="158" y="546"/>
                  </a:cxn>
                  <a:cxn ang="0">
                    <a:pos x="164" y="546"/>
                  </a:cxn>
                  <a:cxn ang="0">
                    <a:pos x="170" y="546"/>
                  </a:cxn>
                  <a:cxn ang="0">
                    <a:pos x="175" y="546"/>
                  </a:cxn>
                  <a:cxn ang="0">
                    <a:pos x="179" y="545"/>
                  </a:cxn>
                  <a:cxn ang="0">
                    <a:pos x="184" y="545"/>
                  </a:cxn>
                  <a:cxn ang="0">
                    <a:pos x="187" y="545"/>
                  </a:cxn>
                  <a:cxn ang="0">
                    <a:pos x="194" y="543"/>
                  </a:cxn>
                  <a:cxn ang="0">
                    <a:pos x="200" y="541"/>
                  </a:cxn>
                  <a:cxn ang="0">
                    <a:pos x="205" y="541"/>
                  </a:cxn>
                  <a:cxn ang="0">
                    <a:pos x="211" y="541"/>
                  </a:cxn>
                  <a:cxn ang="0">
                    <a:pos x="215" y="539"/>
                  </a:cxn>
                  <a:cxn ang="0">
                    <a:pos x="226" y="535"/>
                  </a:cxn>
                  <a:cxn ang="0">
                    <a:pos x="237" y="534"/>
                  </a:cxn>
                  <a:cxn ang="0">
                    <a:pos x="246" y="530"/>
                  </a:cxn>
                  <a:cxn ang="0">
                    <a:pos x="255" y="528"/>
                  </a:cxn>
                  <a:cxn ang="0">
                    <a:pos x="264" y="524"/>
                  </a:cxn>
                  <a:cxn ang="0">
                    <a:pos x="274" y="519"/>
                  </a:cxn>
                  <a:cxn ang="0">
                    <a:pos x="285" y="517"/>
                  </a:cxn>
                  <a:cxn ang="0">
                    <a:pos x="304" y="508"/>
                  </a:cxn>
                  <a:cxn ang="0">
                    <a:pos x="322" y="500"/>
                  </a:cxn>
                  <a:cxn ang="0">
                    <a:pos x="333" y="497"/>
                  </a:cxn>
                  <a:cxn ang="0">
                    <a:pos x="343" y="493"/>
                  </a:cxn>
                  <a:cxn ang="0">
                    <a:pos x="364" y="486"/>
                  </a:cxn>
                  <a:cxn ang="0">
                    <a:pos x="376" y="482"/>
                  </a:cxn>
                  <a:cxn ang="0">
                    <a:pos x="388" y="478"/>
                  </a:cxn>
                  <a:cxn ang="0">
                    <a:pos x="400" y="475"/>
                  </a:cxn>
                  <a:cxn ang="0">
                    <a:pos x="416" y="471"/>
                  </a:cxn>
                  <a:cxn ang="0">
                    <a:pos x="429" y="469"/>
                  </a:cxn>
                  <a:cxn ang="0">
                    <a:pos x="443" y="466"/>
                  </a:cxn>
                  <a:cxn ang="0">
                    <a:pos x="456" y="464"/>
                  </a:cxn>
                  <a:cxn ang="0">
                    <a:pos x="471" y="462"/>
                  </a:cxn>
                  <a:cxn ang="0">
                    <a:pos x="489" y="460"/>
                  </a:cxn>
                  <a:cxn ang="0">
                    <a:pos x="506" y="460"/>
                  </a:cxn>
                  <a:cxn ang="0">
                    <a:pos x="524" y="458"/>
                  </a:cxn>
                  <a:cxn ang="0">
                    <a:pos x="542" y="456"/>
                  </a:cxn>
                  <a:cxn ang="0">
                    <a:pos x="542" y="414"/>
                  </a:cxn>
                  <a:cxn ang="0">
                    <a:pos x="558" y="412"/>
                  </a:cxn>
                  <a:cxn ang="0">
                    <a:pos x="582" y="412"/>
                  </a:cxn>
                  <a:cxn ang="0">
                    <a:pos x="582" y="366"/>
                  </a:cxn>
                  <a:cxn ang="0">
                    <a:pos x="604" y="364"/>
                  </a:cxn>
                  <a:cxn ang="0">
                    <a:pos x="629" y="364"/>
                  </a:cxn>
                  <a:cxn ang="0">
                    <a:pos x="629" y="0"/>
                  </a:cxn>
                  <a:cxn ang="0">
                    <a:pos x="86" y="0"/>
                  </a:cxn>
                  <a:cxn ang="0">
                    <a:pos x="86" y="46"/>
                  </a:cxn>
                  <a:cxn ang="0">
                    <a:pos x="44" y="46"/>
                  </a:cxn>
                  <a:cxn ang="0">
                    <a:pos x="44" y="92"/>
                  </a:cxn>
                  <a:cxn ang="0">
                    <a:pos x="0" y="92"/>
                  </a:cxn>
                  <a:cxn ang="0">
                    <a:pos x="0" y="519"/>
                  </a:cxn>
                  <a:cxn ang="0">
                    <a:pos x="0" y="519"/>
                  </a:cxn>
                </a:cxnLst>
                <a:rect l="0" t="0" r="r" b="b"/>
                <a:pathLst>
                  <a:path w="629" h="548">
                    <a:moveTo>
                      <a:pt x="0" y="519"/>
                    </a:moveTo>
                    <a:lnTo>
                      <a:pt x="17" y="524"/>
                    </a:lnTo>
                    <a:lnTo>
                      <a:pt x="35" y="528"/>
                    </a:lnTo>
                    <a:lnTo>
                      <a:pt x="53" y="532"/>
                    </a:lnTo>
                    <a:lnTo>
                      <a:pt x="70" y="537"/>
                    </a:lnTo>
                    <a:lnTo>
                      <a:pt x="100" y="543"/>
                    </a:lnTo>
                    <a:lnTo>
                      <a:pt x="115" y="545"/>
                    </a:lnTo>
                    <a:lnTo>
                      <a:pt x="128" y="548"/>
                    </a:lnTo>
                    <a:lnTo>
                      <a:pt x="137" y="548"/>
                    </a:lnTo>
                    <a:lnTo>
                      <a:pt x="145" y="548"/>
                    </a:lnTo>
                    <a:lnTo>
                      <a:pt x="152" y="546"/>
                    </a:lnTo>
                    <a:lnTo>
                      <a:pt x="158" y="546"/>
                    </a:lnTo>
                    <a:lnTo>
                      <a:pt x="164" y="546"/>
                    </a:lnTo>
                    <a:lnTo>
                      <a:pt x="170" y="546"/>
                    </a:lnTo>
                    <a:lnTo>
                      <a:pt x="175" y="546"/>
                    </a:lnTo>
                    <a:lnTo>
                      <a:pt x="179" y="545"/>
                    </a:lnTo>
                    <a:lnTo>
                      <a:pt x="184" y="545"/>
                    </a:lnTo>
                    <a:lnTo>
                      <a:pt x="187" y="545"/>
                    </a:lnTo>
                    <a:lnTo>
                      <a:pt x="194" y="543"/>
                    </a:lnTo>
                    <a:lnTo>
                      <a:pt x="200" y="541"/>
                    </a:lnTo>
                    <a:lnTo>
                      <a:pt x="205" y="541"/>
                    </a:lnTo>
                    <a:lnTo>
                      <a:pt x="211" y="541"/>
                    </a:lnTo>
                    <a:lnTo>
                      <a:pt x="215" y="539"/>
                    </a:lnTo>
                    <a:lnTo>
                      <a:pt x="226" y="535"/>
                    </a:lnTo>
                    <a:lnTo>
                      <a:pt x="237" y="534"/>
                    </a:lnTo>
                    <a:lnTo>
                      <a:pt x="246" y="530"/>
                    </a:lnTo>
                    <a:lnTo>
                      <a:pt x="255" y="528"/>
                    </a:lnTo>
                    <a:lnTo>
                      <a:pt x="264" y="524"/>
                    </a:lnTo>
                    <a:lnTo>
                      <a:pt x="274" y="519"/>
                    </a:lnTo>
                    <a:lnTo>
                      <a:pt x="285" y="517"/>
                    </a:lnTo>
                    <a:lnTo>
                      <a:pt x="304" y="508"/>
                    </a:lnTo>
                    <a:lnTo>
                      <a:pt x="322" y="500"/>
                    </a:lnTo>
                    <a:lnTo>
                      <a:pt x="333" y="497"/>
                    </a:lnTo>
                    <a:lnTo>
                      <a:pt x="343" y="493"/>
                    </a:lnTo>
                    <a:lnTo>
                      <a:pt x="364" y="486"/>
                    </a:lnTo>
                    <a:lnTo>
                      <a:pt x="376" y="482"/>
                    </a:lnTo>
                    <a:lnTo>
                      <a:pt x="388" y="478"/>
                    </a:lnTo>
                    <a:lnTo>
                      <a:pt x="400" y="475"/>
                    </a:lnTo>
                    <a:lnTo>
                      <a:pt x="416" y="471"/>
                    </a:lnTo>
                    <a:lnTo>
                      <a:pt x="429" y="469"/>
                    </a:lnTo>
                    <a:lnTo>
                      <a:pt x="443" y="466"/>
                    </a:lnTo>
                    <a:lnTo>
                      <a:pt x="456" y="464"/>
                    </a:lnTo>
                    <a:lnTo>
                      <a:pt x="471" y="462"/>
                    </a:lnTo>
                    <a:lnTo>
                      <a:pt x="489" y="460"/>
                    </a:lnTo>
                    <a:lnTo>
                      <a:pt x="506" y="460"/>
                    </a:lnTo>
                    <a:lnTo>
                      <a:pt x="524" y="458"/>
                    </a:lnTo>
                    <a:lnTo>
                      <a:pt x="542" y="456"/>
                    </a:lnTo>
                    <a:lnTo>
                      <a:pt x="542" y="414"/>
                    </a:lnTo>
                    <a:lnTo>
                      <a:pt x="558" y="412"/>
                    </a:lnTo>
                    <a:lnTo>
                      <a:pt x="582" y="412"/>
                    </a:lnTo>
                    <a:lnTo>
                      <a:pt x="582" y="366"/>
                    </a:lnTo>
                    <a:lnTo>
                      <a:pt x="604" y="364"/>
                    </a:lnTo>
                    <a:lnTo>
                      <a:pt x="629" y="364"/>
                    </a:lnTo>
                    <a:lnTo>
                      <a:pt x="629" y="0"/>
                    </a:lnTo>
                    <a:lnTo>
                      <a:pt x="86" y="0"/>
                    </a:lnTo>
                    <a:lnTo>
                      <a:pt x="86" y="46"/>
                    </a:lnTo>
                    <a:lnTo>
                      <a:pt x="44" y="46"/>
                    </a:lnTo>
                    <a:lnTo>
                      <a:pt x="44" y="92"/>
                    </a:lnTo>
                    <a:lnTo>
                      <a:pt x="0" y="92"/>
                    </a:lnTo>
                    <a:lnTo>
                      <a:pt x="0" y="519"/>
                    </a:lnTo>
                    <a:lnTo>
                      <a:pt x="0" y="519"/>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a:lstStyle/>
              <a:p>
                <a:endParaRPr lang="en-US" b="1" dirty="0" smtClean="0"/>
              </a:p>
              <a:p>
                <a:r>
                  <a:rPr lang="en-US" sz="1400" b="1" dirty="0" smtClean="0"/>
                  <a:t>Documents</a:t>
                </a:r>
                <a:endParaRPr lang="en-US" sz="1400" b="1" dirty="0"/>
              </a:p>
            </p:txBody>
          </p:sp>
          <p:sp>
            <p:nvSpPr>
              <p:cNvPr id="1021976" name="Freeform 24"/>
              <p:cNvSpPr>
                <a:spLocks/>
              </p:cNvSpPr>
              <p:nvPr/>
            </p:nvSpPr>
            <p:spPr bwMode="auto">
              <a:xfrm>
                <a:off x="4410" y="943"/>
                <a:ext cx="712" cy="548"/>
              </a:xfrm>
              <a:custGeom>
                <a:avLst/>
                <a:gdLst/>
                <a:ahLst/>
                <a:cxnLst>
                  <a:cxn ang="0">
                    <a:pos x="0" y="519"/>
                  </a:cxn>
                  <a:cxn ang="0">
                    <a:pos x="17" y="524"/>
                  </a:cxn>
                  <a:cxn ang="0">
                    <a:pos x="35" y="528"/>
                  </a:cxn>
                  <a:cxn ang="0">
                    <a:pos x="53" y="532"/>
                  </a:cxn>
                  <a:cxn ang="0">
                    <a:pos x="70" y="537"/>
                  </a:cxn>
                  <a:cxn ang="0">
                    <a:pos x="100" y="543"/>
                  </a:cxn>
                  <a:cxn ang="0">
                    <a:pos x="115" y="545"/>
                  </a:cxn>
                  <a:cxn ang="0">
                    <a:pos x="128" y="548"/>
                  </a:cxn>
                  <a:cxn ang="0">
                    <a:pos x="137" y="548"/>
                  </a:cxn>
                  <a:cxn ang="0">
                    <a:pos x="145" y="548"/>
                  </a:cxn>
                  <a:cxn ang="0">
                    <a:pos x="152" y="546"/>
                  </a:cxn>
                  <a:cxn ang="0">
                    <a:pos x="158" y="546"/>
                  </a:cxn>
                  <a:cxn ang="0">
                    <a:pos x="164" y="546"/>
                  </a:cxn>
                  <a:cxn ang="0">
                    <a:pos x="170" y="546"/>
                  </a:cxn>
                  <a:cxn ang="0">
                    <a:pos x="175" y="546"/>
                  </a:cxn>
                  <a:cxn ang="0">
                    <a:pos x="179" y="545"/>
                  </a:cxn>
                  <a:cxn ang="0">
                    <a:pos x="184" y="545"/>
                  </a:cxn>
                  <a:cxn ang="0">
                    <a:pos x="187" y="545"/>
                  </a:cxn>
                  <a:cxn ang="0">
                    <a:pos x="194" y="543"/>
                  </a:cxn>
                  <a:cxn ang="0">
                    <a:pos x="200" y="541"/>
                  </a:cxn>
                  <a:cxn ang="0">
                    <a:pos x="205" y="541"/>
                  </a:cxn>
                  <a:cxn ang="0">
                    <a:pos x="211" y="541"/>
                  </a:cxn>
                  <a:cxn ang="0">
                    <a:pos x="215" y="539"/>
                  </a:cxn>
                  <a:cxn ang="0">
                    <a:pos x="226" y="535"/>
                  </a:cxn>
                  <a:cxn ang="0">
                    <a:pos x="237" y="534"/>
                  </a:cxn>
                  <a:cxn ang="0">
                    <a:pos x="246" y="530"/>
                  </a:cxn>
                  <a:cxn ang="0">
                    <a:pos x="255" y="528"/>
                  </a:cxn>
                  <a:cxn ang="0">
                    <a:pos x="264" y="524"/>
                  </a:cxn>
                  <a:cxn ang="0">
                    <a:pos x="274" y="519"/>
                  </a:cxn>
                  <a:cxn ang="0">
                    <a:pos x="285" y="517"/>
                  </a:cxn>
                  <a:cxn ang="0">
                    <a:pos x="304" y="508"/>
                  </a:cxn>
                  <a:cxn ang="0">
                    <a:pos x="322" y="500"/>
                  </a:cxn>
                  <a:cxn ang="0">
                    <a:pos x="333" y="497"/>
                  </a:cxn>
                  <a:cxn ang="0">
                    <a:pos x="343" y="493"/>
                  </a:cxn>
                  <a:cxn ang="0">
                    <a:pos x="364" y="486"/>
                  </a:cxn>
                  <a:cxn ang="0">
                    <a:pos x="376" y="482"/>
                  </a:cxn>
                  <a:cxn ang="0">
                    <a:pos x="388" y="478"/>
                  </a:cxn>
                  <a:cxn ang="0">
                    <a:pos x="400" y="475"/>
                  </a:cxn>
                  <a:cxn ang="0">
                    <a:pos x="416" y="471"/>
                  </a:cxn>
                  <a:cxn ang="0">
                    <a:pos x="429" y="469"/>
                  </a:cxn>
                  <a:cxn ang="0">
                    <a:pos x="443" y="466"/>
                  </a:cxn>
                  <a:cxn ang="0">
                    <a:pos x="456" y="464"/>
                  </a:cxn>
                  <a:cxn ang="0">
                    <a:pos x="471" y="462"/>
                  </a:cxn>
                  <a:cxn ang="0">
                    <a:pos x="489" y="460"/>
                  </a:cxn>
                  <a:cxn ang="0">
                    <a:pos x="506" y="460"/>
                  </a:cxn>
                  <a:cxn ang="0">
                    <a:pos x="524" y="458"/>
                  </a:cxn>
                  <a:cxn ang="0">
                    <a:pos x="542" y="456"/>
                  </a:cxn>
                  <a:cxn ang="0">
                    <a:pos x="542" y="414"/>
                  </a:cxn>
                  <a:cxn ang="0">
                    <a:pos x="558" y="412"/>
                  </a:cxn>
                  <a:cxn ang="0">
                    <a:pos x="582" y="412"/>
                  </a:cxn>
                  <a:cxn ang="0">
                    <a:pos x="582" y="366"/>
                  </a:cxn>
                  <a:cxn ang="0">
                    <a:pos x="604" y="364"/>
                  </a:cxn>
                  <a:cxn ang="0">
                    <a:pos x="629" y="364"/>
                  </a:cxn>
                  <a:cxn ang="0">
                    <a:pos x="629" y="0"/>
                  </a:cxn>
                  <a:cxn ang="0">
                    <a:pos x="86" y="0"/>
                  </a:cxn>
                  <a:cxn ang="0">
                    <a:pos x="86" y="46"/>
                  </a:cxn>
                  <a:cxn ang="0">
                    <a:pos x="44" y="46"/>
                  </a:cxn>
                  <a:cxn ang="0">
                    <a:pos x="44" y="92"/>
                  </a:cxn>
                  <a:cxn ang="0">
                    <a:pos x="0" y="92"/>
                  </a:cxn>
                  <a:cxn ang="0">
                    <a:pos x="0" y="519"/>
                  </a:cxn>
                  <a:cxn ang="0">
                    <a:pos x="0" y="519"/>
                  </a:cxn>
                </a:cxnLst>
                <a:rect l="0" t="0" r="r" b="b"/>
                <a:pathLst>
                  <a:path w="629" h="548">
                    <a:moveTo>
                      <a:pt x="0" y="519"/>
                    </a:moveTo>
                    <a:lnTo>
                      <a:pt x="17" y="524"/>
                    </a:lnTo>
                    <a:lnTo>
                      <a:pt x="35" y="528"/>
                    </a:lnTo>
                    <a:lnTo>
                      <a:pt x="53" y="532"/>
                    </a:lnTo>
                    <a:lnTo>
                      <a:pt x="70" y="537"/>
                    </a:lnTo>
                    <a:lnTo>
                      <a:pt x="100" y="543"/>
                    </a:lnTo>
                    <a:lnTo>
                      <a:pt x="115" y="545"/>
                    </a:lnTo>
                    <a:lnTo>
                      <a:pt x="128" y="548"/>
                    </a:lnTo>
                    <a:lnTo>
                      <a:pt x="137" y="548"/>
                    </a:lnTo>
                    <a:lnTo>
                      <a:pt x="145" y="548"/>
                    </a:lnTo>
                    <a:lnTo>
                      <a:pt x="152" y="546"/>
                    </a:lnTo>
                    <a:lnTo>
                      <a:pt x="158" y="546"/>
                    </a:lnTo>
                    <a:lnTo>
                      <a:pt x="164" y="546"/>
                    </a:lnTo>
                    <a:lnTo>
                      <a:pt x="170" y="546"/>
                    </a:lnTo>
                    <a:lnTo>
                      <a:pt x="175" y="546"/>
                    </a:lnTo>
                    <a:lnTo>
                      <a:pt x="179" y="545"/>
                    </a:lnTo>
                    <a:lnTo>
                      <a:pt x="184" y="545"/>
                    </a:lnTo>
                    <a:lnTo>
                      <a:pt x="187" y="545"/>
                    </a:lnTo>
                    <a:lnTo>
                      <a:pt x="194" y="543"/>
                    </a:lnTo>
                    <a:lnTo>
                      <a:pt x="200" y="541"/>
                    </a:lnTo>
                    <a:lnTo>
                      <a:pt x="205" y="541"/>
                    </a:lnTo>
                    <a:lnTo>
                      <a:pt x="211" y="541"/>
                    </a:lnTo>
                    <a:lnTo>
                      <a:pt x="215" y="539"/>
                    </a:lnTo>
                    <a:lnTo>
                      <a:pt x="226" y="535"/>
                    </a:lnTo>
                    <a:lnTo>
                      <a:pt x="237" y="534"/>
                    </a:lnTo>
                    <a:lnTo>
                      <a:pt x="246" y="530"/>
                    </a:lnTo>
                    <a:lnTo>
                      <a:pt x="255" y="528"/>
                    </a:lnTo>
                    <a:lnTo>
                      <a:pt x="264" y="524"/>
                    </a:lnTo>
                    <a:lnTo>
                      <a:pt x="274" y="519"/>
                    </a:lnTo>
                    <a:lnTo>
                      <a:pt x="285" y="517"/>
                    </a:lnTo>
                    <a:lnTo>
                      <a:pt x="304" y="508"/>
                    </a:lnTo>
                    <a:lnTo>
                      <a:pt x="322" y="500"/>
                    </a:lnTo>
                    <a:lnTo>
                      <a:pt x="333" y="497"/>
                    </a:lnTo>
                    <a:lnTo>
                      <a:pt x="343" y="493"/>
                    </a:lnTo>
                    <a:lnTo>
                      <a:pt x="364" y="486"/>
                    </a:lnTo>
                    <a:lnTo>
                      <a:pt x="376" y="482"/>
                    </a:lnTo>
                    <a:lnTo>
                      <a:pt x="388" y="478"/>
                    </a:lnTo>
                    <a:lnTo>
                      <a:pt x="400" y="475"/>
                    </a:lnTo>
                    <a:lnTo>
                      <a:pt x="416" y="471"/>
                    </a:lnTo>
                    <a:lnTo>
                      <a:pt x="429" y="469"/>
                    </a:lnTo>
                    <a:lnTo>
                      <a:pt x="443" y="466"/>
                    </a:lnTo>
                    <a:lnTo>
                      <a:pt x="456" y="464"/>
                    </a:lnTo>
                    <a:lnTo>
                      <a:pt x="471" y="462"/>
                    </a:lnTo>
                    <a:lnTo>
                      <a:pt x="489" y="460"/>
                    </a:lnTo>
                    <a:lnTo>
                      <a:pt x="506" y="460"/>
                    </a:lnTo>
                    <a:lnTo>
                      <a:pt x="524" y="458"/>
                    </a:lnTo>
                    <a:lnTo>
                      <a:pt x="542" y="456"/>
                    </a:lnTo>
                    <a:lnTo>
                      <a:pt x="542" y="414"/>
                    </a:lnTo>
                    <a:lnTo>
                      <a:pt x="558" y="412"/>
                    </a:lnTo>
                    <a:lnTo>
                      <a:pt x="582" y="412"/>
                    </a:lnTo>
                    <a:lnTo>
                      <a:pt x="582" y="366"/>
                    </a:lnTo>
                    <a:lnTo>
                      <a:pt x="604" y="364"/>
                    </a:lnTo>
                    <a:lnTo>
                      <a:pt x="629" y="364"/>
                    </a:lnTo>
                    <a:lnTo>
                      <a:pt x="629" y="0"/>
                    </a:lnTo>
                    <a:lnTo>
                      <a:pt x="86" y="0"/>
                    </a:lnTo>
                    <a:lnTo>
                      <a:pt x="86" y="46"/>
                    </a:lnTo>
                    <a:lnTo>
                      <a:pt x="44" y="46"/>
                    </a:lnTo>
                    <a:lnTo>
                      <a:pt x="44" y="92"/>
                    </a:lnTo>
                    <a:lnTo>
                      <a:pt x="0" y="92"/>
                    </a:lnTo>
                    <a:lnTo>
                      <a:pt x="0" y="519"/>
                    </a:lnTo>
                    <a:lnTo>
                      <a:pt x="0" y="519"/>
                    </a:lnTo>
                  </a:path>
                </a:pathLst>
              </a:custGeom>
              <a:noFill/>
              <a:ln w="9525">
                <a:solidFill>
                  <a:srgbClr val="000000"/>
                </a:solidFill>
                <a:prstDash val="solid"/>
                <a:round/>
                <a:headEnd/>
                <a:tailEnd/>
              </a:ln>
            </p:spPr>
            <p:txBody>
              <a:bodyPr/>
              <a:lstStyle/>
              <a:p>
                <a:endParaRPr lang="en-US" b="1" dirty="0">
                  <a:latin typeface="+mn-lt"/>
                </a:endParaRPr>
              </a:p>
            </p:txBody>
          </p:sp>
          <p:sp>
            <p:nvSpPr>
              <p:cNvPr id="1021977" name="Freeform 25"/>
              <p:cNvSpPr>
                <a:spLocks/>
              </p:cNvSpPr>
              <p:nvPr/>
            </p:nvSpPr>
            <p:spPr bwMode="auto">
              <a:xfrm>
                <a:off x="4460" y="1035"/>
                <a:ext cx="563" cy="322"/>
              </a:xfrm>
              <a:custGeom>
                <a:avLst/>
                <a:gdLst/>
                <a:ahLst/>
                <a:cxnLst>
                  <a:cxn ang="0">
                    <a:pos x="0" y="0"/>
                  </a:cxn>
                  <a:cxn ang="0">
                    <a:pos x="498" y="0"/>
                  </a:cxn>
                  <a:cxn ang="0">
                    <a:pos x="498" y="322"/>
                  </a:cxn>
                </a:cxnLst>
                <a:rect l="0" t="0" r="r" b="b"/>
                <a:pathLst>
                  <a:path w="498" h="322">
                    <a:moveTo>
                      <a:pt x="0" y="0"/>
                    </a:moveTo>
                    <a:lnTo>
                      <a:pt x="498" y="0"/>
                    </a:lnTo>
                    <a:lnTo>
                      <a:pt x="498" y="322"/>
                    </a:lnTo>
                  </a:path>
                </a:pathLst>
              </a:custGeom>
              <a:noFill/>
              <a:ln w="9525">
                <a:solidFill>
                  <a:srgbClr val="000000"/>
                </a:solidFill>
                <a:prstDash val="solid"/>
                <a:round/>
                <a:headEnd/>
                <a:tailEnd/>
              </a:ln>
            </p:spPr>
            <p:txBody>
              <a:bodyPr/>
              <a:lstStyle/>
              <a:p>
                <a:endParaRPr lang="en-US" b="1" dirty="0">
                  <a:latin typeface="+mn-lt"/>
                </a:endParaRPr>
              </a:p>
            </p:txBody>
          </p:sp>
          <p:sp>
            <p:nvSpPr>
              <p:cNvPr id="1021978" name="Freeform 26"/>
              <p:cNvSpPr>
                <a:spLocks/>
              </p:cNvSpPr>
              <p:nvPr/>
            </p:nvSpPr>
            <p:spPr bwMode="auto">
              <a:xfrm>
                <a:off x="4508" y="989"/>
                <a:ext cx="561" cy="320"/>
              </a:xfrm>
              <a:custGeom>
                <a:avLst/>
                <a:gdLst/>
                <a:ahLst/>
                <a:cxnLst>
                  <a:cxn ang="0">
                    <a:pos x="0" y="0"/>
                  </a:cxn>
                  <a:cxn ang="0">
                    <a:pos x="496" y="0"/>
                  </a:cxn>
                  <a:cxn ang="0">
                    <a:pos x="496" y="320"/>
                  </a:cxn>
                </a:cxnLst>
                <a:rect l="0" t="0" r="r" b="b"/>
                <a:pathLst>
                  <a:path w="496" h="320">
                    <a:moveTo>
                      <a:pt x="0" y="0"/>
                    </a:moveTo>
                    <a:lnTo>
                      <a:pt x="496" y="0"/>
                    </a:lnTo>
                    <a:lnTo>
                      <a:pt x="496" y="320"/>
                    </a:lnTo>
                  </a:path>
                </a:pathLst>
              </a:custGeom>
              <a:noFill/>
              <a:ln w="9525">
                <a:solidFill>
                  <a:srgbClr val="000000"/>
                </a:solidFill>
                <a:prstDash val="solid"/>
                <a:round/>
                <a:headEnd/>
                <a:tailEnd/>
              </a:ln>
            </p:spPr>
            <p:txBody>
              <a:bodyPr/>
              <a:lstStyle/>
              <a:p>
                <a:endParaRPr lang="en-US" b="1" dirty="0">
                  <a:latin typeface="+mn-lt"/>
                </a:endParaRPr>
              </a:p>
            </p:txBody>
          </p:sp>
          <p:sp>
            <p:nvSpPr>
              <p:cNvPr id="1021979" name="Rectangle 27"/>
              <p:cNvSpPr>
                <a:spLocks noChangeArrowheads="1"/>
              </p:cNvSpPr>
              <p:nvPr/>
            </p:nvSpPr>
            <p:spPr bwMode="auto">
              <a:xfrm>
                <a:off x="3185" y="1035"/>
                <a:ext cx="833" cy="174"/>
              </a:xfrm>
              <a:prstGeom prst="rect">
                <a:avLst/>
              </a:prstGeom>
              <a:noFill/>
              <a:ln w="9525">
                <a:noFill/>
                <a:miter lim="800000"/>
                <a:headEnd/>
                <a:tailEnd/>
              </a:ln>
            </p:spPr>
            <p:txBody>
              <a:bodyPr wrap="none" lIns="0" tIns="0" rIns="0" bIns="0">
                <a:spAutoFit/>
              </a:bodyPr>
              <a:lstStyle/>
              <a:p>
                <a:pPr algn="l" eaLnBrk="1" hangingPunct="1"/>
                <a:r>
                  <a:rPr lang="en-US" b="1" dirty="0">
                    <a:solidFill>
                      <a:srgbClr val="000000"/>
                    </a:solidFill>
                    <a:latin typeface="+mn-lt"/>
                  </a:rPr>
                  <a:t>Communicate</a:t>
                </a:r>
                <a:endParaRPr lang="en-US" b="1" dirty="0">
                  <a:latin typeface="+mn-lt"/>
                </a:endParaRPr>
              </a:p>
            </p:txBody>
          </p:sp>
          <p:sp>
            <p:nvSpPr>
              <p:cNvPr id="1021980" name="Freeform 28"/>
              <p:cNvSpPr>
                <a:spLocks/>
              </p:cNvSpPr>
              <p:nvPr/>
            </p:nvSpPr>
            <p:spPr bwMode="auto">
              <a:xfrm>
                <a:off x="4386" y="2092"/>
                <a:ext cx="756" cy="441"/>
              </a:xfrm>
              <a:custGeom>
                <a:avLst/>
                <a:gdLst/>
                <a:ahLst/>
                <a:cxnLst>
                  <a:cxn ang="0">
                    <a:pos x="556" y="0"/>
                  </a:cxn>
                  <a:cxn ang="0">
                    <a:pos x="565" y="2"/>
                  </a:cxn>
                  <a:cxn ang="0">
                    <a:pos x="576" y="8"/>
                  </a:cxn>
                  <a:cxn ang="0">
                    <a:pos x="586" y="13"/>
                  </a:cxn>
                  <a:cxn ang="0">
                    <a:pos x="597" y="21"/>
                  </a:cxn>
                  <a:cxn ang="0">
                    <a:pos x="607" y="30"/>
                  </a:cxn>
                  <a:cxn ang="0">
                    <a:pos x="616" y="39"/>
                  </a:cxn>
                  <a:cxn ang="0">
                    <a:pos x="626" y="50"/>
                  </a:cxn>
                  <a:cxn ang="0">
                    <a:pos x="633" y="61"/>
                  </a:cxn>
                  <a:cxn ang="0">
                    <a:pos x="639" y="79"/>
                  </a:cxn>
                  <a:cxn ang="0">
                    <a:pos x="645" y="98"/>
                  </a:cxn>
                  <a:cxn ang="0">
                    <a:pos x="650" y="116"/>
                  </a:cxn>
                  <a:cxn ang="0">
                    <a:pos x="654" y="136"/>
                  </a:cxn>
                  <a:cxn ang="0">
                    <a:pos x="659" y="157"/>
                  </a:cxn>
                  <a:cxn ang="0">
                    <a:pos x="663" y="177"/>
                  </a:cxn>
                  <a:cxn ang="0">
                    <a:pos x="666" y="199"/>
                  </a:cxn>
                  <a:cxn ang="0">
                    <a:pos x="669" y="221"/>
                  </a:cxn>
                  <a:cxn ang="0">
                    <a:pos x="666" y="241"/>
                  </a:cxn>
                  <a:cxn ang="0">
                    <a:pos x="663" y="261"/>
                  </a:cxn>
                  <a:cxn ang="0">
                    <a:pos x="659" y="282"/>
                  </a:cxn>
                  <a:cxn ang="0">
                    <a:pos x="654" y="302"/>
                  </a:cxn>
                  <a:cxn ang="0">
                    <a:pos x="650" y="322"/>
                  </a:cxn>
                  <a:cxn ang="0">
                    <a:pos x="645" y="340"/>
                  </a:cxn>
                  <a:cxn ang="0">
                    <a:pos x="639" y="359"/>
                  </a:cxn>
                  <a:cxn ang="0">
                    <a:pos x="633" y="377"/>
                  </a:cxn>
                  <a:cxn ang="0">
                    <a:pos x="626" y="388"/>
                  </a:cxn>
                  <a:cxn ang="0">
                    <a:pos x="616" y="399"/>
                  </a:cxn>
                  <a:cxn ang="0">
                    <a:pos x="607" y="410"/>
                  </a:cxn>
                  <a:cxn ang="0">
                    <a:pos x="597" y="419"/>
                  </a:cxn>
                  <a:cxn ang="0">
                    <a:pos x="586" y="427"/>
                  </a:cxn>
                  <a:cxn ang="0">
                    <a:pos x="576" y="432"/>
                  </a:cxn>
                  <a:cxn ang="0">
                    <a:pos x="565" y="438"/>
                  </a:cxn>
                  <a:cxn ang="0">
                    <a:pos x="556" y="441"/>
                  </a:cxn>
                  <a:cxn ang="0">
                    <a:pos x="110" y="441"/>
                  </a:cxn>
                  <a:cxn ang="0">
                    <a:pos x="0" y="221"/>
                  </a:cxn>
                  <a:cxn ang="0">
                    <a:pos x="110" y="0"/>
                  </a:cxn>
                  <a:cxn ang="0">
                    <a:pos x="556" y="0"/>
                  </a:cxn>
                </a:cxnLst>
                <a:rect l="0" t="0" r="r" b="b"/>
                <a:pathLst>
                  <a:path w="669" h="441">
                    <a:moveTo>
                      <a:pt x="556" y="0"/>
                    </a:moveTo>
                    <a:lnTo>
                      <a:pt x="565" y="2"/>
                    </a:lnTo>
                    <a:lnTo>
                      <a:pt x="576" y="8"/>
                    </a:lnTo>
                    <a:lnTo>
                      <a:pt x="586" y="13"/>
                    </a:lnTo>
                    <a:lnTo>
                      <a:pt x="597" y="21"/>
                    </a:lnTo>
                    <a:lnTo>
                      <a:pt x="607" y="30"/>
                    </a:lnTo>
                    <a:lnTo>
                      <a:pt x="616" y="39"/>
                    </a:lnTo>
                    <a:lnTo>
                      <a:pt x="626" y="50"/>
                    </a:lnTo>
                    <a:lnTo>
                      <a:pt x="633" y="61"/>
                    </a:lnTo>
                    <a:lnTo>
                      <a:pt x="639" y="79"/>
                    </a:lnTo>
                    <a:lnTo>
                      <a:pt x="645" y="98"/>
                    </a:lnTo>
                    <a:lnTo>
                      <a:pt x="650" y="116"/>
                    </a:lnTo>
                    <a:lnTo>
                      <a:pt x="654" y="136"/>
                    </a:lnTo>
                    <a:lnTo>
                      <a:pt x="659" y="157"/>
                    </a:lnTo>
                    <a:lnTo>
                      <a:pt x="663" y="177"/>
                    </a:lnTo>
                    <a:lnTo>
                      <a:pt x="666" y="199"/>
                    </a:lnTo>
                    <a:lnTo>
                      <a:pt x="669" y="221"/>
                    </a:lnTo>
                    <a:lnTo>
                      <a:pt x="666" y="241"/>
                    </a:lnTo>
                    <a:lnTo>
                      <a:pt x="663" y="261"/>
                    </a:lnTo>
                    <a:lnTo>
                      <a:pt x="659" y="282"/>
                    </a:lnTo>
                    <a:lnTo>
                      <a:pt x="654" y="302"/>
                    </a:lnTo>
                    <a:lnTo>
                      <a:pt x="650" y="322"/>
                    </a:lnTo>
                    <a:lnTo>
                      <a:pt x="645" y="340"/>
                    </a:lnTo>
                    <a:lnTo>
                      <a:pt x="639" y="359"/>
                    </a:lnTo>
                    <a:lnTo>
                      <a:pt x="633" y="377"/>
                    </a:lnTo>
                    <a:lnTo>
                      <a:pt x="626" y="388"/>
                    </a:lnTo>
                    <a:lnTo>
                      <a:pt x="616" y="399"/>
                    </a:lnTo>
                    <a:lnTo>
                      <a:pt x="607" y="410"/>
                    </a:lnTo>
                    <a:lnTo>
                      <a:pt x="597" y="419"/>
                    </a:lnTo>
                    <a:lnTo>
                      <a:pt x="586" y="427"/>
                    </a:lnTo>
                    <a:lnTo>
                      <a:pt x="576" y="432"/>
                    </a:lnTo>
                    <a:lnTo>
                      <a:pt x="565" y="438"/>
                    </a:lnTo>
                    <a:lnTo>
                      <a:pt x="556" y="441"/>
                    </a:lnTo>
                    <a:lnTo>
                      <a:pt x="110" y="441"/>
                    </a:lnTo>
                    <a:lnTo>
                      <a:pt x="0" y="221"/>
                    </a:lnTo>
                    <a:lnTo>
                      <a:pt x="110" y="0"/>
                    </a:lnTo>
                    <a:lnTo>
                      <a:pt x="556" y="0"/>
                    </a:lnTo>
                    <a:close/>
                  </a:path>
                </a:pathLst>
              </a:custGeom>
              <a:ln>
                <a:headEnd/>
                <a:tailEnd/>
              </a:ln>
            </p:spPr>
            <p:style>
              <a:lnRef idx="1">
                <a:schemeClr val="accent4"/>
              </a:lnRef>
              <a:fillRef idx="2">
                <a:schemeClr val="accent4"/>
              </a:fillRef>
              <a:effectRef idx="1">
                <a:schemeClr val="accent4"/>
              </a:effectRef>
              <a:fontRef idx="minor">
                <a:schemeClr val="dk1"/>
              </a:fontRef>
            </p:style>
            <p:txBody>
              <a:bodyPr/>
              <a:lstStyle/>
              <a:p>
                <a:endParaRPr lang="en-US" b="1" dirty="0">
                  <a:latin typeface="+mn-lt"/>
                </a:endParaRPr>
              </a:p>
            </p:txBody>
          </p:sp>
          <p:sp>
            <p:nvSpPr>
              <p:cNvPr id="1021981" name="Freeform 29"/>
              <p:cNvSpPr>
                <a:spLocks/>
              </p:cNvSpPr>
              <p:nvPr/>
            </p:nvSpPr>
            <p:spPr bwMode="auto">
              <a:xfrm>
                <a:off x="4386" y="2092"/>
                <a:ext cx="756" cy="441"/>
              </a:xfrm>
              <a:custGeom>
                <a:avLst/>
                <a:gdLst/>
                <a:ahLst/>
                <a:cxnLst>
                  <a:cxn ang="0">
                    <a:pos x="556" y="0"/>
                  </a:cxn>
                  <a:cxn ang="0">
                    <a:pos x="565" y="2"/>
                  </a:cxn>
                  <a:cxn ang="0">
                    <a:pos x="576" y="8"/>
                  </a:cxn>
                  <a:cxn ang="0">
                    <a:pos x="586" y="13"/>
                  </a:cxn>
                  <a:cxn ang="0">
                    <a:pos x="597" y="21"/>
                  </a:cxn>
                  <a:cxn ang="0">
                    <a:pos x="607" y="30"/>
                  </a:cxn>
                  <a:cxn ang="0">
                    <a:pos x="616" y="39"/>
                  </a:cxn>
                  <a:cxn ang="0">
                    <a:pos x="626" y="50"/>
                  </a:cxn>
                  <a:cxn ang="0">
                    <a:pos x="633" y="61"/>
                  </a:cxn>
                  <a:cxn ang="0">
                    <a:pos x="639" y="79"/>
                  </a:cxn>
                  <a:cxn ang="0">
                    <a:pos x="645" y="98"/>
                  </a:cxn>
                  <a:cxn ang="0">
                    <a:pos x="650" y="116"/>
                  </a:cxn>
                  <a:cxn ang="0">
                    <a:pos x="654" y="136"/>
                  </a:cxn>
                  <a:cxn ang="0">
                    <a:pos x="659" y="157"/>
                  </a:cxn>
                  <a:cxn ang="0">
                    <a:pos x="663" y="177"/>
                  </a:cxn>
                  <a:cxn ang="0">
                    <a:pos x="666" y="199"/>
                  </a:cxn>
                  <a:cxn ang="0">
                    <a:pos x="669" y="221"/>
                  </a:cxn>
                  <a:cxn ang="0">
                    <a:pos x="666" y="241"/>
                  </a:cxn>
                  <a:cxn ang="0">
                    <a:pos x="663" y="261"/>
                  </a:cxn>
                  <a:cxn ang="0">
                    <a:pos x="659" y="282"/>
                  </a:cxn>
                  <a:cxn ang="0">
                    <a:pos x="654" y="302"/>
                  </a:cxn>
                  <a:cxn ang="0">
                    <a:pos x="650" y="322"/>
                  </a:cxn>
                  <a:cxn ang="0">
                    <a:pos x="645" y="340"/>
                  </a:cxn>
                  <a:cxn ang="0">
                    <a:pos x="639" y="359"/>
                  </a:cxn>
                  <a:cxn ang="0">
                    <a:pos x="633" y="377"/>
                  </a:cxn>
                  <a:cxn ang="0">
                    <a:pos x="626" y="388"/>
                  </a:cxn>
                  <a:cxn ang="0">
                    <a:pos x="616" y="399"/>
                  </a:cxn>
                  <a:cxn ang="0">
                    <a:pos x="607" y="410"/>
                  </a:cxn>
                  <a:cxn ang="0">
                    <a:pos x="597" y="419"/>
                  </a:cxn>
                  <a:cxn ang="0">
                    <a:pos x="586" y="427"/>
                  </a:cxn>
                  <a:cxn ang="0">
                    <a:pos x="576" y="432"/>
                  </a:cxn>
                  <a:cxn ang="0">
                    <a:pos x="565" y="438"/>
                  </a:cxn>
                  <a:cxn ang="0">
                    <a:pos x="556" y="441"/>
                  </a:cxn>
                  <a:cxn ang="0">
                    <a:pos x="110" y="441"/>
                  </a:cxn>
                  <a:cxn ang="0">
                    <a:pos x="0" y="221"/>
                  </a:cxn>
                  <a:cxn ang="0">
                    <a:pos x="110" y="0"/>
                  </a:cxn>
                  <a:cxn ang="0">
                    <a:pos x="556" y="0"/>
                  </a:cxn>
                </a:cxnLst>
                <a:rect l="0" t="0" r="r" b="b"/>
                <a:pathLst>
                  <a:path w="669" h="441">
                    <a:moveTo>
                      <a:pt x="556" y="0"/>
                    </a:moveTo>
                    <a:lnTo>
                      <a:pt x="565" y="2"/>
                    </a:lnTo>
                    <a:lnTo>
                      <a:pt x="576" y="8"/>
                    </a:lnTo>
                    <a:lnTo>
                      <a:pt x="586" y="13"/>
                    </a:lnTo>
                    <a:lnTo>
                      <a:pt x="597" y="21"/>
                    </a:lnTo>
                    <a:lnTo>
                      <a:pt x="607" y="30"/>
                    </a:lnTo>
                    <a:lnTo>
                      <a:pt x="616" y="39"/>
                    </a:lnTo>
                    <a:lnTo>
                      <a:pt x="626" y="50"/>
                    </a:lnTo>
                    <a:lnTo>
                      <a:pt x="633" y="61"/>
                    </a:lnTo>
                    <a:lnTo>
                      <a:pt x="639" y="79"/>
                    </a:lnTo>
                    <a:lnTo>
                      <a:pt x="645" y="98"/>
                    </a:lnTo>
                    <a:lnTo>
                      <a:pt x="650" y="116"/>
                    </a:lnTo>
                    <a:lnTo>
                      <a:pt x="654" y="136"/>
                    </a:lnTo>
                    <a:lnTo>
                      <a:pt x="659" y="157"/>
                    </a:lnTo>
                    <a:lnTo>
                      <a:pt x="663" y="177"/>
                    </a:lnTo>
                    <a:lnTo>
                      <a:pt x="666" y="199"/>
                    </a:lnTo>
                    <a:lnTo>
                      <a:pt x="669" y="221"/>
                    </a:lnTo>
                    <a:lnTo>
                      <a:pt x="666" y="241"/>
                    </a:lnTo>
                    <a:lnTo>
                      <a:pt x="663" y="261"/>
                    </a:lnTo>
                    <a:lnTo>
                      <a:pt x="659" y="282"/>
                    </a:lnTo>
                    <a:lnTo>
                      <a:pt x="654" y="302"/>
                    </a:lnTo>
                    <a:lnTo>
                      <a:pt x="650" y="322"/>
                    </a:lnTo>
                    <a:lnTo>
                      <a:pt x="645" y="340"/>
                    </a:lnTo>
                    <a:lnTo>
                      <a:pt x="639" y="359"/>
                    </a:lnTo>
                    <a:lnTo>
                      <a:pt x="633" y="377"/>
                    </a:lnTo>
                    <a:lnTo>
                      <a:pt x="626" y="388"/>
                    </a:lnTo>
                    <a:lnTo>
                      <a:pt x="616" y="399"/>
                    </a:lnTo>
                    <a:lnTo>
                      <a:pt x="607" y="410"/>
                    </a:lnTo>
                    <a:lnTo>
                      <a:pt x="597" y="419"/>
                    </a:lnTo>
                    <a:lnTo>
                      <a:pt x="586" y="427"/>
                    </a:lnTo>
                    <a:lnTo>
                      <a:pt x="576" y="432"/>
                    </a:lnTo>
                    <a:lnTo>
                      <a:pt x="565" y="438"/>
                    </a:lnTo>
                    <a:lnTo>
                      <a:pt x="556" y="441"/>
                    </a:lnTo>
                    <a:lnTo>
                      <a:pt x="110" y="441"/>
                    </a:lnTo>
                    <a:lnTo>
                      <a:pt x="0" y="221"/>
                    </a:lnTo>
                    <a:lnTo>
                      <a:pt x="110" y="0"/>
                    </a:lnTo>
                    <a:lnTo>
                      <a:pt x="556" y="0"/>
                    </a:lnTo>
                  </a:path>
                </a:pathLst>
              </a:custGeom>
              <a:noFill/>
              <a:ln w="9525">
                <a:solidFill>
                  <a:srgbClr val="000000"/>
                </a:solidFill>
                <a:prstDash val="solid"/>
                <a:round/>
                <a:headEnd/>
                <a:tailEnd/>
              </a:ln>
            </p:spPr>
            <p:txBody>
              <a:bodyPr/>
              <a:lstStyle/>
              <a:p>
                <a:endParaRPr lang="en-US" b="1" dirty="0">
                  <a:latin typeface="+mn-lt"/>
                </a:endParaRPr>
              </a:p>
            </p:txBody>
          </p:sp>
          <p:sp>
            <p:nvSpPr>
              <p:cNvPr id="1021982" name="Rectangle 30"/>
              <p:cNvSpPr>
                <a:spLocks noChangeArrowheads="1"/>
              </p:cNvSpPr>
              <p:nvPr/>
            </p:nvSpPr>
            <p:spPr bwMode="auto">
              <a:xfrm>
                <a:off x="4550" y="2239"/>
                <a:ext cx="397" cy="174"/>
              </a:xfrm>
              <a:prstGeom prst="rect">
                <a:avLst/>
              </a:prstGeom>
              <a:noFill/>
              <a:ln w="9525">
                <a:noFill/>
                <a:miter lim="800000"/>
                <a:headEnd/>
                <a:tailEnd/>
              </a:ln>
            </p:spPr>
            <p:txBody>
              <a:bodyPr wrap="none" lIns="0" tIns="0" rIns="0" bIns="0">
                <a:spAutoFit/>
              </a:bodyPr>
              <a:lstStyle/>
              <a:p>
                <a:pPr algn="l" eaLnBrk="1" hangingPunct="1"/>
                <a:r>
                  <a:rPr lang="en-US" b="1" dirty="0">
                    <a:solidFill>
                      <a:srgbClr val="000000"/>
                    </a:solidFill>
                    <a:latin typeface="+mn-lt"/>
                  </a:rPr>
                  <a:t>Access</a:t>
                </a:r>
                <a:endParaRPr lang="en-US" b="1" dirty="0">
                  <a:latin typeface="+mn-lt"/>
                </a:endParaRPr>
              </a:p>
            </p:txBody>
          </p:sp>
          <p:sp>
            <p:nvSpPr>
              <p:cNvPr id="1021983" name="Freeform 31"/>
              <p:cNvSpPr>
                <a:spLocks noEditPoints="1"/>
              </p:cNvSpPr>
              <p:nvPr/>
            </p:nvSpPr>
            <p:spPr bwMode="auto">
              <a:xfrm>
                <a:off x="4714" y="1495"/>
                <a:ext cx="57" cy="533"/>
              </a:xfrm>
              <a:custGeom>
                <a:avLst/>
                <a:gdLst/>
                <a:ahLst/>
                <a:cxnLst>
                  <a:cxn ang="0">
                    <a:pos x="24" y="533"/>
                  </a:cxn>
                  <a:cxn ang="0">
                    <a:pos x="17" y="51"/>
                  </a:cxn>
                  <a:cxn ang="0">
                    <a:pos x="35" y="51"/>
                  </a:cxn>
                  <a:cxn ang="0">
                    <a:pos x="41" y="533"/>
                  </a:cxn>
                  <a:cxn ang="0">
                    <a:pos x="24" y="533"/>
                  </a:cxn>
                  <a:cxn ang="0">
                    <a:pos x="0" y="62"/>
                  </a:cxn>
                  <a:cxn ang="0">
                    <a:pos x="26" y="0"/>
                  </a:cxn>
                  <a:cxn ang="0">
                    <a:pos x="51" y="61"/>
                  </a:cxn>
                  <a:cxn ang="0">
                    <a:pos x="0" y="62"/>
                  </a:cxn>
                </a:cxnLst>
                <a:rect l="0" t="0" r="r" b="b"/>
                <a:pathLst>
                  <a:path w="51" h="533">
                    <a:moveTo>
                      <a:pt x="24" y="533"/>
                    </a:moveTo>
                    <a:lnTo>
                      <a:pt x="17" y="51"/>
                    </a:lnTo>
                    <a:lnTo>
                      <a:pt x="35" y="51"/>
                    </a:lnTo>
                    <a:lnTo>
                      <a:pt x="41" y="533"/>
                    </a:lnTo>
                    <a:lnTo>
                      <a:pt x="24" y="533"/>
                    </a:lnTo>
                    <a:close/>
                    <a:moveTo>
                      <a:pt x="0" y="62"/>
                    </a:moveTo>
                    <a:lnTo>
                      <a:pt x="26" y="0"/>
                    </a:lnTo>
                    <a:lnTo>
                      <a:pt x="51" y="61"/>
                    </a:lnTo>
                    <a:lnTo>
                      <a:pt x="0" y="62"/>
                    </a:lnTo>
                    <a:close/>
                  </a:path>
                </a:pathLst>
              </a:custGeom>
              <a:solidFill>
                <a:srgbClr val="000000"/>
              </a:solidFill>
              <a:ln w="3175">
                <a:solidFill>
                  <a:srgbClr val="000000"/>
                </a:solidFill>
                <a:prstDash val="solid"/>
                <a:round/>
                <a:headEnd/>
                <a:tailEnd/>
              </a:ln>
            </p:spPr>
            <p:txBody>
              <a:bodyPr/>
              <a:lstStyle/>
              <a:p>
                <a:endParaRPr lang="en-US" b="1" dirty="0">
                  <a:latin typeface="+mn-lt"/>
                </a:endParaRPr>
              </a:p>
            </p:txBody>
          </p:sp>
          <p:sp>
            <p:nvSpPr>
              <p:cNvPr id="1021984" name="Freeform 32"/>
              <p:cNvSpPr>
                <a:spLocks noEditPoints="1"/>
              </p:cNvSpPr>
              <p:nvPr/>
            </p:nvSpPr>
            <p:spPr bwMode="auto">
              <a:xfrm>
                <a:off x="2367" y="1245"/>
                <a:ext cx="1900" cy="857"/>
              </a:xfrm>
              <a:custGeom>
                <a:avLst/>
                <a:gdLst/>
                <a:ahLst/>
                <a:cxnLst>
                  <a:cxn ang="0">
                    <a:pos x="1680" y="20"/>
                  </a:cxn>
                  <a:cxn ang="0">
                    <a:pos x="25" y="20"/>
                  </a:cxn>
                  <a:cxn ang="0">
                    <a:pos x="33" y="11"/>
                  </a:cxn>
                  <a:cxn ang="0">
                    <a:pos x="33" y="803"/>
                  </a:cxn>
                  <a:cxn ang="0">
                    <a:pos x="16" y="803"/>
                  </a:cxn>
                  <a:cxn ang="0">
                    <a:pos x="16" y="11"/>
                  </a:cxn>
                  <a:cxn ang="0">
                    <a:pos x="16" y="5"/>
                  </a:cxn>
                  <a:cxn ang="0">
                    <a:pos x="19" y="4"/>
                  </a:cxn>
                  <a:cxn ang="0">
                    <a:pos x="21" y="0"/>
                  </a:cxn>
                  <a:cxn ang="0">
                    <a:pos x="25" y="0"/>
                  </a:cxn>
                  <a:cxn ang="0">
                    <a:pos x="1680" y="0"/>
                  </a:cxn>
                  <a:cxn ang="0">
                    <a:pos x="1680" y="20"/>
                  </a:cxn>
                  <a:cxn ang="0">
                    <a:pos x="49" y="794"/>
                  </a:cxn>
                  <a:cxn ang="0">
                    <a:pos x="25" y="857"/>
                  </a:cxn>
                  <a:cxn ang="0">
                    <a:pos x="0" y="794"/>
                  </a:cxn>
                  <a:cxn ang="0">
                    <a:pos x="49" y="794"/>
                  </a:cxn>
                </a:cxnLst>
                <a:rect l="0" t="0" r="r" b="b"/>
                <a:pathLst>
                  <a:path w="1680" h="857">
                    <a:moveTo>
                      <a:pt x="1680" y="20"/>
                    </a:moveTo>
                    <a:lnTo>
                      <a:pt x="25" y="20"/>
                    </a:lnTo>
                    <a:lnTo>
                      <a:pt x="33" y="11"/>
                    </a:lnTo>
                    <a:lnTo>
                      <a:pt x="33" y="803"/>
                    </a:lnTo>
                    <a:lnTo>
                      <a:pt x="16" y="803"/>
                    </a:lnTo>
                    <a:lnTo>
                      <a:pt x="16" y="11"/>
                    </a:lnTo>
                    <a:lnTo>
                      <a:pt x="16" y="5"/>
                    </a:lnTo>
                    <a:lnTo>
                      <a:pt x="19" y="4"/>
                    </a:lnTo>
                    <a:lnTo>
                      <a:pt x="21" y="0"/>
                    </a:lnTo>
                    <a:lnTo>
                      <a:pt x="25" y="0"/>
                    </a:lnTo>
                    <a:lnTo>
                      <a:pt x="1680" y="0"/>
                    </a:lnTo>
                    <a:lnTo>
                      <a:pt x="1680" y="20"/>
                    </a:lnTo>
                    <a:close/>
                    <a:moveTo>
                      <a:pt x="49" y="794"/>
                    </a:moveTo>
                    <a:lnTo>
                      <a:pt x="25" y="857"/>
                    </a:lnTo>
                    <a:lnTo>
                      <a:pt x="0" y="794"/>
                    </a:lnTo>
                    <a:lnTo>
                      <a:pt x="49" y="794"/>
                    </a:lnTo>
                    <a:close/>
                  </a:path>
                </a:pathLst>
              </a:custGeom>
              <a:solidFill>
                <a:srgbClr val="000000"/>
              </a:solidFill>
              <a:ln w="3175">
                <a:solidFill>
                  <a:srgbClr val="000000"/>
                </a:solidFill>
                <a:prstDash val="solid"/>
                <a:round/>
                <a:headEnd/>
                <a:tailEnd/>
              </a:ln>
            </p:spPr>
            <p:txBody>
              <a:bodyPr/>
              <a:lstStyle/>
              <a:p>
                <a:endParaRPr lang="en-US" b="1" dirty="0">
                  <a:latin typeface="+mn-lt"/>
                </a:endParaRPr>
              </a:p>
            </p:txBody>
          </p:sp>
          <p:sp>
            <p:nvSpPr>
              <p:cNvPr id="1021985" name="Freeform 33"/>
              <p:cNvSpPr>
                <a:spLocks noEditPoints="1"/>
              </p:cNvSpPr>
              <p:nvPr/>
            </p:nvSpPr>
            <p:spPr bwMode="auto">
              <a:xfrm>
                <a:off x="4088" y="2282"/>
                <a:ext cx="264" cy="60"/>
              </a:xfrm>
              <a:custGeom>
                <a:avLst/>
                <a:gdLst/>
                <a:ahLst/>
                <a:cxnLst>
                  <a:cxn ang="0">
                    <a:pos x="0" y="20"/>
                  </a:cxn>
                  <a:cxn ang="0">
                    <a:pos x="189" y="20"/>
                  </a:cxn>
                  <a:cxn ang="0">
                    <a:pos x="189" y="40"/>
                  </a:cxn>
                  <a:cxn ang="0">
                    <a:pos x="0" y="40"/>
                  </a:cxn>
                  <a:cxn ang="0">
                    <a:pos x="0" y="20"/>
                  </a:cxn>
                  <a:cxn ang="0">
                    <a:pos x="182" y="0"/>
                  </a:cxn>
                  <a:cxn ang="0">
                    <a:pos x="233" y="31"/>
                  </a:cxn>
                  <a:cxn ang="0">
                    <a:pos x="182" y="60"/>
                  </a:cxn>
                  <a:cxn ang="0">
                    <a:pos x="182" y="0"/>
                  </a:cxn>
                </a:cxnLst>
                <a:rect l="0" t="0" r="r" b="b"/>
                <a:pathLst>
                  <a:path w="233" h="60">
                    <a:moveTo>
                      <a:pt x="0" y="20"/>
                    </a:moveTo>
                    <a:lnTo>
                      <a:pt x="189" y="20"/>
                    </a:lnTo>
                    <a:lnTo>
                      <a:pt x="189" y="40"/>
                    </a:lnTo>
                    <a:lnTo>
                      <a:pt x="0" y="40"/>
                    </a:lnTo>
                    <a:lnTo>
                      <a:pt x="0" y="20"/>
                    </a:lnTo>
                    <a:close/>
                    <a:moveTo>
                      <a:pt x="182" y="0"/>
                    </a:moveTo>
                    <a:lnTo>
                      <a:pt x="233" y="31"/>
                    </a:lnTo>
                    <a:lnTo>
                      <a:pt x="182" y="60"/>
                    </a:lnTo>
                    <a:lnTo>
                      <a:pt x="182" y="0"/>
                    </a:lnTo>
                    <a:close/>
                  </a:path>
                </a:pathLst>
              </a:custGeom>
              <a:solidFill>
                <a:srgbClr val="000000"/>
              </a:solidFill>
              <a:ln w="3175">
                <a:solidFill>
                  <a:srgbClr val="000000"/>
                </a:solidFill>
                <a:prstDash val="solid"/>
                <a:round/>
                <a:headEnd/>
                <a:tailEnd/>
              </a:ln>
            </p:spPr>
            <p:txBody>
              <a:bodyPr/>
              <a:lstStyle/>
              <a:p>
                <a:endParaRPr lang="en-US" b="1" dirty="0">
                  <a:latin typeface="+mn-lt"/>
                </a:endParaRPr>
              </a:p>
            </p:txBody>
          </p:sp>
        </p:grpSp>
        <p:grpSp>
          <p:nvGrpSpPr>
            <p:cNvPr id="5" name="Group 34"/>
            <p:cNvGrpSpPr>
              <a:grpSpLocks/>
            </p:cNvGrpSpPr>
            <p:nvPr/>
          </p:nvGrpSpPr>
          <p:grpSpPr bwMode="auto">
            <a:xfrm>
              <a:off x="4084638" y="4094163"/>
              <a:ext cx="4875212" cy="1827212"/>
              <a:chOff x="2375" y="2579"/>
              <a:chExt cx="2835" cy="1151"/>
            </a:xfrm>
          </p:grpSpPr>
          <p:sp>
            <p:nvSpPr>
              <p:cNvPr id="1021987" name="Freeform 35"/>
              <p:cNvSpPr>
                <a:spLocks/>
              </p:cNvSpPr>
              <p:nvPr/>
            </p:nvSpPr>
            <p:spPr bwMode="auto">
              <a:xfrm>
                <a:off x="4343" y="3296"/>
                <a:ext cx="867" cy="350"/>
              </a:xfrm>
              <a:custGeom>
                <a:avLst/>
                <a:gdLst/>
                <a:ahLst/>
                <a:cxnLst>
                  <a:cxn ang="0">
                    <a:pos x="115" y="346"/>
                  </a:cxn>
                  <a:cxn ang="0">
                    <a:pos x="92" y="337"/>
                  </a:cxn>
                  <a:cxn ang="0">
                    <a:pos x="69" y="324"/>
                  </a:cxn>
                  <a:cxn ang="0">
                    <a:pos x="48" y="307"/>
                  </a:cxn>
                  <a:cxn ang="0">
                    <a:pos x="30" y="283"/>
                  </a:cxn>
                  <a:cxn ang="0">
                    <a:pos x="17" y="254"/>
                  </a:cxn>
                  <a:cxn ang="0">
                    <a:pos x="8" y="223"/>
                  </a:cxn>
                  <a:cxn ang="0">
                    <a:pos x="2" y="192"/>
                  </a:cxn>
                  <a:cxn ang="0">
                    <a:pos x="2" y="157"/>
                  </a:cxn>
                  <a:cxn ang="0">
                    <a:pos x="8" y="125"/>
                  </a:cxn>
                  <a:cxn ang="0">
                    <a:pos x="17" y="94"/>
                  </a:cxn>
                  <a:cxn ang="0">
                    <a:pos x="30" y="63"/>
                  </a:cxn>
                  <a:cxn ang="0">
                    <a:pos x="48" y="39"/>
                  </a:cxn>
                  <a:cxn ang="0">
                    <a:pos x="69" y="24"/>
                  </a:cxn>
                  <a:cxn ang="0">
                    <a:pos x="92" y="11"/>
                  </a:cxn>
                  <a:cxn ang="0">
                    <a:pos x="115" y="2"/>
                  </a:cxn>
                  <a:cxn ang="0">
                    <a:pos x="767" y="0"/>
                  </a:cxn>
                  <a:cxn ang="0">
                    <a:pos x="743" y="6"/>
                  </a:cxn>
                  <a:cxn ang="0">
                    <a:pos x="721" y="17"/>
                  </a:cxn>
                  <a:cxn ang="0">
                    <a:pos x="700" y="32"/>
                  </a:cxn>
                  <a:cxn ang="0">
                    <a:pos x="677" y="48"/>
                  </a:cxn>
                  <a:cxn ang="0">
                    <a:pos x="662" y="78"/>
                  </a:cxn>
                  <a:cxn ang="0">
                    <a:pos x="651" y="109"/>
                  </a:cxn>
                  <a:cxn ang="0">
                    <a:pos x="642" y="140"/>
                  </a:cxn>
                  <a:cxn ang="0">
                    <a:pos x="639" y="173"/>
                  </a:cxn>
                  <a:cxn ang="0">
                    <a:pos x="642" y="208"/>
                  </a:cxn>
                  <a:cxn ang="0">
                    <a:pos x="651" y="239"/>
                  </a:cxn>
                  <a:cxn ang="0">
                    <a:pos x="662" y="271"/>
                  </a:cxn>
                  <a:cxn ang="0">
                    <a:pos x="677" y="298"/>
                  </a:cxn>
                  <a:cxn ang="0">
                    <a:pos x="700" y="317"/>
                  </a:cxn>
                  <a:cxn ang="0">
                    <a:pos x="721" y="331"/>
                  </a:cxn>
                  <a:cxn ang="0">
                    <a:pos x="743" y="342"/>
                  </a:cxn>
                  <a:cxn ang="0">
                    <a:pos x="767" y="350"/>
                  </a:cxn>
                </a:cxnLst>
                <a:rect l="0" t="0" r="r" b="b"/>
                <a:pathLst>
                  <a:path w="767" h="350">
                    <a:moveTo>
                      <a:pt x="128" y="350"/>
                    </a:moveTo>
                    <a:lnTo>
                      <a:pt x="115" y="346"/>
                    </a:lnTo>
                    <a:lnTo>
                      <a:pt x="103" y="342"/>
                    </a:lnTo>
                    <a:lnTo>
                      <a:pt x="92" y="337"/>
                    </a:lnTo>
                    <a:lnTo>
                      <a:pt x="80" y="331"/>
                    </a:lnTo>
                    <a:lnTo>
                      <a:pt x="69" y="324"/>
                    </a:lnTo>
                    <a:lnTo>
                      <a:pt x="59" y="317"/>
                    </a:lnTo>
                    <a:lnTo>
                      <a:pt x="48" y="307"/>
                    </a:lnTo>
                    <a:lnTo>
                      <a:pt x="38" y="298"/>
                    </a:lnTo>
                    <a:lnTo>
                      <a:pt x="30" y="283"/>
                    </a:lnTo>
                    <a:lnTo>
                      <a:pt x="23" y="271"/>
                    </a:lnTo>
                    <a:lnTo>
                      <a:pt x="17" y="254"/>
                    </a:lnTo>
                    <a:lnTo>
                      <a:pt x="12" y="239"/>
                    </a:lnTo>
                    <a:lnTo>
                      <a:pt x="8" y="223"/>
                    </a:lnTo>
                    <a:lnTo>
                      <a:pt x="3" y="208"/>
                    </a:lnTo>
                    <a:lnTo>
                      <a:pt x="2" y="192"/>
                    </a:lnTo>
                    <a:lnTo>
                      <a:pt x="0" y="173"/>
                    </a:lnTo>
                    <a:lnTo>
                      <a:pt x="2" y="157"/>
                    </a:lnTo>
                    <a:lnTo>
                      <a:pt x="3" y="140"/>
                    </a:lnTo>
                    <a:lnTo>
                      <a:pt x="8" y="125"/>
                    </a:lnTo>
                    <a:lnTo>
                      <a:pt x="12" y="109"/>
                    </a:lnTo>
                    <a:lnTo>
                      <a:pt x="17" y="94"/>
                    </a:lnTo>
                    <a:lnTo>
                      <a:pt x="23" y="78"/>
                    </a:lnTo>
                    <a:lnTo>
                      <a:pt x="30" y="63"/>
                    </a:lnTo>
                    <a:lnTo>
                      <a:pt x="38" y="48"/>
                    </a:lnTo>
                    <a:lnTo>
                      <a:pt x="48" y="39"/>
                    </a:lnTo>
                    <a:lnTo>
                      <a:pt x="59" y="32"/>
                    </a:lnTo>
                    <a:lnTo>
                      <a:pt x="69" y="24"/>
                    </a:lnTo>
                    <a:lnTo>
                      <a:pt x="80" y="17"/>
                    </a:lnTo>
                    <a:lnTo>
                      <a:pt x="92" y="11"/>
                    </a:lnTo>
                    <a:lnTo>
                      <a:pt x="103" y="6"/>
                    </a:lnTo>
                    <a:lnTo>
                      <a:pt x="115" y="2"/>
                    </a:lnTo>
                    <a:lnTo>
                      <a:pt x="128" y="0"/>
                    </a:lnTo>
                    <a:lnTo>
                      <a:pt x="767" y="0"/>
                    </a:lnTo>
                    <a:lnTo>
                      <a:pt x="754" y="2"/>
                    </a:lnTo>
                    <a:lnTo>
                      <a:pt x="743" y="6"/>
                    </a:lnTo>
                    <a:lnTo>
                      <a:pt x="731" y="11"/>
                    </a:lnTo>
                    <a:lnTo>
                      <a:pt x="721" y="17"/>
                    </a:lnTo>
                    <a:lnTo>
                      <a:pt x="710" y="24"/>
                    </a:lnTo>
                    <a:lnTo>
                      <a:pt x="700" y="32"/>
                    </a:lnTo>
                    <a:lnTo>
                      <a:pt x="688" y="39"/>
                    </a:lnTo>
                    <a:lnTo>
                      <a:pt x="677" y="48"/>
                    </a:lnTo>
                    <a:lnTo>
                      <a:pt x="670" y="63"/>
                    </a:lnTo>
                    <a:lnTo>
                      <a:pt x="662" y="78"/>
                    </a:lnTo>
                    <a:lnTo>
                      <a:pt x="656" y="94"/>
                    </a:lnTo>
                    <a:lnTo>
                      <a:pt x="651" y="109"/>
                    </a:lnTo>
                    <a:lnTo>
                      <a:pt x="647" y="125"/>
                    </a:lnTo>
                    <a:lnTo>
                      <a:pt x="642" y="140"/>
                    </a:lnTo>
                    <a:lnTo>
                      <a:pt x="641" y="157"/>
                    </a:lnTo>
                    <a:lnTo>
                      <a:pt x="639" y="173"/>
                    </a:lnTo>
                    <a:lnTo>
                      <a:pt x="641" y="192"/>
                    </a:lnTo>
                    <a:lnTo>
                      <a:pt x="642" y="208"/>
                    </a:lnTo>
                    <a:lnTo>
                      <a:pt x="647" y="223"/>
                    </a:lnTo>
                    <a:lnTo>
                      <a:pt x="651" y="239"/>
                    </a:lnTo>
                    <a:lnTo>
                      <a:pt x="656" y="254"/>
                    </a:lnTo>
                    <a:lnTo>
                      <a:pt x="662" y="271"/>
                    </a:lnTo>
                    <a:lnTo>
                      <a:pt x="670" y="283"/>
                    </a:lnTo>
                    <a:lnTo>
                      <a:pt x="677" y="298"/>
                    </a:lnTo>
                    <a:lnTo>
                      <a:pt x="688" y="307"/>
                    </a:lnTo>
                    <a:lnTo>
                      <a:pt x="700" y="317"/>
                    </a:lnTo>
                    <a:lnTo>
                      <a:pt x="710" y="324"/>
                    </a:lnTo>
                    <a:lnTo>
                      <a:pt x="721" y="331"/>
                    </a:lnTo>
                    <a:lnTo>
                      <a:pt x="731" y="337"/>
                    </a:lnTo>
                    <a:lnTo>
                      <a:pt x="743" y="342"/>
                    </a:lnTo>
                    <a:lnTo>
                      <a:pt x="754" y="346"/>
                    </a:lnTo>
                    <a:lnTo>
                      <a:pt x="767" y="350"/>
                    </a:lnTo>
                    <a:lnTo>
                      <a:pt x="128" y="350"/>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a:lstStyle/>
              <a:p>
                <a:endParaRPr lang="en-US" b="1" dirty="0">
                  <a:latin typeface="+mn-lt"/>
                </a:endParaRPr>
              </a:p>
            </p:txBody>
          </p:sp>
          <p:sp>
            <p:nvSpPr>
              <p:cNvPr id="1021988" name="Freeform 36"/>
              <p:cNvSpPr>
                <a:spLocks/>
              </p:cNvSpPr>
              <p:nvPr/>
            </p:nvSpPr>
            <p:spPr bwMode="auto">
              <a:xfrm>
                <a:off x="4343" y="3296"/>
                <a:ext cx="867" cy="350"/>
              </a:xfrm>
              <a:custGeom>
                <a:avLst/>
                <a:gdLst/>
                <a:ahLst/>
                <a:cxnLst>
                  <a:cxn ang="0">
                    <a:pos x="115" y="346"/>
                  </a:cxn>
                  <a:cxn ang="0">
                    <a:pos x="92" y="337"/>
                  </a:cxn>
                  <a:cxn ang="0">
                    <a:pos x="69" y="324"/>
                  </a:cxn>
                  <a:cxn ang="0">
                    <a:pos x="48" y="307"/>
                  </a:cxn>
                  <a:cxn ang="0">
                    <a:pos x="30" y="283"/>
                  </a:cxn>
                  <a:cxn ang="0">
                    <a:pos x="17" y="254"/>
                  </a:cxn>
                  <a:cxn ang="0">
                    <a:pos x="8" y="223"/>
                  </a:cxn>
                  <a:cxn ang="0">
                    <a:pos x="2" y="192"/>
                  </a:cxn>
                  <a:cxn ang="0">
                    <a:pos x="2" y="157"/>
                  </a:cxn>
                  <a:cxn ang="0">
                    <a:pos x="8" y="125"/>
                  </a:cxn>
                  <a:cxn ang="0">
                    <a:pos x="17" y="94"/>
                  </a:cxn>
                  <a:cxn ang="0">
                    <a:pos x="30" y="63"/>
                  </a:cxn>
                  <a:cxn ang="0">
                    <a:pos x="48" y="39"/>
                  </a:cxn>
                  <a:cxn ang="0">
                    <a:pos x="69" y="24"/>
                  </a:cxn>
                  <a:cxn ang="0">
                    <a:pos x="92" y="11"/>
                  </a:cxn>
                  <a:cxn ang="0">
                    <a:pos x="115" y="2"/>
                  </a:cxn>
                  <a:cxn ang="0">
                    <a:pos x="767" y="0"/>
                  </a:cxn>
                  <a:cxn ang="0">
                    <a:pos x="743" y="6"/>
                  </a:cxn>
                  <a:cxn ang="0">
                    <a:pos x="721" y="17"/>
                  </a:cxn>
                  <a:cxn ang="0">
                    <a:pos x="700" y="32"/>
                  </a:cxn>
                  <a:cxn ang="0">
                    <a:pos x="677" y="48"/>
                  </a:cxn>
                  <a:cxn ang="0">
                    <a:pos x="662" y="78"/>
                  </a:cxn>
                  <a:cxn ang="0">
                    <a:pos x="651" y="109"/>
                  </a:cxn>
                  <a:cxn ang="0">
                    <a:pos x="642" y="140"/>
                  </a:cxn>
                  <a:cxn ang="0">
                    <a:pos x="639" y="173"/>
                  </a:cxn>
                  <a:cxn ang="0">
                    <a:pos x="642" y="208"/>
                  </a:cxn>
                  <a:cxn ang="0">
                    <a:pos x="651" y="239"/>
                  </a:cxn>
                  <a:cxn ang="0">
                    <a:pos x="662" y="271"/>
                  </a:cxn>
                  <a:cxn ang="0">
                    <a:pos x="677" y="298"/>
                  </a:cxn>
                  <a:cxn ang="0">
                    <a:pos x="700" y="317"/>
                  </a:cxn>
                  <a:cxn ang="0">
                    <a:pos x="721" y="331"/>
                  </a:cxn>
                  <a:cxn ang="0">
                    <a:pos x="743" y="342"/>
                  </a:cxn>
                  <a:cxn ang="0">
                    <a:pos x="767" y="350"/>
                  </a:cxn>
                </a:cxnLst>
                <a:rect l="0" t="0" r="r" b="b"/>
                <a:pathLst>
                  <a:path w="767" h="350">
                    <a:moveTo>
                      <a:pt x="128" y="350"/>
                    </a:moveTo>
                    <a:lnTo>
                      <a:pt x="115" y="346"/>
                    </a:lnTo>
                    <a:lnTo>
                      <a:pt x="103" y="342"/>
                    </a:lnTo>
                    <a:lnTo>
                      <a:pt x="92" y="337"/>
                    </a:lnTo>
                    <a:lnTo>
                      <a:pt x="80" y="331"/>
                    </a:lnTo>
                    <a:lnTo>
                      <a:pt x="69" y="324"/>
                    </a:lnTo>
                    <a:lnTo>
                      <a:pt x="59" y="317"/>
                    </a:lnTo>
                    <a:lnTo>
                      <a:pt x="48" y="307"/>
                    </a:lnTo>
                    <a:lnTo>
                      <a:pt x="38" y="298"/>
                    </a:lnTo>
                    <a:lnTo>
                      <a:pt x="30" y="283"/>
                    </a:lnTo>
                    <a:lnTo>
                      <a:pt x="23" y="271"/>
                    </a:lnTo>
                    <a:lnTo>
                      <a:pt x="17" y="254"/>
                    </a:lnTo>
                    <a:lnTo>
                      <a:pt x="12" y="239"/>
                    </a:lnTo>
                    <a:lnTo>
                      <a:pt x="8" y="223"/>
                    </a:lnTo>
                    <a:lnTo>
                      <a:pt x="3" y="208"/>
                    </a:lnTo>
                    <a:lnTo>
                      <a:pt x="2" y="192"/>
                    </a:lnTo>
                    <a:lnTo>
                      <a:pt x="0" y="173"/>
                    </a:lnTo>
                    <a:lnTo>
                      <a:pt x="2" y="157"/>
                    </a:lnTo>
                    <a:lnTo>
                      <a:pt x="3" y="140"/>
                    </a:lnTo>
                    <a:lnTo>
                      <a:pt x="8" y="125"/>
                    </a:lnTo>
                    <a:lnTo>
                      <a:pt x="12" y="109"/>
                    </a:lnTo>
                    <a:lnTo>
                      <a:pt x="17" y="94"/>
                    </a:lnTo>
                    <a:lnTo>
                      <a:pt x="23" y="78"/>
                    </a:lnTo>
                    <a:lnTo>
                      <a:pt x="30" y="63"/>
                    </a:lnTo>
                    <a:lnTo>
                      <a:pt x="38" y="48"/>
                    </a:lnTo>
                    <a:lnTo>
                      <a:pt x="48" y="39"/>
                    </a:lnTo>
                    <a:lnTo>
                      <a:pt x="59" y="32"/>
                    </a:lnTo>
                    <a:lnTo>
                      <a:pt x="69" y="24"/>
                    </a:lnTo>
                    <a:lnTo>
                      <a:pt x="80" y="17"/>
                    </a:lnTo>
                    <a:lnTo>
                      <a:pt x="92" y="11"/>
                    </a:lnTo>
                    <a:lnTo>
                      <a:pt x="103" y="6"/>
                    </a:lnTo>
                    <a:lnTo>
                      <a:pt x="115" y="2"/>
                    </a:lnTo>
                    <a:lnTo>
                      <a:pt x="128" y="0"/>
                    </a:lnTo>
                    <a:lnTo>
                      <a:pt x="767" y="0"/>
                    </a:lnTo>
                    <a:lnTo>
                      <a:pt x="754" y="2"/>
                    </a:lnTo>
                    <a:lnTo>
                      <a:pt x="743" y="6"/>
                    </a:lnTo>
                    <a:lnTo>
                      <a:pt x="731" y="11"/>
                    </a:lnTo>
                    <a:lnTo>
                      <a:pt x="721" y="17"/>
                    </a:lnTo>
                    <a:lnTo>
                      <a:pt x="710" y="24"/>
                    </a:lnTo>
                    <a:lnTo>
                      <a:pt x="700" y="32"/>
                    </a:lnTo>
                    <a:lnTo>
                      <a:pt x="688" y="39"/>
                    </a:lnTo>
                    <a:lnTo>
                      <a:pt x="677" y="48"/>
                    </a:lnTo>
                    <a:lnTo>
                      <a:pt x="670" y="63"/>
                    </a:lnTo>
                    <a:lnTo>
                      <a:pt x="662" y="78"/>
                    </a:lnTo>
                    <a:lnTo>
                      <a:pt x="656" y="94"/>
                    </a:lnTo>
                    <a:lnTo>
                      <a:pt x="651" y="109"/>
                    </a:lnTo>
                    <a:lnTo>
                      <a:pt x="647" y="125"/>
                    </a:lnTo>
                    <a:lnTo>
                      <a:pt x="642" y="140"/>
                    </a:lnTo>
                    <a:lnTo>
                      <a:pt x="641" y="157"/>
                    </a:lnTo>
                    <a:lnTo>
                      <a:pt x="639" y="173"/>
                    </a:lnTo>
                    <a:lnTo>
                      <a:pt x="641" y="192"/>
                    </a:lnTo>
                    <a:lnTo>
                      <a:pt x="642" y="208"/>
                    </a:lnTo>
                    <a:lnTo>
                      <a:pt x="647" y="223"/>
                    </a:lnTo>
                    <a:lnTo>
                      <a:pt x="651" y="239"/>
                    </a:lnTo>
                    <a:lnTo>
                      <a:pt x="656" y="254"/>
                    </a:lnTo>
                    <a:lnTo>
                      <a:pt x="662" y="271"/>
                    </a:lnTo>
                    <a:lnTo>
                      <a:pt x="670" y="283"/>
                    </a:lnTo>
                    <a:lnTo>
                      <a:pt x="677" y="298"/>
                    </a:lnTo>
                    <a:lnTo>
                      <a:pt x="688" y="307"/>
                    </a:lnTo>
                    <a:lnTo>
                      <a:pt x="700" y="317"/>
                    </a:lnTo>
                    <a:lnTo>
                      <a:pt x="710" y="324"/>
                    </a:lnTo>
                    <a:lnTo>
                      <a:pt x="721" y="331"/>
                    </a:lnTo>
                    <a:lnTo>
                      <a:pt x="731" y="337"/>
                    </a:lnTo>
                    <a:lnTo>
                      <a:pt x="743" y="342"/>
                    </a:lnTo>
                    <a:lnTo>
                      <a:pt x="754" y="346"/>
                    </a:lnTo>
                    <a:lnTo>
                      <a:pt x="767" y="350"/>
                    </a:lnTo>
                    <a:lnTo>
                      <a:pt x="128" y="350"/>
                    </a:lnTo>
                  </a:path>
                </a:pathLst>
              </a:custGeom>
              <a:noFill/>
              <a:ln w="9525">
                <a:solidFill>
                  <a:srgbClr val="000000"/>
                </a:solidFill>
                <a:prstDash val="solid"/>
                <a:round/>
                <a:headEnd/>
                <a:tailEnd/>
              </a:ln>
            </p:spPr>
            <p:txBody>
              <a:bodyPr/>
              <a:lstStyle/>
              <a:p>
                <a:endParaRPr lang="en-US" b="1" dirty="0">
                  <a:latin typeface="+mn-lt"/>
                </a:endParaRPr>
              </a:p>
            </p:txBody>
          </p:sp>
          <p:sp>
            <p:nvSpPr>
              <p:cNvPr id="1021989" name="Rectangle 37"/>
              <p:cNvSpPr>
                <a:spLocks noChangeArrowheads="1"/>
              </p:cNvSpPr>
              <p:nvPr/>
            </p:nvSpPr>
            <p:spPr bwMode="auto">
              <a:xfrm>
                <a:off x="4507" y="3394"/>
                <a:ext cx="451" cy="174"/>
              </a:xfrm>
              <a:prstGeom prst="rect">
                <a:avLst/>
              </a:prstGeom>
              <a:noFill/>
              <a:ln w="9525">
                <a:noFill/>
                <a:miter lim="800000"/>
                <a:headEnd/>
                <a:tailEnd/>
              </a:ln>
            </p:spPr>
            <p:txBody>
              <a:bodyPr wrap="none" lIns="0" tIns="0" rIns="0" bIns="0">
                <a:spAutoFit/>
              </a:bodyPr>
              <a:lstStyle/>
              <a:p>
                <a:pPr algn="l" eaLnBrk="1" hangingPunct="1"/>
                <a:r>
                  <a:rPr lang="en-US" b="1" dirty="0">
                    <a:solidFill>
                      <a:srgbClr val="000000"/>
                    </a:solidFill>
                    <a:latin typeface="+mn-lt"/>
                  </a:rPr>
                  <a:t>Archive</a:t>
                </a:r>
                <a:endParaRPr lang="en-US" b="1" dirty="0">
                  <a:latin typeface="+mn-lt"/>
                </a:endParaRPr>
              </a:p>
            </p:txBody>
          </p:sp>
          <p:sp>
            <p:nvSpPr>
              <p:cNvPr id="1021990" name="Freeform 38"/>
              <p:cNvSpPr>
                <a:spLocks noEditPoints="1"/>
              </p:cNvSpPr>
              <p:nvPr/>
            </p:nvSpPr>
            <p:spPr bwMode="auto">
              <a:xfrm>
                <a:off x="4723" y="2644"/>
                <a:ext cx="55" cy="634"/>
              </a:xfrm>
              <a:custGeom>
                <a:avLst/>
                <a:gdLst/>
                <a:ahLst/>
                <a:cxnLst>
                  <a:cxn ang="0">
                    <a:pos x="33" y="0"/>
                  </a:cxn>
                  <a:cxn ang="0">
                    <a:pos x="33" y="581"/>
                  </a:cxn>
                  <a:cxn ang="0">
                    <a:pos x="16" y="581"/>
                  </a:cxn>
                  <a:cxn ang="0">
                    <a:pos x="16" y="0"/>
                  </a:cxn>
                  <a:cxn ang="0">
                    <a:pos x="33" y="0"/>
                  </a:cxn>
                  <a:cxn ang="0">
                    <a:pos x="49" y="571"/>
                  </a:cxn>
                  <a:cxn ang="0">
                    <a:pos x="25" y="634"/>
                  </a:cxn>
                  <a:cxn ang="0">
                    <a:pos x="0" y="571"/>
                  </a:cxn>
                  <a:cxn ang="0">
                    <a:pos x="49" y="571"/>
                  </a:cxn>
                </a:cxnLst>
                <a:rect l="0" t="0" r="r" b="b"/>
                <a:pathLst>
                  <a:path w="49" h="634">
                    <a:moveTo>
                      <a:pt x="33" y="0"/>
                    </a:moveTo>
                    <a:lnTo>
                      <a:pt x="33" y="581"/>
                    </a:lnTo>
                    <a:lnTo>
                      <a:pt x="16" y="581"/>
                    </a:lnTo>
                    <a:lnTo>
                      <a:pt x="16" y="0"/>
                    </a:lnTo>
                    <a:lnTo>
                      <a:pt x="33" y="0"/>
                    </a:lnTo>
                    <a:close/>
                    <a:moveTo>
                      <a:pt x="49" y="571"/>
                    </a:moveTo>
                    <a:lnTo>
                      <a:pt x="25" y="634"/>
                    </a:lnTo>
                    <a:lnTo>
                      <a:pt x="0" y="571"/>
                    </a:lnTo>
                    <a:lnTo>
                      <a:pt x="49" y="571"/>
                    </a:lnTo>
                    <a:close/>
                  </a:path>
                </a:pathLst>
              </a:custGeom>
              <a:solidFill>
                <a:srgbClr val="000000"/>
              </a:solidFill>
              <a:ln w="3175">
                <a:solidFill>
                  <a:srgbClr val="000000"/>
                </a:solidFill>
                <a:prstDash val="solid"/>
                <a:round/>
                <a:headEnd/>
                <a:tailEnd/>
              </a:ln>
            </p:spPr>
            <p:txBody>
              <a:bodyPr/>
              <a:lstStyle/>
              <a:p>
                <a:endParaRPr lang="en-US" b="1" dirty="0">
                  <a:latin typeface="+mn-lt"/>
                </a:endParaRPr>
              </a:p>
            </p:txBody>
          </p:sp>
          <p:sp>
            <p:nvSpPr>
              <p:cNvPr id="1021991" name="Freeform 39"/>
              <p:cNvSpPr>
                <a:spLocks noEditPoints="1"/>
              </p:cNvSpPr>
              <p:nvPr/>
            </p:nvSpPr>
            <p:spPr bwMode="auto">
              <a:xfrm>
                <a:off x="2375" y="2579"/>
                <a:ext cx="1866" cy="920"/>
              </a:xfrm>
              <a:custGeom>
                <a:avLst/>
                <a:gdLst/>
                <a:ahLst/>
                <a:cxnLst>
                  <a:cxn ang="0">
                    <a:pos x="1650" y="920"/>
                  </a:cxn>
                  <a:cxn ang="0">
                    <a:pos x="26" y="920"/>
                  </a:cxn>
                  <a:cxn ang="0">
                    <a:pos x="21" y="920"/>
                  </a:cxn>
                  <a:cxn ang="0">
                    <a:pos x="20" y="918"/>
                  </a:cxn>
                  <a:cxn ang="0">
                    <a:pos x="17" y="914"/>
                  </a:cxn>
                  <a:cxn ang="0">
                    <a:pos x="17" y="910"/>
                  </a:cxn>
                  <a:cxn ang="0">
                    <a:pos x="17" y="52"/>
                  </a:cxn>
                  <a:cxn ang="0">
                    <a:pos x="33" y="52"/>
                  </a:cxn>
                  <a:cxn ang="0">
                    <a:pos x="33" y="910"/>
                  </a:cxn>
                  <a:cxn ang="0">
                    <a:pos x="26" y="899"/>
                  </a:cxn>
                  <a:cxn ang="0">
                    <a:pos x="1650" y="899"/>
                  </a:cxn>
                  <a:cxn ang="0">
                    <a:pos x="1650" y="920"/>
                  </a:cxn>
                  <a:cxn ang="0">
                    <a:pos x="0" y="61"/>
                  </a:cxn>
                  <a:cxn ang="0">
                    <a:pos x="26" y="0"/>
                  </a:cxn>
                  <a:cxn ang="0">
                    <a:pos x="50" y="61"/>
                  </a:cxn>
                  <a:cxn ang="0">
                    <a:pos x="0" y="61"/>
                  </a:cxn>
                </a:cxnLst>
                <a:rect l="0" t="0" r="r" b="b"/>
                <a:pathLst>
                  <a:path w="1650" h="920">
                    <a:moveTo>
                      <a:pt x="1650" y="920"/>
                    </a:moveTo>
                    <a:lnTo>
                      <a:pt x="26" y="920"/>
                    </a:lnTo>
                    <a:lnTo>
                      <a:pt x="21" y="920"/>
                    </a:lnTo>
                    <a:lnTo>
                      <a:pt x="20" y="918"/>
                    </a:lnTo>
                    <a:lnTo>
                      <a:pt x="17" y="914"/>
                    </a:lnTo>
                    <a:lnTo>
                      <a:pt x="17" y="910"/>
                    </a:lnTo>
                    <a:lnTo>
                      <a:pt x="17" y="52"/>
                    </a:lnTo>
                    <a:lnTo>
                      <a:pt x="33" y="52"/>
                    </a:lnTo>
                    <a:lnTo>
                      <a:pt x="33" y="910"/>
                    </a:lnTo>
                    <a:lnTo>
                      <a:pt x="26" y="899"/>
                    </a:lnTo>
                    <a:lnTo>
                      <a:pt x="1650" y="899"/>
                    </a:lnTo>
                    <a:lnTo>
                      <a:pt x="1650" y="920"/>
                    </a:lnTo>
                    <a:close/>
                    <a:moveTo>
                      <a:pt x="0" y="61"/>
                    </a:moveTo>
                    <a:lnTo>
                      <a:pt x="26" y="0"/>
                    </a:lnTo>
                    <a:lnTo>
                      <a:pt x="50" y="61"/>
                    </a:lnTo>
                    <a:lnTo>
                      <a:pt x="0" y="61"/>
                    </a:lnTo>
                    <a:close/>
                  </a:path>
                </a:pathLst>
              </a:custGeom>
              <a:solidFill>
                <a:srgbClr val="000000"/>
              </a:solidFill>
              <a:ln w="3175">
                <a:solidFill>
                  <a:srgbClr val="000000"/>
                </a:solidFill>
                <a:prstDash val="solid"/>
                <a:round/>
                <a:headEnd/>
                <a:tailEnd/>
              </a:ln>
            </p:spPr>
            <p:txBody>
              <a:bodyPr/>
              <a:lstStyle/>
              <a:p>
                <a:endParaRPr lang="en-US" b="1" dirty="0">
                  <a:latin typeface="+mn-lt"/>
                </a:endParaRPr>
              </a:p>
            </p:txBody>
          </p:sp>
          <p:sp>
            <p:nvSpPr>
              <p:cNvPr id="1021992" name="Rectangle 40"/>
              <p:cNvSpPr>
                <a:spLocks noChangeArrowheads="1"/>
              </p:cNvSpPr>
              <p:nvPr/>
            </p:nvSpPr>
            <p:spPr bwMode="auto">
              <a:xfrm>
                <a:off x="3581" y="3556"/>
                <a:ext cx="501" cy="174"/>
              </a:xfrm>
              <a:prstGeom prst="rect">
                <a:avLst/>
              </a:prstGeom>
              <a:noFill/>
              <a:ln w="9525">
                <a:noFill/>
                <a:miter lim="800000"/>
                <a:headEnd/>
                <a:tailEnd/>
              </a:ln>
            </p:spPr>
            <p:txBody>
              <a:bodyPr wrap="none" lIns="0" tIns="0" rIns="0" bIns="0">
                <a:spAutoFit/>
              </a:bodyPr>
              <a:lstStyle/>
              <a:p>
                <a:pPr algn="l" eaLnBrk="1" hangingPunct="1"/>
                <a:r>
                  <a:rPr lang="en-US" b="1" dirty="0">
                    <a:solidFill>
                      <a:srgbClr val="000000"/>
                    </a:solidFill>
                    <a:latin typeface="+mn-lt"/>
                  </a:rPr>
                  <a:t>Retrieve</a:t>
                </a:r>
                <a:endParaRPr lang="en-US" b="1" dirty="0">
                  <a:latin typeface="+mn-lt"/>
                </a:endParaRPr>
              </a:p>
            </p:txBody>
          </p:sp>
        </p:grpSp>
        <p:grpSp>
          <p:nvGrpSpPr>
            <p:cNvPr id="6" name="Group 41"/>
            <p:cNvGrpSpPr>
              <a:grpSpLocks/>
            </p:cNvGrpSpPr>
            <p:nvPr/>
          </p:nvGrpSpPr>
          <p:grpSpPr bwMode="auto">
            <a:xfrm>
              <a:off x="2031224" y="3055938"/>
              <a:ext cx="2791605" cy="1301750"/>
              <a:chOff x="1181" y="1925"/>
              <a:chExt cx="1623" cy="820"/>
            </a:xfrm>
          </p:grpSpPr>
          <p:sp>
            <p:nvSpPr>
              <p:cNvPr id="1021994" name="Freeform 42"/>
              <p:cNvSpPr>
                <a:spLocks/>
              </p:cNvSpPr>
              <p:nvPr/>
            </p:nvSpPr>
            <p:spPr bwMode="auto">
              <a:xfrm>
                <a:off x="1910" y="2129"/>
                <a:ext cx="894" cy="414"/>
              </a:xfrm>
              <a:custGeom>
                <a:avLst/>
                <a:gdLst/>
                <a:ahLst/>
                <a:cxnLst>
                  <a:cxn ang="0">
                    <a:pos x="158" y="0"/>
                  </a:cxn>
                  <a:cxn ang="0">
                    <a:pos x="790" y="0"/>
                  </a:cxn>
                  <a:cxn ang="0">
                    <a:pos x="629" y="414"/>
                  </a:cxn>
                  <a:cxn ang="0">
                    <a:pos x="0" y="414"/>
                  </a:cxn>
                  <a:cxn ang="0">
                    <a:pos x="158" y="0"/>
                  </a:cxn>
                </a:cxnLst>
                <a:rect l="0" t="0" r="r" b="b"/>
                <a:pathLst>
                  <a:path w="790" h="414">
                    <a:moveTo>
                      <a:pt x="158" y="0"/>
                    </a:moveTo>
                    <a:lnTo>
                      <a:pt x="790" y="0"/>
                    </a:lnTo>
                    <a:lnTo>
                      <a:pt x="629" y="414"/>
                    </a:lnTo>
                    <a:lnTo>
                      <a:pt x="0" y="414"/>
                    </a:lnTo>
                    <a:lnTo>
                      <a:pt x="158" y="0"/>
                    </a:lnTo>
                    <a:close/>
                  </a:path>
                </a:pathLst>
              </a:custGeom>
              <a:solidFill>
                <a:srgbClr val="EAEAEA"/>
              </a:solidFill>
              <a:ln w="9525">
                <a:noFill/>
                <a:round/>
                <a:headEnd/>
                <a:tailEnd/>
              </a:ln>
            </p:spPr>
            <p:txBody>
              <a:bodyPr/>
              <a:lstStyle/>
              <a:p>
                <a:endParaRPr lang="en-US" b="1" dirty="0">
                  <a:latin typeface="+mn-lt"/>
                </a:endParaRPr>
              </a:p>
            </p:txBody>
          </p:sp>
          <p:sp>
            <p:nvSpPr>
              <p:cNvPr id="1021995" name="Freeform 43"/>
              <p:cNvSpPr>
                <a:spLocks/>
              </p:cNvSpPr>
              <p:nvPr/>
            </p:nvSpPr>
            <p:spPr bwMode="auto">
              <a:xfrm>
                <a:off x="1910" y="2129"/>
                <a:ext cx="894" cy="414"/>
              </a:xfrm>
              <a:custGeom>
                <a:avLst/>
                <a:gdLst/>
                <a:ahLst/>
                <a:cxnLst>
                  <a:cxn ang="0">
                    <a:pos x="158" y="0"/>
                  </a:cxn>
                  <a:cxn ang="0">
                    <a:pos x="790" y="0"/>
                  </a:cxn>
                  <a:cxn ang="0">
                    <a:pos x="629" y="414"/>
                  </a:cxn>
                  <a:cxn ang="0">
                    <a:pos x="0" y="414"/>
                  </a:cxn>
                  <a:cxn ang="0">
                    <a:pos x="158" y="0"/>
                  </a:cxn>
                </a:cxnLst>
                <a:rect l="0" t="0" r="r" b="b"/>
                <a:pathLst>
                  <a:path w="790" h="414">
                    <a:moveTo>
                      <a:pt x="158" y="0"/>
                    </a:moveTo>
                    <a:lnTo>
                      <a:pt x="790" y="0"/>
                    </a:lnTo>
                    <a:lnTo>
                      <a:pt x="629" y="414"/>
                    </a:lnTo>
                    <a:lnTo>
                      <a:pt x="0" y="414"/>
                    </a:lnTo>
                    <a:lnTo>
                      <a:pt x="158" y="0"/>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US" b="1" dirty="0">
                  <a:latin typeface="+mn-lt"/>
                </a:endParaRPr>
              </a:p>
            </p:txBody>
          </p:sp>
          <p:sp>
            <p:nvSpPr>
              <p:cNvPr id="1021996" name="Rectangle 44"/>
              <p:cNvSpPr>
                <a:spLocks noChangeArrowheads="1"/>
              </p:cNvSpPr>
              <p:nvPr/>
            </p:nvSpPr>
            <p:spPr bwMode="auto">
              <a:xfrm>
                <a:off x="2118" y="2273"/>
                <a:ext cx="462" cy="174"/>
              </a:xfrm>
              <a:prstGeom prst="rect">
                <a:avLst/>
              </a:prstGeom>
              <a:noFill/>
              <a:ln w="9525">
                <a:noFill/>
                <a:miter lim="800000"/>
                <a:headEnd/>
                <a:tailEnd/>
              </a:ln>
            </p:spPr>
            <p:txBody>
              <a:bodyPr wrap="none" lIns="0" tIns="0" rIns="0" bIns="0">
                <a:spAutoFit/>
              </a:bodyPr>
              <a:lstStyle/>
              <a:p>
                <a:pPr algn="l" eaLnBrk="1" hangingPunct="1"/>
                <a:r>
                  <a:rPr lang="en-US" b="1" dirty="0">
                    <a:solidFill>
                      <a:srgbClr val="000000"/>
                    </a:solidFill>
                    <a:latin typeface="+mn-lt"/>
                  </a:rPr>
                  <a:t>Acquire</a:t>
                </a:r>
                <a:endParaRPr lang="en-US" b="1" dirty="0">
                  <a:latin typeface="+mn-lt"/>
                </a:endParaRPr>
              </a:p>
            </p:txBody>
          </p:sp>
          <p:sp>
            <p:nvSpPr>
              <p:cNvPr id="1021997" name="Rectangle 45"/>
              <p:cNvSpPr>
                <a:spLocks noChangeArrowheads="1"/>
              </p:cNvSpPr>
              <p:nvPr/>
            </p:nvSpPr>
            <p:spPr bwMode="auto">
              <a:xfrm>
                <a:off x="1234" y="2148"/>
                <a:ext cx="316" cy="174"/>
              </a:xfrm>
              <a:prstGeom prst="rect">
                <a:avLst/>
              </a:prstGeom>
              <a:noFill/>
              <a:ln w="9525">
                <a:noFill/>
                <a:miter lim="800000"/>
                <a:headEnd/>
                <a:tailEnd/>
              </a:ln>
            </p:spPr>
            <p:txBody>
              <a:bodyPr wrap="none" lIns="0" tIns="0" rIns="0" bIns="0">
                <a:spAutoFit/>
              </a:bodyPr>
              <a:lstStyle/>
              <a:p>
                <a:pPr algn="l" eaLnBrk="1" hangingPunct="1"/>
                <a:r>
                  <a:rPr lang="en-US" b="1" dirty="0">
                    <a:solidFill>
                      <a:srgbClr val="000000"/>
                    </a:solidFill>
                    <a:latin typeface="+mn-lt"/>
                  </a:rPr>
                  <a:t>Data </a:t>
                </a:r>
                <a:endParaRPr lang="en-US" b="1" dirty="0">
                  <a:latin typeface="+mn-lt"/>
                </a:endParaRPr>
              </a:p>
            </p:txBody>
          </p:sp>
          <p:sp>
            <p:nvSpPr>
              <p:cNvPr id="1021998" name="Rectangle 46"/>
              <p:cNvSpPr>
                <a:spLocks noChangeArrowheads="1"/>
              </p:cNvSpPr>
              <p:nvPr/>
            </p:nvSpPr>
            <p:spPr bwMode="auto">
              <a:xfrm>
                <a:off x="1181" y="2346"/>
                <a:ext cx="464" cy="174"/>
              </a:xfrm>
              <a:prstGeom prst="rect">
                <a:avLst/>
              </a:prstGeom>
              <a:noFill/>
              <a:ln w="9525">
                <a:noFill/>
                <a:miter lim="800000"/>
                <a:headEnd/>
                <a:tailEnd/>
              </a:ln>
            </p:spPr>
            <p:txBody>
              <a:bodyPr wrap="none" lIns="0" tIns="0" rIns="0" bIns="0">
                <a:spAutoFit/>
              </a:bodyPr>
              <a:lstStyle/>
              <a:p>
                <a:pPr algn="l" eaLnBrk="1" hangingPunct="1"/>
                <a:r>
                  <a:rPr lang="en-US" b="1" dirty="0">
                    <a:solidFill>
                      <a:srgbClr val="000000"/>
                    </a:solidFill>
                    <a:latin typeface="+mn-lt"/>
                  </a:rPr>
                  <a:t>Sources</a:t>
                </a:r>
                <a:endParaRPr lang="en-US" b="1" dirty="0">
                  <a:latin typeface="+mn-lt"/>
                </a:endParaRPr>
              </a:p>
            </p:txBody>
          </p:sp>
          <p:sp>
            <p:nvSpPr>
              <p:cNvPr id="1021999" name="Freeform 47"/>
              <p:cNvSpPr>
                <a:spLocks noEditPoints="1"/>
              </p:cNvSpPr>
              <p:nvPr/>
            </p:nvSpPr>
            <p:spPr bwMode="auto">
              <a:xfrm>
                <a:off x="1276" y="1925"/>
                <a:ext cx="626" cy="290"/>
              </a:xfrm>
              <a:custGeom>
                <a:avLst/>
                <a:gdLst/>
                <a:ahLst/>
                <a:cxnLst>
                  <a:cxn ang="0">
                    <a:pos x="8" y="0"/>
                  </a:cxn>
                  <a:cxn ang="0">
                    <a:pos x="518" y="257"/>
                  </a:cxn>
                  <a:cxn ang="0">
                    <a:pos x="510" y="276"/>
                  </a:cxn>
                  <a:cxn ang="0">
                    <a:pos x="0" y="20"/>
                  </a:cxn>
                  <a:cxn ang="0">
                    <a:pos x="8" y="0"/>
                  </a:cxn>
                  <a:cxn ang="0">
                    <a:pos x="516" y="233"/>
                  </a:cxn>
                  <a:cxn ang="0">
                    <a:pos x="554" y="287"/>
                  </a:cxn>
                  <a:cxn ang="0">
                    <a:pos x="497" y="290"/>
                  </a:cxn>
                  <a:cxn ang="0">
                    <a:pos x="516" y="233"/>
                  </a:cxn>
                </a:cxnLst>
                <a:rect l="0" t="0" r="r" b="b"/>
                <a:pathLst>
                  <a:path w="554" h="290">
                    <a:moveTo>
                      <a:pt x="8" y="0"/>
                    </a:moveTo>
                    <a:lnTo>
                      <a:pt x="518" y="257"/>
                    </a:lnTo>
                    <a:lnTo>
                      <a:pt x="510" y="276"/>
                    </a:lnTo>
                    <a:lnTo>
                      <a:pt x="0" y="20"/>
                    </a:lnTo>
                    <a:lnTo>
                      <a:pt x="8" y="0"/>
                    </a:lnTo>
                    <a:close/>
                    <a:moveTo>
                      <a:pt x="516" y="233"/>
                    </a:moveTo>
                    <a:lnTo>
                      <a:pt x="554" y="287"/>
                    </a:lnTo>
                    <a:lnTo>
                      <a:pt x="497" y="290"/>
                    </a:lnTo>
                    <a:lnTo>
                      <a:pt x="516" y="233"/>
                    </a:lnTo>
                    <a:close/>
                  </a:path>
                </a:pathLst>
              </a:custGeom>
              <a:solidFill>
                <a:srgbClr val="000000"/>
              </a:solidFill>
              <a:ln w="3175">
                <a:solidFill>
                  <a:srgbClr val="000000"/>
                </a:solidFill>
                <a:prstDash val="solid"/>
                <a:round/>
                <a:headEnd/>
                <a:tailEnd/>
              </a:ln>
            </p:spPr>
            <p:txBody>
              <a:bodyPr/>
              <a:lstStyle/>
              <a:p>
                <a:endParaRPr lang="en-US" b="1" dirty="0">
                  <a:latin typeface="+mn-lt"/>
                </a:endParaRPr>
              </a:p>
            </p:txBody>
          </p:sp>
          <p:sp>
            <p:nvSpPr>
              <p:cNvPr id="1022000" name="Freeform 48"/>
              <p:cNvSpPr>
                <a:spLocks noEditPoints="1"/>
              </p:cNvSpPr>
              <p:nvPr/>
            </p:nvSpPr>
            <p:spPr bwMode="auto">
              <a:xfrm>
                <a:off x="1276" y="2454"/>
                <a:ext cx="626" cy="291"/>
              </a:xfrm>
              <a:custGeom>
                <a:avLst/>
                <a:gdLst/>
                <a:ahLst/>
                <a:cxnLst>
                  <a:cxn ang="0">
                    <a:pos x="0" y="271"/>
                  </a:cxn>
                  <a:cxn ang="0">
                    <a:pos x="510" y="15"/>
                  </a:cxn>
                  <a:cxn ang="0">
                    <a:pos x="518" y="34"/>
                  </a:cxn>
                  <a:cxn ang="0">
                    <a:pos x="8" y="291"/>
                  </a:cxn>
                  <a:cxn ang="0">
                    <a:pos x="0" y="271"/>
                  </a:cxn>
                  <a:cxn ang="0">
                    <a:pos x="497" y="0"/>
                  </a:cxn>
                  <a:cxn ang="0">
                    <a:pos x="554" y="6"/>
                  </a:cxn>
                  <a:cxn ang="0">
                    <a:pos x="516" y="57"/>
                  </a:cxn>
                  <a:cxn ang="0">
                    <a:pos x="497" y="0"/>
                  </a:cxn>
                </a:cxnLst>
                <a:rect l="0" t="0" r="r" b="b"/>
                <a:pathLst>
                  <a:path w="554" h="291">
                    <a:moveTo>
                      <a:pt x="0" y="271"/>
                    </a:moveTo>
                    <a:lnTo>
                      <a:pt x="510" y="15"/>
                    </a:lnTo>
                    <a:lnTo>
                      <a:pt x="518" y="34"/>
                    </a:lnTo>
                    <a:lnTo>
                      <a:pt x="8" y="291"/>
                    </a:lnTo>
                    <a:lnTo>
                      <a:pt x="0" y="271"/>
                    </a:lnTo>
                    <a:close/>
                    <a:moveTo>
                      <a:pt x="497" y="0"/>
                    </a:moveTo>
                    <a:lnTo>
                      <a:pt x="554" y="6"/>
                    </a:lnTo>
                    <a:lnTo>
                      <a:pt x="516" y="57"/>
                    </a:lnTo>
                    <a:lnTo>
                      <a:pt x="497" y="0"/>
                    </a:lnTo>
                    <a:close/>
                  </a:path>
                </a:pathLst>
              </a:custGeom>
              <a:solidFill>
                <a:srgbClr val="000000"/>
              </a:solidFill>
              <a:ln w="3175">
                <a:solidFill>
                  <a:srgbClr val="000000"/>
                </a:solidFill>
                <a:prstDash val="solid"/>
                <a:round/>
                <a:headEnd/>
                <a:tailEnd/>
              </a:ln>
            </p:spPr>
            <p:txBody>
              <a:bodyPr/>
              <a:lstStyle/>
              <a:p>
                <a:endParaRPr lang="en-US" b="1" dirty="0">
                  <a:latin typeface="+mn-lt"/>
                </a:endParaRPr>
              </a:p>
            </p:txBody>
          </p:sp>
        </p:grpSp>
      </p:grpSp>
      <p:sp>
        <p:nvSpPr>
          <p:cNvPr id="8" name="Slide Number Placeholder 7"/>
          <p:cNvSpPr>
            <a:spLocks noGrp="1"/>
          </p:cNvSpPr>
          <p:nvPr>
            <p:ph type="sldNum" sz="quarter" idx="12"/>
          </p:nvPr>
        </p:nvSpPr>
        <p:spPr/>
        <p:txBody>
          <a:bodyPr/>
          <a:lstStyle/>
          <a:p>
            <a:fld id="{4BE819A1-3DD8-4179-BFD0-BF7D359F8DBD}" type="slidenum">
              <a:rPr lang="en-US" smtClean="0"/>
              <a:pPr/>
              <a:t>4</a:t>
            </a:fld>
            <a:endParaRPr lang="en-US" dirty="0"/>
          </a:p>
        </p:txBody>
      </p:sp>
    </p:spTree>
    <p:extLst>
      <p:ext uri="{BB962C8B-B14F-4D97-AF65-F5344CB8AC3E}">
        <p14:creationId xmlns="" xmlns:p14="http://schemas.microsoft.com/office/powerpoint/2010/main" val="153174833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4050" name="Rectangle 2"/>
          <p:cNvSpPr>
            <a:spLocks noGrp="1" noChangeArrowheads="1"/>
          </p:cNvSpPr>
          <p:nvPr>
            <p:ph type="title"/>
          </p:nvPr>
        </p:nvSpPr>
        <p:spPr/>
        <p:txBody>
          <a:bodyPr/>
          <a:lstStyle/>
          <a:p>
            <a:r>
              <a:rPr lang="en-GB" dirty="0"/>
              <a:t>Conflict Resolution</a:t>
            </a:r>
          </a:p>
        </p:txBody>
      </p:sp>
      <p:pic>
        <p:nvPicPr>
          <p:cNvPr id="24" name="Picture 2" descr="http://www.redtinshed.com.au/wp-content/uploads/2012/09/Thomas-Kilman-Assessment-v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00200" y="1295400"/>
            <a:ext cx="5465187" cy="410530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Footer Placeholder 1"/>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40</a:t>
            </a:fld>
            <a:endParaRPr lang="en-US" dirty="0"/>
          </a:p>
        </p:txBody>
      </p:sp>
    </p:spTree>
    <p:extLst>
      <p:ext uri="{BB962C8B-B14F-4D97-AF65-F5344CB8AC3E}">
        <p14:creationId xmlns="" xmlns:p14="http://schemas.microsoft.com/office/powerpoint/2010/main" val="359059419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6098" name="Rectangle 2"/>
          <p:cNvSpPr>
            <a:spLocks noGrp="1" noChangeArrowheads="1"/>
          </p:cNvSpPr>
          <p:nvPr>
            <p:ph type="title"/>
          </p:nvPr>
        </p:nvSpPr>
        <p:spPr/>
        <p:txBody>
          <a:bodyPr/>
          <a:lstStyle/>
          <a:p>
            <a:r>
              <a:rPr lang="en-GB" dirty="0" smtClean="0"/>
              <a:t>Conflict </a:t>
            </a:r>
            <a:r>
              <a:rPr lang="en-GB" dirty="0"/>
              <a:t>Approaches</a:t>
            </a:r>
            <a:endParaRPr lang="en-US" dirty="0"/>
          </a:p>
        </p:txBody>
      </p:sp>
      <p:sp>
        <p:nvSpPr>
          <p:cNvPr id="42" name="Content Placeholder 2"/>
          <p:cNvSpPr>
            <a:spLocks noGrp="1"/>
          </p:cNvSpPr>
          <p:nvPr>
            <p:ph idx="1"/>
          </p:nvPr>
        </p:nvSpPr>
        <p:spPr>
          <a:xfrm>
            <a:off x="228600" y="1600200"/>
            <a:ext cx="8382000" cy="3124200"/>
          </a:xfrm>
        </p:spPr>
        <p:txBody>
          <a:bodyPr>
            <a:normAutofit fontScale="47500" lnSpcReduction="20000"/>
          </a:bodyPr>
          <a:lstStyle/>
          <a:p>
            <a:pPr marL="0" indent="0">
              <a:buNone/>
            </a:pPr>
            <a:r>
              <a:rPr lang="en-GB" dirty="0"/>
              <a:t>Common strategies or approaches used to manage interpersonal conflict are shown above and described in more detail below:</a:t>
            </a:r>
          </a:p>
          <a:p>
            <a:pPr>
              <a:spcAft>
                <a:spcPct val="30000"/>
              </a:spcAft>
            </a:pPr>
            <a:r>
              <a:rPr lang="en-GB" b="1" dirty="0"/>
              <a:t>Avoidance (Withdrawing)</a:t>
            </a:r>
            <a:r>
              <a:rPr lang="en-GB" dirty="0"/>
              <a:t> – contentious issues are avoided.  This strategy is more likely to cause or exacerbate conflict in the long term, especially if issues are of significant importance.  Useful where conflict issues are trivial, where the damage from conflict outweighs the benefits, or to reduce tension.</a:t>
            </a:r>
          </a:p>
          <a:p>
            <a:pPr>
              <a:spcAft>
                <a:spcPct val="30000"/>
              </a:spcAft>
            </a:pPr>
            <a:r>
              <a:rPr lang="en-GB" b="1" dirty="0"/>
              <a:t>Accommodation (Smoothing)</a:t>
            </a:r>
            <a:r>
              <a:rPr lang="en-GB" dirty="0"/>
              <a:t> - playing down differences and emphasising common interests; issues that might cause divisions or hurt feelings are not discussed.  It may be useful to preserve harmony and maintain focus on important factors.</a:t>
            </a:r>
          </a:p>
          <a:p>
            <a:pPr>
              <a:spcAft>
                <a:spcPct val="30000"/>
              </a:spcAft>
            </a:pPr>
            <a:r>
              <a:rPr lang="en-GB" b="1" dirty="0"/>
              <a:t>Compromising</a:t>
            </a:r>
            <a:r>
              <a:rPr lang="en-GB" dirty="0"/>
              <a:t> - splitting the difference, bargaining, search for an intermediate position.  No one loses but no one wins.</a:t>
            </a:r>
            <a:r>
              <a:rPr lang="en-US" dirty="0"/>
              <a:t>   Useful when there is a need to avoid disruption, achieve temporary settlements, where time is critical.</a:t>
            </a:r>
            <a:endParaRPr lang="en-GB" dirty="0"/>
          </a:p>
          <a:p>
            <a:pPr>
              <a:spcAft>
                <a:spcPct val="30000"/>
              </a:spcAft>
            </a:pPr>
            <a:r>
              <a:rPr lang="en-GB" b="1" dirty="0"/>
              <a:t>Competition (Forcing) </a:t>
            </a:r>
            <a:r>
              <a:rPr lang="en-GB" dirty="0"/>
              <a:t>– where one person can use their authority through knowledge or position to force a solution.  A win-lose situation; </a:t>
            </a:r>
            <a:r>
              <a:rPr lang="en-US" dirty="0"/>
              <a:t>use when quick decisive action is required such as emergencies, </a:t>
            </a:r>
            <a:r>
              <a:rPr lang="en-GB" dirty="0"/>
              <a:t>where time is critical and will not allow other solutions to be achieved.</a:t>
            </a:r>
          </a:p>
          <a:p>
            <a:pPr>
              <a:spcAft>
                <a:spcPct val="30000"/>
              </a:spcAft>
            </a:pPr>
            <a:r>
              <a:rPr lang="en-GB" b="1" dirty="0"/>
              <a:t>Collaboration (Confrontation) </a:t>
            </a:r>
            <a:r>
              <a:rPr lang="en-GB" dirty="0"/>
              <a:t>– open exchanges of information about the conflict or problem as each sees it, and a working through of their differences to reach a solution that is optimal to both.  Both can win.  Useful </a:t>
            </a:r>
            <a:r>
              <a:rPr lang="en-US" dirty="0"/>
              <a:t>when it is too important to compromise, there is a need to gain commitment or better understanding</a:t>
            </a:r>
            <a:r>
              <a:rPr lang="en-US" dirty="0" smtClean="0"/>
              <a:t>.</a:t>
            </a:r>
            <a:endParaRPr lang="en-US" dirty="0"/>
          </a:p>
        </p:txBody>
      </p:sp>
      <p:sp>
        <p:nvSpPr>
          <p:cNvPr id="2" name="Footer Placeholder 1"/>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41</a:t>
            </a:fld>
            <a:endParaRPr lang="en-US" dirty="0"/>
          </a:p>
        </p:txBody>
      </p:sp>
    </p:spTree>
    <p:extLst>
      <p:ext uri="{BB962C8B-B14F-4D97-AF65-F5344CB8AC3E}">
        <p14:creationId xmlns="" xmlns:p14="http://schemas.microsoft.com/office/powerpoint/2010/main" val="25210797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4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4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4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9"/>
                                          </p:stCondLst>
                                        </p:cTn>
                                        <p:tgtEl>
                                          <p:spTgt spid="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BE819A1-3DD8-4179-BFD0-BF7D359F8DBD}" type="slidenum">
              <a:rPr lang="en-US" smtClean="0"/>
              <a:pPr/>
              <a:t>42</a:t>
            </a:fld>
            <a:endParaRPr lang="en-US" dirty="0"/>
          </a:p>
        </p:txBody>
      </p:sp>
      <p:sp>
        <p:nvSpPr>
          <p:cNvPr id="6" name="Content Placeholder 5"/>
          <p:cNvSpPr>
            <a:spLocks noGrp="1"/>
          </p:cNvSpPr>
          <p:nvPr>
            <p:ph idx="1"/>
          </p:nvPr>
        </p:nvSpPr>
        <p:spPr/>
        <p:txBody>
          <a:bodyPr/>
          <a:lstStyle/>
          <a:p>
            <a:pPr>
              <a:lnSpc>
                <a:spcPct val="115000"/>
              </a:lnSpc>
            </a:pPr>
            <a:r>
              <a:rPr lang="en-GB" dirty="0" smtClean="0">
                <a:ea typeface="Calibri"/>
              </a:rPr>
              <a:t>Negotiation Preparing</a:t>
            </a:r>
            <a:endParaRPr lang="en-GB" dirty="0">
              <a:ea typeface="Calibri"/>
            </a:endParaRPr>
          </a:p>
          <a:p>
            <a:pPr>
              <a:lnSpc>
                <a:spcPct val="115000"/>
              </a:lnSpc>
            </a:pPr>
            <a:r>
              <a:rPr lang="en-GB" dirty="0" smtClean="0">
                <a:ea typeface="Calibri"/>
              </a:rPr>
              <a:t>Negotiation Skills</a:t>
            </a:r>
            <a:endParaRPr lang="en-GB" dirty="0">
              <a:ea typeface="Calibri"/>
            </a:endParaRPr>
          </a:p>
          <a:p>
            <a:pPr>
              <a:lnSpc>
                <a:spcPct val="115000"/>
              </a:lnSpc>
            </a:pPr>
            <a:r>
              <a:rPr lang="en-GB" dirty="0" smtClean="0">
                <a:ea typeface="Calibri"/>
              </a:rPr>
              <a:t>Negotiation Tactics</a:t>
            </a:r>
            <a:endParaRPr lang="en-GB" dirty="0">
              <a:ea typeface="Calibri"/>
            </a:endParaRPr>
          </a:p>
          <a:p>
            <a:pPr>
              <a:lnSpc>
                <a:spcPct val="115000"/>
              </a:lnSpc>
            </a:pPr>
            <a:r>
              <a:rPr lang="en-GB" dirty="0" smtClean="0">
                <a:ea typeface="Calibri"/>
              </a:rPr>
              <a:t>Conflict Resolution</a:t>
            </a:r>
          </a:p>
          <a:p>
            <a:pPr>
              <a:lnSpc>
                <a:spcPct val="115000"/>
              </a:lnSpc>
            </a:pPr>
            <a:r>
              <a:rPr lang="en-GB" dirty="0" smtClean="0">
                <a:ea typeface="Calibri"/>
              </a:rPr>
              <a:t>Conflict Approaches</a:t>
            </a:r>
            <a:endParaRPr lang="en-GB" dirty="0">
              <a:ea typeface="Calibri"/>
            </a:endParaRPr>
          </a:p>
          <a:p>
            <a:pPr marL="0" indent="0">
              <a:buNone/>
            </a:pPr>
            <a:endParaRPr lang="en-US" dirty="0"/>
          </a:p>
        </p:txBody>
      </p:sp>
      <p:sp>
        <p:nvSpPr>
          <p:cNvPr id="7" name="Title 6"/>
          <p:cNvSpPr>
            <a:spLocks noGrp="1"/>
          </p:cNvSpPr>
          <p:nvPr>
            <p:ph type="title"/>
          </p:nvPr>
        </p:nvSpPr>
        <p:spPr>
          <a:xfrm>
            <a:off x="381000" y="0"/>
            <a:ext cx="6172200" cy="1143000"/>
          </a:xfrm>
        </p:spPr>
        <p:txBody>
          <a:bodyPr/>
          <a:lstStyle/>
          <a:p>
            <a:r>
              <a:rPr lang="en-US" dirty="0" smtClean="0"/>
              <a:t>We have covered</a:t>
            </a:r>
            <a:endParaRPr lang="en-US" dirty="0"/>
          </a:p>
        </p:txBody>
      </p:sp>
    </p:spTree>
    <p:extLst>
      <p:ext uri="{BB962C8B-B14F-4D97-AF65-F5344CB8AC3E}">
        <p14:creationId xmlns="" xmlns:p14="http://schemas.microsoft.com/office/powerpoint/2010/main" val="374255683"/>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6172200" cy="1143000"/>
          </a:xfrm>
        </p:spPr>
        <p:txBody>
          <a:bodyPr/>
          <a:lstStyle/>
          <a:p>
            <a:r>
              <a:rPr lang="en-US" dirty="0" smtClean="0"/>
              <a:t>Acknowledgements and References</a:t>
            </a:r>
            <a:endParaRPr lang="en-US" dirty="0"/>
          </a:p>
        </p:txBody>
      </p:sp>
      <p:sp>
        <p:nvSpPr>
          <p:cNvPr id="3" name="Content Placeholder 2"/>
          <p:cNvSpPr>
            <a:spLocks noGrp="1"/>
          </p:cNvSpPr>
          <p:nvPr>
            <p:ph idx="1"/>
          </p:nvPr>
        </p:nvSpPr>
        <p:spPr>
          <a:xfrm>
            <a:off x="457200" y="1066800"/>
            <a:ext cx="8229600" cy="5334000"/>
          </a:xfrm>
        </p:spPr>
        <p:txBody>
          <a:bodyPr>
            <a:normAutofit fontScale="32500" lnSpcReduction="20000"/>
          </a:bodyPr>
          <a:lstStyle/>
          <a:p>
            <a:pPr>
              <a:lnSpc>
                <a:spcPct val="90000"/>
              </a:lnSpc>
            </a:pPr>
            <a:endParaRPr lang="en-US" dirty="0"/>
          </a:p>
          <a:p>
            <a:pPr>
              <a:lnSpc>
                <a:spcPct val="90000"/>
              </a:lnSpc>
            </a:pPr>
            <a:r>
              <a:rPr lang="en-US" dirty="0"/>
              <a:t>The Energy Management Standard ISO 50001</a:t>
            </a:r>
          </a:p>
          <a:p>
            <a:pPr>
              <a:lnSpc>
                <a:spcPct val="90000"/>
              </a:lnSpc>
            </a:pPr>
            <a:r>
              <a:rPr lang="en-US" dirty="0"/>
              <a:t>The Environmental Management Standard ISO 14001</a:t>
            </a:r>
          </a:p>
          <a:p>
            <a:pPr>
              <a:lnSpc>
                <a:spcPct val="90000"/>
              </a:lnSpc>
            </a:pPr>
            <a:r>
              <a:rPr lang="en-US" dirty="0"/>
              <a:t>The Guidance on Social Responsibility ISO 26000</a:t>
            </a:r>
          </a:p>
          <a:p>
            <a:pPr>
              <a:lnSpc>
                <a:spcPct val="90000"/>
              </a:lnSpc>
            </a:pPr>
            <a:r>
              <a:rPr lang="en-US" dirty="0"/>
              <a:t>The Quality Management Standard ISO 9001</a:t>
            </a:r>
          </a:p>
          <a:p>
            <a:pPr>
              <a:lnSpc>
                <a:spcPct val="90000"/>
              </a:lnSpc>
            </a:pPr>
            <a:r>
              <a:rPr lang="en-US" dirty="0"/>
              <a:t>Guidance on Project Management ISO 21500</a:t>
            </a:r>
          </a:p>
          <a:p>
            <a:pPr>
              <a:lnSpc>
                <a:spcPct val="90000"/>
              </a:lnSpc>
            </a:pPr>
            <a:r>
              <a:rPr lang="en-US" dirty="0"/>
              <a:t>Global Reporting Initiative. G3, GRI</a:t>
            </a:r>
          </a:p>
          <a:p>
            <a:pPr>
              <a:lnSpc>
                <a:spcPct val="90000"/>
              </a:lnSpc>
            </a:pPr>
            <a:r>
              <a:rPr lang="en-US" dirty="0"/>
              <a:t>ICB 3.0® International Project Management Association</a:t>
            </a:r>
          </a:p>
          <a:p>
            <a:pPr>
              <a:lnSpc>
                <a:spcPct val="90000"/>
              </a:lnSpc>
            </a:pPr>
            <a:r>
              <a:rPr lang="en-US" dirty="0"/>
              <a:t>PMBOK® Guide, 5th. Ed, 2013. Project Management Institute</a:t>
            </a:r>
          </a:p>
          <a:p>
            <a:pPr>
              <a:lnSpc>
                <a:spcPct val="90000"/>
              </a:lnSpc>
            </a:pPr>
            <a:r>
              <a:rPr lang="en-US" dirty="0"/>
              <a:t>Sustainability in Project Management. (2011) Gilbert Silvius and Ron Schipper</a:t>
            </a:r>
          </a:p>
          <a:p>
            <a:pPr>
              <a:lnSpc>
                <a:spcPct val="90000"/>
              </a:lnSpc>
            </a:pPr>
            <a:r>
              <a:rPr lang="en-US" dirty="0"/>
              <a:t>http://worldinbalance.net/intagreements/1987-brundtland.php</a:t>
            </a:r>
          </a:p>
          <a:p>
            <a:pPr>
              <a:lnSpc>
                <a:spcPct val="90000"/>
              </a:lnSpc>
            </a:pPr>
            <a:r>
              <a:rPr lang="en-US" dirty="0"/>
              <a:t>Maria Eugenia Gonzalez, Jorge Martinez del Campo, Lorena Perdomo, Monica Gonzalez, Gilbert Silvius, Ron Schipper, Michael Ruiz</a:t>
            </a:r>
          </a:p>
          <a:p>
            <a:pPr>
              <a:lnSpc>
                <a:spcPct val="90000"/>
              </a:lnSpc>
            </a:pPr>
            <a:r>
              <a:rPr lang="en-US" dirty="0"/>
              <a:t>Dr. R. M. Belbin  http://Belbin.com</a:t>
            </a:r>
          </a:p>
          <a:p>
            <a:pPr>
              <a:lnSpc>
                <a:spcPct val="90000"/>
              </a:lnSpc>
            </a:pPr>
            <a:r>
              <a:rPr lang="en-US" dirty="0"/>
              <a:t>United States Census Bureau</a:t>
            </a:r>
          </a:p>
          <a:p>
            <a:pPr>
              <a:lnSpc>
                <a:spcPct val="90000"/>
              </a:lnSpc>
            </a:pPr>
            <a:r>
              <a:rPr lang="en-US" dirty="0"/>
              <a:t>http://www.un.org/en/sustainablefuture/</a:t>
            </a:r>
          </a:p>
          <a:p>
            <a:pPr>
              <a:lnSpc>
                <a:spcPct val="90000"/>
              </a:lnSpc>
            </a:pPr>
            <a:r>
              <a:rPr lang="en-US" dirty="0"/>
              <a:t>Coca Cola </a:t>
            </a:r>
            <a:r>
              <a:rPr lang="en-US" dirty="0">
                <a:hlinkClick r:id="rId2"/>
              </a:rPr>
              <a:t>http://en.wikipedia.org/wiki/New_coke</a:t>
            </a:r>
            <a:endParaRPr lang="en-US" dirty="0"/>
          </a:p>
          <a:p>
            <a:pPr>
              <a:lnSpc>
                <a:spcPct val="90000"/>
              </a:lnSpc>
            </a:pPr>
            <a:r>
              <a:rPr lang="en-US" dirty="0"/>
              <a:t>UNWCED: United Nations World Commission on Environment and </a:t>
            </a:r>
          </a:p>
          <a:p>
            <a:pPr>
              <a:lnSpc>
                <a:spcPct val="90000"/>
              </a:lnSpc>
            </a:pPr>
            <a:r>
              <a:rPr lang="en-US" dirty="0"/>
              <a:t>Development (1987). Our Common Future (</a:t>
            </a:r>
            <a:r>
              <a:rPr lang="en-US" dirty="0" err="1"/>
              <a:t>Brundtland</a:t>
            </a:r>
            <a:r>
              <a:rPr lang="en-US" dirty="0"/>
              <a:t> Report). Oxford: Oxford University Press</a:t>
            </a:r>
            <a:r>
              <a:rPr lang="en-US" dirty="0" smtClean="0"/>
              <a:t>.</a:t>
            </a:r>
            <a:endParaRPr lang="en-US" dirty="0"/>
          </a:p>
          <a:p>
            <a:pPr>
              <a:lnSpc>
                <a:spcPct val="90000"/>
              </a:lnSpc>
            </a:pPr>
            <a:r>
              <a:rPr lang="en-US" dirty="0"/>
              <a:t>Fourth Assessment Report of the Intergovernmental Panel on Climate Change, (2007) IPCC. University of Cambridge</a:t>
            </a:r>
            <a:r>
              <a:rPr lang="en-US" dirty="0" smtClean="0"/>
              <a:t>.</a:t>
            </a:r>
            <a:endParaRPr lang="en-US" dirty="0"/>
          </a:p>
          <a:p>
            <a:pPr>
              <a:lnSpc>
                <a:spcPct val="90000"/>
              </a:lnSpc>
            </a:pPr>
            <a:r>
              <a:rPr lang="en-US" dirty="0"/>
              <a:t>The United Nations Framework Convention on Climate Change</a:t>
            </a:r>
          </a:p>
          <a:p>
            <a:pPr>
              <a:lnSpc>
                <a:spcPct val="90000"/>
              </a:lnSpc>
            </a:pPr>
            <a:r>
              <a:rPr lang="en-US" dirty="0"/>
              <a:t>, (1992) UNFCCC. New York, New </a:t>
            </a:r>
            <a:r>
              <a:rPr lang="en-US" dirty="0" smtClean="0"/>
              <a:t>York</a:t>
            </a:r>
            <a:endParaRPr lang="en-US" dirty="0"/>
          </a:p>
          <a:p>
            <a:pPr>
              <a:lnSpc>
                <a:spcPct val="90000"/>
              </a:lnSpc>
            </a:pPr>
            <a:r>
              <a:rPr lang="en-US" dirty="0"/>
              <a:t>International competence baseline. (3.0 ed.) (2006). Nijkerk, The Netherlands: International Project Management Association</a:t>
            </a:r>
            <a:r>
              <a:rPr lang="en-US" dirty="0" smtClean="0"/>
              <a:t>.</a:t>
            </a:r>
          </a:p>
          <a:p>
            <a:pPr>
              <a:lnSpc>
                <a:spcPct val="90000"/>
              </a:lnSpc>
            </a:pPr>
            <a:r>
              <a:rPr lang="en-US" dirty="0" smtClean="0"/>
              <a:t> </a:t>
            </a:r>
            <a:r>
              <a:rPr lang="en-US" dirty="0"/>
              <a:t>ISO 26000. In (2012). Guidance on Corporate Social Responsibility  (ISO 26000:2012 E). Geneva, Switzerland: International Standards Organization</a:t>
            </a:r>
            <a:r>
              <a:rPr lang="en-US" dirty="0" smtClean="0"/>
              <a:t>.</a:t>
            </a:r>
            <a:endParaRPr lang="en-US" dirty="0"/>
          </a:p>
          <a:p>
            <a:pPr>
              <a:lnSpc>
                <a:spcPct val="90000"/>
              </a:lnSpc>
            </a:pPr>
            <a:r>
              <a:rPr lang="en-US" dirty="0"/>
              <a:t>G4 sustainability reporting guidelines. (2013). Amsterdam, The Netherlands: Global Reporting Initiative</a:t>
            </a:r>
            <a:r>
              <a:rPr lang="en-US" dirty="0" smtClean="0"/>
              <a:t>.</a:t>
            </a:r>
            <a:endParaRPr lang="en-US" dirty="0"/>
          </a:p>
          <a:p>
            <a:pPr>
              <a:lnSpc>
                <a:spcPct val="90000"/>
              </a:lnSpc>
            </a:pPr>
            <a:r>
              <a:rPr lang="en-US" dirty="0"/>
              <a:t>Post-2015 business engagement architecture. (2013). New York, New York: UN Global Compact Office.</a:t>
            </a:r>
            <a:r>
              <a:rPr lang="en-US" dirty="0" smtClean="0"/>
              <a:t>\</a:t>
            </a:r>
            <a:endParaRPr lang="en-US" dirty="0"/>
          </a:p>
          <a:p>
            <a:pPr>
              <a:lnSpc>
                <a:spcPct val="90000"/>
              </a:lnSpc>
            </a:pPr>
            <a:r>
              <a:rPr lang="en-US" dirty="0"/>
              <a:t>ECONOMIC life (The equivalent annual cost of owning and operating an asset (EUAC or AW) http://www.investopedia.com/terms/e/economic-</a:t>
            </a:r>
            <a:r>
              <a:rPr lang="en-US" dirty="0" err="1" smtClean="0"/>
              <a:t>life.asp</a:t>
            </a:r>
            <a:endParaRPr lang="en-US" dirty="0" smtClean="0"/>
          </a:p>
          <a:p>
            <a:pPr>
              <a:lnSpc>
                <a:spcPct val="90000"/>
              </a:lnSpc>
            </a:pPr>
            <a:r>
              <a:rPr lang="en-US" dirty="0" smtClean="0"/>
              <a:t>The </a:t>
            </a:r>
            <a:r>
              <a:rPr lang="en-US" dirty="0"/>
              <a:t>logical framework document - details. (</a:t>
            </a:r>
            <a:r>
              <a:rPr lang="en-US" dirty="0" err="1"/>
              <a:t>n.d.</a:t>
            </a:r>
            <a:r>
              <a:rPr lang="en-US" dirty="0"/>
              <a:t>). Retrieved from http://lgausa.com/logframdoc.htm on 1/3/</a:t>
            </a:r>
            <a:r>
              <a:rPr lang="en-US" dirty="0" smtClean="0"/>
              <a:t>201</a:t>
            </a:r>
            <a:endParaRPr lang="en-US" dirty="0"/>
          </a:p>
          <a:p>
            <a:pPr>
              <a:lnSpc>
                <a:spcPct val="90000"/>
              </a:lnSpc>
            </a:pPr>
            <a:r>
              <a:rPr lang="en-US" dirty="0"/>
              <a:t>Decision making in manufacturing environment using graph theory and fuzzy multiple attribute decision making. (2013) (Vol. 2). Springer</a:t>
            </a:r>
            <a:r>
              <a:rPr lang="en-US" dirty="0" smtClean="0"/>
              <a:t>.</a:t>
            </a:r>
            <a:endParaRPr lang="en-US" dirty="0"/>
          </a:p>
          <a:p>
            <a:pPr>
              <a:lnSpc>
                <a:spcPct val="90000"/>
              </a:lnSpc>
            </a:pPr>
            <a:r>
              <a:rPr lang="en-US" dirty="0"/>
              <a:t>ISO 21500. In (2012). Guidance on Project Management (ISO 21500:2012 E ). Geneva, Switzerland: International Standards Organization</a:t>
            </a:r>
            <a:r>
              <a:rPr lang="en-US" dirty="0" smtClean="0"/>
              <a:t>.</a:t>
            </a:r>
            <a:endParaRPr lang="en-US" dirty="0"/>
          </a:p>
          <a:p>
            <a:pPr>
              <a:lnSpc>
                <a:spcPct val="90000"/>
              </a:lnSpc>
            </a:pPr>
            <a:r>
              <a:rPr lang="en-US" dirty="0"/>
              <a:t>Elkington, J. (1997). Cannibals with forks. Oxford: Capstone Publishing</a:t>
            </a:r>
            <a:r>
              <a:rPr lang="en-US" dirty="0" smtClean="0"/>
              <a:t>.</a:t>
            </a:r>
            <a:endParaRPr lang="en-US" dirty="0"/>
          </a:p>
          <a:p>
            <a:pPr>
              <a:lnSpc>
                <a:spcPct val="90000"/>
              </a:lnSpc>
            </a:pPr>
            <a:r>
              <a:rPr lang="en-US" dirty="0"/>
              <a:t>Engendering the Logical Framework – Helen </a:t>
            </a:r>
            <a:r>
              <a:rPr lang="en-US" dirty="0" err="1"/>
              <a:t>Hambly</a:t>
            </a:r>
            <a:r>
              <a:rPr lang="en-US" dirty="0"/>
              <a:t> </a:t>
            </a:r>
            <a:r>
              <a:rPr lang="en-US" dirty="0" err="1"/>
              <a:t>Odame</a:t>
            </a:r>
            <a:r>
              <a:rPr lang="en-US" dirty="0"/>
              <a:t>, Research Officer, ISNAR, August </a:t>
            </a:r>
            <a:r>
              <a:rPr lang="en-US" dirty="0" smtClean="0"/>
              <a:t>2001</a:t>
            </a:r>
            <a:endParaRPr lang="en-US" dirty="0"/>
          </a:p>
          <a:p>
            <a:pPr>
              <a:lnSpc>
                <a:spcPct val="90000"/>
              </a:lnSpc>
            </a:pPr>
            <a:r>
              <a:rPr lang="en-US" dirty="0"/>
              <a:t>Why Change Management -(2014, 1 03). Retrieved from </a:t>
            </a:r>
            <a:r>
              <a:rPr lang="en-US" dirty="0">
                <a:hlinkClick r:id="rId3"/>
              </a:rPr>
              <a:t>https://www.prosci.com/change-management/why-change-management/ </a:t>
            </a:r>
          </a:p>
          <a:p>
            <a:pPr>
              <a:lnSpc>
                <a:spcPct val="90000"/>
              </a:lnSpc>
            </a:pPr>
            <a:r>
              <a:rPr lang="en-US" dirty="0"/>
              <a:t>Carboni, Gonzalez, Hodgkinson (2013) The GPM Reference Guide to Sustainability in Project </a:t>
            </a:r>
            <a:r>
              <a:rPr lang="en-US" dirty="0" smtClean="0"/>
              <a:t>Management</a:t>
            </a:r>
            <a:endParaRPr lang="en-US" dirty="0"/>
          </a:p>
          <a:p>
            <a:pPr>
              <a:lnSpc>
                <a:spcPct val="90000"/>
              </a:lnSpc>
            </a:pPr>
            <a:r>
              <a:rPr lang="en-US" dirty="0" err="1"/>
              <a:t>Epa</a:t>
            </a:r>
            <a:r>
              <a:rPr lang="en-US" dirty="0"/>
              <a:t> </a:t>
            </a:r>
            <a:r>
              <a:rPr lang="en-US" dirty="0" err="1"/>
              <a:t>faqs</a:t>
            </a:r>
            <a:r>
              <a:rPr lang="en-US" dirty="0"/>
              <a:t> on </a:t>
            </a:r>
            <a:r>
              <a:rPr lang="en-US" dirty="0" err="1"/>
              <a:t>ewaste</a:t>
            </a:r>
            <a:r>
              <a:rPr lang="en-US" dirty="0"/>
              <a:t>. (2012, 11 14). Retrieved from http://</a:t>
            </a:r>
            <a:r>
              <a:rPr lang="en-US" dirty="0" err="1"/>
              <a:t>www.epa.gov</a:t>
            </a:r>
            <a:r>
              <a:rPr lang="en-US" dirty="0"/>
              <a:t>/</a:t>
            </a:r>
            <a:r>
              <a:rPr lang="en-US" dirty="0" err="1"/>
              <a:t>osw</a:t>
            </a:r>
            <a:r>
              <a:rPr lang="en-US" dirty="0"/>
              <a:t>/conserve/materials/</a:t>
            </a:r>
            <a:r>
              <a:rPr lang="en-US" dirty="0" err="1"/>
              <a:t>ecycling</a:t>
            </a:r>
            <a:r>
              <a:rPr lang="en-US" dirty="0"/>
              <a:t>/</a:t>
            </a:r>
            <a:r>
              <a:rPr lang="en-US" dirty="0" err="1" smtClean="0"/>
              <a:t>faq.htm</a:t>
            </a:r>
            <a:endParaRPr lang="en-US" dirty="0"/>
          </a:p>
          <a:p>
            <a:pPr>
              <a:lnSpc>
                <a:spcPct val="90000"/>
              </a:lnSpc>
            </a:pPr>
            <a:r>
              <a:rPr lang="en-US" dirty="0"/>
              <a:t>http://</a:t>
            </a:r>
            <a:r>
              <a:rPr lang="en-US" dirty="0" err="1"/>
              <a:t>www.cs.utexas.edu</a:t>
            </a:r>
            <a:r>
              <a:rPr lang="en-US" dirty="0"/>
              <a:t>/~</a:t>
            </a:r>
            <a:r>
              <a:rPr lang="en-US" dirty="0" err="1"/>
              <a:t>fussell</a:t>
            </a:r>
            <a:r>
              <a:rPr lang="en-US" dirty="0"/>
              <a:t>/courses/cs352h/papers/</a:t>
            </a:r>
            <a:r>
              <a:rPr lang="en-US" dirty="0" err="1" smtClean="0"/>
              <a:t>moore.pdf</a:t>
            </a:r>
            <a:endParaRPr lang="en-US" dirty="0"/>
          </a:p>
          <a:p>
            <a:pPr>
              <a:lnSpc>
                <a:spcPct val="90000"/>
              </a:lnSpc>
            </a:pPr>
            <a:r>
              <a:rPr lang="en-US" dirty="0"/>
              <a:t>The Sustainability Reporting definitions for P5 were developed internally to match what is required from the GRI G4 Framework sourced from </a:t>
            </a:r>
            <a:r>
              <a:rPr lang="en-US" dirty="0">
                <a:hlinkClick r:id="rId4"/>
              </a:rPr>
              <a:t>https://www.globalreporting.org/resourcelibrary/Sust-Dev-Review.pdf  Read more at </a:t>
            </a:r>
            <a:r>
              <a:rPr lang="en-US" dirty="0">
                <a:hlinkClick r:id="rId5"/>
              </a:rPr>
              <a:t>www.globalreporting.org</a:t>
            </a:r>
            <a:endParaRPr lang="en-US" dirty="0"/>
          </a:p>
          <a:p>
            <a:pPr>
              <a:lnSpc>
                <a:spcPct val="80000"/>
              </a:lnSpc>
            </a:pPr>
            <a:endParaRPr lang="en-US" dirty="0"/>
          </a:p>
        </p:txBody>
      </p:sp>
      <p:sp>
        <p:nvSpPr>
          <p:cNvPr id="6" name="Slide Number Placeholder 5"/>
          <p:cNvSpPr>
            <a:spLocks noGrp="1"/>
          </p:cNvSpPr>
          <p:nvPr>
            <p:ph type="sldNum" sz="quarter" idx="12"/>
          </p:nvPr>
        </p:nvSpPr>
        <p:spPr/>
        <p:txBody>
          <a:bodyPr/>
          <a:lstStyle/>
          <a:p>
            <a:fld id="{4BE819A1-3DD8-4179-BFD0-BF7D359F8DBD}" type="slidenum">
              <a:rPr lang="en-US" smtClean="0"/>
              <a:pPr/>
              <a:t>43</a:t>
            </a:fld>
            <a:endParaRPr lang="en-US" dirty="0"/>
          </a:p>
        </p:txBody>
      </p:sp>
    </p:spTree>
    <p:extLst>
      <p:ext uri="{BB962C8B-B14F-4D97-AF65-F5344CB8AC3E}">
        <p14:creationId xmlns="" xmlns:p14="http://schemas.microsoft.com/office/powerpoint/2010/main" val="316137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p:txBody>
          <a:bodyPr/>
          <a:lstStyle/>
          <a:p>
            <a:r>
              <a:rPr lang="en-GB" dirty="0"/>
              <a:t>Key Information Products</a:t>
            </a:r>
            <a:endParaRPr lang="en-US" dirty="0"/>
          </a:p>
        </p:txBody>
      </p:sp>
      <p:grpSp>
        <p:nvGrpSpPr>
          <p:cNvPr id="2" name="Group 16"/>
          <p:cNvGrpSpPr/>
          <p:nvPr/>
        </p:nvGrpSpPr>
        <p:grpSpPr>
          <a:xfrm>
            <a:off x="1479307" y="1616530"/>
            <a:ext cx="6788168" cy="4332288"/>
            <a:chOff x="2338388" y="1689100"/>
            <a:chExt cx="6700837" cy="4332288"/>
          </a:xfrm>
        </p:grpSpPr>
        <p:sp>
          <p:nvSpPr>
            <p:cNvPr id="1024003" name="AutoShape 3"/>
            <p:cNvSpPr>
              <a:spLocks noChangeArrowheads="1"/>
            </p:cNvSpPr>
            <p:nvPr/>
          </p:nvSpPr>
          <p:spPr bwMode="auto">
            <a:xfrm>
              <a:off x="2338388" y="2425700"/>
              <a:ext cx="2216150" cy="2552700"/>
            </a:xfrm>
            <a:prstGeom prst="flowChartMultidocumen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sz="1200" dirty="0"/>
            </a:p>
          </p:txBody>
        </p:sp>
        <p:sp>
          <p:nvSpPr>
            <p:cNvPr id="1024004" name="Text Box 4"/>
            <p:cNvSpPr txBox="1">
              <a:spLocks noChangeArrowheads="1"/>
            </p:cNvSpPr>
            <p:nvPr/>
          </p:nvSpPr>
          <p:spPr bwMode="auto">
            <a:xfrm>
              <a:off x="2665413" y="2393950"/>
              <a:ext cx="1064689" cy="276999"/>
            </a:xfrm>
            <a:prstGeom prst="rect">
              <a:avLst/>
            </a:prstGeom>
            <a:noFill/>
            <a:ln w="12700" algn="ctr">
              <a:noFill/>
              <a:miter lim="800000"/>
              <a:headEnd/>
              <a:tailEnd/>
            </a:ln>
            <a:effectLst/>
          </p:spPr>
          <p:txBody>
            <a:bodyPr wrap="none">
              <a:spAutoFit/>
            </a:bodyPr>
            <a:lstStyle/>
            <a:p>
              <a:pPr algn="l" eaLnBrk="1" hangingPunct="1"/>
              <a:r>
                <a:rPr lang="en-GB" sz="1200" b="1" dirty="0">
                  <a:solidFill>
                    <a:schemeClr val="bg1"/>
                  </a:solidFill>
                </a:rPr>
                <a:t>Requirements</a:t>
              </a:r>
              <a:endParaRPr lang="en-US" sz="1200" b="1" dirty="0">
                <a:solidFill>
                  <a:schemeClr val="bg1"/>
                </a:solidFill>
              </a:endParaRPr>
            </a:p>
          </p:txBody>
        </p:sp>
        <p:sp>
          <p:nvSpPr>
            <p:cNvPr id="1024005" name="Text Box 5"/>
            <p:cNvSpPr txBox="1">
              <a:spLocks noChangeArrowheads="1"/>
            </p:cNvSpPr>
            <p:nvPr/>
          </p:nvSpPr>
          <p:spPr bwMode="auto">
            <a:xfrm>
              <a:off x="2570163" y="2622550"/>
              <a:ext cx="517755" cy="276999"/>
            </a:xfrm>
            <a:prstGeom prst="rect">
              <a:avLst/>
            </a:prstGeom>
            <a:noFill/>
            <a:ln w="12700" algn="ctr">
              <a:noFill/>
              <a:miter lim="800000"/>
              <a:headEnd/>
              <a:tailEnd/>
            </a:ln>
            <a:effectLst/>
          </p:spPr>
          <p:txBody>
            <a:bodyPr wrap="none">
              <a:spAutoFit/>
            </a:bodyPr>
            <a:lstStyle/>
            <a:p>
              <a:pPr algn="l" eaLnBrk="1" hangingPunct="1"/>
              <a:r>
                <a:rPr lang="en-GB" sz="1200" b="1" dirty="0">
                  <a:solidFill>
                    <a:schemeClr val="bg1"/>
                  </a:solidFill>
                </a:rPr>
                <a:t>Plans</a:t>
              </a:r>
              <a:endParaRPr lang="en-US" sz="1200" b="1" dirty="0">
                <a:solidFill>
                  <a:schemeClr val="bg1"/>
                </a:solidFill>
              </a:endParaRPr>
            </a:p>
          </p:txBody>
        </p:sp>
        <p:sp>
          <p:nvSpPr>
            <p:cNvPr id="1024006" name="Text Box 6"/>
            <p:cNvSpPr txBox="1">
              <a:spLocks noChangeArrowheads="1"/>
            </p:cNvSpPr>
            <p:nvPr/>
          </p:nvSpPr>
          <p:spPr bwMode="auto">
            <a:xfrm>
              <a:off x="2349500" y="2863850"/>
              <a:ext cx="672195" cy="276999"/>
            </a:xfrm>
            <a:prstGeom prst="rect">
              <a:avLst/>
            </a:prstGeom>
            <a:noFill/>
            <a:ln w="12700" algn="ctr">
              <a:noFill/>
              <a:miter lim="800000"/>
              <a:headEnd/>
              <a:tailEnd/>
            </a:ln>
            <a:effectLst/>
          </p:spPr>
          <p:txBody>
            <a:bodyPr wrap="none">
              <a:spAutoFit/>
            </a:bodyPr>
            <a:lstStyle/>
            <a:p>
              <a:pPr algn="l" eaLnBrk="1" hangingPunct="1"/>
              <a:r>
                <a:rPr lang="en-GB" sz="1200" b="1" dirty="0">
                  <a:solidFill>
                    <a:schemeClr val="bg1"/>
                  </a:solidFill>
                </a:rPr>
                <a:t>Reports</a:t>
              </a:r>
              <a:endParaRPr lang="en-US" sz="1200" b="1" dirty="0">
                <a:solidFill>
                  <a:schemeClr val="bg1"/>
                </a:solidFill>
              </a:endParaRPr>
            </a:p>
          </p:txBody>
        </p:sp>
        <p:grpSp>
          <p:nvGrpSpPr>
            <p:cNvPr id="3" name="Group 7"/>
            <p:cNvGrpSpPr>
              <a:grpSpLocks/>
            </p:cNvGrpSpPr>
            <p:nvPr/>
          </p:nvGrpSpPr>
          <p:grpSpPr bwMode="auto">
            <a:xfrm>
              <a:off x="4389438" y="1689100"/>
              <a:ext cx="4529582" cy="812800"/>
              <a:chOff x="2552" y="1064"/>
              <a:chExt cx="2634" cy="512"/>
            </a:xfrm>
          </p:grpSpPr>
          <p:sp>
            <p:nvSpPr>
              <p:cNvPr id="1024008" name="Rectangle 8"/>
              <p:cNvSpPr>
                <a:spLocks noChangeArrowheads="1"/>
              </p:cNvSpPr>
              <p:nvPr/>
            </p:nvSpPr>
            <p:spPr bwMode="auto">
              <a:xfrm>
                <a:off x="3176" y="1064"/>
                <a:ext cx="2010" cy="368"/>
              </a:xfrm>
              <a:prstGeom prst="rect">
                <a:avLst/>
              </a:prstGeom>
              <a:noFill/>
              <a:ln w="12700" algn="ctr">
                <a:noFill/>
                <a:miter lim="800000"/>
                <a:headEnd/>
                <a:tailEnd/>
              </a:ln>
              <a:effectLst/>
            </p:spPr>
            <p:txBody>
              <a:bodyPr wrap="square">
                <a:spAutoFit/>
              </a:bodyPr>
              <a:lstStyle/>
              <a:p>
                <a:pPr algn="l" eaLnBrk="1" hangingPunct="1"/>
                <a:r>
                  <a:rPr lang="en-GB" sz="1600" b="1" dirty="0"/>
                  <a:t>Business Case</a:t>
                </a:r>
              </a:p>
              <a:p>
                <a:pPr algn="l" eaLnBrk="1" hangingPunct="1"/>
                <a:r>
                  <a:rPr lang="en-GB" sz="1600" b="1" dirty="0"/>
                  <a:t>Product Specifications</a:t>
                </a:r>
                <a:endParaRPr lang="en-US" sz="1600" b="1" dirty="0"/>
              </a:p>
            </p:txBody>
          </p:sp>
          <p:sp>
            <p:nvSpPr>
              <p:cNvPr id="1024009" name="Line 9"/>
              <p:cNvSpPr>
                <a:spLocks noChangeShapeType="1"/>
              </p:cNvSpPr>
              <p:nvPr/>
            </p:nvSpPr>
            <p:spPr bwMode="auto">
              <a:xfrm flipV="1">
                <a:off x="2552" y="1192"/>
                <a:ext cx="528" cy="384"/>
              </a:xfrm>
              <a:prstGeom prst="line">
                <a:avLst/>
              </a:prstGeom>
              <a:noFill/>
              <a:ln w="12700">
                <a:solidFill>
                  <a:schemeClr val="tx1"/>
                </a:solidFill>
                <a:round/>
                <a:headEnd type="oval" w="med" len="med"/>
                <a:tailEnd type="oval" w="med" len="med"/>
              </a:ln>
              <a:effectLst/>
            </p:spPr>
            <p:txBody>
              <a:bodyPr wrap="none"/>
              <a:lstStyle/>
              <a:p>
                <a:endParaRPr lang="en-US" sz="1200" dirty="0"/>
              </a:p>
            </p:txBody>
          </p:sp>
        </p:grpSp>
        <p:grpSp>
          <p:nvGrpSpPr>
            <p:cNvPr id="4" name="Group 10"/>
            <p:cNvGrpSpPr>
              <a:grpSpLocks/>
            </p:cNvGrpSpPr>
            <p:nvPr/>
          </p:nvGrpSpPr>
          <p:grpSpPr bwMode="auto">
            <a:xfrm>
              <a:off x="4348163" y="3187703"/>
              <a:ext cx="4571670" cy="1058864"/>
              <a:chOff x="2528" y="2008"/>
              <a:chExt cx="2659" cy="667"/>
            </a:xfrm>
          </p:grpSpPr>
          <p:sp>
            <p:nvSpPr>
              <p:cNvPr id="1024011" name="Rectangle 11"/>
              <p:cNvSpPr>
                <a:spLocks noChangeArrowheads="1"/>
              </p:cNvSpPr>
              <p:nvPr/>
            </p:nvSpPr>
            <p:spPr bwMode="auto">
              <a:xfrm>
                <a:off x="3216" y="2152"/>
                <a:ext cx="1971" cy="523"/>
              </a:xfrm>
              <a:prstGeom prst="rect">
                <a:avLst/>
              </a:prstGeom>
              <a:noFill/>
              <a:ln w="12700" algn="ctr">
                <a:noFill/>
                <a:miter lim="800000"/>
                <a:headEnd/>
                <a:tailEnd/>
              </a:ln>
              <a:effectLst/>
            </p:spPr>
            <p:txBody>
              <a:bodyPr wrap="square">
                <a:spAutoFit/>
              </a:bodyPr>
              <a:lstStyle/>
              <a:p>
                <a:pPr algn="l" eaLnBrk="1" hangingPunct="1"/>
                <a:r>
                  <a:rPr lang="en-GB" sz="1600" b="1" dirty="0"/>
                  <a:t>Project Management Plan</a:t>
                </a:r>
              </a:p>
              <a:p>
                <a:pPr algn="l" eaLnBrk="1" hangingPunct="1"/>
                <a:r>
                  <a:rPr lang="en-GB" sz="1600" b="1" dirty="0"/>
                  <a:t>Baseline Plans</a:t>
                </a:r>
              </a:p>
              <a:p>
                <a:pPr algn="l" eaLnBrk="1" hangingPunct="1"/>
                <a:r>
                  <a:rPr lang="en-GB" sz="1600" b="1" dirty="0"/>
                  <a:t>Handover Plan</a:t>
                </a:r>
                <a:endParaRPr lang="en-US" sz="1600" b="1" dirty="0"/>
              </a:p>
            </p:txBody>
          </p:sp>
          <p:sp>
            <p:nvSpPr>
              <p:cNvPr id="1024012" name="Line 12"/>
              <p:cNvSpPr>
                <a:spLocks noChangeShapeType="1"/>
              </p:cNvSpPr>
              <p:nvPr/>
            </p:nvSpPr>
            <p:spPr bwMode="auto">
              <a:xfrm>
                <a:off x="2528" y="2008"/>
                <a:ext cx="592" cy="216"/>
              </a:xfrm>
              <a:prstGeom prst="line">
                <a:avLst/>
              </a:prstGeom>
              <a:noFill/>
              <a:ln w="12700">
                <a:solidFill>
                  <a:schemeClr val="tx1"/>
                </a:solidFill>
                <a:round/>
                <a:headEnd type="oval" w="med" len="med"/>
                <a:tailEnd type="oval" w="med" len="med"/>
              </a:ln>
              <a:effectLst/>
            </p:spPr>
            <p:txBody>
              <a:bodyPr wrap="none"/>
              <a:lstStyle/>
              <a:p>
                <a:endParaRPr lang="en-US" sz="1200" dirty="0"/>
              </a:p>
            </p:txBody>
          </p:sp>
        </p:grpSp>
        <p:grpSp>
          <p:nvGrpSpPr>
            <p:cNvPr id="5" name="Group 13"/>
            <p:cNvGrpSpPr>
              <a:grpSpLocks/>
            </p:cNvGrpSpPr>
            <p:nvPr/>
          </p:nvGrpSpPr>
          <p:grpSpPr bwMode="auto">
            <a:xfrm>
              <a:off x="3797300" y="4241800"/>
              <a:ext cx="5241925" cy="1779588"/>
              <a:chOff x="2208" y="2672"/>
              <a:chExt cx="3048" cy="1121"/>
            </a:xfrm>
          </p:grpSpPr>
          <p:sp>
            <p:nvSpPr>
              <p:cNvPr id="1024014" name="Text Box 14"/>
              <p:cNvSpPr txBox="1">
                <a:spLocks noChangeArrowheads="1"/>
              </p:cNvSpPr>
              <p:nvPr/>
            </p:nvSpPr>
            <p:spPr bwMode="auto">
              <a:xfrm>
                <a:off x="2390" y="3308"/>
                <a:ext cx="2866" cy="485"/>
              </a:xfrm>
              <a:prstGeom prst="rect">
                <a:avLst/>
              </a:prstGeom>
              <a:noFill/>
              <a:ln w="12700" algn="ctr">
                <a:noFill/>
                <a:miter lim="800000"/>
                <a:headEnd/>
                <a:tailEnd/>
              </a:ln>
              <a:effectLst/>
            </p:spPr>
            <p:txBody>
              <a:bodyPr>
                <a:spAutoFit/>
              </a:bodyPr>
              <a:lstStyle/>
              <a:p>
                <a:pPr marL="177800" indent="-177800" algn="l" eaLnBrk="1" hangingPunct="1">
                  <a:buFontTx/>
                  <a:buChar char="•"/>
                </a:pPr>
                <a:r>
                  <a:rPr lang="en-GB" sz="1600" b="1" dirty="0"/>
                  <a:t>Reports (Highlight, End of Stage and Closure)</a:t>
                </a:r>
              </a:p>
              <a:p>
                <a:pPr marL="177800" indent="-177800" algn="l" eaLnBrk="1" hangingPunct="1">
                  <a:buFontTx/>
                  <a:buChar char="•"/>
                </a:pPr>
                <a:r>
                  <a:rPr lang="en-GB" sz="1600" b="1" dirty="0"/>
                  <a:t>Logs (Changes, Quality and Risk)</a:t>
                </a:r>
              </a:p>
              <a:p>
                <a:pPr marL="177800" indent="-177800" algn="l" eaLnBrk="1" hangingPunct="1">
                  <a:buFontTx/>
                  <a:buChar char="•"/>
                </a:pPr>
                <a:endParaRPr lang="en-GB" sz="1200" b="1" dirty="0"/>
              </a:p>
            </p:txBody>
          </p:sp>
          <p:sp>
            <p:nvSpPr>
              <p:cNvPr id="1024015" name="Line 15"/>
              <p:cNvSpPr>
                <a:spLocks noChangeShapeType="1"/>
              </p:cNvSpPr>
              <p:nvPr/>
            </p:nvSpPr>
            <p:spPr bwMode="auto">
              <a:xfrm>
                <a:off x="2208" y="2672"/>
                <a:ext cx="496" cy="600"/>
              </a:xfrm>
              <a:prstGeom prst="line">
                <a:avLst/>
              </a:prstGeom>
              <a:noFill/>
              <a:ln w="12700">
                <a:solidFill>
                  <a:schemeClr val="tx1"/>
                </a:solidFill>
                <a:round/>
                <a:headEnd type="oval" w="med" len="med"/>
                <a:tailEnd type="oval" w="med" len="med"/>
              </a:ln>
              <a:effectLst/>
            </p:spPr>
            <p:txBody>
              <a:bodyPr wrap="none"/>
              <a:lstStyle/>
              <a:p>
                <a:endParaRPr lang="en-US" sz="1200" dirty="0"/>
              </a:p>
            </p:txBody>
          </p:sp>
        </p:grpSp>
      </p:grpSp>
      <p:sp>
        <p:nvSpPr>
          <p:cNvPr id="7" name="Slide Number Placeholder 6"/>
          <p:cNvSpPr>
            <a:spLocks noGrp="1"/>
          </p:cNvSpPr>
          <p:nvPr>
            <p:ph type="sldNum" sz="quarter" idx="12"/>
          </p:nvPr>
        </p:nvSpPr>
        <p:spPr/>
        <p:txBody>
          <a:bodyPr/>
          <a:lstStyle/>
          <a:p>
            <a:fld id="{4BE819A1-3DD8-4179-BFD0-BF7D359F8DBD}" type="slidenum">
              <a:rPr lang="en-US" smtClean="0"/>
              <a:pPr/>
              <a:t>5</a:t>
            </a:fld>
            <a:endParaRPr lang="en-US" dirty="0"/>
          </a:p>
        </p:txBody>
      </p:sp>
    </p:spTree>
    <p:extLst>
      <p:ext uri="{BB962C8B-B14F-4D97-AF65-F5344CB8AC3E}">
        <p14:creationId xmlns="" xmlns:p14="http://schemas.microsoft.com/office/powerpoint/2010/main" val="239118649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228600"/>
            <a:ext cx="7024744" cy="722864"/>
          </a:xfrm>
        </p:spPr>
        <p:txBody>
          <a:bodyPr/>
          <a:lstStyle/>
          <a:p>
            <a:r>
              <a:rPr lang="en-US" dirty="0" smtClean="0">
                <a:solidFill>
                  <a:srgbClr val="000000"/>
                </a:solidFill>
              </a:rPr>
              <a:t>Example – Pie from </a:t>
            </a:r>
            <a:r>
              <a:rPr lang="en-US" dirty="0" err="1" smtClean="0">
                <a:solidFill>
                  <a:srgbClr val="000000"/>
                </a:solidFill>
              </a:rPr>
              <a:t>PieMatrix</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4BE819A1-3DD8-4179-BFD0-BF7D359F8DBD}" type="slidenum">
              <a:rPr lang="en-US" smtClean="0"/>
              <a:pPr/>
              <a:t>6</a:t>
            </a:fld>
            <a:endParaRPr lang="en-US" dirty="0"/>
          </a:p>
        </p:txBody>
      </p:sp>
      <p:sp>
        <p:nvSpPr>
          <p:cNvPr id="5" name="Content Placeholder 4"/>
          <p:cNvSpPr>
            <a:spLocks noGrp="1"/>
          </p:cNvSpPr>
          <p:nvPr>
            <p:ph idx="1"/>
          </p:nvPr>
        </p:nvSpPr>
        <p:spPr>
          <a:xfrm>
            <a:off x="228600" y="1447800"/>
            <a:ext cx="2667000" cy="2285999"/>
          </a:xfrm>
        </p:spPr>
        <p:txBody>
          <a:bodyPr>
            <a:normAutofit lnSpcReduction="10000"/>
          </a:bodyPr>
          <a:lstStyle/>
          <a:p>
            <a:pPr marL="0" indent="0">
              <a:buNone/>
            </a:pPr>
            <a:r>
              <a:rPr lang="en-US" sz="2400" b="1" dirty="0" smtClean="0"/>
              <a:t>Sustainable</a:t>
            </a:r>
          </a:p>
          <a:p>
            <a:r>
              <a:rPr lang="en-US" sz="2000" dirty="0" smtClean="0"/>
              <a:t>Cloud Based</a:t>
            </a:r>
          </a:p>
          <a:p>
            <a:r>
              <a:rPr lang="en-US" sz="2000" dirty="0" smtClean="0"/>
              <a:t>PRiSM is part of the platform</a:t>
            </a:r>
          </a:p>
          <a:p>
            <a:r>
              <a:rPr lang="en-US" sz="2000" dirty="0" smtClean="0"/>
              <a:t>Hosted in a data center that runs on  renewable energy</a:t>
            </a:r>
          </a:p>
          <a:p>
            <a:pPr marL="57150" indent="0">
              <a:buNone/>
            </a:pPr>
            <a:endParaRPr lang="en-US" sz="2000" dirty="0"/>
          </a:p>
        </p:txBody>
      </p:sp>
      <p:pic>
        <p:nvPicPr>
          <p:cNvPr id="7" name="Picture 6" descr="Pie 1.tif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048000" y="1219200"/>
            <a:ext cx="6016513" cy="4495800"/>
          </a:xfrm>
          <a:prstGeom prst="rect">
            <a:avLst/>
          </a:prstGeom>
        </p:spPr>
      </p:pic>
      <p:pic>
        <p:nvPicPr>
          <p:cNvPr id="8" name="Picture 7" descr="PMIS.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04800" y="3925668"/>
            <a:ext cx="2633013" cy="1104965"/>
          </a:xfrm>
          <a:prstGeom prst="rect">
            <a:avLst/>
          </a:prstGeom>
        </p:spPr>
      </p:pic>
    </p:spTree>
    <p:extLst>
      <p:ext uri="{BB962C8B-B14F-4D97-AF65-F5344CB8AC3E}">
        <p14:creationId xmlns="" xmlns:p14="http://schemas.microsoft.com/office/powerpoint/2010/main" val="3638508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3429000" cy="685799"/>
          </a:xfrm>
        </p:spPr>
        <p:txBody>
          <a:bodyPr>
            <a:noAutofit/>
          </a:bodyPr>
          <a:lstStyle/>
          <a:p>
            <a:pPr marL="0" indent="0">
              <a:buNone/>
            </a:pPr>
            <a:r>
              <a:rPr lang="en-US" dirty="0" smtClean="0"/>
              <a:t>Social Collaboration</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7</a:t>
            </a:fld>
            <a:endParaRPr lang="en-US" dirty="0"/>
          </a:p>
        </p:txBody>
      </p:sp>
      <p:sp>
        <p:nvSpPr>
          <p:cNvPr id="4" name="Title 3"/>
          <p:cNvSpPr>
            <a:spLocks noGrp="1"/>
          </p:cNvSpPr>
          <p:nvPr>
            <p:ph type="title"/>
          </p:nvPr>
        </p:nvSpPr>
        <p:spPr/>
        <p:txBody>
          <a:bodyPr/>
          <a:lstStyle/>
          <a:p>
            <a:r>
              <a:rPr lang="en-US" dirty="0" smtClean="0"/>
              <a:t>Features of a PMIS</a:t>
            </a:r>
            <a:endParaRPr lang="en-US" dirty="0"/>
          </a:p>
        </p:txBody>
      </p:sp>
      <p:pic>
        <p:nvPicPr>
          <p:cNvPr id="5" name="Picture 4" descr="Social.tif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400" y="2286000"/>
            <a:ext cx="8903286" cy="2819400"/>
          </a:xfrm>
          <a:prstGeom prst="rect">
            <a:avLst/>
          </a:prstGeom>
        </p:spPr>
      </p:pic>
      <p:sp>
        <p:nvSpPr>
          <p:cNvPr id="6" name="Content Placeholder 1"/>
          <p:cNvSpPr txBox="1">
            <a:spLocks/>
          </p:cNvSpPr>
          <p:nvPr/>
        </p:nvSpPr>
        <p:spPr>
          <a:xfrm>
            <a:off x="3657600" y="1447800"/>
            <a:ext cx="34290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lumMod val="50000"/>
                </a:schemeClr>
              </a:buClr>
              <a:buFont typeface="Courier New" pitchFamily="49" charset="0"/>
              <a:buChar char="o"/>
              <a:defRPr sz="2800" kern="1200">
                <a:solidFill>
                  <a:schemeClr val="tx1"/>
                </a:solidFill>
                <a:latin typeface="Helvetica"/>
                <a:ea typeface="+mn-ea"/>
                <a:cs typeface="Helvetica"/>
              </a:defRPr>
            </a:lvl1pPr>
            <a:lvl2pPr marL="742950" indent="-285750" algn="l" defTabSz="914400" rtl="0" eaLnBrk="1" latinLnBrk="0" hangingPunct="1">
              <a:spcBef>
                <a:spcPct val="20000"/>
              </a:spcBef>
              <a:buClr>
                <a:schemeClr val="accent1">
                  <a:lumMod val="50000"/>
                </a:schemeClr>
              </a:buClr>
              <a:buFont typeface="Courier New" pitchFamily="49" charset="0"/>
              <a:buChar char="o"/>
              <a:defRPr sz="2600" kern="1200">
                <a:solidFill>
                  <a:schemeClr val="tx1"/>
                </a:solidFill>
                <a:latin typeface="Helvetica"/>
                <a:ea typeface="+mn-ea"/>
                <a:cs typeface="Helvetica"/>
              </a:defRPr>
            </a:lvl2pPr>
            <a:lvl3pPr marL="1143000" indent="-228600" algn="l" defTabSz="914400" rtl="0" eaLnBrk="1" latinLnBrk="0" hangingPunct="1">
              <a:spcBef>
                <a:spcPct val="20000"/>
              </a:spcBef>
              <a:buClr>
                <a:schemeClr val="accent1">
                  <a:lumMod val="50000"/>
                </a:schemeClr>
              </a:buClr>
              <a:buFont typeface="Courier New" pitchFamily="49" charset="0"/>
              <a:buChar char="o"/>
              <a:defRPr sz="2400" kern="1200">
                <a:solidFill>
                  <a:schemeClr val="tx1"/>
                </a:solidFill>
                <a:latin typeface="Helvetica"/>
                <a:ea typeface="+mn-ea"/>
                <a:cs typeface="Helvetica"/>
              </a:defRPr>
            </a:lvl3pPr>
            <a:lvl4pPr marL="16002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Helvetica"/>
                <a:ea typeface="+mn-ea"/>
                <a:cs typeface="Helvetica"/>
              </a:defRPr>
            </a:lvl4pPr>
            <a:lvl5pPr marL="20574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Helvetica"/>
                <a:ea typeface="+mn-ea"/>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Courier New" pitchFamily="49" charset="0"/>
              <a:buNone/>
            </a:pPr>
            <a:r>
              <a:rPr lang="en-US" dirty="0" smtClean="0"/>
              <a:t>| Status Dashboard</a:t>
            </a:r>
            <a:endParaRPr lang="en-US" dirty="0"/>
          </a:p>
        </p:txBody>
      </p:sp>
      <p:pic>
        <p:nvPicPr>
          <p:cNvPr id="7" name="Picture 6" descr="dashboard.tif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2209800"/>
            <a:ext cx="9067800" cy="2829729"/>
          </a:xfrm>
          <a:prstGeom prst="rect">
            <a:avLst/>
          </a:prstGeom>
        </p:spPr>
      </p:pic>
      <p:pic>
        <p:nvPicPr>
          <p:cNvPr id="8" name="Picture 7" descr="to do.tiff"/>
          <p:cNvPicPr>
            <a:picLocks noChangeAspect="1"/>
          </p:cNvPicPr>
          <p:nvPr/>
        </p:nvPicPr>
        <p:blipFill rotWithShape="1">
          <a:blip r:embed="rId4" cstate="print">
            <a:extLst>
              <a:ext uri="{28A0092B-C50C-407E-A947-70E740481C1C}">
                <a14:useLocalDpi xmlns="" xmlns:a14="http://schemas.microsoft.com/office/drawing/2010/main" val="0"/>
              </a:ext>
            </a:extLst>
          </a:blip>
          <a:srcRect b="41731"/>
          <a:stretch/>
        </p:blipFill>
        <p:spPr>
          <a:xfrm>
            <a:off x="-20320" y="2209800"/>
            <a:ext cx="9144000" cy="3006996"/>
          </a:xfrm>
          <a:prstGeom prst="rect">
            <a:avLst/>
          </a:prstGeom>
        </p:spPr>
      </p:pic>
      <p:sp>
        <p:nvSpPr>
          <p:cNvPr id="9" name="Content Placeholder 1"/>
          <p:cNvSpPr txBox="1">
            <a:spLocks/>
          </p:cNvSpPr>
          <p:nvPr/>
        </p:nvSpPr>
        <p:spPr>
          <a:xfrm>
            <a:off x="6934200" y="1447800"/>
            <a:ext cx="18288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lumMod val="50000"/>
                </a:schemeClr>
              </a:buClr>
              <a:buFont typeface="Courier New" pitchFamily="49" charset="0"/>
              <a:buChar char="o"/>
              <a:defRPr sz="2800" kern="1200">
                <a:solidFill>
                  <a:schemeClr val="tx1"/>
                </a:solidFill>
                <a:latin typeface="Helvetica"/>
                <a:ea typeface="+mn-ea"/>
                <a:cs typeface="Helvetica"/>
              </a:defRPr>
            </a:lvl1pPr>
            <a:lvl2pPr marL="742950" indent="-285750" algn="l" defTabSz="914400" rtl="0" eaLnBrk="1" latinLnBrk="0" hangingPunct="1">
              <a:spcBef>
                <a:spcPct val="20000"/>
              </a:spcBef>
              <a:buClr>
                <a:schemeClr val="accent1">
                  <a:lumMod val="50000"/>
                </a:schemeClr>
              </a:buClr>
              <a:buFont typeface="Courier New" pitchFamily="49" charset="0"/>
              <a:buChar char="o"/>
              <a:defRPr sz="2600" kern="1200">
                <a:solidFill>
                  <a:schemeClr val="tx1"/>
                </a:solidFill>
                <a:latin typeface="Helvetica"/>
                <a:ea typeface="+mn-ea"/>
                <a:cs typeface="Helvetica"/>
              </a:defRPr>
            </a:lvl2pPr>
            <a:lvl3pPr marL="1143000" indent="-228600" algn="l" defTabSz="914400" rtl="0" eaLnBrk="1" latinLnBrk="0" hangingPunct="1">
              <a:spcBef>
                <a:spcPct val="20000"/>
              </a:spcBef>
              <a:buClr>
                <a:schemeClr val="accent1">
                  <a:lumMod val="50000"/>
                </a:schemeClr>
              </a:buClr>
              <a:buFont typeface="Courier New" pitchFamily="49" charset="0"/>
              <a:buChar char="o"/>
              <a:defRPr sz="2400" kern="1200">
                <a:solidFill>
                  <a:schemeClr val="tx1"/>
                </a:solidFill>
                <a:latin typeface="Helvetica"/>
                <a:ea typeface="+mn-ea"/>
                <a:cs typeface="Helvetica"/>
              </a:defRPr>
            </a:lvl3pPr>
            <a:lvl4pPr marL="16002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Helvetica"/>
                <a:ea typeface="+mn-ea"/>
                <a:cs typeface="Helvetica"/>
              </a:defRPr>
            </a:lvl4pPr>
            <a:lvl5pPr marL="20574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Helvetica"/>
                <a:ea typeface="+mn-ea"/>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Courier New" pitchFamily="49" charset="0"/>
              <a:buNone/>
            </a:pPr>
            <a:r>
              <a:rPr lang="en-US" dirty="0" smtClean="0"/>
              <a:t>| Task List</a:t>
            </a:r>
            <a:endParaRPr lang="en-US" dirty="0"/>
          </a:p>
        </p:txBody>
      </p:sp>
      <p:pic>
        <p:nvPicPr>
          <p:cNvPr id="10" name="Picture 9"/>
          <p:cNvPicPr>
            <a:picLocks noChangeAspect="1"/>
          </p:cNvPicPr>
          <p:nvPr/>
        </p:nvPicPr>
        <p:blipFill rotWithShape="1">
          <a:blip r:embed="rId5" cstate="print"/>
          <a:srcRect l="5353"/>
          <a:stretch/>
        </p:blipFill>
        <p:spPr>
          <a:xfrm>
            <a:off x="6898640" y="152399"/>
            <a:ext cx="2066080" cy="914401"/>
          </a:xfrm>
          <a:prstGeom prst="rect">
            <a:avLst/>
          </a:prstGeom>
        </p:spPr>
      </p:pic>
    </p:spTree>
    <p:extLst>
      <p:ext uri="{BB962C8B-B14F-4D97-AF65-F5344CB8AC3E}">
        <p14:creationId xmlns="" xmlns:p14="http://schemas.microsoft.com/office/powerpoint/2010/main" val="8178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E819A1-3DD8-4179-BFD0-BF7D359F8DBD}" type="slidenum">
              <a:rPr lang="en-US" smtClean="0"/>
              <a:pPr/>
              <a:t>8</a:t>
            </a:fld>
            <a:endParaRPr lang="en-US" dirty="0"/>
          </a:p>
        </p:txBody>
      </p:sp>
      <p:sp>
        <p:nvSpPr>
          <p:cNvPr id="4" name="Title 3"/>
          <p:cNvSpPr>
            <a:spLocks noGrp="1"/>
          </p:cNvSpPr>
          <p:nvPr>
            <p:ph type="title"/>
          </p:nvPr>
        </p:nvSpPr>
        <p:spPr/>
        <p:txBody>
          <a:bodyPr/>
          <a:lstStyle/>
          <a:p>
            <a:r>
              <a:rPr lang="en-US" dirty="0" smtClean="0"/>
              <a:t>Features of A PMIS</a:t>
            </a:r>
            <a:endParaRPr lang="en-US" dirty="0"/>
          </a:p>
        </p:txBody>
      </p:sp>
      <p:sp>
        <p:nvSpPr>
          <p:cNvPr id="5" name="Content Placeholder 1"/>
          <p:cNvSpPr>
            <a:spLocks noGrp="1"/>
          </p:cNvSpPr>
          <p:nvPr>
            <p:ph idx="1"/>
          </p:nvPr>
        </p:nvSpPr>
        <p:spPr>
          <a:xfrm>
            <a:off x="152400" y="1295400"/>
            <a:ext cx="3124200" cy="685799"/>
          </a:xfrm>
        </p:spPr>
        <p:txBody>
          <a:bodyPr>
            <a:noAutofit/>
          </a:bodyPr>
          <a:lstStyle/>
          <a:p>
            <a:pPr marL="0" indent="0">
              <a:buNone/>
            </a:pPr>
            <a:r>
              <a:rPr lang="en-US" dirty="0" smtClean="0"/>
              <a:t>Doc Management</a:t>
            </a:r>
            <a:endParaRPr lang="en-US" dirty="0"/>
          </a:p>
        </p:txBody>
      </p:sp>
      <p:pic>
        <p:nvPicPr>
          <p:cNvPr id="6" name="Picture 5" descr="documents.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981200"/>
            <a:ext cx="9144000" cy="4038213"/>
          </a:xfrm>
          <a:prstGeom prst="rect">
            <a:avLst/>
          </a:prstGeom>
        </p:spPr>
      </p:pic>
      <p:pic>
        <p:nvPicPr>
          <p:cNvPr id="7" name="Picture 6"/>
          <p:cNvPicPr>
            <a:picLocks noChangeAspect="1"/>
          </p:cNvPicPr>
          <p:nvPr/>
        </p:nvPicPr>
        <p:blipFill rotWithShape="1">
          <a:blip r:embed="rId3" cstate="print"/>
          <a:srcRect b="2080"/>
          <a:stretch/>
        </p:blipFill>
        <p:spPr>
          <a:xfrm>
            <a:off x="0" y="1866440"/>
            <a:ext cx="9144000" cy="4305760"/>
          </a:xfrm>
          <a:prstGeom prst="rect">
            <a:avLst/>
          </a:prstGeom>
        </p:spPr>
      </p:pic>
      <p:sp>
        <p:nvSpPr>
          <p:cNvPr id="8" name="Content Placeholder 1"/>
          <p:cNvSpPr txBox="1">
            <a:spLocks/>
          </p:cNvSpPr>
          <p:nvPr/>
        </p:nvSpPr>
        <p:spPr>
          <a:xfrm>
            <a:off x="3200400" y="1295400"/>
            <a:ext cx="40386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lumMod val="50000"/>
                </a:schemeClr>
              </a:buClr>
              <a:buFont typeface="Courier New" pitchFamily="49" charset="0"/>
              <a:buChar char="o"/>
              <a:defRPr sz="2800" kern="1200">
                <a:solidFill>
                  <a:schemeClr val="tx1"/>
                </a:solidFill>
                <a:latin typeface="Helvetica"/>
                <a:ea typeface="+mn-ea"/>
                <a:cs typeface="Helvetica"/>
              </a:defRPr>
            </a:lvl1pPr>
            <a:lvl2pPr marL="742950" indent="-285750" algn="l" defTabSz="914400" rtl="0" eaLnBrk="1" latinLnBrk="0" hangingPunct="1">
              <a:spcBef>
                <a:spcPct val="20000"/>
              </a:spcBef>
              <a:buClr>
                <a:schemeClr val="accent1">
                  <a:lumMod val="50000"/>
                </a:schemeClr>
              </a:buClr>
              <a:buFont typeface="Courier New" pitchFamily="49" charset="0"/>
              <a:buChar char="o"/>
              <a:defRPr sz="2600" kern="1200">
                <a:solidFill>
                  <a:schemeClr val="tx1"/>
                </a:solidFill>
                <a:latin typeface="Helvetica"/>
                <a:ea typeface="+mn-ea"/>
                <a:cs typeface="Helvetica"/>
              </a:defRPr>
            </a:lvl2pPr>
            <a:lvl3pPr marL="1143000" indent="-228600" algn="l" defTabSz="914400" rtl="0" eaLnBrk="1" latinLnBrk="0" hangingPunct="1">
              <a:spcBef>
                <a:spcPct val="20000"/>
              </a:spcBef>
              <a:buClr>
                <a:schemeClr val="accent1">
                  <a:lumMod val="50000"/>
                </a:schemeClr>
              </a:buClr>
              <a:buFont typeface="Courier New" pitchFamily="49" charset="0"/>
              <a:buChar char="o"/>
              <a:defRPr sz="2400" kern="1200">
                <a:solidFill>
                  <a:schemeClr val="tx1"/>
                </a:solidFill>
                <a:latin typeface="Helvetica"/>
                <a:ea typeface="+mn-ea"/>
                <a:cs typeface="Helvetica"/>
              </a:defRPr>
            </a:lvl3pPr>
            <a:lvl4pPr marL="16002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Helvetica"/>
                <a:ea typeface="+mn-ea"/>
                <a:cs typeface="Helvetica"/>
              </a:defRPr>
            </a:lvl4pPr>
            <a:lvl5pPr marL="20574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Helvetica"/>
                <a:ea typeface="+mn-ea"/>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Courier New" pitchFamily="49" charset="0"/>
              <a:buNone/>
            </a:pPr>
            <a:r>
              <a:rPr lang="en-US" dirty="0" smtClean="0"/>
              <a:t>| Schedule Management</a:t>
            </a:r>
            <a:endParaRPr lang="en-US" dirty="0"/>
          </a:p>
        </p:txBody>
      </p:sp>
      <p:pic>
        <p:nvPicPr>
          <p:cNvPr id="9" name="Picture 8" descr="reports.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667000" y="2057400"/>
            <a:ext cx="3828815" cy="4191000"/>
          </a:xfrm>
          <a:prstGeom prst="rect">
            <a:avLst/>
          </a:prstGeom>
        </p:spPr>
      </p:pic>
      <p:sp>
        <p:nvSpPr>
          <p:cNvPr id="10" name="Content Placeholder 1"/>
          <p:cNvSpPr txBox="1">
            <a:spLocks/>
          </p:cNvSpPr>
          <p:nvPr/>
        </p:nvSpPr>
        <p:spPr>
          <a:xfrm>
            <a:off x="7239000" y="1295400"/>
            <a:ext cx="18288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lumMod val="50000"/>
                </a:schemeClr>
              </a:buClr>
              <a:buFont typeface="Courier New" pitchFamily="49" charset="0"/>
              <a:buChar char="o"/>
              <a:defRPr sz="2800" kern="1200">
                <a:solidFill>
                  <a:schemeClr val="tx1"/>
                </a:solidFill>
                <a:latin typeface="Helvetica"/>
                <a:ea typeface="+mn-ea"/>
                <a:cs typeface="Helvetica"/>
              </a:defRPr>
            </a:lvl1pPr>
            <a:lvl2pPr marL="742950" indent="-285750" algn="l" defTabSz="914400" rtl="0" eaLnBrk="1" latinLnBrk="0" hangingPunct="1">
              <a:spcBef>
                <a:spcPct val="20000"/>
              </a:spcBef>
              <a:buClr>
                <a:schemeClr val="accent1">
                  <a:lumMod val="50000"/>
                </a:schemeClr>
              </a:buClr>
              <a:buFont typeface="Courier New" pitchFamily="49" charset="0"/>
              <a:buChar char="o"/>
              <a:defRPr sz="2600" kern="1200">
                <a:solidFill>
                  <a:schemeClr val="tx1"/>
                </a:solidFill>
                <a:latin typeface="Helvetica"/>
                <a:ea typeface="+mn-ea"/>
                <a:cs typeface="Helvetica"/>
              </a:defRPr>
            </a:lvl2pPr>
            <a:lvl3pPr marL="1143000" indent="-228600" algn="l" defTabSz="914400" rtl="0" eaLnBrk="1" latinLnBrk="0" hangingPunct="1">
              <a:spcBef>
                <a:spcPct val="20000"/>
              </a:spcBef>
              <a:buClr>
                <a:schemeClr val="accent1">
                  <a:lumMod val="50000"/>
                </a:schemeClr>
              </a:buClr>
              <a:buFont typeface="Courier New" pitchFamily="49" charset="0"/>
              <a:buChar char="o"/>
              <a:defRPr sz="2400" kern="1200">
                <a:solidFill>
                  <a:schemeClr val="tx1"/>
                </a:solidFill>
                <a:latin typeface="Helvetica"/>
                <a:ea typeface="+mn-ea"/>
                <a:cs typeface="Helvetica"/>
              </a:defRPr>
            </a:lvl3pPr>
            <a:lvl4pPr marL="16002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Helvetica"/>
                <a:ea typeface="+mn-ea"/>
                <a:cs typeface="Helvetica"/>
              </a:defRPr>
            </a:lvl4pPr>
            <a:lvl5pPr marL="20574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Helvetica"/>
                <a:ea typeface="+mn-ea"/>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Courier New" pitchFamily="49" charset="0"/>
              <a:buNone/>
            </a:pPr>
            <a:r>
              <a:rPr lang="en-US" dirty="0" smtClean="0"/>
              <a:t>| Reports</a:t>
            </a:r>
            <a:endParaRPr lang="en-US" dirty="0"/>
          </a:p>
        </p:txBody>
      </p:sp>
      <p:pic>
        <p:nvPicPr>
          <p:cNvPr id="11" name="Picture 10"/>
          <p:cNvPicPr>
            <a:picLocks noChangeAspect="1"/>
          </p:cNvPicPr>
          <p:nvPr/>
        </p:nvPicPr>
        <p:blipFill rotWithShape="1">
          <a:blip r:embed="rId5" cstate="print"/>
          <a:srcRect l="5353"/>
          <a:stretch/>
        </p:blipFill>
        <p:spPr>
          <a:xfrm>
            <a:off x="6898640" y="152399"/>
            <a:ext cx="2066080" cy="914401"/>
          </a:xfrm>
          <a:prstGeom prst="rect">
            <a:avLst/>
          </a:prstGeom>
        </p:spPr>
      </p:pic>
    </p:spTree>
    <p:extLst>
      <p:ext uri="{BB962C8B-B14F-4D97-AF65-F5344CB8AC3E}">
        <p14:creationId xmlns="" xmlns:p14="http://schemas.microsoft.com/office/powerpoint/2010/main" val="345115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BE819A1-3DD8-4179-BFD0-BF7D359F8DBD}" type="slidenum">
              <a:rPr lang="en-US" smtClean="0"/>
              <a:pPr/>
              <a:t>9</a:t>
            </a:fld>
            <a:endParaRPr lang="en-US" dirty="0"/>
          </a:p>
        </p:txBody>
      </p:sp>
      <p:sp>
        <p:nvSpPr>
          <p:cNvPr id="6" name="Content Placeholder 5"/>
          <p:cNvSpPr>
            <a:spLocks noGrp="1"/>
          </p:cNvSpPr>
          <p:nvPr>
            <p:ph idx="1"/>
          </p:nvPr>
        </p:nvSpPr>
        <p:spPr/>
        <p:txBody>
          <a:bodyPr/>
          <a:lstStyle/>
          <a:p>
            <a:pPr>
              <a:lnSpc>
                <a:spcPct val="115000"/>
              </a:lnSpc>
            </a:pPr>
            <a:r>
              <a:rPr lang="en-GB" dirty="0">
                <a:ea typeface="Calibri"/>
              </a:rPr>
              <a:t>What is Information management?</a:t>
            </a:r>
          </a:p>
          <a:p>
            <a:pPr>
              <a:lnSpc>
                <a:spcPct val="115000"/>
              </a:lnSpc>
            </a:pPr>
            <a:r>
              <a:rPr lang="en-GB" dirty="0">
                <a:ea typeface="Calibri"/>
              </a:rPr>
              <a:t>What is a PMIS?</a:t>
            </a:r>
          </a:p>
          <a:p>
            <a:pPr>
              <a:lnSpc>
                <a:spcPct val="115000"/>
              </a:lnSpc>
            </a:pPr>
            <a:r>
              <a:rPr lang="en-GB" dirty="0">
                <a:ea typeface="Calibri"/>
              </a:rPr>
              <a:t>Project Reporting</a:t>
            </a:r>
          </a:p>
        </p:txBody>
      </p:sp>
      <p:sp>
        <p:nvSpPr>
          <p:cNvPr id="7" name="Title 6"/>
          <p:cNvSpPr>
            <a:spLocks noGrp="1"/>
          </p:cNvSpPr>
          <p:nvPr>
            <p:ph type="title"/>
          </p:nvPr>
        </p:nvSpPr>
        <p:spPr>
          <a:xfrm>
            <a:off x="381000" y="0"/>
            <a:ext cx="6172200" cy="1143000"/>
          </a:xfrm>
        </p:spPr>
        <p:txBody>
          <a:bodyPr/>
          <a:lstStyle/>
          <a:p>
            <a:r>
              <a:rPr lang="en-US" dirty="0" smtClean="0"/>
              <a:t>We have covered</a:t>
            </a:r>
            <a:endParaRPr lang="en-US" dirty="0"/>
          </a:p>
        </p:txBody>
      </p:sp>
    </p:spTree>
    <p:extLst>
      <p:ext uri="{BB962C8B-B14F-4D97-AF65-F5344CB8AC3E}">
        <p14:creationId xmlns="" xmlns:p14="http://schemas.microsoft.com/office/powerpoint/2010/main" val="3773750579"/>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15359</TotalTime>
  <Words>5653</Words>
  <Application>Microsoft Office PowerPoint</Application>
  <PresentationFormat>Presentación en pantalla (4:3)</PresentationFormat>
  <Paragraphs>693</Paragraphs>
  <Slides>43</Slides>
  <Notes>30</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Office Theme</vt:lpstr>
      <vt:lpstr>Diapositiva 1</vt:lpstr>
      <vt:lpstr>Information Management and Reporting</vt:lpstr>
      <vt:lpstr>Purpose</vt:lpstr>
      <vt:lpstr>Information Processing</vt:lpstr>
      <vt:lpstr>Key Information Products</vt:lpstr>
      <vt:lpstr>Example – Pie from PieMatrix</vt:lpstr>
      <vt:lpstr>Features of a PMIS</vt:lpstr>
      <vt:lpstr>Features of A PMIS</vt:lpstr>
      <vt:lpstr>We have covered</vt:lpstr>
      <vt:lpstr>Situational Leadership and Communication</vt:lpstr>
      <vt:lpstr>Leadership</vt:lpstr>
      <vt:lpstr>Perspectives</vt:lpstr>
      <vt:lpstr>Practical Traits</vt:lpstr>
      <vt:lpstr>Leadership Skills</vt:lpstr>
      <vt:lpstr>Situational Leadership</vt:lpstr>
      <vt:lpstr>Leadership Focus</vt:lpstr>
      <vt:lpstr>Follower Readiness</vt:lpstr>
      <vt:lpstr>5 Deadly Acts of Leadership</vt:lpstr>
      <vt:lpstr>5 Deadly Acts of Leadership</vt:lpstr>
      <vt:lpstr>5 Deadly Acts of Leadership</vt:lpstr>
      <vt:lpstr>5 Deadly Acts of Leadership</vt:lpstr>
      <vt:lpstr>Motivation - Autonomy</vt:lpstr>
      <vt:lpstr>Motivation - Relatedness</vt:lpstr>
      <vt:lpstr>Motivation - Competence</vt:lpstr>
      <vt:lpstr>Forms of Communication</vt:lpstr>
      <vt:lpstr>Barriers to Communication</vt:lpstr>
      <vt:lpstr>Communication Responsibilities</vt:lpstr>
      <vt:lpstr>We have covered</vt:lpstr>
      <vt:lpstr>Conflict and Negotiation</vt:lpstr>
      <vt:lpstr>Setting the Stage for Negotiations</vt:lpstr>
      <vt:lpstr>Negotiation Process </vt:lpstr>
      <vt:lpstr>Tactics</vt:lpstr>
      <vt:lpstr>Key Skills</vt:lpstr>
      <vt:lpstr>Quantitative Costs of Conflict</vt:lpstr>
      <vt:lpstr>Conflict Causes</vt:lpstr>
      <vt:lpstr>Model of Conflict Progression:</vt:lpstr>
      <vt:lpstr>Qualitative Costs of Conflict</vt:lpstr>
      <vt:lpstr>Conflict Management Model</vt:lpstr>
      <vt:lpstr>Conflict through the Life Cycle</vt:lpstr>
      <vt:lpstr>Conflict Resolution</vt:lpstr>
      <vt:lpstr>Conflict Approaches</vt:lpstr>
      <vt:lpstr>We have covered</vt:lpstr>
      <vt:lpstr>Acknowledgements and References</vt:lpstr>
    </vt:vector>
  </TitlesOfParts>
  <Company>Fort Wayne/Allen County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GPM Global</dc:creator>
  <cp:keywords>PRiSM Practitioner</cp:keywords>
  <cp:lastModifiedBy>Usuario</cp:lastModifiedBy>
  <cp:revision>270</cp:revision>
  <cp:lastPrinted>2013-02-08T17:18:12Z</cp:lastPrinted>
  <dcterms:created xsi:type="dcterms:W3CDTF">2012-12-19T19:13:24Z</dcterms:created>
  <dcterms:modified xsi:type="dcterms:W3CDTF">2015-02-21T23:48:25Z</dcterms:modified>
</cp:coreProperties>
</file>